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56" r:id="rId9"/>
    <p:sldId id="257" r:id="rId10"/>
    <p:sldId id="258" r:id="rId11"/>
    <p:sldId id="259" r:id="rId12"/>
    <p:sldId id="297" r:id="rId13"/>
    <p:sldId id="260" r:id="rId14"/>
    <p:sldId id="261" r:id="rId15"/>
    <p:sldId id="298" r:id="rId16"/>
    <p:sldId id="262" r:id="rId17"/>
    <p:sldId id="299" r:id="rId18"/>
    <p:sldId id="263" r:id="rId19"/>
    <p:sldId id="264" r:id="rId20"/>
    <p:sldId id="265" r:id="rId21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58" autoAdjust="0"/>
  </p:normalViewPr>
  <p:slideViewPr>
    <p:cSldViewPr>
      <p:cViewPr varScale="1">
        <p:scale>
          <a:sx n="115" d="100"/>
          <a:sy n="115" d="100"/>
        </p:scale>
        <p:origin x="-15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Relationship Id="rId4" Type="http://schemas.openxmlformats.org/officeDocument/2006/relationships/image" Target="../media/image33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3.v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image" Target="../media/image42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6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4" Type="http://schemas.openxmlformats.org/officeDocument/2006/relationships/image" Target="../media/image47.wmf"/></Relationships>
</file>

<file path=ppt/drawings/_rels/vmlDrawing15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wmf"/><Relationship Id="rId2" Type="http://schemas.openxmlformats.org/officeDocument/2006/relationships/image" Target="../media/image12.wmf"/><Relationship Id="rId1" Type="http://schemas.openxmlformats.org/officeDocument/2006/relationships/image" Target="../media/image11.wmf"/><Relationship Id="rId4" Type="http://schemas.openxmlformats.org/officeDocument/2006/relationships/image" Target="../media/image1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.wmf"/><Relationship Id="rId2" Type="http://schemas.openxmlformats.org/officeDocument/2006/relationships/image" Target="../media/image17.wmf"/><Relationship Id="rId1" Type="http://schemas.openxmlformats.org/officeDocument/2006/relationships/image" Target="../media/image16.wmf"/><Relationship Id="rId4" Type="http://schemas.openxmlformats.org/officeDocument/2006/relationships/image" Target="../media/image1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3.10.2023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3.10.2023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3.10.2023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3.10.2023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3.10.2023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5ED23-427E-43D1-A7AE-D5CA01BD8FC6}" type="datetimeFigureOut">
              <a:rPr lang="sr-Latn-CS" smtClean="0"/>
              <a:pPr/>
              <a:t>3.10.2023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5ED23-427E-43D1-A7AE-D5CA01BD8FC6}" type="datetimeFigureOut">
              <a:rPr lang="sr-Latn-CS" smtClean="0"/>
              <a:pPr/>
              <a:t>3.10.2023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38017A-A712-4A70-801A-22B54A31945B}" type="slidenum">
              <a:rPr lang="hr-HR" smtClean="0"/>
              <a:pPr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6.bin"/><Relationship Id="rId7" Type="http://schemas.openxmlformats.org/officeDocument/2006/relationships/oleObject" Target="../embeddings/oleObject1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19.bin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0.bin"/><Relationship Id="rId7" Type="http://schemas.openxmlformats.org/officeDocument/2006/relationships/oleObject" Target="../embeddings/oleObject2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1.bin"/><Relationship Id="rId10" Type="http://schemas.openxmlformats.org/officeDocument/2006/relationships/image" Target="../media/image27.wmf"/><Relationship Id="rId4" Type="http://schemas.openxmlformats.org/officeDocument/2006/relationships/image" Target="../media/image24.wmf"/><Relationship Id="rId9" Type="http://schemas.openxmlformats.org/officeDocument/2006/relationships/oleObject" Target="../embeddings/oleObject23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5.bin"/><Relationship Id="rId4" Type="http://schemas.openxmlformats.org/officeDocument/2006/relationships/image" Target="../media/image28.w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31.wmf"/><Relationship Id="rId11" Type="http://schemas.openxmlformats.org/officeDocument/2006/relationships/image" Target="../media/image34.jpeg"/><Relationship Id="rId5" Type="http://schemas.openxmlformats.org/officeDocument/2006/relationships/oleObject" Target="../embeddings/oleObject27.bin"/><Relationship Id="rId10" Type="http://schemas.openxmlformats.org/officeDocument/2006/relationships/image" Target="../media/image33.wmf"/><Relationship Id="rId4" Type="http://schemas.openxmlformats.org/officeDocument/2006/relationships/image" Target="../media/image30.wmf"/><Relationship Id="rId9" Type="http://schemas.openxmlformats.org/officeDocument/2006/relationships/oleObject" Target="../embeddings/oleObject29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6.wmf"/><Relationship Id="rId5" Type="http://schemas.openxmlformats.org/officeDocument/2006/relationships/oleObject" Target="../embeddings/oleObject31.bin"/><Relationship Id="rId4" Type="http://schemas.openxmlformats.org/officeDocument/2006/relationships/image" Target="../media/image3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oleObject" Target="../embeddings/oleObject33.bin"/><Relationship Id="rId7" Type="http://schemas.openxmlformats.org/officeDocument/2006/relationships/oleObject" Target="../embeddings/oleObject3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9.wmf"/><Relationship Id="rId5" Type="http://schemas.openxmlformats.org/officeDocument/2006/relationships/oleObject" Target="../embeddings/oleObject34.bin"/><Relationship Id="rId10" Type="http://schemas.openxmlformats.org/officeDocument/2006/relationships/image" Target="../media/image41.wmf"/><Relationship Id="rId4" Type="http://schemas.openxmlformats.org/officeDocument/2006/relationships/image" Target="../media/image38.wmf"/><Relationship Id="rId9" Type="http://schemas.openxmlformats.org/officeDocument/2006/relationships/oleObject" Target="../embeddings/oleObject36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43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42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6.wmf"/><Relationship Id="rId3" Type="http://schemas.openxmlformats.org/officeDocument/2006/relationships/oleObject" Target="../embeddings/oleObject39.bin"/><Relationship Id="rId7" Type="http://schemas.openxmlformats.org/officeDocument/2006/relationships/oleObject" Target="../embeddings/oleObject4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0.bin"/><Relationship Id="rId10" Type="http://schemas.openxmlformats.org/officeDocument/2006/relationships/image" Target="../media/image47.wmf"/><Relationship Id="rId4" Type="http://schemas.openxmlformats.org/officeDocument/2006/relationships/image" Target="../media/image44.wmf"/><Relationship Id="rId9" Type="http://schemas.openxmlformats.org/officeDocument/2006/relationships/oleObject" Target="../embeddings/oleObject42.bin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43.bin"/><Relationship Id="rId7" Type="http://schemas.openxmlformats.org/officeDocument/2006/relationships/oleObject" Target="../embeddings/oleObject45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49.wmf"/><Relationship Id="rId5" Type="http://schemas.openxmlformats.org/officeDocument/2006/relationships/oleObject" Target="../embeddings/oleObject44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46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4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image" Target="../media/image7.w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6.bin"/><Relationship Id="rId5" Type="http://schemas.openxmlformats.org/officeDocument/2006/relationships/image" Target="../media/image6.wmf"/><Relationship Id="rId4" Type="http://schemas.openxmlformats.org/officeDocument/2006/relationships/oleObject" Target="../embeddings/oleObject5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9.w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2.wmf"/><Relationship Id="rId11" Type="http://schemas.openxmlformats.org/officeDocument/2006/relationships/image" Target="../media/image15.jpeg"/><Relationship Id="rId5" Type="http://schemas.openxmlformats.org/officeDocument/2006/relationships/oleObject" Target="../embeddings/oleObject9.bin"/><Relationship Id="rId10" Type="http://schemas.openxmlformats.org/officeDocument/2006/relationships/image" Target="../media/image14.wmf"/><Relationship Id="rId4" Type="http://schemas.openxmlformats.org/officeDocument/2006/relationships/image" Target="../media/image11.wmf"/><Relationship Id="rId9" Type="http://schemas.openxmlformats.org/officeDocument/2006/relationships/oleObject" Target="../embeddings/oleObject11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9.wmf"/><Relationship Id="rId4" Type="http://schemas.openxmlformats.org/officeDocument/2006/relationships/image" Target="../media/image16.wmf"/><Relationship Id="rId9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Osnovne jednadžbe strujanja tekućine i transfera topline</a:t>
            </a:r>
            <a:endParaRPr lang="hr-HR" sz="2800" b="1" dirty="0"/>
          </a:p>
        </p:txBody>
      </p:sp>
      <p:sp>
        <p:nvSpPr>
          <p:cNvPr id="5" name="Rectangle 4"/>
          <p:cNvSpPr/>
          <p:nvPr/>
        </p:nvSpPr>
        <p:spPr>
          <a:xfrm>
            <a:off x="-1016" y="548680"/>
            <a:ext cx="9145016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Osnovne jednadžbe strujanja tekućina predstavljene su matematičkim izrazima </a:t>
            </a:r>
            <a:r>
              <a:rPr lang="hr-HR" sz="2400" b="1" i="1" dirty="0" smtClean="0"/>
              <a:t>zakona očuvanja polja:</a:t>
            </a:r>
          </a:p>
          <a:p>
            <a:endParaRPr lang="hr-HR" sz="1200" b="1" i="1" dirty="0"/>
          </a:p>
          <a:p>
            <a:r>
              <a:rPr lang="en-US" sz="2400" dirty="0"/>
              <a:t>• </a:t>
            </a:r>
            <a:r>
              <a:rPr lang="hr-HR" sz="2400" dirty="0" smtClean="0"/>
              <a:t>Zakon očuvanja mase</a:t>
            </a:r>
          </a:p>
          <a:p>
            <a:endParaRPr lang="en-US" sz="1200" dirty="0"/>
          </a:p>
          <a:p>
            <a:r>
              <a:rPr lang="en-US" sz="2400" dirty="0"/>
              <a:t>• </a:t>
            </a:r>
            <a:r>
              <a:rPr lang="hr-HR" sz="2400" dirty="0" smtClean="0"/>
              <a:t>Zakon očuvanja količine gibanja (drugi Newton-</a:t>
            </a:r>
            <a:r>
              <a:rPr lang="hr-HR" sz="2400" dirty="0" err="1" smtClean="0"/>
              <a:t>ov</a:t>
            </a:r>
            <a:r>
              <a:rPr lang="hr-HR" sz="2400" dirty="0" smtClean="0"/>
              <a:t> aksiom)</a:t>
            </a:r>
          </a:p>
          <a:p>
            <a:endParaRPr lang="hr-HR" sz="1200" dirty="0"/>
          </a:p>
          <a:p>
            <a:r>
              <a:rPr lang="en-US" sz="2400" dirty="0"/>
              <a:t>• </a:t>
            </a:r>
            <a:r>
              <a:rPr lang="hr-HR" sz="2400" dirty="0" smtClean="0"/>
              <a:t>Zakon očuvanja energije</a:t>
            </a:r>
            <a:r>
              <a:rPr lang="en-US" sz="2400" dirty="0" smtClean="0"/>
              <a:t> (</a:t>
            </a:r>
            <a:r>
              <a:rPr lang="hr-HR" sz="2400" dirty="0" smtClean="0"/>
              <a:t>prvi zakon termodinamike)</a:t>
            </a:r>
            <a:endParaRPr lang="hr-HR" sz="2400" dirty="0"/>
          </a:p>
        </p:txBody>
      </p:sp>
      <p:sp>
        <p:nvSpPr>
          <p:cNvPr id="6" name="Rectangle 5"/>
          <p:cNvSpPr/>
          <p:nvPr/>
        </p:nvSpPr>
        <p:spPr>
          <a:xfrm>
            <a:off x="0" y="3356992"/>
            <a:ext cx="9144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 smtClean="0"/>
              <a:t>Usvojene pretpostavke:</a:t>
            </a:r>
          </a:p>
          <a:p>
            <a:endParaRPr lang="hr-HR" sz="1200" dirty="0" smtClean="0"/>
          </a:p>
          <a:p>
            <a:r>
              <a:rPr lang="hr-HR" sz="2400" dirty="0" smtClean="0"/>
              <a:t>Tekućina se promatra kao kontinuum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U analizi tekućina na makroskopskoj skali </a:t>
            </a:r>
            <a:r>
              <a:rPr lang="en-US" sz="2400" dirty="0" smtClean="0"/>
              <a:t>(1 </a:t>
            </a:r>
            <a:r>
              <a:rPr lang="en-US" sz="2400" dirty="0" err="1"/>
              <a:t>μm</a:t>
            </a:r>
            <a:r>
              <a:rPr lang="en-US" sz="2400" dirty="0"/>
              <a:t> </a:t>
            </a:r>
            <a:r>
              <a:rPr lang="hr-HR" sz="2400" dirty="0" smtClean="0"/>
              <a:t>i veće</a:t>
            </a:r>
            <a:r>
              <a:rPr lang="en-US" sz="2400" dirty="0" smtClean="0"/>
              <a:t>) </a:t>
            </a:r>
            <a:r>
              <a:rPr lang="hr-HR" sz="2400" dirty="0" smtClean="0"/>
              <a:t>molekularna struktura i molekularna gibanja se zanemaruju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Opisuje se ponašanje tekućine u smislu makroskopskih svojstava</a:t>
            </a:r>
            <a:r>
              <a:rPr lang="en-US" sz="2400" dirty="0" smtClean="0"/>
              <a:t>, </a:t>
            </a:r>
            <a:r>
              <a:rPr lang="hr-HR" sz="2400" dirty="0" smtClean="0"/>
              <a:t>poput brzine</a:t>
            </a:r>
            <a:r>
              <a:rPr lang="en-US" sz="2400" dirty="0" smtClean="0"/>
              <a:t>, </a:t>
            </a:r>
            <a:r>
              <a:rPr lang="hr-HR" sz="2400" dirty="0" smtClean="0"/>
              <a:t>tlaka </a:t>
            </a:r>
            <a:r>
              <a:rPr lang="en-US" sz="2400" dirty="0" smtClean="0"/>
              <a:t>,</a:t>
            </a:r>
            <a:r>
              <a:rPr lang="hr-HR" sz="2400" dirty="0" smtClean="0"/>
              <a:t> gustoće i temperature</a:t>
            </a:r>
            <a:r>
              <a:rPr lang="en-US" sz="2400" dirty="0" smtClean="0"/>
              <a:t>, </a:t>
            </a:r>
            <a:r>
              <a:rPr lang="hr-HR" sz="2400" dirty="0" smtClean="0"/>
              <a:t>te njihovih vremenskih i prostornih derivacija</a:t>
            </a:r>
            <a:r>
              <a:rPr lang="en-US" sz="2400" dirty="0" smtClean="0"/>
              <a:t>.</a:t>
            </a:r>
            <a:endParaRPr lang="hr-HR" sz="24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Primjenom prvog zakona termodinamike</a:t>
            </a:r>
            <a:r>
              <a:rPr lang="hr-HR" sz="2400" i="1" dirty="0" smtClean="0"/>
              <a:t>:</a:t>
            </a:r>
            <a:endParaRPr lang="hr-HR" sz="2400" i="1" dirty="0"/>
          </a:p>
          <a:p>
            <a:endParaRPr lang="hr-HR" sz="2400" i="1" dirty="0" smtClean="0"/>
          </a:p>
          <a:p>
            <a:endParaRPr lang="hr-HR" sz="12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6249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/>
              <a:t>Jednadžba očuvanja energije u tri smjera</a:t>
            </a:r>
            <a:endParaRPr lang="hr-HR" sz="2800" b="1" dirty="0"/>
          </a:p>
        </p:txBody>
      </p:sp>
      <p:sp>
        <p:nvSpPr>
          <p:cNvPr id="10" name="Rectangle 9"/>
          <p:cNvSpPr/>
          <p:nvPr/>
        </p:nvSpPr>
        <p:spPr>
          <a:xfrm>
            <a:off x="0" y="1772816"/>
            <a:ext cx="9324528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Izraz za ratu prirasta energije čestice tekućine po jediničnom volumenu ima oblik:</a:t>
            </a:r>
          </a:p>
          <a:p>
            <a:endParaRPr lang="hr-HR" sz="2000" dirty="0"/>
          </a:p>
          <a:p>
            <a:r>
              <a:rPr lang="hr-HR" sz="2400" dirty="0" smtClean="0"/>
              <a:t>Rata rada izvršenog na česticu tekućine u promatranom elementu putem djelovanja površinskih sila </a:t>
            </a:r>
            <a:r>
              <a:rPr lang="en-US" sz="2400" dirty="0" smtClean="0"/>
              <a:t> </a:t>
            </a:r>
            <a:r>
              <a:rPr lang="hr-HR" sz="2400" dirty="0" smtClean="0"/>
              <a:t>jednaka je umnošku sile i komponente brzine u smjeru djelovanja sile. Rad sila koje djeluju u </a:t>
            </a:r>
            <a:r>
              <a:rPr lang="hr-HR" sz="2400" i="1" dirty="0" smtClean="0"/>
              <a:t>x</a:t>
            </a:r>
            <a:r>
              <a:rPr lang="hr-HR" sz="2400" dirty="0" smtClean="0"/>
              <a:t> smjeru dan je sa:</a:t>
            </a:r>
          </a:p>
          <a:p>
            <a:endParaRPr lang="hr-HR" sz="1200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043608" y="908720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Rata prirasta energije </a:t>
            </a:r>
          </a:p>
          <a:p>
            <a:r>
              <a:rPr lang="hr-HR" b="1" dirty="0" smtClean="0"/>
              <a:t>elementa tekućine </a:t>
            </a:r>
            <a:endParaRPr lang="hr-HR" b="1" dirty="0"/>
          </a:p>
        </p:txBody>
      </p:sp>
      <p:sp>
        <p:nvSpPr>
          <p:cNvPr id="12" name="TextBox 11"/>
          <p:cNvSpPr txBox="1"/>
          <p:nvPr/>
        </p:nvSpPr>
        <p:spPr>
          <a:xfrm>
            <a:off x="3275856" y="10527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=</a:t>
            </a:r>
            <a:endParaRPr lang="hr-HR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5868144" y="908720"/>
            <a:ext cx="23042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ukupna rata rada izvršenog na elementu tekućine </a:t>
            </a:r>
            <a:endParaRPr lang="hr-HR" b="1" dirty="0"/>
          </a:p>
        </p:txBody>
      </p:sp>
      <p:sp>
        <p:nvSpPr>
          <p:cNvPr id="14" name="Rectangle 13"/>
          <p:cNvSpPr/>
          <p:nvPr/>
        </p:nvSpPr>
        <p:spPr>
          <a:xfrm>
            <a:off x="971600" y="908720"/>
            <a:ext cx="6984776" cy="864096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5" name="TextBox 14"/>
          <p:cNvSpPr txBox="1"/>
          <p:nvPr/>
        </p:nvSpPr>
        <p:spPr>
          <a:xfrm>
            <a:off x="3563888" y="908720"/>
            <a:ext cx="21602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ukupna rata topline predane elementu tekućine </a:t>
            </a:r>
            <a:endParaRPr lang="hr-HR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5580112" y="105273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+</a:t>
            </a:r>
            <a:endParaRPr lang="hr-HR" b="1" dirty="0"/>
          </a:p>
        </p:txBody>
      </p:sp>
      <p:graphicFrame>
        <p:nvGraphicFramePr>
          <p:cNvPr id="58370" name="Object 2"/>
          <p:cNvGraphicFramePr>
            <a:graphicFrameLocks noChangeAspect="1"/>
          </p:cNvGraphicFramePr>
          <p:nvPr/>
        </p:nvGraphicFramePr>
        <p:xfrm>
          <a:off x="2987824" y="2132856"/>
          <a:ext cx="638175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48" name="Jednadžba" r:id="rId3" imgW="406224" imgH="457002" progId="Equation.3">
                  <p:embed/>
                </p:oleObj>
              </mc:Choice>
              <mc:Fallback>
                <p:oleObj name="Jednadžba" r:id="rId3" imgW="406224" imgH="457002" progId="Equation.3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2132856"/>
                        <a:ext cx="638175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516" name="Rectangle 1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8515" name="Object 147"/>
          <p:cNvGraphicFramePr>
            <a:graphicFrameLocks noChangeAspect="1"/>
          </p:cNvGraphicFramePr>
          <p:nvPr/>
        </p:nvGraphicFramePr>
        <p:xfrm>
          <a:off x="0" y="4143380"/>
          <a:ext cx="9542463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49" name="Equation" r:id="rId5" imgW="9537700" imgH="787400" progId="Equation.DSMT4">
                  <p:embed/>
                </p:oleObj>
              </mc:Choice>
              <mc:Fallback>
                <p:oleObj name="Equation" r:id="rId5" imgW="9537700" imgH="787400" progId="Equation.DSMT4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4143380"/>
                        <a:ext cx="9542463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518" name="Rectangle 1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8517" name="Object 149"/>
          <p:cNvGraphicFramePr>
            <a:graphicFrameLocks noChangeAspect="1"/>
          </p:cNvGraphicFramePr>
          <p:nvPr/>
        </p:nvGraphicFramePr>
        <p:xfrm>
          <a:off x="142844" y="5072074"/>
          <a:ext cx="5702300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50" name="Equation" r:id="rId7" imgW="5702300" imgH="787400" progId="Equation.DSMT4">
                  <p:embed/>
                </p:oleObj>
              </mc:Choice>
              <mc:Fallback>
                <p:oleObj name="Equation" r:id="rId7" imgW="5702300" imgH="787400" progId="Equation.DSMT4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5072074"/>
                        <a:ext cx="5702300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8520" name="Rectangle 1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8519" name="Object 151"/>
          <p:cNvGraphicFramePr>
            <a:graphicFrameLocks noChangeAspect="1"/>
          </p:cNvGraphicFramePr>
          <p:nvPr/>
        </p:nvGraphicFramePr>
        <p:xfrm>
          <a:off x="142844" y="6075362"/>
          <a:ext cx="5741988" cy="78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551" name="Equation" r:id="rId9" imgW="5753100" imgH="787400" progId="Equation.DSMT4">
                  <p:embed/>
                </p:oleObj>
              </mc:Choice>
              <mc:Fallback>
                <p:oleObj name="Equation" r:id="rId9" imgW="5753100" imgH="787400" progId="Equation.DSMT4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6075362"/>
                        <a:ext cx="5741988" cy="7826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Ukupna rata rada površinskih sila koje djeluju u </a:t>
            </a:r>
            <a:r>
              <a:rPr lang="en-US" sz="2400" i="1" dirty="0" smtClean="0"/>
              <a:t>x</a:t>
            </a:r>
            <a:r>
              <a:rPr lang="hr-HR" sz="2400" dirty="0" smtClean="0"/>
              <a:t> smjeru dan je izrazom:</a:t>
            </a:r>
          </a:p>
          <a:p>
            <a:endParaRPr lang="hr-HR" i="1" dirty="0" smtClean="0"/>
          </a:p>
          <a:p>
            <a:endParaRPr lang="hr-HR" i="1" dirty="0" smtClean="0"/>
          </a:p>
          <a:p>
            <a:endParaRPr lang="hr-HR" i="1" dirty="0" smtClean="0"/>
          </a:p>
          <a:p>
            <a:endParaRPr lang="hr-HR" sz="1200" i="1" dirty="0"/>
          </a:p>
          <a:p>
            <a:r>
              <a:rPr lang="hr-HR" sz="2400" dirty="0" smtClean="0"/>
              <a:t>Komponente površinskog naprezanja u</a:t>
            </a:r>
            <a:r>
              <a:rPr lang="en-US" sz="2400" dirty="0" smtClean="0"/>
              <a:t> </a:t>
            </a:r>
            <a:r>
              <a:rPr lang="en-US" sz="2400" i="1" dirty="0" smtClean="0"/>
              <a:t>y</a:t>
            </a:r>
            <a:r>
              <a:rPr lang="hr-HR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/>
              <a:t>z</a:t>
            </a:r>
            <a:r>
              <a:rPr lang="hr-HR" sz="2400" dirty="0" smtClean="0"/>
              <a:t> smjeru također imaju učešće pri radu izvršenom na česticu tekućine. Dodatna rata rada koja je izvršena</a:t>
            </a:r>
          </a:p>
          <a:p>
            <a:r>
              <a:rPr lang="hr-HR" sz="2400" dirty="0" smtClean="0"/>
              <a:t>na česticu tekućine kroz izvršeni rad tih površinskih sila je: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4365104"/>
            <a:ext cx="9286908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hr-HR" sz="1200" dirty="0" smtClean="0"/>
          </a:p>
          <a:p>
            <a:endParaRPr lang="hr-HR" sz="1200" dirty="0" smtClean="0"/>
          </a:p>
          <a:p>
            <a:r>
              <a:rPr lang="hr-HR" sz="2400" dirty="0" smtClean="0"/>
              <a:t>Ukupna rata rada izvršenog na česticu tekućine jediničnog volumena od strane svih površinskih sila je dobivena </a:t>
            </a:r>
            <a:r>
              <a:rPr lang="hr-HR" sz="2400" dirty="0" err="1" smtClean="0"/>
              <a:t>sumacijom</a:t>
            </a:r>
            <a:r>
              <a:rPr lang="hr-HR" sz="2400" dirty="0" smtClean="0"/>
              <a:t>  te dijeljenjem sa volumenom </a:t>
            </a:r>
            <a:r>
              <a:rPr lang="el-GR" sz="2400" dirty="0" smtClean="0">
                <a:sym typeface="Symbol"/>
              </a:rPr>
              <a:t></a:t>
            </a:r>
            <a:r>
              <a:rPr lang="hr-HR" sz="2400" i="1" dirty="0" smtClean="0"/>
              <a:t>x</a:t>
            </a:r>
            <a:r>
              <a:rPr lang="el-GR" sz="2400" i="1" dirty="0" smtClean="0">
                <a:sym typeface="Symbol"/>
              </a:rPr>
              <a:t></a:t>
            </a:r>
            <a:r>
              <a:rPr lang="hr-HR" sz="2400" i="1" dirty="0" smtClean="0"/>
              <a:t>y</a:t>
            </a:r>
            <a:r>
              <a:rPr lang="el-GR" sz="2400" i="1" dirty="0" smtClean="0">
                <a:sym typeface="Symbol"/>
              </a:rPr>
              <a:t></a:t>
            </a:r>
            <a:r>
              <a:rPr lang="hr-HR" sz="2400" i="1" dirty="0" smtClean="0"/>
              <a:t>z. </a:t>
            </a:r>
            <a:r>
              <a:rPr lang="hr-HR" sz="2400" dirty="0" smtClean="0"/>
              <a:t>Članovi koji sadrže tlak mogu se združiti i zapisati u kompaktnijoj vektorskoj formi:</a:t>
            </a:r>
            <a:endParaRPr lang="hr-HR" sz="2400" i="1" dirty="0" smtClean="0"/>
          </a:p>
          <a:p>
            <a:endParaRPr lang="hr-HR" sz="12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249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/>
              <a:t>Jednadžba očuvanja energije u tri smjera</a:t>
            </a:r>
            <a:endParaRPr lang="hr-HR" sz="2800" b="1" dirty="0"/>
          </a:p>
        </p:txBody>
      </p:sp>
      <p:graphicFrame>
        <p:nvGraphicFramePr>
          <p:cNvPr id="60422" name="Object 6"/>
          <p:cNvGraphicFramePr>
            <a:graphicFrameLocks noChangeAspect="1"/>
          </p:cNvGraphicFramePr>
          <p:nvPr/>
        </p:nvGraphicFramePr>
        <p:xfrm>
          <a:off x="4139952" y="5949280"/>
          <a:ext cx="3779837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96" name="Jednadžba" r:id="rId3" imgW="2501900" imgH="482600" progId="Equation.3">
                  <p:embed/>
                </p:oleObj>
              </mc:Choice>
              <mc:Fallback>
                <p:oleObj name="Jednadžba" r:id="rId3" imgW="2501900" imgH="482600" progId="Equation.3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39952" y="5949280"/>
                        <a:ext cx="3779837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64" name="Rectangle 1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60563" name="Object 147"/>
          <p:cNvGraphicFramePr>
            <a:graphicFrameLocks noChangeAspect="1"/>
          </p:cNvGraphicFramePr>
          <p:nvPr/>
        </p:nvGraphicFramePr>
        <p:xfrm>
          <a:off x="1343025" y="900113"/>
          <a:ext cx="4727575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97" name="Equation" r:id="rId5" imgW="4737100" imgH="838200" progId="Equation.DSMT4">
                  <p:embed/>
                </p:oleObj>
              </mc:Choice>
              <mc:Fallback>
                <p:oleObj name="Equation" r:id="rId5" imgW="4737100" imgH="838200" progId="Equation.DSMT4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43025" y="900113"/>
                        <a:ext cx="4727575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66" name="Rectangle 1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60565" name="Object 149"/>
          <p:cNvGraphicFramePr>
            <a:graphicFrameLocks noChangeAspect="1"/>
          </p:cNvGraphicFramePr>
          <p:nvPr/>
        </p:nvGraphicFramePr>
        <p:xfrm>
          <a:off x="1146175" y="2989263"/>
          <a:ext cx="4649788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98" name="Equation" r:id="rId7" imgW="4660900" imgH="838200" progId="Equation.DSMT4">
                  <p:embed/>
                </p:oleObj>
              </mc:Choice>
              <mc:Fallback>
                <p:oleObj name="Equation" r:id="rId7" imgW="4660900" imgH="838200" progId="Equation.DSMT4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6175" y="2989263"/>
                        <a:ext cx="4649788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0568" name="Rectangle 1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60567" name="Object 151"/>
          <p:cNvGraphicFramePr>
            <a:graphicFrameLocks noChangeAspect="1"/>
          </p:cNvGraphicFramePr>
          <p:nvPr/>
        </p:nvGraphicFramePr>
        <p:xfrm>
          <a:off x="1130300" y="3929063"/>
          <a:ext cx="4838700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0599" name="Equation" r:id="rId9" imgW="4838700" imgH="838200" progId="Equation.DSMT4">
                  <p:embed/>
                </p:oleObj>
              </mc:Choice>
              <mc:Fallback>
                <p:oleObj name="Equation" r:id="rId9" imgW="4838700" imgH="838200" progId="Equation.DSMT4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30300" y="3929063"/>
                        <a:ext cx="4838700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Rectangle 12"/>
          <p:cNvSpPr/>
          <p:nvPr/>
        </p:nvSpPr>
        <p:spPr>
          <a:xfrm>
            <a:off x="8072430" y="6000768"/>
            <a:ext cx="10715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(4)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476672"/>
            <a:ext cx="928690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Time je dobiven sljedeći izraz za ukupnu ratu rada izvršenog na čestici tekućine putem površinskih  naprezanja:</a:t>
            </a:r>
            <a:endParaRPr lang="hr-HR" sz="2400" dirty="0"/>
          </a:p>
          <a:p>
            <a:endParaRPr lang="hr-HR" sz="2400" i="1" dirty="0" smtClean="0"/>
          </a:p>
          <a:p>
            <a:endParaRPr lang="hr-HR" sz="1200" dirty="0" smtClean="0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6249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/>
              <a:t>Jednadžba očuvanja energije u tri smjera</a:t>
            </a:r>
            <a:endParaRPr lang="hr-HR" sz="2800" b="1" dirty="0"/>
          </a:p>
        </p:txBody>
      </p:sp>
      <p:graphicFrame>
        <p:nvGraphicFramePr>
          <p:cNvPr id="61446" name="Object 6"/>
          <p:cNvGraphicFramePr>
            <a:graphicFrameLocks noChangeAspect="1"/>
          </p:cNvGraphicFramePr>
          <p:nvPr/>
        </p:nvGraphicFramePr>
        <p:xfrm>
          <a:off x="251520" y="1340768"/>
          <a:ext cx="4568825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2" name="Jednadžba" r:id="rId3" imgW="3022600" imgH="520700" progId="Equation.3">
                  <p:embed/>
                </p:oleObj>
              </mc:Choice>
              <mc:Fallback>
                <p:oleObj name="Jednadžba" r:id="rId3" imgW="3022600" imgH="520700" progId="Equation.3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340768"/>
                        <a:ext cx="4568825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447" name="Object 7"/>
          <p:cNvGraphicFramePr>
            <a:graphicFrameLocks noChangeAspect="1"/>
          </p:cNvGraphicFramePr>
          <p:nvPr/>
        </p:nvGraphicFramePr>
        <p:xfrm>
          <a:off x="1403648" y="2204864"/>
          <a:ext cx="68707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33" name="Jednadžba" r:id="rId5" imgW="4546600" imgH="520700" progId="Equation.3">
                  <p:embed/>
                </p:oleObj>
              </mc:Choice>
              <mc:Fallback>
                <p:oleObj name="Jednadžba" r:id="rId5" imgW="4546600" imgH="520700" progId="Equation.3">
                  <p:embed/>
                  <p:pic>
                    <p:nvPicPr>
                      <p:cNvPr id="0" name="Picture 8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3648" y="2204864"/>
                        <a:ext cx="6870700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00042"/>
            <a:ext cx="4572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Vektor toplinskog toka </a:t>
            </a:r>
            <a:r>
              <a:rPr lang="en-US" sz="2400" b="1" i="1" dirty="0" smtClean="0"/>
              <a:t>q </a:t>
            </a:r>
            <a:r>
              <a:rPr lang="hr-HR" sz="2400" dirty="0" smtClean="0"/>
              <a:t>ima tri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r>
              <a:rPr lang="hr-HR" sz="2400" dirty="0" smtClean="0"/>
              <a:t>komponente</a:t>
            </a:r>
            <a:r>
              <a:rPr lang="en-US" sz="2400" dirty="0" smtClean="0"/>
              <a:t>: </a:t>
            </a:r>
            <a:r>
              <a:rPr lang="en-US" sz="2400" i="1" dirty="0" smtClean="0"/>
              <a:t>q</a:t>
            </a:r>
            <a:r>
              <a:rPr lang="hr-HR" sz="2400" i="1" baseline="-25000" dirty="0" smtClean="0"/>
              <a:t>x</a:t>
            </a:r>
            <a:r>
              <a:rPr lang="en-US" sz="2400" dirty="0" smtClean="0"/>
              <a:t>, </a:t>
            </a:r>
            <a:r>
              <a:rPr lang="en-US" sz="2400" i="1" dirty="0" smtClean="0"/>
              <a:t>q</a:t>
            </a:r>
            <a:r>
              <a:rPr lang="hr-HR" sz="2400" i="1" baseline="-25000" dirty="0" smtClean="0"/>
              <a:t>y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/>
              <a:t>q</a:t>
            </a:r>
            <a:r>
              <a:rPr lang="hr-HR" sz="2400" i="1" baseline="-25000" dirty="0" smtClean="0"/>
              <a:t>z</a:t>
            </a:r>
            <a:r>
              <a:rPr lang="hr-HR" i="1" dirty="0" smtClean="0"/>
              <a:t>. </a:t>
            </a:r>
          </a:p>
          <a:p>
            <a:endParaRPr lang="hr-HR" sz="1200" i="1" dirty="0" smtClean="0"/>
          </a:p>
        </p:txBody>
      </p:sp>
      <p:sp>
        <p:nvSpPr>
          <p:cNvPr id="16" name="Rectangle 15"/>
          <p:cNvSpPr/>
          <p:nvPr/>
        </p:nvSpPr>
        <p:spPr>
          <a:xfrm>
            <a:off x="1619672" y="4437112"/>
            <a:ext cx="23574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(u</a:t>
            </a:r>
            <a:r>
              <a:rPr lang="en-US" sz="2400" dirty="0" smtClean="0"/>
              <a:t> </a:t>
            </a:r>
            <a:r>
              <a:rPr lang="hr-HR" sz="2400" i="1" dirty="0" smtClean="0"/>
              <a:t>y </a:t>
            </a:r>
            <a:r>
              <a:rPr lang="hr-HR" sz="2400" dirty="0" smtClean="0"/>
              <a:t>smjeru)</a:t>
            </a:r>
            <a:endParaRPr lang="hr-HR" sz="2400" dirty="0"/>
          </a:p>
        </p:txBody>
      </p:sp>
      <p:sp>
        <p:nvSpPr>
          <p:cNvPr id="20" name="Rectangle 19"/>
          <p:cNvSpPr/>
          <p:nvPr/>
        </p:nvSpPr>
        <p:spPr>
          <a:xfrm>
            <a:off x="0" y="5085184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Ukupna rata topline koja je dodana jediničnom volumenu čestice tekućine putem</a:t>
            </a:r>
            <a:r>
              <a:rPr lang="en-US" sz="2400" dirty="0" smtClean="0"/>
              <a:t> </a:t>
            </a:r>
            <a:r>
              <a:rPr lang="hr-HR" sz="2400" dirty="0" smtClean="0"/>
              <a:t>toplinskog toka kroz njegove granice (lica)</a:t>
            </a:r>
            <a:r>
              <a:rPr lang="en-US" sz="2400" dirty="0" smtClean="0"/>
              <a:t> </a:t>
            </a:r>
            <a:r>
              <a:rPr lang="hr-HR" sz="2400" dirty="0" smtClean="0"/>
              <a:t>je suma podijeljena sa </a:t>
            </a:r>
            <a:r>
              <a:rPr lang="el-GR" sz="2400" dirty="0" smtClean="0">
                <a:sym typeface="Symbol"/>
              </a:rPr>
              <a:t></a:t>
            </a:r>
            <a:r>
              <a:rPr lang="hr-HR" sz="2400" i="1" dirty="0" smtClean="0"/>
              <a:t>x</a:t>
            </a:r>
            <a:r>
              <a:rPr lang="el-GR" sz="2400" i="1" dirty="0" smtClean="0">
                <a:sym typeface="Symbol"/>
              </a:rPr>
              <a:t></a:t>
            </a:r>
            <a:r>
              <a:rPr lang="hr-HR" sz="2400" i="1" dirty="0" smtClean="0"/>
              <a:t>y</a:t>
            </a:r>
            <a:r>
              <a:rPr lang="el-GR" sz="2400" i="1" dirty="0" smtClean="0">
                <a:sym typeface="Symbol"/>
              </a:rPr>
              <a:t></a:t>
            </a:r>
            <a:r>
              <a:rPr lang="hr-HR" sz="2400" i="1" dirty="0" smtClean="0"/>
              <a:t>z</a:t>
            </a:r>
            <a:r>
              <a:rPr lang="hr-HR" sz="2400" i="1" dirty="0"/>
              <a:t>:</a:t>
            </a:r>
            <a:endParaRPr lang="hr-HR" sz="2400" dirty="0"/>
          </a:p>
        </p:txBody>
      </p:sp>
      <p:sp>
        <p:nvSpPr>
          <p:cNvPr id="23" name="Rectangle 22"/>
          <p:cNvSpPr/>
          <p:nvPr/>
        </p:nvSpPr>
        <p:spPr>
          <a:xfrm>
            <a:off x="5364088" y="4437112"/>
            <a:ext cx="235745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(u</a:t>
            </a:r>
            <a:r>
              <a:rPr lang="en-US" sz="2400" dirty="0" smtClean="0"/>
              <a:t> </a:t>
            </a:r>
            <a:r>
              <a:rPr lang="hr-HR" sz="2400" i="1" dirty="0" smtClean="0"/>
              <a:t>z </a:t>
            </a:r>
            <a:r>
              <a:rPr lang="hr-HR" sz="2400" dirty="0" smtClean="0"/>
              <a:t>smjeru)</a:t>
            </a:r>
            <a:endParaRPr lang="hr-HR" sz="2400" dirty="0"/>
          </a:p>
        </p:txBody>
      </p:sp>
      <p:graphicFrame>
        <p:nvGraphicFramePr>
          <p:cNvPr id="62469" name="Object 5"/>
          <p:cNvGraphicFramePr>
            <a:graphicFrameLocks noChangeAspect="1"/>
          </p:cNvGraphicFramePr>
          <p:nvPr/>
        </p:nvGraphicFramePr>
        <p:xfrm>
          <a:off x="2915816" y="5949280"/>
          <a:ext cx="3008313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3" name="Jednadžba" r:id="rId3" imgW="1916868" imgH="495085" progId="Equation.3">
                  <p:embed/>
                </p:oleObj>
              </mc:Choice>
              <mc:Fallback>
                <p:oleObj name="Jednadžba" r:id="rId3" imgW="1916868" imgH="495085" progId="Equation.3">
                  <p:embed/>
                  <p:pic>
                    <p:nvPicPr>
                      <p:cNvPr id="0" name="Picture 1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5949280"/>
                        <a:ext cx="3008313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611" name="Rectangle 1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62610" name="Object 146"/>
          <p:cNvGraphicFramePr>
            <a:graphicFrameLocks noChangeAspect="1"/>
          </p:cNvGraphicFramePr>
          <p:nvPr/>
        </p:nvGraphicFramePr>
        <p:xfrm>
          <a:off x="214282" y="3500438"/>
          <a:ext cx="5976938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4" name="Equation" r:id="rId5" imgW="5981700" imgH="711200" progId="Equation.DSMT4">
                  <p:embed/>
                </p:oleObj>
              </mc:Choice>
              <mc:Fallback>
                <p:oleObj name="Equation" r:id="rId5" imgW="5981700" imgH="711200" progId="Equation.DSMT4">
                  <p:embed/>
                  <p:pic>
                    <p:nvPicPr>
                      <p:cNvPr id="0" name="Picture 16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3500438"/>
                        <a:ext cx="5976938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613" name="Rectangle 1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62612" name="Object 148"/>
          <p:cNvGraphicFramePr>
            <a:graphicFrameLocks noChangeAspect="1"/>
          </p:cNvGraphicFramePr>
          <p:nvPr/>
        </p:nvGraphicFramePr>
        <p:xfrm>
          <a:off x="214282" y="4357694"/>
          <a:ext cx="1438276" cy="676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5" name="Equation" r:id="rId7" imgW="1447800" imgH="660400" progId="Equation.DSMT4">
                  <p:embed/>
                </p:oleObj>
              </mc:Choice>
              <mc:Fallback>
                <p:oleObj name="Equation" r:id="rId7" imgW="1447800" imgH="660400" progId="Equation.DSMT4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4357694"/>
                        <a:ext cx="1438276" cy="6762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2615" name="Rectangle 1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62614" name="Object 150"/>
          <p:cNvGraphicFramePr>
            <a:graphicFrameLocks noChangeAspect="1"/>
          </p:cNvGraphicFramePr>
          <p:nvPr/>
        </p:nvGraphicFramePr>
        <p:xfrm>
          <a:off x="3929058" y="4357694"/>
          <a:ext cx="1450975" cy="604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646" name="Equation" r:id="rId9" imgW="1459866" imgH="609336" progId="Equation.DSMT4">
                  <p:embed/>
                </p:oleObj>
              </mc:Choice>
              <mc:Fallback>
                <p:oleObj name="Equation" r:id="rId9" imgW="1459866" imgH="609336" progId="Equation.DSMT4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29058" y="4357694"/>
                        <a:ext cx="1450975" cy="6048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7" name="Picture 16" descr="5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4585910" y="214290"/>
            <a:ext cx="4558090" cy="3357586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0" y="0"/>
            <a:ext cx="6249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/>
              <a:t>Jednadžba očuvanja energije u tri smjera</a:t>
            </a:r>
            <a:endParaRPr lang="hr-HR" sz="2800" b="1" dirty="0"/>
          </a:p>
        </p:txBody>
      </p:sp>
      <p:sp>
        <p:nvSpPr>
          <p:cNvPr id="19" name="Rectangle 18"/>
          <p:cNvSpPr/>
          <p:nvPr/>
        </p:nvSpPr>
        <p:spPr>
          <a:xfrm>
            <a:off x="0" y="1412776"/>
            <a:ext cx="500404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Ukupna rata toplinske izmjene (transfera) na česticu tekućine putem toplinskog toka u </a:t>
            </a:r>
            <a:r>
              <a:rPr lang="en-US" sz="2400" i="1" dirty="0" smtClean="0"/>
              <a:t>x</a:t>
            </a:r>
            <a:r>
              <a:rPr lang="hr-HR" sz="2400" i="1" dirty="0" smtClean="0"/>
              <a:t> </a:t>
            </a:r>
            <a:r>
              <a:rPr lang="hr-HR" sz="2400" dirty="0" smtClean="0"/>
              <a:t>smjeru</a:t>
            </a:r>
            <a:r>
              <a:rPr lang="en-US" sz="2400" dirty="0" smtClean="0"/>
              <a:t> </a:t>
            </a:r>
            <a:r>
              <a:rPr lang="hr-HR" sz="2400" dirty="0" smtClean="0"/>
              <a:t>je dan</a:t>
            </a:r>
            <a:r>
              <a:rPr lang="en-US" sz="2400" dirty="0" smtClean="0"/>
              <a:t> </a:t>
            </a:r>
            <a:r>
              <a:rPr lang="hr-HR" sz="2400" dirty="0" smtClean="0"/>
              <a:t>kroz razliku</a:t>
            </a:r>
            <a:r>
              <a:rPr lang="en-US" sz="2400" dirty="0" smtClean="0"/>
              <a:t> </a:t>
            </a:r>
            <a:r>
              <a:rPr lang="hr-HR" sz="2400" dirty="0" smtClean="0"/>
              <a:t>rate </a:t>
            </a:r>
            <a:r>
              <a:rPr lang="hr-HR" sz="2400" dirty="0" smtClean="0"/>
              <a:t>unesene </a:t>
            </a:r>
            <a:r>
              <a:rPr lang="hr-HR" sz="2400" dirty="0" smtClean="0"/>
              <a:t>topline (kroz lice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hr-HR" sz="2400" dirty="0" smtClean="0"/>
              <a:t>) i rate </a:t>
            </a:r>
            <a:r>
              <a:rPr lang="hr-HR" sz="2400" dirty="0" smtClean="0"/>
              <a:t>iznesene </a:t>
            </a:r>
            <a:r>
              <a:rPr lang="hr-HR" sz="2400" dirty="0" smtClean="0"/>
              <a:t>topline</a:t>
            </a:r>
            <a:r>
              <a:rPr lang="en-US" sz="2400" i="1" dirty="0" smtClean="0"/>
              <a:t> </a:t>
            </a:r>
            <a:r>
              <a:rPr lang="hr-HR" sz="2400" dirty="0" smtClean="0"/>
              <a:t>(kroz lice</a:t>
            </a:r>
            <a:r>
              <a:rPr lang="en-US" sz="2400" dirty="0" smtClean="0"/>
              <a:t> </a:t>
            </a:r>
            <a:r>
              <a:rPr lang="hr-HR" sz="2400" i="1" dirty="0" smtClean="0"/>
              <a:t>E</a:t>
            </a:r>
            <a:r>
              <a:rPr lang="hr-HR" sz="2400" dirty="0" smtClean="0"/>
              <a:t>):</a:t>
            </a:r>
            <a:endParaRPr lang="hr-HR" sz="2400" i="1" dirty="0" smtClean="0"/>
          </a:p>
        </p:txBody>
      </p:sp>
      <p:sp>
        <p:nvSpPr>
          <p:cNvPr id="21" name="Rectangle 20"/>
          <p:cNvSpPr/>
          <p:nvPr/>
        </p:nvSpPr>
        <p:spPr>
          <a:xfrm>
            <a:off x="6286512" y="6072206"/>
            <a:ext cx="10715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(5)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500042"/>
            <a:ext cx="9324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Fourier</a:t>
            </a:r>
            <a:r>
              <a:rPr lang="hr-HR" sz="2400" dirty="0" smtClean="0"/>
              <a:t>-</a:t>
            </a:r>
            <a:r>
              <a:rPr lang="hr-HR" sz="2400" dirty="0" err="1" smtClean="0"/>
              <a:t>ov</a:t>
            </a:r>
            <a:r>
              <a:rPr lang="hr-HR" sz="2400" dirty="0" smtClean="0"/>
              <a:t> zakon vođenja topline</a:t>
            </a:r>
            <a:r>
              <a:rPr lang="en-US" sz="2400" dirty="0" smtClean="0"/>
              <a:t> </a:t>
            </a:r>
            <a:r>
              <a:rPr lang="hr-HR" sz="2400" dirty="0" smtClean="0"/>
              <a:t>povezuje toplinski tok i lokalni gradijent temperature na način:</a:t>
            </a:r>
            <a:endParaRPr lang="hr-HR" sz="1200" i="1" dirty="0" smtClean="0"/>
          </a:p>
        </p:txBody>
      </p:sp>
      <p:sp>
        <p:nvSpPr>
          <p:cNvPr id="14" name="Rectangle 13"/>
          <p:cNvSpPr/>
          <p:nvPr/>
        </p:nvSpPr>
        <p:spPr>
          <a:xfrm>
            <a:off x="0" y="2132856"/>
            <a:ext cx="280320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400" dirty="0" smtClean="0"/>
              <a:t>Ili u vektorskoj formi:</a:t>
            </a:r>
            <a:endParaRPr lang="hr-HR" sz="2400" dirty="0"/>
          </a:p>
        </p:txBody>
      </p:sp>
      <p:sp>
        <p:nvSpPr>
          <p:cNvPr id="17" name="Rectangle 16"/>
          <p:cNvSpPr/>
          <p:nvPr/>
        </p:nvSpPr>
        <p:spPr>
          <a:xfrm>
            <a:off x="0" y="3212976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Konačna forma izraza za ratu prirasta topline za česticu tekućine putem vođenja topline kroz rubove (lica) elementa glasi:</a:t>
            </a:r>
            <a:endParaRPr lang="hr-HR" sz="2400" dirty="0"/>
          </a:p>
        </p:txBody>
      </p:sp>
      <p:sp>
        <p:nvSpPr>
          <p:cNvPr id="18" name="Rectangle 17"/>
          <p:cNvSpPr/>
          <p:nvPr/>
        </p:nvSpPr>
        <p:spPr>
          <a:xfrm>
            <a:off x="0" y="4725144"/>
            <a:ext cx="92869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Potrebno je definirati pojam specifične energije tekućine </a:t>
            </a:r>
            <a:r>
              <a:rPr lang="en-US" sz="2400" i="1" dirty="0" smtClean="0"/>
              <a:t>E</a:t>
            </a:r>
            <a:r>
              <a:rPr lang="en-US" sz="2400" dirty="0" smtClean="0"/>
              <a:t>. </a:t>
            </a:r>
            <a:r>
              <a:rPr lang="hr-HR" sz="2400" dirty="0" smtClean="0"/>
              <a:t>Uobičajena je praksa da se zbrajaju unutarnja energija </a:t>
            </a:r>
            <a:r>
              <a:rPr lang="en-US" sz="2400" i="1" dirty="0" err="1" smtClean="0"/>
              <a:t>i</a:t>
            </a:r>
            <a:r>
              <a:rPr lang="hr-HR" sz="2400" dirty="0" smtClean="0"/>
              <a:t>, kinetička energija </a:t>
            </a:r>
          </a:p>
          <a:p>
            <a:r>
              <a:rPr lang="hr-HR" sz="2400" dirty="0" smtClean="0"/>
              <a:t>½ (</a:t>
            </a:r>
            <a:r>
              <a:rPr lang="hr-HR" sz="2400" i="1" dirty="0" smtClean="0"/>
              <a:t>u</a:t>
            </a:r>
            <a:r>
              <a:rPr lang="hr-HR" sz="2400" baseline="30000" dirty="0" smtClean="0"/>
              <a:t>2</a:t>
            </a:r>
            <a:r>
              <a:rPr lang="hr-HR" sz="2400" dirty="0" smtClean="0"/>
              <a:t>+</a:t>
            </a:r>
            <a:r>
              <a:rPr lang="hr-HR" sz="2400" i="1" dirty="0" smtClean="0"/>
              <a:t>v</a:t>
            </a:r>
            <a:r>
              <a:rPr lang="hr-HR" sz="2400" baseline="30000" dirty="0" smtClean="0"/>
              <a:t>2</a:t>
            </a:r>
            <a:r>
              <a:rPr lang="hr-HR" sz="2400" dirty="0" smtClean="0"/>
              <a:t>+</a:t>
            </a:r>
            <a:r>
              <a:rPr lang="hr-HR" sz="2400" i="1" dirty="0" smtClean="0"/>
              <a:t>w</a:t>
            </a:r>
            <a:r>
              <a:rPr lang="hr-HR" sz="2400" baseline="30000" dirty="0" smtClean="0"/>
              <a:t>2</a:t>
            </a:r>
            <a:r>
              <a:rPr lang="hr-HR" sz="2400" dirty="0" smtClean="0"/>
              <a:t>) i </a:t>
            </a:r>
            <a:r>
              <a:rPr lang="en-US" sz="2400" dirty="0" smtClean="0"/>
              <a:t> </a:t>
            </a:r>
            <a:r>
              <a:rPr lang="hr-HR" sz="2400" dirty="0" smtClean="0"/>
              <a:t>gravitaciona potencijalna energija</a:t>
            </a:r>
            <a:r>
              <a:rPr lang="en-US" sz="2400" dirty="0" smtClean="0"/>
              <a:t>. </a:t>
            </a:r>
            <a:endParaRPr lang="hr-HR" sz="2400" dirty="0" smtClean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6249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/>
              <a:t>Jednadžba očuvanja energije u tri smjera</a:t>
            </a:r>
            <a:endParaRPr lang="hr-HR" sz="2800" b="1" dirty="0"/>
          </a:p>
        </p:txBody>
      </p:sp>
      <p:graphicFrame>
        <p:nvGraphicFramePr>
          <p:cNvPr id="63490" name="Object 2"/>
          <p:cNvGraphicFramePr>
            <a:graphicFrameLocks noChangeAspect="1"/>
          </p:cNvGraphicFramePr>
          <p:nvPr/>
        </p:nvGraphicFramePr>
        <p:xfrm>
          <a:off x="251520" y="1340768"/>
          <a:ext cx="4700587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19" name="Jednadžba" r:id="rId3" imgW="2997200" imgH="482600" progId="Equation.3">
                  <p:embed/>
                </p:oleObj>
              </mc:Choice>
              <mc:Fallback>
                <p:oleObj name="Jednadžba" r:id="rId3" imgW="2997200" imgH="482600" progId="Equation.3">
                  <p:embed/>
                  <p:pic>
                    <p:nvPicPr>
                      <p:cNvPr id="0" name="Picture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1520" y="1340768"/>
                        <a:ext cx="4700587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1" name="Object 3"/>
          <p:cNvGraphicFramePr>
            <a:graphicFrameLocks noChangeAspect="1"/>
          </p:cNvGraphicFramePr>
          <p:nvPr/>
        </p:nvGraphicFramePr>
        <p:xfrm>
          <a:off x="257175" y="2705100"/>
          <a:ext cx="1468438" cy="355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0" name="Jednadžba" r:id="rId5" imgW="939800" imgH="228600" progId="Equation.3">
                  <p:embed/>
                </p:oleObj>
              </mc:Choice>
              <mc:Fallback>
                <p:oleObj name="Jednadžba" r:id="rId5" imgW="939800" imgH="228600" progId="Equation.3">
                  <p:embed/>
                  <p:pic>
                    <p:nvPicPr>
                      <p:cNvPr id="0" name="Picture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7175" y="2705100"/>
                        <a:ext cx="1468438" cy="355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3492" name="Object 4"/>
          <p:cNvGraphicFramePr>
            <a:graphicFrameLocks noChangeAspect="1"/>
          </p:cNvGraphicFramePr>
          <p:nvPr/>
        </p:nvGraphicFramePr>
        <p:xfrm>
          <a:off x="269875" y="4121150"/>
          <a:ext cx="2405063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621" name="Equation" r:id="rId7" imgW="1536033" imgH="266584" progId="Equation.DSMT4">
                  <p:embed/>
                </p:oleObj>
              </mc:Choice>
              <mc:Fallback>
                <p:oleObj name="Equation" r:id="rId7" imgW="1536033" imgH="266584" progId="Equation.DSMT4">
                  <p:embed/>
                  <p:pic>
                    <p:nvPicPr>
                      <p:cNvPr id="0" name="Picture 1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" y="4121150"/>
                        <a:ext cx="2405063" cy="406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/>
          <p:cNvSpPr/>
          <p:nvPr/>
        </p:nvSpPr>
        <p:spPr>
          <a:xfrm>
            <a:off x="6143636" y="1428736"/>
            <a:ext cx="15716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(6abc)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215074" y="2500306"/>
            <a:ext cx="10715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(7)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286512" y="4000504"/>
            <a:ext cx="10715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(8)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548680"/>
            <a:ext cx="9144000" cy="24929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Gravitacionu potencijalnu energiju može se promatrati kao </a:t>
            </a:r>
            <a:r>
              <a:rPr lang="hr-HR" sz="2400" dirty="0" err="1" smtClean="0"/>
              <a:t>masenu</a:t>
            </a:r>
            <a:r>
              <a:rPr lang="hr-HR" sz="2400" dirty="0" smtClean="0"/>
              <a:t> silu s doprinosom radu na element tekućine pri njegovom kretanju kroz gravitaciono polje</a:t>
            </a:r>
            <a:r>
              <a:rPr lang="en-US" sz="2400" dirty="0" smtClean="0"/>
              <a:t>.</a:t>
            </a:r>
            <a:r>
              <a:rPr lang="hr-HR" sz="2400" dirty="0" smtClean="0"/>
              <a:t> </a:t>
            </a:r>
          </a:p>
          <a:p>
            <a:endParaRPr lang="hr-HR" sz="1200" dirty="0" smtClean="0"/>
          </a:p>
          <a:p>
            <a:r>
              <a:rPr lang="hr-HR" sz="2400" dirty="0" smtClean="0"/>
              <a:t>U našem pristupu </a:t>
            </a:r>
            <a:r>
              <a:rPr lang="en-US" sz="2400" dirty="0" err="1" smtClean="0"/>
              <a:t>efe</a:t>
            </a:r>
            <a:r>
              <a:rPr lang="hr-HR" sz="2400" dirty="0" err="1" smtClean="0"/>
              <a:t>kti</a:t>
            </a:r>
            <a:r>
              <a:rPr lang="en-US" sz="2400" dirty="0" smtClean="0"/>
              <a:t> </a:t>
            </a:r>
            <a:r>
              <a:rPr lang="hr-HR" sz="2400" dirty="0" smtClean="0"/>
              <a:t>promjene </a:t>
            </a:r>
            <a:r>
              <a:rPr lang="en-US" sz="2400" dirty="0" err="1" smtClean="0"/>
              <a:t>poten</a:t>
            </a:r>
            <a:r>
              <a:rPr lang="hr-HR" sz="2400" dirty="0" err="1" smtClean="0"/>
              <a:t>cijalne</a:t>
            </a:r>
            <a:r>
              <a:rPr lang="hr-HR" sz="2400" dirty="0" smtClean="0"/>
              <a:t>  </a:t>
            </a:r>
            <a:r>
              <a:rPr lang="en-US" sz="2400" dirty="0" err="1" smtClean="0"/>
              <a:t>energ</a:t>
            </a:r>
            <a:r>
              <a:rPr lang="hr-HR" sz="2400" dirty="0" err="1" smtClean="0"/>
              <a:t>ije</a:t>
            </a:r>
            <a:r>
              <a:rPr lang="en-US" sz="2400" dirty="0" smtClean="0"/>
              <a:t> </a:t>
            </a:r>
            <a:r>
              <a:rPr lang="hr-HR" sz="2400" dirty="0" smtClean="0"/>
              <a:t>uzeti su u obzir kao članovi izvora definirajući</a:t>
            </a:r>
            <a:r>
              <a:rPr lang="en-US" sz="2400" dirty="0" smtClean="0"/>
              <a:t> </a:t>
            </a:r>
            <a:r>
              <a:rPr lang="hr-HR" sz="2400" dirty="0" smtClean="0"/>
              <a:t>izvor energije</a:t>
            </a:r>
            <a:r>
              <a:rPr lang="en-US" sz="2400" dirty="0" smtClean="0"/>
              <a:t> </a:t>
            </a:r>
            <a:r>
              <a:rPr lang="en-US" sz="2400" i="1" dirty="0" smtClean="0"/>
              <a:t>S</a:t>
            </a:r>
            <a:r>
              <a:rPr lang="en-US" i="1" dirty="0" smtClean="0"/>
              <a:t>E</a:t>
            </a:r>
            <a:r>
              <a:rPr lang="hr-HR" sz="2400" i="1" dirty="0" smtClean="0"/>
              <a:t> </a:t>
            </a:r>
            <a:r>
              <a:rPr lang="hr-HR" sz="2400" dirty="0" smtClean="0"/>
              <a:t>po jediničnom volumenu u jedinici vremena</a:t>
            </a:r>
            <a:r>
              <a:rPr lang="it-IT" sz="2400" dirty="0" smtClean="0"/>
              <a:t>.</a:t>
            </a:r>
            <a:r>
              <a:rPr lang="hr-HR" sz="2400" dirty="0" smtClean="0"/>
              <a:t> </a:t>
            </a:r>
            <a:endParaRPr lang="hr-HR" sz="24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6249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/>
              <a:t>Jednadžba očuvanja energije u tri smjera</a:t>
            </a:r>
            <a:endParaRPr lang="hr-HR" sz="2800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500042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Očuvanje energije čestice tekućine uspostavlja se izjednačenjem rate promjene energije čestice tekućine sa </a:t>
            </a:r>
            <a:r>
              <a:rPr lang="en-US" sz="2400" dirty="0" smtClean="0"/>
              <a:t>sum</a:t>
            </a:r>
            <a:r>
              <a:rPr lang="hr-HR" sz="2400" dirty="0" smtClean="0"/>
              <a:t>om</a:t>
            </a:r>
            <a:r>
              <a:rPr lang="en-US" sz="2400" dirty="0" smtClean="0"/>
              <a:t> </a:t>
            </a:r>
            <a:r>
              <a:rPr lang="hr-HR" sz="2400" dirty="0" smtClean="0"/>
              <a:t>ukupne</a:t>
            </a:r>
            <a:r>
              <a:rPr lang="en-US" sz="2400" dirty="0" smtClean="0"/>
              <a:t> </a:t>
            </a:r>
            <a:r>
              <a:rPr lang="en-US" sz="2400" dirty="0"/>
              <a:t>rate </a:t>
            </a:r>
            <a:r>
              <a:rPr lang="hr-HR" sz="2400" dirty="0" smtClean="0"/>
              <a:t>rada</a:t>
            </a:r>
            <a:r>
              <a:rPr lang="en-US" sz="2400" dirty="0" smtClean="0"/>
              <a:t> </a:t>
            </a:r>
            <a:r>
              <a:rPr lang="hr-HR" sz="2400" dirty="0" smtClean="0"/>
              <a:t>izvršenog na česticu tekućine</a:t>
            </a:r>
            <a:r>
              <a:rPr lang="en-US" sz="2400" dirty="0" smtClean="0"/>
              <a:t>, </a:t>
            </a:r>
            <a:r>
              <a:rPr lang="hr-HR" sz="2400" dirty="0" smtClean="0"/>
              <a:t>ukupne rate</a:t>
            </a:r>
            <a:r>
              <a:rPr lang="en-US" sz="2400" dirty="0" smtClean="0"/>
              <a:t> </a:t>
            </a:r>
            <a:r>
              <a:rPr lang="hr-HR" sz="2400" dirty="0" smtClean="0"/>
              <a:t>dodane topline tekućini te rate povećanja energije putem izvora.</a:t>
            </a:r>
            <a:r>
              <a:rPr lang="en-US" sz="2400" dirty="0" smtClean="0"/>
              <a:t>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Odgovarajuća energetska jednadžba je: </a:t>
            </a:r>
            <a:endParaRPr lang="hr-HR" sz="2400" dirty="0"/>
          </a:p>
        </p:txBody>
      </p:sp>
      <p:sp>
        <p:nvSpPr>
          <p:cNvPr id="15" name="Rectangle 14"/>
          <p:cNvSpPr/>
          <p:nvPr/>
        </p:nvSpPr>
        <p:spPr>
          <a:xfrm>
            <a:off x="0" y="5085184"/>
            <a:ext cx="12144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gdje je:</a:t>
            </a:r>
            <a:endParaRPr lang="hr-HR" sz="2400" dirty="0"/>
          </a:p>
        </p:txBody>
      </p:sp>
      <p:sp>
        <p:nvSpPr>
          <p:cNvPr id="20" name="Rectangle 19"/>
          <p:cNvSpPr/>
          <p:nvPr/>
        </p:nvSpPr>
        <p:spPr>
          <a:xfrm>
            <a:off x="7524328" y="3717032"/>
            <a:ext cx="10715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(9)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249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/>
              <a:t>Jednadžba očuvanja energije u tri smjera</a:t>
            </a:r>
            <a:endParaRPr lang="hr-HR" sz="2800" b="1" dirty="0"/>
          </a:p>
        </p:txBody>
      </p:sp>
      <p:graphicFrame>
        <p:nvGraphicFramePr>
          <p:cNvPr id="65538" name="Object 2"/>
          <p:cNvGraphicFramePr>
            <a:graphicFrameLocks noChangeAspect="1"/>
          </p:cNvGraphicFramePr>
          <p:nvPr/>
        </p:nvGraphicFramePr>
        <p:xfrm>
          <a:off x="120650" y="2686050"/>
          <a:ext cx="5308600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10" name="Jednadžba" r:id="rId3" imgW="3517900" imgH="546100" progId="Equation.3">
                  <p:embed/>
                </p:oleObj>
              </mc:Choice>
              <mc:Fallback>
                <p:oleObj name="Jednadžba" r:id="rId3" imgW="3517900" imgH="546100" progId="Equation.3">
                  <p:embed/>
                  <p:pic>
                    <p:nvPicPr>
                      <p:cNvPr id="0" name="Picture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650" y="2686050"/>
                        <a:ext cx="5308600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39" name="Object 3"/>
          <p:cNvGraphicFramePr>
            <a:graphicFrameLocks noChangeAspect="1"/>
          </p:cNvGraphicFramePr>
          <p:nvPr/>
        </p:nvGraphicFramePr>
        <p:xfrm>
          <a:off x="179512" y="3645024"/>
          <a:ext cx="6870700" cy="781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11" name="Jednadžba" r:id="rId5" imgW="4546600" imgH="520700" progId="Equation.3">
                  <p:embed/>
                </p:oleObj>
              </mc:Choice>
              <mc:Fallback>
                <p:oleObj name="Jednadžba" r:id="rId5" imgW="4546600" imgH="520700" progId="Equation.3">
                  <p:embed/>
                  <p:pic>
                    <p:nvPicPr>
                      <p:cNvPr id="0" name="Picture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3645024"/>
                        <a:ext cx="6870700" cy="7810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0" name="Object 4"/>
          <p:cNvGraphicFramePr>
            <a:graphicFrameLocks noChangeAspect="1"/>
          </p:cNvGraphicFramePr>
          <p:nvPr/>
        </p:nvGraphicFramePr>
        <p:xfrm>
          <a:off x="198438" y="4581525"/>
          <a:ext cx="2225675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12" name="Jednadžba" r:id="rId7" imgW="1473200" imgH="241300" progId="Equation.3">
                  <p:embed/>
                </p:oleObj>
              </mc:Choice>
              <mc:Fallback>
                <p:oleObj name="Jednadžba" r:id="rId7" imgW="1473200" imgH="241300" progId="Equation.3">
                  <p:embed/>
                  <p:pic>
                    <p:nvPicPr>
                      <p:cNvPr id="0" name="Picture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8438" y="4581525"/>
                        <a:ext cx="2225675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5541" name="Object 5"/>
          <p:cNvGraphicFramePr>
            <a:graphicFrameLocks noChangeAspect="1"/>
          </p:cNvGraphicFramePr>
          <p:nvPr/>
        </p:nvGraphicFramePr>
        <p:xfrm>
          <a:off x="179512" y="5589240"/>
          <a:ext cx="2359025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713" name="Jednadžba" r:id="rId9" imgW="1562100" imgH="444500" progId="Equation.3">
                  <p:embed/>
                </p:oleObj>
              </mc:Choice>
              <mc:Fallback>
                <p:oleObj name="Jednadžba" r:id="rId9" imgW="1562100" imgH="444500" progId="Equation.3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589240"/>
                        <a:ext cx="2359025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500042"/>
            <a:ext cx="9324528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Ako želimo definirati jednadžbu unutarnje energije, odnosno očuvanja unutarnje energije, potrebno je iz izraza (9) ekstrahirati promjenu kinetičke energije.</a:t>
            </a:r>
            <a:endParaRPr lang="hr-HR" sz="2400" i="1" dirty="0" smtClean="0"/>
          </a:p>
          <a:p>
            <a:endParaRPr lang="hr-HR" sz="1000" i="1" dirty="0" smtClean="0"/>
          </a:p>
          <a:p>
            <a:r>
              <a:rPr lang="hr-HR" sz="2400" dirty="0" smtClean="0"/>
              <a:t>Dio energetske jednadžbe  koji se odnosi na kinetičku energiju</a:t>
            </a:r>
            <a:r>
              <a:rPr lang="en-US" sz="2400" dirty="0" smtClean="0"/>
              <a:t> </a:t>
            </a:r>
            <a:r>
              <a:rPr lang="hr-HR" sz="2400" dirty="0" smtClean="0"/>
              <a:t>dobiva se množenjem jednadžbe </a:t>
            </a:r>
            <a:r>
              <a:rPr lang="hr-HR" sz="2400" dirty="0" smtClean="0"/>
              <a:t>očuvanja količine </a:t>
            </a:r>
            <a:r>
              <a:rPr lang="hr-HR" sz="2400" dirty="0" smtClean="0"/>
              <a:t>gibanja u </a:t>
            </a:r>
            <a:r>
              <a:rPr lang="en-US" sz="2400" i="1" dirty="0" smtClean="0"/>
              <a:t>x</a:t>
            </a:r>
            <a:r>
              <a:rPr lang="hr-HR" sz="2400" i="1" dirty="0" smtClean="0"/>
              <a:t> </a:t>
            </a:r>
            <a:r>
              <a:rPr lang="hr-HR" sz="2400" dirty="0" smtClean="0"/>
              <a:t>smjeru</a:t>
            </a:r>
            <a:r>
              <a:rPr lang="en-US" sz="2400" dirty="0" smtClean="0"/>
              <a:t> </a:t>
            </a:r>
            <a:r>
              <a:rPr lang="hr-HR" sz="2400" dirty="0" smtClean="0"/>
              <a:t>sa</a:t>
            </a:r>
            <a:r>
              <a:rPr lang="en-US" sz="2400" dirty="0" smtClean="0"/>
              <a:t> </a:t>
            </a:r>
            <a:r>
              <a:rPr lang="hr-HR" sz="2400" dirty="0" smtClean="0"/>
              <a:t>komponentom brzine </a:t>
            </a:r>
            <a:r>
              <a:rPr lang="en-US" sz="2400" i="1" dirty="0" smtClean="0"/>
              <a:t>u</a:t>
            </a:r>
            <a:r>
              <a:rPr lang="hr-HR" sz="2400" dirty="0" smtClean="0"/>
              <a:t>, te analogno</a:t>
            </a:r>
            <a:r>
              <a:rPr lang="en-US" sz="2400" i="1" dirty="0" smtClean="0"/>
              <a:t> </a:t>
            </a:r>
            <a:r>
              <a:rPr lang="hr-HR" sz="2400" dirty="0" smtClean="0"/>
              <a:t>za </a:t>
            </a:r>
            <a:r>
              <a:rPr lang="en-US" sz="2400" i="1" dirty="0" smtClean="0"/>
              <a:t>y</a:t>
            </a:r>
            <a:r>
              <a:rPr lang="hr-HR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 smtClean="0"/>
              <a:t>z</a:t>
            </a:r>
            <a:r>
              <a:rPr lang="hr-HR" sz="2400" dirty="0" smtClean="0"/>
              <a:t> smjer (množenje komponentnih jednadžbi količine gibanja s odgovarajućim komponentama vektora brzine), te </a:t>
            </a:r>
            <a:r>
              <a:rPr lang="hr-HR" sz="2400" dirty="0" err="1" smtClean="0"/>
              <a:t>sumacijom</a:t>
            </a:r>
            <a:r>
              <a:rPr lang="hr-HR" sz="2400" dirty="0" smtClean="0"/>
              <a:t> rezultata. </a:t>
            </a:r>
          </a:p>
          <a:p>
            <a:endParaRPr lang="hr-HR" sz="1200" dirty="0" smtClean="0"/>
          </a:p>
          <a:p>
            <a:r>
              <a:rPr lang="hr-HR" sz="2400" dirty="0" smtClean="0"/>
              <a:t>Time se dobiva jednadžba očuvanja kinetičke energije (10)</a:t>
            </a:r>
            <a:r>
              <a:rPr lang="en-US" sz="2400" dirty="0" smtClean="0"/>
              <a:t>:</a:t>
            </a:r>
            <a:endParaRPr lang="hr-HR" sz="2400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6249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/>
              <a:t>Jednadžba očuvanja energije u tri smjera</a:t>
            </a:r>
            <a:endParaRPr lang="hr-HR" sz="2800" b="1" dirty="0"/>
          </a:p>
        </p:txBody>
      </p:sp>
      <p:graphicFrame>
        <p:nvGraphicFramePr>
          <p:cNvPr id="66565" name="Object 5"/>
          <p:cNvGraphicFramePr>
            <a:graphicFrameLocks noChangeAspect="1"/>
          </p:cNvGraphicFramePr>
          <p:nvPr/>
        </p:nvGraphicFramePr>
        <p:xfrm>
          <a:off x="142875" y="4500570"/>
          <a:ext cx="6369050" cy="109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51" name="Jednadžba" r:id="rId3" imgW="4216400" imgH="736600" progId="Equation.3">
                  <p:embed/>
                </p:oleObj>
              </mc:Choice>
              <mc:Fallback>
                <p:oleObj name="Jednadžba" r:id="rId3" imgW="4216400" imgH="736600" progId="Equation.3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75" y="4500570"/>
                        <a:ext cx="6369050" cy="10985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6566" name="Object 6"/>
          <p:cNvGraphicFramePr>
            <a:graphicFrameLocks noChangeAspect="1"/>
          </p:cNvGraphicFramePr>
          <p:nvPr/>
        </p:nvGraphicFramePr>
        <p:xfrm>
          <a:off x="2500298" y="5786454"/>
          <a:ext cx="6332538" cy="81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652" name="Jednadžba" r:id="rId5" imgW="4191000" imgH="546100" progId="Equation.3">
                  <p:embed/>
                </p:oleObj>
              </mc:Choice>
              <mc:Fallback>
                <p:oleObj name="Jednadžba" r:id="rId5" imgW="4191000" imgH="546100" progId="Equation.3">
                  <p:embed/>
                  <p:pic>
                    <p:nvPicPr>
                      <p:cNvPr id="0" name="Picture 8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0298" y="5786454"/>
                        <a:ext cx="6332538" cy="812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Rectangle 16"/>
          <p:cNvSpPr/>
          <p:nvPr/>
        </p:nvSpPr>
        <p:spPr>
          <a:xfrm>
            <a:off x="8072430" y="4874823"/>
            <a:ext cx="10715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(10)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620688"/>
            <a:ext cx="9324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Oduzimanjem</a:t>
            </a:r>
            <a:r>
              <a:rPr lang="en-US" sz="2400" dirty="0" smtClean="0"/>
              <a:t> </a:t>
            </a:r>
            <a:r>
              <a:rPr lang="hr-HR" sz="2400" dirty="0" smtClean="0"/>
              <a:t>(10)</a:t>
            </a:r>
            <a:r>
              <a:rPr lang="en-US" sz="2400" dirty="0" smtClean="0"/>
              <a:t> </a:t>
            </a:r>
            <a:r>
              <a:rPr lang="hr-HR" sz="2400" dirty="0" smtClean="0"/>
              <a:t>od</a:t>
            </a:r>
            <a:r>
              <a:rPr lang="en-US" sz="2400" dirty="0" smtClean="0"/>
              <a:t> </a:t>
            </a:r>
            <a:r>
              <a:rPr lang="hr-HR" sz="2400" dirty="0" smtClean="0"/>
              <a:t>(9)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dirty="0" err="1" smtClean="0"/>
              <a:t>defin</a:t>
            </a:r>
            <a:r>
              <a:rPr lang="hr-HR" sz="2400" dirty="0" err="1" smtClean="0"/>
              <a:t>iranjem</a:t>
            </a:r>
            <a:r>
              <a:rPr lang="en-US" sz="2400" dirty="0" smtClean="0"/>
              <a:t> n</a:t>
            </a:r>
            <a:r>
              <a:rPr lang="hr-HR" sz="2400" dirty="0" smtClean="0"/>
              <a:t>ovog člana izvora </a:t>
            </a:r>
            <a:r>
              <a:rPr lang="en-US" sz="2400" i="1" dirty="0" smtClean="0"/>
              <a:t>S</a:t>
            </a:r>
            <a:r>
              <a:rPr lang="en-US" i="1" baseline="-25000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/>
              <a:t>= S</a:t>
            </a:r>
            <a:r>
              <a:rPr lang="en-US" i="1" baseline="-25000" dirty="0"/>
              <a:t>E</a:t>
            </a:r>
            <a:r>
              <a:rPr lang="en-US" sz="2400" i="1" dirty="0"/>
              <a:t> − </a:t>
            </a:r>
            <a:r>
              <a:rPr lang="en-US" sz="2400" b="1" i="1" dirty="0" err="1" smtClean="0"/>
              <a:t>u·S</a:t>
            </a:r>
            <a:r>
              <a:rPr lang="en-US" b="1" i="1" baseline="-25000" dirty="0" err="1" smtClean="0"/>
              <a:t>M</a:t>
            </a:r>
            <a:r>
              <a:rPr lang="en-US" sz="2400" b="1" i="1" dirty="0" smtClean="0"/>
              <a:t> </a:t>
            </a:r>
            <a:r>
              <a:rPr lang="hr-HR" sz="2400" dirty="0" smtClean="0"/>
              <a:t>dobiva se jednadžba očuvanja unutrašnje</a:t>
            </a:r>
            <a:r>
              <a:rPr lang="en-US" sz="2400" dirty="0" smtClean="0"/>
              <a:t> </a:t>
            </a:r>
            <a:r>
              <a:rPr lang="hr-HR" sz="2400" dirty="0" smtClean="0"/>
              <a:t>energije (11):</a:t>
            </a:r>
            <a:endParaRPr lang="hr-HR" sz="2400" dirty="0"/>
          </a:p>
        </p:txBody>
      </p:sp>
      <p:sp>
        <p:nvSpPr>
          <p:cNvPr id="13" name="Rectangle 12"/>
          <p:cNvSpPr/>
          <p:nvPr/>
        </p:nvSpPr>
        <p:spPr>
          <a:xfrm>
            <a:off x="7380312" y="1844824"/>
            <a:ext cx="906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(11)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3140968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slučaju </a:t>
            </a:r>
            <a:r>
              <a:rPr lang="hr-HR" sz="2400" dirty="0" err="1" smtClean="0"/>
              <a:t>nestišljive</a:t>
            </a:r>
            <a:r>
              <a:rPr lang="hr-HR" sz="2400" dirty="0" smtClean="0"/>
              <a:t> tekućine imamo </a:t>
            </a:r>
            <a:r>
              <a:rPr lang="en-US" sz="2400" i="1" dirty="0" err="1" smtClean="0"/>
              <a:t>i</a:t>
            </a:r>
            <a:r>
              <a:rPr lang="en-US" sz="2400" i="1" dirty="0" smtClean="0"/>
              <a:t> </a:t>
            </a:r>
            <a:r>
              <a:rPr lang="en-US" sz="2400" i="1" dirty="0"/>
              <a:t>= </a:t>
            </a:r>
            <a:r>
              <a:rPr lang="en-US" sz="2400" i="1" dirty="0" err="1" smtClean="0"/>
              <a:t>cT</a:t>
            </a:r>
            <a:r>
              <a:rPr lang="hr-HR" sz="2400" dirty="0" smtClean="0"/>
              <a:t> (</a:t>
            </a:r>
            <a:r>
              <a:rPr lang="en-US" sz="2400" i="1" dirty="0" smtClean="0"/>
              <a:t>c </a:t>
            </a:r>
            <a:r>
              <a:rPr lang="hr-HR" sz="2400" i="1" dirty="0" smtClean="0"/>
              <a:t>- </a:t>
            </a:r>
            <a:r>
              <a:rPr lang="en-US" sz="2400" dirty="0" err="1" smtClean="0"/>
              <a:t>specifi</a:t>
            </a:r>
            <a:r>
              <a:rPr lang="hr-HR" sz="2400" dirty="0" err="1" smtClean="0"/>
              <a:t>čna</a:t>
            </a:r>
            <a:r>
              <a:rPr lang="en-US" sz="2400" dirty="0" smtClean="0"/>
              <a:t> </a:t>
            </a:r>
            <a:r>
              <a:rPr lang="hr-HR" sz="2400" dirty="0" smtClean="0"/>
              <a:t>toplina)</a:t>
            </a:r>
            <a:r>
              <a:rPr lang="en-US" sz="2400" dirty="0" smtClean="0"/>
              <a:t>  </a:t>
            </a:r>
            <a:r>
              <a:rPr lang="hr-HR" sz="2400" dirty="0" smtClean="0"/>
              <a:t>te vrijedi: </a:t>
            </a:r>
            <a:r>
              <a:rPr lang="en-US" sz="2400" dirty="0" smtClean="0"/>
              <a:t>div</a:t>
            </a:r>
            <a:r>
              <a:rPr lang="hr-HR" sz="2400" dirty="0" smtClean="0"/>
              <a:t> </a:t>
            </a:r>
            <a:r>
              <a:rPr lang="en-US" sz="2400" b="1" i="1" dirty="0" smtClean="0"/>
              <a:t>u </a:t>
            </a:r>
            <a:r>
              <a:rPr lang="en-US" sz="2400" dirty="0"/>
              <a:t>= 0. </a:t>
            </a:r>
            <a:r>
              <a:rPr lang="en-US" sz="2400" dirty="0" smtClean="0"/>
              <a:t>T</a:t>
            </a:r>
            <a:r>
              <a:rPr lang="hr-HR" sz="2400" dirty="0" smtClean="0"/>
              <a:t>o nam omogućuje</a:t>
            </a:r>
            <a:r>
              <a:rPr lang="en-US" sz="2400" dirty="0" smtClean="0"/>
              <a:t> </a:t>
            </a:r>
            <a:r>
              <a:rPr lang="hr-HR" sz="2400" dirty="0" smtClean="0"/>
              <a:t>reduciranje jednadžbe (11)</a:t>
            </a:r>
            <a:r>
              <a:rPr lang="en-US" sz="2400" dirty="0" smtClean="0"/>
              <a:t> </a:t>
            </a:r>
            <a:r>
              <a:rPr lang="hr-HR" sz="2400" dirty="0" smtClean="0"/>
              <a:t>na oblik </a:t>
            </a:r>
            <a:r>
              <a:rPr lang="en-US" sz="2400" dirty="0" smtClean="0"/>
              <a:t> </a:t>
            </a:r>
            <a:r>
              <a:rPr lang="en-US" sz="2400" dirty="0" err="1" smtClean="0"/>
              <a:t>temperatur</a:t>
            </a:r>
            <a:r>
              <a:rPr lang="hr-HR" sz="2400" dirty="0" smtClean="0"/>
              <a:t>ne jednadžbe (12):</a:t>
            </a:r>
            <a:endParaRPr lang="hr-HR" sz="24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624908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/>
              <a:t>Jednadžba očuvanja energije u tri smjera</a:t>
            </a:r>
            <a:endParaRPr lang="hr-HR" sz="2800" b="1" dirty="0"/>
          </a:p>
        </p:txBody>
      </p:sp>
      <p:graphicFrame>
        <p:nvGraphicFramePr>
          <p:cNvPr id="67586" name="Object 2"/>
          <p:cNvGraphicFramePr>
            <a:graphicFrameLocks noChangeAspect="1"/>
          </p:cNvGraphicFramePr>
          <p:nvPr/>
        </p:nvGraphicFramePr>
        <p:xfrm>
          <a:off x="152400" y="1473200"/>
          <a:ext cx="5880100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58" name="Jednadžba" r:id="rId3" imgW="3898900" imgH="482600" progId="Equation.3">
                  <p:embed/>
                </p:oleObj>
              </mc:Choice>
              <mc:Fallback>
                <p:oleObj name="Jednadžba" r:id="rId3" imgW="3898900" imgH="482600" progId="Equation.3">
                  <p:embed/>
                  <p:pic>
                    <p:nvPicPr>
                      <p:cNvPr id="0" name="Picture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1473200"/>
                        <a:ext cx="5880100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7587" name="Object 3"/>
          <p:cNvGraphicFramePr>
            <a:graphicFrameLocks noChangeAspect="1"/>
          </p:cNvGraphicFramePr>
          <p:nvPr/>
        </p:nvGraphicFramePr>
        <p:xfrm>
          <a:off x="899592" y="2276872"/>
          <a:ext cx="59293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59" name="Jednadžba" r:id="rId5" imgW="3924300" imgH="482600" progId="Equation.3">
                  <p:embed/>
                </p:oleObj>
              </mc:Choice>
              <mc:Fallback>
                <p:oleObj name="Jednadžba" r:id="rId5" imgW="3924300" imgH="482600" progId="Equation.3">
                  <p:embed/>
                  <p:pic>
                    <p:nvPicPr>
                      <p:cNvPr id="0" name="Picture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9592" y="2276872"/>
                        <a:ext cx="5929313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Rectangle 13"/>
          <p:cNvSpPr/>
          <p:nvPr/>
        </p:nvSpPr>
        <p:spPr>
          <a:xfrm>
            <a:off x="7411088" y="4653136"/>
            <a:ext cx="94712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(12)</a:t>
            </a:r>
            <a:endParaRPr lang="hr-HR" sz="3200" dirty="0">
              <a:solidFill>
                <a:srgbClr val="00B0F0"/>
              </a:solidFill>
            </a:endParaRPr>
          </a:p>
        </p:txBody>
      </p:sp>
      <p:graphicFrame>
        <p:nvGraphicFramePr>
          <p:cNvPr id="15" name="Object 2"/>
          <p:cNvGraphicFramePr>
            <a:graphicFrameLocks noChangeAspect="1"/>
          </p:cNvGraphicFramePr>
          <p:nvPr/>
        </p:nvGraphicFramePr>
        <p:xfrm>
          <a:off x="269875" y="4365625"/>
          <a:ext cx="493236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60" name="Jednadžba" r:id="rId7" imgW="3263900" imgH="482600" progId="Equation.3">
                  <p:embed/>
                </p:oleObj>
              </mc:Choice>
              <mc:Fallback>
                <p:oleObj name="Jednadžba" r:id="rId7" imgW="3263900" imgH="482600" progId="Equation.3">
                  <p:embed/>
                  <p:pic>
                    <p:nvPicPr>
                      <p:cNvPr id="0" name="Picture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875" y="4365625"/>
                        <a:ext cx="4932363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3"/>
          <p:cNvGraphicFramePr>
            <a:graphicFrameLocks noChangeAspect="1"/>
          </p:cNvGraphicFramePr>
          <p:nvPr/>
        </p:nvGraphicFramePr>
        <p:xfrm>
          <a:off x="1187624" y="5157192"/>
          <a:ext cx="5929313" cy="723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761" name="Jednadžba" r:id="rId9" imgW="3924300" imgH="482600" progId="Equation.3">
                  <p:embed/>
                </p:oleObj>
              </mc:Choice>
              <mc:Fallback>
                <p:oleObj name="Jednadžba" r:id="rId9" imgW="3924300" imgH="482600" progId="Equation.3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87624" y="5157192"/>
                        <a:ext cx="5929313" cy="723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0" y="0"/>
            <a:ext cx="2737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/>
              <a:t>Jednadžbe stanja</a:t>
            </a:r>
            <a:endParaRPr lang="hr-HR" sz="2800" b="1" dirty="0"/>
          </a:p>
        </p:txBody>
      </p:sp>
      <p:sp>
        <p:nvSpPr>
          <p:cNvPr id="16" name="Rectangle 15"/>
          <p:cNvSpPr/>
          <p:nvPr/>
        </p:nvSpPr>
        <p:spPr>
          <a:xfrm>
            <a:off x="0" y="571480"/>
            <a:ext cx="9286908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Gibanje tekućine u tri smjera je opisano sustavom od pet parcijalnih diferencijalnih jednadžbi </a:t>
            </a:r>
            <a:r>
              <a:rPr lang="en-US" sz="2400" dirty="0" smtClean="0"/>
              <a:t>: </a:t>
            </a:r>
            <a:r>
              <a:rPr lang="hr-HR" sz="2400" dirty="0" smtClean="0"/>
              <a:t>očuvanja mase</a:t>
            </a:r>
            <a:r>
              <a:rPr lang="en-US" sz="2400" dirty="0" smtClean="0"/>
              <a:t>, </a:t>
            </a:r>
            <a:r>
              <a:rPr lang="en-US" sz="2400" i="1" dirty="0" err="1" smtClean="0"/>
              <a:t>x,y</a:t>
            </a:r>
            <a:r>
              <a:rPr lang="hr-HR" sz="2400" i="1" dirty="0" smtClean="0"/>
              <a:t>,</a:t>
            </a:r>
            <a:r>
              <a:rPr lang="en-US" sz="2400" i="1" dirty="0" smtClean="0"/>
              <a:t>z-</a:t>
            </a:r>
            <a:r>
              <a:rPr lang="hr-HR" sz="2400" dirty="0" smtClean="0"/>
              <a:t>očuvanja količine gibanja</a:t>
            </a:r>
            <a:r>
              <a:rPr lang="en-US" sz="2400" dirty="0" smtClean="0"/>
              <a:t> </a:t>
            </a:r>
            <a:r>
              <a:rPr lang="hr-HR" sz="2400" dirty="0" smtClean="0"/>
              <a:t>i jednadžbe energije</a:t>
            </a:r>
            <a:r>
              <a:rPr lang="en-US" sz="2400" dirty="0" smtClean="0"/>
              <a:t>. </a:t>
            </a:r>
            <a:r>
              <a:rPr lang="hr-HR" sz="2400" dirty="0" smtClean="0"/>
              <a:t>Među nepoznanicama pojavljuju se četiri termodinamičke varijable</a:t>
            </a:r>
            <a:r>
              <a:rPr lang="en-US" sz="2400" dirty="0" smtClean="0"/>
              <a:t>: </a:t>
            </a:r>
            <a:r>
              <a:rPr lang="en-US" sz="2400" i="1" dirty="0"/>
              <a:t>ρ</a:t>
            </a:r>
            <a:r>
              <a:rPr lang="en-US" sz="2400" dirty="0"/>
              <a:t>, </a:t>
            </a:r>
            <a:r>
              <a:rPr lang="en-US" sz="2400" i="1" dirty="0"/>
              <a:t>p, </a:t>
            </a:r>
            <a:r>
              <a:rPr lang="en-US" sz="2400" i="1" dirty="0" err="1" smtClean="0"/>
              <a:t>i</a:t>
            </a:r>
            <a:r>
              <a:rPr lang="hr-HR" sz="2400" dirty="0" smtClean="0"/>
              <a:t>,</a:t>
            </a:r>
            <a:r>
              <a:rPr lang="en-US" sz="2400" i="1" dirty="0" smtClean="0"/>
              <a:t> T</a:t>
            </a:r>
            <a:r>
              <a:rPr lang="hr-HR" sz="2400" i="1" dirty="0" smtClean="0"/>
              <a:t> </a:t>
            </a:r>
            <a:r>
              <a:rPr lang="hr-HR" sz="2400" dirty="0" smtClean="0"/>
              <a:t>te 3 mehaničke (</a:t>
            </a:r>
            <a:r>
              <a:rPr lang="hr-HR" sz="2400" i="1" dirty="0" smtClean="0"/>
              <a:t>u, v, w</a:t>
            </a:r>
            <a:r>
              <a:rPr lang="hr-HR" sz="2400" dirty="0" smtClean="0"/>
              <a:t>). Znači, na raspolaganju je 5 jednadžbi i 7 nepoznanica.</a:t>
            </a:r>
            <a:r>
              <a:rPr lang="hr-HR" sz="2400" i="1" dirty="0" smtClean="0"/>
              <a:t> </a:t>
            </a:r>
          </a:p>
          <a:p>
            <a:endParaRPr lang="hr-HR" sz="1200" dirty="0" smtClean="0"/>
          </a:p>
          <a:p>
            <a:r>
              <a:rPr lang="hr-HR" sz="2400" dirty="0" smtClean="0"/>
              <a:t>Odnosi između termodinamičkih varijabli mogu se promatrati kroz pretpostavku </a:t>
            </a:r>
            <a:r>
              <a:rPr lang="en-US" sz="2400" dirty="0" err="1" smtClean="0"/>
              <a:t>termod</a:t>
            </a:r>
            <a:r>
              <a:rPr lang="hr-HR" sz="2400" dirty="0" err="1" smtClean="0"/>
              <a:t>inamičke</a:t>
            </a:r>
            <a:r>
              <a:rPr lang="hr-HR" sz="2400" dirty="0" smtClean="0"/>
              <a:t> ravnoteže. Za opis stanja supstance u termodinamičkoj ravnoteži potrebno je poznavati samo dvije varijable</a:t>
            </a:r>
            <a:r>
              <a:rPr lang="en-US" sz="2400" dirty="0" smtClean="0"/>
              <a:t>. </a:t>
            </a:r>
            <a:endParaRPr lang="hr-HR" sz="2400" dirty="0" smtClean="0"/>
          </a:p>
          <a:p>
            <a:endParaRPr lang="hr-HR" sz="1200" dirty="0" smtClean="0"/>
          </a:p>
          <a:p>
            <a:r>
              <a:rPr lang="hr-HR" sz="2400" dirty="0" smtClean="0"/>
              <a:t>Jednadžbe stanja povezuju druge </a:t>
            </a:r>
            <a:r>
              <a:rPr lang="en-US" sz="2400" dirty="0" err="1" smtClean="0"/>
              <a:t>vari</a:t>
            </a:r>
            <a:r>
              <a:rPr lang="hr-HR" sz="2400" dirty="0" smtClean="0"/>
              <a:t>j</a:t>
            </a:r>
            <a:r>
              <a:rPr lang="en-US" sz="2400" dirty="0" smtClean="0"/>
              <a:t>able </a:t>
            </a:r>
            <a:r>
              <a:rPr lang="hr-HR" sz="2400" dirty="0" smtClean="0"/>
              <a:t>s poznatim </a:t>
            </a:r>
            <a:r>
              <a:rPr lang="en-US" sz="2400" dirty="0" err="1" smtClean="0"/>
              <a:t>vari</a:t>
            </a:r>
            <a:r>
              <a:rPr lang="hr-HR" sz="2400" dirty="0" smtClean="0"/>
              <a:t>j</a:t>
            </a:r>
            <a:r>
              <a:rPr lang="en-US" sz="2400" dirty="0" err="1" smtClean="0"/>
              <a:t>ab</a:t>
            </a:r>
            <a:r>
              <a:rPr lang="hr-HR" sz="2400" dirty="0" smtClean="0"/>
              <a:t>lama</a:t>
            </a:r>
            <a:r>
              <a:rPr lang="en-US" sz="2400" dirty="0" smtClean="0"/>
              <a:t>. </a:t>
            </a:r>
            <a:r>
              <a:rPr lang="hr-HR" sz="2400" dirty="0" smtClean="0"/>
              <a:t>Ukoliko se primjerice koriste </a:t>
            </a:r>
            <a:r>
              <a:rPr lang="en-US" sz="2400" i="1" dirty="0" smtClean="0"/>
              <a:t>ρ</a:t>
            </a:r>
            <a:r>
              <a:rPr lang="en-US" sz="2400" dirty="0" smtClean="0"/>
              <a:t> </a:t>
            </a:r>
            <a:r>
              <a:rPr lang="hr-HR" sz="2400" dirty="0" smtClean="0"/>
              <a:t>i</a:t>
            </a:r>
            <a:r>
              <a:rPr lang="en-US" sz="2400" dirty="0" smtClean="0"/>
              <a:t> </a:t>
            </a:r>
            <a:r>
              <a:rPr lang="en-US" sz="2400" i="1" dirty="0"/>
              <a:t>T </a:t>
            </a:r>
            <a:r>
              <a:rPr lang="hr-HR" sz="2400" dirty="0" smtClean="0"/>
              <a:t>kao varijable sa poznatim vrijednostima </a:t>
            </a:r>
            <a:r>
              <a:rPr lang="en-US" sz="2400" dirty="0" smtClean="0"/>
              <a:t> </a:t>
            </a:r>
            <a:r>
              <a:rPr lang="hr-HR" sz="2400" dirty="0" smtClean="0"/>
              <a:t>moguća je uspostava jednadžbi stanja za tlak</a:t>
            </a:r>
            <a:r>
              <a:rPr lang="en-US" sz="2400" dirty="0" smtClean="0"/>
              <a:t> </a:t>
            </a:r>
            <a:r>
              <a:rPr lang="en-US" sz="2400" i="1" dirty="0"/>
              <a:t>p </a:t>
            </a:r>
            <a:r>
              <a:rPr lang="hr-HR" sz="2400" dirty="0" smtClean="0"/>
              <a:t>i specifičnu unutarnju energiju</a:t>
            </a:r>
            <a:r>
              <a:rPr lang="en-US" sz="2400" dirty="0" smtClean="0"/>
              <a:t> </a:t>
            </a:r>
            <a:r>
              <a:rPr lang="en-US" sz="2400" i="1" dirty="0" smtClean="0"/>
              <a:t>i</a:t>
            </a:r>
            <a:r>
              <a:rPr lang="en-US" sz="2400" dirty="0" smtClean="0"/>
              <a:t>:</a:t>
            </a:r>
            <a:r>
              <a:rPr lang="hr-HR" sz="2400" dirty="0" smtClean="0"/>
              <a:t>  </a:t>
            </a:r>
            <a:r>
              <a:rPr lang="hr-HR" sz="2400" i="1" dirty="0" smtClean="0"/>
              <a:t>                                      </a:t>
            </a:r>
            <a:endParaRPr lang="hr-HR" sz="2400" dirty="0" smtClean="0"/>
          </a:p>
          <a:p>
            <a:endParaRPr lang="hr-HR" sz="1200" dirty="0" smtClean="0"/>
          </a:p>
          <a:p>
            <a:endParaRPr lang="hr-HR" sz="1200" dirty="0" smtClean="0"/>
          </a:p>
          <a:p>
            <a:endParaRPr lang="hr-HR" sz="1200" dirty="0"/>
          </a:p>
          <a:p>
            <a:r>
              <a:rPr lang="hr-HR" sz="2400" dirty="0" smtClean="0"/>
              <a:t>Za savršeni plin od koristi su poznate jednadžbe stanja:</a:t>
            </a:r>
          </a:p>
        </p:txBody>
      </p:sp>
      <p:graphicFrame>
        <p:nvGraphicFramePr>
          <p:cNvPr id="68610" name="Object 2"/>
          <p:cNvGraphicFramePr>
            <a:graphicFrameLocks noChangeAspect="1"/>
          </p:cNvGraphicFramePr>
          <p:nvPr/>
        </p:nvGraphicFramePr>
        <p:xfrm>
          <a:off x="142844" y="5500702"/>
          <a:ext cx="11906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2" name="Jednadžba" r:id="rId3" imgW="787400" imgH="228600" progId="Equation.3">
                  <p:embed/>
                </p:oleObj>
              </mc:Choice>
              <mc:Fallback>
                <p:oleObj name="Jednadžba" r:id="rId3" imgW="787400" imgH="228600" progId="Equation.3">
                  <p:embed/>
                  <p:pic>
                    <p:nvPicPr>
                      <p:cNvPr id="0" name="Picture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5500702"/>
                        <a:ext cx="1190625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1" name="Object 3"/>
          <p:cNvGraphicFramePr>
            <a:graphicFrameLocks noChangeAspect="1"/>
          </p:cNvGraphicFramePr>
          <p:nvPr/>
        </p:nvGraphicFramePr>
        <p:xfrm>
          <a:off x="1643042" y="5500702"/>
          <a:ext cx="1055687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3" name="Jednadžba" r:id="rId5" imgW="698500" imgH="228600" progId="Equation.3">
                  <p:embed/>
                </p:oleObj>
              </mc:Choice>
              <mc:Fallback>
                <p:oleObj name="Jednadžba" r:id="rId5" imgW="698500" imgH="228600" progId="Equation.3">
                  <p:embed/>
                  <p:pic>
                    <p:nvPicPr>
                      <p:cNvPr id="0" name="Picture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43042" y="5500702"/>
                        <a:ext cx="1055687" cy="342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2" name="Object 4"/>
          <p:cNvGraphicFramePr>
            <a:graphicFrameLocks noChangeAspect="1"/>
          </p:cNvGraphicFramePr>
          <p:nvPr/>
        </p:nvGraphicFramePr>
        <p:xfrm>
          <a:off x="214282" y="6429396"/>
          <a:ext cx="92075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4" name="Jednadžba" r:id="rId7" imgW="609336" imgH="203112" progId="Equation.3">
                  <p:embed/>
                </p:oleObj>
              </mc:Choice>
              <mc:Fallback>
                <p:oleObj name="Jednadžba" r:id="rId7" imgW="609336" imgH="203112" progId="Equation.3">
                  <p:embed/>
                  <p:pic>
                    <p:nvPicPr>
                      <p:cNvPr id="0" name="Picture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6429396"/>
                        <a:ext cx="920750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8613" name="Object 5"/>
          <p:cNvGraphicFramePr>
            <a:graphicFrameLocks noChangeAspect="1"/>
          </p:cNvGraphicFramePr>
          <p:nvPr/>
        </p:nvGraphicFramePr>
        <p:xfrm>
          <a:off x="1714480" y="6357958"/>
          <a:ext cx="785812" cy="361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785" name="Jednadžba" r:id="rId9" imgW="520474" imgH="241195" progId="Equation.3">
                  <p:embed/>
                </p:oleObj>
              </mc:Choice>
              <mc:Fallback>
                <p:oleObj name="Jednadžba" r:id="rId9" imgW="520474" imgH="241195" progId="Equation.3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4480" y="6357958"/>
                        <a:ext cx="785812" cy="3619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3500430" y="5357826"/>
            <a:ext cx="906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(13)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00430" y="6273225"/>
            <a:ext cx="90646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(14)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48680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Promatramo djelić tekućine sa stranicama </a:t>
            </a:r>
            <a:r>
              <a:rPr lang="en-US" sz="2400" dirty="0" smtClean="0">
                <a:sym typeface="Symbol"/>
              </a:rPr>
              <a:t></a:t>
            </a:r>
            <a:r>
              <a:rPr lang="en-US" sz="2400" i="1" dirty="0" smtClean="0"/>
              <a:t>x</a:t>
            </a:r>
            <a:r>
              <a:rPr lang="en-US" sz="2400" dirty="0"/>
              <a:t>,</a:t>
            </a:r>
            <a:r>
              <a:rPr lang="en-US" sz="2400" i="1" dirty="0"/>
              <a:t> 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smtClean="0"/>
              <a:t>y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 smtClean="0">
                <a:sym typeface="Symbol"/>
              </a:rPr>
              <a:t></a:t>
            </a:r>
            <a:r>
              <a:rPr lang="en-US" sz="2400" i="1" dirty="0" smtClean="0"/>
              <a:t>z</a:t>
            </a:r>
            <a:r>
              <a:rPr lang="hr-HR" sz="2400" i="1" dirty="0" smtClean="0"/>
              <a:t>.</a:t>
            </a:r>
            <a:endParaRPr lang="hr-HR" sz="2400" dirty="0"/>
          </a:p>
        </p:txBody>
      </p:sp>
      <p:sp>
        <p:nvSpPr>
          <p:cNvPr id="5" name="Rectangle 4"/>
          <p:cNvSpPr/>
          <p:nvPr/>
        </p:nvSpPr>
        <p:spPr>
          <a:xfrm>
            <a:off x="3419872" y="1484784"/>
            <a:ext cx="57241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Za stranice se primjenjuje se nomenklatura </a:t>
            </a:r>
            <a:r>
              <a:rPr lang="en-US" sz="2400" i="1" dirty="0" smtClean="0"/>
              <a:t>N</a:t>
            </a:r>
            <a:r>
              <a:rPr lang="en-US" sz="2400" i="1" dirty="0"/>
              <a:t>, S, E, W, T </a:t>
            </a:r>
            <a:r>
              <a:rPr lang="hr-HR" sz="2400" dirty="0" smtClean="0"/>
              <a:t>i</a:t>
            </a:r>
            <a:r>
              <a:rPr lang="en-US" sz="2400" i="1" dirty="0" smtClean="0"/>
              <a:t> </a:t>
            </a:r>
            <a:r>
              <a:rPr lang="en-US" sz="2400" i="1" dirty="0"/>
              <a:t>B, </a:t>
            </a:r>
            <a:r>
              <a:rPr lang="hr-HR" sz="2400" dirty="0" smtClean="0"/>
              <a:t>sa značenjem Sjever (</a:t>
            </a:r>
            <a:r>
              <a:rPr lang="en-US" sz="2400" dirty="0" smtClean="0"/>
              <a:t>North</a:t>
            </a:r>
            <a:r>
              <a:rPr lang="hr-HR" sz="2400" dirty="0" smtClean="0"/>
              <a:t>)</a:t>
            </a:r>
            <a:r>
              <a:rPr lang="en-US" sz="2400" dirty="0" smtClean="0"/>
              <a:t>,</a:t>
            </a:r>
            <a:r>
              <a:rPr lang="hr-HR" sz="2400" dirty="0" smtClean="0"/>
              <a:t> Jug (</a:t>
            </a:r>
            <a:r>
              <a:rPr lang="en-US" sz="2400" dirty="0" smtClean="0"/>
              <a:t>South</a:t>
            </a:r>
            <a:r>
              <a:rPr lang="hr-HR" sz="2400" dirty="0" smtClean="0"/>
              <a:t>)</a:t>
            </a:r>
            <a:r>
              <a:rPr lang="en-US" sz="2400" dirty="0" smtClean="0"/>
              <a:t>, </a:t>
            </a:r>
            <a:r>
              <a:rPr lang="hr-HR" sz="2400" dirty="0" smtClean="0"/>
              <a:t>Istok (</a:t>
            </a:r>
            <a:r>
              <a:rPr lang="en-US" sz="2400" dirty="0" smtClean="0"/>
              <a:t>East</a:t>
            </a:r>
            <a:r>
              <a:rPr lang="hr-HR" sz="2400" dirty="0" smtClean="0"/>
              <a:t>)</a:t>
            </a:r>
            <a:r>
              <a:rPr lang="en-US" sz="2400" dirty="0" smtClean="0"/>
              <a:t>, </a:t>
            </a:r>
            <a:r>
              <a:rPr lang="hr-HR" sz="2400" dirty="0" smtClean="0"/>
              <a:t>Zapad (</a:t>
            </a:r>
            <a:r>
              <a:rPr lang="en-US" sz="2400" dirty="0" smtClean="0"/>
              <a:t>Wes</a:t>
            </a:r>
            <a:r>
              <a:rPr lang="hr-HR" sz="2400" dirty="0" smtClean="0"/>
              <a:t>t)</a:t>
            </a:r>
            <a:r>
              <a:rPr lang="en-US" sz="2400" dirty="0" smtClean="0"/>
              <a:t>, </a:t>
            </a:r>
            <a:r>
              <a:rPr lang="hr-HR" sz="2400" dirty="0" smtClean="0"/>
              <a:t>Vrh (</a:t>
            </a:r>
            <a:r>
              <a:rPr lang="en-US" sz="2400" dirty="0" smtClean="0"/>
              <a:t>Top</a:t>
            </a:r>
            <a:r>
              <a:rPr lang="hr-HR" sz="2400" dirty="0" smtClean="0"/>
              <a:t>)</a:t>
            </a:r>
            <a:r>
              <a:rPr lang="en-US" sz="2400" dirty="0" smtClean="0"/>
              <a:t> </a:t>
            </a:r>
            <a:r>
              <a:rPr lang="hr-HR" sz="2400" dirty="0" smtClean="0"/>
              <a:t>i Dno</a:t>
            </a:r>
            <a:r>
              <a:rPr lang="en-US" sz="2400" dirty="0" smtClean="0"/>
              <a:t> </a:t>
            </a:r>
            <a:r>
              <a:rPr lang="hr-HR" sz="2400" dirty="0" smtClean="0"/>
              <a:t>(</a:t>
            </a:r>
            <a:r>
              <a:rPr lang="en-US" sz="2400" dirty="0" smtClean="0"/>
              <a:t>Bottom</a:t>
            </a:r>
            <a:r>
              <a:rPr lang="hr-HR" sz="2400" dirty="0" smtClean="0"/>
              <a:t>)</a:t>
            </a:r>
            <a:r>
              <a:rPr lang="en-US" sz="2400" dirty="0" smtClean="0"/>
              <a:t>.</a:t>
            </a:r>
            <a:r>
              <a:rPr lang="hr-HR" sz="2400" dirty="0" smtClean="0"/>
              <a:t> </a:t>
            </a:r>
            <a:r>
              <a:rPr lang="en-US" sz="2400" dirty="0" smtClean="0"/>
              <a:t>T</a:t>
            </a:r>
            <a:r>
              <a:rPr lang="hr-HR" sz="2400" dirty="0" err="1" smtClean="0"/>
              <a:t>ežište</a:t>
            </a:r>
            <a:r>
              <a:rPr lang="hr-HR" sz="2400" dirty="0" smtClean="0"/>
              <a:t> elementa je locirano koordinatom (</a:t>
            </a:r>
            <a:r>
              <a:rPr lang="hr-HR" sz="2400" i="1" dirty="0" smtClean="0"/>
              <a:t>x</a:t>
            </a:r>
            <a:r>
              <a:rPr lang="hr-HR" sz="2400" i="1" dirty="0"/>
              <a:t>, y, z).</a:t>
            </a:r>
            <a:endParaRPr lang="hr-HR" sz="2400" dirty="0"/>
          </a:p>
        </p:txBody>
      </p:sp>
      <p:sp>
        <p:nvSpPr>
          <p:cNvPr id="6" name="Rectangle 5"/>
          <p:cNvSpPr/>
          <p:nvPr/>
        </p:nvSpPr>
        <p:spPr>
          <a:xfrm>
            <a:off x="0" y="3626346"/>
            <a:ext cx="9144000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Proračun promjena mase, količine gibanja i energije elementa tekućine  nastale strujanjem kroz njegove granice, te ukoliko postoje izvori, kroz djelovanje ponora i izvora unutar elementa, vodi do jednadžbi strujanja tekućine.</a:t>
            </a:r>
          </a:p>
          <a:p>
            <a:endParaRPr lang="hr-HR" sz="1200" dirty="0" smtClean="0"/>
          </a:p>
          <a:p>
            <a:r>
              <a:rPr lang="hr-HR" sz="2400" dirty="0" smtClean="0"/>
              <a:t>Sva svojstva tekućine su funkcija prostora i vremena pa bi striktnim poštivanjem matematičkoj formalizma bilo potrebno pisati </a:t>
            </a:r>
            <a:r>
              <a:rPr lang="fr-FR" sz="2400" i="1" dirty="0" smtClean="0"/>
              <a:t>ρ</a:t>
            </a:r>
            <a:r>
              <a:rPr lang="fr-FR" sz="2400" dirty="0" smtClean="0"/>
              <a:t>(</a:t>
            </a:r>
            <a:r>
              <a:rPr lang="fr-FR" sz="2400" i="1" dirty="0" smtClean="0"/>
              <a:t>x</a:t>
            </a:r>
            <a:r>
              <a:rPr lang="fr-FR" sz="2400" i="1" dirty="0"/>
              <a:t>, y, z, t), p(x, y, z, t), T(x, y, z, t) </a:t>
            </a:r>
            <a:r>
              <a:rPr lang="hr-HR" sz="2400" dirty="0" smtClean="0"/>
              <a:t>i</a:t>
            </a:r>
            <a:r>
              <a:rPr lang="fr-FR" sz="2400" i="1" dirty="0" smtClean="0"/>
              <a:t> </a:t>
            </a:r>
            <a:r>
              <a:rPr lang="fr-FR" sz="2400" b="1" i="1" dirty="0"/>
              <a:t>u</a:t>
            </a:r>
            <a:r>
              <a:rPr lang="fr-FR" sz="2400" i="1" dirty="0"/>
              <a:t>(x, y, z, t) </a:t>
            </a:r>
            <a:r>
              <a:rPr lang="hr-HR" sz="2400" dirty="0" smtClean="0"/>
              <a:t>za gustoću, tlak, temperaturu i vektor brzina.</a:t>
            </a:r>
            <a:endParaRPr lang="hr-HR" sz="2400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Osnovne jednadžbe strujanja tekućine i transfera topline</a:t>
            </a:r>
            <a:endParaRPr lang="hr-HR" sz="2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981907"/>
            <a:ext cx="3048744" cy="2649804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548680"/>
            <a:ext cx="92869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Usvajanjem pretpostavke o termodinamičkoj ravnoteži eliminira se potreba za definiranjem izraza za sve pojedinačne varijable (</a:t>
            </a:r>
            <a:r>
              <a:rPr lang="en-US" sz="2400" i="1" dirty="0" smtClean="0"/>
              <a:t>ρ</a:t>
            </a:r>
            <a:r>
              <a:rPr lang="en-US" sz="2400" dirty="0" smtClean="0"/>
              <a:t>, </a:t>
            </a:r>
            <a:r>
              <a:rPr lang="en-US" sz="2400" i="1" dirty="0" smtClean="0"/>
              <a:t>p, </a:t>
            </a:r>
            <a:r>
              <a:rPr lang="en-US" sz="2400" i="1" dirty="0" err="1" smtClean="0"/>
              <a:t>i</a:t>
            </a:r>
            <a:r>
              <a:rPr lang="hr-HR" sz="2400" dirty="0" smtClean="0"/>
              <a:t>,</a:t>
            </a:r>
            <a:r>
              <a:rPr lang="en-US" sz="2400" i="1" dirty="0" smtClean="0"/>
              <a:t> T</a:t>
            </a:r>
            <a:r>
              <a:rPr lang="hr-HR" sz="2400" i="1" dirty="0" smtClean="0"/>
              <a:t>)</a:t>
            </a:r>
            <a:r>
              <a:rPr lang="hr-HR" sz="2400" dirty="0" smtClean="0"/>
              <a:t>, osim dvije.</a:t>
            </a:r>
          </a:p>
          <a:p>
            <a:endParaRPr lang="hr-HR" sz="1200" dirty="0" smtClean="0"/>
          </a:p>
          <a:p>
            <a:r>
              <a:rPr lang="hr-HR" sz="2400" dirty="0" smtClean="0"/>
              <a:t>U strujanju </a:t>
            </a:r>
            <a:r>
              <a:rPr lang="hr-HR" sz="2400" b="1" i="1" dirty="0" err="1" smtClean="0"/>
              <a:t>stišljive</a:t>
            </a:r>
            <a:r>
              <a:rPr lang="hr-HR" sz="2400" b="1" i="1" dirty="0" smtClean="0"/>
              <a:t> tekućine </a:t>
            </a:r>
            <a:r>
              <a:rPr lang="hr-HR" sz="2400" dirty="0" smtClean="0"/>
              <a:t>jednadžbe stanja</a:t>
            </a:r>
            <a:r>
              <a:rPr lang="en-US" sz="2400" dirty="0" smtClean="0"/>
              <a:t> </a:t>
            </a:r>
            <a:r>
              <a:rPr lang="hr-HR" sz="2400" dirty="0" smtClean="0"/>
              <a:t>daju poveznicu između energetske jednadžbe s jedne strane i jednadžbe očuvanja mase i količine gibanja s druge strane</a:t>
            </a:r>
            <a:r>
              <a:rPr lang="en-US" sz="2400" dirty="0" smtClean="0"/>
              <a:t>.</a:t>
            </a:r>
            <a:r>
              <a:rPr lang="hr-HR" sz="2400" dirty="0" smtClean="0"/>
              <a:t> Ta poveznica pojavljuje se zbog moguće varijacije gustoće uslijed varijacije tlaka i temperature u polju strujanja. </a:t>
            </a:r>
          </a:p>
          <a:p>
            <a:endParaRPr lang="hr-HR" sz="1200" dirty="0"/>
          </a:p>
          <a:p>
            <a:r>
              <a:rPr lang="hr-HR" sz="2400" dirty="0" smtClean="0"/>
              <a:t>Kapljevine i plinovi koje struje s malim brzinama ponašaju se kao </a:t>
            </a:r>
            <a:r>
              <a:rPr lang="hr-HR" sz="2400" b="1" i="1" dirty="0" err="1" smtClean="0"/>
              <a:t>nestišljive</a:t>
            </a:r>
            <a:r>
              <a:rPr lang="hr-HR" sz="2400" b="1" i="1" dirty="0" smtClean="0"/>
              <a:t> tekućine</a:t>
            </a:r>
            <a:r>
              <a:rPr lang="hr-HR" sz="2400" dirty="0" smtClean="0"/>
              <a:t>. Bez varijacije gustoće ne postoji veza između  energetske jednadžbe i jednadžbi očuvanja mase i količine gibanja. Tada je za rješavanje strujnog polja dovoljno razmatrati jednadžbe očuvanja mase i količine gibanja</a:t>
            </a:r>
            <a:r>
              <a:rPr lang="en-US" sz="2400" dirty="0" smtClean="0"/>
              <a:t>. </a:t>
            </a:r>
            <a:r>
              <a:rPr lang="hr-HR" sz="2400" dirty="0" smtClean="0"/>
              <a:t>Energetska jednadžba uključuje se u analizirani sustav jednadžbi samo u slučaju </a:t>
            </a:r>
            <a:r>
              <a:rPr lang="hr-HR" sz="2400" dirty="0" err="1" smtClean="0"/>
              <a:t>prisustva</a:t>
            </a:r>
            <a:r>
              <a:rPr lang="hr-HR" sz="2400" dirty="0" smtClean="0"/>
              <a:t> izmjene topline. </a:t>
            </a:r>
            <a:endParaRPr lang="hr-HR" sz="2400" dirty="0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2737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hr-HR" sz="2800" b="1" dirty="0" smtClean="0"/>
              <a:t>Jednadžbe stanja</a:t>
            </a:r>
            <a:endParaRPr lang="hr-HR" sz="28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548680"/>
            <a:ext cx="9144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Promatrani element je dovoljno mali da se svojstva tekućine na površinama (“licima”-</a:t>
            </a:r>
            <a:r>
              <a:rPr lang="hr-HR" sz="2400" dirty="0" err="1" smtClean="0"/>
              <a:t>eng</a:t>
            </a:r>
            <a:r>
              <a:rPr lang="hr-HR" sz="2400" dirty="0" smtClean="0"/>
              <a:t>: </a:t>
            </a:r>
            <a:r>
              <a:rPr lang="hr-HR" sz="2400" dirty="0" err="1" smtClean="0"/>
              <a:t>faces</a:t>
            </a:r>
            <a:r>
              <a:rPr lang="hr-HR" sz="2400" dirty="0" smtClean="0"/>
              <a:t>) mogu zadovoljavajuće precizno izraziti s razvojem prva dva člana </a:t>
            </a:r>
            <a:r>
              <a:rPr lang="en-US" sz="2400" dirty="0" smtClean="0"/>
              <a:t>Taylor</a:t>
            </a:r>
            <a:r>
              <a:rPr lang="hr-HR" sz="2400" dirty="0" smtClean="0"/>
              <a:t>-ovog reda. Primjerice, </a:t>
            </a:r>
            <a:r>
              <a:rPr lang="en-US" sz="2400" dirty="0" smtClean="0"/>
              <a:t>t</a:t>
            </a:r>
            <a:r>
              <a:rPr lang="hr-HR" sz="2400" dirty="0" smtClean="0"/>
              <a:t>lak na</a:t>
            </a:r>
            <a:r>
              <a:rPr lang="en-US" sz="2400" dirty="0" smtClean="0"/>
              <a:t> </a:t>
            </a:r>
            <a:r>
              <a:rPr lang="en-US" sz="2400" i="1" dirty="0" smtClean="0"/>
              <a:t>W</a:t>
            </a:r>
            <a:r>
              <a:rPr lang="hr-HR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E</a:t>
            </a:r>
            <a:r>
              <a:rPr lang="hr-HR" sz="2400" i="1" dirty="0" smtClean="0"/>
              <a:t> </a:t>
            </a:r>
            <a:r>
              <a:rPr lang="hr-HR" sz="2400" dirty="0" smtClean="0"/>
              <a:t>licima</a:t>
            </a:r>
            <a:r>
              <a:rPr lang="en-US" sz="2400" dirty="0" smtClean="0"/>
              <a:t>, </a:t>
            </a:r>
            <a:r>
              <a:rPr lang="hr-HR" sz="2400" dirty="0" smtClean="0"/>
              <a:t> koja su na udaljenostima </a:t>
            </a:r>
            <a:r>
              <a:rPr lang="en-US" sz="2400" dirty="0" smtClean="0"/>
              <a:t>1</a:t>
            </a:r>
            <a:r>
              <a:rPr lang="hr-HR" sz="2400" dirty="0" smtClean="0"/>
              <a:t>/</a:t>
            </a:r>
            <a:r>
              <a:rPr lang="en-US" sz="2400" dirty="0" smtClean="0"/>
              <a:t>2 </a:t>
            </a:r>
            <a:r>
              <a:rPr lang="en-US" sz="2400" i="1" dirty="0">
                <a:sym typeface="Symbol"/>
              </a:rPr>
              <a:t></a:t>
            </a:r>
            <a:r>
              <a:rPr lang="en-US" sz="2400" i="1" dirty="0" smtClean="0"/>
              <a:t>x </a:t>
            </a:r>
            <a:r>
              <a:rPr lang="hr-HR" sz="2400" dirty="0" smtClean="0"/>
              <a:t>od težišta elementa</a:t>
            </a:r>
            <a:r>
              <a:rPr lang="en-US" sz="2400" dirty="0" smtClean="0"/>
              <a:t>, </a:t>
            </a:r>
            <a:r>
              <a:rPr lang="hr-HR" sz="2400" dirty="0" smtClean="0"/>
              <a:t>može se izraziti:</a:t>
            </a:r>
            <a:endParaRPr lang="hr-HR" sz="2400" dirty="0"/>
          </a:p>
        </p:txBody>
      </p:sp>
      <p:sp>
        <p:nvSpPr>
          <p:cNvPr id="13" name="Rectangle 12"/>
          <p:cNvSpPr/>
          <p:nvPr/>
        </p:nvSpPr>
        <p:spPr>
          <a:xfrm>
            <a:off x="0" y="3284984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b="1" i="1" dirty="0" smtClean="0"/>
              <a:t>Zakon očuvanja mase u tri dimenzije</a:t>
            </a:r>
            <a:endParaRPr lang="en-US" sz="2400" b="1" i="1" dirty="0"/>
          </a:p>
        </p:txBody>
      </p:sp>
      <p:sp>
        <p:nvSpPr>
          <p:cNvPr id="16" name="Rectangle 15"/>
          <p:cNvSpPr/>
          <p:nvPr/>
        </p:nvSpPr>
        <p:spPr>
          <a:xfrm>
            <a:off x="0" y="4797152"/>
            <a:ext cx="860444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Rata prirasta mase unutar elementa tekućine je: </a:t>
            </a:r>
            <a:endParaRPr lang="hr-HR" sz="2400" dirty="0" smtClean="0">
              <a:solidFill>
                <a:srgbClr val="FF0000"/>
              </a:solidFill>
            </a:endParaRPr>
          </a:p>
        </p:txBody>
      </p:sp>
      <p:sp>
        <p:nvSpPr>
          <p:cNvPr id="3891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8915" name="Object 3"/>
          <p:cNvGraphicFramePr>
            <a:graphicFrameLocks noChangeAspect="1"/>
          </p:cNvGraphicFramePr>
          <p:nvPr/>
        </p:nvGraphicFramePr>
        <p:xfrm>
          <a:off x="2393950" y="5434013"/>
          <a:ext cx="3175000" cy="712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1" name="Equation" r:id="rId3" imgW="2032000" imgH="457200" progId="Equation.DSMT4">
                  <p:embed/>
                </p:oleObj>
              </mc:Choice>
              <mc:Fallback>
                <p:oleObj name="Equation" r:id="rId3" imgW="2032000" imgH="457200" progId="Equation.DSMT4">
                  <p:embed/>
                  <p:pic>
                    <p:nvPicPr>
                      <p:cNvPr id="0" name="Picture 8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3950" y="5434013"/>
                        <a:ext cx="3175000" cy="7127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1115616" y="3933056"/>
            <a:ext cx="266429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Rata prirasta mase u elementu tekućine</a:t>
            </a:r>
            <a:endParaRPr lang="hr-HR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3491880" y="407707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=</a:t>
            </a:r>
            <a:endParaRPr lang="hr-HR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779912" y="3933056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sumarni protok mase (dotok )</a:t>
            </a:r>
          </a:p>
          <a:p>
            <a:r>
              <a:rPr lang="hr-HR" b="1" dirty="0" smtClean="0"/>
              <a:t>u element tekućine </a:t>
            </a:r>
            <a:endParaRPr lang="hr-HR" b="1" dirty="0"/>
          </a:p>
        </p:txBody>
      </p:sp>
      <p:sp>
        <p:nvSpPr>
          <p:cNvPr id="19" name="Rectangle 18"/>
          <p:cNvSpPr/>
          <p:nvPr/>
        </p:nvSpPr>
        <p:spPr>
          <a:xfrm>
            <a:off x="1043608" y="3861048"/>
            <a:ext cx="5904656" cy="79208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20" name="Rectangle 19"/>
          <p:cNvSpPr/>
          <p:nvPr/>
        </p:nvSpPr>
        <p:spPr>
          <a:xfrm>
            <a:off x="0" y="0"/>
            <a:ext cx="87484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Osnovne jednadžbe strujanja tekućine i transfera topline</a:t>
            </a:r>
            <a:endParaRPr lang="hr-HR" sz="2800" b="1" dirty="0"/>
          </a:p>
        </p:txBody>
      </p:sp>
      <p:graphicFrame>
        <p:nvGraphicFramePr>
          <p:cNvPr id="38986" name="Object 74"/>
          <p:cNvGraphicFramePr>
            <a:graphicFrameLocks noChangeAspect="1"/>
          </p:cNvGraphicFramePr>
          <p:nvPr/>
        </p:nvGraphicFramePr>
        <p:xfrm>
          <a:off x="2833688" y="2349500"/>
          <a:ext cx="3086100" cy="712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002" name="Equation" r:id="rId5" imgW="1968500" imgH="457200" progId="Equation.DSMT4">
                  <p:embed/>
                </p:oleObj>
              </mc:Choice>
              <mc:Fallback>
                <p:oleObj name="Equation" r:id="rId5" imgW="1968500" imgH="457200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3688" y="2349500"/>
                        <a:ext cx="3086100" cy="7127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Zakon očuvanja mase u tri dimenzije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0" y="548680"/>
            <a:ext cx="9144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Protok mase kroz lice elementa je dan kao umnožak gustoće, površine i komponente brzine okomite na površinu lica. Sumarni protok mase (dotok) u element kroz njegove granice (lica) dan je izrazom :</a:t>
            </a:r>
            <a:endParaRPr lang="hr-HR" sz="2400" dirty="0"/>
          </a:p>
        </p:txBody>
      </p:sp>
      <p:sp>
        <p:nvSpPr>
          <p:cNvPr id="18" name="Rectangle 17"/>
          <p:cNvSpPr/>
          <p:nvPr/>
        </p:nvSpPr>
        <p:spPr>
          <a:xfrm>
            <a:off x="0" y="3789040"/>
            <a:ext cx="9144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Strujanje usmjereno u element uzrokuje povećanje mase u elementu i ima pozitivan predznak dok izlazno strujanje iz elementa poprima negativan predznak. </a:t>
            </a:r>
          </a:p>
          <a:p>
            <a:endParaRPr lang="hr-HR" sz="1200" dirty="0"/>
          </a:p>
          <a:p>
            <a:r>
              <a:rPr lang="hr-HR" sz="2400" dirty="0" smtClean="0"/>
              <a:t>Rata promjene mase unutar elementa svedena je na sumarni protok mase kroz lica elementa (oplošje elementa)</a:t>
            </a:r>
            <a:r>
              <a:rPr lang="en-US" sz="2400" dirty="0" smtClean="0"/>
              <a:t>. </a:t>
            </a:r>
            <a:endParaRPr lang="hr-HR" sz="2400" dirty="0"/>
          </a:p>
        </p:txBody>
      </p:sp>
      <p:sp>
        <p:nvSpPr>
          <p:cNvPr id="37962" name="Rectangle 7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7961" name="Object 73"/>
          <p:cNvGraphicFramePr>
            <a:graphicFrameLocks noChangeAspect="1"/>
          </p:cNvGraphicFramePr>
          <p:nvPr/>
        </p:nvGraphicFramePr>
        <p:xfrm>
          <a:off x="357158" y="1928802"/>
          <a:ext cx="7877175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8" name="Equation" r:id="rId3" imgW="7874000" imgH="736600" progId="Equation.DSMT4">
                  <p:embed/>
                </p:oleObj>
              </mc:Choice>
              <mc:Fallback>
                <p:oleObj name="Equation" r:id="rId3" imgW="7874000" imgH="736600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158" y="1928802"/>
                        <a:ext cx="7877175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964" name="Rectangle 7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37963" name="Object 75"/>
          <p:cNvGraphicFramePr>
            <a:graphicFrameLocks noChangeAspect="1"/>
          </p:cNvGraphicFramePr>
          <p:nvPr/>
        </p:nvGraphicFramePr>
        <p:xfrm>
          <a:off x="214282" y="2857496"/>
          <a:ext cx="836453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79" name="Equation" r:id="rId5" imgW="8369300" imgH="736600" progId="Equation.DSMT4">
                  <p:embed/>
                </p:oleObj>
              </mc:Choice>
              <mc:Fallback>
                <p:oleObj name="Equation" r:id="rId5" imgW="8369300" imgH="736600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2857496"/>
                        <a:ext cx="8364538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4092" y="16793"/>
            <a:ext cx="4769907" cy="377224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0" y="764704"/>
            <a:ext cx="4283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Svi članovi </a:t>
            </a:r>
            <a:r>
              <a:rPr lang="hr-HR" sz="2400" dirty="0" err="1" smtClean="0"/>
              <a:t>rezultantne</a:t>
            </a:r>
            <a:r>
              <a:rPr lang="hr-HR" sz="2400" dirty="0" smtClean="0"/>
              <a:t> </a:t>
            </a:r>
            <a:r>
              <a:rPr lang="hr-HR" sz="2400" dirty="0" err="1" smtClean="0"/>
              <a:t>bilancne</a:t>
            </a:r>
            <a:r>
              <a:rPr lang="hr-HR" sz="2400" dirty="0" smtClean="0"/>
              <a:t> jednadžbe mase se postavljaju na lijevu stranu znaka jednakosti te se izraz dijeli sa volumenom elementa </a:t>
            </a:r>
            <a:r>
              <a:rPr lang="en-US" sz="2400" dirty="0" smtClean="0">
                <a:sym typeface="Symbol"/>
              </a:rPr>
              <a:t></a:t>
            </a:r>
            <a:r>
              <a:rPr lang="en-US" sz="2400" i="1" dirty="0" err="1" smtClean="0"/>
              <a:t>x</a:t>
            </a:r>
            <a:r>
              <a:rPr lang="en-US" sz="2400" i="1" dirty="0" err="1" smtClean="0">
                <a:sym typeface="Symbol"/>
              </a:rPr>
              <a:t></a:t>
            </a:r>
            <a:r>
              <a:rPr lang="en-US" sz="2400" i="1" dirty="0" err="1" smtClean="0"/>
              <a:t>y</a:t>
            </a:r>
            <a:r>
              <a:rPr lang="en-US" sz="2400" i="1" dirty="0" err="1" smtClean="0">
                <a:sym typeface="Symbol"/>
              </a:rPr>
              <a:t></a:t>
            </a:r>
            <a:r>
              <a:rPr lang="en-US" sz="2400" i="1" dirty="0" err="1" smtClean="0"/>
              <a:t>z</a:t>
            </a:r>
            <a:r>
              <a:rPr lang="en-US" sz="2400" i="1" dirty="0" smtClean="0"/>
              <a:t>. </a:t>
            </a:r>
            <a:endParaRPr lang="hr-HR" sz="2400" i="1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0" y="5445224"/>
            <a:ext cx="9324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 slučaju </a:t>
            </a:r>
            <a:r>
              <a:rPr lang="hr-HR" sz="2400" dirty="0" err="1" smtClean="0"/>
              <a:t>nestišljive</a:t>
            </a:r>
            <a:r>
              <a:rPr lang="hr-HR" sz="2400" dirty="0" smtClean="0"/>
              <a:t> tekućine </a:t>
            </a:r>
            <a:r>
              <a:rPr lang="en-US" sz="2400" i="1" dirty="0" smtClean="0"/>
              <a:t>ρ</a:t>
            </a:r>
            <a:r>
              <a:rPr lang="en-US" sz="2400" dirty="0" smtClean="0"/>
              <a:t> </a:t>
            </a:r>
            <a:r>
              <a:rPr lang="hr-HR" sz="2400" dirty="0" smtClean="0"/>
              <a:t>je konstantna</a:t>
            </a:r>
            <a:r>
              <a:rPr lang="en-US" sz="2400" dirty="0" smtClean="0"/>
              <a:t> </a:t>
            </a:r>
            <a:r>
              <a:rPr lang="hr-HR" sz="2400" dirty="0" smtClean="0"/>
              <a:t>pa prethodni izraz prelazi u:</a:t>
            </a:r>
            <a:endParaRPr lang="hr-HR" sz="2400" dirty="0"/>
          </a:p>
        </p:txBody>
      </p:sp>
      <p:sp>
        <p:nvSpPr>
          <p:cNvPr id="24" name="Rectangle 23"/>
          <p:cNvSpPr/>
          <p:nvPr/>
        </p:nvSpPr>
        <p:spPr>
          <a:xfrm>
            <a:off x="0" y="3717032"/>
            <a:ext cx="9144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Time se dobiva trodimenzionalni </a:t>
            </a:r>
            <a:r>
              <a:rPr lang="hr-HR" sz="2400" dirty="0" err="1" smtClean="0"/>
              <a:t>nestacionarni</a:t>
            </a:r>
            <a:r>
              <a:rPr lang="hr-HR" sz="2400" dirty="0" smtClean="0"/>
              <a:t> oblik zakona očuvanja mase ili jednadžba kontinuiteta  za točku </a:t>
            </a:r>
            <a:r>
              <a:rPr lang="hr-HR" sz="2400" dirty="0" err="1" smtClean="0"/>
              <a:t>stišljive</a:t>
            </a:r>
            <a:r>
              <a:rPr lang="hr-HR" sz="2400" dirty="0" smtClean="0"/>
              <a:t> tekućine:</a:t>
            </a:r>
          </a:p>
        </p:txBody>
      </p:sp>
      <p:graphicFrame>
        <p:nvGraphicFramePr>
          <p:cNvPr id="54274" name="Object 2"/>
          <p:cNvGraphicFramePr>
            <a:graphicFrameLocks noChangeAspect="1"/>
          </p:cNvGraphicFramePr>
          <p:nvPr/>
        </p:nvGraphicFramePr>
        <p:xfrm>
          <a:off x="1368425" y="4572000"/>
          <a:ext cx="6091238" cy="74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2" name="Equation" r:id="rId4" imgW="3886200" imgH="482600" progId="Equation.DSMT4">
                  <p:embed/>
                </p:oleObj>
              </mc:Choice>
              <mc:Fallback>
                <p:oleObj name="Equation" r:id="rId4" imgW="3886200" imgH="482600" progId="Equation.DSMT4">
                  <p:embed/>
                  <p:pic>
                    <p:nvPicPr>
                      <p:cNvPr id="0" name="Picture 8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8425" y="4572000"/>
                        <a:ext cx="6091238" cy="7493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2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106582"/>
              </p:ext>
            </p:extLst>
          </p:nvPr>
        </p:nvGraphicFramePr>
        <p:xfrm>
          <a:off x="2411760" y="5949280"/>
          <a:ext cx="3506787" cy="750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63" name="Equation" r:id="rId6" imgW="2235200" imgH="482600" progId="Equation.DSMT4">
                  <p:embed/>
                </p:oleObj>
              </mc:Choice>
              <mc:Fallback>
                <p:oleObj name="Equation" r:id="rId6" imgW="2235200" imgH="482600" progId="Equation.DSMT4">
                  <p:embed/>
                  <p:pic>
                    <p:nvPicPr>
                      <p:cNvPr id="0" name="Picture 8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5949280"/>
                        <a:ext cx="3506787" cy="7508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Zakon očuvanja mase u tri dimenzije</a:t>
            </a:r>
            <a:endParaRPr lang="en-US" sz="2800" b="1" dirty="0"/>
          </a:p>
        </p:txBody>
      </p:sp>
      <p:sp>
        <p:nvSpPr>
          <p:cNvPr id="11" name="Rectangle 10"/>
          <p:cNvSpPr/>
          <p:nvPr/>
        </p:nvSpPr>
        <p:spPr>
          <a:xfrm>
            <a:off x="7572396" y="4643446"/>
            <a:ext cx="10715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(1)</a:t>
            </a:r>
            <a:endParaRPr lang="hr-HR" sz="3200" dirty="0">
              <a:solidFill>
                <a:srgbClr val="00B0F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429388" y="6000768"/>
            <a:ext cx="10715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(2)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1556792"/>
            <a:ext cx="9324528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Rata prirasta količine gibanja u </a:t>
            </a:r>
            <a:r>
              <a:rPr lang="hr-HR" sz="2400" i="1" dirty="0" smtClean="0"/>
              <a:t>x</a:t>
            </a:r>
            <a:r>
              <a:rPr lang="hr-HR" sz="2400" dirty="0" smtClean="0"/>
              <a:t>, </a:t>
            </a:r>
            <a:r>
              <a:rPr lang="hr-HR" sz="2400" i="1" dirty="0" smtClean="0"/>
              <a:t>y</a:t>
            </a:r>
            <a:r>
              <a:rPr lang="hr-HR" sz="2400" dirty="0" smtClean="0"/>
              <a:t> i </a:t>
            </a:r>
            <a:r>
              <a:rPr lang="hr-HR" sz="2400" i="1" dirty="0" smtClean="0"/>
              <a:t>z</a:t>
            </a:r>
            <a:r>
              <a:rPr lang="hr-HR" sz="2400" dirty="0" smtClean="0"/>
              <a:t> smjeru po jedinici volumena djelića tekućine predstavlja se članovima:</a:t>
            </a:r>
            <a:endParaRPr lang="hr-HR" sz="2400" dirty="0"/>
          </a:p>
          <a:p>
            <a:endParaRPr lang="hr-HR" sz="2400" dirty="0" smtClean="0"/>
          </a:p>
          <a:p>
            <a:endParaRPr lang="hr-HR" sz="2400" dirty="0"/>
          </a:p>
          <a:p>
            <a:endParaRPr lang="hr-HR" sz="1200" dirty="0" smtClean="0"/>
          </a:p>
          <a:p>
            <a:r>
              <a:rPr lang="hr-HR" sz="2400" dirty="0" smtClean="0"/>
              <a:t>Prisutne su dvije vrste sila na djelić tekućine</a:t>
            </a:r>
            <a:r>
              <a:rPr lang="en-US" sz="2400" dirty="0" smtClean="0"/>
              <a:t>:</a:t>
            </a:r>
            <a:r>
              <a:rPr lang="hr-HR" sz="2400" dirty="0" smtClean="0"/>
              <a:t> površinske (sila tlaka, sila viskoznosti), </a:t>
            </a:r>
            <a:r>
              <a:rPr lang="hr-HR" sz="2400" dirty="0" err="1" smtClean="0"/>
              <a:t>masene</a:t>
            </a:r>
            <a:r>
              <a:rPr lang="hr-HR" sz="2400" dirty="0" smtClean="0"/>
              <a:t> (centrifugalna sila, </a:t>
            </a:r>
            <a:r>
              <a:rPr lang="hr-HR" sz="2400" dirty="0" err="1" smtClean="0"/>
              <a:t>Coriolis</a:t>
            </a:r>
            <a:r>
              <a:rPr lang="hr-HR" sz="2400" dirty="0" smtClean="0"/>
              <a:t>-ova sila).</a:t>
            </a:r>
          </a:p>
          <a:p>
            <a:endParaRPr lang="hr-HR" sz="1200" dirty="0" smtClean="0"/>
          </a:p>
          <a:p>
            <a:r>
              <a:rPr lang="hr-HR" sz="2400" dirty="0" smtClean="0"/>
              <a:t>Učestala je praksa da se površinske sile separiraju sa zasebnim članovima dok se učešće </a:t>
            </a:r>
            <a:r>
              <a:rPr lang="hr-HR" sz="2400" dirty="0" err="1" smtClean="0"/>
              <a:t>masenih</a:t>
            </a:r>
            <a:r>
              <a:rPr lang="hr-HR" sz="2400" dirty="0" smtClean="0"/>
              <a:t> sila tretira kroz članove izvora/ponora</a:t>
            </a:r>
            <a:r>
              <a:rPr lang="en-US" sz="2400" dirty="0" smtClean="0"/>
              <a:t>.</a:t>
            </a:r>
            <a:r>
              <a:rPr lang="hr-HR" sz="2400" dirty="0" smtClean="0"/>
              <a:t> </a:t>
            </a:r>
          </a:p>
          <a:p>
            <a:endParaRPr lang="hr-HR" sz="1200" dirty="0" smtClean="0"/>
          </a:p>
          <a:p>
            <a:r>
              <a:rPr lang="hr-HR" sz="2400" dirty="0" smtClean="0"/>
              <a:t>Stanje naprezanja elementa tekućine definira se članovima tlaka i devet komponenti viskoznog naprezanja. Tlak predstavlja normalno naprezanje</a:t>
            </a:r>
            <a:r>
              <a:rPr lang="en-US" sz="2400" dirty="0" smtClean="0"/>
              <a:t>, </a:t>
            </a:r>
            <a:r>
              <a:rPr lang="hr-HR" sz="2400" dirty="0" smtClean="0"/>
              <a:t>i notiran je sa </a:t>
            </a:r>
            <a:r>
              <a:rPr lang="en-US" sz="2400" i="1" dirty="0" smtClean="0"/>
              <a:t>p</a:t>
            </a:r>
            <a:r>
              <a:rPr lang="en-US" sz="2400" i="1" dirty="0"/>
              <a:t>. </a:t>
            </a:r>
            <a:r>
              <a:rPr lang="hr-HR" sz="2400" dirty="0" smtClean="0"/>
              <a:t>Za viskozna naprezanja koristi se oznaka </a:t>
            </a:r>
            <a:r>
              <a:rPr lang="en-US" sz="2400" i="1" dirty="0" smtClean="0"/>
              <a:t>τ</a:t>
            </a:r>
            <a:r>
              <a:rPr lang="en-US" sz="2400" i="1" dirty="0"/>
              <a:t>.</a:t>
            </a:r>
            <a:endParaRPr lang="hr-HR" sz="2400" dirty="0" smtClean="0"/>
          </a:p>
        </p:txBody>
      </p:sp>
      <p:sp>
        <p:nvSpPr>
          <p:cNvPr id="23" name="Rectangle 22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Jednadžba očuvanja količine gibanja u tri smjera</a:t>
            </a:r>
            <a:endParaRPr lang="en-US" sz="28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763688" y="692696"/>
            <a:ext cx="31683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Rata prirasta količine gibanja elementa tekućine</a:t>
            </a:r>
            <a:endParaRPr lang="hr-HR" b="1" dirty="0"/>
          </a:p>
        </p:txBody>
      </p:sp>
      <p:sp>
        <p:nvSpPr>
          <p:cNvPr id="7" name="TextBox 6"/>
          <p:cNvSpPr txBox="1"/>
          <p:nvPr/>
        </p:nvSpPr>
        <p:spPr>
          <a:xfrm>
            <a:off x="4788024" y="836712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=</a:t>
            </a:r>
            <a:endParaRPr lang="hr-HR" b="1" dirty="0"/>
          </a:p>
        </p:txBody>
      </p:sp>
      <p:sp>
        <p:nvSpPr>
          <p:cNvPr id="8" name="TextBox 7"/>
          <p:cNvSpPr txBox="1"/>
          <p:nvPr/>
        </p:nvSpPr>
        <p:spPr>
          <a:xfrm>
            <a:off x="5076056" y="692696"/>
            <a:ext cx="21602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b="1" dirty="0" smtClean="0"/>
              <a:t>Suma vanjskih sila</a:t>
            </a:r>
          </a:p>
          <a:p>
            <a:r>
              <a:rPr lang="hr-HR" b="1" dirty="0" smtClean="0"/>
              <a:t>na element tekućine </a:t>
            </a:r>
            <a:endParaRPr lang="hr-HR" b="1" dirty="0"/>
          </a:p>
        </p:txBody>
      </p:sp>
      <p:sp>
        <p:nvSpPr>
          <p:cNvPr id="9" name="Rectangle 8"/>
          <p:cNvSpPr/>
          <p:nvPr/>
        </p:nvSpPr>
        <p:spPr>
          <a:xfrm>
            <a:off x="1763688" y="620688"/>
            <a:ext cx="5544616" cy="792088"/>
          </a:xfrm>
          <a:prstGeom prst="rect">
            <a:avLst/>
          </a:prstGeom>
          <a:noFill/>
          <a:ln w="317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graphicFrame>
        <p:nvGraphicFramePr>
          <p:cNvPr id="55298" name="Object 2"/>
          <p:cNvGraphicFramePr>
            <a:graphicFrameLocks noChangeAspect="1"/>
          </p:cNvGraphicFramePr>
          <p:nvPr/>
        </p:nvGraphicFramePr>
        <p:xfrm>
          <a:off x="3203848" y="2348880"/>
          <a:ext cx="2270125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41" name="Jednadžba" r:id="rId3" imgW="1447800" imgH="457200" progId="Equation.3">
                  <p:embed/>
                </p:oleObj>
              </mc:Choice>
              <mc:Fallback>
                <p:oleObj name="Jednadžba" r:id="rId3" imgW="1447800" imgH="457200" progId="Equation.3">
                  <p:embed/>
                  <p:pic>
                    <p:nvPicPr>
                      <p:cNvPr id="0" name="Picture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348880"/>
                        <a:ext cx="2270125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077072"/>
            <a:ext cx="91440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Uobičajena indeksna notacija </a:t>
            </a:r>
            <a:r>
              <a:rPr lang="el-GR" sz="2400" i="1" dirty="0"/>
              <a:t>τ</a:t>
            </a:r>
            <a:r>
              <a:rPr lang="en-US" sz="2400" i="1" baseline="-25000" dirty="0"/>
              <a:t>ij</a:t>
            </a:r>
            <a:r>
              <a:rPr lang="en-US" sz="2400" i="1" dirty="0"/>
              <a:t> </a:t>
            </a:r>
            <a:r>
              <a:rPr lang="en-US" sz="2400" baseline="-25000" dirty="0" smtClean="0"/>
              <a:t> </a:t>
            </a:r>
            <a:r>
              <a:rPr lang="hr-HR" sz="2400" dirty="0" smtClean="0"/>
              <a:t>koristi se za indikaciju smjera djelovanja viskoznih naprezanja</a:t>
            </a:r>
            <a:r>
              <a:rPr lang="en-US" sz="2400" dirty="0" smtClean="0"/>
              <a:t>.</a:t>
            </a:r>
            <a:r>
              <a:rPr lang="hr-HR" sz="2400" dirty="0" smtClean="0"/>
              <a:t> </a:t>
            </a:r>
          </a:p>
          <a:p>
            <a:endParaRPr lang="hr-HR" sz="1200" dirty="0" smtClean="0"/>
          </a:p>
          <a:p>
            <a:r>
              <a:rPr lang="hr-HR" sz="2400" dirty="0" smtClean="0"/>
              <a:t>Indeksi </a:t>
            </a:r>
            <a:r>
              <a:rPr lang="en-US" sz="2400" i="1" dirty="0" err="1" smtClean="0"/>
              <a:t>i</a:t>
            </a:r>
            <a:r>
              <a:rPr lang="en-US" sz="2400" dirty="0" smtClean="0"/>
              <a:t> </a:t>
            </a:r>
            <a:r>
              <a:rPr lang="hr-HR" sz="2400" dirty="0" smtClean="0"/>
              <a:t>te</a:t>
            </a:r>
            <a:r>
              <a:rPr lang="en-US" sz="2400" dirty="0" smtClean="0"/>
              <a:t> </a:t>
            </a:r>
            <a:r>
              <a:rPr lang="en-US" sz="2400" i="1" dirty="0"/>
              <a:t>j</a:t>
            </a:r>
            <a:r>
              <a:rPr lang="en-US" sz="2400" dirty="0"/>
              <a:t> </a:t>
            </a:r>
            <a:r>
              <a:rPr lang="hr-HR" sz="2400" dirty="0" smtClean="0"/>
              <a:t>u</a:t>
            </a:r>
            <a:r>
              <a:rPr lang="en-US" sz="2400" dirty="0" smtClean="0"/>
              <a:t> </a:t>
            </a:r>
            <a:r>
              <a:rPr lang="hr-HR" sz="2400" dirty="0" smtClean="0"/>
              <a:t>oznaci </a:t>
            </a:r>
            <a:r>
              <a:rPr lang="en-US" sz="2400" i="1" dirty="0" smtClean="0"/>
              <a:t>τ</a:t>
            </a:r>
            <a:r>
              <a:rPr lang="hr-HR" sz="2400" i="1" baseline="-25000" dirty="0" smtClean="0"/>
              <a:t>ij</a:t>
            </a:r>
            <a:r>
              <a:rPr lang="hr-HR" sz="2400" i="1" dirty="0" smtClean="0"/>
              <a:t> </a:t>
            </a:r>
            <a:r>
              <a:rPr lang="hr-HR" sz="2400" dirty="0" smtClean="0"/>
              <a:t>ukazuju da komponenta naprezanja djeluje u </a:t>
            </a:r>
            <a:r>
              <a:rPr lang="hr-HR" sz="2400" i="1" dirty="0" smtClean="0"/>
              <a:t>j </a:t>
            </a:r>
            <a:r>
              <a:rPr lang="hr-HR" sz="2400" dirty="0" smtClean="0"/>
              <a:t>smjeru na površinu okomitu na</a:t>
            </a:r>
            <a:r>
              <a:rPr lang="hr-HR" sz="2400" i="1" dirty="0" smtClean="0"/>
              <a:t> i </a:t>
            </a:r>
            <a:r>
              <a:rPr lang="hr-HR" sz="2400" dirty="0" smtClean="0"/>
              <a:t>smjer</a:t>
            </a:r>
            <a:r>
              <a:rPr lang="en-US" sz="2400" dirty="0" smtClean="0"/>
              <a:t>.</a:t>
            </a:r>
            <a:endParaRPr lang="hr-HR" sz="2400" dirty="0" smtClean="0"/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Jednadžba očuvanja količine gibanja u tri smjera</a:t>
            </a:r>
            <a:endParaRPr lang="en-US" sz="2800" b="1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523220"/>
            <a:ext cx="4032449" cy="36384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500042"/>
            <a:ext cx="4857752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Prvo analiziramo </a:t>
            </a:r>
            <a:r>
              <a:rPr lang="hr-HR" sz="2400" i="1" dirty="0" smtClean="0"/>
              <a:t>x</a:t>
            </a:r>
            <a:r>
              <a:rPr lang="hr-HR" sz="2400" dirty="0" smtClean="0"/>
              <a:t>-komponentu sile tlaka </a:t>
            </a:r>
            <a:r>
              <a:rPr lang="en-US" sz="2400" i="1" dirty="0" smtClean="0"/>
              <a:t>p </a:t>
            </a:r>
            <a:r>
              <a:rPr lang="hr-HR" sz="2400" dirty="0" smtClean="0"/>
              <a:t>i naprezanja </a:t>
            </a:r>
            <a:r>
              <a:rPr lang="en-US" sz="2400" i="1" dirty="0" smtClean="0"/>
              <a:t>τ</a:t>
            </a:r>
            <a:r>
              <a:rPr lang="hr-HR" sz="2400" i="1" baseline="-25000" dirty="0" smtClean="0"/>
              <a:t>xx</a:t>
            </a:r>
            <a:r>
              <a:rPr lang="en-US" sz="2400" dirty="0" smtClean="0"/>
              <a:t>, </a:t>
            </a:r>
            <a:r>
              <a:rPr lang="en-US" sz="2400" i="1" dirty="0" smtClean="0"/>
              <a:t>τ</a:t>
            </a:r>
            <a:r>
              <a:rPr lang="hr-HR" sz="2400" i="1" baseline="-25000" dirty="0" smtClean="0"/>
              <a:t>yx</a:t>
            </a:r>
            <a:r>
              <a:rPr lang="hr-HR" sz="2400" dirty="0" smtClean="0"/>
              <a:t>,</a:t>
            </a:r>
            <a:r>
              <a:rPr lang="en-US" sz="2400" i="1" dirty="0" smtClean="0"/>
              <a:t> τ</a:t>
            </a:r>
            <a:r>
              <a:rPr lang="hr-HR" sz="2400" i="1" baseline="-25000" dirty="0" smtClean="0"/>
              <a:t>zx</a:t>
            </a:r>
            <a:r>
              <a:rPr lang="hr-HR" sz="2400" i="1" dirty="0" smtClean="0"/>
              <a:t>. </a:t>
            </a:r>
            <a:r>
              <a:rPr lang="hr-HR" sz="2400" dirty="0" smtClean="0"/>
              <a:t>Sile usmjerene u smjeru pozitivne orijentacije </a:t>
            </a:r>
            <a:r>
              <a:rPr lang="hr-HR" sz="2400" i="1" dirty="0" smtClean="0"/>
              <a:t>x</a:t>
            </a:r>
            <a:r>
              <a:rPr lang="hr-HR" sz="2400" dirty="0" smtClean="0"/>
              <a:t> osi poprimaju pozitivan predznak  odnosno negativan predznak ukoliko su suprotnog smjera. Na lica </a:t>
            </a:r>
            <a:r>
              <a:rPr lang="en-US" sz="2400" i="1" dirty="0" smtClean="0"/>
              <a:t>E</a:t>
            </a:r>
            <a:r>
              <a:rPr lang="hr-HR" sz="2400" i="1" dirty="0" smtClean="0"/>
              <a:t> </a:t>
            </a:r>
            <a:r>
              <a:rPr lang="hr-HR" sz="2400" dirty="0" smtClean="0"/>
              <a:t>i</a:t>
            </a:r>
            <a:r>
              <a:rPr lang="en-US" sz="2400" i="1" dirty="0" smtClean="0"/>
              <a:t> W</a:t>
            </a:r>
            <a:r>
              <a:rPr lang="hr-HR" sz="2400" i="1" dirty="0" smtClean="0"/>
              <a:t> </a:t>
            </a:r>
            <a:r>
              <a:rPr lang="hr-HR" sz="2400" dirty="0" smtClean="0"/>
              <a:t>imamo:</a:t>
            </a:r>
          </a:p>
          <a:p>
            <a:endParaRPr lang="hr-HR" sz="2400" dirty="0"/>
          </a:p>
        </p:txBody>
      </p:sp>
      <p:sp>
        <p:nvSpPr>
          <p:cNvPr id="13" name="Rectangle 12"/>
          <p:cNvSpPr/>
          <p:nvPr/>
        </p:nvSpPr>
        <p:spPr>
          <a:xfrm>
            <a:off x="0" y="4725144"/>
            <a:ext cx="9144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Ukupna sila na parove lica </a:t>
            </a:r>
            <a:r>
              <a:rPr lang="en-US" sz="2400" i="1" dirty="0" smtClean="0"/>
              <a:t>N</a:t>
            </a:r>
            <a:r>
              <a:rPr lang="en-US" sz="2400" i="1" dirty="0"/>
              <a:t>, </a:t>
            </a:r>
            <a:r>
              <a:rPr lang="en-US" sz="2400" i="1" dirty="0" smtClean="0"/>
              <a:t>S </a:t>
            </a:r>
            <a:r>
              <a:rPr lang="hr-HR" sz="2400" dirty="0" smtClean="0"/>
              <a:t>i</a:t>
            </a:r>
            <a:r>
              <a:rPr lang="hr-HR" sz="2400" i="1" dirty="0" smtClean="0"/>
              <a:t> T</a:t>
            </a:r>
            <a:r>
              <a:rPr lang="en-US" sz="2400" i="1" dirty="0" smtClean="0"/>
              <a:t>, </a:t>
            </a:r>
            <a:r>
              <a:rPr lang="hr-HR" sz="2400" i="1" dirty="0" smtClean="0"/>
              <a:t>B</a:t>
            </a:r>
            <a:r>
              <a:rPr lang="en-US" sz="2400" i="1" dirty="0" smtClean="0"/>
              <a:t> </a:t>
            </a:r>
            <a:r>
              <a:rPr lang="hr-HR" sz="2400" dirty="0" smtClean="0"/>
              <a:t>su:</a:t>
            </a:r>
            <a:endParaRPr lang="hr-HR" sz="2400" dirty="0"/>
          </a:p>
        </p:txBody>
      </p:sp>
      <p:sp>
        <p:nvSpPr>
          <p:cNvPr id="11" name="Rectangle 10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Jednadžba očuvanja količine gibanja u tri smjera</a:t>
            </a:r>
            <a:endParaRPr lang="en-US" sz="2800" b="1" dirty="0"/>
          </a:p>
        </p:txBody>
      </p:sp>
      <p:sp>
        <p:nvSpPr>
          <p:cNvPr id="56467" name="Rectangle 14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6466" name="Object 146"/>
          <p:cNvGraphicFramePr>
            <a:graphicFrameLocks noChangeAspect="1"/>
          </p:cNvGraphicFramePr>
          <p:nvPr/>
        </p:nvGraphicFramePr>
        <p:xfrm>
          <a:off x="142844" y="3286124"/>
          <a:ext cx="8693151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01" name="Equation" r:id="rId3" imgW="8699500" imgH="711200" progId="Equation.DSMT4">
                  <p:embed/>
                </p:oleObj>
              </mc:Choice>
              <mc:Fallback>
                <p:oleObj name="Equation" r:id="rId3" imgW="8699500" imgH="711200" progId="Equation.DSMT4">
                  <p:embed/>
                  <p:pic>
                    <p:nvPicPr>
                      <p:cNvPr id="0" name="Picture 16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2844" y="3286124"/>
                        <a:ext cx="8693151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469" name="Rectangle 14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6468" name="Object 148"/>
          <p:cNvGraphicFramePr>
            <a:graphicFrameLocks noChangeAspect="1"/>
          </p:cNvGraphicFramePr>
          <p:nvPr/>
        </p:nvGraphicFramePr>
        <p:xfrm>
          <a:off x="214282" y="4000504"/>
          <a:ext cx="2489200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02" name="Equation" r:id="rId5" imgW="2489200" imgH="660400" progId="Equation.DSMT4">
                  <p:embed/>
                </p:oleObj>
              </mc:Choice>
              <mc:Fallback>
                <p:oleObj name="Equation" r:id="rId5" imgW="2489200" imgH="660400" progId="Equation.DSMT4">
                  <p:embed/>
                  <p:pic>
                    <p:nvPicPr>
                      <p:cNvPr id="0" name="Picture 1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4000504"/>
                        <a:ext cx="2489200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471" name="Rectangle 15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6470" name="Object 150"/>
          <p:cNvGraphicFramePr>
            <a:graphicFrameLocks noChangeAspect="1"/>
          </p:cNvGraphicFramePr>
          <p:nvPr/>
        </p:nvGraphicFramePr>
        <p:xfrm>
          <a:off x="214282" y="5214950"/>
          <a:ext cx="6604000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03" name="Equation" r:id="rId7" imgW="6604000" imgH="711200" progId="Equation.DSMT4">
                  <p:embed/>
                </p:oleObj>
              </mc:Choice>
              <mc:Fallback>
                <p:oleObj name="Equation" r:id="rId7" imgW="6604000" imgH="711200" progId="Equation.DSMT4">
                  <p:embed/>
                  <p:pic>
                    <p:nvPicPr>
                      <p:cNvPr id="0" name="Picture 1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5214950"/>
                        <a:ext cx="6604000" cy="711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473" name="Rectangle 15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hr-HR"/>
          </a:p>
        </p:txBody>
      </p:sp>
      <p:graphicFrame>
        <p:nvGraphicFramePr>
          <p:cNvPr id="56472" name="Object 152"/>
          <p:cNvGraphicFramePr>
            <a:graphicFrameLocks noChangeAspect="1"/>
          </p:cNvGraphicFramePr>
          <p:nvPr/>
        </p:nvGraphicFramePr>
        <p:xfrm>
          <a:off x="214282" y="6000768"/>
          <a:ext cx="6691313" cy="655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504" name="Equation" r:id="rId9" imgW="6680200" imgH="660400" progId="Equation.DSMT4">
                  <p:embed/>
                </p:oleObj>
              </mc:Choice>
              <mc:Fallback>
                <p:oleObj name="Equation" r:id="rId9" imgW="6680200" imgH="660400" progId="Equation.DSMT4">
                  <p:embed/>
                  <p:pic>
                    <p:nvPicPr>
                      <p:cNvPr id="0" name="Picture 1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4282" y="6000768"/>
                        <a:ext cx="6691313" cy="65563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Picture 1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92776" y="523220"/>
            <a:ext cx="4034635" cy="268975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28604"/>
            <a:ext cx="9286908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400" dirty="0" smtClean="0"/>
              <a:t>Ukupna sila po jedinici volumena uzrokovana navedenim površinskim naprezanjima jednaka je njihovoj sumi dijeljenoj s </a:t>
            </a:r>
            <a:r>
              <a:rPr lang="en-US" sz="2400" dirty="0" smtClean="0"/>
              <a:t>volume</a:t>
            </a:r>
            <a:r>
              <a:rPr lang="hr-HR" sz="2400" dirty="0" err="1" smtClean="0"/>
              <a:t>nom</a:t>
            </a:r>
            <a:r>
              <a:rPr lang="hr-HR" sz="2400" dirty="0" smtClean="0"/>
              <a:t> </a:t>
            </a:r>
            <a:r>
              <a:rPr lang="el-GR" sz="2400" dirty="0" smtClean="0">
                <a:sym typeface="Symbol"/>
              </a:rPr>
              <a:t></a:t>
            </a:r>
            <a:r>
              <a:rPr lang="hr-HR" sz="2400" i="1" dirty="0" smtClean="0"/>
              <a:t>x</a:t>
            </a:r>
            <a:r>
              <a:rPr lang="el-GR" sz="2400" i="1" dirty="0" smtClean="0">
                <a:sym typeface="Symbol"/>
              </a:rPr>
              <a:t></a:t>
            </a:r>
            <a:r>
              <a:rPr lang="hr-HR" sz="2400" i="1" dirty="0" smtClean="0"/>
              <a:t>y</a:t>
            </a:r>
            <a:r>
              <a:rPr lang="el-GR" sz="2400" i="1" dirty="0" smtClean="0">
                <a:sym typeface="Symbol"/>
              </a:rPr>
              <a:t></a:t>
            </a:r>
            <a:r>
              <a:rPr lang="hr-HR" sz="2400" i="1" dirty="0" smtClean="0"/>
              <a:t>z:</a:t>
            </a:r>
          </a:p>
          <a:p>
            <a:endParaRPr lang="hr-HR" sz="2400" i="1" dirty="0"/>
          </a:p>
          <a:p>
            <a:endParaRPr lang="hr-HR" sz="2400" i="1" dirty="0" smtClean="0"/>
          </a:p>
          <a:p>
            <a:endParaRPr lang="hr-HR" sz="1200" dirty="0" smtClean="0"/>
          </a:p>
          <a:p>
            <a:r>
              <a:rPr lang="hr-HR" sz="2400" dirty="0" smtClean="0"/>
              <a:t>Bez detaljnijeg razmatranja </a:t>
            </a:r>
            <a:r>
              <a:rPr lang="hr-HR" sz="2400" dirty="0" err="1" smtClean="0"/>
              <a:t>masenih</a:t>
            </a:r>
            <a:r>
              <a:rPr lang="hr-HR" sz="2400" dirty="0" smtClean="0"/>
              <a:t> sila njihov utjecaj uzet je u obzir uvođenjem člana izvora </a:t>
            </a:r>
            <a:r>
              <a:rPr lang="en-US" sz="2400" i="1" dirty="0" smtClean="0"/>
              <a:t>S</a:t>
            </a:r>
            <a:r>
              <a:rPr lang="hr-HR" sz="2400" i="1" baseline="-25000" dirty="0" smtClean="0"/>
              <a:t>Mx</a:t>
            </a:r>
            <a:r>
              <a:rPr lang="en-US" sz="2400" i="1" baseline="-25000" dirty="0" smtClean="0"/>
              <a:t> </a:t>
            </a:r>
            <a:r>
              <a:rPr lang="hr-HR" sz="2400" dirty="0" smtClean="0"/>
              <a:t>u odgovarajućoj jednadžbi</a:t>
            </a:r>
            <a:r>
              <a:rPr lang="en-US" sz="2400" dirty="0" smtClean="0"/>
              <a:t> </a:t>
            </a:r>
            <a:r>
              <a:rPr lang="hr-HR" sz="2400" dirty="0" smtClean="0"/>
              <a:t>količine gibanja za </a:t>
            </a:r>
            <a:r>
              <a:rPr lang="en-US" sz="2400" i="1" dirty="0" smtClean="0"/>
              <a:t>x</a:t>
            </a:r>
            <a:r>
              <a:rPr lang="hr-HR" sz="2400" dirty="0" smtClean="0"/>
              <a:t> smjer po jedinici volumena i u jediničnom vremenu.</a:t>
            </a:r>
          </a:p>
          <a:p>
            <a:endParaRPr lang="hr-HR" sz="1200" dirty="0" smtClean="0"/>
          </a:p>
          <a:p>
            <a:r>
              <a:rPr lang="hr-HR" sz="2400" dirty="0" smtClean="0"/>
              <a:t>Izraz</a:t>
            </a:r>
            <a:r>
              <a:rPr lang="en-US" sz="2400" dirty="0" smtClean="0"/>
              <a:t> </a:t>
            </a:r>
            <a:r>
              <a:rPr lang="hr-HR" sz="2400" dirty="0" smtClean="0"/>
              <a:t>za </a:t>
            </a:r>
            <a:r>
              <a:rPr lang="en-US" sz="2400" i="1" dirty="0" smtClean="0"/>
              <a:t>x</a:t>
            </a:r>
            <a:r>
              <a:rPr lang="hr-HR" sz="2400" dirty="0" smtClean="0"/>
              <a:t> komponentu zakona očuvanja količine gibanja dobiva se izjednačavanjem rate promjene količine gibanja djelića tekućine i ukupne sile u </a:t>
            </a:r>
            <a:r>
              <a:rPr lang="hr-HR" sz="2400" i="1" dirty="0" smtClean="0"/>
              <a:t>x</a:t>
            </a:r>
            <a:r>
              <a:rPr lang="hr-HR" sz="2400" dirty="0" smtClean="0"/>
              <a:t> smjeru od površinskih sila plus rata prirasta količine gibanja od djelovanja izvora (za y i</a:t>
            </a:r>
            <a:r>
              <a:rPr lang="hr-HR" sz="2400" b="1" i="1" dirty="0" smtClean="0"/>
              <a:t> </a:t>
            </a:r>
            <a:r>
              <a:rPr lang="hr-HR" sz="2400" i="1" dirty="0" smtClean="0"/>
              <a:t>z </a:t>
            </a:r>
            <a:r>
              <a:rPr lang="hr-HR" sz="2400" dirty="0" smtClean="0"/>
              <a:t>komponentu dobiva se analogno) :   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2800" b="1" dirty="0" smtClean="0"/>
              <a:t>Jednadžba očuvanja količine gibanja u tri smjera</a:t>
            </a:r>
            <a:endParaRPr lang="en-US" sz="2800" b="1" dirty="0"/>
          </a:p>
        </p:txBody>
      </p:sp>
      <p:graphicFrame>
        <p:nvGraphicFramePr>
          <p:cNvPr id="57346" name="Object 2"/>
          <p:cNvGraphicFramePr>
            <a:graphicFrameLocks noChangeAspect="1"/>
          </p:cNvGraphicFramePr>
          <p:nvPr/>
        </p:nvGraphicFramePr>
        <p:xfrm>
          <a:off x="2987824" y="1268760"/>
          <a:ext cx="2909888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8" name="Equation" r:id="rId3" imgW="1854200" imgH="495300" progId="Equation.DSMT4">
                  <p:embed/>
                </p:oleObj>
              </mc:Choice>
              <mc:Fallback>
                <p:oleObj name="Equation" r:id="rId3" imgW="1854200" imgH="495300" progId="Equation.DSMT4">
                  <p:embed/>
                  <p:pic>
                    <p:nvPicPr>
                      <p:cNvPr id="0" name="Picture 16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87824" y="1268760"/>
                        <a:ext cx="2909888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7" name="Object 3"/>
          <p:cNvGraphicFramePr>
            <a:graphicFrameLocks noChangeAspect="1"/>
          </p:cNvGraphicFramePr>
          <p:nvPr/>
        </p:nvGraphicFramePr>
        <p:xfrm>
          <a:off x="179512" y="5013176"/>
          <a:ext cx="4384675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19" name="Equation" r:id="rId5" imgW="2794000" imgH="495300" progId="Equation.DSMT4">
                  <p:embed/>
                </p:oleObj>
              </mc:Choice>
              <mc:Fallback>
                <p:oleObj name="Equation" r:id="rId5" imgW="2794000" imgH="495300" progId="Equation.DSMT4">
                  <p:embed/>
                  <p:pic>
                    <p:nvPicPr>
                      <p:cNvPr id="0" name="Picture 16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9512" y="5013176"/>
                        <a:ext cx="4384675" cy="771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8" name="Object 4"/>
          <p:cNvGraphicFramePr>
            <a:graphicFrameLocks noChangeAspect="1"/>
          </p:cNvGraphicFramePr>
          <p:nvPr/>
        </p:nvGraphicFramePr>
        <p:xfrm>
          <a:off x="4997450" y="4973638"/>
          <a:ext cx="4167188" cy="850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20" name="Equation" r:id="rId7" imgW="2654300" imgH="546100" progId="Equation.DSMT4">
                  <p:embed/>
                </p:oleObj>
              </mc:Choice>
              <mc:Fallback>
                <p:oleObj name="Equation" r:id="rId7" imgW="2654300" imgH="546100" progId="Equation.DSMT4">
                  <p:embed/>
                  <p:pic>
                    <p:nvPicPr>
                      <p:cNvPr id="0" name="Picture 16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97450" y="4973638"/>
                        <a:ext cx="4167188" cy="8509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49" name="Object 5"/>
          <p:cNvGraphicFramePr>
            <a:graphicFrameLocks noChangeAspect="1"/>
          </p:cNvGraphicFramePr>
          <p:nvPr/>
        </p:nvGraphicFramePr>
        <p:xfrm>
          <a:off x="2690813" y="5867400"/>
          <a:ext cx="4227512" cy="75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521" name="Equation" r:id="rId9" imgW="2692400" imgH="482600" progId="Equation.DSMT4">
                  <p:embed/>
                </p:oleObj>
              </mc:Choice>
              <mc:Fallback>
                <p:oleObj name="Equation" r:id="rId9" imgW="2692400" imgH="482600" progId="Equation.DSMT4">
                  <p:embed/>
                  <p:pic>
                    <p:nvPicPr>
                      <p:cNvPr id="0" name="Picture 1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90813" y="5867400"/>
                        <a:ext cx="4227512" cy="7524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/>
          <p:cNvSpPr/>
          <p:nvPr/>
        </p:nvSpPr>
        <p:spPr>
          <a:xfrm>
            <a:off x="7429520" y="6000768"/>
            <a:ext cx="13573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r-HR" sz="3200" dirty="0" smtClean="0">
                <a:solidFill>
                  <a:srgbClr val="00B0F0"/>
                </a:solidFill>
              </a:rPr>
              <a:t>(3abc)</a:t>
            </a:r>
            <a:endParaRPr lang="hr-HR" sz="3200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2658</TotalTime>
  <Words>1815</Words>
  <Application>Microsoft Office PowerPoint</Application>
  <PresentationFormat>On-screen Show (4:3)</PresentationFormat>
  <Paragraphs>152</Paragraphs>
  <Slides>20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Office Theme</vt:lpstr>
      <vt:lpstr>Equation</vt:lpstr>
      <vt:lpstr>Jednadžba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Mala predavaona</cp:lastModifiedBy>
  <cp:revision>327</cp:revision>
  <dcterms:created xsi:type="dcterms:W3CDTF">2012-07-09T06:12:43Z</dcterms:created>
  <dcterms:modified xsi:type="dcterms:W3CDTF">2023-10-03T09:57:07Z</dcterms:modified>
</cp:coreProperties>
</file>