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89" r:id="rId3"/>
    <p:sldId id="290" r:id="rId4"/>
    <p:sldId id="291" r:id="rId5"/>
    <p:sldId id="292" r:id="rId6"/>
    <p:sldId id="293" r:id="rId7"/>
    <p:sldId id="295" r:id="rId8"/>
    <p:sldId id="296" r:id="rId9"/>
    <p:sldId id="297" r:id="rId10"/>
    <p:sldId id="298" r:id="rId11"/>
    <p:sldId id="299" r:id="rId12"/>
    <p:sldId id="301" r:id="rId13"/>
    <p:sldId id="302" r:id="rId14"/>
    <p:sldId id="303" r:id="rId15"/>
    <p:sldId id="304" r:id="rId16"/>
    <p:sldId id="305" r:id="rId17"/>
    <p:sldId id="306" r:id="rId18"/>
    <p:sldId id="307" r:id="rId1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51.wmf"/><Relationship Id="rId1" Type="http://schemas.openxmlformats.org/officeDocument/2006/relationships/image" Target="../media/image18.wmf"/><Relationship Id="rId6" Type="http://schemas.openxmlformats.org/officeDocument/2006/relationships/image" Target="../media/image53.wmf"/><Relationship Id="rId5" Type="http://schemas.openxmlformats.org/officeDocument/2006/relationships/image" Target="../media/image52.wmf"/><Relationship Id="rId4" Type="http://schemas.openxmlformats.org/officeDocument/2006/relationships/image" Target="../media/image3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image" Target="../media/image66.wmf"/><Relationship Id="rId3" Type="http://schemas.openxmlformats.org/officeDocument/2006/relationships/image" Target="../media/image58.wmf"/><Relationship Id="rId7" Type="http://schemas.openxmlformats.org/officeDocument/2006/relationships/image" Target="../media/image62.wmf"/><Relationship Id="rId12" Type="http://schemas.openxmlformats.org/officeDocument/2006/relationships/image" Target="../media/image65.wmf"/><Relationship Id="rId17" Type="http://schemas.openxmlformats.org/officeDocument/2006/relationships/image" Target="../media/image70.wmf"/><Relationship Id="rId2" Type="http://schemas.openxmlformats.org/officeDocument/2006/relationships/image" Target="../media/image57.wmf"/><Relationship Id="rId16" Type="http://schemas.openxmlformats.org/officeDocument/2006/relationships/image" Target="../media/image69.wmf"/><Relationship Id="rId1" Type="http://schemas.openxmlformats.org/officeDocument/2006/relationships/image" Target="../media/image18.wmf"/><Relationship Id="rId6" Type="http://schemas.openxmlformats.org/officeDocument/2006/relationships/image" Target="../media/image61.wmf"/><Relationship Id="rId11" Type="http://schemas.openxmlformats.org/officeDocument/2006/relationships/image" Target="../media/image64.wmf"/><Relationship Id="rId5" Type="http://schemas.openxmlformats.org/officeDocument/2006/relationships/image" Target="../media/image60.wmf"/><Relationship Id="rId15" Type="http://schemas.openxmlformats.org/officeDocument/2006/relationships/image" Target="../media/image68.wmf"/><Relationship Id="rId10" Type="http://schemas.openxmlformats.org/officeDocument/2006/relationships/image" Target="../media/image63.wmf"/><Relationship Id="rId4" Type="http://schemas.openxmlformats.org/officeDocument/2006/relationships/image" Target="../media/image59.wmf"/><Relationship Id="rId9" Type="http://schemas.openxmlformats.org/officeDocument/2006/relationships/image" Target="../media/image37.wmf"/><Relationship Id="rId14" Type="http://schemas.openxmlformats.org/officeDocument/2006/relationships/image" Target="../media/image67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image" Target="../media/image76.wmf"/><Relationship Id="rId3" Type="http://schemas.openxmlformats.org/officeDocument/2006/relationships/image" Target="../media/image58.wmf"/><Relationship Id="rId7" Type="http://schemas.openxmlformats.org/officeDocument/2006/relationships/image" Target="../media/image71.wmf"/><Relationship Id="rId12" Type="http://schemas.openxmlformats.org/officeDocument/2006/relationships/image" Target="../media/image75.wmf"/><Relationship Id="rId2" Type="http://schemas.openxmlformats.org/officeDocument/2006/relationships/image" Target="../media/image57.wmf"/><Relationship Id="rId1" Type="http://schemas.openxmlformats.org/officeDocument/2006/relationships/image" Target="../media/image18.wmf"/><Relationship Id="rId6" Type="http://schemas.openxmlformats.org/officeDocument/2006/relationships/image" Target="../media/image37.wmf"/><Relationship Id="rId11" Type="http://schemas.openxmlformats.org/officeDocument/2006/relationships/image" Target="../media/image74.wmf"/><Relationship Id="rId5" Type="http://schemas.openxmlformats.org/officeDocument/2006/relationships/image" Target="../media/image60.wmf"/><Relationship Id="rId10" Type="http://schemas.openxmlformats.org/officeDocument/2006/relationships/image" Target="../media/image73.wmf"/><Relationship Id="rId4" Type="http://schemas.openxmlformats.org/officeDocument/2006/relationships/image" Target="../media/image59.wmf"/><Relationship Id="rId9" Type="http://schemas.openxmlformats.org/officeDocument/2006/relationships/image" Target="../media/image72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image" Target="../media/image81.wmf"/><Relationship Id="rId3" Type="http://schemas.openxmlformats.org/officeDocument/2006/relationships/image" Target="../media/image58.wmf"/><Relationship Id="rId7" Type="http://schemas.openxmlformats.org/officeDocument/2006/relationships/image" Target="../media/image37.wmf"/><Relationship Id="rId12" Type="http://schemas.openxmlformats.org/officeDocument/2006/relationships/image" Target="../media/image80.wmf"/><Relationship Id="rId2" Type="http://schemas.openxmlformats.org/officeDocument/2006/relationships/image" Target="../media/image57.wmf"/><Relationship Id="rId1" Type="http://schemas.openxmlformats.org/officeDocument/2006/relationships/image" Target="../media/image18.wmf"/><Relationship Id="rId6" Type="http://schemas.openxmlformats.org/officeDocument/2006/relationships/image" Target="../media/image77.wmf"/><Relationship Id="rId11" Type="http://schemas.openxmlformats.org/officeDocument/2006/relationships/image" Target="../media/image53.wmf"/><Relationship Id="rId5" Type="http://schemas.openxmlformats.org/officeDocument/2006/relationships/image" Target="../media/image60.wmf"/><Relationship Id="rId10" Type="http://schemas.openxmlformats.org/officeDocument/2006/relationships/image" Target="../media/image79.wmf"/><Relationship Id="rId4" Type="http://schemas.openxmlformats.org/officeDocument/2006/relationships/image" Target="../media/image59.wmf"/><Relationship Id="rId9" Type="http://schemas.openxmlformats.org/officeDocument/2006/relationships/image" Target="../media/image78.wmf"/><Relationship Id="rId14" Type="http://schemas.openxmlformats.org/officeDocument/2006/relationships/image" Target="../media/image82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3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87.wmf"/><Relationship Id="rId2" Type="http://schemas.openxmlformats.org/officeDocument/2006/relationships/image" Target="../media/image86.wmf"/><Relationship Id="rId1" Type="http://schemas.openxmlformats.org/officeDocument/2006/relationships/image" Target="../media/image85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95.wmf"/><Relationship Id="rId13" Type="http://schemas.openxmlformats.org/officeDocument/2006/relationships/image" Target="../media/image100.wmf"/><Relationship Id="rId3" Type="http://schemas.openxmlformats.org/officeDocument/2006/relationships/image" Target="../media/image90.wmf"/><Relationship Id="rId7" Type="http://schemas.openxmlformats.org/officeDocument/2006/relationships/image" Target="../media/image94.wmf"/><Relationship Id="rId12" Type="http://schemas.openxmlformats.org/officeDocument/2006/relationships/image" Target="../media/image99.wmf"/><Relationship Id="rId2" Type="http://schemas.openxmlformats.org/officeDocument/2006/relationships/image" Target="../media/image89.wmf"/><Relationship Id="rId16" Type="http://schemas.openxmlformats.org/officeDocument/2006/relationships/image" Target="../media/image103.wmf"/><Relationship Id="rId1" Type="http://schemas.openxmlformats.org/officeDocument/2006/relationships/image" Target="../media/image18.wmf"/><Relationship Id="rId6" Type="http://schemas.openxmlformats.org/officeDocument/2006/relationships/image" Target="../media/image93.wmf"/><Relationship Id="rId11" Type="http://schemas.openxmlformats.org/officeDocument/2006/relationships/image" Target="../media/image98.wmf"/><Relationship Id="rId5" Type="http://schemas.openxmlformats.org/officeDocument/2006/relationships/image" Target="../media/image92.wmf"/><Relationship Id="rId15" Type="http://schemas.openxmlformats.org/officeDocument/2006/relationships/image" Target="../media/image102.wmf"/><Relationship Id="rId10" Type="http://schemas.openxmlformats.org/officeDocument/2006/relationships/image" Target="../media/image97.wmf"/><Relationship Id="rId4" Type="http://schemas.openxmlformats.org/officeDocument/2006/relationships/image" Target="../media/image91.wmf"/><Relationship Id="rId9" Type="http://schemas.openxmlformats.org/officeDocument/2006/relationships/image" Target="../media/image96.wmf"/><Relationship Id="rId14" Type="http://schemas.openxmlformats.org/officeDocument/2006/relationships/image" Target="../media/image10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image" Target="../media/image25.wmf"/><Relationship Id="rId1" Type="http://schemas.openxmlformats.org/officeDocument/2006/relationships/image" Target="../media/image18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image" Target="../media/image44.wmf"/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12" Type="http://schemas.openxmlformats.org/officeDocument/2006/relationships/image" Target="../media/image43.wmf"/><Relationship Id="rId2" Type="http://schemas.openxmlformats.org/officeDocument/2006/relationships/image" Target="../media/image33.wmf"/><Relationship Id="rId1" Type="http://schemas.openxmlformats.org/officeDocument/2006/relationships/image" Target="../media/image18.wmf"/><Relationship Id="rId6" Type="http://schemas.openxmlformats.org/officeDocument/2006/relationships/image" Target="../media/image37.wmf"/><Relationship Id="rId11" Type="http://schemas.openxmlformats.org/officeDocument/2006/relationships/image" Target="../media/image42.wmf"/><Relationship Id="rId5" Type="http://schemas.openxmlformats.org/officeDocument/2006/relationships/image" Target="../media/image36.wmf"/><Relationship Id="rId10" Type="http://schemas.openxmlformats.org/officeDocument/2006/relationships/image" Target="../media/image41.wmf"/><Relationship Id="rId4" Type="http://schemas.openxmlformats.org/officeDocument/2006/relationships/image" Target="../media/image35.wmf"/><Relationship Id="rId9" Type="http://schemas.openxmlformats.org/officeDocument/2006/relationships/image" Target="../media/image40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image" Target="../media/image50.wmf"/><Relationship Id="rId3" Type="http://schemas.openxmlformats.org/officeDocument/2006/relationships/image" Target="../media/image34.wmf"/><Relationship Id="rId7" Type="http://schemas.openxmlformats.org/officeDocument/2006/relationships/image" Target="../media/image37.wmf"/><Relationship Id="rId12" Type="http://schemas.openxmlformats.org/officeDocument/2006/relationships/image" Target="../media/image49.wmf"/><Relationship Id="rId2" Type="http://schemas.openxmlformats.org/officeDocument/2006/relationships/image" Target="../media/image33.wmf"/><Relationship Id="rId1" Type="http://schemas.openxmlformats.org/officeDocument/2006/relationships/image" Target="../media/image18.wmf"/><Relationship Id="rId6" Type="http://schemas.openxmlformats.org/officeDocument/2006/relationships/image" Target="../media/image45.wmf"/><Relationship Id="rId11" Type="http://schemas.openxmlformats.org/officeDocument/2006/relationships/image" Target="../media/image48.wmf"/><Relationship Id="rId5" Type="http://schemas.openxmlformats.org/officeDocument/2006/relationships/image" Target="../media/image36.wmf"/><Relationship Id="rId10" Type="http://schemas.openxmlformats.org/officeDocument/2006/relationships/image" Target="../media/image47.wmf"/><Relationship Id="rId4" Type="http://schemas.openxmlformats.org/officeDocument/2006/relationships/image" Target="../media/image35.wmf"/><Relationship Id="rId9" Type="http://schemas.openxmlformats.org/officeDocument/2006/relationships/image" Target="../media/image4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13" Type="http://schemas.openxmlformats.org/officeDocument/2006/relationships/oleObject" Target="../embeddings/oleObject52.bin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6.bin"/><Relationship Id="rId12" Type="http://schemas.openxmlformats.org/officeDocument/2006/relationships/oleObject" Target="../embeddings/oleObject5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5.bin"/><Relationship Id="rId11" Type="http://schemas.openxmlformats.org/officeDocument/2006/relationships/oleObject" Target="../embeddings/oleObject50.bin"/><Relationship Id="rId5" Type="http://schemas.openxmlformats.org/officeDocument/2006/relationships/oleObject" Target="../embeddings/oleObject44.bin"/><Relationship Id="rId15" Type="http://schemas.openxmlformats.org/officeDocument/2006/relationships/oleObject" Target="../embeddings/oleObject54.bin"/><Relationship Id="rId10" Type="http://schemas.openxmlformats.org/officeDocument/2006/relationships/oleObject" Target="../embeddings/oleObject49.bin"/><Relationship Id="rId4" Type="http://schemas.openxmlformats.org/officeDocument/2006/relationships/oleObject" Target="../embeddings/oleObject43.bin"/><Relationship Id="rId9" Type="http://schemas.openxmlformats.org/officeDocument/2006/relationships/oleObject" Target="../embeddings/oleObject48.bin"/><Relationship Id="rId14" Type="http://schemas.openxmlformats.org/officeDocument/2006/relationships/oleObject" Target="../embeddings/oleObject53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58.bin"/><Relationship Id="rId5" Type="http://schemas.openxmlformats.org/officeDocument/2006/relationships/oleObject" Target="../embeddings/oleObject57.bin"/><Relationship Id="rId4" Type="http://schemas.openxmlformats.org/officeDocument/2006/relationships/oleObject" Target="../embeddings/oleObject56.bin"/><Relationship Id="rId9" Type="http://schemas.openxmlformats.org/officeDocument/2006/relationships/image" Target="../media/image5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32.jpeg"/><Relationship Id="rId4" Type="http://schemas.openxmlformats.org/officeDocument/2006/relationships/oleObject" Target="../embeddings/oleObject61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7.bin"/><Relationship Id="rId13" Type="http://schemas.openxmlformats.org/officeDocument/2006/relationships/oleObject" Target="../embeddings/oleObject72.bin"/><Relationship Id="rId18" Type="http://schemas.openxmlformats.org/officeDocument/2006/relationships/oleObject" Target="../embeddings/oleObject77.bin"/><Relationship Id="rId3" Type="http://schemas.openxmlformats.org/officeDocument/2006/relationships/oleObject" Target="../embeddings/oleObject62.bin"/><Relationship Id="rId7" Type="http://schemas.openxmlformats.org/officeDocument/2006/relationships/oleObject" Target="../embeddings/oleObject66.bin"/><Relationship Id="rId12" Type="http://schemas.openxmlformats.org/officeDocument/2006/relationships/oleObject" Target="../embeddings/oleObject71.bin"/><Relationship Id="rId17" Type="http://schemas.openxmlformats.org/officeDocument/2006/relationships/oleObject" Target="../embeddings/oleObject76.bin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75.bin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65.bin"/><Relationship Id="rId11" Type="http://schemas.openxmlformats.org/officeDocument/2006/relationships/oleObject" Target="../embeddings/oleObject70.bin"/><Relationship Id="rId5" Type="http://schemas.openxmlformats.org/officeDocument/2006/relationships/oleObject" Target="../embeddings/oleObject64.bin"/><Relationship Id="rId15" Type="http://schemas.openxmlformats.org/officeDocument/2006/relationships/oleObject" Target="../embeddings/oleObject74.bin"/><Relationship Id="rId10" Type="http://schemas.openxmlformats.org/officeDocument/2006/relationships/oleObject" Target="../embeddings/oleObject69.bin"/><Relationship Id="rId19" Type="http://schemas.openxmlformats.org/officeDocument/2006/relationships/oleObject" Target="../embeddings/oleObject78.bin"/><Relationship Id="rId4" Type="http://schemas.openxmlformats.org/officeDocument/2006/relationships/oleObject" Target="../embeddings/oleObject63.bin"/><Relationship Id="rId9" Type="http://schemas.openxmlformats.org/officeDocument/2006/relationships/oleObject" Target="../embeddings/oleObject68.bin"/><Relationship Id="rId14" Type="http://schemas.openxmlformats.org/officeDocument/2006/relationships/oleObject" Target="../embeddings/oleObject73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4.bin"/><Relationship Id="rId13" Type="http://schemas.openxmlformats.org/officeDocument/2006/relationships/oleObject" Target="../embeddings/oleObject89.bin"/><Relationship Id="rId3" Type="http://schemas.openxmlformats.org/officeDocument/2006/relationships/oleObject" Target="../embeddings/oleObject79.bin"/><Relationship Id="rId7" Type="http://schemas.openxmlformats.org/officeDocument/2006/relationships/oleObject" Target="../embeddings/oleObject83.bin"/><Relationship Id="rId12" Type="http://schemas.openxmlformats.org/officeDocument/2006/relationships/oleObject" Target="../embeddings/oleObject8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82.bin"/><Relationship Id="rId11" Type="http://schemas.openxmlformats.org/officeDocument/2006/relationships/oleObject" Target="../embeddings/oleObject87.bin"/><Relationship Id="rId5" Type="http://schemas.openxmlformats.org/officeDocument/2006/relationships/oleObject" Target="../embeddings/oleObject81.bin"/><Relationship Id="rId15" Type="http://schemas.openxmlformats.org/officeDocument/2006/relationships/oleObject" Target="../embeddings/oleObject91.bin"/><Relationship Id="rId10" Type="http://schemas.openxmlformats.org/officeDocument/2006/relationships/oleObject" Target="../embeddings/oleObject86.bin"/><Relationship Id="rId4" Type="http://schemas.openxmlformats.org/officeDocument/2006/relationships/oleObject" Target="../embeddings/oleObject80.bin"/><Relationship Id="rId9" Type="http://schemas.openxmlformats.org/officeDocument/2006/relationships/oleObject" Target="../embeddings/oleObject85.bin"/><Relationship Id="rId14" Type="http://schemas.openxmlformats.org/officeDocument/2006/relationships/oleObject" Target="../embeddings/oleObject90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7.bin"/><Relationship Id="rId13" Type="http://schemas.openxmlformats.org/officeDocument/2006/relationships/oleObject" Target="../embeddings/oleObject102.bin"/><Relationship Id="rId18" Type="http://schemas.openxmlformats.org/officeDocument/2006/relationships/oleObject" Target="../embeddings/oleObject107.bin"/><Relationship Id="rId3" Type="http://schemas.openxmlformats.org/officeDocument/2006/relationships/oleObject" Target="../embeddings/oleObject92.bin"/><Relationship Id="rId7" Type="http://schemas.openxmlformats.org/officeDocument/2006/relationships/oleObject" Target="../embeddings/oleObject96.bin"/><Relationship Id="rId12" Type="http://schemas.openxmlformats.org/officeDocument/2006/relationships/oleObject" Target="../embeddings/oleObject101.bin"/><Relationship Id="rId17" Type="http://schemas.openxmlformats.org/officeDocument/2006/relationships/oleObject" Target="../embeddings/oleObject106.bin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105.bin"/><Relationship Id="rId20" Type="http://schemas.openxmlformats.org/officeDocument/2006/relationships/oleObject" Target="../embeddings/oleObject109.bin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95.bin"/><Relationship Id="rId11" Type="http://schemas.openxmlformats.org/officeDocument/2006/relationships/oleObject" Target="../embeddings/oleObject100.bin"/><Relationship Id="rId5" Type="http://schemas.openxmlformats.org/officeDocument/2006/relationships/oleObject" Target="../embeddings/oleObject94.bin"/><Relationship Id="rId15" Type="http://schemas.openxmlformats.org/officeDocument/2006/relationships/oleObject" Target="../embeddings/oleObject104.bin"/><Relationship Id="rId10" Type="http://schemas.openxmlformats.org/officeDocument/2006/relationships/oleObject" Target="../embeddings/oleObject99.bin"/><Relationship Id="rId19" Type="http://schemas.openxmlformats.org/officeDocument/2006/relationships/oleObject" Target="../embeddings/oleObject108.bin"/><Relationship Id="rId4" Type="http://schemas.openxmlformats.org/officeDocument/2006/relationships/oleObject" Target="../embeddings/oleObject93.bin"/><Relationship Id="rId9" Type="http://schemas.openxmlformats.org/officeDocument/2006/relationships/oleObject" Target="../embeddings/oleObject98.bin"/><Relationship Id="rId14" Type="http://schemas.openxmlformats.org/officeDocument/2006/relationships/oleObject" Target="../embeddings/oleObject10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8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8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113.bin"/><Relationship Id="rId5" Type="http://schemas.openxmlformats.org/officeDocument/2006/relationships/oleObject" Target="../embeddings/oleObject112.bin"/><Relationship Id="rId4" Type="http://schemas.openxmlformats.org/officeDocument/2006/relationships/oleObject" Target="../embeddings/oleObject111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9.bin"/><Relationship Id="rId13" Type="http://schemas.openxmlformats.org/officeDocument/2006/relationships/oleObject" Target="../embeddings/oleObject124.bin"/><Relationship Id="rId18" Type="http://schemas.openxmlformats.org/officeDocument/2006/relationships/oleObject" Target="../embeddings/oleObject129.bin"/><Relationship Id="rId3" Type="http://schemas.openxmlformats.org/officeDocument/2006/relationships/oleObject" Target="../embeddings/oleObject114.bin"/><Relationship Id="rId7" Type="http://schemas.openxmlformats.org/officeDocument/2006/relationships/oleObject" Target="../embeddings/oleObject118.bin"/><Relationship Id="rId12" Type="http://schemas.openxmlformats.org/officeDocument/2006/relationships/oleObject" Target="../embeddings/oleObject123.bin"/><Relationship Id="rId17" Type="http://schemas.openxmlformats.org/officeDocument/2006/relationships/oleObject" Target="../embeddings/oleObject128.bin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127.bin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117.bin"/><Relationship Id="rId11" Type="http://schemas.openxmlformats.org/officeDocument/2006/relationships/oleObject" Target="../embeddings/oleObject122.bin"/><Relationship Id="rId5" Type="http://schemas.openxmlformats.org/officeDocument/2006/relationships/oleObject" Target="../embeddings/oleObject116.bin"/><Relationship Id="rId15" Type="http://schemas.openxmlformats.org/officeDocument/2006/relationships/oleObject" Target="../embeddings/oleObject126.bin"/><Relationship Id="rId10" Type="http://schemas.openxmlformats.org/officeDocument/2006/relationships/oleObject" Target="../embeddings/oleObject121.bin"/><Relationship Id="rId4" Type="http://schemas.openxmlformats.org/officeDocument/2006/relationships/oleObject" Target="../embeddings/oleObject115.bin"/><Relationship Id="rId9" Type="http://schemas.openxmlformats.org/officeDocument/2006/relationships/oleObject" Target="../embeddings/oleObject120.bin"/><Relationship Id="rId14" Type="http://schemas.openxmlformats.org/officeDocument/2006/relationships/oleObject" Target="../embeddings/oleObject125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oleObject1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4.jpeg"/><Relationship Id="rId4" Type="http://schemas.openxmlformats.org/officeDocument/2006/relationships/oleObject" Target="../embeddings/oleObject20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4.bin"/><Relationship Id="rId11" Type="http://schemas.openxmlformats.org/officeDocument/2006/relationships/image" Target="../media/image32.jpeg"/><Relationship Id="rId5" Type="http://schemas.openxmlformats.org/officeDocument/2006/relationships/oleObject" Target="../embeddings/oleObject23.bin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2.bin"/><Relationship Id="rId9" Type="http://schemas.openxmlformats.org/officeDocument/2006/relationships/oleObject" Target="../embeddings/oleObject27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13" Type="http://schemas.openxmlformats.org/officeDocument/2006/relationships/oleObject" Target="../embeddings/oleObject39.bin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3.bin"/><Relationship Id="rId12" Type="http://schemas.openxmlformats.org/officeDocument/2006/relationships/oleObject" Target="../embeddings/oleObject3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2.bin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1.bin"/><Relationship Id="rId15" Type="http://schemas.openxmlformats.org/officeDocument/2006/relationships/oleObject" Target="../embeddings/oleObject41.bin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0.bin"/><Relationship Id="rId9" Type="http://schemas.openxmlformats.org/officeDocument/2006/relationships/oleObject" Target="../embeddings/oleObject35.bin"/><Relationship Id="rId14" Type="http://schemas.openxmlformats.org/officeDocument/2006/relationships/oleObject" Target="../embeddings/oleObject4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Metoda konačnih volumena za probleme difuzije</a:t>
            </a:r>
            <a:endParaRPr lang="hr-HR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0" y="571480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Uspostavljamo numeričku metodu baziranu na integraciji, </a:t>
            </a:r>
            <a:r>
              <a:rPr lang="hr-HR" sz="2400" dirty="0" err="1" smtClean="0"/>
              <a:t>tzv</a:t>
            </a:r>
            <a:r>
              <a:rPr lang="hr-HR" sz="2400" dirty="0" smtClean="0"/>
              <a:t>. </a:t>
            </a:r>
            <a:r>
              <a:rPr lang="hr-HR" sz="2400" b="1" i="1" dirty="0" smtClean="0"/>
              <a:t>metoda konačnih volumena </a:t>
            </a:r>
            <a:r>
              <a:rPr lang="hr-HR" sz="2400" dirty="0" smtClean="0"/>
              <a:t>(</a:t>
            </a:r>
            <a:r>
              <a:rPr lang="hr-HR" sz="2400" dirty="0" err="1" smtClean="0"/>
              <a:t>eng</a:t>
            </a:r>
            <a:r>
              <a:rPr lang="hr-HR" sz="2400" dirty="0" smtClean="0"/>
              <a:t>: </a:t>
            </a:r>
            <a:r>
              <a:rPr lang="hr-HR" sz="2400" dirty="0" err="1" smtClean="0"/>
              <a:t>finite</a:t>
            </a:r>
            <a:r>
              <a:rPr lang="hr-HR" sz="2400" dirty="0" smtClean="0"/>
              <a:t> </a:t>
            </a:r>
            <a:r>
              <a:rPr lang="hr-HR" sz="2400" dirty="0" err="1" smtClean="0"/>
              <a:t>volume</a:t>
            </a:r>
            <a:r>
              <a:rPr lang="hr-HR" sz="2400" dirty="0" smtClean="0"/>
              <a:t>) ili kontrolnih volumena (</a:t>
            </a:r>
            <a:r>
              <a:rPr lang="hr-HR" sz="2400" dirty="0" err="1" smtClean="0"/>
              <a:t>eng</a:t>
            </a:r>
            <a:r>
              <a:rPr lang="hr-HR" sz="2400" dirty="0" smtClean="0"/>
              <a:t>: </a:t>
            </a:r>
            <a:r>
              <a:rPr lang="hr-HR" sz="2400" dirty="0" err="1" smtClean="0"/>
              <a:t>control</a:t>
            </a:r>
            <a:r>
              <a:rPr lang="hr-HR" sz="2400" dirty="0" smtClean="0"/>
              <a:t> </a:t>
            </a:r>
            <a:r>
              <a:rPr lang="hr-HR" sz="2400" dirty="0" err="1" smtClean="0"/>
              <a:t>volume</a:t>
            </a:r>
            <a:r>
              <a:rPr lang="hr-HR" sz="2400" dirty="0" smtClean="0"/>
              <a:t>). Prvotno analiziramo najjednostavniji slučaj pronosa: </a:t>
            </a:r>
            <a:r>
              <a:rPr lang="hr-HR" sz="2400" dirty="0" smtClean="0"/>
              <a:t>stacionarna </a:t>
            </a:r>
            <a:r>
              <a:rPr lang="hr-HR" sz="2400" dirty="0" smtClean="0"/>
              <a:t>„čista” difuzija.</a:t>
            </a:r>
            <a:endParaRPr lang="hr-HR" sz="1200" dirty="0" smtClean="0"/>
          </a:p>
          <a:p>
            <a:r>
              <a:rPr lang="hr-HR" sz="2400" dirty="0" smtClean="0"/>
              <a:t>Jednadžba procesa za stacionarnu difuziju može se jednostavno izvesti iz opće jednadžbe pronosa za karakteristiku</a:t>
            </a:r>
            <a:r>
              <a:rPr lang="en-US" sz="2400" dirty="0" smtClean="0"/>
              <a:t> </a:t>
            </a:r>
            <a:r>
              <a:rPr lang="en-US" sz="2400" i="1" dirty="0" smtClean="0">
                <a:sym typeface="Symbol"/>
              </a:rPr>
              <a:t></a:t>
            </a:r>
            <a:r>
              <a:rPr lang="en-US" sz="2400" dirty="0" smtClean="0"/>
              <a:t> </a:t>
            </a:r>
            <a:r>
              <a:rPr lang="hr-HR" sz="2400" dirty="0" smtClean="0"/>
              <a:t>kroz </a:t>
            </a:r>
            <a:r>
              <a:rPr lang="hr-HR" sz="2400" dirty="0" err="1" smtClean="0"/>
              <a:t>zanemarenje</a:t>
            </a:r>
            <a:r>
              <a:rPr lang="hr-HR" sz="2400" dirty="0" smtClean="0"/>
              <a:t> </a:t>
            </a:r>
            <a:r>
              <a:rPr lang="hr-HR" sz="2400" dirty="0" err="1" smtClean="0"/>
              <a:t>tranzijentnog</a:t>
            </a:r>
            <a:r>
              <a:rPr lang="hr-HR" sz="2400" dirty="0" smtClean="0"/>
              <a:t> i </a:t>
            </a:r>
            <a:r>
              <a:rPr lang="hr-HR" sz="2400" dirty="0" err="1" smtClean="0"/>
              <a:t>konvektivnog</a:t>
            </a:r>
            <a:r>
              <a:rPr lang="hr-HR" sz="2400" dirty="0" smtClean="0"/>
              <a:t> člana</a:t>
            </a:r>
            <a:r>
              <a:rPr lang="en-US" sz="2400" dirty="0" smtClean="0"/>
              <a:t>.</a:t>
            </a:r>
            <a:r>
              <a:rPr lang="hr-HR" sz="2400" dirty="0" smtClean="0"/>
              <a:t> Time se dobiva:</a:t>
            </a:r>
          </a:p>
          <a:p>
            <a:endParaRPr lang="hr-HR" sz="2400" dirty="0" smtClean="0"/>
          </a:p>
          <a:p>
            <a:endParaRPr lang="hr-HR" sz="1200" dirty="0" smtClean="0"/>
          </a:p>
          <a:p>
            <a:r>
              <a:rPr lang="hr-HR" sz="2400" b="1" i="1" dirty="0" smtClean="0"/>
              <a:t>Integracija po kontrolnom volumenu</a:t>
            </a:r>
            <a:r>
              <a:rPr lang="en-US" sz="2400" dirty="0" smtClean="0"/>
              <a:t>, </a:t>
            </a:r>
            <a:r>
              <a:rPr lang="hr-HR" sz="2400" dirty="0" smtClean="0"/>
              <a:t>koja je ključni korak u uspostavi </a:t>
            </a:r>
            <a:r>
              <a:rPr lang="hr-HR" sz="2400" b="1" i="1" dirty="0" smtClean="0"/>
              <a:t>metode konačnih volumena</a:t>
            </a:r>
            <a:r>
              <a:rPr lang="hr-HR" sz="2400" dirty="0" smtClean="0"/>
              <a:t>, (za razliku od ostalih CFD tehnika) poprima slijedeću formu 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r>
              <a:rPr lang="hr-HR" sz="2400" dirty="0" smtClean="0"/>
              <a:t>Uvodimo odgovarajuće tehnike u svrhu iznalaženja </a:t>
            </a:r>
            <a:r>
              <a:rPr lang="hr-HR" sz="2400" dirty="0" err="1" smtClean="0"/>
              <a:t>tzv</a:t>
            </a:r>
            <a:r>
              <a:rPr lang="hr-HR" sz="2400" dirty="0" smtClean="0"/>
              <a:t>. </a:t>
            </a:r>
            <a:r>
              <a:rPr lang="hr-HR" sz="2400" dirty="0" err="1" smtClean="0"/>
              <a:t>diskertizacijskih</a:t>
            </a:r>
            <a:r>
              <a:rPr lang="hr-HR" sz="2400" dirty="0" smtClean="0"/>
              <a:t> izraza za jednadžbu jednodimenzionalne stacionarne difuzije. </a:t>
            </a:r>
          </a:p>
        </p:txBody>
      </p:sp>
      <p:sp>
        <p:nvSpPr>
          <p:cNvPr id="25" name="Freeform 24"/>
          <p:cNvSpPr/>
          <p:nvPr/>
        </p:nvSpPr>
        <p:spPr>
          <a:xfrm>
            <a:off x="2428860" y="4643446"/>
            <a:ext cx="2714644" cy="428628"/>
          </a:xfrm>
          <a:custGeom>
            <a:avLst/>
            <a:gdLst>
              <a:gd name="connsiteX0" fmla="*/ 0 w 2194560"/>
              <a:gd name="connsiteY0" fmla="*/ 208788 h 254508"/>
              <a:gd name="connsiteX1" fmla="*/ 1060704 w 2194560"/>
              <a:gd name="connsiteY1" fmla="*/ 7620 h 254508"/>
              <a:gd name="connsiteX2" fmla="*/ 2194560 w 2194560"/>
              <a:gd name="connsiteY2" fmla="*/ 254508 h 254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94560" h="254508">
                <a:moveTo>
                  <a:pt x="0" y="208788"/>
                </a:moveTo>
                <a:cubicBezTo>
                  <a:pt x="347472" y="104394"/>
                  <a:pt x="694944" y="0"/>
                  <a:pt x="1060704" y="7620"/>
                </a:cubicBezTo>
                <a:cubicBezTo>
                  <a:pt x="1426464" y="15240"/>
                  <a:pt x="1938528" y="193548"/>
                  <a:pt x="2194560" y="254508"/>
                </a:cubicBezTo>
              </a:path>
            </a:pathLst>
          </a:custGeom>
          <a:ln w="19050">
            <a:solidFill>
              <a:srgbClr val="00B0F0"/>
            </a:solidFill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7" name="TextBox 26"/>
          <p:cNvSpPr txBox="1"/>
          <p:nvPr/>
        </p:nvSpPr>
        <p:spPr>
          <a:xfrm>
            <a:off x="4429124" y="4500570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00B0F0"/>
                </a:solidFill>
              </a:rPr>
              <a:t>GGO transformacija</a:t>
            </a:r>
            <a:endParaRPr lang="hr-HR" dirty="0">
              <a:solidFill>
                <a:srgbClr val="00B0F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214942" y="3141414"/>
            <a:ext cx="1000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0</a:t>
            </a:r>
            <a:r>
              <a:rPr lang="hr-HR" sz="2800" dirty="0">
                <a:solidFill>
                  <a:srgbClr val="00B0F0"/>
                </a:solidFill>
              </a:rPr>
              <a:t>)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98774918"/>
              </p:ext>
            </p:extLst>
          </p:nvPr>
        </p:nvGraphicFramePr>
        <p:xfrm>
          <a:off x="1906588" y="3281363"/>
          <a:ext cx="2271712" cy="371475"/>
        </p:xfrm>
        <a:graphic>
          <a:graphicData uri="http://schemas.openxmlformats.org/presentationml/2006/ole">
            <p:oleObj spid="_x0000_s14418" name="Equation" r:id="rId3" imgW="1663700" imgH="279400" progId="Equation.DSMT4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17039062"/>
              </p:ext>
            </p:extLst>
          </p:nvPr>
        </p:nvGraphicFramePr>
        <p:xfrm>
          <a:off x="815975" y="5092700"/>
          <a:ext cx="5937250" cy="635000"/>
        </p:xfrm>
        <a:graphic>
          <a:graphicData uri="http://schemas.openxmlformats.org/presentationml/2006/ole">
            <p:oleObj spid="_x0000_s14419" name="Equation" r:id="rId4" imgW="4000500" imgH="431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28604"/>
            <a:ext cx="928690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Kontrolni volumen oko čvora 10 tretira se na sličan način. Njegova </a:t>
            </a:r>
            <a:r>
              <a:rPr lang="hr-HR" sz="2400" dirty="0" err="1" smtClean="0"/>
              <a:t>diskretizacijska</a:t>
            </a:r>
            <a:r>
              <a:rPr lang="hr-HR" sz="2400" dirty="0" smtClean="0"/>
              <a:t> jednadžba</a:t>
            </a:r>
            <a:r>
              <a:rPr lang="en-US" sz="2400" dirty="0" smtClean="0"/>
              <a:t> </a:t>
            </a:r>
            <a:r>
              <a:rPr lang="hr-HR" sz="2400" dirty="0" smtClean="0"/>
              <a:t>ima oblik:</a:t>
            </a:r>
          </a:p>
          <a:p>
            <a:endParaRPr lang="hr-HR" sz="2400" dirty="0" smtClean="0"/>
          </a:p>
          <a:p>
            <a:endParaRPr lang="hr-HR" sz="1200" dirty="0" smtClean="0"/>
          </a:p>
          <a:p>
            <a:endParaRPr lang="hr-HR" sz="1200" dirty="0" smtClean="0"/>
          </a:p>
          <a:p>
            <a:endParaRPr lang="hr-HR" sz="1200" dirty="0" smtClean="0"/>
          </a:p>
          <a:p>
            <a:r>
              <a:rPr lang="hr-HR" sz="2400" dirty="0" smtClean="0"/>
              <a:t>Kao i u prethodnom slučaju, pretpostavlja se linearna raspodjela temperature između čvora </a:t>
            </a:r>
            <a:r>
              <a:rPr lang="en-US" sz="2400" i="1" dirty="0" smtClean="0"/>
              <a:t>P </a:t>
            </a:r>
            <a:r>
              <a:rPr lang="hr-HR" sz="2400" dirty="0" smtClean="0"/>
              <a:t>i rubne točke </a:t>
            </a:r>
            <a:r>
              <a:rPr lang="en-US" sz="2400" i="1" dirty="0" smtClean="0"/>
              <a:t>B</a:t>
            </a:r>
            <a:r>
              <a:rPr lang="en-US" sz="2400" dirty="0" smtClean="0"/>
              <a:t> </a:t>
            </a:r>
            <a:r>
              <a:rPr lang="hr-HR" sz="2400" dirty="0" smtClean="0"/>
              <a:t>za aproksimaciju protoka topline kroz rub kontrolnog volumena</a:t>
            </a:r>
            <a:r>
              <a:rPr lang="en-US" sz="2400" dirty="0" smtClean="0"/>
              <a:t>. </a:t>
            </a:r>
            <a:r>
              <a:rPr lang="hr-HR" sz="2400" dirty="0" smtClean="0"/>
              <a:t>Jednadžba</a:t>
            </a:r>
            <a:r>
              <a:rPr lang="en-US" sz="2400" dirty="0" smtClean="0"/>
              <a:t> </a:t>
            </a:r>
            <a:r>
              <a:rPr lang="hr-HR" sz="2400" dirty="0" smtClean="0">
                <a:solidFill>
                  <a:srgbClr val="00B0F0"/>
                </a:solidFill>
              </a:rPr>
              <a:t>13 </a:t>
            </a:r>
            <a:r>
              <a:rPr lang="hr-HR" sz="2400" dirty="0" smtClean="0"/>
              <a:t>može se preurediti: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err="1" smtClean="0"/>
              <a:t>Diskretizacijska</a:t>
            </a:r>
            <a:r>
              <a:rPr lang="hr-HR" sz="2400" dirty="0" smtClean="0"/>
              <a:t> jednadžba za čvor 10</a:t>
            </a:r>
            <a:r>
              <a:rPr lang="en-US" sz="2400" dirty="0" smtClean="0"/>
              <a:t> </a:t>
            </a:r>
            <a:r>
              <a:rPr lang="hr-HR" sz="2400" dirty="0" smtClean="0"/>
              <a:t>je: 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Proces </a:t>
            </a:r>
            <a:r>
              <a:rPr lang="hr-HR" sz="2400" dirty="0" err="1" smtClean="0"/>
              <a:t>diskretizacije</a:t>
            </a:r>
            <a:r>
              <a:rPr lang="hr-HR" sz="2400" dirty="0" smtClean="0"/>
              <a:t> rezultira jednom jednadžbom za svaki čvor </a:t>
            </a:r>
            <a:r>
              <a:rPr lang="en-US" sz="2400" dirty="0" smtClean="0"/>
              <a:t>1 </a:t>
            </a:r>
            <a:r>
              <a:rPr lang="hr-HR" sz="2400" dirty="0" smtClean="0"/>
              <a:t>-</a:t>
            </a:r>
            <a:r>
              <a:rPr lang="en-US" sz="2400" dirty="0" smtClean="0"/>
              <a:t> </a:t>
            </a:r>
            <a:r>
              <a:rPr lang="hr-HR" sz="2400" dirty="0" smtClean="0"/>
              <a:t>10</a:t>
            </a:r>
            <a:r>
              <a:rPr lang="en-US" sz="2400" dirty="0" smtClean="0"/>
              <a:t>. </a:t>
            </a:r>
            <a:r>
              <a:rPr lang="hr-HR" sz="2400" dirty="0" smtClean="0"/>
              <a:t>Unosom zadanih vrijednosti dobiva se</a:t>
            </a:r>
            <a:r>
              <a:rPr lang="en-US" sz="2400" dirty="0" smtClean="0"/>
              <a:t> </a:t>
            </a:r>
            <a:r>
              <a:rPr lang="en-US" sz="2400" i="1" dirty="0" smtClean="0"/>
              <a:t>kA/</a:t>
            </a:r>
            <a:r>
              <a:rPr lang="en-US" sz="2400" i="1" dirty="0" smtClean="0">
                <a:sym typeface="Symbol"/>
              </a:rPr>
              <a:t></a:t>
            </a:r>
            <a:r>
              <a:rPr lang="en-US" sz="2400" i="1" dirty="0" smtClean="0"/>
              <a:t>x </a:t>
            </a:r>
            <a:r>
              <a:rPr lang="en-US" sz="2400" dirty="0" smtClean="0"/>
              <a:t>= 10, </a:t>
            </a:r>
            <a:r>
              <a:rPr lang="hr-HR" sz="2400" dirty="0" smtClean="0"/>
              <a:t>te su stvoreni preduvjeti za iznalaženja koeficijenata u </a:t>
            </a:r>
            <a:r>
              <a:rPr lang="hr-HR" sz="2400" dirty="0" err="1" smtClean="0"/>
              <a:t>diskretizacijskim</a:t>
            </a:r>
            <a:r>
              <a:rPr lang="hr-HR" sz="2400" dirty="0" smtClean="0"/>
              <a:t> jednadžbama.</a:t>
            </a:r>
            <a:endParaRPr lang="en-US" sz="24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6588224" y="1340768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13)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PRIMJER 1 – 1D stacionarna difuzija</a:t>
            </a:r>
            <a:endParaRPr lang="hr-HR" sz="2800" b="1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48045338"/>
              </p:ext>
            </p:extLst>
          </p:nvPr>
        </p:nvGraphicFramePr>
        <p:xfrm>
          <a:off x="4283968" y="4581128"/>
          <a:ext cx="4505325" cy="111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5854"/>
                <a:gridCol w="808455"/>
                <a:gridCol w="1322927"/>
                <a:gridCol w="734959"/>
                <a:gridCol w="863130"/>
              </a:tblGrid>
              <a:tr h="370840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740600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69770703"/>
              </p:ext>
            </p:extLst>
          </p:nvPr>
        </p:nvGraphicFramePr>
        <p:xfrm>
          <a:off x="4519215" y="4636785"/>
          <a:ext cx="314325" cy="314325"/>
        </p:xfrm>
        <a:graphic>
          <a:graphicData uri="http://schemas.openxmlformats.org/presentationml/2006/ole">
            <p:oleObj spid="_x0000_s4983" name="Equation" r:id="rId3" imgW="203024" imgH="203024" progId="Equation.DSMT4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41042507"/>
              </p:ext>
            </p:extLst>
          </p:nvPr>
        </p:nvGraphicFramePr>
        <p:xfrm>
          <a:off x="5383311" y="4636785"/>
          <a:ext cx="255587" cy="314325"/>
        </p:xfrm>
        <a:graphic>
          <a:graphicData uri="http://schemas.openxmlformats.org/presentationml/2006/ole">
            <p:oleObj spid="_x0000_s4984" name="Equation" r:id="rId4" imgW="164957" imgH="203024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06594001"/>
              </p:ext>
            </p:extLst>
          </p:nvPr>
        </p:nvGraphicFramePr>
        <p:xfrm>
          <a:off x="6438458" y="4636785"/>
          <a:ext cx="255587" cy="314325"/>
        </p:xfrm>
        <a:graphic>
          <a:graphicData uri="http://schemas.openxmlformats.org/presentationml/2006/ole">
            <p:oleObj spid="_x0000_s4985" name="Equation" r:id="rId5" imgW="164957" imgH="203024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59248491"/>
              </p:ext>
            </p:extLst>
          </p:nvPr>
        </p:nvGraphicFramePr>
        <p:xfrm>
          <a:off x="7478337" y="4636785"/>
          <a:ext cx="255588" cy="314325"/>
        </p:xfrm>
        <a:graphic>
          <a:graphicData uri="http://schemas.openxmlformats.org/presentationml/2006/ole">
            <p:oleObj spid="_x0000_s4986" name="Equation" r:id="rId6" imgW="164957" imgH="203024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83914521"/>
              </p:ext>
            </p:extLst>
          </p:nvPr>
        </p:nvGraphicFramePr>
        <p:xfrm>
          <a:off x="8191623" y="4632694"/>
          <a:ext cx="274637" cy="333375"/>
        </p:xfrm>
        <a:graphic>
          <a:graphicData uri="http://schemas.openxmlformats.org/presentationml/2006/ole">
            <p:oleObj spid="_x0000_s4987" name="Equation" r:id="rId7" imgW="177569" imgH="215619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40828019"/>
              </p:ext>
            </p:extLst>
          </p:nvPr>
        </p:nvGraphicFramePr>
        <p:xfrm>
          <a:off x="4498627" y="5019092"/>
          <a:ext cx="373063" cy="608012"/>
        </p:xfrm>
        <a:graphic>
          <a:graphicData uri="http://schemas.openxmlformats.org/presentationml/2006/ole">
            <p:oleObj spid="_x0000_s4988" name="Equation" r:id="rId8" imgW="241195" imgH="393529" progId="Equation.DSMT4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67984042"/>
              </p:ext>
            </p:extLst>
          </p:nvPr>
        </p:nvGraphicFramePr>
        <p:xfrm>
          <a:off x="5383311" y="5235116"/>
          <a:ext cx="196850" cy="255588"/>
        </p:xfrm>
        <a:graphic>
          <a:graphicData uri="http://schemas.openxmlformats.org/presentationml/2006/ole">
            <p:oleObj spid="_x0000_s4989" name="Equation" r:id="rId9" imgW="126780" imgH="164814" progId="Equation.DSMT4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28374776"/>
              </p:ext>
            </p:extLst>
          </p:nvPr>
        </p:nvGraphicFramePr>
        <p:xfrm>
          <a:off x="5914997" y="5136848"/>
          <a:ext cx="1160463" cy="314325"/>
        </p:xfrm>
        <a:graphic>
          <a:graphicData uri="http://schemas.openxmlformats.org/presentationml/2006/ole">
            <p:oleObj spid="_x0000_s4990" name="Equation" r:id="rId10" imgW="748975" imgH="203112" progId="Equation.DSMT4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14590959"/>
              </p:ext>
            </p:extLst>
          </p:nvPr>
        </p:nvGraphicFramePr>
        <p:xfrm>
          <a:off x="7269578" y="5019092"/>
          <a:ext cx="609600" cy="608013"/>
        </p:xfrm>
        <a:graphic>
          <a:graphicData uri="http://schemas.openxmlformats.org/presentationml/2006/ole">
            <p:oleObj spid="_x0000_s4991" name="Equation" r:id="rId11" imgW="393529" imgH="393529" progId="Equation.DSMT4">
              <p:embed/>
            </p:oleObj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58023991"/>
              </p:ext>
            </p:extLst>
          </p:nvPr>
        </p:nvGraphicFramePr>
        <p:xfrm>
          <a:off x="8047607" y="5019092"/>
          <a:ext cx="649288" cy="608012"/>
        </p:xfrm>
        <a:graphic>
          <a:graphicData uri="http://schemas.openxmlformats.org/presentationml/2006/ole">
            <p:oleObj spid="_x0000_s4992" name="Equation" r:id="rId12" imgW="418918" imgH="393529" progId="Equation.DSMT4">
              <p:embed/>
            </p:oleObj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68600260"/>
              </p:ext>
            </p:extLst>
          </p:nvPr>
        </p:nvGraphicFramePr>
        <p:xfrm>
          <a:off x="2915816" y="1268760"/>
          <a:ext cx="3290887" cy="811212"/>
        </p:xfrm>
        <a:graphic>
          <a:graphicData uri="http://schemas.openxmlformats.org/presentationml/2006/ole">
            <p:oleObj spid="_x0000_s4993" name="Equation" r:id="rId13" imgW="1854200" imgH="457200" progId="Equation.DSMT4">
              <p:embed/>
            </p:oleObj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53590523"/>
              </p:ext>
            </p:extLst>
          </p:nvPr>
        </p:nvGraphicFramePr>
        <p:xfrm>
          <a:off x="1714500" y="3276600"/>
          <a:ext cx="4457700" cy="762000"/>
        </p:xfrm>
        <a:graphic>
          <a:graphicData uri="http://schemas.openxmlformats.org/presentationml/2006/ole">
            <p:oleObj spid="_x0000_s4994" name="Equation" r:id="rId14" imgW="2514600" imgH="431800" progId="Equation.DSMT4">
              <p:embed/>
            </p:oleObj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714375" y="4643438"/>
          <a:ext cx="2211388" cy="361950"/>
        </p:xfrm>
        <a:graphic>
          <a:graphicData uri="http://schemas.openxmlformats.org/presentationml/2006/ole">
            <p:oleObj spid="_x0000_s4995" name="Equation" r:id="rId15" imgW="1548728" imgH="25389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00042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err="1" smtClean="0"/>
              <a:t>Rezultantni</a:t>
            </a:r>
            <a:r>
              <a:rPr lang="hr-HR" sz="2400" dirty="0" smtClean="0"/>
              <a:t> sustav algebarskih jednadžbi </a:t>
            </a:r>
            <a:r>
              <a:rPr lang="en-US" sz="2400" dirty="0" smtClean="0"/>
              <a:t> </a:t>
            </a:r>
            <a:r>
              <a:rPr lang="hr-HR" sz="2400" dirty="0" smtClean="0"/>
              <a:t>za ovaj primjer glasi: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PRIMJER 1 – 1D stacionarna difuzija</a:t>
            </a:r>
            <a:endParaRPr lang="hr-HR" sz="2800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36746971"/>
              </p:ext>
            </p:extLst>
          </p:nvPr>
        </p:nvGraphicFramePr>
        <p:xfrm>
          <a:off x="1436413" y="1124744"/>
          <a:ext cx="6373374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2"/>
                <a:gridCol w="936104"/>
                <a:gridCol w="936104"/>
                <a:gridCol w="1080120"/>
                <a:gridCol w="936104"/>
                <a:gridCol w="1764860"/>
              </a:tblGrid>
              <a:tr h="226824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</a:t>
                      </a:r>
                    </a:p>
                    <a:p>
                      <a:pPr algn="ctr"/>
                      <a:r>
                        <a:rPr lang="hr-HR" dirty="0" smtClean="0"/>
                        <a:t>2</a:t>
                      </a:r>
                    </a:p>
                    <a:p>
                      <a:pPr algn="ctr"/>
                      <a:r>
                        <a:rPr lang="hr-HR" dirty="0" smtClean="0"/>
                        <a:t>…</a:t>
                      </a:r>
                    </a:p>
                    <a:p>
                      <a:pPr algn="ctr"/>
                      <a:r>
                        <a:rPr lang="hr-HR" dirty="0" smtClean="0"/>
                        <a:t>9</a:t>
                      </a:r>
                    </a:p>
                    <a:p>
                      <a:pPr algn="ctr"/>
                      <a:r>
                        <a:rPr lang="hr-HR" dirty="0" smtClean="0"/>
                        <a:t>10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/>
                        <a:t>0</a:t>
                      </a:r>
                    </a:p>
                    <a:p>
                      <a:pPr algn="r"/>
                      <a:r>
                        <a:rPr lang="hr-HR" dirty="0" smtClean="0"/>
                        <a:t>10</a:t>
                      </a:r>
                    </a:p>
                    <a:p>
                      <a:pPr algn="r"/>
                      <a:r>
                        <a:rPr lang="hr-HR" dirty="0" smtClean="0"/>
                        <a:t>10</a:t>
                      </a:r>
                    </a:p>
                    <a:p>
                      <a:pPr algn="r"/>
                      <a:r>
                        <a:rPr lang="hr-HR" dirty="0" smtClean="0"/>
                        <a:t>10</a:t>
                      </a:r>
                    </a:p>
                    <a:p>
                      <a:pPr algn="r"/>
                      <a:r>
                        <a:rPr lang="hr-HR" dirty="0" smtClean="0"/>
                        <a:t>10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/>
                        <a:t>10</a:t>
                      </a:r>
                    </a:p>
                    <a:p>
                      <a:pPr algn="r"/>
                      <a:r>
                        <a:rPr lang="hr-HR" dirty="0" smtClean="0"/>
                        <a:t>10</a:t>
                      </a:r>
                    </a:p>
                    <a:p>
                      <a:pPr algn="r"/>
                      <a:r>
                        <a:rPr lang="hr-HR" dirty="0" smtClean="0"/>
                        <a:t>10</a:t>
                      </a:r>
                    </a:p>
                    <a:p>
                      <a:pPr algn="r"/>
                      <a:r>
                        <a:rPr lang="hr-HR" dirty="0" smtClean="0"/>
                        <a:t>10</a:t>
                      </a:r>
                    </a:p>
                    <a:p>
                      <a:pPr algn="r"/>
                      <a:r>
                        <a:rPr lang="hr-HR" dirty="0" smtClean="0"/>
                        <a:t>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20T</a:t>
                      </a:r>
                      <a:r>
                        <a:rPr lang="hr-HR" baseline="-25000" dirty="0" smtClean="0"/>
                        <a:t>A</a:t>
                      </a:r>
                    </a:p>
                    <a:p>
                      <a:pPr algn="ctr"/>
                      <a:r>
                        <a:rPr lang="hr-HR" baseline="0" dirty="0" smtClean="0"/>
                        <a:t>0</a:t>
                      </a:r>
                    </a:p>
                    <a:p>
                      <a:pPr algn="ctr"/>
                      <a:r>
                        <a:rPr lang="hr-HR" baseline="0" dirty="0" smtClean="0"/>
                        <a:t>0</a:t>
                      </a:r>
                    </a:p>
                    <a:p>
                      <a:pPr algn="ctr"/>
                      <a:r>
                        <a:rPr lang="hr-HR" baseline="0" dirty="0" smtClean="0"/>
                        <a:t>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20T</a:t>
                      </a:r>
                      <a:r>
                        <a:rPr lang="hr-HR" baseline="-25000" dirty="0" smtClean="0"/>
                        <a:t>B</a:t>
                      </a:r>
                      <a:endParaRPr lang="hr-HR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/>
                        <a:t>-20</a:t>
                      </a:r>
                    </a:p>
                    <a:p>
                      <a:pPr algn="r"/>
                      <a:r>
                        <a:rPr lang="hr-HR" dirty="0" smtClean="0"/>
                        <a:t>0</a:t>
                      </a:r>
                    </a:p>
                    <a:p>
                      <a:pPr algn="r"/>
                      <a:r>
                        <a:rPr lang="hr-HR" dirty="0" smtClean="0"/>
                        <a:t>0</a:t>
                      </a:r>
                    </a:p>
                    <a:p>
                      <a:pPr algn="r"/>
                      <a:r>
                        <a:rPr lang="hr-HR" dirty="0" smtClean="0"/>
                        <a:t>0</a:t>
                      </a:r>
                    </a:p>
                    <a:p>
                      <a:pPr algn="r"/>
                      <a:r>
                        <a:rPr lang="hr-HR" dirty="0" smtClean="0"/>
                        <a:t>-20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30</a:t>
                      </a:r>
                    </a:p>
                    <a:p>
                      <a:pPr algn="ctr"/>
                      <a:r>
                        <a:rPr lang="hr-HR" dirty="0" smtClean="0"/>
                        <a:t>20</a:t>
                      </a:r>
                    </a:p>
                    <a:p>
                      <a:pPr algn="ctr"/>
                      <a:r>
                        <a:rPr lang="hr-HR" dirty="0" smtClean="0"/>
                        <a:t>20</a:t>
                      </a:r>
                    </a:p>
                    <a:p>
                      <a:pPr algn="ctr"/>
                      <a:r>
                        <a:rPr lang="hr-HR" dirty="0" smtClean="0"/>
                        <a:t>20</a:t>
                      </a:r>
                    </a:p>
                    <a:p>
                      <a:pPr algn="ctr"/>
                      <a:r>
                        <a:rPr lang="hr-HR" dirty="0" smtClean="0"/>
                        <a:t>30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14607159"/>
              </p:ext>
            </p:extLst>
          </p:nvPr>
        </p:nvGraphicFramePr>
        <p:xfrm>
          <a:off x="2444527" y="1124744"/>
          <a:ext cx="314325" cy="314325"/>
        </p:xfrm>
        <a:graphic>
          <a:graphicData uri="http://schemas.openxmlformats.org/presentationml/2006/ole">
            <p:oleObj spid="_x0000_s5624" name="Equation" r:id="rId3" imgW="203024" imgH="203024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30844251"/>
              </p:ext>
            </p:extLst>
          </p:nvPr>
        </p:nvGraphicFramePr>
        <p:xfrm>
          <a:off x="3412017" y="1124744"/>
          <a:ext cx="255588" cy="314325"/>
        </p:xfrm>
        <a:graphic>
          <a:graphicData uri="http://schemas.openxmlformats.org/presentationml/2006/ole">
            <p:oleObj spid="_x0000_s5625" name="Equation" r:id="rId4" imgW="164957" imgH="203024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04994487"/>
              </p:ext>
            </p:extLst>
          </p:nvPr>
        </p:nvGraphicFramePr>
        <p:xfrm>
          <a:off x="4444864" y="1124744"/>
          <a:ext cx="274637" cy="333375"/>
        </p:xfrm>
        <a:graphic>
          <a:graphicData uri="http://schemas.openxmlformats.org/presentationml/2006/ole">
            <p:oleObj spid="_x0000_s5626" name="Equation" r:id="rId5" imgW="177569" imgH="215619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86449662"/>
              </p:ext>
            </p:extLst>
          </p:nvPr>
        </p:nvGraphicFramePr>
        <p:xfrm>
          <a:off x="5468863" y="1124744"/>
          <a:ext cx="255588" cy="314325"/>
        </p:xfrm>
        <a:graphic>
          <a:graphicData uri="http://schemas.openxmlformats.org/presentationml/2006/ole">
            <p:oleObj spid="_x0000_s5627" name="Equation" r:id="rId6" imgW="164957" imgH="203024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71365393"/>
              </p:ext>
            </p:extLst>
          </p:nvPr>
        </p:nvGraphicFramePr>
        <p:xfrm>
          <a:off x="6084168" y="1124744"/>
          <a:ext cx="1593850" cy="314325"/>
        </p:xfrm>
        <a:graphic>
          <a:graphicData uri="http://schemas.openxmlformats.org/presentationml/2006/ole">
            <p:oleObj spid="_x0000_s5628" name="Equation" r:id="rId7" imgW="1028254" imgH="203112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55539204"/>
              </p:ext>
            </p:extLst>
          </p:nvPr>
        </p:nvGraphicFramePr>
        <p:xfrm>
          <a:off x="1580431" y="1124744"/>
          <a:ext cx="511175" cy="295275"/>
        </p:xfrm>
        <a:graphic>
          <a:graphicData uri="http://schemas.openxmlformats.org/presentationml/2006/ole">
            <p:oleObj spid="_x0000_s5629" name="Equation" r:id="rId8" imgW="330057" imgH="190417" progId="Equation.DSMT4">
              <p:embed/>
            </p:oleObj>
          </a:graphicData>
        </a:graphic>
      </p:graphicFrame>
      <p:sp>
        <p:nvSpPr>
          <p:cNvPr id="15" name="Rectangle 14"/>
          <p:cNvSpPr/>
          <p:nvPr/>
        </p:nvSpPr>
        <p:spPr>
          <a:xfrm>
            <a:off x="0" y="2996952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Točno rješenje je linearna distribucija između specificiranih temperatura na rubovima</a:t>
            </a:r>
            <a:r>
              <a:rPr lang="en-US" sz="2400" i="1" dirty="0" smtClean="0"/>
              <a:t>. </a:t>
            </a:r>
            <a:r>
              <a:rPr lang="hr-HR" sz="2400" dirty="0" smtClean="0"/>
              <a:t>Numeričkim modelom proračunate vrijednosti koincidiraju sa točnim (analitičkim) rješenjem. </a:t>
            </a:r>
          </a:p>
        </p:txBody>
      </p:sp>
      <p:pic>
        <p:nvPicPr>
          <p:cNvPr id="5554" name="Picture 43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971600" y="4115095"/>
            <a:ext cx="7416824" cy="2742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78588" y="2109038"/>
            <a:ext cx="1917821" cy="261610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28605"/>
            <a:ext cx="914400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Analiziramo problem u kojem je uključen izvor drugačiji od onog koji je primijenjen za definiranje rubnih uvjeta u prethodnom primjeru.</a:t>
            </a:r>
            <a:endParaRPr lang="hr-HR" sz="1200" dirty="0" smtClean="0"/>
          </a:p>
          <a:p>
            <a:endParaRPr lang="hr-HR" sz="1200" dirty="0" smtClean="0"/>
          </a:p>
          <a:p>
            <a:r>
              <a:rPr lang="hr-HR" sz="2400" dirty="0" smtClean="0"/>
              <a:t>Slika prikazuje veliku ploču debljine </a:t>
            </a:r>
            <a:r>
              <a:rPr lang="en-US" sz="2400" i="1" dirty="0" smtClean="0"/>
              <a:t>L = </a:t>
            </a:r>
            <a:r>
              <a:rPr lang="hr-HR" sz="2400" dirty="0" smtClean="0"/>
              <a:t>10</a:t>
            </a:r>
            <a:r>
              <a:rPr lang="en-US" sz="2400" dirty="0" smtClean="0"/>
              <a:t>cm</a:t>
            </a:r>
            <a:r>
              <a:rPr lang="en-US" sz="2400" i="1" dirty="0" smtClean="0"/>
              <a:t> </a:t>
            </a:r>
            <a:r>
              <a:rPr lang="hr-HR" sz="2400" dirty="0" smtClean="0"/>
              <a:t>(0.1m) s konstantnom toplinskom vodljivosti </a:t>
            </a:r>
            <a:r>
              <a:rPr lang="en-US" sz="2400" i="1" dirty="0" smtClean="0"/>
              <a:t>k = </a:t>
            </a:r>
            <a:r>
              <a:rPr lang="hr-HR" sz="2400" dirty="0" smtClean="0"/>
              <a:t>1</a:t>
            </a:r>
            <a:r>
              <a:rPr lang="en-US" sz="2400" dirty="0" smtClean="0"/>
              <a:t> W/</a:t>
            </a:r>
            <a:r>
              <a:rPr lang="en-US" sz="2400" dirty="0" err="1" smtClean="0"/>
              <a:t>mK</a:t>
            </a:r>
            <a:r>
              <a:rPr lang="en-US" sz="2400" dirty="0" smtClean="0"/>
              <a:t> </a:t>
            </a:r>
            <a:r>
              <a:rPr lang="hr-HR" sz="2400" dirty="0" smtClean="0"/>
              <a:t>i </a:t>
            </a:r>
            <a:r>
              <a:rPr lang="hr-HR" sz="2400" dirty="0" smtClean="0"/>
              <a:t>jednolikim generiranjem </a:t>
            </a:r>
            <a:r>
              <a:rPr lang="hr-HR" sz="2400" dirty="0" smtClean="0"/>
              <a:t>topline</a:t>
            </a:r>
            <a:r>
              <a:rPr lang="en-US" sz="2400" dirty="0" smtClean="0"/>
              <a:t> </a:t>
            </a:r>
            <a:r>
              <a:rPr lang="hr-HR" sz="2400" dirty="0" smtClean="0"/>
              <a:t>           </a:t>
            </a:r>
            <a:r>
              <a:rPr lang="en-US" sz="2400" i="1" dirty="0" smtClean="0"/>
              <a:t>q </a:t>
            </a:r>
            <a:r>
              <a:rPr lang="en-US" sz="2400" dirty="0" smtClean="0"/>
              <a:t>= 1</a:t>
            </a:r>
            <a:r>
              <a:rPr lang="hr-HR" sz="2400" dirty="0" smtClean="0"/>
              <a:t>50</a:t>
            </a:r>
            <a:r>
              <a:rPr lang="en-US" sz="2400" dirty="0" smtClean="0"/>
              <a:t>kW/m</a:t>
            </a:r>
            <a:r>
              <a:rPr lang="en-US" sz="2400" baseline="30000" dirty="0" smtClean="0"/>
              <a:t>3</a:t>
            </a:r>
            <a:r>
              <a:rPr lang="en-US" sz="2400" i="1" dirty="0" smtClean="0"/>
              <a:t>. </a:t>
            </a:r>
            <a:r>
              <a:rPr lang="hr-HR" sz="2400" dirty="0" smtClean="0"/>
              <a:t>Rubovi (lica)</a:t>
            </a:r>
            <a:r>
              <a:rPr lang="en-US" sz="2400" dirty="0" smtClean="0"/>
              <a:t> </a:t>
            </a:r>
            <a:r>
              <a:rPr lang="en-US" sz="2400" i="1" dirty="0" smtClean="0"/>
              <a:t>A </a:t>
            </a:r>
            <a:r>
              <a:rPr lang="hr-HR" sz="2400" dirty="0" smtClean="0"/>
              <a:t>i</a:t>
            </a:r>
            <a:r>
              <a:rPr lang="en-US" sz="2400" i="1" dirty="0" smtClean="0"/>
              <a:t> B </a:t>
            </a:r>
            <a:r>
              <a:rPr lang="hr-HR" sz="2400" dirty="0" smtClean="0"/>
              <a:t>izloženi su konstantnim </a:t>
            </a:r>
          </a:p>
          <a:p>
            <a:r>
              <a:rPr lang="hr-HR" sz="2400" dirty="0" smtClean="0"/>
              <a:t>temperaturama </a:t>
            </a:r>
            <a:r>
              <a:rPr lang="hr-HR" sz="2400" dirty="0" smtClean="0"/>
              <a:t>od</a:t>
            </a:r>
            <a:r>
              <a:rPr lang="en-US" sz="2400" dirty="0" smtClean="0"/>
              <a:t> 100°C </a:t>
            </a:r>
            <a:r>
              <a:rPr lang="hr-HR" sz="2400" dirty="0" smtClean="0"/>
              <a:t>i</a:t>
            </a:r>
            <a:r>
              <a:rPr lang="en-US" sz="2400" dirty="0" smtClean="0"/>
              <a:t> 0°C.</a:t>
            </a:r>
            <a:r>
              <a:rPr lang="hr-HR" sz="2400" dirty="0" smtClean="0"/>
              <a:t> </a:t>
            </a:r>
          </a:p>
          <a:p>
            <a:r>
              <a:rPr lang="hr-HR" sz="2400" dirty="0" smtClean="0"/>
              <a:t>Dimenzije u </a:t>
            </a:r>
            <a:r>
              <a:rPr lang="en-US" sz="2400" i="1" dirty="0" smtClean="0"/>
              <a:t>y</a:t>
            </a:r>
            <a:r>
              <a:rPr lang="hr-HR" sz="2400" dirty="0" smtClean="0"/>
              <a:t> i </a:t>
            </a:r>
            <a:r>
              <a:rPr lang="en-US" sz="2400" i="1" dirty="0" smtClean="0"/>
              <a:t>z</a:t>
            </a:r>
            <a:r>
              <a:rPr lang="hr-HR" sz="2400" i="1" dirty="0" smtClean="0"/>
              <a:t> </a:t>
            </a:r>
            <a:r>
              <a:rPr lang="hr-HR" sz="2400" dirty="0" smtClean="0"/>
              <a:t>smjeru su toliko velike </a:t>
            </a:r>
          </a:p>
          <a:p>
            <a:r>
              <a:rPr lang="hr-HR" sz="2400" dirty="0" smtClean="0"/>
              <a:t>da je temperaturni</a:t>
            </a:r>
            <a:r>
              <a:rPr lang="en-US" sz="2400" dirty="0" smtClean="0"/>
              <a:t> </a:t>
            </a:r>
            <a:r>
              <a:rPr lang="hr-HR" sz="2400" dirty="0" smtClean="0"/>
              <a:t>gradijent u</a:t>
            </a:r>
            <a:r>
              <a:rPr lang="en-US" sz="2400" dirty="0" smtClean="0"/>
              <a:t> </a:t>
            </a:r>
            <a:r>
              <a:rPr lang="en-US" sz="2400" i="1" dirty="0" smtClean="0"/>
              <a:t>x</a:t>
            </a:r>
            <a:r>
              <a:rPr lang="hr-HR" sz="2400" i="1" dirty="0" smtClean="0"/>
              <a:t> </a:t>
            </a:r>
            <a:r>
              <a:rPr lang="hr-HR" sz="2400" dirty="0" smtClean="0"/>
              <a:t>smjeru </a:t>
            </a:r>
          </a:p>
          <a:p>
            <a:r>
              <a:rPr lang="hr-HR" sz="2400" dirty="0" smtClean="0"/>
              <a:t>jedini relevantan. Jednadžba procesa </a:t>
            </a:r>
          </a:p>
          <a:p>
            <a:r>
              <a:rPr lang="hr-HR" sz="2400" dirty="0" smtClean="0"/>
              <a:t>izražena je izrazom </a:t>
            </a:r>
            <a:r>
              <a:rPr lang="hr-HR" sz="2400" dirty="0" smtClean="0">
                <a:solidFill>
                  <a:srgbClr val="00B0F0"/>
                </a:solidFill>
              </a:rPr>
              <a:t>16</a:t>
            </a:r>
            <a:r>
              <a:rPr lang="hr-HR" sz="2400" dirty="0" smtClean="0"/>
              <a:t>.</a:t>
            </a:r>
          </a:p>
          <a:p>
            <a:endParaRPr lang="hr-HR" sz="1200" dirty="0" smtClean="0"/>
          </a:p>
          <a:p>
            <a:endParaRPr lang="hr-HR" sz="1200" dirty="0" smtClean="0"/>
          </a:p>
          <a:p>
            <a:r>
              <a:rPr lang="hr-HR" sz="2400" dirty="0" smtClean="0"/>
              <a:t>Domena je podijeljena u 10 kontrolnih volumena sa </a:t>
            </a:r>
            <a:r>
              <a:rPr lang="en-US" sz="2400" dirty="0" smtClean="0">
                <a:sym typeface="Symbol"/>
              </a:rPr>
              <a:t></a:t>
            </a:r>
            <a:r>
              <a:rPr lang="en-US" sz="2400" i="1" dirty="0" smtClean="0"/>
              <a:t>x </a:t>
            </a:r>
            <a:r>
              <a:rPr lang="en-US" sz="2400" dirty="0" smtClean="0"/>
              <a:t>= 0.0</a:t>
            </a:r>
            <a:r>
              <a:rPr lang="hr-HR" sz="2400" dirty="0" smtClean="0"/>
              <a:t>1</a:t>
            </a:r>
            <a:r>
              <a:rPr lang="en-US" sz="2400" dirty="0" smtClean="0"/>
              <a:t> m; </a:t>
            </a:r>
            <a:r>
              <a:rPr lang="hr-HR" sz="2400" dirty="0" smtClean="0"/>
              <a:t>Promatra se jedinična površina u </a:t>
            </a:r>
            <a:r>
              <a:rPr lang="en-US" sz="2400" i="1" dirty="0" smtClean="0"/>
              <a:t>y–z</a:t>
            </a:r>
            <a:r>
              <a:rPr lang="en-US" sz="2400" dirty="0" smtClean="0"/>
              <a:t> </a:t>
            </a:r>
            <a:r>
              <a:rPr lang="hr-HR" sz="2400" dirty="0" smtClean="0"/>
              <a:t>ravnini</a:t>
            </a:r>
            <a:r>
              <a:rPr lang="en-US" sz="2400" dirty="0" smtClean="0"/>
              <a:t>.</a:t>
            </a:r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5940152" y="3717032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16)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PRIMJER 2 – 1D stacionarna difuzija</a:t>
            </a:r>
            <a:endParaRPr lang="hr-HR" sz="2800" b="1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38821433"/>
              </p:ext>
            </p:extLst>
          </p:nvPr>
        </p:nvGraphicFramePr>
        <p:xfrm>
          <a:off x="5436096" y="2924944"/>
          <a:ext cx="1778000" cy="700087"/>
        </p:xfrm>
        <a:graphic>
          <a:graphicData uri="http://schemas.openxmlformats.org/presentationml/2006/ole">
            <p:oleObj spid="_x0000_s16421" name="Equation" r:id="rId4" imgW="1256755" imgH="495085" progId="Equation.DSMT4">
              <p:embed/>
            </p:oleObj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519271"/>
            <a:ext cx="9144000" cy="13387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28604"/>
            <a:ext cx="928690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Formalna integracija jednadžbe procesa po kontrolnom volumenu daje:</a:t>
            </a:r>
          </a:p>
          <a:p>
            <a:endParaRPr lang="hr-HR" sz="2400" i="1" dirty="0" smtClean="0"/>
          </a:p>
          <a:p>
            <a:endParaRPr lang="hr-HR" sz="2400" i="1" dirty="0" smtClean="0"/>
          </a:p>
          <a:p>
            <a:endParaRPr lang="hr-HR" sz="1200" i="1" dirty="0" smtClean="0"/>
          </a:p>
          <a:p>
            <a:r>
              <a:rPr lang="hr-HR" sz="2400" dirty="0" smtClean="0"/>
              <a:t>Tretman prvog člana gornje jednadžbe istovjetan je kao i u prethodnom primjeru</a:t>
            </a:r>
            <a:r>
              <a:rPr lang="en-US" sz="2400" dirty="0" smtClean="0"/>
              <a:t>. </a:t>
            </a:r>
            <a:r>
              <a:rPr lang="hr-HR" sz="2400" dirty="0" smtClean="0"/>
              <a:t>Drugi integral je član izvora, a procjenjuje</a:t>
            </a:r>
            <a:r>
              <a:rPr lang="en-US" sz="2400" dirty="0" smtClean="0"/>
              <a:t> </a:t>
            </a:r>
            <a:r>
              <a:rPr lang="hr-HR" sz="2400" dirty="0" smtClean="0"/>
              <a:t>se proračunom</a:t>
            </a:r>
            <a:r>
              <a:rPr lang="en-US" sz="2400" dirty="0" smtClean="0"/>
              <a:t> </a:t>
            </a:r>
            <a:r>
              <a:rPr lang="hr-HR" sz="2400" dirty="0" smtClean="0"/>
              <a:t>srednjeg generiranja (                  ) u svakom kontrolnom volumenu.  Jednadžba</a:t>
            </a:r>
            <a:r>
              <a:rPr lang="en-US" sz="2400" dirty="0" smtClean="0"/>
              <a:t> </a:t>
            </a:r>
            <a:r>
              <a:rPr lang="hr-HR" sz="2400" dirty="0" smtClean="0">
                <a:solidFill>
                  <a:srgbClr val="00B0F0"/>
                </a:solidFill>
              </a:rPr>
              <a:t>17 </a:t>
            </a:r>
            <a:r>
              <a:rPr lang="hr-HR" sz="2400" dirty="0" smtClean="0"/>
              <a:t>može se zapisati: </a:t>
            </a:r>
          </a:p>
          <a:p>
            <a:endParaRPr lang="hr-HR" sz="2400" i="1" dirty="0" smtClean="0"/>
          </a:p>
          <a:p>
            <a:endParaRPr lang="hr-HR" sz="2400" i="1" dirty="0" smtClean="0"/>
          </a:p>
          <a:p>
            <a:endParaRPr lang="hr-HR" sz="1200" i="1" dirty="0" smtClean="0"/>
          </a:p>
          <a:p>
            <a:r>
              <a:rPr lang="hr-HR" sz="2400" dirty="0" smtClean="0"/>
              <a:t>Gornje jednadžbe mogu se preurediti na način:</a:t>
            </a:r>
          </a:p>
          <a:p>
            <a:endParaRPr lang="hr-HR" sz="2400" i="1" dirty="0" smtClean="0"/>
          </a:p>
          <a:p>
            <a:endParaRPr lang="hr-HR" sz="2400" i="1" dirty="0" smtClean="0"/>
          </a:p>
          <a:p>
            <a:endParaRPr lang="hr-HR" sz="1200" i="1" dirty="0" smtClean="0"/>
          </a:p>
          <a:p>
            <a:r>
              <a:rPr lang="hr-HR" sz="2400" dirty="0" smtClean="0"/>
              <a:t>Ta jednadžba u općem slučaju poprima oblik iskazan izrazom </a:t>
            </a:r>
            <a:r>
              <a:rPr lang="hr-HR" sz="2400" dirty="0" smtClean="0">
                <a:solidFill>
                  <a:srgbClr val="00B0F0"/>
                </a:solidFill>
              </a:rPr>
              <a:t>8</a:t>
            </a:r>
            <a:r>
              <a:rPr lang="hr-HR" sz="2400" dirty="0" smtClean="0"/>
              <a:t>:</a:t>
            </a:r>
            <a:endParaRPr lang="hr-HR" sz="2400" i="1" dirty="0" smtClean="0"/>
          </a:p>
          <a:p>
            <a:endParaRPr lang="hr-HR" sz="2400" i="1" dirty="0" smtClean="0"/>
          </a:p>
        </p:txBody>
      </p:sp>
      <p:sp>
        <p:nvSpPr>
          <p:cNvPr id="10" name="Rectangle 9"/>
          <p:cNvSpPr/>
          <p:nvPr/>
        </p:nvSpPr>
        <p:spPr>
          <a:xfrm>
            <a:off x="6143636" y="928670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17)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86116" y="3357562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18)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358214" y="3357562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19)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500826" y="4572008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20)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500430" y="6000768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21)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PRIMJER 2 – 1D stacionarna difuzija</a:t>
            </a:r>
            <a:endParaRPr lang="hr-HR" sz="2800" b="1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15295854"/>
              </p:ext>
            </p:extLst>
          </p:nvPr>
        </p:nvGraphicFramePr>
        <p:xfrm>
          <a:off x="4578796" y="5749849"/>
          <a:ext cx="4505325" cy="1074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5854"/>
                <a:gridCol w="808455"/>
                <a:gridCol w="1322927"/>
                <a:gridCol w="734959"/>
                <a:gridCol w="863130"/>
              </a:tblGrid>
              <a:tr h="354853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708674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38944405"/>
              </p:ext>
            </p:extLst>
          </p:nvPr>
        </p:nvGraphicFramePr>
        <p:xfrm>
          <a:off x="4860032" y="5738105"/>
          <a:ext cx="314325" cy="314325"/>
        </p:xfrm>
        <a:graphic>
          <a:graphicData uri="http://schemas.openxmlformats.org/presentationml/2006/ole">
            <p:oleObj spid="_x0000_s7078" name="Equation" r:id="rId3" imgW="203024" imgH="203024" progId="Equation.DSMT4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82416446"/>
              </p:ext>
            </p:extLst>
          </p:nvPr>
        </p:nvGraphicFramePr>
        <p:xfrm>
          <a:off x="5580112" y="5733256"/>
          <a:ext cx="255587" cy="314325"/>
        </p:xfrm>
        <a:graphic>
          <a:graphicData uri="http://schemas.openxmlformats.org/presentationml/2006/ole">
            <p:oleObj spid="_x0000_s7079" name="Equation" r:id="rId4" imgW="164957" imgH="203024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80646460"/>
              </p:ext>
            </p:extLst>
          </p:nvPr>
        </p:nvGraphicFramePr>
        <p:xfrm>
          <a:off x="6692943" y="5733256"/>
          <a:ext cx="284973" cy="314325"/>
        </p:xfrm>
        <a:graphic>
          <a:graphicData uri="http://schemas.openxmlformats.org/presentationml/2006/ole">
            <p:oleObj spid="_x0000_s7080" name="Equation" r:id="rId5" imgW="164957" imgH="203024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36724144"/>
              </p:ext>
            </p:extLst>
          </p:nvPr>
        </p:nvGraphicFramePr>
        <p:xfrm>
          <a:off x="7740352" y="5798160"/>
          <a:ext cx="255588" cy="314325"/>
        </p:xfrm>
        <a:graphic>
          <a:graphicData uri="http://schemas.openxmlformats.org/presentationml/2006/ole">
            <p:oleObj spid="_x0000_s7081" name="Equation" r:id="rId6" imgW="164957" imgH="203024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13349147"/>
              </p:ext>
            </p:extLst>
          </p:nvPr>
        </p:nvGraphicFramePr>
        <p:xfrm>
          <a:off x="8546336" y="5808682"/>
          <a:ext cx="276225" cy="334962"/>
        </p:xfrm>
        <a:graphic>
          <a:graphicData uri="http://schemas.openxmlformats.org/presentationml/2006/ole">
            <p:oleObj spid="_x0000_s7082" name="Equation" r:id="rId7" imgW="177569" imgH="215619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70731950"/>
              </p:ext>
            </p:extLst>
          </p:nvPr>
        </p:nvGraphicFramePr>
        <p:xfrm>
          <a:off x="4788024" y="6219981"/>
          <a:ext cx="373062" cy="608013"/>
        </p:xfrm>
        <a:graphic>
          <a:graphicData uri="http://schemas.openxmlformats.org/presentationml/2006/ole">
            <p:oleObj spid="_x0000_s7083" name="Equation" r:id="rId8" imgW="241195" imgH="393529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88494802"/>
              </p:ext>
            </p:extLst>
          </p:nvPr>
        </p:nvGraphicFramePr>
        <p:xfrm>
          <a:off x="5580112" y="6219981"/>
          <a:ext cx="373062" cy="608013"/>
        </p:xfrm>
        <a:graphic>
          <a:graphicData uri="http://schemas.openxmlformats.org/presentationml/2006/ole">
            <p:oleObj spid="_x0000_s7084" name="Equation" r:id="rId9" imgW="241195" imgH="393529" progId="Equation.DSMT4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77054955"/>
              </p:ext>
            </p:extLst>
          </p:nvPr>
        </p:nvGraphicFramePr>
        <p:xfrm>
          <a:off x="6253143" y="6366825"/>
          <a:ext cx="1160462" cy="314325"/>
        </p:xfrm>
        <a:graphic>
          <a:graphicData uri="http://schemas.openxmlformats.org/presentationml/2006/ole">
            <p:oleObj spid="_x0000_s7085" name="Equation" r:id="rId10" imgW="748975" imgH="203112" progId="Equation.DSMT4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06590652"/>
              </p:ext>
            </p:extLst>
          </p:nvPr>
        </p:nvGraphicFramePr>
        <p:xfrm>
          <a:off x="7740352" y="6396194"/>
          <a:ext cx="196850" cy="255588"/>
        </p:xfrm>
        <a:graphic>
          <a:graphicData uri="http://schemas.openxmlformats.org/presentationml/2006/ole">
            <p:oleObj spid="_x0000_s7086" name="Equation" r:id="rId11" imgW="126780" imgH="164814" progId="Equation.DSMT4">
              <p:embed/>
            </p:oleObj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76854438"/>
              </p:ext>
            </p:extLst>
          </p:nvPr>
        </p:nvGraphicFramePr>
        <p:xfrm>
          <a:off x="8358214" y="6366032"/>
          <a:ext cx="571500" cy="315912"/>
        </p:xfrm>
        <a:graphic>
          <a:graphicData uri="http://schemas.openxmlformats.org/presentationml/2006/ole">
            <p:oleObj spid="_x0000_s7087" name="Equation" r:id="rId12" imgW="368140" imgH="203112" progId="Equation.DSMT4">
              <p:embed/>
            </p:oleObj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00442475"/>
              </p:ext>
            </p:extLst>
          </p:nvPr>
        </p:nvGraphicFramePr>
        <p:xfrm>
          <a:off x="857250" y="928688"/>
          <a:ext cx="2900363" cy="755650"/>
        </p:xfrm>
        <a:graphic>
          <a:graphicData uri="http://schemas.openxmlformats.org/presentationml/2006/ole">
            <p:oleObj spid="_x0000_s7088" name="Equation" r:id="rId13" imgW="1993900" imgH="520700" progId="Equation.DSMT4">
              <p:embed/>
            </p:oleObj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25615114"/>
              </p:ext>
            </p:extLst>
          </p:nvPr>
        </p:nvGraphicFramePr>
        <p:xfrm>
          <a:off x="3508375" y="2532063"/>
          <a:ext cx="198438" cy="285750"/>
        </p:xfrm>
        <a:graphic>
          <a:graphicData uri="http://schemas.openxmlformats.org/presentationml/2006/ole">
            <p:oleObj spid="_x0000_s7089" name="Equation" r:id="rId14" imgW="114151" imgH="164885" progId="Equation.DSMT4">
              <p:embed/>
            </p:oleObj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14355849"/>
              </p:ext>
            </p:extLst>
          </p:nvPr>
        </p:nvGraphicFramePr>
        <p:xfrm>
          <a:off x="2800330" y="2492896"/>
          <a:ext cx="1219200" cy="368300"/>
        </p:xfrm>
        <a:graphic>
          <a:graphicData uri="http://schemas.openxmlformats.org/presentationml/2006/ole">
            <p:oleObj spid="_x0000_s7090" name="Equation" r:id="rId15" imgW="837836" imgH="253890" progId="Equation.DSMT4">
              <p:embed/>
            </p:oleObj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00911552"/>
              </p:ext>
            </p:extLst>
          </p:nvPr>
        </p:nvGraphicFramePr>
        <p:xfrm>
          <a:off x="0" y="3261984"/>
          <a:ext cx="3322638" cy="714375"/>
        </p:xfrm>
        <a:graphic>
          <a:graphicData uri="http://schemas.openxmlformats.org/presentationml/2006/ole">
            <p:oleObj spid="_x0000_s7091" name="Equation" r:id="rId16" imgW="2425700" imgH="520700" progId="Equation.DSMT4">
              <p:embed/>
            </p:oleObj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1890248"/>
              </p:ext>
            </p:extLst>
          </p:nvPr>
        </p:nvGraphicFramePr>
        <p:xfrm>
          <a:off x="4095750" y="3262313"/>
          <a:ext cx="4095750" cy="714375"/>
        </p:xfrm>
        <a:graphic>
          <a:graphicData uri="http://schemas.openxmlformats.org/presentationml/2006/ole">
            <p:oleObj spid="_x0000_s7092" name="Equation" r:id="rId17" imgW="2984400" imgH="520560" progId="Equation.DSMT4">
              <p:embed/>
            </p:oleObj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37585080"/>
              </p:ext>
            </p:extLst>
          </p:nvPr>
        </p:nvGraphicFramePr>
        <p:xfrm>
          <a:off x="954088" y="4581525"/>
          <a:ext cx="4456112" cy="692150"/>
        </p:xfrm>
        <a:graphic>
          <a:graphicData uri="http://schemas.openxmlformats.org/presentationml/2006/ole">
            <p:oleObj spid="_x0000_s7093" name="Equation" r:id="rId18" imgW="3187700" imgH="495300" progId="Equation.DSMT4">
              <p:embed/>
            </p:oleObj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62094366"/>
              </p:ext>
            </p:extLst>
          </p:nvPr>
        </p:nvGraphicFramePr>
        <p:xfrm>
          <a:off x="827584" y="6075053"/>
          <a:ext cx="2286000" cy="374650"/>
        </p:xfrm>
        <a:graphic>
          <a:graphicData uri="http://schemas.openxmlformats.org/presentationml/2006/ole">
            <p:oleObj spid="_x0000_s7094" name="Equation" r:id="rId19" imgW="1548728" imgH="25389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28604"/>
            <a:ext cx="9286908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Jednadžba </a:t>
            </a:r>
            <a:r>
              <a:rPr lang="hr-HR" sz="2400" dirty="0" smtClean="0"/>
              <a:t> </a:t>
            </a:r>
            <a:r>
              <a:rPr lang="hr-HR" sz="2400" dirty="0" smtClean="0">
                <a:solidFill>
                  <a:srgbClr val="00B0F0"/>
                </a:solidFill>
              </a:rPr>
              <a:t>21</a:t>
            </a:r>
            <a:r>
              <a:rPr lang="hr-HR" sz="2400" dirty="0" smtClean="0"/>
              <a:t> je </a:t>
            </a:r>
            <a:r>
              <a:rPr lang="hr-HR" sz="2400" dirty="0" smtClean="0"/>
              <a:t>važeća za kontrolne </a:t>
            </a:r>
            <a:r>
              <a:rPr lang="hr-HR" sz="2400" dirty="0" smtClean="0"/>
              <a:t>volumene koji </a:t>
            </a:r>
            <a:r>
              <a:rPr lang="hr-HR" sz="2400" dirty="0" smtClean="0"/>
              <a:t>pokrivaju “unutrašnje” </a:t>
            </a:r>
            <a:r>
              <a:rPr lang="hr-HR" sz="2400" dirty="0" smtClean="0"/>
              <a:t>čvorove 2 </a:t>
            </a:r>
            <a:r>
              <a:rPr lang="hr-HR" sz="2400" dirty="0" smtClean="0"/>
              <a:t>- </a:t>
            </a:r>
            <a:r>
              <a:rPr lang="hr-HR" sz="2400" dirty="0" smtClean="0"/>
              <a:t>10.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Za implementaciju rubnih uvjeta na poziciji rubnih čvorova 1 i 10 </a:t>
            </a:r>
            <a:r>
              <a:rPr lang="hr-HR" sz="2400" dirty="0" smtClean="0"/>
              <a:t>primjenjujemo linearnu aproksimaciju za </a:t>
            </a:r>
            <a:r>
              <a:rPr lang="hr-HR" sz="2400" dirty="0" smtClean="0"/>
              <a:t>temperature između </a:t>
            </a:r>
            <a:r>
              <a:rPr lang="hr-HR" sz="2400" dirty="0" smtClean="0"/>
              <a:t>rubnih točaka </a:t>
            </a:r>
            <a:r>
              <a:rPr lang="hr-HR" sz="2400" dirty="0" smtClean="0"/>
              <a:t>i susjednih čvorova (rubnih čvorova</a:t>
            </a:r>
            <a:r>
              <a:rPr lang="hr-HR" sz="2400" dirty="0" smtClean="0"/>
              <a:t>). U čvoru 1 temperatura </a:t>
            </a:r>
            <a:r>
              <a:rPr lang="hr-HR" sz="2400" dirty="0" smtClean="0"/>
              <a:t>na zapadnoj granici je </a:t>
            </a:r>
            <a:r>
              <a:rPr lang="hr-HR" sz="2400" dirty="0" smtClean="0"/>
              <a:t>poznata. 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Integracija jednadžbe </a:t>
            </a:r>
            <a:r>
              <a:rPr lang="hr-HR" sz="2400" dirty="0" smtClean="0">
                <a:solidFill>
                  <a:srgbClr val="00B0F0"/>
                </a:solidFill>
              </a:rPr>
              <a:t>16</a:t>
            </a:r>
            <a:r>
              <a:rPr lang="hr-HR" sz="2400" dirty="0" smtClean="0"/>
              <a:t> po </a:t>
            </a:r>
            <a:r>
              <a:rPr lang="hr-HR" sz="2400" dirty="0" smtClean="0"/>
              <a:t>kontrolnom volumenu oko čvora 1 daje </a:t>
            </a:r>
            <a:r>
              <a:rPr lang="hr-HR" sz="2400" dirty="0" smtClean="0">
                <a:solidFill>
                  <a:srgbClr val="00B0F0"/>
                </a:solidFill>
              </a:rPr>
              <a:t>22</a:t>
            </a:r>
            <a:r>
              <a:rPr lang="hr-HR" sz="2400" dirty="0" smtClean="0"/>
              <a:t> a linearna aproksimacija za temperature između </a:t>
            </a:r>
            <a:r>
              <a:rPr lang="hr-HR" sz="2400" i="1" dirty="0" smtClean="0"/>
              <a:t>A</a:t>
            </a:r>
            <a:r>
              <a:rPr lang="hr-HR" sz="2400" dirty="0" smtClean="0"/>
              <a:t> i </a:t>
            </a:r>
            <a:r>
              <a:rPr lang="hr-HR" sz="2400" i="1" dirty="0" smtClean="0"/>
              <a:t>P </a:t>
            </a:r>
            <a:r>
              <a:rPr lang="hr-HR" sz="2400" dirty="0" smtClean="0"/>
              <a:t>daje </a:t>
            </a:r>
            <a:r>
              <a:rPr lang="hr-HR" sz="2400" dirty="0" smtClean="0">
                <a:solidFill>
                  <a:srgbClr val="00B0F0"/>
                </a:solidFill>
              </a:rPr>
              <a:t>23</a:t>
            </a:r>
            <a:r>
              <a:rPr lang="hr-HR" sz="2400" dirty="0" smtClean="0"/>
              <a:t>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000" dirty="0" smtClean="0"/>
          </a:p>
          <a:p>
            <a:r>
              <a:rPr lang="hr-HR" sz="2400" dirty="0" smtClean="0"/>
              <a:t>Gornja jednadžba može se preurediti koristeći </a:t>
            </a:r>
            <a:r>
              <a:rPr lang="hr-HR" sz="2400" dirty="0" smtClean="0"/>
              <a:t>uvjet </a:t>
            </a:r>
            <a:r>
              <a:rPr lang="hr-HR" sz="2400" i="1" dirty="0" smtClean="0"/>
              <a:t>k</a:t>
            </a:r>
            <a:r>
              <a:rPr lang="hr-HR" sz="1400" i="1" dirty="0" smtClean="0"/>
              <a:t>e</a:t>
            </a:r>
            <a:r>
              <a:rPr lang="hr-HR" sz="2400" i="1" dirty="0" smtClean="0"/>
              <a:t> = k</a:t>
            </a:r>
            <a:r>
              <a:rPr lang="hr-HR" sz="1400" i="1" dirty="0" smtClean="0"/>
              <a:t>A</a:t>
            </a:r>
            <a:r>
              <a:rPr lang="hr-HR" sz="2400" i="1" dirty="0" smtClean="0"/>
              <a:t> = k</a:t>
            </a:r>
            <a:r>
              <a:rPr lang="hr-HR" sz="2400" dirty="0" smtClean="0"/>
              <a:t> u </a:t>
            </a:r>
            <a:r>
              <a:rPr lang="hr-HR" sz="2400" dirty="0" smtClean="0"/>
              <a:t>cilju dobivanja </a:t>
            </a:r>
            <a:r>
              <a:rPr lang="hr-HR" sz="2400" dirty="0" err="1" smtClean="0"/>
              <a:t>diskretizacijske</a:t>
            </a:r>
            <a:r>
              <a:rPr lang="hr-HR" sz="2400" dirty="0" smtClean="0"/>
              <a:t> jednadžbe za rubni čvor </a:t>
            </a:r>
            <a:r>
              <a:rPr lang="hr-HR" sz="2400" dirty="0" smtClean="0"/>
              <a:t>1:</a:t>
            </a:r>
            <a:endParaRPr lang="hr-HR" sz="1200" i="1" dirty="0" smtClean="0"/>
          </a:p>
        </p:txBody>
      </p:sp>
      <p:sp>
        <p:nvSpPr>
          <p:cNvPr id="21" name="Rectangle 20"/>
          <p:cNvSpPr/>
          <p:nvPr/>
        </p:nvSpPr>
        <p:spPr>
          <a:xfrm>
            <a:off x="3214678" y="3929066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22)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358214" y="3929066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23)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928926" y="5929330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24)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PRIMJER 2 – 1D stacionarna difuzija</a:t>
            </a:r>
            <a:endParaRPr lang="hr-HR" sz="2800" b="1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54552616"/>
              </p:ext>
            </p:extLst>
          </p:nvPr>
        </p:nvGraphicFramePr>
        <p:xfrm>
          <a:off x="3923928" y="5749849"/>
          <a:ext cx="5160193" cy="1074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792088"/>
                <a:gridCol w="1296144"/>
                <a:gridCol w="792088"/>
                <a:gridCol w="1487785"/>
              </a:tblGrid>
              <a:tr h="354853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708674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28490325"/>
              </p:ext>
            </p:extLst>
          </p:nvPr>
        </p:nvGraphicFramePr>
        <p:xfrm>
          <a:off x="4147936" y="5772167"/>
          <a:ext cx="314325" cy="314325"/>
        </p:xfrm>
        <a:graphic>
          <a:graphicData uri="http://schemas.openxmlformats.org/presentationml/2006/ole">
            <p:oleObj spid="_x0000_s7940" name="Equation" r:id="rId3" imgW="203024" imgH="203024" progId="Equation.DSMT4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05754151"/>
              </p:ext>
            </p:extLst>
          </p:nvPr>
        </p:nvGraphicFramePr>
        <p:xfrm>
          <a:off x="5004048" y="5772167"/>
          <a:ext cx="255587" cy="314325"/>
        </p:xfrm>
        <a:graphic>
          <a:graphicData uri="http://schemas.openxmlformats.org/presentationml/2006/ole">
            <p:oleObj spid="_x0000_s7941" name="Equation" r:id="rId4" imgW="164957" imgH="203024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29332168"/>
              </p:ext>
            </p:extLst>
          </p:nvPr>
        </p:nvGraphicFramePr>
        <p:xfrm>
          <a:off x="6019405" y="5772167"/>
          <a:ext cx="285750" cy="314325"/>
        </p:xfrm>
        <a:graphic>
          <a:graphicData uri="http://schemas.openxmlformats.org/presentationml/2006/ole">
            <p:oleObj spid="_x0000_s7942" name="Equation" r:id="rId5" imgW="164957" imgH="203024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39121054"/>
              </p:ext>
            </p:extLst>
          </p:nvPr>
        </p:nvGraphicFramePr>
        <p:xfrm>
          <a:off x="7092280" y="5772167"/>
          <a:ext cx="255588" cy="314325"/>
        </p:xfrm>
        <a:graphic>
          <a:graphicData uri="http://schemas.openxmlformats.org/presentationml/2006/ole">
            <p:oleObj spid="_x0000_s7943" name="Equation" r:id="rId6" imgW="164957" imgH="203024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62138218"/>
              </p:ext>
            </p:extLst>
          </p:nvPr>
        </p:nvGraphicFramePr>
        <p:xfrm>
          <a:off x="8220101" y="5761849"/>
          <a:ext cx="276225" cy="334962"/>
        </p:xfrm>
        <a:graphic>
          <a:graphicData uri="http://schemas.openxmlformats.org/presentationml/2006/ole">
            <p:oleObj spid="_x0000_s7944" name="Equation" r:id="rId7" imgW="177569" imgH="215619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10315152"/>
              </p:ext>
            </p:extLst>
          </p:nvPr>
        </p:nvGraphicFramePr>
        <p:xfrm>
          <a:off x="4211960" y="6340466"/>
          <a:ext cx="196850" cy="255587"/>
        </p:xfrm>
        <a:graphic>
          <a:graphicData uri="http://schemas.openxmlformats.org/presentationml/2006/ole">
            <p:oleObj spid="_x0000_s7945" name="Equation" r:id="rId8" imgW="126780" imgH="164814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18656718"/>
              </p:ext>
            </p:extLst>
          </p:nvPr>
        </p:nvGraphicFramePr>
        <p:xfrm>
          <a:off x="4932040" y="6184364"/>
          <a:ext cx="373062" cy="608013"/>
        </p:xfrm>
        <a:graphic>
          <a:graphicData uri="http://schemas.openxmlformats.org/presentationml/2006/ole">
            <p:oleObj spid="_x0000_s7946" name="Equation" r:id="rId9" imgW="241195" imgH="393529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73868523"/>
              </p:ext>
            </p:extLst>
          </p:nvPr>
        </p:nvGraphicFramePr>
        <p:xfrm>
          <a:off x="5580112" y="6349258"/>
          <a:ext cx="1160462" cy="314325"/>
        </p:xfrm>
        <a:graphic>
          <a:graphicData uri="http://schemas.openxmlformats.org/presentationml/2006/ole">
            <p:oleObj spid="_x0000_s7947" name="Equation" r:id="rId10" imgW="748975" imgH="203112" progId="Equation.DSMT4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49269941"/>
              </p:ext>
            </p:extLst>
          </p:nvPr>
        </p:nvGraphicFramePr>
        <p:xfrm>
          <a:off x="6876256" y="6190940"/>
          <a:ext cx="608013" cy="608013"/>
        </p:xfrm>
        <a:graphic>
          <a:graphicData uri="http://schemas.openxmlformats.org/presentationml/2006/ole">
            <p:oleObj spid="_x0000_s7948" name="Equation" r:id="rId11" imgW="393529" imgH="393529" progId="Equation.DSMT4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9255553"/>
              </p:ext>
            </p:extLst>
          </p:nvPr>
        </p:nvGraphicFramePr>
        <p:xfrm>
          <a:off x="7670033" y="6190940"/>
          <a:ext cx="1376362" cy="608012"/>
        </p:xfrm>
        <a:graphic>
          <a:graphicData uri="http://schemas.openxmlformats.org/presentationml/2006/ole">
            <p:oleObj spid="_x0000_s7949" name="Equation" r:id="rId12" imgW="888614" imgH="393529" progId="Equation.DSMT4">
              <p:embed/>
            </p:oleObj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0" y="3933056"/>
          <a:ext cx="3125788" cy="671512"/>
        </p:xfrm>
        <a:graphic>
          <a:graphicData uri="http://schemas.openxmlformats.org/presentationml/2006/ole">
            <p:oleObj spid="_x0000_s7950" name="Equation" r:id="rId13" imgW="2425700" imgH="520700" progId="Equation.DSMT4">
              <p:embed/>
            </p:oleObj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64665577"/>
              </p:ext>
            </p:extLst>
          </p:nvPr>
        </p:nvGraphicFramePr>
        <p:xfrm>
          <a:off x="3976688" y="3898900"/>
          <a:ext cx="4113212" cy="728663"/>
        </p:xfrm>
        <a:graphic>
          <a:graphicData uri="http://schemas.openxmlformats.org/presentationml/2006/ole">
            <p:oleObj spid="_x0000_s7951" name="Equation" r:id="rId14" imgW="2946400" imgH="520700" progId="Equation.DSMT4">
              <p:embed/>
            </p:oleObj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9230836"/>
              </p:ext>
            </p:extLst>
          </p:nvPr>
        </p:nvGraphicFramePr>
        <p:xfrm>
          <a:off x="539552" y="5997766"/>
          <a:ext cx="2225675" cy="365125"/>
        </p:xfrm>
        <a:graphic>
          <a:graphicData uri="http://schemas.openxmlformats.org/presentationml/2006/ole">
            <p:oleObj spid="_x0000_s7952" name="Equation" r:id="rId15" imgW="1548728" imgH="25389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28604"/>
            <a:ext cx="92869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Za rubni čvor 10</a:t>
            </a:r>
            <a:r>
              <a:rPr lang="en-US" sz="2400" dirty="0" smtClean="0"/>
              <a:t>, </a:t>
            </a:r>
            <a:r>
              <a:rPr lang="hr-HR" sz="2400" dirty="0" smtClean="0"/>
              <a:t>temperatura na istočnom rubu kontrolnog volumena je poznata</a:t>
            </a:r>
            <a:r>
              <a:rPr lang="en-US" sz="2400" dirty="0" smtClean="0"/>
              <a:t>. </a:t>
            </a:r>
            <a:r>
              <a:rPr lang="hr-HR" sz="2400" dirty="0" smtClean="0"/>
              <a:t>Čvor je tretiran na sličan način kao i rubni čvor </a:t>
            </a:r>
            <a:r>
              <a:rPr lang="en-US" sz="2400" dirty="0" smtClean="0"/>
              <a:t>1. </a:t>
            </a:r>
            <a:r>
              <a:rPr lang="hr-HR" sz="2400" dirty="0" smtClean="0"/>
              <a:t>Za rubni čvor 10 imamo: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r>
              <a:rPr lang="hr-HR" sz="2400" dirty="0" smtClean="0"/>
              <a:t>Uvrštavanjem numeričkih vrijednosti za </a:t>
            </a:r>
            <a:r>
              <a:rPr lang="en-US" sz="2400" i="1" dirty="0" smtClean="0"/>
              <a:t>A </a:t>
            </a:r>
            <a:r>
              <a:rPr lang="en-US" sz="2400" dirty="0" smtClean="0"/>
              <a:t>= 1</a:t>
            </a:r>
            <a:r>
              <a:rPr lang="hr-HR" sz="2400" dirty="0" smtClean="0"/>
              <a:t>m</a:t>
            </a:r>
            <a:r>
              <a:rPr lang="hr-HR" sz="2400" baseline="30000" dirty="0" smtClean="0"/>
              <a:t>2</a:t>
            </a:r>
            <a:r>
              <a:rPr lang="en-US" sz="2400" dirty="0" smtClean="0"/>
              <a:t>,</a:t>
            </a:r>
            <a:r>
              <a:rPr lang="en-US" sz="2400" i="1" dirty="0" smtClean="0"/>
              <a:t> k </a:t>
            </a:r>
            <a:r>
              <a:rPr lang="en-US" sz="2400" dirty="0" smtClean="0"/>
              <a:t>= </a:t>
            </a:r>
            <a:r>
              <a:rPr lang="hr-HR" sz="2400" dirty="0" smtClean="0"/>
              <a:t>1</a:t>
            </a:r>
            <a:r>
              <a:rPr lang="en-US" sz="2400" dirty="0" smtClean="0"/>
              <a:t> W/</a:t>
            </a:r>
            <a:r>
              <a:rPr lang="en-US" sz="2400" dirty="0" err="1" smtClean="0"/>
              <a:t>mK</a:t>
            </a:r>
            <a:r>
              <a:rPr lang="en-US" sz="2400" dirty="0" smtClean="0"/>
              <a:t>, </a:t>
            </a:r>
            <a:endParaRPr lang="hr-HR" sz="2400" dirty="0" smtClean="0"/>
          </a:p>
          <a:p>
            <a:r>
              <a:rPr lang="en-US" sz="2400" i="1" dirty="0" smtClean="0"/>
              <a:t>q </a:t>
            </a:r>
            <a:r>
              <a:rPr lang="en-US" sz="2400" dirty="0" smtClean="0"/>
              <a:t>= </a:t>
            </a:r>
            <a:r>
              <a:rPr lang="hr-HR" sz="2400" dirty="0" smtClean="0"/>
              <a:t>15</a:t>
            </a:r>
            <a:r>
              <a:rPr lang="en-US" sz="2400" dirty="0" smtClean="0"/>
              <a:t>0kW/m</a:t>
            </a:r>
            <a:r>
              <a:rPr lang="en-US" sz="2400" baseline="30000" dirty="0" smtClean="0"/>
              <a:t>3</a:t>
            </a:r>
            <a:r>
              <a:rPr lang="hr-HR" sz="2400" dirty="0" smtClean="0"/>
              <a:t> i</a:t>
            </a:r>
            <a:r>
              <a:rPr lang="en-US" sz="2400" dirty="0" smtClean="0"/>
              <a:t> </a:t>
            </a:r>
            <a:r>
              <a:rPr lang="en-US" sz="2400" i="1" dirty="0">
                <a:sym typeface="Symbol"/>
              </a:rPr>
              <a:t></a:t>
            </a:r>
            <a:r>
              <a:rPr lang="en-US" sz="2400" i="1" dirty="0" smtClean="0"/>
              <a:t>x </a:t>
            </a:r>
            <a:r>
              <a:rPr lang="en-US" sz="2400" dirty="0" smtClean="0"/>
              <a:t>= 0.0</a:t>
            </a:r>
            <a:r>
              <a:rPr lang="hr-HR" sz="2400" dirty="0" smtClean="0"/>
              <a:t>1</a:t>
            </a:r>
            <a:r>
              <a:rPr lang="en-US" sz="2400" dirty="0" smtClean="0"/>
              <a:t>m </a:t>
            </a:r>
            <a:r>
              <a:rPr lang="hr-HR" sz="2400" dirty="0" smtClean="0"/>
              <a:t>dobivaju se koeficijenti </a:t>
            </a:r>
            <a:r>
              <a:rPr lang="hr-HR" sz="2400" dirty="0" err="1" smtClean="0"/>
              <a:t>diskretizacijskih</a:t>
            </a:r>
            <a:r>
              <a:rPr lang="hr-HR" sz="2400" dirty="0" smtClean="0"/>
              <a:t> jednadžbi (vidi tablicu).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419872" y="1785926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 smtClean="0">
                <a:solidFill>
                  <a:srgbClr val="00B0F0"/>
                </a:solidFill>
              </a:rPr>
              <a:t>(25)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429652" y="1714488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26)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PRIMJER 2 – 1D stacionarna difuzija</a:t>
            </a:r>
            <a:endParaRPr lang="hr-HR" sz="2800" b="1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62329104"/>
              </p:ext>
            </p:extLst>
          </p:nvPr>
        </p:nvGraphicFramePr>
        <p:xfrm>
          <a:off x="1890688" y="2564904"/>
          <a:ext cx="5160193" cy="1074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792088"/>
                <a:gridCol w="1296144"/>
                <a:gridCol w="792088"/>
                <a:gridCol w="1487785"/>
              </a:tblGrid>
              <a:tr h="354853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708674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47782679"/>
              </p:ext>
            </p:extLst>
          </p:nvPr>
        </p:nvGraphicFramePr>
        <p:xfrm>
          <a:off x="2123728" y="2564904"/>
          <a:ext cx="314325" cy="314325"/>
        </p:xfrm>
        <a:graphic>
          <a:graphicData uri="http://schemas.openxmlformats.org/presentationml/2006/ole">
            <p:oleObj spid="_x0000_s19516" name="Equation" r:id="rId3" imgW="203024" imgH="203024" progId="Equation.DSMT4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62320016"/>
              </p:ext>
            </p:extLst>
          </p:nvPr>
        </p:nvGraphicFramePr>
        <p:xfrm>
          <a:off x="2915816" y="2564904"/>
          <a:ext cx="255588" cy="314325"/>
        </p:xfrm>
        <a:graphic>
          <a:graphicData uri="http://schemas.openxmlformats.org/presentationml/2006/ole">
            <p:oleObj spid="_x0000_s19517" name="Equation" r:id="rId4" imgW="164957" imgH="203024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17246229"/>
              </p:ext>
            </p:extLst>
          </p:nvPr>
        </p:nvGraphicFramePr>
        <p:xfrm>
          <a:off x="3929060" y="2564904"/>
          <a:ext cx="285750" cy="314325"/>
        </p:xfrm>
        <a:graphic>
          <a:graphicData uri="http://schemas.openxmlformats.org/presentationml/2006/ole">
            <p:oleObj spid="_x0000_s19518" name="Equation" r:id="rId5" imgW="164957" imgH="203024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13707285"/>
              </p:ext>
            </p:extLst>
          </p:nvPr>
        </p:nvGraphicFramePr>
        <p:xfrm>
          <a:off x="5076056" y="2564904"/>
          <a:ext cx="255588" cy="314325"/>
        </p:xfrm>
        <a:graphic>
          <a:graphicData uri="http://schemas.openxmlformats.org/presentationml/2006/ole">
            <p:oleObj spid="_x0000_s19519" name="Equation" r:id="rId6" imgW="164957" imgH="203024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0724589"/>
              </p:ext>
            </p:extLst>
          </p:nvPr>
        </p:nvGraphicFramePr>
        <p:xfrm>
          <a:off x="6119808" y="2564904"/>
          <a:ext cx="276225" cy="334963"/>
        </p:xfrm>
        <a:graphic>
          <a:graphicData uri="http://schemas.openxmlformats.org/presentationml/2006/ole">
            <p:oleObj spid="_x0000_s19520" name="Equation" r:id="rId7" imgW="177569" imgH="215619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31821604"/>
              </p:ext>
            </p:extLst>
          </p:nvPr>
        </p:nvGraphicFramePr>
        <p:xfrm>
          <a:off x="2123728" y="2996952"/>
          <a:ext cx="373062" cy="608013"/>
        </p:xfrm>
        <a:graphic>
          <a:graphicData uri="http://schemas.openxmlformats.org/presentationml/2006/ole">
            <p:oleObj spid="_x0000_s19521" name="Equation" r:id="rId8" imgW="241195" imgH="393529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08514066"/>
              </p:ext>
            </p:extLst>
          </p:nvPr>
        </p:nvGraphicFramePr>
        <p:xfrm>
          <a:off x="2915816" y="3140968"/>
          <a:ext cx="196850" cy="255588"/>
        </p:xfrm>
        <a:graphic>
          <a:graphicData uri="http://schemas.openxmlformats.org/presentationml/2006/ole">
            <p:oleObj spid="_x0000_s19522" name="Equation" r:id="rId9" imgW="126780" imgH="164814" progId="Equation.DSMT4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50513142"/>
              </p:ext>
            </p:extLst>
          </p:nvPr>
        </p:nvGraphicFramePr>
        <p:xfrm>
          <a:off x="3563888" y="3140968"/>
          <a:ext cx="1160462" cy="314325"/>
        </p:xfrm>
        <a:graphic>
          <a:graphicData uri="http://schemas.openxmlformats.org/presentationml/2006/ole">
            <p:oleObj spid="_x0000_s19523" name="Equation" r:id="rId10" imgW="748975" imgH="203112" progId="Equation.DSMT4">
              <p:embed/>
            </p:oleObj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05421412"/>
              </p:ext>
            </p:extLst>
          </p:nvPr>
        </p:nvGraphicFramePr>
        <p:xfrm>
          <a:off x="4860032" y="2996952"/>
          <a:ext cx="609600" cy="608013"/>
        </p:xfrm>
        <a:graphic>
          <a:graphicData uri="http://schemas.openxmlformats.org/presentationml/2006/ole">
            <p:oleObj spid="_x0000_s19524" name="Equation" r:id="rId11" imgW="393529" imgH="393529" progId="Equation.DSMT4">
              <p:embed/>
            </p:oleObj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69618860"/>
              </p:ext>
            </p:extLst>
          </p:nvPr>
        </p:nvGraphicFramePr>
        <p:xfrm>
          <a:off x="5579264" y="2996952"/>
          <a:ext cx="1357313" cy="608013"/>
        </p:xfrm>
        <a:graphic>
          <a:graphicData uri="http://schemas.openxmlformats.org/presentationml/2006/ole">
            <p:oleObj spid="_x0000_s19525" name="Equation" r:id="rId12" imgW="875920" imgH="393529" progId="Equation.DSMT4">
              <p:embed/>
            </p:oleObj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24142306"/>
              </p:ext>
            </p:extLst>
          </p:nvPr>
        </p:nvGraphicFramePr>
        <p:xfrm>
          <a:off x="1259630" y="4952919"/>
          <a:ext cx="6780454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4"/>
                <a:gridCol w="864096"/>
                <a:gridCol w="864096"/>
                <a:gridCol w="1530708"/>
                <a:gridCol w="995895"/>
                <a:gridCol w="1877585"/>
              </a:tblGrid>
              <a:tr h="226824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</a:t>
                      </a:r>
                    </a:p>
                    <a:p>
                      <a:pPr algn="ctr"/>
                      <a:r>
                        <a:rPr lang="hr-HR" dirty="0" smtClean="0"/>
                        <a:t>2</a:t>
                      </a:r>
                    </a:p>
                    <a:p>
                      <a:pPr algn="ctr"/>
                      <a:r>
                        <a:rPr lang="hr-HR" dirty="0" smtClean="0"/>
                        <a:t>…</a:t>
                      </a:r>
                    </a:p>
                    <a:p>
                      <a:pPr algn="ctr"/>
                      <a:r>
                        <a:rPr lang="hr-HR" dirty="0" smtClean="0"/>
                        <a:t>9</a:t>
                      </a:r>
                    </a:p>
                    <a:p>
                      <a:pPr algn="ctr"/>
                      <a:r>
                        <a:rPr lang="hr-HR" dirty="0" smtClean="0"/>
                        <a:t>10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/>
                        <a:t>0</a:t>
                      </a:r>
                    </a:p>
                    <a:p>
                      <a:pPr algn="r"/>
                      <a:r>
                        <a:rPr lang="hr-HR" dirty="0" smtClean="0"/>
                        <a:t>100</a:t>
                      </a:r>
                    </a:p>
                    <a:p>
                      <a:pPr algn="r"/>
                      <a:r>
                        <a:rPr lang="hr-HR" dirty="0" smtClean="0"/>
                        <a:t>100</a:t>
                      </a:r>
                    </a:p>
                    <a:p>
                      <a:pPr algn="r"/>
                      <a:r>
                        <a:rPr lang="hr-HR" dirty="0" smtClean="0"/>
                        <a:t>100</a:t>
                      </a:r>
                    </a:p>
                    <a:p>
                      <a:pPr algn="r"/>
                      <a:r>
                        <a:rPr lang="hr-HR" dirty="0" smtClean="0"/>
                        <a:t>100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/>
                        <a:t>100</a:t>
                      </a:r>
                    </a:p>
                    <a:p>
                      <a:pPr algn="r"/>
                      <a:r>
                        <a:rPr lang="hr-HR" dirty="0" smtClean="0"/>
                        <a:t>100</a:t>
                      </a:r>
                    </a:p>
                    <a:p>
                      <a:pPr algn="r"/>
                      <a:r>
                        <a:rPr lang="hr-HR" dirty="0" smtClean="0"/>
                        <a:t>100</a:t>
                      </a:r>
                    </a:p>
                    <a:p>
                      <a:pPr algn="r"/>
                      <a:r>
                        <a:rPr lang="hr-HR" dirty="0" smtClean="0"/>
                        <a:t>100</a:t>
                      </a:r>
                    </a:p>
                    <a:p>
                      <a:pPr algn="r"/>
                      <a:r>
                        <a:rPr lang="hr-HR" dirty="0" smtClean="0"/>
                        <a:t>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dirty="0" smtClean="0"/>
                        <a:t>21500</a:t>
                      </a:r>
                      <a:endParaRPr lang="hr-HR" baseline="-25000" dirty="0" smtClean="0"/>
                    </a:p>
                    <a:p>
                      <a:pPr algn="l"/>
                      <a:r>
                        <a:rPr lang="hr-HR" baseline="0" dirty="0" smtClean="0"/>
                        <a:t>1500</a:t>
                      </a:r>
                    </a:p>
                    <a:p>
                      <a:pPr algn="l"/>
                      <a:r>
                        <a:rPr lang="hr-HR" baseline="0" dirty="0" smtClean="0"/>
                        <a:t>1500</a:t>
                      </a:r>
                    </a:p>
                    <a:p>
                      <a:pPr algn="l"/>
                      <a:r>
                        <a:rPr lang="hr-HR" baseline="0" dirty="0" smtClean="0"/>
                        <a:t>1500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baseline="0" dirty="0" smtClean="0"/>
                        <a:t>1500</a:t>
                      </a:r>
                      <a:endParaRPr lang="hr-HR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/>
                        <a:t>-200</a:t>
                      </a:r>
                    </a:p>
                    <a:p>
                      <a:pPr algn="r"/>
                      <a:r>
                        <a:rPr lang="hr-HR" dirty="0" smtClean="0"/>
                        <a:t>0</a:t>
                      </a:r>
                    </a:p>
                    <a:p>
                      <a:pPr algn="r"/>
                      <a:r>
                        <a:rPr lang="hr-HR" dirty="0" smtClean="0"/>
                        <a:t>0</a:t>
                      </a:r>
                    </a:p>
                    <a:p>
                      <a:pPr algn="r"/>
                      <a:r>
                        <a:rPr lang="hr-HR" dirty="0" smtClean="0"/>
                        <a:t>0</a:t>
                      </a:r>
                    </a:p>
                    <a:p>
                      <a:pPr algn="r"/>
                      <a:r>
                        <a:rPr lang="hr-HR" dirty="0" smtClean="0"/>
                        <a:t>-200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300</a:t>
                      </a:r>
                    </a:p>
                    <a:p>
                      <a:pPr algn="ctr"/>
                      <a:r>
                        <a:rPr lang="hr-HR" dirty="0" smtClean="0"/>
                        <a:t>200</a:t>
                      </a:r>
                    </a:p>
                    <a:p>
                      <a:pPr algn="ctr"/>
                      <a:r>
                        <a:rPr lang="hr-HR" dirty="0" smtClean="0"/>
                        <a:t>200</a:t>
                      </a:r>
                    </a:p>
                    <a:p>
                      <a:pPr algn="ctr"/>
                      <a:r>
                        <a:rPr lang="hr-HR" dirty="0" smtClean="0"/>
                        <a:t>200</a:t>
                      </a:r>
                    </a:p>
                    <a:p>
                      <a:pPr algn="ctr"/>
                      <a:r>
                        <a:rPr lang="hr-HR" dirty="0" smtClean="0"/>
                        <a:t>300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16470827"/>
              </p:ext>
            </p:extLst>
          </p:nvPr>
        </p:nvGraphicFramePr>
        <p:xfrm>
          <a:off x="1331640" y="4952919"/>
          <a:ext cx="511175" cy="295275"/>
        </p:xfrm>
        <a:graphic>
          <a:graphicData uri="http://schemas.openxmlformats.org/presentationml/2006/ole">
            <p:oleObj spid="_x0000_s19526" name="Equation" r:id="rId13" imgW="330057" imgH="190417" progId="Equation.DSMT4">
              <p:embed/>
            </p:oleObj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38491702"/>
              </p:ext>
            </p:extLst>
          </p:nvPr>
        </p:nvGraphicFramePr>
        <p:xfrm>
          <a:off x="2195736" y="4935649"/>
          <a:ext cx="314325" cy="314325"/>
        </p:xfrm>
        <a:graphic>
          <a:graphicData uri="http://schemas.openxmlformats.org/presentationml/2006/ole">
            <p:oleObj spid="_x0000_s19527" name="Equation" r:id="rId14" imgW="203024" imgH="203024" progId="Equation.DSMT4">
              <p:embed/>
            </p:oleObj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25805775"/>
              </p:ext>
            </p:extLst>
          </p:nvPr>
        </p:nvGraphicFramePr>
        <p:xfrm>
          <a:off x="3139281" y="4952919"/>
          <a:ext cx="255587" cy="314325"/>
        </p:xfrm>
        <a:graphic>
          <a:graphicData uri="http://schemas.openxmlformats.org/presentationml/2006/ole">
            <p:oleObj spid="_x0000_s19528" name="Equation" r:id="rId15" imgW="164957" imgH="203024" progId="Equation.DSMT4">
              <p:embed/>
            </p:oleObj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96191241"/>
              </p:ext>
            </p:extLst>
          </p:nvPr>
        </p:nvGraphicFramePr>
        <p:xfrm>
          <a:off x="4214810" y="4966611"/>
          <a:ext cx="276225" cy="334963"/>
        </p:xfrm>
        <a:graphic>
          <a:graphicData uri="http://schemas.openxmlformats.org/presentationml/2006/ole">
            <p:oleObj spid="_x0000_s19529" name="Equation" r:id="rId16" imgW="177569" imgH="215619" progId="Equation.DSMT4">
              <p:embed/>
            </p:oleObj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78079342"/>
              </p:ext>
            </p:extLst>
          </p:nvPr>
        </p:nvGraphicFramePr>
        <p:xfrm>
          <a:off x="5580112" y="4973062"/>
          <a:ext cx="255588" cy="314325"/>
        </p:xfrm>
        <a:graphic>
          <a:graphicData uri="http://schemas.openxmlformats.org/presentationml/2006/ole">
            <p:oleObj spid="_x0000_s19530" name="Equation" r:id="rId17" imgW="164957" imgH="203024" progId="Equation.DSMT4">
              <p:embed/>
            </p:oleObj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7684747"/>
              </p:ext>
            </p:extLst>
          </p:nvPr>
        </p:nvGraphicFramePr>
        <p:xfrm>
          <a:off x="6292872" y="4952919"/>
          <a:ext cx="1593850" cy="314325"/>
        </p:xfrm>
        <a:graphic>
          <a:graphicData uri="http://schemas.openxmlformats.org/presentationml/2006/ole">
            <p:oleObj spid="_x0000_s19531" name="Equation" r:id="rId18" imgW="1028254" imgH="203112" progId="Equation.DSMT4">
              <p:embed/>
            </p:oleObj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66260093"/>
              </p:ext>
            </p:extLst>
          </p:nvPr>
        </p:nvGraphicFramePr>
        <p:xfrm>
          <a:off x="0" y="1682411"/>
          <a:ext cx="3398838" cy="730250"/>
        </p:xfrm>
        <a:graphic>
          <a:graphicData uri="http://schemas.openxmlformats.org/presentationml/2006/ole">
            <p:oleObj spid="_x0000_s19532" name="Equation" r:id="rId19" imgW="2425700" imgH="520700" progId="Equation.DSMT4">
              <p:embed/>
            </p:oleObj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26926179"/>
              </p:ext>
            </p:extLst>
          </p:nvPr>
        </p:nvGraphicFramePr>
        <p:xfrm>
          <a:off x="4197350" y="1654175"/>
          <a:ext cx="4184650" cy="733425"/>
        </p:xfrm>
        <a:graphic>
          <a:graphicData uri="http://schemas.openxmlformats.org/presentationml/2006/ole">
            <p:oleObj spid="_x0000_s19533" name="Equation" r:id="rId20" imgW="2971800" imgH="5207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00042"/>
            <a:ext cx="93965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Analitičko rješenje dobiva se dvostrukom integracijom jednadžbe </a:t>
            </a:r>
            <a:r>
              <a:rPr lang="hr-HR" sz="2400" dirty="0" smtClean="0">
                <a:solidFill>
                  <a:srgbClr val="00B0F0"/>
                </a:solidFill>
              </a:rPr>
              <a:t>16</a:t>
            </a:r>
            <a:r>
              <a:rPr lang="en-US" sz="2400" dirty="0" smtClean="0"/>
              <a:t> </a:t>
            </a:r>
            <a:r>
              <a:rPr lang="hr-HR" sz="2400" dirty="0" smtClean="0"/>
              <a:t>po </a:t>
            </a:r>
            <a:r>
              <a:rPr lang="en-US" sz="2400" i="1" dirty="0" smtClean="0"/>
              <a:t>x </a:t>
            </a:r>
            <a:r>
              <a:rPr lang="hr-HR" sz="2400" dirty="0" smtClean="0"/>
              <a:t>uz zadane rubne uvjete. Time se dobiva izraz :</a:t>
            </a:r>
          </a:p>
        </p:txBody>
      </p:sp>
      <p:sp>
        <p:nvSpPr>
          <p:cNvPr id="17" name="Rectangle 16"/>
          <p:cNvSpPr/>
          <p:nvPr/>
        </p:nvSpPr>
        <p:spPr>
          <a:xfrm>
            <a:off x="0" y="1844824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Usporedba numeričkih i analitičkih rezultata dana je na slici.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PRIMJER 2 – 1D stacionarna difuzija</a:t>
            </a:r>
            <a:endParaRPr lang="hr-HR" sz="2800" b="1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056313" y="908720"/>
          <a:ext cx="3087687" cy="728662"/>
        </p:xfrm>
        <a:graphic>
          <a:graphicData uri="http://schemas.openxmlformats.org/presentationml/2006/ole">
            <p:oleObj spid="_x0000_s17485" name="Equation" r:id="rId3" imgW="2094591" imgH="495085" progId="Equation.DSMT4">
              <p:embed/>
            </p:oleObj>
          </a:graphicData>
        </a:graphic>
      </p:graphicFrame>
      <p:pic>
        <p:nvPicPr>
          <p:cNvPr id="17473" name="Picture 6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2780928"/>
            <a:ext cx="7932737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04048" y="1124744"/>
            <a:ext cx="3929090" cy="346417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500042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Stacionarni slučaj difuzije u 3D</a:t>
            </a:r>
            <a:r>
              <a:rPr lang="en-US" sz="2400" dirty="0" smtClean="0"/>
              <a:t> </a:t>
            </a:r>
            <a:r>
              <a:rPr lang="hr-HR" sz="2400" dirty="0" smtClean="0"/>
              <a:t>je definiran jednadžbom: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3D proračunska mreža je korištena za </a:t>
            </a:r>
          </a:p>
          <a:p>
            <a:r>
              <a:rPr lang="hr-HR" sz="2400" dirty="0" err="1" smtClean="0"/>
              <a:t>diskretizaciju</a:t>
            </a:r>
            <a:r>
              <a:rPr lang="hr-HR" sz="2400" dirty="0" smtClean="0"/>
              <a:t> prostorne domene</a:t>
            </a:r>
            <a:r>
              <a:rPr lang="en-US" sz="2400" dirty="0" smtClean="0"/>
              <a:t>. </a:t>
            </a:r>
            <a:r>
              <a:rPr lang="hr-HR" sz="2400" dirty="0" smtClean="0"/>
              <a:t>Tipični </a:t>
            </a:r>
          </a:p>
          <a:p>
            <a:r>
              <a:rPr lang="hr-HR" sz="2400" dirty="0" smtClean="0"/>
              <a:t>kontrolni volumen je prikazan na slici.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2937735"/>
            <a:ext cx="78843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Pripadna ćelija za </a:t>
            </a:r>
            <a:r>
              <a:rPr lang="en-US" sz="2400" i="1" dirty="0" smtClean="0"/>
              <a:t>P </a:t>
            </a:r>
            <a:r>
              <a:rPr lang="hr-HR" sz="2400" dirty="0" smtClean="0"/>
              <a:t>sada ima šest</a:t>
            </a:r>
            <a:r>
              <a:rPr lang="en-US" sz="2400" dirty="0" smtClean="0"/>
              <a:t> </a:t>
            </a:r>
            <a:r>
              <a:rPr lang="hr-HR" sz="2400" dirty="0" smtClean="0"/>
              <a:t>susjednih </a:t>
            </a:r>
          </a:p>
          <a:p>
            <a:r>
              <a:rPr lang="hr-HR" sz="2400" dirty="0" smtClean="0"/>
              <a:t>čvorova</a:t>
            </a:r>
            <a:r>
              <a:rPr lang="en-US" sz="2400" dirty="0" smtClean="0"/>
              <a:t> </a:t>
            </a:r>
            <a:r>
              <a:rPr lang="en-US" sz="2400" dirty="0" err="1" smtClean="0"/>
              <a:t>identif</a:t>
            </a:r>
            <a:r>
              <a:rPr lang="hr-HR" sz="2400" dirty="0" err="1" smtClean="0"/>
              <a:t>iciranih</a:t>
            </a:r>
            <a:r>
              <a:rPr lang="hr-HR" sz="2400" dirty="0" smtClean="0"/>
              <a:t> kao </a:t>
            </a:r>
            <a:r>
              <a:rPr lang="en-US" sz="2400" i="1" dirty="0" smtClean="0"/>
              <a:t>W </a:t>
            </a:r>
            <a:r>
              <a:rPr lang="hr-HR" sz="2400" dirty="0" smtClean="0"/>
              <a:t>(zapad)</a:t>
            </a:r>
            <a:r>
              <a:rPr lang="en-US" sz="2400" dirty="0" smtClean="0"/>
              <a:t>, </a:t>
            </a:r>
            <a:endParaRPr lang="hr-HR" sz="2400" dirty="0" smtClean="0"/>
          </a:p>
          <a:p>
            <a:r>
              <a:rPr lang="en-US" sz="2400" i="1" dirty="0" smtClean="0"/>
              <a:t>E </a:t>
            </a:r>
            <a:r>
              <a:rPr lang="hr-HR" sz="2400" dirty="0" smtClean="0"/>
              <a:t>(istok)</a:t>
            </a:r>
            <a:r>
              <a:rPr lang="en-US" sz="2400" dirty="0" smtClean="0"/>
              <a:t>, </a:t>
            </a:r>
            <a:r>
              <a:rPr lang="en-US" sz="2400" i="1" dirty="0" smtClean="0"/>
              <a:t>S</a:t>
            </a:r>
            <a:r>
              <a:rPr lang="hr-HR" sz="2400" dirty="0" smtClean="0"/>
              <a:t> (jug)</a:t>
            </a:r>
            <a:r>
              <a:rPr lang="en-US" sz="2400" dirty="0" smtClean="0"/>
              <a:t>, </a:t>
            </a:r>
            <a:r>
              <a:rPr lang="en-US" sz="2400" i="1" dirty="0" smtClean="0"/>
              <a:t>N </a:t>
            </a:r>
            <a:r>
              <a:rPr lang="hr-HR" sz="2400" dirty="0" smtClean="0"/>
              <a:t>(sjever)</a:t>
            </a:r>
            <a:r>
              <a:rPr lang="en-US" sz="2400" dirty="0" smtClean="0"/>
              <a:t>, </a:t>
            </a:r>
            <a:r>
              <a:rPr lang="en-US" sz="2400" i="1" dirty="0" smtClean="0"/>
              <a:t>B </a:t>
            </a:r>
            <a:r>
              <a:rPr lang="hr-HR" sz="2400" dirty="0" smtClean="0"/>
              <a:t>(dno)</a:t>
            </a:r>
            <a:r>
              <a:rPr lang="en-US" sz="2400" dirty="0" smtClean="0"/>
              <a:t> </a:t>
            </a:r>
            <a:r>
              <a:rPr lang="hr-HR" sz="2400" dirty="0" smtClean="0"/>
              <a:t>i</a:t>
            </a:r>
            <a:r>
              <a:rPr lang="en-US" sz="2400" dirty="0" smtClean="0"/>
              <a:t> </a:t>
            </a:r>
            <a:endParaRPr lang="hr-HR" sz="2400" dirty="0" smtClean="0"/>
          </a:p>
          <a:p>
            <a:r>
              <a:rPr lang="en-US" sz="2400" i="1" dirty="0" smtClean="0"/>
              <a:t>T </a:t>
            </a:r>
            <a:r>
              <a:rPr lang="hr-HR" sz="2400" dirty="0" smtClean="0"/>
              <a:t>(vrh)</a:t>
            </a:r>
            <a:r>
              <a:rPr lang="en-US" sz="2400" dirty="0" smtClean="0"/>
              <a:t>. </a:t>
            </a:r>
            <a:r>
              <a:rPr lang="hr-HR" sz="2400" dirty="0" smtClean="0"/>
              <a:t>Kao i prije</a:t>
            </a:r>
            <a:r>
              <a:rPr lang="en-US" sz="2400" dirty="0" smtClean="0"/>
              <a:t>, </a:t>
            </a:r>
            <a:r>
              <a:rPr lang="hr-HR" sz="2400" dirty="0" smtClean="0"/>
              <a:t>notacija</a:t>
            </a:r>
            <a:r>
              <a:rPr lang="en-US" sz="2400" dirty="0" smtClean="0"/>
              <a:t> </a:t>
            </a:r>
            <a:r>
              <a:rPr lang="en-US" sz="2400" i="1" dirty="0" smtClean="0"/>
              <a:t>w, e, s, n, b </a:t>
            </a:r>
            <a:endParaRPr lang="hr-HR" sz="2400" i="1" dirty="0" smtClean="0"/>
          </a:p>
          <a:p>
            <a:r>
              <a:rPr lang="hr-HR" sz="2400" dirty="0" smtClean="0"/>
              <a:t>te</a:t>
            </a:r>
            <a:r>
              <a:rPr lang="en-US" sz="2400" i="1" dirty="0" smtClean="0"/>
              <a:t> t </a:t>
            </a:r>
            <a:r>
              <a:rPr lang="hr-HR" sz="2400" dirty="0" smtClean="0"/>
              <a:t>je korištena </a:t>
            </a:r>
            <a:r>
              <a:rPr lang="en-US" sz="2400" dirty="0" smtClean="0"/>
              <a:t> </a:t>
            </a:r>
            <a:r>
              <a:rPr lang="hr-HR" sz="2400" dirty="0" smtClean="0"/>
              <a:t>za odgovarajuće rubove (lica) ćelija. </a:t>
            </a:r>
            <a:endParaRPr lang="en-US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4714876" y="1071546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27)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4869159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Integracija jednadžbe </a:t>
            </a:r>
            <a:r>
              <a:rPr lang="hr-HR" sz="2400" dirty="0" smtClean="0">
                <a:solidFill>
                  <a:srgbClr val="00B0F0"/>
                </a:solidFill>
              </a:rPr>
              <a:t>27</a:t>
            </a:r>
            <a:r>
              <a:rPr lang="en-US" sz="2400" dirty="0" smtClean="0"/>
              <a:t> </a:t>
            </a:r>
            <a:r>
              <a:rPr lang="hr-HR" sz="2400" dirty="0" smtClean="0"/>
              <a:t>po 3D kontrolnom volumenu daje izraz </a:t>
            </a:r>
            <a:r>
              <a:rPr lang="hr-HR" sz="2400" dirty="0" smtClean="0">
                <a:solidFill>
                  <a:srgbClr val="00B0F0"/>
                </a:solidFill>
              </a:rPr>
              <a:t>28</a:t>
            </a:r>
            <a:r>
              <a:rPr lang="hr-HR" sz="2400" dirty="0" smtClean="0"/>
              <a:t>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Metoda konačnih volumena (FV) za 3D stacionarnu difuziju</a:t>
            </a:r>
            <a:endParaRPr lang="hr-HR" sz="2800" b="1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85750" y="1000125"/>
          <a:ext cx="4421188" cy="742950"/>
        </p:xfrm>
        <a:graphic>
          <a:graphicData uri="http://schemas.openxmlformats.org/presentationml/2006/ole">
            <p:oleObj spid="_x0000_s18526" name="Equation" r:id="rId4" imgW="3098800" imgH="52070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9839876"/>
              </p:ext>
            </p:extLst>
          </p:nvPr>
        </p:nvGraphicFramePr>
        <p:xfrm>
          <a:off x="3059832" y="6080722"/>
          <a:ext cx="4137025" cy="769937"/>
        </p:xfrm>
        <a:graphic>
          <a:graphicData uri="http://schemas.openxmlformats.org/presentationml/2006/ole">
            <p:oleObj spid="_x0000_s18527" name="Equation" r:id="rId5" imgW="2794000" imgH="520700" progId="Equation.DSMT4">
              <p:embed/>
            </p:oleObj>
          </a:graphicData>
        </a:graphic>
      </p:graphicFrame>
      <p:graphicFrame>
        <p:nvGraphicFramePr>
          <p:cNvPr id="18453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5061968"/>
              </p:ext>
            </p:extLst>
          </p:nvPr>
        </p:nvGraphicFramePr>
        <p:xfrm>
          <a:off x="28000" y="5229200"/>
          <a:ext cx="6356350" cy="838200"/>
        </p:xfrm>
        <a:graphic>
          <a:graphicData uri="http://schemas.openxmlformats.org/presentationml/2006/ole">
            <p:oleObj spid="_x0000_s18528" name="Equation" r:id="rId6" imgW="4292600" imgH="571500" progId="Equation.DSMT4">
              <p:embed/>
            </p:oleObj>
          </a:graphicData>
        </a:graphic>
      </p:graphicFrame>
      <p:sp>
        <p:nvSpPr>
          <p:cNvPr id="12" name="Rectangle 11"/>
          <p:cNvSpPr/>
          <p:nvPr/>
        </p:nvSpPr>
        <p:spPr>
          <a:xfrm>
            <a:off x="7668344" y="5733256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28)</a:t>
            </a:r>
            <a:endParaRPr lang="hr-HR" sz="2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500042"/>
            <a:ext cx="928690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Ponavljajući proceduru izvedenu za 1D slučaj dobiven je </a:t>
            </a:r>
            <a:r>
              <a:rPr lang="hr-HR" sz="2400" dirty="0" err="1" smtClean="0"/>
              <a:t>diskretizirani</a:t>
            </a:r>
            <a:r>
              <a:rPr lang="hr-HR" sz="2400" dirty="0" smtClean="0"/>
              <a:t> </a:t>
            </a:r>
          </a:p>
          <a:p>
            <a:r>
              <a:rPr lang="hr-HR" sz="2400" dirty="0" smtClean="0"/>
              <a:t>oblik jednadžbe </a:t>
            </a:r>
            <a:r>
              <a:rPr lang="hr-HR" sz="2400" dirty="0" smtClean="0">
                <a:solidFill>
                  <a:srgbClr val="00B0F0"/>
                </a:solidFill>
              </a:rPr>
              <a:t>28</a:t>
            </a:r>
            <a:r>
              <a:rPr lang="hr-HR" sz="2400" dirty="0" smtClean="0"/>
              <a:t> u slijedećoj formi: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000" dirty="0" smtClean="0"/>
          </a:p>
          <a:p>
            <a:endParaRPr lang="hr-HR" sz="1400" dirty="0" smtClean="0"/>
          </a:p>
          <a:p>
            <a:r>
              <a:rPr lang="hr-HR" sz="2400" dirty="0" smtClean="0"/>
              <a:t>Izraz </a:t>
            </a:r>
            <a:r>
              <a:rPr lang="hr-HR" sz="2400" dirty="0" smtClean="0">
                <a:solidFill>
                  <a:srgbClr val="00B0F0"/>
                </a:solidFill>
              </a:rPr>
              <a:t>29 </a:t>
            </a:r>
            <a:r>
              <a:rPr lang="hr-HR" sz="2400" dirty="0" smtClean="0"/>
              <a:t>može se srediti da daje </a:t>
            </a:r>
            <a:r>
              <a:rPr lang="hr-HR" sz="2400" dirty="0" err="1" smtClean="0"/>
              <a:t>diskretizacijsku</a:t>
            </a:r>
            <a:r>
              <a:rPr lang="hr-HR" sz="2400" dirty="0" smtClean="0"/>
              <a:t> jednadžbu za “unutrašnje” čvorove: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000" dirty="0" smtClean="0"/>
          </a:p>
          <a:p>
            <a:endParaRPr lang="hr-HR" sz="1200" dirty="0" smtClean="0"/>
          </a:p>
          <a:p>
            <a:r>
              <a:rPr lang="hr-HR" sz="2400" dirty="0" smtClean="0"/>
              <a:t>Rubni uvjeti se mogu uvući prekidanjem veza sa odgovarajućim rubovima (licima)</a:t>
            </a:r>
            <a:r>
              <a:rPr lang="en-US" sz="2400" dirty="0" smtClean="0"/>
              <a:t> </a:t>
            </a:r>
            <a:r>
              <a:rPr lang="hr-HR" sz="2400" dirty="0" smtClean="0"/>
              <a:t>te modifikacijom člana izvora</a:t>
            </a:r>
            <a:r>
              <a:rPr lang="en-US" sz="2400" dirty="0" smtClean="0"/>
              <a:t> </a:t>
            </a:r>
            <a:r>
              <a:rPr lang="hr-HR" sz="2400" dirty="0" smtClean="0"/>
              <a:t>na već prethodno prikazan način.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740352" y="1916832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 smtClean="0">
                <a:solidFill>
                  <a:srgbClr val="00B0F0"/>
                </a:solidFill>
              </a:rPr>
              <a:t>(29)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Metoda konačnih volumena (FV) za 3D stacionarnu difuziju</a:t>
            </a:r>
            <a:endParaRPr lang="hr-HR" sz="2800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9163240"/>
              </p:ext>
            </p:extLst>
          </p:nvPr>
        </p:nvGraphicFramePr>
        <p:xfrm>
          <a:off x="467544" y="4437112"/>
          <a:ext cx="8136904" cy="12705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368"/>
                <a:gridCol w="868008"/>
                <a:gridCol w="809904"/>
                <a:gridCol w="864096"/>
                <a:gridCol w="864096"/>
                <a:gridCol w="864096"/>
                <a:gridCol w="3024336"/>
              </a:tblGrid>
              <a:tr h="432048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838545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59866760"/>
              </p:ext>
            </p:extLst>
          </p:nvPr>
        </p:nvGraphicFramePr>
        <p:xfrm>
          <a:off x="757213" y="4509120"/>
          <a:ext cx="314325" cy="314325"/>
        </p:xfrm>
        <a:graphic>
          <a:graphicData uri="http://schemas.openxmlformats.org/presentationml/2006/ole">
            <p:oleObj spid="_x0000_s10035" name="Equation" r:id="rId3" imgW="203024" imgH="203024" progId="Equation.DSMT4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00458681"/>
              </p:ext>
            </p:extLst>
          </p:nvPr>
        </p:nvGraphicFramePr>
        <p:xfrm>
          <a:off x="1619672" y="4509120"/>
          <a:ext cx="255588" cy="314325"/>
        </p:xfrm>
        <a:graphic>
          <a:graphicData uri="http://schemas.openxmlformats.org/presentationml/2006/ole">
            <p:oleObj spid="_x0000_s10036" name="Equation" r:id="rId4" imgW="164957" imgH="203024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00067118"/>
              </p:ext>
            </p:extLst>
          </p:nvPr>
        </p:nvGraphicFramePr>
        <p:xfrm>
          <a:off x="2445729" y="4509120"/>
          <a:ext cx="255587" cy="334962"/>
        </p:xfrm>
        <a:graphic>
          <a:graphicData uri="http://schemas.openxmlformats.org/presentationml/2006/ole">
            <p:oleObj spid="_x0000_s10037" name="Equation" r:id="rId5" imgW="164885" imgH="215619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8878147"/>
              </p:ext>
            </p:extLst>
          </p:nvPr>
        </p:nvGraphicFramePr>
        <p:xfrm>
          <a:off x="3258447" y="4509120"/>
          <a:ext cx="274638" cy="314325"/>
        </p:xfrm>
        <a:graphic>
          <a:graphicData uri="http://schemas.openxmlformats.org/presentationml/2006/ole">
            <p:oleObj spid="_x0000_s10038" name="Equation" r:id="rId6" imgW="177569" imgH="202936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98979017"/>
              </p:ext>
            </p:extLst>
          </p:nvPr>
        </p:nvGraphicFramePr>
        <p:xfrm>
          <a:off x="4153669" y="4509120"/>
          <a:ext cx="255588" cy="314325"/>
        </p:xfrm>
        <a:graphic>
          <a:graphicData uri="http://schemas.openxmlformats.org/presentationml/2006/ole">
            <p:oleObj spid="_x0000_s10039" name="Equation" r:id="rId7" imgW="164957" imgH="203024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11754691"/>
              </p:ext>
            </p:extLst>
          </p:nvPr>
        </p:nvGraphicFramePr>
        <p:xfrm>
          <a:off x="4949029" y="4509120"/>
          <a:ext cx="255588" cy="314325"/>
        </p:xfrm>
        <a:graphic>
          <a:graphicData uri="http://schemas.openxmlformats.org/presentationml/2006/ole">
            <p:oleObj spid="_x0000_s10040" name="Equation" r:id="rId8" imgW="164957" imgH="203024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87854315"/>
              </p:ext>
            </p:extLst>
          </p:nvPr>
        </p:nvGraphicFramePr>
        <p:xfrm>
          <a:off x="6830442" y="4509120"/>
          <a:ext cx="255588" cy="314325"/>
        </p:xfrm>
        <a:graphic>
          <a:graphicData uri="http://schemas.openxmlformats.org/presentationml/2006/ole">
            <p:oleObj spid="_x0000_s10041" name="Equation" r:id="rId9" imgW="164957" imgH="203024" progId="Equation.DSMT4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92065717"/>
              </p:ext>
            </p:extLst>
          </p:nvPr>
        </p:nvGraphicFramePr>
        <p:xfrm>
          <a:off x="585267" y="4941168"/>
          <a:ext cx="628650" cy="668338"/>
        </p:xfrm>
        <a:graphic>
          <a:graphicData uri="http://schemas.openxmlformats.org/presentationml/2006/ole">
            <p:oleObj spid="_x0000_s10042" name="Equation" r:id="rId10" imgW="406224" imgH="431613" progId="Equation.DSMT4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89400759"/>
              </p:ext>
            </p:extLst>
          </p:nvPr>
        </p:nvGraphicFramePr>
        <p:xfrm>
          <a:off x="1475656" y="4941168"/>
          <a:ext cx="569913" cy="668337"/>
        </p:xfrm>
        <a:graphic>
          <a:graphicData uri="http://schemas.openxmlformats.org/presentationml/2006/ole">
            <p:oleObj spid="_x0000_s10043" name="Equation" r:id="rId11" imgW="368140" imgH="431613" progId="Equation.DSMT4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42719124"/>
              </p:ext>
            </p:extLst>
          </p:nvPr>
        </p:nvGraphicFramePr>
        <p:xfrm>
          <a:off x="2267744" y="4941168"/>
          <a:ext cx="549275" cy="668337"/>
        </p:xfrm>
        <a:graphic>
          <a:graphicData uri="http://schemas.openxmlformats.org/presentationml/2006/ole">
            <p:oleObj spid="_x0000_s10044" name="Equation" r:id="rId12" imgW="355446" imgH="431613" progId="Equation.DSMT4">
              <p:embed/>
            </p:oleObj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84632869"/>
              </p:ext>
            </p:extLst>
          </p:nvPr>
        </p:nvGraphicFramePr>
        <p:xfrm>
          <a:off x="3131840" y="4941168"/>
          <a:ext cx="569913" cy="668337"/>
        </p:xfrm>
        <a:graphic>
          <a:graphicData uri="http://schemas.openxmlformats.org/presentationml/2006/ole">
            <p:oleObj spid="_x0000_s10045" name="Equation" r:id="rId13" imgW="368140" imgH="431613" progId="Equation.DSMT4">
              <p:embed/>
            </p:oleObj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73561544"/>
              </p:ext>
            </p:extLst>
          </p:nvPr>
        </p:nvGraphicFramePr>
        <p:xfrm>
          <a:off x="4007074" y="4941168"/>
          <a:ext cx="569912" cy="668337"/>
        </p:xfrm>
        <a:graphic>
          <a:graphicData uri="http://schemas.openxmlformats.org/presentationml/2006/ole">
            <p:oleObj spid="_x0000_s10046" name="Equation" r:id="rId14" imgW="368140" imgH="431613" progId="Equation.DSMT4">
              <p:embed/>
            </p:oleObj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43691457"/>
              </p:ext>
            </p:extLst>
          </p:nvPr>
        </p:nvGraphicFramePr>
        <p:xfrm>
          <a:off x="4811710" y="4941168"/>
          <a:ext cx="530225" cy="668337"/>
        </p:xfrm>
        <a:graphic>
          <a:graphicData uri="http://schemas.openxmlformats.org/presentationml/2006/ole">
            <p:oleObj spid="_x0000_s10047" name="Equation" r:id="rId15" imgW="342751" imgH="431613" progId="Equation.DSMT4">
              <p:embed/>
            </p:oleObj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48938530"/>
              </p:ext>
            </p:extLst>
          </p:nvPr>
        </p:nvGraphicFramePr>
        <p:xfrm>
          <a:off x="5678967" y="5085184"/>
          <a:ext cx="2847975" cy="333375"/>
        </p:xfrm>
        <a:graphic>
          <a:graphicData uri="http://schemas.openxmlformats.org/presentationml/2006/ole">
            <p:oleObj spid="_x0000_s10048" name="Equation" r:id="rId16" imgW="1841500" imgH="215900" progId="Equation.DSMT4">
              <p:embed/>
            </p:oleObj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15892218"/>
              </p:ext>
            </p:extLst>
          </p:nvPr>
        </p:nvGraphicFramePr>
        <p:xfrm>
          <a:off x="0" y="1412776"/>
          <a:ext cx="7729537" cy="1735138"/>
        </p:xfrm>
        <a:graphic>
          <a:graphicData uri="http://schemas.openxmlformats.org/presentationml/2006/ole">
            <p:oleObj spid="_x0000_s10049" name="Equation" r:id="rId17" imgW="4927600" imgH="1104900" progId="Equation.DSMT4">
              <p:embed/>
            </p:oleObj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1000125" y="4074220"/>
          <a:ext cx="5715000" cy="376237"/>
        </p:xfrm>
        <a:graphic>
          <a:graphicData uri="http://schemas.openxmlformats.org/presentationml/2006/ole">
            <p:oleObj spid="_x0000_s10050" name="Equation" r:id="rId18" imgW="3454400" imgH="2413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71480"/>
            <a:ext cx="91440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Promatramo stacionarnu difuziju karakteristike </a:t>
            </a:r>
            <a:r>
              <a:rPr lang="en-US" sz="2400" i="1" dirty="0" smtClean="0">
                <a:sym typeface="Symbol"/>
              </a:rPr>
              <a:t></a:t>
            </a:r>
            <a:r>
              <a:rPr lang="en-US" sz="2400" dirty="0" smtClean="0"/>
              <a:t> </a:t>
            </a:r>
            <a:r>
              <a:rPr lang="hr-HR" sz="2400" dirty="0" smtClean="0"/>
              <a:t>u </a:t>
            </a:r>
            <a:r>
              <a:rPr lang="hr-HR" sz="2400" dirty="0" smtClean="0"/>
              <a:t>jednodimenzionalnoj </a:t>
            </a:r>
            <a:r>
              <a:rPr lang="hr-HR" sz="2400" dirty="0" smtClean="0"/>
              <a:t>domeni . Primjer: jednodimenzionalno vođenje topline u štapu.</a:t>
            </a:r>
          </a:p>
          <a:p>
            <a:endParaRPr lang="hr-HR" sz="2400" dirty="0" smtClean="0"/>
          </a:p>
          <a:p>
            <a:r>
              <a:rPr lang="hr-HR" sz="2400" dirty="0" smtClean="0"/>
              <a:t>Jednadžba procesa glasi:</a:t>
            </a:r>
          </a:p>
          <a:p>
            <a:endParaRPr lang="hr-HR" sz="2400" dirty="0" smtClean="0"/>
          </a:p>
          <a:p>
            <a:pPr>
              <a:buFont typeface="Symbol"/>
              <a:buChar char="G"/>
            </a:pPr>
            <a:r>
              <a:rPr lang="hr-HR" sz="2400" dirty="0" smtClean="0"/>
              <a:t>-</a:t>
            </a:r>
            <a:r>
              <a:rPr lang="en-US" sz="2400" dirty="0" smtClean="0"/>
              <a:t> </a:t>
            </a:r>
            <a:r>
              <a:rPr lang="hr-HR" sz="2400" dirty="0" smtClean="0"/>
              <a:t>koeficijent difuzije; </a:t>
            </a:r>
            <a:r>
              <a:rPr lang="en-US" sz="2400" i="1" dirty="0" smtClean="0"/>
              <a:t>S </a:t>
            </a:r>
            <a:r>
              <a:rPr lang="hr-HR" sz="2400" i="1" dirty="0" smtClean="0"/>
              <a:t>– </a:t>
            </a:r>
            <a:r>
              <a:rPr lang="hr-HR" sz="2400" dirty="0" smtClean="0"/>
              <a:t>član izvora</a:t>
            </a:r>
            <a:r>
              <a:rPr lang="en-US" sz="2400" dirty="0" smtClean="0"/>
              <a:t> </a:t>
            </a:r>
            <a:r>
              <a:rPr lang="hr-HR" sz="2400" dirty="0" smtClean="0"/>
              <a:t>; Rubne vrijednosti za</a:t>
            </a:r>
            <a:r>
              <a:rPr lang="en-US" sz="2400" dirty="0" smtClean="0"/>
              <a:t> </a:t>
            </a:r>
            <a:r>
              <a:rPr lang="en-US" sz="2400" i="1" dirty="0" smtClean="0">
                <a:sym typeface="Symbol"/>
              </a:rPr>
              <a:t></a:t>
            </a:r>
            <a:r>
              <a:rPr lang="en-US" sz="2400" dirty="0" smtClean="0"/>
              <a:t> </a:t>
            </a:r>
            <a:r>
              <a:rPr lang="hr-HR" sz="2400" dirty="0" smtClean="0"/>
              <a:t>u točkama</a:t>
            </a:r>
            <a:r>
              <a:rPr lang="en-US" sz="2400" dirty="0" smtClean="0"/>
              <a:t> A </a:t>
            </a:r>
            <a:r>
              <a:rPr lang="hr-HR" sz="2400" dirty="0" smtClean="0"/>
              <a:t>i</a:t>
            </a:r>
            <a:r>
              <a:rPr lang="en-US" sz="2400" dirty="0" smtClean="0"/>
              <a:t> B </a:t>
            </a:r>
            <a:r>
              <a:rPr lang="hr-HR" sz="2400" dirty="0" smtClean="0"/>
              <a:t>(</a:t>
            </a:r>
            <a:r>
              <a:rPr lang="en-US" sz="2400" dirty="0" smtClean="0"/>
              <a:t>pr</a:t>
            </a:r>
            <a:r>
              <a:rPr lang="hr-HR" sz="2400" dirty="0" err="1" smtClean="0"/>
              <a:t>etpostavljamo</a:t>
            </a:r>
            <a:r>
              <a:rPr lang="hr-HR" sz="2400" dirty="0" smtClean="0"/>
              <a:t> da je to poznato)</a:t>
            </a:r>
            <a:r>
              <a:rPr lang="en-US" sz="2400" dirty="0" smtClean="0"/>
              <a:t>.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Prvo dijelimo prostornu domenu u niz diskretnih konačnih volumena. Rubovi </a:t>
            </a:r>
            <a:r>
              <a:rPr lang="en-US" sz="2400" dirty="0" smtClean="0"/>
              <a:t>(</a:t>
            </a:r>
            <a:r>
              <a:rPr lang="hr-HR" sz="2400" dirty="0" smtClean="0"/>
              <a:t>granice ili lica</a:t>
            </a:r>
            <a:r>
              <a:rPr lang="en-US" sz="2400" dirty="0" smtClean="0"/>
              <a:t>)</a:t>
            </a:r>
            <a:r>
              <a:rPr lang="hr-HR" sz="2400" dirty="0" smtClean="0"/>
              <a:t> kontrolnih volumena su pozicionirane na sredinu između dva susjedna čvora. Svaki čvor je okružen sa kontrolnim volumenom (ćelijom).</a:t>
            </a:r>
            <a:r>
              <a:rPr lang="en-US" sz="2400" dirty="0" smtClean="0"/>
              <a:t> </a:t>
            </a:r>
            <a:endParaRPr lang="hr-HR" sz="2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Metoda konačnih volumena (FV) za 1D stacionarnu difuziju</a:t>
            </a:r>
            <a:endParaRPr lang="hr-HR" sz="2800" b="1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77242130"/>
              </p:ext>
            </p:extLst>
          </p:nvPr>
        </p:nvGraphicFramePr>
        <p:xfrm>
          <a:off x="3249613" y="1603375"/>
          <a:ext cx="1693862" cy="628650"/>
        </p:xfrm>
        <a:graphic>
          <a:graphicData uri="http://schemas.openxmlformats.org/presentationml/2006/ole">
            <p:oleObj spid="_x0000_s13357" name="Equation" r:id="rId3" imgW="1422400" imgH="533400" progId="Equation.DSMT4">
              <p:embed/>
            </p:oleObj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5816" y="4437111"/>
            <a:ext cx="4828134" cy="24208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28604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Uobičajena konvencija za sustav notacije u FV</a:t>
            </a:r>
            <a:r>
              <a:rPr lang="en-US" sz="2400" dirty="0" smtClean="0"/>
              <a:t> </a:t>
            </a:r>
            <a:r>
              <a:rPr lang="hr-HR" sz="2400" dirty="0" smtClean="0"/>
              <a:t>ima formu: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Opći čvor (točka) je identificirana sa </a:t>
            </a:r>
            <a:r>
              <a:rPr lang="en-US" sz="2400" i="1" dirty="0" smtClean="0"/>
              <a:t>P </a:t>
            </a:r>
            <a:r>
              <a:rPr lang="hr-HR" sz="2400" dirty="0" smtClean="0"/>
              <a:t>a njegovi susjedi u 1D geometriji</a:t>
            </a:r>
            <a:r>
              <a:rPr lang="en-US" sz="2400" dirty="0" smtClean="0"/>
              <a:t>, </a:t>
            </a:r>
            <a:r>
              <a:rPr lang="hr-HR" sz="2400" dirty="0" smtClean="0"/>
              <a:t>čvorovi na</a:t>
            </a:r>
            <a:r>
              <a:rPr lang="en-US" sz="2400" dirty="0" smtClean="0"/>
              <a:t> </a:t>
            </a:r>
            <a:r>
              <a:rPr lang="hr-HR" sz="2400" dirty="0" smtClean="0"/>
              <a:t>zapadnu</a:t>
            </a:r>
            <a:r>
              <a:rPr lang="en-US" sz="2400" dirty="0" smtClean="0"/>
              <a:t> </a:t>
            </a:r>
            <a:r>
              <a:rPr lang="hr-HR" sz="2400" dirty="0" smtClean="0"/>
              <a:t>i istočnu stranu</a:t>
            </a:r>
            <a:r>
              <a:rPr lang="en-US" sz="2400" dirty="0" smtClean="0"/>
              <a:t>, </a:t>
            </a:r>
            <a:r>
              <a:rPr lang="hr-HR" sz="2400" dirty="0" smtClean="0"/>
              <a:t>su identificirani sa</a:t>
            </a:r>
            <a:r>
              <a:rPr lang="en-US" sz="2400" dirty="0" smtClean="0"/>
              <a:t> </a:t>
            </a:r>
            <a:r>
              <a:rPr lang="hr-HR" sz="2400" dirty="0" smtClean="0"/>
              <a:t>oznakama </a:t>
            </a:r>
            <a:r>
              <a:rPr lang="en-US" sz="2400" i="1" dirty="0" smtClean="0"/>
              <a:t>W</a:t>
            </a:r>
            <a:r>
              <a:rPr lang="hr-HR" sz="2400" i="1" dirty="0" smtClean="0"/>
              <a:t> </a:t>
            </a:r>
            <a:r>
              <a:rPr lang="hr-HR" sz="2400" dirty="0" smtClean="0"/>
              <a:t>i </a:t>
            </a:r>
            <a:r>
              <a:rPr lang="hr-HR" sz="2400" i="1" dirty="0" smtClean="0"/>
              <a:t>E.</a:t>
            </a:r>
          </a:p>
          <a:p>
            <a:endParaRPr lang="hr-HR" sz="1200" i="1" dirty="0" smtClean="0"/>
          </a:p>
          <a:p>
            <a:r>
              <a:rPr lang="hr-HR" sz="2400" dirty="0" smtClean="0"/>
              <a:t>Rub na zapadnoj strani kontrolnog volumena</a:t>
            </a:r>
            <a:r>
              <a:rPr lang="en-US" sz="2400" dirty="0" smtClean="0"/>
              <a:t> </a:t>
            </a:r>
            <a:r>
              <a:rPr lang="hr-HR" sz="2400" dirty="0" smtClean="0"/>
              <a:t>je označeno sa</a:t>
            </a:r>
            <a:r>
              <a:rPr lang="en-US" sz="2400" dirty="0" smtClean="0"/>
              <a:t> </a:t>
            </a:r>
            <a:r>
              <a:rPr lang="en-US" sz="2400" i="1" dirty="0" smtClean="0"/>
              <a:t>w </a:t>
            </a:r>
            <a:r>
              <a:rPr lang="en-US" sz="2400" dirty="0" smtClean="0"/>
              <a:t>a</a:t>
            </a:r>
            <a:r>
              <a:rPr lang="hr-HR" sz="2400" dirty="0" smtClean="0"/>
              <a:t> na istočnoj strani</a:t>
            </a:r>
            <a:r>
              <a:rPr lang="en-US" sz="2400" dirty="0" smtClean="0"/>
              <a:t> </a:t>
            </a:r>
            <a:r>
              <a:rPr lang="hr-HR" sz="2400" dirty="0" smtClean="0"/>
              <a:t>sa</a:t>
            </a:r>
            <a:r>
              <a:rPr lang="en-US" sz="2400" i="1" dirty="0" smtClean="0"/>
              <a:t> e. </a:t>
            </a:r>
            <a:endParaRPr lang="hr-HR" sz="2400" i="1" dirty="0" smtClean="0"/>
          </a:p>
          <a:p>
            <a:endParaRPr lang="hr-HR" sz="1200" i="1" dirty="0" smtClean="0"/>
          </a:p>
          <a:p>
            <a:r>
              <a:rPr lang="hr-HR" sz="2400" dirty="0" smtClean="0"/>
              <a:t>Udaljenosti između čvorova</a:t>
            </a:r>
            <a:r>
              <a:rPr lang="en-US" sz="2400" dirty="0" smtClean="0"/>
              <a:t> </a:t>
            </a:r>
            <a:r>
              <a:rPr lang="en-US" sz="2400" i="1" dirty="0" smtClean="0"/>
              <a:t>W </a:t>
            </a:r>
            <a:r>
              <a:rPr lang="hr-HR" sz="2400" dirty="0" smtClean="0"/>
              <a:t>i</a:t>
            </a:r>
            <a:r>
              <a:rPr lang="en-US" sz="2400" i="1" dirty="0" smtClean="0"/>
              <a:t> P</a:t>
            </a:r>
            <a:r>
              <a:rPr lang="en-US" sz="2400" dirty="0" smtClean="0"/>
              <a:t>,</a:t>
            </a:r>
            <a:r>
              <a:rPr lang="en-US" sz="2400" i="1" dirty="0" smtClean="0"/>
              <a:t> </a:t>
            </a:r>
            <a:r>
              <a:rPr lang="hr-HR" sz="2400" dirty="0" smtClean="0"/>
              <a:t>te između</a:t>
            </a:r>
            <a:r>
              <a:rPr lang="en-US" sz="2400" dirty="0" smtClean="0"/>
              <a:t> </a:t>
            </a:r>
            <a:r>
              <a:rPr lang="en-US" sz="2400" i="1" dirty="0" smtClean="0"/>
              <a:t>P </a:t>
            </a:r>
            <a:r>
              <a:rPr lang="hr-HR" sz="2400" dirty="0" smtClean="0"/>
              <a:t>i</a:t>
            </a:r>
            <a:r>
              <a:rPr lang="en-US" sz="2400" dirty="0" smtClean="0"/>
              <a:t> </a:t>
            </a:r>
            <a:r>
              <a:rPr lang="en-US" sz="2400" i="1" dirty="0" smtClean="0"/>
              <a:t>E, </a:t>
            </a:r>
            <a:r>
              <a:rPr lang="hr-HR" sz="2400" dirty="0" smtClean="0"/>
              <a:t>su označene sa</a:t>
            </a:r>
            <a:r>
              <a:rPr lang="en-US" sz="2400" dirty="0" smtClean="0"/>
              <a:t> </a:t>
            </a:r>
            <a:r>
              <a:rPr lang="en-US" sz="2400" i="1" dirty="0">
                <a:sym typeface="Symbol"/>
              </a:rPr>
              <a:t></a:t>
            </a:r>
            <a:r>
              <a:rPr lang="en-US" sz="2400" i="1" dirty="0" err="1" smtClean="0"/>
              <a:t>x</a:t>
            </a:r>
            <a:r>
              <a:rPr lang="en-US" sz="2000" i="1" baseline="-25000" dirty="0" err="1" smtClean="0"/>
              <a:t>WP</a:t>
            </a:r>
            <a:r>
              <a:rPr lang="hr-HR" sz="2400" dirty="0" smtClean="0"/>
              <a:t> i </a:t>
            </a:r>
            <a:r>
              <a:rPr lang="en-US" sz="2400" i="1" dirty="0">
                <a:sym typeface="Symbol"/>
              </a:rPr>
              <a:t> </a:t>
            </a:r>
            <a:r>
              <a:rPr lang="en-US" sz="2400" i="1" dirty="0" err="1" smtClean="0"/>
              <a:t>x</a:t>
            </a:r>
            <a:r>
              <a:rPr lang="en-US" sz="2000" i="1" baseline="-25000" dirty="0" err="1" smtClean="0"/>
              <a:t>PE</a:t>
            </a:r>
            <a:r>
              <a:rPr lang="hr-HR" sz="2400" dirty="0" smtClean="0"/>
              <a:t>. </a:t>
            </a:r>
          </a:p>
          <a:p>
            <a:endParaRPr lang="hr-HR" sz="1200" dirty="0" smtClean="0"/>
          </a:p>
          <a:p>
            <a:r>
              <a:rPr lang="hr-HR" sz="2400" dirty="0" smtClean="0"/>
              <a:t>Udaljenosti između rubova </a:t>
            </a:r>
            <a:r>
              <a:rPr lang="en-US" sz="2400" i="1" dirty="0" smtClean="0"/>
              <a:t>w </a:t>
            </a:r>
            <a:r>
              <a:rPr lang="hr-HR" sz="2400" dirty="0" smtClean="0"/>
              <a:t>i točke</a:t>
            </a:r>
            <a:r>
              <a:rPr lang="en-US" sz="2400" dirty="0" smtClean="0"/>
              <a:t> </a:t>
            </a:r>
            <a:r>
              <a:rPr lang="en-US" sz="2400" i="1" dirty="0" smtClean="0"/>
              <a:t>P </a:t>
            </a:r>
            <a:r>
              <a:rPr lang="hr-HR" sz="2400" dirty="0" smtClean="0"/>
              <a:t>te između</a:t>
            </a:r>
            <a:r>
              <a:rPr lang="en-US" sz="2400" dirty="0" smtClean="0"/>
              <a:t> </a:t>
            </a:r>
            <a:r>
              <a:rPr lang="hr-HR" sz="2400" dirty="0" smtClean="0"/>
              <a:t>točke </a:t>
            </a:r>
            <a:r>
              <a:rPr lang="en-US" sz="2400" i="1" dirty="0" smtClean="0"/>
              <a:t>P</a:t>
            </a:r>
            <a:r>
              <a:rPr lang="hr-HR" sz="2400" i="1" dirty="0" smtClean="0"/>
              <a:t> </a:t>
            </a:r>
            <a:r>
              <a:rPr lang="hr-HR" sz="2400" dirty="0" smtClean="0"/>
              <a:t>i ruba</a:t>
            </a:r>
            <a:r>
              <a:rPr lang="en-US" sz="2400" dirty="0" smtClean="0"/>
              <a:t> </a:t>
            </a:r>
            <a:r>
              <a:rPr lang="en-US" sz="2400" i="1" dirty="0" smtClean="0"/>
              <a:t>e </a:t>
            </a:r>
            <a:r>
              <a:rPr lang="hr-HR" sz="2400" dirty="0" smtClean="0"/>
              <a:t>su označena sa</a:t>
            </a:r>
            <a:r>
              <a:rPr lang="en-US" sz="2400" dirty="0" smtClean="0"/>
              <a:t> </a:t>
            </a:r>
            <a:r>
              <a:rPr lang="en-US" sz="2400" i="1" dirty="0">
                <a:sym typeface="Symbol"/>
              </a:rPr>
              <a:t> </a:t>
            </a:r>
            <a:r>
              <a:rPr lang="en-US" sz="2400" i="1" dirty="0" err="1" smtClean="0"/>
              <a:t>x</a:t>
            </a:r>
            <a:r>
              <a:rPr lang="en-US" sz="2000" i="1" baseline="-25000" dirty="0" err="1" smtClean="0"/>
              <a:t>wP</a:t>
            </a:r>
            <a:r>
              <a:rPr lang="en-US" sz="2400" i="1" dirty="0" smtClean="0"/>
              <a:t> </a:t>
            </a:r>
            <a:r>
              <a:rPr lang="hr-HR" sz="2400" i="1" dirty="0" smtClean="0"/>
              <a:t>i</a:t>
            </a:r>
            <a:r>
              <a:rPr lang="en-US" sz="2400" i="1" dirty="0" smtClean="0"/>
              <a:t> </a:t>
            </a:r>
            <a:r>
              <a:rPr lang="en-US" sz="2400" i="1" dirty="0">
                <a:sym typeface="Symbol"/>
              </a:rPr>
              <a:t> </a:t>
            </a:r>
            <a:r>
              <a:rPr lang="en-US" sz="2400" i="1" dirty="0" err="1" smtClean="0"/>
              <a:t>x</a:t>
            </a:r>
            <a:r>
              <a:rPr lang="en-US" sz="2000" i="1" baseline="-25000" dirty="0" err="1" smtClean="0"/>
              <a:t>Pe</a:t>
            </a:r>
            <a:r>
              <a:rPr lang="hr-HR" sz="2400" i="1" dirty="0" smtClean="0"/>
              <a:t>.</a:t>
            </a:r>
            <a:r>
              <a:rPr lang="en-US" sz="2400" i="1" dirty="0" smtClean="0"/>
              <a:t> </a:t>
            </a:r>
            <a:endParaRPr lang="hr-HR" sz="2400" i="1" dirty="0" smtClean="0"/>
          </a:p>
          <a:p>
            <a:endParaRPr lang="hr-HR" sz="1200" i="1" dirty="0" smtClean="0"/>
          </a:p>
          <a:p>
            <a:r>
              <a:rPr lang="hr-HR" sz="2400" dirty="0" smtClean="0"/>
              <a:t>Širina kontrolnog volumena je</a:t>
            </a:r>
            <a:r>
              <a:rPr lang="en-US" sz="2400" dirty="0" smtClean="0"/>
              <a:t> </a:t>
            </a:r>
            <a:r>
              <a:rPr lang="en-US" sz="2400" i="1" dirty="0" err="1" smtClean="0"/>
              <a:t>Δx</a:t>
            </a:r>
            <a:r>
              <a:rPr lang="en-US" sz="2400" i="1" dirty="0" smtClean="0"/>
              <a:t> = </a:t>
            </a:r>
            <a:r>
              <a:rPr lang="en-US" sz="2400" i="1" dirty="0">
                <a:sym typeface="Symbol"/>
              </a:rPr>
              <a:t> </a:t>
            </a:r>
            <a:r>
              <a:rPr lang="en-US" sz="2400" i="1" dirty="0" err="1" smtClean="0"/>
              <a:t>x</a:t>
            </a:r>
            <a:r>
              <a:rPr lang="en-US" sz="2000" i="1" baseline="-25000" dirty="0" err="1" smtClean="0"/>
              <a:t>we</a:t>
            </a:r>
            <a:r>
              <a:rPr lang="en-US" sz="2400" i="1" dirty="0" smtClean="0"/>
              <a:t>.</a:t>
            </a:r>
            <a:endParaRPr lang="en-US" sz="24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Metoda konačnih volumena (FV) za 1D stacionarnu difuziju</a:t>
            </a:r>
            <a:endParaRPr lang="hr-HR" sz="28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79712" y="828319"/>
            <a:ext cx="4751512" cy="17041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00042"/>
            <a:ext cx="928690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Ključni korak u metodi konačnih volumena je integracija jednadžbe procesa po kontrolnom volumenu u svrhu dobivanja </a:t>
            </a:r>
            <a:r>
              <a:rPr lang="hr-HR" sz="2400" dirty="0" err="1" smtClean="0"/>
              <a:t>diskretizacijskih</a:t>
            </a:r>
            <a:r>
              <a:rPr lang="hr-HR" sz="2400" dirty="0" smtClean="0"/>
              <a:t> jednadžbi za </a:t>
            </a:r>
            <a:r>
              <a:rPr lang="hr-HR" sz="2400" dirty="0" err="1" smtClean="0"/>
              <a:t>čvornu</a:t>
            </a:r>
            <a:r>
              <a:rPr lang="hr-HR" sz="2400" dirty="0" smtClean="0"/>
              <a:t> točku </a:t>
            </a:r>
            <a:r>
              <a:rPr lang="en-US" sz="2400" i="1" dirty="0" smtClean="0"/>
              <a:t>P.</a:t>
            </a:r>
            <a:endParaRPr lang="hr-HR" sz="2400" i="1" dirty="0" smtClean="0"/>
          </a:p>
          <a:p>
            <a:endParaRPr lang="hr-HR" sz="2400" i="1" dirty="0" smtClean="0"/>
          </a:p>
          <a:p>
            <a:endParaRPr lang="hr-HR" sz="2400" i="1" dirty="0" smtClean="0"/>
          </a:p>
          <a:p>
            <a:endParaRPr lang="hr-HR" sz="2400" i="1" dirty="0" smtClean="0"/>
          </a:p>
          <a:p>
            <a:r>
              <a:rPr lang="en-US" sz="2400" i="1" dirty="0" smtClean="0"/>
              <a:t>A </a:t>
            </a:r>
            <a:r>
              <a:rPr lang="hr-HR" sz="2400" i="1" dirty="0" smtClean="0"/>
              <a:t>– </a:t>
            </a:r>
            <a:r>
              <a:rPr lang="hr-HR" sz="2400" dirty="0" smtClean="0"/>
              <a:t>Površina presjeka lica kontrolnog volumena; </a:t>
            </a:r>
            <a:r>
              <a:rPr lang="en-US" sz="2400" i="1" dirty="0" smtClean="0"/>
              <a:t>ΔV </a:t>
            </a:r>
            <a:r>
              <a:rPr lang="hr-HR" sz="2400" i="1" dirty="0" smtClean="0"/>
              <a:t>- </a:t>
            </a:r>
            <a:r>
              <a:rPr lang="en-US" sz="2400" dirty="0" smtClean="0"/>
              <a:t>volume</a:t>
            </a:r>
            <a:r>
              <a:rPr lang="hr-HR" sz="2400" dirty="0" smtClean="0"/>
              <a:t>n</a:t>
            </a:r>
            <a:r>
              <a:rPr lang="en-US" sz="2400" dirty="0" smtClean="0"/>
              <a:t> </a:t>
            </a:r>
            <a:r>
              <a:rPr lang="hr-HR" sz="2400" dirty="0" smtClean="0"/>
              <a:t>; </a:t>
            </a:r>
          </a:p>
          <a:p>
            <a:r>
              <a:rPr lang="hr-HR" sz="2400" dirty="0" smtClean="0"/>
              <a:t>    - Srednja vrijednost intenziteta izvora </a:t>
            </a:r>
            <a:r>
              <a:rPr lang="en-US" sz="2400" i="1" dirty="0" smtClean="0"/>
              <a:t>S </a:t>
            </a:r>
            <a:r>
              <a:rPr lang="hr-HR" sz="2400" dirty="0" smtClean="0"/>
              <a:t>po kontrolnom volumenu</a:t>
            </a:r>
          </a:p>
          <a:p>
            <a:endParaRPr lang="hr-HR" sz="1200" dirty="0" smtClean="0"/>
          </a:p>
          <a:p>
            <a:r>
              <a:rPr lang="hr-HR" sz="2400" dirty="0" smtClean="0"/>
              <a:t>Kako bi se izvela korisna forma </a:t>
            </a:r>
            <a:r>
              <a:rPr lang="hr-HR" sz="2400" dirty="0" err="1" smtClean="0"/>
              <a:t>diskretizacijske</a:t>
            </a:r>
            <a:r>
              <a:rPr lang="hr-HR" sz="2400" dirty="0" smtClean="0"/>
              <a:t> jednadžbe potrebno je definirati </a:t>
            </a:r>
            <a:r>
              <a:rPr lang="en-US" sz="2400" dirty="0" smtClean="0"/>
              <a:t> </a:t>
            </a:r>
            <a:r>
              <a:rPr lang="hr-HR" sz="2400" dirty="0" smtClean="0"/>
              <a:t>koeficijent difuzije </a:t>
            </a:r>
            <a:r>
              <a:rPr lang="en-US" sz="2400" dirty="0" smtClean="0">
                <a:sym typeface="Symbol"/>
              </a:rPr>
              <a:t></a:t>
            </a:r>
            <a:r>
              <a:rPr lang="en-US" sz="2400" dirty="0" smtClean="0"/>
              <a:t> </a:t>
            </a:r>
            <a:r>
              <a:rPr lang="hr-HR" sz="2400" dirty="0" smtClean="0"/>
              <a:t>te</a:t>
            </a:r>
            <a:r>
              <a:rPr lang="en-US" sz="2400" dirty="0" smtClean="0"/>
              <a:t> </a:t>
            </a:r>
            <a:r>
              <a:rPr lang="en-US" sz="2400" dirty="0" err="1" smtClean="0"/>
              <a:t>gradi</a:t>
            </a:r>
            <a:r>
              <a:rPr lang="hr-HR" sz="2400" dirty="0" smtClean="0"/>
              <a:t>j</a:t>
            </a:r>
            <a:r>
              <a:rPr lang="en-US" sz="2400" dirty="0" err="1" smtClean="0"/>
              <a:t>ent</a:t>
            </a:r>
            <a:r>
              <a:rPr lang="en-US" sz="2400" dirty="0" smtClean="0"/>
              <a:t> </a:t>
            </a:r>
            <a:r>
              <a:rPr lang="en-US" sz="2400" i="1" dirty="0" smtClean="0"/>
              <a:t>d</a:t>
            </a:r>
            <a:r>
              <a:rPr lang="en-US" sz="2400" i="1" dirty="0" smtClean="0">
                <a:sym typeface="Symbol"/>
              </a:rPr>
              <a:t></a:t>
            </a:r>
            <a:r>
              <a:rPr lang="en-US" sz="2400" dirty="0" smtClean="0"/>
              <a:t>/</a:t>
            </a:r>
            <a:r>
              <a:rPr lang="en-US" sz="2400" i="1" dirty="0" err="1" smtClean="0"/>
              <a:t>dx</a:t>
            </a:r>
            <a:r>
              <a:rPr lang="en-US" sz="2400" i="1" dirty="0" smtClean="0"/>
              <a:t> </a:t>
            </a:r>
            <a:r>
              <a:rPr lang="hr-HR" sz="2400" dirty="0" smtClean="0"/>
              <a:t>na rubovima </a:t>
            </a:r>
            <a:r>
              <a:rPr lang="en-US" sz="2400" i="1" dirty="0" smtClean="0"/>
              <a:t>e </a:t>
            </a:r>
            <a:r>
              <a:rPr lang="hr-HR" sz="2400" dirty="0" smtClean="0"/>
              <a:t>i </a:t>
            </a:r>
            <a:r>
              <a:rPr lang="en-US" sz="2400" i="1" dirty="0" smtClean="0"/>
              <a:t>w</a:t>
            </a:r>
            <a:r>
              <a:rPr lang="hr-HR" sz="2400" dirty="0" smtClean="0"/>
              <a:t>. Vrijednosti </a:t>
            </a:r>
            <a:r>
              <a:rPr lang="en-US" sz="2400" i="1" dirty="0" smtClean="0">
                <a:sym typeface="Symbol"/>
              </a:rPr>
              <a:t></a:t>
            </a:r>
            <a:r>
              <a:rPr lang="en-US" sz="2400" dirty="0" smtClean="0">
                <a:sym typeface="Symbol"/>
              </a:rPr>
              <a:t> </a:t>
            </a:r>
            <a:r>
              <a:rPr lang="hr-HR" sz="2400" dirty="0" smtClean="0">
                <a:sym typeface="Symbol"/>
              </a:rPr>
              <a:t> i </a:t>
            </a:r>
            <a:r>
              <a:rPr lang="en-US" sz="2400" dirty="0" smtClean="0">
                <a:sym typeface="Symbol"/>
              </a:rPr>
              <a:t></a:t>
            </a:r>
            <a:r>
              <a:rPr lang="hr-HR" sz="2400" dirty="0" smtClean="0">
                <a:sym typeface="Symbol"/>
              </a:rPr>
              <a:t> su definirane i evaluirane u čvorovima</a:t>
            </a:r>
            <a:r>
              <a:rPr lang="hr-HR" sz="2400" dirty="0" smtClean="0"/>
              <a:t>.</a:t>
            </a:r>
          </a:p>
          <a:p>
            <a:endParaRPr lang="hr-HR" sz="1200" dirty="0" smtClean="0"/>
          </a:p>
          <a:p>
            <a:r>
              <a:rPr lang="hr-HR" sz="2400" dirty="0" smtClean="0"/>
              <a:t>Za proračun gradijenata (protoka) na rubovima kontrolnog volumena koristi se odgovarajuća aproksimativna raspodjela karakteristike (linearna – najjednostavnija) između </a:t>
            </a:r>
            <a:r>
              <a:rPr lang="hr-HR" sz="2400" dirty="0" err="1" smtClean="0"/>
              <a:t>čvornih</a:t>
            </a:r>
            <a:r>
              <a:rPr lang="hr-HR" sz="2400" dirty="0" smtClean="0"/>
              <a:t> vrijednosti</a:t>
            </a:r>
            <a:r>
              <a:rPr lang="en-US" sz="2400" dirty="0" smtClean="0"/>
              <a:t>.</a:t>
            </a:r>
            <a:r>
              <a:rPr lang="hr-HR" sz="2400" dirty="0" smtClean="0"/>
              <a:t> Primjena takve prakse naziva se metoda centralnih diferencija. </a:t>
            </a:r>
          </a:p>
          <a:p>
            <a:endParaRPr lang="hr-HR" sz="1200" dirty="0" smtClean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71810"/>
            <a:ext cx="2571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7643834" y="1857364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1</a:t>
            </a:r>
            <a:r>
              <a:rPr lang="hr-HR" sz="2800" dirty="0">
                <a:solidFill>
                  <a:srgbClr val="00B0F0"/>
                </a:solidFill>
              </a:rPr>
              <a:t>)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Metoda konačnih volumena (FV) za 1D stacionarnu difuziju</a:t>
            </a:r>
            <a:endParaRPr lang="hr-HR" sz="2800" b="1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91538310"/>
              </p:ext>
            </p:extLst>
          </p:nvPr>
        </p:nvGraphicFramePr>
        <p:xfrm>
          <a:off x="1033463" y="1790700"/>
          <a:ext cx="5819775" cy="711200"/>
        </p:xfrm>
        <a:graphic>
          <a:graphicData uri="http://schemas.openxmlformats.org/presentationml/2006/ole">
            <p:oleObj spid="_x0000_s10296" name="Equation" r:id="rId4" imgW="3606800" imgH="4445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28604"/>
            <a:ext cx="9286908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U proračunskoj mreži sa jednolikom prostornom raspodjelom čvorova vrijednost linearne raspodjele</a:t>
            </a:r>
            <a:r>
              <a:rPr lang="en-US" sz="2400" dirty="0" smtClean="0"/>
              <a:t> </a:t>
            </a:r>
            <a:r>
              <a:rPr lang="hr-HR" sz="2400" dirty="0" smtClean="0"/>
              <a:t>za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</a:t>
            </a:r>
            <a:r>
              <a:rPr lang="en-US" sz="1400" i="1" dirty="0" smtClean="0"/>
              <a:t>w </a:t>
            </a:r>
            <a:r>
              <a:rPr lang="hr-HR" sz="1400" i="1" dirty="0" smtClean="0"/>
              <a:t> </a:t>
            </a:r>
            <a:r>
              <a:rPr lang="hr-HR" sz="2400" dirty="0" smtClean="0"/>
              <a:t>i</a:t>
            </a:r>
            <a:r>
              <a:rPr lang="hr-HR" sz="2400" i="1" dirty="0" smtClean="0"/>
              <a:t> </a:t>
            </a:r>
            <a:r>
              <a:rPr lang="en-US" sz="2400" dirty="0" smtClean="0">
                <a:sym typeface="Symbol"/>
              </a:rPr>
              <a:t></a:t>
            </a:r>
            <a:r>
              <a:rPr lang="hr-HR" sz="1400" i="1" dirty="0" smtClean="0"/>
              <a:t>e</a:t>
            </a:r>
            <a:r>
              <a:rPr lang="hr-HR" sz="2400" i="1" dirty="0" smtClean="0"/>
              <a:t> </a:t>
            </a:r>
            <a:r>
              <a:rPr lang="hr-HR" sz="2400" dirty="0" smtClean="0"/>
              <a:t>je dana izrazima: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r>
              <a:rPr lang="hr-HR" sz="2400" dirty="0" smtClean="0"/>
              <a:t>Član </a:t>
            </a:r>
            <a:r>
              <a:rPr lang="hr-HR" sz="2400" dirty="0" err="1" smtClean="0"/>
              <a:t>difuzivnog</a:t>
            </a:r>
            <a:r>
              <a:rPr lang="hr-HR" sz="2400" dirty="0" smtClean="0"/>
              <a:t> protoka je evaluiran jednakostima: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U praktičnim situacijama</a:t>
            </a:r>
            <a:r>
              <a:rPr lang="en-US" sz="2400" dirty="0" smtClean="0"/>
              <a:t> </a:t>
            </a:r>
            <a:r>
              <a:rPr lang="hr-HR" sz="2400" dirty="0" smtClean="0"/>
              <a:t>član izvora </a:t>
            </a:r>
            <a:r>
              <a:rPr lang="en-US" sz="2400" i="1" dirty="0" smtClean="0"/>
              <a:t>S </a:t>
            </a:r>
            <a:r>
              <a:rPr lang="en-US" sz="2400" dirty="0" smtClean="0"/>
              <a:t>m</a:t>
            </a:r>
            <a:r>
              <a:rPr lang="hr-HR" sz="2400" dirty="0" smtClean="0"/>
              <a:t>ože biti i funkcija zavisne varijable</a:t>
            </a:r>
            <a:r>
              <a:rPr lang="en-US" sz="2400" dirty="0" smtClean="0"/>
              <a:t>. </a:t>
            </a:r>
            <a:r>
              <a:rPr lang="hr-HR" sz="2400" dirty="0" smtClean="0"/>
              <a:t>U takvim slučajevima</a:t>
            </a:r>
            <a:r>
              <a:rPr lang="en-US" sz="2400" dirty="0" smtClean="0"/>
              <a:t> </a:t>
            </a:r>
            <a:r>
              <a:rPr lang="hr-HR" sz="2400" dirty="0" smtClean="0"/>
              <a:t>metoda konačnih volumena  aproksimira član izvora s </a:t>
            </a:r>
            <a:r>
              <a:rPr lang="en-US" sz="2400" dirty="0" smtClean="0"/>
              <a:t>linear</a:t>
            </a:r>
            <a:r>
              <a:rPr lang="hr-HR" sz="2400" dirty="0" err="1" smtClean="0"/>
              <a:t>nom</a:t>
            </a:r>
            <a:r>
              <a:rPr lang="en-US" sz="2400" dirty="0" smtClean="0"/>
              <a:t> form</a:t>
            </a:r>
            <a:r>
              <a:rPr lang="hr-HR" sz="2400" dirty="0" smtClean="0"/>
              <a:t>om</a:t>
            </a:r>
            <a:r>
              <a:rPr lang="en-US" sz="2400" dirty="0" smtClean="0"/>
              <a:t>: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en-US" sz="2400" dirty="0" smtClean="0"/>
              <a:t>Su</a:t>
            </a:r>
            <a:r>
              <a:rPr lang="hr-HR" sz="2400" dirty="0" smtClean="0"/>
              <a:t>p</a:t>
            </a:r>
            <a:r>
              <a:rPr lang="en-US" sz="2400" dirty="0" err="1" smtClean="0"/>
              <a:t>stitu</a:t>
            </a:r>
            <a:r>
              <a:rPr lang="hr-HR" sz="2400" dirty="0" err="1" smtClean="0"/>
              <a:t>cijom</a:t>
            </a:r>
            <a:r>
              <a:rPr lang="en-US" sz="2400" dirty="0" smtClean="0"/>
              <a:t> </a:t>
            </a:r>
            <a:r>
              <a:rPr lang="hr-HR" sz="2400" dirty="0" smtClean="0"/>
              <a:t>jednadžbi</a:t>
            </a:r>
            <a:r>
              <a:rPr lang="en-US" sz="2400" dirty="0" smtClean="0"/>
              <a:t> </a:t>
            </a:r>
            <a:r>
              <a:rPr lang="hr-HR" sz="2400" dirty="0" smtClean="0">
                <a:solidFill>
                  <a:srgbClr val="00B0F0"/>
                </a:solidFill>
              </a:rPr>
              <a:t>3,4,5 </a:t>
            </a:r>
            <a:r>
              <a:rPr lang="hr-HR" sz="2400" dirty="0" smtClean="0"/>
              <a:t>u jednadžbu</a:t>
            </a:r>
            <a:r>
              <a:rPr lang="en-US" sz="2400" dirty="0" smtClean="0"/>
              <a:t> </a:t>
            </a:r>
            <a:r>
              <a:rPr lang="hr-HR" sz="2400" dirty="0" smtClean="0">
                <a:solidFill>
                  <a:srgbClr val="00B0F0"/>
                </a:solidFill>
              </a:rPr>
              <a:t>1</a:t>
            </a:r>
            <a:r>
              <a:rPr lang="en-US" sz="2400" dirty="0" smtClean="0"/>
              <a:t> </a:t>
            </a:r>
            <a:r>
              <a:rPr lang="hr-HR" sz="2400" dirty="0" smtClean="0"/>
              <a:t>dobiva se </a:t>
            </a:r>
            <a:r>
              <a:rPr lang="hr-HR" sz="2400" dirty="0" smtClean="0">
                <a:solidFill>
                  <a:srgbClr val="00B0F0"/>
                </a:solidFill>
              </a:rPr>
              <a:t>6</a:t>
            </a:r>
            <a:r>
              <a:rPr lang="hr-HR" sz="2400" dirty="0" smtClean="0"/>
              <a:t>,</a:t>
            </a:r>
            <a:r>
              <a:rPr lang="hr-HR" sz="2400" dirty="0" smtClean="0">
                <a:solidFill>
                  <a:srgbClr val="00B0F0"/>
                </a:solidFill>
              </a:rPr>
              <a:t> </a:t>
            </a:r>
            <a:r>
              <a:rPr lang="hr-HR" sz="2400" dirty="0" smtClean="0"/>
              <a:t>a daljnjom manipulacijom  i jednadžba </a:t>
            </a:r>
            <a:r>
              <a:rPr lang="hr-HR" sz="2400" dirty="0" smtClean="0">
                <a:solidFill>
                  <a:srgbClr val="00B0F0"/>
                </a:solidFill>
              </a:rPr>
              <a:t>7</a:t>
            </a:r>
            <a:r>
              <a:rPr lang="hr-HR" sz="2400" dirty="0" smtClean="0"/>
              <a:t>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1200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3059832" y="1268760"/>
            <a:ext cx="1000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2a</a:t>
            </a:r>
            <a:r>
              <a:rPr lang="hr-HR" sz="2800" dirty="0">
                <a:solidFill>
                  <a:srgbClr val="00B0F0"/>
                </a:solidFill>
              </a:rPr>
              <a:t>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452320" y="2420888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4)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429620" y="3933056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5)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020272" y="1268760"/>
            <a:ext cx="1000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2b)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491880" y="2420888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3)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429620" y="5373216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6)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429620" y="6165304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7)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Metoda konačnih volumena (FV) za 1D stacionarnu difuziju</a:t>
            </a:r>
            <a:endParaRPr lang="hr-HR" sz="2800" b="1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72517968"/>
              </p:ext>
            </p:extLst>
          </p:nvPr>
        </p:nvGraphicFramePr>
        <p:xfrm>
          <a:off x="1454972" y="1268760"/>
          <a:ext cx="1409700" cy="623888"/>
        </p:xfrm>
        <a:graphic>
          <a:graphicData uri="http://schemas.openxmlformats.org/presentationml/2006/ole">
            <p:oleObj spid="_x0000_s11566" name="Equation" r:id="rId3" imgW="1002865" imgH="444307" progId="Equation.DSMT4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27180801"/>
              </p:ext>
            </p:extLst>
          </p:nvPr>
        </p:nvGraphicFramePr>
        <p:xfrm>
          <a:off x="5332566" y="1208901"/>
          <a:ext cx="1347787" cy="642937"/>
        </p:xfrm>
        <a:graphic>
          <a:graphicData uri="http://schemas.openxmlformats.org/presentationml/2006/ole">
            <p:oleObj spid="_x0000_s11567" name="Equation" r:id="rId4" imgW="825500" imgH="3937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82661674"/>
              </p:ext>
            </p:extLst>
          </p:nvPr>
        </p:nvGraphicFramePr>
        <p:xfrm>
          <a:off x="692150" y="2347913"/>
          <a:ext cx="2800350" cy="812800"/>
        </p:xfrm>
        <a:graphic>
          <a:graphicData uri="http://schemas.openxmlformats.org/presentationml/2006/ole">
            <p:oleObj spid="_x0000_s11568" name="Equation" r:id="rId5" imgW="1663700" imgH="48260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7103658"/>
              </p:ext>
            </p:extLst>
          </p:nvPr>
        </p:nvGraphicFramePr>
        <p:xfrm>
          <a:off x="4786313" y="2357438"/>
          <a:ext cx="2659062" cy="714375"/>
        </p:xfrm>
        <a:graphic>
          <a:graphicData uri="http://schemas.openxmlformats.org/presentationml/2006/ole">
            <p:oleObj spid="_x0000_s11569" name="Equation" r:id="rId6" imgW="2032000" imgH="546100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5940152" y="4005064"/>
          <a:ext cx="1549400" cy="404812"/>
        </p:xfrm>
        <a:graphic>
          <a:graphicData uri="http://schemas.openxmlformats.org/presentationml/2006/ole">
            <p:oleObj spid="_x0000_s11570" name="Equation" r:id="rId7" imgW="1066800" imgH="279400" progId="Equation.DSMT4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71150305"/>
              </p:ext>
            </p:extLst>
          </p:nvPr>
        </p:nvGraphicFramePr>
        <p:xfrm>
          <a:off x="1763688" y="5301208"/>
          <a:ext cx="4889500" cy="765175"/>
        </p:xfrm>
        <a:graphic>
          <a:graphicData uri="http://schemas.openxmlformats.org/presentationml/2006/ole">
            <p:oleObj spid="_x0000_s11571" name="Equation" r:id="rId8" imgW="3289300" imgH="546100" progId="Equation.DSMT4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0080260"/>
              </p:ext>
            </p:extLst>
          </p:nvPr>
        </p:nvGraphicFramePr>
        <p:xfrm>
          <a:off x="1690688" y="6070600"/>
          <a:ext cx="6392862" cy="787400"/>
        </p:xfrm>
        <a:graphic>
          <a:graphicData uri="http://schemas.openxmlformats.org/presentationml/2006/ole">
            <p:oleObj spid="_x0000_s11572" name="Equation" r:id="rId9" imgW="4432300" imgH="5461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28604"/>
            <a:ext cx="928690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Primjenom </a:t>
            </a:r>
            <a:r>
              <a:rPr lang="hr-HR" sz="2400" dirty="0" err="1" smtClean="0"/>
              <a:t>simbolnih</a:t>
            </a:r>
            <a:r>
              <a:rPr lang="hr-HR" sz="2400" dirty="0" smtClean="0"/>
              <a:t> oznaka </a:t>
            </a:r>
            <a:r>
              <a:rPr lang="en-US" sz="2400" i="1" dirty="0" err="1" smtClean="0"/>
              <a:t>a</a:t>
            </a:r>
            <a:r>
              <a:rPr lang="en-US" sz="1400" i="1" dirty="0" err="1" smtClean="0"/>
              <a:t>W</a:t>
            </a:r>
            <a:r>
              <a:rPr lang="hr-HR" sz="2400" dirty="0" smtClean="0"/>
              <a:t>, </a:t>
            </a:r>
            <a:r>
              <a:rPr lang="en-US" sz="2400" i="1" dirty="0" err="1" smtClean="0"/>
              <a:t>a</a:t>
            </a:r>
            <a:r>
              <a:rPr lang="en-US" sz="1400" i="1" dirty="0" err="1" smtClean="0"/>
              <a:t>E</a:t>
            </a:r>
            <a:r>
              <a:rPr lang="en-US" sz="2400" i="1" dirty="0" smtClean="0"/>
              <a:t> </a:t>
            </a:r>
            <a:r>
              <a:rPr lang="hr-HR" sz="2400" dirty="0" smtClean="0"/>
              <a:t>i </a:t>
            </a:r>
            <a:r>
              <a:rPr lang="en-US" sz="2400" i="1" dirty="0" smtClean="0"/>
              <a:t>a</a:t>
            </a:r>
            <a:r>
              <a:rPr lang="hr-HR" sz="1400" i="1" dirty="0" smtClean="0"/>
              <a:t>P</a:t>
            </a:r>
            <a:r>
              <a:rPr lang="hr-HR" sz="2400" dirty="0" smtClean="0"/>
              <a:t> za koeficijente uz </a:t>
            </a:r>
            <a:r>
              <a:rPr lang="en-US" sz="2400" i="1" dirty="0" smtClean="0">
                <a:sym typeface="Symbol"/>
              </a:rPr>
              <a:t></a:t>
            </a:r>
            <a:r>
              <a:rPr lang="en-US" sz="1400" i="1" dirty="0" smtClean="0"/>
              <a:t>W</a:t>
            </a:r>
            <a:r>
              <a:rPr lang="hr-HR" sz="2400" i="1" dirty="0" smtClean="0"/>
              <a:t>,</a:t>
            </a:r>
            <a:r>
              <a:rPr lang="en-US" sz="2400" i="1" dirty="0" smtClean="0">
                <a:sym typeface="Symbol"/>
              </a:rPr>
              <a:t></a:t>
            </a:r>
            <a:r>
              <a:rPr lang="en-US" sz="1400" i="1" dirty="0" smtClean="0"/>
              <a:t>E</a:t>
            </a:r>
            <a:r>
              <a:rPr lang="en-US" sz="2400" i="1" dirty="0" smtClean="0"/>
              <a:t> </a:t>
            </a:r>
            <a:r>
              <a:rPr lang="hr-HR" sz="2400" dirty="0" smtClean="0"/>
              <a:t>i</a:t>
            </a:r>
            <a:r>
              <a:rPr lang="hr-HR" sz="2400" i="1" dirty="0" smtClean="0"/>
              <a:t> </a:t>
            </a:r>
            <a:r>
              <a:rPr lang="en-US" sz="2400" i="1" dirty="0" smtClean="0">
                <a:sym typeface="Symbol"/>
              </a:rPr>
              <a:t></a:t>
            </a:r>
            <a:r>
              <a:rPr lang="hr-HR" sz="1400" i="1" dirty="0" smtClean="0"/>
              <a:t>P</a:t>
            </a:r>
            <a:r>
              <a:rPr lang="en-US" sz="2400" dirty="0" smtClean="0"/>
              <a:t> </a:t>
            </a:r>
            <a:r>
              <a:rPr lang="hr-HR" sz="2400" dirty="0" smtClean="0"/>
              <a:t>u jednadžbi</a:t>
            </a:r>
            <a:r>
              <a:rPr lang="en-US" sz="2400" dirty="0" smtClean="0"/>
              <a:t> </a:t>
            </a:r>
            <a:r>
              <a:rPr lang="hr-HR" sz="2400" dirty="0" smtClean="0">
                <a:solidFill>
                  <a:srgbClr val="00B0F0"/>
                </a:solidFill>
              </a:rPr>
              <a:t>7</a:t>
            </a:r>
            <a:r>
              <a:rPr lang="hr-HR" sz="2400" i="1" dirty="0" smtClean="0">
                <a:solidFill>
                  <a:srgbClr val="00B0F0"/>
                </a:solidFill>
              </a:rPr>
              <a:t> </a:t>
            </a:r>
            <a:r>
              <a:rPr lang="hr-HR" sz="2400" dirty="0" smtClean="0"/>
              <a:t>može se pisati 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Vrijednosti za </a:t>
            </a:r>
            <a:r>
              <a:rPr lang="en-US" sz="2400" i="1" dirty="0" smtClean="0"/>
              <a:t>S</a:t>
            </a:r>
            <a:r>
              <a:rPr lang="en-US" sz="1400" i="1" dirty="0" smtClean="0"/>
              <a:t>u</a:t>
            </a:r>
            <a:r>
              <a:rPr lang="en-US" sz="2400" i="1" dirty="0" smtClean="0"/>
              <a:t> </a:t>
            </a:r>
            <a:r>
              <a:rPr lang="hr-HR" sz="2400" dirty="0" smtClean="0"/>
              <a:t>i</a:t>
            </a:r>
            <a:r>
              <a:rPr lang="en-US" sz="2400" i="1" dirty="0" smtClean="0"/>
              <a:t> S</a:t>
            </a:r>
            <a:r>
              <a:rPr lang="en-US" sz="1400" i="1" dirty="0" smtClean="0"/>
              <a:t>p</a:t>
            </a:r>
            <a:r>
              <a:rPr lang="en-US" sz="2400" i="1" dirty="0" smtClean="0"/>
              <a:t> </a:t>
            </a:r>
            <a:r>
              <a:rPr lang="hr-HR" sz="2400" dirty="0" smtClean="0"/>
              <a:t>mogu se dobiti iz modela izvora </a:t>
            </a:r>
            <a:r>
              <a:rPr lang="hr-HR" sz="2400" dirty="0" smtClean="0">
                <a:solidFill>
                  <a:srgbClr val="00B0F0"/>
                </a:solidFill>
              </a:rPr>
              <a:t>5</a:t>
            </a:r>
            <a:r>
              <a:rPr lang="hr-HR" sz="2400" dirty="0" smtClean="0"/>
              <a:t>.</a:t>
            </a:r>
          </a:p>
          <a:p>
            <a:endParaRPr lang="hr-HR" sz="1200" dirty="0" smtClean="0"/>
          </a:p>
          <a:p>
            <a:r>
              <a:rPr lang="hr-HR" sz="2400" dirty="0" smtClean="0"/>
              <a:t>Jednadžbe</a:t>
            </a:r>
            <a:r>
              <a:rPr lang="en-US" sz="2400" dirty="0" smtClean="0"/>
              <a:t> </a:t>
            </a:r>
            <a:r>
              <a:rPr lang="hr-HR" sz="2400" dirty="0" smtClean="0">
                <a:solidFill>
                  <a:srgbClr val="00B0F0"/>
                </a:solidFill>
              </a:rPr>
              <a:t>8</a:t>
            </a:r>
            <a:r>
              <a:rPr lang="en-US" sz="2400" dirty="0" smtClean="0"/>
              <a:t> </a:t>
            </a:r>
            <a:r>
              <a:rPr lang="hr-HR" sz="2400" dirty="0" smtClean="0"/>
              <a:t>i</a:t>
            </a:r>
            <a:r>
              <a:rPr lang="en-US" sz="2400" dirty="0" smtClean="0"/>
              <a:t> </a:t>
            </a:r>
            <a:r>
              <a:rPr lang="hr-HR" sz="2400" dirty="0" smtClean="0">
                <a:solidFill>
                  <a:srgbClr val="00B0F0"/>
                </a:solidFill>
              </a:rPr>
              <a:t>5 </a:t>
            </a:r>
            <a:r>
              <a:rPr lang="hr-HR" sz="2400" dirty="0" smtClean="0"/>
              <a:t>predstavljaju </a:t>
            </a:r>
            <a:r>
              <a:rPr lang="hr-HR" sz="2400" dirty="0" err="1" smtClean="0"/>
              <a:t>diskretiziranu</a:t>
            </a:r>
            <a:r>
              <a:rPr lang="hr-HR" sz="2400" dirty="0" smtClean="0"/>
              <a:t> formu jednadžbe </a:t>
            </a:r>
            <a:r>
              <a:rPr lang="hr-HR" sz="2400" dirty="0" smtClean="0">
                <a:solidFill>
                  <a:srgbClr val="00B0F0"/>
                </a:solidFill>
              </a:rPr>
              <a:t>0</a:t>
            </a:r>
            <a:r>
              <a:rPr lang="hr-HR" sz="2400" dirty="0" smtClean="0"/>
              <a:t>.</a:t>
            </a:r>
          </a:p>
          <a:p>
            <a:endParaRPr lang="hr-HR" sz="1200" dirty="0" smtClean="0"/>
          </a:p>
          <a:p>
            <a:r>
              <a:rPr lang="hr-HR" sz="2400" dirty="0" err="1" smtClean="0"/>
              <a:t>Diskretizacijska</a:t>
            </a:r>
            <a:r>
              <a:rPr lang="hr-HR" sz="2400" dirty="0" smtClean="0"/>
              <a:t> jednadžba tipa </a:t>
            </a:r>
            <a:r>
              <a:rPr lang="hr-HR" sz="2400" dirty="0" smtClean="0">
                <a:solidFill>
                  <a:srgbClr val="00B0F0"/>
                </a:solidFill>
              </a:rPr>
              <a:t>8 </a:t>
            </a:r>
            <a:r>
              <a:rPr lang="hr-HR" sz="2400" dirty="0" smtClean="0"/>
              <a:t>mora se postaviti za svaki čvor kako bi se moglo dobiti rješenje</a:t>
            </a:r>
            <a:r>
              <a:rPr lang="en-US" sz="2400" dirty="0" smtClean="0"/>
              <a:t>. 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Za kontrolni volumen neposredno uz granicu domene, generalna </a:t>
            </a:r>
            <a:r>
              <a:rPr lang="hr-HR" sz="2400" dirty="0" err="1" smtClean="0"/>
              <a:t>diskretitacijska</a:t>
            </a:r>
            <a:r>
              <a:rPr lang="hr-HR" sz="2400" dirty="0" smtClean="0"/>
              <a:t> jednadžba 8 je modificirana s ciljem uvlačenja (inkorporiranja) rubnog uvjeta. </a:t>
            </a:r>
          </a:p>
          <a:p>
            <a:endParaRPr lang="hr-HR" sz="1200" dirty="0" smtClean="0"/>
          </a:p>
          <a:p>
            <a:r>
              <a:rPr lang="hr-HR" sz="2400" dirty="0" err="1" smtClean="0"/>
              <a:t>Rezultirajući</a:t>
            </a:r>
            <a:r>
              <a:rPr lang="hr-HR" sz="2400" dirty="0" smtClean="0"/>
              <a:t> sustav linearnih algebarskih jednadžbi je potrebno </a:t>
            </a:r>
            <a:r>
              <a:rPr lang="hr-HR" sz="2400" dirty="0" smtClean="0"/>
              <a:t>riješiti </a:t>
            </a:r>
            <a:r>
              <a:rPr lang="hr-HR" sz="2400" dirty="0" smtClean="0"/>
              <a:t>za iznalaženje raspodjele karakteristike </a:t>
            </a:r>
            <a:r>
              <a:rPr lang="en-US" sz="2400" i="1" dirty="0" smtClean="0">
                <a:sym typeface="Symbol"/>
              </a:rPr>
              <a:t></a:t>
            </a:r>
            <a:r>
              <a:rPr lang="en-US" sz="2400" dirty="0" smtClean="0"/>
              <a:t> </a:t>
            </a:r>
            <a:r>
              <a:rPr lang="hr-HR" sz="2400" dirty="0" smtClean="0"/>
              <a:t>u </a:t>
            </a:r>
            <a:r>
              <a:rPr lang="hr-HR" sz="2400" dirty="0" err="1" smtClean="0"/>
              <a:t>čvornim</a:t>
            </a:r>
            <a:r>
              <a:rPr lang="hr-HR" sz="2400" dirty="0" smtClean="0"/>
              <a:t> točkama</a:t>
            </a:r>
            <a:r>
              <a:rPr lang="en-US" sz="2400" dirty="0" smtClean="0"/>
              <a:t>. </a:t>
            </a:r>
            <a:r>
              <a:rPr lang="hr-HR" sz="2400" dirty="0" smtClean="0"/>
              <a:t>Bilo koja prigodna tehnika rješavanja matričnog sustava se može koristiti za tu zadaću.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419872" y="1412776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8)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Metoda konačnih volumena (FV) za 1D stacionarnu difuziju</a:t>
            </a:r>
            <a:endParaRPr lang="hr-HR" sz="2800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44457659"/>
              </p:ext>
            </p:extLst>
          </p:nvPr>
        </p:nvGraphicFramePr>
        <p:xfrm>
          <a:off x="4788024" y="908720"/>
          <a:ext cx="3840087" cy="1079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0029"/>
                <a:gridCol w="1280029"/>
                <a:gridCol w="1280029"/>
              </a:tblGrid>
              <a:tr h="432048">
                <a:tc>
                  <a:txBody>
                    <a:bodyPr/>
                    <a:lstStyle/>
                    <a:p>
                      <a:endParaRPr lang="hr-HR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400" baseline="-25000" dirty="0" smtClean="0"/>
                    </a:p>
                    <a:p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400" baseline="-25000" dirty="0" smtClean="0"/>
                    </a:p>
                    <a:p>
                      <a:endParaRPr lang="hr-HR" sz="1400" dirty="0"/>
                    </a:p>
                  </a:txBody>
                  <a:tcPr/>
                </a:tc>
              </a:tr>
              <a:tr h="632216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45266413"/>
              </p:ext>
            </p:extLst>
          </p:nvPr>
        </p:nvGraphicFramePr>
        <p:xfrm>
          <a:off x="5076055" y="1378630"/>
          <a:ext cx="822352" cy="665714"/>
        </p:xfrm>
        <a:graphic>
          <a:graphicData uri="http://schemas.openxmlformats.org/presentationml/2006/ole">
            <p:oleObj spid="_x0000_s1575" name="Equation" r:id="rId3" imgW="533169" imgH="431613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02997181"/>
              </p:ext>
            </p:extLst>
          </p:nvPr>
        </p:nvGraphicFramePr>
        <p:xfrm>
          <a:off x="6372199" y="1379424"/>
          <a:ext cx="763587" cy="665162"/>
        </p:xfrm>
        <a:graphic>
          <a:graphicData uri="http://schemas.openxmlformats.org/presentationml/2006/ole">
            <p:oleObj spid="_x0000_s1576" name="Equation" r:id="rId4" imgW="495085" imgH="431613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40568081"/>
              </p:ext>
            </p:extLst>
          </p:nvPr>
        </p:nvGraphicFramePr>
        <p:xfrm>
          <a:off x="7380311" y="1555636"/>
          <a:ext cx="1155700" cy="312738"/>
        </p:xfrm>
        <a:graphic>
          <a:graphicData uri="http://schemas.openxmlformats.org/presentationml/2006/ole">
            <p:oleObj spid="_x0000_s1577" name="Equation" r:id="rId5" imgW="748975" imgH="203112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41951595"/>
              </p:ext>
            </p:extLst>
          </p:nvPr>
        </p:nvGraphicFramePr>
        <p:xfrm>
          <a:off x="5292079" y="946582"/>
          <a:ext cx="314325" cy="312738"/>
        </p:xfrm>
        <a:graphic>
          <a:graphicData uri="http://schemas.openxmlformats.org/presentationml/2006/ole">
            <p:oleObj spid="_x0000_s1578" name="Equation" r:id="rId6" imgW="203024" imgH="203024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78644827"/>
              </p:ext>
            </p:extLst>
          </p:nvPr>
        </p:nvGraphicFramePr>
        <p:xfrm>
          <a:off x="6588125" y="946150"/>
          <a:ext cx="254000" cy="311150"/>
        </p:xfrm>
        <a:graphic>
          <a:graphicData uri="http://schemas.openxmlformats.org/presentationml/2006/ole">
            <p:oleObj spid="_x0000_s1579" name="Equation" r:id="rId7" imgW="164957" imgH="203024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69701531"/>
              </p:ext>
            </p:extLst>
          </p:nvPr>
        </p:nvGraphicFramePr>
        <p:xfrm>
          <a:off x="7812359" y="946582"/>
          <a:ext cx="255587" cy="312737"/>
        </p:xfrm>
        <a:graphic>
          <a:graphicData uri="http://schemas.openxmlformats.org/presentationml/2006/ole">
            <p:oleObj spid="_x0000_s1580" name="Equation" r:id="rId8" imgW="164957" imgH="203024" progId="Equation.DSMT4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88858881"/>
              </p:ext>
            </p:extLst>
          </p:nvPr>
        </p:nvGraphicFramePr>
        <p:xfrm>
          <a:off x="1043608" y="1470397"/>
          <a:ext cx="2228850" cy="355600"/>
        </p:xfrm>
        <a:graphic>
          <a:graphicData uri="http://schemas.openxmlformats.org/presentationml/2006/ole">
            <p:oleObj spid="_x0000_s1581" name="Equation" r:id="rId9" imgW="1586811" imgH="25389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PRIMJER 1 – 1D stacionarna difuzija</a:t>
            </a:r>
            <a:endParaRPr lang="hr-HR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0" y="428604"/>
            <a:ext cx="928690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Rješenje jednostavnog problema difuzije, odnosno pronosa topline </a:t>
            </a:r>
            <a:r>
              <a:rPr lang="hr-HR" sz="2400" dirty="0" err="1" smtClean="0"/>
              <a:t>kondukcijom</a:t>
            </a:r>
            <a:r>
              <a:rPr lang="en-US" sz="2400" dirty="0" smtClean="0"/>
              <a:t> </a:t>
            </a:r>
            <a:r>
              <a:rPr lang="hr-HR" sz="2400" dirty="0" smtClean="0"/>
              <a:t>(vođenjem) daje se u nastavku. Jednadžba procesa kojom se opisuje 1D stacionarno vođenje  topline glasi:</a:t>
            </a:r>
          </a:p>
          <a:p>
            <a:endParaRPr lang="hr-HR" sz="2400" dirty="0" smtClean="0"/>
          </a:p>
          <a:p>
            <a:endParaRPr lang="hr-HR" sz="800" dirty="0" smtClean="0"/>
          </a:p>
          <a:p>
            <a:r>
              <a:rPr lang="hr-HR" sz="2400" dirty="0" smtClean="0"/>
              <a:t>Termalna vodljivost</a:t>
            </a:r>
            <a:r>
              <a:rPr lang="en-US" sz="2400" dirty="0" smtClean="0"/>
              <a:t> </a:t>
            </a:r>
            <a:r>
              <a:rPr lang="en-US" sz="2400" i="1" dirty="0" smtClean="0"/>
              <a:t>k </a:t>
            </a:r>
            <a:r>
              <a:rPr lang="hr-HR" sz="2400" dirty="0" smtClean="0"/>
              <a:t>zauzima mjesto</a:t>
            </a:r>
            <a:r>
              <a:rPr lang="en-US" sz="2400" dirty="0" smtClean="0"/>
              <a:t> </a:t>
            </a:r>
            <a:r>
              <a:rPr lang="hr-HR" sz="2400" dirty="0" smtClean="0"/>
              <a:t>od </a:t>
            </a:r>
            <a:r>
              <a:rPr lang="en-US" sz="2400" dirty="0" smtClean="0">
                <a:sym typeface="Symbol"/>
              </a:rPr>
              <a:t></a:t>
            </a:r>
            <a:r>
              <a:rPr lang="en-US" sz="2400" i="1" dirty="0" smtClean="0"/>
              <a:t> </a:t>
            </a:r>
            <a:r>
              <a:rPr lang="hr-HR" sz="2400" dirty="0" smtClean="0"/>
              <a:t>u jednadžbi </a:t>
            </a:r>
            <a:r>
              <a:rPr lang="hr-HR" sz="2400" dirty="0" smtClean="0">
                <a:solidFill>
                  <a:srgbClr val="00B0F0"/>
                </a:solidFill>
              </a:rPr>
              <a:t>1</a:t>
            </a:r>
            <a:r>
              <a:rPr lang="hr-HR" sz="2400" dirty="0" smtClean="0"/>
              <a:t> a ovisna varijabla je temperatura </a:t>
            </a:r>
            <a:r>
              <a:rPr lang="en-US" sz="2400" i="1" dirty="0" smtClean="0"/>
              <a:t>T. </a:t>
            </a:r>
            <a:r>
              <a:rPr lang="hr-HR" sz="2400" dirty="0" smtClean="0"/>
              <a:t>Član izvora može biti toplina generirana električnom energijom koja prolazi kroz štap.</a:t>
            </a:r>
          </a:p>
          <a:p>
            <a:endParaRPr lang="hr-HR" sz="1200" dirty="0" smtClean="0"/>
          </a:p>
          <a:p>
            <a:r>
              <a:rPr lang="hr-HR" sz="2400" dirty="0" smtClean="0"/>
              <a:t>Prvo analiziramo slučaj vođenja topline u izoliranom štapu bez člana izvora</a:t>
            </a:r>
            <a:r>
              <a:rPr lang="en-US" sz="2400" dirty="0" smtClean="0"/>
              <a:t> </a:t>
            </a:r>
            <a:r>
              <a:rPr lang="hr-HR" sz="2400" dirty="0" smtClean="0"/>
              <a:t>(</a:t>
            </a:r>
            <a:r>
              <a:rPr lang="hr-HR" sz="2400" dirty="0" err="1" smtClean="0"/>
              <a:t>eng</a:t>
            </a:r>
            <a:r>
              <a:rPr lang="hr-HR" sz="2400" dirty="0" smtClean="0"/>
              <a:t>: </a:t>
            </a:r>
            <a:r>
              <a:rPr lang="en-US" sz="2400" dirty="0" smtClean="0"/>
              <a:t>source-free</a:t>
            </a:r>
            <a:r>
              <a:rPr lang="hr-HR" sz="2400" dirty="0" smtClean="0"/>
              <a:t>). Na rubovima su konstantne temperature od </a:t>
            </a:r>
            <a:r>
              <a:rPr lang="en-US" sz="2400" dirty="0" smtClean="0"/>
              <a:t>100°C </a:t>
            </a:r>
            <a:r>
              <a:rPr lang="hr-HR" sz="2400" dirty="0" smtClean="0"/>
              <a:t>i</a:t>
            </a:r>
            <a:r>
              <a:rPr lang="en-US" sz="2400" dirty="0" smtClean="0"/>
              <a:t> 0°C</a:t>
            </a:r>
            <a:r>
              <a:rPr lang="hr-HR" sz="2400" dirty="0" smtClean="0"/>
              <a:t>. 1D problem skiciran na slici</a:t>
            </a:r>
            <a:r>
              <a:rPr lang="en-US" sz="2400" dirty="0" smtClean="0"/>
              <a:t> </a:t>
            </a:r>
            <a:r>
              <a:rPr lang="hr-HR" sz="2400" dirty="0" smtClean="0"/>
              <a:t>je opisan jednadžbom:</a:t>
            </a:r>
          </a:p>
          <a:p>
            <a:endParaRPr lang="hr-HR" sz="2400" dirty="0" smtClean="0"/>
          </a:p>
          <a:p>
            <a:endParaRPr lang="hr-HR" sz="3600" dirty="0" smtClean="0"/>
          </a:p>
          <a:p>
            <a:endParaRPr lang="hr-HR" sz="2400" dirty="0" smtClean="0"/>
          </a:p>
          <a:p>
            <a:r>
              <a:rPr lang="hr-HR" sz="2400" dirty="0" smtClean="0"/>
              <a:t>Potrebno je proračunati raspodjelu temperature u štapu. </a:t>
            </a:r>
            <a:r>
              <a:rPr lang="en-US" sz="2400" dirty="0" smtClean="0"/>
              <a:t>T</a:t>
            </a:r>
            <a:r>
              <a:rPr lang="hr-HR" sz="2400" dirty="0" err="1" smtClean="0"/>
              <a:t>oplinska</a:t>
            </a:r>
            <a:r>
              <a:rPr lang="en-US" sz="2400" dirty="0" smtClean="0"/>
              <a:t> </a:t>
            </a:r>
            <a:r>
              <a:rPr lang="hr-HR" sz="2400" dirty="0" smtClean="0"/>
              <a:t>vodljivost </a:t>
            </a:r>
            <a:r>
              <a:rPr lang="en-US" sz="2400" i="1" dirty="0" smtClean="0"/>
              <a:t>k </a:t>
            </a:r>
            <a:r>
              <a:rPr lang="hr-HR" sz="2400" dirty="0" smtClean="0"/>
              <a:t>iznosi </a:t>
            </a:r>
            <a:r>
              <a:rPr lang="en-US" sz="2400" dirty="0" smtClean="0"/>
              <a:t>1000 W/</a:t>
            </a:r>
            <a:r>
              <a:rPr lang="en-US" sz="2400" dirty="0" err="1" smtClean="0"/>
              <a:t>mK</a:t>
            </a:r>
            <a:r>
              <a:rPr lang="en-US" sz="2400" dirty="0" smtClean="0"/>
              <a:t>, </a:t>
            </a:r>
            <a:r>
              <a:rPr lang="hr-HR" sz="2400" dirty="0" smtClean="0"/>
              <a:t>a konstantna površina poprečnog presjeka</a:t>
            </a:r>
            <a:r>
              <a:rPr lang="en-US" sz="2400" dirty="0" smtClean="0"/>
              <a:t> </a:t>
            </a:r>
            <a:r>
              <a:rPr lang="en-US" sz="2400" i="1" dirty="0" smtClean="0"/>
              <a:t>A </a:t>
            </a:r>
            <a:r>
              <a:rPr lang="hr-HR" sz="2400" dirty="0" smtClean="0"/>
              <a:t>definirana je sa vrijednosti</a:t>
            </a:r>
            <a:r>
              <a:rPr lang="en-US" sz="2400" dirty="0" smtClean="0"/>
              <a:t> </a:t>
            </a:r>
            <a:r>
              <a:rPr lang="hr-HR" sz="2400" dirty="0" smtClean="0"/>
              <a:t>1</a:t>
            </a:r>
            <a:r>
              <a:rPr lang="en-US" sz="2400" baseline="30000" dirty="0" smtClean="0"/>
              <a:t> </a:t>
            </a:r>
            <a:r>
              <a:rPr lang="en-US" sz="2400" dirty="0" smtClean="0"/>
              <a:t>m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.</a:t>
            </a:r>
            <a:endParaRPr lang="hr-HR" sz="2400" dirty="0" smtClean="0"/>
          </a:p>
        </p:txBody>
      </p:sp>
      <p:sp>
        <p:nvSpPr>
          <p:cNvPr id="22" name="Rectangle 21"/>
          <p:cNvSpPr/>
          <p:nvPr/>
        </p:nvSpPr>
        <p:spPr>
          <a:xfrm>
            <a:off x="7929586" y="1285860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9)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44208" y="4797152"/>
            <a:ext cx="8572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10)</a:t>
            </a:r>
            <a:endParaRPr lang="hr-HR" sz="2800" dirty="0">
              <a:solidFill>
                <a:srgbClr val="00B0F0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30488596"/>
              </p:ext>
            </p:extLst>
          </p:nvPr>
        </p:nvGraphicFramePr>
        <p:xfrm>
          <a:off x="5786446" y="1285860"/>
          <a:ext cx="1758950" cy="706437"/>
        </p:xfrm>
        <a:graphic>
          <a:graphicData uri="http://schemas.openxmlformats.org/presentationml/2006/ole">
            <p:oleObj spid="_x0000_s15440" name="Equation" r:id="rId3" imgW="1231366" imgH="495085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860032" y="4725144"/>
          <a:ext cx="1303338" cy="701675"/>
        </p:xfrm>
        <a:graphic>
          <a:graphicData uri="http://schemas.openxmlformats.org/presentationml/2006/ole">
            <p:oleObj spid="_x0000_s15441" name="Equation" r:id="rId4" imgW="1002865" imgH="495085" progId="Equation.DSMT4">
              <p:embed/>
            </p:oleObj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2601" y="4509120"/>
            <a:ext cx="4397216" cy="12201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28604"/>
            <a:ext cx="91440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Ukupnu duljinu štapa dijelimo na 10 kontrolnih volumena (</a:t>
            </a:r>
            <a:r>
              <a:rPr lang="en-US" sz="2400" dirty="0" smtClean="0">
                <a:sym typeface="Symbol"/>
              </a:rPr>
              <a:t></a:t>
            </a:r>
            <a:r>
              <a:rPr lang="en-US" sz="2400" i="1" dirty="0" smtClean="0"/>
              <a:t>x </a:t>
            </a:r>
            <a:r>
              <a:rPr lang="en-US" sz="2400" dirty="0" smtClean="0"/>
              <a:t>= 0.1 m</a:t>
            </a:r>
            <a:r>
              <a:rPr lang="hr-HR" sz="2400" dirty="0" smtClean="0"/>
              <a:t>)</a:t>
            </a:r>
            <a:r>
              <a:rPr lang="en-US" sz="2400" i="1" dirty="0" smtClean="0"/>
              <a:t>.</a:t>
            </a:r>
            <a:endParaRPr lang="hr-HR" sz="2400" i="1" dirty="0" smtClean="0"/>
          </a:p>
          <a:p>
            <a:endParaRPr lang="hr-HR" sz="2400" i="1" dirty="0" smtClean="0"/>
          </a:p>
          <a:p>
            <a:endParaRPr lang="hr-HR" sz="2400" i="1" dirty="0" smtClean="0"/>
          </a:p>
          <a:p>
            <a:endParaRPr lang="hr-HR" sz="1200" i="1" dirty="0" smtClean="0"/>
          </a:p>
          <a:p>
            <a:endParaRPr lang="hr-HR" sz="1200" i="1" dirty="0" smtClean="0"/>
          </a:p>
          <a:p>
            <a:endParaRPr lang="hr-HR" sz="1200" i="1" dirty="0" smtClean="0"/>
          </a:p>
          <a:p>
            <a:r>
              <a:rPr lang="hr-HR" sz="2400" dirty="0" smtClean="0"/>
              <a:t>Proračunska mreža sadrži 10 čvorova</a:t>
            </a:r>
            <a:r>
              <a:rPr lang="en-US" sz="2400" dirty="0" smtClean="0"/>
              <a:t>. </a:t>
            </a:r>
            <a:r>
              <a:rPr lang="hr-HR" sz="2400" dirty="0" smtClean="0"/>
              <a:t>Čvorovi </a:t>
            </a:r>
            <a:r>
              <a:rPr lang="en-US" sz="2400" dirty="0" smtClean="0"/>
              <a:t>2</a:t>
            </a:r>
            <a:r>
              <a:rPr lang="hr-HR" sz="2400" dirty="0" smtClean="0"/>
              <a:t>-9</a:t>
            </a:r>
            <a:r>
              <a:rPr lang="en-US" sz="2400" dirty="0" smtClean="0"/>
              <a:t> </a:t>
            </a:r>
            <a:r>
              <a:rPr lang="hr-HR" sz="2400" dirty="0" smtClean="0"/>
              <a:t>imaju susjedne čvorove s lijeve i desne strane s odgovarajućim vrijednostima temperatura</a:t>
            </a:r>
            <a:r>
              <a:rPr lang="en-US" sz="2400" dirty="0" smtClean="0"/>
              <a:t>. 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Shodno tome</a:t>
            </a:r>
            <a:r>
              <a:rPr lang="en-US" sz="2400" dirty="0" smtClean="0"/>
              <a:t>,</a:t>
            </a:r>
            <a:r>
              <a:rPr lang="hr-HR" sz="2400" dirty="0" smtClean="0"/>
              <a:t> </a:t>
            </a:r>
            <a:r>
              <a:rPr lang="en-US" sz="2400" dirty="0" err="1" smtClean="0"/>
              <a:t>dis</a:t>
            </a:r>
            <a:r>
              <a:rPr lang="hr-HR" sz="2400" dirty="0" err="1" smtClean="0"/>
              <a:t>kretizacijske</a:t>
            </a:r>
            <a:r>
              <a:rPr lang="hr-HR" sz="2400" dirty="0" smtClean="0"/>
              <a:t> jednadžbe</a:t>
            </a:r>
            <a:r>
              <a:rPr lang="en-US" sz="2400" dirty="0" smtClean="0"/>
              <a:t> </a:t>
            </a:r>
            <a:r>
              <a:rPr lang="hr-HR" sz="2400" dirty="0" smtClean="0"/>
              <a:t>oblika </a:t>
            </a:r>
            <a:r>
              <a:rPr lang="hr-HR" sz="2400" dirty="0" smtClean="0">
                <a:solidFill>
                  <a:srgbClr val="00B0F0"/>
                </a:solidFill>
              </a:rPr>
              <a:t>7 </a:t>
            </a:r>
            <a:r>
              <a:rPr lang="hr-HR" sz="2400" dirty="0" smtClean="0"/>
              <a:t>mogu se zapisati za kontrolni volumen omeđen sa tim čvorovima: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Toplinska vodljivost </a:t>
            </a:r>
            <a:r>
              <a:rPr lang="en-US" sz="2400" dirty="0" smtClean="0"/>
              <a:t>(</a:t>
            </a:r>
            <a:r>
              <a:rPr lang="en-US" sz="2400" i="1" dirty="0" err="1" smtClean="0"/>
              <a:t>k</a:t>
            </a:r>
            <a:r>
              <a:rPr lang="en-US" sz="1400" i="1" dirty="0" err="1" smtClean="0"/>
              <a:t>e</a:t>
            </a:r>
            <a:r>
              <a:rPr lang="en-US" sz="2400" i="1" dirty="0" smtClean="0"/>
              <a:t> = </a:t>
            </a:r>
            <a:r>
              <a:rPr lang="en-US" sz="2400" i="1" dirty="0" err="1" smtClean="0"/>
              <a:t>k</a:t>
            </a:r>
            <a:r>
              <a:rPr lang="en-US" sz="1400" i="1" dirty="0" err="1" smtClean="0"/>
              <a:t>w</a:t>
            </a:r>
            <a:r>
              <a:rPr lang="en-US" sz="2400" i="1" dirty="0" smtClean="0"/>
              <a:t> = k</a:t>
            </a:r>
            <a:r>
              <a:rPr lang="en-US" sz="2400" dirty="0" smtClean="0"/>
              <a:t>), </a:t>
            </a:r>
            <a:r>
              <a:rPr lang="hr-HR" sz="2400" dirty="0" smtClean="0"/>
              <a:t>udaljenost među čvorovima</a:t>
            </a:r>
            <a:r>
              <a:rPr lang="en-US" sz="2400" dirty="0" smtClean="0"/>
              <a:t> (</a:t>
            </a:r>
            <a:r>
              <a:rPr lang="en-US" sz="2400" i="1" dirty="0" smtClean="0">
                <a:sym typeface="Symbol"/>
              </a:rPr>
              <a:t></a:t>
            </a:r>
            <a:r>
              <a:rPr lang="en-US" sz="2400" i="1" dirty="0" smtClean="0"/>
              <a:t>x</a:t>
            </a:r>
            <a:r>
              <a:rPr lang="en-US" sz="2400" dirty="0" smtClean="0"/>
              <a:t>) </a:t>
            </a:r>
            <a:r>
              <a:rPr lang="hr-HR" sz="2400" dirty="0" smtClean="0"/>
              <a:t>i poprečni presjeci</a:t>
            </a:r>
            <a:r>
              <a:rPr lang="en-US" sz="2400" dirty="0" smtClean="0"/>
              <a:t> (</a:t>
            </a:r>
            <a:r>
              <a:rPr lang="en-US" sz="2400" i="1" dirty="0" err="1" smtClean="0"/>
              <a:t>A</a:t>
            </a:r>
            <a:r>
              <a:rPr lang="en-US" sz="1400" i="1" dirty="0" err="1" smtClean="0"/>
              <a:t>e</a:t>
            </a:r>
            <a:r>
              <a:rPr lang="en-US" sz="2400" i="1" dirty="0" smtClean="0"/>
              <a:t> = A</a:t>
            </a:r>
            <a:r>
              <a:rPr lang="en-US" sz="1400" i="1" dirty="0" smtClean="0"/>
              <a:t>w</a:t>
            </a:r>
            <a:r>
              <a:rPr lang="en-US" sz="2400" i="1" dirty="0" smtClean="0"/>
              <a:t> = A</a:t>
            </a:r>
            <a:r>
              <a:rPr lang="en-US" sz="2400" dirty="0" smtClean="0"/>
              <a:t>) </a:t>
            </a:r>
            <a:r>
              <a:rPr lang="hr-HR" sz="2400" dirty="0" smtClean="0"/>
              <a:t>su konstantni</a:t>
            </a:r>
            <a:r>
              <a:rPr lang="en-US" sz="2400" i="1" dirty="0" smtClean="0"/>
              <a:t>. </a:t>
            </a:r>
            <a:r>
              <a:rPr lang="hr-HR" sz="2400" dirty="0" smtClean="0"/>
              <a:t>Prema tome, jednadžba za </a:t>
            </a:r>
            <a:r>
              <a:rPr lang="hr-HR" sz="2400" dirty="0" err="1" smtClean="0"/>
              <a:t>čvorne</a:t>
            </a:r>
            <a:r>
              <a:rPr lang="hr-HR" sz="2400" dirty="0" smtClean="0"/>
              <a:t> točke</a:t>
            </a:r>
            <a:r>
              <a:rPr lang="en-US" sz="2400" dirty="0" smtClean="0"/>
              <a:t> 2</a:t>
            </a:r>
            <a:r>
              <a:rPr lang="hr-HR" sz="2400" dirty="0" smtClean="0"/>
              <a:t>-9</a:t>
            </a:r>
            <a:r>
              <a:rPr lang="en-US" sz="2400" dirty="0" smtClean="0"/>
              <a:t> </a:t>
            </a:r>
            <a:r>
              <a:rPr lang="hr-HR" sz="2400" dirty="0" smtClean="0"/>
              <a:t>je: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PRIMJER 1 – 1D stacionarna difuzija</a:t>
            </a:r>
            <a:endParaRPr lang="hr-HR" sz="2800" b="1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44139383"/>
              </p:ext>
            </p:extLst>
          </p:nvPr>
        </p:nvGraphicFramePr>
        <p:xfrm>
          <a:off x="5076056" y="5838128"/>
          <a:ext cx="3840087" cy="1019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0029"/>
                <a:gridCol w="1280029"/>
                <a:gridCol w="1280029"/>
              </a:tblGrid>
              <a:tr h="343740">
                <a:tc>
                  <a:txBody>
                    <a:bodyPr/>
                    <a:lstStyle/>
                    <a:p>
                      <a:endParaRPr lang="hr-HR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400" baseline="-25000" dirty="0" smtClean="0"/>
                    </a:p>
                    <a:p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400" baseline="-25000" dirty="0" smtClean="0"/>
                    </a:p>
                    <a:p>
                      <a:endParaRPr lang="hr-HR" sz="1400" dirty="0"/>
                    </a:p>
                  </a:txBody>
                  <a:tcPr/>
                </a:tc>
              </a:tr>
              <a:tr h="572832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73601514"/>
              </p:ext>
            </p:extLst>
          </p:nvPr>
        </p:nvGraphicFramePr>
        <p:xfrm>
          <a:off x="5548585" y="5878065"/>
          <a:ext cx="314325" cy="312738"/>
        </p:xfrm>
        <a:graphic>
          <a:graphicData uri="http://schemas.openxmlformats.org/presentationml/2006/ole">
            <p:oleObj spid="_x0000_s2617" name="Equation" r:id="rId3" imgW="203024" imgH="203024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13922957"/>
              </p:ext>
            </p:extLst>
          </p:nvPr>
        </p:nvGraphicFramePr>
        <p:xfrm>
          <a:off x="6804248" y="5877272"/>
          <a:ext cx="255588" cy="314325"/>
        </p:xfrm>
        <a:graphic>
          <a:graphicData uri="http://schemas.openxmlformats.org/presentationml/2006/ole">
            <p:oleObj spid="_x0000_s2618" name="Equation" r:id="rId4" imgW="164957" imgH="203024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58563704"/>
              </p:ext>
            </p:extLst>
          </p:nvPr>
        </p:nvGraphicFramePr>
        <p:xfrm>
          <a:off x="8098061" y="5877272"/>
          <a:ext cx="255587" cy="314325"/>
        </p:xfrm>
        <a:graphic>
          <a:graphicData uri="http://schemas.openxmlformats.org/presentationml/2006/ole">
            <p:oleObj spid="_x0000_s2619" name="Equation" r:id="rId5" imgW="164957" imgH="203024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88784144"/>
              </p:ext>
            </p:extLst>
          </p:nvPr>
        </p:nvGraphicFramePr>
        <p:xfrm>
          <a:off x="5531023" y="6239693"/>
          <a:ext cx="530225" cy="604837"/>
        </p:xfrm>
        <a:graphic>
          <a:graphicData uri="http://schemas.openxmlformats.org/presentationml/2006/ole">
            <p:oleObj spid="_x0000_s2620" name="Equation" r:id="rId6" imgW="342751" imgH="393529" progId="Equation.DSMT4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71209732"/>
              </p:ext>
            </p:extLst>
          </p:nvPr>
        </p:nvGraphicFramePr>
        <p:xfrm>
          <a:off x="6799180" y="6245581"/>
          <a:ext cx="530225" cy="604837"/>
        </p:xfrm>
        <a:graphic>
          <a:graphicData uri="http://schemas.openxmlformats.org/presentationml/2006/ole">
            <p:oleObj spid="_x0000_s2621" name="Equation" r:id="rId7" imgW="342751" imgH="393529" progId="Equation.DSMT4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84972410"/>
              </p:ext>
            </p:extLst>
          </p:nvPr>
        </p:nvGraphicFramePr>
        <p:xfrm>
          <a:off x="7929563" y="6383338"/>
          <a:ext cx="727075" cy="312737"/>
        </p:xfrm>
        <a:graphic>
          <a:graphicData uri="http://schemas.openxmlformats.org/presentationml/2006/ole">
            <p:oleObj spid="_x0000_s2622" name="Equation" r:id="rId8" imgW="469696" imgH="203112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64083284"/>
              </p:ext>
            </p:extLst>
          </p:nvPr>
        </p:nvGraphicFramePr>
        <p:xfrm>
          <a:off x="1907704" y="4149080"/>
          <a:ext cx="5680075" cy="839788"/>
        </p:xfrm>
        <a:graphic>
          <a:graphicData uri="http://schemas.openxmlformats.org/presentationml/2006/ole">
            <p:oleObj spid="_x0000_s2623" name="Equation" r:id="rId9" imgW="3263900" imgH="482600" progId="Equation.DSMT4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22316214"/>
              </p:ext>
            </p:extLst>
          </p:nvPr>
        </p:nvGraphicFramePr>
        <p:xfrm>
          <a:off x="1928794" y="6143644"/>
          <a:ext cx="1781175" cy="360363"/>
        </p:xfrm>
        <a:graphic>
          <a:graphicData uri="http://schemas.openxmlformats.org/presentationml/2006/ole">
            <p:oleObj spid="_x0000_s2624" name="Equation" r:id="rId10" imgW="1244600" imgH="254000" progId="Equation.DSMT4">
              <p:embed/>
            </p:oleObj>
          </a:graphicData>
        </a:graphic>
      </p:graphicFrame>
      <p:pic>
        <p:nvPicPr>
          <p:cNvPr id="14" name="Picture 1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836712"/>
            <a:ext cx="9144000" cy="13387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28604"/>
            <a:ext cx="9286908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Čvorovi 1 i 10 su rubni čvorovi. Integracija jednadžbe </a:t>
            </a:r>
            <a:r>
              <a:rPr lang="hr-HR" sz="2400" dirty="0" smtClean="0">
                <a:solidFill>
                  <a:srgbClr val="00B0F0"/>
                </a:solidFill>
              </a:rPr>
              <a:t>10 </a:t>
            </a:r>
            <a:r>
              <a:rPr lang="hr-HR" sz="2400" dirty="0" smtClean="0"/>
              <a:t>po kontrolnom volumenu oko čvora 1 daje jednadžbu </a:t>
            </a:r>
            <a:r>
              <a:rPr lang="hr-HR" sz="2400" dirty="0" smtClean="0">
                <a:solidFill>
                  <a:srgbClr val="00B0F0"/>
                </a:solidFill>
              </a:rPr>
              <a:t>11</a:t>
            </a:r>
            <a:r>
              <a:rPr lang="hr-HR" sz="2400" dirty="0" smtClean="0"/>
              <a:t>. Protok kroz rub kontrolnog volumena  </a:t>
            </a:r>
            <a:r>
              <a:rPr lang="hr-HR" sz="2400" i="1" dirty="0" smtClean="0"/>
              <a:t>A</a:t>
            </a:r>
            <a:r>
              <a:rPr lang="hr-HR" sz="2400" dirty="0" smtClean="0"/>
              <a:t> aproksimiran je usvajanjem pretpostavke linearnih odnosa između temperature u rubnoj točki </a:t>
            </a:r>
            <a:r>
              <a:rPr lang="en-US" sz="2400" i="1" dirty="0" smtClean="0"/>
              <a:t>A </a:t>
            </a:r>
            <a:r>
              <a:rPr lang="hr-HR" sz="2400" dirty="0" smtClean="0"/>
              <a:t>i čvoru </a:t>
            </a:r>
            <a:r>
              <a:rPr lang="en-US" sz="2400" i="1" dirty="0" smtClean="0"/>
              <a:t>P.</a:t>
            </a:r>
            <a:r>
              <a:rPr lang="hr-HR" sz="2400" i="1" dirty="0" smtClean="0"/>
              <a:t> </a:t>
            </a:r>
            <a:r>
              <a:rPr lang="hr-HR" sz="2400" dirty="0" smtClean="0"/>
              <a:t>Jednadžba</a:t>
            </a:r>
            <a:r>
              <a:rPr lang="en-US" sz="2400" dirty="0" smtClean="0"/>
              <a:t> </a:t>
            </a:r>
            <a:r>
              <a:rPr lang="hr-HR" sz="2400" dirty="0" smtClean="0">
                <a:solidFill>
                  <a:srgbClr val="00B0F0"/>
                </a:solidFill>
              </a:rPr>
              <a:t>11</a:t>
            </a:r>
            <a:r>
              <a:rPr lang="en-US" sz="2400" dirty="0" smtClean="0"/>
              <a:t> </a:t>
            </a:r>
            <a:r>
              <a:rPr lang="hr-HR" sz="2400" dirty="0" smtClean="0"/>
              <a:t>može se preformulirati da se dobije izraz </a:t>
            </a:r>
            <a:r>
              <a:rPr lang="hr-HR" sz="2400" dirty="0" smtClean="0">
                <a:solidFill>
                  <a:srgbClr val="00B0F0"/>
                </a:solidFill>
              </a:rPr>
              <a:t>12</a:t>
            </a:r>
            <a:r>
              <a:rPr lang="hr-HR" sz="2400" dirty="0" smtClean="0"/>
              <a:t>.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000" dirty="0" smtClean="0"/>
          </a:p>
          <a:p>
            <a:r>
              <a:rPr lang="hr-HR" sz="2400" dirty="0" smtClean="0"/>
              <a:t>Usporedimo jednadžbu </a:t>
            </a:r>
            <a:r>
              <a:rPr lang="hr-HR" sz="2400" dirty="0" smtClean="0">
                <a:solidFill>
                  <a:srgbClr val="00B0F0"/>
                </a:solidFill>
              </a:rPr>
              <a:t>7 </a:t>
            </a:r>
            <a:r>
              <a:rPr lang="hr-HR" sz="2400" dirty="0" smtClean="0"/>
              <a:t>s</a:t>
            </a:r>
            <a:r>
              <a:rPr lang="en-US" sz="2400" dirty="0" smtClean="0"/>
              <a:t> </a:t>
            </a:r>
            <a:r>
              <a:rPr lang="hr-HR" sz="2400" dirty="0" smtClean="0"/>
              <a:t>jednadžbom</a:t>
            </a:r>
            <a:r>
              <a:rPr lang="en-US" sz="2400" dirty="0" smtClean="0"/>
              <a:t> </a:t>
            </a:r>
            <a:r>
              <a:rPr lang="hr-HR" sz="2400" dirty="0" smtClean="0">
                <a:solidFill>
                  <a:srgbClr val="00B0F0"/>
                </a:solidFill>
              </a:rPr>
              <a:t>12</a:t>
            </a:r>
            <a:r>
              <a:rPr lang="hr-HR" sz="2400" dirty="0" smtClean="0"/>
              <a:t>.</a:t>
            </a:r>
            <a:r>
              <a:rPr lang="en-US" sz="2400" dirty="0" smtClean="0"/>
              <a:t> </a:t>
            </a:r>
            <a:r>
              <a:rPr lang="hr-HR" sz="2400" dirty="0" smtClean="0"/>
              <a:t>Rubni uvjet izražen je s konstantnom temperaturom</a:t>
            </a:r>
            <a:r>
              <a:rPr lang="en-US" sz="2400" dirty="0" smtClean="0"/>
              <a:t> </a:t>
            </a:r>
            <a:r>
              <a:rPr lang="hr-HR" sz="2400" dirty="0" smtClean="0"/>
              <a:t>i unosi se u proračun</a:t>
            </a:r>
            <a:r>
              <a:rPr lang="en-US" sz="2400" dirty="0" smtClean="0"/>
              <a:t> </a:t>
            </a:r>
            <a:r>
              <a:rPr lang="hr-HR" sz="2400" dirty="0" smtClean="0"/>
              <a:t>kao član izvora </a:t>
            </a:r>
          </a:p>
          <a:p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1400" i="1" dirty="0" smtClean="0"/>
              <a:t>u</a:t>
            </a:r>
            <a:r>
              <a:rPr lang="en-US" sz="2400" i="1" dirty="0" smtClean="0"/>
              <a:t> + S</a:t>
            </a:r>
            <a:r>
              <a:rPr lang="en-US" sz="1400" i="1" dirty="0" smtClean="0"/>
              <a:t>P</a:t>
            </a:r>
            <a:r>
              <a:rPr lang="en-US" sz="2400" i="1" dirty="0" smtClean="0"/>
              <a:t>T</a:t>
            </a:r>
            <a:r>
              <a:rPr lang="en-US" sz="1400" i="1" dirty="0" smtClean="0"/>
              <a:t>P</a:t>
            </a:r>
            <a:r>
              <a:rPr lang="en-US" sz="2400" dirty="0" smtClean="0"/>
              <a:t>)</a:t>
            </a:r>
            <a:r>
              <a:rPr lang="en-US" sz="2400" i="1" dirty="0" smtClean="0"/>
              <a:t> </a:t>
            </a:r>
            <a:r>
              <a:rPr lang="hr-HR" sz="2400" dirty="0" smtClean="0"/>
              <a:t>sa</a:t>
            </a:r>
            <a:r>
              <a:rPr lang="en-US" sz="2400" i="1" dirty="0" smtClean="0"/>
              <a:t> S</a:t>
            </a:r>
            <a:r>
              <a:rPr lang="en-US" sz="1400" i="1" dirty="0" smtClean="0"/>
              <a:t>u</a:t>
            </a:r>
            <a:r>
              <a:rPr lang="en-US" sz="2400" i="1" dirty="0" smtClean="0"/>
              <a:t>=(2kA/</a:t>
            </a:r>
            <a:r>
              <a:rPr lang="en-US" sz="2400" i="1" dirty="0" smtClean="0">
                <a:sym typeface="Symbol"/>
              </a:rPr>
              <a:t></a:t>
            </a:r>
            <a:r>
              <a:rPr lang="en-US" sz="2400" i="1" dirty="0" smtClean="0"/>
              <a:t>x)T</a:t>
            </a:r>
            <a:r>
              <a:rPr lang="en-US" sz="1400" i="1" dirty="0" smtClean="0"/>
              <a:t>A</a:t>
            </a:r>
            <a:r>
              <a:rPr lang="en-US" sz="2400" i="1" dirty="0" smtClean="0"/>
              <a:t> </a:t>
            </a:r>
            <a:r>
              <a:rPr lang="hr-HR" sz="2400" i="1" dirty="0" smtClean="0"/>
              <a:t> </a:t>
            </a:r>
            <a:r>
              <a:rPr lang="hr-HR" sz="2400" dirty="0" smtClean="0"/>
              <a:t>i</a:t>
            </a:r>
            <a:r>
              <a:rPr lang="en-US" sz="2400" i="1" dirty="0" smtClean="0"/>
              <a:t> </a:t>
            </a:r>
            <a:r>
              <a:rPr lang="hr-HR" sz="2400" i="1" dirty="0" smtClean="0"/>
              <a:t> </a:t>
            </a:r>
            <a:r>
              <a:rPr lang="en-US" sz="2400" i="1" dirty="0" smtClean="0"/>
              <a:t>S</a:t>
            </a:r>
            <a:r>
              <a:rPr lang="hr-HR" sz="1400" i="1" dirty="0" smtClean="0"/>
              <a:t>P</a:t>
            </a:r>
            <a:r>
              <a:rPr lang="en-US" sz="2400" i="1" dirty="0" smtClean="0"/>
              <a:t>=−2kA/</a:t>
            </a:r>
            <a:r>
              <a:rPr lang="en-US" sz="2400" i="1" dirty="0" smtClean="0">
                <a:sym typeface="Symbol"/>
              </a:rPr>
              <a:t></a:t>
            </a:r>
            <a:r>
              <a:rPr lang="en-US" sz="2400" i="1" dirty="0" smtClean="0"/>
              <a:t>x</a:t>
            </a:r>
            <a:r>
              <a:rPr lang="hr-HR" sz="2400" i="1" dirty="0" smtClean="0"/>
              <a:t>.</a:t>
            </a:r>
            <a:r>
              <a:rPr lang="hr-HR" sz="2400" dirty="0" smtClean="0"/>
              <a:t> Poveznica sa zapadnim rubom</a:t>
            </a:r>
            <a:r>
              <a:rPr lang="en-US" sz="2400" dirty="0" smtClean="0"/>
              <a:t> </a:t>
            </a:r>
            <a:r>
              <a:rPr lang="hr-HR" sz="2400" dirty="0" smtClean="0"/>
              <a:t>je ukinuta postavljanjem koeficijenta </a:t>
            </a:r>
            <a:r>
              <a:rPr lang="hr-HR" sz="2400" i="1" dirty="0" smtClean="0"/>
              <a:t>a</a:t>
            </a:r>
            <a:r>
              <a:rPr lang="hr-HR" sz="1400" i="1" dirty="0" smtClean="0"/>
              <a:t>W</a:t>
            </a:r>
            <a:r>
              <a:rPr lang="hr-HR" sz="2400" i="1" dirty="0" smtClean="0"/>
              <a:t> </a:t>
            </a:r>
            <a:r>
              <a:rPr lang="hr-HR" sz="2400" dirty="0" smtClean="0"/>
              <a:t>jednakim nuli.</a:t>
            </a:r>
          </a:p>
          <a:p>
            <a:endParaRPr lang="hr-HR" sz="1200" dirty="0" smtClean="0"/>
          </a:p>
          <a:p>
            <a:r>
              <a:rPr lang="hr-HR" sz="2400" dirty="0" smtClean="0"/>
              <a:t>Kako bi se dobila </a:t>
            </a:r>
            <a:r>
              <a:rPr lang="hr-HR" sz="2400" dirty="0" err="1" smtClean="0"/>
              <a:t>diskretizacijska</a:t>
            </a:r>
            <a:r>
              <a:rPr lang="hr-HR" sz="2400" dirty="0" smtClean="0"/>
              <a:t> jednadžba za rubni čvor 1 koristi se jednadžba</a:t>
            </a:r>
            <a:r>
              <a:rPr lang="en-US" sz="2400" dirty="0" smtClean="0"/>
              <a:t> </a:t>
            </a:r>
            <a:r>
              <a:rPr lang="hr-HR" sz="2400" dirty="0" smtClean="0">
                <a:solidFill>
                  <a:srgbClr val="00B0F0"/>
                </a:solidFill>
              </a:rPr>
              <a:t>12.  </a:t>
            </a:r>
            <a:r>
              <a:rPr lang="hr-HR" sz="2400" dirty="0" smtClean="0"/>
              <a:t>Nakon njenog preuređenja</a:t>
            </a:r>
            <a:r>
              <a:rPr lang="en-US" sz="2400" dirty="0" smtClean="0"/>
              <a:t> </a:t>
            </a:r>
            <a:r>
              <a:rPr lang="hr-HR" sz="2400" dirty="0" smtClean="0"/>
              <a:t>dobiva se slijedeća forma</a:t>
            </a:r>
            <a:r>
              <a:rPr lang="en-US" sz="2400" dirty="0" smtClean="0"/>
              <a:t>:</a:t>
            </a:r>
            <a:endParaRPr lang="hr-HR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3071802" y="2500306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11)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429652" y="2428868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12)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PRIMJER 1 – 1D stacionarna difuzija</a:t>
            </a:r>
            <a:endParaRPr lang="hr-HR" sz="2800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44923975"/>
              </p:ext>
            </p:extLst>
          </p:nvPr>
        </p:nvGraphicFramePr>
        <p:xfrm>
          <a:off x="4283968" y="5746560"/>
          <a:ext cx="4505325" cy="111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5854"/>
                <a:gridCol w="808455"/>
                <a:gridCol w="1322927"/>
                <a:gridCol w="734959"/>
                <a:gridCol w="863130"/>
              </a:tblGrid>
              <a:tr h="370840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740600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25784357"/>
              </p:ext>
            </p:extLst>
          </p:nvPr>
        </p:nvGraphicFramePr>
        <p:xfrm>
          <a:off x="4572000" y="5773711"/>
          <a:ext cx="314325" cy="314325"/>
        </p:xfrm>
        <a:graphic>
          <a:graphicData uri="http://schemas.openxmlformats.org/presentationml/2006/ole">
            <p:oleObj spid="_x0000_s3995" name="Equation" r:id="rId3" imgW="203024" imgH="203024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295400"/>
              </p:ext>
            </p:extLst>
          </p:nvPr>
        </p:nvGraphicFramePr>
        <p:xfrm>
          <a:off x="5364088" y="5756126"/>
          <a:ext cx="255587" cy="314325"/>
        </p:xfrm>
        <a:graphic>
          <a:graphicData uri="http://schemas.openxmlformats.org/presentationml/2006/ole">
            <p:oleObj spid="_x0000_s3996" name="Equation" r:id="rId4" imgW="164957" imgH="203024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38265281"/>
              </p:ext>
            </p:extLst>
          </p:nvPr>
        </p:nvGraphicFramePr>
        <p:xfrm>
          <a:off x="6444208" y="5764919"/>
          <a:ext cx="255587" cy="314325"/>
        </p:xfrm>
        <a:graphic>
          <a:graphicData uri="http://schemas.openxmlformats.org/presentationml/2006/ole">
            <p:oleObj spid="_x0000_s3997" name="Equation" r:id="rId5" imgW="164957" imgH="203024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49582401"/>
              </p:ext>
            </p:extLst>
          </p:nvPr>
        </p:nvGraphicFramePr>
        <p:xfrm>
          <a:off x="7452320" y="5764919"/>
          <a:ext cx="255588" cy="314325"/>
        </p:xfrm>
        <a:graphic>
          <a:graphicData uri="http://schemas.openxmlformats.org/presentationml/2006/ole">
            <p:oleObj spid="_x0000_s3998" name="Equation" r:id="rId6" imgW="164957" imgH="203024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06357617"/>
              </p:ext>
            </p:extLst>
          </p:nvPr>
        </p:nvGraphicFramePr>
        <p:xfrm>
          <a:off x="8231184" y="5756126"/>
          <a:ext cx="274637" cy="333375"/>
        </p:xfrm>
        <a:graphic>
          <a:graphicData uri="http://schemas.openxmlformats.org/presentationml/2006/ole">
            <p:oleObj spid="_x0000_s3999" name="Equation" r:id="rId7" imgW="177569" imgH="215619" progId="Equation.DSMT4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58846354"/>
              </p:ext>
            </p:extLst>
          </p:nvPr>
        </p:nvGraphicFramePr>
        <p:xfrm>
          <a:off x="4620416" y="6341252"/>
          <a:ext cx="196850" cy="255587"/>
        </p:xfrm>
        <a:graphic>
          <a:graphicData uri="http://schemas.openxmlformats.org/presentationml/2006/ole">
            <p:oleObj spid="_x0000_s4000" name="Equation" r:id="rId8" imgW="126780" imgH="164814" progId="Equation.DSMT4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42960742"/>
              </p:ext>
            </p:extLst>
          </p:nvPr>
        </p:nvGraphicFramePr>
        <p:xfrm>
          <a:off x="5292080" y="6157930"/>
          <a:ext cx="373062" cy="608012"/>
        </p:xfrm>
        <a:graphic>
          <a:graphicData uri="http://schemas.openxmlformats.org/presentationml/2006/ole">
            <p:oleObj spid="_x0000_s4001" name="Equation" r:id="rId9" imgW="241195" imgH="393529" progId="Equation.DSMT4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04265922"/>
              </p:ext>
            </p:extLst>
          </p:nvPr>
        </p:nvGraphicFramePr>
        <p:xfrm>
          <a:off x="5940152" y="6315093"/>
          <a:ext cx="1160462" cy="314325"/>
        </p:xfrm>
        <a:graphic>
          <a:graphicData uri="http://schemas.openxmlformats.org/presentationml/2006/ole">
            <p:oleObj spid="_x0000_s4002" name="Equation" r:id="rId10" imgW="748975" imgH="203112" progId="Equation.DSMT4">
              <p:embed/>
            </p:oleObj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56468408"/>
              </p:ext>
            </p:extLst>
          </p:nvPr>
        </p:nvGraphicFramePr>
        <p:xfrm>
          <a:off x="7236296" y="6190657"/>
          <a:ext cx="609600" cy="608013"/>
        </p:xfrm>
        <a:graphic>
          <a:graphicData uri="http://schemas.openxmlformats.org/presentationml/2006/ole">
            <p:oleObj spid="_x0000_s4003" name="Equation" r:id="rId11" imgW="393529" imgH="393529" progId="Equation.DSMT4">
              <p:embed/>
            </p:oleObj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86771544"/>
              </p:ext>
            </p:extLst>
          </p:nvPr>
        </p:nvGraphicFramePr>
        <p:xfrm>
          <a:off x="8105008" y="6185759"/>
          <a:ext cx="649288" cy="608013"/>
        </p:xfrm>
        <a:graphic>
          <a:graphicData uri="http://schemas.openxmlformats.org/presentationml/2006/ole">
            <p:oleObj spid="_x0000_s4004" name="Equation" r:id="rId12" imgW="418918" imgH="393529" progId="Equation.DSMT4">
              <p:embed/>
            </p:oleObj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66698901"/>
              </p:ext>
            </p:extLst>
          </p:nvPr>
        </p:nvGraphicFramePr>
        <p:xfrm>
          <a:off x="142875" y="2428875"/>
          <a:ext cx="2992438" cy="742950"/>
        </p:xfrm>
        <a:graphic>
          <a:graphicData uri="http://schemas.openxmlformats.org/presentationml/2006/ole">
            <p:oleObj spid="_x0000_s4005" name="Equation" r:id="rId13" imgW="1841500" imgH="457200" progId="Equation.DSMT4">
              <p:embed/>
            </p:oleObj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28946857"/>
              </p:ext>
            </p:extLst>
          </p:nvPr>
        </p:nvGraphicFramePr>
        <p:xfrm>
          <a:off x="4318000" y="2425700"/>
          <a:ext cx="4084638" cy="695325"/>
        </p:xfrm>
        <a:graphic>
          <a:graphicData uri="http://schemas.openxmlformats.org/presentationml/2006/ole">
            <p:oleObj spid="_x0000_s4006" name="Equation" r:id="rId14" imgW="2501900" imgH="431800" progId="Equation.DSMT4">
              <p:embed/>
            </p:oleObj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13128964"/>
              </p:ext>
            </p:extLst>
          </p:nvPr>
        </p:nvGraphicFramePr>
        <p:xfrm>
          <a:off x="755576" y="5949280"/>
          <a:ext cx="2214563" cy="363537"/>
        </p:xfrm>
        <a:graphic>
          <a:graphicData uri="http://schemas.openxmlformats.org/presentationml/2006/ole">
            <p:oleObj spid="_x0000_s4007" name="Equation" r:id="rId15" imgW="1548728" imgH="25389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4395</TotalTime>
  <Words>1924</Words>
  <Application>Microsoft Office PowerPoint</Application>
  <PresentationFormat>On-screen Show (4:3)</PresentationFormat>
  <Paragraphs>301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Office Theme</vt:lpstr>
      <vt:lpstr>Equation</vt:lpstr>
      <vt:lpstr>MathType 5.0 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364</cp:revision>
  <dcterms:created xsi:type="dcterms:W3CDTF">2012-07-09T06:12:43Z</dcterms:created>
  <dcterms:modified xsi:type="dcterms:W3CDTF">2017-10-03T12:42:13Z</dcterms:modified>
</cp:coreProperties>
</file>