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5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ko Koscak" initials="JK" lastIdx="1" clrIdx="0">
    <p:extLst>
      <p:ext uri="{19B8F6BF-5375-455C-9EA6-DF929625EA0E}">
        <p15:presenceInfo xmlns:p15="http://schemas.microsoft.com/office/powerpoint/2012/main" userId="f00fcdb8fc33d2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D42D9"/>
    <a:srgbClr val="1055A1"/>
    <a:srgbClr val="0070C0"/>
    <a:srgbClr val="283984"/>
    <a:srgbClr val="273A87"/>
    <a:srgbClr val="283B8B"/>
    <a:srgbClr val="253B8F"/>
    <a:srgbClr val="F2F2F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5042" autoAdjust="0"/>
  </p:normalViewPr>
  <p:slideViewPr>
    <p:cSldViewPr snapToGrid="0">
      <p:cViewPr varScale="1">
        <p:scale>
          <a:sx n="78" d="100"/>
          <a:sy n="78" d="100"/>
        </p:scale>
        <p:origin x="155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EB746-F74B-496B-BE46-5F7AFB7132E3}" type="datetimeFigureOut">
              <a:rPr lang="hr-HR" smtClean="0"/>
              <a:t>24.10.2018.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17D84-8FA5-4F6D-B8B5-6D51FBDF4A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136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23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86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2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1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3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78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6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1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5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71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4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51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0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0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1"/>
            <a:ext cx="9144000" cy="6856413"/>
          </a:xfrm>
          <a:prstGeom prst="rect">
            <a:avLst/>
          </a:prstGeom>
          <a:solidFill>
            <a:schemeClr val="tx1">
              <a:lumMod val="9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66" y="6050493"/>
            <a:ext cx="1444469" cy="8059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529135" y="6098910"/>
            <a:ext cx="3744201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020" tIns="6804" rIns="34020" bIns="6804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b="1" noProof="0" dirty="0">
                <a:solidFill>
                  <a:schemeClr val="bg1"/>
                </a:solidFill>
                <a:latin typeface="Corbel" panose="020B0503020204020204" pitchFamily="34" charset="0"/>
                <a:ea typeface="SimSun" panose="02010600030101010101" pitchFamily="2" charset="-122"/>
              </a:rPr>
              <a:t>University</a:t>
            </a:r>
            <a:r>
              <a:rPr lang="en-GB" altLang="zh-CN" sz="1200" b="1" baseline="0" noProof="0" dirty="0">
                <a:solidFill>
                  <a:schemeClr val="bg1"/>
                </a:solidFill>
                <a:latin typeface="Corbel" panose="020B0503020204020204" pitchFamily="34" charset="0"/>
                <a:ea typeface="SimSun" panose="02010600030101010101" pitchFamily="2" charset="-122"/>
              </a:rPr>
              <a:t> of Zagreb, Faculty of Civil Engineering</a:t>
            </a:r>
            <a:endParaRPr lang="en-GB" altLang="zh-CN" sz="1200" b="1" noProof="0" dirty="0">
              <a:solidFill>
                <a:schemeClr val="bg1"/>
              </a:solidFill>
              <a:latin typeface="Corbel" panose="020B0503020204020204" pitchFamily="34" charset="0"/>
              <a:ea typeface="SimSun" panose="02010600030101010101" pitchFamily="2" charset="-122"/>
            </a:endParaRPr>
          </a:p>
          <a:p>
            <a:r>
              <a:rPr lang="en-GB" altLang="zh-CN" sz="1200" b="1" noProof="0" dirty="0">
                <a:solidFill>
                  <a:schemeClr val="bg1"/>
                </a:solidFill>
                <a:latin typeface="Corbel" panose="020B0503020204020204" pitchFamily="34" charset="0"/>
                <a:ea typeface="SimSun" panose="02010600030101010101" pitchFamily="2" charset="-122"/>
              </a:rPr>
              <a:t>Department</a:t>
            </a:r>
            <a:r>
              <a:rPr lang="en-GB" altLang="zh-CN" sz="1200" b="1" baseline="0" noProof="0" dirty="0">
                <a:solidFill>
                  <a:schemeClr val="bg1"/>
                </a:solidFill>
                <a:latin typeface="Corbel" panose="020B0503020204020204" pitchFamily="34" charset="0"/>
                <a:ea typeface="SimSun" panose="02010600030101010101" pitchFamily="2" charset="-122"/>
              </a:rPr>
              <a:t> of Engineering Mechanics</a:t>
            </a:r>
            <a:endParaRPr lang="en-GB" altLang="zh-CN" sz="1200" b="1" noProof="0" dirty="0">
              <a:solidFill>
                <a:schemeClr val="bg1"/>
              </a:solidFill>
              <a:latin typeface="Corbel" panose="020B0503020204020204" pitchFamily="34" charset="0"/>
              <a:ea typeface="SimSun" panose="02010600030101010101" pitchFamily="2" charset="-122"/>
            </a:endParaRPr>
          </a:p>
          <a:p>
            <a:r>
              <a:rPr lang="en-GB" altLang="zh-CN" sz="1100" b="0" noProof="0" dirty="0">
                <a:solidFill>
                  <a:schemeClr val="tx1">
                    <a:lumMod val="50000"/>
                  </a:schemeClr>
                </a:solidFill>
                <a:latin typeface="Corbel" panose="020B0503020204020204" pitchFamily="34" charset="0"/>
                <a:ea typeface="SimSun" panose="02010600030101010101" pitchFamily="2" charset="-122"/>
              </a:rPr>
              <a:t>Ka</a:t>
            </a:r>
            <a:r>
              <a:rPr lang="en-GB" altLang="zh-CN" sz="1100" b="0" noProof="0" dirty="0">
                <a:solidFill>
                  <a:schemeClr val="tx1">
                    <a:lumMod val="50000"/>
                  </a:schemeClr>
                </a:solidFill>
                <a:latin typeface="Corbel" panose="020B0503020204020204" pitchFamily="34" charset="0"/>
              </a:rPr>
              <a:t>čiće</a:t>
            </a:r>
            <a:r>
              <a:rPr lang="en-GB" altLang="zh-CN" sz="1100" b="0" noProof="0" dirty="0">
                <a:solidFill>
                  <a:schemeClr val="tx1">
                    <a:lumMod val="50000"/>
                  </a:schemeClr>
                </a:solidFill>
                <a:latin typeface="Corbel" panose="020B0503020204020204" pitchFamily="34" charset="0"/>
                <a:ea typeface="SimSun" panose="02010600030101010101" pitchFamily="2" charset="-122"/>
              </a:rPr>
              <a:t>va 26, Zagreb, Croatia</a:t>
            </a:r>
          </a:p>
          <a:p>
            <a:r>
              <a:rPr lang="en-GB" altLang="zh-CN" sz="1100" b="0" noProof="0" dirty="0">
                <a:solidFill>
                  <a:schemeClr val="tx1">
                    <a:lumMod val="50000"/>
                  </a:schemeClr>
                </a:solidFill>
                <a:latin typeface="Corbel" panose="020B0503020204020204" pitchFamily="34" charset="0"/>
              </a:rPr>
              <a:t>www.grad.unizg.hr</a:t>
            </a:r>
            <a:endParaRPr lang="en-GB" altLang="sr-Latn-RS" sz="1100" b="0" noProof="0" dirty="0">
              <a:solidFill>
                <a:schemeClr val="tx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 userDrawn="1"/>
        </p:nvSpPr>
        <p:spPr bwMode="auto">
          <a:xfrm>
            <a:off x="5513033" y="6101821"/>
            <a:ext cx="348703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020" tIns="6804" rIns="34020" bIns="6804"/>
          <a:lstStyle/>
          <a:p>
            <a:pPr algn="r"/>
            <a:r>
              <a:rPr lang="hr-HR" altLang="zh-CN" sz="1200" b="1" dirty="0">
                <a:solidFill>
                  <a:schemeClr val="accent6">
                    <a:lumMod val="75000"/>
                  </a:schemeClr>
                </a:solidFill>
                <a:latin typeface="Corbel" panose="020B0503020204020204" pitchFamily="34" charset="0"/>
              </a:rPr>
              <a:t>Otpornost materijala 1</a:t>
            </a:r>
            <a:endParaRPr lang="en-GB" altLang="zh-CN" sz="1200" b="1" noProof="0" dirty="0">
              <a:solidFill>
                <a:schemeClr val="accent6">
                  <a:lumMod val="75000"/>
                </a:schemeClr>
              </a:solidFill>
              <a:latin typeface="Corbel" panose="020B0503020204020204" pitchFamily="34" charset="0"/>
            </a:endParaRPr>
          </a:p>
          <a:p>
            <a:pPr algn="r"/>
            <a:r>
              <a:rPr lang="hr-HR" altLang="zh-CN" sz="1200" b="1" dirty="0">
                <a:solidFill>
                  <a:schemeClr val="tx1">
                    <a:lumMod val="50000"/>
                  </a:schemeClr>
                </a:solidFill>
                <a:latin typeface="Corbel" panose="020B0503020204020204" pitchFamily="34" charset="0"/>
              </a:rPr>
              <a:t>24.10.2018.</a:t>
            </a:r>
          </a:p>
          <a:p>
            <a:pPr algn="r"/>
            <a:r>
              <a:rPr lang="hr-HR" altLang="zh-CN" sz="1200" b="1" dirty="0">
                <a:solidFill>
                  <a:schemeClr val="tx1">
                    <a:lumMod val="50000"/>
                  </a:schemeClr>
                </a:solidFill>
                <a:latin typeface="Corbel" panose="020B0503020204020204" pitchFamily="34" charset="0"/>
              </a:rPr>
              <a:t>Zagreb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84666" y="6008158"/>
            <a:ext cx="8915402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267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80.png"/><Relationship Id="rId3" Type="http://schemas.openxmlformats.org/officeDocument/2006/relationships/image" Target="../media/image23.png"/><Relationship Id="rId7" Type="http://schemas.openxmlformats.org/officeDocument/2006/relationships/image" Target="../media/image63.png"/><Relationship Id="rId12" Type="http://schemas.openxmlformats.org/officeDocument/2006/relationships/image" Target="../media/image79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78.png"/><Relationship Id="rId5" Type="http://schemas.openxmlformats.org/officeDocument/2006/relationships/image" Target="../media/image58.png"/><Relationship Id="rId10" Type="http://schemas.openxmlformats.org/officeDocument/2006/relationships/image" Target="../media/image62.png"/><Relationship Id="rId4" Type="http://schemas.openxmlformats.org/officeDocument/2006/relationships/image" Target="../media/image24.png"/><Relationship Id="rId9" Type="http://schemas.openxmlformats.org/officeDocument/2006/relationships/image" Target="../media/image44.png"/><Relationship Id="rId14" Type="http://schemas.openxmlformats.org/officeDocument/2006/relationships/image" Target="../media/image8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23.png"/><Relationship Id="rId7" Type="http://schemas.openxmlformats.org/officeDocument/2006/relationships/image" Target="../media/image59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44.png"/><Relationship Id="rId4" Type="http://schemas.openxmlformats.org/officeDocument/2006/relationships/image" Target="../media/image24.png"/><Relationship Id="rId9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16.emf"/><Relationship Id="rId7" Type="http://schemas.openxmlformats.org/officeDocument/2006/relationships/image" Target="../media/image58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6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88.png"/><Relationship Id="rId18" Type="http://schemas.openxmlformats.org/officeDocument/2006/relationships/image" Target="../media/image93.png"/><Relationship Id="rId3" Type="http://schemas.openxmlformats.org/officeDocument/2006/relationships/image" Target="../media/image23.png"/><Relationship Id="rId7" Type="http://schemas.openxmlformats.org/officeDocument/2006/relationships/image" Target="../media/image59.png"/><Relationship Id="rId12" Type="http://schemas.openxmlformats.org/officeDocument/2006/relationships/image" Target="../media/image87.png"/><Relationship Id="rId17" Type="http://schemas.openxmlformats.org/officeDocument/2006/relationships/image" Target="../media/image92.png"/><Relationship Id="rId2" Type="http://schemas.openxmlformats.org/officeDocument/2006/relationships/image" Target="../media/image15.emf"/><Relationship Id="rId16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86.png"/><Relationship Id="rId5" Type="http://schemas.openxmlformats.org/officeDocument/2006/relationships/image" Target="../media/image44.png"/><Relationship Id="rId15" Type="http://schemas.openxmlformats.org/officeDocument/2006/relationships/image" Target="../media/image90.png"/><Relationship Id="rId10" Type="http://schemas.openxmlformats.org/officeDocument/2006/relationships/image" Target="../media/image85.png"/><Relationship Id="rId19" Type="http://schemas.openxmlformats.org/officeDocument/2006/relationships/image" Target="../media/image94.png"/><Relationship Id="rId4" Type="http://schemas.openxmlformats.org/officeDocument/2006/relationships/image" Target="../media/image24.png"/><Relationship Id="rId9" Type="http://schemas.openxmlformats.org/officeDocument/2006/relationships/image" Target="../media/image84.png"/><Relationship Id="rId14" Type="http://schemas.openxmlformats.org/officeDocument/2006/relationships/image" Target="../media/image8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88.png"/><Relationship Id="rId18" Type="http://schemas.openxmlformats.org/officeDocument/2006/relationships/image" Target="../media/image99.png"/><Relationship Id="rId3" Type="http://schemas.openxmlformats.org/officeDocument/2006/relationships/image" Target="../media/image8.wmf"/><Relationship Id="rId7" Type="http://schemas.openxmlformats.org/officeDocument/2006/relationships/image" Target="../media/image44.png"/><Relationship Id="rId12" Type="http://schemas.openxmlformats.org/officeDocument/2006/relationships/image" Target="../media/image87.png"/><Relationship Id="rId17" Type="http://schemas.openxmlformats.org/officeDocument/2006/relationships/image" Target="../media/image94.png"/><Relationship Id="rId2" Type="http://schemas.openxmlformats.org/officeDocument/2006/relationships/image" Target="../media/image17.emf"/><Relationship Id="rId16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85.png"/><Relationship Id="rId5" Type="http://schemas.openxmlformats.org/officeDocument/2006/relationships/image" Target="../media/image23.png"/><Relationship Id="rId15" Type="http://schemas.openxmlformats.org/officeDocument/2006/relationships/image" Target="../media/image97.png"/><Relationship Id="rId10" Type="http://schemas.openxmlformats.org/officeDocument/2006/relationships/image" Target="../media/image62.png"/><Relationship Id="rId19" Type="http://schemas.openxmlformats.org/officeDocument/2006/relationships/image" Target="../media/image100.png"/><Relationship Id="rId4" Type="http://schemas.openxmlformats.org/officeDocument/2006/relationships/image" Target="../media/image15.emf"/><Relationship Id="rId9" Type="http://schemas.openxmlformats.org/officeDocument/2006/relationships/image" Target="../media/image59.png"/><Relationship Id="rId14" Type="http://schemas.openxmlformats.org/officeDocument/2006/relationships/image" Target="../media/image9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4.emf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23.png"/><Relationship Id="rId7" Type="http://schemas.openxmlformats.org/officeDocument/2006/relationships/image" Target="../media/image4.emf"/><Relationship Id="rId12" Type="http://schemas.openxmlformats.org/officeDocument/2006/relationships/image" Target="../media/image31.png"/><Relationship Id="rId17" Type="http://schemas.openxmlformats.org/officeDocument/2006/relationships/image" Target="../media/image8.wmf"/><Relationship Id="rId2" Type="http://schemas.openxmlformats.org/officeDocument/2006/relationships/image" Target="../media/image7.emf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0.png"/><Relationship Id="rId5" Type="http://schemas.openxmlformats.org/officeDocument/2006/relationships/image" Target="../media/image25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19" Type="http://schemas.openxmlformats.org/officeDocument/2006/relationships/image" Target="../media/image9.emf"/><Relationship Id="rId4" Type="http://schemas.openxmlformats.org/officeDocument/2006/relationships/image" Target="../media/image24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23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5" Type="http://schemas.openxmlformats.org/officeDocument/2006/relationships/image" Target="../media/image7.emf"/><Relationship Id="rId10" Type="http://schemas.openxmlformats.org/officeDocument/2006/relationships/image" Target="../media/image45.png"/><Relationship Id="rId4" Type="http://schemas.openxmlformats.org/officeDocument/2006/relationships/image" Target="../media/image24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23.png"/><Relationship Id="rId7" Type="http://schemas.openxmlformats.org/officeDocument/2006/relationships/image" Target="../media/image45.png"/><Relationship Id="rId12" Type="http://schemas.openxmlformats.org/officeDocument/2006/relationships/image" Target="../media/image11.w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54.png"/><Relationship Id="rId5" Type="http://schemas.openxmlformats.org/officeDocument/2006/relationships/image" Target="../media/image50.png"/><Relationship Id="rId10" Type="http://schemas.openxmlformats.org/officeDocument/2006/relationships/image" Target="../media/image53.png"/><Relationship Id="rId4" Type="http://schemas.openxmlformats.org/officeDocument/2006/relationships/image" Target="../media/image24.png"/><Relationship Id="rId9" Type="http://schemas.openxmlformats.org/officeDocument/2006/relationships/image" Target="../media/image5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23.png"/><Relationship Id="rId7" Type="http://schemas.openxmlformats.org/officeDocument/2006/relationships/image" Target="../media/image59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44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7.png"/><Relationship Id="rId18" Type="http://schemas.openxmlformats.org/officeDocument/2006/relationships/image" Target="../media/image72.png"/><Relationship Id="rId3" Type="http://schemas.openxmlformats.org/officeDocument/2006/relationships/image" Target="../media/image23.png"/><Relationship Id="rId21" Type="http://schemas.openxmlformats.org/officeDocument/2006/relationships/image" Target="../media/image75.png"/><Relationship Id="rId7" Type="http://schemas.openxmlformats.org/officeDocument/2006/relationships/image" Target="../media/image59.png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" Type="http://schemas.openxmlformats.org/officeDocument/2006/relationships/image" Target="../media/image13.emf"/><Relationship Id="rId16" Type="http://schemas.openxmlformats.org/officeDocument/2006/relationships/image" Target="../media/image70.png"/><Relationship Id="rId20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5.png"/><Relationship Id="rId5" Type="http://schemas.openxmlformats.org/officeDocument/2006/relationships/image" Target="../media/image44.png"/><Relationship Id="rId15" Type="http://schemas.openxmlformats.org/officeDocument/2006/relationships/image" Target="../media/image69.png"/><Relationship Id="rId10" Type="http://schemas.openxmlformats.org/officeDocument/2006/relationships/image" Target="../media/image64.png"/><Relationship Id="rId19" Type="http://schemas.openxmlformats.org/officeDocument/2006/relationships/image" Target="../media/image73.png"/><Relationship Id="rId4" Type="http://schemas.openxmlformats.org/officeDocument/2006/relationships/image" Target="../media/image24.png"/><Relationship Id="rId9" Type="http://schemas.openxmlformats.org/officeDocument/2006/relationships/image" Target="../media/image63.png"/><Relationship Id="rId14" Type="http://schemas.openxmlformats.org/officeDocument/2006/relationships/image" Target="../media/image68.png"/><Relationship Id="rId22" Type="http://schemas.openxmlformats.org/officeDocument/2006/relationships/image" Target="../media/image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86150" y="1292771"/>
            <a:ext cx="4933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Riješeni primjer…</a:t>
            </a:r>
            <a:endParaRPr lang="en-GB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1677492"/>
            <a:ext cx="842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MOHROVA KRUŽNICA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4690" y="2200712"/>
            <a:ext cx="7445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University of Zagreb, Faculty of Civil Engineering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6150" y="2570044"/>
            <a:ext cx="493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Department of Engineering Mechanics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CD8D1E-761E-44A8-92B1-FEF2401AF24B}"/>
              </a:ext>
            </a:extLst>
          </p:cNvPr>
          <p:cNvSpPr txBox="1"/>
          <p:nvPr/>
        </p:nvSpPr>
        <p:spPr>
          <a:xfrm>
            <a:off x="3486150" y="5365174"/>
            <a:ext cx="493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Izradio: jk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28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2D7F40-9C1D-4231-B529-EBC6C40EAE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44" t="9373" r="38495" b="16950"/>
          <a:stretch/>
        </p:blipFill>
        <p:spPr>
          <a:xfrm>
            <a:off x="489478" y="1155360"/>
            <a:ext cx="4608000" cy="45416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/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blipFill>
                <a:blip r:embed="rId3"/>
                <a:stretch>
                  <a:fillRect l="-19355" r="-1612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/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blipFill>
                <a:blip r:embed="rId4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25461F-5C8F-4E1B-BD07-340EC428F43A}"/>
              </a:ext>
            </a:extLst>
          </p:cNvPr>
          <p:cNvCxnSpPr/>
          <p:nvPr/>
        </p:nvCxnSpPr>
        <p:spPr>
          <a:xfrm>
            <a:off x="5378245" y="432619"/>
            <a:ext cx="0" cy="5329084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97E8C3-2737-4A23-96A6-F069F77C23B4}"/>
              </a:ext>
            </a:extLst>
          </p:cNvPr>
          <p:cNvSpPr txBox="1"/>
          <p:nvPr/>
        </p:nvSpPr>
        <p:spPr>
          <a:xfrm>
            <a:off x="5555226" y="502505"/>
            <a:ext cx="3480613" cy="646331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ZADATAK A.2. – određivanje smjerova glavnih naprezanja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/>
              <p:nvPr/>
            </p:nvSpPr>
            <p:spPr>
              <a:xfrm>
                <a:off x="2562194" y="1342173"/>
                <a:ext cx="250646" cy="232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hr-HR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194" y="1342173"/>
                <a:ext cx="250646" cy="232436"/>
              </a:xfrm>
              <a:prstGeom prst="rect">
                <a:avLst/>
              </a:prstGeom>
              <a:blipFill>
                <a:blip r:embed="rId5"/>
                <a:stretch>
                  <a:fillRect l="-17073" r="-4878" b="-2105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A19A38F-13F0-481B-B57F-B297DFFE7764}"/>
                  </a:ext>
                </a:extLst>
              </p:cNvPr>
              <p:cNvSpPr txBox="1"/>
              <p:nvPr/>
            </p:nvSpPr>
            <p:spPr>
              <a:xfrm>
                <a:off x="2604317" y="3126376"/>
                <a:ext cx="1426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hr-HR" sz="1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A19A38F-13F0-481B-B57F-B297DFFE7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317" y="3126376"/>
                <a:ext cx="142667" cy="215444"/>
              </a:xfrm>
              <a:prstGeom prst="rect">
                <a:avLst/>
              </a:prstGeom>
              <a:blipFill>
                <a:blip r:embed="rId6"/>
                <a:stretch>
                  <a:fillRect l="-29167" r="-20833" b="-57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CB7DCA8C-967F-4864-898C-C60FAB471D43}"/>
              </a:ext>
            </a:extLst>
          </p:cNvPr>
          <p:cNvSpPr txBox="1"/>
          <p:nvPr/>
        </p:nvSpPr>
        <p:spPr>
          <a:xfrm>
            <a:off x="589935" y="502505"/>
            <a:ext cx="79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RJEŠENJE – glavna naprezanja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BFE7C60-40C9-4F95-896C-2A58239F904E}"/>
              </a:ext>
            </a:extLst>
          </p:cNvPr>
          <p:cNvSpPr txBox="1"/>
          <p:nvPr/>
        </p:nvSpPr>
        <p:spPr>
          <a:xfrm>
            <a:off x="5555223" y="1297140"/>
            <a:ext cx="34806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Povlačimo pravce između točaka </a:t>
            </a:r>
            <a:r>
              <a:rPr lang="hr-HR" sz="1600" b="1" dirty="0">
                <a:solidFill>
                  <a:srgbClr val="00B0F0"/>
                </a:solidFill>
              </a:rPr>
              <a:t>N1</a:t>
            </a:r>
            <a:r>
              <a:rPr lang="hr-HR" sz="1600" dirty="0">
                <a:solidFill>
                  <a:schemeClr val="bg1"/>
                </a:solidFill>
              </a:rPr>
              <a:t> i </a:t>
            </a:r>
            <a:r>
              <a:rPr lang="hr-HR" sz="1600" b="1" dirty="0">
                <a:solidFill>
                  <a:srgbClr val="00B050"/>
                </a:solidFill>
              </a:rPr>
              <a:t>P</a:t>
            </a:r>
            <a:r>
              <a:rPr lang="hr-HR" sz="1600" dirty="0">
                <a:solidFill>
                  <a:schemeClr val="bg1"/>
                </a:solidFill>
              </a:rPr>
              <a:t>, te između točaka </a:t>
            </a:r>
            <a:r>
              <a:rPr lang="hr-HR" sz="1600" b="1" dirty="0">
                <a:solidFill>
                  <a:srgbClr val="FFC000"/>
                </a:solidFill>
              </a:rPr>
              <a:t>N2</a:t>
            </a:r>
            <a:r>
              <a:rPr lang="hr-HR" sz="1600" dirty="0">
                <a:solidFill>
                  <a:schemeClr val="bg1"/>
                </a:solidFill>
              </a:rPr>
              <a:t> i </a:t>
            </a:r>
            <a:r>
              <a:rPr lang="hr-HR" sz="1600" b="1" dirty="0">
                <a:solidFill>
                  <a:srgbClr val="00B050"/>
                </a:solidFill>
              </a:rPr>
              <a:t>P</a:t>
            </a:r>
            <a:r>
              <a:rPr lang="hr-HR" sz="1600" dirty="0">
                <a:solidFill>
                  <a:schemeClr val="bg1"/>
                </a:solidFill>
              </a:rPr>
              <a:t>. Kut koji pravci zatvaraju s horizontalnom osi označava smjerove glavnih naprezanja!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419FFF-88A1-4DE0-ABC3-89DF90075F3A}"/>
              </a:ext>
            </a:extLst>
          </p:cNvPr>
          <p:cNvSpPr/>
          <p:nvPr/>
        </p:nvSpPr>
        <p:spPr>
          <a:xfrm>
            <a:off x="4444336" y="3325840"/>
            <a:ext cx="108000" cy="1080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6E12A8D-0707-44B0-8257-F0C014507EB3}"/>
              </a:ext>
            </a:extLst>
          </p:cNvPr>
          <p:cNvSpPr/>
          <p:nvPr/>
        </p:nvSpPr>
        <p:spPr>
          <a:xfrm>
            <a:off x="939136" y="3321000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8937A46-FE01-44BB-8B01-AE0BC04EA94A}"/>
                  </a:ext>
                </a:extLst>
              </p:cNvPr>
              <p:cNvSpPr txBox="1"/>
              <p:nvPr/>
            </p:nvSpPr>
            <p:spPr>
              <a:xfrm>
                <a:off x="4498336" y="3471708"/>
                <a:ext cx="3002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8937A46-FE01-44BB-8B01-AE0BC04EA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336" y="3471708"/>
                <a:ext cx="300275" cy="246221"/>
              </a:xfrm>
              <a:prstGeom prst="rect">
                <a:avLst/>
              </a:prstGeom>
              <a:blipFill>
                <a:blip r:embed="rId7"/>
                <a:stretch>
                  <a:fillRect l="-16327" r="-4082" b="-1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092B81F-38C3-4F88-AAEE-03BAE97BD83C}"/>
                  </a:ext>
                </a:extLst>
              </p:cNvPr>
              <p:cNvSpPr txBox="1"/>
              <p:nvPr/>
            </p:nvSpPr>
            <p:spPr>
              <a:xfrm>
                <a:off x="638861" y="3429000"/>
                <a:ext cx="3002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092B81F-38C3-4F88-AAEE-03BAE97BD8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861" y="3429000"/>
                <a:ext cx="300275" cy="246221"/>
              </a:xfrm>
              <a:prstGeom prst="rect">
                <a:avLst/>
              </a:prstGeom>
              <a:blipFill>
                <a:blip r:embed="rId8"/>
                <a:stretch>
                  <a:fillRect l="-16327" r="-4082" b="-1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/>
              <p:nvPr/>
            </p:nvSpPr>
            <p:spPr>
              <a:xfrm>
                <a:off x="2460131" y="5185587"/>
                <a:ext cx="2445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131" y="5185587"/>
                <a:ext cx="244554" cy="215444"/>
              </a:xfrm>
              <a:prstGeom prst="rect">
                <a:avLst/>
              </a:prstGeom>
              <a:blipFill>
                <a:blip r:embed="rId9"/>
                <a:stretch>
                  <a:fillRect l="-17500" b="-857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143E648-51B1-47F6-B64A-76E1584439DB}"/>
                  </a:ext>
                </a:extLst>
              </p:cNvPr>
              <p:cNvSpPr txBox="1"/>
              <p:nvPr/>
            </p:nvSpPr>
            <p:spPr>
              <a:xfrm>
                <a:off x="2872903" y="5185587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hr-HR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143E648-51B1-47F6-B64A-76E1584439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903" y="5185587"/>
                <a:ext cx="163506" cy="215444"/>
              </a:xfrm>
              <a:prstGeom prst="rect">
                <a:avLst/>
              </a:prstGeom>
              <a:blipFill>
                <a:blip r:embed="rId10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D665620-D997-400B-81E5-93C460A70C11}"/>
                  </a:ext>
                </a:extLst>
              </p:cNvPr>
              <p:cNvSpPr txBox="1"/>
              <p:nvPr/>
            </p:nvSpPr>
            <p:spPr>
              <a:xfrm>
                <a:off x="3472537" y="4499385"/>
                <a:ext cx="3900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𝟎𝟏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D665620-D997-400B-81E5-93C460A70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537" y="4499385"/>
                <a:ext cx="390043" cy="246221"/>
              </a:xfrm>
              <a:prstGeom prst="rect">
                <a:avLst/>
              </a:prstGeom>
              <a:blipFill>
                <a:blip r:embed="rId11"/>
                <a:stretch>
                  <a:fillRect l="-12500" r="-1563" b="-2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5AD6675-A387-46C2-9670-EB25FFA2119E}"/>
                  </a:ext>
                </a:extLst>
              </p:cNvPr>
              <p:cNvSpPr txBox="1"/>
              <p:nvPr/>
            </p:nvSpPr>
            <p:spPr>
              <a:xfrm>
                <a:off x="3540198" y="5277920"/>
                <a:ext cx="3900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𝟎𝟐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5AD6675-A387-46C2-9670-EB25FFA21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198" y="5277920"/>
                <a:ext cx="390043" cy="246221"/>
              </a:xfrm>
              <a:prstGeom prst="rect">
                <a:avLst/>
              </a:prstGeom>
              <a:blipFill>
                <a:blip r:embed="rId12"/>
                <a:stretch>
                  <a:fillRect l="-12500" r="-1563" b="-2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9290AAA7-39A8-4142-A126-E0A0D0A766C8}"/>
              </a:ext>
            </a:extLst>
          </p:cNvPr>
          <p:cNvSpPr txBox="1"/>
          <p:nvPr/>
        </p:nvSpPr>
        <p:spPr>
          <a:xfrm>
            <a:off x="5555222" y="2431611"/>
            <a:ext cx="3480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>
                <a:solidFill>
                  <a:srgbClr val="C00000"/>
                </a:solidFill>
              </a:rPr>
              <a:t>OČITAMO: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F20EFE6-CE88-44C0-BC63-49F0AE4A20CC}"/>
                  </a:ext>
                </a:extLst>
              </p:cNvPr>
              <p:cNvSpPr txBox="1"/>
              <p:nvPr/>
            </p:nvSpPr>
            <p:spPr>
              <a:xfrm>
                <a:off x="5652039" y="2812614"/>
                <a:ext cx="13263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𝟎𝟏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𝟒𝟔</m:t>
                      </m:r>
                      <m:r>
                        <a:rPr lang="hr-HR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° </m:t>
                      </m:r>
                      <m:r>
                        <a:rPr lang="hr-HR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hr-HR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hr-HR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F20EFE6-CE88-44C0-BC63-49F0AE4A2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039" y="2812614"/>
                <a:ext cx="1326389" cy="246221"/>
              </a:xfrm>
              <a:prstGeom prst="rect">
                <a:avLst/>
              </a:prstGeom>
              <a:blipFill>
                <a:blip r:embed="rId13"/>
                <a:stretch>
                  <a:fillRect l="-3211" r="-3670" b="-2195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409127E-00FB-461C-9779-85965A6C6CF6}"/>
                  </a:ext>
                </a:extLst>
              </p:cNvPr>
              <p:cNvSpPr txBox="1"/>
              <p:nvPr/>
            </p:nvSpPr>
            <p:spPr>
              <a:xfrm>
                <a:off x="5659013" y="3097161"/>
                <a:ext cx="15251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𝟎𝟐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=− </m:t>
                      </m:r>
                      <m:r>
                        <a:rPr lang="hr-HR" sz="16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𝟒𝟑</m:t>
                      </m:r>
                      <m:r>
                        <a:rPr lang="hr-HR" sz="16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° </m:t>
                      </m:r>
                      <m:r>
                        <a:rPr lang="hr-HR" sz="16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𝟐𝟑</m:t>
                      </m:r>
                      <m:r>
                        <a:rPr lang="hr-HR" sz="16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hr-HR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409127E-00FB-461C-9779-85965A6C6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9013" y="3097161"/>
                <a:ext cx="1525161" cy="246221"/>
              </a:xfrm>
              <a:prstGeom prst="rect">
                <a:avLst/>
              </a:prstGeom>
              <a:blipFill>
                <a:blip r:embed="rId14"/>
                <a:stretch>
                  <a:fillRect l="-2789" t="-2500" r="-2789" b="-2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>
            <a:extLst>
              <a:ext uri="{FF2B5EF4-FFF2-40B4-BE49-F238E27FC236}">
                <a16:creationId xmlns:a16="http://schemas.microsoft.com/office/drawing/2014/main" id="{7B4D9D9F-A3B0-4AB5-90BC-1C10C2AEF32B}"/>
              </a:ext>
            </a:extLst>
          </p:cNvPr>
          <p:cNvSpPr txBox="1"/>
          <p:nvPr/>
        </p:nvSpPr>
        <p:spPr>
          <a:xfrm>
            <a:off x="7400885" y="2799006"/>
            <a:ext cx="1573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Smjerovi glavnih naprezanja!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5611B02-1055-492F-9870-D2D23D8B89E3}"/>
              </a:ext>
            </a:extLst>
          </p:cNvPr>
          <p:cNvSpPr/>
          <p:nvPr/>
        </p:nvSpPr>
        <p:spPr>
          <a:xfrm>
            <a:off x="5555222" y="2770165"/>
            <a:ext cx="3495430" cy="6441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88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  <p:bldP spid="41" grpId="0"/>
      <p:bldP spid="42" grpId="0"/>
      <p:bldP spid="45" grpId="0"/>
      <p:bldP spid="61" grpId="0"/>
      <p:bldP spid="62" grpId="0"/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D61B33-B986-4FDC-B183-89D5A127E5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94" t="7608" r="34086" b="11802"/>
          <a:stretch/>
        </p:blipFill>
        <p:spPr>
          <a:xfrm>
            <a:off x="520274" y="1182686"/>
            <a:ext cx="4608000" cy="42582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/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blipFill>
                <a:blip r:embed="rId3"/>
                <a:stretch>
                  <a:fillRect l="-19355" r="-1612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/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blipFill>
                <a:blip r:embed="rId4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25461F-5C8F-4E1B-BD07-340EC428F43A}"/>
              </a:ext>
            </a:extLst>
          </p:cNvPr>
          <p:cNvCxnSpPr/>
          <p:nvPr/>
        </p:nvCxnSpPr>
        <p:spPr>
          <a:xfrm>
            <a:off x="5378245" y="432619"/>
            <a:ext cx="0" cy="5329084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97E8C3-2737-4A23-96A6-F069F77C23B4}"/>
              </a:ext>
            </a:extLst>
          </p:cNvPr>
          <p:cNvSpPr txBox="1"/>
          <p:nvPr/>
        </p:nvSpPr>
        <p:spPr>
          <a:xfrm>
            <a:off x="5555226" y="502505"/>
            <a:ext cx="3480613" cy="92333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ZADATAK B – vektor punog naprezanja za ravninu a-a, definiranu normalom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/>
              <p:nvPr/>
            </p:nvSpPr>
            <p:spPr>
              <a:xfrm>
                <a:off x="2460131" y="5185587"/>
                <a:ext cx="2445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131" y="5185587"/>
                <a:ext cx="244554" cy="215444"/>
              </a:xfrm>
              <a:prstGeom prst="rect">
                <a:avLst/>
              </a:prstGeom>
              <a:blipFill>
                <a:blip r:embed="rId5"/>
                <a:stretch>
                  <a:fillRect l="-17500" b="-857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/>
              <p:nvPr/>
            </p:nvSpPr>
            <p:spPr>
              <a:xfrm>
                <a:off x="2562194" y="1342173"/>
                <a:ext cx="250646" cy="232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hr-HR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194" y="1342173"/>
                <a:ext cx="250646" cy="232436"/>
              </a:xfrm>
              <a:prstGeom prst="rect">
                <a:avLst/>
              </a:prstGeom>
              <a:blipFill>
                <a:blip r:embed="rId6"/>
                <a:stretch>
                  <a:fillRect l="-17073" r="-4878" b="-2105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A19A38F-13F0-481B-B57F-B297DFFE7764}"/>
                  </a:ext>
                </a:extLst>
              </p:cNvPr>
              <p:cNvSpPr txBox="1"/>
              <p:nvPr/>
            </p:nvSpPr>
            <p:spPr>
              <a:xfrm>
                <a:off x="2604317" y="3126376"/>
                <a:ext cx="1426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hr-HR" sz="1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A19A38F-13F0-481B-B57F-B297DFFE7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317" y="3126376"/>
                <a:ext cx="142667" cy="215444"/>
              </a:xfrm>
              <a:prstGeom prst="rect">
                <a:avLst/>
              </a:prstGeom>
              <a:blipFill>
                <a:blip r:embed="rId7"/>
                <a:stretch>
                  <a:fillRect l="-29167" r="-20833" b="-57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CB7DCA8C-967F-4864-898C-C60FAB471D43}"/>
              </a:ext>
            </a:extLst>
          </p:cNvPr>
          <p:cNvSpPr txBox="1"/>
          <p:nvPr/>
        </p:nvSpPr>
        <p:spPr>
          <a:xfrm>
            <a:off x="589935" y="502505"/>
            <a:ext cx="79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RJEŠENJE – vektor punog naprezanja za „a-a”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143E648-51B1-47F6-B64A-76E1584439DB}"/>
                  </a:ext>
                </a:extLst>
              </p:cNvPr>
              <p:cNvSpPr txBox="1"/>
              <p:nvPr/>
            </p:nvSpPr>
            <p:spPr>
              <a:xfrm>
                <a:off x="2872903" y="5185587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hr-HR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143E648-51B1-47F6-B64A-76E1584439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903" y="5185587"/>
                <a:ext cx="163506" cy="215444"/>
              </a:xfrm>
              <a:prstGeom prst="rect">
                <a:avLst/>
              </a:prstGeom>
              <a:blipFill>
                <a:blip r:embed="rId8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>
            <a:extLst>
              <a:ext uri="{FF2B5EF4-FFF2-40B4-BE49-F238E27FC236}">
                <a16:creationId xmlns:a16="http://schemas.microsoft.com/office/drawing/2014/main" id="{B35C739B-EFD0-4977-A51D-C32A96B0C4E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34596" t="11032" r="35770" b="22841"/>
          <a:stretch/>
        </p:blipFill>
        <p:spPr>
          <a:xfrm>
            <a:off x="6576462" y="1574609"/>
            <a:ext cx="2297213" cy="2452219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51D9D768-B31D-4357-BC5B-6CC0D799ED64}"/>
              </a:ext>
            </a:extLst>
          </p:cNvPr>
          <p:cNvSpPr txBox="1"/>
          <p:nvPr/>
        </p:nvSpPr>
        <p:spPr>
          <a:xfrm>
            <a:off x="5555226" y="1533557"/>
            <a:ext cx="3480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>
                <a:solidFill>
                  <a:srgbClr val="C00000"/>
                </a:solidFill>
              </a:rPr>
              <a:t>ZADANO: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7444DC6-5E0C-4171-8B35-287200EFB2B0}"/>
              </a:ext>
            </a:extLst>
          </p:cNvPr>
          <p:cNvSpPr txBox="1"/>
          <p:nvPr/>
        </p:nvSpPr>
        <p:spPr>
          <a:xfrm>
            <a:off x="5555225" y="4067880"/>
            <a:ext cx="348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Kroz pol </a:t>
            </a:r>
            <a:r>
              <a:rPr lang="hr-HR" sz="1600" b="1" dirty="0">
                <a:solidFill>
                  <a:srgbClr val="00B050"/>
                </a:solidFill>
              </a:rPr>
              <a:t>P</a:t>
            </a:r>
            <a:r>
              <a:rPr lang="hr-HR" sz="1600" dirty="0">
                <a:solidFill>
                  <a:schemeClr val="bg1"/>
                </a:solidFill>
              </a:rPr>
              <a:t> Mohrove kružnice povlačimo pravac koji je paralelan s normalom n ravnine a-a.</a:t>
            </a:r>
          </a:p>
        </p:txBody>
      </p:sp>
    </p:spTree>
    <p:extLst>
      <p:ext uri="{BB962C8B-B14F-4D97-AF65-F5344CB8AC3E}">
        <p14:creationId xmlns:p14="http://schemas.microsoft.com/office/powerpoint/2010/main" val="260547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91D9D9-F5B6-4EB1-851D-644A161384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97" t="7887" r="28926" b="16950"/>
          <a:stretch/>
        </p:blipFill>
        <p:spPr>
          <a:xfrm>
            <a:off x="539937" y="1093167"/>
            <a:ext cx="4644000" cy="435114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97DF692-DE0E-49CE-AB8F-9511B19FEA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387" t="11313" r="34301" b="27242"/>
          <a:stretch/>
        </p:blipFill>
        <p:spPr>
          <a:xfrm>
            <a:off x="6597441" y="1507008"/>
            <a:ext cx="2340000" cy="25184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/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blipFill>
                <a:blip r:embed="rId4"/>
                <a:stretch>
                  <a:fillRect l="-19355" r="-1612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/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blipFill>
                <a:blip r:embed="rId5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25461F-5C8F-4E1B-BD07-340EC428F43A}"/>
              </a:ext>
            </a:extLst>
          </p:cNvPr>
          <p:cNvCxnSpPr/>
          <p:nvPr/>
        </p:nvCxnSpPr>
        <p:spPr>
          <a:xfrm>
            <a:off x="5378245" y="432619"/>
            <a:ext cx="0" cy="5329084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97E8C3-2737-4A23-96A6-F069F77C23B4}"/>
              </a:ext>
            </a:extLst>
          </p:cNvPr>
          <p:cNvSpPr txBox="1"/>
          <p:nvPr/>
        </p:nvSpPr>
        <p:spPr>
          <a:xfrm>
            <a:off x="5555226" y="502505"/>
            <a:ext cx="3480613" cy="92333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ZADATAK B – vektor punog naprezanja za ravninu a-a, definiranu normalom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/>
              <p:nvPr/>
            </p:nvSpPr>
            <p:spPr>
              <a:xfrm>
                <a:off x="2541298" y="4893587"/>
                <a:ext cx="2445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298" y="4893587"/>
                <a:ext cx="244554" cy="215444"/>
              </a:xfrm>
              <a:prstGeom prst="rect">
                <a:avLst/>
              </a:prstGeom>
              <a:blipFill>
                <a:blip r:embed="rId6"/>
                <a:stretch>
                  <a:fillRect l="-17500" b="-857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/>
              <p:nvPr/>
            </p:nvSpPr>
            <p:spPr>
              <a:xfrm>
                <a:off x="2562194" y="1342173"/>
                <a:ext cx="250646" cy="232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hr-HR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194" y="1342173"/>
                <a:ext cx="250646" cy="232436"/>
              </a:xfrm>
              <a:prstGeom prst="rect">
                <a:avLst/>
              </a:prstGeom>
              <a:blipFill>
                <a:blip r:embed="rId7"/>
                <a:stretch>
                  <a:fillRect l="-17073" r="-4878" b="-2105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A19A38F-13F0-481B-B57F-B297DFFE7764}"/>
                  </a:ext>
                </a:extLst>
              </p:cNvPr>
              <p:cNvSpPr txBox="1"/>
              <p:nvPr/>
            </p:nvSpPr>
            <p:spPr>
              <a:xfrm>
                <a:off x="2604317" y="3126376"/>
                <a:ext cx="1426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hr-HR" sz="1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A19A38F-13F0-481B-B57F-B297DFFE7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317" y="3126376"/>
                <a:ext cx="142667" cy="215444"/>
              </a:xfrm>
              <a:prstGeom prst="rect">
                <a:avLst/>
              </a:prstGeom>
              <a:blipFill>
                <a:blip r:embed="rId8"/>
                <a:stretch>
                  <a:fillRect l="-29167" r="-20833" b="-57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CB7DCA8C-967F-4864-898C-C60FAB471D43}"/>
              </a:ext>
            </a:extLst>
          </p:cNvPr>
          <p:cNvSpPr txBox="1"/>
          <p:nvPr/>
        </p:nvSpPr>
        <p:spPr>
          <a:xfrm>
            <a:off x="589935" y="502505"/>
            <a:ext cx="79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RJEŠENJE – vektor punog naprezanja za „a-a”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143E648-51B1-47F6-B64A-76E1584439DB}"/>
                  </a:ext>
                </a:extLst>
              </p:cNvPr>
              <p:cNvSpPr txBox="1"/>
              <p:nvPr/>
            </p:nvSpPr>
            <p:spPr>
              <a:xfrm>
                <a:off x="2872903" y="5185587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hr-HR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143E648-51B1-47F6-B64A-76E1584439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903" y="5185587"/>
                <a:ext cx="163506" cy="215444"/>
              </a:xfrm>
              <a:prstGeom prst="rect">
                <a:avLst/>
              </a:prstGeom>
              <a:blipFill>
                <a:blip r:embed="rId9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51D9D768-B31D-4357-BC5B-6CC0D799ED64}"/>
              </a:ext>
            </a:extLst>
          </p:cNvPr>
          <p:cNvSpPr txBox="1"/>
          <p:nvPr/>
        </p:nvSpPr>
        <p:spPr>
          <a:xfrm>
            <a:off x="5555226" y="1533557"/>
            <a:ext cx="3480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>
                <a:solidFill>
                  <a:srgbClr val="C00000"/>
                </a:solidFill>
              </a:rPr>
              <a:t>ZADANO: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7444DC6-5E0C-4171-8B35-287200EFB2B0}"/>
              </a:ext>
            </a:extLst>
          </p:cNvPr>
          <p:cNvSpPr txBox="1"/>
          <p:nvPr/>
        </p:nvSpPr>
        <p:spPr>
          <a:xfrm>
            <a:off x="5555225" y="4067880"/>
            <a:ext cx="348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Kroz pol </a:t>
            </a:r>
            <a:r>
              <a:rPr lang="hr-HR" sz="1600" b="1" dirty="0">
                <a:solidFill>
                  <a:srgbClr val="00B050"/>
                </a:solidFill>
              </a:rPr>
              <a:t>P</a:t>
            </a:r>
            <a:r>
              <a:rPr lang="hr-HR" sz="1600" dirty="0">
                <a:solidFill>
                  <a:schemeClr val="bg1"/>
                </a:solidFill>
              </a:rPr>
              <a:t> Mohrove kružnice povlačimo pravac koji je paralelan s normalom n ravnine a-a.</a:t>
            </a:r>
          </a:p>
        </p:txBody>
      </p:sp>
    </p:spTree>
    <p:extLst>
      <p:ext uri="{BB962C8B-B14F-4D97-AF65-F5344CB8AC3E}">
        <p14:creationId xmlns:p14="http://schemas.microsoft.com/office/powerpoint/2010/main" val="43545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91D9D9-F5B6-4EB1-851D-644A161384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97" t="7887" r="28926" b="16950"/>
          <a:stretch/>
        </p:blipFill>
        <p:spPr>
          <a:xfrm>
            <a:off x="539937" y="1093167"/>
            <a:ext cx="4644000" cy="43511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/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blipFill>
                <a:blip r:embed="rId3"/>
                <a:stretch>
                  <a:fillRect l="-19355" r="-1612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/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blipFill>
                <a:blip r:embed="rId4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25461F-5C8F-4E1B-BD07-340EC428F43A}"/>
              </a:ext>
            </a:extLst>
          </p:cNvPr>
          <p:cNvCxnSpPr/>
          <p:nvPr/>
        </p:nvCxnSpPr>
        <p:spPr>
          <a:xfrm>
            <a:off x="5378245" y="432619"/>
            <a:ext cx="0" cy="5329084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97E8C3-2737-4A23-96A6-F069F77C23B4}"/>
              </a:ext>
            </a:extLst>
          </p:cNvPr>
          <p:cNvSpPr txBox="1"/>
          <p:nvPr/>
        </p:nvSpPr>
        <p:spPr>
          <a:xfrm>
            <a:off x="5555226" y="502505"/>
            <a:ext cx="3480613" cy="92333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ZADATAK B – vektor punog naprezanja za ravninu a-a, definiranu normalom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/>
              <p:nvPr/>
            </p:nvSpPr>
            <p:spPr>
              <a:xfrm>
                <a:off x="2541298" y="4893587"/>
                <a:ext cx="2445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298" y="4893587"/>
                <a:ext cx="244554" cy="215444"/>
              </a:xfrm>
              <a:prstGeom prst="rect">
                <a:avLst/>
              </a:prstGeom>
              <a:blipFill>
                <a:blip r:embed="rId5"/>
                <a:stretch>
                  <a:fillRect l="-17500" b="-857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/>
              <p:nvPr/>
            </p:nvSpPr>
            <p:spPr>
              <a:xfrm>
                <a:off x="2562194" y="1342173"/>
                <a:ext cx="250646" cy="232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hr-HR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194" y="1342173"/>
                <a:ext cx="250646" cy="232436"/>
              </a:xfrm>
              <a:prstGeom prst="rect">
                <a:avLst/>
              </a:prstGeom>
              <a:blipFill>
                <a:blip r:embed="rId6"/>
                <a:stretch>
                  <a:fillRect l="-17073" r="-4878" b="-2105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A19A38F-13F0-481B-B57F-B297DFFE7764}"/>
                  </a:ext>
                </a:extLst>
              </p:cNvPr>
              <p:cNvSpPr txBox="1"/>
              <p:nvPr/>
            </p:nvSpPr>
            <p:spPr>
              <a:xfrm>
                <a:off x="2604317" y="3126376"/>
                <a:ext cx="1426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hr-HR" sz="1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A19A38F-13F0-481B-B57F-B297DFFE7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317" y="3126376"/>
                <a:ext cx="142667" cy="215444"/>
              </a:xfrm>
              <a:prstGeom prst="rect">
                <a:avLst/>
              </a:prstGeom>
              <a:blipFill>
                <a:blip r:embed="rId7"/>
                <a:stretch>
                  <a:fillRect l="-29167" r="-20833" b="-57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CB7DCA8C-967F-4864-898C-C60FAB471D43}"/>
              </a:ext>
            </a:extLst>
          </p:cNvPr>
          <p:cNvSpPr txBox="1"/>
          <p:nvPr/>
        </p:nvSpPr>
        <p:spPr>
          <a:xfrm>
            <a:off x="589935" y="502505"/>
            <a:ext cx="79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RJEŠENJE – vektor punog naprezanja za „a-a”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143E648-51B1-47F6-B64A-76E1584439DB}"/>
                  </a:ext>
                </a:extLst>
              </p:cNvPr>
              <p:cNvSpPr txBox="1"/>
              <p:nvPr/>
            </p:nvSpPr>
            <p:spPr>
              <a:xfrm>
                <a:off x="2872903" y="5185587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hr-HR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143E648-51B1-47F6-B64A-76E1584439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903" y="5185587"/>
                <a:ext cx="163506" cy="215444"/>
              </a:xfrm>
              <a:prstGeom prst="rect">
                <a:avLst/>
              </a:prstGeom>
              <a:blipFill>
                <a:blip r:embed="rId8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67444DC6-5E0C-4171-8B35-287200EFB2B0}"/>
              </a:ext>
            </a:extLst>
          </p:cNvPr>
          <p:cNvSpPr txBox="1"/>
          <p:nvPr/>
        </p:nvSpPr>
        <p:spPr>
          <a:xfrm>
            <a:off x="5555226" y="1574609"/>
            <a:ext cx="2930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Na sjecištu Mohrove kružnice s dobivenim pravcem nalazi se točka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C6ABDE5-725A-4F12-B5DD-40DBCBB35B16}"/>
                  </a:ext>
                </a:extLst>
              </p:cNvPr>
              <p:cNvSpPr txBox="1"/>
              <p:nvPr/>
            </p:nvSpPr>
            <p:spPr>
              <a:xfrm>
                <a:off x="6138114" y="2079446"/>
                <a:ext cx="12084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hr-HR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hr-HR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𝒏𝒕</m:t>
                          </m:r>
                        </m:sub>
                      </m:sSub>
                      <m:r>
                        <a:rPr lang="hr-HR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r-HR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C6ABDE5-725A-4F12-B5DD-40DBCBB35B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114" y="2079446"/>
                <a:ext cx="1208472" cy="276999"/>
              </a:xfrm>
              <a:prstGeom prst="rect">
                <a:avLst/>
              </a:prstGeom>
              <a:blipFill>
                <a:blip r:embed="rId9"/>
                <a:stretch>
                  <a:fillRect l="-4545" t="-2174" r="-7071" b="-3260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>
            <a:extLst>
              <a:ext uri="{FF2B5EF4-FFF2-40B4-BE49-F238E27FC236}">
                <a16:creationId xmlns:a16="http://schemas.microsoft.com/office/drawing/2014/main" id="{E0D89C51-86BB-41C1-BE2F-0CA19CF22AC8}"/>
              </a:ext>
            </a:extLst>
          </p:cNvPr>
          <p:cNvSpPr/>
          <p:nvPr/>
        </p:nvSpPr>
        <p:spPr>
          <a:xfrm>
            <a:off x="4169033" y="4299233"/>
            <a:ext cx="108000" cy="10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33DD865-B7A1-492C-933D-6D70A9685F1F}"/>
                  </a:ext>
                </a:extLst>
              </p:cNvPr>
              <p:cNvSpPr txBox="1"/>
              <p:nvPr/>
            </p:nvSpPr>
            <p:spPr>
              <a:xfrm>
                <a:off x="4277033" y="4353233"/>
                <a:ext cx="3461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33DD865-B7A1-492C-933D-6D70A9685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033" y="4353233"/>
                <a:ext cx="346184" cy="276999"/>
              </a:xfrm>
              <a:prstGeom prst="rect">
                <a:avLst/>
              </a:prstGeom>
              <a:blipFill>
                <a:blip r:embed="rId10"/>
                <a:stretch>
                  <a:fillRect l="-16071" r="-5357" b="-1087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FA36833-8E3D-4D5A-88A7-86309192522C}"/>
              </a:ext>
            </a:extLst>
          </p:cNvPr>
          <p:cNvCxnSpPr>
            <a:cxnSpLocks/>
          </p:cNvCxnSpPr>
          <p:nvPr/>
        </p:nvCxnSpPr>
        <p:spPr>
          <a:xfrm>
            <a:off x="1670021" y="4353233"/>
            <a:ext cx="2489180" cy="0"/>
          </a:xfrm>
          <a:prstGeom prst="straightConnector1">
            <a:avLst/>
          </a:prstGeom>
          <a:ln w="22225">
            <a:solidFill>
              <a:srgbClr val="7030A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C25FE56-61EF-403B-B9A2-36CD01DE382A}"/>
              </a:ext>
            </a:extLst>
          </p:cNvPr>
          <p:cNvCxnSpPr>
            <a:cxnSpLocks/>
          </p:cNvCxnSpPr>
          <p:nvPr/>
        </p:nvCxnSpPr>
        <p:spPr>
          <a:xfrm flipV="1">
            <a:off x="4217387" y="3409336"/>
            <a:ext cx="0" cy="870233"/>
          </a:xfrm>
          <a:prstGeom prst="straightConnector1">
            <a:avLst/>
          </a:prstGeom>
          <a:ln w="22225">
            <a:solidFill>
              <a:srgbClr val="7030A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EB1A17C-760C-4A6D-9E23-2302E5C1F329}"/>
                  </a:ext>
                </a:extLst>
              </p:cNvPr>
              <p:cNvSpPr txBox="1"/>
              <p:nvPr/>
            </p:nvSpPr>
            <p:spPr>
              <a:xfrm>
                <a:off x="5656463" y="2735229"/>
                <a:ext cx="145834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𝟗𝟑</m:t>
                      </m:r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hr-HR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EB1A17C-760C-4A6D-9E23-2302E5C1F3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463" y="2735229"/>
                <a:ext cx="1458348" cy="246221"/>
              </a:xfrm>
              <a:prstGeom prst="rect">
                <a:avLst/>
              </a:prstGeom>
              <a:blipFill>
                <a:blip r:embed="rId11"/>
                <a:stretch>
                  <a:fillRect l="-1674" r="-1255" b="-10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6058C74-2603-49C9-A79B-A85E56408D98}"/>
                  </a:ext>
                </a:extLst>
              </p:cNvPr>
              <p:cNvSpPr txBox="1"/>
              <p:nvPr/>
            </p:nvSpPr>
            <p:spPr>
              <a:xfrm>
                <a:off x="3858378" y="3650461"/>
                <a:ext cx="3590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𝒏𝒕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6058C74-2603-49C9-A79B-A85E56408D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378" y="3650461"/>
                <a:ext cx="359009" cy="276999"/>
              </a:xfrm>
              <a:prstGeom prst="rect">
                <a:avLst/>
              </a:prstGeom>
              <a:blipFill>
                <a:blip r:embed="rId12"/>
                <a:stretch>
                  <a:fillRect l="-8475" r="-6780" b="-155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732F6A2-873B-4B27-B934-92D92BB949A1}"/>
              </a:ext>
            </a:extLst>
          </p:cNvPr>
          <p:cNvCxnSpPr/>
          <p:nvPr/>
        </p:nvCxnSpPr>
        <p:spPr>
          <a:xfrm>
            <a:off x="1670021" y="3409336"/>
            <a:ext cx="2489180" cy="870233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118CDEC-EED3-44C8-A3AF-94F9C65F2FFC}"/>
                  </a:ext>
                </a:extLst>
              </p:cNvPr>
              <p:cNvSpPr txBox="1"/>
              <p:nvPr/>
            </p:nvSpPr>
            <p:spPr>
              <a:xfrm>
                <a:off x="2861937" y="3489256"/>
                <a:ext cx="3173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118CDEC-EED3-44C8-A3AF-94F9C65F2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937" y="3489256"/>
                <a:ext cx="317330" cy="276999"/>
              </a:xfrm>
              <a:prstGeom prst="rect">
                <a:avLst/>
              </a:prstGeom>
              <a:blipFill>
                <a:blip r:embed="rId13"/>
                <a:stretch>
                  <a:fillRect l="-16981" r="-3774" b="-2391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89648C92-396E-41D5-8594-EAB96FB2A297}"/>
              </a:ext>
            </a:extLst>
          </p:cNvPr>
          <p:cNvSpPr txBox="1"/>
          <p:nvPr/>
        </p:nvSpPr>
        <p:spPr>
          <a:xfrm>
            <a:off x="5555222" y="2431611"/>
            <a:ext cx="3480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>
                <a:solidFill>
                  <a:srgbClr val="C00000"/>
                </a:solidFill>
              </a:rPr>
              <a:t>OČITAMO KOORDINATE: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0681644-70B6-4543-AAAC-47CCEAEFD613}"/>
                  </a:ext>
                </a:extLst>
              </p:cNvPr>
              <p:cNvSpPr txBox="1"/>
              <p:nvPr/>
            </p:nvSpPr>
            <p:spPr>
              <a:xfrm>
                <a:off x="5656463" y="3003265"/>
                <a:ext cx="157055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𝒏𝒕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=− </m:t>
                      </m:r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𝟖𝟕</m:t>
                      </m:r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hr-HR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0681644-70B6-4543-AAAC-47CCEAEFD6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463" y="3003265"/>
                <a:ext cx="1570558" cy="246221"/>
              </a:xfrm>
              <a:prstGeom prst="rect">
                <a:avLst/>
              </a:prstGeom>
              <a:blipFill>
                <a:blip r:embed="rId14"/>
                <a:stretch>
                  <a:fillRect l="-1550" r="-1163" b="-1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02B95E5-3D28-4DAA-BF5C-057FE8288C3F}"/>
                  </a:ext>
                </a:extLst>
              </p:cNvPr>
              <p:cNvSpPr txBox="1"/>
              <p:nvPr/>
            </p:nvSpPr>
            <p:spPr>
              <a:xfrm>
                <a:off x="5656463" y="3243035"/>
                <a:ext cx="145674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𝟖𝟏</m:t>
                      </m:r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1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hr-HR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02B95E5-3D28-4DAA-BF5C-057FE8288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463" y="3243035"/>
                <a:ext cx="1456745" cy="246221"/>
              </a:xfrm>
              <a:prstGeom prst="rect">
                <a:avLst/>
              </a:prstGeom>
              <a:blipFill>
                <a:blip r:embed="rId15"/>
                <a:stretch>
                  <a:fillRect l="-2929" r="-1255" b="-2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15EF595B-069B-4ABE-8FD9-4B3AAA322F27}"/>
              </a:ext>
            </a:extLst>
          </p:cNvPr>
          <p:cNvSpPr txBox="1"/>
          <p:nvPr/>
        </p:nvSpPr>
        <p:spPr>
          <a:xfrm>
            <a:off x="5572554" y="3532214"/>
            <a:ext cx="3480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>
                <a:solidFill>
                  <a:srgbClr val="C00000"/>
                </a:solidFill>
              </a:rPr>
              <a:t>… u mjerilu: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89F535F-81D9-4E60-A8BF-5E6B3506CAAA}"/>
                  </a:ext>
                </a:extLst>
              </p:cNvPr>
              <p:cNvSpPr txBox="1"/>
              <p:nvPr/>
            </p:nvSpPr>
            <p:spPr>
              <a:xfrm>
                <a:off x="5656463" y="3869066"/>
                <a:ext cx="16202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𝟏𝟐𝟗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16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𝐌𝐏𝐚</m:t>
                      </m:r>
                    </m:oMath>
                  </m:oMathPara>
                </a14:m>
                <a:endParaRPr lang="hr-H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89F535F-81D9-4E60-A8BF-5E6B3506C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463" y="3869066"/>
                <a:ext cx="1620252" cy="246221"/>
              </a:xfrm>
              <a:prstGeom prst="rect">
                <a:avLst/>
              </a:prstGeom>
              <a:blipFill>
                <a:blip r:embed="rId16"/>
                <a:stretch>
                  <a:fillRect l="-376" r="-752" b="-10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306F99E-2F9F-42E0-9E2F-A41988764681}"/>
                  </a:ext>
                </a:extLst>
              </p:cNvPr>
              <p:cNvSpPr txBox="1"/>
              <p:nvPr/>
            </p:nvSpPr>
            <p:spPr>
              <a:xfrm>
                <a:off x="5656463" y="4137102"/>
                <a:ext cx="17324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𝒏𝒕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 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16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𝐌𝐏𝐚</m:t>
                      </m:r>
                    </m:oMath>
                  </m:oMathPara>
                </a14:m>
                <a:endParaRPr lang="hr-H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306F99E-2F9F-42E0-9E2F-A41988764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463" y="4137102"/>
                <a:ext cx="1732462" cy="246221"/>
              </a:xfrm>
              <a:prstGeom prst="rect">
                <a:avLst/>
              </a:prstGeom>
              <a:blipFill>
                <a:blip r:embed="rId17"/>
                <a:stretch>
                  <a:fillRect l="-352" r="-704" b="-1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2333CD4-01F7-4D3B-9F0E-51DE99EE168E}"/>
                  </a:ext>
                </a:extLst>
              </p:cNvPr>
              <p:cNvSpPr txBox="1"/>
              <p:nvPr/>
            </p:nvSpPr>
            <p:spPr>
              <a:xfrm>
                <a:off x="5656463" y="4376872"/>
                <a:ext cx="161864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𝟏𝟑𝟖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16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𝐌𝐏𝐚</m:t>
                      </m:r>
                    </m:oMath>
                  </m:oMathPara>
                </a14:m>
                <a:endParaRPr lang="hr-H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2333CD4-01F7-4D3B-9F0E-51DE99EE16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463" y="4376872"/>
                <a:ext cx="1618648" cy="246221"/>
              </a:xfrm>
              <a:prstGeom prst="rect">
                <a:avLst/>
              </a:prstGeom>
              <a:blipFill>
                <a:blip r:embed="rId18"/>
                <a:stretch>
                  <a:fillRect l="-1509" r="-755" b="-2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64DE4D1-3D0D-4AE7-A12F-E4762D1A4085}"/>
                  </a:ext>
                </a:extLst>
              </p:cNvPr>
              <p:cNvSpPr txBox="1"/>
              <p:nvPr/>
            </p:nvSpPr>
            <p:spPr>
              <a:xfrm>
                <a:off x="2714237" y="4042322"/>
                <a:ext cx="3173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hr-HR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64DE4D1-3D0D-4AE7-A12F-E4762D1A40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237" y="4042322"/>
                <a:ext cx="317331" cy="276999"/>
              </a:xfrm>
              <a:prstGeom prst="rect">
                <a:avLst/>
              </a:prstGeom>
              <a:blipFill>
                <a:blip r:embed="rId19"/>
                <a:stretch>
                  <a:fillRect l="-11538" r="-3846" b="-1087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DC731CAE-F9B9-4C28-868B-6C02C9C4F85E}"/>
              </a:ext>
            </a:extLst>
          </p:cNvPr>
          <p:cNvSpPr/>
          <p:nvPr/>
        </p:nvSpPr>
        <p:spPr>
          <a:xfrm>
            <a:off x="5569913" y="3846216"/>
            <a:ext cx="3495430" cy="8634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368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5" grpId="0"/>
      <p:bldP spid="16" grpId="0" animBg="1"/>
      <p:bldP spid="17" grpId="0"/>
      <p:bldP spid="22" grpId="0"/>
      <p:bldP spid="24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5" grpId="0"/>
      <p:bldP spid="36" grpId="0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2DCD63-ECFA-496D-8A87-2471B05456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06" t="9268" r="32043" b="19121"/>
          <a:stretch/>
        </p:blipFill>
        <p:spPr>
          <a:xfrm>
            <a:off x="5795361" y="2957189"/>
            <a:ext cx="3240478" cy="304548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93916A8-B165-4A3C-9183-F091D7BEBB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25" t="40439" r="83134" b="43187"/>
          <a:stretch/>
        </p:blipFill>
        <p:spPr>
          <a:xfrm rot="9214588">
            <a:off x="6434941" y="5310521"/>
            <a:ext cx="730618" cy="7204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191D9D9-F5B6-4EB1-851D-644A1613841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697" t="7887" r="28926" b="16950"/>
          <a:stretch/>
        </p:blipFill>
        <p:spPr>
          <a:xfrm>
            <a:off x="539937" y="1093167"/>
            <a:ext cx="4644000" cy="43511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/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blipFill>
                <a:blip r:embed="rId5"/>
                <a:stretch>
                  <a:fillRect l="-19355" r="-1612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/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blipFill>
                <a:blip r:embed="rId6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25461F-5C8F-4E1B-BD07-340EC428F43A}"/>
              </a:ext>
            </a:extLst>
          </p:cNvPr>
          <p:cNvCxnSpPr/>
          <p:nvPr/>
        </p:nvCxnSpPr>
        <p:spPr>
          <a:xfrm>
            <a:off x="5378245" y="432619"/>
            <a:ext cx="0" cy="5329084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97E8C3-2737-4A23-96A6-F069F77C23B4}"/>
              </a:ext>
            </a:extLst>
          </p:cNvPr>
          <p:cNvSpPr txBox="1"/>
          <p:nvPr/>
        </p:nvSpPr>
        <p:spPr>
          <a:xfrm>
            <a:off x="5555226" y="502505"/>
            <a:ext cx="3480613" cy="92333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ZADATAK B – vektor punog naprezanja za ravninu a-a, definiranu normalom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/>
              <p:nvPr/>
            </p:nvSpPr>
            <p:spPr>
              <a:xfrm>
                <a:off x="2541298" y="4893587"/>
                <a:ext cx="2445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298" y="4893587"/>
                <a:ext cx="244554" cy="215444"/>
              </a:xfrm>
              <a:prstGeom prst="rect">
                <a:avLst/>
              </a:prstGeom>
              <a:blipFill>
                <a:blip r:embed="rId7"/>
                <a:stretch>
                  <a:fillRect l="-17500" b="-857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/>
              <p:nvPr/>
            </p:nvSpPr>
            <p:spPr>
              <a:xfrm>
                <a:off x="2562194" y="1342173"/>
                <a:ext cx="250646" cy="232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hr-HR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194" y="1342173"/>
                <a:ext cx="250646" cy="232436"/>
              </a:xfrm>
              <a:prstGeom prst="rect">
                <a:avLst/>
              </a:prstGeom>
              <a:blipFill>
                <a:blip r:embed="rId8"/>
                <a:stretch>
                  <a:fillRect l="-17073" r="-4878" b="-2105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A19A38F-13F0-481B-B57F-B297DFFE7764}"/>
                  </a:ext>
                </a:extLst>
              </p:cNvPr>
              <p:cNvSpPr txBox="1"/>
              <p:nvPr/>
            </p:nvSpPr>
            <p:spPr>
              <a:xfrm>
                <a:off x="2604317" y="3126376"/>
                <a:ext cx="1426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hr-HR" sz="1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A19A38F-13F0-481B-B57F-B297DFFE7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317" y="3126376"/>
                <a:ext cx="142667" cy="215444"/>
              </a:xfrm>
              <a:prstGeom prst="rect">
                <a:avLst/>
              </a:prstGeom>
              <a:blipFill>
                <a:blip r:embed="rId9"/>
                <a:stretch>
                  <a:fillRect l="-29167" r="-20833" b="-57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CB7DCA8C-967F-4864-898C-C60FAB471D43}"/>
              </a:ext>
            </a:extLst>
          </p:cNvPr>
          <p:cNvSpPr txBox="1"/>
          <p:nvPr/>
        </p:nvSpPr>
        <p:spPr>
          <a:xfrm>
            <a:off x="589935" y="502505"/>
            <a:ext cx="79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RJEŠENJE – vektor punog naprezanja za „a-a”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143E648-51B1-47F6-B64A-76E1584439DB}"/>
                  </a:ext>
                </a:extLst>
              </p:cNvPr>
              <p:cNvSpPr txBox="1"/>
              <p:nvPr/>
            </p:nvSpPr>
            <p:spPr>
              <a:xfrm>
                <a:off x="2872903" y="5185587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hr-HR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143E648-51B1-47F6-B64A-76E1584439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903" y="5185587"/>
                <a:ext cx="163506" cy="215444"/>
              </a:xfrm>
              <a:prstGeom prst="rect">
                <a:avLst/>
              </a:prstGeom>
              <a:blipFill>
                <a:blip r:embed="rId10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>
            <a:extLst>
              <a:ext uri="{FF2B5EF4-FFF2-40B4-BE49-F238E27FC236}">
                <a16:creationId xmlns:a16="http://schemas.microsoft.com/office/drawing/2014/main" id="{E0D89C51-86BB-41C1-BE2F-0CA19CF22AC8}"/>
              </a:ext>
            </a:extLst>
          </p:cNvPr>
          <p:cNvSpPr/>
          <p:nvPr/>
        </p:nvSpPr>
        <p:spPr>
          <a:xfrm>
            <a:off x="4169033" y="4299233"/>
            <a:ext cx="108000" cy="10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33DD865-B7A1-492C-933D-6D70A9685F1F}"/>
                  </a:ext>
                </a:extLst>
              </p:cNvPr>
              <p:cNvSpPr txBox="1"/>
              <p:nvPr/>
            </p:nvSpPr>
            <p:spPr>
              <a:xfrm>
                <a:off x="4277033" y="4353233"/>
                <a:ext cx="3461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33DD865-B7A1-492C-933D-6D70A9685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033" y="4353233"/>
                <a:ext cx="346184" cy="276999"/>
              </a:xfrm>
              <a:prstGeom prst="rect">
                <a:avLst/>
              </a:prstGeom>
              <a:blipFill>
                <a:blip r:embed="rId11"/>
                <a:stretch>
                  <a:fillRect l="-16071" r="-5357" b="-1087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FA36833-8E3D-4D5A-88A7-86309192522C}"/>
              </a:ext>
            </a:extLst>
          </p:cNvPr>
          <p:cNvCxnSpPr>
            <a:cxnSpLocks/>
          </p:cNvCxnSpPr>
          <p:nvPr/>
        </p:nvCxnSpPr>
        <p:spPr>
          <a:xfrm>
            <a:off x="1670021" y="4353233"/>
            <a:ext cx="2489180" cy="0"/>
          </a:xfrm>
          <a:prstGeom prst="straightConnector1">
            <a:avLst/>
          </a:prstGeom>
          <a:ln w="22225">
            <a:solidFill>
              <a:srgbClr val="7030A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C25FE56-61EF-403B-B9A2-36CD01DE382A}"/>
              </a:ext>
            </a:extLst>
          </p:cNvPr>
          <p:cNvCxnSpPr>
            <a:cxnSpLocks/>
          </p:cNvCxnSpPr>
          <p:nvPr/>
        </p:nvCxnSpPr>
        <p:spPr>
          <a:xfrm flipV="1">
            <a:off x="4217387" y="3409336"/>
            <a:ext cx="0" cy="870233"/>
          </a:xfrm>
          <a:prstGeom prst="straightConnector1">
            <a:avLst/>
          </a:prstGeom>
          <a:ln w="22225">
            <a:solidFill>
              <a:srgbClr val="7030A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6058C74-2603-49C9-A79B-A85E56408D98}"/>
                  </a:ext>
                </a:extLst>
              </p:cNvPr>
              <p:cNvSpPr txBox="1"/>
              <p:nvPr/>
            </p:nvSpPr>
            <p:spPr>
              <a:xfrm>
                <a:off x="3858378" y="3650461"/>
                <a:ext cx="3590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𝒏𝒕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6058C74-2603-49C9-A79B-A85E56408D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378" y="3650461"/>
                <a:ext cx="359009" cy="276999"/>
              </a:xfrm>
              <a:prstGeom prst="rect">
                <a:avLst/>
              </a:prstGeom>
              <a:blipFill>
                <a:blip r:embed="rId12"/>
                <a:stretch>
                  <a:fillRect l="-8475" r="-6780" b="-155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732F6A2-873B-4B27-B934-92D92BB949A1}"/>
              </a:ext>
            </a:extLst>
          </p:cNvPr>
          <p:cNvCxnSpPr/>
          <p:nvPr/>
        </p:nvCxnSpPr>
        <p:spPr>
          <a:xfrm>
            <a:off x="1670021" y="3409336"/>
            <a:ext cx="2489180" cy="870233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118CDEC-EED3-44C8-A3AF-94F9C65F2FFC}"/>
                  </a:ext>
                </a:extLst>
              </p:cNvPr>
              <p:cNvSpPr txBox="1"/>
              <p:nvPr/>
            </p:nvSpPr>
            <p:spPr>
              <a:xfrm>
                <a:off x="2861937" y="3489256"/>
                <a:ext cx="3173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118CDEC-EED3-44C8-A3AF-94F9C65F2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937" y="3489256"/>
                <a:ext cx="317330" cy="276999"/>
              </a:xfrm>
              <a:prstGeom prst="rect">
                <a:avLst/>
              </a:prstGeom>
              <a:blipFill>
                <a:blip r:embed="rId13"/>
                <a:stretch>
                  <a:fillRect l="-16981" r="-3774" b="-2391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89F535F-81D9-4E60-A8BF-5E6B3506CAAA}"/>
                  </a:ext>
                </a:extLst>
              </p:cNvPr>
              <p:cNvSpPr txBox="1"/>
              <p:nvPr/>
            </p:nvSpPr>
            <p:spPr>
              <a:xfrm>
                <a:off x="5555226" y="1564015"/>
                <a:ext cx="16202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𝟏𝟐𝟗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16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𝐌𝐏𝐚</m:t>
                      </m:r>
                    </m:oMath>
                  </m:oMathPara>
                </a14:m>
                <a:endParaRPr lang="hr-H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89F535F-81D9-4E60-A8BF-5E6B3506C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226" y="1564015"/>
                <a:ext cx="1620252" cy="246221"/>
              </a:xfrm>
              <a:prstGeom prst="rect">
                <a:avLst/>
              </a:prstGeom>
              <a:blipFill>
                <a:blip r:embed="rId14"/>
                <a:stretch>
                  <a:fillRect r="-1128" b="-10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306F99E-2F9F-42E0-9E2F-A41988764681}"/>
                  </a:ext>
                </a:extLst>
              </p:cNvPr>
              <p:cNvSpPr txBox="1"/>
              <p:nvPr/>
            </p:nvSpPr>
            <p:spPr>
              <a:xfrm>
                <a:off x="5555226" y="1832051"/>
                <a:ext cx="173246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𝒏𝒕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 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16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𝐌𝐏𝐚</m:t>
                      </m:r>
                    </m:oMath>
                  </m:oMathPara>
                </a14:m>
                <a:endParaRPr lang="hr-H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306F99E-2F9F-42E0-9E2F-A41988764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226" y="1832051"/>
                <a:ext cx="1732462" cy="246221"/>
              </a:xfrm>
              <a:prstGeom prst="rect">
                <a:avLst/>
              </a:prstGeom>
              <a:blipFill>
                <a:blip r:embed="rId15"/>
                <a:stretch>
                  <a:fillRect r="-1056" b="-1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2333CD4-01F7-4D3B-9F0E-51DE99EE168E}"/>
                  </a:ext>
                </a:extLst>
              </p:cNvPr>
              <p:cNvSpPr txBox="1"/>
              <p:nvPr/>
            </p:nvSpPr>
            <p:spPr>
              <a:xfrm>
                <a:off x="5555226" y="2071821"/>
                <a:ext cx="161864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𝟏𝟑𝟖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16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𝐌𝐏𝐚</m:t>
                      </m:r>
                    </m:oMath>
                  </m:oMathPara>
                </a14:m>
                <a:endParaRPr lang="hr-H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2333CD4-01F7-4D3B-9F0E-51DE99EE16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226" y="2071821"/>
                <a:ext cx="1618648" cy="246221"/>
              </a:xfrm>
              <a:prstGeom prst="rect">
                <a:avLst/>
              </a:prstGeom>
              <a:blipFill>
                <a:blip r:embed="rId16"/>
                <a:stretch>
                  <a:fillRect l="-1504" r="-752" b="-2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64DE4D1-3D0D-4AE7-A12F-E4762D1A4085}"/>
                  </a:ext>
                </a:extLst>
              </p:cNvPr>
              <p:cNvSpPr txBox="1"/>
              <p:nvPr/>
            </p:nvSpPr>
            <p:spPr>
              <a:xfrm>
                <a:off x="2714237" y="4042322"/>
                <a:ext cx="3173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hr-HR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64DE4D1-3D0D-4AE7-A12F-E4762D1A40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237" y="4042322"/>
                <a:ext cx="317331" cy="276999"/>
              </a:xfrm>
              <a:prstGeom prst="rect">
                <a:avLst/>
              </a:prstGeom>
              <a:blipFill>
                <a:blip r:embed="rId17"/>
                <a:stretch>
                  <a:fillRect l="-11538" r="-3846" b="-1087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1BE9F3B9-5A79-4283-ABBD-E2E4301995AA}"/>
              </a:ext>
            </a:extLst>
          </p:cNvPr>
          <p:cNvSpPr txBox="1"/>
          <p:nvPr/>
        </p:nvSpPr>
        <p:spPr>
          <a:xfrm>
            <a:off x="5555226" y="2379287"/>
            <a:ext cx="2930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Na kraju, skiciramo dobivena naprezanja na ravninu a-a!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42FC138-CE8A-4DF6-B4D0-AA8E884E859A}"/>
                  </a:ext>
                </a:extLst>
              </p:cNvPr>
              <p:cNvSpPr txBox="1"/>
              <p:nvPr/>
            </p:nvSpPr>
            <p:spPr>
              <a:xfrm>
                <a:off x="6198075" y="4970531"/>
                <a:ext cx="28103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42FC138-CE8A-4DF6-B4D0-AA8E884E8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075" y="4970531"/>
                <a:ext cx="281039" cy="246221"/>
              </a:xfrm>
              <a:prstGeom prst="rect">
                <a:avLst/>
              </a:prstGeom>
              <a:blipFill>
                <a:blip r:embed="rId18"/>
                <a:stretch>
                  <a:fillRect l="-10870" r="-2174" b="-97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E739FBD-4B0B-4F13-A80F-3D38A3AC501B}"/>
                  </a:ext>
                </a:extLst>
              </p:cNvPr>
              <p:cNvSpPr txBox="1"/>
              <p:nvPr/>
            </p:nvSpPr>
            <p:spPr>
              <a:xfrm>
                <a:off x="6786651" y="5444313"/>
                <a:ext cx="3590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hr-HR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𝒏𝒕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E739FBD-4B0B-4F13-A80F-3D38A3AC5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651" y="5444313"/>
                <a:ext cx="359009" cy="276999"/>
              </a:xfrm>
              <a:prstGeom prst="rect">
                <a:avLst/>
              </a:prstGeom>
              <a:blipFill>
                <a:blip r:embed="rId19"/>
                <a:stretch>
                  <a:fillRect l="-8475" r="-6780" b="-1304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B8A40488-842E-4219-A6D8-D25B2D7ED8D1}"/>
              </a:ext>
            </a:extLst>
          </p:cNvPr>
          <p:cNvSpPr txBox="1"/>
          <p:nvPr/>
        </p:nvSpPr>
        <p:spPr>
          <a:xfrm>
            <a:off x="6302749" y="5409209"/>
            <a:ext cx="432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00B050"/>
                </a:solidFill>
              </a:rPr>
              <a:t>_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C772D6F-A0C7-49FF-AF11-6D7CFDEAFAF8}"/>
              </a:ext>
            </a:extLst>
          </p:cNvPr>
          <p:cNvSpPr txBox="1"/>
          <p:nvPr/>
        </p:nvSpPr>
        <p:spPr>
          <a:xfrm>
            <a:off x="7066595" y="3336354"/>
            <a:ext cx="215776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solidFill>
                  <a:srgbClr val="00B050"/>
                </a:solidFill>
              </a:rPr>
              <a:t>Kod skiciranja </a:t>
            </a:r>
            <a:r>
              <a:rPr lang="hr-HR" sz="2000" b="1" dirty="0">
                <a:solidFill>
                  <a:srgbClr val="00B050"/>
                </a:solidFill>
              </a:rPr>
              <a:t>τ</a:t>
            </a:r>
            <a:r>
              <a:rPr lang="hr-HR" sz="1400" b="1" dirty="0">
                <a:solidFill>
                  <a:srgbClr val="00B050"/>
                </a:solidFill>
              </a:rPr>
              <a:t>nt paziti na dogovorni predznak posmičnih naprezanja – suprotno pravilu desne ruke!</a:t>
            </a:r>
          </a:p>
        </p:txBody>
      </p:sp>
    </p:spTree>
    <p:extLst>
      <p:ext uri="{BB962C8B-B14F-4D97-AF65-F5344CB8AC3E}">
        <p14:creationId xmlns:p14="http://schemas.microsoft.com/office/powerpoint/2010/main" val="192502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0" grpId="0"/>
      <p:bldP spid="45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672E771A-AE1E-4651-BEA4-C56AC4275824}"/>
              </a:ext>
            </a:extLst>
          </p:cNvPr>
          <p:cNvSpPr txBox="1"/>
          <p:nvPr/>
        </p:nvSpPr>
        <p:spPr>
          <a:xfrm>
            <a:off x="589935" y="1652879"/>
            <a:ext cx="7964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Kraj riješenog primjera!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dirty="0">
                <a:solidFill>
                  <a:schemeClr val="bg1"/>
                </a:solidFill>
              </a:rPr>
              <a:t>Preporuka za vježbu: riješiti zadatak analitičkim postupkom i usporediti dobivena rješenja.</a:t>
            </a:r>
          </a:p>
        </p:txBody>
      </p:sp>
    </p:spTree>
    <p:extLst>
      <p:ext uri="{BB962C8B-B14F-4D97-AF65-F5344CB8AC3E}">
        <p14:creationId xmlns:p14="http://schemas.microsoft.com/office/powerpoint/2010/main" val="61927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0A7D68-F6F4-420B-932A-B817F246EA73}"/>
              </a:ext>
            </a:extLst>
          </p:cNvPr>
          <p:cNvSpPr txBox="1"/>
          <p:nvPr/>
        </p:nvSpPr>
        <p:spPr>
          <a:xfrm>
            <a:off x="589935" y="502505"/>
            <a:ext cx="79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U točki A zadana su naprezanja: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4F636A9-0859-43A6-B617-55D2B1C2643C}"/>
                  </a:ext>
                </a:extLst>
              </p:cNvPr>
              <p:cNvSpPr txBox="1"/>
              <p:nvPr/>
            </p:nvSpPr>
            <p:spPr>
              <a:xfrm>
                <a:off x="3819832" y="548671"/>
                <a:ext cx="13680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r-H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=50 </m:t>
                      </m:r>
                      <m:r>
                        <a:rPr lang="hr-H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𝑀𝑃𝑎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4F636A9-0859-43A6-B617-55D2B1C26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832" y="548671"/>
                <a:ext cx="1368067" cy="276999"/>
              </a:xfrm>
              <a:prstGeom prst="rect">
                <a:avLst/>
              </a:prstGeom>
              <a:blipFill>
                <a:blip r:embed="rId2"/>
                <a:stretch>
                  <a:fillRect l="-2232" r="-3571" b="-1333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6BAE956-E4AC-4707-80C8-1A56EF8CBA4F}"/>
              </a:ext>
            </a:extLst>
          </p:cNvPr>
          <p:cNvSpPr txBox="1"/>
          <p:nvPr/>
        </p:nvSpPr>
        <p:spPr>
          <a:xfrm>
            <a:off x="589935" y="219728"/>
            <a:ext cx="79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ZADATAK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70DCA19-F66F-44C0-B1C7-DCF1D425F35D}"/>
                  </a:ext>
                </a:extLst>
              </p:cNvPr>
              <p:cNvSpPr txBox="1"/>
              <p:nvPr/>
            </p:nvSpPr>
            <p:spPr>
              <a:xfrm>
                <a:off x="3819831" y="844246"/>
                <a:ext cx="1375698" cy="298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hr-H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=60 </m:t>
                      </m:r>
                      <m:r>
                        <a:rPr lang="hr-H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𝑀𝑃𝑎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70DCA19-F66F-44C0-B1C7-DCF1D425F3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831" y="844246"/>
                <a:ext cx="1375698" cy="298928"/>
              </a:xfrm>
              <a:prstGeom prst="rect">
                <a:avLst/>
              </a:prstGeom>
              <a:blipFill>
                <a:blip r:embed="rId3"/>
                <a:stretch>
                  <a:fillRect l="-2222" r="-3556" b="-18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01E256-8885-4FC3-A149-6AA8758060F8}"/>
                  </a:ext>
                </a:extLst>
              </p:cNvPr>
              <p:cNvSpPr txBox="1"/>
              <p:nvPr/>
            </p:nvSpPr>
            <p:spPr>
              <a:xfrm>
                <a:off x="3812201" y="1161750"/>
                <a:ext cx="1766574" cy="298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hr-H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=88,64 </m:t>
                      </m:r>
                      <m:r>
                        <a:rPr lang="hr-H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𝑀𝑃𝑎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01E256-8885-4FC3-A149-6AA875806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2201" y="1161750"/>
                <a:ext cx="1766574" cy="298928"/>
              </a:xfrm>
              <a:prstGeom prst="rect">
                <a:avLst/>
              </a:prstGeom>
              <a:blipFill>
                <a:blip r:embed="rId4"/>
                <a:stretch>
                  <a:fillRect l="-1379" r="-2759" b="-2040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1CD1D4FF-DAA7-4D0E-ACD0-263ADEC76832}"/>
              </a:ext>
            </a:extLst>
          </p:cNvPr>
          <p:cNvSpPr txBox="1"/>
          <p:nvPr/>
        </p:nvSpPr>
        <p:spPr>
          <a:xfrm>
            <a:off x="589935" y="1535463"/>
            <a:ext cx="7964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Treba odrediti veličinu i smjer glavnih naprezanja i vektor punog naprezanja u ravnini a – a. Zadatak riješiti Mohrovom kružnicom.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F245E4D-0AEC-4F91-88DE-CD5525DB030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903" t="13953" r="36021" b="18616"/>
          <a:stretch/>
        </p:blipFill>
        <p:spPr>
          <a:xfrm>
            <a:off x="2389821" y="2338440"/>
            <a:ext cx="3283390" cy="340836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1FC611-F19C-4E46-A7C0-58C7D93ED2BC}"/>
              </a:ext>
            </a:extLst>
          </p:cNvPr>
          <p:cNvSpPr txBox="1"/>
          <p:nvPr/>
        </p:nvSpPr>
        <p:spPr>
          <a:xfrm>
            <a:off x="589935" y="2338440"/>
            <a:ext cx="79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Skice zadanih vrijednosti: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F0AE34E-3EF3-40E9-B583-E42523207364}"/>
                  </a:ext>
                </a:extLst>
              </p:cNvPr>
              <p:cNvSpPr txBox="1"/>
              <p:nvPr/>
            </p:nvSpPr>
            <p:spPr>
              <a:xfrm>
                <a:off x="4822028" y="3981066"/>
                <a:ext cx="25340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F0AE34E-3EF3-40E9-B583-E425232073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028" y="3981066"/>
                <a:ext cx="253403" cy="246221"/>
              </a:xfrm>
              <a:prstGeom prst="rect">
                <a:avLst/>
              </a:prstGeom>
              <a:blipFill>
                <a:blip r:embed="rId6"/>
                <a:stretch>
                  <a:fillRect l="-9524" b="-125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74EE322-3F98-4F4D-9C62-8416DD7A796E}"/>
                  </a:ext>
                </a:extLst>
              </p:cNvPr>
              <p:cNvSpPr txBox="1"/>
              <p:nvPr/>
            </p:nvSpPr>
            <p:spPr>
              <a:xfrm>
                <a:off x="2411474" y="3990428"/>
                <a:ext cx="25340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74EE322-3F98-4F4D-9C62-8416DD7A7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474" y="3990428"/>
                <a:ext cx="253403" cy="246221"/>
              </a:xfrm>
              <a:prstGeom prst="rect">
                <a:avLst/>
              </a:prstGeom>
              <a:blipFill>
                <a:blip r:embed="rId7"/>
                <a:stretch>
                  <a:fillRect l="-12195" b="-10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317B5E2-C1E0-43AE-959B-94B59D8C4CF4}"/>
                  </a:ext>
                </a:extLst>
              </p:cNvPr>
              <p:cNvSpPr txBox="1"/>
              <p:nvPr/>
            </p:nvSpPr>
            <p:spPr>
              <a:xfrm>
                <a:off x="3790918" y="2912825"/>
                <a:ext cx="259430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317B5E2-C1E0-43AE-959B-94B59D8C4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918" y="2912825"/>
                <a:ext cx="259430" cy="265650"/>
              </a:xfrm>
              <a:prstGeom prst="rect">
                <a:avLst/>
              </a:prstGeom>
              <a:blipFill>
                <a:blip r:embed="rId8"/>
                <a:stretch>
                  <a:fillRect l="-11905" r="-7143" b="-232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9F7A73C-69EA-45E4-9F3A-3D60BE805F7F}"/>
                  </a:ext>
                </a:extLst>
              </p:cNvPr>
              <p:cNvSpPr txBox="1"/>
              <p:nvPr/>
            </p:nvSpPr>
            <p:spPr>
              <a:xfrm>
                <a:off x="3790918" y="5391361"/>
                <a:ext cx="259430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9F7A73C-69EA-45E4-9F3A-3D60BE805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918" y="5391361"/>
                <a:ext cx="259430" cy="265650"/>
              </a:xfrm>
              <a:prstGeom prst="rect">
                <a:avLst/>
              </a:prstGeom>
              <a:blipFill>
                <a:blip r:embed="rId9"/>
                <a:stretch>
                  <a:fillRect l="-11905" r="-7143" b="-2045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8CC29A-192B-4847-B80E-6E7887245F1D}"/>
                  </a:ext>
                </a:extLst>
              </p:cNvPr>
              <p:cNvSpPr txBox="1"/>
              <p:nvPr/>
            </p:nvSpPr>
            <p:spPr>
              <a:xfrm>
                <a:off x="4486039" y="4452757"/>
                <a:ext cx="335989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8CC29A-192B-4847-B80E-6E7887245F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039" y="4452757"/>
                <a:ext cx="335989" cy="265650"/>
              </a:xfrm>
              <a:prstGeom prst="rect">
                <a:avLst/>
              </a:prstGeom>
              <a:blipFill>
                <a:blip r:embed="rId10"/>
                <a:stretch>
                  <a:fillRect l="-9091" r="-3636" b="-2045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4037181-DDC8-402E-AFA7-702BD740800C}"/>
                  </a:ext>
                </a:extLst>
              </p:cNvPr>
              <p:cNvSpPr txBox="1"/>
              <p:nvPr/>
            </p:nvSpPr>
            <p:spPr>
              <a:xfrm>
                <a:off x="2680827" y="4569201"/>
                <a:ext cx="335989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4037181-DDC8-402E-AFA7-702BD7408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827" y="4569201"/>
                <a:ext cx="335989" cy="265650"/>
              </a:xfrm>
              <a:prstGeom prst="rect">
                <a:avLst/>
              </a:prstGeom>
              <a:blipFill>
                <a:blip r:embed="rId11"/>
                <a:stretch>
                  <a:fillRect l="-9091" r="-3636" b="-232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DCF8A5C-CBE6-4FDE-86BC-D8BD42E4604E}"/>
                  </a:ext>
                </a:extLst>
              </p:cNvPr>
              <p:cNvSpPr txBox="1"/>
              <p:nvPr/>
            </p:nvSpPr>
            <p:spPr>
              <a:xfrm>
                <a:off x="3294406" y="3234011"/>
                <a:ext cx="336374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𝑦𝑥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DCF8A5C-CBE6-4FDE-86BC-D8BD42E46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406" y="3234011"/>
                <a:ext cx="336374" cy="265650"/>
              </a:xfrm>
              <a:prstGeom prst="rect">
                <a:avLst/>
              </a:prstGeom>
              <a:blipFill>
                <a:blip r:embed="rId12"/>
                <a:stretch>
                  <a:fillRect l="-7143" r="-1786" b="-232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54CEEAF-FB98-4D0E-A169-78696503C107}"/>
                  </a:ext>
                </a:extLst>
              </p:cNvPr>
              <p:cNvSpPr txBox="1"/>
              <p:nvPr/>
            </p:nvSpPr>
            <p:spPr>
              <a:xfrm>
                <a:off x="3920633" y="5035918"/>
                <a:ext cx="336374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𝑦𝑥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54CEEAF-FB98-4D0E-A169-78696503C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633" y="5035918"/>
                <a:ext cx="336374" cy="265650"/>
              </a:xfrm>
              <a:prstGeom prst="rect">
                <a:avLst/>
              </a:prstGeom>
              <a:blipFill>
                <a:blip r:embed="rId13"/>
                <a:stretch>
                  <a:fillRect l="-7273" r="-3636" b="-2045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>
            <a:extLst>
              <a:ext uri="{FF2B5EF4-FFF2-40B4-BE49-F238E27FC236}">
                <a16:creationId xmlns:a16="http://schemas.microsoft.com/office/drawing/2014/main" id="{0241AFD7-320E-4429-82A7-046D93E180C3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34596" t="11032" r="35770" b="22841"/>
          <a:stretch/>
        </p:blipFill>
        <p:spPr>
          <a:xfrm>
            <a:off x="5892879" y="2396045"/>
            <a:ext cx="2597434" cy="277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05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DD594D62-9BA2-4E0B-8CED-D93EB0125055}"/>
              </a:ext>
            </a:extLst>
          </p:cNvPr>
          <p:cNvSpPr txBox="1"/>
          <p:nvPr/>
        </p:nvSpPr>
        <p:spPr>
          <a:xfrm>
            <a:off x="589935" y="502505"/>
            <a:ext cx="79641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NAPOMENA: </a:t>
            </a:r>
            <a:r>
              <a:rPr lang="hr-HR" dirty="0">
                <a:solidFill>
                  <a:schemeClr val="bg1"/>
                </a:solidFill>
              </a:rPr>
              <a:t>Za Mohrovu kružnicu naprezanja usvojen je poseban dogovor za predznak posmičnih naprezanja, prema kojem je posmično naprezanje pozitivno ako vanjsku normalu treba zarotirati za 90° u smjeru gibanja kazaljke na satu da bi se poklopila sa smjernom posmičnog naprezanja, a negativno ako normalu treba rotirati suprotno smjeru gibanja kazaljke na satu. </a:t>
            </a:r>
            <a:r>
              <a:rPr lang="hr-HR" b="1" dirty="0">
                <a:solidFill>
                  <a:schemeClr val="bg1"/>
                </a:solidFill>
              </a:rPr>
              <a:t>Dakle, predznaci posmičnih naprezanja su suprotni onima dobivenim po „pravilu desne ruke”.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6CB5E2-47AF-4200-91CE-2697D6D3FEC5}"/>
              </a:ext>
            </a:extLst>
          </p:cNvPr>
          <p:cNvSpPr txBox="1"/>
          <p:nvPr/>
        </p:nvSpPr>
        <p:spPr>
          <a:xfrm>
            <a:off x="589935" y="2424711"/>
            <a:ext cx="79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Objašnjenje napomene skicom: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0022D39-453F-4631-A49A-BC04E60FDB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183" t="42580" r="36021" b="36606"/>
          <a:stretch/>
        </p:blipFill>
        <p:spPr>
          <a:xfrm>
            <a:off x="1297858" y="3323012"/>
            <a:ext cx="2202063" cy="14818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708A4AF-AC53-4E05-88D5-2FE82798A55D}"/>
                  </a:ext>
                </a:extLst>
              </p:cNvPr>
              <p:cNvSpPr txBox="1"/>
              <p:nvPr/>
            </p:nvSpPr>
            <p:spPr>
              <a:xfrm>
                <a:off x="2349728" y="4206536"/>
                <a:ext cx="25340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708A4AF-AC53-4E05-88D5-2FE82798A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728" y="4206536"/>
                <a:ext cx="253403" cy="246221"/>
              </a:xfrm>
              <a:prstGeom prst="rect">
                <a:avLst/>
              </a:prstGeom>
              <a:blipFill>
                <a:blip r:embed="rId3"/>
                <a:stretch>
                  <a:fillRect l="-9524" b="-125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0C8034C-80E3-4641-9879-96CD78D94CA4}"/>
                  </a:ext>
                </a:extLst>
              </p:cNvPr>
              <p:cNvSpPr txBox="1"/>
              <p:nvPr/>
            </p:nvSpPr>
            <p:spPr>
              <a:xfrm>
                <a:off x="1367103" y="3544741"/>
                <a:ext cx="335989" cy="2656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0C8034C-80E3-4641-9879-96CD78D94C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103" y="3544741"/>
                <a:ext cx="335989" cy="265650"/>
              </a:xfrm>
              <a:prstGeom prst="rect">
                <a:avLst/>
              </a:prstGeom>
              <a:blipFill>
                <a:blip r:embed="rId4"/>
                <a:stretch>
                  <a:fillRect l="-7273" r="-3636" b="-2045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>
            <a:extLst>
              <a:ext uri="{FF2B5EF4-FFF2-40B4-BE49-F238E27FC236}">
                <a16:creationId xmlns:a16="http://schemas.microsoft.com/office/drawing/2014/main" id="{A61C4E51-2BD2-452F-AF35-ECFDDB8B16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183" t="42580" r="36021" b="36606"/>
          <a:stretch/>
        </p:blipFill>
        <p:spPr>
          <a:xfrm>
            <a:off x="4439265" y="3323012"/>
            <a:ext cx="2202063" cy="14818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E6124DF-3D6F-42A2-9A31-B0546B136E62}"/>
                  </a:ext>
                </a:extLst>
              </p:cNvPr>
              <p:cNvSpPr txBox="1"/>
              <p:nvPr/>
            </p:nvSpPr>
            <p:spPr>
              <a:xfrm>
                <a:off x="5491135" y="4206536"/>
                <a:ext cx="25340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E6124DF-3D6F-42A2-9A31-B0546B136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135" y="4206536"/>
                <a:ext cx="253403" cy="246221"/>
              </a:xfrm>
              <a:prstGeom prst="rect">
                <a:avLst/>
              </a:prstGeom>
              <a:blipFill>
                <a:blip r:embed="rId5"/>
                <a:stretch>
                  <a:fillRect l="-12195" b="-125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A44C0F8-CC1A-408A-9EEA-D9974F6949E8}"/>
                  </a:ext>
                </a:extLst>
              </p:cNvPr>
              <p:cNvSpPr txBox="1"/>
              <p:nvPr/>
            </p:nvSpPr>
            <p:spPr>
              <a:xfrm>
                <a:off x="4546307" y="3472928"/>
                <a:ext cx="335989" cy="2656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A44C0F8-CC1A-408A-9EEA-D9974F6949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307" y="3472928"/>
                <a:ext cx="335989" cy="265650"/>
              </a:xfrm>
              <a:prstGeom prst="rect">
                <a:avLst/>
              </a:prstGeom>
              <a:blipFill>
                <a:blip r:embed="rId6"/>
                <a:stretch>
                  <a:fillRect l="-9091" r="-3636" b="-232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3343DEC5-F9F8-4FB3-ABD8-3FA3E362A56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7419" t="47577" r="37177" b="29040"/>
          <a:stretch/>
        </p:blipFill>
        <p:spPr>
          <a:xfrm>
            <a:off x="1726946" y="3323012"/>
            <a:ext cx="915404" cy="664757"/>
          </a:xfrm>
          <a:prstGeom prst="rect">
            <a:avLst/>
          </a:prstGeom>
          <a:ln>
            <a:noFill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7C0081-D893-4E73-B001-F777962EFDEE}"/>
              </a:ext>
            </a:extLst>
          </p:cNvPr>
          <p:cNvSpPr txBox="1"/>
          <p:nvPr/>
        </p:nvSpPr>
        <p:spPr>
          <a:xfrm>
            <a:off x="2191219" y="3267650"/>
            <a:ext cx="317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C8E033-A1B1-4C4A-B5BA-A75748C74D64}"/>
              </a:ext>
            </a:extLst>
          </p:cNvPr>
          <p:cNvSpPr txBox="1"/>
          <p:nvPr/>
        </p:nvSpPr>
        <p:spPr>
          <a:xfrm>
            <a:off x="1715547" y="4964541"/>
            <a:ext cx="1366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C00000"/>
                </a:solidFill>
              </a:rPr>
              <a:t>ANALITIČKI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D1628C6-9579-4F2B-BFA7-10929DE096C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7419" t="47577" r="37177" b="29040"/>
          <a:stretch/>
        </p:blipFill>
        <p:spPr>
          <a:xfrm>
            <a:off x="4895647" y="3378374"/>
            <a:ext cx="915404" cy="664757"/>
          </a:xfrm>
          <a:prstGeom prst="rect">
            <a:avLst/>
          </a:prstGeom>
          <a:ln>
            <a:noFill/>
          </a:ln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E3B8AA6D-3064-4C60-BA2B-3A6917BB0494}"/>
              </a:ext>
            </a:extLst>
          </p:cNvPr>
          <p:cNvSpPr txBox="1"/>
          <p:nvPr/>
        </p:nvSpPr>
        <p:spPr>
          <a:xfrm>
            <a:off x="5389417" y="3175525"/>
            <a:ext cx="432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00B050"/>
                </a:solidFill>
              </a:rPr>
              <a:t>_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E762351-2193-40B9-A5D6-64DA62612865}"/>
              </a:ext>
            </a:extLst>
          </p:cNvPr>
          <p:cNvSpPr txBox="1"/>
          <p:nvPr/>
        </p:nvSpPr>
        <p:spPr>
          <a:xfrm>
            <a:off x="4714301" y="4964541"/>
            <a:ext cx="364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MOHROVA KRUŽNICA</a:t>
            </a:r>
          </a:p>
        </p:txBody>
      </p:sp>
    </p:spTree>
    <p:extLst>
      <p:ext uri="{BB962C8B-B14F-4D97-AF65-F5344CB8AC3E}">
        <p14:creationId xmlns:p14="http://schemas.microsoft.com/office/powerpoint/2010/main" val="381022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7" grpId="0"/>
      <p:bldP spid="28" grpId="0"/>
      <p:bldP spid="29" grpId="0"/>
      <p:bldP spid="30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F4CC49EE-2C00-46B3-94EA-CED59D6F6005}"/>
              </a:ext>
            </a:extLst>
          </p:cNvPr>
          <p:cNvSpPr txBox="1"/>
          <p:nvPr/>
        </p:nvSpPr>
        <p:spPr>
          <a:xfrm>
            <a:off x="589935" y="502505"/>
            <a:ext cx="79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RJEŠENJE – određivanje Mohrove kružnice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50553D-C683-4F99-9C36-510728EBAA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03" t="16341" r="33333" b="16228"/>
          <a:stretch/>
        </p:blipFill>
        <p:spPr>
          <a:xfrm>
            <a:off x="589935" y="1160207"/>
            <a:ext cx="4454014" cy="4255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/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blipFill>
                <a:blip r:embed="rId3"/>
                <a:stretch>
                  <a:fillRect l="-19355" r="-1612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/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blipFill>
                <a:blip r:embed="rId4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25461F-5C8F-4E1B-BD07-340EC428F43A}"/>
              </a:ext>
            </a:extLst>
          </p:cNvPr>
          <p:cNvCxnSpPr/>
          <p:nvPr/>
        </p:nvCxnSpPr>
        <p:spPr>
          <a:xfrm>
            <a:off x="5378245" y="432619"/>
            <a:ext cx="0" cy="5329084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97E8C3-2737-4A23-96A6-F069F77C23B4}"/>
              </a:ext>
            </a:extLst>
          </p:cNvPr>
          <p:cNvSpPr txBox="1"/>
          <p:nvPr/>
        </p:nvSpPr>
        <p:spPr>
          <a:xfrm>
            <a:off x="5555226" y="502505"/>
            <a:ext cx="3480613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1. Skicirati koordinatni sustav i definirati mjerilo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5FE5595-5F4A-4219-B98C-4B6247BEC409}"/>
              </a:ext>
            </a:extLst>
          </p:cNvPr>
          <p:cNvSpPr txBox="1"/>
          <p:nvPr/>
        </p:nvSpPr>
        <p:spPr>
          <a:xfrm>
            <a:off x="5555226" y="1298706"/>
            <a:ext cx="348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NPR.   ----&gt;   </a:t>
            </a:r>
            <a:r>
              <a:rPr lang="hr-HR" b="1" dirty="0">
                <a:solidFill>
                  <a:schemeClr val="bg1"/>
                </a:solidFill>
              </a:rPr>
              <a:t>10 MPa = 1 cm</a:t>
            </a:r>
          </a:p>
        </p:txBody>
      </p:sp>
    </p:spTree>
    <p:extLst>
      <p:ext uri="{BB962C8B-B14F-4D97-AF65-F5344CB8AC3E}">
        <p14:creationId xmlns:p14="http://schemas.microsoft.com/office/powerpoint/2010/main" val="362132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6" grpId="0" animBg="1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50553D-C683-4F99-9C36-510728EBAA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03" t="16341" r="33333" b="16228"/>
          <a:stretch/>
        </p:blipFill>
        <p:spPr>
          <a:xfrm>
            <a:off x="589935" y="1160207"/>
            <a:ext cx="4454014" cy="4255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/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blipFill>
                <a:blip r:embed="rId3"/>
                <a:stretch>
                  <a:fillRect l="-19355" r="-1612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/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blipFill>
                <a:blip r:embed="rId4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25461F-5C8F-4E1B-BD07-340EC428F43A}"/>
              </a:ext>
            </a:extLst>
          </p:cNvPr>
          <p:cNvCxnSpPr/>
          <p:nvPr/>
        </p:nvCxnSpPr>
        <p:spPr>
          <a:xfrm>
            <a:off x="5378245" y="432619"/>
            <a:ext cx="0" cy="5329084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97E8C3-2737-4A23-96A6-F069F77C23B4}"/>
              </a:ext>
            </a:extLst>
          </p:cNvPr>
          <p:cNvSpPr txBox="1"/>
          <p:nvPr/>
        </p:nvSpPr>
        <p:spPr>
          <a:xfrm>
            <a:off x="5555226" y="502505"/>
            <a:ext cx="3480613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2. Definirati i skicirati točke Nx i Ny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0EF07FD-60C9-4BDA-A327-21A1461C91F7}"/>
                  </a:ext>
                </a:extLst>
              </p:cNvPr>
              <p:cNvSpPr txBox="1"/>
              <p:nvPr/>
            </p:nvSpPr>
            <p:spPr>
              <a:xfrm>
                <a:off x="5628378" y="948372"/>
                <a:ext cx="1152944" cy="298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r-H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r-H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hr-H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0EF07FD-60C9-4BDA-A327-21A1461C91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378" y="948372"/>
                <a:ext cx="1152944" cy="298928"/>
              </a:xfrm>
              <a:prstGeom prst="rect">
                <a:avLst/>
              </a:prstGeom>
              <a:blipFill>
                <a:blip r:embed="rId5"/>
                <a:stretch>
                  <a:fillRect l="-4233" t="-2041" r="-7407" b="-2653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C525B9B-241F-46F2-80DF-2C45DC81F824}"/>
                  </a:ext>
                </a:extLst>
              </p:cNvPr>
              <p:cNvSpPr txBox="1"/>
              <p:nvPr/>
            </p:nvSpPr>
            <p:spPr>
              <a:xfrm>
                <a:off x="7117270" y="952319"/>
                <a:ext cx="1168590" cy="298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hr-H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hr-H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𝑦𝑥</m:t>
                          </m:r>
                        </m:sub>
                      </m:sSub>
                      <m:r>
                        <a:rPr lang="hr-HR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C525B9B-241F-46F2-80DF-2C45DC81F8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270" y="952319"/>
                <a:ext cx="1168590" cy="298928"/>
              </a:xfrm>
              <a:prstGeom prst="rect">
                <a:avLst/>
              </a:prstGeom>
              <a:blipFill>
                <a:blip r:embed="rId6"/>
                <a:stretch>
                  <a:fillRect l="-4712" r="-7330" b="-2653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1D916651-06DF-4BC4-B6DF-D206417FECFD}"/>
              </a:ext>
            </a:extLst>
          </p:cNvPr>
          <p:cNvSpPr txBox="1"/>
          <p:nvPr/>
        </p:nvSpPr>
        <p:spPr>
          <a:xfrm>
            <a:off x="5555225" y="1387381"/>
            <a:ext cx="348061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…iz zadane skice slijedi: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8B4D92E-02C3-4E32-8F82-C856A10C82C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03" t="13953" r="36021" b="18616"/>
          <a:stretch/>
        </p:blipFill>
        <p:spPr>
          <a:xfrm>
            <a:off x="5712542" y="1612588"/>
            <a:ext cx="3283390" cy="34083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4B74905-8710-4CE4-AE0E-131A0C115F02}"/>
                  </a:ext>
                </a:extLst>
              </p:cNvPr>
              <p:cNvSpPr txBox="1"/>
              <p:nvPr/>
            </p:nvSpPr>
            <p:spPr>
              <a:xfrm>
                <a:off x="8144749" y="3255214"/>
                <a:ext cx="25340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4B74905-8710-4CE4-AE0E-131A0C115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4749" y="3255214"/>
                <a:ext cx="253403" cy="246221"/>
              </a:xfrm>
              <a:prstGeom prst="rect">
                <a:avLst/>
              </a:prstGeom>
              <a:blipFill>
                <a:blip r:embed="rId8"/>
                <a:stretch>
                  <a:fillRect l="-9524" b="-10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CABBB93-33B1-4EC6-80D8-2FEB14439A0A}"/>
                  </a:ext>
                </a:extLst>
              </p:cNvPr>
              <p:cNvSpPr txBox="1"/>
              <p:nvPr/>
            </p:nvSpPr>
            <p:spPr>
              <a:xfrm>
                <a:off x="5734195" y="3264576"/>
                <a:ext cx="25340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CABBB93-33B1-4EC6-80D8-2FEB14439A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195" y="3264576"/>
                <a:ext cx="253403" cy="246221"/>
              </a:xfrm>
              <a:prstGeom prst="rect">
                <a:avLst/>
              </a:prstGeom>
              <a:blipFill>
                <a:blip r:embed="rId9"/>
                <a:stretch>
                  <a:fillRect l="-12195" b="-10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E9E7DA5-635C-4FF7-A87A-7027DA204827}"/>
                  </a:ext>
                </a:extLst>
              </p:cNvPr>
              <p:cNvSpPr txBox="1"/>
              <p:nvPr/>
            </p:nvSpPr>
            <p:spPr>
              <a:xfrm>
                <a:off x="7113639" y="2186973"/>
                <a:ext cx="259430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E9E7DA5-635C-4FF7-A87A-7027DA204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3639" y="2186973"/>
                <a:ext cx="259430" cy="265650"/>
              </a:xfrm>
              <a:prstGeom prst="rect">
                <a:avLst/>
              </a:prstGeom>
              <a:blipFill>
                <a:blip r:embed="rId10"/>
                <a:stretch>
                  <a:fillRect l="-11905" r="-7143" b="-232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0DC7139-4F68-44AC-A45D-3CFD8385795F}"/>
                  </a:ext>
                </a:extLst>
              </p:cNvPr>
              <p:cNvSpPr txBox="1"/>
              <p:nvPr/>
            </p:nvSpPr>
            <p:spPr>
              <a:xfrm>
                <a:off x="7113639" y="4665509"/>
                <a:ext cx="259430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0DC7139-4F68-44AC-A45D-3CFD838579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3639" y="4665509"/>
                <a:ext cx="259430" cy="265650"/>
              </a:xfrm>
              <a:prstGeom prst="rect">
                <a:avLst/>
              </a:prstGeom>
              <a:blipFill>
                <a:blip r:embed="rId11"/>
                <a:stretch>
                  <a:fillRect l="-11905" r="-7143" b="-2045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6CE8DC5-F939-4397-B7DB-D4D8FD5F5782}"/>
                  </a:ext>
                </a:extLst>
              </p:cNvPr>
              <p:cNvSpPr txBox="1"/>
              <p:nvPr/>
            </p:nvSpPr>
            <p:spPr>
              <a:xfrm>
                <a:off x="7808760" y="3726905"/>
                <a:ext cx="335989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6CE8DC5-F939-4397-B7DB-D4D8FD5F57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760" y="3726905"/>
                <a:ext cx="335989" cy="265650"/>
              </a:xfrm>
              <a:prstGeom prst="rect">
                <a:avLst/>
              </a:prstGeom>
              <a:blipFill>
                <a:blip r:embed="rId12"/>
                <a:stretch>
                  <a:fillRect l="-9091" r="-3636" b="-2045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882B7C6-D22B-4BC9-970D-BF2AAE82E175}"/>
                  </a:ext>
                </a:extLst>
              </p:cNvPr>
              <p:cNvSpPr txBox="1"/>
              <p:nvPr/>
            </p:nvSpPr>
            <p:spPr>
              <a:xfrm>
                <a:off x="6003548" y="3843349"/>
                <a:ext cx="335989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882B7C6-D22B-4BC9-970D-BF2AAE82E1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3548" y="3843349"/>
                <a:ext cx="335989" cy="265650"/>
              </a:xfrm>
              <a:prstGeom prst="rect">
                <a:avLst/>
              </a:prstGeom>
              <a:blipFill>
                <a:blip r:embed="rId13"/>
                <a:stretch>
                  <a:fillRect l="-9091" r="-3636" b="-2045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B22C60C-1122-4A12-8014-D01203C3CE94}"/>
                  </a:ext>
                </a:extLst>
              </p:cNvPr>
              <p:cNvSpPr txBox="1"/>
              <p:nvPr/>
            </p:nvSpPr>
            <p:spPr>
              <a:xfrm>
                <a:off x="6617127" y="2508159"/>
                <a:ext cx="336374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𝑦𝑥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B22C60C-1122-4A12-8014-D01203C3C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127" y="2508159"/>
                <a:ext cx="336374" cy="265650"/>
              </a:xfrm>
              <a:prstGeom prst="rect">
                <a:avLst/>
              </a:prstGeom>
              <a:blipFill>
                <a:blip r:embed="rId14"/>
                <a:stretch>
                  <a:fillRect l="-7143" r="-1786" b="-2045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64A3D68-BA92-4595-B84E-1074FDDA1801}"/>
                  </a:ext>
                </a:extLst>
              </p:cNvPr>
              <p:cNvSpPr txBox="1"/>
              <p:nvPr/>
            </p:nvSpPr>
            <p:spPr>
              <a:xfrm>
                <a:off x="7243354" y="4310066"/>
                <a:ext cx="336374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𝑦𝑥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64A3D68-BA92-4595-B84E-1074FDDA1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3354" y="4310066"/>
                <a:ext cx="336374" cy="265650"/>
              </a:xfrm>
              <a:prstGeom prst="rect">
                <a:avLst/>
              </a:prstGeom>
              <a:blipFill>
                <a:blip r:embed="rId15"/>
                <a:stretch>
                  <a:fillRect l="-7273" r="-3636" b="-2045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F8775B1-577D-4E88-BBCD-54684CD6EB26}"/>
                  </a:ext>
                </a:extLst>
              </p:cNvPr>
              <p:cNvSpPr txBox="1"/>
              <p:nvPr/>
            </p:nvSpPr>
            <p:spPr>
              <a:xfrm>
                <a:off x="5685052" y="5064489"/>
                <a:ext cx="14050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r-HR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(50,</m:t>
                      </m:r>
                      <m:r>
                        <a:rPr lang="hr-HR" sz="1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−88,64</m:t>
                      </m:r>
                      <m:r>
                        <a:rPr lang="hr-HR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r-HR" sz="16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F8775B1-577D-4E88-BBCD-54684CD6E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052" y="5064489"/>
                <a:ext cx="1405064" cy="246221"/>
              </a:xfrm>
              <a:prstGeom prst="rect">
                <a:avLst/>
              </a:prstGeom>
              <a:blipFill>
                <a:blip r:embed="rId16"/>
                <a:stretch>
                  <a:fillRect l="-3043" r="-4783" b="-325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9213D276-3971-455C-9F25-764B6F0A7385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8925" t="40439" r="83134" b="43187"/>
          <a:stretch/>
        </p:blipFill>
        <p:spPr>
          <a:xfrm>
            <a:off x="7823447" y="2904366"/>
            <a:ext cx="730618" cy="720419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DB853A93-36B6-47BC-9E80-67807526455A}"/>
              </a:ext>
            </a:extLst>
          </p:cNvPr>
          <p:cNvSpPr txBox="1"/>
          <p:nvPr/>
        </p:nvSpPr>
        <p:spPr>
          <a:xfrm>
            <a:off x="8271450" y="2642756"/>
            <a:ext cx="432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00B050"/>
                </a:solidFill>
              </a:rPr>
              <a:t>_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4D690F-724C-470F-A2DE-E10FF3710B10}"/>
              </a:ext>
            </a:extLst>
          </p:cNvPr>
          <p:cNvSpPr/>
          <p:nvPr/>
        </p:nvSpPr>
        <p:spPr>
          <a:xfrm>
            <a:off x="7740308" y="3789374"/>
            <a:ext cx="472891" cy="231407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CB68D89-76C6-47F1-B949-082248374A8D}"/>
                  </a:ext>
                </a:extLst>
              </p:cNvPr>
              <p:cNvSpPr txBox="1"/>
              <p:nvPr/>
            </p:nvSpPr>
            <p:spPr>
              <a:xfrm>
                <a:off x="5682098" y="5385447"/>
                <a:ext cx="1411092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hr-HR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(60,</m:t>
                      </m:r>
                      <m:r>
                        <a:rPr lang="hr-HR" sz="16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+88,64</m:t>
                      </m:r>
                      <m:r>
                        <a:rPr lang="hr-HR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r-HR" sz="16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CB68D89-76C6-47F1-B949-082248374A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2098" y="5385447"/>
                <a:ext cx="1411092" cy="265650"/>
              </a:xfrm>
              <a:prstGeom prst="rect">
                <a:avLst/>
              </a:prstGeom>
              <a:blipFill>
                <a:blip r:embed="rId18"/>
                <a:stretch>
                  <a:fillRect l="-2586" r="-4741" b="-2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6B6970F4-30A3-4508-AC7A-3A866C067F8A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19367" t="17914" r="51784" b="27242"/>
          <a:stretch/>
        </p:blipFill>
        <p:spPr>
          <a:xfrm>
            <a:off x="6963650" y="2166691"/>
            <a:ext cx="781174" cy="710434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87F5931A-F584-4A23-9F7B-CB3E38B8AC2A}"/>
              </a:ext>
            </a:extLst>
          </p:cNvPr>
          <p:cNvSpPr txBox="1"/>
          <p:nvPr/>
        </p:nvSpPr>
        <p:spPr>
          <a:xfrm>
            <a:off x="7359802" y="1956979"/>
            <a:ext cx="432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BB90EAD-C810-4162-8C78-1F9F590D68DC}"/>
              </a:ext>
            </a:extLst>
          </p:cNvPr>
          <p:cNvSpPr/>
          <p:nvPr/>
        </p:nvSpPr>
        <p:spPr>
          <a:xfrm>
            <a:off x="6535044" y="2575241"/>
            <a:ext cx="472891" cy="231407"/>
          </a:xfrm>
          <a:prstGeom prst="rect">
            <a:avLst/>
          </a:prstGeom>
          <a:solidFill>
            <a:schemeClr val="accent6">
              <a:lumMod val="75000"/>
              <a:alpha val="2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2B73EF6-2958-41FA-A486-0F720D614DF6}"/>
              </a:ext>
            </a:extLst>
          </p:cNvPr>
          <p:cNvSpPr txBox="1"/>
          <p:nvPr/>
        </p:nvSpPr>
        <p:spPr>
          <a:xfrm>
            <a:off x="7442950" y="4880505"/>
            <a:ext cx="149161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Predznaci za Mohrovu kružnicu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C0E6CDE2-B813-4D12-86CA-9C4D8BE3415D}"/>
              </a:ext>
            </a:extLst>
          </p:cNvPr>
          <p:cNvSpPr/>
          <p:nvPr/>
        </p:nvSpPr>
        <p:spPr>
          <a:xfrm>
            <a:off x="7143135" y="5020952"/>
            <a:ext cx="310771" cy="740751"/>
          </a:xfrm>
          <a:prstGeom prst="rightBrace">
            <a:avLst>
              <a:gd name="adj1" fmla="val 20988"/>
              <a:gd name="adj2" fmla="val 47345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18BD7A0-8424-4A82-91A4-70DF28038BA5}"/>
              </a:ext>
            </a:extLst>
          </p:cNvPr>
          <p:cNvSpPr txBox="1"/>
          <p:nvPr/>
        </p:nvSpPr>
        <p:spPr>
          <a:xfrm>
            <a:off x="589935" y="502505"/>
            <a:ext cx="79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RJEŠENJE – određivanje Mohrove kružnice</a:t>
            </a:r>
          </a:p>
        </p:txBody>
      </p:sp>
    </p:spTree>
    <p:extLst>
      <p:ext uri="{BB962C8B-B14F-4D97-AF65-F5344CB8AC3E}">
        <p14:creationId xmlns:p14="http://schemas.microsoft.com/office/powerpoint/2010/main" val="338454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6" grpId="0"/>
      <p:bldP spid="1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7" grpId="0"/>
      <p:bldP spid="4" grpId="0" animBg="1"/>
      <p:bldP spid="38" grpId="0"/>
      <p:bldP spid="39" grpId="0"/>
      <p:bldP spid="40" grpId="0" animBg="1"/>
      <p:bldP spid="41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398BED7-D7FF-4388-8B35-09BB6FD805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23" r="27419"/>
          <a:stretch/>
        </p:blipFill>
        <p:spPr>
          <a:xfrm>
            <a:off x="599767" y="1093541"/>
            <a:ext cx="4464000" cy="44530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/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blipFill>
                <a:blip r:embed="rId3"/>
                <a:stretch>
                  <a:fillRect l="-19355" r="-1612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/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blipFill>
                <a:blip r:embed="rId4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25461F-5C8F-4E1B-BD07-340EC428F43A}"/>
              </a:ext>
            </a:extLst>
          </p:cNvPr>
          <p:cNvCxnSpPr/>
          <p:nvPr/>
        </p:nvCxnSpPr>
        <p:spPr>
          <a:xfrm>
            <a:off x="5378245" y="432619"/>
            <a:ext cx="0" cy="5329084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97E8C3-2737-4A23-96A6-F069F77C23B4}"/>
              </a:ext>
            </a:extLst>
          </p:cNvPr>
          <p:cNvSpPr txBox="1"/>
          <p:nvPr/>
        </p:nvSpPr>
        <p:spPr>
          <a:xfrm>
            <a:off x="5555226" y="502505"/>
            <a:ext cx="3480613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2. Definirati i skicirati točke Nx i Ny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F8775B1-577D-4E88-BBCD-54684CD6EB26}"/>
                  </a:ext>
                </a:extLst>
              </p:cNvPr>
              <p:cNvSpPr txBox="1"/>
              <p:nvPr/>
            </p:nvSpPr>
            <p:spPr>
              <a:xfrm>
                <a:off x="5607339" y="1589811"/>
                <a:ext cx="20376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50;</m:t>
                          </m:r>
                          <m:r>
                            <a:rPr lang="hr-HR" sz="1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−88,64</m:t>
                          </m:r>
                        </m:e>
                      </m:d>
                      <m:r>
                        <a:rPr lang="hr-HR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r-HR" sz="1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hr-HR" sz="1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r-HR" sz="1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MPa</m:t>
                      </m:r>
                    </m:oMath>
                  </m:oMathPara>
                </a14:m>
                <a:endParaRPr lang="hr-HR" sz="16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F8775B1-577D-4E88-BBCD-54684CD6E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339" y="1589811"/>
                <a:ext cx="2037609" cy="246221"/>
              </a:xfrm>
              <a:prstGeom prst="rect">
                <a:avLst/>
              </a:prstGeom>
              <a:blipFill>
                <a:blip r:embed="rId5"/>
                <a:stretch>
                  <a:fillRect l="-1198" r="-599" b="-125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CB68D89-76C6-47F1-B949-082248374A8D}"/>
                  </a:ext>
                </a:extLst>
              </p:cNvPr>
              <p:cNvSpPr txBox="1"/>
              <p:nvPr/>
            </p:nvSpPr>
            <p:spPr>
              <a:xfrm>
                <a:off x="5604385" y="1910769"/>
                <a:ext cx="2043636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d>
                        <m:dPr>
                          <m:ctrlP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60;</m:t>
                          </m:r>
                          <m:r>
                            <a:rPr lang="hr-HR" sz="16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+88,64</m:t>
                          </m:r>
                        </m:e>
                      </m:d>
                      <m:r>
                        <a:rPr lang="hr-HR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r-HR" sz="1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hr-HR" sz="1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r-HR" sz="1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MPa</m:t>
                      </m:r>
                    </m:oMath>
                  </m:oMathPara>
                </a14:m>
                <a:endParaRPr lang="hr-HR" sz="16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CB68D89-76C6-47F1-B949-082248374A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385" y="1910769"/>
                <a:ext cx="2043636" cy="265650"/>
              </a:xfrm>
              <a:prstGeom prst="rect">
                <a:avLst/>
              </a:prstGeom>
              <a:blipFill>
                <a:blip r:embed="rId6"/>
                <a:stretch>
                  <a:fillRect l="-893" r="-595" b="-2045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EE544690-B14A-4E9F-B666-666782E7BBB0}"/>
              </a:ext>
            </a:extLst>
          </p:cNvPr>
          <p:cNvSpPr txBox="1"/>
          <p:nvPr/>
        </p:nvSpPr>
        <p:spPr>
          <a:xfrm>
            <a:off x="5555225" y="975540"/>
            <a:ext cx="3480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Skiciranje točaka u koordinatnom sustavu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071A268-4CBA-4A4A-85DA-06C0B1DC73DA}"/>
                  </a:ext>
                </a:extLst>
              </p:cNvPr>
              <p:cNvSpPr txBox="1"/>
              <p:nvPr/>
            </p:nvSpPr>
            <p:spPr>
              <a:xfrm>
                <a:off x="5607339" y="2322314"/>
                <a:ext cx="164269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hr-HR" sz="16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16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5;−8,86</m:t>
                          </m:r>
                        </m:e>
                      </m:d>
                      <m:r>
                        <a:rPr lang="hr-HR" sz="1600" b="0" i="1" smtClean="0">
                          <a:solidFill>
                            <a:srgbClr val="0D42D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r-HR" sz="1600" b="0" i="0" smtClean="0">
                          <a:solidFill>
                            <a:srgbClr val="0D42D9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hr-HR" sz="1600" b="0" i="0" smtClean="0">
                          <a:solidFill>
                            <a:srgbClr val="0D42D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r-HR" sz="1600" b="0" i="0" smtClean="0">
                          <a:solidFill>
                            <a:srgbClr val="0D42D9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071A268-4CBA-4A4A-85DA-06C0B1DC73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339" y="2322314"/>
                <a:ext cx="1642694" cy="246221"/>
              </a:xfrm>
              <a:prstGeom prst="rect">
                <a:avLst/>
              </a:prstGeom>
              <a:blipFill>
                <a:blip r:embed="rId7"/>
                <a:stretch>
                  <a:fillRect l="-2974" r="-1487" b="-125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2C6C105-77CA-4C99-A409-5F53A9F7EADF}"/>
                  </a:ext>
                </a:extLst>
              </p:cNvPr>
              <p:cNvSpPr txBox="1"/>
              <p:nvPr/>
            </p:nvSpPr>
            <p:spPr>
              <a:xfrm>
                <a:off x="5604385" y="2643272"/>
                <a:ext cx="1648720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d>
                        <m:dPr>
                          <m:ctrlPr>
                            <a:rPr lang="hr-HR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6;+8,86</m:t>
                          </m:r>
                        </m:e>
                      </m:d>
                      <m:r>
                        <a:rPr lang="hr-HR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r-HR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hr-HR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r-HR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hr-HR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2C6C105-77CA-4C99-A409-5F53A9F7E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385" y="2643272"/>
                <a:ext cx="1648720" cy="265650"/>
              </a:xfrm>
              <a:prstGeom prst="rect">
                <a:avLst/>
              </a:prstGeom>
              <a:blipFill>
                <a:blip r:embed="rId8"/>
                <a:stretch>
                  <a:fillRect l="-2583" r="-1476" b="-232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62A4183-7D9E-4EC4-A522-94E10E3E4A73}"/>
              </a:ext>
            </a:extLst>
          </p:cNvPr>
          <p:cNvCxnSpPr/>
          <p:nvPr/>
        </p:nvCxnSpPr>
        <p:spPr>
          <a:xfrm>
            <a:off x="5545393" y="2255077"/>
            <a:ext cx="348061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/>
              <p:nvPr/>
            </p:nvSpPr>
            <p:spPr>
              <a:xfrm>
                <a:off x="2617259" y="5192919"/>
                <a:ext cx="2445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259" y="5192919"/>
                <a:ext cx="244554" cy="215444"/>
              </a:xfrm>
              <a:prstGeom prst="rect">
                <a:avLst/>
              </a:prstGeom>
              <a:blipFill>
                <a:blip r:embed="rId9"/>
                <a:stretch>
                  <a:fillRect l="-17500" b="-857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/>
              <p:nvPr/>
            </p:nvSpPr>
            <p:spPr>
              <a:xfrm>
                <a:off x="2739536" y="1333353"/>
                <a:ext cx="250646" cy="232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hr-HR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536" y="1333353"/>
                <a:ext cx="250646" cy="232436"/>
              </a:xfrm>
              <a:prstGeom prst="rect">
                <a:avLst/>
              </a:prstGeom>
              <a:blipFill>
                <a:blip r:embed="rId10"/>
                <a:stretch>
                  <a:fillRect l="-16667" r="-2381" b="-1842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FDF8ED3-12A0-4126-8890-C264F960A3F3}"/>
                  </a:ext>
                </a:extLst>
              </p:cNvPr>
              <p:cNvSpPr txBox="1"/>
              <p:nvPr/>
            </p:nvSpPr>
            <p:spPr>
              <a:xfrm>
                <a:off x="1829918" y="4846305"/>
                <a:ext cx="63511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r-HR" sz="1600" b="0" i="1" smtClean="0">
                          <a:solidFill>
                            <a:srgbClr val="0D42D9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FDF8ED3-12A0-4126-8890-C264F960A3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918" y="4846305"/>
                <a:ext cx="635110" cy="246221"/>
              </a:xfrm>
              <a:prstGeom prst="rect">
                <a:avLst/>
              </a:prstGeom>
              <a:blipFill>
                <a:blip r:embed="rId11"/>
                <a:stretch>
                  <a:fillRect l="-3846" r="-6731" b="-10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F557AB1-682A-410C-9A5E-05BC6B41A89F}"/>
                  </a:ext>
                </a:extLst>
              </p:cNvPr>
              <p:cNvSpPr txBox="1"/>
              <p:nvPr/>
            </p:nvSpPr>
            <p:spPr>
              <a:xfrm>
                <a:off x="1897628" y="1353422"/>
                <a:ext cx="641138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hr-HR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hr-HR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F557AB1-682A-410C-9A5E-05BC6B41A8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628" y="1353422"/>
                <a:ext cx="641138" cy="265650"/>
              </a:xfrm>
              <a:prstGeom prst="rect">
                <a:avLst/>
              </a:prstGeom>
              <a:blipFill>
                <a:blip r:embed="rId12"/>
                <a:stretch>
                  <a:fillRect l="-3810" r="-6667" b="-2045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1A5770B-8A81-4964-9722-EACFAA5AAD3D}"/>
                  </a:ext>
                </a:extLst>
              </p:cNvPr>
              <p:cNvSpPr txBox="1"/>
              <p:nvPr/>
            </p:nvSpPr>
            <p:spPr>
              <a:xfrm rot="16200000">
                <a:off x="2356369" y="4094917"/>
                <a:ext cx="911468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1600" i="1" smtClean="0">
                            <a:solidFill>
                              <a:srgbClr val="0D42D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1600" i="1" smtClean="0">
                            <a:solidFill>
                              <a:srgbClr val="0D42D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hr-HR" sz="1600" b="0" i="1" smtClean="0">
                            <a:solidFill>
                              <a:srgbClr val="0D42D9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hr-HR" sz="1600" dirty="0">
                    <a:solidFill>
                      <a:srgbClr val="0D42D9"/>
                    </a:solidFill>
                  </a:rPr>
                  <a:t>= - 8,86</a:t>
                </a: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1A5770B-8A81-4964-9722-EACFAA5AA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356369" y="4094917"/>
                <a:ext cx="911468" cy="265650"/>
              </a:xfrm>
              <a:prstGeom prst="rect">
                <a:avLst/>
              </a:prstGeom>
              <a:blipFill>
                <a:blip r:embed="rId13"/>
                <a:stretch>
                  <a:fillRect l="-23256" t="-12752" r="-41860" b="-604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04CA5E3-7591-40B1-B531-EE8EAEFB399D}"/>
                  </a:ext>
                </a:extLst>
              </p:cNvPr>
              <p:cNvSpPr txBox="1"/>
              <p:nvPr/>
            </p:nvSpPr>
            <p:spPr>
              <a:xfrm rot="16200000">
                <a:off x="2598337" y="2374673"/>
                <a:ext cx="802848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hr-HR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𝑦𝑥</m:t>
                        </m:r>
                      </m:sub>
                    </m:sSub>
                  </m:oMath>
                </a14:m>
                <a:r>
                  <a:rPr lang="hr-HR" sz="1600" dirty="0">
                    <a:solidFill>
                      <a:srgbClr val="FF0000"/>
                    </a:solidFill>
                  </a:rPr>
                  <a:t>= 8,86</a:t>
                </a: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04CA5E3-7591-40B1-B531-EE8EAEFB39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598337" y="2374673"/>
                <a:ext cx="802848" cy="265650"/>
              </a:xfrm>
              <a:prstGeom prst="rect">
                <a:avLst/>
              </a:prstGeom>
              <a:blipFill>
                <a:blip r:embed="rId14"/>
                <a:stretch>
                  <a:fillRect l="-20455" t="-13636" r="-40909" b="-681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C9283485-9497-4A90-9D06-0E1373E65686}"/>
              </a:ext>
            </a:extLst>
          </p:cNvPr>
          <p:cNvSpPr txBox="1"/>
          <p:nvPr/>
        </p:nvSpPr>
        <p:spPr>
          <a:xfrm>
            <a:off x="589935" y="502505"/>
            <a:ext cx="79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RJEŠENJE – određivanje Mohrove kružnice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75134AFB-A606-4766-82D6-27D690C2E3B1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32903" t="16341" r="33333" b="16228"/>
          <a:stretch/>
        </p:blipFill>
        <p:spPr>
          <a:xfrm>
            <a:off x="589935" y="1160207"/>
            <a:ext cx="4454014" cy="425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81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398BED7-D7FF-4388-8B35-09BB6FD805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23" r="27419"/>
          <a:stretch/>
        </p:blipFill>
        <p:spPr>
          <a:xfrm>
            <a:off x="599767" y="1093541"/>
            <a:ext cx="4464000" cy="44530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/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blipFill>
                <a:blip r:embed="rId3"/>
                <a:stretch>
                  <a:fillRect l="-19355" r="-1612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/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blipFill>
                <a:blip r:embed="rId4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25461F-5C8F-4E1B-BD07-340EC428F43A}"/>
              </a:ext>
            </a:extLst>
          </p:cNvPr>
          <p:cNvCxnSpPr/>
          <p:nvPr/>
        </p:nvCxnSpPr>
        <p:spPr>
          <a:xfrm>
            <a:off x="5378245" y="432619"/>
            <a:ext cx="0" cy="5329084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97E8C3-2737-4A23-96A6-F069F77C23B4}"/>
              </a:ext>
            </a:extLst>
          </p:cNvPr>
          <p:cNvSpPr txBox="1"/>
          <p:nvPr/>
        </p:nvSpPr>
        <p:spPr>
          <a:xfrm>
            <a:off x="5555226" y="502505"/>
            <a:ext cx="3480613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3. Odrediti središte S i skicirati Mohrovu kružnicu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F8775B1-577D-4E88-BBCD-54684CD6EB26}"/>
                  </a:ext>
                </a:extLst>
              </p:cNvPr>
              <p:cNvSpPr txBox="1"/>
              <p:nvPr/>
            </p:nvSpPr>
            <p:spPr>
              <a:xfrm>
                <a:off x="5584721" y="1585453"/>
                <a:ext cx="1231043" cy="4523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hr-HR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r-HR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r-HR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hr-HR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r-HR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r-HR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;0)</m:t>
                      </m:r>
                    </m:oMath>
                  </m:oMathPara>
                </a14:m>
                <a:endParaRPr lang="hr-HR" sz="16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F8775B1-577D-4E88-BBCD-54684CD6E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721" y="1585453"/>
                <a:ext cx="1231043" cy="4523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/>
              <p:nvPr/>
            </p:nvSpPr>
            <p:spPr>
              <a:xfrm>
                <a:off x="2617259" y="5192919"/>
                <a:ext cx="2445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259" y="5192919"/>
                <a:ext cx="244554" cy="215444"/>
              </a:xfrm>
              <a:prstGeom prst="rect">
                <a:avLst/>
              </a:prstGeom>
              <a:blipFill>
                <a:blip r:embed="rId6"/>
                <a:stretch>
                  <a:fillRect l="-17500" b="-857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/>
              <p:nvPr/>
            </p:nvSpPr>
            <p:spPr>
              <a:xfrm>
                <a:off x="2739536" y="1333353"/>
                <a:ext cx="250646" cy="232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hr-HR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536" y="1333353"/>
                <a:ext cx="250646" cy="232436"/>
              </a:xfrm>
              <a:prstGeom prst="rect">
                <a:avLst/>
              </a:prstGeom>
              <a:blipFill>
                <a:blip r:embed="rId7"/>
                <a:stretch>
                  <a:fillRect l="-16667" r="-2381" b="-1842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99172BB-D5DB-4ABF-8EC8-00A0C2FC641B}"/>
                  </a:ext>
                </a:extLst>
              </p:cNvPr>
              <p:cNvSpPr txBox="1"/>
              <p:nvPr/>
            </p:nvSpPr>
            <p:spPr>
              <a:xfrm>
                <a:off x="2008015" y="4826640"/>
                <a:ext cx="25340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99172BB-D5DB-4ABF-8EC8-00A0C2FC64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015" y="4826640"/>
                <a:ext cx="253403" cy="246221"/>
              </a:xfrm>
              <a:prstGeom prst="rect">
                <a:avLst/>
              </a:prstGeom>
              <a:blipFill>
                <a:blip r:embed="rId8"/>
                <a:stretch>
                  <a:fillRect l="-9524" b="-10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8AB577C-1DBE-46F2-B0AE-5C34DC3A6B36}"/>
                  </a:ext>
                </a:extLst>
              </p:cNvPr>
              <p:cNvSpPr txBox="1"/>
              <p:nvPr/>
            </p:nvSpPr>
            <p:spPr>
              <a:xfrm>
                <a:off x="2134716" y="1333353"/>
                <a:ext cx="259430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8AB577C-1DBE-46F2-B0AE-5C34DC3A6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716" y="1333353"/>
                <a:ext cx="259430" cy="265650"/>
              </a:xfrm>
              <a:prstGeom prst="rect">
                <a:avLst/>
              </a:prstGeom>
              <a:blipFill>
                <a:blip r:embed="rId9"/>
                <a:stretch>
                  <a:fillRect l="-9302" r="-4651" b="-232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F11DA333-499B-4B9B-A71E-D95E12A0A6DB}"/>
              </a:ext>
            </a:extLst>
          </p:cNvPr>
          <p:cNvSpPr txBox="1"/>
          <p:nvPr/>
        </p:nvSpPr>
        <p:spPr>
          <a:xfrm>
            <a:off x="5555225" y="1173790"/>
            <a:ext cx="3480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Koordinate središta Mohrove kružnice: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4AC5D7-C553-4CF8-BA96-EAA841A0487C}"/>
              </a:ext>
            </a:extLst>
          </p:cNvPr>
          <p:cNvSpPr txBox="1"/>
          <p:nvPr/>
        </p:nvSpPr>
        <p:spPr>
          <a:xfrm>
            <a:off x="5555224" y="2097442"/>
            <a:ext cx="3480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..slijedi: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28F164C-03A0-4FEA-9ACB-6A1B4273AB6F}"/>
                  </a:ext>
                </a:extLst>
              </p:cNvPr>
              <p:cNvSpPr txBox="1"/>
              <p:nvPr/>
            </p:nvSpPr>
            <p:spPr>
              <a:xfrm>
                <a:off x="5584721" y="2490070"/>
                <a:ext cx="2817951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50+60</m:t>
                              </m:r>
                            </m:num>
                            <m:den>
                              <m:r>
                                <a:rPr lang="hr-HR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;0</m:t>
                          </m:r>
                        </m:e>
                      </m:d>
                      <m:r>
                        <a:rPr lang="hr-HR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55;0</m:t>
                          </m:r>
                        </m:e>
                      </m:d>
                      <m:r>
                        <a:rPr lang="hr-HR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r-HR" sz="1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hr-HR" sz="1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r-HR" sz="1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MPa</m:t>
                      </m:r>
                    </m:oMath>
                  </m:oMathPara>
                </a14:m>
                <a:endParaRPr lang="hr-HR" sz="1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28F164C-03A0-4FEA-9ACB-6A1B4273AB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721" y="2490070"/>
                <a:ext cx="2817951" cy="553228"/>
              </a:xfrm>
              <a:prstGeom prst="rect">
                <a:avLst/>
              </a:prstGeom>
              <a:blipFill>
                <a:blip r:embed="rId10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6C87FBA-52DA-496A-AF26-3B0D088EA4BF}"/>
                  </a:ext>
                </a:extLst>
              </p:cNvPr>
              <p:cNvSpPr txBox="1"/>
              <p:nvPr/>
            </p:nvSpPr>
            <p:spPr>
              <a:xfrm>
                <a:off x="5584721" y="3266432"/>
                <a:ext cx="136877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d>
                        <m:dPr>
                          <m:ctrlPr>
                            <a:rPr lang="hr-HR" sz="16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16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hr-HR" sz="16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16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hr-HR" sz="16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hr-HR" sz="16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hr-HR" sz="1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16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𝐮</m:t>
                      </m:r>
                      <m:r>
                        <a:rPr lang="hr-HR" sz="16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16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𝐜𝐦</m:t>
                      </m:r>
                    </m:oMath>
                  </m:oMathPara>
                </a14:m>
                <a:endParaRPr lang="hr-HR" sz="1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6C87FBA-52DA-496A-AF26-3B0D088EA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721" y="3266432"/>
                <a:ext cx="1368773" cy="246221"/>
              </a:xfrm>
              <a:prstGeom prst="rect">
                <a:avLst/>
              </a:prstGeom>
              <a:blipFill>
                <a:blip r:embed="rId11"/>
                <a:stretch>
                  <a:fillRect l="-2667" r="-1333" b="-125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74BA63B-AD21-49ED-975A-5E12A728D807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31297" t="8152" r="31613" b="14733"/>
          <a:stretch/>
        </p:blipFill>
        <p:spPr>
          <a:xfrm>
            <a:off x="837308" y="1549712"/>
            <a:ext cx="3744000" cy="372270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2136F00-EAE0-4315-8D8A-C651E0E42E39}"/>
                  </a:ext>
                </a:extLst>
              </p:cNvPr>
              <p:cNvSpPr txBox="1"/>
              <p:nvPr/>
            </p:nvSpPr>
            <p:spPr>
              <a:xfrm>
                <a:off x="2594485" y="3155872"/>
                <a:ext cx="1426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hr-HR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2136F00-EAE0-4315-8D8A-C651E0E42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485" y="3155872"/>
                <a:ext cx="142667" cy="215444"/>
              </a:xfrm>
              <a:prstGeom prst="rect">
                <a:avLst/>
              </a:prstGeom>
              <a:blipFill>
                <a:blip r:embed="rId13"/>
                <a:stretch>
                  <a:fillRect l="-30435" r="-26087" b="-57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1EED01A1-F629-42E2-869F-D16CEE04841C}"/>
              </a:ext>
            </a:extLst>
          </p:cNvPr>
          <p:cNvSpPr txBox="1"/>
          <p:nvPr/>
        </p:nvSpPr>
        <p:spPr>
          <a:xfrm>
            <a:off x="5555223" y="3622611"/>
            <a:ext cx="3480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>
                <a:solidFill>
                  <a:srgbClr val="00B050"/>
                </a:solidFill>
              </a:rPr>
              <a:t>Skiciramo kružnicu koja ima središte u točki S i prolazi kroz točke Nx i Ny!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7190568-7979-4440-B423-194CBBF76930}"/>
              </a:ext>
            </a:extLst>
          </p:cNvPr>
          <p:cNvSpPr txBox="1"/>
          <p:nvPr/>
        </p:nvSpPr>
        <p:spPr>
          <a:xfrm>
            <a:off x="589935" y="502505"/>
            <a:ext cx="79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RJEŠENJE – određivanje Mohrove kružnice</a:t>
            </a:r>
          </a:p>
        </p:txBody>
      </p:sp>
    </p:spTree>
    <p:extLst>
      <p:ext uri="{BB962C8B-B14F-4D97-AF65-F5344CB8AC3E}">
        <p14:creationId xmlns:p14="http://schemas.microsoft.com/office/powerpoint/2010/main" val="350481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3" grpId="0"/>
      <p:bldP spid="24" grpId="0"/>
      <p:bldP spid="25" grpId="0"/>
      <p:bldP spid="26" grpId="0"/>
      <p:bldP spid="29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5AB057-809C-416A-8554-B7DEFA1269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022" t="21960" r="25806" b="22747"/>
          <a:stretch/>
        </p:blipFill>
        <p:spPr>
          <a:xfrm>
            <a:off x="545672" y="1160069"/>
            <a:ext cx="4608000" cy="43265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/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blipFill>
                <a:blip r:embed="rId3"/>
                <a:stretch>
                  <a:fillRect l="-19355" r="-1612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/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blipFill>
                <a:blip r:embed="rId4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25461F-5C8F-4E1B-BD07-340EC428F43A}"/>
              </a:ext>
            </a:extLst>
          </p:cNvPr>
          <p:cNvCxnSpPr/>
          <p:nvPr/>
        </p:nvCxnSpPr>
        <p:spPr>
          <a:xfrm>
            <a:off x="5378245" y="432619"/>
            <a:ext cx="0" cy="5329084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97E8C3-2737-4A23-96A6-F069F77C23B4}"/>
              </a:ext>
            </a:extLst>
          </p:cNvPr>
          <p:cNvSpPr txBox="1"/>
          <p:nvPr/>
        </p:nvSpPr>
        <p:spPr>
          <a:xfrm>
            <a:off x="5555226" y="502505"/>
            <a:ext cx="3480613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4. Odrediti pol P Mohrove kružnice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/>
              <p:nvPr/>
            </p:nvSpPr>
            <p:spPr>
              <a:xfrm>
                <a:off x="2460131" y="5185587"/>
                <a:ext cx="2445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131" y="5185587"/>
                <a:ext cx="244554" cy="215444"/>
              </a:xfrm>
              <a:prstGeom prst="rect">
                <a:avLst/>
              </a:prstGeom>
              <a:blipFill>
                <a:blip r:embed="rId5"/>
                <a:stretch>
                  <a:fillRect l="-17500" b="-857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/>
              <p:nvPr/>
            </p:nvSpPr>
            <p:spPr>
              <a:xfrm>
                <a:off x="2562194" y="1342173"/>
                <a:ext cx="250646" cy="232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hr-HR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194" y="1342173"/>
                <a:ext cx="250646" cy="232436"/>
              </a:xfrm>
              <a:prstGeom prst="rect">
                <a:avLst/>
              </a:prstGeom>
              <a:blipFill>
                <a:blip r:embed="rId6"/>
                <a:stretch>
                  <a:fillRect l="-17073" r="-4878" b="-2105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B69854AC-1183-4ECC-B498-55C312F138EF}"/>
              </a:ext>
            </a:extLst>
          </p:cNvPr>
          <p:cNvSpPr txBox="1"/>
          <p:nvPr/>
        </p:nvSpPr>
        <p:spPr>
          <a:xfrm>
            <a:off x="5555225" y="1049786"/>
            <a:ext cx="3480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rgbClr val="0D42D9"/>
                </a:solidFill>
              </a:rPr>
              <a:t>A) Skiciramo pravac paralelan s osi </a:t>
            </a:r>
            <a:r>
              <a:rPr lang="el-GR" sz="1600" dirty="0">
                <a:solidFill>
                  <a:srgbClr val="0D42D9"/>
                </a:solidFill>
              </a:rPr>
              <a:t>σ</a:t>
            </a:r>
            <a:r>
              <a:rPr lang="hr-HR" sz="1600" dirty="0">
                <a:solidFill>
                  <a:srgbClr val="0D42D9"/>
                </a:solidFill>
              </a:rPr>
              <a:t> kroz točku Nx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8037E9-B307-4DBF-BEE2-7D1F35917D43}"/>
              </a:ext>
            </a:extLst>
          </p:cNvPr>
          <p:cNvCxnSpPr>
            <a:cxnSpLocks/>
          </p:cNvCxnSpPr>
          <p:nvPr/>
        </p:nvCxnSpPr>
        <p:spPr>
          <a:xfrm>
            <a:off x="796413" y="5135414"/>
            <a:ext cx="3775587" cy="0"/>
          </a:xfrm>
          <a:prstGeom prst="line">
            <a:avLst/>
          </a:prstGeom>
          <a:ln w="19050">
            <a:solidFill>
              <a:srgbClr val="0D42D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16FCC64-1FB6-492A-89D4-A18A53A9EBFC}"/>
              </a:ext>
            </a:extLst>
          </p:cNvPr>
          <p:cNvCxnSpPr>
            <a:cxnSpLocks/>
          </p:cNvCxnSpPr>
          <p:nvPr/>
        </p:nvCxnSpPr>
        <p:spPr>
          <a:xfrm flipV="1">
            <a:off x="2839841" y="942790"/>
            <a:ext cx="0" cy="481891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057C366-DA80-4012-B931-47D3A53AFA86}"/>
              </a:ext>
            </a:extLst>
          </p:cNvPr>
          <p:cNvSpPr txBox="1"/>
          <p:nvPr/>
        </p:nvSpPr>
        <p:spPr>
          <a:xfrm>
            <a:off x="5555224" y="1643433"/>
            <a:ext cx="3480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rgbClr val="FF0000"/>
                </a:solidFill>
              </a:rPr>
              <a:t>B) Skiciramo pravac paralelan s osi </a:t>
            </a:r>
            <a:r>
              <a:rPr lang="el-GR" sz="1600" dirty="0">
                <a:solidFill>
                  <a:srgbClr val="FF0000"/>
                </a:solidFill>
              </a:rPr>
              <a:t>τ</a:t>
            </a:r>
            <a:r>
              <a:rPr lang="hr-HR" sz="1600" dirty="0">
                <a:solidFill>
                  <a:srgbClr val="FF0000"/>
                </a:solidFill>
              </a:rPr>
              <a:t> kroz točku Ny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A19A38F-13F0-481B-B57F-B297DFFE7764}"/>
                  </a:ext>
                </a:extLst>
              </p:cNvPr>
              <p:cNvSpPr txBox="1"/>
              <p:nvPr/>
            </p:nvSpPr>
            <p:spPr>
              <a:xfrm>
                <a:off x="2604317" y="3126376"/>
                <a:ext cx="1426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hr-HR" sz="1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A19A38F-13F0-481B-B57F-B297DFFE7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317" y="3126376"/>
                <a:ext cx="142667" cy="215444"/>
              </a:xfrm>
              <a:prstGeom prst="rect">
                <a:avLst/>
              </a:prstGeom>
              <a:blipFill>
                <a:blip r:embed="rId7"/>
                <a:stretch>
                  <a:fillRect l="-29167" r="-20833" b="-57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C94CC7A1-78BD-44A8-8209-21042770950F}"/>
              </a:ext>
            </a:extLst>
          </p:cNvPr>
          <p:cNvSpPr txBox="1"/>
          <p:nvPr/>
        </p:nvSpPr>
        <p:spPr>
          <a:xfrm>
            <a:off x="5555224" y="2288649"/>
            <a:ext cx="3480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>
                <a:solidFill>
                  <a:schemeClr val="bg1"/>
                </a:solidFill>
              </a:rPr>
              <a:t>Na sjecištu dvaju pravaca nalazi se </a:t>
            </a:r>
            <a:r>
              <a:rPr lang="hr-HR" sz="1600" b="1" dirty="0">
                <a:solidFill>
                  <a:srgbClr val="00B050"/>
                </a:solidFill>
              </a:rPr>
              <a:t>POL</a:t>
            </a:r>
            <a:r>
              <a:rPr lang="hr-HR" sz="1600" b="1" dirty="0">
                <a:solidFill>
                  <a:schemeClr val="bg1"/>
                </a:solidFill>
              </a:rPr>
              <a:t> MOHROVE KRUŽNICE!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0E5F401-7238-4649-BC53-88612FC70091}"/>
              </a:ext>
            </a:extLst>
          </p:cNvPr>
          <p:cNvSpPr/>
          <p:nvPr/>
        </p:nvSpPr>
        <p:spPr>
          <a:xfrm>
            <a:off x="2782575" y="5076420"/>
            <a:ext cx="114531" cy="11798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DA611F1-F02F-44E8-8221-49ACEA5D9835}"/>
                  </a:ext>
                </a:extLst>
              </p:cNvPr>
              <p:cNvSpPr txBox="1"/>
              <p:nvPr/>
            </p:nvSpPr>
            <p:spPr>
              <a:xfrm>
                <a:off x="2881220" y="4830199"/>
                <a:ext cx="18755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hr-HR" sz="1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DA611F1-F02F-44E8-8221-49ACEA5D98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220" y="4830199"/>
                <a:ext cx="187551" cy="246221"/>
              </a:xfrm>
              <a:prstGeom prst="rect">
                <a:avLst/>
              </a:prstGeom>
              <a:blipFill>
                <a:blip r:embed="rId8"/>
                <a:stretch>
                  <a:fillRect l="-26667" r="-26667" b="-487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CB7DCA8C-967F-4864-898C-C60FAB471D43}"/>
              </a:ext>
            </a:extLst>
          </p:cNvPr>
          <p:cNvSpPr txBox="1"/>
          <p:nvPr/>
        </p:nvSpPr>
        <p:spPr>
          <a:xfrm>
            <a:off x="589935" y="502505"/>
            <a:ext cx="79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RJEŠENJE – određivanje Mohrove kružnice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51DBF0F-FAB9-46F7-A4F7-F460A12B8313}"/>
              </a:ext>
            </a:extLst>
          </p:cNvPr>
          <p:cNvCxnSpPr/>
          <p:nvPr/>
        </p:nvCxnSpPr>
        <p:spPr>
          <a:xfrm>
            <a:off x="5555224" y="3010922"/>
            <a:ext cx="348061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BFE7C60-40C9-4F95-896C-2A58239F904E}"/>
              </a:ext>
            </a:extLst>
          </p:cNvPr>
          <p:cNvSpPr txBox="1"/>
          <p:nvPr/>
        </p:nvSpPr>
        <p:spPr>
          <a:xfrm>
            <a:off x="5555223" y="3234098"/>
            <a:ext cx="348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Kroz prethodna 4 koraka definirana je Mohrova kružnica, a u nastavku istu koristimo za rješenje zadanog sustava.</a:t>
            </a:r>
          </a:p>
        </p:txBody>
      </p:sp>
    </p:spTree>
    <p:extLst>
      <p:ext uri="{BB962C8B-B14F-4D97-AF65-F5344CB8AC3E}">
        <p14:creationId xmlns:p14="http://schemas.microsoft.com/office/powerpoint/2010/main" val="315623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  <p:bldP spid="31" grpId="0"/>
      <p:bldP spid="11" grpId="0" animBg="1"/>
      <p:bldP spid="32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D61B33-B986-4FDC-B183-89D5A127E5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94" t="7608" r="34086" b="11802"/>
          <a:stretch/>
        </p:blipFill>
        <p:spPr>
          <a:xfrm>
            <a:off x="520274" y="1182686"/>
            <a:ext cx="4608000" cy="42582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/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7C050E-414E-4B33-BBA9-86DA46E0C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755" y="3010922"/>
                <a:ext cx="193194" cy="276999"/>
              </a:xfrm>
              <a:prstGeom prst="rect">
                <a:avLst/>
              </a:prstGeom>
              <a:blipFill>
                <a:blip r:embed="rId3"/>
                <a:stretch>
                  <a:fillRect l="-19355" r="-1612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/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77020E-FAC0-4CCF-AD11-400E5B5AA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181" y="1021707"/>
                <a:ext cx="163635" cy="276999"/>
              </a:xfrm>
              <a:prstGeom prst="rect">
                <a:avLst/>
              </a:prstGeom>
              <a:blipFill>
                <a:blip r:embed="rId4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25461F-5C8F-4E1B-BD07-340EC428F43A}"/>
              </a:ext>
            </a:extLst>
          </p:cNvPr>
          <p:cNvCxnSpPr/>
          <p:nvPr/>
        </p:nvCxnSpPr>
        <p:spPr>
          <a:xfrm>
            <a:off x="5378245" y="432619"/>
            <a:ext cx="0" cy="5329084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97E8C3-2737-4A23-96A6-F069F77C23B4}"/>
              </a:ext>
            </a:extLst>
          </p:cNvPr>
          <p:cNvSpPr txBox="1"/>
          <p:nvPr/>
        </p:nvSpPr>
        <p:spPr>
          <a:xfrm>
            <a:off x="5555226" y="502505"/>
            <a:ext cx="3480613" cy="646331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ZADATAK A.1. – određivanje iznosa glavnih naprezanja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/>
              <p:nvPr/>
            </p:nvSpPr>
            <p:spPr>
              <a:xfrm>
                <a:off x="2460131" y="5185587"/>
                <a:ext cx="2445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0D42D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hr-HR" sz="1600" dirty="0">
                  <a:solidFill>
                    <a:srgbClr val="0D42D9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9D63B3A-86D4-46EB-ABF0-60B3D8385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131" y="5185587"/>
                <a:ext cx="244554" cy="215444"/>
              </a:xfrm>
              <a:prstGeom prst="rect">
                <a:avLst/>
              </a:prstGeom>
              <a:blipFill>
                <a:blip r:embed="rId5"/>
                <a:stretch>
                  <a:fillRect l="-17500" b="-857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/>
              <p:nvPr/>
            </p:nvSpPr>
            <p:spPr>
              <a:xfrm>
                <a:off x="2562194" y="1342173"/>
                <a:ext cx="250646" cy="232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hr-HR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6BD06-423A-4504-A1A8-C9E91160E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194" y="1342173"/>
                <a:ext cx="250646" cy="232436"/>
              </a:xfrm>
              <a:prstGeom prst="rect">
                <a:avLst/>
              </a:prstGeom>
              <a:blipFill>
                <a:blip r:embed="rId6"/>
                <a:stretch>
                  <a:fillRect l="-17073" r="-4878" b="-2105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A19A38F-13F0-481B-B57F-B297DFFE7764}"/>
                  </a:ext>
                </a:extLst>
              </p:cNvPr>
              <p:cNvSpPr txBox="1"/>
              <p:nvPr/>
            </p:nvSpPr>
            <p:spPr>
              <a:xfrm>
                <a:off x="2604317" y="3126376"/>
                <a:ext cx="1426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hr-HR" sz="1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A19A38F-13F0-481B-B57F-B297DFFE7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317" y="3126376"/>
                <a:ext cx="142667" cy="215444"/>
              </a:xfrm>
              <a:prstGeom prst="rect">
                <a:avLst/>
              </a:prstGeom>
              <a:blipFill>
                <a:blip r:embed="rId7"/>
                <a:stretch>
                  <a:fillRect l="-29167" r="-20833" b="-57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CB7DCA8C-967F-4864-898C-C60FAB471D43}"/>
              </a:ext>
            </a:extLst>
          </p:cNvPr>
          <p:cNvSpPr txBox="1"/>
          <p:nvPr/>
        </p:nvSpPr>
        <p:spPr>
          <a:xfrm>
            <a:off x="589935" y="502505"/>
            <a:ext cx="79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RJEŠENJE – glavna naprezanja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BFE7C60-40C9-4F95-896C-2A58239F904E}"/>
              </a:ext>
            </a:extLst>
          </p:cNvPr>
          <p:cNvSpPr txBox="1"/>
          <p:nvPr/>
        </p:nvSpPr>
        <p:spPr>
          <a:xfrm>
            <a:off x="5555223" y="1297140"/>
            <a:ext cx="34806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Glavna naprezanja predstavljaju one točke na Mohrovoj kružnici za koje ne postoje posmična naprezanja. Također, navedene točke poprimaju maksimalnu i minimalnu vrijednost normalnog naprezanja.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143E648-51B1-47F6-B64A-76E1584439DB}"/>
                  </a:ext>
                </a:extLst>
              </p:cNvPr>
              <p:cNvSpPr txBox="1"/>
              <p:nvPr/>
            </p:nvSpPr>
            <p:spPr>
              <a:xfrm>
                <a:off x="2872903" y="5185587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hr-HR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143E648-51B1-47F6-B64A-76E1584439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903" y="5185587"/>
                <a:ext cx="163506" cy="215444"/>
              </a:xfrm>
              <a:prstGeom prst="rect">
                <a:avLst/>
              </a:prstGeom>
              <a:blipFill>
                <a:blip r:embed="rId8"/>
                <a:stretch>
                  <a:fillRect l="-25926" r="-22222" b="-57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3F36724C-9107-44CC-8AB8-F592FF613BD2}"/>
              </a:ext>
            </a:extLst>
          </p:cNvPr>
          <p:cNvSpPr txBox="1"/>
          <p:nvPr/>
        </p:nvSpPr>
        <p:spPr>
          <a:xfrm>
            <a:off x="5555223" y="2866800"/>
            <a:ext cx="3480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>
                <a:solidFill>
                  <a:srgbClr val="C00000"/>
                </a:solidFill>
              </a:rPr>
              <a:t>SKICIRAMO TOČKE         i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419FFF-88A1-4DE0-ABC3-89DF90075F3A}"/>
              </a:ext>
            </a:extLst>
          </p:cNvPr>
          <p:cNvSpPr/>
          <p:nvPr/>
        </p:nvSpPr>
        <p:spPr>
          <a:xfrm>
            <a:off x="4444336" y="3325840"/>
            <a:ext cx="108000" cy="1080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6E12A8D-0707-44B0-8257-F0C014507EB3}"/>
              </a:ext>
            </a:extLst>
          </p:cNvPr>
          <p:cNvSpPr/>
          <p:nvPr/>
        </p:nvSpPr>
        <p:spPr>
          <a:xfrm>
            <a:off x="939136" y="3321000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8937A46-FE01-44BB-8B01-AE0BC04EA94A}"/>
                  </a:ext>
                </a:extLst>
              </p:cNvPr>
              <p:cNvSpPr txBox="1"/>
              <p:nvPr/>
            </p:nvSpPr>
            <p:spPr>
              <a:xfrm>
                <a:off x="4498336" y="3471708"/>
                <a:ext cx="3002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8937A46-FE01-44BB-8B01-AE0BC04EA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336" y="3471708"/>
                <a:ext cx="300275" cy="246221"/>
              </a:xfrm>
              <a:prstGeom prst="rect">
                <a:avLst/>
              </a:prstGeom>
              <a:blipFill>
                <a:blip r:embed="rId9"/>
                <a:stretch>
                  <a:fillRect l="-16327" r="-4082" b="-1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092B81F-38C3-4F88-AAEE-03BAE97BD83C}"/>
                  </a:ext>
                </a:extLst>
              </p:cNvPr>
              <p:cNvSpPr txBox="1"/>
              <p:nvPr/>
            </p:nvSpPr>
            <p:spPr>
              <a:xfrm>
                <a:off x="638861" y="3429000"/>
                <a:ext cx="3002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092B81F-38C3-4F88-AAEE-03BAE97BD8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861" y="3429000"/>
                <a:ext cx="300275" cy="246221"/>
              </a:xfrm>
              <a:prstGeom prst="rect">
                <a:avLst/>
              </a:prstGeom>
              <a:blipFill>
                <a:blip r:embed="rId10"/>
                <a:stretch>
                  <a:fillRect l="-16327" r="-4082" b="-1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FAA04C9-5A64-489A-BDA2-BCB390209949}"/>
                  </a:ext>
                </a:extLst>
              </p:cNvPr>
              <p:cNvSpPr txBox="1"/>
              <p:nvPr/>
            </p:nvSpPr>
            <p:spPr>
              <a:xfrm>
                <a:off x="7295529" y="2880155"/>
                <a:ext cx="3002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FAA04C9-5A64-489A-BDA2-BCB390209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5529" y="2880155"/>
                <a:ext cx="300275" cy="246221"/>
              </a:xfrm>
              <a:prstGeom prst="rect">
                <a:avLst/>
              </a:prstGeom>
              <a:blipFill>
                <a:blip r:embed="rId11"/>
                <a:stretch>
                  <a:fillRect l="-16327" r="-4082" b="-1463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025CD5E-306B-41CC-B56F-D2D3669D0179}"/>
                  </a:ext>
                </a:extLst>
              </p:cNvPr>
              <p:cNvSpPr txBox="1"/>
              <p:nvPr/>
            </p:nvSpPr>
            <p:spPr>
              <a:xfrm>
                <a:off x="7765365" y="2880155"/>
                <a:ext cx="3002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025CD5E-306B-41CC-B56F-D2D3669D0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5365" y="2880155"/>
                <a:ext cx="300275" cy="246221"/>
              </a:xfrm>
              <a:prstGeom prst="rect">
                <a:avLst/>
              </a:prstGeom>
              <a:blipFill>
                <a:blip r:embed="rId12"/>
                <a:stretch>
                  <a:fillRect l="-16327" r="-4082" b="-1463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828C832-F9CB-4A2E-A1F7-D1F66423A2C1}"/>
              </a:ext>
            </a:extLst>
          </p:cNvPr>
          <p:cNvCxnSpPr>
            <a:cxnSpLocks/>
          </p:cNvCxnSpPr>
          <p:nvPr/>
        </p:nvCxnSpPr>
        <p:spPr>
          <a:xfrm>
            <a:off x="1679853" y="4353233"/>
            <a:ext cx="2833155" cy="0"/>
          </a:xfrm>
          <a:prstGeom prst="straightConnector1">
            <a:avLst/>
          </a:prstGeom>
          <a:ln w="22225">
            <a:solidFill>
              <a:srgbClr val="00B0F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33BAA7D-2EAD-4C0D-8B67-FFD1CB5DB872}"/>
              </a:ext>
            </a:extLst>
          </p:cNvPr>
          <p:cNvCxnSpPr>
            <a:cxnSpLocks/>
          </p:cNvCxnSpPr>
          <p:nvPr/>
        </p:nvCxnSpPr>
        <p:spPr>
          <a:xfrm>
            <a:off x="974616" y="4358225"/>
            <a:ext cx="705236" cy="7297"/>
          </a:xfrm>
          <a:prstGeom prst="straightConnector1">
            <a:avLst/>
          </a:prstGeom>
          <a:ln w="22225">
            <a:solidFill>
              <a:srgbClr val="FFC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B3CE10-7DAB-441A-AAAF-A1B1B54A4446}"/>
              </a:ext>
            </a:extLst>
          </p:cNvPr>
          <p:cNvCxnSpPr>
            <a:cxnSpLocks/>
          </p:cNvCxnSpPr>
          <p:nvPr/>
        </p:nvCxnSpPr>
        <p:spPr>
          <a:xfrm>
            <a:off x="984448" y="3373853"/>
            <a:ext cx="0" cy="98183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6A32028-5627-4217-BF12-ADFA35CFF56B}"/>
              </a:ext>
            </a:extLst>
          </p:cNvPr>
          <p:cNvCxnSpPr>
            <a:cxnSpLocks/>
          </p:cNvCxnSpPr>
          <p:nvPr/>
        </p:nvCxnSpPr>
        <p:spPr>
          <a:xfrm>
            <a:off x="4498336" y="3373853"/>
            <a:ext cx="0" cy="98183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84DE898-14B0-4248-B01C-4EA8F2AE2C6C}"/>
                  </a:ext>
                </a:extLst>
              </p:cNvPr>
              <p:cNvSpPr txBox="1"/>
              <p:nvPr/>
            </p:nvSpPr>
            <p:spPr>
              <a:xfrm>
                <a:off x="2899096" y="4074698"/>
                <a:ext cx="2746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84DE898-14B0-4248-B01C-4EA8F2AE2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096" y="4074698"/>
                <a:ext cx="274626" cy="246221"/>
              </a:xfrm>
              <a:prstGeom prst="rect">
                <a:avLst/>
              </a:prstGeom>
              <a:blipFill>
                <a:blip r:embed="rId13"/>
                <a:stretch>
                  <a:fillRect l="-11111" r="-4444" b="-1463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907E3C0-F4AA-46B1-8FC8-E7984489622B}"/>
                  </a:ext>
                </a:extLst>
              </p:cNvPr>
              <p:cNvSpPr txBox="1"/>
              <p:nvPr/>
            </p:nvSpPr>
            <p:spPr>
              <a:xfrm>
                <a:off x="1185204" y="4074697"/>
                <a:ext cx="2746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907E3C0-F4AA-46B1-8FC8-E79844896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204" y="4074697"/>
                <a:ext cx="274626" cy="246221"/>
              </a:xfrm>
              <a:prstGeom prst="rect">
                <a:avLst/>
              </a:prstGeom>
              <a:blipFill>
                <a:blip r:embed="rId14"/>
                <a:stretch>
                  <a:fillRect l="-8889" r="-6667" b="-1463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7B3B413-2F81-4B61-BE89-4AE7C7B372FE}"/>
                  </a:ext>
                </a:extLst>
              </p:cNvPr>
              <p:cNvSpPr txBox="1"/>
              <p:nvPr/>
            </p:nvSpPr>
            <p:spPr>
              <a:xfrm>
                <a:off x="5636140" y="3181056"/>
                <a:ext cx="91044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hr-HR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hr-HR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r-HR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7B3B413-2F81-4B61-BE89-4AE7C7B37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140" y="3181056"/>
                <a:ext cx="910442" cy="246221"/>
              </a:xfrm>
              <a:prstGeom prst="rect">
                <a:avLst/>
              </a:prstGeom>
              <a:blipFill>
                <a:blip r:embed="rId15"/>
                <a:stretch>
                  <a:fillRect l="-5369" r="-7383" b="-325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44749D4-07F8-49E6-A4A3-59FFA6CBA024}"/>
                  </a:ext>
                </a:extLst>
              </p:cNvPr>
              <p:cNvSpPr txBox="1"/>
              <p:nvPr/>
            </p:nvSpPr>
            <p:spPr>
              <a:xfrm>
                <a:off x="5636140" y="3495312"/>
                <a:ext cx="91044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hr-HR" sz="16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hr-HR" sz="16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r-HR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44749D4-07F8-49E6-A4A3-59FFA6CBA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140" y="3495312"/>
                <a:ext cx="910442" cy="246221"/>
              </a:xfrm>
              <a:prstGeom prst="rect">
                <a:avLst/>
              </a:prstGeom>
              <a:blipFill>
                <a:blip r:embed="rId16"/>
                <a:stretch>
                  <a:fillRect l="-5369" r="-7383" b="-3170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6FD171F8-FE6E-476D-AD96-645E426A968B}"/>
              </a:ext>
            </a:extLst>
          </p:cNvPr>
          <p:cNvSpPr txBox="1"/>
          <p:nvPr/>
        </p:nvSpPr>
        <p:spPr>
          <a:xfrm>
            <a:off x="5555222" y="3809568"/>
            <a:ext cx="3480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>
                <a:solidFill>
                  <a:srgbClr val="C00000"/>
                </a:solidFill>
              </a:rPr>
              <a:t>OČITAMO VRIJEDNOSTI         i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6E3E3D4-A44C-4834-999A-797F26C2D177}"/>
                  </a:ext>
                </a:extLst>
              </p:cNvPr>
              <p:cNvSpPr txBox="1"/>
              <p:nvPr/>
            </p:nvSpPr>
            <p:spPr>
              <a:xfrm>
                <a:off x="7719140" y="3809568"/>
                <a:ext cx="2746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6E3E3D4-A44C-4834-999A-797F26C2D1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140" y="3809568"/>
                <a:ext cx="274626" cy="246221"/>
              </a:xfrm>
              <a:prstGeom prst="rect">
                <a:avLst/>
              </a:prstGeom>
              <a:blipFill>
                <a:blip r:embed="rId17"/>
                <a:stretch>
                  <a:fillRect l="-8889" r="-6667" b="-1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26CED0A-5D97-4540-AFC4-3F72DB74B7F2}"/>
                  </a:ext>
                </a:extLst>
              </p:cNvPr>
              <p:cNvSpPr txBox="1"/>
              <p:nvPr/>
            </p:nvSpPr>
            <p:spPr>
              <a:xfrm>
                <a:off x="8201773" y="3809567"/>
                <a:ext cx="2746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hr-HR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26CED0A-5D97-4540-AFC4-3F72DB74B7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1773" y="3809567"/>
                <a:ext cx="274626" cy="246221"/>
              </a:xfrm>
              <a:prstGeom prst="rect">
                <a:avLst/>
              </a:prstGeom>
              <a:blipFill>
                <a:blip r:embed="rId18"/>
                <a:stretch>
                  <a:fillRect l="-8889" r="-6667" b="-1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3FE3435-9BE9-4E59-9D2D-BB84E33FDC82}"/>
                  </a:ext>
                </a:extLst>
              </p:cNvPr>
              <p:cNvSpPr txBox="1"/>
              <p:nvPr/>
            </p:nvSpPr>
            <p:spPr>
              <a:xfrm>
                <a:off x="5650145" y="4216157"/>
                <a:ext cx="14423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𝟑𝟖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16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𝐜𝐦</m:t>
                      </m:r>
                    </m:oMath>
                  </m:oMathPara>
                </a14:m>
                <a:endParaRPr lang="hr-H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3FE3435-9BE9-4E59-9D2D-BB84E33FD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145" y="4216157"/>
                <a:ext cx="1442318" cy="246221"/>
              </a:xfrm>
              <a:prstGeom prst="rect">
                <a:avLst/>
              </a:prstGeom>
              <a:blipFill>
                <a:blip r:embed="rId19"/>
                <a:stretch>
                  <a:fillRect l="-1695" r="-1695" b="-15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CE4B91C-19EF-4D12-8483-34222162CE5A}"/>
                  </a:ext>
                </a:extLst>
              </p:cNvPr>
              <p:cNvSpPr txBox="1"/>
              <p:nvPr/>
            </p:nvSpPr>
            <p:spPr>
              <a:xfrm>
                <a:off x="5650145" y="4506115"/>
                <a:ext cx="14727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𝟑𝟖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16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𝐜𝐦</m:t>
                      </m:r>
                    </m:oMath>
                  </m:oMathPara>
                </a14:m>
                <a:endParaRPr lang="hr-H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CE4B91C-19EF-4D12-8483-34222162C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145" y="4506115"/>
                <a:ext cx="1472775" cy="246221"/>
              </a:xfrm>
              <a:prstGeom prst="rect">
                <a:avLst/>
              </a:prstGeom>
              <a:blipFill>
                <a:blip r:embed="rId20"/>
                <a:stretch>
                  <a:fillRect l="-1660" r="-1660" b="-1463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3BE5095F-743F-44D2-BF3B-2F22A49F2989}"/>
                  </a:ext>
                </a:extLst>
              </p:cNvPr>
              <p:cNvSpPr txBox="1"/>
              <p:nvPr/>
            </p:nvSpPr>
            <p:spPr>
              <a:xfrm>
                <a:off x="5650145" y="5147791"/>
                <a:ext cx="15737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𝟏𝟒𝟑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16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𝐌𝐏𝐚</m:t>
                      </m:r>
                    </m:oMath>
                  </m:oMathPara>
                </a14:m>
                <a:endParaRPr lang="hr-H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3BE5095F-743F-44D2-BF3B-2F22A49F2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145" y="5147791"/>
                <a:ext cx="1573764" cy="246221"/>
              </a:xfrm>
              <a:prstGeom prst="rect">
                <a:avLst/>
              </a:prstGeom>
              <a:blipFill>
                <a:blip r:embed="rId21"/>
                <a:stretch>
                  <a:fillRect l="-1550" r="-1938" b="-1463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EB8307A-7DC8-438E-AD31-45EEA83506AD}"/>
                  </a:ext>
                </a:extLst>
              </p:cNvPr>
              <p:cNvSpPr txBox="1"/>
              <p:nvPr/>
            </p:nvSpPr>
            <p:spPr>
              <a:xfrm>
                <a:off x="5650145" y="5437749"/>
                <a:ext cx="160422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hr-HR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𝟑𝟑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hr-HR" sz="1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16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𝐌𝐏𝐚</m:t>
                      </m:r>
                    </m:oMath>
                  </m:oMathPara>
                </a14:m>
                <a:endParaRPr lang="hr-H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EB8307A-7DC8-438E-AD31-45EEA83506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145" y="5437749"/>
                <a:ext cx="1604222" cy="246221"/>
              </a:xfrm>
              <a:prstGeom prst="rect">
                <a:avLst/>
              </a:prstGeom>
              <a:blipFill>
                <a:blip r:embed="rId22"/>
                <a:stretch>
                  <a:fillRect l="-1521" r="-1901" b="-175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5659872D-E281-4B95-ADF1-04053D813816}"/>
              </a:ext>
            </a:extLst>
          </p:cNvPr>
          <p:cNvSpPr txBox="1"/>
          <p:nvPr/>
        </p:nvSpPr>
        <p:spPr>
          <a:xfrm>
            <a:off x="5555222" y="4796073"/>
            <a:ext cx="3480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>
                <a:solidFill>
                  <a:srgbClr val="C00000"/>
                </a:solidFill>
              </a:rPr>
              <a:t>… u mjerilu: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BC320B5-A9A4-4F15-B3A7-5E13CCD7BB4B}"/>
              </a:ext>
            </a:extLst>
          </p:cNvPr>
          <p:cNvSpPr txBox="1"/>
          <p:nvPr/>
        </p:nvSpPr>
        <p:spPr>
          <a:xfrm>
            <a:off x="7400885" y="5134627"/>
            <a:ext cx="1573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Iznosi glavnih naprezanja!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E41E421-94FA-41DE-8FBD-D55948FD9787}"/>
              </a:ext>
            </a:extLst>
          </p:cNvPr>
          <p:cNvSpPr/>
          <p:nvPr/>
        </p:nvSpPr>
        <p:spPr>
          <a:xfrm>
            <a:off x="5555222" y="5105786"/>
            <a:ext cx="3495430" cy="6441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710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4" grpId="0"/>
      <p:bldP spid="8" grpId="0" animBg="1"/>
      <p:bldP spid="25" grpId="0" animBg="1"/>
      <p:bldP spid="29" grpId="0"/>
      <p:bldP spid="33" grpId="0"/>
      <p:bldP spid="37" grpId="0"/>
      <p:bldP spid="38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4435</TotalTime>
  <Words>885</Words>
  <Application>Microsoft Office PowerPoint</Application>
  <PresentationFormat>On-screen Show (4:3)</PresentationFormat>
  <Paragraphs>206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SimSun</vt:lpstr>
      <vt:lpstr>SimSun</vt:lpstr>
      <vt:lpstr>Arial</vt:lpstr>
      <vt:lpstr>Calibri</vt:lpstr>
      <vt:lpstr>Calibri Light</vt:lpstr>
      <vt:lpstr>Cambria Math</vt:lpstr>
      <vt:lpstr>Corbel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Janko Koscak</dc:creator>
  <cp:lastModifiedBy>Janko Koscak</cp:lastModifiedBy>
  <cp:revision>234</cp:revision>
  <dcterms:created xsi:type="dcterms:W3CDTF">2015-09-08T13:35:54Z</dcterms:created>
  <dcterms:modified xsi:type="dcterms:W3CDTF">2018-10-24T14:45:27Z</dcterms:modified>
</cp:coreProperties>
</file>