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256" r:id="rId2"/>
    <p:sldId id="286" r:id="rId3"/>
    <p:sldId id="277" r:id="rId4"/>
    <p:sldId id="267" r:id="rId5"/>
    <p:sldId id="273" r:id="rId6"/>
    <p:sldId id="269" r:id="rId7"/>
    <p:sldId id="279" r:id="rId8"/>
    <p:sldId id="287" r:id="rId9"/>
    <p:sldId id="282" r:id="rId10"/>
    <p:sldId id="281" r:id="rId11"/>
    <p:sldId id="283" r:id="rId12"/>
    <p:sldId id="284" r:id="rId13"/>
    <p:sldId id="285" r:id="rId14"/>
  </p:sldIdLst>
  <p:sldSz cx="9144000" cy="6858000" type="screen4x3"/>
  <p:notesSz cx="7315200" cy="96012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21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75" y="0"/>
            <a:ext cx="3170717" cy="480521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72CB6DDB-3A39-4356-96D7-8B315B5B9609}" type="datetimeFigureOut">
              <a:rPr lang="en-US" smtClean="0"/>
              <a:pPr/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80" y="4561108"/>
            <a:ext cx="5852843" cy="4320079"/>
          </a:xfrm>
          <a:prstGeom prst="rect">
            <a:avLst/>
          </a:prstGeom>
        </p:spPr>
        <p:txBody>
          <a:bodyPr vert="horz" lIns="94851" tIns="47425" rIns="94851" bIns="4742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44"/>
            <a:ext cx="3170717" cy="480521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75" y="9119144"/>
            <a:ext cx="3170717" cy="480521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A833717F-5F04-4816-AB85-AD5779B4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7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13D237A-A2E0-4971-B5C8-BECE0FBDFD7E}" type="datetimeFigureOut">
              <a:rPr lang="sr-Latn-CS"/>
              <a:pPr>
                <a:defRPr/>
              </a:pPr>
              <a:t>23.5.2017.</a:t>
            </a:fld>
            <a:endParaRPr lang="hr-HR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CF1CAB8-E40C-4FCE-A154-1020E3B041C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94C6C-95C5-46A6-82BD-7657A8C155FA}" type="datetimeFigureOut">
              <a:rPr lang="sr-Latn-CS"/>
              <a:pPr>
                <a:defRPr/>
              </a:pPr>
              <a:t>23.5.2017.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784FB-5493-46DB-8D1D-D5E63B202E8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82A44-A3E4-49FB-A12F-17D19A765A5F}" type="datetimeFigureOut">
              <a:rPr lang="sr-Latn-CS"/>
              <a:pPr>
                <a:defRPr/>
              </a:pPr>
              <a:t>23.5.2017.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A2BE7-A62C-41E6-AAD0-0E719734C60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C2676-E6B4-41C6-AFB2-C5A9148B26ED}" type="datetimeFigureOut">
              <a:rPr lang="sr-Latn-CS"/>
              <a:pPr>
                <a:defRPr/>
              </a:pPr>
              <a:t>23.5.2017.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F47B1-2E8C-4C99-B130-995C42F6F64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B987E-BABE-40F5-9350-DCCEC8DD0529}" type="datetimeFigureOut">
              <a:rPr lang="sr-Latn-CS"/>
              <a:pPr>
                <a:defRPr/>
              </a:pPr>
              <a:t>23.5.2017.</a:t>
            </a:fld>
            <a:endParaRPr lang="hr-HR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0080A7-2DD3-4073-A8A8-E7FB4B3F836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BB5546-A29C-4AD8-A489-6EEBFEAA79DF}" type="datetimeFigureOut">
              <a:rPr lang="sr-Latn-CS"/>
              <a:pPr>
                <a:defRPr/>
              </a:pPr>
              <a:t>23.5.2017.</a:t>
            </a:fld>
            <a:endParaRPr lang="hr-HR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3C68D0-25E2-4234-863E-959E09266A4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0D1876-91E9-43F6-B064-6DA4DE9EA258}" type="datetimeFigureOut">
              <a:rPr lang="sr-Latn-CS"/>
              <a:pPr>
                <a:defRPr/>
              </a:pPr>
              <a:t>23.5.2017.</a:t>
            </a:fld>
            <a:endParaRPr lang="hr-HR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395A86E-09C6-4927-9153-A5DEA794E6B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CD0AE-B8BF-4557-8B2A-2BA14D09A73D}" type="datetimeFigureOut">
              <a:rPr lang="sr-Latn-CS"/>
              <a:pPr>
                <a:defRPr/>
              </a:pPr>
              <a:t>23.5.2017.</a:t>
            </a:fld>
            <a:endParaRPr lang="hr-H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A12D4-A073-4F74-B2E0-967BB532F3A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8285A-7AE8-4FA2-8BFF-E097BB6DB988}" type="datetimeFigureOut">
              <a:rPr lang="sr-Latn-CS"/>
              <a:pPr>
                <a:defRPr/>
              </a:pPr>
              <a:t>23.5.2017.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6AB5FA4-E1EC-4697-A9AA-D5ED4AE0094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857BA-B8A0-4EC4-A67C-5783C088B679}" type="datetimeFigureOut">
              <a:rPr lang="sr-Latn-CS"/>
              <a:pPr>
                <a:defRPr/>
              </a:pPr>
              <a:t>23.5.2017.</a:t>
            </a:fld>
            <a:endParaRPr lang="hr-H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368E5-7034-4F71-B5FD-941EAB67663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D516AC-85B2-47B8-9FBE-8EDDC804B1D5}" type="datetimeFigureOut">
              <a:rPr lang="sr-Latn-CS"/>
              <a:pPr>
                <a:defRPr/>
              </a:pPr>
              <a:t>23.5.2017.</a:t>
            </a:fld>
            <a:endParaRPr lang="hr-HR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20DB82E-ACB2-41F6-B111-B33CB2CE45B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828489-A030-43DA-BF1F-DCCB1FD23527}" type="datetimeFigureOut">
              <a:rPr lang="sr-Latn-CS"/>
              <a:pPr>
                <a:defRPr/>
              </a:pPr>
              <a:t>23.5.2017.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BEF0C6-0EA1-448F-8AD6-7B26D564EE5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7" r:id="rId2"/>
    <p:sldLayoutId id="2147483792" r:id="rId3"/>
    <p:sldLayoutId id="2147483793" r:id="rId4"/>
    <p:sldLayoutId id="2147483794" r:id="rId5"/>
    <p:sldLayoutId id="2147483788" r:id="rId6"/>
    <p:sldLayoutId id="2147483795" r:id="rId7"/>
    <p:sldLayoutId id="2147483789" r:id="rId8"/>
    <p:sldLayoutId id="2147483796" r:id="rId9"/>
    <p:sldLayoutId id="2147483790" r:id="rId10"/>
    <p:sldLayoutId id="21474837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1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image" Target="../media/image18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5.wmf"/><Relationship Id="rId9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4.wmf"/><Relationship Id="rId3" Type="http://schemas.openxmlformats.org/officeDocument/2006/relationships/oleObject" Target="../embeddings/oleObject9.bin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3.wmf"/><Relationship Id="rId5" Type="http://schemas.openxmlformats.org/officeDocument/2006/relationships/image" Target="../media/image25.png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0.wmf"/><Relationship Id="rId9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918" y="2357430"/>
            <a:ext cx="6477000" cy="9001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Auditorne vježbe</a:t>
            </a:r>
            <a:br>
              <a:rPr lang="hr-HR" dirty="0"/>
            </a:br>
            <a:r>
              <a:rPr lang="hr-HR" sz="6700" dirty="0"/>
              <a:t>Spreg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hr-HR" dirty="0" err="1">
                <a:solidFill>
                  <a:schemeClr val="bg2"/>
                </a:solidFill>
              </a:rPr>
              <a:t>dr.sc</a:t>
            </a:r>
            <a:r>
              <a:rPr lang="hr-HR" dirty="0">
                <a:solidFill>
                  <a:schemeClr val="bg2"/>
                </a:solidFill>
              </a:rPr>
              <a:t>. Mislav Stepinac &amp; Jure </a:t>
            </a:r>
            <a:r>
              <a:rPr lang="hr-HR" dirty="0" err="1">
                <a:solidFill>
                  <a:schemeClr val="bg2"/>
                </a:solidFill>
              </a:rPr>
              <a:t>Barbalić</a:t>
            </a:r>
            <a:endParaRPr lang="hr-HR" dirty="0">
              <a:solidFill>
                <a:schemeClr val="bg2"/>
              </a:solidFill>
            </a:endParaRP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750888" y="0"/>
            <a:ext cx="8393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dirty="0"/>
              <a:t>Drvene konstrukcije I </a:t>
            </a:r>
            <a:endParaRPr lang="en-US" sz="2000" dirty="0">
              <a:latin typeface="Tw Cen MT" pitchFamily="34" charset="-18"/>
            </a:endParaRPr>
          </a:p>
        </p:txBody>
      </p:sp>
      <p:pic>
        <p:nvPicPr>
          <p:cNvPr id="9221" name="Picture 6"/>
          <p:cNvPicPr>
            <a:picLocks noChangeAspect="1" noChangeArrowheads="1"/>
          </p:cNvPicPr>
          <p:nvPr/>
        </p:nvPicPr>
        <p:blipFill>
          <a:blip r:embed="rId2"/>
          <a:srcRect l="57349" r="26762" b="40442"/>
          <a:stretch>
            <a:fillRect/>
          </a:stretch>
        </p:blipFill>
        <p:spPr bwMode="auto">
          <a:xfrm>
            <a:off x="250825" y="6046788"/>
            <a:ext cx="144145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4035185" y="-1608377"/>
            <a:ext cx="1143008" cy="907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864930" y="1564170"/>
            <a:ext cx="2580698" cy="688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hr-HR" dirty="0"/>
              <a:t>Detalj sprega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53899" y="1317714"/>
            <a:ext cx="5159576" cy="566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279366" y="1364445"/>
            <a:ext cx="1804988" cy="264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6198002" y="3660386"/>
            <a:ext cx="239159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hr-HR" dirty="0"/>
              <a:t>Detalj sprega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Detalj sprega</a:t>
            </a:r>
            <a:endParaRPr lang="en-US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 t="4962"/>
          <a:stretch>
            <a:fillRect/>
          </a:stretch>
        </p:blipFill>
        <p:spPr bwMode="auto">
          <a:xfrm>
            <a:off x="1714480" y="1643050"/>
            <a:ext cx="4786346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Detalj sprega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8441565" cy="320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Proračun stabilizacijskog veza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404864"/>
          </a:xfrm>
        </p:spPr>
        <p:txBody>
          <a:bodyPr/>
          <a:lstStyle/>
          <a:p>
            <a:r>
              <a:rPr lang="hr-HR" dirty="0"/>
              <a:t>Knjiga, str. 382</a:t>
            </a:r>
          </a:p>
          <a:p>
            <a:r>
              <a:rPr lang="hr-HR" dirty="0"/>
              <a:t>proračun se vrši s obzirom na utjecaj horizontalnog djelovanja vjetra te horizontalnog djelovanja izazvanog bočnim izvijanjem od vertikalnih djelovanja</a:t>
            </a:r>
            <a:endParaRPr lang="en-US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1" name="Content Placeholder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3543213"/>
            <a:ext cx="496649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Content Placeholder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691" y="4077072"/>
            <a:ext cx="35643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246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07269" y="3071810"/>
            <a:ext cx="2214578" cy="1357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1307269" y="2357430"/>
            <a:ext cx="2214578" cy="714380"/>
          </a:xfrm>
          <a:prstGeom prst="triangle">
            <a:avLst>
              <a:gd name="adj" fmla="val 49017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93087" y="3143248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>
                <a:solidFill>
                  <a:schemeClr val="bg1"/>
                </a:solidFill>
              </a:rPr>
              <a:t>A</a:t>
            </a:r>
            <a:r>
              <a:rPr lang="hr-HR" sz="4000" baseline="-25000" dirty="0">
                <a:solidFill>
                  <a:schemeClr val="bg1"/>
                </a:solidFill>
              </a:rPr>
              <a:t>z</a:t>
            </a:r>
            <a:endParaRPr lang="en-US" sz="4000" baseline="-25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1517" y="4542249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A</a:t>
            </a:r>
            <a:r>
              <a:rPr lang="hr-HR" sz="4000" baseline="-25000" dirty="0"/>
              <a:t>z,w</a:t>
            </a:r>
            <a:r>
              <a:rPr lang="hr-HR" sz="4000" dirty="0"/>
              <a:t>=0,5A</a:t>
            </a:r>
            <a:r>
              <a:rPr lang="hr-HR" sz="4000" baseline="-25000" dirty="0"/>
              <a:t>z</a:t>
            </a:r>
            <a:endParaRPr lang="en-US" sz="4000" baseline="-25000" dirty="0"/>
          </a:p>
        </p:txBody>
      </p:sp>
      <p:sp>
        <p:nvSpPr>
          <p:cNvPr id="10" name="Rectangle 9"/>
          <p:cNvSpPr/>
          <p:nvPr/>
        </p:nvSpPr>
        <p:spPr>
          <a:xfrm>
            <a:off x="5643570" y="3071810"/>
            <a:ext cx="2214578" cy="13573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5643570" y="2357430"/>
            <a:ext cx="2214578" cy="714380"/>
          </a:xfrm>
          <a:prstGeom prst="triangle">
            <a:avLst>
              <a:gd name="adj" fmla="val 49017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57818" y="4542249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/>
              <a:t>A</a:t>
            </a:r>
            <a:r>
              <a:rPr lang="hr-HR" sz="4000" baseline="-25000" dirty="0"/>
              <a:t>z,w</a:t>
            </a:r>
            <a:r>
              <a:rPr lang="hr-HR" sz="4000" dirty="0"/>
              <a:t>=A</a:t>
            </a:r>
            <a:r>
              <a:rPr lang="hr-HR" sz="4000" baseline="-25000" dirty="0"/>
              <a:t>zab</a:t>
            </a:r>
            <a:endParaRPr lang="en-US" sz="40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357950" y="257174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bg1"/>
                </a:solidFill>
              </a:rPr>
              <a:t>A</a:t>
            </a:r>
            <a:r>
              <a:rPr lang="hr-HR" sz="2400" baseline="-25000" dirty="0">
                <a:solidFill>
                  <a:schemeClr val="bg1"/>
                </a:solidFill>
              </a:rPr>
              <a:t>zab</a:t>
            </a:r>
            <a:endParaRPr lang="en-US" sz="2400" baseline="-25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68679" y="198884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Rešetka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198884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Okvirni sustav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hr-HR" dirty="0"/>
              <a:t>Proračun utjecaja djelovanja vjetra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349886"/>
              </p:ext>
            </p:extLst>
          </p:nvPr>
        </p:nvGraphicFramePr>
        <p:xfrm>
          <a:off x="251520" y="5589240"/>
          <a:ext cx="863180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Jednadžba" r:id="rId5" imgW="4470120" imgH="457200" progId="Equation.3">
                  <p:embed/>
                </p:oleObj>
              </mc:Choice>
              <mc:Fallback>
                <p:oleObj name="Jednadžba" r:id="rId5" imgW="447012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589240"/>
                        <a:ext cx="8631803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21847" y="3389469"/>
            <a:ext cx="212172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dirty="0"/>
              <a:t>n</a:t>
            </a:r>
            <a:r>
              <a:rPr lang="hr-HR" sz="1200" dirty="0"/>
              <a:t>s</a:t>
            </a:r>
            <a:r>
              <a:rPr lang="hr-HR" dirty="0"/>
              <a:t> = broj </a:t>
            </a:r>
            <a:r>
              <a:rPr lang="hr-HR" dirty="0" err="1"/>
              <a:t>spregova</a:t>
            </a:r>
            <a:endParaRPr lang="hr-HR" dirty="0"/>
          </a:p>
          <a:p>
            <a:endParaRPr lang="hr-HR" dirty="0"/>
          </a:p>
          <a:p>
            <a:pPr algn="ctr"/>
            <a:r>
              <a:rPr lang="hr-HR" dirty="0"/>
              <a:t>L = duljina nosača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Proračun utjecaja izvijanja</a:t>
            </a:r>
            <a:endParaRPr lang="en-US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524562"/>
              </p:ext>
            </p:extLst>
          </p:nvPr>
        </p:nvGraphicFramePr>
        <p:xfrm>
          <a:off x="5986425" y="3191038"/>
          <a:ext cx="128587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2" name="Jednadžba" r:id="rId3" imgW="914400" imgH="609480" progId="Equation.3">
                  <p:embed/>
                </p:oleObj>
              </mc:Choice>
              <mc:Fallback>
                <p:oleObj name="Jednadžba" r:id="rId3" imgW="914400" imgH="609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6425" y="3191038"/>
                        <a:ext cx="1285875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5012295"/>
            <a:ext cx="504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1556792"/>
            <a:ext cx="504000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5652120" y="4365104"/>
            <a:ext cx="3240360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r-HR" dirty="0"/>
              <a:t>n = broj gl. nosača stabiliziran jednim spregom</a:t>
            </a:r>
          </a:p>
          <a:p>
            <a:endParaRPr lang="hr-HR" dirty="0"/>
          </a:p>
          <a:p>
            <a:r>
              <a:rPr lang="hr-HR" dirty="0" err="1"/>
              <a:t>N</a:t>
            </a:r>
            <a:r>
              <a:rPr lang="hr-HR" sz="1400" dirty="0" err="1"/>
              <a:t>d</a:t>
            </a:r>
            <a:r>
              <a:rPr lang="hr-HR" sz="1400" dirty="0"/>
              <a:t>,i</a:t>
            </a:r>
            <a:r>
              <a:rPr lang="hr-HR" dirty="0"/>
              <a:t> = srednja vrijednost proračunske tlačne sile</a:t>
            </a:r>
            <a:endParaRPr lang="hr-HR" sz="1400" dirty="0"/>
          </a:p>
          <a:p>
            <a:endParaRPr lang="hr-HR" dirty="0"/>
          </a:p>
          <a:p>
            <a:r>
              <a:rPr lang="hr-HR" dirty="0"/>
              <a:t>L = duljina nosača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878012"/>
              </p:ext>
            </p:extLst>
          </p:nvPr>
        </p:nvGraphicFramePr>
        <p:xfrm>
          <a:off x="5385693" y="1988840"/>
          <a:ext cx="350678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3" name="Jednadžba" r:id="rId7" imgW="1815840" imgH="457200" progId="Equation.3">
                  <p:embed/>
                </p:oleObj>
              </mc:Choice>
              <mc:Fallback>
                <p:oleObj name="Jednadžba" r:id="rId7" imgW="181584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5693" y="1988840"/>
                        <a:ext cx="3506787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555398"/>
              </p:ext>
            </p:extLst>
          </p:nvPr>
        </p:nvGraphicFramePr>
        <p:xfrm>
          <a:off x="7668344" y="3501008"/>
          <a:ext cx="11779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4" name="Jednadžba" r:id="rId9" imgW="838080" imgH="241200" progId="Equation.3">
                  <p:embed/>
                </p:oleObj>
              </mc:Choice>
              <mc:Fallback>
                <p:oleObj name="Jednadžba" r:id="rId9" imgW="83808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8344" y="3501008"/>
                        <a:ext cx="1177925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3058" t="24143" r="34505" b="34754"/>
          <a:stretch>
            <a:fillRect/>
          </a:stretch>
        </p:blipFill>
        <p:spPr bwMode="auto">
          <a:xfrm>
            <a:off x="892943" y="2060848"/>
            <a:ext cx="7358114" cy="360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107389" y="2132286"/>
            <a:ext cx="1143008" cy="3571900"/>
          </a:xfrm>
          <a:prstGeom prst="rect">
            <a:avLst/>
          </a:prstGeom>
          <a:solidFill>
            <a:srgbClr val="7030A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50793" y="2132286"/>
            <a:ext cx="1071570" cy="3571900"/>
          </a:xfrm>
          <a:prstGeom prst="rect">
            <a:avLst/>
          </a:prstGeom>
          <a:solidFill>
            <a:srgbClr val="7030A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93009" y="2203724"/>
            <a:ext cx="214314" cy="3429024"/>
          </a:xfrm>
          <a:prstGeom prst="rect">
            <a:avLst/>
          </a:prstGeom>
          <a:solidFill>
            <a:srgbClr val="002060">
              <a:alpha val="1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78827" y="2203724"/>
            <a:ext cx="214314" cy="3429024"/>
          </a:xfrm>
          <a:prstGeom prst="rect">
            <a:avLst/>
          </a:prstGeom>
          <a:solidFill>
            <a:srgbClr val="002060">
              <a:alpha val="1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964645" y="2203724"/>
            <a:ext cx="214314" cy="3429024"/>
          </a:xfrm>
          <a:prstGeom prst="rect">
            <a:avLst/>
          </a:prstGeom>
          <a:solidFill>
            <a:srgbClr val="002060">
              <a:alpha val="1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2231" y="2203724"/>
            <a:ext cx="214314" cy="3429024"/>
          </a:xfrm>
          <a:prstGeom prst="rect">
            <a:avLst/>
          </a:prstGeom>
          <a:solidFill>
            <a:srgbClr val="002060">
              <a:alpha val="1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64975" y="2203724"/>
            <a:ext cx="214314" cy="3429024"/>
          </a:xfrm>
          <a:prstGeom prst="rect">
            <a:avLst/>
          </a:prstGeom>
          <a:solidFill>
            <a:srgbClr val="002060">
              <a:alpha val="1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07719" y="2203724"/>
            <a:ext cx="214314" cy="3429024"/>
          </a:xfrm>
          <a:prstGeom prst="rect">
            <a:avLst/>
          </a:prstGeom>
          <a:solidFill>
            <a:srgbClr val="002060">
              <a:alpha val="1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21901" y="2203724"/>
            <a:ext cx="214314" cy="3429024"/>
          </a:xfrm>
          <a:prstGeom prst="rect">
            <a:avLst/>
          </a:prstGeom>
          <a:solidFill>
            <a:srgbClr val="002060">
              <a:alpha val="1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36611" y="2203724"/>
            <a:ext cx="214314" cy="3429024"/>
          </a:xfrm>
          <a:prstGeom prst="rect">
            <a:avLst/>
          </a:prstGeom>
          <a:solidFill>
            <a:srgbClr val="002060">
              <a:alpha val="1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893867" y="2203724"/>
            <a:ext cx="214314" cy="3429024"/>
          </a:xfrm>
          <a:prstGeom prst="rect">
            <a:avLst/>
          </a:prstGeom>
          <a:solidFill>
            <a:srgbClr val="002060">
              <a:alpha val="1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57554" y="5949280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/>
              <a:t>n = 9/2 = 4.50 </a:t>
            </a:r>
            <a:endParaRPr lang="en-US" sz="320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hr-HR" dirty="0"/>
              <a:t>Proračun utjecaja izvijanja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822656"/>
              </p:ext>
            </p:extLst>
          </p:nvPr>
        </p:nvGraphicFramePr>
        <p:xfrm>
          <a:off x="214313" y="2565400"/>
          <a:ext cx="328453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7" name="Jednadžba" r:id="rId3" imgW="1536480" imgH="469800" progId="Equation.3">
                  <p:embed/>
                </p:oleObj>
              </mc:Choice>
              <mc:Fallback>
                <p:oleObj name="Jednadžba" r:id="rId3" imgW="1536480" imgH="469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565400"/>
                        <a:ext cx="3284537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8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341114"/>
              </p:ext>
            </p:extLst>
          </p:nvPr>
        </p:nvGraphicFramePr>
        <p:xfrm>
          <a:off x="6143297" y="2636912"/>
          <a:ext cx="27400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8" name="Jednadžba" r:id="rId5" imgW="1282680" imgH="393480" progId="Equation.3">
                  <p:embed/>
                </p:oleObj>
              </mc:Choice>
              <mc:Fallback>
                <p:oleObj name="Jednadžba" r:id="rId5" imgW="1282680" imgH="393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297" y="2636912"/>
                        <a:ext cx="2740025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44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33" y="3800004"/>
            <a:ext cx="310991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012159" y="1988840"/>
            <a:ext cx="287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dirty="0"/>
              <a:t>Utjecaj momenta savijanja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51520" y="198884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Utjecaj uzdužne sile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520" y="5469324"/>
            <a:ext cx="36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N</a:t>
            </a:r>
            <a:r>
              <a:rPr lang="hr-HR" sz="1400" dirty="0"/>
              <a:t>i,d</a:t>
            </a:r>
            <a:r>
              <a:rPr lang="hr-HR" dirty="0"/>
              <a:t> = srednja vrijednost proračunske tlačne sile u nosaču</a:t>
            </a:r>
          </a:p>
          <a:p>
            <a:endParaRPr lang="hr-HR" dirty="0"/>
          </a:p>
          <a:p>
            <a:r>
              <a:rPr lang="hr-HR" dirty="0"/>
              <a:t>n</a:t>
            </a:r>
            <a:r>
              <a:rPr lang="hr-HR" sz="1200" dirty="0"/>
              <a:t>i</a:t>
            </a:r>
            <a:r>
              <a:rPr lang="hr-HR" dirty="0"/>
              <a:t> = broj polja nosača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06488" y="3800004"/>
            <a:ext cx="2871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err="1"/>
              <a:t>M</a:t>
            </a:r>
            <a:r>
              <a:rPr lang="hr-HR" sz="1400" dirty="0" err="1"/>
              <a:t>d</a:t>
            </a:r>
            <a:r>
              <a:rPr lang="hr-HR" dirty="0"/>
              <a:t> = moment savijanja</a:t>
            </a:r>
          </a:p>
          <a:p>
            <a:endParaRPr lang="hr-HR" dirty="0"/>
          </a:p>
          <a:p>
            <a:r>
              <a:rPr lang="hr-HR" dirty="0"/>
              <a:t>h = visina nosača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394246"/>
              </p:ext>
            </p:extLst>
          </p:nvPr>
        </p:nvGraphicFramePr>
        <p:xfrm>
          <a:off x="5882947" y="6181743"/>
          <a:ext cx="30003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9" name="Equation" r:id="rId8" imgW="1397000" imgH="241300" progId="Equation.3">
                  <p:embed/>
                </p:oleObj>
              </mc:Choice>
              <mc:Fallback>
                <p:oleObj name="Equation" r:id="rId8" imgW="13970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2947" y="6181743"/>
                        <a:ext cx="3000375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787957"/>
              </p:ext>
            </p:extLst>
          </p:nvPr>
        </p:nvGraphicFramePr>
        <p:xfrm>
          <a:off x="5199063" y="5059363"/>
          <a:ext cx="3632200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90" name="Jednadžba" r:id="rId10" imgW="1904760" imgH="545760" progId="Equation.3">
                  <p:embed/>
                </p:oleObj>
              </mc:Choice>
              <mc:Fallback>
                <p:oleObj name="Jednadžba" r:id="rId10" imgW="1904760" imgH="5457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063" y="5059363"/>
                        <a:ext cx="3632200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hr-HR" dirty="0"/>
              <a:t>Proračun utjecaja izvijanja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052082"/>
              </p:ext>
            </p:extLst>
          </p:nvPr>
        </p:nvGraphicFramePr>
        <p:xfrm>
          <a:off x="6732240" y="1988840"/>
          <a:ext cx="216058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7" name="Jednadžba" r:id="rId3" imgW="990360" imgH="228600" progId="Equation.3">
                  <p:embed/>
                </p:oleObj>
              </mc:Choice>
              <mc:Fallback>
                <p:oleObj name="Jednadžba" r:id="rId3" imgW="99036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1988840"/>
                        <a:ext cx="2160587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2285"/>
            <a:ext cx="6516687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hr-HR" dirty="0"/>
              <a:t>Proračun stabilizacijskog veza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51520" y="5301208"/>
            <a:ext cx="8583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N</a:t>
            </a:r>
            <a:r>
              <a:rPr lang="hr-HR" sz="1200" dirty="0" err="1"/>
              <a:t>d</a:t>
            </a:r>
            <a:r>
              <a:rPr lang="hr-HR" sz="1200" dirty="0"/>
              <a:t>,c</a:t>
            </a:r>
            <a:r>
              <a:rPr lang="hr-HR" dirty="0"/>
              <a:t> = najveća tlačna sila u vertikalama rešetke veza (u </a:t>
            </a:r>
            <a:r>
              <a:rPr lang="hr-HR" dirty="0" err="1"/>
              <a:t>podrožnici</a:t>
            </a:r>
            <a:r>
              <a:rPr lang="hr-HR" dirty="0"/>
              <a:t>)</a:t>
            </a:r>
            <a:endParaRPr lang="en-US" dirty="0"/>
          </a:p>
          <a:p>
            <a:endParaRPr lang="hr-HR" dirty="0"/>
          </a:p>
          <a:p>
            <a:r>
              <a:rPr lang="hr-HR" dirty="0" err="1"/>
              <a:t>N</a:t>
            </a:r>
            <a:r>
              <a:rPr lang="hr-HR" sz="1200" dirty="0" err="1"/>
              <a:t>d</a:t>
            </a:r>
            <a:r>
              <a:rPr lang="hr-HR" sz="1200" dirty="0"/>
              <a:t>,t </a:t>
            </a:r>
            <a:r>
              <a:rPr lang="hr-HR" dirty="0"/>
              <a:t>= najveća vlačna sila u vertikalama rešetke veza (u dijagonali sprega)</a:t>
            </a:r>
            <a:endParaRPr lang="en-US" dirty="0"/>
          </a:p>
          <a:p>
            <a:endParaRPr lang="hr-HR" dirty="0"/>
          </a:p>
          <a:p>
            <a:r>
              <a:rPr lang="hr-HR" dirty="0" err="1"/>
              <a:t>N</a:t>
            </a:r>
            <a:r>
              <a:rPr lang="hr-HR" sz="1200" dirty="0" err="1"/>
              <a:t>f</a:t>
            </a:r>
            <a:r>
              <a:rPr lang="hr-HR" sz="1200" dirty="0"/>
              <a:t>,c/t </a:t>
            </a:r>
            <a:r>
              <a:rPr lang="hr-HR" dirty="0"/>
              <a:t>= najveća tlačna/vlačna sila u pojasevima rešetke veza (u glavnim nosačima)</a:t>
            </a:r>
            <a:endParaRPr lang="en-US" dirty="0"/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621634"/>
              </p:ext>
            </p:extLst>
          </p:nvPr>
        </p:nvGraphicFramePr>
        <p:xfrm>
          <a:off x="244170" y="4119499"/>
          <a:ext cx="17081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8" name="Jednadžba" r:id="rId6" imgW="799920" imgH="431640" progId="Equation.3">
                  <p:embed/>
                </p:oleObj>
              </mc:Choice>
              <mc:Fallback>
                <p:oleObj name="Jednadžba" r:id="rId6" imgW="799920" imgH="431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170" y="4119499"/>
                        <a:ext cx="170815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351646"/>
              </p:ext>
            </p:extLst>
          </p:nvPr>
        </p:nvGraphicFramePr>
        <p:xfrm>
          <a:off x="2411760" y="4124172"/>
          <a:ext cx="2522538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9" name="Jednadžba" r:id="rId8" imgW="1180800" imgH="431640" progId="Equation.3">
                  <p:embed/>
                </p:oleObj>
              </mc:Choice>
              <mc:Fallback>
                <p:oleObj name="Jednadžba" r:id="rId8" imgW="1180800" imgH="43164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124172"/>
                        <a:ext cx="2522538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149740"/>
              </p:ext>
            </p:extLst>
          </p:nvPr>
        </p:nvGraphicFramePr>
        <p:xfrm>
          <a:off x="6627295" y="2636912"/>
          <a:ext cx="225107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0" name="Jednadžba" r:id="rId10" imgW="1054080" imgH="393480" progId="Equation.3">
                  <p:embed/>
                </p:oleObj>
              </mc:Choice>
              <mc:Fallback>
                <p:oleObj name="Jednadžba" r:id="rId10" imgW="1054080" imgH="39348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295" y="2636912"/>
                        <a:ext cx="2251075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198812"/>
              </p:ext>
            </p:extLst>
          </p:nvPr>
        </p:nvGraphicFramePr>
        <p:xfrm>
          <a:off x="5372009" y="4124172"/>
          <a:ext cx="34718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1" name="Jednadžba" r:id="rId12" imgW="1625400" imgH="431640" progId="Equation.3">
                  <p:embed/>
                </p:oleObj>
              </mc:Choice>
              <mc:Fallback>
                <p:oleObj name="Jednadžba" r:id="rId12" imgW="1625400" imgH="43164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2009" y="4124172"/>
                        <a:ext cx="3471862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Dimenzioniranje elemenata sprega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/>
          <a:lstStyle/>
          <a:p>
            <a:r>
              <a:rPr lang="hr-HR" dirty="0"/>
              <a:t>dimenzioniranje DRVENIH elemenata sprega vrši se prema EC5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dimenzioniranje ČELIČNIH elemenata sprega vrši se prema EC3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08" y="2491335"/>
            <a:ext cx="2340000" cy="16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05590" y="2131335"/>
            <a:ext cx="1620000" cy="1980000"/>
            <a:chOff x="3384805" y="3283724"/>
            <a:chExt cx="1620000" cy="2700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25" t="15327" r="37851"/>
            <a:stretch/>
          </p:blipFill>
          <p:spPr>
            <a:xfrm>
              <a:off x="3384805" y="3283724"/>
              <a:ext cx="1620000" cy="270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Oval 9"/>
            <p:cNvSpPr/>
            <p:nvPr/>
          </p:nvSpPr>
          <p:spPr>
            <a:xfrm>
              <a:off x="3672837" y="3573016"/>
              <a:ext cx="1224136" cy="230425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</a:endParaRPr>
            </a:p>
          </p:txBody>
        </p:sp>
      </p:grp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151883" y="2131335"/>
            <a:ext cx="1800000" cy="1980000"/>
            <a:chOff x="755576" y="3703878"/>
            <a:chExt cx="1620000" cy="2160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2" b="10280"/>
            <a:stretch/>
          </p:blipFill>
          <p:spPr>
            <a:xfrm>
              <a:off x="755576" y="3703878"/>
              <a:ext cx="1620000" cy="216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Oval 12"/>
            <p:cNvSpPr/>
            <p:nvPr/>
          </p:nvSpPr>
          <p:spPr>
            <a:xfrm>
              <a:off x="845576" y="4149080"/>
              <a:ext cx="1440000" cy="1080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</a:endParaRPr>
            </a:p>
          </p:txBody>
        </p:sp>
      </p:grp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4061883" y="4886210"/>
            <a:ext cx="1980000" cy="1800000"/>
            <a:chOff x="5652120" y="3501048"/>
            <a:chExt cx="2520000" cy="2520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120" y="3501048"/>
              <a:ext cx="2520000" cy="252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Oval 15"/>
            <p:cNvSpPr/>
            <p:nvPr/>
          </p:nvSpPr>
          <p:spPr>
            <a:xfrm>
              <a:off x="6869772" y="3573744"/>
              <a:ext cx="1260140" cy="19800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</a:endParaRPr>
            </a:p>
          </p:txBody>
        </p: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6228184" y="4886210"/>
            <a:ext cx="1800000" cy="1800000"/>
            <a:chOff x="683568" y="3284880"/>
            <a:chExt cx="2520000" cy="27000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70"/>
            <a:stretch/>
          </p:blipFill>
          <p:spPr>
            <a:xfrm>
              <a:off x="683568" y="3284880"/>
              <a:ext cx="2520000" cy="27000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9" name="Oval 18"/>
            <p:cNvSpPr/>
            <p:nvPr/>
          </p:nvSpPr>
          <p:spPr>
            <a:xfrm>
              <a:off x="809813" y="3364628"/>
              <a:ext cx="2232248" cy="2440636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66210"/>
            <a:ext cx="288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02038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Dimenzioniranje elemenata sprega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r-HR" dirty="0"/>
              <a:t>patentirani elementi preuzeti iz tablica</a:t>
            </a:r>
            <a:endParaRPr 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18" y="2060848"/>
            <a:ext cx="468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101" y="2060848"/>
            <a:ext cx="37800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 rotWithShape="1">
          <a:blip r:embed="rId4"/>
          <a:srcRect t="9656"/>
          <a:stretch/>
        </p:blipFill>
        <p:spPr bwMode="auto">
          <a:xfrm>
            <a:off x="5095102" y="4221088"/>
            <a:ext cx="3780000" cy="251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3083</TotalTime>
  <Words>223</Words>
  <Application>Microsoft Office PowerPoint</Application>
  <PresentationFormat>Prikaz na zaslonu (4:3)</PresentationFormat>
  <Paragraphs>51</Paragraphs>
  <Slides>13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3</vt:i4>
      </vt:variant>
      <vt:variant>
        <vt:lpstr>Naslovi slajdova</vt:lpstr>
      </vt:variant>
      <vt:variant>
        <vt:i4>13</vt:i4>
      </vt:variant>
    </vt:vector>
  </HeadingPairs>
  <TitlesOfParts>
    <vt:vector size="23" baseType="lpstr">
      <vt:lpstr>Arial</vt:lpstr>
      <vt:lpstr>Calibri</vt:lpstr>
      <vt:lpstr>Franklin Gothic Book</vt:lpstr>
      <vt:lpstr>Tw Cen MT</vt:lpstr>
      <vt:lpstr>Wingdings</vt:lpstr>
      <vt:lpstr>Wingdings 2</vt:lpstr>
      <vt:lpstr>Median</vt:lpstr>
      <vt:lpstr>Jednadžba</vt:lpstr>
      <vt:lpstr>Microsoft Equation 3.0</vt:lpstr>
      <vt:lpstr>Equation</vt:lpstr>
      <vt:lpstr>Auditorne vježbe Spreg</vt:lpstr>
      <vt:lpstr>Proračun stabilizacijskog veza</vt:lpstr>
      <vt:lpstr>Proračun utjecaja djelovanja vjetra</vt:lpstr>
      <vt:lpstr>Proračun utjecaja izvijanja</vt:lpstr>
      <vt:lpstr>Proračun utjecaja izvijanja</vt:lpstr>
      <vt:lpstr>Proračun utjecaja izvijanja</vt:lpstr>
      <vt:lpstr>Proračun stabilizacijskog veza</vt:lpstr>
      <vt:lpstr>Dimenzioniranje elemenata sprega</vt:lpstr>
      <vt:lpstr>Dimenzioniranje elemenata sprega</vt:lpstr>
      <vt:lpstr>Detalj sprega</vt:lpstr>
      <vt:lpstr>Detalj sprega</vt:lpstr>
      <vt:lpstr>Detalj sprega</vt:lpstr>
      <vt:lpstr>Detalj sprega</vt:lpstr>
    </vt:vector>
  </TitlesOfParts>
  <Company>RH - TDU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TEHNIČKI PROPISI ZA DRVENE KONSTRUKCIJE</dc:title>
  <dc:creator>Mislav</dc:creator>
  <cp:lastModifiedBy>GF</cp:lastModifiedBy>
  <cp:revision>313</cp:revision>
  <dcterms:created xsi:type="dcterms:W3CDTF">2008-09-16T07:21:04Z</dcterms:created>
  <dcterms:modified xsi:type="dcterms:W3CDTF">2017-05-23T08:25:25Z</dcterms:modified>
</cp:coreProperties>
</file>