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330" r:id="rId3"/>
    <p:sldId id="331" r:id="rId4"/>
    <p:sldId id="333" r:id="rId5"/>
    <p:sldId id="334" r:id="rId6"/>
    <p:sldId id="336" r:id="rId7"/>
    <p:sldId id="335" r:id="rId8"/>
    <p:sldId id="337" r:id="rId9"/>
    <p:sldId id="338" r:id="rId10"/>
    <p:sldId id="332" r:id="rId11"/>
    <p:sldId id="340" r:id="rId12"/>
    <p:sldId id="341" r:id="rId13"/>
    <p:sldId id="342" r:id="rId14"/>
    <p:sldId id="339" r:id="rId15"/>
    <p:sldId id="343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58" autoAdjust="0"/>
  </p:normalViewPr>
  <p:slideViewPr>
    <p:cSldViewPr>
      <p:cViewPr varScale="1">
        <p:scale>
          <a:sx n="115" d="100"/>
          <a:sy n="115" d="100"/>
        </p:scale>
        <p:origin x="-15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30.9.2022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30.9.2022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30.9.2022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30.9.2022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30.9.2022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30.9.2022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30.9.2022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30.9.2022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30.9.2022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30.9.2022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30.9.2022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ED23-427E-43D1-A7AE-D5CA01BD8FC6}" type="datetimeFigureOut">
              <a:rPr lang="sr-Latn-CS" smtClean="0"/>
              <a:pPr/>
              <a:t>30.9.2022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Sustavi pod tlakom – stacionarno strujanje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Gubitke mehaničke energije (transfer u toplinsku energiju) dijelimo na </a:t>
            </a:r>
            <a:r>
              <a:rPr lang="hr-HR" sz="2400" b="1" i="1" dirty="0"/>
              <a:t>lokalne</a:t>
            </a:r>
            <a:r>
              <a:rPr lang="hr-HR" sz="2400" dirty="0"/>
              <a:t> i </a:t>
            </a:r>
            <a:r>
              <a:rPr lang="hr-HR" sz="2400" b="1" i="1" dirty="0"/>
              <a:t>linijske</a:t>
            </a:r>
            <a:r>
              <a:rPr lang="hr-HR" sz="2400" dirty="0"/>
              <a:t>. </a:t>
            </a:r>
          </a:p>
          <a:p>
            <a:endParaRPr lang="hr-HR" sz="2400" dirty="0"/>
          </a:p>
          <a:p>
            <a:endParaRPr lang="hr-HR" sz="12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2911" y="833454"/>
            <a:ext cx="289364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72723" y="597660"/>
            <a:ext cx="2801797" cy="448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35850" y="2574931"/>
            <a:ext cx="2498739" cy="606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7251658" y="4725144"/>
                <a:ext cx="1457818" cy="7638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658" y="4725144"/>
                <a:ext cx="1457818" cy="7638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7101449" y="5733256"/>
                <a:ext cx="1728192" cy="7638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𝜆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449" y="5733256"/>
                <a:ext cx="1728192" cy="76386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789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Sustavi pod tlakom – </a:t>
            </a:r>
            <a:r>
              <a:rPr lang="hr-HR" sz="2800" b="1" u="sng" dirty="0" err="1"/>
              <a:t>nestacionarno</a:t>
            </a:r>
            <a:r>
              <a:rPr lang="hr-HR" sz="2800" b="1" u="sng" dirty="0"/>
              <a:t> strujanje (vodni udar)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/>
          </a:p>
          <a:p>
            <a:endParaRPr lang="hr-HR" sz="12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-1016" y="506635"/>
            <a:ext cx="91450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Koncentriramo se samo na dio sustava VK-TC-T (promjene tlaka i brzina su značajno brže od promjena u dijelu sustava A-DT-VK).</a:t>
            </a:r>
          </a:p>
          <a:p>
            <a:endParaRPr lang="hr-HR" sz="1200" dirty="0"/>
          </a:p>
          <a:p>
            <a:r>
              <a:rPr lang="hr-HR" sz="2400" dirty="0"/>
              <a:t>U analizi vodnog udara se osim prethodno tretiranih </a:t>
            </a:r>
            <a:r>
              <a:rPr lang="hr-HR" sz="2400" dirty="0" err="1"/>
              <a:t>inercionih</a:t>
            </a:r>
            <a:r>
              <a:rPr lang="hr-HR" sz="2400" dirty="0"/>
              <a:t> sila, težine i sile otpora trenja u cijevima, uzima u obzir i utjecaj elastičnosti tekućine (</a:t>
            </a:r>
            <a:r>
              <a:rPr lang="hr-HR" sz="2400" dirty="0" err="1"/>
              <a:t>stišljiva</a:t>
            </a:r>
            <a:r>
              <a:rPr lang="hr-HR" sz="2400" dirty="0"/>
              <a:t> tekućina) i cjevovoda, a što potrebuje uvođenje dodatnih jednadžbi. </a:t>
            </a:r>
          </a:p>
          <a:p>
            <a:endParaRPr lang="hr-HR" sz="1200" dirty="0"/>
          </a:p>
          <a:p>
            <a:r>
              <a:rPr lang="hr-HR" sz="2400" dirty="0"/>
              <a:t>Kao i u prethodnim slučajevima postavlja se odgovarajući oblik dinamičke jednadžbe i jednadžbe kontinuiteta, koje u sebi sadrže članove za opis ovisnosti karakteristika tekućine i deformacije cjevovoda o stanju tlaka.</a:t>
            </a:r>
          </a:p>
          <a:p>
            <a:endParaRPr lang="hr-HR" sz="1200" dirty="0"/>
          </a:p>
          <a:p>
            <a:r>
              <a:rPr lang="hr-HR" sz="2400" dirty="0"/>
              <a:t>Problem se može tretirati kao 1D sa prirodnom prostornom koordinatom </a:t>
            </a:r>
            <a:r>
              <a:rPr lang="hr-HR" sz="2400" i="1" dirty="0"/>
              <a:t>s</a:t>
            </a:r>
            <a:r>
              <a:rPr lang="hr-HR" sz="2400" dirty="0"/>
              <a:t>, koja se proteže u smjeru strujanja. Iz N-S jednadžbe za 3D dobiva se: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9584" y="5522423"/>
            <a:ext cx="37444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/>
              <a:t>Vektorski 3D oblik N-S jednadžbe, </a:t>
            </a:r>
          </a:p>
          <a:p>
            <a:r>
              <a:rPr lang="hr-HR" sz="2000" b="1" dirty="0"/>
              <a:t>vidi uvodno poglavlje !</a:t>
            </a:r>
          </a:p>
          <a:p>
            <a:r>
              <a:rPr lang="hr-HR" sz="2000" b="1" dirty="0"/>
              <a:t>Dinamička 1D jednadžba za analizu vodnog udara!</a:t>
            </a:r>
          </a:p>
          <a:p>
            <a:endParaRPr lang="hr-H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D60A4791-E21D-4188-96DE-4BB7758F6508}"/>
                  </a:ext>
                </a:extLst>
              </p:cNvPr>
              <p:cNvSpPr txBox="1"/>
              <p:nvPr/>
            </p:nvSpPr>
            <p:spPr>
              <a:xfrm>
                <a:off x="251520" y="5522423"/>
                <a:ext cx="4032448" cy="56605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r-HR" sz="2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hr-HR" sz="20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r-H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hr-H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m:rPr>
                        <m:nor/>
                      </m:rPr>
                      <a:rPr lang="hr-HR" sz="2000" i="1" dirty="0">
                        <a:latin typeface="Matura MT Script Capitals" panose="03020802060602070202" pitchFamily="66" charset="0"/>
                        <a:sym typeface="Symbol" panose="05050102010706020507" pitchFamily="18" charset="2"/>
                      </a:rPr>
                      <m:t></m:t>
                    </m:r>
                    <m:r>
                      <m:rPr>
                        <m:nor/>
                      </m:rPr>
                      <a:rPr lang="hr-HR" sz="2000" i="1" dirty="0"/>
                      <m:t> </m:t>
                    </m:r>
                    <m:r>
                      <m:rPr>
                        <m:nor/>
                      </m:rPr>
                      <a:rPr lang="hr-HR" sz="2000" dirty="0"/>
                      <m:t>)</m:t>
                    </m:r>
                    <m:r>
                      <a:rPr lang="hr-H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sz="2000" i="1" dirty="0"/>
                  <a:t> </a:t>
                </a:r>
                <a14:m>
                  <m:oMath xmlns:m="http://schemas.openxmlformats.org/officeDocument/2006/math">
                    <m:r>
                      <a:rPr lang="hr-HR" sz="20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hr-HR" sz="2000" b="1" i="1" smtClean="0">
                        <a:latin typeface="Cambria Math"/>
                        <a:ea typeface="Cambria Math" panose="02040503050406030204" pitchFamily="18" charset="0"/>
                      </a:rPr>
                      <m:t>𝑮</m:t>
                    </m:r>
                    <m:r>
                      <a:rPr lang="hr-HR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hr-HR" sz="2000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hr-HR" sz="2000" b="0" i="1" smtClean="0">
                        <a:latin typeface="Cambria Math"/>
                        <a:ea typeface="Cambria Math" panose="02040503050406030204" pitchFamily="18" charset="0"/>
                      </a:rPr>
                      <m:t>𝑔𝑟𝑎𝑑</m:t>
                    </m:r>
                    <m:r>
                      <a:rPr lang="hr-HR" sz="2000" b="0" i="1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hr-HR" sz="2000" b="0" i="1" smtClean="0">
                        <a:latin typeface="Cambria Math"/>
                        <a:ea typeface="Cambria Math" panose="02040503050406030204" pitchFamily="18" charset="0"/>
                      </a:rPr>
                      <m:t>𝑝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𝜐</m:t>
                    </m:r>
                    <m:r>
                      <a:rPr lang="hr-H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r-HR" sz="2000" b="1" i="1" smtClean="0">
                        <a:latin typeface="Cambria Math"/>
                        <a:ea typeface="Cambria Math" panose="02040503050406030204" pitchFamily="18" charset="0"/>
                      </a:rPr>
                      <m:t>𝑽</m:t>
                    </m:r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60A4791-E21D-4188-96DE-4BB7758F6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522423"/>
                <a:ext cx="4032448" cy="566052"/>
              </a:xfrm>
              <a:prstGeom prst="rect">
                <a:avLst/>
              </a:prstGeom>
              <a:blipFill rotWithShape="1">
                <a:blip r:embed="rId2"/>
                <a:stretch>
                  <a:fillRect b="-32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D60A4791-E21D-4188-96DE-4BB7758F6508}"/>
                  </a:ext>
                </a:extLst>
              </p:cNvPr>
              <p:cNvSpPr txBox="1"/>
              <p:nvPr/>
            </p:nvSpPr>
            <p:spPr>
              <a:xfrm>
                <a:off x="277099" y="6088475"/>
                <a:ext cx="4294393" cy="7772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  <m:func>
                            <m:func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func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60A4791-E21D-4188-96DE-4BB7758F6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99" y="6088475"/>
                <a:ext cx="4294393" cy="7772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588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Sustavi pod tlakom – </a:t>
            </a:r>
            <a:r>
              <a:rPr lang="hr-HR" sz="2800" b="1" u="sng" dirty="0" err="1"/>
              <a:t>nestacionarno</a:t>
            </a:r>
            <a:r>
              <a:rPr lang="hr-HR" sz="2800" b="1" u="sng" dirty="0"/>
              <a:t> strujanje (vodni udar)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/>
          </a:p>
          <a:p>
            <a:endParaRPr lang="hr-HR" sz="12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-1016" y="506635"/>
            <a:ext cx="914501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Pretpostavlja se </a:t>
            </a:r>
            <a:r>
              <a:rPr lang="hr-HR" sz="2400" dirty="0" err="1"/>
              <a:t>izotermno</a:t>
            </a:r>
            <a:r>
              <a:rPr lang="hr-HR" sz="2400" dirty="0"/>
              <a:t> strujanje, pri čemu je odnos gustoće tekućine </a:t>
            </a:r>
            <a:r>
              <a:rPr lang="hr-HR" sz="2400" i="1" dirty="0">
                <a:sym typeface="Symbol"/>
              </a:rPr>
              <a:t></a:t>
            </a:r>
            <a:r>
              <a:rPr lang="hr-HR" sz="2400" dirty="0">
                <a:sym typeface="Symbol"/>
              </a:rPr>
              <a:t>, </a:t>
            </a:r>
            <a:r>
              <a:rPr lang="hr-HR" sz="2400" dirty="0"/>
              <a:t>brzine širenja zvuka u tekućini </a:t>
            </a:r>
            <a:r>
              <a:rPr lang="hr-HR" sz="2400" i="1" dirty="0"/>
              <a:t>c</a:t>
            </a:r>
            <a:r>
              <a:rPr lang="hr-HR" sz="2400" dirty="0"/>
              <a:t> i tlaka </a:t>
            </a:r>
            <a:r>
              <a:rPr lang="hr-HR" sz="2400" i="1" dirty="0"/>
              <a:t>p</a:t>
            </a:r>
            <a:r>
              <a:rPr lang="hr-HR" sz="2400" dirty="0"/>
              <a:t> izražen jednadžbom:</a:t>
            </a:r>
          </a:p>
          <a:p>
            <a:r>
              <a:rPr lang="hr-HR" sz="2400" dirty="0" err="1"/>
              <a:t>Piezometarska</a:t>
            </a:r>
            <a:r>
              <a:rPr lang="hr-HR" sz="2400" dirty="0"/>
              <a:t> visina </a:t>
            </a:r>
            <a:r>
              <a:rPr lang="hr-HR" sz="2400" i="1" dirty="0"/>
              <a:t>h</a:t>
            </a:r>
            <a:r>
              <a:rPr lang="hr-HR" sz="2400" dirty="0"/>
              <a:t>(</a:t>
            </a:r>
            <a:r>
              <a:rPr lang="hr-HR" sz="2400" i="1" dirty="0"/>
              <a:t>s</a:t>
            </a:r>
            <a:r>
              <a:rPr lang="hr-HR" sz="2400" dirty="0"/>
              <a:t>,</a:t>
            </a:r>
            <a:r>
              <a:rPr lang="hr-HR" sz="2400" i="1" dirty="0"/>
              <a:t>t</a:t>
            </a:r>
            <a:r>
              <a:rPr lang="hr-HR" sz="2400" dirty="0"/>
              <a:t>) i tlak </a:t>
            </a:r>
            <a:r>
              <a:rPr lang="hr-HR" sz="2400" i="1" dirty="0"/>
              <a:t>p</a:t>
            </a:r>
            <a:r>
              <a:rPr lang="hr-HR" sz="2400" dirty="0"/>
              <a:t> se nalaze u odnosu:</a:t>
            </a:r>
          </a:p>
          <a:p>
            <a:endParaRPr lang="hr-HR" sz="1200" dirty="0"/>
          </a:p>
          <a:p>
            <a:r>
              <a:rPr lang="hr-HR" sz="2400" b="1" i="1" dirty="0"/>
              <a:t>Dinamička jednadžba </a:t>
            </a:r>
            <a:r>
              <a:rPr lang="hr-HR" sz="2400" dirty="0"/>
              <a:t>poprima oblik (voda - slabo </a:t>
            </a:r>
            <a:r>
              <a:rPr lang="hr-HR" sz="2400" dirty="0" err="1"/>
              <a:t>stišljiva</a:t>
            </a:r>
            <a:r>
              <a:rPr lang="hr-HR" sz="2400" dirty="0"/>
              <a:t> tekućina): 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b="1" i="1" dirty="0"/>
              <a:t>Jednadžba kontinuiteta </a:t>
            </a:r>
            <a:r>
              <a:rPr lang="hr-HR" sz="2400" dirty="0"/>
              <a:t>za 1D dobiva se iz 3D vektorske JK (izvedena u uvodnom poglavlju):  </a:t>
            </a:r>
          </a:p>
          <a:p>
            <a:r>
              <a:rPr lang="hr-HR" sz="2400" dirty="0"/>
              <a:t>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85388" y="4573631"/>
            <a:ext cx="494198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/>
              <a:t>Vektorski 3D oblik JK, vidi uvodno poglavlje !</a:t>
            </a:r>
          </a:p>
          <a:p>
            <a:endParaRPr lang="hr-HR" sz="1200" b="1" dirty="0"/>
          </a:p>
          <a:p>
            <a:endParaRPr lang="hr-HR" sz="1200" b="1" dirty="0"/>
          </a:p>
          <a:p>
            <a:r>
              <a:rPr lang="hr-HR" sz="2000" b="1" dirty="0"/>
              <a:t>JK u 1D formi</a:t>
            </a:r>
          </a:p>
          <a:p>
            <a:r>
              <a:rPr lang="hr-HR" sz="2000" b="1" i="1" dirty="0"/>
              <a:t>v</a:t>
            </a:r>
            <a:r>
              <a:rPr lang="hr-HR" sz="2000" b="1" dirty="0"/>
              <a:t> – srednja brzina u </a:t>
            </a:r>
            <a:r>
              <a:rPr lang="hr-HR" sz="2000" b="1" dirty="0" err="1"/>
              <a:t>proticajnom</a:t>
            </a:r>
            <a:r>
              <a:rPr lang="hr-HR" sz="2000" b="1" dirty="0"/>
              <a:t> presjeku</a:t>
            </a:r>
          </a:p>
          <a:p>
            <a:endParaRPr lang="hr-HR" sz="2000" b="1" dirty="0"/>
          </a:p>
          <a:p>
            <a:r>
              <a:rPr lang="hr-HR" sz="2000" b="1" dirty="0"/>
              <a:t>JK u 1D formi pogodnoj za analizu VU!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7961425" y="908427"/>
                <a:ext cx="1224136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1425" y="908427"/>
                <a:ext cx="1224136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6876256" y="1308537"/>
                <a:ext cx="1747060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1308537"/>
                <a:ext cx="1747060" cy="400110"/>
              </a:xfrm>
              <a:prstGeom prst="rect">
                <a:avLst/>
              </a:prstGeom>
              <a:blipFill rotWithShape="1">
                <a:blip r:embed="rId3"/>
                <a:stretch>
                  <a:fillRect r="-1394" b="-153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87770" y="2355840"/>
                <a:ext cx="1747060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func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𝑑𝑧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𝑑𝑠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0" y="2355840"/>
                <a:ext cx="174706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157277" y="2879745"/>
                <a:ext cx="1430886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𝐸𝐿</m:t>
                          </m:r>
                        </m:sub>
                      </m:sSub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77" y="2879745"/>
                <a:ext cx="1430886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60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D60A4791-E21D-4188-96DE-4BB7758F6508}"/>
                  </a:ext>
                </a:extLst>
              </p:cNvPr>
              <p:cNvSpPr txBox="1"/>
              <p:nvPr/>
            </p:nvSpPr>
            <p:spPr>
              <a:xfrm>
                <a:off x="3608084" y="2491113"/>
                <a:ext cx="3600399" cy="7772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𝐸𝐿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60A4791-E21D-4188-96DE-4BB7758F6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084" y="2491113"/>
                <a:ext cx="3600399" cy="7772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D60A4791-E21D-4188-96DE-4BB7758F6508}"/>
                  </a:ext>
                </a:extLst>
              </p:cNvPr>
              <p:cNvSpPr txBox="1"/>
              <p:nvPr/>
            </p:nvSpPr>
            <p:spPr>
              <a:xfrm>
                <a:off x="21036" y="5235030"/>
                <a:ext cx="2710591" cy="6777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i="1">
                          <a:latin typeface="Cambria Math"/>
                          <a:ea typeface="Cambria Math" panose="02040503050406030204" pitchFamily="18" charset="0"/>
                        </a:rPr>
                        <m:t>𝑣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60A4791-E21D-4188-96DE-4BB7758F6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6" y="5235030"/>
                <a:ext cx="2710591" cy="67775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2852968" y="5373850"/>
                <a:ext cx="1224136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968" y="5373850"/>
                <a:ext cx="1224136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53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D60A4791-E21D-4188-96DE-4BB7758F6508}"/>
                  </a:ext>
                </a:extLst>
              </p:cNvPr>
              <p:cNvSpPr txBox="1"/>
              <p:nvPr/>
            </p:nvSpPr>
            <p:spPr>
              <a:xfrm>
                <a:off x="87770" y="4492888"/>
                <a:ext cx="3476118" cy="67755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1" i="1" smtClean="0">
                          <a:latin typeface="Cambria Math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𝑔𝑟𝑎𝑑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𝑑𝑖𝑣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hr-HR" sz="2000" b="1" i="1" smtClean="0">
                          <a:latin typeface="Cambria Math"/>
                          <a:ea typeface="Cambria Math"/>
                        </a:rPr>
                        <m:t>𝑽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60A4791-E21D-4188-96DE-4BB7758F6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0" y="4492888"/>
                <a:ext cx="3476118" cy="67755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D60A4791-E21D-4188-96DE-4BB7758F6508}"/>
                  </a:ext>
                </a:extLst>
              </p:cNvPr>
              <p:cNvSpPr txBox="1"/>
              <p:nvPr/>
            </p:nvSpPr>
            <p:spPr>
              <a:xfrm>
                <a:off x="21036" y="6032474"/>
                <a:ext cx="2710591" cy="6777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𝑝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𝑣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60A4791-E21D-4188-96DE-4BB7758F6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6" y="6032474"/>
                <a:ext cx="2710591" cy="67775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324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Sustavi pod tlakom – </a:t>
            </a:r>
            <a:r>
              <a:rPr lang="hr-HR" sz="2800" b="1" u="sng" dirty="0" err="1"/>
              <a:t>nestacionarno</a:t>
            </a:r>
            <a:r>
              <a:rPr lang="hr-HR" sz="2800" b="1" u="sng" dirty="0"/>
              <a:t> strujanje (vodni udar)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/>
          </a:p>
          <a:p>
            <a:endParaRPr lang="hr-HR" sz="12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-1016" y="506635"/>
            <a:ext cx="91450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Daljnja prilagodba JK je korištenje </a:t>
            </a:r>
            <a:r>
              <a:rPr lang="hr-HR" sz="2400" dirty="0" err="1"/>
              <a:t>piezometarske</a:t>
            </a:r>
            <a:r>
              <a:rPr lang="hr-HR" sz="2400" dirty="0"/>
              <a:t> visine </a:t>
            </a:r>
            <a:r>
              <a:rPr lang="hr-HR" sz="2400" i="1" dirty="0"/>
              <a:t>h</a:t>
            </a:r>
            <a:r>
              <a:rPr lang="hr-HR" sz="2400" dirty="0"/>
              <a:t>(</a:t>
            </a:r>
            <a:r>
              <a:rPr lang="hr-HR" sz="2400" i="1" dirty="0"/>
              <a:t>s</a:t>
            </a:r>
            <a:r>
              <a:rPr lang="hr-HR" sz="2400" dirty="0"/>
              <a:t>,</a:t>
            </a:r>
            <a:r>
              <a:rPr lang="hr-HR" sz="2400" i="1" dirty="0"/>
              <a:t>t</a:t>
            </a:r>
            <a:r>
              <a:rPr lang="hr-HR" sz="2400" dirty="0"/>
              <a:t>) umjesto tlaka </a:t>
            </a:r>
            <a:r>
              <a:rPr lang="hr-HR" sz="2400" i="1" dirty="0"/>
              <a:t>p</a:t>
            </a:r>
            <a:r>
              <a:rPr lang="hr-HR" sz="2400" dirty="0"/>
              <a:t>, a čime se dobiva: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1200" dirty="0"/>
          </a:p>
          <a:p>
            <a:r>
              <a:rPr lang="hr-HR" sz="2400" dirty="0"/>
              <a:t>Prethodna jednadžba pretpostavlja konstantnu gustoću tekućine </a:t>
            </a:r>
            <a:r>
              <a:rPr lang="hr-HR" sz="2400" i="1" dirty="0">
                <a:sym typeface="Symbol"/>
              </a:rPr>
              <a:t></a:t>
            </a:r>
            <a:r>
              <a:rPr lang="hr-HR" sz="2400" dirty="0">
                <a:sym typeface="Symbol"/>
              </a:rPr>
              <a:t> u </a:t>
            </a:r>
            <a:r>
              <a:rPr lang="hr-HR" sz="2400" dirty="0" err="1">
                <a:sym typeface="Symbol"/>
              </a:rPr>
              <a:t>proticajnom</a:t>
            </a:r>
            <a:r>
              <a:rPr lang="hr-HR" sz="2400" dirty="0">
                <a:sym typeface="Symbol"/>
              </a:rPr>
              <a:t> presjeku i </a:t>
            </a:r>
            <a:r>
              <a:rPr lang="hr-HR" sz="2400" dirty="0" err="1">
                <a:sym typeface="Symbol"/>
              </a:rPr>
              <a:t>nedeformabilni</a:t>
            </a:r>
            <a:r>
              <a:rPr lang="hr-HR" sz="2400" dirty="0">
                <a:sym typeface="Symbol"/>
              </a:rPr>
              <a:t> (neelastični - kruti) cjevovod.</a:t>
            </a:r>
          </a:p>
          <a:p>
            <a:endParaRPr lang="hr-HR" sz="1200" dirty="0">
              <a:sym typeface="Symbol"/>
            </a:endParaRPr>
          </a:p>
          <a:p>
            <a:r>
              <a:rPr lang="hr-HR" sz="2400" dirty="0">
                <a:sym typeface="Symbol"/>
              </a:rPr>
              <a:t>U realnom slučaju stjenke cijevi su izvedene sa debljinama koje omogućuju elastičnu deformaciju cijevi, pa </a:t>
            </a:r>
            <a:r>
              <a:rPr lang="hr-HR" sz="2400" i="1" dirty="0">
                <a:sym typeface="Symbol"/>
              </a:rPr>
              <a:t>tlačni poremećaj </a:t>
            </a:r>
            <a:r>
              <a:rPr lang="hr-HR" sz="2400" dirty="0">
                <a:sym typeface="Symbol"/>
              </a:rPr>
              <a:t>u cjevovodu kružnog presjeka putuje </a:t>
            </a:r>
            <a:r>
              <a:rPr lang="hr-HR" sz="2400" b="1" i="1" dirty="0">
                <a:sym typeface="Symbol"/>
              </a:rPr>
              <a:t>brzinom a</a:t>
            </a:r>
            <a:r>
              <a:rPr lang="hr-HR" sz="2400" dirty="0">
                <a:sym typeface="Symbol"/>
              </a:rPr>
              <a:t>, koja je manja od brzine zvuka </a:t>
            </a:r>
            <a:r>
              <a:rPr lang="hr-HR" sz="2400" i="1" dirty="0">
                <a:sym typeface="Symbol"/>
              </a:rPr>
              <a:t>c</a:t>
            </a:r>
            <a:r>
              <a:rPr lang="hr-HR" sz="2400" dirty="0">
                <a:sym typeface="Symbol"/>
              </a:rPr>
              <a:t> u neograničenoj vodenoj sredini:</a:t>
            </a: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r>
              <a:rPr lang="hr-HR" sz="2400" i="1" dirty="0">
                <a:sym typeface="Symbol"/>
              </a:rPr>
              <a:t>E</a:t>
            </a:r>
            <a:r>
              <a:rPr lang="hr-HR" sz="2400" dirty="0">
                <a:sym typeface="Symbol"/>
              </a:rPr>
              <a:t>, </a:t>
            </a:r>
            <a:r>
              <a:rPr lang="hr-HR" sz="2400" i="1" dirty="0" err="1">
                <a:sym typeface="Symbol"/>
              </a:rPr>
              <a:t>E</a:t>
            </a:r>
            <a:r>
              <a:rPr lang="hr-HR" sz="2000" i="1" dirty="0" err="1">
                <a:sym typeface="Symbol"/>
              </a:rPr>
              <a:t>č</a:t>
            </a:r>
            <a:r>
              <a:rPr lang="hr-HR" sz="2400" dirty="0">
                <a:sym typeface="Symbol"/>
              </a:rPr>
              <a:t> – modul elastičnosti za vodu (2E+5 N/cm2) i čelik (2,1E+7 N/cm2), </a:t>
            </a:r>
          </a:p>
          <a:p>
            <a:r>
              <a:rPr lang="hr-HR" sz="2400" i="1" dirty="0">
                <a:sym typeface="Symbol"/>
              </a:rPr>
              <a:t>e</a:t>
            </a:r>
            <a:r>
              <a:rPr lang="hr-HR" sz="2400" dirty="0">
                <a:sym typeface="Symbol"/>
              </a:rPr>
              <a:t> – debljina stjenke, </a:t>
            </a:r>
            <a:r>
              <a:rPr lang="hr-HR" sz="2400" i="1" dirty="0">
                <a:sym typeface="Symbol"/>
              </a:rPr>
              <a:t>d </a:t>
            </a:r>
            <a:r>
              <a:rPr lang="hr-HR" sz="2400" dirty="0">
                <a:sym typeface="Symbol"/>
              </a:rPr>
              <a:t>- unutarnji promjer cijevi    </a:t>
            </a:r>
            <a:r>
              <a:rPr lang="hr-HR" sz="2400" dirty="0"/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D60A4791-E21D-4188-96DE-4BB7758F6508}"/>
                  </a:ext>
                </a:extLst>
              </p:cNvPr>
              <p:cNvSpPr txBox="1"/>
              <p:nvPr/>
            </p:nvSpPr>
            <p:spPr>
              <a:xfrm>
                <a:off x="2410443" y="1340768"/>
                <a:ext cx="3988252" cy="7838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sSup>
                            <m:sSup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hr-HR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hr-HR" sz="20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hr-HR" sz="2000" i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hr-HR" sz="2000" i="1" smtClean="0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</m:func>
                            </m:e>
                          </m:d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60A4791-E21D-4188-96DE-4BB7758F6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443" y="1340768"/>
                <a:ext cx="3988252" cy="78386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4178175" y="4342662"/>
                <a:ext cx="1872208" cy="15777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hr-H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Č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den>
                              </m:f>
                            </m:den>
                          </m:f>
                        </m:e>
                      </m:ra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175" y="4342662"/>
                <a:ext cx="1872208" cy="1577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1296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Sustavi pod tlakom – </a:t>
            </a:r>
            <a:r>
              <a:rPr lang="hr-HR" sz="2800" b="1" u="sng" dirty="0" err="1"/>
              <a:t>nestacionarno</a:t>
            </a:r>
            <a:r>
              <a:rPr lang="hr-HR" sz="2800" b="1" u="sng" dirty="0"/>
              <a:t> strujanje (vodni udar)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/>
          </a:p>
          <a:p>
            <a:endParaRPr lang="hr-HR" sz="12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-1016" y="506635"/>
            <a:ext cx="92535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Dobivene parcijalne </a:t>
            </a:r>
            <a:r>
              <a:rPr lang="hr-HR" sz="2400" dirty="0" smtClean="0"/>
              <a:t>diferencijalne </a:t>
            </a:r>
            <a:r>
              <a:rPr lang="hr-HR" sz="2400" dirty="0"/>
              <a:t>jednadžbe (BJ i JK) su </a:t>
            </a:r>
            <a:r>
              <a:rPr lang="hr-HR" sz="2400" dirty="0" err="1"/>
              <a:t>hiperbolnog</a:t>
            </a:r>
            <a:r>
              <a:rPr lang="hr-HR" sz="2400" dirty="0"/>
              <a:t> tipa, te su pogodne za rješavanje metodom karakteristika. </a:t>
            </a:r>
          </a:p>
          <a:p>
            <a:endParaRPr lang="hr-HR" sz="1200" dirty="0"/>
          </a:p>
          <a:p>
            <a:r>
              <a:rPr lang="hr-HR" sz="2400" dirty="0"/>
              <a:t>Za dobivanje rješenja jednadžbi potrebno je definirati i rubne uvjete na krajnjim presjecima dionice cijevi koja se promatra. U našem slučaju to je uzvodno razina vodnog lica u VK (može se uzeti kao konstanta) i nizvodno uvjet zatvaranja cijevi ispred turbine (zasun).</a:t>
            </a:r>
          </a:p>
          <a:p>
            <a:endParaRPr lang="hr-HR" sz="2400" dirty="0"/>
          </a:p>
          <a:p>
            <a:r>
              <a:rPr lang="hr-HR" sz="2400" dirty="0"/>
              <a:t>Ukoliko je vrijeme zatvaranja zasuna ispred turbine </a:t>
            </a:r>
            <a:r>
              <a:rPr lang="hr-HR" sz="2400" i="1" dirty="0"/>
              <a:t>T</a:t>
            </a:r>
            <a:r>
              <a:rPr lang="hr-HR" sz="1600" i="1" dirty="0"/>
              <a:t>Z</a:t>
            </a:r>
            <a:r>
              <a:rPr lang="hr-HR" sz="1600" dirty="0"/>
              <a:t> </a:t>
            </a:r>
            <a:r>
              <a:rPr lang="hr-HR" sz="2400" dirty="0"/>
              <a:t>&lt; 2</a:t>
            </a:r>
            <a:r>
              <a:rPr lang="hr-HR" sz="2400" i="1" dirty="0"/>
              <a:t>L</a:t>
            </a:r>
            <a:r>
              <a:rPr lang="hr-HR" sz="2400" dirty="0"/>
              <a:t>/</a:t>
            </a:r>
            <a:r>
              <a:rPr lang="hr-HR" sz="2400" i="1" dirty="0"/>
              <a:t>a</a:t>
            </a:r>
            <a:r>
              <a:rPr lang="hr-HR" sz="2400" dirty="0"/>
              <a:t>, prirast ”</a:t>
            </a:r>
            <a:r>
              <a:rPr lang="hr-HR" sz="2400" i="1" dirty="0"/>
              <a:t>h</a:t>
            </a:r>
            <a:r>
              <a:rPr lang="hr-HR" sz="2400" dirty="0"/>
              <a:t>” u profilu zatvarača biti će maksimalan (tzv. vodni udar po </a:t>
            </a:r>
            <a:r>
              <a:rPr lang="hr-HR" sz="2400" dirty="0" err="1"/>
              <a:t>Joukowskom</a:t>
            </a:r>
            <a:r>
              <a:rPr lang="hr-HR" sz="2400" dirty="0"/>
              <a:t>):  </a:t>
            </a:r>
          </a:p>
          <a:p>
            <a:endParaRPr lang="hr-HR" sz="2400" dirty="0"/>
          </a:p>
          <a:p>
            <a:r>
              <a:rPr lang="hr-HR" sz="2400" dirty="0"/>
              <a:t>                            (za slučaj potpunog zatvaranja zasuna)</a:t>
            </a:r>
          </a:p>
          <a:p>
            <a:endParaRPr lang="hr-HR" sz="2400" dirty="0"/>
          </a:p>
          <a:p>
            <a:r>
              <a:rPr lang="hr-HR" sz="2400" dirty="0"/>
              <a:t>Slično se dobiva i u slučaju brzog otvaranja zasuna (</a:t>
            </a:r>
            <a:r>
              <a:rPr lang="hr-HR" sz="2400" i="1" dirty="0"/>
              <a:t>T</a:t>
            </a:r>
            <a:r>
              <a:rPr lang="hr-HR" sz="1600" i="1" dirty="0"/>
              <a:t>Z</a:t>
            </a:r>
            <a:r>
              <a:rPr lang="hr-HR" sz="1600" dirty="0"/>
              <a:t> </a:t>
            </a:r>
            <a:r>
              <a:rPr lang="hr-HR" sz="2400" dirty="0"/>
              <a:t>&lt; 2</a:t>
            </a:r>
            <a:r>
              <a:rPr lang="hr-HR" sz="2400" i="1" dirty="0"/>
              <a:t>L</a:t>
            </a:r>
            <a:r>
              <a:rPr lang="hr-HR" sz="2400" dirty="0"/>
              <a:t>/</a:t>
            </a:r>
            <a:r>
              <a:rPr lang="hr-HR" sz="2400" i="1" dirty="0"/>
              <a:t>a</a:t>
            </a:r>
            <a:r>
              <a:rPr lang="hr-HR" sz="2400" dirty="0"/>
              <a:t>), kada se pad ”</a:t>
            </a:r>
            <a:r>
              <a:rPr lang="hr-HR" sz="2400" i="1" dirty="0"/>
              <a:t>h</a:t>
            </a:r>
            <a:r>
              <a:rPr lang="hr-HR" sz="2400" dirty="0"/>
              <a:t>” u profilu zatvarača može proračunati izrazom (</a:t>
            </a:r>
            <a:r>
              <a:rPr lang="hr-HR" sz="2400" dirty="0" err="1"/>
              <a:t>maks</a:t>
            </a:r>
            <a:r>
              <a:rPr lang="hr-HR" sz="2400" dirty="0"/>
              <a:t>. </a:t>
            </a:r>
            <a:r>
              <a:rPr lang="hr-HR" sz="2400" i="1" dirty="0">
                <a:sym typeface="Symbol"/>
              </a:rPr>
              <a:t>h</a:t>
            </a:r>
            <a:r>
              <a:rPr lang="hr-HR" sz="2400" i="1" dirty="0"/>
              <a:t> </a:t>
            </a:r>
            <a:r>
              <a:rPr lang="hr-HR" sz="2400" dirty="0"/>
              <a:t>za </a:t>
            </a:r>
            <a:r>
              <a:rPr lang="hr-HR" sz="2400" i="1" dirty="0"/>
              <a:t>R</a:t>
            </a:r>
            <a:r>
              <a:rPr lang="hr-HR" sz="2400" dirty="0">
                <a:sym typeface="Symbol"/>
              </a:rPr>
              <a:t>0)</a:t>
            </a:r>
            <a:r>
              <a:rPr lang="hr-HR" sz="2400" dirty="0"/>
              <a:t>: </a:t>
            </a:r>
          </a:p>
          <a:p>
            <a:endParaRPr lang="hr-H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-1016" y="4293096"/>
                <a:ext cx="1872208" cy="67390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Δ</m:t>
                      </m:r>
                      <m:sSub>
                        <m:sSubPr>
                          <m:ctrlPr>
                            <a:rPr lang="el-G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𝑚𝑎𝑘𝑠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6" y="4293096"/>
                <a:ext cx="1872208" cy="67390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107504" y="5983881"/>
                <a:ext cx="3672408" cy="67390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Δ</m:t>
                      </m:r>
                      <m:sSub>
                        <m:sSubPr>
                          <m:ctrlPr>
                            <a:rPr lang="el-G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𝑚𝑎𝑘𝑠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983881"/>
                <a:ext cx="3672408" cy="6739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4283968" y="5983881"/>
                <a:ext cx="1296144" cy="67390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5983881"/>
                <a:ext cx="1296144" cy="6739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831632" y="6120777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/>
              <a:t>(R - karakteristika cjevovoda)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3160113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Sustavi pod tlakom – </a:t>
            </a:r>
            <a:r>
              <a:rPr lang="hr-HR" sz="2800" b="1" u="sng" dirty="0" err="1"/>
              <a:t>nestacionarno</a:t>
            </a:r>
            <a:r>
              <a:rPr lang="hr-HR" sz="2800" b="1" u="sng" dirty="0"/>
              <a:t> strujanje (vodni udar)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92898" y="-872210"/>
            <a:ext cx="6158204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044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Sustavi pod tlakom – </a:t>
            </a:r>
            <a:r>
              <a:rPr lang="hr-HR" sz="2800" b="1" u="sng" dirty="0" err="1"/>
              <a:t>nestacionarno</a:t>
            </a:r>
            <a:r>
              <a:rPr lang="hr-HR" sz="2800" b="1" u="sng" dirty="0"/>
              <a:t> strujanje (vodni udar)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/>
          </a:p>
          <a:p>
            <a:endParaRPr lang="hr-HR" sz="12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0" y="509107"/>
            <a:ext cx="925353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Ukoliko se želi odrediti maksimalna i minimalna tlačna visina (</a:t>
            </a:r>
            <a:r>
              <a:rPr lang="hr-HR" sz="2400" i="1" dirty="0" err="1" smtClean="0"/>
              <a:t>h</a:t>
            </a:r>
            <a:r>
              <a:rPr lang="hr-HR" i="1" dirty="0" err="1" smtClean="0"/>
              <a:t>max</a:t>
            </a:r>
            <a:r>
              <a:rPr lang="hr-HR" sz="2400" dirty="0" smtClean="0"/>
              <a:t> i </a:t>
            </a:r>
            <a:r>
              <a:rPr lang="hr-HR" sz="2400" i="1" dirty="0" err="1" smtClean="0"/>
              <a:t>h</a:t>
            </a:r>
            <a:r>
              <a:rPr lang="hr-HR" i="1" dirty="0" err="1" smtClean="0"/>
              <a:t>min</a:t>
            </a:r>
            <a:r>
              <a:rPr lang="hr-HR" sz="2400" dirty="0" smtClean="0"/>
              <a:t>) </a:t>
            </a:r>
            <a:r>
              <a:rPr lang="hr-HR" sz="2400" dirty="0"/>
              <a:t>na kraju jednolikog cjevovoda </a:t>
            </a:r>
            <a:r>
              <a:rPr lang="hr-HR" sz="2400" dirty="0" smtClean="0"/>
              <a:t>(</a:t>
            </a:r>
            <a:r>
              <a:rPr lang="hr-HR" sz="2400" i="1" dirty="0" smtClean="0"/>
              <a:t>d</a:t>
            </a:r>
            <a:r>
              <a:rPr lang="hr-HR" sz="2400" dirty="0" smtClean="0"/>
              <a:t>, </a:t>
            </a:r>
            <a:r>
              <a:rPr lang="hr-HR" sz="2400" i="1" dirty="0" smtClean="0"/>
              <a:t>e</a:t>
            </a:r>
            <a:r>
              <a:rPr lang="hr-HR" sz="2400" dirty="0" smtClean="0"/>
              <a:t> = </a:t>
            </a:r>
            <a:r>
              <a:rPr lang="hr-HR" sz="2400" dirty="0" err="1" smtClean="0"/>
              <a:t>konst</a:t>
            </a:r>
            <a:r>
              <a:rPr lang="hr-HR" sz="2400" dirty="0" smtClean="0"/>
              <a:t>.) duljine </a:t>
            </a:r>
            <a:r>
              <a:rPr lang="hr-HR" sz="2400" i="1" dirty="0"/>
              <a:t>L</a:t>
            </a:r>
            <a:r>
              <a:rPr lang="hr-HR" sz="2400" dirty="0"/>
              <a:t> </a:t>
            </a:r>
            <a:r>
              <a:rPr lang="hr-HR" sz="2400" dirty="0" smtClean="0"/>
              <a:t>pri linearnom zatvaranju zasuna </a:t>
            </a:r>
            <a:r>
              <a:rPr lang="hr-HR" sz="2400" dirty="0"/>
              <a:t>u vremenu </a:t>
            </a:r>
            <a:r>
              <a:rPr lang="hr-HR" sz="2400" i="1" dirty="0" err="1"/>
              <a:t>t</a:t>
            </a:r>
            <a:r>
              <a:rPr lang="hr-HR" i="1" dirty="0" err="1"/>
              <a:t>z</a:t>
            </a:r>
            <a:r>
              <a:rPr lang="hr-HR" sz="2400" dirty="0"/>
              <a:t> </a:t>
            </a:r>
            <a:r>
              <a:rPr lang="hr-HR" sz="2400" dirty="0" smtClean="0"/>
              <a:t>moguće je koristiti sljedeće analitičko aproksimativno rješenje </a:t>
            </a:r>
            <a:r>
              <a:rPr lang="hr-HR" sz="2400" dirty="0"/>
              <a:t>(vrijedi za </a:t>
            </a:r>
            <a:r>
              <a:rPr lang="hr-HR" sz="2400" dirty="0" smtClean="0"/>
              <a:t>(</a:t>
            </a:r>
            <a:r>
              <a:rPr lang="hr-HR" sz="2400" i="1" dirty="0" smtClean="0"/>
              <a:t>V</a:t>
            </a:r>
            <a:r>
              <a:rPr lang="hr-HR" i="1" dirty="0" smtClean="0"/>
              <a:t>0*</a:t>
            </a:r>
            <a:r>
              <a:rPr lang="hr-HR" sz="2400" i="1" dirty="0" smtClean="0"/>
              <a:t>c</a:t>
            </a:r>
            <a:r>
              <a:rPr lang="hr-HR" sz="2400" dirty="0" smtClean="0"/>
              <a:t>)/(2</a:t>
            </a:r>
            <a:r>
              <a:rPr lang="hr-HR" sz="2400" i="1" dirty="0" smtClean="0"/>
              <a:t>g*h</a:t>
            </a:r>
            <a:r>
              <a:rPr lang="hr-HR" i="1" dirty="0" smtClean="0"/>
              <a:t>0)</a:t>
            </a:r>
            <a:r>
              <a:rPr lang="hr-HR" sz="2400" i="1" dirty="0" smtClean="0"/>
              <a:t> </a:t>
            </a:r>
            <a:r>
              <a:rPr lang="hr-HR" sz="2400" dirty="0"/>
              <a:t>&gt;1,5</a:t>
            </a:r>
            <a:r>
              <a:rPr lang="hr-HR" sz="2400" dirty="0" smtClean="0"/>
              <a:t>):</a:t>
            </a:r>
          </a:p>
          <a:p>
            <a:endParaRPr lang="hr-HR" sz="2400" dirty="0"/>
          </a:p>
          <a:p>
            <a:r>
              <a:rPr lang="hr-HR" sz="2400" dirty="0" smtClean="0"/>
              <a:t>                                                                                           „+” za </a:t>
            </a:r>
            <a:r>
              <a:rPr lang="hr-HR" sz="2400" i="1" dirty="0" err="1" smtClean="0"/>
              <a:t>h</a:t>
            </a:r>
            <a:r>
              <a:rPr lang="hr-HR" i="1" dirty="0" err="1" smtClean="0"/>
              <a:t>max</a:t>
            </a:r>
            <a:r>
              <a:rPr lang="hr-HR" sz="2400" dirty="0" smtClean="0"/>
              <a:t>, „-” za </a:t>
            </a:r>
            <a:r>
              <a:rPr lang="hr-HR" sz="2400" i="1" dirty="0" err="1" smtClean="0"/>
              <a:t>h</a:t>
            </a:r>
            <a:r>
              <a:rPr lang="hr-HR" i="1" dirty="0" err="1" smtClean="0"/>
              <a:t>min</a:t>
            </a:r>
            <a:endParaRPr lang="hr-HR" sz="2400" dirty="0" smtClean="0"/>
          </a:p>
          <a:p>
            <a:r>
              <a:rPr lang="hr-HR" sz="2400" dirty="0" smtClean="0"/>
              <a:t>                                                                                     </a:t>
            </a:r>
            <a:endParaRPr lang="hr-HR" sz="2400" dirty="0"/>
          </a:p>
          <a:p>
            <a:endParaRPr lang="hr-HR" sz="2400" dirty="0" smtClean="0"/>
          </a:p>
          <a:p>
            <a:r>
              <a:rPr lang="hr-HR" sz="2400" dirty="0" smtClean="0"/>
              <a:t>                                                                                                za dugi cjevovod </a:t>
            </a:r>
          </a:p>
          <a:p>
            <a:r>
              <a:rPr lang="hr-HR" sz="2400" dirty="0"/>
              <a:t> </a:t>
            </a:r>
            <a:r>
              <a:rPr lang="hr-HR" sz="2400" dirty="0" smtClean="0"/>
              <a:t>                                                                                                  </a:t>
            </a:r>
            <a:r>
              <a:rPr lang="hr-HR" sz="2400" i="1" dirty="0" err="1" smtClean="0"/>
              <a:t>H</a:t>
            </a:r>
            <a:r>
              <a:rPr lang="hr-HR" i="1" dirty="0" err="1" smtClean="0"/>
              <a:t>st</a:t>
            </a:r>
            <a:r>
              <a:rPr lang="hr-HR" i="1" dirty="0" smtClean="0"/>
              <a:t> </a:t>
            </a:r>
            <a:r>
              <a:rPr lang="hr-HR" sz="2400" dirty="0" smtClean="0">
                <a:sym typeface="Symbol"/>
              </a:rPr>
              <a:t>= </a:t>
            </a:r>
            <a:r>
              <a:rPr lang="hr-HR" sz="2400" i="1" dirty="0" smtClean="0"/>
              <a:t>h</a:t>
            </a:r>
            <a:r>
              <a:rPr lang="hr-HR" i="1" dirty="0" smtClean="0"/>
              <a:t>0 </a:t>
            </a:r>
            <a:r>
              <a:rPr lang="hr-HR" sz="2400" dirty="0" smtClean="0"/>
              <a:t>+ </a:t>
            </a:r>
            <a:r>
              <a:rPr lang="hr-HR" sz="2400" i="1" dirty="0" smtClean="0">
                <a:sym typeface="Symbol"/>
              </a:rPr>
              <a:t>h</a:t>
            </a:r>
          </a:p>
          <a:p>
            <a:r>
              <a:rPr lang="hr-HR" sz="2400" i="1" dirty="0" smtClean="0">
                <a:sym typeface="Symbol"/>
              </a:rPr>
              <a:t>                                                                                                   </a:t>
            </a:r>
            <a:r>
              <a:rPr lang="hr-HR" sz="2400" i="1" dirty="0">
                <a:sym typeface="Symbol"/>
              </a:rPr>
              <a:t>h </a:t>
            </a:r>
            <a:r>
              <a:rPr lang="hr-HR" sz="2400" dirty="0" smtClean="0">
                <a:sym typeface="Symbol"/>
              </a:rPr>
              <a:t>značajno</a:t>
            </a:r>
            <a:endParaRPr lang="hr-HR" sz="2400" dirty="0"/>
          </a:p>
          <a:p>
            <a:endParaRPr lang="hr-HR" dirty="0" smtClean="0"/>
          </a:p>
          <a:p>
            <a:r>
              <a:rPr lang="hr-HR" sz="2400" dirty="0" smtClean="0"/>
              <a:t>(</a:t>
            </a:r>
            <a:r>
              <a:rPr lang="hr-HR" sz="2400" i="1" dirty="0" smtClean="0"/>
              <a:t>V</a:t>
            </a:r>
            <a:r>
              <a:rPr lang="hr-HR" i="1" dirty="0" smtClean="0"/>
              <a:t>0</a:t>
            </a:r>
            <a:r>
              <a:rPr lang="hr-HR" sz="2400" dirty="0" smtClean="0"/>
              <a:t>, </a:t>
            </a:r>
            <a:r>
              <a:rPr lang="hr-HR" sz="2400" i="1" dirty="0" smtClean="0"/>
              <a:t>h</a:t>
            </a:r>
            <a:r>
              <a:rPr lang="hr-HR" i="1" dirty="0" smtClean="0"/>
              <a:t>0</a:t>
            </a:r>
            <a:r>
              <a:rPr lang="hr-HR" sz="2400" dirty="0" smtClean="0"/>
              <a:t> - brzina i tlačna visina na kraju cjevovoda neposredno prije profila zasuna </a:t>
            </a:r>
            <a:r>
              <a:rPr lang="hr-HR" sz="2400" dirty="0"/>
              <a:t>pri stacionarnom režimu strujanja </a:t>
            </a:r>
            <a:r>
              <a:rPr lang="hr-HR" sz="2400" dirty="0" smtClean="0"/>
              <a:t>; početni uvjeti)</a:t>
            </a:r>
          </a:p>
          <a:p>
            <a:endParaRPr lang="hr-HR" sz="2000" dirty="0" smtClean="0"/>
          </a:p>
          <a:p>
            <a:r>
              <a:rPr lang="hr-HR" sz="2400" dirty="0" smtClean="0"/>
              <a:t>Potrebno je napomenuti da prethodna </a:t>
            </a:r>
            <a:r>
              <a:rPr lang="hr-HR" sz="2400" dirty="0"/>
              <a:t>jednadžba </a:t>
            </a:r>
            <a:r>
              <a:rPr lang="hr-HR" sz="2400" dirty="0" smtClean="0"/>
              <a:t>pretpostavlja </a:t>
            </a:r>
            <a:r>
              <a:rPr lang="hr-HR" sz="2400" i="1" u="sng" dirty="0" err="1" smtClean="0"/>
              <a:t>zanemarenje</a:t>
            </a:r>
            <a:r>
              <a:rPr lang="hr-HR" sz="2400" i="1" u="sng" dirty="0" smtClean="0"/>
              <a:t> utjecaja elastičnosti cjevovoda </a:t>
            </a:r>
            <a:r>
              <a:rPr lang="hr-HR" sz="2400" dirty="0" smtClean="0"/>
              <a:t>(rezultati OK za c=1000m/s).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D60A4791-E21D-4188-96DE-4BB7758F6508}"/>
                  </a:ext>
                </a:extLst>
              </p:cNvPr>
              <p:cNvSpPr txBox="1"/>
              <p:nvPr/>
            </p:nvSpPr>
            <p:spPr>
              <a:xfrm>
                <a:off x="-7458" y="2132856"/>
                <a:ext cx="5796136" cy="109145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sSub>
                                    <m:sSubPr>
                                      <m:ctrlPr>
                                        <a:rPr lang="hr-HR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hr-HR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hr-HR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  <m:sSub>
                                    <m:sSubPr>
                                      <m:ctrlPr>
                                        <a:rPr lang="hr-HR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hr-HR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hr-HR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hr-HR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hr-HR" sz="20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hr-HR" sz="20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r-HR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hr-HR" sz="20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hr-HR" sz="20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hr-HR" sz="20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hr-HR" sz="20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hr-HR" sz="20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hr-HR" sz="20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hr-HR" sz="20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hr-HR" sz="20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hr-HR" sz="20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hr-HR" sz="20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hr-HR" sz="20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hr-HR" sz="20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d>
                    </m:oMath>
                  </m:oMathPara>
                </a14:m>
                <a:endParaRPr lang="en-US" sz="2000" i="1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60A4791-E21D-4188-96DE-4BB7758F6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58" y="2132856"/>
                <a:ext cx="5796136" cy="109145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D60A4791-E21D-4188-96DE-4BB7758F6508}"/>
                  </a:ext>
                </a:extLst>
              </p:cNvPr>
              <p:cNvSpPr txBox="1"/>
              <p:nvPr/>
            </p:nvSpPr>
            <p:spPr>
              <a:xfrm>
                <a:off x="-7458" y="3501008"/>
                <a:ext cx="6229200" cy="109145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𝑠𝑡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sSub>
                                    <m:sSubPr>
                                      <m:ctrlPr>
                                        <a:rPr lang="hr-HR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hr-HR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hr-HR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  <m:sSub>
                                    <m:sSubPr>
                                      <m:ctrlPr>
                                        <a:rPr lang="hr-HR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𝑠𝑡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hr-HR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hr-HR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hr-HR" sz="20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hr-HR" sz="20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r-HR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hr-HR" sz="20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hr-HR" sz="20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hr-HR" sz="20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hr-HR" sz="2000" b="0" i="1" smtClean="0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  <m:t>𝐻</m:t>
                                              </m:r>
                                            </m:e>
                                            <m:sub>
                                              <m:r>
                                                <a:rPr lang="hr-HR" sz="2000" b="0" i="1" smtClean="0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  <m:t>𝑠𝑡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hr-HR" sz="20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hr-HR" sz="20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hr-HR" sz="20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hr-HR" sz="20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hr-HR" sz="20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hr-HR" sz="20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hr-HR" sz="20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d>
                    </m:oMath>
                  </m:oMathPara>
                </a14:m>
                <a:endParaRPr lang="en-US" sz="2000" i="1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60A4791-E21D-4188-96DE-4BB7758F6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58" y="3501008"/>
                <a:ext cx="6229200" cy="109145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133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Sustavi pod tlakom – stacionarno strujanje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/>
          </a:p>
          <a:p>
            <a:endParaRPr lang="hr-HR" sz="12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48229" y="186482"/>
            <a:ext cx="3264685" cy="401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323528" y="980728"/>
                <a:ext cx="2583904" cy="72885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b>
                          </m:sSub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𝜅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𝑙𝑛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+5,5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80728"/>
                <a:ext cx="2583904" cy="7288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202830" y="2058723"/>
                <a:ext cx="2583904" cy="72885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b>
                          </m:sSub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𝜅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𝑙𝑛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+8,5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30" y="2058723"/>
                <a:ext cx="2583904" cy="7288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1814626" y="3848946"/>
                <a:ext cx="1944216" cy="6685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𝑘𝑜𝑛𝑠𝑡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626" y="3848946"/>
                <a:ext cx="1944216" cy="6685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1842905" y="4581128"/>
                <a:ext cx="1626029" cy="67678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den>
                      </m:f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𝑑𝑝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𝑑𝑠</m:t>
                          </m:r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905" y="4581128"/>
                <a:ext cx="1626029" cy="67678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5349416" y="3983149"/>
                <a:ext cx="1939716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𝑂𝑑𝑠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𝐴𝑑𝑝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416" y="3983149"/>
                <a:ext cx="1939716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5652120" y="4571991"/>
                <a:ext cx="1230424" cy="69506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571991"/>
                <a:ext cx="1230424" cy="69506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2604354" y="5445224"/>
                <a:ext cx="3820308" cy="73064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𝑑𝑝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𝑑𝑠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)/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𝑑𝑠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𝐸𝐿</m:t>
                          </m:r>
                        </m:sub>
                      </m:sSub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354" y="5445224"/>
                <a:ext cx="3820308" cy="73064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1973719" y="6327865"/>
                <a:ext cx="1626029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𝑅𝐼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𝐸𝐿</m:t>
                          </m:r>
                        </m:sub>
                      </m:sSub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719" y="6327865"/>
                <a:ext cx="1626029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60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5256515" y="6335997"/>
                <a:ext cx="1626029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𝐸𝐿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𝐿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515" y="6335997"/>
                <a:ext cx="1626029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2365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Sustavi pod tlakom – </a:t>
            </a:r>
            <a:r>
              <a:rPr lang="hr-HR" sz="2800" b="1" u="sng" dirty="0" err="1"/>
              <a:t>nestacionarno</a:t>
            </a:r>
            <a:r>
              <a:rPr lang="hr-HR" sz="2800" b="1" u="sng" dirty="0"/>
              <a:t> strujanje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/>
          </a:p>
          <a:p>
            <a:endParaRPr lang="hr-HR" sz="1200" b="1" i="1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93BB3F4-2738-451A-873C-F8A02142C698}"/>
              </a:ext>
            </a:extLst>
          </p:cNvPr>
          <p:cNvSpPr/>
          <p:nvPr/>
        </p:nvSpPr>
        <p:spPr>
          <a:xfrm>
            <a:off x="-1016" y="548680"/>
            <a:ext cx="9145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i="1" dirty="0"/>
              <a:t>Oscilacije vodnih masa </a:t>
            </a:r>
            <a:r>
              <a:rPr lang="hr-HR" sz="2400" dirty="0"/>
              <a:t>(spore promjene) i </a:t>
            </a:r>
            <a:r>
              <a:rPr lang="hr-HR" sz="2400" b="1" i="1" dirty="0"/>
              <a:t>vodni udar </a:t>
            </a:r>
            <a:r>
              <a:rPr lang="hr-HR" sz="2400" dirty="0"/>
              <a:t>(brze promjene) </a:t>
            </a:r>
          </a:p>
          <a:p>
            <a:endParaRPr lang="hr-HR" sz="2400" dirty="0"/>
          </a:p>
          <a:p>
            <a:endParaRPr lang="hr-HR" sz="1200" b="1" i="1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48E1D09-1E1F-4540-A74D-21C5ED34AD29}"/>
              </a:ext>
            </a:extLst>
          </p:cNvPr>
          <p:cNvSpPr/>
          <p:nvPr/>
        </p:nvSpPr>
        <p:spPr>
          <a:xfrm>
            <a:off x="4729835" y="5013176"/>
            <a:ext cx="44141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Moguća dekompozicija tretmana OVM i VU zbog različite vremenske skale oscilacija.</a:t>
            </a:r>
          </a:p>
          <a:p>
            <a:endParaRPr lang="hr-HR" sz="2400" dirty="0"/>
          </a:p>
          <a:p>
            <a:endParaRPr lang="hr-HR" sz="12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2"/>
          <a:stretch/>
        </p:blipFill>
        <p:spPr bwMode="auto">
          <a:xfrm rot="5400000">
            <a:off x="2720599" y="-1070277"/>
            <a:ext cx="3307266" cy="756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9291" y="3097457"/>
            <a:ext cx="2790236" cy="473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466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Sustavi pod tlakom – </a:t>
            </a:r>
            <a:r>
              <a:rPr lang="hr-HR" sz="2800" b="1" u="sng" dirty="0" err="1"/>
              <a:t>nestacionarno</a:t>
            </a:r>
            <a:r>
              <a:rPr lang="hr-HR" sz="2800" b="1" u="sng" dirty="0"/>
              <a:t> strujanje (OVM)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Uobičajeno je duljina dovodnog tunela u </a:t>
            </a:r>
            <a:r>
              <a:rPr lang="hr-HR" sz="2400" dirty="0" err="1"/>
              <a:t>stijenskoj</a:t>
            </a:r>
            <a:r>
              <a:rPr lang="hr-HR" sz="2400" dirty="0"/>
              <a:t> masi (dionica </a:t>
            </a:r>
            <a:r>
              <a:rPr lang="hr-HR" sz="2400" i="1" dirty="0"/>
              <a:t>L</a:t>
            </a:r>
            <a:r>
              <a:rPr lang="hr-HR" sz="2400" dirty="0"/>
              <a:t> između akumulacije i VK) znatno duža od tlačnog cjevovoda (između VK i nizvodne turbine) izvedenog na površini terena.</a:t>
            </a:r>
          </a:p>
          <a:p>
            <a:r>
              <a:rPr lang="hr-HR" sz="2400" dirty="0"/>
              <a:t>Dinamika vodnih masa opisuje se BJ i JK za dio sustava: AK, DT, VK.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1200" dirty="0"/>
          </a:p>
          <a:p>
            <a:r>
              <a:rPr lang="hr-HR" sz="2400" dirty="0"/>
              <a:t>Za </a:t>
            </a:r>
            <a:r>
              <a:rPr lang="hr-HR" sz="2400" dirty="0" err="1"/>
              <a:t>stacionažu</a:t>
            </a:r>
            <a:r>
              <a:rPr lang="hr-HR" sz="2400" dirty="0"/>
              <a:t> </a:t>
            </a:r>
            <a:r>
              <a:rPr lang="hr-HR" sz="2400" i="1" dirty="0"/>
              <a:t>s</a:t>
            </a:r>
            <a:r>
              <a:rPr lang="hr-HR" sz="2400" dirty="0"/>
              <a:t> = </a:t>
            </a:r>
            <a:r>
              <a:rPr lang="hr-HR" sz="2400" i="1" dirty="0"/>
              <a:t>L</a:t>
            </a:r>
            <a:r>
              <a:rPr lang="hr-HR" sz="2400" dirty="0"/>
              <a:t> (uz pretpostavku </a:t>
            </a:r>
            <a:r>
              <a:rPr lang="hr-HR" sz="2400" i="1" dirty="0"/>
              <a:t>A</a:t>
            </a:r>
            <a:r>
              <a:rPr lang="hr-HR" sz="1600" i="1" dirty="0"/>
              <a:t>DT</a:t>
            </a:r>
            <a:r>
              <a:rPr lang="hr-HR" sz="2400" dirty="0"/>
              <a:t> = </a:t>
            </a:r>
            <a:r>
              <a:rPr lang="hr-HR" sz="2400" dirty="0" err="1"/>
              <a:t>konst</a:t>
            </a:r>
            <a:r>
              <a:rPr lang="hr-HR" sz="2400" dirty="0"/>
              <a:t>.) i trenutak </a:t>
            </a:r>
            <a:r>
              <a:rPr lang="hr-HR" sz="2400" i="1" dirty="0"/>
              <a:t>t</a:t>
            </a:r>
            <a:r>
              <a:rPr lang="hr-HR" sz="2400" dirty="0"/>
              <a:t> BJ daje:</a:t>
            </a:r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Tlak u DT u presjeku VK (</a:t>
            </a:r>
            <a:r>
              <a:rPr lang="hr-HR" sz="2400" dirty="0" err="1"/>
              <a:t>stacionaža</a:t>
            </a:r>
            <a:r>
              <a:rPr lang="hr-HR" sz="2400" dirty="0"/>
              <a:t> </a:t>
            </a:r>
            <a:r>
              <a:rPr lang="hr-HR" sz="2400" i="1" dirty="0"/>
              <a:t>s</a:t>
            </a:r>
            <a:r>
              <a:rPr lang="hr-HR" sz="2400" dirty="0"/>
              <a:t> = </a:t>
            </a:r>
            <a:r>
              <a:rPr lang="hr-HR" sz="2400" i="1" dirty="0"/>
              <a:t>L</a:t>
            </a:r>
            <a:r>
              <a:rPr lang="hr-HR" sz="2400" dirty="0"/>
              <a:t>) je: </a:t>
            </a:r>
          </a:p>
          <a:p>
            <a:endParaRPr lang="hr-HR" sz="1200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84991" y="1205577"/>
            <a:ext cx="2664297" cy="451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1475656" y="5157192"/>
                <a:ext cx="6552727" cy="7638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𝐷𝑇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hr-HR" sz="20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𝐷𝑇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hr-HR" sz="2000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  <m:r>
                        <a:rPr lang="hr-HR" sz="2000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i="1">
                          <a:latin typeface="Cambria Math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)+</m:t>
                      </m:r>
                      <m:r>
                        <m:rPr>
                          <m:sty m:val="p"/>
                        </m:rPr>
                        <a:rPr lang="el-GR" sz="200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)=0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157192"/>
                <a:ext cx="6552727" cy="7638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2411760" y="6352085"/>
                <a:ext cx="3123964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)/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h</m:t>
                      </m:r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6352085"/>
                <a:ext cx="3123964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93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Sustavi pod tlakom – </a:t>
            </a:r>
            <a:r>
              <a:rPr lang="hr-HR" sz="2800" b="1" u="sng" dirty="0" err="1"/>
              <a:t>nestacionarno</a:t>
            </a:r>
            <a:r>
              <a:rPr lang="hr-HR" sz="2800" b="1" u="sng" dirty="0"/>
              <a:t> strujanje (OVM)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2535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Linijski gubici do </a:t>
            </a:r>
            <a:r>
              <a:rPr lang="hr-HR" sz="2400" dirty="0" err="1"/>
              <a:t>stacionaže</a:t>
            </a:r>
            <a:r>
              <a:rPr lang="hr-HR" sz="2400" dirty="0"/>
              <a:t> </a:t>
            </a:r>
            <a:r>
              <a:rPr lang="hr-HR" sz="2400" i="1" dirty="0"/>
              <a:t>s</a:t>
            </a:r>
            <a:r>
              <a:rPr lang="hr-HR" sz="2400" dirty="0"/>
              <a:t> = </a:t>
            </a:r>
            <a:r>
              <a:rPr lang="hr-HR" sz="2400" i="1" dirty="0"/>
              <a:t>L</a:t>
            </a:r>
            <a:r>
              <a:rPr lang="hr-HR" sz="2400" dirty="0"/>
              <a:t> su aproksimirani sa:</a:t>
            </a:r>
          </a:p>
          <a:p>
            <a:endParaRPr lang="hr-HR" sz="1200" dirty="0"/>
          </a:p>
          <a:p>
            <a:r>
              <a:rPr lang="hr-HR" sz="2400" dirty="0"/>
              <a:t>                                          (Napomena: </a:t>
            </a:r>
            <a:r>
              <a:rPr lang="hr-HR" sz="2400" i="1" dirty="0">
                <a:sym typeface="Symbol"/>
              </a:rPr>
              <a:t></a:t>
            </a:r>
            <a:r>
              <a:rPr lang="hr-HR" sz="2400" dirty="0">
                <a:sym typeface="Symbol"/>
              </a:rPr>
              <a:t> je promjenjiv u vremenu a može </a:t>
            </a:r>
          </a:p>
          <a:p>
            <a:r>
              <a:rPr lang="hr-HR" sz="2400" dirty="0">
                <a:sym typeface="Symbol"/>
              </a:rPr>
              <a:t>                                           se aproksimirati sa </a:t>
            </a:r>
            <a:r>
              <a:rPr lang="hr-HR" sz="2400" i="1" dirty="0">
                <a:sym typeface="Symbol"/>
              </a:rPr>
              <a:t></a:t>
            </a:r>
            <a:r>
              <a:rPr lang="hr-HR" sz="2400" dirty="0">
                <a:sym typeface="Symbol"/>
              </a:rPr>
              <a:t> = </a:t>
            </a:r>
            <a:r>
              <a:rPr lang="hr-HR" sz="2400" dirty="0" err="1">
                <a:sym typeface="Symbol"/>
              </a:rPr>
              <a:t>konst</a:t>
            </a:r>
            <a:r>
              <a:rPr lang="hr-HR" sz="2400" dirty="0">
                <a:sym typeface="Symbol"/>
              </a:rPr>
              <a:t>.)</a:t>
            </a:r>
            <a:endParaRPr lang="hr-HR" sz="2400" dirty="0"/>
          </a:p>
          <a:p>
            <a:endParaRPr lang="hr-HR" sz="1200" dirty="0"/>
          </a:p>
          <a:p>
            <a:r>
              <a:rPr lang="hr-HR" sz="2400" dirty="0"/>
              <a:t>Doprinos lokalnih gubitaka se uobičajeno uvodi kroz odgovarajuće uvećanje koeficijenta otpora trenja </a:t>
            </a:r>
            <a:r>
              <a:rPr lang="hr-HR" sz="2400" i="1" dirty="0">
                <a:sym typeface="Symbol"/>
              </a:rPr>
              <a:t></a:t>
            </a:r>
            <a:r>
              <a:rPr lang="hr-HR" sz="2400" dirty="0"/>
              <a:t>.</a:t>
            </a:r>
          </a:p>
          <a:p>
            <a:endParaRPr lang="hr-HR" sz="2400" dirty="0"/>
          </a:p>
          <a:p>
            <a:r>
              <a:rPr lang="hr-HR" sz="2400" dirty="0"/>
              <a:t>Konačni oblik BJ za proračun OVM (vezan uz presjek </a:t>
            </a:r>
            <a:r>
              <a:rPr lang="hr-HR" sz="2400" dirty="0" err="1"/>
              <a:t>strujnice</a:t>
            </a:r>
            <a:r>
              <a:rPr lang="hr-HR" sz="2400" dirty="0"/>
              <a:t> na </a:t>
            </a:r>
            <a:r>
              <a:rPr lang="hr-HR" sz="2400" i="1" dirty="0"/>
              <a:t>s</a:t>
            </a:r>
            <a:r>
              <a:rPr lang="hr-HR" sz="2400" dirty="0"/>
              <a:t> = </a:t>
            </a:r>
            <a:r>
              <a:rPr lang="hr-HR" sz="2400" i="1" dirty="0"/>
              <a:t>L</a:t>
            </a:r>
            <a:r>
              <a:rPr lang="hr-HR" sz="2400" dirty="0"/>
              <a:t>) je: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JK za slučaj proizvoljnog protoka istjecanja </a:t>
            </a:r>
            <a:r>
              <a:rPr lang="hr-HR" sz="2400" i="1" dirty="0"/>
              <a:t>Q</a:t>
            </a:r>
            <a:r>
              <a:rPr lang="hr-HR" sz="1600" i="1" dirty="0"/>
              <a:t>T</a:t>
            </a:r>
            <a:r>
              <a:rPr lang="hr-HR" sz="2400" dirty="0"/>
              <a:t> iz nizvodne turbine glasi: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Obično želimo odrediti </a:t>
            </a:r>
            <a:r>
              <a:rPr lang="hr-HR" sz="2400" i="1" dirty="0" err="1"/>
              <a:t>h</a:t>
            </a:r>
            <a:r>
              <a:rPr lang="hr-HR" sz="1600" i="1" dirty="0" err="1"/>
              <a:t>maks</a:t>
            </a:r>
            <a:r>
              <a:rPr lang="hr-HR" sz="2400" dirty="0"/>
              <a:t> u VK pri zatvaranju dovoda vode na turbinu ili </a:t>
            </a:r>
            <a:r>
              <a:rPr lang="hr-HR" sz="2400" i="1" dirty="0" err="1"/>
              <a:t>h</a:t>
            </a:r>
            <a:r>
              <a:rPr lang="hr-HR" sz="1600" i="1" dirty="0" err="1"/>
              <a:t>min</a:t>
            </a:r>
            <a:r>
              <a:rPr lang="hr-HR" sz="2400" dirty="0"/>
              <a:t> u VK pri otvaranju dovoda vode na turbinu (</a:t>
            </a:r>
            <a:r>
              <a:rPr lang="hr-HR" sz="2400" i="1" dirty="0" err="1"/>
              <a:t>dh</a:t>
            </a:r>
            <a:r>
              <a:rPr lang="hr-HR" sz="2400" dirty="0"/>
              <a:t>/</a:t>
            </a:r>
            <a:r>
              <a:rPr lang="hr-HR" sz="2400" i="1" dirty="0" err="1"/>
              <a:t>dt</a:t>
            </a:r>
            <a:r>
              <a:rPr lang="hr-HR" sz="2400" i="1" dirty="0"/>
              <a:t> </a:t>
            </a:r>
            <a:r>
              <a:rPr lang="hr-HR" sz="2400" dirty="0"/>
              <a:t>= 0, </a:t>
            </a:r>
            <a:r>
              <a:rPr lang="hr-HR" sz="2400" i="1" dirty="0" err="1"/>
              <a:t>v</a:t>
            </a:r>
            <a:r>
              <a:rPr lang="hr-HR" sz="1600" i="1" dirty="0" err="1"/>
              <a:t>DT</a:t>
            </a:r>
            <a:r>
              <a:rPr lang="hr-HR" sz="1600" i="1" dirty="0"/>
              <a:t> </a:t>
            </a:r>
            <a:r>
              <a:rPr lang="hr-HR" sz="2400" dirty="0"/>
              <a:t>=</a:t>
            </a:r>
            <a:r>
              <a:rPr lang="hr-HR" sz="2400" i="1" dirty="0"/>
              <a:t>Q</a:t>
            </a:r>
            <a:r>
              <a:rPr lang="hr-HR" sz="1600" i="1" dirty="0"/>
              <a:t>T</a:t>
            </a:r>
            <a:r>
              <a:rPr lang="hr-HR" sz="2400" dirty="0"/>
              <a:t>/</a:t>
            </a:r>
            <a:r>
              <a:rPr lang="hr-HR" sz="2400" i="1" dirty="0"/>
              <a:t>A</a:t>
            </a:r>
            <a:r>
              <a:rPr lang="hr-HR" sz="1600" i="1" dirty="0"/>
              <a:t>DT</a:t>
            </a:r>
            <a:r>
              <a:rPr lang="hr-HR" sz="2400" dirty="0"/>
              <a:t>).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-22292" y="1124744"/>
                <a:ext cx="2952328" cy="7638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)= </m:t>
                      </m:r>
                      <m:r>
                        <a:rPr lang="hr-HR" sz="2000" i="1" smtClean="0">
                          <a:latin typeface="Cambria Math"/>
                          <a:ea typeface="Cambria Math"/>
                        </a:rPr>
                        <m:t>𝜆</m:t>
                      </m:r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hr-HR" sz="20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𝐷𝑇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292" y="1124744"/>
                <a:ext cx="2952328" cy="7638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2051720" y="3734167"/>
                <a:ext cx="4248471" cy="7866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𝐷𝑇</m:t>
                              </m:r>
                            </m:sub>
                          </m:sSub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hr-HR" sz="20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𝐷𝑇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r>
                        <a:rPr lang="hr-HR" sz="2000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734167"/>
                <a:ext cx="4248471" cy="7866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2761162" y="5221382"/>
                <a:ext cx="3226140" cy="6766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𝐷𝑇</m:t>
                          </m:r>
                        </m:sub>
                      </m:sSub>
                      <m:sSub>
                        <m:sSub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𝐷𝑇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𝑉𝐾</m:t>
                          </m:r>
                        </m:sub>
                      </m:sSub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162" y="5221382"/>
                <a:ext cx="3226140" cy="6766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249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Sustavi pod tlakom – </a:t>
            </a:r>
            <a:r>
              <a:rPr lang="hr-HR" sz="2800" b="1" u="sng" dirty="0" err="1"/>
              <a:t>nestacionarno</a:t>
            </a:r>
            <a:r>
              <a:rPr lang="hr-HR" sz="2800" b="1" u="sng" dirty="0"/>
              <a:t> strujanje (OVM)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451272"/>
            <a:ext cx="925353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Spajanjem BJ i JK dobiva se jednadžba za odnos </a:t>
            </a:r>
            <a:r>
              <a:rPr lang="hr-HR" sz="2400" i="1" dirty="0" err="1"/>
              <a:t>v</a:t>
            </a:r>
            <a:r>
              <a:rPr lang="hr-HR" sz="1600" i="1" dirty="0" err="1"/>
              <a:t>DT</a:t>
            </a:r>
            <a:r>
              <a:rPr lang="hr-HR" sz="2400" dirty="0"/>
              <a:t> i </a:t>
            </a:r>
            <a:r>
              <a:rPr lang="hr-HR" sz="2400" i="1" dirty="0"/>
              <a:t>h</a:t>
            </a:r>
            <a:r>
              <a:rPr lang="hr-HR" sz="2400" dirty="0"/>
              <a:t> uz nametnuti </a:t>
            </a:r>
            <a:r>
              <a:rPr lang="hr-HR" sz="2400" i="1" dirty="0"/>
              <a:t>Q</a:t>
            </a:r>
            <a:r>
              <a:rPr lang="hr-HR" sz="1600" i="1" dirty="0"/>
              <a:t>T</a:t>
            </a:r>
            <a:r>
              <a:rPr lang="hr-HR" sz="2400" dirty="0"/>
              <a:t>: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12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1200" dirty="0"/>
          </a:p>
          <a:p>
            <a:r>
              <a:rPr lang="hr-HR" sz="2400" dirty="0"/>
              <a:t>Uvođenjem parametara „početne-stacionarne” brzine strujanja prije promjene </a:t>
            </a:r>
            <a:r>
              <a:rPr lang="hr-HR" sz="2400" i="1" dirty="0"/>
              <a:t>Q</a:t>
            </a:r>
            <a:r>
              <a:rPr lang="hr-HR" sz="1600" i="1" dirty="0"/>
              <a:t>T</a:t>
            </a:r>
            <a:r>
              <a:rPr lang="hr-HR" sz="2400" dirty="0"/>
              <a:t>, amplitude neprigušenih oscilacija, periode oscilacija i početnog uvjeta razine vodnog lica u VK prije promjene </a:t>
            </a:r>
            <a:r>
              <a:rPr lang="hr-HR" sz="2400" i="1" dirty="0"/>
              <a:t>Q</a:t>
            </a:r>
            <a:r>
              <a:rPr lang="hr-HR" sz="1600" i="1" dirty="0"/>
              <a:t>T</a:t>
            </a:r>
            <a:r>
              <a:rPr lang="hr-HR" sz="2400" dirty="0"/>
              <a:t>, te uvođenjem odgovarajućih </a:t>
            </a:r>
            <a:r>
              <a:rPr lang="hr-HR" sz="2400" dirty="0" err="1"/>
              <a:t>bezdimenzionalnih</a:t>
            </a:r>
            <a:r>
              <a:rPr lang="hr-HR" sz="2400" dirty="0"/>
              <a:t> parametara: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1200" dirty="0"/>
          </a:p>
          <a:p>
            <a:r>
              <a:rPr lang="hr-HR" sz="2400" dirty="0"/>
              <a:t>dobiva se diferencijalna jednadžba sljedećeg oblika: 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03318" y="278443"/>
            <a:ext cx="2017832" cy="3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4491894" y="1124744"/>
                <a:ext cx="4680519" cy="790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𝐷𝑇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𝑉𝐾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𝐷𝑇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𝐷𝑇</m:t>
                              </m:r>
                            </m:sub>
                          </m:sSub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𝑑h</m:t>
                          </m:r>
                        </m:den>
                      </m:f>
                      <m:r>
                        <a:rPr lang="hr-HR" sz="2000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𝐾</m:t>
                      </m:r>
                      <m:sSubSup>
                        <m:sSubSup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𝐷𝑇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hr-HR" sz="2000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894" y="1124744"/>
                <a:ext cx="4680519" cy="7900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5580112" y="2132856"/>
                <a:ext cx="2401043" cy="67499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𝜆</m:t>
                          </m:r>
                          <m:f>
                            <m:f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/2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132856"/>
                <a:ext cx="2401043" cy="67499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309682" y="4737690"/>
                <a:ext cx="1699841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𝐷𝑇</m:t>
                          </m:r>
                        </m:sub>
                      </m:sSub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82" y="4737690"/>
                <a:ext cx="1699841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2194618" y="4481153"/>
                <a:ext cx="1828817" cy="10016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𝐷𝑇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𝑉𝐾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618" y="4481153"/>
                <a:ext cx="1828817" cy="10016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4569463" y="4481153"/>
                <a:ext cx="1828817" cy="10016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𝑉𝐾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𝐷𝑇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463" y="4481153"/>
                <a:ext cx="1828817" cy="10016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7308304" y="4781940"/>
                <a:ext cx="1552291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𝐾</m:t>
                      </m:r>
                      <m:sSup>
                        <m:sSup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4781940"/>
                <a:ext cx="1552291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1628147" y="5438175"/>
                <a:ext cx="1368173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147" y="5438175"/>
                <a:ext cx="1368173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3690145" y="5440101"/>
                <a:ext cx="1368173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145" y="5440101"/>
                <a:ext cx="1368173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6096546" y="5440101"/>
                <a:ext cx="1499790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46" y="5440101"/>
                <a:ext cx="1499790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2437840" y="6081390"/>
                <a:ext cx="3960440" cy="7838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hr-H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𝐷𝑇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hr-HR" sz="2000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/>
                        <m:sup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hr-HR" sz="2000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840" y="6081390"/>
                <a:ext cx="3960440" cy="78386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447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Sustavi pod tlakom – </a:t>
            </a:r>
            <a:r>
              <a:rPr lang="hr-HR" sz="2800" b="1" u="sng" dirty="0" err="1"/>
              <a:t>nestacionarno</a:t>
            </a:r>
            <a:r>
              <a:rPr lang="hr-HR" sz="2800" b="1" u="sng" dirty="0"/>
              <a:t> strujanje (OVM)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3255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Rješenje prethodne jednadžbe ovisi o nametnutom nizvodnom uvjetu </a:t>
            </a:r>
            <a:r>
              <a:rPr lang="hr-HR" sz="2400" i="1" dirty="0"/>
              <a:t>Q</a:t>
            </a:r>
            <a:r>
              <a:rPr lang="hr-HR" sz="1600" i="1" dirty="0"/>
              <a:t>T</a:t>
            </a:r>
            <a:r>
              <a:rPr lang="hr-HR" sz="2400" dirty="0"/>
              <a:t>: Ukoliko smo zainteresirani za slučaj </a:t>
            </a:r>
            <a:r>
              <a:rPr lang="hr-HR" sz="2400" b="1" i="1" dirty="0"/>
              <a:t>potpunog trenutnog zatvaranja </a:t>
            </a:r>
            <a:r>
              <a:rPr lang="hr-HR" sz="2400" dirty="0"/>
              <a:t>dovoda vode na turbinu jednadžba prelazi u oblik linearne </a:t>
            </a:r>
            <a:r>
              <a:rPr lang="hr-HR" sz="2400" dirty="0" err="1"/>
              <a:t>dif</a:t>
            </a:r>
            <a:r>
              <a:rPr lang="hr-HR" sz="2400" dirty="0"/>
              <a:t>. jednadžbe: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Postavljanjem početnih uvjeta </a:t>
            </a:r>
            <a:r>
              <a:rPr lang="hr-HR" sz="2400" i="1" dirty="0"/>
              <a:t>Q</a:t>
            </a:r>
            <a:r>
              <a:rPr lang="hr-HR" sz="1600" i="1" dirty="0"/>
              <a:t>T</a:t>
            </a:r>
            <a:r>
              <a:rPr lang="hr-HR" sz="2400" dirty="0">
                <a:sym typeface="Wingdings" panose="05000000000000000000" pitchFamily="2" charset="2"/>
              </a:rPr>
              <a:t>(0) = 0 i</a:t>
            </a:r>
            <a:r>
              <a:rPr lang="hr-HR" sz="2400" dirty="0"/>
              <a:t> </a:t>
            </a:r>
            <a:r>
              <a:rPr lang="hr-HR" sz="2400" i="1" dirty="0" err="1"/>
              <a:t>h</a:t>
            </a:r>
            <a:r>
              <a:rPr lang="hr-HR" sz="1600" i="1" dirty="0" err="1"/>
              <a:t>T</a:t>
            </a:r>
            <a:r>
              <a:rPr lang="hr-HR" sz="1600" i="1" dirty="0"/>
              <a:t> </a:t>
            </a:r>
            <a:r>
              <a:rPr lang="hr-HR" sz="2400" dirty="0">
                <a:sym typeface="Wingdings" panose="05000000000000000000" pitchFamily="2" charset="2"/>
              </a:rPr>
              <a:t>(0) = -</a:t>
            </a:r>
            <a:r>
              <a:rPr lang="hr-HR" sz="2400" i="1" dirty="0"/>
              <a:t>h</a:t>
            </a:r>
            <a:r>
              <a:rPr lang="hr-HR" sz="1600" i="1" dirty="0"/>
              <a:t>0</a:t>
            </a:r>
            <a:r>
              <a:rPr lang="hr-HR" sz="2400" dirty="0"/>
              <a:t> dobiva se: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pri čemu se kod postizanja maksimalne razine vode u VK (</a:t>
            </a:r>
            <a:r>
              <a:rPr lang="hr-HR" sz="2400" i="1" dirty="0" err="1"/>
              <a:t>dh</a:t>
            </a:r>
            <a:r>
              <a:rPr lang="hr-HR" sz="2400" dirty="0"/>
              <a:t>/</a:t>
            </a:r>
            <a:r>
              <a:rPr lang="hr-HR" sz="2400" i="1" dirty="0" err="1"/>
              <a:t>dt</a:t>
            </a:r>
            <a:r>
              <a:rPr lang="hr-HR" sz="2400" i="1" dirty="0"/>
              <a:t> </a:t>
            </a:r>
            <a:r>
              <a:rPr lang="hr-HR" sz="2400" dirty="0"/>
              <a:t>= 0,        </a:t>
            </a:r>
            <a:r>
              <a:rPr lang="hr-HR" sz="2400" i="1" dirty="0" err="1"/>
              <a:t>v</a:t>
            </a:r>
            <a:r>
              <a:rPr lang="hr-HR" sz="1600" i="1" dirty="0" err="1"/>
              <a:t>DT</a:t>
            </a:r>
            <a:r>
              <a:rPr lang="hr-HR" sz="1600" i="1" dirty="0"/>
              <a:t> </a:t>
            </a:r>
            <a:r>
              <a:rPr lang="hr-HR" sz="2400" dirty="0"/>
              <a:t>=</a:t>
            </a:r>
            <a:r>
              <a:rPr lang="hr-HR" sz="2400" i="1" dirty="0"/>
              <a:t>Q</a:t>
            </a:r>
            <a:r>
              <a:rPr lang="hr-HR" sz="1600" i="1" dirty="0"/>
              <a:t>T</a:t>
            </a:r>
            <a:r>
              <a:rPr lang="hr-HR" sz="2400" dirty="0"/>
              <a:t>/</a:t>
            </a:r>
            <a:r>
              <a:rPr lang="hr-HR" sz="2400" i="1" dirty="0"/>
              <a:t>A</a:t>
            </a:r>
            <a:r>
              <a:rPr lang="hr-HR" sz="1600" i="1" dirty="0"/>
              <a:t>DT </a:t>
            </a:r>
            <a:r>
              <a:rPr lang="hr-HR" sz="2400" dirty="0"/>
              <a:t>= 0) dobiva sljedeće rješenje jednadžbe:</a:t>
            </a:r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Napomena: </a:t>
            </a:r>
            <a:r>
              <a:rPr lang="hr-HR" sz="2400" i="1" dirty="0" err="1"/>
              <a:t>y</a:t>
            </a:r>
            <a:r>
              <a:rPr lang="hr-HR" sz="1600" i="1" dirty="0" err="1"/>
              <a:t>maks</a:t>
            </a:r>
            <a:r>
              <a:rPr lang="hr-HR" sz="1600" i="1" dirty="0"/>
              <a:t>. </a:t>
            </a:r>
            <a:r>
              <a:rPr lang="hr-HR" sz="2400" dirty="0"/>
              <a:t>= </a:t>
            </a:r>
            <a:r>
              <a:rPr lang="hr-HR" sz="2400" i="1" dirty="0"/>
              <a:t>f</a:t>
            </a:r>
            <a:r>
              <a:rPr lang="hr-HR" sz="2400" dirty="0"/>
              <a:t> (</a:t>
            </a:r>
            <a:r>
              <a:rPr lang="hr-HR" sz="2400" i="1" dirty="0"/>
              <a:t>m</a:t>
            </a:r>
            <a:r>
              <a:rPr lang="hr-HR" sz="1600" i="1" dirty="0"/>
              <a:t>0</a:t>
            </a:r>
            <a:r>
              <a:rPr lang="hr-HR" sz="2400" dirty="0"/>
              <a:t>) pa je potrebno iterativno rješavanje. 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01686" y="-101892"/>
            <a:ext cx="1831710" cy="543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6095501" y="2182500"/>
                <a:ext cx="3024336" cy="78976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hr-HR" sz="2000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/>
                        <m:sup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hr-HR" sz="2000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501" y="2182500"/>
                <a:ext cx="3024336" cy="7897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2531854" y="4047657"/>
                <a:ext cx="4259804" cy="7629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854" y="4047657"/>
                <a:ext cx="4259804" cy="7629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395536" y="5890369"/>
                <a:ext cx="1751606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𝑚𝑎𝑘𝑠</m:t>
                              </m:r>
                            </m:sub>
                          </m:sSub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890369"/>
                <a:ext cx="1751606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60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2807778" y="5867156"/>
                <a:ext cx="6336222" cy="4365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1−2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𝑚𝑎𝑘𝑠</m:t>
                              </m:r>
                            </m:sub>
                          </m:sSub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1−2</m:t>
                              </m:r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𝑚𝑎𝑘𝑠</m:t>
                                  </m:r>
                                </m:sub>
                              </m:sSub>
                            </m:e>
                          </m:d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=1+2</m:t>
                          </m:r>
                          <m:sSubSup>
                            <m:sSubSup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hr-HR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778" y="5867156"/>
                <a:ext cx="6336222" cy="43659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310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Sustavi pod tlakom – </a:t>
            </a:r>
            <a:r>
              <a:rPr lang="hr-HR" sz="2800" b="1" u="sng" dirty="0" err="1"/>
              <a:t>nestacionarno</a:t>
            </a:r>
            <a:r>
              <a:rPr lang="hr-HR" sz="2800" b="1" u="sng" dirty="0"/>
              <a:t> strujanje (OVM)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Ukoliko smo zainteresirani za slučaj </a:t>
            </a:r>
            <a:r>
              <a:rPr lang="hr-HR" sz="2400" b="1" i="1" dirty="0"/>
              <a:t>potpunog i trenutnog otvaranja </a:t>
            </a:r>
            <a:r>
              <a:rPr lang="hr-HR" sz="2400" dirty="0"/>
              <a:t>dovoda vode na turbinu jednadžba poprima oblik nelinearne </a:t>
            </a:r>
            <a:r>
              <a:rPr lang="hr-HR" sz="2400" dirty="0" err="1"/>
              <a:t>dif</a:t>
            </a:r>
            <a:r>
              <a:rPr lang="hr-HR" sz="2400" dirty="0"/>
              <a:t>. jed. bez analitičkog zatvorenog rješenja, no postoji približno rješenje: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Za slučaj </a:t>
            </a:r>
            <a:r>
              <a:rPr lang="hr-HR" sz="2400" b="1" i="1" dirty="0"/>
              <a:t>trenutnog prirasta-povećanja dovoda</a:t>
            </a:r>
            <a:r>
              <a:rPr lang="hr-HR" sz="2400" dirty="0"/>
              <a:t> vode ili </a:t>
            </a:r>
            <a:r>
              <a:rPr lang="hr-HR" sz="2400" b="1" i="1" dirty="0"/>
              <a:t>linearnog prirasta dovoda </a:t>
            </a:r>
            <a:r>
              <a:rPr lang="hr-HR" sz="2400" dirty="0"/>
              <a:t>vode na turbinu postoje dijagrami temeljem kojih se određuju vrijednosti očekivanih minimalnih razina vodnog lica u VK.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81456" y="85946"/>
            <a:ext cx="1893647" cy="56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" r="5716"/>
          <a:stretch/>
        </p:blipFill>
        <p:spPr bwMode="auto">
          <a:xfrm rot="5400000">
            <a:off x="3856597" y="3098645"/>
            <a:ext cx="1429788" cy="605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5885384" y="1844824"/>
                <a:ext cx="3258616" cy="72930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−1)</m:t>
                      </m:r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hr-HR" sz="2000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/>
                        <m:sup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hr-HR" sz="2000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384" y="1844824"/>
                <a:ext cx="3258616" cy="7293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5885384" y="2694338"/>
                <a:ext cx="3268390" cy="69711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=−1−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sSubSup>
                        <m:sSubSup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384" y="2694338"/>
                <a:ext cx="3268390" cy="69711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596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Sustavi pod tlakom – </a:t>
            </a:r>
            <a:r>
              <a:rPr lang="hr-HR" sz="2800" b="1" u="sng" dirty="0" err="1"/>
              <a:t>nestacionarno</a:t>
            </a:r>
            <a:r>
              <a:rPr lang="hr-HR" sz="2800" b="1" u="sng" dirty="0"/>
              <a:t> strujanje (OVM)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U praksi se pojavljuju složeniji oblici struktura (primarno formi vodne komore) i uvjeti manipulacije sa zatvaračima ispred turbina. Stoga se rješenja OVM iznalaze tehnikom numeričkog modeliranja.</a:t>
            </a:r>
          </a:p>
          <a:p>
            <a:endParaRPr lang="hr-HR" sz="2400" dirty="0"/>
          </a:p>
          <a:p>
            <a:r>
              <a:rPr lang="hr-HR" sz="2400" dirty="0"/>
              <a:t>Na vježbama se izrađuje program sa numeričkim rješavanjem OVM eksplicitnom metodom konačnih diferencija, te se provodi mjerenje na fizikalnom modelu sustava AK-DT-VK-T u HLAB-GFZ.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67833" y="1116744"/>
            <a:ext cx="2880321" cy="764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040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5943</TotalTime>
  <Words>2234</Words>
  <Application>Microsoft Office PowerPoint</Application>
  <PresentationFormat>On-screen Show (4:3)</PresentationFormat>
  <Paragraphs>200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Mala predavaona</cp:lastModifiedBy>
  <cp:revision>524</cp:revision>
  <dcterms:created xsi:type="dcterms:W3CDTF">2012-07-09T06:12:43Z</dcterms:created>
  <dcterms:modified xsi:type="dcterms:W3CDTF">2022-09-30T16:43:43Z</dcterms:modified>
</cp:coreProperties>
</file>