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79" r:id="rId2"/>
    <p:sldId id="322" r:id="rId3"/>
    <p:sldId id="280" r:id="rId4"/>
    <p:sldId id="272" r:id="rId5"/>
    <p:sldId id="273" r:id="rId6"/>
    <p:sldId id="274" r:id="rId7"/>
    <p:sldId id="275" r:id="rId8"/>
    <p:sldId id="276" r:id="rId9"/>
    <p:sldId id="277" r:id="rId10"/>
    <p:sldId id="281" r:id="rId11"/>
    <p:sldId id="282" r:id="rId12"/>
    <p:sldId id="283" r:id="rId13"/>
    <p:sldId id="284" r:id="rId14"/>
    <p:sldId id="285" r:id="rId15"/>
    <p:sldId id="308" r:id="rId16"/>
    <p:sldId id="310" r:id="rId17"/>
    <p:sldId id="312" r:id="rId18"/>
    <p:sldId id="314" r:id="rId19"/>
    <p:sldId id="316" r:id="rId20"/>
    <p:sldId id="318" r:id="rId21"/>
    <p:sldId id="320" r:id="rId22"/>
    <p:sldId id="278" r:id="rId23"/>
    <p:sldId id="305" r:id="rId24"/>
    <p:sldId id="306" r:id="rId25"/>
    <p:sldId id="287" r:id="rId26"/>
    <p:sldId id="291" r:id="rId27"/>
    <p:sldId id="293" r:id="rId28"/>
    <p:sldId id="300" r:id="rId29"/>
    <p:sldId id="301" r:id="rId30"/>
    <p:sldId id="302" r:id="rId31"/>
    <p:sldId id="298" r:id="rId32"/>
    <p:sldId id="288" r:id="rId33"/>
    <p:sldId id="324" r:id="rId34"/>
    <p:sldId id="326" r:id="rId35"/>
    <p:sldId id="292" r:id="rId36"/>
    <p:sldId id="295" r:id="rId37"/>
    <p:sldId id="299" r:id="rId38"/>
    <p:sldId id="294" r:id="rId39"/>
    <p:sldId id="296" r:id="rId40"/>
    <p:sldId id="289" r:id="rId41"/>
    <p:sldId id="290" r:id="rId42"/>
    <p:sldId id="297" r:id="rId43"/>
    <p:sldId id="303" r:id="rId44"/>
    <p:sldId id="304" r:id="rId45"/>
    <p:sldId id="256" r:id="rId46"/>
    <p:sldId id="258" r:id="rId47"/>
    <p:sldId id="259" r:id="rId48"/>
    <p:sldId id="260" r:id="rId49"/>
    <p:sldId id="261" r:id="rId50"/>
    <p:sldId id="262" r:id="rId51"/>
    <p:sldId id="263" r:id="rId52"/>
    <p:sldId id="265" r:id="rId53"/>
    <p:sldId id="268" r:id="rId54"/>
    <p:sldId id="269" r:id="rId55"/>
    <p:sldId id="270" r:id="rId56"/>
  </p:sldIdLst>
  <p:sldSz cx="9144000" cy="6858000" type="screen4x3"/>
  <p:notesSz cx="6858000" cy="910748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993300"/>
    <a:srgbClr val="FF00FF"/>
    <a:srgbClr val="FF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5" autoAdjust="0"/>
    <p:restoredTop sz="95198" autoAdjust="0"/>
  </p:normalViewPr>
  <p:slideViewPr>
    <p:cSldViewPr>
      <p:cViewPr>
        <p:scale>
          <a:sx n="100" d="100"/>
          <a:sy n="100" d="100"/>
        </p:scale>
        <p:origin x="-1314" y="-42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3666" name="Group 2"/>
          <p:cNvGrpSpPr>
            <a:grpSpLocks/>
          </p:cNvGrpSpPr>
          <p:nvPr/>
        </p:nvGrpSpPr>
        <p:grpSpPr bwMode="auto">
          <a:xfrm>
            <a:off x="-6350" y="20638"/>
            <a:ext cx="9144000" cy="6858000"/>
            <a:chOff x="0" y="0"/>
            <a:chExt cx="5760" cy="4320"/>
          </a:xfrm>
        </p:grpSpPr>
        <p:sp>
          <p:nvSpPr>
            <p:cNvPr id="11366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hr-HR"/>
            </a:p>
          </p:txBody>
        </p:sp>
        <p:sp>
          <p:nvSpPr>
            <p:cNvPr id="11366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hr-HR"/>
            </a:p>
          </p:txBody>
        </p:sp>
      </p:grpSp>
      <p:sp>
        <p:nvSpPr>
          <p:cNvPr id="113669"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hr-HR"/>
          </a:p>
        </p:txBody>
      </p:sp>
      <p:grpSp>
        <p:nvGrpSpPr>
          <p:cNvPr id="113670" name="Group 6"/>
          <p:cNvGrpSpPr>
            <a:grpSpLocks/>
          </p:cNvGrpSpPr>
          <p:nvPr/>
        </p:nvGrpSpPr>
        <p:grpSpPr bwMode="auto">
          <a:xfrm>
            <a:off x="-1588" y="6034088"/>
            <a:ext cx="7845426" cy="850900"/>
            <a:chOff x="0" y="3792"/>
            <a:chExt cx="4942" cy="536"/>
          </a:xfrm>
        </p:grpSpPr>
        <p:sp>
          <p:nvSpPr>
            <p:cNvPr id="11367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hr-HR"/>
            </a:p>
          </p:txBody>
        </p:sp>
        <p:grpSp>
          <p:nvGrpSpPr>
            <p:cNvPr id="113672" name="Group 8"/>
            <p:cNvGrpSpPr>
              <a:grpSpLocks/>
            </p:cNvGrpSpPr>
            <p:nvPr userDrawn="1"/>
          </p:nvGrpSpPr>
          <p:grpSpPr bwMode="auto">
            <a:xfrm>
              <a:off x="2486" y="3792"/>
              <a:ext cx="2456" cy="536"/>
              <a:chOff x="2486" y="3792"/>
              <a:chExt cx="2456" cy="536"/>
            </a:xfrm>
          </p:grpSpPr>
          <p:sp>
            <p:nvSpPr>
              <p:cNvPr id="113673"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endParaRPr lang="hr-HR"/>
              </a:p>
            </p:txBody>
          </p:sp>
          <p:sp>
            <p:nvSpPr>
              <p:cNvPr id="11367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hr-HR"/>
              </a:p>
            </p:txBody>
          </p:sp>
          <p:sp>
            <p:nvSpPr>
              <p:cNvPr id="11367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hr-HR"/>
              </a:p>
            </p:txBody>
          </p:sp>
          <p:sp>
            <p:nvSpPr>
              <p:cNvPr id="11367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hr-HR"/>
              </a:p>
            </p:txBody>
          </p:sp>
          <p:sp>
            <p:nvSpPr>
              <p:cNvPr id="11367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hr-HR"/>
              </a:p>
            </p:txBody>
          </p:sp>
        </p:grpSp>
        <p:sp>
          <p:nvSpPr>
            <p:cNvPr id="11367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hr-HR"/>
            </a:p>
          </p:txBody>
        </p:sp>
      </p:grpSp>
      <p:grpSp>
        <p:nvGrpSpPr>
          <p:cNvPr id="113679" name="Group 15"/>
          <p:cNvGrpSpPr>
            <a:grpSpLocks/>
          </p:cNvGrpSpPr>
          <p:nvPr/>
        </p:nvGrpSpPr>
        <p:grpSpPr bwMode="auto">
          <a:xfrm>
            <a:off x="627063" y="6021388"/>
            <a:ext cx="5684837" cy="849312"/>
            <a:chOff x="395" y="3793"/>
            <a:chExt cx="3581" cy="535"/>
          </a:xfrm>
        </p:grpSpPr>
        <p:sp>
          <p:nvSpPr>
            <p:cNvPr id="113680"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hr-HR"/>
            </a:p>
          </p:txBody>
        </p:sp>
        <p:sp>
          <p:nvSpPr>
            <p:cNvPr id="113681"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hr-HR"/>
            </a:p>
          </p:txBody>
        </p:sp>
        <p:sp>
          <p:nvSpPr>
            <p:cNvPr id="113682"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hr-HR"/>
            </a:p>
          </p:txBody>
        </p:sp>
        <p:sp>
          <p:nvSpPr>
            <p:cNvPr id="113683"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hr-HR"/>
            </a:p>
          </p:txBody>
        </p:sp>
        <p:sp>
          <p:nvSpPr>
            <p:cNvPr id="113684"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hr-HR"/>
            </a:p>
          </p:txBody>
        </p:sp>
        <p:sp>
          <p:nvSpPr>
            <p:cNvPr id="113685"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hr-HR"/>
            </a:p>
          </p:txBody>
        </p:sp>
      </p:grpSp>
      <p:sp>
        <p:nvSpPr>
          <p:cNvPr id="113686" name="Rectangle 22"/>
          <p:cNvSpPr>
            <a:spLocks noGrp="1" noChangeArrowheads="1"/>
          </p:cNvSpPr>
          <p:nvPr>
            <p:ph type="ctrTitle" sz="quarter"/>
          </p:nvPr>
        </p:nvSpPr>
        <p:spPr>
          <a:xfrm>
            <a:off x="457200" y="1447800"/>
            <a:ext cx="8229600" cy="1736725"/>
          </a:xfrm>
        </p:spPr>
        <p:txBody>
          <a:bodyPr/>
          <a:lstStyle>
            <a:lvl1pPr>
              <a:defRPr sz="5400"/>
            </a:lvl1pPr>
          </a:lstStyle>
          <a:p>
            <a:r>
              <a:rPr lang="hr-HR"/>
              <a:t>Click to edit Master title style</a:t>
            </a:r>
          </a:p>
        </p:txBody>
      </p:sp>
      <p:sp>
        <p:nvSpPr>
          <p:cNvPr id="113687"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hr-HR"/>
              <a:t>Click to edit Master subtitle style</a:t>
            </a:r>
          </a:p>
        </p:txBody>
      </p:sp>
      <p:sp>
        <p:nvSpPr>
          <p:cNvPr id="113688" name="Rectangle 24"/>
          <p:cNvSpPr>
            <a:spLocks noGrp="1" noChangeArrowheads="1"/>
          </p:cNvSpPr>
          <p:nvPr>
            <p:ph type="dt" sz="quarter" idx="2"/>
          </p:nvPr>
        </p:nvSpPr>
        <p:spPr/>
        <p:txBody>
          <a:bodyPr/>
          <a:lstStyle>
            <a:lvl1pPr>
              <a:defRPr/>
            </a:lvl1pPr>
          </a:lstStyle>
          <a:p>
            <a:endParaRPr lang="hr-HR"/>
          </a:p>
        </p:txBody>
      </p:sp>
      <p:sp>
        <p:nvSpPr>
          <p:cNvPr id="113689" name="Rectangle 25"/>
          <p:cNvSpPr>
            <a:spLocks noGrp="1" noChangeArrowheads="1"/>
          </p:cNvSpPr>
          <p:nvPr>
            <p:ph type="sldNum" sz="quarter" idx="4"/>
          </p:nvPr>
        </p:nvSpPr>
        <p:spPr/>
        <p:txBody>
          <a:bodyPr/>
          <a:lstStyle>
            <a:lvl1pPr>
              <a:defRPr/>
            </a:lvl1pPr>
          </a:lstStyle>
          <a:p>
            <a:fld id="{A3AC9CEF-4217-44DA-8C6B-2388A688B7C6}" type="slidenum">
              <a:rPr lang="hr-HR"/>
              <a:pPr/>
              <a:t>‹#›</a:t>
            </a:fld>
            <a:endParaRPr lang="hr-HR"/>
          </a:p>
        </p:txBody>
      </p:sp>
      <p:sp>
        <p:nvSpPr>
          <p:cNvPr id="113690" name="Rectangle 26"/>
          <p:cNvSpPr>
            <a:spLocks noGrp="1" noChangeArrowheads="1"/>
          </p:cNvSpPr>
          <p:nvPr>
            <p:ph type="ftr" sz="quarter" idx="3"/>
          </p:nvPr>
        </p:nvSpPr>
        <p:spPr/>
        <p:txBody>
          <a:bodyPr/>
          <a:lstStyle>
            <a:lvl1pPr>
              <a:defRPr/>
            </a:lvl1pPr>
          </a:lstStyle>
          <a:p>
            <a:endParaRPr lang="hr-H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lvl1pPr>
              <a:defRPr/>
            </a:lvl1pPr>
          </a:lstStyle>
          <a:p>
            <a:endParaRPr lang="hr-HR"/>
          </a:p>
        </p:txBody>
      </p:sp>
      <p:sp>
        <p:nvSpPr>
          <p:cNvPr id="5" name="Footer Placeholder 4"/>
          <p:cNvSpPr>
            <a:spLocks noGrp="1"/>
          </p:cNvSpPr>
          <p:nvPr>
            <p:ph type="ftr" sz="quarter" idx="11"/>
          </p:nvPr>
        </p:nvSpPr>
        <p:spPr/>
        <p:txBody>
          <a:bodyPr/>
          <a:lstStyle>
            <a:lvl1pPr>
              <a:defRPr/>
            </a:lvl1pPr>
          </a:lstStyle>
          <a:p>
            <a:endParaRPr lang="hr-HR"/>
          </a:p>
        </p:txBody>
      </p:sp>
      <p:sp>
        <p:nvSpPr>
          <p:cNvPr id="6" name="Slide Number Placeholder 5"/>
          <p:cNvSpPr>
            <a:spLocks noGrp="1"/>
          </p:cNvSpPr>
          <p:nvPr>
            <p:ph type="sldNum" sz="quarter" idx="12"/>
          </p:nvPr>
        </p:nvSpPr>
        <p:spPr/>
        <p:txBody>
          <a:bodyPr/>
          <a:lstStyle>
            <a:lvl1pPr>
              <a:defRPr/>
            </a:lvl1pPr>
          </a:lstStyle>
          <a:p>
            <a:fld id="{FFB9654D-8102-4AC4-A2AC-24EC07D13D32}" type="slidenum">
              <a:rPr lang="hr-HR"/>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lvl1pPr>
              <a:defRPr/>
            </a:lvl1pPr>
          </a:lstStyle>
          <a:p>
            <a:endParaRPr lang="hr-HR"/>
          </a:p>
        </p:txBody>
      </p:sp>
      <p:sp>
        <p:nvSpPr>
          <p:cNvPr id="5" name="Footer Placeholder 4"/>
          <p:cNvSpPr>
            <a:spLocks noGrp="1"/>
          </p:cNvSpPr>
          <p:nvPr>
            <p:ph type="ftr" sz="quarter" idx="11"/>
          </p:nvPr>
        </p:nvSpPr>
        <p:spPr/>
        <p:txBody>
          <a:bodyPr/>
          <a:lstStyle>
            <a:lvl1pPr>
              <a:defRPr/>
            </a:lvl1pPr>
          </a:lstStyle>
          <a:p>
            <a:endParaRPr lang="hr-HR"/>
          </a:p>
        </p:txBody>
      </p:sp>
      <p:sp>
        <p:nvSpPr>
          <p:cNvPr id="6" name="Slide Number Placeholder 5"/>
          <p:cNvSpPr>
            <a:spLocks noGrp="1"/>
          </p:cNvSpPr>
          <p:nvPr>
            <p:ph type="sldNum" sz="quarter" idx="12"/>
          </p:nvPr>
        </p:nvSpPr>
        <p:spPr/>
        <p:txBody>
          <a:bodyPr/>
          <a:lstStyle>
            <a:lvl1pPr>
              <a:defRPr/>
            </a:lvl1pPr>
          </a:lstStyle>
          <a:p>
            <a:fld id="{5B8D55AE-F359-4BBE-9B7E-CA532B95A0D8}" type="slidenum">
              <a:rPr lang="hr-HR"/>
              <a:pPr/>
              <a:t>‹#›</a:t>
            </a:fld>
            <a:endParaRPr lang="hr-H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hr-HR"/>
          </a:p>
        </p:txBody>
      </p:sp>
      <p:sp>
        <p:nvSpPr>
          <p:cNvPr id="3" name="Text Placeholder 2"/>
          <p:cNvSpPr>
            <a:spLocks noGrp="1"/>
          </p:cNvSpPr>
          <p:nvPr>
            <p:ph type="body" sz="half" idx="1"/>
          </p:nvPr>
        </p:nvSpPr>
        <p:spPr>
          <a:xfrm>
            <a:off x="457200" y="16002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57200" y="3924300"/>
            <a:ext cx="8229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hr-H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hr-HR"/>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A97BFECA-D0CA-4445-84C5-78A36E4810B6}" type="slidenum">
              <a:rPr lang="hr-HR"/>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lvl1pPr>
              <a:defRPr/>
            </a:lvl1pPr>
          </a:lstStyle>
          <a:p>
            <a:endParaRPr lang="hr-HR"/>
          </a:p>
        </p:txBody>
      </p:sp>
      <p:sp>
        <p:nvSpPr>
          <p:cNvPr id="5" name="Footer Placeholder 4"/>
          <p:cNvSpPr>
            <a:spLocks noGrp="1"/>
          </p:cNvSpPr>
          <p:nvPr>
            <p:ph type="ftr" sz="quarter" idx="11"/>
          </p:nvPr>
        </p:nvSpPr>
        <p:spPr/>
        <p:txBody>
          <a:bodyPr/>
          <a:lstStyle>
            <a:lvl1pPr>
              <a:defRPr/>
            </a:lvl1pPr>
          </a:lstStyle>
          <a:p>
            <a:endParaRPr lang="hr-HR"/>
          </a:p>
        </p:txBody>
      </p:sp>
      <p:sp>
        <p:nvSpPr>
          <p:cNvPr id="6" name="Slide Number Placeholder 5"/>
          <p:cNvSpPr>
            <a:spLocks noGrp="1"/>
          </p:cNvSpPr>
          <p:nvPr>
            <p:ph type="sldNum" sz="quarter" idx="12"/>
          </p:nvPr>
        </p:nvSpPr>
        <p:spPr/>
        <p:txBody>
          <a:bodyPr/>
          <a:lstStyle>
            <a:lvl1pPr>
              <a:defRPr/>
            </a:lvl1pPr>
          </a:lstStyle>
          <a:p>
            <a:fld id="{D2A82D66-881F-4280-A4FE-BECFAE13D74F}" type="slidenum">
              <a:rPr lang="hr-HR"/>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hr-HR"/>
          </a:p>
        </p:txBody>
      </p:sp>
      <p:sp>
        <p:nvSpPr>
          <p:cNvPr id="5" name="Footer Placeholder 4"/>
          <p:cNvSpPr>
            <a:spLocks noGrp="1"/>
          </p:cNvSpPr>
          <p:nvPr>
            <p:ph type="ftr" sz="quarter" idx="11"/>
          </p:nvPr>
        </p:nvSpPr>
        <p:spPr/>
        <p:txBody>
          <a:bodyPr/>
          <a:lstStyle>
            <a:lvl1pPr>
              <a:defRPr/>
            </a:lvl1pPr>
          </a:lstStyle>
          <a:p>
            <a:endParaRPr lang="hr-HR"/>
          </a:p>
        </p:txBody>
      </p:sp>
      <p:sp>
        <p:nvSpPr>
          <p:cNvPr id="6" name="Slide Number Placeholder 5"/>
          <p:cNvSpPr>
            <a:spLocks noGrp="1"/>
          </p:cNvSpPr>
          <p:nvPr>
            <p:ph type="sldNum" sz="quarter" idx="12"/>
          </p:nvPr>
        </p:nvSpPr>
        <p:spPr/>
        <p:txBody>
          <a:bodyPr/>
          <a:lstStyle>
            <a:lvl1pPr>
              <a:defRPr/>
            </a:lvl1pPr>
          </a:lstStyle>
          <a:p>
            <a:fld id="{C1738228-EF76-4C70-9303-3DA66E5D0B28}" type="slidenum">
              <a:rPr lang="hr-HR"/>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lvl1pPr>
              <a:defRPr/>
            </a:lvl1pPr>
          </a:lstStyle>
          <a:p>
            <a:endParaRPr lang="hr-HR"/>
          </a:p>
        </p:txBody>
      </p:sp>
      <p:sp>
        <p:nvSpPr>
          <p:cNvPr id="6" name="Footer Placeholder 5"/>
          <p:cNvSpPr>
            <a:spLocks noGrp="1"/>
          </p:cNvSpPr>
          <p:nvPr>
            <p:ph type="ftr" sz="quarter" idx="11"/>
          </p:nvPr>
        </p:nvSpPr>
        <p:spPr/>
        <p:txBody>
          <a:bodyPr/>
          <a:lstStyle>
            <a:lvl1pPr>
              <a:defRPr/>
            </a:lvl1pPr>
          </a:lstStyle>
          <a:p>
            <a:endParaRPr lang="hr-HR"/>
          </a:p>
        </p:txBody>
      </p:sp>
      <p:sp>
        <p:nvSpPr>
          <p:cNvPr id="7" name="Slide Number Placeholder 6"/>
          <p:cNvSpPr>
            <a:spLocks noGrp="1"/>
          </p:cNvSpPr>
          <p:nvPr>
            <p:ph type="sldNum" sz="quarter" idx="12"/>
          </p:nvPr>
        </p:nvSpPr>
        <p:spPr/>
        <p:txBody>
          <a:bodyPr/>
          <a:lstStyle>
            <a:lvl1pPr>
              <a:defRPr/>
            </a:lvl1pPr>
          </a:lstStyle>
          <a:p>
            <a:fld id="{BF122456-5842-40F6-85DF-A75DF70A09EB}" type="slidenum">
              <a:rPr lang="hr-HR"/>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lvl1pPr>
              <a:defRPr/>
            </a:lvl1pPr>
          </a:lstStyle>
          <a:p>
            <a:endParaRPr lang="hr-HR"/>
          </a:p>
        </p:txBody>
      </p:sp>
      <p:sp>
        <p:nvSpPr>
          <p:cNvPr id="8" name="Footer Placeholder 7"/>
          <p:cNvSpPr>
            <a:spLocks noGrp="1"/>
          </p:cNvSpPr>
          <p:nvPr>
            <p:ph type="ftr" sz="quarter" idx="11"/>
          </p:nvPr>
        </p:nvSpPr>
        <p:spPr/>
        <p:txBody>
          <a:bodyPr/>
          <a:lstStyle>
            <a:lvl1pPr>
              <a:defRPr/>
            </a:lvl1pPr>
          </a:lstStyle>
          <a:p>
            <a:endParaRPr lang="hr-HR"/>
          </a:p>
        </p:txBody>
      </p:sp>
      <p:sp>
        <p:nvSpPr>
          <p:cNvPr id="9" name="Slide Number Placeholder 8"/>
          <p:cNvSpPr>
            <a:spLocks noGrp="1"/>
          </p:cNvSpPr>
          <p:nvPr>
            <p:ph type="sldNum" sz="quarter" idx="12"/>
          </p:nvPr>
        </p:nvSpPr>
        <p:spPr/>
        <p:txBody>
          <a:bodyPr/>
          <a:lstStyle>
            <a:lvl1pPr>
              <a:defRPr/>
            </a:lvl1pPr>
          </a:lstStyle>
          <a:p>
            <a:fld id="{151C7EBD-58EE-4795-8281-51BD48428EF4}" type="slidenum">
              <a:rPr lang="hr-HR"/>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lvl1pPr>
              <a:defRPr/>
            </a:lvl1pPr>
          </a:lstStyle>
          <a:p>
            <a:endParaRPr lang="hr-HR"/>
          </a:p>
        </p:txBody>
      </p:sp>
      <p:sp>
        <p:nvSpPr>
          <p:cNvPr id="4" name="Footer Placeholder 3"/>
          <p:cNvSpPr>
            <a:spLocks noGrp="1"/>
          </p:cNvSpPr>
          <p:nvPr>
            <p:ph type="ftr" sz="quarter" idx="11"/>
          </p:nvPr>
        </p:nvSpPr>
        <p:spPr/>
        <p:txBody>
          <a:bodyPr/>
          <a:lstStyle>
            <a:lvl1pPr>
              <a:defRPr/>
            </a:lvl1pPr>
          </a:lstStyle>
          <a:p>
            <a:endParaRPr lang="hr-HR"/>
          </a:p>
        </p:txBody>
      </p:sp>
      <p:sp>
        <p:nvSpPr>
          <p:cNvPr id="5" name="Slide Number Placeholder 4"/>
          <p:cNvSpPr>
            <a:spLocks noGrp="1"/>
          </p:cNvSpPr>
          <p:nvPr>
            <p:ph type="sldNum" sz="quarter" idx="12"/>
          </p:nvPr>
        </p:nvSpPr>
        <p:spPr/>
        <p:txBody>
          <a:bodyPr/>
          <a:lstStyle>
            <a:lvl1pPr>
              <a:defRPr/>
            </a:lvl1pPr>
          </a:lstStyle>
          <a:p>
            <a:fld id="{F7E69B89-C2F2-4B2C-8142-1C660B715D36}" type="slidenum">
              <a:rPr lang="hr-HR"/>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hr-HR"/>
          </a:p>
        </p:txBody>
      </p:sp>
      <p:sp>
        <p:nvSpPr>
          <p:cNvPr id="3" name="Footer Placeholder 2"/>
          <p:cNvSpPr>
            <a:spLocks noGrp="1"/>
          </p:cNvSpPr>
          <p:nvPr>
            <p:ph type="ftr" sz="quarter" idx="11"/>
          </p:nvPr>
        </p:nvSpPr>
        <p:spPr/>
        <p:txBody>
          <a:bodyPr/>
          <a:lstStyle>
            <a:lvl1pPr>
              <a:defRPr/>
            </a:lvl1pPr>
          </a:lstStyle>
          <a:p>
            <a:endParaRPr lang="hr-HR"/>
          </a:p>
        </p:txBody>
      </p:sp>
      <p:sp>
        <p:nvSpPr>
          <p:cNvPr id="4" name="Slide Number Placeholder 3"/>
          <p:cNvSpPr>
            <a:spLocks noGrp="1"/>
          </p:cNvSpPr>
          <p:nvPr>
            <p:ph type="sldNum" sz="quarter" idx="12"/>
          </p:nvPr>
        </p:nvSpPr>
        <p:spPr/>
        <p:txBody>
          <a:bodyPr/>
          <a:lstStyle>
            <a:lvl1pPr>
              <a:defRPr/>
            </a:lvl1pPr>
          </a:lstStyle>
          <a:p>
            <a:fld id="{827432B8-1394-48E8-B15A-FA012B4E751E}" type="slidenum">
              <a:rPr lang="hr-HR"/>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hr-HR"/>
          </a:p>
        </p:txBody>
      </p:sp>
      <p:sp>
        <p:nvSpPr>
          <p:cNvPr id="6" name="Footer Placeholder 5"/>
          <p:cNvSpPr>
            <a:spLocks noGrp="1"/>
          </p:cNvSpPr>
          <p:nvPr>
            <p:ph type="ftr" sz="quarter" idx="11"/>
          </p:nvPr>
        </p:nvSpPr>
        <p:spPr/>
        <p:txBody>
          <a:bodyPr/>
          <a:lstStyle>
            <a:lvl1pPr>
              <a:defRPr/>
            </a:lvl1pPr>
          </a:lstStyle>
          <a:p>
            <a:endParaRPr lang="hr-HR"/>
          </a:p>
        </p:txBody>
      </p:sp>
      <p:sp>
        <p:nvSpPr>
          <p:cNvPr id="7" name="Slide Number Placeholder 6"/>
          <p:cNvSpPr>
            <a:spLocks noGrp="1"/>
          </p:cNvSpPr>
          <p:nvPr>
            <p:ph type="sldNum" sz="quarter" idx="12"/>
          </p:nvPr>
        </p:nvSpPr>
        <p:spPr/>
        <p:txBody>
          <a:bodyPr/>
          <a:lstStyle>
            <a:lvl1pPr>
              <a:defRPr/>
            </a:lvl1pPr>
          </a:lstStyle>
          <a:p>
            <a:fld id="{BD35A903-BA47-4A21-9318-13C48132160E}" type="slidenum">
              <a:rPr lang="hr-HR"/>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hr-HR"/>
          </a:p>
        </p:txBody>
      </p:sp>
      <p:sp>
        <p:nvSpPr>
          <p:cNvPr id="6" name="Footer Placeholder 5"/>
          <p:cNvSpPr>
            <a:spLocks noGrp="1"/>
          </p:cNvSpPr>
          <p:nvPr>
            <p:ph type="ftr" sz="quarter" idx="11"/>
          </p:nvPr>
        </p:nvSpPr>
        <p:spPr/>
        <p:txBody>
          <a:bodyPr/>
          <a:lstStyle>
            <a:lvl1pPr>
              <a:defRPr/>
            </a:lvl1pPr>
          </a:lstStyle>
          <a:p>
            <a:endParaRPr lang="hr-HR"/>
          </a:p>
        </p:txBody>
      </p:sp>
      <p:sp>
        <p:nvSpPr>
          <p:cNvPr id="7" name="Slide Number Placeholder 6"/>
          <p:cNvSpPr>
            <a:spLocks noGrp="1"/>
          </p:cNvSpPr>
          <p:nvPr>
            <p:ph type="sldNum" sz="quarter" idx="12"/>
          </p:nvPr>
        </p:nvSpPr>
        <p:spPr/>
        <p:txBody>
          <a:bodyPr/>
          <a:lstStyle>
            <a:lvl1pPr>
              <a:defRPr/>
            </a:lvl1pPr>
          </a:lstStyle>
          <a:p>
            <a:fld id="{61A2014C-351C-4877-AE3B-1C37E95D6BC8}" type="slidenum">
              <a:rPr lang="hr-HR"/>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12642" name="Group 2"/>
          <p:cNvGrpSpPr>
            <a:grpSpLocks/>
          </p:cNvGrpSpPr>
          <p:nvPr/>
        </p:nvGrpSpPr>
        <p:grpSpPr bwMode="auto">
          <a:xfrm>
            <a:off x="0" y="0"/>
            <a:ext cx="9144000" cy="6858000"/>
            <a:chOff x="0" y="0"/>
            <a:chExt cx="5760" cy="4320"/>
          </a:xfrm>
        </p:grpSpPr>
        <p:sp>
          <p:nvSpPr>
            <p:cNvPr id="112643"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hr-HR"/>
            </a:p>
          </p:txBody>
        </p:sp>
        <p:sp>
          <p:nvSpPr>
            <p:cNvPr id="112644"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endParaRPr lang="hr-HR"/>
            </a:p>
          </p:txBody>
        </p:sp>
      </p:grpSp>
      <p:sp>
        <p:nvSpPr>
          <p:cNvPr id="112645"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hr-HR"/>
          </a:p>
        </p:txBody>
      </p:sp>
      <p:grpSp>
        <p:nvGrpSpPr>
          <p:cNvPr id="112646" name="Group 6"/>
          <p:cNvGrpSpPr>
            <a:grpSpLocks/>
          </p:cNvGrpSpPr>
          <p:nvPr/>
        </p:nvGrpSpPr>
        <p:grpSpPr bwMode="auto">
          <a:xfrm>
            <a:off x="0" y="6019800"/>
            <a:ext cx="7848600" cy="857250"/>
            <a:chOff x="0" y="3792"/>
            <a:chExt cx="4944" cy="540"/>
          </a:xfrm>
        </p:grpSpPr>
        <p:sp>
          <p:nvSpPr>
            <p:cNvPr id="112647"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endParaRPr lang="hr-HR"/>
            </a:p>
          </p:txBody>
        </p:sp>
        <p:grpSp>
          <p:nvGrpSpPr>
            <p:cNvPr id="112648" name="Group 8"/>
            <p:cNvGrpSpPr>
              <a:grpSpLocks/>
            </p:cNvGrpSpPr>
            <p:nvPr userDrawn="1"/>
          </p:nvGrpSpPr>
          <p:grpSpPr bwMode="auto">
            <a:xfrm>
              <a:off x="2486" y="3792"/>
              <a:ext cx="2458" cy="540"/>
              <a:chOff x="2486" y="3792"/>
              <a:chExt cx="2458" cy="540"/>
            </a:xfrm>
          </p:grpSpPr>
          <p:sp>
            <p:nvSpPr>
              <p:cNvPr id="112649"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endParaRPr lang="hr-HR"/>
              </a:p>
            </p:txBody>
          </p:sp>
          <p:sp>
            <p:nvSpPr>
              <p:cNvPr id="112650"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endParaRPr lang="hr-HR"/>
              </a:p>
            </p:txBody>
          </p:sp>
          <p:sp>
            <p:nvSpPr>
              <p:cNvPr id="112651"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endParaRPr lang="hr-HR"/>
              </a:p>
            </p:txBody>
          </p:sp>
          <p:sp>
            <p:nvSpPr>
              <p:cNvPr id="112652"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endParaRPr lang="hr-HR"/>
              </a:p>
            </p:txBody>
          </p:sp>
          <p:sp>
            <p:nvSpPr>
              <p:cNvPr id="112653"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endParaRPr lang="hr-HR"/>
              </a:p>
            </p:txBody>
          </p:sp>
        </p:grpSp>
        <p:sp>
          <p:nvSpPr>
            <p:cNvPr id="112654"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endParaRPr lang="hr-HR"/>
            </a:p>
          </p:txBody>
        </p:sp>
      </p:grpSp>
      <p:grpSp>
        <p:nvGrpSpPr>
          <p:cNvPr id="112655" name="Group 15"/>
          <p:cNvGrpSpPr>
            <a:grpSpLocks/>
          </p:cNvGrpSpPr>
          <p:nvPr/>
        </p:nvGrpSpPr>
        <p:grpSpPr bwMode="auto">
          <a:xfrm>
            <a:off x="627063" y="6021388"/>
            <a:ext cx="5684837" cy="849312"/>
            <a:chOff x="395" y="3793"/>
            <a:chExt cx="3581" cy="535"/>
          </a:xfrm>
        </p:grpSpPr>
        <p:sp>
          <p:nvSpPr>
            <p:cNvPr id="112656"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endParaRPr lang="hr-HR"/>
            </a:p>
          </p:txBody>
        </p:sp>
        <p:sp>
          <p:nvSpPr>
            <p:cNvPr id="112657"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endParaRPr lang="hr-HR"/>
            </a:p>
          </p:txBody>
        </p:sp>
        <p:sp>
          <p:nvSpPr>
            <p:cNvPr id="112658"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endParaRPr lang="hr-HR"/>
            </a:p>
          </p:txBody>
        </p:sp>
        <p:sp>
          <p:nvSpPr>
            <p:cNvPr id="112659"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endParaRPr lang="hr-HR"/>
            </a:p>
          </p:txBody>
        </p:sp>
        <p:sp>
          <p:nvSpPr>
            <p:cNvPr id="112660"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endParaRPr lang="hr-HR"/>
            </a:p>
          </p:txBody>
        </p:sp>
        <p:sp>
          <p:nvSpPr>
            <p:cNvPr id="112661"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endParaRPr lang="hr-HR"/>
            </a:p>
          </p:txBody>
        </p:sp>
      </p:grpSp>
      <p:sp>
        <p:nvSpPr>
          <p:cNvPr id="112662"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hr-HR" smtClean="0"/>
              <a:t>Click to edit Master title style</a:t>
            </a:r>
          </a:p>
        </p:txBody>
      </p:sp>
      <p:sp>
        <p:nvSpPr>
          <p:cNvPr id="112663"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r-HR" smtClean="0"/>
              <a:t>Click to edit Master text styles</a:t>
            </a:r>
          </a:p>
          <a:p>
            <a:pPr lvl="1"/>
            <a:r>
              <a:rPr lang="hr-HR" smtClean="0"/>
              <a:t>Second level</a:t>
            </a:r>
          </a:p>
          <a:p>
            <a:pPr lvl="2"/>
            <a:r>
              <a:rPr lang="hr-HR" smtClean="0"/>
              <a:t>Third level</a:t>
            </a:r>
          </a:p>
          <a:p>
            <a:pPr lvl="3"/>
            <a:r>
              <a:rPr lang="hr-HR" smtClean="0"/>
              <a:t>Fourth level</a:t>
            </a:r>
          </a:p>
          <a:p>
            <a:pPr lvl="4"/>
            <a:r>
              <a:rPr lang="hr-HR" smtClean="0"/>
              <a:t>Fifth level</a:t>
            </a:r>
          </a:p>
        </p:txBody>
      </p:sp>
      <p:sp>
        <p:nvSpPr>
          <p:cNvPr id="112664"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hr-HR"/>
          </a:p>
        </p:txBody>
      </p:sp>
      <p:sp>
        <p:nvSpPr>
          <p:cNvPr id="112665"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hr-HR"/>
          </a:p>
        </p:txBody>
      </p:sp>
      <p:sp>
        <p:nvSpPr>
          <p:cNvPr id="112666"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C32A88B7-01A9-4258-9C88-F55A4937A8DD}" type="slidenum">
              <a:rPr lang="hr-HR"/>
              <a:pPr/>
              <a:t>‹#›</a:t>
            </a:fld>
            <a:endParaRPr lang="hr-H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iming>
    <p:tnLst>
      <p:par>
        <p:cTn id="1" dur="indefinite" restart="never" nodeType="tmRoot"/>
      </p:par>
    </p:tnLst>
  </p:timing>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tx2"/>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lr>
          <a:schemeClr val="tx2"/>
        </a:buClr>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lr>
          <a:schemeClr val="tx2"/>
        </a:buClr>
        <a:buChar char="•"/>
        <a:defRPr sz="2000">
          <a:solidFill>
            <a:schemeClr val="tx1"/>
          </a:solidFill>
          <a:latin typeface="+mn-lt"/>
        </a:defRPr>
      </a:lvl5pPr>
      <a:lvl6pPr marL="2514600" indent="-228600" algn="l" rtl="0" fontAlgn="base">
        <a:spcBef>
          <a:spcPct val="20000"/>
        </a:spcBef>
        <a:spcAft>
          <a:spcPct val="0"/>
        </a:spcAft>
        <a:buClr>
          <a:schemeClr val="tx2"/>
        </a:buClr>
        <a:buChar char="•"/>
        <a:defRPr sz="2000">
          <a:solidFill>
            <a:schemeClr val="tx1"/>
          </a:solidFill>
          <a:latin typeface="+mn-lt"/>
        </a:defRPr>
      </a:lvl6pPr>
      <a:lvl7pPr marL="2971800" indent="-228600" algn="l" rtl="0" fontAlgn="base">
        <a:spcBef>
          <a:spcPct val="20000"/>
        </a:spcBef>
        <a:spcAft>
          <a:spcPct val="0"/>
        </a:spcAft>
        <a:buClr>
          <a:schemeClr val="tx2"/>
        </a:buClr>
        <a:buChar char="•"/>
        <a:defRPr sz="2000">
          <a:solidFill>
            <a:schemeClr val="tx1"/>
          </a:solidFill>
          <a:latin typeface="+mn-lt"/>
        </a:defRPr>
      </a:lvl7pPr>
      <a:lvl8pPr marL="3429000" indent="-228600" algn="l" rtl="0" fontAlgn="base">
        <a:spcBef>
          <a:spcPct val="20000"/>
        </a:spcBef>
        <a:spcAft>
          <a:spcPct val="0"/>
        </a:spcAft>
        <a:buClr>
          <a:schemeClr val="tx2"/>
        </a:buClr>
        <a:buChar char="•"/>
        <a:defRPr sz="2000">
          <a:solidFill>
            <a:schemeClr val="tx1"/>
          </a:solidFill>
          <a:latin typeface="+mn-lt"/>
        </a:defRPr>
      </a:lvl8pPr>
      <a:lvl9pPr marL="3886200" indent="-228600" algn="l" rtl="0" fontAlgn="base">
        <a:spcBef>
          <a:spcPct val="20000"/>
        </a:spcBef>
        <a:spcAft>
          <a:spcPct val="0"/>
        </a:spcAft>
        <a:buClr>
          <a:schemeClr val="tx2"/>
        </a:buClr>
        <a:buChar char="•"/>
        <a:defRPr sz="2000">
          <a:solidFill>
            <a:schemeClr val="tx1"/>
          </a:solidFill>
          <a:latin typeface="+mn-lt"/>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a:xfrm>
            <a:off x="457200" y="274638"/>
            <a:ext cx="8229600" cy="1930400"/>
          </a:xfrm>
        </p:spPr>
        <p:txBody>
          <a:bodyPr/>
          <a:lstStyle/>
          <a:p>
            <a:r>
              <a:rPr lang="hr-HR" sz="2800"/>
              <a:t>TEHNOLOŠKI POSTUPCI IZRADE OTVORA U KONSTRUKTIVNIM DIJELOVIMA KONSTRUKCIJA</a:t>
            </a:r>
            <a:endParaRPr lang="en-US" sz="2800"/>
          </a:p>
        </p:txBody>
      </p:sp>
      <p:sp>
        <p:nvSpPr>
          <p:cNvPr id="66565" name="Rectangle 5"/>
          <p:cNvSpPr>
            <a:spLocks noGrp="1" noChangeArrowheads="1"/>
          </p:cNvSpPr>
          <p:nvPr>
            <p:ph type="body" sz="half" idx="1"/>
          </p:nvPr>
        </p:nvSpPr>
        <p:spPr/>
        <p:txBody>
          <a:bodyPr/>
          <a:lstStyle/>
          <a:p>
            <a:pPr algn="ctr">
              <a:buFontTx/>
              <a:buNone/>
            </a:pPr>
            <a:endParaRPr lang="hr-HR" b="1" i="1"/>
          </a:p>
          <a:p>
            <a:pPr algn="ctr">
              <a:buFontTx/>
              <a:buNone/>
            </a:pPr>
            <a:endParaRPr lang="hr-HR" b="1" i="1"/>
          </a:p>
          <a:p>
            <a:pPr algn="ctr">
              <a:buFontTx/>
              <a:buNone/>
            </a:pPr>
            <a:r>
              <a:rPr lang="hr-HR" b="1" i="1"/>
              <a:t>BUŠENJE I REZANJE</a:t>
            </a:r>
            <a:endParaRPr lang="en-US" b="1" i="1"/>
          </a:p>
        </p:txBody>
      </p:sp>
      <p:sp>
        <p:nvSpPr>
          <p:cNvPr id="66566" name="Rectangle 6"/>
          <p:cNvSpPr>
            <a:spLocks noGrp="1" noChangeArrowheads="1"/>
          </p:cNvSpPr>
          <p:nvPr>
            <p:ph sz="half" idx="2"/>
          </p:nvPr>
        </p:nvSpPr>
        <p:spPr>
          <a:xfrm>
            <a:off x="457200" y="3922713"/>
            <a:ext cx="8229600" cy="2173287"/>
          </a:xfrm>
        </p:spPr>
        <p:txBody>
          <a:bodyPr/>
          <a:lstStyle/>
          <a:p>
            <a:pPr>
              <a:buFontTx/>
              <a:buNone/>
            </a:pPr>
            <a:endParaRPr lang="hr-HR" sz="2800"/>
          </a:p>
          <a:p>
            <a:pPr>
              <a:buFontTx/>
              <a:buNone/>
            </a:pPr>
            <a:endParaRPr lang="hr-HR" sz="2800"/>
          </a:p>
          <a:p>
            <a:pPr>
              <a:buFontTx/>
              <a:buNone/>
            </a:pPr>
            <a:r>
              <a:rPr lang="hr-HR" sz="2000" i="1">
                <a:latin typeface="Franklin Gothic Medium" pitchFamily="34" charset="0"/>
              </a:rPr>
              <a:t>                                       GRAĐEVINSKI FAKULTET SVEUČILIŠTA U ZAGREBU</a:t>
            </a:r>
            <a:endParaRPr lang="hr-HR" sz="2000"/>
          </a:p>
          <a:p>
            <a:pPr>
              <a:buFontTx/>
              <a:buNone/>
            </a:pPr>
            <a:endParaRPr lang="hr-HR" sz="2000"/>
          </a:p>
          <a:p>
            <a:pPr>
              <a:buFontTx/>
              <a:buNone/>
            </a:pPr>
            <a:r>
              <a:rPr lang="hr-HR" sz="2000"/>
              <a:t>            					       </a:t>
            </a:r>
            <a:r>
              <a:rPr lang="hr-HR" sz="2000" i="1"/>
              <a:t>Prof.dr.sc.Vjeran Mlinarić</a:t>
            </a:r>
            <a:endParaRPr lang="en-US" sz="2000" i="1"/>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68313" y="188913"/>
            <a:ext cx="8229600" cy="561975"/>
          </a:xfrm>
        </p:spPr>
        <p:txBody>
          <a:bodyPr/>
          <a:lstStyle/>
          <a:p>
            <a:r>
              <a:rPr lang="hr-HR" sz="1800"/>
              <a:t>BUŠENJE I REZANJE</a:t>
            </a:r>
            <a:endParaRPr lang="en-US" sz="1800"/>
          </a:p>
        </p:txBody>
      </p:sp>
      <p:sp>
        <p:nvSpPr>
          <p:cNvPr id="69635" name="Rectangle 3"/>
          <p:cNvSpPr>
            <a:spLocks noGrp="1" noChangeArrowheads="1"/>
          </p:cNvSpPr>
          <p:nvPr>
            <p:ph type="body" idx="1"/>
          </p:nvPr>
        </p:nvSpPr>
        <p:spPr/>
        <p:txBody>
          <a:bodyPr/>
          <a:lstStyle/>
          <a:p>
            <a:pPr algn="just"/>
            <a:r>
              <a:rPr lang="hr-HR" sz="1800" b="1"/>
              <a:t>Bušenje u betonu</a:t>
            </a:r>
            <a:r>
              <a:rPr lang="hr-HR" sz="1800"/>
              <a:t> </a:t>
            </a:r>
          </a:p>
          <a:p>
            <a:pPr algn="just"/>
            <a:r>
              <a:rPr lang="hr-HR" sz="1800"/>
              <a:t> obično izvodi u temeljima ili temeljnoj ploči</a:t>
            </a:r>
          </a:p>
          <a:p>
            <a:pPr algn="just"/>
            <a:r>
              <a:rPr lang="hr-HR" sz="1800"/>
              <a:t> zidovima</a:t>
            </a:r>
          </a:p>
          <a:p>
            <a:pPr algn="just"/>
            <a:r>
              <a:rPr lang="hr-HR" sz="1800"/>
              <a:t> potpornim zidovima i sličnom </a:t>
            </a:r>
          </a:p>
          <a:p>
            <a:pPr algn="just"/>
            <a:r>
              <a:rPr lang="hr-HR" sz="1800"/>
              <a:t> što je beton gušći to ga je lakše bušiti</a:t>
            </a:r>
          </a:p>
          <a:p>
            <a:pPr algn="just"/>
            <a:r>
              <a:rPr lang="hr-HR" sz="1800"/>
              <a:t> nepovoljno – ostaci drveta od izrade oplate </a:t>
            </a:r>
          </a:p>
          <a:p>
            <a:pPr algn="just"/>
            <a:r>
              <a:rPr lang="hr-HR" sz="1800"/>
              <a:t> ''skida'' zube s krune što izaziva prekid bušenja </a:t>
            </a:r>
          </a:p>
          <a:p>
            <a:pPr algn="just"/>
            <a:r>
              <a:rPr lang="hr-HR" sz="1800"/>
              <a:t> bušilica se demontira, razbija se izbušeni valjak u zidu i uklanja  drvena  </a:t>
            </a:r>
          </a:p>
          <a:p>
            <a:pPr algn="just">
              <a:buFontTx/>
              <a:buNone/>
            </a:pPr>
            <a:r>
              <a:rPr lang="hr-HR" sz="1800"/>
              <a:t>      zapreka.</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xEl>
                                              <p:pRg st="1" end="1"/>
                                            </p:txEl>
                                          </p:spTgt>
                                        </p:tgtEl>
                                        <p:attrNameLst>
                                          <p:attrName>style.visibility</p:attrName>
                                        </p:attrNameLst>
                                      </p:cBhvr>
                                      <p:to>
                                        <p:strVal val="visible"/>
                                      </p:to>
                                    </p:set>
                                    <p:anim calcmode="lin" valueType="num">
                                      <p:cBhvr additive="base">
                                        <p:cTn id="7" dur="20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2" end="2"/>
                                            </p:txEl>
                                          </p:spTgt>
                                        </p:tgtEl>
                                        <p:attrNameLst>
                                          <p:attrName>style.visibility</p:attrName>
                                        </p:attrNameLst>
                                      </p:cBhvr>
                                      <p:to>
                                        <p:strVal val="visible"/>
                                      </p:to>
                                    </p:set>
                                    <p:anim calcmode="lin" valueType="num">
                                      <p:cBhvr additive="base">
                                        <p:cTn id="13" dur="20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anim calcmode="lin" valueType="num">
                                      <p:cBhvr additive="base">
                                        <p:cTn id="19" dur="20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9635">
                                            <p:txEl>
                                              <p:pRg st="4" end="4"/>
                                            </p:txEl>
                                          </p:spTgt>
                                        </p:tgtEl>
                                        <p:attrNameLst>
                                          <p:attrName>style.visibility</p:attrName>
                                        </p:attrNameLst>
                                      </p:cBhvr>
                                      <p:to>
                                        <p:strVal val="visible"/>
                                      </p:to>
                                    </p:set>
                                    <p:anim calcmode="lin" valueType="num">
                                      <p:cBhvr additive="base">
                                        <p:cTn id="25" dur="20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696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9635">
                                            <p:txEl>
                                              <p:pRg st="5" end="5"/>
                                            </p:txEl>
                                          </p:spTgt>
                                        </p:tgtEl>
                                        <p:attrNameLst>
                                          <p:attrName>style.visibility</p:attrName>
                                        </p:attrNameLst>
                                      </p:cBhvr>
                                      <p:to>
                                        <p:strVal val="visible"/>
                                      </p:to>
                                    </p:set>
                                    <p:anim calcmode="lin" valueType="num">
                                      <p:cBhvr additive="base">
                                        <p:cTn id="31" dur="2000" fill="hold"/>
                                        <p:tgtEl>
                                          <p:spTgt spid="69635">
                                            <p:txEl>
                                              <p:pRg st="5" end="5"/>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696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9635">
                                            <p:txEl>
                                              <p:pRg st="6" end="6"/>
                                            </p:txEl>
                                          </p:spTgt>
                                        </p:tgtEl>
                                        <p:attrNameLst>
                                          <p:attrName>style.visibility</p:attrName>
                                        </p:attrNameLst>
                                      </p:cBhvr>
                                      <p:to>
                                        <p:strVal val="visible"/>
                                      </p:to>
                                    </p:set>
                                    <p:anim calcmode="lin" valueType="num">
                                      <p:cBhvr additive="base">
                                        <p:cTn id="37" dur="2000" fill="hold"/>
                                        <p:tgtEl>
                                          <p:spTgt spid="69635">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696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9635">
                                            <p:txEl>
                                              <p:pRg st="7" end="7"/>
                                            </p:txEl>
                                          </p:spTgt>
                                        </p:tgtEl>
                                        <p:attrNameLst>
                                          <p:attrName>style.visibility</p:attrName>
                                        </p:attrNameLst>
                                      </p:cBhvr>
                                      <p:to>
                                        <p:strVal val="visible"/>
                                      </p:to>
                                    </p:set>
                                    <p:anim calcmode="lin" valueType="num">
                                      <p:cBhvr additive="base">
                                        <p:cTn id="43" dur="2000" fill="hold"/>
                                        <p:tgtEl>
                                          <p:spTgt spid="69635">
                                            <p:txEl>
                                              <p:pRg st="7" end="7"/>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69635">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9635">
                                            <p:txEl>
                                              <p:pRg st="8" end="8"/>
                                            </p:txEl>
                                          </p:spTgt>
                                        </p:tgtEl>
                                        <p:attrNameLst>
                                          <p:attrName>style.visibility</p:attrName>
                                        </p:attrNameLst>
                                      </p:cBhvr>
                                      <p:to>
                                        <p:strVal val="visible"/>
                                      </p:to>
                                    </p:set>
                                    <p:anim calcmode="lin" valueType="num">
                                      <p:cBhvr additive="base">
                                        <p:cTn id="47" dur="2000" fill="hold"/>
                                        <p:tgtEl>
                                          <p:spTgt spid="69635">
                                            <p:txEl>
                                              <p:pRg st="8" end="8"/>
                                            </p:txEl>
                                          </p:spTgt>
                                        </p:tgtEl>
                                        <p:attrNameLst>
                                          <p:attrName>ppt_x</p:attrName>
                                        </p:attrNameLst>
                                      </p:cBhvr>
                                      <p:tavLst>
                                        <p:tav tm="0">
                                          <p:val>
                                            <p:strVal val="#ppt_x"/>
                                          </p:val>
                                        </p:tav>
                                        <p:tav tm="100000">
                                          <p:val>
                                            <p:strVal val="#ppt_x"/>
                                          </p:val>
                                        </p:tav>
                                      </p:tavLst>
                                    </p:anim>
                                    <p:anim calcmode="lin" valueType="num">
                                      <p:cBhvr additive="base">
                                        <p:cTn id="48" dur="2000" fill="hold"/>
                                        <p:tgtEl>
                                          <p:spTgt spid="6963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70659" name="Rectangle 3"/>
          <p:cNvSpPr>
            <a:spLocks noGrp="1" noChangeArrowheads="1"/>
          </p:cNvSpPr>
          <p:nvPr>
            <p:ph type="body" idx="1"/>
          </p:nvPr>
        </p:nvSpPr>
        <p:spPr/>
        <p:txBody>
          <a:bodyPr/>
          <a:lstStyle/>
          <a:p>
            <a:pPr algn="just"/>
            <a:r>
              <a:rPr lang="hr-HR" sz="1800" b="1"/>
              <a:t>Bušenje u armiranom betonu:</a:t>
            </a:r>
            <a:r>
              <a:rPr lang="hr-HR" sz="1800"/>
              <a:t> </a:t>
            </a:r>
          </a:p>
          <a:p>
            <a:pPr algn="just"/>
            <a:r>
              <a:rPr lang="hr-HR" sz="1800"/>
              <a:t>Kruna s dijamantnim segmentima može bušiti i beton i armaturni čelik zajedno. </a:t>
            </a:r>
          </a:p>
          <a:p>
            <a:pPr algn="just"/>
            <a:r>
              <a:rPr lang="hr-HR" sz="1800"/>
              <a:t>Najpovoljniji uvjeti za bušenje armiranog betona su kad je beton kompaktan, a armaturni čelik je promjera do 8 mm. </a:t>
            </a:r>
          </a:p>
          <a:p>
            <a:pPr algn="just"/>
            <a:r>
              <a:rPr lang="hr-HR" sz="1800"/>
              <a:t>Za vrijeme bušenja betona voda koja ispire izrezani materijal van krune je sive boje. </a:t>
            </a:r>
          </a:p>
          <a:p>
            <a:pPr algn="just"/>
            <a:r>
              <a:rPr lang="hr-HR" sz="1800"/>
              <a:t>Kad segmenti režu čelik izbacuju  se crni komadići što upozorava na metal i radom se nastavlja sporije</a:t>
            </a:r>
            <a:r>
              <a:rPr lang="hr-HR" sz="2400"/>
              <a:t>.</a:t>
            </a:r>
            <a:r>
              <a:rPr lang="hr-HR"/>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0659">
                                            <p:txEl>
                                              <p:pRg st="1" end="1"/>
                                            </p:txEl>
                                          </p:spTgt>
                                        </p:tgtEl>
                                        <p:attrNameLst>
                                          <p:attrName>style.visibility</p:attrName>
                                        </p:attrNameLst>
                                      </p:cBhvr>
                                      <p:to>
                                        <p:strVal val="visible"/>
                                      </p:to>
                                    </p:set>
                                    <p:anim calcmode="lin" valueType="num">
                                      <p:cBhvr additive="base">
                                        <p:cTn id="7" dur="20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0659">
                                            <p:txEl>
                                              <p:pRg st="2" end="2"/>
                                            </p:txEl>
                                          </p:spTgt>
                                        </p:tgtEl>
                                        <p:attrNameLst>
                                          <p:attrName>style.visibility</p:attrName>
                                        </p:attrNameLst>
                                      </p:cBhvr>
                                      <p:to>
                                        <p:strVal val="visible"/>
                                      </p:to>
                                    </p:set>
                                    <p:anim calcmode="lin" valueType="num">
                                      <p:cBhvr additive="base">
                                        <p:cTn id="13" dur="20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0659">
                                            <p:txEl>
                                              <p:pRg st="3" end="3"/>
                                            </p:txEl>
                                          </p:spTgt>
                                        </p:tgtEl>
                                        <p:attrNameLst>
                                          <p:attrName>style.visibility</p:attrName>
                                        </p:attrNameLst>
                                      </p:cBhvr>
                                      <p:to>
                                        <p:strVal val="visible"/>
                                      </p:to>
                                    </p:set>
                                    <p:anim calcmode="lin" valueType="num">
                                      <p:cBhvr additive="base">
                                        <p:cTn id="19" dur="20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0659">
                                            <p:txEl>
                                              <p:pRg st="4" end="4"/>
                                            </p:txEl>
                                          </p:spTgt>
                                        </p:tgtEl>
                                        <p:attrNameLst>
                                          <p:attrName>style.visibility</p:attrName>
                                        </p:attrNameLst>
                                      </p:cBhvr>
                                      <p:to>
                                        <p:strVal val="visible"/>
                                      </p:to>
                                    </p:set>
                                    <p:anim calcmode="lin" valueType="num">
                                      <p:cBhvr additive="base">
                                        <p:cTn id="25" dur="2000" fill="hold"/>
                                        <p:tgtEl>
                                          <p:spTgt spid="70659">
                                            <p:txEl>
                                              <p:pRg st="4" end="4"/>
                                            </p:txEl>
                                          </p:spTgt>
                                        </p:tgtEl>
                                        <p:attrNameLst>
                                          <p:attrName>ppt_x</p:attrName>
                                        </p:attrNameLst>
                                      </p:cBhvr>
                                      <p:tavLst>
                                        <p:tav tm="0">
                                          <p:val>
                                            <p:strVal val="#ppt_x"/>
                                          </p:val>
                                        </p:tav>
                                        <p:tav tm="100000">
                                          <p:val>
                                            <p:strVal val="#ppt_x"/>
                                          </p:val>
                                        </p:tav>
                                      </p:tavLst>
                                    </p:anim>
                                    <p:anim calcmode="lin" valueType="num">
                                      <p:cBhvr additive="base">
                                        <p:cTn id="26" dur="2000" fill="hold"/>
                                        <p:tgtEl>
                                          <p:spTgt spid="706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228600"/>
            <a:ext cx="8229600" cy="490538"/>
          </a:xfrm>
        </p:spPr>
        <p:txBody>
          <a:bodyPr/>
          <a:lstStyle/>
          <a:p>
            <a:r>
              <a:rPr lang="hr-HR" sz="1800"/>
              <a:t>BUŠENJE I REZANJE</a:t>
            </a:r>
            <a:endParaRPr lang="en-US" sz="1800"/>
          </a:p>
        </p:txBody>
      </p:sp>
      <p:sp>
        <p:nvSpPr>
          <p:cNvPr id="71684" name="Rectangle 4"/>
          <p:cNvSpPr>
            <a:spLocks noChangeArrowheads="1"/>
          </p:cNvSpPr>
          <p:nvPr/>
        </p:nvSpPr>
        <p:spPr bwMode="auto">
          <a:xfrm>
            <a:off x="611188" y="2314575"/>
            <a:ext cx="7993062" cy="2563813"/>
          </a:xfrm>
          <a:prstGeom prst="rect">
            <a:avLst/>
          </a:prstGeom>
          <a:noFill/>
          <a:ln w="9525">
            <a:noFill/>
            <a:miter lim="800000"/>
            <a:headEnd/>
            <a:tailEnd/>
          </a:ln>
          <a:effectLst/>
        </p:spPr>
        <p:txBody>
          <a:bodyPr anchor="ctr">
            <a:spAutoFit/>
          </a:bodyPr>
          <a:lstStyle/>
          <a:p>
            <a:pPr algn="just"/>
            <a:r>
              <a:rPr lang="hr-HR"/>
              <a:t>Negativna pojava u armiranom betonu je slobodan prostor oko armature koji se pojavljuje kod nepravilne ugradnje betona.</a:t>
            </a:r>
          </a:p>
          <a:p>
            <a:pPr algn="just"/>
            <a:endParaRPr lang="hr-HR"/>
          </a:p>
          <a:p>
            <a:pPr algn="just"/>
            <a:r>
              <a:rPr lang="hr-HR"/>
              <a:t>Kada kruna naiđe na čelik i počne ga rezati, zbog nevezanosti armature ona vibrira i otežava bušenje.  </a:t>
            </a:r>
          </a:p>
          <a:p>
            <a:pPr algn="just"/>
            <a:endParaRPr lang="hr-HR"/>
          </a:p>
          <a:p>
            <a:pPr algn="just"/>
            <a:r>
              <a:rPr lang="hr-HR"/>
              <a:t>U trenutku kada segmenti krune prerežu čelik on postaje slobodan i izaziva zaustavljanje bušenja. Pri tome se najčešće otkinu pojedini segmenti s krune, što izaziva vibracije koje otežavaju bušenje.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684">
                                            <p:txEl>
                                              <p:pRg st="0" end="0"/>
                                            </p:txEl>
                                          </p:spTgt>
                                        </p:tgtEl>
                                        <p:attrNameLst>
                                          <p:attrName>style.visibility</p:attrName>
                                        </p:attrNameLst>
                                      </p:cBhvr>
                                      <p:to>
                                        <p:strVal val="visible"/>
                                      </p:to>
                                    </p:set>
                                    <p:anim calcmode="lin" valueType="num">
                                      <p:cBhvr additive="base">
                                        <p:cTn id="7" dur="2000" fill="hold"/>
                                        <p:tgtEl>
                                          <p:spTgt spid="71684">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16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684">
                                            <p:txEl>
                                              <p:pRg st="2" end="2"/>
                                            </p:txEl>
                                          </p:spTgt>
                                        </p:tgtEl>
                                        <p:attrNameLst>
                                          <p:attrName>style.visibility</p:attrName>
                                        </p:attrNameLst>
                                      </p:cBhvr>
                                      <p:to>
                                        <p:strVal val="visible"/>
                                      </p:to>
                                    </p:set>
                                    <p:anim calcmode="lin" valueType="num">
                                      <p:cBhvr additive="base">
                                        <p:cTn id="13" dur="2000" fill="hold"/>
                                        <p:tgtEl>
                                          <p:spTgt spid="71684">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716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684">
                                            <p:txEl>
                                              <p:pRg st="4" end="4"/>
                                            </p:txEl>
                                          </p:spTgt>
                                        </p:tgtEl>
                                        <p:attrNameLst>
                                          <p:attrName>style.visibility</p:attrName>
                                        </p:attrNameLst>
                                      </p:cBhvr>
                                      <p:to>
                                        <p:strVal val="visible"/>
                                      </p:to>
                                    </p:set>
                                    <p:anim calcmode="lin" valueType="num">
                                      <p:cBhvr additive="base">
                                        <p:cTn id="19" dur="2000" fill="hold"/>
                                        <p:tgtEl>
                                          <p:spTgt spid="71684">
                                            <p:txEl>
                                              <p:pRg st="4" end="4"/>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7168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28600"/>
            <a:ext cx="8229600" cy="490538"/>
          </a:xfrm>
        </p:spPr>
        <p:txBody>
          <a:bodyPr/>
          <a:lstStyle/>
          <a:p>
            <a:r>
              <a:rPr lang="hr-HR" sz="1800"/>
              <a:t>BUŠENJE I REZANJE</a:t>
            </a:r>
            <a:endParaRPr lang="en-US" sz="1800"/>
          </a:p>
        </p:txBody>
      </p:sp>
      <p:sp>
        <p:nvSpPr>
          <p:cNvPr id="73731" name="Rectangle 3"/>
          <p:cNvSpPr>
            <a:spLocks noGrp="1" noChangeArrowheads="1"/>
          </p:cNvSpPr>
          <p:nvPr>
            <p:ph type="body" idx="1"/>
          </p:nvPr>
        </p:nvSpPr>
        <p:spPr/>
        <p:txBody>
          <a:bodyPr/>
          <a:lstStyle/>
          <a:p>
            <a:pPr>
              <a:buFontTx/>
              <a:buNone/>
            </a:pPr>
            <a:r>
              <a:rPr lang="hr-HR" b="1"/>
              <a:t> </a:t>
            </a:r>
            <a:r>
              <a:rPr lang="hr-HR" sz="1800" b="1"/>
              <a:t>Bušenje u kamenu</a:t>
            </a:r>
            <a:endParaRPr lang="hr-HR" sz="1800"/>
          </a:p>
          <a:p>
            <a:r>
              <a:rPr lang="hr-HR" sz="1800"/>
              <a:t>kamen je  čvrst i kompaktan, tako da je bušenje potpuno ujednačeno</a:t>
            </a:r>
          </a:p>
          <a:p>
            <a:r>
              <a:rPr lang="hr-HR" sz="1800"/>
              <a:t>slično je kao bušenje u kvalitetnom betonu </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3731">
                                            <p:txEl>
                                              <p:pRg st="1" end="1"/>
                                            </p:txEl>
                                          </p:spTgt>
                                        </p:tgtEl>
                                        <p:attrNameLst>
                                          <p:attrName>style.visibility</p:attrName>
                                        </p:attrNameLst>
                                      </p:cBhvr>
                                      <p:to>
                                        <p:strVal val="visible"/>
                                      </p:to>
                                    </p:set>
                                    <p:anim calcmode="lin" valueType="num">
                                      <p:cBhvr additive="base">
                                        <p:cTn id="7" dur="2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3731">
                                            <p:txEl>
                                              <p:pRg st="2" end="2"/>
                                            </p:txEl>
                                          </p:spTgt>
                                        </p:tgtEl>
                                        <p:attrNameLst>
                                          <p:attrName>style.visibility</p:attrName>
                                        </p:attrNameLst>
                                      </p:cBhvr>
                                      <p:to>
                                        <p:strVal val="visible"/>
                                      </p:to>
                                    </p:set>
                                    <p:anim calcmode="lin" valueType="num">
                                      <p:cBhvr additive="base">
                                        <p:cTn id="13" dur="2000" fill="hold"/>
                                        <p:tgtEl>
                                          <p:spTgt spid="73731">
                                            <p:txEl>
                                              <p:pRg st="2" end="2"/>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737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74755" name="Rectangle 3"/>
          <p:cNvSpPr>
            <a:spLocks noGrp="1" noChangeArrowheads="1"/>
          </p:cNvSpPr>
          <p:nvPr>
            <p:ph type="body" idx="1"/>
          </p:nvPr>
        </p:nvSpPr>
        <p:spPr/>
        <p:txBody>
          <a:bodyPr/>
          <a:lstStyle/>
          <a:p>
            <a:pPr>
              <a:lnSpc>
                <a:spcPct val="80000"/>
              </a:lnSpc>
            </a:pPr>
            <a:r>
              <a:rPr lang="hr-HR" sz="1800" b="1"/>
              <a:t> Bušenje u opeci</a:t>
            </a:r>
          </a:p>
          <a:p>
            <a:pPr>
              <a:lnSpc>
                <a:spcPct val="80000"/>
              </a:lnSpc>
            </a:pPr>
            <a:r>
              <a:rPr lang="hr-HR" sz="1800" b="1"/>
              <a:t> Bušenje uz upotrebu vode</a:t>
            </a:r>
            <a:endParaRPr lang="hr-HR" sz="1800"/>
          </a:p>
          <a:p>
            <a:pPr>
              <a:lnSpc>
                <a:spcPct val="80000"/>
              </a:lnSpc>
            </a:pPr>
            <a:r>
              <a:rPr lang="hr-HR" sz="1800"/>
              <a:t>kako je opeka mekša od kamena i betona, često i šuplja, bušenje je lakše izvedivo s kraćim vremenom izvođenja. </a:t>
            </a:r>
          </a:p>
          <a:p>
            <a:pPr>
              <a:lnSpc>
                <a:spcPct val="80000"/>
              </a:lnSpc>
            </a:pPr>
            <a:r>
              <a:rPr lang="hr-HR" sz="1800"/>
              <a:t>u zidovima izrađenim od šuplje opeke za bušenje se troši  više vode radi gubitaka vode kroz šupljine.</a:t>
            </a:r>
            <a:endParaRPr lang="hr-HR" sz="1800" b="1"/>
          </a:p>
          <a:p>
            <a:pPr>
              <a:lnSpc>
                <a:spcPct val="80000"/>
              </a:lnSpc>
              <a:buFontTx/>
              <a:buNone/>
            </a:pPr>
            <a:r>
              <a:rPr lang="hr-HR" sz="1800" b="1"/>
              <a:t>       Bušenje bez vode</a:t>
            </a:r>
            <a:endParaRPr lang="hr-HR" sz="1800"/>
          </a:p>
          <a:p>
            <a:pPr>
              <a:lnSpc>
                <a:spcPct val="80000"/>
              </a:lnSpc>
            </a:pPr>
            <a:r>
              <a:rPr lang="hr-HR" sz="1800"/>
              <a:t>zbog boje opeke koju voda ispire u toku bušenja takav se rad izbjegava. </a:t>
            </a:r>
          </a:p>
          <a:p>
            <a:pPr>
              <a:lnSpc>
                <a:spcPct val="80000"/>
              </a:lnSpc>
            </a:pPr>
            <a:r>
              <a:rPr lang="hr-HR" sz="1800"/>
              <a:t>takva obojena voda ostavlja tragove na zidovima</a:t>
            </a:r>
          </a:p>
          <a:p>
            <a:pPr>
              <a:lnSpc>
                <a:spcPct val="80000"/>
              </a:lnSpc>
            </a:pPr>
            <a:r>
              <a:rPr lang="hr-HR" sz="1800"/>
              <a:t>koristi se bušilica sa krunama za suho bušenje uz upotrebu usisavača za prašinu. </a:t>
            </a:r>
          </a:p>
          <a:p>
            <a:pPr>
              <a:lnSpc>
                <a:spcPct val="80000"/>
              </a:lnSpc>
            </a:pPr>
            <a:r>
              <a:rPr lang="hr-HR" sz="1800"/>
              <a:t>bušenje se vrši direktno držanjem bušilice u rukama.</a:t>
            </a:r>
          </a:p>
          <a:p>
            <a:pPr>
              <a:lnSpc>
                <a:spcPct val="80000"/>
              </a:lnSpc>
            </a:pPr>
            <a:r>
              <a:rPr lang="hr-HR" sz="1800"/>
              <a:t>buši se dok se kruna  napuni tako da otežava bušenje. </a:t>
            </a:r>
          </a:p>
          <a:p>
            <a:pPr>
              <a:lnSpc>
                <a:spcPct val="80000"/>
              </a:lnSpc>
            </a:pPr>
            <a:r>
              <a:rPr lang="hr-HR" sz="1800"/>
              <a:t>Slijedi prestanak bušenja i pražnjenje krune i ponovno bušenje do kraja rupe. </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4755">
                                            <p:txEl>
                                              <p:pRg st="1" end="1"/>
                                            </p:txEl>
                                          </p:spTgt>
                                        </p:tgtEl>
                                        <p:attrNameLst>
                                          <p:attrName>style.visibility</p:attrName>
                                        </p:attrNameLst>
                                      </p:cBhvr>
                                      <p:to>
                                        <p:strVal val="visible"/>
                                      </p:to>
                                    </p:set>
                                    <p:anim calcmode="lin" valueType="num">
                                      <p:cBhvr additive="base">
                                        <p:cTn id="7" dur="2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74755">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4755">
                                            <p:txEl>
                                              <p:pRg st="2" end="2"/>
                                            </p:txEl>
                                          </p:spTgt>
                                        </p:tgtEl>
                                        <p:attrNameLst>
                                          <p:attrName>style.visibility</p:attrName>
                                        </p:attrNameLst>
                                      </p:cBhvr>
                                      <p:to>
                                        <p:strVal val="visible"/>
                                      </p:to>
                                    </p:set>
                                    <p:anim calcmode="lin" valueType="num">
                                      <p:cBhvr additive="base">
                                        <p:cTn id="11" dur="2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4755">
                                            <p:txEl>
                                              <p:pRg st="3" end="3"/>
                                            </p:txEl>
                                          </p:spTgt>
                                        </p:tgtEl>
                                        <p:attrNameLst>
                                          <p:attrName>style.visibility</p:attrName>
                                        </p:attrNameLst>
                                      </p:cBhvr>
                                      <p:to>
                                        <p:strVal val="visible"/>
                                      </p:to>
                                    </p:set>
                                    <p:anim calcmode="lin" valueType="num">
                                      <p:cBhvr additive="base">
                                        <p:cTn id="17" dur="20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747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4755">
                                            <p:txEl>
                                              <p:pRg st="4" end="4"/>
                                            </p:txEl>
                                          </p:spTgt>
                                        </p:tgtEl>
                                        <p:attrNameLst>
                                          <p:attrName>style.visibility</p:attrName>
                                        </p:attrNameLst>
                                      </p:cBhvr>
                                      <p:to>
                                        <p:strVal val="visible"/>
                                      </p:to>
                                    </p:set>
                                    <p:anim calcmode="lin" valueType="num">
                                      <p:cBhvr additive="base">
                                        <p:cTn id="23" dur="2000" fill="hold"/>
                                        <p:tgtEl>
                                          <p:spTgt spid="74755">
                                            <p:txEl>
                                              <p:pRg st="4" end="4"/>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7475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4755">
                                            <p:txEl>
                                              <p:pRg st="5" end="5"/>
                                            </p:txEl>
                                          </p:spTgt>
                                        </p:tgtEl>
                                        <p:attrNameLst>
                                          <p:attrName>style.visibility</p:attrName>
                                        </p:attrNameLst>
                                      </p:cBhvr>
                                      <p:to>
                                        <p:strVal val="visible"/>
                                      </p:to>
                                    </p:set>
                                    <p:anim calcmode="lin" valueType="num">
                                      <p:cBhvr additive="base">
                                        <p:cTn id="27" dur="2000" fill="hold"/>
                                        <p:tgtEl>
                                          <p:spTgt spid="74755">
                                            <p:txEl>
                                              <p:pRg st="5" end="5"/>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74755">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4755">
                                            <p:txEl>
                                              <p:pRg st="6" end="6"/>
                                            </p:txEl>
                                          </p:spTgt>
                                        </p:tgtEl>
                                        <p:attrNameLst>
                                          <p:attrName>style.visibility</p:attrName>
                                        </p:attrNameLst>
                                      </p:cBhvr>
                                      <p:to>
                                        <p:strVal val="visible"/>
                                      </p:to>
                                    </p:set>
                                    <p:anim calcmode="lin" valueType="num">
                                      <p:cBhvr additive="base">
                                        <p:cTn id="31" dur="2000" fill="hold"/>
                                        <p:tgtEl>
                                          <p:spTgt spid="74755">
                                            <p:txEl>
                                              <p:pRg st="6" end="6"/>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7475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4755">
                                            <p:txEl>
                                              <p:pRg st="7" end="7"/>
                                            </p:txEl>
                                          </p:spTgt>
                                        </p:tgtEl>
                                        <p:attrNameLst>
                                          <p:attrName>style.visibility</p:attrName>
                                        </p:attrNameLst>
                                      </p:cBhvr>
                                      <p:to>
                                        <p:strVal val="visible"/>
                                      </p:to>
                                    </p:set>
                                    <p:anim calcmode="lin" valueType="num">
                                      <p:cBhvr additive="base">
                                        <p:cTn id="37" dur="2000" fill="hold"/>
                                        <p:tgtEl>
                                          <p:spTgt spid="74755">
                                            <p:txEl>
                                              <p:pRg st="7" end="7"/>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7475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74755">
                                            <p:txEl>
                                              <p:pRg st="8" end="8"/>
                                            </p:txEl>
                                          </p:spTgt>
                                        </p:tgtEl>
                                        <p:attrNameLst>
                                          <p:attrName>style.visibility</p:attrName>
                                        </p:attrNameLst>
                                      </p:cBhvr>
                                      <p:to>
                                        <p:strVal val="visible"/>
                                      </p:to>
                                    </p:set>
                                    <p:anim calcmode="lin" valueType="num">
                                      <p:cBhvr additive="base">
                                        <p:cTn id="43" dur="2000" fill="hold"/>
                                        <p:tgtEl>
                                          <p:spTgt spid="74755">
                                            <p:txEl>
                                              <p:pRg st="8" end="8"/>
                                            </p:txEl>
                                          </p:spTgt>
                                        </p:tgtEl>
                                        <p:attrNameLst>
                                          <p:attrName>ppt_x</p:attrName>
                                        </p:attrNameLst>
                                      </p:cBhvr>
                                      <p:tavLst>
                                        <p:tav tm="0">
                                          <p:val>
                                            <p:strVal val="#ppt_x"/>
                                          </p:val>
                                        </p:tav>
                                        <p:tav tm="100000">
                                          <p:val>
                                            <p:strVal val="#ppt_x"/>
                                          </p:val>
                                        </p:tav>
                                      </p:tavLst>
                                    </p:anim>
                                    <p:anim calcmode="lin" valueType="num">
                                      <p:cBhvr additive="base">
                                        <p:cTn id="44" dur="2000" fill="hold"/>
                                        <p:tgtEl>
                                          <p:spTgt spid="7475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4755">
                                            <p:txEl>
                                              <p:pRg st="9" end="9"/>
                                            </p:txEl>
                                          </p:spTgt>
                                        </p:tgtEl>
                                        <p:attrNameLst>
                                          <p:attrName>style.visibility</p:attrName>
                                        </p:attrNameLst>
                                      </p:cBhvr>
                                      <p:to>
                                        <p:strVal val="visible"/>
                                      </p:to>
                                    </p:set>
                                    <p:anim calcmode="lin" valueType="num">
                                      <p:cBhvr additive="base">
                                        <p:cTn id="49" dur="2000" fill="hold"/>
                                        <p:tgtEl>
                                          <p:spTgt spid="74755">
                                            <p:txEl>
                                              <p:pRg st="9" end="9"/>
                                            </p:txEl>
                                          </p:spTgt>
                                        </p:tgtEl>
                                        <p:attrNameLst>
                                          <p:attrName>ppt_x</p:attrName>
                                        </p:attrNameLst>
                                      </p:cBhvr>
                                      <p:tavLst>
                                        <p:tav tm="0">
                                          <p:val>
                                            <p:strVal val="#ppt_x"/>
                                          </p:val>
                                        </p:tav>
                                        <p:tav tm="100000">
                                          <p:val>
                                            <p:strVal val="#ppt_x"/>
                                          </p:val>
                                        </p:tav>
                                      </p:tavLst>
                                    </p:anim>
                                    <p:anim calcmode="lin" valueType="num">
                                      <p:cBhvr additive="base">
                                        <p:cTn id="50" dur="2000" fill="hold"/>
                                        <p:tgtEl>
                                          <p:spTgt spid="7475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74755">
                                            <p:txEl>
                                              <p:pRg st="10" end="10"/>
                                            </p:txEl>
                                          </p:spTgt>
                                        </p:tgtEl>
                                        <p:attrNameLst>
                                          <p:attrName>style.visibility</p:attrName>
                                        </p:attrNameLst>
                                      </p:cBhvr>
                                      <p:to>
                                        <p:strVal val="visible"/>
                                      </p:to>
                                    </p:set>
                                    <p:anim calcmode="lin" valueType="num">
                                      <p:cBhvr additive="base">
                                        <p:cTn id="55" dur="2000" fill="hold"/>
                                        <p:tgtEl>
                                          <p:spTgt spid="74755">
                                            <p:txEl>
                                              <p:pRg st="10" end="10"/>
                                            </p:txEl>
                                          </p:spTgt>
                                        </p:tgtEl>
                                        <p:attrNameLst>
                                          <p:attrName>ppt_x</p:attrName>
                                        </p:attrNameLst>
                                      </p:cBhvr>
                                      <p:tavLst>
                                        <p:tav tm="0">
                                          <p:val>
                                            <p:strVal val="#ppt_x"/>
                                          </p:val>
                                        </p:tav>
                                        <p:tav tm="100000">
                                          <p:val>
                                            <p:strVal val="#ppt_x"/>
                                          </p:val>
                                        </p:tav>
                                      </p:tavLst>
                                    </p:anim>
                                    <p:anim calcmode="lin" valueType="num">
                                      <p:cBhvr additive="base">
                                        <p:cTn id="56" dur="2000" fill="hold"/>
                                        <p:tgtEl>
                                          <p:spTgt spid="7475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descr="PA072510"/>
          <p:cNvPicPr>
            <a:picLocks noChangeAspect="1" noChangeArrowheads="1"/>
          </p:cNvPicPr>
          <p:nvPr/>
        </p:nvPicPr>
        <p:blipFill>
          <a:blip r:embed="rId2" cstate="print"/>
          <a:srcRect/>
          <a:stretch>
            <a:fillRect/>
          </a:stretch>
        </p:blipFill>
        <p:spPr bwMode="auto">
          <a:xfrm>
            <a:off x="3059113" y="1989138"/>
            <a:ext cx="3176587" cy="3744912"/>
          </a:xfrm>
          <a:prstGeom prst="rect">
            <a:avLst/>
          </a:prstGeom>
          <a:noFill/>
          <a:ln w="9525">
            <a:noFill/>
            <a:miter lim="800000"/>
            <a:headEnd/>
            <a:tailEnd/>
          </a:ln>
        </p:spPr>
      </p:pic>
      <p:sp>
        <p:nvSpPr>
          <p:cNvPr id="115715" name="Text Box 3"/>
          <p:cNvSpPr txBox="1">
            <a:spLocks noChangeArrowheads="1"/>
          </p:cNvSpPr>
          <p:nvPr/>
        </p:nvSpPr>
        <p:spPr bwMode="auto">
          <a:xfrm>
            <a:off x="1763713" y="549275"/>
            <a:ext cx="5903912" cy="1328738"/>
          </a:xfrm>
          <a:prstGeom prst="rect">
            <a:avLst/>
          </a:prstGeom>
          <a:noFill/>
          <a:ln w="9525">
            <a:noFill/>
            <a:miter lim="800000"/>
            <a:headEnd/>
            <a:tailEnd/>
          </a:ln>
          <a:effectLst/>
        </p:spPr>
        <p:txBody>
          <a:bodyPr>
            <a:spAutoFit/>
          </a:bodyPr>
          <a:lstStyle/>
          <a:p>
            <a:pPr>
              <a:spcBef>
                <a:spcPct val="50000"/>
              </a:spcBef>
            </a:pPr>
            <a:r>
              <a:rPr lang="hr-HR"/>
              <a:t>potrebno je napraviti prodore bušenjem kroz armirano betonske konstruktivne elemente (zidovi, grede i ploče) za prolaze instalacija. </a:t>
            </a:r>
          </a:p>
          <a:p>
            <a:pPr>
              <a:spcBef>
                <a:spcPct val="50000"/>
              </a:spcBef>
            </a:pPr>
            <a:endParaRPr lang="hr-H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PA072505"/>
          <p:cNvPicPr>
            <a:picLocks noChangeAspect="1" noChangeArrowheads="1"/>
          </p:cNvPicPr>
          <p:nvPr/>
        </p:nvPicPr>
        <p:blipFill>
          <a:blip r:embed="rId2" cstate="print"/>
          <a:srcRect/>
          <a:stretch>
            <a:fillRect/>
          </a:stretch>
        </p:blipFill>
        <p:spPr bwMode="auto">
          <a:xfrm>
            <a:off x="3635375" y="1916113"/>
            <a:ext cx="2133600" cy="28575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PA072507"/>
          <p:cNvPicPr>
            <a:picLocks noChangeAspect="1" noChangeArrowheads="1"/>
          </p:cNvPicPr>
          <p:nvPr/>
        </p:nvPicPr>
        <p:blipFill>
          <a:blip r:embed="rId2" cstate="print"/>
          <a:srcRect/>
          <a:stretch>
            <a:fillRect/>
          </a:stretch>
        </p:blipFill>
        <p:spPr bwMode="auto">
          <a:xfrm>
            <a:off x="3348038" y="2708275"/>
            <a:ext cx="2857500" cy="21336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P7120928"/>
          <p:cNvPicPr>
            <a:picLocks noChangeAspect="1" noChangeArrowheads="1"/>
          </p:cNvPicPr>
          <p:nvPr/>
        </p:nvPicPr>
        <p:blipFill>
          <a:blip r:embed="rId2" cstate="print"/>
          <a:srcRect/>
          <a:stretch>
            <a:fillRect/>
          </a:stretch>
        </p:blipFill>
        <p:spPr bwMode="auto">
          <a:xfrm>
            <a:off x="1619250" y="2708275"/>
            <a:ext cx="2857500" cy="2124075"/>
          </a:xfrm>
          <a:prstGeom prst="rect">
            <a:avLst/>
          </a:prstGeom>
          <a:noFill/>
          <a:ln w="9525">
            <a:noFill/>
            <a:miter lim="800000"/>
            <a:headEnd/>
            <a:tailEnd/>
          </a:ln>
        </p:spPr>
      </p:pic>
      <p:pic>
        <p:nvPicPr>
          <p:cNvPr id="121859" name="Picture 3" descr="P7120929"/>
          <p:cNvPicPr>
            <a:picLocks noChangeAspect="1" noChangeArrowheads="1"/>
          </p:cNvPicPr>
          <p:nvPr/>
        </p:nvPicPr>
        <p:blipFill>
          <a:blip r:embed="rId3" cstate="print"/>
          <a:srcRect/>
          <a:stretch>
            <a:fillRect/>
          </a:stretch>
        </p:blipFill>
        <p:spPr bwMode="auto">
          <a:xfrm>
            <a:off x="5435600" y="2708275"/>
            <a:ext cx="2857500" cy="21336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descr="P7120930"/>
          <p:cNvPicPr>
            <a:picLocks noChangeAspect="1" noChangeArrowheads="1"/>
          </p:cNvPicPr>
          <p:nvPr/>
        </p:nvPicPr>
        <p:blipFill>
          <a:blip r:embed="rId2" cstate="print"/>
          <a:srcRect/>
          <a:stretch>
            <a:fillRect/>
          </a:stretch>
        </p:blipFill>
        <p:spPr bwMode="auto">
          <a:xfrm>
            <a:off x="1331913" y="2420938"/>
            <a:ext cx="2857500" cy="2133600"/>
          </a:xfrm>
          <a:prstGeom prst="rect">
            <a:avLst/>
          </a:prstGeom>
          <a:noFill/>
          <a:ln w="9525">
            <a:noFill/>
            <a:miter lim="800000"/>
            <a:headEnd/>
            <a:tailEnd/>
          </a:ln>
        </p:spPr>
      </p:pic>
      <p:pic>
        <p:nvPicPr>
          <p:cNvPr id="123907" name="Picture 3" descr="P7211005"/>
          <p:cNvPicPr>
            <a:picLocks noChangeAspect="1" noChangeArrowheads="1"/>
          </p:cNvPicPr>
          <p:nvPr/>
        </p:nvPicPr>
        <p:blipFill>
          <a:blip r:embed="rId3" cstate="print"/>
          <a:srcRect/>
          <a:stretch>
            <a:fillRect/>
          </a:stretch>
        </p:blipFill>
        <p:spPr bwMode="auto">
          <a:xfrm>
            <a:off x="5003800" y="2349500"/>
            <a:ext cx="2857500" cy="21336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PB042368"/>
          <p:cNvPicPr>
            <a:picLocks noChangeAspect="1" noChangeArrowheads="1"/>
          </p:cNvPicPr>
          <p:nvPr/>
        </p:nvPicPr>
        <p:blipFill>
          <a:blip r:embed="rId2" cstate="print"/>
          <a:srcRect/>
          <a:stretch>
            <a:fillRect/>
          </a:stretch>
        </p:blipFill>
        <p:spPr bwMode="auto">
          <a:xfrm>
            <a:off x="1116013" y="2636838"/>
            <a:ext cx="2857500" cy="2133600"/>
          </a:xfrm>
          <a:prstGeom prst="rect">
            <a:avLst/>
          </a:prstGeom>
          <a:noFill/>
          <a:ln w="9525">
            <a:noFill/>
            <a:miter lim="800000"/>
            <a:headEnd/>
            <a:tailEnd/>
          </a:ln>
        </p:spPr>
      </p:pic>
      <p:pic>
        <p:nvPicPr>
          <p:cNvPr id="130051" name="Picture 3" descr="PB042362"/>
          <p:cNvPicPr>
            <a:picLocks noChangeAspect="1" noChangeArrowheads="1"/>
          </p:cNvPicPr>
          <p:nvPr/>
        </p:nvPicPr>
        <p:blipFill>
          <a:blip r:embed="rId3" cstate="print"/>
          <a:srcRect/>
          <a:stretch>
            <a:fillRect/>
          </a:stretch>
        </p:blipFill>
        <p:spPr bwMode="auto">
          <a:xfrm>
            <a:off x="4787900" y="2636838"/>
            <a:ext cx="2857500" cy="2133600"/>
          </a:xfrm>
          <a:prstGeom prst="rect">
            <a:avLst/>
          </a:prstGeom>
          <a:noFill/>
          <a:ln w="9525">
            <a:noFill/>
            <a:miter lim="800000"/>
            <a:headEnd/>
            <a:tailEnd/>
          </a:ln>
        </p:spPr>
      </p:pic>
      <p:sp>
        <p:nvSpPr>
          <p:cNvPr id="130052" name="Text Box 4"/>
          <p:cNvSpPr txBox="1">
            <a:spLocks noChangeArrowheads="1"/>
          </p:cNvSpPr>
          <p:nvPr/>
        </p:nvSpPr>
        <p:spPr bwMode="auto">
          <a:xfrm>
            <a:off x="2195513" y="1484313"/>
            <a:ext cx="4608512" cy="366712"/>
          </a:xfrm>
          <a:prstGeom prst="rect">
            <a:avLst/>
          </a:prstGeom>
          <a:noFill/>
          <a:ln w="9525">
            <a:noFill/>
            <a:miter lim="800000"/>
            <a:headEnd/>
            <a:tailEnd/>
          </a:ln>
          <a:effectLst/>
        </p:spPr>
        <p:txBody>
          <a:bodyPr>
            <a:spAutoFit/>
          </a:bodyPr>
          <a:lstStyle/>
          <a:p>
            <a:pPr>
              <a:spcBef>
                <a:spcPct val="50000"/>
              </a:spcBef>
            </a:pPr>
            <a:r>
              <a:rPr lang="hr-HR"/>
              <a:t>Tradicijsko rušenje bušačim čekićem</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P9041765"/>
          <p:cNvPicPr>
            <a:picLocks noChangeAspect="1" noChangeArrowheads="1"/>
          </p:cNvPicPr>
          <p:nvPr/>
        </p:nvPicPr>
        <p:blipFill>
          <a:blip r:embed="rId2" cstate="print"/>
          <a:srcRect/>
          <a:stretch>
            <a:fillRect/>
          </a:stretch>
        </p:blipFill>
        <p:spPr bwMode="auto">
          <a:xfrm>
            <a:off x="755650" y="2492375"/>
            <a:ext cx="2857500" cy="2133600"/>
          </a:xfrm>
          <a:prstGeom prst="rect">
            <a:avLst/>
          </a:prstGeom>
          <a:noFill/>
          <a:ln w="9525">
            <a:noFill/>
            <a:miter lim="800000"/>
            <a:headEnd/>
            <a:tailEnd/>
          </a:ln>
        </p:spPr>
      </p:pic>
      <p:pic>
        <p:nvPicPr>
          <p:cNvPr id="125955" name="Picture 3" descr="P9172146"/>
          <p:cNvPicPr>
            <a:picLocks noChangeAspect="1" noChangeArrowheads="1"/>
          </p:cNvPicPr>
          <p:nvPr/>
        </p:nvPicPr>
        <p:blipFill>
          <a:blip r:embed="rId3" cstate="print"/>
          <a:srcRect/>
          <a:stretch>
            <a:fillRect/>
          </a:stretch>
        </p:blipFill>
        <p:spPr bwMode="auto">
          <a:xfrm>
            <a:off x="4572000" y="2492375"/>
            <a:ext cx="2857500" cy="2133600"/>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P8171451"/>
          <p:cNvPicPr>
            <a:picLocks noChangeAspect="1" noChangeArrowheads="1"/>
          </p:cNvPicPr>
          <p:nvPr/>
        </p:nvPicPr>
        <p:blipFill>
          <a:blip r:embed="rId2" cstate="print"/>
          <a:srcRect/>
          <a:stretch>
            <a:fillRect/>
          </a:stretch>
        </p:blipFill>
        <p:spPr bwMode="auto">
          <a:xfrm>
            <a:off x="1187450" y="2708275"/>
            <a:ext cx="2857500" cy="2133600"/>
          </a:xfrm>
          <a:prstGeom prst="rect">
            <a:avLst/>
          </a:prstGeom>
          <a:noFill/>
          <a:ln w="9525">
            <a:noFill/>
            <a:miter lim="800000"/>
            <a:headEnd/>
            <a:tailEnd/>
          </a:ln>
        </p:spPr>
      </p:pic>
      <p:pic>
        <p:nvPicPr>
          <p:cNvPr id="128003" name="Picture 3" descr="P7211004"/>
          <p:cNvPicPr>
            <a:picLocks noChangeAspect="1" noChangeArrowheads="1"/>
          </p:cNvPicPr>
          <p:nvPr/>
        </p:nvPicPr>
        <p:blipFill>
          <a:blip r:embed="rId3" cstate="print"/>
          <a:srcRect/>
          <a:stretch>
            <a:fillRect/>
          </a:stretch>
        </p:blipFill>
        <p:spPr bwMode="auto">
          <a:xfrm>
            <a:off x="4859338" y="2708275"/>
            <a:ext cx="2857500" cy="213360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hr-HR" sz="1600"/>
              <a:t>BUŠENJE I REZANJE</a:t>
            </a:r>
            <a:endParaRPr lang="en-US" sz="1600"/>
          </a:p>
        </p:txBody>
      </p:sp>
      <p:pic>
        <p:nvPicPr>
          <p:cNvPr id="64516" name="Picture 4" descr="BUSENJE 2"/>
          <p:cNvPicPr>
            <a:picLocks noChangeAspect="1" noChangeArrowheads="1"/>
          </p:cNvPicPr>
          <p:nvPr>
            <p:ph idx="1"/>
          </p:nvPr>
        </p:nvPicPr>
        <p:blipFill>
          <a:blip r:embed="rId2" cstate="print"/>
          <a:srcRect/>
          <a:stretch>
            <a:fillRect/>
          </a:stretch>
        </p:blipFill>
        <p:spPr>
          <a:xfrm>
            <a:off x="1403350" y="1557338"/>
            <a:ext cx="6408738" cy="4535487"/>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anim calcmode="lin" valueType="num">
                                      <p:cBhvr additive="base">
                                        <p:cTn id="7" dur="2000" fill="hold"/>
                                        <p:tgtEl>
                                          <p:spTgt spid="64516"/>
                                        </p:tgtEl>
                                        <p:attrNameLst>
                                          <p:attrName>ppt_x</p:attrName>
                                        </p:attrNameLst>
                                      </p:cBhvr>
                                      <p:tavLst>
                                        <p:tav tm="0">
                                          <p:val>
                                            <p:strVal val="#ppt_x"/>
                                          </p:val>
                                        </p:tav>
                                        <p:tav tm="100000">
                                          <p:val>
                                            <p:strVal val="#ppt_x"/>
                                          </p:val>
                                        </p:tav>
                                      </p:tavLst>
                                    </p:anim>
                                    <p:anim calcmode="lin" valueType="num">
                                      <p:cBhvr additive="base">
                                        <p:cTn id="8" dur="2000" fill="hold"/>
                                        <p:tgtEl>
                                          <p:spTgt spid="645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109571" name="Rectangle 3"/>
          <p:cNvSpPr>
            <a:spLocks noGrp="1" noChangeArrowheads="1"/>
          </p:cNvSpPr>
          <p:nvPr>
            <p:ph type="body" idx="1"/>
          </p:nvPr>
        </p:nvSpPr>
        <p:spPr/>
        <p:txBody>
          <a:bodyPr/>
          <a:lstStyle/>
          <a:p>
            <a:pPr>
              <a:buFontTx/>
              <a:buNone/>
            </a:pPr>
            <a:r>
              <a:rPr lang="hr-HR"/>
              <a:t>Rezanje:</a:t>
            </a:r>
          </a:p>
          <a:p>
            <a:pPr algn="just">
              <a:buFontTx/>
              <a:buNone/>
            </a:pPr>
            <a:r>
              <a:rPr lang="hr-HR"/>
              <a:t>   </a:t>
            </a:r>
            <a:r>
              <a:rPr lang="hr-HR" sz="1800"/>
              <a:t>Izvodi se hidrauličnom glavom na kojoj se nalazi pila s dijamantnim zubima. Glavu pokreće hidraulični motor preko  crijeva – dva za dovod i odvod ulja pod pritiskom koje se šalje u glavu za rezanje i jedno za reduciranje pritiska. Glava je pričvršćena na postolju koje se kreće po šinama specijalno dizajniranim za pojedinu vrstu glave. Na glavi se nalazi osovina koja prenosi snagu na dijamantnu pilu koja se može montirati različitih veličina, a te veličine su standardiziranih promjera i to 600 mm, 800 mm, 1000 mm, 1200 mm, 1500 mm, 1800 mm, 2000mm, a veće se rade samo po narudžbi. Glava se pomiče po stalku tako da se primiče ili udaljava od plohe rezanja tako da pila dok rotira ubada u plohu rezanja i pravi si utor polukružnog oblika širine 0,5 cm. </a:t>
            </a:r>
            <a:endParaRPr lang="en-US" sz="1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110595" name="Rectangle 3"/>
          <p:cNvSpPr>
            <a:spLocks noGrp="1" noChangeArrowheads="1"/>
          </p:cNvSpPr>
          <p:nvPr>
            <p:ph type="body" idx="1"/>
          </p:nvPr>
        </p:nvSpPr>
        <p:spPr>
          <a:xfrm>
            <a:off x="250825" y="1600200"/>
            <a:ext cx="8435975" cy="4495800"/>
          </a:xfrm>
        </p:spPr>
        <p:txBody>
          <a:bodyPr/>
          <a:lstStyle/>
          <a:p>
            <a:pPr algn="just">
              <a:lnSpc>
                <a:spcPct val="80000"/>
              </a:lnSpc>
            </a:pPr>
            <a:r>
              <a:rPr lang="hr-HR" sz="1800"/>
              <a:t>Kad pila ubode desetak cm, više ne ubada nego se pila pomiče na stalku gore – dolje ili lijevo – desno po šinama koje imaju nazupčanu letvu. Brzina ubadanja i izvlačenja, kao i pomicanja može se regulirati od stajanja do 3 – 4 cm/sec. Pomicanje glave s pilom po stalku kao i pomicanje po šini vrši se pomoću zasebnih elektromotora.</a:t>
            </a:r>
          </a:p>
          <a:p>
            <a:pPr algn="just">
              <a:lnSpc>
                <a:spcPct val="80000"/>
              </a:lnSpc>
            </a:pPr>
            <a:r>
              <a:rPr lang="hr-HR" sz="1800"/>
              <a:t>Za manje pile koristi se veća brzina rotacije, a za najveću pilu, dakako, najmanja brzina koja daje najviše snage zbog velikog momenta kojeg mora savladati velika pila.</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20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10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20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1105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76803" name="Rectangle 3"/>
          <p:cNvSpPr>
            <a:spLocks noGrp="1" noChangeArrowheads="1"/>
          </p:cNvSpPr>
          <p:nvPr>
            <p:ph type="body" idx="1"/>
          </p:nvPr>
        </p:nvSpPr>
        <p:spPr/>
        <p:txBody>
          <a:bodyPr/>
          <a:lstStyle/>
          <a:p>
            <a:pPr>
              <a:lnSpc>
                <a:spcPct val="90000"/>
              </a:lnSpc>
            </a:pPr>
            <a:r>
              <a:rPr lang="hr-HR" sz="1800" b="1"/>
              <a:t>Rezanje u betonu</a:t>
            </a:r>
            <a:endParaRPr lang="hr-HR" sz="1800"/>
          </a:p>
          <a:p>
            <a:pPr>
              <a:lnSpc>
                <a:spcPct val="90000"/>
              </a:lnSpc>
            </a:pPr>
            <a:r>
              <a:rPr lang="hr-HR" sz="1800"/>
              <a:t>Rezanje u betonu najčešće se izvodi na potpornim ili ogradnim zidovima</a:t>
            </a:r>
          </a:p>
          <a:p>
            <a:pPr>
              <a:lnSpc>
                <a:spcPct val="90000"/>
              </a:lnSpc>
            </a:pPr>
            <a:r>
              <a:rPr lang="hr-HR" sz="1800"/>
              <a:t>na betonskim pločama</a:t>
            </a:r>
          </a:p>
          <a:p>
            <a:pPr>
              <a:lnSpc>
                <a:spcPct val="90000"/>
              </a:lnSpc>
            </a:pPr>
            <a:r>
              <a:rPr lang="hr-HR" sz="1800"/>
              <a:t>Provode se korekcije ili se potpuno uklanjaju pojedini dijelovi konstrukcije</a:t>
            </a:r>
          </a:p>
          <a:p>
            <a:pPr>
              <a:lnSpc>
                <a:spcPct val="90000"/>
              </a:lnSpc>
            </a:pPr>
            <a:r>
              <a:rPr lang="hr-HR" sz="1800"/>
              <a:t> u potpornim zidovima često se izrađuju otvori za komunikacije ili se smanjuju visine. </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6803">
                                            <p:txEl>
                                              <p:pRg st="1" end="1"/>
                                            </p:txEl>
                                          </p:spTgt>
                                        </p:tgtEl>
                                        <p:attrNameLst>
                                          <p:attrName>style.visibility</p:attrName>
                                        </p:attrNameLst>
                                      </p:cBhvr>
                                      <p:to>
                                        <p:strVal val="visible"/>
                                      </p:to>
                                    </p:set>
                                    <p:anim calcmode="lin" valueType="num">
                                      <p:cBhvr additive="base">
                                        <p:cTn id="7" dur="10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68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6803">
                                            <p:txEl>
                                              <p:pRg st="2" end="2"/>
                                            </p:txEl>
                                          </p:spTgt>
                                        </p:tgtEl>
                                        <p:attrNameLst>
                                          <p:attrName>style.visibility</p:attrName>
                                        </p:attrNameLst>
                                      </p:cBhvr>
                                      <p:to>
                                        <p:strVal val="visible"/>
                                      </p:to>
                                    </p:set>
                                    <p:anim calcmode="lin" valueType="num">
                                      <p:cBhvr additive="base">
                                        <p:cTn id="13" dur="1000" fill="hold"/>
                                        <p:tgtEl>
                                          <p:spTgt spid="76803">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768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6803">
                                            <p:txEl>
                                              <p:pRg st="3" end="3"/>
                                            </p:txEl>
                                          </p:spTgt>
                                        </p:tgtEl>
                                        <p:attrNameLst>
                                          <p:attrName>style.visibility</p:attrName>
                                        </p:attrNameLst>
                                      </p:cBhvr>
                                      <p:to>
                                        <p:strVal val="visible"/>
                                      </p:to>
                                    </p:set>
                                    <p:anim calcmode="lin" valueType="num">
                                      <p:cBhvr additive="base">
                                        <p:cTn id="19" dur="1000" fill="hold"/>
                                        <p:tgtEl>
                                          <p:spTgt spid="76803">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68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6803">
                                            <p:txEl>
                                              <p:pRg st="4" end="4"/>
                                            </p:txEl>
                                          </p:spTgt>
                                        </p:tgtEl>
                                        <p:attrNameLst>
                                          <p:attrName>style.visibility</p:attrName>
                                        </p:attrNameLst>
                                      </p:cBhvr>
                                      <p:to>
                                        <p:strVal val="visible"/>
                                      </p:to>
                                    </p:set>
                                    <p:anim calcmode="lin" valueType="num">
                                      <p:cBhvr additive="base">
                                        <p:cTn id="25" dur="1000" fill="hold"/>
                                        <p:tgtEl>
                                          <p:spTgt spid="76803">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7680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1" name="Rectangle 5"/>
          <p:cNvSpPr>
            <a:spLocks noGrp="1" noChangeArrowheads="1"/>
          </p:cNvSpPr>
          <p:nvPr>
            <p:ph type="title"/>
          </p:nvPr>
        </p:nvSpPr>
        <p:spPr>
          <a:xfrm>
            <a:off x="457200" y="228600"/>
            <a:ext cx="8229600" cy="633413"/>
          </a:xfrm>
        </p:spPr>
        <p:txBody>
          <a:bodyPr/>
          <a:lstStyle/>
          <a:p>
            <a:r>
              <a:rPr lang="hr-HR" sz="1800"/>
              <a:t>BUŠENJE I REZANJE</a:t>
            </a:r>
            <a:endParaRPr lang="en-US" sz="1800"/>
          </a:p>
        </p:txBody>
      </p:sp>
      <p:pic>
        <p:nvPicPr>
          <p:cNvPr id="80900" name="Picture 4" descr="GLAVA_6"/>
          <p:cNvPicPr>
            <a:picLocks noChangeAspect="1" noChangeArrowheads="1"/>
          </p:cNvPicPr>
          <p:nvPr>
            <p:ph idx="1"/>
          </p:nvPr>
        </p:nvPicPr>
        <p:blipFill>
          <a:blip r:embed="rId2" cstate="print"/>
          <a:srcRect/>
          <a:stretch>
            <a:fillRect/>
          </a:stretch>
        </p:blipFill>
        <p:spPr>
          <a:xfrm>
            <a:off x="3779838" y="2486025"/>
            <a:ext cx="2879725" cy="2419350"/>
          </a:xfrm>
          <a:noFill/>
          <a:ln/>
        </p:spPr>
      </p:pic>
      <p:sp>
        <p:nvSpPr>
          <p:cNvPr id="80903" name="Text Box 7"/>
          <p:cNvSpPr txBox="1">
            <a:spLocks noChangeArrowheads="1"/>
          </p:cNvSpPr>
          <p:nvPr/>
        </p:nvSpPr>
        <p:spPr bwMode="auto">
          <a:xfrm>
            <a:off x="1979613" y="1700213"/>
            <a:ext cx="3024187" cy="641350"/>
          </a:xfrm>
          <a:prstGeom prst="rect">
            <a:avLst/>
          </a:prstGeom>
          <a:noFill/>
          <a:ln w="9525">
            <a:noFill/>
            <a:miter lim="800000"/>
            <a:headEnd/>
            <a:tailEnd/>
          </a:ln>
          <a:effectLst/>
        </p:spPr>
        <p:txBody>
          <a:bodyPr>
            <a:spAutoFit/>
          </a:bodyPr>
          <a:lstStyle/>
          <a:p>
            <a:pPr algn="r">
              <a:spcBef>
                <a:spcPct val="50000"/>
              </a:spcBef>
            </a:pPr>
            <a:r>
              <a:rPr lang="hr-HR"/>
              <a:t>Pila za rezanje s dijamantnim rezačima</a:t>
            </a:r>
            <a:endParaRPr lang="en-US"/>
          </a:p>
        </p:txBody>
      </p:sp>
      <p:sp>
        <p:nvSpPr>
          <p:cNvPr id="80905" name="Line 9"/>
          <p:cNvSpPr>
            <a:spLocks noChangeShapeType="1"/>
          </p:cNvSpPr>
          <p:nvPr/>
        </p:nvSpPr>
        <p:spPr bwMode="auto">
          <a:xfrm>
            <a:off x="3059113" y="3860800"/>
            <a:ext cx="1368425" cy="73025"/>
          </a:xfrm>
          <a:prstGeom prst="line">
            <a:avLst/>
          </a:prstGeom>
          <a:noFill/>
          <a:ln w="9525">
            <a:solidFill>
              <a:schemeClr val="tx1"/>
            </a:solidFill>
            <a:round/>
            <a:headEnd/>
            <a:tailEnd type="triangle" w="med" len="med"/>
          </a:ln>
          <a:effectLst/>
        </p:spPr>
        <p:txBody>
          <a:bodyPr/>
          <a:lstStyle/>
          <a:p>
            <a:endParaRPr lang="hr-HR"/>
          </a:p>
        </p:txBody>
      </p:sp>
      <p:sp>
        <p:nvSpPr>
          <p:cNvPr id="80906" name="Text Box 10"/>
          <p:cNvSpPr txBox="1">
            <a:spLocks noChangeArrowheads="1"/>
          </p:cNvSpPr>
          <p:nvPr/>
        </p:nvSpPr>
        <p:spPr bwMode="auto">
          <a:xfrm>
            <a:off x="2268538" y="3644900"/>
            <a:ext cx="790575" cy="366713"/>
          </a:xfrm>
          <a:prstGeom prst="rect">
            <a:avLst/>
          </a:prstGeom>
          <a:noFill/>
          <a:ln w="9525">
            <a:noFill/>
            <a:miter lim="800000"/>
            <a:headEnd/>
            <a:tailEnd/>
          </a:ln>
          <a:effectLst/>
        </p:spPr>
        <p:txBody>
          <a:bodyPr>
            <a:spAutoFit/>
          </a:bodyPr>
          <a:lstStyle/>
          <a:p>
            <a:pPr algn="r">
              <a:spcBef>
                <a:spcPct val="50000"/>
              </a:spcBef>
            </a:pPr>
            <a:r>
              <a:rPr lang="hr-HR"/>
              <a:t>list</a:t>
            </a:r>
            <a:endParaRPr lang="en-US"/>
          </a:p>
        </p:txBody>
      </p:sp>
      <p:sp>
        <p:nvSpPr>
          <p:cNvPr id="80907" name="Line 11"/>
          <p:cNvSpPr>
            <a:spLocks noChangeShapeType="1"/>
          </p:cNvSpPr>
          <p:nvPr/>
        </p:nvSpPr>
        <p:spPr bwMode="auto">
          <a:xfrm>
            <a:off x="2195513" y="4581525"/>
            <a:ext cx="1441450" cy="0"/>
          </a:xfrm>
          <a:prstGeom prst="line">
            <a:avLst/>
          </a:prstGeom>
          <a:noFill/>
          <a:ln w="9525">
            <a:solidFill>
              <a:schemeClr val="tx1"/>
            </a:solidFill>
            <a:round/>
            <a:headEnd/>
            <a:tailEnd type="triangle" w="med" len="med"/>
          </a:ln>
          <a:effectLst/>
        </p:spPr>
        <p:txBody>
          <a:bodyPr/>
          <a:lstStyle/>
          <a:p>
            <a:endParaRPr lang="hr-HR"/>
          </a:p>
        </p:txBody>
      </p:sp>
      <p:sp>
        <p:nvSpPr>
          <p:cNvPr id="80908" name="Text Box 12"/>
          <p:cNvSpPr txBox="1">
            <a:spLocks noChangeArrowheads="1"/>
          </p:cNvSpPr>
          <p:nvPr/>
        </p:nvSpPr>
        <p:spPr bwMode="auto">
          <a:xfrm>
            <a:off x="900113" y="4221163"/>
            <a:ext cx="2159000" cy="366712"/>
          </a:xfrm>
          <a:prstGeom prst="rect">
            <a:avLst/>
          </a:prstGeom>
          <a:noFill/>
          <a:ln w="9525">
            <a:noFill/>
            <a:miter lim="800000"/>
            <a:headEnd/>
            <a:tailEnd/>
          </a:ln>
          <a:effectLst/>
        </p:spPr>
        <p:txBody>
          <a:bodyPr>
            <a:spAutoFit/>
          </a:bodyPr>
          <a:lstStyle/>
          <a:p>
            <a:pPr algn="r">
              <a:spcBef>
                <a:spcPct val="50000"/>
              </a:spcBef>
            </a:pPr>
            <a:r>
              <a:rPr lang="hr-HR"/>
              <a:t>Vodilica - nosač</a:t>
            </a:r>
            <a:endParaRPr lang="en-US"/>
          </a:p>
        </p:txBody>
      </p:sp>
      <p:sp>
        <p:nvSpPr>
          <p:cNvPr id="80909" name="Line 13"/>
          <p:cNvSpPr>
            <a:spLocks noChangeShapeType="1"/>
          </p:cNvSpPr>
          <p:nvPr/>
        </p:nvSpPr>
        <p:spPr bwMode="auto">
          <a:xfrm flipH="1">
            <a:off x="5651500" y="3789363"/>
            <a:ext cx="1441450" cy="71437"/>
          </a:xfrm>
          <a:prstGeom prst="line">
            <a:avLst/>
          </a:prstGeom>
          <a:noFill/>
          <a:ln w="9525">
            <a:solidFill>
              <a:schemeClr val="tx1"/>
            </a:solidFill>
            <a:round/>
            <a:headEnd/>
            <a:tailEnd type="triangle" w="med" len="med"/>
          </a:ln>
          <a:effectLst/>
        </p:spPr>
        <p:txBody>
          <a:bodyPr/>
          <a:lstStyle/>
          <a:p>
            <a:endParaRPr lang="hr-HR"/>
          </a:p>
        </p:txBody>
      </p:sp>
      <p:sp>
        <p:nvSpPr>
          <p:cNvPr id="80910" name="Text Box 14"/>
          <p:cNvSpPr txBox="1">
            <a:spLocks noChangeArrowheads="1"/>
          </p:cNvSpPr>
          <p:nvPr/>
        </p:nvSpPr>
        <p:spPr bwMode="auto">
          <a:xfrm>
            <a:off x="6805613" y="3213100"/>
            <a:ext cx="935037" cy="366713"/>
          </a:xfrm>
          <a:prstGeom prst="rect">
            <a:avLst/>
          </a:prstGeom>
          <a:noFill/>
          <a:ln w="9525">
            <a:noFill/>
            <a:miter lim="800000"/>
            <a:headEnd/>
            <a:tailEnd/>
          </a:ln>
          <a:effectLst/>
        </p:spPr>
        <p:txBody>
          <a:bodyPr>
            <a:spAutoFit/>
          </a:bodyPr>
          <a:lstStyle/>
          <a:p>
            <a:pPr algn="r">
              <a:spcBef>
                <a:spcPct val="50000"/>
              </a:spcBef>
            </a:pPr>
            <a:r>
              <a:rPr lang="hr-HR"/>
              <a:t>motor</a:t>
            </a:r>
            <a:endParaRPr lang="en-US"/>
          </a:p>
        </p:txBody>
      </p:sp>
      <p:sp>
        <p:nvSpPr>
          <p:cNvPr id="80911" name="Line 15"/>
          <p:cNvSpPr>
            <a:spLocks noChangeShapeType="1"/>
          </p:cNvSpPr>
          <p:nvPr/>
        </p:nvSpPr>
        <p:spPr bwMode="auto">
          <a:xfrm flipH="1">
            <a:off x="6227763" y="2349500"/>
            <a:ext cx="865187" cy="287338"/>
          </a:xfrm>
          <a:prstGeom prst="line">
            <a:avLst/>
          </a:prstGeom>
          <a:noFill/>
          <a:ln w="9525">
            <a:solidFill>
              <a:schemeClr val="tx1"/>
            </a:solidFill>
            <a:round/>
            <a:headEnd/>
            <a:tailEnd type="triangle" w="med" len="med"/>
          </a:ln>
          <a:effectLst/>
        </p:spPr>
        <p:txBody>
          <a:bodyPr/>
          <a:lstStyle/>
          <a:p>
            <a:endParaRPr lang="hr-HR"/>
          </a:p>
        </p:txBody>
      </p:sp>
      <p:sp>
        <p:nvSpPr>
          <p:cNvPr id="80912" name="Text Box 16"/>
          <p:cNvSpPr txBox="1">
            <a:spLocks noChangeArrowheads="1"/>
          </p:cNvSpPr>
          <p:nvPr/>
        </p:nvSpPr>
        <p:spPr bwMode="auto">
          <a:xfrm>
            <a:off x="6516688" y="1916113"/>
            <a:ext cx="1223962" cy="366712"/>
          </a:xfrm>
          <a:prstGeom prst="rect">
            <a:avLst/>
          </a:prstGeom>
          <a:noFill/>
          <a:ln w="9525">
            <a:noFill/>
            <a:miter lim="800000"/>
            <a:headEnd/>
            <a:tailEnd/>
          </a:ln>
          <a:effectLst/>
        </p:spPr>
        <p:txBody>
          <a:bodyPr>
            <a:spAutoFit/>
          </a:bodyPr>
          <a:lstStyle/>
          <a:p>
            <a:pPr algn="r">
              <a:spcBef>
                <a:spcPct val="50000"/>
              </a:spcBef>
            </a:pPr>
            <a:r>
              <a:rPr lang="hr-HR"/>
              <a:t>štitnik</a:t>
            </a: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5"/>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pic>
        <p:nvPicPr>
          <p:cNvPr id="84996" name="Picture 4" descr="GLAVA_5"/>
          <p:cNvPicPr>
            <a:picLocks noChangeAspect="1" noChangeArrowheads="1"/>
          </p:cNvPicPr>
          <p:nvPr>
            <p:ph idx="1"/>
          </p:nvPr>
        </p:nvPicPr>
        <p:blipFill>
          <a:blip r:embed="rId2" cstate="print"/>
          <a:srcRect/>
          <a:stretch>
            <a:fillRect/>
          </a:stretch>
        </p:blipFill>
        <p:spPr>
          <a:xfrm>
            <a:off x="1835150" y="1557338"/>
            <a:ext cx="5473700" cy="4679950"/>
          </a:xfrm>
          <a:noFill/>
          <a:ln/>
        </p:spPr>
      </p:pic>
      <p:sp>
        <p:nvSpPr>
          <p:cNvPr id="84999" name="Text Box 7"/>
          <p:cNvSpPr txBox="1">
            <a:spLocks noChangeArrowheads="1"/>
          </p:cNvSpPr>
          <p:nvPr/>
        </p:nvSpPr>
        <p:spPr bwMode="auto">
          <a:xfrm>
            <a:off x="6732588" y="2492375"/>
            <a:ext cx="1439862" cy="366713"/>
          </a:xfrm>
          <a:prstGeom prst="rect">
            <a:avLst/>
          </a:prstGeom>
          <a:noFill/>
          <a:ln w="9525">
            <a:noFill/>
            <a:miter lim="800000"/>
            <a:headEnd/>
            <a:tailEnd/>
          </a:ln>
          <a:effectLst/>
        </p:spPr>
        <p:txBody>
          <a:bodyPr>
            <a:spAutoFit/>
          </a:bodyPr>
          <a:lstStyle/>
          <a:p>
            <a:pPr algn="r">
              <a:spcBef>
                <a:spcPct val="50000"/>
              </a:spcBef>
            </a:pPr>
            <a:r>
              <a:rPr lang="hr-HR"/>
              <a:t>osovina</a:t>
            </a:r>
            <a:endParaRPr lang="en-US"/>
          </a:p>
        </p:txBody>
      </p:sp>
      <p:sp>
        <p:nvSpPr>
          <p:cNvPr id="85000" name="Text Box 8"/>
          <p:cNvSpPr txBox="1">
            <a:spLocks noChangeArrowheads="1"/>
          </p:cNvSpPr>
          <p:nvPr/>
        </p:nvSpPr>
        <p:spPr bwMode="auto">
          <a:xfrm>
            <a:off x="1835150" y="3141663"/>
            <a:ext cx="1008063" cy="366712"/>
          </a:xfrm>
          <a:prstGeom prst="rect">
            <a:avLst/>
          </a:prstGeom>
          <a:noFill/>
          <a:ln w="9525">
            <a:noFill/>
            <a:miter lim="800000"/>
            <a:headEnd/>
            <a:tailEnd/>
          </a:ln>
          <a:effectLst/>
        </p:spPr>
        <p:txBody>
          <a:bodyPr>
            <a:spAutoFit/>
          </a:bodyPr>
          <a:lstStyle/>
          <a:p>
            <a:pPr algn="r">
              <a:spcBef>
                <a:spcPct val="50000"/>
              </a:spcBef>
            </a:pPr>
            <a:r>
              <a:rPr lang="hr-HR"/>
              <a:t>vijci</a:t>
            </a:r>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5" name="Rectangle 5"/>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pic>
        <p:nvPicPr>
          <p:cNvPr id="97284" name="Picture 4" descr="bauma 062"/>
          <p:cNvPicPr>
            <a:picLocks noChangeAspect="1" noChangeArrowheads="1"/>
          </p:cNvPicPr>
          <p:nvPr>
            <p:ph idx="1"/>
          </p:nvPr>
        </p:nvPicPr>
        <p:blipFill>
          <a:blip r:embed="rId2" cstate="print"/>
          <a:srcRect/>
          <a:stretch>
            <a:fillRect/>
          </a:stretch>
        </p:blipFill>
        <p:spPr>
          <a:xfrm>
            <a:off x="1554163" y="1600200"/>
            <a:ext cx="6034087" cy="4495800"/>
          </a:xfrm>
          <a:noFill/>
          <a:ln/>
        </p:spPr>
      </p:pic>
      <p:sp>
        <p:nvSpPr>
          <p:cNvPr id="97287" name="Text Box 7"/>
          <p:cNvSpPr txBox="1">
            <a:spLocks noChangeArrowheads="1"/>
          </p:cNvSpPr>
          <p:nvPr/>
        </p:nvSpPr>
        <p:spPr bwMode="auto">
          <a:xfrm>
            <a:off x="2484438" y="1196975"/>
            <a:ext cx="4032250" cy="366713"/>
          </a:xfrm>
          <a:prstGeom prst="rect">
            <a:avLst/>
          </a:prstGeom>
          <a:noFill/>
          <a:ln w="9525">
            <a:noFill/>
            <a:miter lim="800000"/>
            <a:headEnd/>
            <a:tailEnd/>
          </a:ln>
          <a:effectLst/>
        </p:spPr>
        <p:txBody>
          <a:bodyPr>
            <a:spAutoFit/>
          </a:bodyPr>
          <a:lstStyle/>
          <a:p>
            <a:pPr algn="r">
              <a:spcBef>
                <a:spcPct val="50000"/>
              </a:spcBef>
            </a:pPr>
            <a:r>
              <a:rPr lang="hr-HR"/>
              <a:t>Montirana vodilica za rezanje</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3" name="Rectangle 5"/>
          <p:cNvSpPr>
            <a:spLocks noGrp="1" noChangeArrowheads="1"/>
          </p:cNvSpPr>
          <p:nvPr>
            <p:ph type="title"/>
          </p:nvPr>
        </p:nvSpPr>
        <p:spPr>
          <a:xfrm>
            <a:off x="457200" y="228600"/>
            <a:ext cx="8229600" cy="417513"/>
          </a:xfrm>
        </p:spPr>
        <p:txBody>
          <a:bodyPr/>
          <a:lstStyle/>
          <a:p>
            <a:r>
              <a:rPr lang="hr-HR" sz="1800"/>
              <a:t>BUŠENJE I REZANJE</a:t>
            </a:r>
            <a:endParaRPr lang="en-US" sz="1800"/>
          </a:p>
        </p:txBody>
      </p:sp>
      <p:pic>
        <p:nvPicPr>
          <p:cNvPr id="99332" name="Picture 4" descr="bauma 063"/>
          <p:cNvPicPr>
            <a:picLocks noChangeAspect="1" noChangeArrowheads="1"/>
          </p:cNvPicPr>
          <p:nvPr>
            <p:ph idx="1"/>
          </p:nvPr>
        </p:nvPicPr>
        <p:blipFill>
          <a:blip r:embed="rId2" cstate="print"/>
          <a:srcRect/>
          <a:stretch>
            <a:fillRect/>
          </a:stretch>
        </p:blipFill>
        <p:spPr>
          <a:xfrm>
            <a:off x="1554163" y="1600200"/>
            <a:ext cx="6034087" cy="4495800"/>
          </a:xfrm>
          <a:noFill/>
          <a:ln/>
        </p:spPr>
      </p:pic>
      <p:sp>
        <p:nvSpPr>
          <p:cNvPr id="99335" name="Text Box 7"/>
          <p:cNvSpPr txBox="1">
            <a:spLocks noChangeArrowheads="1"/>
          </p:cNvSpPr>
          <p:nvPr/>
        </p:nvSpPr>
        <p:spPr bwMode="auto">
          <a:xfrm>
            <a:off x="2268538" y="1052513"/>
            <a:ext cx="4537075" cy="366712"/>
          </a:xfrm>
          <a:prstGeom prst="rect">
            <a:avLst/>
          </a:prstGeom>
          <a:noFill/>
          <a:ln w="9525">
            <a:noFill/>
            <a:miter lim="800000"/>
            <a:headEnd/>
            <a:tailEnd/>
          </a:ln>
          <a:effectLst/>
        </p:spPr>
        <p:txBody>
          <a:bodyPr>
            <a:spAutoFit/>
          </a:bodyPr>
          <a:lstStyle/>
          <a:p>
            <a:pPr algn="r">
              <a:spcBef>
                <a:spcPct val="50000"/>
              </a:spcBef>
            </a:pPr>
            <a:r>
              <a:rPr lang="hr-HR"/>
              <a:t>Rezanje uz postojeći zid - bočno</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28600"/>
            <a:ext cx="8229600" cy="490538"/>
          </a:xfrm>
        </p:spPr>
        <p:txBody>
          <a:bodyPr/>
          <a:lstStyle/>
          <a:p>
            <a:r>
              <a:rPr lang="hr-HR" sz="1600"/>
              <a:t>BUŠENJE I REZANJE</a:t>
            </a:r>
            <a:endParaRPr lang="en-US" sz="1600"/>
          </a:p>
        </p:txBody>
      </p:sp>
      <p:sp>
        <p:nvSpPr>
          <p:cNvPr id="68611" name="Rectangle 3"/>
          <p:cNvSpPr>
            <a:spLocks noGrp="1" noChangeArrowheads="1"/>
          </p:cNvSpPr>
          <p:nvPr>
            <p:ph type="body" idx="1"/>
          </p:nvPr>
        </p:nvSpPr>
        <p:spPr>
          <a:xfrm>
            <a:off x="457200" y="1196975"/>
            <a:ext cx="8229600" cy="4929188"/>
          </a:xfrm>
        </p:spPr>
        <p:txBody>
          <a:bodyPr/>
          <a:lstStyle/>
          <a:p>
            <a:pPr>
              <a:buFontTx/>
              <a:buNone/>
            </a:pPr>
            <a:r>
              <a:rPr lang="hr-HR"/>
              <a:t>ZAŠTO TO RADIMO?</a:t>
            </a:r>
          </a:p>
          <a:p>
            <a:pPr>
              <a:buFontTx/>
              <a:buNone/>
            </a:pPr>
            <a:r>
              <a:rPr lang="hr-HR" sz="1800"/>
              <a:t>- intervencije u nosivim dijelovima konstrukcije </a:t>
            </a:r>
          </a:p>
          <a:p>
            <a:pPr>
              <a:buFontTx/>
              <a:buNone/>
            </a:pPr>
            <a:r>
              <a:rPr lang="hr-HR" sz="1800"/>
              <a:t>- vrata, prozor, otvor za ventilaciju ili sl. predviđeni projektom nisu izvedeni</a:t>
            </a:r>
          </a:p>
          <a:p>
            <a:pPr>
              <a:buFontTx/>
              <a:buNone/>
            </a:pPr>
            <a:r>
              <a:rPr lang="hr-HR" sz="1800"/>
              <a:t>- u projektu  nema otvora, a došlo se do zaključka da tu moraju biti </a:t>
            </a:r>
          </a:p>
          <a:p>
            <a:pPr>
              <a:buFontTx/>
              <a:buNone/>
            </a:pPr>
            <a:r>
              <a:rPr lang="hr-HR" sz="1800"/>
              <a:t>- kod nadogradnje kata  izrada dizala ili izrada stepeništa</a:t>
            </a:r>
          </a:p>
          <a:p>
            <a:pPr>
              <a:buFontTx/>
              <a:buNone/>
            </a:pPr>
            <a:r>
              <a:rPr lang="hr-HR" sz="1800"/>
              <a:t>- adaptacije-   stvaranje novih prolaza</a:t>
            </a:r>
          </a:p>
          <a:p>
            <a:pPr>
              <a:buFontTx/>
              <a:buNone/>
            </a:pPr>
            <a:r>
              <a:rPr lang="hr-HR" sz="1800"/>
              <a:t> </a:t>
            </a:r>
          </a:p>
          <a:p>
            <a:pPr>
              <a:buFontTx/>
              <a:buNone/>
            </a:pPr>
            <a:endParaRPr lang="hr-HR" sz="1800"/>
          </a:p>
          <a:p>
            <a:pPr>
              <a:buFontTx/>
              <a:buNone/>
            </a:pPr>
            <a:r>
              <a:rPr lang="hr-HR"/>
              <a:t>GDJE TO RADIMO?</a:t>
            </a:r>
            <a:r>
              <a:rPr lang="hr-HR" sz="2000"/>
              <a:t> </a:t>
            </a:r>
            <a:endParaRPr lang="hr-HR" sz="1800"/>
          </a:p>
          <a:p>
            <a:pPr>
              <a:buFontTx/>
              <a:buNone/>
            </a:pPr>
            <a:r>
              <a:rPr lang="hr-HR" sz="1800"/>
              <a:t>-stare ili novo izgrađene građevine</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2000" fill="hold"/>
                                        <p:tgtEl>
                                          <p:spTgt spid="68611">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68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Effect transition="in" filter="blinds(horizontal)">
                                      <p:cBhvr>
                                        <p:cTn id="13" dur="1000"/>
                                        <p:tgtEl>
                                          <p:spTgt spid="68611">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68611">
                                            <p:txEl>
                                              <p:pRg st="2" end="2"/>
                                            </p:txEl>
                                          </p:spTgt>
                                        </p:tgtEl>
                                        <p:attrNameLst>
                                          <p:attrName>style.visibility</p:attrName>
                                        </p:attrNameLst>
                                      </p:cBhvr>
                                      <p:to>
                                        <p:strVal val="visible"/>
                                      </p:to>
                                    </p:set>
                                    <p:animEffect transition="in" filter="blinds(horizontal)">
                                      <p:cBhvr>
                                        <p:cTn id="18" dur="1000"/>
                                        <p:tgtEl>
                                          <p:spTgt spid="68611">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68611">
                                            <p:txEl>
                                              <p:pRg st="3" end="3"/>
                                            </p:txEl>
                                          </p:spTgt>
                                        </p:tgtEl>
                                        <p:attrNameLst>
                                          <p:attrName>style.visibility</p:attrName>
                                        </p:attrNameLst>
                                      </p:cBhvr>
                                      <p:to>
                                        <p:strVal val="visible"/>
                                      </p:to>
                                    </p:set>
                                    <p:animEffect transition="in" filter="blinds(horizontal)">
                                      <p:cBhvr>
                                        <p:cTn id="23" dur="1000"/>
                                        <p:tgtEl>
                                          <p:spTgt spid="68611">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68611">
                                            <p:txEl>
                                              <p:pRg st="4" end="4"/>
                                            </p:txEl>
                                          </p:spTgt>
                                        </p:tgtEl>
                                        <p:attrNameLst>
                                          <p:attrName>style.visibility</p:attrName>
                                        </p:attrNameLst>
                                      </p:cBhvr>
                                      <p:to>
                                        <p:strVal val="visible"/>
                                      </p:to>
                                    </p:set>
                                    <p:animEffect transition="in" filter="blinds(horizontal)">
                                      <p:cBhvr>
                                        <p:cTn id="28" dur="1000"/>
                                        <p:tgtEl>
                                          <p:spTgt spid="6861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68611">
                                            <p:txEl>
                                              <p:pRg st="5" end="5"/>
                                            </p:txEl>
                                          </p:spTgt>
                                        </p:tgtEl>
                                        <p:attrNameLst>
                                          <p:attrName>style.visibility</p:attrName>
                                        </p:attrNameLst>
                                      </p:cBhvr>
                                      <p:to>
                                        <p:strVal val="visible"/>
                                      </p:to>
                                    </p:set>
                                    <p:animEffect transition="in" filter="blinds(horizontal)">
                                      <p:cBhvr>
                                        <p:cTn id="33" dur="1000"/>
                                        <p:tgtEl>
                                          <p:spTgt spid="68611">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68611">
                                            <p:txEl>
                                              <p:pRg st="8" end="8"/>
                                            </p:txEl>
                                          </p:spTgt>
                                        </p:tgtEl>
                                        <p:attrNameLst>
                                          <p:attrName>style.visibility</p:attrName>
                                        </p:attrNameLst>
                                      </p:cBhvr>
                                      <p:to>
                                        <p:strVal val="visible"/>
                                      </p:to>
                                    </p:set>
                                    <p:anim calcmode="lin" valueType="num">
                                      <p:cBhvr additive="base">
                                        <p:cTn id="38" dur="2000" fill="hold"/>
                                        <p:tgtEl>
                                          <p:spTgt spid="68611">
                                            <p:txEl>
                                              <p:pRg st="8" end="8"/>
                                            </p:txEl>
                                          </p:spTgt>
                                        </p:tgtEl>
                                        <p:attrNameLst>
                                          <p:attrName>ppt_x</p:attrName>
                                        </p:attrNameLst>
                                      </p:cBhvr>
                                      <p:tavLst>
                                        <p:tav tm="0">
                                          <p:val>
                                            <p:strVal val="1+#ppt_w/2"/>
                                          </p:val>
                                        </p:tav>
                                        <p:tav tm="100000">
                                          <p:val>
                                            <p:strVal val="#ppt_x"/>
                                          </p:val>
                                        </p:tav>
                                      </p:tavLst>
                                    </p:anim>
                                    <p:anim calcmode="lin" valueType="num">
                                      <p:cBhvr additive="base">
                                        <p:cTn id="39" dur="2000" fill="hold"/>
                                        <p:tgtEl>
                                          <p:spTgt spid="68611">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68611">
                                            <p:txEl>
                                              <p:pRg st="9" end="9"/>
                                            </p:txEl>
                                          </p:spTgt>
                                        </p:tgtEl>
                                        <p:attrNameLst>
                                          <p:attrName>style.visibility</p:attrName>
                                        </p:attrNameLst>
                                      </p:cBhvr>
                                      <p:to>
                                        <p:strVal val="visible"/>
                                      </p:to>
                                    </p:set>
                                    <p:animEffect transition="in" filter="blinds(horizontal)">
                                      <p:cBhvr>
                                        <p:cTn id="44" dur="1000"/>
                                        <p:tgtEl>
                                          <p:spTgt spid="6861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1" name="Rectangle 5"/>
          <p:cNvSpPr>
            <a:spLocks noGrp="1" noChangeArrowheads="1"/>
          </p:cNvSpPr>
          <p:nvPr>
            <p:ph type="title"/>
          </p:nvPr>
        </p:nvSpPr>
        <p:spPr>
          <a:xfrm>
            <a:off x="457200" y="228600"/>
            <a:ext cx="8229600" cy="490538"/>
          </a:xfrm>
        </p:spPr>
        <p:txBody>
          <a:bodyPr/>
          <a:lstStyle/>
          <a:p>
            <a:r>
              <a:rPr lang="hr-HR" sz="1800"/>
              <a:t>BUŠENJE I REZANJE</a:t>
            </a:r>
            <a:endParaRPr lang="en-US" sz="1800"/>
          </a:p>
        </p:txBody>
      </p:sp>
      <p:pic>
        <p:nvPicPr>
          <p:cNvPr id="101380" name="Picture 4" descr="bauma 064"/>
          <p:cNvPicPr>
            <a:picLocks noChangeAspect="1" noChangeArrowheads="1"/>
          </p:cNvPicPr>
          <p:nvPr>
            <p:ph idx="1"/>
          </p:nvPr>
        </p:nvPicPr>
        <p:blipFill>
          <a:blip r:embed="rId2" cstate="print"/>
          <a:srcRect/>
          <a:stretch>
            <a:fillRect/>
          </a:stretch>
        </p:blipFill>
        <p:spPr>
          <a:xfrm>
            <a:off x="1554163" y="1600200"/>
            <a:ext cx="6034087" cy="4495800"/>
          </a:xfrm>
          <a:noFill/>
          <a:ln/>
        </p:spPr>
      </p:pic>
      <p:sp>
        <p:nvSpPr>
          <p:cNvPr id="101383" name="Text Box 7"/>
          <p:cNvSpPr txBox="1">
            <a:spLocks noChangeArrowheads="1"/>
          </p:cNvSpPr>
          <p:nvPr/>
        </p:nvSpPr>
        <p:spPr bwMode="auto">
          <a:xfrm>
            <a:off x="2843213" y="1125538"/>
            <a:ext cx="3889375" cy="366712"/>
          </a:xfrm>
          <a:prstGeom prst="rect">
            <a:avLst/>
          </a:prstGeom>
          <a:noFill/>
          <a:ln w="9525">
            <a:noFill/>
            <a:miter lim="800000"/>
            <a:headEnd/>
            <a:tailEnd/>
          </a:ln>
          <a:effectLst/>
        </p:spPr>
        <p:txBody>
          <a:bodyPr>
            <a:spAutoFit/>
          </a:bodyPr>
          <a:lstStyle/>
          <a:p>
            <a:pPr algn="r">
              <a:spcBef>
                <a:spcPct val="50000"/>
              </a:spcBef>
            </a:pPr>
            <a:r>
              <a:rPr lang="hr-HR"/>
              <a:t>Listovi različitih dimenzija</a:t>
            </a:r>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94211" name="Rectangle 3"/>
          <p:cNvSpPr>
            <a:spLocks noGrp="1" noChangeArrowheads="1"/>
          </p:cNvSpPr>
          <p:nvPr>
            <p:ph type="body" idx="1"/>
          </p:nvPr>
        </p:nvSpPr>
        <p:spPr/>
        <p:txBody>
          <a:bodyPr/>
          <a:lstStyle/>
          <a:p>
            <a:pPr>
              <a:lnSpc>
                <a:spcPct val="80000"/>
              </a:lnSpc>
              <a:buFontTx/>
              <a:buNone/>
            </a:pPr>
            <a:r>
              <a:rPr lang="hr-HR" sz="1800"/>
              <a:t>Brzina rada</a:t>
            </a:r>
          </a:p>
          <a:p>
            <a:pPr>
              <a:lnSpc>
                <a:spcPct val="80000"/>
              </a:lnSpc>
              <a:buFontTx/>
              <a:buChar char="-"/>
            </a:pPr>
            <a:r>
              <a:rPr lang="hr-HR" sz="1800"/>
              <a:t>brzina pile od 1000 okr/min koristi se za promjere 600 mm i 800 mm </a:t>
            </a:r>
          </a:p>
          <a:p>
            <a:pPr>
              <a:lnSpc>
                <a:spcPct val="80000"/>
              </a:lnSpc>
              <a:buFontTx/>
              <a:buChar char="-"/>
            </a:pPr>
            <a:r>
              <a:rPr lang="hr-HR" sz="1800"/>
              <a:t>800 okr/min  za promjere 1000 mm i 1200 mm</a:t>
            </a:r>
          </a:p>
          <a:p>
            <a:pPr>
              <a:lnSpc>
                <a:spcPct val="80000"/>
              </a:lnSpc>
              <a:buFontTx/>
              <a:buChar char="-"/>
            </a:pPr>
            <a:r>
              <a:rPr lang="hr-HR" sz="1800"/>
              <a:t>500 okr/min za promjere 1500 mm i 2000 mm</a:t>
            </a:r>
          </a:p>
          <a:p>
            <a:pPr>
              <a:lnSpc>
                <a:spcPct val="80000"/>
              </a:lnSpc>
              <a:buFontTx/>
              <a:buChar char="-"/>
            </a:pPr>
            <a:r>
              <a:rPr lang="hr-HR" sz="1800"/>
              <a:t>pile većeg promjera se rade samo po narudžbi</a:t>
            </a:r>
          </a:p>
          <a:p>
            <a:pPr>
              <a:lnSpc>
                <a:spcPct val="80000"/>
              </a:lnSpc>
              <a:buFontTx/>
              <a:buChar char="-"/>
            </a:pPr>
            <a:r>
              <a:rPr lang="hr-HR" sz="1800"/>
              <a:t>najveća u Hrvatskoj je promjera 2500 mm i može se koristiti nakon pila 1500mm, 1800 mm i 2000 mm (dosad još nije bila u upotrebi ). </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4211">
                                            <p:txEl>
                                              <p:pRg st="1" end="1"/>
                                            </p:txEl>
                                          </p:spTgt>
                                        </p:tgtEl>
                                        <p:attrNameLst>
                                          <p:attrName>style.visibility</p:attrName>
                                        </p:attrNameLst>
                                      </p:cBhvr>
                                      <p:to>
                                        <p:strVal val="visible"/>
                                      </p:to>
                                    </p:set>
                                    <p:anim calcmode="lin" valueType="num">
                                      <p:cBhvr additive="base">
                                        <p:cTn id="7" dur="10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4211">
                                            <p:txEl>
                                              <p:pRg st="2" end="2"/>
                                            </p:txEl>
                                          </p:spTgt>
                                        </p:tgtEl>
                                        <p:attrNameLst>
                                          <p:attrName>style.visibility</p:attrName>
                                        </p:attrNameLst>
                                      </p:cBhvr>
                                      <p:to>
                                        <p:strVal val="visible"/>
                                      </p:to>
                                    </p:set>
                                    <p:anim calcmode="lin" valueType="num">
                                      <p:cBhvr additive="base">
                                        <p:cTn id="13" dur="10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4211">
                                            <p:txEl>
                                              <p:pRg st="3" end="3"/>
                                            </p:txEl>
                                          </p:spTgt>
                                        </p:tgtEl>
                                        <p:attrNameLst>
                                          <p:attrName>style.visibility</p:attrName>
                                        </p:attrNameLst>
                                      </p:cBhvr>
                                      <p:to>
                                        <p:strVal val="visible"/>
                                      </p:to>
                                    </p:set>
                                    <p:anim calcmode="lin" valueType="num">
                                      <p:cBhvr additive="base">
                                        <p:cTn id="19" dur="10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9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4211">
                                            <p:txEl>
                                              <p:pRg st="4" end="4"/>
                                            </p:txEl>
                                          </p:spTgt>
                                        </p:tgtEl>
                                        <p:attrNameLst>
                                          <p:attrName>style.visibility</p:attrName>
                                        </p:attrNameLst>
                                      </p:cBhvr>
                                      <p:to>
                                        <p:strVal val="visible"/>
                                      </p:to>
                                    </p:set>
                                    <p:anim calcmode="lin" valueType="num">
                                      <p:cBhvr additive="base">
                                        <p:cTn id="25" dur="1000" fill="hold"/>
                                        <p:tgtEl>
                                          <p:spTgt spid="94211">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94211">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4211">
                                            <p:txEl>
                                              <p:pRg st="5" end="5"/>
                                            </p:txEl>
                                          </p:spTgt>
                                        </p:tgtEl>
                                        <p:attrNameLst>
                                          <p:attrName>style.visibility</p:attrName>
                                        </p:attrNameLst>
                                      </p:cBhvr>
                                      <p:to>
                                        <p:strVal val="visible"/>
                                      </p:to>
                                    </p:set>
                                    <p:anim calcmode="lin" valueType="num">
                                      <p:cBhvr additive="base">
                                        <p:cTn id="29" dur="1000" fill="hold"/>
                                        <p:tgtEl>
                                          <p:spTgt spid="94211">
                                            <p:txEl>
                                              <p:pRg st="5" end="5"/>
                                            </p:txEl>
                                          </p:spTgt>
                                        </p:tgtEl>
                                        <p:attrNameLst>
                                          <p:attrName>ppt_x</p:attrName>
                                        </p:attrNameLst>
                                      </p:cBhvr>
                                      <p:tavLst>
                                        <p:tav tm="0">
                                          <p:val>
                                            <p:strVal val="#ppt_x"/>
                                          </p:val>
                                        </p:tav>
                                        <p:tav tm="100000">
                                          <p:val>
                                            <p:strVal val="#ppt_x"/>
                                          </p:val>
                                        </p:tav>
                                      </p:tavLst>
                                    </p:anim>
                                    <p:anim calcmode="lin" valueType="num">
                                      <p:cBhvr additive="base">
                                        <p:cTn id="30" dur="1000" fill="hold"/>
                                        <p:tgtEl>
                                          <p:spTgt spid="9421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77827" name="Rectangle 3"/>
          <p:cNvSpPr>
            <a:spLocks noGrp="1" noChangeArrowheads="1"/>
          </p:cNvSpPr>
          <p:nvPr>
            <p:ph type="body" idx="1"/>
          </p:nvPr>
        </p:nvSpPr>
        <p:spPr/>
        <p:txBody>
          <a:bodyPr/>
          <a:lstStyle/>
          <a:p>
            <a:pPr>
              <a:buFontTx/>
              <a:buNone/>
            </a:pPr>
            <a:r>
              <a:rPr lang="hr-HR" b="1"/>
              <a:t> </a:t>
            </a:r>
            <a:r>
              <a:rPr lang="hr-HR" sz="1800" b="1"/>
              <a:t>Rezanje u armiranom betonu</a:t>
            </a:r>
            <a:endParaRPr lang="hr-HR" sz="1800"/>
          </a:p>
          <a:p>
            <a:pPr algn="just">
              <a:buFontTx/>
              <a:buChar char="-"/>
            </a:pPr>
            <a:r>
              <a:rPr lang="hr-HR" sz="1800"/>
              <a:t>otvori za vrata </a:t>
            </a:r>
          </a:p>
          <a:p>
            <a:pPr algn="just">
              <a:buFontTx/>
              <a:buChar char="-"/>
            </a:pPr>
            <a:r>
              <a:rPr lang="hr-HR" sz="1800"/>
              <a:t>micanje cijelog zida </a:t>
            </a:r>
          </a:p>
          <a:p>
            <a:pPr algn="just">
              <a:buFontTx/>
              <a:buChar char="-"/>
            </a:pPr>
            <a:r>
              <a:rPr lang="hr-HR" sz="1800"/>
              <a:t>otvori prozora </a:t>
            </a:r>
          </a:p>
          <a:p>
            <a:pPr algn="just">
              <a:buFontTx/>
              <a:buChar char="-"/>
            </a:pPr>
            <a:r>
              <a:rPr lang="hr-HR" sz="1800"/>
              <a:t>rezanje otvora u ploči za izgradnju stepeništa – najčešće kružno</a:t>
            </a:r>
          </a:p>
          <a:p>
            <a:pPr algn="just">
              <a:buFontTx/>
              <a:buChar char="-"/>
            </a:pPr>
            <a:r>
              <a:rPr lang="hr-HR" sz="1800"/>
              <a:t>nije bitna količina betona koja će se maknuti već treba znati koliko se armature smije izrezati, a da se ne naruši statika zgrade.</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anim calcmode="lin" valueType="num">
                                      <p:cBhvr additive="base">
                                        <p:cTn id="7" dur="10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827">
                                            <p:txEl>
                                              <p:pRg st="2" end="2"/>
                                            </p:txEl>
                                          </p:spTgt>
                                        </p:tgtEl>
                                        <p:attrNameLst>
                                          <p:attrName>style.visibility</p:attrName>
                                        </p:attrNameLst>
                                      </p:cBhvr>
                                      <p:to>
                                        <p:strVal val="visible"/>
                                      </p:to>
                                    </p:set>
                                    <p:anim calcmode="lin" valueType="num">
                                      <p:cBhvr additive="base">
                                        <p:cTn id="13" dur="1000" fill="hold"/>
                                        <p:tgtEl>
                                          <p:spTgt spid="77827">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778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7827">
                                            <p:txEl>
                                              <p:pRg st="3" end="3"/>
                                            </p:txEl>
                                          </p:spTgt>
                                        </p:tgtEl>
                                        <p:attrNameLst>
                                          <p:attrName>style.visibility</p:attrName>
                                        </p:attrNameLst>
                                      </p:cBhvr>
                                      <p:to>
                                        <p:strVal val="visible"/>
                                      </p:to>
                                    </p:set>
                                    <p:anim calcmode="lin" valueType="num">
                                      <p:cBhvr additive="base">
                                        <p:cTn id="19" dur="1000" fill="hold"/>
                                        <p:tgtEl>
                                          <p:spTgt spid="77827">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78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7827">
                                            <p:txEl>
                                              <p:pRg st="4" end="4"/>
                                            </p:txEl>
                                          </p:spTgt>
                                        </p:tgtEl>
                                        <p:attrNameLst>
                                          <p:attrName>style.visibility</p:attrName>
                                        </p:attrNameLst>
                                      </p:cBhvr>
                                      <p:to>
                                        <p:strVal val="visible"/>
                                      </p:to>
                                    </p:set>
                                    <p:anim calcmode="lin" valueType="num">
                                      <p:cBhvr additive="base">
                                        <p:cTn id="25" dur="1000" fill="hold"/>
                                        <p:tgtEl>
                                          <p:spTgt spid="77827">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778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7827">
                                            <p:txEl>
                                              <p:pRg st="5" end="5"/>
                                            </p:txEl>
                                          </p:spTgt>
                                        </p:tgtEl>
                                        <p:attrNameLst>
                                          <p:attrName>style.visibility</p:attrName>
                                        </p:attrNameLst>
                                      </p:cBhvr>
                                      <p:to>
                                        <p:strVal val="visible"/>
                                      </p:to>
                                    </p:set>
                                    <p:anim calcmode="lin" valueType="num">
                                      <p:cBhvr additive="base">
                                        <p:cTn id="31" dur="1000" fill="hold"/>
                                        <p:tgtEl>
                                          <p:spTgt spid="77827">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782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PA262195"/>
          <p:cNvPicPr>
            <a:picLocks noChangeAspect="1" noChangeArrowheads="1"/>
          </p:cNvPicPr>
          <p:nvPr/>
        </p:nvPicPr>
        <p:blipFill>
          <a:blip r:embed="rId2" cstate="print"/>
          <a:srcRect/>
          <a:stretch>
            <a:fillRect/>
          </a:stretch>
        </p:blipFill>
        <p:spPr bwMode="auto">
          <a:xfrm>
            <a:off x="3059113" y="260350"/>
            <a:ext cx="2857500" cy="2133600"/>
          </a:xfrm>
          <a:prstGeom prst="rect">
            <a:avLst/>
          </a:prstGeom>
          <a:noFill/>
          <a:ln w="9525">
            <a:noFill/>
            <a:miter lim="800000"/>
            <a:headEnd/>
            <a:tailEnd/>
          </a:ln>
        </p:spPr>
      </p:pic>
      <p:pic>
        <p:nvPicPr>
          <p:cNvPr id="132099" name="Picture 3" descr="P8021031"/>
          <p:cNvPicPr>
            <a:picLocks noChangeAspect="1" noChangeArrowheads="1"/>
          </p:cNvPicPr>
          <p:nvPr/>
        </p:nvPicPr>
        <p:blipFill>
          <a:blip r:embed="rId3" cstate="print"/>
          <a:srcRect/>
          <a:stretch>
            <a:fillRect/>
          </a:stretch>
        </p:blipFill>
        <p:spPr bwMode="auto">
          <a:xfrm>
            <a:off x="468313" y="2565400"/>
            <a:ext cx="2857500" cy="2133600"/>
          </a:xfrm>
          <a:prstGeom prst="rect">
            <a:avLst/>
          </a:prstGeom>
          <a:noFill/>
          <a:ln w="9525">
            <a:noFill/>
            <a:miter lim="800000"/>
            <a:headEnd/>
            <a:tailEnd/>
          </a:ln>
        </p:spPr>
      </p:pic>
      <p:pic>
        <p:nvPicPr>
          <p:cNvPr id="132100" name="Picture 4" descr="P8021032"/>
          <p:cNvPicPr>
            <a:picLocks noChangeAspect="1" noChangeArrowheads="1"/>
          </p:cNvPicPr>
          <p:nvPr/>
        </p:nvPicPr>
        <p:blipFill>
          <a:blip r:embed="rId4" cstate="print"/>
          <a:srcRect/>
          <a:stretch>
            <a:fillRect/>
          </a:stretch>
        </p:blipFill>
        <p:spPr bwMode="auto">
          <a:xfrm>
            <a:off x="5219700" y="2565400"/>
            <a:ext cx="2857500" cy="2133600"/>
          </a:xfrm>
          <a:prstGeom prst="rect">
            <a:avLst/>
          </a:prstGeom>
          <a:noFill/>
          <a:ln w="9525">
            <a:noFill/>
            <a:miter lim="800000"/>
            <a:headEnd/>
            <a:tailEnd/>
          </a:ln>
        </p:spPr>
      </p:pic>
      <p:sp>
        <p:nvSpPr>
          <p:cNvPr id="132101" name="Text Box 5"/>
          <p:cNvSpPr txBox="1">
            <a:spLocks noChangeArrowheads="1"/>
          </p:cNvSpPr>
          <p:nvPr/>
        </p:nvSpPr>
        <p:spPr bwMode="auto">
          <a:xfrm>
            <a:off x="2987675" y="5013325"/>
            <a:ext cx="4897438" cy="641350"/>
          </a:xfrm>
          <a:prstGeom prst="rect">
            <a:avLst/>
          </a:prstGeom>
          <a:noFill/>
          <a:ln w="9525">
            <a:noFill/>
            <a:miter lim="800000"/>
            <a:headEnd/>
            <a:tailEnd/>
          </a:ln>
          <a:effectLst/>
        </p:spPr>
        <p:txBody>
          <a:bodyPr>
            <a:spAutoFit/>
          </a:bodyPr>
          <a:lstStyle/>
          <a:p>
            <a:pPr>
              <a:spcBef>
                <a:spcPct val="50000"/>
              </a:spcBef>
            </a:pPr>
            <a:r>
              <a:rPr lang="hr-HR"/>
              <a:t>Potrebno je izvesti otvor dimenzije 250x80 cm u zidu debljine 25 cm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PA262196"/>
          <p:cNvPicPr>
            <a:picLocks noChangeAspect="1" noChangeArrowheads="1"/>
          </p:cNvPicPr>
          <p:nvPr/>
        </p:nvPicPr>
        <p:blipFill>
          <a:blip r:embed="rId2" cstate="print"/>
          <a:srcRect/>
          <a:stretch>
            <a:fillRect/>
          </a:stretch>
        </p:blipFill>
        <p:spPr bwMode="auto">
          <a:xfrm>
            <a:off x="468313" y="2492375"/>
            <a:ext cx="2857500" cy="2133600"/>
          </a:xfrm>
          <a:prstGeom prst="rect">
            <a:avLst/>
          </a:prstGeom>
          <a:noFill/>
          <a:ln w="9525">
            <a:noFill/>
            <a:miter lim="800000"/>
            <a:headEnd/>
            <a:tailEnd/>
          </a:ln>
        </p:spPr>
      </p:pic>
      <p:pic>
        <p:nvPicPr>
          <p:cNvPr id="134147" name="Picture 3" descr="PA262197"/>
          <p:cNvPicPr>
            <a:picLocks noChangeAspect="1" noChangeArrowheads="1"/>
          </p:cNvPicPr>
          <p:nvPr/>
        </p:nvPicPr>
        <p:blipFill>
          <a:blip r:embed="rId3" cstate="print"/>
          <a:srcRect/>
          <a:stretch>
            <a:fillRect/>
          </a:stretch>
        </p:blipFill>
        <p:spPr bwMode="auto">
          <a:xfrm>
            <a:off x="5724525" y="2420938"/>
            <a:ext cx="2762250" cy="2066925"/>
          </a:xfrm>
          <a:prstGeom prst="rect">
            <a:avLst/>
          </a:prstGeom>
          <a:noFill/>
          <a:ln w="9525">
            <a:noFill/>
            <a:miter lim="800000"/>
            <a:headEnd/>
            <a:tailEnd/>
          </a:ln>
        </p:spPr>
      </p:pic>
      <p:pic>
        <p:nvPicPr>
          <p:cNvPr id="134148" name="Picture 4" descr="PA262194"/>
          <p:cNvPicPr>
            <a:picLocks noChangeAspect="1" noChangeArrowheads="1"/>
          </p:cNvPicPr>
          <p:nvPr/>
        </p:nvPicPr>
        <p:blipFill>
          <a:blip r:embed="rId4" cstate="print"/>
          <a:srcRect/>
          <a:stretch>
            <a:fillRect/>
          </a:stretch>
        </p:blipFill>
        <p:spPr bwMode="auto">
          <a:xfrm>
            <a:off x="2916238" y="260350"/>
            <a:ext cx="2762250" cy="2066925"/>
          </a:xfrm>
          <a:prstGeom prst="rect">
            <a:avLst/>
          </a:prstGeom>
          <a:noFill/>
          <a:ln w="9525">
            <a:noFill/>
            <a:miter lim="800000"/>
            <a:headEnd/>
            <a:tailEnd/>
          </a:ln>
        </p:spPr>
      </p:pic>
      <p:sp>
        <p:nvSpPr>
          <p:cNvPr id="134149" name="Text Box 5"/>
          <p:cNvSpPr txBox="1">
            <a:spLocks noChangeArrowheads="1"/>
          </p:cNvSpPr>
          <p:nvPr/>
        </p:nvSpPr>
        <p:spPr bwMode="auto">
          <a:xfrm>
            <a:off x="1258888" y="4797425"/>
            <a:ext cx="7273925" cy="1190625"/>
          </a:xfrm>
          <a:prstGeom prst="rect">
            <a:avLst/>
          </a:prstGeom>
          <a:noFill/>
          <a:ln w="9525">
            <a:noFill/>
            <a:miter lim="800000"/>
            <a:headEnd/>
            <a:tailEnd/>
          </a:ln>
          <a:effectLst/>
        </p:spPr>
        <p:txBody>
          <a:bodyPr>
            <a:spAutoFit/>
          </a:bodyPr>
          <a:lstStyle/>
          <a:p>
            <a:pPr>
              <a:spcBef>
                <a:spcPct val="50000"/>
              </a:spcBef>
            </a:pPr>
            <a:r>
              <a:rPr lang="hr-HR"/>
              <a:t>Rušenje armirano betonskog parapeta na postojećem objektu debljine 38 cm, visine 62 cm i ukupne dužine 25 m. Pristupa se rezanju kružnom pilom. Vertikalni rezovi su prilagođeni tako da jedan element ne prelazi masu više od 500 kg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9" name="Rectangle 5"/>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pic>
        <p:nvPicPr>
          <p:cNvPr id="82948" name="Picture 4" descr="BUSENJE"/>
          <p:cNvPicPr>
            <a:picLocks noChangeAspect="1" noChangeArrowheads="1"/>
          </p:cNvPicPr>
          <p:nvPr>
            <p:ph idx="1"/>
          </p:nvPr>
        </p:nvPicPr>
        <p:blipFill>
          <a:blip r:embed="rId2" cstate="print"/>
          <a:srcRect/>
          <a:stretch>
            <a:fillRect/>
          </a:stretch>
        </p:blipFill>
        <p:spPr>
          <a:xfrm>
            <a:off x="1693863" y="1989138"/>
            <a:ext cx="6046787" cy="4176712"/>
          </a:xfrm>
          <a:noFill/>
          <a:ln/>
        </p:spPr>
      </p:pic>
      <p:sp>
        <p:nvSpPr>
          <p:cNvPr id="82951" name="Text Box 7"/>
          <p:cNvSpPr txBox="1">
            <a:spLocks noChangeArrowheads="1"/>
          </p:cNvSpPr>
          <p:nvPr/>
        </p:nvSpPr>
        <p:spPr bwMode="auto">
          <a:xfrm>
            <a:off x="2843213" y="1557338"/>
            <a:ext cx="3384550" cy="366712"/>
          </a:xfrm>
          <a:prstGeom prst="rect">
            <a:avLst/>
          </a:prstGeom>
          <a:noFill/>
          <a:ln w="9525">
            <a:noFill/>
            <a:miter lim="800000"/>
            <a:headEnd/>
            <a:tailEnd/>
          </a:ln>
          <a:effectLst/>
        </p:spPr>
        <p:txBody>
          <a:bodyPr>
            <a:spAutoFit/>
          </a:bodyPr>
          <a:lstStyle/>
          <a:p>
            <a:pPr algn="r">
              <a:spcBef>
                <a:spcPct val="50000"/>
              </a:spcBef>
            </a:pPr>
            <a:r>
              <a:rPr lang="hr-HR"/>
              <a:t>Izrezani blokovi betona</a:t>
            </a: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68313" y="188913"/>
            <a:ext cx="8229600" cy="782637"/>
          </a:xfrm>
        </p:spPr>
        <p:txBody>
          <a:bodyPr/>
          <a:lstStyle/>
          <a:p>
            <a:r>
              <a:rPr lang="hr-HR" sz="1800"/>
              <a:t>BUŠENJE I REZANJE</a:t>
            </a:r>
            <a:endParaRPr lang="en-US" sz="1800"/>
          </a:p>
        </p:txBody>
      </p:sp>
      <p:sp>
        <p:nvSpPr>
          <p:cNvPr id="89091" name="Rectangle 3"/>
          <p:cNvSpPr>
            <a:spLocks noGrp="1" noChangeArrowheads="1"/>
          </p:cNvSpPr>
          <p:nvPr>
            <p:ph type="body" idx="1"/>
          </p:nvPr>
        </p:nvSpPr>
        <p:spPr/>
        <p:txBody>
          <a:bodyPr/>
          <a:lstStyle/>
          <a:p>
            <a:pPr>
              <a:buFontTx/>
              <a:buNone/>
            </a:pPr>
            <a:r>
              <a:rPr lang="hr-HR" sz="1800"/>
              <a:t>Rezanje dijamantnom sajlom </a:t>
            </a:r>
          </a:p>
          <a:p>
            <a:pPr>
              <a:buFontTx/>
              <a:buNone/>
            </a:pPr>
            <a:r>
              <a:rPr lang="hr-HR" sz="1800"/>
              <a:t>-    Nema ograničenja dubine reza koristi se za rezanje debelih elemenata konstrukcije</a:t>
            </a:r>
          </a:p>
          <a:p>
            <a:pPr>
              <a:buFontTx/>
              <a:buChar char="-"/>
            </a:pPr>
            <a:r>
              <a:rPr lang="hr-HR" sz="1800"/>
              <a:t>Dijamantna sajla se može uvesti u zid kroz izbušenu rupu i rezati u bilo kojem smjeru i pod nekim kutem</a:t>
            </a:r>
          </a:p>
          <a:p>
            <a:pPr>
              <a:buFontTx/>
              <a:buChar char="-"/>
            </a:pPr>
            <a:r>
              <a:rPr lang="hr-HR" sz="1800"/>
              <a:t> Dijamantna sajla se montira na kotačiće i ona radi na principu sličnom kao i žičara s tom razlikom da se pomiče po zidnoj šini dok reže</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9091">
                                            <p:txEl>
                                              <p:pRg st="1" end="1"/>
                                            </p:txEl>
                                          </p:spTgt>
                                        </p:tgtEl>
                                        <p:attrNameLst>
                                          <p:attrName>style.visibility</p:attrName>
                                        </p:attrNameLst>
                                      </p:cBhvr>
                                      <p:to>
                                        <p:strVal val="visible"/>
                                      </p:to>
                                    </p:set>
                                    <p:anim calcmode="lin" valueType="num">
                                      <p:cBhvr additive="base">
                                        <p:cTn id="7" dur="1000" fill="hold"/>
                                        <p:tgtEl>
                                          <p:spTgt spid="89091">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89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9091">
                                            <p:txEl>
                                              <p:pRg st="2" end="2"/>
                                            </p:txEl>
                                          </p:spTgt>
                                        </p:tgtEl>
                                        <p:attrNameLst>
                                          <p:attrName>style.visibility</p:attrName>
                                        </p:attrNameLst>
                                      </p:cBhvr>
                                      <p:to>
                                        <p:strVal val="visible"/>
                                      </p:to>
                                    </p:set>
                                    <p:anim calcmode="lin" valueType="num">
                                      <p:cBhvr additive="base">
                                        <p:cTn id="13" dur="10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89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9091">
                                            <p:txEl>
                                              <p:pRg st="3" end="3"/>
                                            </p:txEl>
                                          </p:spTgt>
                                        </p:tgtEl>
                                        <p:attrNameLst>
                                          <p:attrName>style.visibility</p:attrName>
                                        </p:attrNameLst>
                                      </p:cBhvr>
                                      <p:to>
                                        <p:strVal val="visible"/>
                                      </p:to>
                                    </p:set>
                                    <p:anim calcmode="lin" valueType="num">
                                      <p:cBhvr additive="base">
                                        <p:cTn id="19" dur="1000" fill="hold"/>
                                        <p:tgtEl>
                                          <p:spTgt spid="89091">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890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7" name="Rectangle 5"/>
          <p:cNvSpPr>
            <a:spLocks noGrp="1" noChangeArrowheads="1"/>
          </p:cNvSpPr>
          <p:nvPr>
            <p:ph type="title"/>
          </p:nvPr>
        </p:nvSpPr>
        <p:spPr>
          <a:xfrm>
            <a:off x="457200" y="228600"/>
            <a:ext cx="8229600" cy="777875"/>
          </a:xfrm>
        </p:spPr>
        <p:txBody>
          <a:bodyPr/>
          <a:lstStyle/>
          <a:p>
            <a:r>
              <a:rPr lang="hr-HR" sz="1800"/>
              <a:t>BUŠENJE I REZANJE</a:t>
            </a:r>
            <a:endParaRPr lang="en-US" sz="1800"/>
          </a:p>
        </p:txBody>
      </p:sp>
      <p:pic>
        <p:nvPicPr>
          <p:cNvPr id="95236" name="Picture 4" descr="bauma 061"/>
          <p:cNvPicPr>
            <a:picLocks noChangeAspect="1" noChangeArrowheads="1"/>
          </p:cNvPicPr>
          <p:nvPr>
            <p:ph idx="1"/>
          </p:nvPr>
        </p:nvPicPr>
        <p:blipFill>
          <a:blip r:embed="rId2" cstate="print"/>
          <a:srcRect/>
          <a:stretch>
            <a:fillRect/>
          </a:stretch>
        </p:blipFill>
        <p:spPr>
          <a:xfrm>
            <a:off x="1554163" y="1600200"/>
            <a:ext cx="6034087" cy="4495800"/>
          </a:xfrm>
          <a:noFill/>
          <a:ln/>
        </p:spPr>
      </p:pic>
      <p:sp>
        <p:nvSpPr>
          <p:cNvPr id="95239" name="Text Box 7"/>
          <p:cNvSpPr txBox="1">
            <a:spLocks noChangeArrowheads="1"/>
          </p:cNvSpPr>
          <p:nvPr/>
        </p:nvSpPr>
        <p:spPr bwMode="auto">
          <a:xfrm>
            <a:off x="2773363" y="1125538"/>
            <a:ext cx="3816350" cy="366712"/>
          </a:xfrm>
          <a:prstGeom prst="rect">
            <a:avLst/>
          </a:prstGeom>
          <a:noFill/>
          <a:ln w="9525">
            <a:noFill/>
            <a:miter lim="800000"/>
            <a:headEnd/>
            <a:tailEnd/>
          </a:ln>
          <a:effectLst/>
        </p:spPr>
        <p:txBody>
          <a:bodyPr>
            <a:spAutoFit/>
          </a:bodyPr>
          <a:lstStyle/>
          <a:p>
            <a:pPr algn="r">
              <a:spcBef>
                <a:spcPct val="50000"/>
              </a:spcBef>
            </a:pPr>
            <a:r>
              <a:rPr lang="hr-HR"/>
              <a:t>Rezanje dijamantnom sajlom</a:t>
            </a: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5" name="Rectangle 5"/>
          <p:cNvSpPr>
            <a:spLocks noGrp="1" noChangeArrowheads="1"/>
          </p:cNvSpPr>
          <p:nvPr>
            <p:ph type="title"/>
          </p:nvPr>
        </p:nvSpPr>
        <p:spPr>
          <a:xfrm>
            <a:off x="457200" y="228600"/>
            <a:ext cx="8229600" cy="490538"/>
          </a:xfrm>
        </p:spPr>
        <p:txBody>
          <a:bodyPr/>
          <a:lstStyle/>
          <a:p>
            <a:r>
              <a:rPr lang="hr-HR" sz="1800"/>
              <a:t>BUŠENJE I REZANJE</a:t>
            </a:r>
            <a:endParaRPr lang="en-US" sz="1800"/>
          </a:p>
        </p:txBody>
      </p:sp>
      <p:pic>
        <p:nvPicPr>
          <p:cNvPr id="87044" name="Picture 4" descr="PS_3a"/>
          <p:cNvPicPr>
            <a:picLocks noChangeAspect="1" noChangeArrowheads="1"/>
          </p:cNvPicPr>
          <p:nvPr>
            <p:ph idx="1"/>
          </p:nvPr>
        </p:nvPicPr>
        <p:blipFill>
          <a:blip r:embed="rId2" cstate="print"/>
          <a:srcRect/>
          <a:stretch>
            <a:fillRect/>
          </a:stretch>
        </p:blipFill>
        <p:spPr>
          <a:xfrm>
            <a:off x="2051050" y="2335213"/>
            <a:ext cx="5041900" cy="3024187"/>
          </a:xfrm>
          <a:noFill/>
          <a:ln/>
        </p:spPr>
      </p:pic>
      <p:sp>
        <p:nvSpPr>
          <p:cNvPr id="87047" name="Text Box 7"/>
          <p:cNvSpPr txBox="1">
            <a:spLocks noChangeArrowheads="1"/>
          </p:cNvSpPr>
          <p:nvPr/>
        </p:nvSpPr>
        <p:spPr bwMode="auto">
          <a:xfrm>
            <a:off x="3205163" y="1700213"/>
            <a:ext cx="3168650" cy="366712"/>
          </a:xfrm>
          <a:prstGeom prst="rect">
            <a:avLst/>
          </a:prstGeom>
          <a:noFill/>
          <a:ln w="9525">
            <a:noFill/>
            <a:miter lim="800000"/>
            <a:headEnd/>
            <a:tailEnd/>
          </a:ln>
          <a:effectLst/>
        </p:spPr>
        <p:txBody>
          <a:bodyPr>
            <a:spAutoFit/>
          </a:bodyPr>
          <a:lstStyle/>
          <a:p>
            <a:pPr algn="r">
              <a:spcBef>
                <a:spcPct val="50000"/>
              </a:spcBef>
            </a:pPr>
            <a:r>
              <a:rPr lang="hr-HR"/>
              <a:t>Rezanje dijamantnom sajlom</a:t>
            </a:r>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7" name="Rectangle 5"/>
          <p:cNvSpPr>
            <a:spLocks noGrp="1" noChangeArrowheads="1"/>
          </p:cNvSpPr>
          <p:nvPr>
            <p:ph type="title"/>
          </p:nvPr>
        </p:nvSpPr>
        <p:spPr>
          <a:xfrm>
            <a:off x="457200" y="228600"/>
            <a:ext cx="8229600" cy="633413"/>
          </a:xfrm>
        </p:spPr>
        <p:txBody>
          <a:bodyPr/>
          <a:lstStyle/>
          <a:p>
            <a:r>
              <a:rPr lang="hr-HR" sz="1800"/>
              <a:t>BUŠENJE I REZANJE</a:t>
            </a:r>
            <a:endParaRPr lang="en-US" sz="1800"/>
          </a:p>
        </p:txBody>
      </p:sp>
      <p:pic>
        <p:nvPicPr>
          <p:cNvPr id="90116" name="Picture 4" descr="PS_2"/>
          <p:cNvPicPr>
            <a:picLocks noChangeAspect="1" noChangeArrowheads="1"/>
          </p:cNvPicPr>
          <p:nvPr>
            <p:ph idx="1"/>
          </p:nvPr>
        </p:nvPicPr>
        <p:blipFill>
          <a:blip r:embed="rId2" cstate="print"/>
          <a:srcRect/>
          <a:stretch>
            <a:fillRect/>
          </a:stretch>
        </p:blipFill>
        <p:spPr>
          <a:xfrm>
            <a:off x="2233613" y="2065338"/>
            <a:ext cx="5651500" cy="4171950"/>
          </a:xfrm>
          <a:noFill/>
          <a:ln/>
        </p:spPr>
      </p:pic>
      <p:sp>
        <p:nvSpPr>
          <p:cNvPr id="90119" name="Text Box 7"/>
          <p:cNvSpPr txBox="1">
            <a:spLocks noChangeArrowheads="1"/>
          </p:cNvSpPr>
          <p:nvPr/>
        </p:nvSpPr>
        <p:spPr bwMode="auto">
          <a:xfrm>
            <a:off x="2989263" y="1412875"/>
            <a:ext cx="3527425" cy="366713"/>
          </a:xfrm>
          <a:prstGeom prst="rect">
            <a:avLst/>
          </a:prstGeom>
          <a:noFill/>
          <a:ln w="9525">
            <a:noFill/>
            <a:miter lim="800000"/>
            <a:headEnd/>
            <a:tailEnd/>
          </a:ln>
          <a:effectLst/>
        </p:spPr>
        <p:txBody>
          <a:bodyPr>
            <a:spAutoFit/>
          </a:bodyPr>
          <a:lstStyle/>
          <a:p>
            <a:pPr algn="r">
              <a:spcBef>
                <a:spcPct val="50000"/>
              </a:spcBef>
            </a:pPr>
            <a:r>
              <a:rPr lang="hr-HR"/>
              <a:t>Rezanje sajlom u krug</a:t>
            </a: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228600"/>
            <a:ext cx="8229600" cy="346075"/>
          </a:xfrm>
        </p:spPr>
        <p:txBody>
          <a:bodyPr/>
          <a:lstStyle/>
          <a:p>
            <a:r>
              <a:rPr lang="hr-HR" sz="1600"/>
              <a:t>BUŠENJE I REZANJE</a:t>
            </a:r>
            <a:endParaRPr lang="en-US" sz="1600"/>
          </a:p>
        </p:txBody>
      </p:sp>
      <p:sp>
        <p:nvSpPr>
          <p:cNvPr id="39939" name="Rectangle 3"/>
          <p:cNvSpPr>
            <a:spLocks noChangeArrowheads="1"/>
          </p:cNvSpPr>
          <p:nvPr/>
        </p:nvSpPr>
        <p:spPr bwMode="auto">
          <a:xfrm>
            <a:off x="252413" y="2239963"/>
            <a:ext cx="8712200" cy="3159125"/>
          </a:xfrm>
          <a:prstGeom prst="rect">
            <a:avLst/>
          </a:prstGeom>
          <a:noFill/>
          <a:ln w="9525">
            <a:noFill/>
            <a:miter lim="800000"/>
            <a:headEnd/>
            <a:tailEnd/>
          </a:ln>
          <a:effectLst/>
        </p:spPr>
        <p:txBody>
          <a:bodyPr anchor="ctr">
            <a:spAutoFit/>
          </a:bodyPr>
          <a:lstStyle/>
          <a:p>
            <a:pPr algn="ctr"/>
            <a:r>
              <a:rPr lang="hr-HR"/>
              <a:t>BUŠENJE</a:t>
            </a:r>
            <a:endParaRPr lang="en-US"/>
          </a:p>
          <a:p>
            <a:pPr algn="just"/>
            <a:r>
              <a:rPr lang="hr-HR"/>
              <a:t>Bušenjem se izrađuju otvori kroz građevinske konstrukcije na mjestima gdje je potrebno osigurati prolaz za cijevi, instalacije ili neku drugu svrhu. Alatima za dijamantno bušenje mogu se izbušiti rupe promjera od 14 do 1500 mm dubine  preko 2,0 m. Bušiti se može:</a:t>
            </a:r>
          </a:p>
          <a:p>
            <a:pPr algn="just"/>
            <a:endParaRPr lang="en-US"/>
          </a:p>
          <a:p>
            <a:r>
              <a:rPr lang="hr-HR"/>
              <a:t>  1. BETON</a:t>
            </a:r>
            <a:endParaRPr lang="en-US"/>
          </a:p>
          <a:p>
            <a:r>
              <a:rPr lang="hr-HR"/>
              <a:t>  2. ARMIRANI BETON</a:t>
            </a:r>
            <a:endParaRPr lang="en-US"/>
          </a:p>
          <a:p>
            <a:r>
              <a:rPr lang="hr-HR"/>
              <a:t>  3. KAMEN</a:t>
            </a:r>
            <a:endParaRPr lang="en-US"/>
          </a:p>
          <a:p>
            <a:r>
              <a:rPr lang="hr-HR"/>
              <a:t>  4. ASFALT</a:t>
            </a:r>
            <a:endParaRPr lang="en-US"/>
          </a:p>
          <a:p>
            <a:r>
              <a:rPr lang="hr-HR"/>
              <a:t>  5. OPEKA    - uz korištenje vode</a:t>
            </a:r>
            <a:endParaRPr lang="en-US"/>
          </a:p>
          <a:p>
            <a:r>
              <a:rPr lang="hr-HR"/>
              <a:t>                      - bez vode</a:t>
            </a:r>
            <a:endParaRPr lang="en-US"/>
          </a:p>
          <a:p>
            <a:r>
              <a:rPr lang="hr-HR"/>
              <a:t>  6.TERMO I HIDRO IZOLACIJA</a:t>
            </a:r>
          </a:p>
          <a:p>
            <a:endParaRPr lang="hr-H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 calcmode="lin" valueType="num">
                                      <p:cBhvr additive="base">
                                        <p:cTn id="7" dur="2000" fill="hold"/>
                                        <p:tgtEl>
                                          <p:spTgt spid="39939">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399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9939">
                                            <p:txEl>
                                              <p:pRg st="1" end="1"/>
                                            </p:txEl>
                                          </p:spTgt>
                                        </p:tgtEl>
                                        <p:attrNameLst>
                                          <p:attrName>style.visibility</p:attrName>
                                        </p:attrNameLst>
                                      </p:cBhvr>
                                      <p:to>
                                        <p:strVal val="visible"/>
                                      </p:to>
                                    </p:set>
                                    <p:animEffect transition="in" filter="blinds(horizontal)">
                                      <p:cBhvr>
                                        <p:cTn id="13" dur="2000"/>
                                        <p:tgtEl>
                                          <p:spTgt spid="39939">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9939">
                                            <p:txEl>
                                              <p:pRg st="3" end="3"/>
                                            </p:txEl>
                                          </p:spTgt>
                                        </p:tgtEl>
                                        <p:attrNameLst>
                                          <p:attrName>style.visibility</p:attrName>
                                        </p:attrNameLst>
                                      </p:cBhvr>
                                      <p:to>
                                        <p:strVal val="visible"/>
                                      </p:to>
                                    </p:set>
                                    <p:anim calcmode="lin" valueType="num">
                                      <p:cBhvr additive="base">
                                        <p:cTn id="18" dur="20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3993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9939">
                                            <p:txEl>
                                              <p:pRg st="4" end="4"/>
                                            </p:txEl>
                                          </p:spTgt>
                                        </p:tgtEl>
                                        <p:attrNameLst>
                                          <p:attrName>style.visibility</p:attrName>
                                        </p:attrNameLst>
                                      </p:cBhvr>
                                      <p:to>
                                        <p:strVal val="visible"/>
                                      </p:to>
                                    </p:set>
                                    <p:anim calcmode="lin" valueType="num">
                                      <p:cBhvr additive="base">
                                        <p:cTn id="24" dur="2000" fill="hold"/>
                                        <p:tgtEl>
                                          <p:spTgt spid="39939">
                                            <p:txEl>
                                              <p:pRg st="4" end="4"/>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399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9939">
                                            <p:txEl>
                                              <p:pRg st="5" end="5"/>
                                            </p:txEl>
                                          </p:spTgt>
                                        </p:tgtEl>
                                        <p:attrNameLst>
                                          <p:attrName>style.visibility</p:attrName>
                                        </p:attrNameLst>
                                      </p:cBhvr>
                                      <p:to>
                                        <p:strVal val="visible"/>
                                      </p:to>
                                    </p:set>
                                    <p:anim calcmode="lin" valueType="num">
                                      <p:cBhvr additive="base">
                                        <p:cTn id="30" dur="2000" fill="hold"/>
                                        <p:tgtEl>
                                          <p:spTgt spid="39939">
                                            <p:txEl>
                                              <p:pRg st="5" end="5"/>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399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39939">
                                            <p:txEl>
                                              <p:pRg st="6" end="6"/>
                                            </p:txEl>
                                          </p:spTgt>
                                        </p:tgtEl>
                                        <p:attrNameLst>
                                          <p:attrName>style.visibility</p:attrName>
                                        </p:attrNameLst>
                                      </p:cBhvr>
                                      <p:to>
                                        <p:strVal val="visible"/>
                                      </p:to>
                                    </p:set>
                                    <p:anim calcmode="lin" valueType="num">
                                      <p:cBhvr additive="base">
                                        <p:cTn id="36" dur="2000" fill="hold"/>
                                        <p:tgtEl>
                                          <p:spTgt spid="39939">
                                            <p:txEl>
                                              <p:pRg st="6" end="6"/>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3993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9939">
                                            <p:txEl>
                                              <p:pRg st="7" end="7"/>
                                            </p:txEl>
                                          </p:spTgt>
                                        </p:tgtEl>
                                        <p:attrNameLst>
                                          <p:attrName>style.visibility</p:attrName>
                                        </p:attrNameLst>
                                      </p:cBhvr>
                                      <p:to>
                                        <p:strVal val="visible"/>
                                      </p:to>
                                    </p:set>
                                    <p:anim calcmode="lin" valueType="num">
                                      <p:cBhvr additive="base">
                                        <p:cTn id="42" dur="2000" fill="hold"/>
                                        <p:tgtEl>
                                          <p:spTgt spid="39939">
                                            <p:txEl>
                                              <p:pRg st="7" end="7"/>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3993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9939">
                                            <p:txEl>
                                              <p:pRg st="8" end="8"/>
                                            </p:txEl>
                                          </p:spTgt>
                                        </p:tgtEl>
                                        <p:attrNameLst>
                                          <p:attrName>style.visibility</p:attrName>
                                        </p:attrNameLst>
                                      </p:cBhvr>
                                      <p:to>
                                        <p:strVal val="visible"/>
                                      </p:to>
                                    </p:set>
                                    <p:anim calcmode="lin" valueType="num">
                                      <p:cBhvr additive="base">
                                        <p:cTn id="48" dur="1000" fill="hold"/>
                                        <p:tgtEl>
                                          <p:spTgt spid="39939">
                                            <p:txEl>
                                              <p:pRg st="8" end="8"/>
                                            </p:txEl>
                                          </p:spTgt>
                                        </p:tgtEl>
                                        <p:attrNameLst>
                                          <p:attrName>ppt_x</p:attrName>
                                        </p:attrNameLst>
                                      </p:cBhvr>
                                      <p:tavLst>
                                        <p:tav tm="0">
                                          <p:val>
                                            <p:strVal val="#ppt_x"/>
                                          </p:val>
                                        </p:tav>
                                        <p:tav tm="100000">
                                          <p:val>
                                            <p:strVal val="#ppt_x"/>
                                          </p:val>
                                        </p:tav>
                                      </p:tavLst>
                                    </p:anim>
                                    <p:anim calcmode="lin" valueType="num">
                                      <p:cBhvr additive="base">
                                        <p:cTn id="49" dur="1000" fill="hold"/>
                                        <p:tgtEl>
                                          <p:spTgt spid="3993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9939">
                                            <p:txEl>
                                              <p:pRg st="9" end="9"/>
                                            </p:txEl>
                                          </p:spTgt>
                                        </p:tgtEl>
                                        <p:attrNameLst>
                                          <p:attrName>style.visibility</p:attrName>
                                        </p:attrNameLst>
                                      </p:cBhvr>
                                      <p:to>
                                        <p:strVal val="visible"/>
                                      </p:to>
                                    </p:set>
                                    <p:anim calcmode="lin" valueType="num">
                                      <p:cBhvr additive="base">
                                        <p:cTn id="54" dur="2000" fill="hold"/>
                                        <p:tgtEl>
                                          <p:spTgt spid="39939">
                                            <p:txEl>
                                              <p:pRg st="9" end="9"/>
                                            </p:txEl>
                                          </p:spTgt>
                                        </p:tgtEl>
                                        <p:attrNameLst>
                                          <p:attrName>ppt_x</p:attrName>
                                        </p:attrNameLst>
                                      </p:cBhvr>
                                      <p:tavLst>
                                        <p:tav tm="0">
                                          <p:val>
                                            <p:strVal val="#ppt_x"/>
                                          </p:val>
                                        </p:tav>
                                        <p:tav tm="100000">
                                          <p:val>
                                            <p:strVal val="#ppt_x"/>
                                          </p:val>
                                        </p:tav>
                                      </p:tavLst>
                                    </p:anim>
                                    <p:anim calcmode="lin" valueType="num">
                                      <p:cBhvr additive="base">
                                        <p:cTn id="55" dur="2000" fill="hold"/>
                                        <p:tgtEl>
                                          <p:spTgt spid="39939">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78851" name="Rectangle 3"/>
          <p:cNvSpPr>
            <a:spLocks noGrp="1" noChangeArrowheads="1"/>
          </p:cNvSpPr>
          <p:nvPr>
            <p:ph type="body" idx="1"/>
          </p:nvPr>
        </p:nvSpPr>
        <p:spPr/>
        <p:txBody>
          <a:bodyPr/>
          <a:lstStyle/>
          <a:p>
            <a:pPr>
              <a:buFontTx/>
              <a:buNone/>
            </a:pPr>
            <a:r>
              <a:rPr lang="hr-HR" b="1"/>
              <a:t> </a:t>
            </a:r>
            <a:r>
              <a:rPr lang="hr-HR" sz="1800" b="1"/>
              <a:t>Rezanje u kamenu</a:t>
            </a:r>
            <a:endParaRPr lang="hr-HR" sz="1800"/>
          </a:p>
          <a:p>
            <a:pPr>
              <a:buFontTx/>
              <a:buChar char="-"/>
            </a:pPr>
            <a:r>
              <a:rPr lang="hr-HR" sz="1800"/>
              <a:t>potporni zid</a:t>
            </a:r>
          </a:p>
          <a:p>
            <a:pPr>
              <a:buFontTx/>
              <a:buChar char="-"/>
            </a:pPr>
            <a:r>
              <a:rPr lang="hr-HR" sz="1800"/>
              <a:t>nosivi zid građevine</a:t>
            </a:r>
          </a:p>
          <a:p>
            <a:pPr>
              <a:buFontTx/>
              <a:buChar char="-"/>
            </a:pPr>
            <a:r>
              <a:rPr lang="hr-HR" sz="1800"/>
              <a:t>zid ili stup ograde izrađen od kamena </a:t>
            </a:r>
          </a:p>
          <a:p>
            <a:pPr>
              <a:buFontTx/>
              <a:buChar char="-"/>
            </a:pPr>
            <a:r>
              <a:rPr lang="hr-HR" sz="1800"/>
              <a:t>kamen je dobar  za rezanje</a:t>
            </a:r>
          </a:p>
          <a:p>
            <a:pPr>
              <a:buFontTx/>
              <a:buChar char="-"/>
            </a:pPr>
            <a:r>
              <a:rPr lang="hr-HR" sz="1800"/>
              <a:t>nepravilne površine - otežava montiranje vodilice</a:t>
            </a:r>
            <a:endParaRPr lang="en-US"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8851">
                                            <p:txEl>
                                              <p:pRg st="1" end="1"/>
                                            </p:txEl>
                                          </p:spTgt>
                                        </p:tgtEl>
                                        <p:attrNameLst>
                                          <p:attrName>style.visibility</p:attrName>
                                        </p:attrNameLst>
                                      </p:cBhvr>
                                      <p:to>
                                        <p:strVal val="visible"/>
                                      </p:to>
                                    </p:set>
                                    <p:anim calcmode="lin" valueType="num">
                                      <p:cBhvr additive="base">
                                        <p:cTn id="7" dur="10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8851">
                                            <p:txEl>
                                              <p:pRg st="2" end="2"/>
                                            </p:txEl>
                                          </p:spTgt>
                                        </p:tgtEl>
                                        <p:attrNameLst>
                                          <p:attrName>style.visibility</p:attrName>
                                        </p:attrNameLst>
                                      </p:cBhvr>
                                      <p:to>
                                        <p:strVal val="visible"/>
                                      </p:to>
                                    </p:set>
                                    <p:anim calcmode="lin" valueType="num">
                                      <p:cBhvr additive="base">
                                        <p:cTn id="13" dur="10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788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8851">
                                            <p:txEl>
                                              <p:pRg st="3" end="3"/>
                                            </p:txEl>
                                          </p:spTgt>
                                        </p:tgtEl>
                                        <p:attrNameLst>
                                          <p:attrName>style.visibility</p:attrName>
                                        </p:attrNameLst>
                                      </p:cBhvr>
                                      <p:to>
                                        <p:strVal val="visible"/>
                                      </p:to>
                                    </p:set>
                                    <p:anim calcmode="lin" valueType="num">
                                      <p:cBhvr additive="base">
                                        <p:cTn id="19" dur="1000" fill="hold"/>
                                        <p:tgtEl>
                                          <p:spTgt spid="78851">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88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8851">
                                            <p:txEl>
                                              <p:pRg st="4" end="4"/>
                                            </p:txEl>
                                          </p:spTgt>
                                        </p:tgtEl>
                                        <p:attrNameLst>
                                          <p:attrName>style.visibility</p:attrName>
                                        </p:attrNameLst>
                                      </p:cBhvr>
                                      <p:to>
                                        <p:strVal val="visible"/>
                                      </p:to>
                                    </p:set>
                                    <p:anim calcmode="lin" valueType="num">
                                      <p:cBhvr additive="base">
                                        <p:cTn id="25" dur="1000" fill="hold"/>
                                        <p:tgtEl>
                                          <p:spTgt spid="78851">
                                            <p:txEl>
                                              <p:pRg st="4" end="4"/>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788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8851">
                                            <p:txEl>
                                              <p:pRg st="5" end="5"/>
                                            </p:txEl>
                                          </p:spTgt>
                                        </p:tgtEl>
                                        <p:attrNameLst>
                                          <p:attrName>style.visibility</p:attrName>
                                        </p:attrNameLst>
                                      </p:cBhvr>
                                      <p:to>
                                        <p:strVal val="visible"/>
                                      </p:to>
                                    </p:set>
                                    <p:anim calcmode="lin" valueType="num">
                                      <p:cBhvr additive="base">
                                        <p:cTn id="31" dur="1000" fill="hold"/>
                                        <p:tgtEl>
                                          <p:spTgt spid="78851">
                                            <p:txEl>
                                              <p:pRg st="5" end="5"/>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788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sp>
        <p:nvSpPr>
          <p:cNvPr id="79875" name="Rectangle 3"/>
          <p:cNvSpPr>
            <a:spLocks noGrp="1" noChangeArrowheads="1"/>
          </p:cNvSpPr>
          <p:nvPr>
            <p:ph type="body" idx="1"/>
          </p:nvPr>
        </p:nvSpPr>
        <p:spPr/>
        <p:txBody>
          <a:bodyPr/>
          <a:lstStyle/>
          <a:p>
            <a:pPr>
              <a:buFontTx/>
              <a:buNone/>
            </a:pPr>
            <a:r>
              <a:rPr lang="hr-HR" sz="1800" b="1"/>
              <a:t>Rezanje u opeci</a:t>
            </a:r>
            <a:endParaRPr lang="cs-CZ" sz="1800" b="1"/>
          </a:p>
          <a:p>
            <a:pPr>
              <a:buFontTx/>
              <a:buChar char="-"/>
            </a:pPr>
            <a:r>
              <a:rPr lang="hr-HR" sz="1800"/>
              <a:t>mala potrošnja vode </a:t>
            </a:r>
          </a:p>
          <a:p>
            <a:pPr>
              <a:buFontTx/>
              <a:buChar char="-"/>
            </a:pPr>
            <a:r>
              <a:rPr lang="hr-HR" sz="1800"/>
              <a:t>zbog šupljina u  opekama pričvršćenje vodilice na zid posebnim vijcima</a:t>
            </a:r>
          </a:p>
          <a:p>
            <a:pPr>
              <a:buFontTx/>
              <a:buChar char="-"/>
            </a:pPr>
            <a:r>
              <a:rPr lang="hr-HR" sz="1800"/>
              <a:t>izrezani dio konstrukcije ne reže se u manje komade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5">
                                            <p:txEl>
                                              <p:pRg st="1" end="1"/>
                                            </p:txEl>
                                          </p:spTgt>
                                        </p:tgtEl>
                                        <p:attrNameLst>
                                          <p:attrName>style.visibility</p:attrName>
                                        </p:attrNameLst>
                                      </p:cBhvr>
                                      <p:to>
                                        <p:strVal val="visible"/>
                                      </p:to>
                                    </p:set>
                                    <p:anim calcmode="lin" valueType="num">
                                      <p:cBhvr additive="base">
                                        <p:cTn id="7" dur="1000" fill="hold"/>
                                        <p:tgtEl>
                                          <p:spTgt spid="79875">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798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875">
                                            <p:txEl>
                                              <p:pRg st="2" end="2"/>
                                            </p:txEl>
                                          </p:spTgt>
                                        </p:tgtEl>
                                        <p:attrNameLst>
                                          <p:attrName>style.visibility</p:attrName>
                                        </p:attrNameLst>
                                      </p:cBhvr>
                                      <p:to>
                                        <p:strVal val="visible"/>
                                      </p:to>
                                    </p:set>
                                    <p:anim calcmode="lin" valueType="num">
                                      <p:cBhvr additive="base">
                                        <p:cTn id="13" dur="1000" fill="hold"/>
                                        <p:tgtEl>
                                          <p:spTgt spid="79875">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798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9875">
                                            <p:txEl>
                                              <p:pRg st="3" end="3"/>
                                            </p:txEl>
                                          </p:spTgt>
                                        </p:tgtEl>
                                        <p:attrNameLst>
                                          <p:attrName>style.visibility</p:attrName>
                                        </p:attrNameLst>
                                      </p:cBhvr>
                                      <p:to>
                                        <p:strVal val="visible"/>
                                      </p:to>
                                    </p:set>
                                    <p:anim calcmode="lin" valueType="num">
                                      <p:cBhvr additive="base">
                                        <p:cTn id="19" dur="1000" fill="hold"/>
                                        <p:tgtEl>
                                          <p:spTgt spid="79875">
                                            <p:txEl>
                                              <p:pRg st="3" end="3"/>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7987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5" name="Rectangle 5"/>
          <p:cNvSpPr>
            <a:spLocks noGrp="1" noChangeArrowheads="1"/>
          </p:cNvSpPr>
          <p:nvPr>
            <p:ph type="title"/>
          </p:nvPr>
        </p:nvSpPr>
        <p:spPr>
          <a:xfrm>
            <a:off x="457200" y="228600"/>
            <a:ext cx="8229600" cy="561975"/>
          </a:xfrm>
        </p:spPr>
        <p:txBody>
          <a:bodyPr/>
          <a:lstStyle/>
          <a:p>
            <a:r>
              <a:rPr lang="hr-HR" sz="1800"/>
              <a:t>BUŠENJE I REZANJE</a:t>
            </a:r>
            <a:endParaRPr lang="en-US" sz="1800"/>
          </a:p>
        </p:txBody>
      </p:sp>
      <p:pic>
        <p:nvPicPr>
          <p:cNvPr id="92164" name="Picture 4" descr="PROZOR 2"/>
          <p:cNvPicPr>
            <a:picLocks noChangeAspect="1" noChangeArrowheads="1"/>
          </p:cNvPicPr>
          <p:nvPr>
            <p:ph idx="1"/>
          </p:nvPr>
        </p:nvPicPr>
        <p:blipFill>
          <a:blip r:embed="rId2" cstate="print"/>
          <a:srcRect/>
          <a:stretch>
            <a:fillRect/>
          </a:stretch>
        </p:blipFill>
        <p:spPr>
          <a:xfrm>
            <a:off x="2125663" y="2619375"/>
            <a:ext cx="5759450" cy="3762375"/>
          </a:xfrm>
          <a:noFill/>
          <a:ln/>
        </p:spPr>
      </p:pic>
      <p:sp>
        <p:nvSpPr>
          <p:cNvPr id="92167" name="Text Box 7"/>
          <p:cNvSpPr txBox="1">
            <a:spLocks noChangeArrowheads="1"/>
          </p:cNvSpPr>
          <p:nvPr/>
        </p:nvSpPr>
        <p:spPr bwMode="auto">
          <a:xfrm>
            <a:off x="2989263" y="1557338"/>
            <a:ext cx="3670300" cy="366712"/>
          </a:xfrm>
          <a:prstGeom prst="rect">
            <a:avLst/>
          </a:prstGeom>
          <a:noFill/>
          <a:ln w="9525">
            <a:noFill/>
            <a:miter lim="800000"/>
            <a:headEnd/>
            <a:tailEnd/>
          </a:ln>
          <a:effectLst/>
        </p:spPr>
        <p:txBody>
          <a:bodyPr>
            <a:spAutoFit/>
          </a:bodyPr>
          <a:lstStyle/>
          <a:p>
            <a:pPr algn="r">
              <a:spcBef>
                <a:spcPct val="50000"/>
              </a:spcBef>
            </a:pPr>
            <a:r>
              <a:rPr lang="hr-HR"/>
              <a:t>Otvor u zidu od opeke</a:t>
            </a:r>
            <a:endParaRPr lang="en-US"/>
          </a:p>
        </p:txBody>
      </p:sp>
      <p:sp>
        <p:nvSpPr>
          <p:cNvPr id="92169" name="Line 9"/>
          <p:cNvSpPr>
            <a:spLocks noChangeShapeType="1"/>
          </p:cNvSpPr>
          <p:nvPr/>
        </p:nvSpPr>
        <p:spPr bwMode="auto">
          <a:xfrm>
            <a:off x="1116013" y="3068638"/>
            <a:ext cx="2376487" cy="504825"/>
          </a:xfrm>
          <a:prstGeom prst="line">
            <a:avLst/>
          </a:prstGeom>
          <a:noFill/>
          <a:ln w="9525">
            <a:solidFill>
              <a:schemeClr val="tx1"/>
            </a:solidFill>
            <a:round/>
            <a:headEnd/>
            <a:tailEnd type="triangle" w="med" len="med"/>
          </a:ln>
          <a:effectLst/>
        </p:spPr>
        <p:txBody>
          <a:bodyPr/>
          <a:lstStyle/>
          <a:p>
            <a:endParaRPr lang="hr-HR"/>
          </a:p>
        </p:txBody>
      </p:sp>
      <p:sp>
        <p:nvSpPr>
          <p:cNvPr id="92170" name="Text Box 10"/>
          <p:cNvSpPr txBox="1">
            <a:spLocks noChangeArrowheads="1"/>
          </p:cNvSpPr>
          <p:nvPr/>
        </p:nvSpPr>
        <p:spPr bwMode="auto">
          <a:xfrm>
            <a:off x="468313" y="2636838"/>
            <a:ext cx="1295400" cy="366712"/>
          </a:xfrm>
          <a:prstGeom prst="rect">
            <a:avLst/>
          </a:prstGeom>
          <a:noFill/>
          <a:ln w="9525">
            <a:noFill/>
            <a:miter lim="800000"/>
            <a:headEnd/>
            <a:tailEnd/>
          </a:ln>
          <a:effectLst/>
        </p:spPr>
        <p:txBody>
          <a:bodyPr>
            <a:spAutoFit/>
          </a:bodyPr>
          <a:lstStyle/>
          <a:p>
            <a:pPr algn="r">
              <a:spcBef>
                <a:spcPct val="50000"/>
              </a:spcBef>
            </a:pPr>
            <a:r>
              <a:rPr lang="hr-HR"/>
              <a:t>vodilica</a:t>
            </a:r>
            <a:endParaRPr lang="en-US"/>
          </a:p>
        </p:txBody>
      </p:sp>
      <p:sp>
        <p:nvSpPr>
          <p:cNvPr id="92171" name="Line 11"/>
          <p:cNvSpPr>
            <a:spLocks noChangeShapeType="1"/>
          </p:cNvSpPr>
          <p:nvPr/>
        </p:nvSpPr>
        <p:spPr bwMode="auto">
          <a:xfrm flipH="1">
            <a:off x="3779838" y="2565400"/>
            <a:ext cx="1223962" cy="1511300"/>
          </a:xfrm>
          <a:prstGeom prst="line">
            <a:avLst/>
          </a:prstGeom>
          <a:noFill/>
          <a:ln w="9525">
            <a:solidFill>
              <a:schemeClr val="tx1"/>
            </a:solidFill>
            <a:round/>
            <a:headEnd/>
            <a:tailEnd type="triangle" w="med" len="med"/>
          </a:ln>
          <a:effectLst/>
        </p:spPr>
        <p:txBody>
          <a:bodyPr/>
          <a:lstStyle/>
          <a:p>
            <a:endParaRPr lang="hr-HR"/>
          </a:p>
        </p:txBody>
      </p:sp>
      <p:sp>
        <p:nvSpPr>
          <p:cNvPr id="92172" name="Text Box 12"/>
          <p:cNvSpPr txBox="1">
            <a:spLocks noChangeArrowheads="1"/>
          </p:cNvSpPr>
          <p:nvPr/>
        </p:nvSpPr>
        <p:spPr bwMode="auto">
          <a:xfrm>
            <a:off x="4572000" y="2205038"/>
            <a:ext cx="1439863" cy="366712"/>
          </a:xfrm>
          <a:prstGeom prst="rect">
            <a:avLst/>
          </a:prstGeom>
          <a:noFill/>
          <a:ln w="9525">
            <a:noFill/>
            <a:miter lim="800000"/>
            <a:headEnd/>
            <a:tailEnd/>
          </a:ln>
          <a:effectLst/>
        </p:spPr>
        <p:txBody>
          <a:bodyPr>
            <a:spAutoFit/>
          </a:bodyPr>
          <a:lstStyle/>
          <a:p>
            <a:pPr algn="r">
              <a:spcBef>
                <a:spcPct val="50000"/>
              </a:spcBef>
            </a:pPr>
            <a:r>
              <a:rPr lang="hr-HR"/>
              <a:t>List pile</a:t>
            </a: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Rectangle 5"/>
          <p:cNvSpPr>
            <a:spLocks noGrp="1" noChangeArrowheads="1"/>
          </p:cNvSpPr>
          <p:nvPr>
            <p:ph type="title"/>
          </p:nvPr>
        </p:nvSpPr>
        <p:spPr>
          <a:xfrm>
            <a:off x="457200" y="228600"/>
            <a:ext cx="8229600" cy="417513"/>
          </a:xfrm>
        </p:spPr>
        <p:txBody>
          <a:bodyPr/>
          <a:lstStyle/>
          <a:p>
            <a:r>
              <a:rPr lang="hr-HR" sz="1800"/>
              <a:t>BUŠENJE I REZANJE</a:t>
            </a:r>
            <a:endParaRPr lang="en-US" sz="1800"/>
          </a:p>
        </p:txBody>
      </p:sp>
      <p:pic>
        <p:nvPicPr>
          <p:cNvPr id="103428" name="Picture 4" descr="bauma 066"/>
          <p:cNvPicPr>
            <a:picLocks noChangeAspect="1" noChangeArrowheads="1"/>
          </p:cNvPicPr>
          <p:nvPr>
            <p:ph idx="1"/>
          </p:nvPr>
        </p:nvPicPr>
        <p:blipFill>
          <a:blip r:embed="rId2" cstate="print"/>
          <a:srcRect/>
          <a:stretch>
            <a:fillRect/>
          </a:stretch>
        </p:blipFill>
        <p:spPr>
          <a:xfrm>
            <a:off x="1554163" y="1600200"/>
            <a:ext cx="6034087" cy="4495800"/>
          </a:xfrm>
          <a:noFill/>
          <a:ln/>
        </p:spPr>
      </p:pic>
      <p:sp>
        <p:nvSpPr>
          <p:cNvPr id="103431" name="Text Box 7"/>
          <p:cNvSpPr txBox="1">
            <a:spLocks noChangeArrowheads="1"/>
          </p:cNvSpPr>
          <p:nvPr/>
        </p:nvSpPr>
        <p:spPr bwMode="auto">
          <a:xfrm>
            <a:off x="1835150" y="1052513"/>
            <a:ext cx="5905500" cy="366712"/>
          </a:xfrm>
          <a:prstGeom prst="rect">
            <a:avLst/>
          </a:prstGeom>
          <a:noFill/>
          <a:ln w="9525">
            <a:noFill/>
            <a:miter lim="800000"/>
            <a:headEnd/>
            <a:tailEnd/>
          </a:ln>
          <a:effectLst/>
        </p:spPr>
        <p:txBody>
          <a:bodyPr>
            <a:spAutoFit/>
          </a:bodyPr>
          <a:lstStyle/>
          <a:p>
            <a:pPr algn="r">
              <a:spcBef>
                <a:spcPct val="50000"/>
              </a:spcBef>
            </a:pPr>
            <a:r>
              <a:rPr lang="hr-HR"/>
              <a:t>Rezanje pomoću visokog pritiska vode - 3000 bara</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7" name="Rectangle 5"/>
          <p:cNvSpPr>
            <a:spLocks noGrp="1" noChangeArrowheads="1"/>
          </p:cNvSpPr>
          <p:nvPr>
            <p:ph type="title"/>
          </p:nvPr>
        </p:nvSpPr>
        <p:spPr>
          <a:xfrm>
            <a:off x="457200" y="228600"/>
            <a:ext cx="8229600" cy="417513"/>
          </a:xfrm>
        </p:spPr>
        <p:txBody>
          <a:bodyPr/>
          <a:lstStyle/>
          <a:p>
            <a:r>
              <a:rPr lang="hr-HR" sz="1800"/>
              <a:t>BUŠENJE I REZANJE</a:t>
            </a:r>
            <a:endParaRPr lang="en-US" sz="1800"/>
          </a:p>
        </p:txBody>
      </p:sp>
      <p:pic>
        <p:nvPicPr>
          <p:cNvPr id="105476" name="Picture 4" descr="bauma 067"/>
          <p:cNvPicPr>
            <a:picLocks noChangeAspect="1" noChangeArrowheads="1"/>
          </p:cNvPicPr>
          <p:nvPr>
            <p:ph idx="1"/>
          </p:nvPr>
        </p:nvPicPr>
        <p:blipFill>
          <a:blip r:embed="rId2" cstate="print"/>
          <a:srcRect/>
          <a:stretch>
            <a:fillRect/>
          </a:stretch>
        </p:blipFill>
        <p:spPr>
          <a:xfrm>
            <a:off x="1554163" y="1600200"/>
            <a:ext cx="6034087" cy="4495800"/>
          </a:xfrm>
          <a:noFill/>
          <a:ln/>
        </p:spPr>
      </p:pic>
      <p:sp>
        <p:nvSpPr>
          <p:cNvPr id="105479" name="Text Box 7"/>
          <p:cNvSpPr txBox="1">
            <a:spLocks noChangeArrowheads="1"/>
          </p:cNvSpPr>
          <p:nvPr/>
        </p:nvSpPr>
        <p:spPr bwMode="auto">
          <a:xfrm>
            <a:off x="2627313" y="981075"/>
            <a:ext cx="3816350" cy="366713"/>
          </a:xfrm>
          <a:prstGeom prst="rect">
            <a:avLst/>
          </a:prstGeom>
          <a:noFill/>
          <a:ln w="9525">
            <a:noFill/>
            <a:miter lim="800000"/>
            <a:headEnd/>
            <a:tailEnd/>
          </a:ln>
          <a:effectLst/>
        </p:spPr>
        <p:txBody>
          <a:bodyPr>
            <a:spAutoFit/>
          </a:bodyPr>
          <a:lstStyle/>
          <a:p>
            <a:pPr algn="r">
              <a:spcBef>
                <a:spcPct val="50000"/>
              </a:spcBef>
            </a:pPr>
            <a:r>
              <a:rPr lang="hr-HR"/>
              <a:t>Kružni otvor – rez vodom </a:t>
            </a: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p:txBody>
          <a:bodyPr/>
          <a:lstStyle/>
          <a:p>
            <a:r>
              <a:rPr lang="hr-HR"/>
              <a:t>ZID ZA RUŠENJE</a:t>
            </a:r>
            <a:endParaRPr lang="en-US"/>
          </a:p>
        </p:txBody>
      </p:sp>
      <p:sp>
        <p:nvSpPr>
          <p:cNvPr id="2053" name="Rectangle 5"/>
          <p:cNvSpPr>
            <a:spLocks noChangeArrowheads="1"/>
          </p:cNvSpPr>
          <p:nvPr/>
        </p:nvSpPr>
        <p:spPr bwMode="auto">
          <a:xfrm>
            <a:off x="971550" y="2205038"/>
            <a:ext cx="7561263" cy="3311525"/>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2073" name="Rectangle 25"/>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2074" name="Rectangle 26"/>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2075" name="Text Box 27"/>
          <p:cNvSpPr txBox="1">
            <a:spLocks noChangeArrowheads="1"/>
          </p:cNvSpPr>
          <p:nvPr/>
        </p:nvSpPr>
        <p:spPr bwMode="auto">
          <a:xfrm>
            <a:off x="1693863" y="3644900"/>
            <a:ext cx="1511300" cy="749300"/>
          </a:xfrm>
          <a:prstGeom prst="rect">
            <a:avLst/>
          </a:prstGeom>
          <a:noFill/>
          <a:ln w="9525">
            <a:noFill/>
            <a:miter lim="800000"/>
            <a:headEnd/>
            <a:tailEnd/>
          </a:ln>
          <a:effectLst/>
        </p:spPr>
        <p:txBody>
          <a:bodyPr>
            <a:spAutoFit/>
          </a:bodyPr>
          <a:lstStyle/>
          <a:p>
            <a:pPr>
              <a:spcBef>
                <a:spcPct val="50000"/>
              </a:spcBef>
            </a:pPr>
            <a:r>
              <a:rPr lang="hr-HR" sz="1600"/>
              <a:t>170/210 cm</a:t>
            </a:r>
            <a:endParaRPr lang="en-US" sz="1600"/>
          </a:p>
          <a:p>
            <a:pPr>
              <a:spcBef>
                <a:spcPct val="50000"/>
              </a:spcBef>
            </a:pPr>
            <a:endParaRPr lang="en-US"/>
          </a:p>
        </p:txBody>
      </p:sp>
      <p:sp>
        <p:nvSpPr>
          <p:cNvPr id="2078" name="Text Box 30"/>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2079" name="Text Box 31"/>
          <p:cNvSpPr txBox="1">
            <a:spLocks noChangeArrowheads="1"/>
          </p:cNvSpPr>
          <p:nvPr/>
        </p:nvSpPr>
        <p:spPr bwMode="auto">
          <a:xfrm>
            <a:off x="4140200" y="2420938"/>
            <a:ext cx="1727200" cy="304800"/>
          </a:xfrm>
          <a:prstGeom prst="rect">
            <a:avLst/>
          </a:prstGeom>
          <a:noFill/>
          <a:ln w="9525">
            <a:noFill/>
            <a:miter lim="800000"/>
            <a:headEnd/>
            <a:tailEnd/>
          </a:ln>
          <a:effectLst/>
        </p:spPr>
        <p:txBody>
          <a:bodyPr>
            <a:spAutoFit/>
          </a:bodyPr>
          <a:lstStyle/>
          <a:p>
            <a:pPr>
              <a:spcBef>
                <a:spcPct val="50000"/>
              </a:spcBef>
            </a:pPr>
            <a:r>
              <a:rPr lang="hr-HR" sz="1400"/>
              <a:t>160/60 cm</a:t>
            </a:r>
            <a:endParaRPr lang="en-US" sz="1400"/>
          </a:p>
        </p:txBody>
      </p:sp>
      <p:sp>
        <p:nvSpPr>
          <p:cNvPr id="2080" name="Text Box 32"/>
          <p:cNvSpPr txBox="1">
            <a:spLocks noChangeArrowheads="1"/>
          </p:cNvSpPr>
          <p:nvPr/>
        </p:nvSpPr>
        <p:spPr bwMode="auto">
          <a:xfrm>
            <a:off x="7669213" y="3860800"/>
            <a:ext cx="935037" cy="581025"/>
          </a:xfrm>
          <a:prstGeom prst="rect">
            <a:avLst/>
          </a:prstGeom>
          <a:noFill/>
          <a:ln w="9525">
            <a:noFill/>
            <a:miter lim="800000"/>
            <a:headEnd/>
            <a:tailEnd/>
          </a:ln>
          <a:effectLst/>
        </p:spPr>
        <p:txBody>
          <a:bodyPr>
            <a:spAutoFit/>
          </a:bodyPr>
          <a:lstStyle/>
          <a:p>
            <a:r>
              <a:rPr lang="hr-HR" sz="1600"/>
              <a:t>  visina</a:t>
            </a:r>
          </a:p>
          <a:p>
            <a:r>
              <a:rPr lang="hr-HR" sz="1600"/>
              <a:t>250 cm</a:t>
            </a:r>
            <a:endParaRPr lang="en-US" sz="1600"/>
          </a:p>
        </p:txBody>
      </p:sp>
      <p:sp>
        <p:nvSpPr>
          <p:cNvPr id="2081" name="Text Box 33"/>
          <p:cNvSpPr txBox="1">
            <a:spLocks noChangeArrowheads="1"/>
          </p:cNvSpPr>
          <p:nvPr/>
        </p:nvSpPr>
        <p:spPr bwMode="auto">
          <a:xfrm>
            <a:off x="4643438" y="5589588"/>
            <a:ext cx="1730375" cy="703262"/>
          </a:xfrm>
          <a:prstGeom prst="rect">
            <a:avLst/>
          </a:prstGeom>
          <a:noFill/>
          <a:ln w="9525">
            <a:noFill/>
            <a:miter lim="800000"/>
            <a:headEnd/>
            <a:tailEnd/>
          </a:ln>
          <a:effectLst/>
        </p:spPr>
        <p:txBody>
          <a:bodyPr>
            <a:spAutoFit/>
          </a:bodyPr>
          <a:lstStyle/>
          <a:p>
            <a:pPr>
              <a:spcBef>
                <a:spcPct val="50000"/>
              </a:spcBef>
            </a:pPr>
            <a:r>
              <a:rPr lang="hr-HR" sz="1600"/>
              <a:t>dužina  650 cm</a:t>
            </a:r>
            <a:endParaRPr lang="en-US" sz="1600"/>
          </a:p>
          <a:p>
            <a:pPr>
              <a:spcBef>
                <a:spcPct val="50000"/>
              </a:spcBef>
            </a:pPr>
            <a:endParaRPr lang="en-US" sz="1600"/>
          </a:p>
        </p:txBody>
      </p:sp>
      <p:sp>
        <p:nvSpPr>
          <p:cNvPr id="2082" name="Text Box 34"/>
          <p:cNvSpPr txBox="1">
            <a:spLocks noChangeArrowheads="1"/>
          </p:cNvSpPr>
          <p:nvPr/>
        </p:nvSpPr>
        <p:spPr bwMode="auto">
          <a:xfrm>
            <a:off x="3276600" y="4365625"/>
            <a:ext cx="4679950" cy="581025"/>
          </a:xfrm>
          <a:prstGeom prst="rect">
            <a:avLst/>
          </a:prstGeom>
          <a:noFill/>
          <a:ln w="9525">
            <a:noFill/>
            <a:miter lim="800000"/>
            <a:headEnd/>
            <a:tailEnd/>
          </a:ln>
          <a:effectLst/>
        </p:spPr>
        <p:txBody>
          <a:bodyPr>
            <a:spAutoFit/>
          </a:bodyPr>
          <a:lstStyle/>
          <a:p>
            <a:r>
              <a:rPr lang="hr-HR" sz="1600"/>
              <a:t>                       debljina 21 cm</a:t>
            </a:r>
          </a:p>
          <a:p>
            <a:r>
              <a:rPr lang="hr-HR" sz="1600"/>
              <a:t>         armatura </a:t>
            </a:r>
            <a:r>
              <a:rPr lang="en-US" sz="1600">
                <a:cs typeface="Arial" charset="0"/>
              </a:rPr>
              <a:t>Ø</a:t>
            </a:r>
            <a:r>
              <a:rPr lang="hr-HR" sz="1600"/>
              <a:t> =26 mm / 12 x 12 cm</a:t>
            </a:r>
            <a:endParaRPr lang="en-US" sz="16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1000" fill="hold"/>
                                        <p:tgtEl>
                                          <p:spTgt spid="2052"/>
                                        </p:tgtEl>
                                        <p:attrNameLst>
                                          <p:attrName>ppt_x</p:attrName>
                                        </p:attrNameLst>
                                      </p:cBhvr>
                                      <p:tavLst>
                                        <p:tav tm="0">
                                          <p:val>
                                            <p:strVal val="#ppt_x"/>
                                          </p:val>
                                        </p:tav>
                                        <p:tav tm="100000">
                                          <p:val>
                                            <p:strVal val="#ppt_x"/>
                                          </p:val>
                                        </p:tav>
                                      </p:tavLst>
                                    </p:anim>
                                    <p:anim calcmode="lin" valueType="num">
                                      <p:cBhvr additive="base">
                                        <p:cTn id="8" dur="1000" fill="hold"/>
                                        <p:tgtEl>
                                          <p:spTgt spid="205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additive="base">
                                        <p:cTn id="13" dur="2000" fill="hold"/>
                                        <p:tgtEl>
                                          <p:spTgt spid="2053"/>
                                        </p:tgtEl>
                                        <p:attrNameLst>
                                          <p:attrName>ppt_x</p:attrName>
                                        </p:attrNameLst>
                                      </p:cBhvr>
                                      <p:tavLst>
                                        <p:tav tm="0">
                                          <p:val>
                                            <p:strVal val="#ppt_x"/>
                                          </p:val>
                                        </p:tav>
                                        <p:tav tm="100000">
                                          <p:val>
                                            <p:strVal val="#ppt_x"/>
                                          </p:val>
                                        </p:tav>
                                      </p:tavLst>
                                    </p:anim>
                                    <p:anim calcmode="lin" valueType="num">
                                      <p:cBhvr additive="base">
                                        <p:cTn id="14" dur="20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81"/>
                                        </p:tgtEl>
                                        <p:attrNameLst>
                                          <p:attrName>style.visibility</p:attrName>
                                        </p:attrNameLst>
                                      </p:cBhvr>
                                      <p:to>
                                        <p:strVal val="visible"/>
                                      </p:to>
                                    </p:set>
                                    <p:anim calcmode="lin" valueType="num">
                                      <p:cBhvr additive="base">
                                        <p:cTn id="19" dur="1000" fill="hold"/>
                                        <p:tgtEl>
                                          <p:spTgt spid="2081"/>
                                        </p:tgtEl>
                                        <p:attrNameLst>
                                          <p:attrName>ppt_x</p:attrName>
                                        </p:attrNameLst>
                                      </p:cBhvr>
                                      <p:tavLst>
                                        <p:tav tm="0">
                                          <p:val>
                                            <p:strVal val="#ppt_x"/>
                                          </p:val>
                                        </p:tav>
                                        <p:tav tm="100000">
                                          <p:val>
                                            <p:strVal val="#ppt_x"/>
                                          </p:val>
                                        </p:tav>
                                      </p:tavLst>
                                    </p:anim>
                                    <p:anim calcmode="lin" valueType="num">
                                      <p:cBhvr additive="base">
                                        <p:cTn id="20" dur="1000" fill="hold"/>
                                        <p:tgtEl>
                                          <p:spTgt spid="208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80"/>
                                        </p:tgtEl>
                                        <p:attrNameLst>
                                          <p:attrName>style.visibility</p:attrName>
                                        </p:attrNameLst>
                                      </p:cBhvr>
                                      <p:to>
                                        <p:strVal val="visible"/>
                                      </p:to>
                                    </p:set>
                                    <p:anim calcmode="lin" valueType="num">
                                      <p:cBhvr additive="base">
                                        <p:cTn id="25" dur="2000" fill="hold"/>
                                        <p:tgtEl>
                                          <p:spTgt spid="2080"/>
                                        </p:tgtEl>
                                        <p:attrNameLst>
                                          <p:attrName>ppt_x</p:attrName>
                                        </p:attrNameLst>
                                      </p:cBhvr>
                                      <p:tavLst>
                                        <p:tav tm="0">
                                          <p:val>
                                            <p:strVal val="#ppt_x"/>
                                          </p:val>
                                        </p:tav>
                                        <p:tav tm="100000">
                                          <p:val>
                                            <p:strVal val="#ppt_x"/>
                                          </p:val>
                                        </p:tav>
                                      </p:tavLst>
                                    </p:anim>
                                    <p:anim calcmode="lin" valueType="num">
                                      <p:cBhvr additive="base">
                                        <p:cTn id="26" dur="2000" fill="hold"/>
                                        <p:tgtEl>
                                          <p:spTgt spid="208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73"/>
                                        </p:tgtEl>
                                        <p:attrNameLst>
                                          <p:attrName>style.visibility</p:attrName>
                                        </p:attrNameLst>
                                      </p:cBhvr>
                                      <p:to>
                                        <p:strVal val="visible"/>
                                      </p:to>
                                    </p:set>
                                    <p:anim calcmode="lin" valueType="num">
                                      <p:cBhvr additive="base">
                                        <p:cTn id="31" dur="2000" fill="hold"/>
                                        <p:tgtEl>
                                          <p:spTgt spid="2073"/>
                                        </p:tgtEl>
                                        <p:attrNameLst>
                                          <p:attrName>ppt_x</p:attrName>
                                        </p:attrNameLst>
                                      </p:cBhvr>
                                      <p:tavLst>
                                        <p:tav tm="0">
                                          <p:val>
                                            <p:strVal val="#ppt_x"/>
                                          </p:val>
                                        </p:tav>
                                        <p:tav tm="100000">
                                          <p:val>
                                            <p:strVal val="#ppt_x"/>
                                          </p:val>
                                        </p:tav>
                                      </p:tavLst>
                                    </p:anim>
                                    <p:anim calcmode="lin" valueType="num">
                                      <p:cBhvr additive="base">
                                        <p:cTn id="32" dur="2000" fill="hold"/>
                                        <p:tgtEl>
                                          <p:spTgt spid="207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75"/>
                                        </p:tgtEl>
                                        <p:attrNameLst>
                                          <p:attrName>style.visibility</p:attrName>
                                        </p:attrNameLst>
                                      </p:cBhvr>
                                      <p:to>
                                        <p:strVal val="visible"/>
                                      </p:to>
                                    </p:set>
                                    <p:anim calcmode="lin" valueType="num">
                                      <p:cBhvr additive="base">
                                        <p:cTn id="35" dur="2000" fill="hold"/>
                                        <p:tgtEl>
                                          <p:spTgt spid="2075"/>
                                        </p:tgtEl>
                                        <p:attrNameLst>
                                          <p:attrName>ppt_x</p:attrName>
                                        </p:attrNameLst>
                                      </p:cBhvr>
                                      <p:tavLst>
                                        <p:tav tm="0">
                                          <p:val>
                                            <p:strVal val="#ppt_x"/>
                                          </p:val>
                                        </p:tav>
                                        <p:tav tm="100000">
                                          <p:val>
                                            <p:strVal val="#ppt_x"/>
                                          </p:val>
                                        </p:tav>
                                      </p:tavLst>
                                    </p:anim>
                                    <p:anim calcmode="lin" valueType="num">
                                      <p:cBhvr additive="base">
                                        <p:cTn id="36" dur="2000" fill="hold"/>
                                        <p:tgtEl>
                                          <p:spTgt spid="207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3" fill="hold" grpId="0" nodeType="clickEffect">
                                  <p:stCondLst>
                                    <p:cond delay="0"/>
                                  </p:stCondLst>
                                  <p:childTnLst>
                                    <p:set>
                                      <p:cBhvr>
                                        <p:cTn id="40" dur="1" fill="hold">
                                          <p:stCondLst>
                                            <p:cond delay="0"/>
                                          </p:stCondLst>
                                        </p:cTn>
                                        <p:tgtEl>
                                          <p:spTgt spid="2074"/>
                                        </p:tgtEl>
                                        <p:attrNameLst>
                                          <p:attrName>style.visibility</p:attrName>
                                        </p:attrNameLst>
                                      </p:cBhvr>
                                      <p:to>
                                        <p:strVal val="visible"/>
                                      </p:to>
                                    </p:set>
                                    <p:anim calcmode="lin" valueType="num">
                                      <p:cBhvr additive="base">
                                        <p:cTn id="41" dur="1000" fill="hold"/>
                                        <p:tgtEl>
                                          <p:spTgt spid="2074"/>
                                        </p:tgtEl>
                                        <p:attrNameLst>
                                          <p:attrName>ppt_x</p:attrName>
                                        </p:attrNameLst>
                                      </p:cBhvr>
                                      <p:tavLst>
                                        <p:tav tm="0">
                                          <p:val>
                                            <p:strVal val="1+#ppt_w/2"/>
                                          </p:val>
                                        </p:tav>
                                        <p:tav tm="100000">
                                          <p:val>
                                            <p:strVal val="#ppt_x"/>
                                          </p:val>
                                        </p:tav>
                                      </p:tavLst>
                                    </p:anim>
                                    <p:anim calcmode="lin" valueType="num">
                                      <p:cBhvr additive="base">
                                        <p:cTn id="42" dur="1000" fill="hold"/>
                                        <p:tgtEl>
                                          <p:spTgt spid="2074"/>
                                        </p:tgtEl>
                                        <p:attrNameLst>
                                          <p:attrName>ppt_y</p:attrName>
                                        </p:attrNameLst>
                                      </p:cBhvr>
                                      <p:tavLst>
                                        <p:tav tm="0">
                                          <p:val>
                                            <p:strVal val="0-#ppt_h/2"/>
                                          </p:val>
                                        </p:tav>
                                        <p:tav tm="100000">
                                          <p:val>
                                            <p:strVal val="#ppt_y"/>
                                          </p:val>
                                        </p:tav>
                                      </p:tavLst>
                                    </p:anim>
                                  </p:childTnLst>
                                </p:cTn>
                              </p:par>
                              <p:par>
                                <p:cTn id="43" presetID="2" presetClass="entr" presetSubtype="3" fill="hold" grpId="1" nodeType="withEffect">
                                  <p:stCondLst>
                                    <p:cond delay="0"/>
                                  </p:stCondLst>
                                  <p:childTnLst>
                                    <p:set>
                                      <p:cBhvr>
                                        <p:cTn id="44" dur="1" fill="hold">
                                          <p:stCondLst>
                                            <p:cond delay="0"/>
                                          </p:stCondLst>
                                        </p:cTn>
                                        <p:tgtEl>
                                          <p:spTgt spid="2079"/>
                                        </p:tgtEl>
                                        <p:attrNameLst>
                                          <p:attrName>style.visibility</p:attrName>
                                        </p:attrNameLst>
                                      </p:cBhvr>
                                      <p:to>
                                        <p:strVal val="visible"/>
                                      </p:to>
                                    </p:set>
                                    <p:anim calcmode="lin" valueType="num">
                                      <p:cBhvr additive="base">
                                        <p:cTn id="45" dur="1000" fill="hold"/>
                                        <p:tgtEl>
                                          <p:spTgt spid="2079"/>
                                        </p:tgtEl>
                                        <p:attrNameLst>
                                          <p:attrName>ppt_x</p:attrName>
                                        </p:attrNameLst>
                                      </p:cBhvr>
                                      <p:tavLst>
                                        <p:tav tm="0">
                                          <p:val>
                                            <p:strVal val="1+#ppt_w/2"/>
                                          </p:val>
                                        </p:tav>
                                        <p:tav tm="100000">
                                          <p:val>
                                            <p:strVal val="#ppt_x"/>
                                          </p:val>
                                        </p:tav>
                                      </p:tavLst>
                                    </p:anim>
                                    <p:anim calcmode="lin" valueType="num">
                                      <p:cBhvr additive="base">
                                        <p:cTn id="46" dur="1000" fill="hold"/>
                                        <p:tgtEl>
                                          <p:spTgt spid="2079"/>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3" nodeType="clickEffect">
                                  <p:stCondLst>
                                    <p:cond delay="0"/>
                                  </p:stCondLst>
                                  <p:childTnLst>
                                    <p:set>
                                      <p:cBhvr>
                                        <p:cTn id="50" dur="1" fill="hold">
                                          <p:stCondLst>
                                            <p:cond delay="0"/>
                                          </p:stCondLst>
                                        </p:cTn>
                                        <p:tgtEl>
                                          <p:spTgt spid="2082"/>
                                        </p:tgtEl>
                                        <p:attrNameLst>
                                          <p:attrName>style.visibility</p:attrName>
                                        </p:attrNameLst>
                                      </p:cBhvr>
                                      <p:to>
                                        <p:strVal val="visible"/>
                                      </p:to>
                                    </p:set>
                                    <p:anim calcmode="lin" valueType="num">
                                      <p:cBhvr additive="base">
                                        <p:cTn id="51" dur="2000" fill="hold"/>
                                        <p:tgtEl>
                                          <p:spTgt spid="2082"/>
                                        </p:tgtEl>
                                        <p:attrNameLst>
                                          <p:attrName>ppt_x</p:attrName>
                                        </p:attrNameLst>
                                      </p:cBhvr>
                                      <p:tavLst>
                                        <p:tav tm="0">
                                          <p:val>
                                            <p:strVal val="0-#ppt_w/2"/>
                                          </p:val>
                                        </p:tav>
                                        <p:tav tm="100000">
                                          <p:val>
                                            <p:strVal val="#ppt_x"/>
                                          </p:val>
                                        </p:tav>
                                      </p:tavLst>
                                    </p:anim>
                                    <p:anim calcmode="lin" valueType="num">
                                      <p:cBhvr additive="base">
                                        <p:cTn id="52" dur="2000" fill="hold"/>
                                        <p:tgtEl>
                                          <p:spTgt spid="20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53" grpId="0" animBg="1"/>
      <p:bldP spid="2073" grpId="0" animBg="1"/>
      <p:bldP spid="2074" grpId="0" animBg="1"/>
      <p:bldP spid="2075" grpId="0"/>
      <p:bldP spid="2079" grpId="1"/>
      <p:bldP spid="2080" grpId="0"/>
      <p:bldP spid="2081" grpId="0"/>
      <p:bldP spid="2082" grpId="3"/>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hr-HR"/>
              <a:t> Tehnologija bušenja i rezanja</a:t>
            </a:r>
            <a:endParaRPr lang="en-US"/>
          </a:p>
        </p:txBody>
      </p:sp>
      <p:sp>
        <p:nvSpPr>
          <p:cNvPr id="6147" name="Rectangle 3"/>
          <p:cNvSpPr>
            <a:spLocks noChangeArrowheads="1"/>
          </p:cNvSpPr>
          <p:nvPr/>
        </p:nvSpPr>
        <p:spPr bwMode="auto">
          <a:xfrm>
            <a:off x="971550" y="2205038"/>
            <a:ext cx="7561263" cy="3311525"/>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6148" name="Rectangle 4"/>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6149" name="Rectangle 5"/>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6151" name="Text Box 7"/>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6167" name="Line 23"/>
          <p:cNvSpPr>
            <a:spLocks noChangeShapeType="1"/>
          </p:cNvSpPr>
          <p:nvPr/>
        </p:nvSpPr>
        <p:spPr bwMode="auto">
          <a:xfrm>
            <a:off x="3276600" y="5013325"/>
            <a:ext cx="5256213" cy="0"/>
          </a:xfrm>
          <a:prstGeom prst="line">
            <a:avLst/>
          </a:prstGeom>
          <a:noFill/>
          <a:ln w="9525">
            <a:solidFill>
              <a:schemeClr val="tx1"/>
            </a:solidFill>
            <a:round/>
            <a:headEnd/>
            <a:tailEnd/>
          </a:ln>
          <a:effectLst/>
        </p:spPr>
        <p:txBody>
          <a:bodyPr/>
          <a:lstStyle/>
          <a:p>
            <a:endParaRPr lang="hr-HR"/>
          </a:p>
        </p:txBody>
      </p:sp>
      <p:sp>
        <p:nvSpPr>
          <p:cNvPr id="6168" name="Line 24"/>
          <p:cNvSpPr>
            <a:spLocks noChangeShapeType="1"/>
          </p:cNvSpPr>
          <p:nvPr/>
        </p:nvSpPr>
        <p:spPr bwMode="auto">
          <a:xfrm>
            <a:off x="3276600" y="4508500"/>
            <a:ext cx="5256213" cy="0"/>
          </a:xfrm>
          <a:prstGeom prst="line">
            <a:avLst/>
          </a:prstGeom>
          <a:noFill/>
          <a:ln w="9525">
            <a:solidFill>
              <a:schemeClr val="tx1"/>
            </a:solidFill>
            <a:round/>
            <a:headEnd/>
            <a:tailEnd/>
          </a:ln>
          <a:effectLst/>
        </p:spPr>
        <p:txBody>
          <a:bodyPr/>
          <a:lstStyle/>
          <a:p>
            <a:endParaRPr lang="hr-HR"/>
          </a:p>
        </p:txBody>
      </p:sp>
      <p:sp>
        <p:nvSpPr>
          <p:cNvPr id="6170" name="Line 26"/>
          <p:cNvSpPr>
            <a:spLocks noChangeShapeType="1"/>
          </p:cNvSpPr>
          <p:nvPr/>
        </p:nvSpPr>
        <p:spPr bwMode="auto">
          <a:xfrm>
            <a:off x="3276600" y="4005263"/>
            <a:ext cx="5256213" cy="0"/>
          </a:xfrm>
          <a:prstGeom prst="line">
            <a:avLst/>
          </a:prstGeom>
          <a:noFill/>
          <a:ln w="9525">
            <a:solidFill>
              <a:schemeClr val="tx1"/>
            </a:solidFill>
            <a:round/>
            <a:headEnd/>
            <a:tailEnd/>
          </a:ln>
          <a:effectLst/>
        </p:spPr>
        <p:txBody>
          <a:bodyPr/>
          <a:lstStyle/>
          <a:p>
            <a:endParaRPr lang="hr-HR"/>
          </a:p>
        </p:txBody>
      </p:sp>
      <p:sp>
        <p:nvSpPr>
          <p:cNvPr id="6171" name="Line 27"/>
          <p:cNvSpPr>
            <a:spLocks noChangeShapeType="1"/>
          </p:cNvSpPr>
          <p:nvPr/>
        </p:nvSpPr>
        <p:spPr bwMode="auto">
          <a:xfrm>
            <a:off x="3276600" y="3500438"/>
            <a:ext cx="5256213" cy="0"/>
          </a:xfrm>
          <a:prstGeom prst="line">
            <a:avLst/>
          </a:prstGeom>
          <a:noFill/>
          <a:ln w="9525">
            <a:solidFill>
              <a:schemeClr val="tx1"/>
            </a:solidFill>
            <a:round/>
            <a:headEnd/>
            <a:tailEnd/>
          </a:ln>
          <a:effectLst/>
        </p:spPr>
        <p:txBody>
          <a:bodyPr/>
          <a:lstStyle/>
          <a:p>
            <a:endParaRPr lang="hr-HR"/>
          </a:p>
        </p:txBody>
      </p:sp>
      <p:sp>
        <p:nvSpPr>
          <p:cNvPr id="6172" name="Line 28"/>
          <p:cNvSpPr>
            <a:spLocks noChangeShapeType="1"/>
          </p:cNvSpPr>
          <p:nvPr/>
        </p:nvSpPr>
        <p:spPr bwMode="auto">
          <a:xfrm flipH="1">
            <a:off x="3276600" y="3068638"/>
            <a:ext cx="576263" cy="0"/>
          </a:xfrm>
          <a:prstGeom prst="line">
            <a:avLst/>
          </a:prstGeom>
          <a:noFill/>
          <a:ln w="9525">
            <a:solidFill>
              <a:schemeClr val="tx1"/>
            </a:solidFill>
            <a:round/>
            <a:headEnd/>
            <a:tailEnd/>
          </a:ln>
          <a:effectLst/>
        </p:spPr>
        <p:txBody>
          <a:bodyPr/>
          <a:lstStyle/>
          <a:p>
            <a:endParaRPr lang="hr-HR"/>
          </a:p>
        </p:txBody>
      </p:sp>
      <p:sp>
        <p:nvSpPr>
          <p:cNvPr id="6173" name="Line 29"/>
          <p:cNvSpPr>
            <a:spLocks noChangeShapeType="1"/>
          </p:cNvSpPr>
          <p:nvPr/>
        </p:nvSpPr>
        <p:spPr bwMode="auto">
          <a:xfrm>
            <a:off x="5651500" y="3068638"/>
            <a:ext cx="2881313" cy="0"/>
          </a:xfrm>
          <a:prstGeom prst="line">
            <a:avLst/>
          </a:prstGeom>
          <a:noFill/>
          <a:ln w="9525">
            <a:solidFill>
              <a:schemeClr val="tx1"/>
            </a:solidFill>
            <a:round/>
            <a:headEnd/>
            <a:tailEnd/>
          </a:ln>
          <a:effectLst/>
        </p:spPr>
        <p:txBody>
          <a:bodyPr/>
          <a:lstStyle/>
          <a:p>
            <a:endParaRPr lang="hr-HR"/>
          </a:p>
        </p:txBody>
      </p:sp>
      <p:sp>
        <p:nvSpPr>
          <p:cNvPr id="6174" name="Line 30"/>
          <p:cNvSpPr>
            <a:spLocks noChangeShapeType="1"/>
          </p:cNvSpPr>
          <p:nvPr/>
        </p:nvSpPr>
        <p:spPr bwMode="auto">
          <a:xfrm flipV="1">
            <a:off x="3995738" y="3068638"/>
            <a:ext cx="0" cy="2447925"/>
          </a:xfrm>
          <a:prstGeom prst="line">
            <a:avLst/>
          </a:prstGeom>
          <a:noFill/>
          <a:ln w="9525">
            <a:solidFill>
              <a:schemeClr val="tx1"/>
            </a:solidFill>
            <a:round/>
            <a:headEnd/>
            <a:tailEnd/>
          </a:ln>
          <a:effectLst/>
        </p:spPr>
        <p:txBody>
          <a:bodyPr/>
          <a:lstStyle/>
          <a:p>
            <a:endParaRPr lang="hr-HR"/>
          </a:p>
        </p:txBody>
      </p:sp>
      <p:sp>
        <p:nvSpPr>
          <p:cNvPr id="6175" name="Line 31"/>
          <p:cNvSpPr>
            <a:spLocks noChangeShapeType="1"/>
          </p:cNvSpPr>
          <p:nvPr/>
        </p:nvSpPr>
        <p:spPr bwMode="auto">
          <a:xfrm flipV="1">
            <a:off x="4787900" y="3068638"/>
            <a:ext cx="0" cy="2447925"/>
          </a:xfrm>
          <a:prstGeom prst="line">
            <a:avLst/>
          </a:prstGeom>
          <a:noFill/>
          <a:ln w="9525">
            <a:solidFill>
              <a:schemeClr val="tx1"/>
            </a:solidFill>
            <a:round/>
            <a:headEnd/>
            <a:tailEnd/>
          </a:ln>
          <a:effectLst/>
        </p:spPr>
        <p:txBody>
          <a:bodyPr/>
          <a:lstStyle/>
          <a:p>
            <a:endParaRPr lang="hr-HR"/>
          </a:p>
        </p:txBody>
      </p:sp>
      <p:sp>
        <p:nvSpPr>
          <p:cNvPr id="6176" name="Line 32"/>
          <p:cNvSpPr>
            <a:spLocks noChangeShapeType="1"/>
          </p:cNvSpPr>
          <p:nvPr/>
        </p:nvSpPr>
        <p:spPr bwMode="auto">
          <a:xfrm flipV="1">
            <a:off x="5580063" y="3068638"/>
            <a:ext cx="0" cy="2447925"/>
          </a:xfrm>
          <a:prstGeom prst="line">
            <a:avLst/>
          </a:prstGeom>
          <a:noFill/>
          <a:ln w="9525">
            <a:solidFill>
              <a:schemeClr val="tx1"/>
            </a:solidFill>
            <a:round/>
            <a:headEnd/>
            <a:tailEnd/>
          </a:ln>
          <a:effectLst/>
        </p:spPr>
        <p:txBody>
          <a:bodyPr/>
          <a:lstStyle/>
          <a:p>
            <a:endParaRPr lang="hr-HR"/>
          </a:p>
        </p:txBody>
      </p:sp>
      <p:sp>
        <p:nvSpPr>
          <p:cNvPr id="6177" name="Line 33"/>
          <p:cNvSpPr>
            <a:spLocks noChangeShapeType="1"/>
          </p:cNvSpPr>
          <p:nvPr/>
        </p:nvSpPr>
        <p:spPr bwMode="auto">
          <a:xfrm flipV="1">
            <a:off x="6300788" y="3068638"/>
            <a:ext cx="0" cy="2447925"/>
          </a:xfrm>
          <a:prstGeom prst="line">
            <a:avLst/>
          </a:prstGeom>
          <a:noFill/>
          <a:ln w="9525">
            <a:solidFill>
              <a:schemeClr val="tx1"/>
            </a:solidFill>
            <a:round/>
            <a:headEnd/>
            <a:tailEnd/>
          </a:ln>
          <a:effectLst/>
        </p:spPr>
        <p:txBody>
          <a:bodyPr/>
          <a:lstStyle/>
          <a:p>
            <a:endParaRPr lang="hr-HR"/>
          </a:p>
        </p:txBody>
      </p:sp>
      <p:sp>
        <p:nvSpPr>
          <p:cNvPr id="6178" name="Line 34"/>
          <p:cNvSpPr>
            <a:spLocks noChangeShapeType="1"/>
          </p:cNvSpPr>
          <p:nvPr/>
        </p:nvSpPr>
        <p:spPr bwMode="auto">
          <a:xfrm flipV="1">
            <a:off x="7092950" y="3068638"/>
            <a:ext cx="0" cy="2447925"/>
          </a:xfrm>
          <a:prstGeom prst="line">
            <a:avLst/>
          </a:prstGeom>
          <a:noFill/>
          <a:ln w="9525">
            <a:solidFill>
              <a:schemeClr val="tx1"/>
            </a:solidFill>
            <a:round/>
            <a:headEnd/>
            <a:tailEnd/>
          </a:ln>
          <a:effectLst/>
        </p:spPr>
        <p:txBody>
          <a:bodyPr/>
          <a:lstStyle/>
          <a:p>
            <a:endParaRPr lang="hr-HR"/>
          </a:p>
        </p:txBody>
      </p:sp>
      <p:sp>
        <p:nvSpPr>
          <p:cNvPr id="6180" name="Line 36"/>
          <p:cNvSpPr>
            <a:spLocks noChangeShapeType="1"/>
          </p:cNvSpPr>
          <p:nvPr/>
        </p:nvSpPr>
        <p:spPr bwMode="auto">
          <a:xfrm flipV="1">
            <a:off x="7812088" y="3068638"/>
            <a:ext cx="0" cy="2447925"/>
          </a:xfrm>
          <a:prstGeom prst="line">
            <a:avLst/>
          </a:prstGeom>
          <a:noFill/>
          <a:ln w="9525">
            <a:solidFill>
              <a:schemeClr val="tx1"/>
            </a:solidFill>
            <a:round/>
            <a:headEnd/>
            <a:tailEnd/>
          </a:ln>
          <a:effectLst/>
        </p:spPr>
        <p:txBody>
          <a:bodyPr/>
          <a:lstStyle/>
          <a:p>
            <a:endParaRPr lang="hr-HR"/>
          </a:p>
        </p:txBody>
      </p:sp>
      <p:sp>
        <p:nvSpPr>
          <p:cNvPr id="6181" name="Line 37"/>
          <p:cNvSpPr>
            <a:spLocks noChangeShapeType="1"/>
          </p:cNvSpPr>
          <p:nvPr/>
        </p:nvSpPr>
        <p:spPr bwMode="auto">
          <a:xfrm flipH="1">
            <a:off x="971550" y="2708275"/>
            <a:ext cx="506413" cy="0"/>
          </a:xfrm>
          <a:prstGeom prst="line">
            <a:avLst/>
          </a:prstGeom>
          <a:noFill/>
          <a:ln w="9525">
            <a:solidFill>
              <a:schemeClr val="tx1"/>
            </a:solidFill>
            <a:round/>
            <a:headEnd/>
            <a:tailEnd/>
          </a:ln>
          <a:effectLst/>
        </p:spPr>
        <p:txBody>
          <a:bodyPr/>
          <a:lstStyle/>
          <a:p>
            <a:endParaRPr lang="hr-HR"/>
          </a:p>
        </p:txBody>
      </p:sp>
      <p:sp>
        <p:nvSpPr>
          <p:cNvPr id="6182" name="Line 38"/>
          <p:cNvSpPr>
            <a:spLocks noChangeShapeType="1"/>
          </p:cNvSpPr>
          <p:nvPr/>
        </p:nvSpPr>
        <p:spPr bwMode="auto">
          <a:xfrm>
            <a:off x="971550" y="4076700"/>
            <a:ext cx="506413" cy="0"/>
          </a:xfrm>
          <a:prstGeom prst="line">
            <a:avLst/>
          </a:prstGeom>
          <a:noFill/>
          <a:ln w="9525">
            <a:solidFill>
              <a:schemeClr val="tx1"/>
            </a:solidFill>
            <a:round/>
            <a:headEnd/>
            <a:tailEnd/>
          </a:ln>
          <a:effectLst/>
        </p:spPr>
        <p:txBody>
          <a:bodyPr/>
          <a:lstStyle/>
          <a:p>
            <a:endParaRPr lang="hr-HR"/>
          </a:p>
        </p:txBody>
      </p:sp>
      <p:sp>
        <p:nvSpPr>
          <p:cNvPr id="6183" name="Line 39"/>
          <p:cNvSpPr>
            <a:spLocks noChangeShapeType="1"/>
          </p:cNvSpPr>
          <p:nvPr/>
        </p:nvSpPr>
        <p:spPr bwMode="auto">
          <a:xfrm>
            <a:off x="971550" y="3429000"/>
            <a:ext cx="506413" cy="0"/>
          </a:xfrm>
          <a:prstGeom prst="line">
            <a:avLst/>
          </a:prstGeom>
          <a:noFill/>
          <a:ln w="9525">
            <a:solidFill>
              <a:schemeClr val="tx1"/>
            </a:solidFill>
            <a:round/>
            <a:headEnd/>
            <a:tailEnd/>
          </a:ln>
          <a:effectLst/>
        </p:spPr>
        <p:txBody>
          <a:bodyPr/>
          <a:lstStyle/>
          <a:p>
            <a:endParaRPr lang="hr-HR"/>
          </a:p>
        </p:txBody>
      </p:sp>
      <p:sp>
        <p:nvSpPr>
          <p:cNvPr id="6184" name="Line 40"/>
          <p:cNvSpPr>
            <a:spLocks noChangeShapeType="1"/>
          </p:cNvSpPr>
          <p:nvPr/>
        </p:nvSpPr>
        <p:spPr bwMode="auto">
          <a:xfrm>
            <a:off x="971550" y="4797425"/>
            <a:ext cx="506413" cy="0"/>
          </a:xfrm>
          <a:prstGeom prst="line">
            <a:avLst/>
          </a:prstGeom>
          <a:noFill/>
          <a:ln w="9525">
            <a:solidFill>
              <a:schemeClr val="tx1"/>
            </a:solidFill>
            <a:round/>
            <a:headEnd/>
            <a:tailEnd/>
          </a:ln>
          <a:effectLst/>
        </p:spPr>
        <p:txBody>
          <a:bodyPr/>
          <a:lstStyle/>
          <a:p>
            <a:endParaRPr lang="hr-HR"/>
          </a:p>
        </p:txBody>
      </p:sp>
      <p:sp>
        <p:nvSpPr>
          <p:cNvPr id="6186" name="Line 42"/>
          <p:cNvSpPr>
            <a:spLocks noChangeShapeType="1"/>
          </p:cNvSpPr>
          <p:nvPr/>
        </p:nvSpPr>
        <p:spPr bwMode="auto">
          <a:xfrm flipV="1">
            <a:off x="1477963" y="2205038"/>
            <a:ext cx="0" cy="503237"/>
          </a:xfrm>
          <a:prstGeom prst="line">
            <a:avLst/>
          </a:prstGeom>
          <a:noFill/>
          <a:ln w="9525">
            <a:solidFill>
              <a:schemeClr val="tx1"/>
            </a:solidFill>
            <a:round/>
            <a:headEnd/>
            <a:tailEnd/>
          </a:ln>
          <a:effectLst/>
        </p:spPr>
        <p:txBody>
          <a:bodyPr/>
          <a:lstStyle/>
          <a:p>
            <a:endParaRPr lang="hr-HR"/>
          </a:p>
        </p:txBody>
      </p:sp>
      <p:sp>
        <p:nvSpPr>
          <p:cNvPr id="6187" name="Line 43"/>
          <p:cNvSpPr>
            <a:spLocks noChangeShapeType="1"/>
          </p:cNvSpPr>
          <p:nvPr/>
        </p:nvSpPr>
        <p:spPr bwMode="auto">
          <a:xfrm flipV="1">
            <a:off x="3276600" y="2205038"/>
            <a:ext cx="0" cy="503237"/>
          </a:xfrm>
          <a:prstGeom prst="line">
            <a:avLst/>
          </a:prstGeom>
          <a:noFill/>
          <a:ln w="9525">
            <a:solidFill>
              <a:schemeClr val="tx1"/>
            </a:solidFill>
            <a:round/>
            <a:headEnd/>
            <a:tailEnd/>
          </a:ln>
          <a:effectLst/>
        </p:spPr>
        <p:txBody>
          <a:bodyPr/>
          <a:lstStyle/>
          <a:p>
            <a:endParaRPr lang="hr-HR"/>
          </a:p>
        </p:txBody>
      </p:sp>
      <p:sp>
        <p:nvSpPr>
          <p:cNvPr id="6189" name="Line 45"/>
          <p:cNvSpPr>
            <a:spLocks noChangeShapeType="1"/>
          </p:cNvSpPr>
          <p:nvPr/>
        </p:nvSpPr>
        <p:spPr bwMode="auto">
          <a:xfrm flipV="1">
            <a:off x="2051050" y="2205038"/>
            <a:ext cx="0" cy="503237"/>
          </a:xfrm>
          <a:prstGeom prst="line">
            <a:avLst/>
          </a:prstGeom>
          <a:noFill/>
          <a:ln w="9525">
            <a:solidFill>
              <a:schemeClr val="tx1"/>
            </a:solidFill>
            <a:round/>
            <a:headEnd/>
            <a:tailEnd/>
          </a:ln>
          <a:effectLst/>
        </p:spPr>
        <p:txBody>
          <a:bodyPr/>
          <a:lstStyle/>
          <a:p>
            <a:endParaRPr lang="hr-HR"/>
          </a:p>
        </p:txBody>
      </p:sp>
      <p:sp>
        <p:nvSpPr>
          <p:cNvPr id="6190" name="Line 46"/>
          <p:cNvSpPr>
            <a:spLocks noChangeShapeType="1"/>
          </p:cNvSpPr>
          <p:nvPr/>
        </p:nvSpPr>
        <p:spPr bwMode="auto">
          <a:xfrm flipV="1">
            <a:off x="2627313" y="2205038"/>
            <a:ext cx="0" cy="503237"/>
          </a:xfrm>
          <a:prstGeom prst="line">
            <a:avLst/>
          </a:prstGeom>
          <a:noFill/>
          <a:ln w="9525">
            <a:solidFill>
              <a:schemeClr val="tx1"/>
            </a:solidFill>
            <a:round/>
            <a:headEnd/>
            <a:tailEnd/>
          </a:ln>
          <a:effectLst/>
        </p:spPr>
        <p:txBody>
          <a:bodyPr/>
          <a:lstStyle/>
          <a:p>
            <a:endParaRPr lang="hr-HR"/>
          </a:p>
        </p:txBody>
      </p:sp>
      <p:sp>
        <p:nvSpPr>
          <p:cNvPr id="6194" name="Line 50"/>
          <p:cNvSpPr>
            <a:spLocks noChangeShapeType="1"/>
          </p:cNvSpPr>
          <p:nvPr/>
        </p:nvSpPr>
        <p:spPr bwMode="auto">
          <a:xfrm>
            <a:off x="7524750" y="2205038"/>
            <a:ext cx="0" cy="0"/>
          </a:xfrm>
          <a:prstGeom prst="line">
            <a:avLst/>
          </a:prstGeom>
          <a:noFill/>
          <a:ln w="9525">
            <a:solidFill>
              <a:schemeClr val="tx1"/>
            </a:solidFill>
            <a:round/>
            <a:headEnd/>
            <a:tailEnd/>
          </a:ln>
          <a:effectLst/>
        </p:spPr>
        <p:txBody>
          <a:bodyPr/>
          <a:lstStyle/>
          <a:p>
            <a:endParaRPr lang="hr-HR"/>
          </a:p>
        </p:txBody>
      </p:sp>
      <p:sp>
        <p:nvSpPr>
          <p:cNvPr id="6198" name="Line 54"/>
          <p:cNvSpPr>
            <a:spLocks noChangeShapeType="1"/>
          </p:cNvSpPr>
          <p:nvPr/>
        </p:nvSpPr>
        <p:spPr bwMode="auto">
          <a:xfrm flipV="1">
            <a:off x="7092950" y="2205038"/>
            <a:ext cx="0" cy="863600"/>
          </a:xfrm>
          <a:prstGeom prst="line">
            <a:avLst/>
          </a:prstGeom>
          <a:noFill/>
          <a:ln w="9525">
            <a:solidFill>
              <a:schemeClr val="tx1"/>
            </a:solidFill>
            <a:round/>
            <a:headEnd/>
            <a:tailEnd/>
          </a:ln>
          <a:effectLst/>
        </p:spPr>
        <p:txBody>
          <a:bodyPr/>
          <a:lstStyle/>
          <a:p>
            <a:endParaRPr lang="hr-HR"/>
          </a:p>
        </p:txBody>
      </p:sp>
      <p:sp>
        <p:nvSpPr>
          <p:cNvPr id="6199" name="Line 55"/>
          <p:cNvSpPr>
            <a:spLocks noChangeShapeType="1"/>
          </p:cNvSpPr>
          <p:nvPr/>
        </p:nvSpPr>
        <p:spPr bwMode="auto">
          <a:xfrm>
            <a:off x="6589713" y="2205038"/>
            <a:ext cx="0" cy="863600"/>
          </a:xfrm>
          <a:prstGeom prst="line">
            <a:avLst/>
          </a:prstGeom>
          <a:noFill/>
          <a:ln w="9525">
            <a:solidFill>
              <a:schemeClr val="tx1"/>
            </a:solidFill>
            <a:round/>
            <a:headEnd/>
            <a:tailEnd/>
          </a:ln>
          <a:effectLst/>
        </p:spPr>
        <p:txBody>
          <a:bodyPr/>
          <a:lstStyle/>
          <a:p>
            <a:endParaRPr lang="hr-HR"/>
          </a:p>
        </p:txBody>
      </p:sp>
      <p:sp>
        <p:nvSpPr>
          <p:cNvPr id="6200" name="Line 56"/>
          <p:cNvSpPr>
            <a:spLocks noChangeShapeType="1"/>
          </p:cNvSpPr>
          <p:nvPr/>
        </p:nvSpPr>
        <p:spPr bwMode="auto">
          <a:xfrm>
            <a:off x="6084888" y="2205038"/>
            <a:ext cx="0" cy="863600"/>
          </a:xfrm>
          <a:prstGeom prst="line">
            <a:avLst/>
          </a:prstGeom>
          <a:noFill/>
          <a:ln w="9525">
            <a:solidFill>
              <a:schemeClr val="tx1"/>
            </a:solidFill>
            <a:round/>
            <a:headEnd/>
            <a:tailEnd/>
          </a:ln>
          <a:effectLst/>
        </p:spPr>
        <p:txBody>
          <a:bodyPr/>
          <a:lstStyle/>
          <a:p>
            <a:endParaRPr lang="hr-HR"/>
          </a:p>
        </p:txBody>
      </p:sp>
      <p:sp>
        <p:nvSpPr>
          <p:cNvPr id="6201" name="Line 57"/>
          <p:cNvSpPr>
            <a:spLocks noChangeShapeType="1"/>
          </p:cNvSpPr>
          <p:nvPr/>
        </p:nvSpPr>
        <p:spPr bwMode="auto">
          <a:xfrm>
            <a:off x="7596188" y="2205038"/>
            <a:ext cx="0" cy="863600"/>
          </a:xfrm>
          <a:prstGeom prst="line">
            <a:avLst/>
          </a:prstGeom>
          <a:noFill/>
          <a:ln w="9525">
            <a:solidFill>
              <a:schemeClr val="tx1"/>
            </a:solidFill>
            <a:round/>
            <a:headEnd/>
            <a:tailEnd/>
          </a:ln>
          <a:effectLst/>
        </p:spPr>
        <p:txBody>
          <a:bodyPr/>
          <a:lstStyle/>
          <a:p>
            <a:endParaRPr lang="hr-HR"/>
          </a:p>
        </p:txBody>
      </p:sp>
      <p:sp>
        <p:nvSpPr>
          <p:cNvPr id="6202" name="Line 58"/>
          <p:cNvSpPr>
            <a:spLocks noChangeShapeType="1"/>
          </p:cNvSpPr>
          <p:nvPr/>
        </p:nvSpPr>
        <p:spPr bwMode="auto">
          <a:xfrm>
            <a:off x="8027988" y="2205038"/>
            <a:ext cx="0" cy="863600"/>
          </a:xfrm>
          <a:prstGeom prst="line">
            <a:avLst/>
          </a:prstGeom>
          <a:noFill/>
          <a:ln w="9525">
            <a:solidFill>
              <a:schemeClr val="tx1"/>
            </a:solidFill>
            <a:round/>
            <a:headEnd/>
            <a:tailEnd/>
          </a:ln>
          <a:effectLst/>
        </p:spPr>
        <p:txBody>
          <a:bodyPr/>
          <a:lstStyle/>
          <a:p>
            <a:endParaRPr lang="hr-HR"/>
          </a:p>
        </p:txBody>
      </p:sp>
      <p:sp>
        <p:nvSpPr>
          <p:cNvPr id="6204" name="Oval 60"/>
          <p:cNvSpPr>
            <a:spLocks noChangeArrowheads="1"/>
          </p:cNvSpPr>
          <p:nvPr/>
        </p:nvSpPr>
        <p:spPr bwMode="auto">
          <a:xfrm>
            <a:off x="9715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05" name="Oval 61"/>
          <p:cNvSpPr>
            <a:spLocks noChangeArrowheads="1"/>
          </p:cNvSpPr>
          <p:nvPr/>
        </p:nvSpPr>
        <p:spPr bwMode="auto">
          <a:xfrm>
            <a:off x="971550" y="47244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06" name="Oval 62"/>
          <p:cNvSpPr>
            <a:spLocks noChangeArrowheads="1"/>
          </p:cNvSpPr>
          <p:nvPr/>
        </p:nvSpPr>
        <p:spPr bwMode="auto">
          <a:xfrm>
            <a:off x="971550" y="4005263"/>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07" name="Oval 63"/>
          <p:cNvSpPr>
            <a:spLocks noChangeArrowheads="1"/>
          </p:cNvSpPr>
          <p:nvPr/>
        </p:nvSpPr>
        <p:spPr bwMode="auto">
          <a:xfrm>
            <a:off x="971550" y="3357563"/>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08" name="Oval 64"/>
          <p:cNvSpPr>
            <a:spLocks noChangeArrowheads="1"/>
          </p:cNvSpPr>
          <p:nvPr/>
        </p:nvSpPr>
        <p:spPr bwMode="auto">
          <a:xfrm>
            <a:off x="971550" y="26368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09" name="Oval 65"/>
          <p:cNvSpPr>
            <a:spLocks noChangeArrowheads="1"/>
          </p:cNvSpPr>
          <p:nvPr/>
        </p:nvSpPr>
        <p:spPr bwMode="auto">
          <a:xfrm>
            <a:off x="9715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0" name="Oval 66"/>
          <p:cNvSpPr>
            <a:spLocks noChangeArrowheads="1"/>
          </p:cNvSpPr>
          <p:nvPr/>
        </p:nvSpPr>
        <p:spPr bwMode="auto">
          <a:xfrm>
            <a:off x="14033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1" name="Oval 67"/>
          <p:cNvSpPr>
            <a:spLocks noChangeArrowheads="1"/>
          </p:cNvSpPr>
          <p:nvPr/>
        </p:nvSpPr>
        <p:spPr bwMode="auto">
          <a:xfrm>
            <a:off x="1979613" y="2205038"/>
            <a:ext cx="146050"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2" name="Oval 68"/>
          <p:cNvSpPr>
            <a:spLocks noChangeArrowheads="1"/>
          </p:cNvSpPr>
          <p:nvPr/>
        </p:nvSpPr>
        <p:spPr bwMode="auto">
          <a:xfrm>
            <a:off x="255746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3" name="Oval 69"/>
          <p:cNvSpPr>
            <a:spLocks noChangeArrowheads="1"/>
          </p:cNvSpPr>
          <p:nvPr/>
        </p:nvSpPr>
        <p:spPr bwMode="auto">
          <a:xfrm>
            <a:off x="320516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4" name="Oval 70"/>
          <p:cNvSpPr>
            <a:spLocks noChangeArrowheads="1"/>
          </p:cNvSpPr>
          <p:nvPr/>
        </p:nvSpPr>
        <p:spPr bwMode="auto">
          <a:xfrm>
            <a:off x="6011863" y="2205038"/>
            <a:ext cx="146050"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6" name="Oval 72"/>
          <p:cNvSpPr>
            <a:spLocks noChangeArrowheads="1"/>
          </p:cNvSpPr>
          <p:nvPr/>
        </p:nvSpPr>
        <p:spPr bwMode="auto">
          <a:xfrm>
            <a:off x="6516688"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7" name="Oval 73"/>
          <p:cNvSpPr>
            <a:spLocks noChangeArrowheads="1"/>
          </p:cNvSpPr>
          <p:nvPr/>
        </p:nvSpPr>
        <p:spPr bwMode="auto">
          <a:xfrm>
            <a:off x="702151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8" name="Oval 74"/>
          <p:cNvSpPr>
            <a:spLocks noChangeArrowheads="1"/>
          </p:cNvSpPr>
          <p:nvPr/>
        </p:nvSpPr>
        <p:spPr bwMode="auto">
          <a:xfrm>
            <a:off x="75247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19" name="Oval 75"/>
          <p:cNvSpPr>
            <a:spLocks noChangeArrowheads="1"/>
          </p:cNvSpPr>
          <p:nvPr/>
        </p:nvSpPr>
        <p:spPr bwMode="auto">
          <a:xfrm>
            <a:off x="79565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0" name="Oval 76"/>
          <p:cNvSpPr>
            <a:spLocks noChangeArrowheads="1"/>
          </p:cNvSpPr>
          <p:nvPr/>
        </p:nvSpPr>
        <p:spPr bwMode="auto">
          <a:xfrm>
            <a:off x="83883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1" name="Oval 77"/>
          <p:cNvSpPr>
            <a:spLocks noChangeArrowheads="1"/>
          </p:cNvSpPr>
          <p:nvPr/>
        </p:nvSpPr>
        <p:spPr bwMode="auto">
          <a:xfrm>
            <a:off x="8388350" y="29972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2" name="Oval 78"/>
          <p:cNvSpPr>
            <a:spLocks noChangeArrowheads="1"/>
          </p:cNvSpPr>
          <p:nvPr/>
        </p:nvSpPr>
        <p:spPr bwMode="auto">
          <a:xfrm>
            <a:off x="8388350" y="34290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3" name="Oval 79"/>
          <p:cNvSpPr>
            <a:spLocks noChangeArrowheads="1"/>
          </p:cNvSpPr>
          <p:nvPr/>
        </p:nvSpPr>
        <p:spPr bwMode="auto">
          <a:xfrm>
            <a:off x="8388350" y="3933825"/>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5" name="Oval 81"/>
          <p:cNvSpPr>
            <a:spLocks noChangeArrowheads="1"/>
          </p:cNvSpPr>
          <p:nvPr/>
        </p:nvSpPr>
        <p:spPr bwMode="auto">
          <a:xfrm>
            <a:off x="8388350" y="4437063"/>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6" name="Oval 82"/>
          <p:cNvSpPr>
            <a:spLocks noChangeArrowheads="1"/>
          </p:cNvSpPr>
          <p:nvPr/>
        </p:nvSpPr>
        <p:spPr bwMode="auto">
          <a:xfrm>
            <a:off x="8388350" y="49418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7" name="Oval 83"/>
          <p:cNvSpPr>
            <a:spLocks noChangeArrowheads="1"/>
          </p:cNvSpPr>
          <p:nvPr/>
        </p:nvSpPr>
        <p:spPr bwMode="auto">
          <a:xfrm>
            <a:off x="83883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8" name="Oval 84"/>
          <p:cNvSpPr>
            <a:spLocks noChangeArrowheads="1"/>
          </p:cNvSpPr>
          <p:nvPr/>
        </p:nvSpPr>
        <p:spPr bwMode="auto">
          <a:xfrm>
            <a:off x="77406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29" name="Oval 85"/>
          <p:cNvSpPr>
            <a:spLocks noChangeArrowheads="1"/>
          </p:cNvSpPr>
          <p:nvPr/>
        </p:nvSpPr>
        <p:spPr bwMode="auto">
          <a:xfrm>
            <a:off x="7021513" y="5373688"/>
            <a:ext cx="142875"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31" name="Oval 87"/>
          <p:cNvSpPr>
            <a:spLocks noChangeArrowheads="1"/>
          </p:cNvSpPr>
          <p:nvPr/>
        </p:nvSpPr>
        <p:spPr bwMode="auto">
          <a:xfrm>
            <a:off x="6227763" y="5373688"/>
            <a:ext cx="146050"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32" name="Oval 88"/>
          <p:cNvSpPr>
            <a:spLocks noChangeArrowheads="1"/>
          </p:cNvSpPr>
          <p:nvPr/>
        </p:nvSpPr>
        <p:spPr bwMode="auto">
          <a:xfrm>
            <a:off x="5510213" y="5373688"/>
            <a:ext cx="141287"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33" name="Oval 89"/>
          <p:cNvSpPr>
            <a:spLocks noChangeArrowheads="1"/>
          </p:cNvSpPr>
          <p:nvPr/>
        </p:nvSpPr>
        <p:spPr bwMode="auto">
          <a:xfrm>
            <a:off x="4716463" y="5373688"/>
            <a:ext cx="142875"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34" name="Oval 90"/>
          <p:cNvSpPr>
            <a:spLocks noChangeArrowheads="1"/>
          </p:cNvSpPr>
          <p:nvPr/>
        </p:nvSpPr>
        <p:spPr bwMode="auto">
          <a:xfrm>
            <a:off x="392430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6236" name="Text Box 92"/>
          <p:cNvSpPr txBox="1">
            <a:spLocks noChangeArrowheads="1"/>
          </p:cNvSpPr>
          <p:nvPr/>
        </p:nvSpPr>
        <p:spPr bwMode="auto">
          <a:xfrm>
            <a:off x="1477963" y="1557338"/>
            <a:ext cx="5614987" cy="366712"/>
          </a:xfrm>
          <a:prstGeom prst="rect">
            <a:avLst/>
          </a:prstGeom>
          <a:noFill/>
          <a:ln w="9525">
            <a:noFill/>
            <a:miter lim="800000"/>
            <a:headEnd/>
            <a:tailEnd/>
          </a:ln>
          <a:effectLst/>
        </p:spPr>
        <p:txBody>
          <a:bodyPr>
            <a:spAutoFit/>
          </a:bodyPr>
          <a:lstStyle/>
          <a:p>
            <a:pPr algn="r">
              <a:spcBef>
                <a:spcPct val="50000"/>
              </a:spcBef>
            </a:pPr>
            <a:r>
              <a:rPr lang="hr-HR">
                <a:latin typeface="Dutch801 XBd BT" pitchFamily="18" charset="0"/>
              </a:rPr>
              <a:t>Ukupno betona  2,46 m</a:t>
            </a:r>
            <a:r>
              <a:rPr lang="hr-HR" baseline="30000">
                <a:latin typeface="Dutch801 XBd BT" pitchFamily="18" charset="0"/>
              </a:rPr>
              <a:t>3</a:t>
            </a:r>
            <a:r>
              <a:rPr lang="hr-HR">
                <a:latin typeface="Dutch801 XBd BT" pitchFamily="18" charset="0"/>
              </a:rPr>
              <a:t> ,  6150 kg ,  50 blokova</a:t>
            </a:r>
            <a:endParaRPr lang="en-US">
              <a:latin typeface="Dutch801 XBd BT" pitchFamily="18" charset="0"/>
            </a:endParaRPr>
          </a:p>
        </p:txBody>
      </p:sp>
      <p:sp>
        <p:nvSpPr>
          <p:cNvPr id="6237" name="Text Box 93"/>
          <p:cNvSpPr txBox="1">
            <a:spLocks noChangeArrowheads="1"/>
          </p:cNvSpPr>
          <p:nvPr/>
        </p:nvSpPr>
        <p:spPr bwMode="auto">
          <a:xfrm>
            <a:off x="4572000" y="3644900"/>
            <a:ext cx="1008063" cy="304800"/>
          </a:xfrm>
          <a:prstGeom prst="rect">
            <a:avLst/>
          </a:prstGeom>
          <a:noFill/>
          <a:ln w="9525">
            <a:noFill/>
            <a:miter lim="800000"/>
            <a:headEnd/>
            <a:tailEnd/>
          </a:ln>
          <a:effectLst/>
        </p:spPr>
        <p:txBody>
          <a:bodyPr>
            <a:spAutoFit/>
          </a:bodyPr>
          <a:lstStyle/>
          <a:p>
            <a:pPr algn="r">
              <a:spcBef>
                <a:spcPct val="50000"/>
              </a:spcBef>
            </a:pPr>
            <a:r>
              <a:rPr lang="en-US" sz="1400">
                <a:latin typeface="Dutch801 XBd BT" pitchFamily="18" charset="0"/>
              </a:rPr>
              <a:t>~</a:t>
            </a:r>
            <a:r>
              <a:rPr lang="hr-HR" sz="1400">
                <a:latin typeface="Dutch801 XBd BT" pitchFamily="18" charset="0"/>
              </a:rPr>
              <a:t> 120 kg</a:t>
            </a:r>
            <a:endParaRPr lang="en-US" sz="1400">
              <a:latin typeface="Dutch801 XBd BT"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hr-HR"/>
              <a:t>Prvi dan rada</a:t>
            </a:r>
            <a:endParaRPr lang="en-US"/>
          </a:p>
        </p:txBody>
      </p:sp>
      <p:sp>
        <p:nvSpPr>
          <p:cNvPr id="7171" name="Rectangle 3"/>
          <p:cNvSpPr>
            <a:spLocks noChangeArrowheads="1"/>
          </p:cNvSpPr>
          <p:nvPr/>
        </p:nvSpPr>
        <p:spPr bwMode="auto">
          <a:xfrm>
            <a:off x="971550" y="2205038"/>
            <a:ext cx="7561263" cy="3311525"/>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7172" name="Rectangle 4"/>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7173" name="Rectangle 5"/>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7174" name="Text Box 6"/>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7175" name="Line 7"/>
          <p:cNvSpPr>
            <a:spLocks noChangeShapeType="1"/>
          </p:cNvSpPr>
          <p:nvPr/>
        </p:nvSpPr>
        <p:spPr bwMode="auto">
          <a:xfrm>
            <a:off x="3276600" y="5013325"/>
            <a:ext cx="5256213" cy="0"/>
          </a:xfrm>
          <a:prstGeom prst="line">
            <a:avLst/>
          </a:prstGeom>
          <a:noFill/>
          <a:ln w="9525">
            <a:solidFill>
              <a:schemeClr val="tx1"/>
            </a:solidFill>
            <a:round/>
            <a:headEnd/>
            <a:tailEnd/>
          </a:ln>
          <a:effectLst/>
        </p:spPr>
        <p:txBody>
          <a:bodyPr/>
          <a:lstStyle/>
          <a:p>
            <a:endParaRPr lang="hr-HR"/>
          </a:p>
        </p:txBody>
      </p:sp>
      <p:sp>
        <p:nvSpPr>
          <p:cNvPr id="7176" name="Line 8"/>
          <p:cNvSpPr>
            <a:spLocks noChangeShapeType="1"/>
          </p:cNvSpPr>
          <p:nvPr/>
        </p:nvSpPr>
        <p:spPr bwMode="auto">
          <a:xfrm>
            <a:off x="3276600" y="4508500"/>
            <a:ext cx="5256213" cy="0"/>
          </a:xfrm>
          <a:prstGeom prst="line">
            <a:avLst/>
          </a:prstGeom>
          <a:noFill/>
          <a:ln w="9525">
            <a:solidFill>
              <a:schemeClr val="tx1"/>
            </a:solidFill>
            <a:round/>
            <a:headEnd/>
            <a:tailEnd/>
          </a:ln>
          <a:effectLst/>
        </p:spPr>
        <p:txBody>
          <a:bodyPr/>
          <a:lstStyle/>
          <a:p>
            <a:endParaRPr lang="hr-HR"/>
          </a:p>
        </p:txBody>
      </p:sp>
      <p:sp>
        <p:nvSpPr>
          <p:cNvPr id="7177" name="Line 9"/>
          <p:cNvSpPr>
            <a:spLocks noChangeShapeType="1"/>
          </p:cNvSpPr>
          <p:nvPr/>
        </p:nvSpPr>
        <p:spPr bwMode="auto">
          <a:xfrm>
            <a:off x="3276600" y="4005263"/>
            <a:ext cx="5256213" cy="0"/>
          </a:xfrm>
          <a:prstGeom prst="line">
            <a:avLst/>
          </a:prstGeom>
          <a:noFill/>
          <a:ln w="9525">
            <a:solidFill>
              <a:schemeClr val="tx1"/>
            </a:solidFill>
            <a:round/>
            <a:headEnd/>
            <a:tailEnd/>
          </a:ln>
          <a:effectLst/>
        </p:spPr>
        <p:txBody>
          <a:bodyPr/>
          <a:lstStyle/>
          <a:p>
            <a:endParaRPr lang="hr-HR"/>
          </a:p>
        </p:txBody>
      </p:sp>
      <p:sp>
        <p:nvSpPr>
          <p:cNvPr id="7178" name="Line 10"/>
          <p:cNvSpPr>
            <a:spLocks noChangeShapeType="1"/>
          </p:cNvSpPr>
          <p:nvPr/>
        </p:nvSpPr>
        <p:spPr bwMode="auto">
          <a:xfrm>
            <a:off x="3276600" y="3500438"/>
            <a:ext cx="5256213" cy="0"/>
          </a:xfrm>
          <a:prstGeom prst="line">
            <a:avLst/>
          </a:prstGeom>
          <a:noFill/>
          <a:ln w="9525">
            <a:solidFill>
              <a:schemeClr val="tx1"/>
            </a:solidFill>
            <a:round/>
            <a:headEnd/>
            <a:tailEnd/>
          </a:ln>
          <a:effectLst/>
        </p:spPr>
        <p:txBody>
          <a:bodyPr/>
          <a:lstStyle/>
          <a:p>
            <a:endParaRPr lang="hr-HR"/>
          </a:p>
        </p:txBody>
      </p:sp>
      <p:sp>
        <p:nvSpPr>
          <p:cNvPr id="7179" name="Line 11"/>
          <p:cNvSpPr>
            <a:spLocks noChangeShapeType="1"/>
          </p:cNvSpPr>
          <p:nvPr/>
        </p:nvSpPr>
        <p:spPr bwMode="auto">
          <a:xfrm flipH="1">
            <a:off x="3276600" y="3068638"/>
            <a:ext cx="576263" cy="0"/>
          </a:xfrm>
          <a:prstGeom prst="line">
            <a:avLst/>
          </a:prstGeom>
          <a:noFill/>
          <a:ln w="9525">
            <a:solidFill>
              <a:schemeClr val="tx1"/>
            </a:solidFill>
            <a:round/>
            <a:headEnd/>
            <a:tailEnd/>
          </a:ln>
          <a:effectLst/>
        </p:spPr>
        <p:txBody>
          <a:bodyPr/>
          <a:lstStyle/>
          <a:p>
            <a:endParaRPr lang="hr-HR"/>
          </a:p>
        </p:txBody>
      </p:sp>
      <p:sp>
        <p:nvSpPr>
          <p:cNvPr id="7180" name="Line 12"/>
          <p:cNvSpPr>
            <a:spLocks noChangeShapeType="1"/>
          </p:cNvSpPr>
          <p:nvPr/>
        </p:nvSpPr>
        <p:spPr bwMode="auto">
          <a:xfrm>
            <a:off x="5651500" y="3068638"/>
            <a:ext cx="2881313" cy="0"/>
          </a:xfrm>
          <a:prstGeom prst="line">
            <a:avLst/>
          </a:prstGeom>
          <a:noFill/>
          <a:ln w="9525">
            <a:solidFill>
              <a:schemeClr val="tx1"/>
            </a:solidFill>
            <a:round/>
            <a:headEnd/>
            <a:tailEnd/>
          </a:ln>
          <a:effectLst/>
        </p:spPr>
        <p:txBody>
          <a:bodyPr/>
          <a:lstStyle/>
          <a:p>
            <a:endParaRPr lang="hr-HR"/>
          </a:p>
        </p:txBody>
      </p:sp>
      <p:sp>
        <p:nvSpPr>
          <p:cNvPr id="7181" name="Line 13"/>
          <p:cNvSpPr>
            <a:spLocks noChangeShapeType="1"/>
          </p:cNvSpPr>
          <p:nvPr/>
        </p:nvSpPr>
        <p:spPr bwMode="auto">
          <a:xfrm flipV="1">
            <a:off x="3995738" y="3068638"/>
            <a:ext cx="0" cy="2447925"/>
          </a:xfrm>
          <a:prstGeom prst="line">
            <a:avLst/>
          </a:prstGeom>
          <a:noFill/>
          <a:ln w="9525">
            <a:solidFill>
              <a:schemeClr val="tx1"/>
            </a:solidFill>
            <a:round/>
            <a:headEnd/>
            <a:tailEnd/>
          </a:ln>
          <a:effectLst/>
        </p:spPr>
        <p:txBody>
          <a:bodyPr/>
          <a:lstStyle/>
          <a:p>
            <a:endParaRPr lang="hr-HR"/>
          </a:p>
        </p:txBody>
      </p:sp>
      <p:sp>
        <p:nvSpPr>
          <p:cNvPr id="7182" name="Line 14"/>
          <p:cNvSpPr>
            <a:spLocks noChangeShapeType="1"/>
          </p:cNvSpPr>
          <p:nvPr/>
        </p:nvSpPr>
        <p:spPr bwMode="auto">
          <a:xfrm flipV="1">
            <a:off x="4787900" y="3068638"/>
            <a:ext cx="0" cy="2447925"/>
          </a:xfrm>
          <a:prstGeom prst="line">
            <a:avLst/>
          </a:prstGeom>
          <a:noFill/>
          <a:ln w="9525">
            <a:solidFill>
              <a:schemeClr val="tx1"/>
            </a:solidFill>
            <a:round/>
            <a:headEnd/>
            <a:tailEnd/>
          </a:ln>
          <a:effectLst/>
        </p:spPr>
        <p:txBody>
          <a:bodyPr/>
          <a:lstStyle/>
          <a:p>
            <a:endParaRPr lang="hr-HR"/>
          </a:p>
        </p:txBody>
      </p:sp>
      <p:sp>
        <p:nvSpPr>
          <p:cNvPr id="7183" name="Line 15"/>
          <p:cNvSpPr>
            <a:spLocks noChangeShapeType="1"/>
          </p:cNvSpPr>
          <p:nvPr/>
        </p:nvSpPr>
        <p:spPr bwMode="auto">
          <a:xfrm flipV="1">
            <a:off x="5580063" y="3068638"/>
            <a:ext cx="0" cy="2447925"/>
          </a:xfrm>
          <a:prstGeom prst="line">
            <a:avLst/>
          </a:prstGeom>
          <a:noFill/>
          <a:ln w="9525">
            <a:solidFill>
              <a:schemeClr val="tx1"/>
            </a:solidFill>
            <a:round/>
            <a:headEnd/>
            <a:tailEnd/>
          </a:ln>
          <a:effectLst/>
        </p:spPr>
        <p:txBody>
          <a:bodyPr/>
          <a:lstStyle/>
          <a:p>
            <a:endParaRPr lang="hr-HR"/>
          </a:p>
        </p:txBody>
      </p:sp>
      <p:sp>
        <p:nvSpPr>
          <p:cNvPr id="7184" name="Line 16"/>
          <p:cNvSpPr>
            <a:spLocks noChangeShapeType="1"/>
          </p:cNvSpPr>
          <p:nvPr/>
        </p:nvSpPr>
        <p:spPr bwMode="auto">
          <a:xfrm flipV="1">
            <a:off x="6300788" y="3068638"/>
            <a:ext cx="0" cy="2447925"/>
          </a:xfrm>
          <a:prstGeom prst="line">
            <a:avLst/>
          </a:prstGeom>
          <a:noFill/>
          <a:ln w="9525">
            <a:solidFill>
              <a:schemeClr val="tx1"/>
            </a:solidFill>
            <a:round/>
            <a:headEnd/>
            <a:tailEnd/>
          </a:ln>
          <a:effectLst/>
        </p:spPr>
        <p:txBody>
          <a:bodyPr/>
          <a:lstStyle/>
          <a:p>
            <a:endParaRPr lang="hr-HR"/>
          </a:p>
        </p:txBody>
      </p:sp>
      <p:sp>
        <p:nvSpPr>
          <p:cNvPr id="7185" name="Line 17"/>
          <p:cNvSpPr>
            <a:spLocks noChangeShapeType="1"/>
          </p:cNvSpPr>
          <p:nvPr/>
        </p:nvSpPr>
        <p:spPr bwMode="auto">
          <a:xfrm flipV="1">
            <a:off x="7092950" y="3068638"/>
            <a:ext cx="0" cy="2447925"/>
          </a:xfrm>
          <a:prstGeom prst="line">
            <a:avLst/>
          </a:prstGeom>
          <a:noFill/>
          <a:ln w="9525">
            <a:solidFill>
              <a:schemeClr val="tx1"/>
            </a:solidFill>
            <a:round/>
            <a:headEnd/>
            <a:tailEnd/>
          </a:ln>
          <a:effectLst/>
        </p:spPr>
        <p:txBody>
          <a:bodyPr/>
          <a:lstStyle/>
          <a:p>
            <a:endParaRPr lang="hr-HR"/>
          </a:p>
        </p:txBody>
      </p:sp>
      <p:sp>
        <p:nvSpPr>
          <p:cNvPr id="7186" name="Line 18"/>
          <p:cNvSpPr>
            <a:spLocks noChangeShapeType="1"/>
          </p:cNvSpPr>
          <p:nvPr/>
        </p:nvSpPr>
        <p:spPr bwMode="auto">
          <a:xfrm flipV="1">
            <a:off x="7812088" y="3068638"/>
            <a:ext cx="0" cy="2447925"/>
          </a:xfrm>
          <a:prstGeom prst="line">
            <a:avLst/>
          </a:prstGeom>
          <a:noFill/>
          <a:ln w="9525">
            <a:solidFill>
              <a:schemeClr val="tx1"/>
            </a:solidFill>
            <a:round/>
            <a:headEnd/>
            <a:tailEnd/>
          </a:ln>
          <a:effectLst/>
        </p:spPr>
        <p:txBody>
          <a:bodyPr/>
          <a:lstStyle/>
          <a:p>
            <a:endParaRPr lang="hr-HR"/>
          </a:p>
        </p:txBody>
      </p:sp>
      <p:sp>
        <p:nvSpPr>
          <p:cNvPr id="7187" name="Line 19"/>
          <p:cNvSpPr>
            <a:spLocks noChangeShapeType="1"/>
          </p:cNvSpPr>
          <p:nvPr/>
        </p:nvSpPr>
        <p:spPr bwMode="auto">
          <a:xfrm flipH="1">
            <a:off x="971550" y="2708275"/>
            <a:ext cx="506413" cy="0"/>
          </a:xfrm>
          <a:prstGeom prst="line">
            <a:avLst/>
          </a:prstGeom>
          <a:noFill/>
          <a:ln w="9525">
            <a:solidFill>
              <a:schemeClr val="tx1"/>
            </a:solidFill>
            <a:round/>
            <a:headEnd/>
            <a:tailEnd/>
          </a:ln>
          <a:effectLst/>
        </p:spPr>
        <p:txBody>
          <a:bodyPr/>
          <a:lstStyle/>
          <a:p>
            <a:endParaRPr lang="hr-HR"/>
          </a:p>
        </p:txBody>
      </p:sp>
      <p:sp>
        <p:nvSpPr>
          <p:cNvPr id="7188" name="Line 20"/>
          <p:cNvSpPr>
            <a:spLocks noChangeShapeType="1"/>
          </p:cNvSpPr>
          <p:nvPr/>
        </p:nvSpPr>
        <p:spPr bwMode="auto">
          <a:xfrm>
            <a:off x="971550" y="4076700"/>
            <a:ext cx="506413" cy="0"/>
          </a:xfrm>
          <a:prstGeom prst="line">
            <a:avLst/>
          </a:prstGeom>
          <a:noFill/>
          <a:ln w="38100">
            <a:solidFill>
              <a:srgbClr val="FF0000"/>
            </a:solidFill>
            <a:round/>
            <a:headEnd/>
            <a:tailEnd/>
          </a:ln>
          <a:effectLst/>
        </p:spPr>
        <p:txBody>
          <a:bodyPr/>
          <a:lstStyle/>
          <a:p>
            <a:endParaRPr lang="hr-HR"/>
          </a:p>
        </p:txBody>
      </p:sp>
      <p:sp>
        <p:nvSpPr>
          <p:cNvPr id="7189" name="Line 21"/>
          <p:cNvSpPr>
            <a:spLocks noChangeShapeType="1"/>
          </p:cNvSpPr>
          <p:nvPr/>
        </p:nvSpPr>
        <p:spPr bwMode="auto">
          <a:xfrm>
            <a:off x="971550" y="3429000"/>
            <a:ext cx="506413" cy="0"/>
          </a:xfrm>
          <a:prstGeom prst="line">
            <a:avLst/>
          </a:prstGeom>
          <a:noFill/>
          <a:ln w="38100">
            <a:solidFill>
              <a:srgbClr val="FF0000"/>
            </a:solidFill>
            <a:round/>
            <a:headEnd/>
            <a:tailEnd/>
          </a:ln>
          <a:effectLst/>
        </p:spPr>
        <p:txBody>
          <a:bodyPr/>
          <a:lstStyle/>
          <a:p>
            <a:endParaRPr lang="hr-HR"/>
          </a:p>
        </p:txBody>
      </p:sp>
      <p:sp>
        <p:nvSpPr>
          <p:cNvPr id="7190" name="Line 22"/>
          <p:cNvSpPr>
            <a:spLocks noChangeShapeType="1"/>
          </p:cNvSpPr>
          <p:nvPr/>
        </p:nvSpPr>
        <p:spPr bwMode="auto">
          <a:xfrm>
            <a:off x="971550" y="4797425"/>
            <a:ext cx="506413" cy="0"/>
          </a:xfrm>
          <a:prstGeom prst="line">
            <a:avLst/>
          </a:prstGeom>
          <a:noFill/>
          <a:ln w="38100">
            <a:solidFill>
              <a:srgbClr val="FF0000"/>
            </a:solidFill>
            <a:round/>
            <a:headEnd/>
            <a:tailEnd/>
          </a:ln>
          <a:effectLst/>
        </p:spPr>
        <p:txBody>
          <a:bodyPr/>
          <a:lstStyle/>
          <a:p>
            <a:endParaRPr lang="hr-HR"/>
          </a:p>
        </p:txBody>
      </p:sp>
      <p:sp>
        <p:nvSpPr>
          <p:cNvPr id="7191" name="Line 23"/>
          <p:cNvSpPr>
            <a:spLocks noChangeShapeType="1"/>
          </p:cNvSpPr>
          <p:nvPr/>
        </p:nvSpPr>
        <p:spPr bwMode="auto">
          <a:xfrm flipV="1">
            <a:off x="1477963" y="2205038"/>
            <a:ext cx="0" cy="503237"/>
          </a:xfrm>
          <a:prstGeom prst="line">
            <a:avLst/>
          </a:prstGeom>
          <a:noFill/>
          <a:ln w="9525">
            <a:solidFill>
              <a:schemeClr val="tx1"/>
            </a:solidFill>
            <a:round/>
            <a:headEnd/>
            <a:tailEnd/>
          </a:ln>
          <a:effectLst/>
        </p:spPr>
        <p:txBody>
          <a:bodyPr/>
          <a:lstStyle/>
          <a:p>
            <a:endParaRPr lang="hr-HR"/>
          </a:p>
        </p:txBody>
      </p:sp>
      <p:sp>
        <p:nvSpPr>
          <p:cNvPr id="7192" name="Line 24"/>
          <p:cNvSpPr>
            <a:spLocks noChangeShapeType="1"/>
          </p:cNvSpPr>
          <p:nvPr/>
        </p:nvSpPr>
        <p:spPr bwMode="auto">
          <a:xfrm flipV="1">
            <a:off x="3276600" y="2205038"/>
            <a:ext cx="0" cy="503237"/>
          </a:xfrm>
          <a:prstGeom prst="line">
            <a:avLst/>
          </a:prstGeom>
          <a:noFill/>
          <a:ln w="9525">
            <a:solidFill>
              <a:schemeClr val="tx1"/>
            </a:solidFill>
            <a:round/>
            <a:headEnd/>
            <a:tailEnd/>
          </a:ln>
          <a:effectLst/>
        </p:spPr>
        <p:txBody>
          <a:bodyPr/>
          <a:lstStyle/>
          <a:p>
            <a:endParaRPr lang="hr-HR"/>
          </a:p>
        </p:txBody>
      </p:sp>
      <p:sp>
        <p:nvSpPr>
          <p:cNvPr id="7193" name="Line 25"/>
          <p:cNvSpPr>
            <a:spLocks noChangeShapeType="1"/>
          </p:cNvSpPr>
          <p:nvPr/>
        </p:nvSpPr>
        <p:spPr bwMode="auto">
          <a:xfrm flipV="1">
            <a:off x="2051050" y="2205038"/>
            <a:ext cx="0" cy="503237"/>
          </a:xfrm>
          <a:prstGeom prst="line">
            <a:avLst/>
          </a:prstGeom>
          <a:noFill/>
          <a:ln w="9525">
            <a:solidFill>
              <a:schemeClr val="tx1"/>
            </a:solidFill>
            <a:round/>
            <a:headEnd/>
            <a:tailEnd/>
          </a:ln>
          <a:effectLst/>
        </p:spPr>
        <p:txBody>
          <a:bodyPr/>
          <a:lstStyle/>
          <a:p>
            <a:endParaRPr lang="hr-HR"/>
          </a:p>
        </p:txBody>
      </p:sp>
      <p:sp>
        <p:nvSpPr>
          <p:cNvPr id="7194" name="Line 26"/>
          <p:cNvSpPr>
            <a:spLocks noChangeShapeType="1"/>
          </p:cNvSpPr>
          <p:nvPr/>
        </p:nvSpPr>
        <p:spPr bwMode="auto">
          <a:xfrm flipV="1">
            <a:off x="2627313" y="2205038"/>
            <a:ext cx="0" cy="503237"/>
          </a:xfrm>
          <a:prstGeom prst="line">
            <a:avLst/>
          </a:prstGeom>
          <a:noFill/>
          <a:ln w="9525">
            <a:solidFill>
              <a:schemeClr val="tx1"/>
            </a:solidFill>
            <a:round/>
            <a:headEnd/>
            <a:tailEnd/>
          </a:ln>
          <a:effectLst/>
        </p:spPr>
        <p:txBody>
          <a:bodyPr/>
          <a:lstStyle/>
          <a:p>
            <a:endParaRPr lang="hr-HR"/>
          </a:p>
        </p:txBody>
      </p:sp>
      <p:sp>
        <p:nvSpPr>
          <p:cNvPr id="7195" name="Line 27"/>
          <p:cNvSpPr>
            <a:spLocks noChangeShapeType="1"/>
          </p:cNvSpPr>
          <p:nvPr/>
        </p:nvSpPr>
        <p:spPr bwMode="auto">
          <a:xfrm>
            <a:off x="7524750" y="2205038"/>
            <a:ext cx="0" cy="0"/>
          </a:xfrm>
          <a:prstGeom prst="line">
            <a:avLst/>
          </a:prstGeom>
          <a:noFill/>
          <a:ln w="9525">
            <a:solidFill>
              <a:schemeClr val="tx1"/>
            </a:solidFill>
            <a:round/>
            <a:headEnd/>
            <a:tailEnd/>
          </a:ln>
          <a:effectLst/>
        </p:spPr>
        <p:txBody>
          <a:bodyPr/>
          <a:lstStyle/>
          <a:p>
            <a:endParaRPr lang="hr-HR"/>
          </a:p>
        </p:txBody>
      </p:sp>
      <p:sp>
        <p:nvSpPr>
          <p:cNvPr id="7196" name="Line 28"/>
          <p:cNvSpPr>
            <a:spLocks noChangeShapeType="1"/>
          </p:cNvSpPr>
          <p:nvPr/>
        </p:nvSpPr>
        <p:spPr bwMode="auto">
          <a:xfrm flipV="1">
            <a:off x="7092950" y="2205038"/>
            <a:ext cx="0" cy="863600"/>
          </a:xfrm>
          <a:prstGeom prst="line">
            <a:avLst/>
          </a:prstGeom>
          <a:noFill/>
          <a:ln w="9525">
            <a:solidFill>
              <a:schemeClr val="tx1"/>
            </a:solidFill>
            <a:round/>
            <a:headEnd/>
            <a:tailEnd/>
          </a:ln>
          <a:effectLst/>
        </p:spPr>
        <p:txBody>
          <a:bodyPr/>
          <a:lstStyle/>
          <a:p>
            <a:endParaRPr lang="hr-HR"/>
          </a:p>
        </p:txBody>
      </p:sp>
      <p:sp>
        <p:nvSpPr>
          <p:cNvPr id="7197" name="Line 29"/>
          <p:cNvSpPr>
            <a:spLocks noChangeShapeType="1"/>
          </p:cNvSpPr>
          <p:nvPr/>
        </p:nvSpPr>
        <p:spPr bwMode="auto">
          <a:xfrm>
            <a:off x="6589713" y="2205038"/>
            <a:ext cx="0" cy="863600"/>
          </a:xfrm>
          <a:prstGeom prst="line">
            <a:avLst/>
          </a:prstGeom>
          <a:noFill/>
          <a:ln w="9525">
            <a:solidFill>
              <a:schemeClr val="tx1"/>
            </a:solidFill>
            <a:round/>
            <a:headEnd/>
            <a:tailEnd/>
          </a:ln>
          <a:effectLst/>
        </p:spPr>
        <p:txBody>
          <a:bodyPr/>
          <a:lstStyle/>
          <a:p>
            <a:endParaRPr lang="hr-HR"/>
          </a:p>
        </p:txBody>
      </p:sp>
      <p:sp>
        <p:nvSpPr>
          <p:cNvPr id="7198" name="Line 30"/>
          <p:cNvSpPr>
            <a:spLocks noChangeShapeType="1"/>
          </p:cNvSpPr>
          <p:nvPr/>
        </p:nvSpPr>
        <p:spPr bwMode="auto">
          <a:xfrm>
            <a:off x="6084888" y="2205038"/>
            <a:ext cx="0" cy="863600"/>
          </a:xfrm>
          <a:prstGeom prst="line">
            <a:avLst/>
          </a:prstGeom>
          <a:noFill/>
          <a:ln w="9525">
            <a:solidFill>
              <a:schemeClr val="tx1"/>
            </a:solidFill>
            <a:round/>
            <a:headEnd/>
            <a:tailEnd/>
          </a:ln>
          <a:effectLst/>
        </p:spPr>
        <p:txBody>
          <a:bodyPr/>
          <a:lstStyle/>
          <a:p>
            <a:endParaRPr lang="hr-HR"/>
          </a:p>
        </p:txBody>
      </p:sp>
      <p:sp>
        <p:nvSpPr>
          <p:cNvPr id="7199" name="Line 31"/>
          <p:cNvSpPr>
            <a:spLocks noChangeShapeType="1"/>
          </p:cNvSpPr>
          <p:nvPr/>
        </p:nvSpPr>
        <p:spPr bwMode="auto">
          <a:xfrm>
            <a:off x="7596188" y="2205038"/>
            <a:ext cx="0" cy="863600"/>
          </a:xfrm>
          <a:prstGeom prst="line">
            <a:avLst/>
          </a:prstGeom>
          <a:noFill/>
          <a:ln w="9525">
            <a:solidFill>
              <a:schemeClr val="tx1"/>
            </a:solidFill>
            <a:round/>
            <a:headEnd/>
            <a:tailEnd/>
          </a:ln>
          <a:effectLst/>
        </p:spPr>
        <p:txBody>
          <a:bodyPr/>
          <a:lstStyle/>
          <a:p>
            <a:endParaRPr lang="hr-HR"/>
          </a:p>
        </p:txBody>
      </p:sp>
      <p:sp>
        <p:nvSpPr>
          <p:cNvPr id="7200" name="Line 32"/>
          <p:cNvSpPr>
            <a:spLocks noChangeShapeType="1"/>
          </p:cNvSpPr>
          <p:nvPr/>
        </p:nvSpPr>
        <p:spPr bwMode="auto">
          <a:xfrm>
            <a:off x="8027988" y="2205038"/>
            <a:ext cx="0" cy="863600"/>
          </a:xfrm>
          <a:prstGeom prst="line">
            <a:avLst/>
          </a:prstGeom>
          <a:noFill/>
          <a:ln w="9525">
            <a:solidFill>
              <a:schemeClr val="tx1"/>
            </a:solidFill>
            <a:round/>
            <a:headEnd/>
            <a:tailEnd/>
          </a:ln>
          <a:effectLst/>
        </p:spPr>
        <p:txBody>
          <a:bodyPr/>
          <a:lstStyle/>
          <a:p>
            <a:endParaRPr lang="hr-HR"/>
          </a:p>
        </p:txBody>
      </p:sp>
      <p:sp>
        <p:nvSpPr>
          <p:cNvPr id="7201" name="Oval 33"/>
          <p:cNvSpPr>
            <a:spLocks noChangeArrowheads="1"/>
          </p:cNvSpPr>
          <p:nvPr/>
        </p:nvSpPr>
        <p:spPr bwMode="auto">
          <a:xfrm>
            <a:off x="971550" y="5373688"/>
            <a:ext cx="144463"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7202" name="Oval 34"/>
          <p:cNvSpPr>
            <a:spLocks noChangeArrowheads="1"/>
          </p:cNvSpPr>
          <p:nvPr/>
        </p:nvSpPr>
        <p:spPr bwMode="auto">
          <a:xfrm>
            <a:off x="971550" y="4724400"/>
            <a:ext cx="144463" cy="144463"/>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7203" name="Oval 35"/>
          <p:cNvSpPr>
            <a:spLocks noChangeArrowheads="1"/>
          </p:cNvSpPr>
          <p:nvPr/>
        </p:nvSpPr>
        <p:spPr bwMode="auto">
          <a:xfrm>
            <a:off x="971550" y="4005263"/>
            <a:ext cx="144463"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7204" name="Oval 36"/>
          <p:cNvSpPr>
            <a:spLocks noChangeArrowheads="1"/>
          </p:cNvSpPr>
          <p:nvPr/>
        </p:nvSpPr>
        <p:spPr bwMode="auto">
          <a:xfrm>
            <a:off x="971550" y="3357563"/>
            <a:ext cx="144463"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7205" name="Oval 37"/>
          <p:cNvSpPr>
            <a:spLocks noChangeArrowheads="1"/>
          </p:cNvSpPr>
          <p:nvPr/>
        </p:nvSpPr>
        <p:spPr bwMode="auto">
          <a:xfrm>
            <a:off x="971550" y="26368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06" name="Oval 38"/>
          <p:cNvSpPr>
            <a:spLocks noChangeArrowheads="1"/>
          </p:cNvSpPr>
          <p:nvPr/>
        </p:nvSpPr>
        <p:spPr bwMode="auto">
          <a:xfrm>
            <a:off x="9715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07" name="Oval 39"/>
          <p:cNvSpPr>
            <a:spLocks noChangeArrowheads="1"/>
          </p:cNvSpPr>
          <p:nvPr/>
        </p:nvSpPr>
        <p:spPr bwMode="auto">
          <a:xfrm>
            <a:off x="14033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08" name="Oval 40"/>
          <p:cNvSpPr>
            <a:spLocks noChangeArrowheads="1"/>
          </p:cNvSpPr>
          <p:nvPr/>
        </p:nvSpPr>
        <p:spPr bwMode="auto">
          <a:xfrm>
            <a:off x="1979613" y="2205038"/>
            <a:ext cx="146050"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09" name="Oval 41"/>
          <p:cNvSpPr>
            <a:spLocks noChangeArrowheads="1"/>
          </p:cNvSpPr>
          <p:nvPr/>
        </p:nvSpPr>
        <p:spPr bwMode="auto">
          <a:xfrm>
            <a:off x="255746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0" name="Oval 42"/>
          <p:cNvSpPr>
            <a:spLocks noChangeArrowheads="1"/>
          </p:cNvSpPr>
          <p:nvPr/>
        </p:nvSpPr>
        <p:spPr bwMode="auto">
          <a:xfrm>
            <a:off x="320516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1" name="Oval 43"/>
          <p:cNvSpPr>
            <a:spLocks noChangeArrowheads="1"/>
          </p:cNvSpPr>
          <p:nvPr/>
        </p:nvSpPr>
        <p:spPr bwMode="auto">
          <a:xfrm>
            <a:off x="6011863" y="2205038"/>
            <a:ext cx="146050"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2" name="Oval 44"/>
          <p:cNvSpPr>
            <a:spLocks noChangeArrowheads="1"/>
          </p:cNvSpPr>
          <p:nvPr/>
        </p:nvSpPr>
        <p:spPr bwMode="auto">
          <a:xfrm>
            <a:off x="6516688"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3" name="Oval 45"/>
          <p:cNvSpPr>
            <a:spLocks noChangeArrowheads="1"/>
          </p:cNvSpPr>
          <p:nvPr/>
        </p:nvSpPr>
        <p:spPr bwMode="auto">
          <a:xfrm>
            <a:off x="702151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4" name="Oval 46"/>
          <p:cNvSpPr>
            <a:spLocks noChangeArrowheads="1"/>
          </p:cNvSpPr>
          <p:nvPr/>
        </p:nvSpPr>
        <p:spPr bwMode="auto">
          <a:xfrm>
            <a:off x="75247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5" name="Oval 47"/>
          <p:cNvSpPr>
            <a:spLocks noChangeArrowheads="1"/>
          </p:cNvSpPr>
          <p:nvPr/>
        </p:nvSpPr>
        <p:spPr bwMode="auto">
          <a:xfrm>
            <a:off x="79565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6" name="Oval 48"/>
          <p:cNvSpPr>
            <a:spLocks noChangeArrowheads="1"/>
          </p:cNvSpPr>
          <p:nvPr/>
        </p:nvSpPr>
        <p:spPr bwMode="auto">
          <a:xfrm>
            <a:off x="83883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7" name="Oval 49"/>
          <p:cNvSpPr>
            <a:spLocks noChangeArrowheads="1"/>
          </p:cNvSpPr>
          <p:nvPr/>
        </p:nvSpPr>
        <p:spPr bwMode="auto">
          <a:xfrm>
            <a:off x="8388350" y="29972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8" name="Oval 50"/>
          <p:cNvSpPr>
            <a:spLocks noChangeArrowheads="1"/>
          </p:cNvSpPr>
          <p:nvPr/>
        </p:nvSpPr>
        <p:spPr bwMode="auto">
          <a:xfrm>
            <a:off x="8388350" y="34290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19" name="Oval 51"/>
          <p:cNvSpPr>
            <a:spLocks noChangeArrowheads="1"/>
          </p:cNvSpPr>
          <p:nvPr/>
        </p:nvSpPr>
        <p:spPr bwMode="auto">
          <a:xfrm>
            <a:off x="8388350" y="3933825"/>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20" name="Oval 52"/>
          <p:cNvSpPr>
            <a:spLocks noChangeArrowheads="1"/>
          </p:cNvSpPr>
          <p:nvPr/>
        </p:nvSpPr>
        <p:spPr bwMode="auto">
          <a:xfrm>
            <a:off x="8388350" y="4437063"/>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21" name="Oval 53"/>
          <p:cNvSpPr>
            <a:spLocks noChangeArrowheads="1"/>
          </p:cNvSpPr>
          <p:nvPr/>
        </p:nvSpPr>
        <p:spPr bwMode="auto">
          <a:xfrm>
            <a:off x="8388350" y="49418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22" name="Oval 54"/>
          <p:cNvSpPr>
            <a:spLocks noChangeArrowheads="1"/>
          </p:cNvSpPr>
          <p:nvPr/>
        </p:nvSpPr>
        <p:spPr bwMode="auto">
          <a:xfrm>
            <a:off x="83883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23" name="Oval 55"/>
          <p:cNvSpPr>
            <a:spLocks noChangeArrowheads="1"/>
          </p:cNvSpPr>
          <p:nvPr/>
        </p:nvSpPr>
        <p:spPr bwMode="auto">
          <a:xfrm>
            <a:off x="77406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24" name="Oval 56"/>
          <p:cNvSpPr>
            <a:spLocks noChangeArrowheads="1"/>
          </p:cNvSpPr>
          <p:nvPr/>
        </p:nvSpPr>
        <p:spPr bwMode="auto">
          <a:xfrm>
            <a:off x="7021513" y="5373688"/>
            <a:ext cx="142875"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7225" name="Oval 57"/>
          <p:cNvSpPr>
            <a:spLocks noChangeArrowheads="1"/>
          </p:cNvSpPr>
          <p:nvPr/>
        </p:nvSpPr>
        <p:spPr bwMode="auto">
          <a:xfrm>
            <a:off x="6227763" y="5373688"/>
            <a:ext cx="146050"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7226" name="Oval 58"/>
          <p:cNvSpPr>
            <a:spLocks noChangeArrowheads="1"/>
          </p:cNvSpPr>
          <p:nvPr/>
        </p:nvSpPr>
        <p:spPr bwMode="auto">
          <a:xfrm>
            <a:off x="5510213" y="5373688"/>
            <a:ext cx="141287"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7227" name="Oval 59"/>
          <p:cNvSpPr>
            <a:spLocks noChangeArrowheads="1"/>
          </p:cNvSpPr>
          <p:nvPr/>
        </p:nvSpPr>
        <p:spPr bwMode="auto">
          <a:xfrm>
            <a:off x="4716463" y="5373688"/>
            <a:ext cx="142875"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7228" name="Oval 60"/>
          <p:cNvSpPr>
            <a:spLocks noChangeArrowheads="1"/>
          </p:cNvSpPr>
          <p:nvPr/>
        </p:nvSpPr>
        <p:spPr bwMode="auto">
          <a:xfrm>
            <a:off x="3924300" y="5373688"/>
            <a:ext cx="144463"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7229" name="Oval 61"/>
          <p:cNvSpPr>
            <a:spLocks noChangeArrowheads="1"/>
          </p:cNvSpPr>
          <p:nvPr/>
        </p:nvSpPr>
        <p:spPr bwMode="auto">
          <a:xfrm>
            <a:off x="1693863" y="1700213"/>
            <a:ext cx="215900" cy="215900"/>
          </a:xfrm>
          <a:prstGeom prst="ellipse">
            <a:avLst/>
          </a:prstGeom>
          <a:solidFill>
            <a:srgbClr val="FF0000"/>
          </a:solidFill>
          <a:ln w="9525">
            <a:solidFill>
              <a:srgbClr val="FF0000"/>
            </a:solidFill>
            <a:round/>
            <a:headEnd/>
            <a:tailEnd/>
          </a:ln>
          <a:effectLst/>
        </p:spPr>
        <p:txBody>
          <a:bodyPr wrap="none" anchor="ctr"/>
          <a:lstStyle/>
          <a:p>
            <a:endParaRPr lang="hr-HR"/>
          </a:p>
        </p:txBody>
      </p:sp>
      <p:sp>
        <p:nvSpPr>
          <p:cNvPr id="7230" name="Text Box 62"/>
          <p:cNvSpPr txBox="1">
            <a:spLocks noChangeArrowheads="1"/>
          </p:cNvSpPr>
          <p:nvPr/>
        </p:nvSpPr>
        <p:spPr bwMode="auto">
          <a:xfrm>
            <a:off x="1979613" y="1628775"/>
            <a:ext cx="1873250" cy="366713"/>
          </a:xfrm>
          <a:prstGeom prst="rect">
            <a:avLst/>
          </a:prstGeom>
          <a:noFill/>
          <a:ln w="9525">
            <a:noFill/>
            <a:miter lim="800000"/>
            <a:headEnd/>
            <a:tailEnd/>
          </a:ln>
          <a:effectLst/>
        </p:spPr>
        <p:txBody>
          <a:bodyPr>
            <a:spAutoFit/>
          </a:bodyPr>
          <a:lstStyle/>
          <a:p>
            <a:pPr>
              <a:spcBef>
                <a:spcPct val="50000"/>
              </a:spcBef>
            </a:pPr>
            <a:r>
              <a:rPr lang="hr-HR"/>
              <a:t>bušenje</a:t>
            </a:r>
            <a:endParaRPr lang="en-US"/>
          </a:p>
        </p:txBody>
      </p:sp>
      <p:sp>
        <p:nvSpPr>
          <p:cNvPr id="7231" name="Line 63"/>
          <p:cNvSpPr>
            <a:spLocks noChangeShapeType="1"/>
          </p:cNvSpPr>
          <p:nvPr/>
        </p:nvSpPr>
        <p:spPr bwMode="auto">
          <a:xfrm>
            <a:off x="4284663" y="1844675"/>
            <a:ext cx="1225550" cy="0"/>
          </a:xfrm>
          <a:prstGeom prst="line">
            <a:avLst/>
          </a:prstGeom>
          <a:noFill/>
          <a:ln w="57150">
            <a:solidFill>
              <a:srgbClr val="FF0000"/>
            </a:solidFill>
            <a:round/>
            <a:headEnd/>
            <a:tailEnd/>
          </a:ln>
          <a:effectLst/>
        </p:spPr>
        <p:txBody>
          <a:bodyPr/>
          <a:lstStyle/>
          <a:p>
            <a:endParaRPr lang="hr-HR"/>
          </a:p>
        </p:txBody>
      </p:sp>
      <p:sp>
        <p:nvSpPr>
          <p:cNvPr id="7232" name="Text Box 64"/>
          <p:cNvSpPr txBox="1">
            <a:spLocks noChangeArrowheads="1"/>
          </p:cNvSpPr>
          <p:nvPr/>
        </p:nvSpPr>
        <p:spPr bwMode="auto">
          <a:xfrm>
            <a:off x="5651500" y="1628775"/>
            <a:ext cx="1441450" cy="366713"/>
          </a:xfrm>
          <a:prstGeom prst="rect">
            <a:avLst/>
          </a:prstGeom>
          <a:noFill/>
          <a:ln w="9525">
            <a:noFill/>
            <a:miter lim="800000"/>
            <a:headEnd/>
            <a:tailEnd/>
          </a:ln>
          <a:effectLst/>
        </p:spPr>
        <p:txBody>
          <a:bodyPr>
            <a:spAutoFit/>
          </a:bodyPr>
          <a:lstStyle/>
          <a:p>
            <a:pPr>
              <a:spcBef>
                <a:spcPct val="50000"/>
              </a:spcBef>
            </a:pPr>
            <a:r>
              <a:rPr lang="hr-HR"/>
              <a:t>rezanje</a:t>
            </a:r>
            <a:endParaRPr lang="en-US"/>
          </a:p>
        </p:txBody>
      </p:sp>
      <p:sp>
        <p:nvSpPr>
          <p:cNvPr id="7233" name="Line 65"/>
          <p:cNvSpPr>
            <a:spLocks noChangeShapeType="1"/>
          </p:cNvSpPr>
          <p:nvPr/>
        </p:nvSpPr>
        <p:spPr bwMode="auto">
          <a:xfrm flipV="1">
            <a:off x="971550" y="2205038"/>
            <a:ext cx="0" cy="3311525"/>
          </a:xfrm>
          <a:prstGeom prst="line">
            <a:avLst/>
          </a:prstGeom>
          <a:noFill/>
          <a:ln w="38100">
            <a:solidFill>
              <a:srgbClr val="FF0000"/>
            </a:solidFill>
            <a:round/>
            <a:headEnd/>
            <a:tailEnd/>
          </a:ln>
          <a:effectLst/>
        </p:spPr>
        <p:txBody>
          <a:bodyPr/>
          <a:lstStyle/>
          <a:p>
            <a:endParaRPr lang="hr-HR"/>
          </a:p>
        </p:txBody>
      </p:sp>
      <p:sp>
        <p:nvSpPr>
          <p:cNvPr id="7234" name="Line 66"/>
          <p:cNvSpPr>
            <a:spLocks noChangeShapeType="1"/>
          </p:cNvSpPr>
          <p:nvPr/>
        </p:nvSpPr>
        <p:spPr bwMode="auto">
          <a:xfrm flipH="1">
            <a:off x="971550" y="5516563"/>
            <a:ext cx="506413" cy="0"/>
          </a:xfrm>
          <a:prstGeom prst="line">
            <a:avLst/>
          </a:prstGeom>
          <a:noFill/>
          <a:ln w="38100">
            <a:solidFill>
              <a:srgbClr val="FF0000"/>
            </a:solidFill>
            <a:round/>
            <a:headEnd/>
            <a:tailEnd/>
          </a:ln>
          <a:effectLst/>
        </p:spPr>
        <p:txBody>
          <a:bodyPr/>
          <a:lstStyle/>
          <a:p>
            <a:endParaRPr lang="hr-HR"/>
          </a:p>
        </p:txBody>
      </p:sp>
      <p:sp>
        <p:nvSpPr>
          <p:cNvPr id="7235" name="Line 67"/>
          <p:cNvSpPr>
            <a:spLocks noChangeShapeType="1"/>
          </p:cNvSpPr>
          <p:nvPr/>
        </p:nvSpPr>
        <p:spPr bwMode="auto">
          <a:xfrm>
            <a:off x="3276600" y="5516563"/>
            <a:ext cx="3024188" cy="0"/>
          </a:xfrm>
          <a:prstGeom prst="line">
            <a:avLst/>
          </a:prstGeom>
          <a:noFill/>
          <a:ln w="38100">
            <a:solidFill>
              <a:srgbClr val="FF0000"/>
            </a:solidFill>
            <a:round/>
            <a:headEnd/>
            <a:tailEnd/>
          </a:ln>
          <a:effectLst/>
        </p:spPr>
        <p:txBody>
          <a:bodyPr/>
          <a:lstStyle/>
          <a:p>
            <a:endParaRPr lang="hr-HR"/>
          </a:p>
        </p:txBody>
      </p:sp>
      <p:sp>
        <p:nvSpPr>
          <p:cNvPr id="7236" name="Text Box 68"/>
          <p:cNvSpPr txBox="1">
            <a:spLocks noChangeArrowheads="1"/>
          </p:cNvSpPr>
          <p:nvPr/>
        </p:nvSpPr>
        <p:spPr bwMode="auto">
          <a:xfrm>
            <a:off x="1835150" y="3357563"/>
            <a:ext cx="1154113" cy="366712"/>
          </a:xfrm>
          <a:prstGeom prst="rect">
            <a:avLst/>
          </a:prstGeom>
          <a:noFill/>
          <a:ln w="9525">
            <a:noFill/>
            <a:miter lim="800000"/>
            <a:headEnd/>
            <a:tailEnd/>
          </a:ln>
          <a:effectLst/>
        </p:spPr>
        <p:txBody>
          <a:bodyPr>
            <a:spAutoFit/>
          </a:bodyPr>
          <a:lstStyle/>
          <a:p>
            <a:pPr>
              <a:spcBef>
                <a:spcPct val="50000"/>
              </a:spcBef>
            </a:pPr>
            <a:r>
              <a:rPr lang="hr-HR"/>
              <a:t> 8 </a:t>
            </a:r>
            <a:r>
              <a:rPr lang="en-US">
                <a:cs typeface="Arial" charset="0"/>
              </a:rPr>
              <a:t>Ø</a:t>
            </a:r>
            <a:r>
              <a:rPr lang="hr-HR">
                <a:cs typeface="Arial" charset="0"/>
              </a:rPr>
              <a:t> 112</a:t>
            </a:r>
            <a:endParaRPr lang="en-US">
              <a:cs typeface="Arial" charset="0"/>
            </a:endParaRPr>
          </a:p>
        </p:txBody>
      </p:sp>
      <p:sp>
        <p:nvSpPr>
          <p:cNvPr id="7237" name="Text Box 69"/>
          <p:cNvSpPr txBox="1">
            <a:spLocks noChangeArrowheads="1"/>
          </p:cNvSpPr>
          <p:nvPr/>
        </p:nvSpPr>
        <p:spPr bwMode="auto">
          <a:xfrm>
            <a:off x="1835150" y="3933825"/>
            <a:ext cx="1008063" cy="366713"/>
          </a:xfrm>
          <a:prstGeom prst="rect">
            <a:avLst/>
          </a:prstGeom>
          <a:noFill/>
          <a:ln w="9525">
            <a:noFill/>
            <a:miter lim="800000"/>
            <a:headEnd/>
            <a:tailEnd/>
          </a:ln>
          <a:effectLst/>
        </p:spPr>
        <p:txBody>
          <a:bodyPr>
            <a:spAutoFit/>
          </a:bodyPr>
          <a:lstStyle/>
          <a:p>
            <a:pPr>
              <a:spcBef>
                <a:spcPct val="50000"/>
              </a:spcBef>
            </a:pPr>
            <a:r>
              <a:rPr lang="hr-HR"/>
              <a:t> 1 x 250</a:t>
            </a:r>
            <a:endParaRPr lang="en-US"/>
          </a:p>
        </p:txBody>
      </p:sp>
      <p:sp>
        <p:nvSpPr>
          <p:cNvPr id="7239" name="Text Box 71"/>
          <p:cNvSpPr txBox="1">
            <a:spLocks noChangeArrowheads="1"/>
          </p:cNvSpPr>
          <p:nvPr/>
        </p:nvSpPr>
        <p:spPr bwMode="auto">
          <a:xfrm>
            <a:off x="1909763" y="4437063"/>
            <a:ext cx="933450" cy="366712"/>
          </a:xfrm>
          <a:prstGeom prst="rect">
            <a:avLst/>
          </a:prstGeom>
          <a:noFill/>
          <a:ln w="9525">
            <a:noFill/>
            <a:miter lim="800000"/>
            <a:headEnd/>
            <a:tailEnd/>
          </a:ln>
          <a:effectLst/>
        </p:spPr>
        <p:txBody>
          <a:bodyPr>
            <a:spAutoFit/>
          </a:bodyPr>
          <a:lstStyle/>
          <a:p>
            <a:pPr>
              <a:spcBef>
                <a:spcPct val="50000"/>
              </a:spcBef>
            </a:pPr>
            <a:r>
              <a:rPr lang="hr-HR"/>
              <a:t>4 x   45</a:t>
            </a:r>
            <a:endParaRPr lang="en-US"/>
          </a:p>
        </p:txBody>
      </p:sp>
      <p:sp>
        <p:nvSpPr>
          <p:cNvPr id="7240" name="Text Box 72"/>
          <p:cNvSpPr txBox="1">
            <a:spLocks noChangeArrowheads="1"/>
          </p:cNvSpPr>
          <p:nvPr/>
        </p:nvSpPr>
        <p:spPr bwMode="auto">
          <a:xfrm>
            <a:off x="1909763" y="4941888"/>
            <a:ext cx="1006475" cy="366712"/>
          </a:xfrm>
          <a:prstGeom prst="rect">
            <a:avLst/>
          </a:prstGeom>
          <a:noFill/>
          <a:ln w="9525">
            <a:noFill/>
            <a:miter lim="800000"/>
            <a:headEnd/>
            <a:tailEnd/>
          </a:ln>
          <a:effectLst/>
        </p:spPr>
        <p:txBody>
          <a:bodyPr>
            <a:spAutoFit/>
          </a:bodyPr>
          <a:lstStyle/>
          <a:p>
            <a:pPr>
              <a:spcBef>
                <a:spcPct val="50000"/>
              </a:spcBef>
            </a:pPr>
            <a:r>
              <a:rPr lang="hr-HR"/>
              <a:t>1 x 230</a:t>
            </a:r>
            <a:endParaRPr lang="en-US"/>
          </a:p>
        </p:txBody>
      </p:sp>
      <p:sp>
        <p:nvSpPr>
          <p:cNvPr id="7241" name="Text Box 73"/>
          <p:cNvSpPr txBox="1">
            <a:spLocks noChangeArrowheads="1"/>
          </p:cNvSpPr>
          <p:nvPr/>
        </p:nvSpPr>
        <p:spPr bwMode="auto">
          <a:xfrm>
            <a:off x="5580063" y="5734050"/>
            <a:ext cx="2808287" cy="366713"/>
          </a:xfrm>
          <a:prstGeom prst="rect">
            <a:avLst/>
          </a:prstGeom>
          <a:noFill/>
          <a:ln w="9525">
            <a:noFill/>
            <a:miter lim="800000"/>
            <a:headEnd/>
            <a:tailEnd/>
          </a:ln>
          <a:effectLst/>
        </p:spPr>
        <p:txBody>
          <a:bodyPr>
            <a:spAutoFit/>
          </a:bodyPr>
          <a:lstStyle/>
          <a:p>
            <a:pPr algn="r">
              <a:spcBef>
                <a:spcPct val="50000"/>
              </a:spcBef>
            </a:pPr>
            <a:r>
              <a:rPr lang="hr-HR"/>
              <a:t>L = 6,6 m ,   8 </a:t>
            </a:r>
            <a:r>
              <a:rPr lang="en-US">
                <a:cs typeface="Arial" charset="0"/>
              </a:rPr>
              <a:t>Ø</a:t>
            </a:r>
            <a:r>
              <a:rPr lang="hr-HR">
                <a:cs typeface="Arial" charset="0"/>
              </a:rPr>
              <a:t> 112 mm</a:t>
            </a:r>
            <a:endParaRPr 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7230"/>
                                        </p:tgtEl>
                                        <p:attrNameLst>
                                          <p:attrName>style.visibility</p:attrName>
                                        </p:attrNameLst>
                                      </p:cBhvr>
                                      <p:to>
                                        <p:strVal val="visible"/>
                                      </p:to>
                                    </p:set>
                                    <p:anim calcmode="lin" valueType="num">
                                      <p:cBhvr additive="base">
                                        <p:cTn id="7" dur="2000" fill="hold"/>
                                        <p:tgtEl>
                                          <p:spTgt spid="7230"/>
                                        </p:tgtEl>
                                        <p:attrNameLst>
                                          <p:attrName>ppt_x</p:attrName>
                                        </p:attrNameLst>
                                      </p:cBhvr>
                                      <p:tavLst>
                                        <p:tav tm="0">
                                          <p:val>
                                            <p:strVal val="0-#ppt_w/2"/>
                                          </p:val>
                                        </p:tav>
                                        <p:tav tm="100000">
                                          <p:val>
                                            <p:strVal val="#ppt_x"/>
                                          </p:val>
                                        </p:tav>
                                      </p:tavLst>
                                    </p:anim>
                                    <p:anim calcmode="lin" valueType="num">
                                      <p:cBhvr additive="base">
                                        <p:cTn id="8" dur="2000" fill="hold"/>
                                        <p:tgtEl>
                                          <p:spTgt spid="72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229"/>
                                        </p:tgtEl>
                                        <p:attrNameLst>
                                          <p:attrName>style.visibility</p:attrName>
                                        </p:attrNameLst>
                                      </p:cBhvr>
                                      <p:to>
                                        <p:strVal val="visible"/>
                                      </p:to>
                                    </p:set>
                                    <p:anim calcmode="lin" valueType="num">
                                      <p:cBhvr additive="base">
                                        <p:cTn id="11" dur="2000" fill="hold"/>
                                        <p:tgtEl>
                                          <p:spTgt spid="7229"/>
                                        </p:tgtEl>
                                        <p:attrNameLst>
                                          <p:attrName>ppt_x</p:attrName>
                                        </p:attrNameLst>
                                      </p:cBhvr>
                                      <p:tavLst>
                                        <p:tav tm="0">
                                          <p:val>
                                            <p:strVal val="0-#ppt_w/2"/>
                                          </p:val>
                                        </p:tav>
                                        <p:tav tm="100000">
                                          <p:val>
                                            <p:strVal val="#ppt_x"/>
                                          </p:val>
                                        </p:tav>
                                      </p:tavLst>
                                    </p:anim>
                                    <p:anim calcmode="lin" valueType="num">
                                      <p:cBhvr additive="base">
                                        <p:cTn id="12" dur="2000" fill="hold"/>
                                        <p:tgtEl>
                                          <p:spTgt spid="722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201"/>
                                        </p:tgtEl>
                                        <p:attrNameLst>
                                          <p:attrName>style.visibility</p:attrName>
                                        </p:attrNameLst>
                                      </p:cBhvr>
                                      <p:to>
                                        <p:strVal val="visible"/>
                                      </p:to>
                                    </p:set>
                                    <p:animEffect transition="in" filter="circle(in)">
                                      <p:cBhvr>
                                        <p:cTn id="17" dur="2000"/>
                                        <p:tgtEl>
                                          <p:spTgt spid="720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202"/>
                                        </p:tgtEl>
                                        <p:attrNameLst>
                                          <p:attrName>style.visibility</p:attrName>
                                        </p:attrNameLst>
                                      </p:cBhvr>
                                      <p:to>
                                        <p:strVal val="visible"/>
                                      </p:to>
                                    </p:set>
                                    <p:animEffect transition="in" filter="circle(in)">
                                      <p:cBhvr>
                                        <p:cTn id="22" dur="2000"/>
                                        <p:tgtEl>
                                          <p:spTgt spid="720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7203"/>
                                        </p:tgtEl>
                                        <p:attrNameLst>
                                          <p:attrName>style.visibility</p:attrName>
                                        </p:attrNameLst>
                                      </p:cBhvr>
                                      <p:to>
                                        <p:strVal val="visible"/>
                                      </p:to>
                                    </p:set>
                                    <p:animEffect transition="in" filter="circle(in)">
                                      <p:cBhvr>
                                        <p:cTn id="27" dur="2000"/>
                                        <p:tgtEl>
                                          <p:spTgt spid="720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7204"/>
                                        </p:tgtEl>
                                        <p:attrNameLst>
                                          <p:attrName>style.visibility</p:attrName>
                                        </p:attrNameLst>
                                      </p:cBhvr>
                                      <p:to>
                                        <p:strVal val="visible"/>
                                      </p:to>
                                    </p:set>
                                    <p:animEffect transition="in" filter="circle(in)">
                                      <p:cBhvr>
                                        <p:cTn id="32" dur="2000"/>
                                        <p:tgtEl>
                                          <p:spTgt spid="7204"/>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7228"/>
                                        </p:tgtEl>
                                        <p:attrNameLst>
                                          <p:attrName>style.visibility</p:attrName>
                                        </p:attrNameLst>
                                      </p:cBhvr>
                                      <p:to>
                                        <p:strVal val="visible"/>
                                      </p:to>
                                    </p:set>
                                    <p:animEffect transition="in" filter="circle(in)">
                                      <p:cBhvr>
                                        <p:cTn id="37" dur="2000"/>
                                        <p:tgtEl>
                                          <p:spTgt spid="722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7227"/>
                                        </p:tgtEl>
                                        <p:attrNameLst>
                                          <p:attrName>style.visibility</p:attrName>
                                        </p:attrNameLst>
                                      </p:cBhvr>
                                      <p:to>
                                        <p:strVal val="visible"/>
                                      </p:to>
                                    </p:set>
                                    <p:animEffect transition="in" filter="circle(in)">
                                      <p:cBhvr>
                                        <p:cTn id="42" dur="2000"/>
                                        <p:tgtEl>
                                          <p:spTgt spid="722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7226"/>
                                        </p:tgtEl>
                                        <p:attrNameLst>
                                          <p:attrName>style.visibility</p:attrName>
                                        </p:attrNameLst>
                                      </p:cBhvr>
                                      <p:to>
                                        <p:strVal val="visible"/>
                                      </p:to>
                                    </p:set>
                                    <p:animEffect transition="in" filter="circle(in)">
                                      <p:cBhvr>
                                        <p:cTn id="47" dur="2000"/>
                                        <p:tgtEl>
                                          <p:spTgt spid="7226"/>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7225"/>
                                        </p:tgtEl>
                                        <p:attrNameLst>
                                          <p:attrName>style.visibility</p:attrName>
                                        </p:attrNameLst>
                                      </p:cBhvr>
                                      <p:to>
                                        <p:strVal val="visible"/>
                                      </p:to>
                                    </p:set>
                                    <p:animEffect transition="in" filter="circle(in)">
                                      <p:cBhvr>
                                        <p:cTn id="52" dur="2000"/>
                                        <p:tgtEl>
                                          <p:spTgt spid="7225"/>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7236"/>
                                        </p:tgtEl>
                                        <p:attrNameLst>
                                          <p:attrName>style.visibility</p:attrName>
                                        </p:attrNameLst>
                                      </p:cBhvr>
                                      <p:to>
                                        <p:strVal val="visible"/>
                                      </p:to>
                                    </p:set>
                                    <p:anim calcmode="lin" valueType="num">
                                      <p:cBhvr additive="base">
                                        <p:cTn id="57" dur="2000" fill="hold"/>
                                        <p:tgtEl>
                                          <p:spTgt spid="7236"/>
                                        </p:tgtEl>
                                        <p:attrNameLst>
                                          <p:attrName>ppt_x</p:attrName>
                                        </p:attrNameLst>
                                      </p:cBhvr>
                                      <p:tavLst>
                                        <p:tav tm="0">
                                          <p:val>
                                            <p:strVal val="#ppt_x"/>
                                          </p:val>
                                        </p:tav>
                                        <p:tav tm="100000">
                                          <p:val>
                                            <p:strVal val="#ppt_x"/>
                                          </p:val>
                                        </p:tav>
                                      </p:tavLst>
                                    </p:anim>
                                    <p:anim calcmode="lin" valueType="num">
                                      <p:cBhvr additive="base">
                                        <p:cTn id="58" dur="2000" fill="hold"/>
                                        <p:tgtEl>
                                          <p:spTgt spid="7236"/>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7231"/>
                                        </p:tgtEl>
                                        <p:attrNameLst>
                                          <p:attrName>style.visibility</p:attrName>
                                        </p:attrNameLst>
                                      </p:cBhvr>
                                      <p:to>
                                        <p:strVal val="visible"/>
                                      </p:to>
                                    </p:set>
                                    <p:anim calcmode="lin" valueType="num">
                                      <p:cBhvr additive="base">
                                        <p:cTn id="63" dur="2000" fill="hold"/>
                                        <p:tgtEl>
                                          <p:spTgt spid="7231"/>
                                        </p:tgtEl>
                                        <p:attrNameLst>
                                          <p:attrName>ppt_x</p:attrName>
                                        </p:attrNameLst>
                                      </p:cBhvr>
                                      <p:tavLst>
                                        <p:tav tm="0">
                                          <p:val>
                                            <p:strVal val="1+#ppt_w/2"/>
                                          </p:val>
                                        </p:tav>
                                        <p:tav tm="100000">
                                          <p:val>
                                            <p:strVal val="#ppt_x"/>
                                          </p:val>
                                        </p:tav>
                                      </p:tavLst>
                                    </p:anim>
                                    <p:anim calcmode="lin" valueType="num">
                                      <p:cBhvr additive="base">
                                        <p:cTn id="64" dur="2000" fill="hold"/>
                                        <p:tgtEl>
                                          <p:spTgt spid="7231"/>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7232"/>
                                        </p:tgtEl>
                                        <p:attrNameLst>
                                          <p:attrName>style.visibility</p:attrName>
                                        </p:attrNameLst>
                                      </p:cBhvr>
                                      <p:to>
                                        <p:strVal val="visible"/>
                                      </p:to>
                                    </p:set>
                                    <p:anim calcmode="lin" valueType="num">
                                      <p:cBhvr additive="base">
                                        <p:cTn id="67" dur="2000" fill="hold"/>
                                        <p:tgtEl>
                                          <p:spTgt spid="7232"/>
                                        </p:tgtEl>
                                        <p:attrNameLst>
                                          <p:attrName>ppt_x</p:attrName>
                                        </p:attrNameLst>
                                      </p:cBhvr>
                                      <p:tavLst>
                                        <p:tav tm="0">
                                          <p:val>
                                            <p:strVal val="1+#ppt_w/2"/>
                                          </p:val>
                                        </p:tav>
                                        <p:tav tm="100000">
                                          <p:val>
                                            <p:strVal val="#ppt_x"/>
                                          </p:val>
                                        </p:tav>
                                      </p:tavLst>
                                    </p:anim>
                                    <p:anim calcmode="lin" valueType="num">
                                      <p:cBhvr additive="base">
                                        <p:cTn id="68" dur="2000" fill="hold"/>
                                        <p:tgtEl>
                                          <p:spTgt spid="7232"/>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p:stCondLst>
                                    <p:cond delay="0"/>
                                  </p:stCondLst>
                                  <p:childTnLst>
                                    <p:set>
                                      <p:cBhvr>
                                        <p:cTn id="72" dur="1" fill="hold">
                                          <p:stCondLst>
                                            <p:cond delay="0"/>
                                          </p:stCondLst>
                                        </p:cTn>
                                        <p:tgtEl>
                                          <p:spTgt spid="7233"/>
                                        </p:tgtEl>
                                        <p:attrNameLst>
                                          <p:attrName>style.visibility</p:attrName>
                                        </p:attrNameLst>
                                      </p:cBhvr>
                                      <p:to>
                                        <p:strVal val="visible"/>
                                      </p:to>
                                    </p:set>
                                    <p:animEffect transition="in" filter="blinds(horizontal)">
                                      <p:cBhvr>
                                        <p:cTn id="73" dur="2000"/>
                                        <p:tgtEl>
                                          <p:spTgt spid="7233"/>
                                        </p:tgtEl>
                                      </p:cBhvr>
                                    </p:animEffect>
                                  </p:childTnLst>
                                </p:cTn>
                              </p:par>
                            </p:childTnLst>
                          </p:cTn>
                        </p:par>
                      </p:childTnLst>
                    </p:cTn>
                  </p:par>
                  <p:par>
                    <p:cTn id="74" fill="hold">
                      <p:stCondLst>
                        <p:cond delay="indefinite"/>
                      </p:stCondLst>
                      <p:childTnLst>
                        <p:par>
                          <p:cTn id="75" fill="hold">
                            <p:stCondLst>
                              <p:cond delay="0"/>
                            </p:stCondLst>
                            <p:childTnLst>
                              <p:par>
                                <p:cTn id="76" presetID="2" presetClass="entr" presetSubtype="4" fill="hold" grpId="0" nodeType="clickEffect">
                                  <p:stCondLst>
                                    <p:cond delay="0"/>
                                  </p:stCondLst>
                                  <p:childTnLst>
                                    <p:set>
                                      <p:cBhvr>
                                        <p:cTn id="77" dur="1" fill="hold">
                                          <p:stCondLst>
                                            <p:cond delay="0"/>
                                          </p:stCondLst>
                                        </p:cTn>
                                        <p:tgtEl>
                                          <p:spTgt spid="7237"/>
                                        </p:tgtEl>
                                        <p:attrNameLst>
                                          <p:attrName>style.visibility</p:attrName>
                                        </p:attrNameLst>
                                      </p:cBhvr>
                                      <p:to>
                                        <p:strVal val="visible"/>
                                      </p:to>
                                    </p:set>
                                    <p:anim calcmode="lin" valueType="num">
                                      <p:cBhvr additive="base">
                                        <p:cTn id="78" dur="2000" fill="hold"/>
                                        <p:tgtEl>
                                          <p:spTgt spid="7237"/>
                                        </p:tgtEl>
                                        <p:attrNameLst>
                                          <p:attrName>ppt_x</p:attrName>
                                        </p:attrNameLst>
                                      </p:cBhvr>
                                      <p:tavLst>
                                        <p:tav tm="0">
                                          <p:val>
                                            <p:strVal val="#ppt_x"/>
                                          </p:val>
                                        </p:tav>
                                        <p:tav tm="100000">
                                          <p:val>
                                            <p:strVal val="#ppt_x"/>
                                          </p:val>
                                        </p:tav>
                                      </p:tavLst>
                                    </p:anim>
                                    <p:anim calcmode="lin" valueType="num">
                                      <p:cBhvr additive="base">
                                        <p:cTn id="79" dur="2000" fill="hold"/>
                                        <p:tgtEl>
                                          <p:spTgt spid="7237"/>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3" presetClass="entr" presetSubtype="5" fill="hold" grpId="0" nodeType="clickEffect">
                                  <p:stCondLst>
                                    <p:cond delay="0"/>
                                  </p:stCondLst>
                                  <p:childTnLst>
                                    <p:set>
                                      <p:cBhvr>
                                        <p:cTn id="83" dur="1" fill="hold">
                                          <p:stCondLst>
                                            <p:cond delay="0"/>
                                          </p:stCondLst>
                                        </p:cTn>
                                        <p:tgtEl>
                                          <p:spTgt spid="7234"/>
                                        </p:tgtEl>
                                        <p:attrNameLst>
                                          <p:attrName>style.visibility</p:attrName>
                                        </p:attrNameLst>
                                      </p:cBhvr>
                                      <p:to>
                                        <p:strVal val="visible"/>
                                      </p:to>
                                    </p:set>
                                    <p:animEffect transition="in" filter="blinds(vertical)">
                                      <p:cBhvr>
                                        <p:cTn id="84" dur="1000"/>
                                        <p:tgtEl>
                                          <p:spTgt spid="7234"/>
                                        </p:tgtEl>
                                      </p:cBhvr>
                                    </p:animEffect>
                                  </p:childTnLst>
                                </p:cTn>
                              </p:par>
                            </p:childTnLst>
                          </p:cTn>
                        </p:par>
                      </p:childTnLst>
                    </p:cTn>
                  </p:par>
                  <p:par>
                    <p:cTn id="85" fill="hold">
                      <p:stCondLst>
                        <p:cond delay="indefinite"/>
                      </p:stCondLst>
                      <p:childTnLst>
                        <p:par>
                          <p:cTn id="86" fill="hold">
                            <p:stCondLst>
                              <p:cond delay="0"/>
                            </p:stCondLst>
                            <p:childTnLst>
                              <p:par>
                                <p:cTn id="87" presetID="3" presetClass="entr" presetSubtype="5" fill="hold" grpId="0" nodeType="clickEffect">
                                  <p:stCondLst>
                                    <p:cond delay="0"/>
                                  </p:stCondLst>
                                  <p:childTnLst>
                                    <p:set>
                                      <p:cBhvr>
                                        <p:cTn id="88" dur="1" fill="hold">
                                          <p:stCondLst>
                                            <p:cond delay="0"/>
                                          </p:stCondLst>
                                        </p:cTn>
                                        <p:tgtEl>
                                          <p:spTgt spid="7190"/>
                                        </p:tgtEl>
                                        <p:attrNameLst>
                                          <p:attrName>style.visibility</p:attrName>
                                        </p:attrNameLst>
                                      </p:cBhvr>
                                      <p:to>
                                        <p:strVal val="visible"/>
                                      </p:to>
                                    </p:set>
                                    <p:animEffect transition="in" filter="blinds(vertical)">
                                      <p:cBhvr>
                                        <p:cTn id="89" dur="1000"/>
                                        <p:tgtEl>
                                          <p:spTgt spid="7190"/>
                                        </p:tgtEl>
                                      </p:cBhvr>
                                    </p:animEffect>
                                  </p:childTnLst>
                                </p:cTn>
                              </p:par>
                            </p:childTnLst>
                          </p:cTn>
                        </p:par>
                      </p:childTnLst>
                    </p:cTn>
                  </p:par>
                  <p:par>
                    <p:cTn id="90" fill="hold">
                      <p:stCondLst>
                        <p:cond delay="indefinite"/>
                      </p:stCondLst>
                      <p:childTnLst>
                        <p:par>
                          <p:cTn id="91" fill="hold">
                            <p:stCondLst>
                              <p:cond delay="0"/>
                            </p:stCondLst>
                            <p:childTnLst>
                              <p:par>
                                <p:cTn id="92" presetID="3" presetClass="entr" presetSubtype="5" fill="hold" grpId="0" nodeType="clickEffect">
                                  <p:stCondLst>
                                    <p:cond delay="0"/>
                                  </p:stCondLst>
                                  <p:childTnLst>
                                    <p:set>
                                      <p:cBhvr>
                                        <p:cTn id="93" dur="1" fill="hold">
                                          <p:stCondLst>
                                            <p:cond delay="0"/>
                                          </p:stCondLst>
                                        </p:cTn>
                                        <p:tgtEl>
                                          <p:spTgt spid="7188"/>
                                        </p:tgtEl>
                                        <p:attrNameLst>
                                          <p:attrName>style.visibility</p:attrName>
                                        </p:attrNameLst>
                                      </p:cBhvr>
                                      <p:to>
                                        <p:strVal val="visible"/>
                                      </p:to>
                                    </p:set>
                                    <p:animEffect transition="in" filter="blinds(vertical)">
                                      <p:cBhvr>
                                        <p:cTn id="94" dur="1000"/>
                                        <p:tgtEl>
                                          <p:spTgt spid="7188"/>
                                        </p:tgtEl>
                                      </p:cBhvr>
                                    </p:animEffect>
                                  </p:childTnLst>
                                </p:cTn>
                              </p:par>
                            </p:childTnLst>
                          </p:cTn>
                        </p:par>
                      </p:childTnLst>
                    </p:cTn>
                  </p:par>
                  <p:par>
                    <p:cTn id="95" fill="hold">
                      <p:stCondLst>
                        <p:cond delay="indefinite"/>
                      </p:stCondLst>
                      <p:childTnLst>
                        <p:par>
                          <p:cTn id="96" fill="hold">
                            <p:stCondLst>
                              <p:cond delay="0"/>
                            </p:stCondLst>
                            <p:childTnLst>
                              <p:par>
                                <p:cTn id="97" presetID="3" presetClass="entr" presetSubtype="5" fill="hold" grpId="0" nodeType="clickEffect">
                                  <p:stCondLst>
                                    <p:cond delay="0"/>
                                  </p:stCondLst>
                                  <p:childTnLst>
                                    <p:set>
                                      <p:cBhvr>
                                        <p:cTn id="98" dur="1" fill="hold">
                                          <p:stCondLst>
                                            <p:cond delay="0"/>
                                          </p:stCondLst>
                                        </p:cTn>
                                        <p:tgtEl>
                                          <p:spTgt spid="7189"/>
                                        </p:tgtEl>
                                        <p:attrNameLst>
                                          <p:attrName>style.visibility</p:attrName>
                                        </p:attrNameLst>
                                      </p:cBhvr>
                                      <p:to>
                                        <p:strVal val="visible"/>
                                      </p:to>
                                    </p:set>
                                    <p:animEffect transition="in" filter="blinds(vertical)">
                                      <p:cBhvr>
                                        <p:cTn id="99" dur="1000"/>
                                        <p:tgtEl>
                                          <p:spTgt spid="7189"/>
                                        </p:tgtEl>
                                      </p:cBhvr>
                                    </p:animEffect>
                                  </p:childTnLst>
                                </p:cTn>
                              </p:par>
                            </p:childTnLst>
                          </p:cTn>
                        </p:par>
                      </p:childTnLst>
                    </p:cTn>
                  </p:par>
                  <p:par>
                    <p:cTn id="100" fill="hold">
                      <p:stCondLst>
                        <p:cond delay="indefinite"/>
                      </p:stCondLst>
                      <p:childTnLst>
                        <p:par>
                          <p:cTn id="101" fill="hold">
                            <p:stCondLst>
                              <p:cond delay="0"/>
                            </p:stCondLst>
                            <p:childTnLst>
                              <p:par>
                                <p:cTn id="102" presetID="2" presetClass="entr" presetSubtype="4" fill="hold" grpId="0" nodeType="clickEffect">
                                  <p:stCondLst>
                                    <p:cond delay="0"/>
                                  </p:stCondLst>
                                  <p:childTnLst>
                                    <p:set>
                                      <p:cBhvr>
                                        <p:cTn id="103" dur="1" fill="hold">
                                          <p:stCondLst>
                                            <p:cond delay="0"/>
                                          </p:stCondLst>
                                        </p:cTn>
                                        <p:tgtEl>
                                          <p:spTgt spid="7239"/>
                                        </p:tgtEl>
                                        <p:attrNameLst>
                                          <p:attrName>style.visibility</p:attrName>
                                        </p:attrNameLst>
                                      </p:cBhvr>
                                      <p:to>
                                        <p:strVal val="visible"/>
                                      </p:to>
                                    </p:set>
                                    <p:anim calcmode="lin" valueType="num">
                                      <p:cBhvr additive="base">
                                        <p:cTn id="104" dur="2000" fill="hold"/>
                                        <p:tgtEl>
                                          <p:spTgt spid="7239"/>
                                        </p:tgtEl>
                                        <p:attrNameLst>
                                          <p:attrName>ppt_x</p:attrName>
                                        </p:attrNameLst>
                                      </p:cBhvr>
                                      <p:tavLst>
                                        <p:tav tm="0">
                                          <p:val>
                                            <p:strVal val="#ppt_x"/>
                                          </p:val>
                                        </p:tav>
                                        <p:tav tm="100000">
                                          <p:val>
                                            <p:strVal val="#ppt_x"/>
                                          </p:val>
                                        </p:tav>
                                      </p:tavLst>
                                    </p:anim>
                                    <p:anim calcmode="lin" valueType="num">
                                      <p:cBhvr additive="base">
                                        <p:cTn id="105" dur="2000" fill="hold"/>
                                        <p:tgtEl>
                                          <p:spTgt spid="7239"/>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3" presetClass="entr" presetSubtype="5" fill="hold" grpId="0" nodeType="clickEffect">
                                  <p:stCondLst>
                                    <p:cond delay="0"/>
                                  </p:stCondLst>
                                  <p:childTnLst>
                                    <p:set>
                                      <p:cBhvr>
                                        <p:cTn id="109" dur="1" fill="hold">
                                          <p:stCondLst>
                                            <p:cond delay="0"/>
                                          </p:stCondLst>
                                        </p:cTn>
                                        <p:tgtEl>
                                          <p:spTgt spid="7235"/>
                                        </p:tgtEl>
                                        <p:attrNameLst>
                                          <p:attrName>style.visibility</p:attrName>
                                        </p:attrNameLst>
                                      </p:cBhvr>
                                      <p:to>
                                        <p:strVal val="visible"/>
                                      </p:to>
                                    </p:set>
                                    <p:animEffect transition="in" filter="blinds(vertical)">
                                      <p:cBhvr>
                                        <p:cTn id="110" dur="2000"/>
                                        <p:tgtEl>
                                          <p:spTgt spid="7235"/>
                                        </p:tgtEl>
                                      </p:cBhvr>
                                    </p:animEffect>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7240"/>
                                        </p:tgtEl>
                                        <p:attrNameLst>
                                          <p:attrName>style.visibility</p:attrName>
                                        </p:attrNameLst>
                                      </p:cBhvr>
                                      <p:to>
                                        <p:strVal val="visible"/>
                                      </p:to>
                                    </p:set>
                                    <p:anim calcmode="lin" valueType="num">
                                      <p:cBhvr additive="base">
                                        <p:cTn id="115" dur="2000" fill="hold"/>
                                        <p:tgtEl>
                                          <p:spTgt spid="7240"/>
                                        </p:tgtEl>
                                        <p:attrNameLst>
                                          <p:attrName>ppt_x</p:attrName>
                                        </p:attrNameLst>
                                      </p:cBhvr>
                                      <p:tavLst>
                                        <p:tav tm="0">
                                          <p:val>
                                            <p:strVal val="#ppt_x"/>
                                          </p:val>
                                        </p:tav>
                                        <p:tav tm="100000">
                                          <p:val>
                                            <p:strVal val="#ppt_x"/>
                                          </p:val>
                                        </p:tav>
                                      </p:tavLst>
                                    </p:anim>
                                    <p:anim calcmode="lin" valueType="num">
                                      <p:cBhvr additive="base">
                                        <p:cTn id="116" dur="2000" fill="hold"/>
                                        <p:tgtEl>
                                          <p:spTgt spid="7240"/>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9" presetClass="entr" presetSubtype="0" fill="hold" grpId="0" nodeType="clickEffect">
                                  <p:stCondLst>
                                    <p:cond delay="0"/>
                                  </p:stCondLst>
                                  <p:childTnLst>
                                    <p:set>
                                      <p:cBhvr>
                                        <p:cTn id="120" dur="1" fill="hold">
                                          <p:stCondLst>
                                            <p:cond delay="0"/>
                                          </p:stCondLst>
                                        </p:cTn>
                                        <p:tgtEl>
                                          <p:spTgt spid="7241"/>
                                        </p:tgtEl>
                                        <p:attrNameLst>
                                          <p:attrName>style.visibility</p:attrName>
                                        </p:attrNameLst>
                                      </p:cBhvr>
                                      <p:to>
                                        <p:strVal val="visible"/>
                                      </p:to>
                                    </p:set>
                                    <p:animEffect transition="in" filter="dissolve">
                                      <p:cBhvr>
                                        <p:cTn id="121" dur="500"/>
                                        <p:tgtEl>
                                          <p:spTgt spid="7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8" grpId="0" animBg="1"/>
      <p:bldP spid="7189" grpId="0" animBg="1"/>
      <p:bldP spid="7190" grpId="0" animBg="1"/>
      <p:bldP spid="7201" grpId="0" animBg="1"/>
      <p:bldP spid="7202" grpId="0" animBg="1"/>
      <p:bldP spid="7203" grpId="0" animBg="1"/>
      <p:bldP spid="7204" grpId="0" animBg="1"/>
      <p:bldP spid="7225" grpId="0" animBg="1"/>
      <p:bldP spid="7226" grpId="0" animBg="1"/>
      <p:bldP spid="7227" grpId="0" animBg="1"/>
      <p:bldP spid="7228" grpId="0" animBg="1"/>
      <p:bldP spid="7229" grpId="0" animBg="1"/>
      <p:bldP spid="7230" grpId="0"/>
      <p:bldP spid="7231" grpId="0" animBg="1"/>
      <p:bldP spid="7232" grpId="0"/>
      <p:bldP spid="7233" grpId="0" animBg="1"/>
      <p:bldP spid="7234" grpId="0" animBg="1"/>
      <p:bldP spid="7235" grpId="0" animBg="1"/>
      <p:bldP spid="7236" grpId="0"/>
      <p:bldP spid="7237" grpId="0"/>
      <p:bldP spid="7239" grpId="0"/>
      <p:bldP spid="7240" grpId="0"/>
      <p:bldP spid="724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4"/>
          <p:cNvSpPr>
            <a:spLocks noGrp="1" noChangeArrowheads="1"/>
          </p:cNvSpPr>
          <p:nvPr>
            <p:ph type="title"/>
          </p:nvPr>
        </p:nvSpPr>
        <p:spPr/>
        <p:txBody>
          <a:bodyPr/>
          <a:lstStyle/>
          <a:p>
            <a:r>
              <a:rPr lang="hr-HR"/>
              <a:t>Drugi dan rada</a:t>
            </a:r>
            <a:endParaRPr lang="en-US"/>
          </a:p>
        </p:txBody>
      </p:sp>
      <p:sp>
        <p:nvSpPr>
          <p:cNvPr id="8197" name="Rectangle 5"/>
          <p:cNvSpPr>
            <a:spLocks noChangeArrowheads="1"/>
          </p:cNvSpPr>
          <p:nvPr/>
        </p:nvSpPr>
        <p:spPr bwMode="auto">
          <a:xfrm>
            <a:off x="971550" y="2205038"/>
            <a:ext cx="7561263" cy="3311525"/>
          </a:xfrm>
          <a:prstGeom prst="rect">
            <a:avLst/>
          </a:prstGeom>
          <a:solidFill>
            <a:schemeClr val="accent1"/>
          </a:solidFill>
          <a:ln w="9525">
            <a:solidFill>
              <a:schemeClr val="accent2"/>
            </a:solidFill>
            <a:miter lim="800000"/>
            <a:headEnd/>
            <a:tailEnd/>
          </a:ln>
          <a:effectLst/>
        </p:spPr>
        <p:txBody>
          <a:bodyPr wrap="none" anchor="ctr"/>
          <a:lstStyle/>
          <a:p>
            <a:endParaRPr lang="hr-HR"/>
          </a:p>
        </p:txBody>
      </p:sp>
      <p:sp>
        <p:nvSpPr>
          <p:cNvPr id="8198" name="Rectangle 6"/>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8199" name="Rectangle 7"/>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8200" name="Text Box 8"/>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8201" name="Line 9"/>
          <p:cNvSpPr>
            <a:spLocks noChangeShapeType="1"/>
          </p:cNvSpPr>
          <p:nvPr/>
        </p:nvSpPr>
        <p:spPr bwMode="auto">
          <a:xfrm>
            <a:off x="3276600" y="5013325"/>
            <a:ext cx="5256213" cy="0"/>
          </a:xfrm>
          <a:prstGeom prst="line">
            <a:avLst/>
          </a:prstGeom>
          <a:noFill/>
          <a:ln w="9525">
            <a:solidFill>
              <a:schemeClr val="tx1"/>
            </a:solidFill>
            <a:round/>
            <a:headEnd/>
            <a:tailEnd/>
          </a:ln>
          <a:effectLst/>
        </p:spPr>
        <p:txBody>
          <a:bodyPr/>
          <a:lstStyle/>
          <a:p>
            <a:endParaRPr lang="hr-HR"/>
          </a:p>
        </p:txBody>
      </p:sp>
      <p:sp>
        <p:nvSpPr>
          <p:cNvPr id="8202" name="Line 10"/>
          <p:cNvSpPr>
            <a:spLocks noChangeShapeType="1"/>
          </p:cNvSpPr>
          <p:nvPr/>
        </p:nvSpPr>
        <p:spPr bwMode="auto">
          <a:xfrm>
            <a:off x="3276600" y="4508500"/>
            <a:ext cx="5256213" cy="0"/>
          </a:xfrm>
          <a:prstGeom prst="line">
            <a:avLst/>
          </a:prstGeom>
          <a:noFill/>
          <a:ln w="9525">
            <a:solidFill>
              <a:schemeClr val="tx1"/>
            </a:solidFill>
            <a:round/>
            <a:headEnd/>
            <a:tailEnd/>
          </a:ln>
          <a:effectLst/>
        </p:spPr>
        <p:txBody>
          <a:bodyPr/>
          <a:lstStyle/>
          <a:p>
            <a:endParaRPr lang="hr-HR"/>
          </a:p>
        </p:txBody>
      </p:sp>
      <p:sp>
        <p:nvSpPr>
          <p:cNvPr id="8203" name="Line 11"/>
          <p:cNvSpPr>
            <a:spLocks noChangeShapeType="1"/>
          </p:cNvSpPr>
          <p:nvPr/>
        </p:nvSpPr>
        <p:spPr bwMode="auto">
          <a:xfrm>
            <a:off x="3276600" y="4005263"/>
            <a:ext cx="5256213" cy="0"/>
          </a:xfrm>
          <a:prstGeom prst="line">
            <a:avLst/>
          </a:prstGeom>
          <a:noFill/>
          <a:ln w="9525">
            <a:solidFill>
              <a:schemeClr val="tx1"/>
            </a:solidFill>
            <a:round/>
            <a:headEnd/>
            <a:tailEnd/>
          </a:ln>
          <a:effectLst/>
        </p:spPr>
        <p:txBody>
          <a:bodyPr/>
          <a:lstStyle/>
          <a:p>
            <a:endParaRPr lang="hr-HR"/>
          </a:p>
        </p:txBody>
      </p:sp>
      <p:sp>
        <p:nvSpPr>
          <p:cNvPr id="8204" name="Line 12"/>
          <p:cNvSpPr>
            <a:spLocks noChangeShapeType="1"/>
          </p:cNvSpPr>
          <p:nvPr/>
        </p:nvSpPr>
        <p:spPr bwMode="auto">
          <a:xfrm>
            <a:off x="3276600" y="3500438"/>
            <a:ext cx="5256213" cy="0"/>
          </a:xfrm>
          <a:prstGeom prst="line">
            <a:avLst/>
          </a:prstGeom>
          <a:noFill/>
          <a:ln w="9525">
            <a:solidFill>
              <a:schemeClr val="tx1"/>
            </a:solidFill>
            <a:round/>
            <a:headEnd/>
            <a:tailEnd/>
          </a:ln>
          <a:effectLst/>
        </p:spPr>
        <p:txBody>
          <a:bodyPr/>
          <a:lstStyle/>
          <a:p>
            <a:endParaRPr lang="hr-HR"/>
          </a:p>
        </p:txBody>
      </p:sp>
      <p:sp>
        <p:nvSpPr>
          <p:cNvPr id="8205" name="Line 13"/>
          <p:cNvSpPr>
            <a:spLocks noChangeShapeType="1"/>
          </p:cNvSpPr>
          <p:nvPr/>
        </p:nvSpPr>
        <p:spPr bwMode="auto">
          <a:xfrm flipH="1">
            <a:off x="3276600" y="3068638"/>
            <a:ext cx="576263" cy="0"/>
          </a:xfrm>
          <a:prstGeom prst="line">
            <a:avLst/>
          </a:prstGeom>
          <a:noFill/>
          <a:ln w="9525">
            <a:solidFill>
              <a:schemeClr val="tx1"/>
            </a:solidFill>
            <a:round/>
            <a:headEnd/>
            <a:tailEnd/>
          </a:ln>
          <a:effectLst/>
        </p:spPr>
        <p:txBody>
          <a:bodyPr/>
          <a:lstStyle/>
          <a:p>
            <a:endParaRPr lang="hr-HR"/>
          </a:p>
        </p:txBody>
      </p:sp>
      <p:sp>
        <p:nvSpPr>
          <p:cNvPr id="8206" name="Line 14"/>
          <p:cNvSpPr>
            <a:spLocks noChangeShapeType="1"/>
          </p:cNvSpPr>
          <p:nvPr/>
        </p:nvSpPr>
        <p:spPr bwMode="auto">
          <a:xfrm>
            <a:off x="5651500" y="3068638"/>
            <a:ext cx="2881313" cy="0"/>
          </a:xfrm>
          <a:prstGeom prst="line">
            <a:avLst/>
          </a:prstGeom>
          <a:noFill/>
          <a:ln w="9525">
            <a:solidFill>
              <a:schemeClr val="tx1"/>
            </a:solidFill>
            <a:round/>
            <a:headEnd/>
            <a:tailEnd/>
          </a:ln>
          <a:effectLst/>
        </p:spPr>
        <p:txBody>
          <a:bodyPr/>
          <a:lstStyle/>
          <a:p>
            <a:endParaRPr lang="hr-HR"/>
          </a:p>
        </p:txBody>
      </p:sp>
      <p:sp>
        <p:nvSpPr>
          <p:cNvPr id="8207" name="Line 15"/>
          <p:cNvSpPr>
            <a:spLocks noChangeShapeType="1"/>
          </p:cNvSpPr>
          <p:nvPr/>
        </p:nvSpPr>
        <p:spPr bwMode="auto">
          <a:xfrm flipV="1">
            <a:off x="3995738" y="3068638"/>
            <a:ext cx="0" cy="2447925"/>
          </a:xfrm>
          <a:prstGeom prst="line">
            <a:avLst/>
          </a:prstGeom>
          <a:noFill/>
          <a:ln w="9525">
            <a:solidFill>
              <a:schemeClr val="tx1"/>
            </a:solidFill>
            <a:round/>
            <a:headEnd/>
            <a:tailEnd/>
          </a:ln>
          <a:effectLst/>
        </p:spPr>
        <p:txBody>
          <a:bodyPr/>
          <a:lstStyle/>
          <a:p>
            <a:endParaRPr lang="hr-HR"/>
          </a:p>
        </p:txBody>
      </p:sp>
      <p:sp>
        <p:nvSpPr>
          <p:cNvPr id="8208" name="Line 16"/>
          <p:cNvSpPr>
            <a:spLocks noChangeShapeType="1"/>
          </p:cNvSpPr>
          <p:nvPr/>
        </p:nvSpPr>
        <p:spPr bwMode="auto">
          <a:xfrm flipV="1">
            <a:off x="4787900" y="3068638"/>
            <a:ext cx="0" cy="2447925"/>
          </a:xfrm>
          <a:prstGeom prst="line">
            <a:avLst/>
          </a:prstGeom>
          <a:noFill/>
          <a:ln w="9525">
            <a:solidFill>
              <a:schemeClr val="tx1"/>
            </a:solidFill>
            <a:round/>
            <a:headEnd/>
            <a:tailEnd/>
          </a:ln>
          <a:effectLst/>
        </p:spPr>
        <p:txBody>
          <a:bodyPr/>
          <a:lstStyle/>
          <a:p>
            <a:endParaRPr lang="hr-HR"/>
          </a:p>
        </p:txBody>
      </p:sp>
      <p:sp>
        <p:nvSpPr>
          <p:cNvPr id="8209" name="Line 17"/>
          <p:cNvSpPr>
            <a:spLocks noChangeShapeType="1"/>
          </p:cNvSpPr>
          <p:nvPr/>
        </p:nvSpPr>
        <p:spPr bwMode="auto">
          <a:xfrm flipV="1">
            <a:off x="5580063" y="3068638"/>
            <a:ext cx="0" cy="2447925"/>
          </a:xfrm>
          <a:prstGeom prst="line">
            <a:avLst/>
          </a:prstGeom>
          <a:noFill/>
          <a:ln w="9525">
            <a:solidFill>
              <a:schemeClr val="tx1"/>
            </a:solidFill>
            <a:round/>
            <a:headEnd/>
            <a:tailEnd/>
          </a:ln>
          <a:effectLst/>
        </p:spPr>
        <p:txBody>
          <a:bodyPr/>
          <a:lstStyle/>
          <a:p>
            <a:endParaRPr lang="hr-HR"/>
          </a:p>
        </p:txBody>
      </p:sp>
      <p:sp>
        <p:nvSpPr>
          <p:cNvPr id="8210" name="Line 18"/>
          <p:cNvSpPr>
            <a:spLocks noChangeShapeType="1"/>
          </p:cNvSpPr>
          <p:nvPr/>
        </p:nvSpPr>
        <p:spPr bwMode="auto">
          <a:xfrm flipV="1">
            <a:off x="6300788" y="3068638"/>
            <a:ext cx="0" cy="2447925"/>
          </a:xfrm>
          <a:prstGeom prst="line">
            <a:avLst/>
          </a:prstGeom>
          <a:noFill/>
          <a:ln w="9525">
            <a:solidFill>
              <a:schemeClr val="tx1"/>
            </a:solidFill>
            <a:round/>
            <a:headEnd/>
            <a:tailEnd/>
          </a:ln>
          <a:effectLst/>
        </p:spPr>
        <p:txBody>
          <a:bodyPr/>
          <a:lstStyle/>
          <a:p>
            <a:endParaRPr lang="hr-HR"/>
          </a:p>
        </p:txBody>
      </p:sp>
      <p:sp>
        <p:nvSpPr>
          <p:cNvPr id="8211" name="Line 19"/>
          <p:cNvSpPr>
            <a:spLocks noChangeShapeType="1"/>
          </p:cNvSpPr>
          <p:nvPr/>
        </p:nvSpPr>
        <p:spPr bwMode="auto">
          <a:xfrm flipV="1">
            <a:off x="7092950" y="3068638"/>
            <a:ext cx="0" cy="2447925"/>
          </a:xfrm>
          <a:prstGeom prst="line">
            <a:avLst/>
          </a:prstGeom>
          <a:noFill/>
          <a:ln w="9525">
            <a:solidFill>
              <a:schemeClr val="tx1"/>
            </a:solidFill>
            <a:round/>
            <a:headEnd/>
            <a:tailEnd/>
          </a:ln>
          <a:effectLst/>
        </p:spPr>
        <p:txBody>
          <a:bodyPr/>
          <a:lstStyle/>
          <a:p>
            <a:endParaRPr lang="hr-HR"/>
          </a:p>
        </p:txBody>
      </p:sp>
      <p:sp>
        <p:nvSpPr>
          <p:cNvPr id="8212" name="Line 20"/>
          <p:cNvSpPr>
            <a:spLocks noChangeShapeType="1"/>
          </p:cNvSpPr>
          <p:nvPr/>
        </p:nvSpPr>
        <p:spPr bwMode="auto">
          <a:xfrm flipV="1">
            <a:off x="7812088" y="3068638"/>
            <a:ext cx="0" cy="2447925"/>
          </a:xfrm>
          <a:prstGeom prst="line">
            <a:avLst/>
          </a:prstGeom>
          <a:noFill/>
          <a:ln w="9525">
            <a:solidFill>
              <a:schemeClr val="tx1"/>
            </a:solidFill>
            <a:round/>
            <a:headEnd/>
            <a:tailEnd/>
          </a:ln>
          <a:effectLst/>
        </p:spPr>
        <p:txBody>
          <a:bodyPr/>
          <a:lstStyle/>
          <a:p>
            <a:endParaRPr lang="hr-HR"/>
          </a:p>
        </p:txBody>
      </p:sp>
      <p:sp>
        <p:nvSpPr>
          <p:cNvPr id="8213" name="Line 21"/>
          <p:cNvSpPr>
            <a:spLocks noChangeShapeType="1"/>
          </p:cNvSpPr>
          <p:nvPr/>
        </p:nvSpPr>
        <p:spPr bwMode="auto">
          <a:xfrm flipH="1">
            <a:off x="971550" y="2708275"/>
            <a:ext cx="506413" cy="0"/>
          </a:xfrm>
          <a:prstGeom prst="line">
            <a:avLst/>
          </a:prstGeom>
          <a:noFill/>
          <a:ln w="38100">
            <a:solidFill>
              <a:srgbClr val="FF0000"/>
            </a:solidFill>
            <a:round/>
            <a:headEnd/>
            <a:tailEnd/>
          </a:ln>
          <a:effectLst/>
        </p:spPr>
        <p:txBody>
          <a:bodyPr/>
          <a:lstStyle/>
          <a:p>
            <a:endParaRPr lang="hr-HR"/>
          </a:p>
        </p:txBody>
      </p:sp>
      <p:sp>
        <p:nvSpPr>
          <p:cNvPr id="8214" name="Line 22"/>
          <p:cNvSpPr>
            <a:spLocks noChangeShapeType="1"/>
          </p:cNvSpPr>
          <p:nvPr/>
        </p:nvSpPr>
        <p:spPr bwMode="auto">
          <a:xfrm>
            <a:off x="971550" y="4076700"/>
            <a:ext cx="506413" cy="0"/>
          </a:xfrm>
          <a:prstGeom prst="line">
            <a:avLst/>
          </a:prstGeom>
          <a:noFill/>
          <a:ln w="38100">
            <a:solidFill>
              <a:schemeClr val="accent2"/>
            </a:solidFill>
            <a:round/>
            <a:headEnd/>
            <a:tailEnd/>
          </a:ln>
          <a:effectLst/>
        </p:spPr>
        <p:txBody>
          <a:bodyPr/>
          <a:lstStyle/>
          <a:p>
            <a:endParaRPr lang="hr-HR"/>
          </a:p>
        </p:txBody>
      </p:sp>
      <p:sp>
        <p:nvSpPr>
          <p:cNvPr id="8215" name="Line 23"/>
          <p:cNvSpPr>
            <a:spLocks noChangeShapeType="1"/>
          </p:cNvSpPr>
          <p:nvPr/>
        </p:nvSpPr>
        <p:spPr bwMode="auto">
          <a:xfrm>
            <a:off x="971550" y="3429000"/>
            <a:ext cx="506413" cy="0"/>
          </a:xfrm>
          <a:prstGeom prst="line">
            <a:avLst/>
          </a:prstGeom>
          <a:noFill/>
          <a:ln w="38100">
            <a:solidFill>
              <a:schemeClr val="accent2"/>
            </a:solidFill>
            <a:round/>
            <a:headEnd/>
            <a:tailEnd/>
          </a:ln>
          <a:effectLst/>
        </p:spPr>
        <p:txBody>
          <a:bodyPr/>
          <a:lstStyle/>
          <a:p>
            <a:endParaRPr lang="hr-HR"/>
          </a:p>
        </p:txBody>
      </p:sp>
      <p:sp>
        <p:nvSpPr>
          <p:cNvPr id="8216" name="Line 24"/>
          <p:cNvSpPr>
            <a:spLocks noChangeShapeType="1"/>
          </p:cNvSpPr>
          <p:nvPr/>
        </p:nvSpPr>
        <p:spPr bwMode="auto">
          <a:xfrm>
            <a:off x="971550" y="4797425"/>
            <a:ext cx="506413" cy="0"/>
          </a:xfrm>
          <a:prstGeom prst="line">
            <a:avLst/>
          </a:prstGeom>
          <a:noFill/>
          <a:ln w="38100">
            <a:solidFill>
              <a:schemeClr val="accent2"/>
            </a:solidFill>
            <a:round/>
            <a:headEnd/>
            <a:tailEnd/>
          </a:ln>
          <a:effectLst/>
        </p:spPr>
        <p:txBody>
          <a:bodyPr/>
          <a:lstStyle/>
          <a:p>
            <a:endParaRPr lang="hr-HR"/>
          </a:p>
        </p:txBody>
      </p:sp>
      <p:sp>
        <p:nvSpPr>
          <p:cNvPr id="8217" name="Line 25"/>
          <p:cNvSpPr>
            <a:spLocks noChangeShapeType="1"/>
          </p:cNvSpPr>
          <p:nvPr/>
        </p:nvSpPr>
        <p:spPr bwMode="auto">
          <a:xfrm flipV="1">
            <a:off x="1477963" y="2205038"/>
            <a:ext cx="0" cy="503237"/>
          </a:xfrm>
          <a:prstGeom prst="line">
            <a:avLst/>
          </a:prstGeom>
          <a:noFill/>
          <a:ln w="38100">
            <a:solidFill>
              <a:srgbClr val="FF0000"/>
            </a:solidFill>
            <a:round/>
            <a:headEnd/>
            <a:tailEnd/>
          </a:ln>
          <a:effectLst/>
        </p:spPr>
        <p:txBody>
          <a:bodyPr/>
          <a:lstStyle/>
          <a:p>
            <a:endParaRPr lang="hr-HR"/>
          </a:p>
        </p:txBody>
      </p:sp>
      <p:sp>
        <p:nvSpPr>
          <p:cNvPr id="8218" name="Line 26"/>
          <p:cNvSpPr>
            <a:spLocks noChangeShapeType="1"/>
          </p:cNvSpPr>
          <p:nvPr/>
        </p:nvSpPr>
        <p:spPr bwMode="auto">
          <a:xfrm flipV="1">
            <a:off x="3276600" y="2205038"/>
            <a:ext cx="0" cy="503237"/>
          </a:xfrm>
          <a:prstGeom prst="line">
            <a:avLst/>
          </a:prstGeom>
          <a:noFill/>
          <a:ln w="38100">
            <a:solidFill>
              <a:srgbClr val="FF0000"/>
            </a:solidFill>
            <a:round/>
            <a:headEnd/>
            <a:tailEnd/>
          </a:ln>
          <a:effectLst/>
        </p:spPr>
        <p:txBody>
          <a:bodyPr/>
          <a:lstStyle/>
          <a:p>
            <a:endParaRPr lang="hr-HR"/>
          </a:p>
        </p:txBody>
      </p:sp>
      <p:sp>
        <p:nvSpPr>
          <p:cNvPr id="8219" name="Line 27"/>
          <p:cNvSpPr>
            <a:spLocks noChangeShapeType="1"/>
          </p:cNvSpPr>
          <p:nvPr/>
        </p:nvSpPr>
        <p:spPr bwMode="auto">
          <a:xfrm flipV="1">
            <a:off x="2051050" y="2205038"/>
            <a:ext cx="0" cy="503237"/>
          </a:xfrm>
          <a:prstGeom prst="line">
            <a:avLst/>
          </a:prstGeom>
          <a:noFill/>
          <a:ln w="38100">
            <a:solidFill>
              <a:srgbClr val="FF0000"/>
            </a:solidFill>
            <a:round/>
            <a:headEnd/>
            <a:tailEnd/>
          </a:ln>
          <a:effectLst/>
        </p:spPr>
        <p:txBody>
          <a:bodyPr/>
          <a:lstStyle/>
          <a:p>
            <a:endParaRPr lang="hr-HR"/>
          </a:p>
        </p:txBody>
      </p:sp>
      <p:sp>
        <p:nvSpPr>
          <p:cNvPr id="8220" name="Line 28"/>
          <p:cNvSpPr>
            <a:spLocks noChangeShapeType="1"/>
          </p:cNvSpPr>
          <p:nvPr/>
        </p:nvSpPr>
        <p:spPr bwMode="auto">
          <a:xfrm flipV="1">
            <a:off x="2627313" y="2205038"/>
            <a:ext cx="0" cy="503237"/>
          </a:xfrm>
          <a:prstGeom prst="line">
            <a:avLst/>
          </a:prstGeom>
          <a:noFill/>
          <a:ln w="38100">
            <a:solidFill>
              <a:srgbClr val="FF0000"/>
            </a:solidFill>
            <a:round/>
            <a:headEnd/>
            <a:tailEnd/>
          </a:ln>
          <a:effectLst/>
        </p:spPr>
        <p:txBody>
          <a:bodyPr/>
          <a:lstStyle/>
          <a:p>
            <a:endParaRPr lang="hr-HR"/>
          </a:p>
        </p:txBody>
      </p:sp>
      <p:sp>
        <p:nvSpPr>
          <p:cNvPr id="8221" name="Line 29"/>
          <p:cNvSpPr>
            <a:spLocks noChangeShapeType="1"/>
          </p:cNvSpPr>
          <p:nvPr/>
        </p:nvSpPr>
        <p:spPr bwMode="auto">
          <a:xfrm>
            <a:off x="7524750" y="2205038"/>
            <a:ext cx="0" cy="0"/>
          </a:xfrm>
          <a:prstGeom prst="line">
            <a:avLst/>
          </a:prstGeom>
          <a:noFill/>
          <a:ln w="9525">
            <a:solidFill>
              <a:schemeClr val="tx1"/>
            </a:solidFill>
            <a:round/>
            <a:headEnd/>
            <a:tailEnd/>
          </a:ln>
          <a:effectLst/>
        </p:spPr>
        <p:txBody>
          <a:bodyPr/>
          <a:lstStyle/>
          <a:p>
            <a:endParaRPr lang="hr-HR"/>
          </a:p>
        </p:txBody>
      </p:sp>
      <p:sp>
        <p:nvSpPr>
          <p:cNvPr id="8222" name="Line 30"/>
          <p:cNvSpPr>
            <a:spLocks noChangeShapeType="1"/>
          </p:cNvSpPr>
          <p:nvPr/>
        </p:nvSpPr>
        <p:spPr bwMode="auto">
          <a:xfrm flipV="1">
            <a:off x="7092950" y="2205038"/>
            <a:ext cx="0" cy="863600"/>
          </a:xfrm>
          <a:prstGeom prst="line">
            <a:avLst/>
          </a:prstGeom>
          <a:noFill/>
          <a:ln w="9525">
            <a:solidFill>
              <a:schemeClr val="tx1"/>
            </a:solidFill>
            <a:round/>
            <a:headEnd/>
            <a:tailEnd/>
          </a:ln>
          <a:effectLst/>
        </p:spPr>
        <p:txBody>
          <a:bodyPr/>
          <a:lstStyle/>
          <a:p>
            <a:endParaRPr lang="hr-HR"/>
          </a:p>
        </p:txBody>
      </p:sp>
      <p:sp>
        <p:nvSpPr>
          <p:cNvPr id="8223" name="Line 31"/>
          <p:cNvSpPr>
            <a:spLocks noChangeShapeType="1"/>
          </p:cNvSpPr>
          <p:nvPr/>
        </p:nvSpPr>
        <p:spPr bwMode="auto">
          <a:xfrm>
            <a:off x="6589713" y="2205038"/>
            <a:ext cx="0" cy="863600"/>
          </a:xfrm>
          <a:prstGeom prst="line">
            <a:avLst/>
          </a:prstGeom>
          <a:noFill/>
          <a:ln w="9525">
            <a:solidFill>
              <a:schemeClr val="tx1"/>
            </a:solidFill>
            <a:round/>
            <a:headEnd/>
            <a:tailEnd/>
          </a:ln>
          <a:effectLst/>
        </p:spPr>
        <p:txBody>
          <a:bodyPr/>
          <a:lstStyle/>
          <a:p>
            <a:endParaRPr lang="hr-HR"/>
          </a:p>
        </p:txBody>
      </p:sp>
      <p:sp>
        <p:nvSpPr>
          <p:cNvPr id="8224" name="Line 32"/>
          <p:cNvSpPr>
            <a:spLocks noChangeShapeType="1"/>
          </p:cNvSpPr>
          <p:nvPr/>
        </p:nvSpPr>
        <p:spPr bwMode="auto">
          <a:xfrm>
            <a:off x="6084888" y="2205038"/>
            <a:ext cx="0" cy="863600"/>
          </a:xfrm>
          <a:prstGeom prst="line">
            <a:avLst/>
          </a:prstGeom>
          <a:noFill/>
          <a:ln w="9525">
            <a:solidFill>
              <a:schemeClr val="tx1"/>
            </a:solidFill>
            <a:round/>
            <a:headEnd/>
            <a:tailEnd/>
          </a:ln>
          <a:effectLst/>
        </p:spPr>
        <p:txBody>
          <a:bodyPr/>
          <a:lstStyle/>
          <a:p>
            <a:endParaRPr lang="hr-HR"/>
          </a:p>
        </p:txBody>
      </p:sp>
      <p:sp>
        <p:nvSpPr>
          <p:cNvPr id="8225" name="Line 33"/>
          <p:cNvSpPr>
            <a:spLocks noChangeShapeType="1"/>
          </p:cNvSpPr>
          <p:nvPr/>
        </p:nvSpPr>
        <p:spPr bwMode="auto">
          <a:xfrm>
            <a:off x="7596188" y="2205038"/>
            <a:ext cx="0" cy="863600"/>
          </a:xfrm>
          <a:prstGeom prst="line">
            <a:avLst/>
          </a:prstGeom>
          <a:noFill/>
          <a:ln w="9525">
            <a:solidFill>
              <a:schemeClr val="tx1"/>
            </a:solidFill>
            <a:round/>
            <a:headEnd/>
            <a:tailEnd/>
          </a:ln>
          <a:effectLst/>
        </p:spPr>
        <p:txBody>
          <a:bodyPr/>
          <a:lstStyle/>
          <a:p>
            <a:endParaRPr lang="hr-HR"/>
          </a:p>
        </p:txBody>
      </p:sp>
      <p:sp>
        <p:nvSpPr>
          <p:cNvPr id="8226" name="Line 34"/>
          <p:cNvSpPr>
            <a:spLocks noChangeShapeType="1"/>
          </p:cNvSpPr>
          <p:nvPr/>
        </p:nvSpPr>
        <p:spPr bwMode="auto">
          <a:xfrm>
            <a:off x="8027988" y="2205038"/>
            <a:ext cx="0" cy="863600"/>
          </a:xfrm>
          <a:prstGeom prst="line">
            <a:avLst/>
          </a:prstGeom>
          <a:noFill/>
          <a:ln w="9525">
            <a:solidFill>
              <a:schemeClr val="tx1"/>
            </a:solidFill>
            <a:round/>
            <a:headEnd/>
            <a:tailEnd/>
          </a:ln>
          <a:effectLst/>
        </p:spPr>
        <p:txBody>
          <a:bodyPr/>
          <a:lstStyle/>
          <a:p>
            <a:endParaRPr lang="hr-HR"/>
          </a:p>
        </p:txBody>
      </p:sp>
      <p:sp>
        <p:nvSpPr>
          <p:cNvPr id="8227" name="Oval 35"/>
          <p:cNvSpPr>
            <a:spLocks noChangeArrowheads="1"/>
          </p:cNvSpPr>
          <p:nvPr/>
        </p:nvSpPr>
        <p:spPr bwMode="auto">
          <a:xfrm>
            <a:off x="971550" y="5373688"/>
            <a:ext cx="144463" cy="142875"/>
          </a:xfrm>
          <a:prstGeom prst="ellipse">
            <a:avLst/>
          </a:prstGeom>
          <a:solidFill>
            <a:schemeClr val="bg1"/>
          </a:solidFill>
          <a:ln w="9525">
            <a:solidFill>
              <a:schemeClr val="accent2"/>
            </a:solidFill>
            <a:round/>
            <a:headEnd/>
            <a:tailEnd/>
          </a:ln>
          <a:effectLst/>
        </p:spPr>
        <p:txBody>
          <a:bodyPr wrap="none" anchor="ctr"/>
          <a:lstStyle/>
          <a:p>
            <a:endParaRPr lang="hr-HR"/>
          </a:p>
        </p:txBody>
      </p:sp>
      <p:sp>
        <p:nvSpPr>
          <p:cNvPr id="8228" name="Oval 36"/>
          <p:cNvSpPr>
            <a:spLocks noChangeArrowheads="1"/>
          </p:cNvSpPr>
          <p:nvPr/>
        </p:nvSpPr>
        <p:spPr bwMode="auto">
          <a:xfrm>
            <a:off x="971550" y="47244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8229" name="Oval 37"/>
          <p:cNvSpPr>
            <a:spLocks noChangeArrowheads="1"/>
          </p:cNvSpPr>
          <p:nvPr/>
        </p:nvSpPr>
        <p:spPr bwMode="auto">
          <a:xfrm>
            <a:off x="971550" y="4005263"/>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8230" name="Oval 38"/>
          <p:cNvSpPr>
            <a:spLocks noChangeArrowheads="1"/>
          </p:cNvSpPr>
          <p:nvPr/>
        </p:nvSpPr>
        <p:spPr bwMode="auto">
          <a:xfrm>
            <a:off x="971550" y="3357563"/>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8231" name="Oval 39"/>
          <p:cNvSpPr>
            <a:spLocks noChangeArrowheads="1"/>
          </p:cNvSpPr>
          <p:nvPr/>
        </p:nvSpPr>
        <p:spPr bwMode="auto">
          <a:xfrm>
            <a:off x="971550" y="2636838"/>
            <a:ext cx="144463"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8232" name="Oval 40"/>
          <p:cNvSpPr>
            <a:spLocks noChangeArrowheads="1"/>
          </p:cNvSpPr>
          <p:nvPr/>
        </p:nvSpPr>
        <p:spPr bwMode="auto">
          <a:xfrm>
            <a:off x="971550" y="2205038"/>
            <a:ext cx="144463"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8233" name="Oval 41"/>
          <p:cNvSpPr>
            <a:spLocks noChangeArrowheads="1"/>
          </p:cNvSpPr>
          <p:nvPr/>
        </p:nvSpPr>
        <p:spPr bwMode="auto">
          <a:xfrm>
            <a:off x="1403350" y="2205038"/>
            <a:ext cx="144463"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8234" name="Oval 42"/>
          <p:cNvSpPr>
            <a:spLocks noChangeArrowheads="1"/>
          </p:cNvSpPr>
          <p:nvPr/>
        </p:nvSpPr>
        <p:spPr bwMode="auto">
          <a:xfrm>
            <a:off x="1979613" y="2205038"/>
            <a:ext cx="146050"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8235" name="Oval 43"/>
          <p:cNvSpPr>
            <a:spLocks noChangeArrowheads="1"/>
          </p:cNvSpPr>
          <p:nvPr/>
        </p:nvSpPr>
        <p:spPr bwMode="auto">
          <a:xfrm>
            <a:off x="2557463" y="2205038"/>
            <a:ext cx="142875"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8236" name="Oval 44"/>
          <p:cNvSpPr>
            <a:spLocks noChangeArrowheads="1"/>
          </p:cNvSpPr>
          <p:nvPr/>
        </p:nvSpPr>
        <p:spPr bwMode="auto">
          <a:xfrm>
            <a:off x="3205163" y="2205038"/>
            <a:ext cx="142875"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8237" name="Oval 45"/>
          <p:cNvSpPr>
            <a:spLocks noChangeArrowheads="1"/>
          </p:cNvSpPr>
          <p:nvPr/>
        </p:nvSpPr>
        <p:spPr bwMode="auto">
          <a:xfrm>
            <a:off x="6011863" y="2205038"/>
            <a:ext cx="146050"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38" name="Oval 46"/>
          <p:cNvSpPr>
            <a:spLocks noChangeArrowheads="1"/>
          </p:cNvSpPr>
          <p:nvPr/>
        </p:nvSpPr>
        <p:spPr bwMode="auto">
          <a:xfrm>
            <a:off x="6516688"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39" name="Oval 47"/>
          <p:cNvSpPr>
            <a:spLocks noChangeArrowheads="1"/>
          </p:cNvSpPr>
          <p:nvPr/>
        </p:nvSpPr>
        <p:spPr bwMode="auto">
          <a:xfrm>
            <a:off x="702151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0" name="Oval 48"/>
          <p:cNvSpPr>
            <a:spLocks noChangeArrowheads="1"/>
          </p:cNvSpPr>
          <p:nvPr/>
        </p:nvSpPr>
        <p:spPr bwMode="auto">
          <a:xfrm>
            <a:off x="75247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1" name="Oval 49"/>
          <p:cNvSpPr>
            <a:spLocks noChangeArrowheads="1"/>
          </p:cNvSpPr>
          <p:nvPr/>
        </p:nvSpPr>
        <p:spPr bwMode="auto">
          <a:xfrm>
            <a:off x="79565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2" name="Oval 50"/>
          <p:cNvSpPr>
            <a:spLocks noChangeArrowheads="1"/>
          </p:cNvSpPr>
          <p:nvPr/>
        </p:nvSpPr>
        <p:spPr bwMode="auto">
          <a:xfrm>
            <a:off x="83883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3" name="Oval 51"/>
          <p:cNvSpPr>
            <a:spLocks noChangeArrowheads="1"/>
          </p:cNvSpPr>
          <p:nvPr/>
        </p:nvSpPr>
        <p:spPr bwMode="auto">
          <a:xfrm>
            <a:off x="8388350" y="29972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4" name="Oval 52"/>
          <p:cNvSpPr>
            <a:spLocks noChangeArrowheads="1"/>
          </p:cNvSpPr>
          <p:nvPr/>
        </p:nvSpPr>
        <p:spPr bwMode="auto">
          <a:xfrm>
            <a:off x="8388350" y="34290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5" name="Oval 53"/>
          <p:cNvSpPr>
            <a:spLocks noChangeArrowheads="1"/>
          </p:cNvSpPr>
          <p:nvPr/>
        </p:nvSpPr>
        <p:spPr bwMode="auto">
          <a:xfrm>
            <a:off x="8388350" y="3933825"/>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6" name="Oval 54"/>
          <p:cNvSpPr>
            <a:spLocks noChangeArrowheads="1"/>
          </p:cNvSpPr>
          <p:nvPr/>
        </p:nvSpPr>
        <p:spPr bwMode="auto">
          <a:xfrm>
            <a:off x="8388350" y="4437063"/>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7" name="Oval 55"/>
          <p:cNvSpPr>
            <a:spLocks noChangeArrowheads="1"/>
          </p:cNvSpPr>
          <p:nvPr/>
        </p:nvSpPr>
        <p:spPr bwMode="auto">
          <a:xfrm>
            <a:off x="8388350" y="49418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8" name="Oval 56"/>
          <p:cNvSpPr>
            <a:spLocks noChangeArrowheads="1"/>
          </p:cNvSpPr>
          <p:nvPr/>
        </p:nvSpPr>
        <p:spPr bwMode="auto">
          <a:xfrm>
            <a:off x="83883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49" name="Oval 57"/>
          <p:cNvSpPr>
            <a:spLocks noChangeArrowheads="1"/>
          </p:cNvSpPr>
          <p:nvPr/>
        </p:nvSpPr>
        <p:spPr bwMode="auto">
          <a:xfrm>
            <a:off x="77406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50" name="Oval 58"/>
          <p:cNvSpPr>
            <a:spLocks noChangeArrowheads="1"/>
          </p:cNvSpPr>
          <p:nvPr/>
        </p:nvSpPr>
        <p:spPr bwMode="auto">
          <a:xfrm>
            <a:off x="7021513" y="5373688"/>
            <a:ext cx="142875"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8251" name="Oval 59"/>
          <p:cNvSpPr>
            <a:spLocks noChangeArrowheads="1"/>
          </p:cNvSpPr>
          <p:nvPr/>
        </p:nvSpPr>
        <p:spPr bwMode="auto">
          <a:xfrm>
            <a:off x="6227763" y="5373688"/>
            <a:ext cx="146050"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8252" name="Oval 60"/>
          <p:cNvSpPr>
            <a:spLocks noChangeArrowheads="1"/>
          </p:cNvSpPr>
          <p:nvPr/>
        </p:nvSpPr>
        <p:spPr bwMode="auto">
          <a:xfrm>
            <a:off x="5510213" y="5373688"/>
            <a:ext cx="141287"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8253" name="Oval 61"/>
          <p:cNvSpPr>
            <a:spLocks noChangeArrowheads="1"/>
          </p:cNvSpPr>
          <p:nvPr/>
        </p:nvSpPr>
        <p:spPr bwMode="auto">
          <a:xfrm>
            <a:off x="4716463" y="5373688"/>
            <a:ext cx="142875" cy="142875"/>
          </a:xfrm>
          <a:prstGeom prst="ellipse">
            <a:avLst/>
          </a:prstGeom>
          <a:solidFill>
            <a:schemeClr val="bg1"/>
          </a:solidFill>
          <a:ln w="9525">
            <a:solidFill>
              <a:schemeClr val="tx1"/>
            </a:solidFill>
            <a:round/>
            <a:headEnd/>
            <a:tailEnd/>
          </a:ln>
          <a:effectLst/>
        </p:spPr>
        <p:txBody>
          <a:bodyPr wrap="none" anchor="ctr"/>
          <a:lstStyle/>
          <a:p>
            <a:pPr algn="ctr"/>
            <a:endParaRPr lang="hr-HR"/>
          </a:p>
        </p:txBody>
      </p:sp>
      <p:sp>
        <p:nvSpPr>
          <p:cNvPr id="8254" name="Oval 62"/>
          <p:cNvSpPr>
            <a:spLocks noChangeArrowheads="1"/>
          </p:cNvSpPr>
          <p:nvPr/>
        </p:nvSpPr>
        <p:spPr bwMode="auto">
          <a:xfrm>
            <a:off x="392430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8255" name="Oval 63"/>
          <p:cNvSpPr>
            <a:spLocks noChangeArrowheads="1"/>
          </p:cNvSpPr>
          <p:nvPr/>
        </p:nvSpPr>
        <p:spPr bwMode="auto">
          <a:xfrm>
            <a:off x="3852863" y="1700213"/>
            <a:ext cx="215900" cy="215900"/>
          </a:xfrm>
          <a:prstGeom prst="ellipse">
            <a:avLst/>
          </a:prstGeom>
          <a:solidFill>
            <a:srgbClr val="FF0000"/>
          </a:solidFill>
          <a:ln w="9525">
            <a:solidFill>
              <a:srgbClr val="FF0000"/>
            </a:solidFill>
            <a:round/>
            <a:headEnd/>
            <a:tailEnd/>
          </a:ln>
          <a:effectLst/>
        </p:spPr>
        <p:txBody>
          <a:bodyPr wrap="none" anchor="ctr"/>
          <a:lstStyle/>
          <a:p>
            <a:endParaRPr lang="hr-HR"/>
          </a:p>
        </p:txBody>
      </p:sp>
      <p:sp>
        <p:nvSpPr>
          <p:cNvPr id="8256" name="Text Box 64"/>
          <p:cNvSpPr txBox="1">
            <a:spLocks noChangeArrowheads="1"/>
          </p:cNvSpPr>
          <p:nvPr/>
        </p:nvSpPr>
        <p:spPr bwMode="auto">
          <a:xfrm>
            <a:off x="4284663" y="1628775"/>
            <a:ext cx="1225550" cy="366713"/>
          </a:xfrm>
          <a:prstGeom prst="rect">
            <a:avLst/>
          </a:prstGeom>
          <a:noFill/>
          <a:ln w="9525">
            <a:noFill/>
            <a:miter lim="800000"/>
            <a:headEnd/>
            <a:tailEnd/>
          </a:ln>
          <a:effectLst/>
        </p:spPr>
        <p:txBody>
          <a:bodyPr>
            <a:spAutoFit/>
          </a:bodyPr>
          <a:lstStyle/>
          <a:p>
            <a:pPr>
              <a:spcBef>
                <a:spcPct val="50000"/>
              </a:spcBef>
            </a:pPr>
            <a:r>
              <a:rPr lang="hr-HR"/>
              <a:t>bušenje</a:t>
            </a:r>
            <a:endParaRPr lang="en-US"/>
          </a:p>
        </p:txBody>
      </p:sp>
      <p:sp>
        <p:nvSpPr>
          <p:cNvPr id="8257" name="Line 65"/>
          <p:cNvSpPr>
            <a:spLocks noChangeShapeType="1"/>
          </p:cNvSpPr>
          <p:nvPr/>
        </p:nvSpPr>
        <p:spPr bwMode="auto">
          <a:xfrm>
            <a:off x="5795963" y="1844675"/>
            <a:ext cx="1225550" cy="0"/>
          </a:xfrm>
          <a:prstGeom prst="line">
            <a:avLst/>
          </a:prstGeom>
          <a:noFill/>
          <a:ln w="57150">
            <a:solidFill>
              <a:srgbClr val="FF0000"/>
            </a:solidFill>
            <a:round/>
            <a:headEnd/>
            <a:tailEnd/>
          </a:ln>
          <a:effectLst/>
        </p:spPr>
        <p:txBody>
          <a:bodyPr/>
          <a:lstStyle/>
          <a:p>
            <a:endParaRPr lang="hr-HR"/>
          </a:p>
        </p:txBody>
      </p:sp>
      <p:sp>
        <p:nvSpPr>
          <p:cNvPr id="8258" name="Text Box 66"/>
          <p:cNvSpPr txBox="1">
            <a:spLocks noChangeArrowheads="1"/>
          </p:cNvSpPr>
          <p:nvPr/>
        </p:nvSpPr>
        <p:spPr bwMode="auto">
          <a:xfrm>
            <a:off x="7237413" y="1628775"/>
            <a:ext cx="1222375" cy="366713"/>
          </a:xfrm>
          <a:prstGeom prst="rect">
            <a:avLst/>
          </a:prstGeom>
          <a:noFill/>
          <a:ln w="9525">
            <a:noFill/>
            <a:miter lim="800000"/>
            <a:headEnd/>
            <a:tailEnd/>
          </a:ln>
          <a:effectLst/>
        </p:spPr>
        <p:txBody>
          <a:bodyPr>
            <a:spAutoFit/>
          </a:bodyPr>
          <a:lstStyle/>
          <a:p>
            <a:pPr>
              <a:spcBef>
                <a:spcPct val="50000"/>
              </a:spcBef>
            </a:pPr>
            <a:r>
              <a:rPr lang="hr-HR"/>
              <a:t>rezanje</a:t>
            </a:r>
            <a:endParaRPr lang="en-US"/>
          </a:p>
        </p:txBody>
      </p:sp>
      <p:sp>
        <p:nvSpPr>
          <p:cNvPr id="8259" name="Line 67"/>
          <p:cNvSpPr>
            <a:spLocks noChangeShapeType="1"/>
          </p:cNvSpPr>
          <p:nvPr/>
        </p:nvSpPr>
        <p:spPr bwMode="auto">
          <a:xfrm flipV="1">
            <a:off x="971550" y="2205038"/>
            <a:ext cx="0" cy="3311525"/>
          </a:xfrm>
          <a:prstGeom prst="line">
            <a:avLst/>
          </a:prstGeom>
          <a:noFill/>
          <a:ln w="38100">
            <a:solidFill>
              <a:schemeClr val="accent2"/>
            </a:solidFill>
            <a:round/>
            <a:headEnd/>
            <a:tailEnd/>
          </a:ln>
          <a:effectLst/>
        </p:spPr>
        <p:txBody>
          <a:bodyPr/>
          <a:lstStyle/>
          <a:p>
            <a:endParaRPr lang="hr-HR"/>
          </a:p>
        </p:txBody>
      </p:sp>
      <p:sp>
        <p:nvSpPr>
          <p:cNvPr id="8260" name="Line 68"/>
          <p:cNvSpPr>
            <a:spLocks noChangeShapeType="1"/>
          </p:cNvSpPr>
          <p:nvPr/>
        </p:nvSpPr>
        <p:spPr bwMode="auto">
          <a:xfrm flipH="1">
            <a:off x="971550" y="5516563"/>
            <a:ext cx="506413" cy="0"/>
          </a:xfrm>
          <a:prstGeom prst="line">
            <a:avLst/>
          </a:prstGeom>
          <a:noFill/>
          <a:ln w="38100">
            <a:solidFill>
              <a:schemeClr val="accent2"/>
            </a:solidFill>
            <a:round/>
            <a:headEnd/>
            <a:tailEnd/>
          </a:ln>
          <a:effectLst/>
        </p:spPr>
        <p:txBody>
          <a:bodyPr/>
          <a:lstStyle/>
          <a:p>
            <a:endParaRPr lang="hr-HR"/>
          </a:p>
        </p:txBody>
      </p:sp>
      <p:sp>
        <p:nvSpPr>
          <p:cNvPr id="8261" name="Line 69"/>
          <p:cNvSpPr>
            <a:spLocks noChangeShapeType="1"/>
          </p:cNvSpPr>
          <p:nvPr/>
        </p:nvSpPr>
        <p:spPr bwMode="auto">
          <a:xfrm>
            <a:off x="3276600" y="5516563"/>
            <a:ext cx="3024188" cy="0"/>
          </a:xfrm>
          <a:prstGeom prst="line">
            <a:avLst/>
          </a:prstGeom>
          <a:noFill/>
          <a:ln w="38100">
            <a:solidFill>
              <a:schemeClr val="accent2"/>
            </a:solidFill>
            <a:round/>
            <a:headEnd/>
            <a:tailEnd/>
          </a:ln>
          <a:effectLst/>
        </p:spPr>
        <p:txBody>
          <a:bodyPr/>
          <a:lstStyle/>
          <a:p>
            <a:endParaRPr lang="hr-HR"/>
          </a:p>
        </p:txBody>
      </p:sp>
      <p:sp>
        <p:nvSpPr>
          <p:cNvPr id="8266" name="Line 74"/>
          <p:cNvSpPr>
            <a:spLocks noChangeShapeType="1"/>
          </p:cNvSpPr>
          <p:nvPr/>
        </p:nvSpPr>
        <p:spPr bwMode="auto">
          <a:xfrm>
            <a:off x="971550" y="1844675"/>
            <a:ext cx="1154113" cy="0"/>
          </a:xfrm>
          <a:prstGeom prst="line">
            <a:avLst/>
          </a:prstGeom>
          <a:noFill/>
          <a:ln w="38100">
            <a:solidFill>
              <a:schemeClr val="accent2"/>
            </a:solidFill>
            <a:round/>
            <a:headEnd/>
            <a:tailEnd/>
          </a:ln>
          <a:effectLst/>
        </p:spPr>
        <p:txBody>
          <a:bodyPr/>
          <a:lstStyle/>
          <a:p>
            <a:endParaRPr lang="hr-HR"/>
          </a:p>
        </p:txBody>
      </p:sp>
      <p:sp>
        <p:nvSpPr>
          <p:cNvPr id="8267" name="Text Box 75"/>
          <p:cNvSpPr txBox="1">
            <a:spLocks noChangeArrowheads="1"/>
          </p:cNvSpPr>
          <p:nvPr/>
        </p:nvSpPr>
        <p:spPr bwMode="auto">
          <a:xfrm>
            <a:off x="2268538" y="1628775"/>
            <a:ext cx="1295400" cy="366713"/>
          </a:xfrm>
          <a:prstGeom prst="rect">
            <a:avLst/>
          </a:prstGeom>
          <a:noFill/>
          <a:ln w="9525">
            <a:noFill/>
            <a:miter lim="800000"/>
            <a:headEnd/>
            <a:tailEnd/>
          </a:ln>
          <a:effectLst/>
        </p:spPr>
        <p:txBody>
          <a:bodyPr>
            <a:spAutoFit/>
          </a:bodyPr>
          <a:lstStyle/>
          <a:p>
            <a:pPr>
              <a:spcBef>
                <a:spcPct val="50000"/>
              </a:spcBef>
            </a:pPr>
            <a:r>
              <a:rPr lang="hr-HR"/>
              <a:t>završeno</a:t>
            </a:r>
            <a:endParaRPr lang="en-US"/>
          </a:p>
        </p:txBody>
      </p:sp>
      <p:sp>
        <p:nvSpPr>
          <p:cNvPr id="8268" name="Text Box 76"/>
          <p:cNvSpPr txBox="1">
            <a:spLocks noChangeArrowheads="1"/>
          </p:cNvSpPr>
          <p:nvPr/>
        </p:nvSpPr>
        <p:spPr bwMode="auto">
          <a:xfrm>
            <a:off x="1763713" y="3357563"/>
            <a:ext cx="1152525" cy="366712"/>
          </a:xfrm>
          <a:prstGeom prst="rect">
            <a:avLst/>
          </a:prstGeom>
          <a:noFill/>
          <a:ln w="9525">
            <a:noFill/>
            <a:miter lim="800000"/>
            <a:headEnd/>
            <a:tailEnd/>
          </a:ln>
          <a:effectLst/>
        </p:spPr>
        <p:txBody>
          <a:bodyPr>
            <a:spAutoFit/>
          </a:bodyPr>
          <a:lstStyle/>
          <a:p>
            <a:pPr>
              <a:spcBef>
                <a:spcPct val="50000"/>
              </a:spcBef>
            </a:pPr>
            <a:endParaRPr lang="hr-HR"/>
          </a:p>
        </p:txBody>
      </p:sp>
      <p:sp>
        <p:nvSpPr>
          <p:cNvPr id="8338" name="Text Box 146"/>
          <p:cNvSpPr txBox="1">
            <a:spLocks noChangeArrowheads="1"/>
          </p:cNvSpPr>
          <p:nvPr/>
        </p:nvSpPr>
        <p:spPr bwMode="auto">
          <a:xfrm>
            <a:off x="1909763" y="3429000"/>
            <a:ext cx="1079500"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8339" name="Text Box 147"/>
          <p:cNvSpPr txBox="1">
            <a:spLocks noChangeArrowheads="1"/>
          </p:cNvSpPr>
          <p:nvPr/>
        </p:nvSpPr>
        <p:spPr bwMode="auto">
          <a:xfrm>
            <a:off x="1763713" y="3213100"/>
            <a:ext cx="1728787" cy="366713"/>
          </a:xfrm>
          <a:prstGeom prst="rect">
            <a:avLst/>
          </a:prstGeom>
          <a:noFill/>
          <a:ln w="9525">
            <a:noFill/>
            <a:miter lim="800000"/>
            <a:headEnd/>
            <a:tailEnd/>
          </a:ln>
          <a:effectLst/>
        </p:spPr>
        <p:txBody>
          <a:bodyPr>
            <a:spAutoFit/>
          </a:bodyPr>
          <a:lstStyle/>
          <a:p>
            <a:pPr>
              <a:spcBef>
                <a:spcPct val="50000"/>
              </a:spcBef>
            </a:pPr>
            <a:r>
              <a:rPr lang="hr-HR"/>
              <a:t>6 x </a:t>
            </a:r>
            <a:r>
              <a:rPr lang="en-US">
                <a:cs typeface="Arial" charset="0"/>
              </a:rPr>
              <a:t>Ø</a:t>
            </a:r>
            <a:r>
              <a:rPr lang="hr-HR">
                <a:cs typeface="Arial" charset="0"/>
              </a:rPr>
              <a:t> </a:t>
            </a:r>
            <a:r>
              <a:rPr lang="hr-HR"/>
              <a:t>112 </a:t>
            </a:r>
            <a:endParaRPr lang="en-US"/>
          </a:p>
        </p:txBody>
      </p:sp>
      <p:sp>
        <p:nvSpPr>
          <p:cNvPr id="8340" name="Text Box 148"/>
          <p:cNvSpPr txBox="1">
            <a:spLocks noChangeArrowheads="1"/>
          </p:cNvSpPr>
          <p:nvPr/>
        </p:nvSpPr>
        <p:spPr bwMode="auto">
          <a:xfrm>
            <a:off x="1693863" y="3716338"/>
            <a:ext cx="1295400" cy="779462"/>
          </a:xfrm>
          <a:prstGeom prst="rect">
            <a:avLst/>
          </a:prstGeom>
          <a:noFill/>
          <a:ln w="9525">
            <a:noFill/>
            <a:miter lim="800000"/>
            <a:headEnd/>
            <a:tailEnd/>
          </a:ln>
          <a:effectLst/>
        </p:spPr>
        <p:txBody>
          <a:bodyPr>
            <a:spAutoFit/>
          </a:bodyPr>
          <a:lstStyle/>
          <a:p>
            <a:pPr>
              <a:spcBef>
                <a:spcPct val="50000"/>
              </a:spcBef>
            </a:pPr>
            <a:r>
              <a:rPr lang="hr-HR"/>
              <a:t> 1 x 45</a:t>
            </a:r>
          </a:p>
          <a:p>
            <a:pPr>
              <a:spcBef>
                <a:spcPct val="50000"/>
              </a:spcBef>
            </a:pPr>
            <a:r>
              <a:rPr lang="hr-HR"/>
              <a:t> 4 x 40</a:t>
            </a:r>
            <a:endParaRPr lang="en-US"/>
          </a:p>
        </p:txBody>
      </p:sp>
      <p:sp>
        <p:nvSpPr>
          <p:cNvPr id="8341" name="Line 149"/>
          <p:cNvSpPr>
            <a:spLocks noChangeShapeType="1"/>
          </p:cNvSpPr>
          <p:nvPr/>
        </p:nvSpPr>
        <p:spPr bwMode="auto">
          <a:xfrm>
            <a:off x="6300788" y="5516563"/>
            <a:ext cx="2232025" cy="0"/>
          </a:xfrm>
          <a:prstGeom prst="line">
            <a:avLst/>
          </a:prstGeom>
          <a:noFill/>
          <a:ln w="38100">
            <a:solidFill>
              <a:srgbClr val="FF0000"/>
            </a:solidFill>
            <a:round/>
            <a:headEnd/>
            <a:tailEnd/>
          </a:ln>
          <a:effectLst/>
        </p:spPr>
        <p:txBody>
          <a:bodyPr/>
          <a:lstStyle/>
          <a:p>
            <a:endParaRPr lang="hr-HR"/>
          </a:p>
        </p:txBody>
      </p:sp>
      <p:sp>
        <p:nvSpPr>
          <p:cNvPr id="8342" name="Line 150"/>
          <p:cNvSpPr>
            <a:spLocks noChangeShapeType="1"/>
          </p:cNvSpPr>
          <p:nvPr/>
        </p:nvSpPr>
        <p:spPr bwMode="auto">
          <a:xfrm>
            <a:off x="3276600" y="5013325"/>
            <a:ext cx="3024188" cy="0"/>
          </a:xfrm>
          <a:prstGeom prst="line">
            <a:avLst/>
          </a:prstGeom>
          <a:noFill/>
          <a:ln w="38100">
            <a:solidFill>
              <a:srgbClr val="FF0000"/>
            </a:solidFill>
            <a:round/>
            <a:headEnd/>
            <a:tailEnd/>
          </a:ln>
          <a:effectLst/>
        </p:spPr>
        <p:txBody>
          <a:bodyPr/>
          <a:lstStyle/>
          <a:p>
            <a:endParaRPr lang="hr-HR"/>
          </a:p>
        </p:txBody>
      </p:sp>
      <p:sp>
        <p:nvSpPr>
          <p:cNvPr id="8343" name="Line 151"/>
          <p:cNvSpPr>
            <a:spLocks noChangeShapeType="1"/>
          </p:cNvSpPr>
          <p:nvPr/>
        </p:nvSpPr>
        <p:spPr bwMode="auto">
          <a:xfrm>
            <a:off x="3276600" y="4508500"/>
            <a:ext cx="3024188" cy="0"/>
          </a:xfrm>
          <a:prstGeom prst="line">
            <a:avLst/>
          </a:prstGeom>
          <a:noFill/>
          <a:ln w="38100">
            <a:solidFill>
              <a:srgbClr val="FF0000"/>
            </a:solidFill>
            <a:round/>
            <a:headEnd/>
            <a:tailEnd/>
          </a:ln>
          <a:effectLst/>
        </p:spPr>
        <p:txBody>
          <a:bodyPr/>
          <a:lstStyle/>
          <a:p>
            <a:endParaRPr lang="hr-HR"/>
          </a:p>
        </p:txBody>
      </p:sp>
      <p:sp>
        <p:nvSpPr>
          <p:cNvPr id="8344" name="Line 152"/>
          <p:cNvSpPr>
            <a:spLocks noChangeShapeType="1"/>
          </p:cNvSpPr>
          <p:nvPr/>
        </p:nvSpPr>
        <p:spPr bwMode="auto">
          <a:xfrm>
            <a:off x="3276600" y="4005263"/>
            <a:ext cx="3024188" cy="0"/>
          </a:xfrm>
          <a:prstGeom prst="line">
            <a:avLst/>
          </a:prstGeom>
          <a:noFill/>
          <a:ln w="38100">
            <a:solidFill>
              <a:srgbClr val="FF0000"/>
            </a:solidFill>
            <a:round/>
            <a:headEnd/>
            <a:tailEnd/>
          </a:ln>
          <a:effectLst/>
        </p:spPr>
        <p:txBody>
          <a:bodyPr/>
          <a:lstStyle/>
          <a:p>
            <a:endParaRPr lang="hr-HR"/>
          </a:p>
        </p:txBody>
      </p:sp>
      <p:sp>
        <p:nvSpPr>
          <p:cNvPr id="8345" name="Text Box 153"/>
          <p:cNvSpPr txBox="1">
            <a:spLocks noChangeArrowheads="1"/>
          </p:cNvSpPr>
          <p:nvPr/>
        </p:nvSpPr>
        <p:spPr bwMode="auto">
          <a:xfrm>
            <a:off x="6805613" y="4868863"/>
            <a:ext cx="1798637" cy="366712"/>
          </a:xfrm>
          <a:prstGeom prst="rect">
            <a:avLst/>
          </a:prstGeom>
          <a:noFill/>
          <a:ln w="9525">
            <a:noFill/>
            <a:miter lim="800000"/>
            <a:headEnd/>
            <a:tailEnd/>
          </a:ln>
          <a:effectLst/>
        </p:spPr>
        <p:txBody>
          <a:bodyPr>
            <a:spAutoFit/>
          </a:bodyPr>
          <a:lstStyle/>
          <a:p>
            <a:pPr>
              <a:spcBef>
                <a:spcPct val="50000"/>
              </a:spcBef>
            </a:pPr>
            <a:r>
              <a:rPr lang="hr-HR"/>
              <a:t>     1 x 205</a:t>
            </a:r>
            <a:endParaRPr lang="en-US"/>
          </a:p>
        </p:txBody>
      </p:sp>
      <p:sp>
        <p:nvSpPr>
          <p:cNvPr id="8346" name="Text Box 154"/>
          <p:cNvSpPr txBox="1">
            <a:spLocks noChangeArrowheads="1"/>
          </p:cNvSpPr>
          <p:nvPr/>
        </p:nvSpPr>
        <p:spPr bwMode="auto">
          <a:xfrm>
            <a:off x="4500563" y="3644900"/>
            <a:ext cx="1511300" cy="366713"/>
          </a:xfrm>
          <a:prstGeom prst="rect">
            <a:avLst/>
          </a:prstGeom>
          <a:noFill/>
          <a:ln w="9525">
            <a:noFill/>
            <a:miter lim="800000"/>
            <a:headEnd/>
            <a:tailEnd/>
          </a:ln>
          <a:effectLst/>
        </p:spPr>
        <p:txBody>
          <a:bodyPr>
            <a:spAutoFit/>
          </a:bodyPr>
          <a:lstStyle/>
          <a:p>
            <a:pPr>
              <a:spcBef>
                <a:spcPct val="50000"/>
              </a:spcBef>
            </a:pPr>
            <a:r>
              <a:rPr lang="hr-HR"/>
              <a:t>3 x 230</a:t>
            </a:r>
            <a:endParaRPr lang="en-US"/>
          </a:p>
        </p:txBody>
      </p:sp>
      <p:sp>
        <p:nvSpPr>
          <p:cNvPr id="8347" name="Text Box 155"/>
          <p:cNvSpPr txBox="1">
            <a:spLocks noChangeArrowheads="1"/>
          </p:cNvSpPr>
          <p:nvPr/>
        </p:nvSpPr>
        <p:spPr bwMode="auto">
          <a:xfrm>
            <a:off x="5867400" y="5805488"/>
            <a:ext cx="2592388" cy="366712"/>
          </a:xfrm>
          <a:prstGeom prst="rect">
            <a:avLst/>
          </a:prstGeom>
          <a:noFill/>
          <a:ln w="9525">
            <a:noFill/>
            <a:miter lim="800000"/>
            <a:headEnd/>
            <a:tailEnd/>
          </a:ln>
          <a:effectLst/>
        </p:spPr>
        <p:txBody>
          <a:bodyPr>
            <a:spAutoFit/>
          </a:bodyPr>
          <a:lstStyle/>
          <a:p>
            <a:pPr algn="r">
              <a:spcBef>
                <a:spcPct val="50000"/>
              </a:spcBef>
            </a:pPr>
            <a:r>
              <a:rPr lang="hr-HR"/>
              <a:t>L = 11 m , 6 </a:t>
            </a:r>
            <a:r>
              <a:rPr lang="en-US">
                <a:cs typeface="Arial" charset="0"/>
              </a:rPr>
              <a:t>Ø</a:t>
            </a:r>
            <a:r>
              <a:rPr lang="hr-HR">
                <a:cs typeface="Arial" charset="0"/>
              </a:rPr>
              <a:t> 11 mm</a:t>
            </a:r>
            <a:endParaRPr 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67"/>
                                        </p:tgtEl>
                                        <p:attrNameLst>
                                          <p:attrName>style.visibility</p:attrName>
                                        </p:attrNameLst>
                                      </p:cBhvr>
                                      <p:to>
                                        <p:strVal val="visible"/>
                                      </p:to>
                                    </p:set>
                                    <p:anim calcmode="lin" valueType="num">
                                      <p:cBhvr additive="base">
                                        <p:cTn id="7" dur="2000" fill="hold"/>
                                        <p:tgtEl>
                                          <p:spTgt spid="8267"/>
                                        </p:tgtEl>
                                        <p:attrNameLst>
                                          <p:attrName>ppt_x</p:attrName>
                                        </p:attrNameLst>
                                      </p:cBhvr>
                                      <p:tavLst>
                                        <p:tav tm="0">
                                          <p:val>
                                            <p:strVal val="0-#ppt_w/2"/>
                                          </p:val>
                                        </p:tav>
                                        <p:tav tm="100000">
                                          <p:val>
                                            <p:strVal val="#ppt_x"/>
                                          </p:val>
                                        </p:tav>
                                      </p:tavLst>
                                    </p:anim>
                                    <p:anim calcmode="lin" valueType="num">
                                      <p:cBhvr additive="base">
                                        <p:cTn id="8" dur="2000" fill="hold"/>
                                        <p:tgtEl>
                                          <p:spTgt spid="826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266"/>
                                        </p:tgtEl>
                                        <p:attrNameLst>
                                          <p:attrName>style.visibility</p:attrName>
                                        </p:attrNameLst>
                                      </p:cBhvr>
                                      <p:to>
                                        <p:strVal val="visible"/>
                                      </p:to>
                                    </p:set>
                                    <p:anim calcmode="lin" valueType="num">
                                      <p:cBhvr additive="base">
                                        <p:cTn id="11" dur="2000" fill="hold"/>
                                        <p:tgtEl>
                                          <p:spTgt spid="8266"/>
                                        </p:tgtEl>
                                        <p:attrNameLst>
                                          <p:attrName>ppt_x</p:attrName>
                                        </p:attrNameLst>
                                      </p:cBhvr>
                                      <p:tavLst>
                                        <p:tav tm="0">
                                          <p:val>
                                            <p:strVal val="0-#ppt_w/2"/>
                                          </p:val>
                                        </p:tav>
                                        <p:tav tm="100000">
                                          <p:val>
                                            <p:strVal val="#ppt_x"/>
                                          </p:val>
                                        </p:tav>
                                      </p:tavLst>
                                    </p:anim>
                                    <p:anim calcmode="lin" valueType="num">
                                      <p:cBhvr additive="base">
                                        <p:cTn id="12" dur="2000" fill="hold"/>
                                        <p:tgtEl>
                                          <p:spTgt spid="826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256"/>
                                        </p:tgtEl>
                                        <p:attrNameLst>
                                          <p:attrName>style.visibility</p:attrName>
                                        </p:attrNameLst>
                                      </p:cBhvr>
                                      <p:to>
                                        <p:strVal val="visible"/>
                                      </p:to>
                                    </p:set>
                                    <p:anim calcmode="lin" valueType="num">
                                      <p:cBhvr additive="base">
                                        <p:cTn id="17" dur="2000" fill="hold"/>
                                        <p:tgtEl>
                                          <p:spTgt spid="8256"/>
                                        </p:tgtEl>
                                        <p:attrNameLst>
                                          <p:attrName>ppt_x</p:attrName>
                                        </p:attrNameLst>
                                      </p:cBhvr>
                                      <p:tavLst>
                                        <p:tav tm="0">
                                          <p:val>
                                            <p:strVal val="0-#ppt_w/2"/>
                                          </p:val>
                                        </p:tav>
                                        <p:tav tm="100000">
                                          <p:val>
                                            <p:strVal val="#ppt_x"/>
                                          </p:val>
                                        </p:tav>
                                      </p:tavLst>
                                    </p:anim>
                                    <p:anim calcmode="lin" valueType="num">
                                      <p:cBhvr additive="base">
                                        <p:cTn id="18" dur="2000" fill="hold"/>
                                        <p:tgtEl>
                                          <p:spTgt spid="8256"/>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8255"/>
                                        </p:tgtEl>
                                        <p:attrNameLst>
                                          <p:attrName>style.visibility</p:attrName>
                                        </p:attrNameLst>
                                      </p:cBhvr>
                                      <p:to>
                                        <p:strVal val="visible"/>
                                      </p:to>
                                    </p:set>
                                    <p:anim calcmode="lin" valueType="num">
                                      <p:cBhvr additive="base">
                                        <p:cTn id="21" dur="2000" fill="hold"/>
                                        <p:tgtEl>
                                          <p:spTgt spid="8255"/>
                                        </p:tgtEl>
                                        <p:attrNameLst>
                                          <p:attrName>ppt_x</p:attrName>
                                        </p:attrNameLst>
                                      </p:cBhvr>
                                      <p:tavLst>
                                        <p:tav tm="0">
                                          <p:val>
                                            <p:strVal val="0-#ppt_w/2"/>
                                          </p:val>
                                        </p:tav>
                                        <p:tav tm="100000">
                                          <p:val>
                                            <p:strVal val="#ppt_x"/>
                                          </p:val>
                                        </p:tav>
                                      </p:tavLst>
                                    </p:anim>
                                    <p:anim calcmode="lin" valueType="num">
                                      <p:cBhvr additive="base">
                                        <p:cTn id="22" dur="2000" fill="hold"/>
                                        <p:tgtEl>
                                          <p:spTgt spid="825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8231"/>
                                        </p:tgtEl>
                                        <p:attrNameLst>
                                          <p:attrName>style.visibility</p:attrName>
                                        </p:attrNameLst>
                                      </p:cBhvr>
                                      <p:to>
                                        <p:strVal val="visible"/>
                                      </p:to>
                                    </p:set>
                                    <p:animEffect transition="in" filter="circle(in)">
                                      <p:cBhvr>
                                        <p:cTn id="27" dur="2000"/>
                                        <p:tgtEl>
                                          <p:spTgt spid="8231"/>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8232"/>
                                        </p:tgtEl>
                                        <p:attrNameLst>
                                          <p:attrName>style.visibility</p:attrName>
                                        </p:attrNameLst>
                                      </p:cBhvr>
                                      <p:to>
                                        <p:strVal val="visible"/>
                                      </p:to>
                                    </p:set>
                                    <p:animEffect transition="in" filter="circle(in)">
                                      <p:cBhvr>
                                        <p:cTn id="32" dur="2000"/>
                                        <p:tgtEl>
                                          <p:spTgt spid="8232"/>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8233"/>
                                        </p:tgtEl>
                                        <p:attrNameLst>
                                          <p:attrName>style.visibility</p:attrName>
                                        </p:attrNameLst>
                                      </p:cBhvr>
                                      <p:to>
                                        <p:strVal val="visible"/>
                                      </p:to>
                                    </p:set>
                                    <p:animEffect transition="in" filter="circle(in)">
                                      <p:cBhvr>
                                        <p:cTn id="37" dur="2000"/>
                                        <p:tgtEl>
                                          <p:spTgt spid="8233"/>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8234"/>
                                        </p:tgtEl>
                                        <p:attrNameLst>
                                          <p:attrName>style.visibility</p:attrName>
                                        </p:attrNameLst>
                                      </p:cBhvr>
                                      <p:to>
                                        <p:strVal val="visible"/>
                                      </p:to>
                                    </p:set>
                                    <p:animEffect transition="in" filter="circle(in)">
                                      <p:cBhvr>
                                        <p:cTn id="42" dur="2000"/>
                                        <p:tgtEl>
                                          <p:spTgt spid="8234"/>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8235"/>
                                        </p:tgtEl>
                                        <p:attrNameLst>
                                          <p:attrName>style.visibility</p:attrName>
                                        </p:attrNameLst>
                                      </p:cBhvr>
                                      <p:to>
                                        <p:strVal val="visible"/>
                                      </p:to>
                                    </p:set>
                                    <p:animEffect transition="in" filter="circle(in)">
                                      <p:cBhvr>
                                        <p:cTn id="47" dur="2000"/>
                                        <p:tgtEl>
                                          <p:spTgt spid="8235"/>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8236"/>
                                        </p:tgtEl>
                                        <p:attrNameLst>
                                          <p:attrName>style.visibility</p:attrName>
                                        </p:attrNameLst>
                                      </p:cBhvr>
                                      <p:to>
                                        <p:strVal val="visible"/>
                                      </p:to>
                                    </p:set>
                                    <p:animEffect transition="in" filter="circle(in)">
                                      <p:cBhvr>
                                        <p:cTn id="52" dur="2000"/>
                                        <p:tgtEl>
                                          <p:spTgt spid="823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1" nodeType="clickEffect">
                                  <p:stCondLst>
                                    <p:cond delay="0"/>
                                  </p:stCondLst>
                                  <p:childTnLst>
                                    <p:set>
                                      <p:cBhvr>
                                        <p:cTn id="56" dur="1" fill="hold">
                                          <p:stCondLst>
                                            <p:cond delay="0"/>
                                          </p:stCondLst>
                                        </p:cTn>
                                        <p:tgtEl>
                                          <p:spTgt spid="8339"/>
                                        </p:tgtEl>
                                        <p:attrNameLst>
                                          <p:attrName>style.visibility</p:attrName>
                                        </p:attrNameLst>
                                      </p:cBhvr>
                                      <p:to>
                                        <p:strVal val="visible"/>
                                      </p:to>
                                    </p:set>
                                    <p:anim calcmode="lin" valueType="num">
                                      <p:cBhvr additive="base">
                                        <p:cTn id="57" dur="2000" fill="hold"/>
                                        <p:tgtEl>
                                          <p:spTgt spid="8339"/>
                                        </p:tgtEl>
                                        <p:attrNameLst>
                                          <p:attrName>ppt_x</p:attrName>
                                        </p:attrNameLst>
                                      </p:cBhvr>
                                      <p:tavLst>
                                        <p:tav tm="0">
                                          <p:val>
                                            <p:strVal val="#ppt_x"/>
                                          </p:val>
                                        </p:tav>
                                        <p:tav tm="100000">
                                          <p:val>
                                            <p:strVal val="#ppt_x"/>
                                          </p:val>
                                        </p:tav>
                                      </p:tavLst>
                                    </p:anim>
                                    <p:anim calcmode="lin" valueType="num">
                                      <p:cBhvr additive="base">
                                        <p:cTn id="58" dur="2000" fill="hold"/>
                                        <p:tgtEl>
                                          <p:spTgt spid="8339"/>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2" fill="hold" grpId="0" nodeType="clickEffect">
                                  <p:stCondLst>
                                    <p:cond delay="0"/>
                                  </p:stCondLst>
                                  <p:childTnLst>
                                    <p:set>
                                      <p:cBhvr>
                                        <p:cTn id="62" dur="1" fill="hold">
                                          <p:stCondLst>
                                            <p:cond delay="0"/>
                                          </p:stCondLst>
                                        </p:cTn>
                                        <p:tgtEl>
                                          <p:spTgt spid="8257"/>
                                        </p:tgtEl>
                                        <p:attrNameLst>
                                          <p:attrName>style.visibility</p:attrName>
                                        </p:attrNameLst>
                                      </p:cBhvr>
                                      <p:to>
                                        <p:strVal val="visible"/>
                                      </p:to>
                                    </p:set>
                                    <p:anim calcmode="lin" valueType="num">
                                      <p:cBhvr additive="base">
                                        <p:cTn id="63" dur="2000" fill="hold"/>
                                        <p:tgtEl>
                                          <p:spTgt spid="8257"/>
                                        </p:tgtEl>
                                        <p:attrNameLst>
                                          <p:attrName>ppt_x</p:attrName>
                                        </p:attrNameLst>
                                      </p:cBhvr>
                                      <p:tavLst>
                                        <p:tav tm="0">
                                          <p:val>
                                            <p:strVal val="1+#ppt_w/2"/>
                                          </p:val>
                                        </p:tav>
                                        <p:tav tm="100000">
                                          <p:val>
                                            <p:strVal val="#ppt_x"/>
                                          </p:val>
                                        </p:tav>
                                      </p:tavLst>
                                    </p:anim>
                                    <p:anim calcmode="lin" valueType="num">
                                      <p:cBhvr additive="base">
                                        <p:cTn id="64" dur="2000" fill="hold"/>
                                        <p:tgtEl>
                                          <p:spTgt spid="8257"/>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0"/>
                                  </p:stCondLst>
                                  <p:childTnLst>
                                    <p:set>
                                      <p:cBhvr>
                                        <p:cTn id="66" dur="1" fill="hold">
                                          <p:stCondLst>
                                            <p:cond delay="0"/>
                                          </p:stCondLst>
                                        </p:cTn>
                                        <p:tgtEl>
                                          <p:spTgt spid="8258"/>
                                        </p:tgtEl>
                                        <p:attrNameLst>
                                          <p:attrName>style.visibility</p:attrName>
                                        </p:attrNameLst>
                                      </p:cBhvr>
                                      <p:to>
                                        <p:strVal val="visible"/>
                                      </p:to>
                                    </p:set>
                                    <p:anim calcmode="lin" valueType="num">
                                      <p:cBhvr additive="base">
                                        <p:cTn id="67" dur="2000" fill="hold"/>
                                        <p:tgtEl>
                                          <p:spTgt spid="8258"/>
                                        </p:tgtEl>
                                        <p:attrNameLst>
                                          <p:attrName>ppt_x</p:attrName>
                                        </p:attrNameLst>
                                      </p:cBhvr>
                                      <p:tavLst>
                                        <p:tav tm="0">
                                          <p:val>
                                            <p:strVal val="1+#ppt_w/2"/>
                                          </p:val>
                                        </p:tav>
                                        <p:tav tm="100000">
                                          <p:val>
                                            <p:strVal val="#ppt_x"/>
                                          </p:val>
                                        </p:tav>
                                      </p:tavLst>
                                    </p:anim>
                                    <p:anim calcmode="lin" valueType="num">
                                      <p:cBhvr additive="base">
                                        <p:cTn id="68" dur="2000" fill="hold"/>
                                        <p:tgtEl>
                                          <p:spTgt spid="8258"/>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 presetClass="entr" presetSubtype="5" fill="hold" grpId="0" nodeType="clickEffect">
                                  <p:stCondLst>
                                    <p:cond delay="0"/>
                                  </p:stCondLst>
                                  <p:childTnLst>
                                    <p:set>
                                      <p:cBhvr>
                                        <p:cTn id="72" dur="1" fill="hold">
                                          <p:stCondLst>
                                            <p:cond delay="0"/>
                                          </p:stCondLst>
                                        </p:cTn>
                                        <p:tgtEl>
                                          <p:spTgt spid="8213"/>
                                        </p:tgtEl>
                                        <p:attrNameLst>
                                          <p:attrName>style.visibility</p:attrName>
                                        </p:attrNameLst>
                                      </p:cBhvr>
                                      <p:to>
                                        <p:strVal val="visible"/>
                                      </p:to>
                                    </p:set>
                                    <p:animEffect transition="in" filter="blinds(vertical)">
                                      <p:cBhvr>
                                        <p:cTn id="73" dur="2000"/>
                                        <p:tgtEl>
                                          <p:spTgt spid="8213"/>
                                        </p:tgtEl>
                                      </p:cBhvr>
                                    </p:animEffect>
                                  </p:childTnLst>
                                </p:cTn>
                              </p:par>
                            </p:childTnLst>
                          </p:cTn>
                        </p:par>
                      </p:childTnLst>
                    </p:cTn>
                  </p:par>
                  <p:par>
                    <p:cTn id="74" fill="hold">
                      <p:stCondLst>
                        <p:cond delay="indefinite"/>
                      </p:stCondLst>
                      <p:childTnLst>
                        <p:par>
                          <p:cTn id="75" fill="hold">
                            <p:stCondLst>
                              <p:cond delay="0"/>
                            </p:stCondLst>
                            <p:childTnLst>
                              <p:par>
                                <p:cTn id="76" presetID="3" presetClass="entr" presetSubtype="10" fill="hold" grpId="0" nodeType="clickEffect">
                                  <p:stCondLst>
                                    <p:cond delay="0"/>
                                  </p:stCondLst>
                                  <p:childTnLst>
                                    <p:set>
                                      <p:cBhvr>
                                        <p:cTn id="77" dur="1" fill="hold">
                                          <p:stCondLst>
                                            <p:cond delay="0"/>
                                          </p:stCondLst>
                                        </p:cTn>
                                        <p:tgtEl>
                                          <p:spTgt spid="8217"/>
                                        </p:tgtEl>
                                        <p:attrNameLst>
                                          <p:attrName>style.visibility</p:attrName>
                                        </p:attrNameLst>
                                      </p:cBhvr>
                                      <p:to>
                                        <p:strVal val="visible"/>
                                      </p:to>
                                    </p:set>
                                    <p:animEffect transition="in" filter="blinds(horizontal)">
                                      <p:cBhvr>
                                        <p:cTn id="78" dur="2000"/>
                                        <p:tgtEl>
                                          <p:spTgt spid="8217"/>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10" fill="hold" grpId="0" nodeType="clickEffect">
                                  <p:stCondLst>
                                    <p:cond delay="0"/>
                                  </p:stCondLst>
                                  <p:childTnLst>
                                    <p:set>
                                      <p:cBhvr>
                                        <p:cTn id="82" dur="1" fill="hold">
                                          <p:stCondLst>
                                            <p:cond delay="0"/>
                                          </p:stCondLst>
                                        </p:cTn>
                                        <p:tgtEl>
                                          <p:spTgt spid="8219"/>
                                        </p:tgtEl>
                                        <p:attrNameLst>
                                          <p:attrName>style.visibility</p:attrName>
                                        </p:attrNameLst>
                                      </p:cBhvr>
                                      <p:to>
                                        <p:strVal val="visible"/>
                                      </p:to>
                                    </p:set>
                                    <p:animEffect transition="in" filter="blinds(horizontal)">
                                      <p:cBhvr>
                                        <p:cTn id="83" dur="2000"/>
                                        <p:tgtEl>
                                          <p:spTgt spid="8219"/>
                                        </p:tgtEl>
                                      </p:cBhvr>
                                    </p:animEffect>
                                  </p:childTnLst>
                                </p:cTn>
                              </p:par>
                            </p:childTnLst>
                          </p:cTn>
                        </p:par>
                      </p:childTnLst>
                    </p:cTn>
                  </p:par>
                  <p:par>
                    <p:cTn id="84" fill="hold">
                      <p:stCondLst>
                        <p:cond delay="indefinite"/>
                      </p:stCondLst>
                      <p:childTnLst>
                        <p:par>
                          <p:cTn id="85" fill="hold">
                            <p:stCondLst>
                              <p:cond delay="0"/>
                            </p:stCondLst>
                            <p:childTnLst>
                              <p:par>
                                <p:cTn id="86" presetID="3" presetClass="entr" presetSubtype="10" fill="hold" grpId="0" nodeType="clickEffect">
                                  <p:stCondLst>
                                    <p:cond delay="0"/>
                                  </p:stCondLst>
                                  <p:childTnLst>
                                    <p:set>
                                      <p:cBhvr>
                                        <p:cTn id="87" dur="1" fill="hold">
                                          <p:stCondLst>
                                            <p:cond delay="0"/>
                                          </p:stCondLst>
                                        </p:cTn>
                                        <p:tgtEl>
                                          <p:spTgt spid="8220"/>
                                        </p:tgtEl>
                                        <p:attrNameLst>
                                          <p:attrName>style.visibility</p:attrName>
                                        </p:attrNameLst>
                                      </p:cBhvr>
                                      <p:to>
                                        <p:strVal val="visible"/>
                                      </p:to>
                                    </p:set>
                                    <p:animEffect transition="in" filter="blinds(horizontal)">
                                      <p:cBhvr>
                                        <p:cTn id="88" dur="2000"/>
                                        <p:tgtEl>
                                          <p:spTgt spid="8220"/>
                                        </p:tgtEl>
                                      </p:cBhvr>
                                    </p:animEffec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8218"/>
                                        </p:tgtEl>
                                        <p:attrNameLst>
                                          <p:attrName>style.visibility</p:attrName>
                                        </p:attrNameLst>
                                      </p:cBhvr>
                                      <p:to>
                                        <p:strVal val="visible"/>
                                      </p:to>
                                    </p:set>
                                    <p:animEffect transition="in" filter="blinds(horizontal)">
                                      <p:cBhvr>
                                        <p:cTn id="93" dur="2000"/>
                                        <p:tgtEl>
                                          <p:spTgt spid="8218"/>
                                        </p:tgtEl>
                                      </p:cBhvr>
                                    </p:animEffect>
                                  </p:childTnLst>
                                </p:cTn>
                              </p:par>
                            </p:childTnLst>
                          </p:cTn>
                        </p:par>
                      </p:childTnLst>
                    </p:cTn>
                  </p:par>
                  <p:par>
                    <p:cTn id="94" fill="hold">
                      <p:stCondLst>
                        <p:cond delay="indefinite"/>
                      </p:stCondLst>
                      <p:childTnLst>
                        <p:par>
                          <p:cTn id="95" fill="hold">
                            <p:stCondLst>
                              <p:cond delay="0"/>
                            </p:stCondLst>
                            <p:childTnLst>
                              <p:par>
                                <p:cTn id="96" presetID="2" presetClass="entr" presetSubtype="4" fill="hold" grpId="0" nodeType="clickEffect">
                                  <p:stCondLst>
                                    <p:cond delay="0"/>
                                  </p:stCondLst>
                                  <p:childTnLst>
                                    <p:set>
                                      <p:cBhvr>
                                        <p:cTn id="97" dur="1" fill="hold">
                                          <p:stCondLst>
                                            <p:cond delay="0"/>
                                          </p:stCondLst>
                                        </p:cTn>
                                        <p:tgtEl>
                                          <p:spTgt spid="8340"/>
                                        </p:tgtEl>
                                        <p:attrNameLst>
                                          <p:attrName>style.visibility</p:attrName>
                                        </p:attrNameLst>
                                      </p:cBhvr>
                                      <p:to>
                                        <p:strVal val="visible"/>
                                      </p:to>
                                    </p:set>
                                    <p:anim calcmode="lin" valueType="num">
                                      <p:cBhvr additive="base">
                                        <p:cTn id="98" dur="2000" fill="hold"/>
                                        <p:tgtEl>
                                          <p:spTgt spid="8340"/>
                                        </p:tgtEl>
                                        <p:attrNameLst>
                                          <p:attrName>ppt_x</p:attrName>
                                        </p:attrNameLst>
                                      </p:cBhvr>
                                      <p:tavLst>
                                        <p:tav tm="0">
                                          <p:val>
                                            <p:strVal val="#ppt_x"/>
                                          </p:val>
                                        </p:tav>
                                        <p:tav tm="100000">
                                          <p:val>
                                            <p:strVal val="#ppt_x"/>
                                          </p:val>
                                        </p:tav>
                                      </p:tavLst>
                                    </p:anim>
                                    <p:anim calcmode="lin" valueType="num">
                                      <p:cBhvr additive="base">
                                        <p:cTn id="99" dur="2000" fill="hold"/>
                                        <p:tgtEl>
                                          <p:spTgt spid="8340"/>
                                        </p:tgtEl>
                                        <p:attrNameLst>
                                          <p:attrName>ppt_y</p:attrName>
                                        </p:attrNameLst>
                                      </p:cBhvr>
                                      <p:tavLst>
                                        <p:tav tm="0">
                                          <p:val>
                                            <p:strVal val="1+#ppt_h/2"/>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3" presetClass="entr" presetSubtype="5" fill="hold" grpId="0" nodeType="clickEffect">
                                  <p:stCondLst>
                                    <p:cond delay="0"/>
                                  </p:stCondLst>
                                  <p:childTnLst>
                                    <p:set>
                                      <p:cBhvr>
                                        <p:cTn id="103" dur="1" fill="hold">
                                          <p:stCondLst>
                                            <p:cond delay="0"/>
                                          </p:stCondLst>
                                        </p:cTn>
                                        <p:tgtEl>
                                          <p:spTgt spid="8341"/>
                                        </p:tgtEl>
                                        <p:attrNameLst>
                                          <p:attrName>style.visibility</p:attrName>
                                        </p:attrNameLst>
                                      </p:cBhvr>
                                      <p:to>
                                        <p:strVal val="visible"/>
                                      </p:to>
                                    </p:set>
                                    <p:animEffect transition="in" filter="blinds(vertical)">
                                      <p:cBhvr>
                                        <p:cTn id="104" dur="2000"/>
                                        <p:tgtEl>
                                          <p:spTgt spid="8341"/>
                                        </p:tgtEl>
                                      </p:cBhvr>
                                    </p:animEffect>
                                  </p:childTnLst>
                                </p:cTn>
                              </p:par>
                            </p:childTnLst>
                          </p:cTn>
                        </p:par>
                      </p:childTnLst>
                    </p:cTn>
                  </p:par>
                  <p:par>
                    <p:cTn id="105" fill="hold">
                      <p:stCondLst>
                        <p:cond delay="indefinite"/>
                      </p:stCondLst>
                      <p:childTnLst>
                        <p:par>
                          <p:cTn id="106" fill="hold">
                            <p:stCondLst>
                              <p:cond delay="0"/>
                            </p:stCondLst>
                            <p:childTnLst>
                              <p:par>
                                <p:cTn id="107" presetID="2" presetClass="entr" presetSubtype="2" fill="hold" grpId="0" nodeType="clickEffect">
                                  <p:stCondLst>
                                    <p:cond delay="0"/>
                                  </p:stCondLst>
                                  <p:childTnLst>
                                    <p:set>
                                      <p:cBhvr>
                                        <p:cTn id="108" dur="1" fill="hold">
                                          <p:stCondLst>
                                            <p:cond delay="0"/>
                                          </p:stCondLst>
                                        </p:cTn>
                                        <p:tgtEl>
                                          <p:spTgt spid="8345"/>
                                        </p:tgtEl>
                                        <p:attrNameLst>
                                          <p:attrName>style.visibility</p:attrName>
                                        </p:attrNameLst>
                                      </p:cBhvr>
                                      <p:to>
                                        <p:strVal val="visible"/>
                                      </p:to>
                                    </p:set>
                                    <p:anim calcmode="lin" valueType="num">
                                      <p:cBhvr additive="base">
                                        <p:cTn id="109" dur="2000" fill="hold"/>
                                        <p:tgtEl>
                                          <p:spTgt spid="8345"/>
                                        </p:tgtEl>
                                        <p:attrNameLst>
                                          <p:attrName>ppt_x</p:attrName>
                                        </p:attrNameLst>
                                      </p:cBhvr>
                                      <p:tavLst>
                                        <p:tav tm="0">
                                          <p:val>
                                            <p:strVal val="1+#ppt_w/2"/>
                                          </p:val>
                                        </p:tav>
                                        <p:tav tm="100000">
                                          <p:val>
                                            <p:strVal val="#ppt_x"/>
                                          </p:val>
                                        </p:tav>
                                      </p:tavLst>
                                    </p:anim>
                                    <p:anim calcmode="lin" valueType="num">
                                      <p:cBhvr additive="base">
                                        <p:cTn id="110" dur="2000" fill="hold"/>
                                        <p:tgtEl>
                                          <p:spTgt spid="8345"/>
                                        </p:tgtEl>
                                        <p:attrNameLst>
                                          <p:attrName>ppt_y</p:attrName>
                                        </p:attrNameLst>
                                      </p:cBhvr>
                                      <p:tavLst>
                                        <p:tav tm="0">
                                          <p:val>
                                            <p:strVal val="#ppt_y"/>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 presetClass="entr" presetSubtype="5" fill="hold" grpId="0" nodeType="clickEffect">
                                  <p:stCondLst>
                                    <p:cond delay="0"/>
                                  </p:stCondLst>
                                  <p:childTnLst>
                                    <p:set>
                                      <p:cBhvr>
                                        <p:cTn id="114" dur="1" fill="hold">
                                          <p:stCondLst>
                                            <p:cond delay="0"/>
                                          </p:stCondLst>
                                        </p:cTn>
                                        <p:tgtEl>
                                          <p:spTgt spid="8342"/>
                                        </p:tgtEl>
                                        <p:attrNameLst>
                                          <p:attrName>style.visibility</p:attrName>
                                        </p:attrNameLst>
                                      </p:cBhvr>
                                      <p:to>
                                        <p:strVal val="visible"/>
                                      </p:to>
                                    </p:set>
                                    <p:animEffect transition="in" filter="blinds(vertical)">
                                      <p:cBhvr>
                                        <p:cTn id="115" dur="2000"/>
                                        <p:tgtEl>
                                          <p:spTgt spid="8342"/>
                                        </p:tgtEl>
                                      </p:cBhvr>
                                    </p:animEffect>
                                  </p:childTnLst>
                                </p:cTn>
                              </p:par>
                            </p:childTnLst>
                          </p:cTn>
                        </p:par>
                      </p:childTnLst>
                    </p:cTn>
                  </p:par>
                  <p:par>
                    <p:cTn id="116" fill="hold">
                      <p:stCondLst>
                        <p:cond delay="indefinite"/>
                      </p:stCondLst>
                      <p:childTnLst>
                        <p:par>
                          <p:cTn id="117" fill="hold">
                            <p:stCondLst>
                              <p:cond delay="0"/>
                            </p:stCondLst>
                            <p:childTnLst>
                              <p:par>
                                <p:cTn id="118" presetID="3" presetClass="entr" presetSubtype="5" fill="hold" grpId="0" nodeType="clickEffect">
                                  <p:stCondLst>
                                    <p:cond delay="0"/>
                                  </p:stCondLst>
                                  <p:childTnLst>
                                    <p:set>
                                      <p:cBhvr>
                                        <p:cTn id="119" dur="1" fill="hold">
                                          <p:stCondLst>
                                            <p:cond delay="0"/>
                                          </p:stCondLst>
                                        </p:cTn>
                                        <p:tgtEl>
                                          <p:spTgt spid="8343"/>
                                        </p:tgtEl>
                                        <p:attrNameLst>
                                          <p:attrName>style.visibility</p:attrName>
                                        </p:attrNameLst>
                                      </p:cBhvr>
                                      <p:to>
                                        <p:strVal val="visible"/>
                                      </p:to>
                                    </p:set>
                                    <p:animEffect transition="in" filter="blinds(vertical)">
                                      <p:cBhvr>
                                        <p:cTn id="120" dur="2000"/>
                                        <p:tgtEl>
                                          <p:spTgt spid="8343"/>
                                        </p:tgtEl>
                                      </p:cBhvr>
                                    </p:animEffect>
                                  </p:childTnLst>
                                </p:cTn>
                              </p:par>
                            </p:childTnLst>
                          </p:cTn>
                        </p:par>
                      </p:childTnLst>
                    </p:cTn>
                  </p:par>
                  <p:par>
                    <p:cTn id="121" fill="hold">
                      <p:stCondLst>
                        <p:cond delay="indefinite"/>
                      </p:stCondLst>
                      <p:childTnLst>
                        <p:par>
                          <p:cTn id="122" fill="hold">
                            <p:stCondLst>
                              <p:cond delay="0"/>
                            </p:stCondLst>
                            <p:childTnLst>
                              <p:par>
                                <p:cTn id="123" presetID="3" presetClass="entr" presetSubtype="5" fill="hold" grpId="0" nodeType="clickEffect">
                                  <p:stCondLst>
                                    <p:cond delay="0"/>
                                  </p:stCondLst>
                                  <p:childTnLst>
                                    <p:set>
                                      <p:cBhvr>
                                        <p:cTn id="124" dur="1" fill="hold">
                                          <p:stCondLst>
                                            <p:cond delay="0"/>
                                          </p:stCondLst>
                                        </p:cTn>
                                        <p:tgtEl>
                                          <p:spTgt spid="8344"/>
                                        </p:tgtEl>
                                        <p:attrNameLst>
                                          <p:attrName>style.visibility</p:attrName>
                                        </p:attrNameLst>
                                      </p:cBhvr>
                                      <p:to>
                                        <p:strVal val="visible"/>
                                      </p:to>
                                    </p:set>
                                    <p:animEffect transition="in" filter="blinds(vertical)">
                                      <p:cBhvr>
                                        <p:cTn id="125" dur="2000"/>
                                        <p:tgtEl>
                                          <p:spTgt spid="8344"/>
                                        </p:tgtEl>
                                      </p:cBhvr>
                                    </p:animEffect>
                                  </p:childTnLst>
                                </p:cTn>
                              </p:par>
                            </p:childTnLst>
                          </p:cTn>
                        </p:par>
                      </p:childTnLst>
                    </p:cTn>
                  </p:par>
                  <p:par>
                    <p:cTn id="126" fill="hold">
                      <p:stCondLst>
                        <p:cond delay="indefinite"/>
                      </p:stCondLst>
                      <p:childTnLst>
                        <p:par>
                          <p:cTn id="127" fill="hold">
                            <p:stCondLst>
                              <p:cond delay="0"/>
                            </p:stCondLst>
                            <p:childTnLst>
                              <p:par>
                                <p:cTn id="128" presetID="2" presetClass="entr" presetSubtype="2" fill="hold" grpId="0" nodeType="clickEffect">
                                  <p:stCondLst>
                                    <p:cond delay="0"/>
                                  </p:stCondLst>
                                  <p:childTnLst>
                                    <p:set>
                                      <p:cBhvr>
                                        <p:cTn id="129" dur="1" fill="hold">
                                          <p:stCondLst>
                                            <p:cond delay="0"/>
                                          </p:stCondLst>
                                        </p:cTn>
                                        <p:tgtEl>
                                          <p:spTgt spid="8346"/>
                                        </p:tgtEl>
                                        <p:attrNameLst>
                                          <p:attrName>style.visibility</p:attrName>
                                        </p:attrNameLst>
                                      </p:cBhvr>
                                      <p:to>
                                        <p:strVal val="visible"/>
                                      </p:to>
                                    </p:set>
                                    <p:anim calcmode="lin" valueType="num">
                                      <p:cBhvr additive="base">
                                        <p:cTn id="130" dur="2000" fill="hold"/>
                                        <p:tgtEl>
                                          <p:spTgt spid="8346"/>
                                        </p:tgtEl>
                                        <p:attrNameLst>
                                          <p:attrName>ppt_x</p:attrName>
                                        </p:attrNameLst>
                                      </p:cBhvr>
                                      <p:tavLst>
                                        <p:tav tm="0">
                                          <p:val>
                                            <p:strVal val="1+#ppt_w/2"/>
                                          </p:val>
                                        </p:tav>
                                        <p:tav tm="100000">
                                          <p:val>
                                            <p:strVal val="#ppt_x"/>
                                          </p:val>
                                        </p:tav>
                                      </p:tavLst>
                                    </p:anim>
                                    <p:anim calcmode="lin" valueType="num">
                                      <p:cBhvr additive="base">
                                        <p:cTn id="131" dur="2000" fill="hold"/>
                                        <p:tgtEl>
                                          <p:spTgt spid="8346"/>
                                        </p:tgtEl>
                                        <p:attrNameLst>
                                          <p:attrName>ppt_y</p:attrName>
                                        </p:attrNameLst>
                                      </p:cBhvr>
                                      <p:tavLst>
                                        <p:tav tm="0">
                                          <p:val>
                                            <p:strVal val="#ppt_y"/>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9" presetClass="entr" presetSubtype="0" fill="hold" grpId="0" nodeType="clickEffect">
                                  <p:stCondLst>
                                    <p:cond delay="0"/>
                                  </p:stCondLst>
                                  <p:childTnLst>
                                    <p:set>
                                      <p:cBhvr>
                                        <p:cTn id="135" dur="1" fill="hold">
                                          <p:stCondLst>
                                            <p:cond delay="0"/>
                                          </p:stCondLst>
                                        </p:cTn>
                                        <p:tgtEl>
                                          <p:spTgt spid="8347"/>
                                        </p:tgtEl>
                                        <p:attrNameLst>
                                          <p:attrName>style.visibility</p:attrName>
                                        </p:attrNameLst>
                                      </p:cBhvr>
                                      <p:to>
                                        <p:strVal val="visible"/>
                                      </p:to>
                                    </p:set>
                                    <p:animEffect transition="in" filter="dissolve">
                                      <p:cBhvr>
                                        <p:cTn id="136" dur="500"/>
                                        <p:tgtEl>
                                          <p:spTgt spid="8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3" grpId="0" animBg="1"/>
      <p:bldP spid="8217" grpId="0" animBg="1"/>
      <p:bldP spid="8218" grpId="0" animBg="1"/>
      <p:bldP spid="8219" grpId="0" animBg="1"/>
      <p:bldP spid="8220" grpId="0" animBg="1"/>
      <p:bldP spid="8231" grpId="0" animBg="1"/>
      <p:bldP spid="8232" grpId="0" animBg="1"/>
      <p:bldP spid="8233" grpId="0" animBg="1"/>
      <p:bldP spid="8234" grpId="0" animBg="1"/>
      <p:bldP spid="8235" grpId="0" animBg="1"/>
      <p:bldP spid="8236" grpId="0" animBg="1"/>
      <p:bldP spid="8255" grpId="0" animBg="1"/>
      <p:bldP spid="8256" grpId="0"/>
      <p:bldP spid="8257" grpId="0" animBg="1"/>
      <p:bldP spid="8258" grpId="0"/>
      <p:bldP spid="8266" grpId="0" animBg="1"/>
      <p:bldP spid="8267" grpId="0"/>
      <p:bldP spid="8339" grpId="1"/>
      <p:bldP spid="8340" grpId="0"/>
      <p:bldP spid="8341" grpId="0" animBg="1"/>
      <p:bldP spid="8342" grpId="0" animBg="1"/>
      <p:bldP spid="8343" grpId="0" animBg="1"/>
      <p:bldP spid="8344" grpId="0" animBg="1"/>
      <p:bldP spid="8345" grpId="0"/>
      <p:bldP spid="8346" grpId="0"/>
      <p:bldP spid="834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hr-HR"/>
              <a:t>Treći dan rada</a:t>
            </a:r>
            <a:endParaRPr lang="en-US"/>
          </a:p>
        </p:txBody>
      </p:sp>
      <p:sp>
        <p:nvSpPr>
          <p:cNvPr id="10244" name="Rectangle 4"/>
          <p:cNvSpPr>
            <a:spLocks noChangeArrowheads="1"/>
          </p:cNvSpPr>
          <p:nvPr/>
        </p:nvSpPr>
        <p:spPr bwMode="auto">
          <a:xfrm>
            <a:off x="971550" y="2205038"/>
            <a:ext cx="7561263" cy="3311525"/>
          </a:xfrm>
          <a:prstGeom prst="rect">
            <a:avLst/>
          </a:prstGeom>
          <a:solidFill>
            <a:schemeClr val="accent1"/>
          </a:solidFill>
          <a:ln w="9525">
            <a:solidFill>
              <a:schemeClr val="accent2"/>
            </a:solidFill>
            <a:miter lim="800000"/>
            <a:headEnd/>
            <a:tailEnd/>
          </a:ln>
          <a:effectLst/>
        </p:spPr>
        <p:txBody>
          <a:bodyPr wrap="none" anchor="ctr"/>
          <a:lstStyle/>
          <a:p>
            <a:endParaRPr lang="hr-HR"/>
          </a:p>
        </p:txBody>
      </p:sp>
      <p:sp>
        <p:nvSpPr>
          <p:cNvPr id="10245" name="Rectangle 5"/>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0246" name="Rectangle 6"/>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0247" name="Text Box 7"/>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10248" name="Line 8"/>
          <p:cNvSpPr>
            <a:spLocks noChangeShapeType="1"/>
          </p:cNvSpPr>
          <p:nvPr/>
        </p:nvSpPr>
        <p:spPr bwMode="auto">
          <a:xfrm>
            <a:off x="3276600" y="5013325"/>
            <a:ext cx="5256213" cy="0"/>
          </a:xfrm>
          <a:prstGeom prst="line">
            <a:avLst/>
          </a:prstGeom>
          <a:noFill/>
          <a:ln w="9525">
            <a:solidFill>
              <a:schemeClr val="tx1"/>
            </a:solidFill>
            <a:round/>
            <a:headEnd/>
            <a:tailEnd/>
          </a:ln>
          <a:effectLst/>
        </p:spPr>
        <p:txBody>
          <a:bodyPr/>
          <a:lstStyle/>
          <a:p>
            <a:endParaRPr lang="hr-HR"/>
          </a:p>
        </p:txBody>
      </p:sp>
      <p:sp>
        <p:nvSpPr>
          <p:cNvPr id="10249" name="Line 9"/>
          <p:cNvSpPr>
            <a:spLocks noChangeShapeType="1"/>
          </p:cNvSpPr>
          <p:nvPr/>
        </p:nvSpPr>
        <p:spPr bwMode="auto">
          <a:xfrm>
            <a:off x="3276600" y="4508500"/>
            <a:ext cx="5256213" cy="0"/>
          </a:xfrm>
          <a:prstGeom prst="line">
            <a:avLst/>
          </a:prstGeom>
          <a:noFill/>
          <a:ln w="9525">
            <a:solidFill>
              <a:schemeClr val="tx1"/>
            </a:solidFill>
            <a:round/>
            <a:headEnd/>
            <a:tailEnd/>
          </a:ln>
          <a:effectLst/>
        </p:spPr>
        <p:txBody>
          <a:bodyPr/>
          <a:lstStyle/>
          <a:p>
            <a:endParaRPr lang="hr-HR"/>
          </a:p>
        </p:txBody>
      </p:sp>
      <p:sp>
        <p:nvSpPr>
          <p:cNvPr id="10250" name="Line 10"/>
          <p:cNvSpPr>
            <a:spLocks noChangeShapeType="1"/>
          </p:cNvSpPr>
          <p:nvPr/>
        </p:nvSpPr>
        <p:spPr bwMode="auto">
          <a:xfrm>
            <a:off x="3276600" y="4005263"/>
            <a:ext cx="5256213" cy="0"/>
          </a:xfrm>
          <a:prstGeom prst="line">
            <a:avLst/>
          </a:prstGeom>
          <a:noFill/>
          <a:ln w="9525">
            <a:solidFill>
              <a:schemeClr val="tx1"/>
            </a:solidFill>
            <a:round/>
            <a:headEnd/>
            <a:tailEnd/>
          </a:ln>
          <a:effectLst/>
        </p:spPr>
        <p:txBody>
          <a:bodyPr/>
          <a:lstStyle/>
          <a:p>
            <a:endParaRPr lang="hr-HR"/>
          </a:p>
        </p:txBody>
      </p:sp>
      <p:sp>
        <p:nvSpPr>
          <p:cNvPr id="10251" name="Line 11"/>
          <p:cNvSpPr>
            <a:spLocks noChangeShapeType="1"/>
          </p:cNvSpPr>
          <p:nvPr/>
        </p:nvSpPr>
        <p:spPr bwMode="auto">
          <a:xfrm>
            <a:off x="3276600" y="3500438"/>
            <a:ext cx="5256213" cy="0"/>
          </a:xfrm>
          <a:prstGeom prst="line">
            <a:avLst/>
          </a:prstGeom>
          <a:noFill/>
          <a:ln w="9525">
            <a:solidFill>
              <a:schemeClr val="tx1"/>
            </a:solidFill>
            <a:round/>
            <a:headEnd/>
            <a:tailEnd/>
          </a:ln>
          <a:effectLst/>
        </p:spPr>
        <p:txBody>
          <a:bodyPr/>
          <a:lstStyle/>
          <a:p>
            <a:endParaRPr lang="hr-HR"/>
          </a:p>
        </p:txBody>
      </p:sp>
      <p:sp>
        <p:nvSpPr>
          <p:cNvPr id="10252" name="Line 12"/>
          <p:cNvSpPr>
            <a:spLocks noChangeShapeType="1"/>
          </p:cNvSpPr>
          <p:nvPr/>
        </p:nvSpPr>
        <p:spPr bwMode="auto">
          <a:xfrm flipH="1">
            <a:off x="3276600" y="3068638"/>
            <a:ext cx="576263" cy="0"/>
          </a:xfrm>
          <a:prstGeom prst="line">
            <a:avLst/>
          </a:prstGeom>
          <a:noFill/>
          <a:ln w="9525">
            <a:solidFill>
              <a:schemeClr val="tx1"/>
            </a:solidFill>
            <a:round/>
            <a:headEnd/>
            <a:tailEnd/>
          </a:ln>
          <a:effectLst/>
        </p:spPr>
        <p:txBody>
          <a:bodyPr/>
          <a:lstStyle/>
          <a:p>
            <a:endParaRPr lang="hr-HR"/>
          </a:p>
        </p:txBody>
      </p:sp>
      <p:sp>
        <p:nvSpPr>
          <p:cNvPr id="10253" name="Line 13"/>
          <p:cNvSpPr>
            <a:spLocks noChangeShapeType="1"/>
          </p:cNvSpPr>
          <p:nvPr/>
        </p:nvSpPr>
        <p:spPr bwMode="auto">
          <a:xfrm>
            <a:off x="5651500" y="3068638"/>
            <a:ext cx="2881313" cy="0"/>
          </a:xfrm>
          <a:prstGeom prst="line">
            <a:avLst/>
          </a:prstGeom>
          <a:noFill/>
          <a:ln w="9525">
            <a:solidFill>
              <a:schemeClr val="tx1"/>
            </a:solidFill>
            <a:round/>
            <a:headEnd/>
            <a:tailEnd/>
          </a:ln>
          <a:effectLst/>
        </p:spPr>
        <p:txBody>
          <a:bodyPr/>
          <a:lstStyle/>
          <a:p>
            <a:endParaRPr lang="hr-HR"/>
          </a:p>
        </p:txBody>
      </p:sp>
      <p:sp>
        <p:nvSpPr>
          <p:cNvPr id="10254" name="Line 14"/>
          <p:cNvSpPr>
            <a:spLocks noChangeShapeType="1"/>
          </p:cNvSpPr>
          <p:nvPr/>
        </p:nvSpPr>
        <p:spPr bwMode="auto">
          <a:xfrm flipV="1">
            <a:off x="3995738" y="3068638"/>
            <a:ext cx="0" cy="2447925"/>
          </a:xfrm>
          <a:prstGeom prst="line">
            <a:avLst/>
          </a:prstGeom>
          <a:noFill/>
          <a:ln w="9525">
            <a:solidFill>
              <a:schemeClr val="tx1"/>
            </a:solidFill>
            <a:round/>
            <a:headEnd/>
            <a:tailEnd/>
          </a:ln>
          <a:effectLst/>
        </p:spPr>
        <p:txBody>
          <a:bodyPr/>
          <a:lstStyle/>
          <a:p>
            <a:endParaRPr lang="hr-HR"/>
          </a:p>
        </p:txBody>
      </p:sp>
      <p:sp>
        <p:nvSpPr>
          <p:cNvPr id="10255" name="Line 15"/>
          <p:cNvSpPr>
            <a:spLocks noChangeShapeType="1"/>
          </p:cNvSpPr>
          <p:nvPr/>
        </p:nvSpPr>
        <p:spPr bwMode="auto">
          <a:xfrm flipV="1">
            <a:off x="4787900" y="3068638"/>
            <a:ext cx="0" cy="2447925"/>
          </a:xfrm>
          <a:prstGeom prst="line">
            <a:avLst/>
          </a:prstGeom>
          <a:noFill/>
          <a:ln w="9525">
            <a:solidFill>
              <a:schemeClr val="tx1"/>
            </a:solidFill>
            <a:round/>
            <a:headEnd/>
            <a:tailEnd/>
          </a:ln>
          <a:effectLst/>
        </p:spPr>
        <p:txBody>
          <a:bodyPr/>
          <a:lstStyle/>
          <a:p>
            <a:endParaRPr lang="hr-HR"/>
          </a:p>
        </p:txBody>
      </p:sp>
      <p:sp>
        <p:nvSpPr>
          <p:cNvPr id="10256" name="Line 16"/>
          <p:cNvSpPr>
            <a:spLocks noChangeShapeType="1"/>
          </p:cNvSpPr>
          <p:nvPr/>
        </p:nvSpPr>
        <p:spPr bwMode="auto">
          <a:xfrm flipV="1">
            <a:off x="5580063" y="3068638"/>
            <a:ext cx="0" cy="2447925"/>
          </a:xfrm>
          <a:prstGeom prst="line">
            <a:avLst/>
          </a:prstGeom>
          <a:noFill/>
          <a:ln w="9525">
            <a:solidFill>
              <a:schemeClr val="tx1"/>
            </a:solidFill>
            <a:round/>
            <a:headEnd/>
            <a:tailEnd/>
          </a:ln>
          <a:effectLst/>
        </p:spPr>
        <p:txBody>
          <a:bodyPr/>
          <a:lstStyle/>
          <a:p>
            <a:endParaRPr lang="hr-HR"/>
          </a:p>
        </p:txBody>
      </p:sp>
      <p:sp>
        <p:nvSpPr>
          <p:cNvPr id="10257" name="Line 17"/>
          <p:cNvSpPr>
            <a:spLocks noChangeShapeType="1"/>
          </p:cNvSpPr>
          <p:nvPr/>
        </p:nvSpPr>
        <p:spPr bwMode="auto">
          <a:xfrm flipV="1">
            <a:off x="6300788" y="3068638"/>
            <a:ext cx="0" cy="2447925"/>
          </a:xfrm>
          <a:prstGeom prst="line">
            <a:avLst/>
          </a:prstGeom>
          <a:noFill/>
          <a:ln w="9525">
            <a:solidFill>
              <a:schemeClr val="tx1"/>
            </a:solidFill>
            <a:round/>
            <a:headEnd/>
            <a:tailEnd/>
          </a:ln>
          <a:effectLst/>
        </p:spPr>
        <p:txBody>
          <a:bodyPr/>
          <a:lstStyle/>
          <a:p>
            <a:endParaRPr lang="hr-HR"/>
          </a:p>
        </p:txBody>
      </p:sp>
      <p:sp>
        <p:nvSpPr>
          <p:cNvPr id="10258" name="Line 18"/>
          <p:cNvSpPr>
            <a:spLocks noChangeShapeType="1"/>
          </p:cNvSpPr>
          <p:nvPr/>
        </p:nvSpPr>
        <p:spPr bwMode="auto">
          <a:xfrm flipV="1">
            <a:off x="7092950" y="3068638"/>
            <a:ext cx="0" cy="2447925"/>
          </a:xfrm>
          <a:prstGeom prst="line">
            <a:avLst/>
          </a:prstGeom>
          <a:noFill/>
          <a:ln w="9525">
            <a:solidFill>
              <a:schemeClr val="tx1"/>
            </a:solidFill>
            <a:round/>
            <a:headEnd/>
            <a:tailEnd/>
          </a:ln>
          <a:effectLst/>
        </p:spPr>
        <p:txBody>
          <a:bodyPr/>
          <a:lstStyle/>
          <a:p>
            <a:endParaRPr lang="hr-HR"/>
          </a:p>
        </p:txBody>
      </p:sp>
      <p:sp>
        <p:nvSpPr>
          <p:cNvPr id="10259" name="Line 19"/>
          <p:cNvSpPr>
            <a:spLocks noChangeShapeType="1"/>
          </p:cNvSpPr>
          <p:nvPr/>
        </p:nvSpPr>
        <p:spPr bwMode="auto">
          <a:xfrm flipV="1">
            <a:off x="7812088" y="3068638"/>
            <a:ext cx="0" cy="2447925"/>
          </a:xfrm>
          <a:prstGeom prst="line">
            <a:avLst/>
          </a:prstGeom>
          <a:noFill/>
          <a:ln w="9525">
            <a:solidFill>
              <a:schemeClr val="tx1"/>
            </a:solidFill>
            <a:round/>
            <a:headEnd/>
            <a:tailEnd/>
          </a:ln>
          <a:effectLst/>
        </p:spPr>
        <p:txBody>
          <a:bodyPr/>
          <a:lstStyle/>
          <a:p>
            <a:endParaRPr lang="hr-HR"/>
          </a:p>
        </p:txBody>
      </p:sp>
      <p:sp>
        <p:nvSpPr>
          <p:cNvPr id="10260" name="Line 20"/>
          <p:cNvSpPr>
            <a:spLocks noChangeShapeType="1"/>
          </p:cNvSpPr>
          <p:nvPr/>
        </p:nvSpPr>
        <p:spPr bwMode="auto">
          <a:xfrm flipH="1">
            <a:off x="971550" y="2708275"/>
            <a:ext cx="506413" cy="0"/>
          </a:xfrm>
          <a:prstGeom prst="line">
            <a:avLst/>
          </a:prstGeom>
          <a:noFill/>
          <a:ln w="38100">
            <a:solidFill>
              <a:schemeClr val="accent2"/>
            </a:solidFill>
            <a:round/>
            <a:headEnd/>
            <a:tailEnd/>
          </a:ln>
          <a:effectLst/>
        </p:spPr>
        <p:txBody>
          <a:bodyPr/>
          <a:lstStyle/>
          <a:p>
            <a:endParaRPr lang="hr-HR"/>
          </a:p>
        </p:txBody>
      </p:sp>
      <p:sp>
        <p:nvSpPr>
          <p:cNvPr id="10261" name="Line 21"/>
          <p:cNvSpPr>
            <a:spLocks noChangeShapeType="1"/>
          </p:cNvSpPr>
          <p:nvPr/>
        </p:nvSpPr>
        <p:spPr bwMode="auto">
          <a:xfrm>
            <a:off x="971550" y="4076700"/>
            <a:ext cx="506413" cy="0"/>
          </a:xfrm>
          <a:prstGeom prst="line">
            <a:avLst/>
          </a:prstGeom>
          <a:noFill/>
          <a:ln w="38100">
            <a:solidFill>
              <a:schemeClr val="accent2"/>
            </a:solidFill>
            <a:round/>
            <a:headEnd/>
            <a:tailEnd/>
          </a:ln>
          <a:effectLst/>
        </p:spPr>
        <p:txBody>
          <a:bodyPr/>
          <a:lstStyle/>
          <a:p>
            <a:endParaRPr lang="hr-HR"/>
          </a:p>
        </p:txBody>
      </p:sp>
      <p:sp>
        <p:nvSpPr>
          <p:cNvPr id="10262" name="Line 22"/>
          <p:cNvSpPr>
            <a:spLocks noChangeShapeType="1"/>
          </p:cNvSpPr>
          <p:nvPr/>
        </p:nvSpPr>
        <p:spPr bwMode="auto">
          <a:xfrm>
            <a:off x="971550" y="3429000"/>
            <a:ext cx="506413" cy="0"/>
          </a:xfrm>
          <a:prstGeom prst="line">
            <a:avLst/>
          </a:prstGeom>
          <a:noFill/>
          <a:ln w="38100">
            <a:solidFill>
              <a:schemeClr val="accent2"/>
            </a:solidFill>
            <a:round/>
            <a:headEnd/>
            <a:tailEnd/>
          </a:ln>
          <a:effectLst/>
        </p:spPr>
        <p:txBody>
          <a:bodyPr/>
          <a:lstStyle/>
          <a:p>
            <a:endParaRPr lang="hr-HR"/>
          </a:p>
        </p:txBody>
      </p:sp>
      <p:sp>
        <p:nvSpPr>
          <p:cNvPr id="10263" name="Line 23"/>
          <p:cNvSpPr>
            <a:spLocks noChangeShapeType="1"/>
          </p:cNvSpPr>
          <p:nvPr/>
        </p:nvSpPr>
        <p:spPr bwMode="auto">
          <a:xfrm>
            <a:off x="971550" y="4797425"/>
            <a:ext cx="506413" cy="0"/>
          </a:xfrm>
          <a:prstGeom prst="line">
            <a:avLst/>
          </a:prstGeom>
          <a:noFill/>
          <a:ln w="38100">
            <a:solidFill>
              <a:schemeClr val="accent2"/>
            </a:solidFill>
            <a:round/>
            <a:headEnd/>
            <a:tailEnd/>
          </a:ln>
          <a:effectLst/>
        </p:spPr>
        <p:txBody>
          <a:bodyPr/>
          <a:lstStyle/>
          <a:p>
            <a:endParaRPr lang="hr-HR"/>
          </a:p>
        </p:txBody>
      </p:sp>
      <p:sp>
        <p:nvSpPr>
          <p:cNvPr id="10264" name="Line 24"/>
          <p:cNvSpPr>
            <a:spLocks noChangeShapeType="1"/>
          </p:cNvSpPr>
          <p:nvPr/>
        </p:nvSpPr>
        <p:spPr bwMode="auto">
          <a:xfrm flipV="1">
            <a:off x="1477963" y="2205038"/>
            <a:ext cx="0" cy="503237"/>
          </a:xfrm>
          <a:prstGeom prst="line">
            <a:avLst/>
          </a:prstGeom>
          <a:noFill/>
          <a:ln w="38100">
            <a:solidFill>
              <a:schemeClr val="accent2"/>
            </a:solidFill>
            <a:round/>
            <a:headEnd/>
            <a:tailEnd/>
          </a:ln>
          <a:effectLst/>
        </p:spPr>
        <p:txBody>
          <a:bodyPr/>
          <a:lstStyle/>
          <a:p>
            <a:endParaRPr lang="hr-HR"/>
          </a:p>
        </p:txBody>
      </p:sp>
      <p:sp>
        <p:nvSpPr>
          <p:cNvPr id="10265" name="Line 25"/>
          <p:cNvSpPr>
            <a:spLocks noChangeShapeType="1"/>
          </p:cNvSpPr>
          <p:nvPr/>
        </p:nvSpPr>
        <p:spPr bwMode="auto">
          <a:xfrm flipV="1">
            <a:off x="3276600" y="2205038"/>
            <a:ext cx="0" cy="503237"/>
          </a:xfrm>
          <a:prstGeom prst="line">
            <a:avLst/>
          </a:prstGeom>
          <a:noFill/>
          <a:ln w="38100">
            <a:solidFill>
              <a:schemeClr val="accent2"/>
            </a:solidFill>
            <a:round/>
            <a:headEnd/>
            <a:tailEnd/>
          </a:ln>
          <a:effectLst/>
        </p:spPr>
        <p:txBody>
          <a:bodyPr/>
          <a:lstStyle/>
          <a:p>
            <a:endParaRPr lang="hr-HR"/>
          </a:p>
        </p:txBody>
      </p:sp>
      <p:sp>
        <p:nvSpPr>
          <p:cNvPr id="10266" name="Line 26"/>
          <p:cNvSpPr>
            <a:spLocks noChangeShapeType="1"/>
          </p:cNvSpPr>
          <p:nvPr/>
        </p:nvSpPr>
        <p:spPr bwMode="auto">
          <a:xfrm flipV="1">
            <a:off x="2051050" y="2205038"/>
            <a:ext cx="0" cy="503237"/>
          </a:xfrm>
          <a:prstGeom prst="line">
            <a:avLst/>
          </a:prstGeom>
          <a:noFill/>
          <a:ln w="38100">
            <a:solidFill>
              <a:schemeClr val="accent2"/>
            </a:solidFill>
            <a:round/>
            <a:headEnd/>
            <a:tailEnd/>
          </a:ln>
          <a:effectLst/>
        </p:spPr>
        <p:txBody>
          <a:bodyPr/>
          <a:lstStyle/>
          <a:p>
            <a:endParaRPr lang="hr-HR"/>
          </a:p>
        </p:txBody>
      </p:sp>
      <p:sp>
        <p:nvSpPr>
          <p:cNvPr id="10267" name="Line 27"/>
          <p:cNvSpPr>
            <a:spLocks noChangeShapeType="1"/>
          </p:cNvSpPr>
          <p:nvPr/>
        </p:nvSpPr>
        <p:spPr bwMode="auto">
          <a:xfrm flipV="1">
            <a:off x="2627313" y="2205038"/>
            <a:ext cx="0" cy="503237"/>
          </a:xfrm>
          <a:prstGeom prst="line">
            <a:avLst/>
          </a:prstGeom>
          <a:noFill/>
          <a:ln w="38100">
            <a:solidFill>
              <a:schemeClr val="accent2"/>
            </a:solidFill>
            <a:round/>
            <a:headEnd/>
            <a:tailEnd/>
          </a:ln>
          <a:effectLst/>
        </p:spPr>
        <p:txBody>
          <a:bodyPr/>
          <a:lstStyle/>
          <a:p>
            <a:endParaRPr lang="hr-HR"/>
          </a:p>
        </p:txBody>
      </p:sp>
      <p:sp>
        <p:nvSpPr>
          <p:cNvPr id="10268" name="Line 28"/>
          <p:cNvSpPr>
            <a:spLocks noChangeShapeType="1"/>
          </p:cNvSpPr>
          <p:nvPr/>
        </p:nvSpPr>
        <p:spPr bwMode="auto">
          <a:xfrm>
            <a:off x="7524750" y="2205038"/>
            <a:ext cx="0" cy="0"/>
          </a:xfrm>
          <a:prstGeom prst="line">
            <a:avLst/>
          </a:prstGeom>
          <a:noFill/>
          <a:ln w="9525">
            <a:solidFill>
              <a:schemeClr val="tx1"/>
            </a:solidFill>
            <a:round/>
            <a:headEnd/>
            <a:tailEnd/>
          </a:ln>
          <a:effectLst/>
        </p:spPr>
        <p:txBody>
          <a:bodyPr/>
          <a:lstStyle/>
          <a:p>
            <a:endParaRPr lang="hr-HR"/>
          </a:p>
        </p:txBody>
      </p:sp>
      <p:sp>
        <p:nvSpPr>
          <p:cNvPr id="10269" name="Line 29"/>
          <p:cNvSpPr>
            <a:spLocks noChangeShapeType="1"/>
          </p:cNvSpPr>
          <p:nvPr/>
        </p:nvSpPr>
        <p:spPr bwMode="auto">
          <a:xfrm flipV="1">
            <a:off x="7092950" y="2205038"/>
            <a:ext cx="0" cy="863600"/>
          </a:xfrm>
          <a:prstGeom prst="line">
            <a:avLst/>
          </a:prstGeom>
          <a:noFill/>
          <a:ln w="9525">
            <a:solidFill>
              <a:schemeClr val="tx1"/>
            </a:solidFill>
            <a:round/>
            <a:headEnd/>
            <a:tailEnd/>
          </a:ln>
          <a:effectLst/>
        </p:spPr>
        <p:txBody>
          <a:bodyPr/>
          <a:lstStyle/>
          <a:p>
            <a:endParaRPr lang="hr-HR"/>
          </a:p>
        </p:txBody>
      </p:sp>
      <p:sp>
        <p:nvSpPr>
          <p:cNvPr id="10270" name="Line 30"/>
          <p:cNvSpPr>
            <a:spLocks noChangeShapeType="1"/>
          </p:cNvSpPr>
          <p:nvPr/>
        </p:nvSpPr>
        <p:spPr bwMode="auto">
          <a:xfrm>
            <a:off x="6589713" y="2205038"/>
            <a:ext cx="0" cy="863600"/>
          </a:xfrm>
          <a:prstGeom prst="line">
            <a:avLst/>
          </a:prstGeom>
          <a:noFill/>
          <a:ln w="9525">
            <a:solidFill>
              <a:schemeClr val="tx1"/>
            </a:solidFill>
            <a:round/>
            <a:headEnd/>
            <a:tailEnd/>
          </a:ln>
          <a:effectLst/>
        </p:spPr>
        <p:txBody>
          <a:bodyPr/>
          <a:lstStyle/>
          <a:p>
            <a:endParaRPr lang="hr-HR"/>
          </a:p>
        </p:txBody>
      </p:sp>
      <p:sp>
        <p:nvSpPr>
          <p:cNvPr id="10271" name="Line 31"/>
          <p:cNvSpPr>
            <a:spLocks noChangeShapeType="1"/>
          </p:cNvSpPr>
          <p:nvPr/>
        </p:nvSpPr>
        <p:spPr bwMode="auto">
          <a:xfrm>
            <a:off x="6084888" y="2205038"/>
            <a:ext cx="0" cy="863600"/>
          </a:xfrm>
          <a:prstGeom prst="line">
            <a:avLst/>
          </a:prstGeom>
          <a:noFill/>
          <a:ln w="9525">
            <a:solidFill>
              <a:schemeClr val="tx1"/>
            </a:solidFill>
            <a:round/>
            <a:headEnd/>
            <a:tailEnd/>
          </a:ln>
          <a:effectLst/>
        </p:spPr>
        <p:txBody>
          <a:bodyPr/>
          <a:lstStyle/>
          <a:p>
            <a:endParaRPr lang="hr-HR"/>
          </a:p>
        </p:txBody>
      </p:sp>
      <p:sp>
        <p:nvSpPr>
          <p:cNvPr id="10272" name="Line 32"/>
          <p:cNvSpPr>
            <a:spLocks noChangeShapeType="1"/>
          </p:cNvSpPr>
          <p:nvPr/>
        </p:nvSpPr>
        <p:spPr bwMode="auto">
          <a:xfrm>
            <a:off x="7596188" y="2205038"/>
            <a:ext cx="0" cy="863600"/>
          </a:xfrm>
          <a:prstGeom prst="line">
            <a:avLst/>
          </a:prstGeom>
          <a:noFill/>
          <a:ln w="9525">
            <a:solidFill>
              <a:schemeClr val="tx1"/>
            </a:solidFill>
            <a:round/>
            <a:headEnd/>
            <a:tailEnd/>
          </a:ln>
          <a:effectLst/>
        </p:spPr>
        <p:txBody>
          <a:bodyPr/>
          <a:lstStyle/>
          <a:p>
            <a:endParaRPr lang="hr-HR"/>
          </a:p>
        </p:txBody>
      </p:sp>
      <p:sp>
        <p:nvSpPr>
          <p:cNvPr id="10273" name="Line 33"/>
          <p:cNvSpPr>
            <a:spLocks noChangeShapeType="1"/>
          </p:cNvSpPr>
          <p:nvPr/>
        </p:nvSpPr>
        <p:spPr bwMode="auto">
          <a:xfrm>
            <a:off x="8027988" y="2205038"/>
            <a:ext cx="0" cy="863600"/>
          </a:xfrm>
          <a:prstGeom prst="line">
            <a:avLst/>
          </a:prstGeom>
          <a:noFill/>
          <a:ln w="9525">
            <a:solidFill>
              <a:schemeClr val="tx1"/>
            </a:solidFill>
            <a:round/>
            <a:headEnd/>
            <a:tailEnd/>
          </a:ln>
          <a:effectLst/>
        </p:spPr>
        <p:txBody>
          <a:bodyPr/>
          <a:lstStyle/>
          <a:p>
            <a:endParaRPr lang="hr-HR"/>
          </a:p>
        </p:txBody>
      </p:sp>
      <p:sp>
        <p:nvSpPr>
          <p:cNvPr id="10274" name="Oval 34"/>
          <p:cNvSpPr>
            <a:spLocks noChangeArrowheads="1"/>
          </p:cNvSpPr>
          <p:nvPr/>
        </p:nvSpPr>
        <p:spPr bwMode="auto">
          <a:xfrm>
            <a:off x="971550" y="5373688"/>
            <a:ext cx="144463" cy="142875"/>
          </a:xfrm>
          <a:prstGeom prst="ellipse">
            <a:avLst/>
          </a:prstGeom>
          <a:solidFill>
            <a:schemeClr val="bg1"/>
          </a:solidFill>
          <a:ln w="9525">
            <a:solidFill>
              <a:schemeClr val="accent2"/>
            </a:solidFill>
            <a:round/>
            <a:headEnd/>
            <a:tailEnd/>
          </a:ln>
          <a:effectLst/>
        </p:spPr>
        <p:txBody>
          <a:bodyPr wrap="none" anchor="ctr"/>
          <a:lstStyle/>
          <a:p>
            <a:endParaRPr lang="hr-HR"/>
          </a:p>
        </p:txBody>
      </p:sp>
      <p:sp>
        <p:nvSpPr>
          <p:cNvPr id="10275" name="Oval 35"/>
          <p:cNvSpPr>
            <a:spLocks noChangeArrowheads="1"/>
          </p:cNvSpPr>
          <p:nvPr/>
        </p:nvSpPr>
        <p:spPr bwMode="auto">
          <a:xfrm>
            <a:off x="971550" y="47244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76" name="Oval 36"/>
          <p:cNvSpPr>
            <a:spLocks noChangeArrowheads="1"/>
          </p:cNvSpPr>
          <p:nvPr/>
        </p:nvSpPr>
        <p:spPr bwMode="auto">
          <a:xfrm>
            <a:off x="971550" y="4005263"/>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77" name="Oval 37"/>
          <p:cNvSpPr>
            <a:spLocks noChangeArrowheads="1"/>
          </p:cNvSpPr>
          <p:nvPr/>
        </p:nvSpPr>
        <p:spPr bwMode="auto">
          <a:xfrm>
            <a:off x="971550" y="3357563"/>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78" name="Oval 38"/>
          <p:cNvSpPr>
            <a:spLocks noChangeArrowheads="1"/>
          </p:cNvSpPr>
          <p:nvPr/>
        </p:nvSpPr>
        <p:spPr bwMode="auto">
          <a:xfrm>
            <a:off x="971550" y="26368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79" name="Oval 39"/>
          <p:cNvSpPr>
            <a:spLocks noChangeArrowheads="1"/>
          </p:cNvSpPr>
          <p:nvPr/>
        </p:nvSpPr>
        <p:spPr bwMode="auto">
          <a:xfrm>
            <a:off x="9715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80" name="Oval 40"/>
          <p:cNvSpPr>
            <a:spLocks noChangeArrowheads="1"/>
          </p:cNvSpPr>
          <p:nvPr/>
        </p:nvSpPr>
        <p:spPr bwMode="auto">
          <a:xfrm>
            <a:off x="14033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81" name="Oval 41"/>
          <p:cNvSpPr>
            <a:spLocks noChangeArrowheads="1"/>
          </p:cNvSpPr>
          <p:nvPr/>
        </p:nvSpPr>
        <p:spPr bwMode="auto">
          <a:xfrm>
            <a:off x="1979613" y="2205038"/>
            <a:ext cx="146050"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82" name="Oval 42"/>
          <p:cNvSpPr>
            <a:spLocks noChangeArrowheads="1"/>
          </p:cNvSpPr>
          <p:nvPr/>
        </p:nvSpPr>
        <p:spPr bwMode="auto">
          <a:xfrm>
            <a:off x="255746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83" name="Oval 43"/>
          <p:cNvSpPr>
            <a:spLocks noChangeArrowheads="1"/>
          </p:cNvSpPr>
          <p:nvPr/>
        </p:nvSpPr>
        <p:spPr bwMode="auto">
          <a:xfrm>
            <a:off x="320516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84" name="Oval 44"/>
          <p:cNvSpPr>
            <a:spLocks noChangeArrowheads="1"/>
          </p:cNvSpPr>
          <p:nvPr/>
        </p:nvSpPr>
        <p:spPr bwMode="auto">
          <a:xfrm>
            <a:off x="6011863" y="2205038"/>
            <a:ext cx="146050"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85" name="Oval 45"/>
          <p:cNvSpPr>
            <a:spLocks noChangeArrowheads="1"/>
          </p:cNvSpPr>
          <p:nvPr/>
        </p:nvSpPr>
        <p:spPr bwMode="auto">
          <a:xfrm>
            <a:off x="6516688" y="2205038"/>
            <a:ext cx="142875"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86" name="Oval 46"/>
          <p:cNvSpPr>
            <a:spLocks noChangeArrowheads="1"/>
          </p:cNvSpPr>
          <p:nvPr/>
        </p:nvSpPr>
        <p:spPr bwMode="auto">
          <a:xfrm>
            <a:off x="7021513" y="2205038"/>
            <a:ext cx="142875"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87" name="Oval 47"/>
          <p:cNvSpPr>
            <a:spLocks noChangeArrowheads="1"/>
          </p:cNvSpPr>
          <p:nvPr/>
        </p:nvSpPr>
        <p:spPr bwMode="auto">
          <a:xfrm>
            <a:off x="7524750" y="2205038"/>
            <a:ext cx="144463"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88" name="Oval 48"/>
          <p:cNvSpPr>
            <a:spLocks noChangeArrowheads="1"/>
          </p:cNvSpPr>
          <p:nvPr/>
        </p:nvSpPr>
        <p:spPr bwMode="auto">
          <a:xfrm>
            <a:off x="7956550" y="2205038"/>
            <a:ext cx="144463"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89" name="Oval 49"/>
          <p:cNvSpPr>
            <a:spLocks noChangeArrowheads="1"/>
          </p:cNvSpPr>
          <p:nvPr/>
        </p:nvSpPr>
        <p:spPr bwMode="auto">
          <a:xfrm>
            <a:off x="8388350" y="2205038"/>
            <a:ext cx="144463"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0" name="Oval 50"/>
          <p:cNvSpPr>
            <a:spLocks noChangeArrowheads="1"/>
          </p:cNvSpPr>
          <p:nvPr/>
        </p:nvSpPr>
        <p:spPr bwMode="auto">
          <a:xfrm>
            <a:off x="8388350" y="2997200"/>
            <a:ext cx="144463" cy="144463"/>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1" name="Oval 51"/>
          <p:cNvSpPr>
            <a:spLocks noChangeArrowheads="1"/>
          </p:cNvSpPr>
          <p:nvPr/>
        </p:nvSpPr>
        <p:spPr bwMode="auto">
          <a:xfrm>
            <a:off x="8388350" y="3429000"/>
            <a:ext cx="144463" cy="144463"/>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2" name="Oval 52"/>
          <p:cNvSpPr>
            <a:spLocks noChangeArrowheads="1"/>
          </p:cNvSpPr>
          <p:nvPr/>
        </p:nvSpPr>
        <p:spPr bwMode="auto">
          <a:xfrm>
            <a:off x="8388350" y="3933825"/>
            <a:ext cx="144463"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3" name="Oval 53"/>
          <p:cNvSpPr>
            <a:spLocks noChangeArrowheads="1"/>
          </p:cNvSpPr>
          <p:nvPr/>
        </p:nvSpPr>
        <p:spPr bwMode="auto">
          <a:xfrm>
            <a:off x="8388350" y="4437063"/>
            <a:ext cx="144463" cy="1444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4" name="Oval 54"/>
          <p:cNvSpPr>
            <a:spLocks noChangeArrowheads="1"/>
          </p:cNvSpPr>
          <p:nvPr/>
        </p:nvSpPr>
        <p:spPr bwMode="auto">
          <a:xfrm>
            <a:off x="8388350" y="4941888"/>
            <a:ext cx="144463"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5" name="Oval 55"/>
          <p:cNvSpPr>
            <a:spLocks noChangeArrowheads="1"/>
          </p:cNvSpPr>
          <p:nvPr/>
        </p:nvSpPr>
        <p:spPr bwMode="auto">
          <a:xfrm>
            <a:off x="8388350" y="5373688"/>
            <a:ext cx="144463"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6" name="Oval 56"/>
          <p:cNvSpPr>
            <a:spLocks noChangeArrowheads="1"/>
          </p:cNvSpPr>
          <p:nvPr/>
        </p:nvSpPr>
        <p:spPr bwMode="auto">
          <a:xfrm>
            <a:off x="7740650" y="5373688"/>
            <a:ext cx="144463"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7" name="Oval 57"/>
          <p:cNvSpPr>
            <a:spLocks noChangeArrowheads="1"/>
          </p:cNvSpPr>
          <p:nvPr/>
        </p:nvSpPr>
        <p:spPr bwMode="auto">
          <a:xfrm>
            <a:off x="7021513" y="5373688"/>
            <a:ext cx="142875" cy="142875"/>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10298" name="Oval 58"/>
          <p:cNvSpPr>
            <a:spLocks noChangeArrowheads="1"/>
          </p:cNvSpPr>
          <p:nvPr/>
        </p:nvSpPr>
        <p:spPr bwMode="auto">
          <a:xfrm>
            <a:off x="6227763" y="5373688"/>
            <a:ext cx="146050"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299" name="Oval 59"/>
          <p:cNvSpPr>
            <a:spLocks noChangeArrowheads="1"/>
          </p:cNvSpPr>
          <p:nvPr/>
        </p:nvSpPr>
        <p:spPr bwMode="auto">
          <a:xfrm>
            <a:off x="5510213" y="5373688"/>
            <a:ext cx="141287"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300" name="Oval 60"/>
          <p:cNvSpPr>
            <a:spLocks noChangeArrowheads="1"/>
          </p:cNvSpPr>
          <p:nvPr/>
        </p:nvSpPr>
        <p:spPr bwMode="auto">
          <a:xfrm>
            <a:off x="4716463" y="5373688"/>
            <a:ext cx="142875" cy="142875"/>
          </a:xfrm>
          <a:prstGeom prst="ellipse">
            <a:avLst/>
          </a:prstGeom>
          <a:solidFill>
            <a:schemeClr val="bg1"/>
          </a:solidFill>
          <a:ln w="9525">
            <a:solidFill>
              <a:schemeClr val="tx1"/>
            </a:solidFill>
            <a:round/>
            <a:headEnd/>
            <a:tailEnd/>
          </a:ln>
          <a:effectLst/>
        </p:spPr>
        <p:txBody>
          <a:bodyPr wrap="none" anchor="ctr"/>
          <a:lstStyle/>
          <a:p>
            <a:pPr algn="ctr"/>
            <a:endParaRPr lang="hr-HR"/>
          </a:p>
        </p:txBody>
      </p:sp>
      <p:sp>
        <p:nvSpPr>
          <p:cNvPr id="10301" name="Oval 61"/>
          <p:cNvSpPr>
            <a:spLocks noChangeArrowheads="1"/>
          </p:cNvSpPr>
          <p:nvPr/>
        </p:nvSpPr>
        <p:spPr bwMode="auto">
          <a:xfrm>
            <a:off x="392430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0302" name="Oval 62"/>
          <p:cNvSpPr>
            <a:spLocks noChangeArrowheads="1"/>
          </p:cNvSpPr>
          <p:nvPr/>
        </p:nvSpPr>
        <p:spPr bwMode="auto">
          <a:xfrm>
            <a:off x="3852863" y="1700213"/>
            <a:ext cx="215900" cy="215900"/>
          </a:xfrm>
          <a:prstGeom prst="ellipse">
            <a:avLst/>
          </a:prstGeom>
          <a:solidFill>
            <a:srgbClr val="FF0000"/>
          </a:solidFill>
          <a:ln w="9525">
            <a:solidFill>
              <a:srgbClr val="FF0000"/>
            </a:solidFill>
            <a:round/>
            <a:headEnd/>
            <a:tailEnd/>
          </a:ln>
          <a:effectLst/>
        </p:spPr>
        <p:txBody>
          <a:bodyPr wrap="none" anchor="ctr"/>
          <a:lstStyle/>
          <a:p>
            <a:endParaRPr lang="hr-HR"/>
          </a:p>
        </p:txBody>
      </p:sp>
      <p:sp>
        <p:nvSpPr>
          <p:cNvPr id="10303" name="Text Box 63"/>
          <p:cNvSpPr txBox="1">
            <a:spLocks noChangeArrowheads="1"/>
          </p:cNvSpPr>
          <p:nvPr/>
        </p:nvSpPr>
        <p:spPr bwMode="auto">
          <a:xfrm>
            <a:off x="4284663" y="1628775"/>
            <a:ext cx="1225550" cy="366713"/>
          </a:xfrm>
          <a:prstGeom prst="rect">
            <a:avLst/>
          </a:prstGeom>
          <a:noFill/>
          <a:ln w="9525">
            <a:noFill/>
            <a:miter lim="800000"/>
            <a:headEnd/>
            <a:tailEnd/>
          </a:ln>
          <a:effectLst/>
        </p:spPr>
        <p:txBody>
          <a:bodyPr>
            <a:spAutoFit/>
          </a:bodyPr>
          <a:lstStyle/>
          <a:p>
            <a:pPr>
              <a:spcBef>
                <a:spcPct val="50000"/>
              </a:spcBef>
            </a:pPr>
            <a:r>
              <a:rPr lang="hr-HR"/>
              <a:t>bušenje</a:t>
            </a:r>
            <a:endParaRPr lang="en-US"/>
          </a:p>
        </p:txBody>
      </p:sp>
      <p:sp>
        <p:nvSpPr>
          <p:cNvPr id="10304" name="Line 64"/>
          <p:cNvSpPr>
            <a:spLocks noChangeShapeType="1"/>
          </p:cNvSpPr>
          <p:nvPr/>
        </p:nvSpPr>
        <p:spPr bwMode="auto">
          <a:xfrm>
            <a:off x="5795963" y="1844675"/>
            <a:ext cx="1225550" cy="0"/>
          </a:xfrm>
          <a:prstGeom prst="line">
            <a:avLst/>
          </a:prstGeom>
          <a:noFill/>
          <a:ln w="57150">
            <a:solidFill>
              <a:srgbClr val="FF0000"/>
            </a:solidFill>
            <a:round/>
            <a:headEnd/>
            <a:tailEnd/>
          </a:ln>
          <a:effectLst/>
        </p:spPr>
        <p:txBody>
          <a:bodyPr/>
          <a:lstStyle/>
          <a:p>
            <a:endParaRPr lang="hr-HR"/>
          </a:p>
        </p:txBody>
      </p:sp>
      <p:sp>
        <p:nvSpPr>
          <p:cNvPr id="10305" name="Text Box 65"/>
          <p:cNvSpPr txBox="1">
            <a:spLocks noChangeArrowheads="1"/>
          </p:cNvSpPr>
          <p:nvPr/>
        </p:nvSpPr>
        <p:spPr bwMode="auto">
          <a:xfrm>
            <a:off x="7237413" y="1628775"/>
            <a:ext cx="1222375" cy="366713"/>
          </a:xfrm>
          <a:prstGeom prst="rect">
            <a:avLst/>
          </a:prstGeom>
          <a:noFill/>
          <a:ln w="9525">
            <a:noFill/>
            <a:miter lim="800000"/>
            <a:headEnd/>
            <a:tailEnd/>
          </a:ln>
          <a:effectLst/>
        </p:spPr>
        <p:txBody>
          <a:bodyPr>
            <a:spAutoFit/>
          </a:bodyPr>
          <a:lstStyle/>
          <a:p>
            <a:pPr>
              <a:spcBef>
                <a:spcPct val="50000"/>
              </a:spcBef>
            </a:pPr>
            <a:r>
              <a:rPr lang="hr-HR"/>
              <a:t>rezanje</a:t>
            </a:r>
            <a:endParaRPr lang="en-US"/>
          </a:p>
        </p:txBody>
      </p:sp>
      <p:sp>
        <p:nvSpPr>
          <p:cNvPr id="10306" name="Line 66"/>
          <p:cNvSpPr>
            <a:spLocks noChangeShapeType="1"/>
          </p:cNvSpPr>
          <p:nvPr/>
        </p:nvSpPr>
        <p:spPr bwMode="auto">
          <a:xfrm flipV="1">
            <a:off x="971550" y="2205038"/>
            <a:ext cx="0" cy="3311525"/>
          </a:xfrm>
          <a:prstGeom prst="line">
            <a:avLst/>
          </a:prstGeom>
          <a:noFill/>
          <a:ln w="38100">
            <a:solidFill>
              <a:schemeClr val="accent2"/>
            </a:solidFill>
            <a:round/>
            <a:headEnd/>
            <a:tailEnd/>
          </a:ln>
          <a:effectLst/>
        </p:spPr>
        <p:txBody>
          <a:bodyPr/>
          <a:lstStyle/>
          <a:p>
            <a:endParaRPr lang="hr-HR"/>
          </a:p>
        </p:txBody>
      </p:sp>
      <p:sp>
        <p:nvSpPr>
          <p:cNvPr id="10307" name="Line 67"/>
          <p:cNvSpPr>
            <a:spLocks noChangeShapeType="1"/>
          </p:cNvSpPr>
          <p:nvPr/>
        </p:nvSpPr>
        <p:spPr bwMode="auto">
          <a:xfrm flipH="1">
            <a:off x="971550" y="5516563"/>
            <a:ext cx="506413" cy="0"/>
          </a:xfrm>
          <a:prstGeom prst="line">
            <a:avLst/>
          </a:prstGeom>
          <a:noFill/>
          <a:ln w="38100">
            <a:solidFill>
              <a:schemeClr val="accent2"/>
            </a:solidFill>
            <a:round/>
            <a:headEnd/>
            <a:tailEnd/>
          </a:ln>
          <a:effectLst/>
        </p:spPr>
        <p:txBody>
          <a:bodyPr/>
          <a:lstStyle/>
          <a:p>
            <a:endParaRPr lang="hr-HR"/>
          </a:p>
        </p:txBody>
      </p:sp>
      <p:sp>
        <p:nvSpPr>
          <p:cNvPr id="10308" name="Line 68"/>
          <p:cNvSpPr>
            <a:spLocks noChangeShapeType="1"/>
          </p:cNvSpPr>
          <p:nvPr/>
        </p:nvSpPr>
        <p:spPr bwMode="auto">
          <a:xfrm>
            <a:off x="3276600" y="5516563"/>
            <a:ext cx="3024188" cy="0"/>
          </a:xfrm>
          <a:prstGeom prst="line">
            <a:avLst/>
          </a:prstGeom>
          <a:noFill/>
          <a:ln w="38100">
            <a:solidFill>
              <a:schemeClr val="accent2"/>
            </a:solidFill>
            <a:round/>
            <a:headEnd/>
            <a:tailEnd/>
          </a:ln>
          <a:effectLst/>
        </p:spPr>
        <p:txBody>
          <a:bodyPr/>
          <a:lstStyle/>
          <a:p>
            <a:endParaRPr lang="hr-HR"/>
          </a:p>
        </p:txBody>
      </p:sp>
      <p:sp>
        <p:nvSpPr>
          <p:cNvPr id="10309" name="Line 69"/>
          <p:cNvSpPr>
            <a:spLocks noChangeShapeType="1"/>
          </p:cNvSpPr>
          <p:nvPr/>
        </p:nvSpPr>
        <p:spPr bwMode="auto">
          <a:xfrm>
            <a:off x="971550" y="1844675"/>
            <a:ext cx="1154113" cy="0"/>
          </a:xfrm>
          <a:prstGeom prst="line">
            <a:avLst/>
          </a:prstGeom>
          <a:noFill/>
          <a:ln w="38100">
            <a:solidFill>
              <a:schemeClr val="accent2"/>
            </a:solidFill>
            <a:round/>
            <a:headEnd/>
            <a:tailEnd/>
          </a:ln>
          <a:effectLst/>
        </p:spPr>
        <p:txBody>
          <a:bodyPr/>
          <a:lstStyle/>
          <a:p>
            <a:endParaRPr lang="hr-HR"/>
          </a:p>
        </p:txBody>
      </p:sp>
      <p:sp>
        <p:nvSpPr>
          <p:cNvPr id="10310" name="Text Box 70"/>
          <p:cNvSpPr txBox="1">
            <a:spLocks noChangeArrowheads="1"/>
          </p:cNvSpPr>
          <p:nvPr/>
        </p:nvSpPr>
        <p:spPr bwMode="auto">
          <a:xfrm>
            <a:off x="2268538" y="1628775"/>
            <a:ext cx="1295400" cy="366713"/>
          </a:xfrm>
          <a:prstGeom prst="rect">
            <a:avLst/>
          </a:prstGeom>
          <a:noFill/>
          <a:ln w="9525">
            <a:noFill/>
            <a:miter lim="800000"/>
            <a:headEnd/>
            <a:tailEnd/>
          </a:ln>
          <a:effectLst/>
        </p:spPr>
        <p:txBody>
          <a:bodyPr>
            <a:spAutoFit/>
          </a:bodyPr>
          <a:lstStyle/>
          <a:p>
            <a:pPr>
              <a:spcBef>
                <a:spcPct val="50000"/>
              </a:spcBef>
            </a:pPr>
            <a:r>
              <a:rPr lang="hr-HR"/>
              <a:t>završeno</a:t>
            </a:r>
            <a:endParaRPr lang="en-US"/>
          </a:p>
        </p:txBody>
      </p:sp>
      <p:sp>
        <p:nvSpPr>
          <p:cNvPr id="10311" name="Text Box 71"/>
          <p:cNvSpPr txBox="1">
            <a:spLocks noChangeArrowheads="1"/>
          </p:cNvSpPr>
          <p:nvPr/>
        </p:nvSpPr>
        <p:spPr bwMode="auto">
          <a:xfrm>
            <a:off x="1763713" y="3357563"/>
            <a:ext cx="1152525" cy="366712"/>
          </a:xfrm>
          <a:prstGeom prst="rect">
            <a:avLst/>
          </a:prstGeom>
          <a:noFill/>
          <a:ln w="9525">
            <a:noFill/>
            <a:miter lim="800000"/>
            <a:headEnd/>
            <a:tailEnd/>
          </a:ln>
          <a:effectLst/>
        </p:spPr>
        <p:txBody>
          <a:bodyPr>
            <a:spAutoFit/>
          </a:bodyPr>
          <a:lstStyle/>
          <a:p>
            <a:pPr>
              <a:spcBef>
                <a:spcPct val="50000"/>
              </a:spcBef>
            </a:pPr>
            <a:endParaRPr lang="hr-HR"/>
          </a:p>
        </p:txBody>
      </p:sp>
      <p:sp>
        <p:nvSpPr>
          <p:cNvPr id="10312" name="Text Box 72"/>
          <p:cNvSpPr txBox="1">
            <a:spLocks noChangeArrowheads="1"/>
          </p:cNvSpPr>
          <p:nvPr/>
        </p:nvSpPr>
        <p:spPr bwMode="auto">
          <a:xfrm>
            <a:off x="1909763" y="3429000"/>
            <a:ext cx="1079500"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10315" name="Line 75"/>
          <p:cNvSpPr>
            <a:spLocks noChangeShapeType="1"/>
          </p:cNvSpPr>
          <p:nvPr/>
        </p:nvSpPr>
        <p:spPr bwMode="auto">
          <a:xfrm>
            <a:off x="6300788" y="5516563"/>
            <a:ext cx="2232025" cy="0"/>
          </a:xfrm>
          <a:prstGeom prst="line">
            <a:avLst/>
          </a:prstGeom>
          <a:noFill/>
          <a:ln w="38100">
            <a:solidFill>
              <a:schemeClr val="accent2"/>
            </a:solidFill>
            <a:round/>
            <a:headEnd/>
            <a:tailEnd/>
          </a:ln>
          <a:effectLst/>
        </p:spPr>
        <p:txBody>
          <a:bodyPr/>
          <a:lstStyle/>
          <a:p>
            <a:endParaRPr lang="hr-HR"/>
          </a:p>
        </p:txBody>
      </p:sp>
      <p:sp>
        <p:nvSpPr>
          <p:cNvPr id="10316" name="Line 76"/>
          <p:cNvSpPr>
            <a:spLocks noChangeShapeType="1"/>
          </p:cNvSpPr>
          <p:nvPr/>
        </p:nvSpPr>
        <p:spPr bwMode="auto">
          <a:xfrm>
            <a:off x="3276600" y="5013325"/>
            <a:ext cx="3024188" cy="0"/>
          </a:xfrm>
          <a:prstGeom prst="line">
            <a:avLst/>
          </a:prstGeom>
          <a:noFill/>
          <a:ln w="38100">
            <a:solidFill>
              <a:schemeClr val="accent2"/>
            </a:solidFill>
            <a:round/>
            <a:headEnd/>
            <a:tailEnd/>
          </a:ln>
          <a:effectLst/>
        </p:spPr>
        <p:txBody>
          <a:bodyPr/>
          <a:lstStyle/>
          <a:p>
            <a:endParaRPr lang="hr-HR"/>
          </a:p>
        </p:txBody>
      </p:sp>
      <p:sp>
        <p:nvSpPr>
          <p:cNvPr id="10317" name="Line 77"/>
          <p:cNvSpPr>
            <a:spLocks noChangeShapeType="1"/>
          </p:cNvSpPr>
          <p:nvPr/>
        </p:nvSpPr>
        <p:spPr bwMode="auto">
          <a:xfrm>
            <a:off x="3276600" y="4508500"/>
            <a:ext cx="3024188" cy="0"/>
          </a:xfrm>
          <a:prstGeom prst="line">
            <a:avLst/>
          </a:prstGeom>
          <a:noFill/>
          <a:ln w="38100">
            <a:solidFill>
              <a:schemeClr val="accent2"/>
            </a:solidFill>
            <a:round/>
            <a:headEnd/>
            <a:tailEnd/>
          </a:ln>
          <a:effectLst/>
        </p:spPr>
        <p:txBody>
          <a:bodyPr/>
          <a:lstStyle/>
          <a:p>
            <a:endParaRPr lang="hr-HR"/>
          </a:p>
        </p:txBody>
      </p:sp>
      <p:sp>
        <p:nvSpPr>
          <p:cNvPr id="10318" name="Line 78"/>
          <p:cNvSpPr>
            <a:spLocks noChangeShapeType="1"/>
          </p:cNvSpPr>
          <p:nvPr/>
        </p:nvSpPr>
        <p:spPr bwMode="auto">
          <a:xfrm>
            <a:off x="3276600" y="4005263"/>
            <a:ext cx="3024188" cy="0"/>
          </a:xfrm>
          <a:prstGeom prst="line">
            <a:avLst/>
          </a:prstGeom>
          <a:noFill/>
          <a:ln w="38100">
            <a:solidFill>
              <a:schemeClr val="accent2"/>
            </a:solidFill>
            <a:round/>
            <a:headEnd/>
            <a:tailEnd/>
          </a:ln>
          <a:effectLst/>
        </p:spPr>
        <p:txBody>
          <a:bodyPr/>
          <a:lstStyle/>
          <a:p>
            <a:endParaRPr lang="hr-HR"/>
          </a:p>
        </p:txBody>
      </p:sp>
      <p:sp>
        <p:nvSpPr>
          <p:cNvPr id="10321" name="Text Box 81"/>
          <p:cNvSpPr txBox="1">
            <a:spLocks noChangeArrowheads="1"/>
          </p:cNvSpPr>
          <p:nvPr/>
        </p:nvSpPr>
        <p:spPr bwMode="auto">
          <a:xfrm>
            <a:off x="6300788" y="2565400"/>
            <a:ext cx="1511300" cy="366713"/>
          </a:xfrm>
          <a:prstGeom prst="rect">
            <a:avLst/>
          </a:prstGeom>
          <a:noFill/>
          <a:ln w="9525">
            <a:noFill/>
            <a:miter lim="800000"/>
            <a:headEnd/>
            <a:tailEnd/>
          </a:ln>
          <a:effectLst/>
        </p:spPr>
        <p:txBody>
          <a:bodyPr>
            <a:spAutoFit/>
          </a:bodyPr>
          <a:lstStyle/>
          <a:p>
            <a:pPr>
              <a:spcBef>
                <a:spcPct val="50000"/>
              </a:spcBef>
            </a:pPr>
            <a:r>
              <a:rPr lang="hr-HR"/>
              <a:t>6 x </a:t>
            </a:r>
            <a:r>
              <a:rPr lang="en-US">
                <a:cs typeface="Arial" charset="0"/>
              </a:rPr>
              <a:t>Ø</a:t>
            </a:r>
            <a:r>
              <a:rPr lang="hr-HR">
                <a:cs typeface="Arial" charset="0"/>
              </a:rPr>
              <a:t> 112</a:t>
            </a:r>
            <a:endParaRPr lang="en-US">
              <a:cs typeface="Arial" charset="0"/>
            </a:endParaRPr>
          </a:p>
        </p:txBody>
      </p:sp>
      <p:sp>
        <p:nvSpPr>
          <p:cNvPr id="10322" name="Text Box 82"/>
          <p:cNvSpPr txBox="1">
            <a:spLocks noChangeArrowheads="1"/>
          </p:cNvSpPr>
          <p:nvPr/>
        </p:nvSpPr>
        <p:spPr bwMode="auto">
          <a:xfrm>
            <a:off x="6732588" y="3789363"/>
            <a:ext cx="1223962" cy="366712"/>
          </a:xfrm>
          <a:prstGeom prst="rect">
            <a:avLst/>
          </a:prstGeom>
          <a:noFill/>
          <a:ln w="9525">
            <a:noFill/>
            <a:miter lim="800000"/>
            <a:headEnd/>
            <a:tailEnd/>
          </a:ln>
          <a:effectLst/>
        </p:spPr>
        <p:txBody>
          <a:bodyPr>
            <a:spAutoFit/>
          </a:bodyPr>
          <a:lstStyle/>
          <a:p>
            <a:pPr>
              <a:spcBef>
                <a:spcPct val="50000"/>
              </a:spcBef>
            </a:pPr>
            <a:r>
              <a:rPr lang="hr-HR"/>
              <a:t>5 x </a:t>
            </a:r>
            <a:r>
              <a:rPr lang="en-US">
                <a:cs typeface="Arial" charset="0"/>
              </a:rPr>
              <a:t>Ø</a:t>
            </a:r>
            <a:r>
              <a:rPr lang="hr-HR">
                <a:cs typeface="Arial" charset="0"/>
              </a:rPr>
              <a:t> 112</a:t>
            </a:r>
            <a:endParaRPr lang="en-US">
              <a:cs typeface="Arial" charset="0"/>
            </a:endParaRPr>
          </a:p>
        </p:txBody>
      </p:sp>
      <p:sp>
        <p:nvSpPr>
          <p:cNvPr id="10323" name="Text Box 83"/>
          <p:cNvSpPr txBox="1">
            <a:spLocks noChangeArrowheads="1"/>
          </p:cNvSpPr>
          <p:nvPr/>
        </p:nvSpPr>
        <p:spPr bwMode="auto">
          <a:xfrm>
            <a:off x="6948488" y="5516563"/>
            <a:ext cx="1511300" cy="366712"/>
          </a:xfrm>
          <a:prstGeom prst="rect">
            <a:avLst/>
          </a:prstGeom>
          <a:noFill/>
          <a:ln w="9525">
            <a:noFill/>
            <a:miter lim="800000"/>
            <a:headEnd/>
            <a:tailEnd/>
          </a:ln>
          <a:effectLst/>
        </p:spPr>
        <p:txBody>
          <a:bodyPr>
            <a:spAutoFit/>
          </a:bodyPr>
          <a:lstStyle/>
          <a:p>
            <a:pPr>
              <a:spcBef>
                <a:spcPct val="50000"/>
              </a:spcBef>
            </a:pPr>
            <a:r>
              <a:rPr lang="hr-HR"/>
              <a:t>3 x </a:t>
            </a:r>
            <a:r>
              <a:rPr lang="en-US">
                <a:cs typeface="Arial" charset="0"/>
              </a:rPr>
              <a:t>Ø</a:t>
            </a:r>
            <a:r>
              <a:rPr lang="hr-HR">
                <a:cs typeface="Arial" charset="0"/>
              </a:rPr>
              <a:t> 112</a:t>
            </a:r>
            <a:endParaRPr lang="en-US">
              <a:cs typeface="Arial" charset="0"/>
            </a:endParaRPr>
          </a:p>
        </p:txBody>
      </p:sp>
      <p:sp>
        <p:nvSpPr>
          <p:cNvPr id="10324" name="Line 84"/>
          <p:cNvSpPr>
            <a:spLocks noChangeShapeType="1"/>
          </p:cNvSpPr>
          <p:nvPr/>
        </p:nvSpPr>
        <p:spPr bwMode="auto">
          <a:xfrm>
            <a:off x="3276600" y="3500438"/>
            <a:ext cx="3024188" cy="0"/>
          </a:xfrm>
          <a:prstGeom prst="line">
            <a:avLst/>
          </a:prstGeom>
          <a:noFill/>
          <a:ln w="38100">
            <a:solidFill>
              <a:srgbClr val="FF0000"/>
            </a:solidFill>
            <a:round/>
            <a:headEnd/>
            <a:tailEnd/>
          </a:ln>
          <a:effectLst/>
        </p:spPr>
        <p:txBody>
          <a:bodyPr/>
          <a:lstStyle/>
          <a:p>
            <a:endParaRPr lang="hr-HR"/>
          </a:p>
        </p:txBody>
      </p:sp>
      <p:sp>
        <p:nvSpPr>
          <p:cNvPr id="10325" name="Line 85"/>
          <p:cNvSpPr>
            <a:spLocks noChangeShapeType="1"/>
          </p:cNvSpPr>
          <p:nvPr/>
        </p:nvSpPr>
        <p:spPr bwMode="auto">
          <a:xfrm flipV="1">
            <a:off x="3995738" y="3068638"/>
            <a:ext cx="0" cy="2305050"/>
          </a:xfrm>
          <a:prstGeom prst="line">
            <a:avLst/>
          </a:prstGeom>
          <a:noFill/>
          <a:ln w="38100">
            <a:solidFill>
              <a:srgbClr val="FF0000"/>
            </a:solidFill>
            <a:round/>
            <a:headEnd/>
            <a:tailEnd/>
          </a:ln>
          <a:effectLst/>
        </p:spPr>
        <p:txBody>
          <a:bodyPr/>
          <a:lstStyle/>
          <a:p>
            <a:endParaRPr lang="hr-HR"/>
          </a:p>
        </p:txBody>
      </p:sp>
      <p:sp>
        <p:nvSpPr>
          <p:cNvPr id="10326" name="Text Box 86"/>
          <p:cNvSpPr txBox="1">
            <a:spLocks noChangeArrowheads="1"/>
          </p:cNvSpPr>
          <p:nvPr/>
        </p:nvSpPr>
        <p:spPr bwMode="auto">
          <a:xfrm>
            <a:off x="1763713" y="3284538"/>
            <a:ext cx="1368425" cy="366712"/>
          </a:xfrm>
          <a:prstGeom prst="rect">
            <a:avLst/>
          </a:prstGeom>
          <a:noFill/>
          <a:ln w="9525">
            <a:noFill/>
            <a:miter lim="800000"/>
            <a:headEnd/>
            <a:tailEnd/>
          </a:ln>
          <a:effectLst/>
        </p:spPr>
        <p:txBody>
          <a:bodyPr>
            <a:spAutoFit/>
          </a:bodyPr>
          <a:lstStyle/>
          <a:p>
            <a:pPr>
              <a:spcBef>
                <a:spcPct val="50000"/>
              </a:spcBef>
            </a:pPr>
            <a:r>
              <a:rPr lang="hr-HR"/>
              <a:t>      1 x 230</a:t>
            </a:r>
            <a:endParaRPr lang="en-US"/>
          </a:p>
        </p:txBody>
      </p:sp>
      <p:sp>
        <p:nvSpPr>
          <p:cNvPr id="10327" name="Text Box 87"/>
          <p:cNvSpPr txBox="1">
            <a:spLocks noChangeArrowheads="1"/>
          </p:cNvSpPr>
          <p:nvPr/>
        </p:nvSpPr>
        <p:spPr bwMode="auto">
          <a:xfrm>
            <a:off x="1979613" y="4149725"/>
            <a:ext cx="1152525" cy="366713"/>
          </a:xfrm>
          <a:prstGeom prst="rect">
            <a:avLst/>
          </a:prstGeom>
          <a:noFill/>
          <a:ln w="9525">
            <a:noFill/>
            <a:miter lim="800000"/>
            <a:headEnd/>
            <a:tailEnd/>
          </a:ln>
          <a:effectLst/>
        </p:spPr>
        <p:txBody>
          <a:bodyPr>
            <a:spAutoFit/>
          </a:bodyPr>
          <a:lstStyle/>
          <a:p>
            <a:pPr>
              <a:spcBef>
                <a:spcPct val="50000"/>
              </a:spcBef>
            </a:pPr>
            <a:r>
              <a:rPr lang="hr-HR"/>
              <a:t>  1 x 190</a:t>
            </a:r>
            <a:endParaRPr lang="en-US"/>
          </a:p>
        </p:txBody>
      </p:sp>
      <p:sp>
        <p:nvSpPr>
          <p:cNvPr id="10328" name="Line 88"/>
          <p:cNvSpPr>
            <a:spLocks noChangeShapeType="1"/>
          </p:cNvSpPr>
          <p:nvPr/>
        </p:nvSpPr>
        <p:spPr bwMode="auto">
          <a:xfrm flipV="1">
            <a:off x="3059113" y="3860800"/>
            <a:ext cx="865187" cy="431800"/>
          </a:xfrm>
          <a:prstGeom prst="line">
            <a:avLst/>
          </a:prstGeom>
          <a:noFill/>
          <a:ln w="9525">
            <a:solidFill>
              <a:schemeClr val="tx1"/>
            </a:solidFill>
            <a:round/>
            <a:headEnd/>
            <a:tailEnd type="triangle" w="med" len="med"/>
          </a:ln>
          <a:effectLst/>
        </p:spPr>
        <p:txBody>
          <a:bodyPr/>
          <a:lstStyle/>
          <a:p>
            <a:endParaRPr lang="hr-HR"/>
          </a:p>
        </p:txBody>
      </p:sp>
      <p:sp>
        <p:nvSpPr>
          <p:cNvPr id="10329" name="Text Box 89"/>
          <p:cNvSpPr txBox="1">
            <a:spLocks noChangeArrowheads="1"/>
          </p:cNvSpPr>
          <p:nvPr/>
        </p:nvSpPr>
        <p:spPr bwMode="auto">
          <a:xfrm>
            <a:off x="5795963" y="5949950"/>
            <a:ext cx="2808287" cy="366713"/>
          </a:xfrm>
          <a:prstGeom prst="rect">
            <a:avLst/>
          </a:prstGeom>
          <a:noFill/>
          <a:ln w="9525">
            <a:noFill/>
            <a:miter lim="800000"/>
            <a:headEnd/>
            <a:tailEnd/>
          </a:ln>
          <a:effectLst/>
        </p:spPr>
        <p:txBody>
          <a:bodyPr>
            <a:spAutoFit/>
          </a:bodyPr>
          <a:lstStyle/>
          <a:p>
            <a:pPr algn="r">
              <a:spcBef>
                <a:spcPct val="50000"/>
              </a:spcBef>
            </a:pPr>
            <a:r>
              <a:rPr lang="hr-HR"/>
              <a:t>L =4,2 m, 14 </a:t>
            </a:r>
            <a:r>
              <a:rPr lang="en-US">
                <a:cs typeface="Arial" charset="0"/>
              </a:rPr>
              <a:t>Ø</a:t>
            </a:r>
            <a:r>
              <a:rPr lang="hr-HR">
                <a:cs typeface="Arial" charset="0"/>
              </a:rPr>
              <a:t> 112 mm</a:t>
            </a:r>
            <a:endParaRPr lang="en-US">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310"/>
                                        </p:tgtEl>
                                        <p:attrNameLst>
                                          <p:attrName>style.visibility</p:attrName>
                                        </p:attrNameLst>
                                      </p:cBhvr>
                                      <p:to>
                                        <p:strVal val="visible"/>
                                      </p:to>
                                    </p:set>
                                    <p:anim calcmode="lin" valueType="num">
                                      <p:cBhvr additive="base">
                                        <p:cTn id="7" dur="2000" fill="hold"/>
                                        <p:tgtEl>
                                          <p:spTgt spid="10310"/>
                                        </p:tgtEl>
                                        <p:attrNameLst>
                                          <p:attrName>ppt_x</p:attrName>
                                        </p:attrNameLst>
                                      </p:cBhvr>
                                      <p:tavLst>
                                        <p:tav tm="0">
                                          <p:val>
                                            <p:strVal val="0-#ppt_w/2"/>
                                          </p:val>
                                        </p:tav>
                                        <p:tav tm="100000">
                                          <p:val>
                                            <p:strVal val="#ppt_x"/>
                                          </p:val>
                                        </p:tav>
                                      </p:tavLst>
                                    </p:anim>
                                    <p:anim calcmode="lin" valueType="num">
                                      <p:cBhvr additive="base">
                                        <p:cTn id="8" dur="2000" fill="hold"/>
                                        <p:tgtEl>
                                          <p:spTgt spid="103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309"/>
                                        </p:tgtEl>
                                        <p:attrNameLst>
                                          <p:attrName>style.visibility</p:attrName>
                                        </p:attrNameLst>
                                      </p:cBhvr>
                                      <p:to>
                                        <p:strVal val="visible"/>
                                      </p:to>
                                    </p:set>
                                    <p:anim calcmode="lin" valueType="num">
                                      <p:cBhvr additive="base">
                                        <p:cTn id="11" dur="2000" fill="hold"/>
                                        <p:tgtEl>
                                          <p:spTgt spid="10309"/>
                                        </p:tgtEl>
                                        <p:attrNameLst>
                                          <p:attrName>ppt_x</p:attrName>
                                        </p:attrNameLst>
                                      </p:cBhvr>
                                      <p:tavLst>
                                        <p:tav tm="0">
                                          <p:val>
                                            <p:strVal val="0-#ppt_w/2"/>
                                          </p:val>
                                        </p:tav>
                                        <p:tav tm="100000">
                                          <p:val>
                                            <p:strVal val="#ppt_x"/>
                                          </p:val>
                                        </p:tav>
                                      </p:tavLst>
                                    </p:anim>
                                    <p:anim calcmode="lin" valueType="num">
                                      <p:cBhvr additive="base">
                                        <p:cTn id="12" dur="2000" fill="hold"/>
                                        <p:tgtEl>
                                          <p:spTgt spid="1030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303"/>
                                        </p:tgtEl>
                                        <p:attrNameLst>
                                          <p:attrName>style.visibility</p:attrName>
                                        </p:attrNameLst>
                                      </p:cBhvr>
                                      <p:to>
                                        <p:strVal val="visible"/>
                                      </p:to>
                                    </p:set>
                                    <p:anim calcmode="lin" valueType="num">
                                      <p:cBhvr additive="base">
                                        <p:cTn id="17" dur="2000" fill="hold"/>
                                        <p:tgtEl>
                                          <p:spTgt spid="10303"/>
                                        </p:tgtEl>
                                        <p:attrNameLst>
                                          <p:attrName>ppt_x</p:attrName>
                                        </p:attrNameLst>
                                      </p:cBhvr>
                                      <p:tavLst>
                                        <p:tav tm="0">
                                          <p:val>
                                            <p:strVal val="0-#ppt_w/2"/>
                                          </p:val>
                                        </p:tav>
                                        <p:tav tm="100000">
                                          <p:val>
                                            <p:strVal val="#ppt_x"/>
                                          </p:val>
                                        </p:tav>
                                      </p:tavLst>
                                    </p:anim>
                                    <p:anim calcmode="lin" valueType="num">
                                      <p:cBhvr additive="base">
                                        <p:cTn id="18" dur="2000" fill="hold"/>
                                        <p:tgtEl>
                                          <p:spTgt spid="10303"/>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302"/>
                                        </p:tgtEl>
                                        <p:attrNameLst>
                                          <p:attrName>style.visibility</p:attrName>
                                        </p:attrNameLst>
                                      </p:cBhvr>
                                      <p:to>
                                        <p:strVal val="visible"/>
                                      </p:to>
                                    </p:set>
                                    <p:anim calcmode="lin" valueType="num">
                                      <p:cBhvr additive="base">
                                        <p:cTn id="21" dur="2000" fill="hold"/>
                                        <p:tgtEl>
                                          <p:spTgt spid="10302"/>
                                        </p:tgtEl>
                                        <p:attrNameLst>
                                          <p:attrName>ppt_x</p:attrName>
                                        </p:attrNameLst>
                                      </p:cBhvr>
                                      <p:tavLst>
                                        <p:tav tm="0">
                                          <p:val>
                                            <p:strVal val="0-#ppt_w/2"/>
                                          </p:val>
                                        </p:tav>
                                        <p:tav tm="100000">
                                          <p:val>
                                            <p:strVal val="#ppt_x"/>
                                          </p:val>
                                        </p:tav>
                                      </p:tavLst>
                                    </p:anim>
                                    <p:anim calcmode="lin" valueType="num">
                                      <p:cBhvr additive="base">
                                        <p:cTn id="22" dur="2000" fill="hold"/>
                                        <p:tgtEl>
                                          <p:spTgt spid="1030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284"/>
                                        </p:tgtEl>
                                        <p:attrNameLst>
                                          <p:attrName>style.visibility</p:attrName>
                                        </p:attrNameLst>
                                      </p:cBhvr>
                                      <p:to>
                                        <p:strVal val="visible"/>
                                      </p:to>
                                    </p:set>
                                    <p:animEffect transition="in" filter="circle(in)">
                                      <p:cBhvr>
                                        <p:cTn id="27" dur="2000"/>
                                        <p:tgtEl>
                                          <p:spTgt spid="1028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0285"/>
                                        </p:tgtEl>
                                        <p:attrNameLst>
                                          <p:attrName>style.visibility</p:attrName>
                                        </p:attrNameLst>
                                      </p:cBhvr>
                                      <p:to>
                                        <p:strVal val="visible"/>
                                      </p:to>
                                    </p:set>
                                    <p:animEffect transition="in" filter="circle(in)">
                                      <p:cBhvr>
                                        <p:cTn id="30" dur="2000"/>
                                        <p:tgtEl>
                                          <p:spTgt spid="1028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0286"/>
                                        </p:tgtEl>
                                        <p:attrNameLst>
                                          <p:attrName>style.visibility</p:attrName>
                                        </p:attrNameLst>
                                      </p:cBhvr>
                                      <p:to>
                                        <p:strVal val="visible"/>
                                      </p:to>
                                    </p:set>
                                    <p:animEffect transition="in" filter="circle(in)">
                                      <p:cBhvr>
                                        <p:cTn id="33" dur="2000"/>
                                        <p:tgtEl>
                                          <p:spTgt spid="10286"/>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0287"/>
                                        </p:tgtEl>
                                        <p:attrNameLst>
                                          <p:attrName>style.visibility</p:attrName>
                                        </p:attrNameLst>
                                      </p:cBhvr>
                                      <p:to>
                                        <p:strVal val="visible"/>
                                      </p:to>
                                    </p:set>
                                    <p:animEffect transition="in" filter="circle(in)">
                                      <p:cBhvr>
                                        <p:cTn id="36" dur="2000"/>
                                        <p:tgtEl>
                                          <p:spTgt spid="10287"/>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288"/>
                                        </p:tgtEl>
                                        <p:attrNameLst>
                                          <p:attrName>style.visibility</p:attrName>
                                        </p:attrNameLst>
                                      </p:cBhvr>
                                      <p:to>
                                        <p:strVal val="visible"/>
                                      </p:to>
                                    </p:set>
                                    <p:animEffect transition="in" filter="circle(in)">
                                      <p:cBhvr>
                                        <p:cTn id="39" dur="2000"/>
                                        <p:tgtEl>
                                          <p:spTgt spid="10288"/>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289"/>
                                        </p:tgtEl>
                                        <p:attrNameLst>
                                          <p:attrName>style.visibility</p:attrName>
                                        </p:attrNameLst>
                                      </p:cBhvr>
                                      <p:to>
                                        <p:strVal val="visible"/>
                                      </p:to>
                                    </p:set>
                                    <p:animEffect transition="in" filter="circle(in)">
                                      <p:cBhvr>
                                        <p:cTn id="42" dur="2000"/>
                                        <p:tgtEl>
                                          <p:spTgt spid="1028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2" fill="hold" grpId="0" nodeType="clickEffect">
                                  <p:stCondLst>
                                    <p:cond delay="0"/>
                                  </p:stCondLst>
                                  <p:childTnLst>
                                    <p:set>
                                      <p:cBhvr>
                                        <p:cTn id="46" dur="1" fill="hold">
                                          <p:stCondLst>
                                            <p:cond delay="0"/>
                                          </p:stCondLst>
                                        </p:cTn>
                                        <p:tgtEl>
                                          <p:spTgt spid="10321"/>
                                        </p:tgtEl>
                                        <p:attrNameLst>
                                          <p:attrName>style.visibility</p:attrName>
                                        </p:attrNameLst>
                                      </p:cBhvr>
                                      <p:to>
                                        <p:strVal val="visible"/>
                                      </p:to>
                                    </p:set>
                                    <p:anim calcmode="lin" valueType="num">
                                      <p:cBhvr additive="base">
                                        <p:cTn id="47" dur="2000" fill="hold"/>
                                        <p:tgtEl>
                                          <p:spTgt spid="10321"/>
                                        </p:tgtEl>
                                        <p:attrNameLst>
                                          <p:attrName>ppt_x</p:attrName>
                                        </p:attrNameLst>
                                      </p:cBhvr>
                                      <p:tavLst>
                                        <p:tav tm="0">
                                          <p:val>
                                            <p:strVal val="1+#ppt_w/2"/>
                                          </p:val>
                                        </p:tav>
                                        <p:tav tm="100000">
                                          <p:val>
                                            <p:strVal val="#ppt_x"/>
                                          </p:val>
                                        </p:tav>
                                      </p:tavLst>
                                    </p:anim>
                                    <p:anim calcmode="lin" valueType="num">
                                      <p:cBhvr additive="base">
                                        <p:cTn id="48" dur="2000" fill="hold"/>
                                        <p:tgtEl>
                                          <p:spTgt spid="10321"/>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10290"/>
                                        </p:tgtEl>
                                        <p:attrNameLst>
                                          <p:attrName>style.visibility</p:attrName>
                                        </p:attrNameLst>
                                      </p:cBhvr>
                                      <p:to>
                                        <p:strVal val="visible"/>
                                      </p:to>
                                    </p:set>
                                    <p:animEffect transition="in" filter="circle(in)">
                                      <p:cBhvr>
                                        <p:cTn id="53" dur="2000"/>
                                        <p:tgtEl>
                                          <p:spTgt spid="10290"/>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10291"/>
                                        </p:tgtEl>
                                        <p:attrNameLst>
                                          <p:attrName>style.visibility</p:attrName>
                                        </p:attrNameLst>
                                      </p:cBhvr>
                                      <p:to>
                                        <p:strVal val="visible"/>
                                      </p:to>
                                    </p:set>
                                    <p:animEffect transition="in" filter="circle(in)">
                                      <p:cBhvr>
                                        <p:cTn id="56" dur="2000"/>
                                        <p:tgtEl>
                                          <p:spTgt spid="10291"/>
                                        </p:tgtEl>
                                      </p:cBhvr>
                                    </p:animEffect>
                                  </p:childTnLst>
                                </p:cTn>
                              </p:par>
                              <p:par>
                                <p:cTn id="57" presetID="6" presetClass="entr" presetSubtype="16" fill="hold" grpId="0" nodeType="withEffect">
                                  <p:stCondLst>
                                    <p:cond delay="0"/>
                                  </p:stCondLst>
                                  <p:childTnLst>
                                    <p:set>
                                      <p:cBhvr>
                                        <p:cTn id="58" dur="1" fill="hold">
                                          <p:stCondLst>
                                            <p:cond delay="0"/>
                                          </p:stCondLst>
                                        </p:cTn>
                                        <p:tgtEl>
                                          <p:spTgt spid="10292"/>
                                        </p:tgtEl>
                                        <p:attrNameLst>
                                          <p:attrName>style.visibility</p:attrName>
                                        </p:attrNameLst>
                                      </p:cBhvr>
                                      <p:to>
                                        <p:strVal val="visible"/>
                                      </p:to>
                                    </p:set>
                                    <p:animEffect transition="in" filter="circle(in)">
                                      <p:cBhvr>
                                        <p:cTn id="59" dur="2000"/>
                                        <p:tgtEl>
                                          <p:spTgt spid="10292"/>
                                        </p:tgtEl>
                                      </p:cBhvr>
                                    </p:animEffect>
                                  </p:childTnLst>
                                </p:cTn>
                              </p:par>
                              <p:par>
                                <p:cTn id="60" presetID="6" presetClass="entr" presetSubtype="16" fill="hold" grpId="0" nodeType="withEffect">
                                  <p:stCondLst>
                                    <p:cond delay="0"/>
                                  </p:stCondLst>
                                  <p:childTnLst>
                                    <p:set>
                                      <p:cBhvr>
                                        <p:cTn id="61" dur="1" fill="hold">
                                          <p:stCondLst>
                                            <p:cond delay="0"/>
                                          </p:stCondLst>
                                        </p:cTn>
                                        <p:tgtEl>
                                          <p:spTgt spid="10293"/>
                                        </p:tgtEl>
                                        <p:attrNameLst>
                                          <p:attrName>style.visibility</p:attrName>
                                        </p:attrNameLst>
                                      </p:cBhvr>
                                      <p:to>
                                        <p:strVal val="visible"/>
                                      </p:to>
                                    </p:set>
                                    <p:animEffect transition="in" filter="circle(in)">
                                      <p:cBhvr>
                                        <p:cTn id="62" dur="2000"/>
                                        <p:tgtEl>
                                          <p:spTgt spid="10293"/>
                                        </p:tgtEl>
                                      </p:cBhvr>
                                    </p:animEffect>
                                  </p:childTnLst>
                                </p:cTn>
                              </p:par>
                              <p:par>
                                <p:cTn id="63" presetID="6" presetClass="entr" presetSubtype="16" fill="hold" grpId="0" nodeType="withEffect">
                                  <p:stCondLst>
                                    <p:cond delay="0"/>
                                  </p:stCondLst>
                                  <p:childTnLst>
                                    <p:set>
                                      <p:cBhvr>
                                        <p:cTn id="64" dur="1" fill="hold">
                                          <p:stCondLst>
                                            <p:cond delay="0"/>
                                          </p:stCondLst>
                                        </p:cTn>
                                        <p:tgtEl>
                                          <p:spTgt spid="10294"/>
                                        </p:tgtEl>
                                        <p:attrNameLst>
                                          <p:attrName>style.visibility</p:attrName>
                                        </p:attrNameLst>
                                      </p:cBhvr>
                                      <p:to>
                                        <p:strVal val="visible"/>
                                      </p:to>
                                    </p:set>
                                    <p:animEffect transition="in" filter="circle(in)">
                                      <p:cBhvr>
                                        <p:cTn id="65" dur="2000"/>
                                        <p:tgtEl>
                                          <p:spTgt spid="10294"/>
                                        </p:tgtEl>
                                      </p:cBhvr>
                                    </p:animEffect>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grpId="0" nodeType="clickEffect">
                                  <p:stCondLst>
                                    <p:cond delay="0"/>
                                  </p:stCondLst>
                                  <p:childTnLst>
                                    <p:set>
                                      <p:cBhvr>
                                        <p:cTn id="69" dur="1" fill="hold">
                                          <p:stCondLst>
                                            <p:cond delay="0"/>
                                          </p:stCondLst>
                                        </p:cTn>
                                        <p:tgtEl>
                                          <p:spTgt spid="10322"/>
                                        </p:tgtEl>
                                        <p:attrNameLst>
                                          <p:attrName>style.visibility</p:attrName>
                                        </p:attrNameLst>
                                      </p:cBhvr>
                                      <p:to>
                                        <p:strVal val="visible"/>
                                      </p:to>
                                    </p:set>
                                    <p:anim calcmode="lin" valueType="num">
                                      <p:cBhvr additive="base">
                                        <p:cTn id="70" dur="2000" fill="hold"/>
                                        <p:tgtEl>
                                          <p:spTgt spid="10322"/>
                                        </p:tgtEl>
                                        <p:attrNameLst>
                                          <p:attrName>ppt_x</p:attrName>
                                        </p:attrNameLst>
                                      </p:cBhvr>
                                      <p:tavLst>
                                        <p:tav tm="0">
                                          <p:val>
                                            <p:strVal val="#ppt_x"/>
                                          </p:val>
                                        </p:tav>
                                        <p:tav tm="100000">
                                          <p:val>
                                            <p:strVal val="#ppt_x"/>
                                          </p:val>
                                        </p:tav>
                                      </p:tavLst>
                                    </p:anim>
                                    <p:anim calcmode="lin" valueType="num">
                                      <p:cBhvr additive="base">
                                        <p:cTn id="71" dur="2000" fill="hold"/>
                                        <p:tgtEl>
                                          <p:spTgt spid="1032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grpId="0" nodeType="clickEffect">
                                  <p:stCondLst>
                                    <p:cond delay="0"/>
                                  </p:stCondLst>
                                  <p:childTnLst>
                                    <p:set>
                                      <p:cBhvr>
                                        <p:cTn id="75" dur="1" fill="hold">
                                          <p:stCondLst>
                                            <p:cond delay="0"/>
                                          </p:stCondLst>
                                        </p:cTn>
                                        <p:tgtEl>
                                          <p:spTgt spid="10295"/>
                                        </p:tgtEl>
                                        <p:attrNameLst>
                                          <p:attrName>style.visibility</p:attrName>
                                        </p:attrNameLst>
                                      </p:cBhvr>
                                      <p:to>
                                        <p:strVal val="visible"/>
                                      </p:to>
                                    </p:set>
                                    <p:animEffect transition="in" filter="circle(in)">
                                      <p:cBhvr>
                                        <p:cTn id="76" dur="2000"/>
                                        <p:tgtEl>
                                          <p:spTgt spid="10295"/>
                                        </p:tgtEl>
                                      </p:cBhvr>
                                    </p:animEffect>
                                  </p:childTnLst>
                                </p:cTn>
                              </p:par>
                              <p:par>
                                <p:cTn id="77" presetID="6" presetClass="entr" presetSubtype="16" fill="hold" grpId="0" nodeType="withEffect">
                                  <p:stCondLst>
                                    <p:cond delay="0"/>
                                  </p:stCondLst>
                                  <p:childTnLst>
                                    <p:set>
                                      <p:cBhvr>
                                        <p:cTn id="78" dur="1" fill="hold">
                                          <p:stCondLst>
                                            <p:cond delay="0"/>
                                          </p:stCondLst>
                                        </p:cTn>
                                        <p:tgtEl>
                                          <p:spTgt spid="10296"/>
                                        </p:tgtEl>
                                        <p:attrNameLst>
                                          <p:attrName>style.visibility</p:attrName>
                                        </p:attrNameLst>
                                      </p:cBhvr>
                                      <p:to>
                                        <p:strVal val="visible"/>
                                      </p:to>
                                    </p:set>
                                    <p:animEffect transition="in" filter="circle(in)">
                                      <p:cBhvr>
                                        <p:cTn id="79" dur="2000"/>
                                        <p:tgtEl>
                                          <p:spTgt spid="10296"/>
                                        </p:tgtEl>
                                      </p:cBhvr>
                                    </p:animEffect>
                                  </p:childTnLst>
                                </p:cTn>
                              </p:par>
                              <p:par>
                                <p:cTn id="80" presetID="6" presetClass="entr" presetSubtype="16" fill="hold" grpId="0" nodeType="withEffect">
                                  <p:stCondLst>
                                    <p:cond delay="0"/>
                                  </p:stCondLst>
                                  <p:childTnLst>
                                    <p:set>
                                      <p:cBhvr>
                                        <p:cTn id="81" dur="1" fill="hold">
                                          <p:stCondLst>
                                            <p:cond delay="0"/>
                                          </p:stCondLst>
                                        </p:cTn>
                                        <p:tgtEl>
                                          <p:spTgt spid="10297"/>
                                        </p:tgtEl>
                                        <p:attrNameLst>
                                          <p:attrName>style.visibility</p:attrName>
                                        </p:attrNameLst>
                                      </p:cBhvr>
                                      <p:to>
                                        <p:strVal val="visible"/>
                                      </p:to>
                                    </p:set>
                                    <p:animEffect transition="in" filter="circle(in)">
                                      <p:cBhvr>
                                        <p:cTn id="82" dur="2000"/>
                                        <p:tgtEl>
                                          <p:spTgt spid="10297"/>
                                        </p:tgtEl>
                                      </p:cBhvr>
                                    </p:animEffect>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10323"/>
                                        </p:tgtEl>
                                        <p:attrNameLst>
                                          <p:attrName>style.visibility</p:attrName>
                                        </p:attrNameLst>
                                      </p:cBhvr>
                                      <p:to>
                                        <p:strVal val="visible"/>
                                      </p:to>
                                    </p:set>
                                    <p:anim calcmode="lin" valueType="num">
                                      <p:cBhvr additive="base">
                                        <p:cTn id="87" dur="2000" fill="hold"/>
                                        <p:tgtEl>
                                          <p:spTgt spid="10323"/>
                                        </p:tgtEl>
                                        <p:attrNameLst>
                                          <p:attrName>ppt_x</p:attrName>
                                        </p:attrNameLst>
                                      </p:cBhvr>
                                      <p:tavLst>
                                        <p:tav tm="0">
                                          <p:val>
                                            <p:strVal val="#ppt_x"/>
                                          </p:val>
                                        </p:tav>
                                        <p:tav tm="100000">
                                          <p:val>
                                            <p:strVal val="#ppt_x"/>
                                          </p:val>
                                        </p:tav>
                                      </p:tavLst>
                                    </p:anim>
                                    <p:anim calcmode="lin" valueType="num">
                                      <p:cBhvr additive="base">
                                        <p:cTn id="88" dur="2000" fill="hold"/>
                                        <p:tgtEl>
                                          <p:spTgt spid="10323"/>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2" fill="hold" grpId="0" nodeType="clickEffect">
                                  <p:stCondLst>
                                    <p:cond delay="0"/>
                                  </p:stCondLst>
                                  <p:childTnLst>
                                    <p:set>
                                      <p:cBhvr>
                                        <p:cTn id="92" dur="1" fill="hold">
                                          <p:stCondLst>
                                            <p:cond delay="0"/>
                                          </p:stCondLst>
                                        </p:cTn>
                                        <p:tgtEl>
                                          <p:spTgt spid="10304"/>
                                        </p:tgtEl>
                                        <p:attrNameLst>
                                          <p:attrName>style.visibility</p:attrName>
                                        </p:attrNameLst>
                                      </p:cBhvr>
                                      <p:to>
                                        <p:strVal val="visible"/>
                                      </p:to>
                                    </p:set>
                                    <p:anim calcmode="lin" valueType="num">
                                      <p:cBhvr additive="base">
                                        <p:cTn id="93" dur="2000" fill="hold"/>
                                        <p:tgtEl>
                                          <p:spTgt spid="10304"/>
                                        </p:tgtEl>
                                        <p:attrNameLst>
                                          <p:attrName>ppt_x</p:attrName>
                                        </p:attrNameLst>
                                      </p:cBhvr>
                                      <p:tavLst>
                                        <p:tav tm="0">
                                          <p:val>
                                            <p:strVal val="1+#ppt_w/2"/>
                                          </p:val>
                                        </p:tav>
                                        <p:tav tm="100000">
                                          <p:val>
                                            <p:strVal val="#ppt_x"/>
                                          </p:val>
                                        </p:tav>
                                      </p:tavLst>
                                    </p:anim>
                                    <p:anim calcmode="lin" valueType="num">
                                      <p:cBhvr additive="base">
                                        <p:cTn id="94" dur="2000" fill="hold"/>
                                        <p:tgtEl>
                                          <p:spTgt spid="10304"/>
                                        </p:tgtEl>
                                        <p:attrNameLst>
                                          <p:attrName>ppt_y</p:attrName>
                                        </p:attrNameLst>
                                      </p:cBhvr>
                                      <p:tavLst>
                                        <p:tav tm="0">
                                          <p:val>
                                            <p:strVal val="#ppt_y"/>
                                          </p:val>
                                        </p:tav>
                                        <p:tav tm="100000">
                                          <p:val>
                                            <p:strVal val="#ppt_y"/>
                                          </p:val>
                                        </p:tav>
                                      </p:tavLst>
                                    </p:anim>
                                  </p:childTnLst>
                                </p:cTn>
                              </p:par>
                              <p:par>
                                <p:cTn id="95" presetID="2" presetClass="entr" presetSubtype="2" fill="hold" grpId="0" nodeType="withEffect">
                                  <p:stCondLst>
                                    <p:cond delay="0"/>
                                  </p:stCondLst>
                                  <p:childTnLst>
                                    <p:set>
                                      <p:cBhvr>
                                        <p:cTn id="96" dur="1" fill="hold">
                                          <p:stCondLst>
                                            <p:cond delay="0"/>
                                          </p:stCondLst>
                                        </p:cTn>
                                        <p:tgtEl>
                                          <p:spTgt spid="10305"/>
                                        </p:tgtEl>
                                        <p:attrNameLst>
                                          <p:attrName>style.visibility</p:attrName>
                                        </p:attrNameLst>
                                      </p:cBhvr>
                                      <p:to>
                                        <p:strVal val="visible"/>
                                      </p:to>
                                    </p:set>
                                    <p:anim calcmode="lin" valueType="num">
                                      <p:cBhvr additive="base">
                                        <p:cTn id="97" dur="2000" fill="hold"/>
                                        <p:tgtEl>
                                          <p:spTgt spid="10305"/>
                                        </p:tgtEl>
                                        <p:attrNameLst>
                                          <p:attrName>ppt_x</p:attrName>
                                        </p:attrNameLst>
                                      </p:cBhvr>
                                      <p:tavLst>
                                        <p:tav tm="0">
                                          <p:val>
                                            <p:strVal val="1+#ppt_w/2"/>
                                          </p:val>
                                        </p:tav>
                                        <p:tav tm="100000">
                                          <p:val>
                                            <p:strVal val="#ppt_x"/>
                                          </p:val>
                                        </p:tav>
                                      </p:tavLst>
                                    </p:anim>
                                    <p:anim calcmode="lin" valueType="num">
                                      <p:cBhvr additive="base">
                                        <p:cTn id="98" dur="2000" fill="hold"/>
                                        <p:tgtEl>
                                          <p:spTgt spid="10305"/>
                                        </p:tgtEl>
                                        <p:attrNameLst>
                                          <p:attrName>ppt_y</p:attrName>
                                        </p:attrNameLst>
                                      </p:cBhvr>
                                      <p:tavLst>
                                        <p:tav tm="0">
                                          <p:val>
                                            <p:strVal val="#ppt_y"/>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3" presetClass="entr" presetSubtype="5" fill="hold" grpId="0" nodeType="clickEffect">
                                  <p:stCondLst>
                                    <p:cond delay="0"/>
                                  </p:stCondLst>
                                  <p:childTnLst>
                                    <p:set>
                                      <p:cBhvr>
                                        <p:cTn id="102" dur="1" fill="hold">
                                          <p:stCondLst>
                                            <p:cond delay="0"/>
                                          </p:stCondLst>
                                        </p:cTn>
                                        <p:tgtEl>
                                          <p:spTgt spid="10324"/>
                                        </p:tgtEl>
                                        <p:attrNameLst>
                                          <p:attrName>style.visibility</p:attrName>
                                        </p:attrNameLst>
                                      </p:cBhvr>
                                      <p:to>
                                        <p:strVal val="visible"/>
                                      </p:to>
                                    </p:set>
                                    <p:animEffect transition="in" filter="blinds(vertical)">
                                      <p:cBhvr>
                                        <p:cTn id="103" dur="2000"/>
                                        <p:tgtEl>
                                          <p:spTgt spid="10324"/>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10326"/>
                                        </p:tgtEl>
                                        <p:attrNameLst>
                                          <p:attrName>style.visibility</p:attrName>
                                        </p:attrNameLst>
                                      </p:cBhvr>
                                      <p:to>
                                        <p:strVal val="visible"/>
                                      </p:to>
                                    </p:set>
                                    <p:anim calcmode="lin" valueType="num">
                                      <p:cBhvr additive="base">
                                        <p:cTn id="108" dur="2000" fill="hold"/>
                                        <p:tgtEl>
                                          <p:spTgt spid="10326"/>
                                        </p:tgtEl>
                                        <p:attrNameLst>
                                          <p:attrName>ppt_x</p:attrName>
                                        </p:attrNameLst>
                                      </p:cBhvr>
                                      <p:tavLst>
                                        <p:tav tm="0">
                                          <p:val>
                                            <p:strVal val="#ppt_x"/>
                                          </p:val>
                                        </p:tav>
                                        <p:tav tm="100000">
                                          <p:val>
                                            <p:strVal val="#ppt_x"/>
                                          </p:val>
                                        </p:tav>
                                      </p:tavLst>
                                    </p:anim>
                                    <p:anim calcmode="lin" valueType="num">
                                      <p:cBhvr additive="base">
                                        <p:cTn id="109" dur="2000" fill="hold"/>
                                        <p:tgtEl>
                                          <p:spTgt spid="10326"/>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3" presetClass="entr" presetSubtype="10" fill="hold" grpId="0" nodeType="clickEffect">
                                  <p:stCondLst>
                                    <p:cond delay="0"/>
                                  </p:stCondLst>
                                  <p:childTnLst>
                                    <p:set>
                                      <p:cBhvr>
                                        <p:cTn id="113" dur="1" fill="hold">
                                          <p:stCondLst>
                                            <p:cond delay="0"/>
                                          </p:stCondLst>
                                        </p:cTn>
                                        <p:tgtEl>
                                          <p:spTgt spid="10325"/>
                                        </p:tgtEl>
                                        <p:attrNameLst>
                                          <p:attrName>style.visibility</p:attrName>
                                        </p:attrNameLst>
                                      </p:cBhvr>
                                      <p:to>
                                        <p:strVal val="visible"/>
                                      </p:to>
                                    </p:set>
                                    <p:animEffect transition="in" filter="blinds(horizontal)">
                                      <p:cBhvr>
                                        <p:cTn id="114" dur="2000"/>
                                        <p:tgtEl>
                                          <p:spTgt spid="10325"/>
                                        </p:tgtEl>
                                      </p:cBhvr>
                                    </p:animEffect>
                                  </p:childTnLst>
                                </p:cTn>
                              </p:par>
                            </p:childTnLst>
                          </p:cTn>
                        </p:par>
                      </p:childTnLst>
                    </p:cTn>
                  </p:par>
                  <p:par>
                    <p:cTn id="115" fill="hold">
                      <p:stCondLst>
                        <p:cond delay="indefinite"/>
                      </p:stCondLst>
                      <p:childTnLst>
                        <p:par>
                          <p:cTn id="116" fill="hold">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10327"/>
                                        </p:tgtEl>
                                        <p:attrNameLst>
                                          <p:attrName>style.visibility</p:attrName>
                                        </p:attrNameLst>
                                      </p:cBhvr>
                                      <p:to>
                                        <p:strVal val="visible"/>
                                      </p:to>
                                    </p:set>
                                    <p:anim calcmode="lin" valueType="num">
                                      <p:cBhvr additive="base">
                                        <p:cTn id="119" dur="2000" fill="hold"/>
                                        <p:tgtEl>
                                          <p:spTgt spid="10327"/>
                                        </p:tgtEl>
                                        <p:attrNameLst>
                                          <p:attrName>ppt_x</p:attrName>
                                        </p:attrNameLst>
                                      </p:cBhvr>
                                      <p:tavLst>
                                        <p:tav tm="0">
                                          <p:val>
                                            <p:strVal val="#ppt_x"/>
                                          </p:val>
                                        </p:tav>
                                        <p:tav tm="100000">
                                          <p:val>
                                            <p:strVal val="#ppt_x"/>
                                          </p:val>
                                        </p:tav>
                                      </p:tavLst>
                                    </p:anim>
                                    <p:anim calcmode="lin" valueType="num">
                                      <p:cBhvr additive="base">
                                        <p:cTn id="120" dur="2000" fill="hold"/>
                                        <p:tgtEl>
                                          <p:spTgt spid="10327"/>
                                        </p:tgtEl>
                                        <p:attrNameLst>
                                          <p:attrName>ppt_y</p:attrName>
                                        </p:attrNameLst>
                                      </p:cBhvr>
                                      <p:tavLst>
                                        <p:tav tm="0">
                                          <p:val>
                                            <p:strVal val="1+#ppt_h/2"/>
                                          </p:val>
                                        </p:tav>
                                        <p:tav tm="100000">
                                          <p:val>
                                            <p:strVal val="#ppt_y"/>
                                          </p:val>
                                        </p:tav>
                                      </p:tavLst>
                                    </p:anim>
                                  </p:childTnLst>
                                </p:cTn>
                              </p:par>
                              <p:par>
                                <p:cTn id="121" presetID="3" presetClass="entr" presetSubtype="10" fill="hold" grpId="0" nodeType="withEffect">
                                  <p:stCondLst>
                                    <p:cond delay="0"/>
                                  </p:stCondLst>
                                  <p:childTnLst>
                                    <p:set>
                                      <p:cBhvr>
                                        <p:cTn id="122" dur="1" fill="hold">
                                          <p:stCondLst>
                                            <p:cond delay="0"/>
                                          </p:stCondLst>
                                        </p:cTn>
                                        <p:tgtEl>
                                          <p:spTgt spid="10328"/>
                                        </p:tgtEl>
                                        <p:attrNameLst>
                                          <p:attrName>style.visibility</p:attrName>
                                        </p:attrNameLst>
                                      </p:cBhvr>
                                      <p:to>
                                        <p:strVal val="visible"/>
                                      </p:to>
                                    </p:set>
                                    <p:animEffect transition="in" filter="blinds(horizontal)">
                                      <p:cBhvr>
                                        <p:cTn id="123" dur="500"/>
                                        <p:tgtEl>
                                          <p:spTgt spid="10328"/>
                                        </p:tgtEl>
                                      </p:cBhvr>
                                    </p:animEffect>
                                  </p:childTnLst>
                                </p:cTn>
                              </p:par>
                            </p:childTnLst>
                          </p:cTn>
                        </p:par>
                      </p:childTnLst>
                    </p:cTn>
                  </p:par>
                  <p:par>
                    <p:cTn id="124" fill="hold">
                      <p:stCondLst>
                        <p:cond delay="indefinite"/>
                      </p:stCondLst>
                      <p:childTnLst>
                        <p:par>
                          <p:cTn id="125" fill="hold">
                            <p:stCondLst>
                              <p:cond delay="0"/>
                            </p:stCondLst>
                            <p:childTnLst>
                              <p:par>
                                <p:cTn id="126" presetID="9" presetClass="entr" presetSubtype="0" fill="hold" grpId="0" nodeType="clickEffect">
                                  <p:stCondLst>
                                    <p:cond delay="0"/>
                                  </p:stCondLst>
                                  <p:childTnLst>
                                    <p:set>
                                      <p:cBhvr>
                                        <p:cTn id="127" dur="1" fill="hold">
                                          <p:stCondLst>
                                            <p:cond delay="0"/>
                                          </p:stCondLst>
                                        </p:cTn>
                                        <p:tgtEl>
                                          <p:spTgt spid="10329"/>
                                        </p:tgtEl>
                                        <p:attrNameLst>
                                          <p:attrName>style.visibility</p:attrName>
                                        </p:attrNameLst>
                                      </p:cBhvr>
                                      <p:to>
                                        <p:strVal val="visible"/>
                                      </p:to>
                                    </p:set>
                                    <p:animEffect transition="in" filter="dissolve">
                                      <p:cBhvr>
                                        <p:cTn id="128" dur="500"/>
                                        <p:tgtEl>
                                          <p:spTgt spid="10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84" grpId="0" animBg="1"/>
      <p:bldP spid="10285" grpId="0" animBg="1"/>
      <p:bldP spid="10286" grpId="0" animBg="1"/>
      <p:bldP spid="10287" grpId="0" animBg="1"/>
      <p:bldP spid="10288" grpId="0" animBg="1"/>
      <p:bldP spid="10289" grpId="0" animBg="1"/>
      <p:bldP spid="10290" grpId="0" animBg="1"/>
      <p:bldP spid="10291" grpId="0" animBg="1"/>
      <p:bldP spid="10292" grpId="0" animBg="1"/>
      <p:bldP spid="10293" grpId="0" animBg="1"/>
      <p:bldP spid="10294" grpId="0" animBg="1"/>
      <p:bldP spid="10295" grpId="0" animBg="1"/>
      <p:bldP spid="10296" grpId="0" animBg="1"/>
      <p:bldP spid="10297" grpId="0" animBg="1"/>
      <p:bldP spid="10302" grpId="0" animBg="1"/>
      <p:bldP spid="10303" grpId="0"/>
      <p:bldP spid="10304" grpId="0" animBg="1"/>
      <p:bldP spid="10305" grpId="0"/>
      <p:bldP spid="10309" grpId="0" animBg="1"/>
      <p:bldP spid="10310" grpId="0"/>
      <p:bldP spid="10321" grpId="0"/>
      <p:bldP spid="10322" grpId="0"/>
      <p:bldP spid="10323" grpId="0"/>
      <p:bldP spid="10324" grpId="0" animBg="1"/>
      <p:bldP spid="10325" grpId="0" animBg="1"/>
      <p:bldP spid="10326" grpId="0"/>
      <p:bldP spid="10327" grpId="0"/>
      <p:bldP spid="10328" grpId="0" animBg="1"/>
      <p:bldP spid="103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4"/>
          <p:cNvSpPr>
            <a:spLocks noGrp="1" noChangeArrowheads="1"/>
          </p:cNvSpPr>
          <p:nvPr>
            <p:ph type="title"/>
          </p:nvPr>
        </p:nvSpPr>
        <p:spPr>
          <a:xfrm>
            <a:off x="539750" y="260350"/>
            <a:ext cx="8229600" cy="504825"/>
          </a:xfrm>
        </p:spPr>
        <p:txBody>
          <a:bodyPr/>
          <a:lstStyle/>
          <a:p>
            <a:r>
              <a:rPr lang="hr-HR" sz="1600"/>
              <a:t>BUŠENJE I REZANJE</a:t>
            </a:r>
            <a:endParaRPr lang="en-US" sz="1600"/>
          </a:p>
        </p:txBody>
      </p:sp>
      <p:sp>
        <p:nvSpPr>
          <p:cNvPr id="40965" name="Rectangle 5"/>
          <p:cNvSpPr>
            <a:spLocks noChangeArrowheads="1"/>
          </p:cNvSpPr>
          <p:nvPr/>
        </p:nvSpPr>
        <p:spPr bwMode="auto">
          <a:xfrm>
            <a:off x="395288" y="1876425"/>
            <a:ext cx="8499475" cy="3937000"/>
          </a:xfrm>
          <a:prstGeom prst="rect">
            <a:avLst/>
          </a:prstGeom>
          <a:noFill/>
          <a:ln w="9525">
            <a:noFill/>
            <a:miter lim="800000"/>
            <a:headEnd/>
            <a:tailEnd/>
          </a:ln>
          <a:effectLst/>
        </p:spPr>
        <p:txBody>
          <a:bodyPr anchor="ctr">
            <a:spAutoFit/>
          </a:bodyPr>
          <a:lstStyle/>
          <a:p>
            <a:pPr algn="ctr"/>
            <a:r>
              <a:rPr lang="hr-HR"/>
              <a:t>REZANJE</a:t>
            </a:r>
            <a:endParaRPr lang="en-US"/>
          </a:p>
          <a:p>
            <a:pPr algn="just"/>
            <a:r>
              <a:rPr lang="hr-HR"/>
              <a:t>Rezanjem se izrađuju otvori u horizontalnim ili vertikalnim konstrukcijama. Rezanje se obavlja dijamantnom pilom ili dijamantnom sajlom. Ovisno o alatu, dubina rezanja je ograničena na maksimalnih 1200 mm kod pile, a kod rezanja dijamantnom sajlom dubina nije ograničena. Veličina izrezanog otvora ovisi samo o dimenzijama traženog zahvata. Rezati se može u:</a:t>
            </a:r>
          </a:p>
          <a:p>
            <a:pPr algn="just"/>
            <a:endParaRPr lang="hr-HR"/>
          </a:p>
          <a:p>
            <a:pPr algn="just"/>
            <a:r>
              <a:rPr lang="hr-HR"/>
              <a:t>   1.BETONU</a:t>
            </a:r>
            <a:endParaRPr lang="en-US"/>
          </a:p>
          <a:p>
            <a:r>
              <a:rPr lang="hr-HR"/>
              <a:t>   2.ARMIRANOM BETONU</a:t>
            </a:r>
            <a:endParaRPr lang="en-US"/>
          </a:p>
          <a:p>
            <a:r>
              <a:rPr lang="hr-HR"/>
              <a:t>   3.KAMENU</a:t>
            </a:r>
            <a:endParaRPr lang="en-US"/>
          </a:p>
          <a:p>
            <a:r>
              <a:rPr lang="hr-HR"/>
              <a:t>   4.ASFALTU</a:t>
            </a:r>
            <a:endParaRPr lang="en-US"/>
          </a:p>
          <a:p>
            <a:r>
              <a:rPr lang="hr-HR"/>
              <a:t>   5.OPECI</a:t>
            </a:r>
          </a:p>
          <a:p>
            <a:endParaRPr lang="hr-HR"/>
          </a:p>
          <a:p>
            <a:endParaRPr lang="hr-H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0965">
                                            <p:txEl>
                                              <p:pRg st="0" end="0"/>
                                            </p:txEl>
                                          </p:spTgt>
                                        </p:tgtEl>
                                        <p:attrNameLst>
                                          <p:attrName>style.visibility</p:attrName>
                                        </p:attrNameLst>
                                      </p:cBhvr>
                                      <p:to>
                                        <p:strVal val="visible"/>
                                      </p:to>
                                    </p:set>
                                    <p:anim calcmode="lin" valueType="num">
                                      <p:cBhvr additive="base">
                                        <p:cTn id="7" dur="2000" fill="hold"/>
                                        <p:tgtEl>
                                          <p:spTgt spid="40965">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096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0965">
                                            <p:txEl>
                                              <p:pRg st="1" end="1"/>
                                            </p:txEl>
                                          </p:spTgt>
                                        </p:tgtEl>
                                        <p:attrNameLst>
                                          <p:attrName>style.visibility</p:attrName>
                                        </p:attrNameLst>
                                      </p:cBhvr>
                                      <p:to>
                                        <p:strVal val="visible"/>
                                      </p:to>
                                    </p:set>
                                    <p:animEffect transition="in" filter="blinds(horizontal)">
                                      <p:cBhvr>
                                        <p:cTn id="13" dur="2000"/>
                                        <p:tgtEl>
                                          <p:spTgt spid="4096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965">
                                            <p:txEl>
                                              <p:pRg st="3" end="3"/>
                                            </p:txEl>
                                          </p:spTgt>
                                        </p:tgtEl>
                                        <p:attrNameLst>
                                          <p:attrName>style.visibility</p:attrName>
                                        </p:attrNameLst>
                                      </p:cBhvr>
                                      <p:to>
                                        <p:strVal val="visible"/>
                                      </p:to>
                                    </p:set>
                                    <p:anim calcmode="lin" valueType="num">
                                      <p:cBhvr additive="base">
                                        <p:cTn id="18" dur="2000" fill="hold"/>
                                        <p:tgtEl>
                                          <p:spTgt spid="40965">
                                            <p:txEl>
                                              <p:pRg st="3" end="3"/>
                                            </p:txEl>
                                          </p:spTgt>
                                        </p:tgtEl>
                                        <p:attrNameLst>
                                          <p:attrName>ppt_x</p:attrName>
                                        </p:attrNameLst>
                                      </p:cBhvr>
                                      <p:tavLst>
                                        <p:tav tm="0">
                                          <p:val>
                                            <p:strVal val="#ppt_x"/>
                                          </p:val>
                                        </p:tav>
                                        <p:tav tm="100000">
                                          <p:val>
                                            <p:strVal val="#ppt_x"/>
                                          </p:val>
                                        </p:tav>
                                      </p:tavLst>
                                    </p:anim>
                                    <p:anim calcmode="lin" valueType="num">
                                      <p:cBhvr additive="base">
                                        <p:cTn id="19" dur="2000" fill="hold"/>
                                        <p:tgtEl>
                                          <p:spTgt spid="4096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0965">
                                            <p:txEl>
                                              <p:pRg st="4" end="4"/>
                                            </p:txEl>
                                          </p:spTgt>
                                        </p:tgtEl>
                                        <p:attrNameLst>
                                          <p:attrName>style.visibility</p:attrName>
                                        </p:attrNameLst>
                                      </p:cBhvr>
                                      <p:to>
                                        <p:strVal val="visible"/>
                                      </p:to>
                                    </p:set>
                                    <p:anim calcmode="lin" valueType="num">
                                      <p:cBhvr additive="base">
                                        <p:cTn id="24" dur="2000" fill="hold"/>
                                        <p:tgtEl>
                                          <p:spTgt spid="40965">
                                            <p:txEl>
                                              <p:pRg st="4" end="4"/>
                                            </p:txEl>
                                          </p:spTgt>
                                        </p:tgtEl>
                                        <p:attrNameLst>
                                          <p:attrName>ppt_x</p:attrName>
                                        </p:attrNameLst>
                                      </p:cBhvr>
                                      <p:tavLst>
                                        <p:tav tm="0">
                                          <p:val>
                                            <p:strVal val="#ppt_x"/>
                                          </p:val>
                                        </p:tav>
                                        <p:tav tm="100000">
                                          <p:val>
                                            <p:strVal val="#ppt_x"/>
                                          </p:val>
                                        </p:tav>
                                      </p:tavLst>
                                    </p:anim>
                                    <p:anim calcmode="lin" valueType="num">
                                      <p:cBhvr additive="base">
                                        <p:cTn id="25" dur="2000" fill="hold"/>
                                        <p:tgtEl>
                                          <p:spTgt spid="4096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0965">
                                            <p:txEl>
                                              <p:pRg st="5" end="5"/>
                                            </p:txEl>
                                          </p:spTgt>
                                        </p:tgtEl>
                                        <p:attrNameLst>
                                          <p:attrName>style.visibility</p:attrName>
                                        </p:attrNameLst>
                                      </p:cBhvr>
                                      <p:to>
                                        <p:strVal val="visible"/>
                                      </p:to>
                                    </p:set>
                                    <p:anim calcmode="lin" valueType="num">
                                      <p:cBhvr additive="base">
                                        <p:cTn id="30" dur="2000" fill="hold"/>
                                        <p:tgtEl>
                                          <p:spTgt spid="40965">
                                            <p:txEl>
                                              <p:pRg st="5" end="5"/>
                                            </p:txEl>
                                          </p:spTgt>
                                        </p:tgtEl>
                                        <p:attrNameLst>
                                          <p:attrName>ppt_x</p:attrName>
                                        </p:attrNameLst>
                                      </p:cBhvr>
                                      <p:tavLst>
                                        <p:tav tm="0">
                                          <p:val>
                                            <p:strVal val="#ppt_x"/>
                                          </p:val>
                                        </p:tav>
                                        <p:tav tm="100000">
                                          <p:val>
                                            <p:strVal val="#ppt_x"/>
                                          </p:val>
                                        </p:tav>
                                      </p:tavLst>
                                    </p:anim>
                                    <p:anim calcmode="lin" valueType="num">
                                      <p:cBhvr additive="base">
                                        <p:cTn id="31" dur="2000" fill="hold"/>
                                        <p:tgtEl>
                                          <p:spTgt spid="4096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40965">
                                            <p:txEl>
                                              <p:pRg st="6" end="6"/>
                                            </p:txEl>
                                          </p:spTgt>
                                        </p:tgtEl>
                                        <p:attrNameLst>
                                          <p:attrName>style.visibility</p:attrName>
                                        </p:attrNameLst>
                                      </p:cBhvr>
                                      <p:to>
                                        <p:strVal val="visible"/>
                                      </p:to>
                                    </p:set>
                                    <p:anim calcmode="lin" valueType="num">
                                      <p:cBhvr additive="base">
                                        <p:cTn id="36" dur="2000" fill="hold"/>
                                        <p:tgtEl>
                                          <p:spTgt spid="40965">
                                            <p:txEl>
                                              <p:pRg st="6" end="6"/>
                                            </p:txEl>
                                          </p:spTgt>
                                        </p:tgtEl>
                                        <p:attrNameLst>
                                          <p:attrName>ppt_x</p:attrName>
                                        </p:attrNameLst>
                                      </p:cBhvr>
                                      <p:tavLst>
                                        <p:tav tm="0">
                                          <p:val>
                                            <p:strVal val="#ppt_x"/>
                                          </p:val>
                                        </p:tav>
                                        <p:tav tm="100000">
                                          <p:val>
                                            <p:strVal val="#ppt_x"/>
                                          </p:val>
                                        </p:tav>
                                      </p:tavLst>
                                    </p:anim>
                                    <p:anim calcmode="lin" valueType="num">
                                      <p:cBhvr additive="base">
                                        <p:cTn id="37" dur="2000" fill="hold"/>
                                        <p:tgtEl>
                                          <p:spTgt spid="4096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0965">
                                            <p:txEl>
                                              <p:pRg st="7" end="7"/>
                                            </p:txEl>
                                          </p:spTgt>
                                        </p:tgtEl>
                                        <p:attrNameLst>
                                          <p:attrName>style.visibility</p:attrName>
                                        </p:attrNameLst>
                                      </p:cBhvr>
                                      <p:to>
                                        <p:strVal val="visible"/>
                                      </p:to>
                                    </p:set>
                                    <p:anim calcmode="lin" valueType="num">
                                      <p:cBhvr additive="base">
                                        <p:cTn id="42" dur="2000" fill="hold"/>
                                        <p:tgtEl>
                                          <p:spTgt spid="40965">
                                            <p:txEl>
                                              <p:pRg st="7" end="7"/>
                                            </p:txEl>
                                          </p:spTgt>
                                        </p:tgtEl>
                                        <p:attrNameLst>
                                          <p:attrName>ppt_x</p:attrName>
                                        </p:attrNameLst>
                                      </p:cBhvr>
                                      <p:tavLst>
                                        <p:tav tm="0">
                                          <p:val>
                                            <p:strVal val="#ppt_x"/>
                                          </p:val>
                                        </p:tav>
                                        <p:tav tm="100000">
                                          <p:val>
                                            <p:strVal val="#ppt_x"/>
                                          </p:val>
                                        </p:tav>
                                      </p:tavLst>
                                    </p:anim>
                                    <p:anim calcmode="lin" valueType="num">
                                      <p:cBhvr additive="base">
                                        <p:cTn id="43" dur="2000" fill="hold"/>
                                        <p:tgtEl>
                                          <p:spTgt spid="4096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Grp="1" noChangeArrowheads="1"/>
          </p:cNvSpPr>
          <p:nvPr>
            <p:ph type="title"/>
          </p:nvPr>
        </p:nvSpPr>
        <p:spPr/>
        <p:txBody>
          <a:bodyPr/>
          <a:lstStyle/>
          <a:p>
            <a:r>
              <a:rPr lang="hr-HR"/>
              <a:t>Četvrti dan rada</a:t>
            </a:r>
            <a:endParaRPr lang="en-US"/>
          </a:p>
        </p:txBody>
      </p:sp>
      <p:sp>
        <p:nvSpPr>
          <p:cNvPr id="12293" name="Rectangle 5"/>
          <p:cNvSpPr>
            <a:spLocks noChangeArrowheads="1"/>
          </p:cNvSpPr>
          <p:nvPr/>
        </p:nvSpPr>
        <p:spPr bwMode="auto">
          <a:xfrm>
            <a:off x="971550" y="2205038"/>
            <a:ext cx="7561263" cy="3311525"/>
          </a:xfrm>
          <a:prstGeom prst="rect">
            <a:avLst/>
          </a:prstGeom>
          <a:solidFill>
            <a:schemeClr val="accent1"/>
          </a:solidFill>
          <a:ln w="9525">
            <a:solidFill>
              <a:schemeClr val="accent2"/>
            </a:solidFill>
            <a:miter lim="800000"/>
            <a:headEnd/>
            <a:tailEnd/>
          </a:ln>
          <a:effectLst/>
        </p:spPr>
        <p:txBody>
          <a:bodyPr wrap="none" anchor="ctr"/>
          <a:lstStyle/>
          <a:p>
            <a:endParaRPr lang="hr-HR"/>
          </a:p>
        </p:txBody>
      </p:sp>
      <p:sp>
        <p:nvSpPr>
          <p:cNvPr id="12294" name="Rectangle 6"/>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2295" name="Rectangle 7"/>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2296" name="Text Box 8"/>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12297" name="Line 9"/>
          <p:cNvSpPr>
            <a:spLocks noChangeShapeType="1"/>
          </p:cNvSpPr>
          <p:nvPr/>
        </p:nvSpPr>
        <p:spPr bwMode="auto">
          <a:xfrm>
            <a:off x="3276600" y="5013325"/>
            <a:ext cx="5256213" cy="0"/>
          </a:xfrm>
          <a:prstGeom prst="line">
            <a:avLst/>
          </a:prstGeom>
          <a:noFill/>
          <a:ln w="9525">
            <a:solidFill>
              <a:schemeClr val="tx1"/>
            </a:solidFill>
            <a:round/>
            <a:headEnd/>
            <a:tailEnd/>
          </a:ln>
          <a:effectLst/>
        </p:spPr>
        <p:txBody>
          <a:bodyPr/>
          <a:lstStyle/>
          <a:p>
            <a:endParaRPr lang="hr-HR"/>
          </a:p>
        </p:txBody>
      </p:sp>
      <p:sp>
        <p:nvSpPr>
          <p:cNvPr id="12298" name="Line 10"/>
          <p:cNvSpPr>
            <a:spLocks noChangeShapeType="1"/>
          </p:cNvSpPr>
          <p:nvPr/>
        </p:nvSpPr>
        <p:spPr bwMode="auto">
          <a:xfrm>
            <a:off x="3276600" y="4508500"/>
            <a:ext cx="5256213" cy="0"/>
          </a:xfrm>
          <a:prstGeom prst="line">
            <a:avLst/>
          </a:prstGeom>
          <a:noFill/>
          <a:ln w="9525">
            <a:solidFill>
              <a:schemeClr val="tx1"/>
            </a:solidFill>
            <a:round/>
            <a:headEnd/>
            <a:tailEnd/>
          </a:ln>
          <a:effectLst/>
        </p:spPr>
        <p:txBody>
          <a:bodyPr/>
          <a:lstStyle/>
          <a:p>
            <a:endParaRPr lang="hr-HR"/>
          </a:p>
        </p:txBody>
      </p:sp>
      <p:sp>
        <p:nvSpPr>
          <p:cNvPr id="12299" name="Line 11"/>
          <p:cNvSpPr>
            <a:spLocks noChangeShapeType="1"/>
          </p:cNvSpPr>
          <p:nvPr/>
        </p:nvSpPr>
        <p:spPr bwMode="auto">
          <a:xfrm>
            <a:off x="3276600" y="4005263"/>
            <a:ext cx="5256213" cy="0"/>
          </a:xfrm>
          <a:prstGeom prst="line">
            <a:avLst/>
          </a:prstGeom>
          <a:noFill/>
          <a:ln w="9525">
            <a:solidFill>
              <a:schemeClr val="tx1"/>
            </a:solidFill>
            <a:round/>
            <a:headEnd/>
            <a:tailEnd/>
          </a:ln>
          <a:effectLst/>
        </p:spPr>
        <p:txBody>
          <a:bodyPr/>
          <a:lstStyle/>
          <a:p>
            <a:endParaRPr lang="hr-HR"/>
          </a:p>
        </p:txBody>
      </p:sp>
      <p:sp>
        <p:nvSpPr>
          <p:cNvPr id="12300" name="Line 12"/>
          <p:cNvSpPr>
            <a:spLocks noChangeShapeType="1"/>
          </p:cNvSpPr>
          <p:nvPr/>
        </p:nvSpPr>
        <p:spPr bwMode="auto">
          <a:xfrm>
            <a:off x="3276600" y="3500438"/>
            <a:ext cx="5256213" cy="0"/>
          </a:xfrm>
          <a:prstGeom prst="line">
            <a:avLst/>
          </a:prstGeom>
          <a:noFill/>
          <a:ln w="9525">
            <a:solidFill>
              <a:schemeClr val="tx1"/>
            </a:solidFill>
            <a:round/>
            <a:headEnd/>
            <a:tailEnd/>
          </a:ln>
          <a:effectLst/>
        </p:spPr>
        <p:txBody>
          <a:bodyPr/>
          <a:lstStyle/>
          <a:p>
            <a:endParaRPr lang="hr-HR"/>
          </a:p>
        </p:txBody>
      </p:sp>
      <p:sp>
        <p:nvSpPr>
          <p:cNvPr id="12301" name="Line 13"/>
          <p:cNvSpPr>
            <a:spLocks noChangeShapeType="1"/>
          </p:cNvSpPr>
          <p:nvPr/>
        </p:nvSpPr>
        <p:spPr bwMode="auto">
          <a:xfrm flipH="1">
            <a:off x="3276600" y="3068638"/>
            <a:ext cx="576263" cy="0"/>
          </a:xfrm>
          <a:prstGeom prst="line">
            <a:avLst/>
          </a:prstGeom>
          <a:noFill/>
          <a:ln w="9525">
            <a:solidFill>
              <a:schemeClr val="tx1"/>
            </a:solidFill>
            <a:round/>
            <a:headEnd/>
            <a:tailEnd/>
          </a:ln>
          <a:effectLst/>
        </p:spPr>
        <p:txBody>
          <a:bodyPr/>
          <a:lstStyle/>
          <a:p>
            <a:endParaRPr lang="hr-HR"/>
          </a:p>
        </p:txBody>
      </p:sp>
      <p:sp>
        <p:nvSpPr>
          <p:cNvPr id="12302" name="Line 14"/>
          <p:cNvSpPr>
            <a:spLocks noChangeShapeType="1"/>
          </p:cNvSpPr>
          <p:nvPr/>
        </p:nvSpPr>
        <p:spPr bwMode="auto">
          <a:xfrm>
            <a:off x="5651500" y="3068638"/>
            <a:ext cx="2881313" cy="0"/>
          </a:xfrm>
          <a:prstGeom prst="line">
            <a:avLst/>
          </a:prstGeom>
          <a:noFill/>
          <a:ln w="9525">
            <a:solidFill>
              <a:schemeClr val="tx1"/>
            </a:solidFill>
            <a:round/>
            <a:headEnd/>
            <a:tailEnd/>
          </a:ln>
          <a:effectLst/>
        </p:spPr>
        <p:txBody>
          <a:bodyPr/>
          <a:lstStyle/>
          <a:p>
            <a:endParaRPr lang="hr-HR"/>
          </a:p>
        </p:txBody>
      </p:sp>
      <p:sp>
        <p:nvSpPr>
          <p:cNvPr id="12303" name="Line 15"/>
          <p:cNvSpPr>
            <a:spLocks noChangeShapeType="1"/>
          </p:cNvSpPr>
          <p:nvPr/>
        </p:nvSpPr>
        <p:spPr bwMode="auto">
          <a:xfrm flipV="1">
            <a:off x="3995738" y="3068638"/>
            <a:ext cx="0" cy="2447925"/>
          </a:xfrm>
          <a:prstGeom prst="line">
            <a:avLst/>
          </a:prstGeom>
          <a:noFill/>
          <a:ln w="9525">
            <a:solidFill>
              <a:schemeClr val="tx1"/>
            </a:solidFill>
            <a:round/>
            <a:headEnd/>
            <a:tailEnd/>
          </a:ln>
          <a:effectLst/>
        </p:spPr>
        <p:txBody>
          <a:bodyPr/>
          <a:lstStyle/>
          <a:p>
            <a:endParaRPr lang="hr-HR"/>
          </a:p>
        </p:txBody>
      </p:sp>
      <p:sp>
        <p:nvSpPr>
          <p:cNvPr id="12304" name="Line 16"/>
          <p:cNvSpPr>
            <a:spLocks noChangeShapeType="1"/>
          </p:cNvSpPr>
          <p:nvPr/>
        </p:nvSpPr>
        <p:spPr bwMode="auto">
          <a:xfrm flipV="1">
            <a:off x="4787900" y="3068638"/>
            <a:ext cx="0" cy="2447925"/>
          </a:xfrm>
          <a:prstGeom prst="line">
            <a:avLst/>
          </a:prstGeom>
          <a:noFill/>
          <a:ln w="9525">
            <a:solidFill>
              <a:schemeClr val="tx1"/>
            </a:solidFill>
            <a:round/>
            <a:headEnd/>
            <a:tailEnd/>
          </a:ln>
          <a:effectLst/>
        </p:spPr>
        <p:txBody>
          <a:bodyPr/>
          <a:lstStyle/>
          <a:p>
            <a:endParaRPr lang="hr-HR"/>
          </a:p>
        </p:txBody>
      </p:sp>
      <p:sp>
        <p:nvSpPr>
          <p:cNvPr id="12305" name="Line 17"/>
          <p:cNvSpPr>
            <a:spLocks noChangeShapeType="1"/>
          </p:cNvSpPr>
          <p:nvPr/>
        </p:nvSpPr>
        <p:spPr bwMode="auto">
          <a:xfrm flipV="1">
            <a:off x="5580063" y="3068638"/>
            <a:ext cx="0" cy="2447925"/>
          </a:xfrm>
          <a:prstGeom prst="line">
            <a:avLst/>
          </a:prstGeom>
          <a:noFill/>
          <a:ln w="9525">
            <a:solidFill>
              <a:schemeClr val="tx1"/>
            </a:solidFill>
            <a:round/>
            <a:headEnd/>
            <a:tailEnd/>
          </a:ln>
          <a:effectLst/>
        </p:spPr>
        <p:txBody>
          <a:bodyPr/>
          <a:lstStyle/>
          <a:p>
            <a:endParaRPr lang="hr-HR"/>
          </a:p>
        </p:txBody>
      </p:sp>
      <p:sp>
        <p:nvSpPr>
          <p:cNvPr id="12306" name="Line 18"/>
          <p:cNvSpPr>
            <a:spLocks noChangeShapeType="1"/>
          </p:cNvSpPr>
          <p:nvPr/>
        </p:nvSpPr>
        <p:spPr bwMode="auto">
          <a:xfrm flipV="1">
            <a:off x="6300788" y="3068638"/>
            <a:ext cx="0" cy="2447925"/>
          </a:xfrm>
          <a:prstGeom prst="line">
            <a:avLst/>
          </a:prstGeom>
          <a:noFill/>
          <a:ln w="9525">
            <a:solidFill>
              <a:schemeClr val="tx1"/>
            </a:solidFill>
            <a:round/>
            <a:headEnd/>
            <a:tailEnd/>
          </a:ln>
          <a:effectLst/>
        </p:spPr>
        <p:txBody>
          <a:bodyPr/>
          <a:lstStyle/>
          <a:p>
            <a:endParaRPr lang="hr-HR"/>
          </a:p>
        </p:txBody>
      </p:sp>
      <p:sp>
        <p:nvSpPr>
          <p:cNvPr id="12307" name="Line 19"/>
          <p:cNvSpPr>
            <a:spLocks noChangeShapeType="1"/>
          </p:cNvSpPr>
          <p:nvPr/>
        </p:nvSpPr>
        <p:spPr bwMode="auto">
          <a:xfrm flipV="1">
            <a:off x="7092950" y="3068638"/>
            <a:ext cx="0" cy="2447925"/>
          </a:xfrm>
          <a:prstGeom prst="line">
            <a:avLst/>
          </a:prstGeom>
          <a:noFill/>
          <a:ln w="9525">
            <a:solidFill>
              <a:schemeClr val="tx1"/>
            </a:solidFill>
            <a:round/>
            <a:headEnd/>
            <a:tailEnd/>
          </a:ln>
          <a:effectLst/>
        </p:spPr>
        <p:txBody>
          <a:bodyPr/>
          <a:lstStyle/>
          <a:p>
            <a:endParaRPr lang="hr-HR"/>
          </a:p>
        </p:txBody>
      </p:sp>
      <p:sp>
        <p:nvSpPr>
          <p:cNvPr id="12308" name="Line 20"/>
          <p:cNvSpPr>
            <a:spLocks noChangeShapeType="1"/>
          </p:cNvSpPr>
          <p:nvPr/>
        </p:nvSpPr>
        <p:spPr bwMode="auto">
          <a:xfrm flipV="1">
            <a:off x="7812088" y="3068638"/>
            <a:ext cx="0" cy="2447925"/>
          </a:xfrm>
          <a:prstGeom prst="line">
            <a:avLst/>
          </a:prstGeom>
          <a:noFill/>
          <a:ln w="9525">
            <a:solidFill>
              <a:schemeClr val="tx1"/>
            </a:solidFill>
            <a:round/>
            <a:headEnd/>
            <a:tailEnd/>
          </a:ln>
          <a:effectLst/>
        </p:spPr>
        <p:txBody>
          <a:bodyPr/>
          <a:lstStyle/>
          <a:p>
            <a:endParaRPr lang="hr-HR"/>
          </a:p>
        </p:txBody>
      </p:sp>
      <p:sp>
        <p:nvSpPr>
          <p:cNvPr id="12309" name="Line 21"/>
          <p:cNvSpPr>
            <a:spLocks noChangeShapeType="1"/>
          </p:cNvSpPr>
          <p:nvPr/>
        </p:nvSpPr>
        <p:spPr bwMode="auto">
          <a:xfrm flipH="1">
            <a:off x="971550" y="2708275"/>
            <a:ext cx="506413" cy="0"/>
          </a:xfrm>
          <a:prstGeom prst="line">
            <a:avLst/>
          </a:prstGeom>
          <a:noFill/>
          <a:ln w="38100">
            <a:solidFill>
              <a:schemeClr val="accent2"/>
            </a:solidFill>
            <a:round/>
            <a:headEnd/>
            <a:tailEnd/>
          </a:ln>
          <a:effectLst/>
        </p:spPr>
        <p:txBody>
          <a:bodyPr/>
          <a:lstStyle/>
          <a:p>
            <a:endParaRPr lang="hr-HR"/>
          </a:p>
        </p:txBody>
      </p:sp>
      <p:sp>
        <p:nvSpPr>
          <p:cNvPr id="12310" name="Line 22"/>
          <p:cNvSpPr>
            <a:spLocks noChangeShapeType="1"/>
          </p:cNvSpPr>
          <p:nvPr/>
        </p:nvSpPr>
        <p:spPr bwMode="auto">
          <a:xfrm>
            <a:off x="971550" y="4076700"/>
            <a:ext cx="506413" cy="0"/>
          </a:xfrm>
          <a:prstGeom prst="line">
            <a:avLst/>
          </a:prstGeom>
          <a:noFill/>
          <a:ln w="38100">
            <a:solidFill>
              <a:schemeClr val="accent2"/>
            </a:solidFill>
            <a:round/>
            <a:headEnd/>
            <a:tailEnd/>
          </a:ln>
          <a:effectLst/>
        </p:spPr>
        <p:txBody>
          <a:bodyPr/>
          <a:lstStyle/>
          <a:p>
            <a:endParaRPr lang="hr-HR"/>
          </a:p>
        </p:txBody>
      </p:sp>
      <p:sp>
        <p:nvSpPr>
          <p:cNvPr id="12311" name="Line 23"/>
          <p:cNvSpPr>
            <a:spLocks noChangeShapeType="1"/>
          </p:cNvSpPr>
          <p:nvPr/>
        </p:nvSpPr>
        <p:spPr bwMode="auto">
          <a:xfrm>
            <a:off x="971550" y="3429000"/>
            <a:ext cx="506413" cy="0"/>
          </a:xfrm>
          <a:prstGeom prst="line">
            <a:avLst/>
          </a:prstGeom>
          <a:noFill/>
          <a:ln w="38100">
            <a:solidFill>
              <a:schemeClr val="accent2"/>
            </a:solidFill>
            <a:round/>
            <a:headEnd/>
            <a:tailEnd/>
          </a:ln>
          <a:effectLst/>
        </p:spPr>
        <p:txBody>
          <a:bodyPr/>
          <a:lstStyle/>
          <a:p>
            <a:endParaRPr lang="hr-HR"/>
          </a:p>
        </p:txBody>
      </p:sp>
      <p:sp>
        <p:nvSpPr>
          <p:cNvPr id="12312" name="Line 24"/>
          <p:cNvSpPr>
            <a:spLocks noChangeShapeType="1"/>
          </p:cNvSpPr>
          <p:nvPr/>
        </p:nvSpPr>
        <p:spPr bwMode="auto">
          <a:xfrm>
            <a:off x="971550" y="4797425"/>
            <a:ext cx="506413" cy="0"/>
          </a:xfrm>
          <a:prstGeom prst="line">
            <a:avLst/>
          </a:prstGeom>
          <a:noFill/>
          <a:ln w="38100">
            <a:solidFill>
              <a:schemeClr val="accent2"/>
            </a:solidFill>
            <a:round/>
            <a:headEnd/>
            <a:tailEnd/>
          </a:ln>
          <a:effectLst/>
        </p:spPr>
        <p:txBody>
          <a:bodyPr/>
          <a:lstStyle/>
          <a:p>
            <a:endParaRPr lang="hr-HR"/>
          </a:p>
        </p:txBody>
      </p:sp>
      <p:sp>
        <p:nvSpPr>
          <p:cNvPr id="12313" name="Line 25"/>
          <p:cNvSpPr>
            <a:spLocks noChangeShapeType="1"/>
          </p:cNvSpPr>
          <p:nvPr/>
        </p:nvSpPr>
        <p:spPr bwMode="auto">
          <a:xfrm flipV="1">
            <a:off x="1477963" y="2205038"/>
            <a:ext cx="0" cy="503237"/>
          </a:xfrm>
          <a:prstGeom prst="line">
            <a:avLst/>
          </a:prstGeom>
          <a:noFill/>
          <a:ln w="38100">
            <a:solidFill>
              <a:schemeClr val="accent2"/>
            </a:solidFill>
            <a:round/>
            <a:headEnd/>
            <a:tailEnd/>
          </a:ln>
          <a:effectLst/>
        </p:spPr>
        <p:txBody>
          <a:bodyPr/>
          <a:lstStyle/>
          <a:p>
            <a:endParaRPr lang="hr-HR"/>
          </a:p>
        </p:txBody>
      </p:sp>
      <p:sp>
        <p:nvSpPr>
          <p:cNvPr id="12314" name="Line 26"/>
          <p:cNvSpPr>
            <a:spLocks noChangeShapeType="1"/>
          </p:cNvSpPr>
          <p:nvPr/>
        </p:nvSpPr>
        <p:spPr bwMode="auto">
          <a:xfrm flipV="1">
            <a:off x="3276600" y="2205038"/>
            <a:ext cx="0" cy="503237"/>
          </a:xfrm>
          <a:prstGeom prst="line">
            <a:avLst/>
          </a:prstGeom>
          <a:noFill/>
          <a:ln w="38100">
            <a:solidFill>
              <a:schemeClr val="accent2"/>
            </a:solidFill>
            <a:round/>
            <a:headEnd/>
            <a:tailEnd/>
          </a:ln>
          <a:effectLst/>
        </p:spPr>
        <p:txBody>
          <a:bodyPr/>
          <a:lstStyle/>
          <a:p>
            <a:endParaRPr lang="hr-HR"/>
          </a:p>
        </p:txBody>
      </p:sp>
      <p:sp>
        <p:nvSpPr>
          <p:cNvPr id="12315" name="Line 27"/>
          <p:cNvSpPr>
            <a:spLocks noChangeShapeType="1"/>
          </p:cNvSpPr>
          <p:nvPr/>
        </p:nvSpPr>
        <p:spPr bwMode="auto">
          <a:xfrm flipV="1">
            <a:off x="2051050" y="2205038"/>
            <a:ext cx="0" cy="503237"/>
          </a:xfrm>
          <a:prstGeom prst="line">
            <a:avLst/>
          </a:prstGeom>
          <a:noFill/>
          <a:ln w="38100">
            <a:solidFill>
              <a:schemeClr val="accent2"/>
            </a:solidFill>
            <a:round/>
            <a:headEnd/>
            <a:tailEnd/>
          </a:ln>
          <a:effectLst/>
        </p:spPr>
        <p:txBody>
          <a:bodyPr/>
          <a:lstStyle/>
          <a:p>
            <a:endParaRPr lang="hr-HR"/>
          </a:p>
        </p:txBody>
      </p:sp>
      <p:sp>
        <p:nvSpPr>
          <p:cNvPr id="12316" name="Line 28"/>
          <p:cNvSpPr>
            <a:spLocks noChangeShapeType="1"/>
          </p:cNvSpPr>
          <p:nvPr/>
        </p:nvSpPr>
        <p:spPr bwMode="auto">
          <a:xfrm flipV="1">
            <a:off x="2627313" y="2205038"/>
            <a:ext cx="0" cy="503237"/>
          </a:xfrm>
          <a:prstGeom prst="line">
            <a:avLst/>
          </a:prstGeom>
          <a:noFill/>
          <a:ln w="38100">
            <a:solidFill>
              <a:schemeClr val="accent2"/>
            </a:solidFill>
            <a:round/>
            <a:headEnd/>
            <a:tailEnd/>
          </a:ln>
          <a:effectLst/>
        </p:spPr>
        <p:txBody>
          <a:bodyPr/>
          <a:lstStyle/>
          <a:p>
            <a:endParaRPr lang="hr-HR"/>
          </a:p>
        </p:txBody>
      </p:sp>
      <p:sp>
        <p:nvSpPr>
          <p:cNvPr id="12317" name="Line 29"/>
          <p:cNvSpPr>
            <a:spLocks noChangeShapeType="1"/>
          </p:cNvSpPr>
          <p:nvPr/>
        </p:nvSpPr>
        <p:spPr bwMode="auto">
          <a:xfrm>
            <a:off x="7524750" y="2205038"/>
            <a:ext cx="0" cy="0"/>
          </a:xfrm>
          <a:prstGeom prst="line">
            <a:avLst/>
          </a:prstGeom>
          <a:noFill/>
          <a:ln w="9525">
            <a:solidFill>
              <a:schemeClr val="tx1"/>
            </a:solidFill>
            <a:round/>
            <a:headEnd/>
            <a:tailEnd/>
          </a:ln>
          <a:effectLst/>
        </p:spPr>
        <p:txBody>
          <a:bodyPr/>
          <a:lstStyle/>
          <a:p>
            <a:endParaRPr lang="hr-HR"/>
          </a:p>
        </p:txBody>
      </p:sp>
      <p:sp>
        <p:nvSpPr>
          <p:cNvPr id="12318" name="Line 30"/>
          <p:cNvSpPr>
            <a:spLocks noChangeShapeType="1"/>
          </p:cNvSpPr>
          <p:nvPr/>
        </p:nvSpPr>
        <p:spPr bwMode="auto">
          <a:xfrm flipV="1">
            <a:off x="7092950" y="2205038"/>
            <a:ext cx="0" cy="863600"/>
          </a:xfrm>
          <a:prstGeom prst="line">
            <a:avLst/>
          </a:prstGeom>
          <a:noFill/>
          <a:ln w="9525">
            <a:solidFill>
              <a:schemeClr val="tx1"/>
            </a:solidFill>
            <a:round/>
            <a:headEnd/>
            <a:tailEnd/>
          </a:ln>
          <a:effectLst/>
        </p:spPr>
        <p:txBody>
          <a:bodyPr/>
          <a:lstStyle/>
          <a:p>
            <a:endParaRPr lang="hr-HR"/>
          </a:p>
        </p:txBody>
      </p:sp>
      <p:sp>
        <p:nvSpPr>
          <p:cNvPr id="12319" name="Line 31"/>
          <p:cNvSpPr>
            <a:spLocks noChangeShapeType="1"/>
          </p:cNvSpPr>
          <p:nvPr/>
        </p:nvSpPr>
        <p:spPr bwMode="auto">
          <a:xfrm>
            <a:off x="6589713" y="2205038"/>
            <a:ext cx="0" cy="863600"/>
          </a:xfrm>
          <a:prstGeom prst="line">
            <a:avLst/>
          </a:prstGeom>
          <a:noFill/>
          <a:ln w="9525">
            <a:solidFill>
              <a:schemeClr val="tx1"/>
            </a:solidFill>
            <a:round/>
            <a:headEnd/>
            <a:tailEnd/>
          </a:ln>
          <a:effectLst/>
        </p:spPr>
        <p:txBody>
          <a:bodyPr/>
          <a:lstStyle/>
          <a:p>
            <a:endParaRPr lang="hr-HR"/>
          </a:p>
        </p:txBody>
      </p:sp>
      <p:sp>
        <p:nvSpPr>
          <p:cNvPr id="12320" name="Line 32"/>
          <p:cNvSpPr>
            <a:spLocks noChangeShapeType="1"/>
          </p:cNvSpPr>
          <p:nvPr/>
        </p:nvSpPr>
        <p:spPr bwMode="auto">
          <a:xfrm>
            <a:off x="6084888" y="2205038"/>
            <a:ext cx="0" cy="863600"/>
          </a:xfrm>
          <a:prstGeom prst="line">
            <a:avLst/>
          </a:prstGeom>
          <a:noFill/>
          <a:ln w="9525">
            <a:solidFill>
              <a:schemeClr val="tx1"/>
            </a:solidFill>
            <a:round/>
            <a:headEnd/>
            <a:tailEnd/>
          </a:ln>
          <a:effectLst/>
        </p:spPr>
        <p:txBody>
          <a:bodyPr/>
          <a:lstStyle/>
          <a:p>
            <a:endParaRPr lang="hr-HR"/>
          </a:p>
        </p:txBody>
      </p:sp>
      <p:sp>
        <p:nvSpPr>
          <p:cNvPr id="12321" name="Line 33"/>
          <p:cNvSpPr>
            <a:spLocks noChangeShapeType="1"/>
          </p:cNvSpPr>
          <p:nvPr/>
        </p:nvSpPr>
        <p:spPr bwMode="auto">
          <a:xfrm>
            <a:off x="7596188" y="2205038"/>
            <a:ext cx="0" cy="863600"/>
          </a:xfrm>
          <a:prstGeom prst="line">
            <a:avLst/>
          </a:prstGeom>
          <a:noFill/>
          <a:ln w="9525">
            <a:solidFill>
              <a:schemeClr val="tx1"/>
            </a:solidFill>
            <a:round/>
            <a:headEnd/>
            <a:tailEnd/>
          </a:ln>
          <a:effectLst/>
        </p:spPr>
        <p:txBody>
          <a:bodyPr/>
          <a:lstStyle/>
          <a:p>
            <a:endParaRPr lang="hr-HR"/>
          </a:p>
        </p:txBody>
      </p:sp>
      <p:sp>
        <p:nvSpPr>
          <p:cNvPr id="12322" name="Line 34"/>
          <p:cNvSpPr>
            <a:spLocks noChangeShapeType="1"/>
          </p:cNvSpPr>
          <p:nvPr/>
        </p:nvSpPr>
        <p:spPr bwMode="auto">
          <a:xfrm>
            <a:off x="8027988" y="2205038"/>
            <a:ext cx="0" cy="863600"/>
          </a:xfrm>
          <a:prstGeom prst="line">
            <a:avLst/>
          </a:prstGeom>
          <a:noFill/>
          <a:ln w="9525">
            <a:solidFill>
              <a:schemeClr val="tx1"/>
            </a:solidFill>
            <a:round/>
            <a:headEnd/>
            <a:tailEnd/>
          </a:ln>
          <a:effectLst/>
        </p:spPr>
        <p:txBody>
          <a:bodyPr/>
          <a:lstStyle/>
          <a:p>
            <a:endParaRPr lang="hr-HR"/>
          </a:p>
        </p:txBody>
      </p:sp>
      <p:sp>
        <p:nvSpPr>
          <p:cNvPr id="12323" name="Oval 35"/>
          <p:cNvSpPr>
            <a:spLocks noChangeArrowheads="1"/>
          </p:cNvSpPr>
          <p:nvPr/>
        </p:nvSpPr>
        <p:spPr bwMode="auto">
          <a:xfrm>
            <a:off x="971550" y="5373688"/>
            <a:ext cx="144463" cy="142875"/>
          </a:xfrm>
          <a:prstGeom prst="ellipse">
            <a:avLst/>
          </a:prstGeom>
          <a:solidFill>
            <a:schemeClr val="bg1"/>
          </a:solidFill>
          <a:ln w="9525">
            <a:solidFill>
              <a:schemeClr val="accent2"/>
            </a:solidFill>
            <a:round/>
            <a:headEnd/>
            <a:tailEnd/>
          </a:ln>
          <a:effectLst/>
        </p:spPr>
        <p:txBody>
          <a:bodyPr wrap="none" anchor="ctr"/>
          <a:lstStyle/>
          <a:p>
            <a:endParaRPr lang="hr-HR"/>
          </a:p>
        </p:txBody>
      </p:sp>
      <p:sp>
        <p:nvSpPr>
          <p:cNvPr id="12324" name="Oval 36"/>
          <p:cNvSpPr>
            <a:spLocks noChangeArrowheads="1"/>
          </p:cNvSpPr>
          <p:nvPr/>
        </p:nvSpPr>
        <p:spPr bwMode="auto">
          <a:xfrm>
            <a:off x="971550" y="47244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25" name="Oval 37"/>
          <p:cNvSpPr>
            <a:spLocks noChangeArrowheads="1"/>
          </p:cNvSpPr>
          <p:nvPr/>
        </p:nvSpPr>
        <p:spPr bwMode="auto">
          <a:xfrm>
            <a:off x="971550" y="4005263"/>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26" name="Oval 38"/>
          <p:cNvSpPr>
            <a:spLocks noChangeArrowheads="1"/>
          </p:cNvSpPr>
          <p:nvPr/>
        </p:nvSpPr>
        <p:spPr bwMode="auto">
          <a:xfrm>
            <a:off x="971550" y="3357563"/>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27" name="Oval 39"/>
          <p:cNvSpPr>
            <a:spLocks noChangeArrowheads="1"/>
          </p:cNvSpPr>
          <p:nvPr/>
        </p:nvSpPr>
        <p:spPr bwMode="auto">
          <a:xfrm>
            <a:off x="971550" y="26368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28" name="Oval 40"/>
          <p:cNvSpPr>
            <a:spLocks noChangeArrowheads="1"/>
          </p:cNvSpPr>
          <p:nvPr/>
        </p:nvSpPr>
        <p:spPr bwMode="auto">
          <a:xfrm>
            <a:off x="9715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29" name="Oval 41"/>
          <p:cNvSpPr>
            <a:spLocks noChangeArrowheads="1"/>
          </p:cNvSpPr>
          <p:nvPr/>
        </p:nvSpPr>
        <p:spPr bwMode="auto">
          <a:xfrm>
            <a:off x="14033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0" name="Oval 42"/>
          <p:cNvSpPr>
            <a:spLocks noChangeArrowheads="1"/>
          </p:cNvSpPr>
          <p:nvPr/>
        </p:nvSpPr>
        <p:spPr bwMode="auto">
          <a:xfrm>
            <a:off x="1979613" y="2205038"/>
            <a:ext cx="146050"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1" name="Oval 43"/>
          <p:cNvSpPr>
            <a:spLocks noChangeArrowheads="1"/>
          </p:cNvSpPr>
          <p:nvPr/>
        </p:nvSpPr>
        <p:spPr bwMode="auto">
          <a:xfrm>
            <a:off x="255746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2" name="Oval 44"/>
          <p:cNvSpPr>
            <a:spLocks noChangeArrowheads="1"/>
          </p:cNvSpPr>
          <p:nvPr/>
        </p:nvSpPr>
        <p:spPr bwMode="auto">
          <a:xfrm>
            <a:off x="320516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3" name="Oval 45"/>
          <p:cNvSpPr>
            <a:spLocks noChangeArrowheads="1"/>
          </p:cNvSpPr>
          <p:nvPr/>
        </p:nvSpPr>
        <p:spPr bwMode="auto">
          <a:xfrm>
            <a:off x="6011863" y="2205038"/>
            <a:ext cx="146050"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4" name="Oval 46"/>
          <p:cNvSpPr>
            <a:spLocks noChangeArrowheads="1"/>
          </p:cNvSpPr>
          <p:nvPr/>
        </p:nvSpPr>
        <p:spPr bwMode="auto">
          <a:xfrm>
            <a:off x="6516688"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5" name="Oval 47"/>
          <p:cNvSpPr>
            <a:spLocks noChangeArrowheads="1"/>
          </p:cNvSpPr>
          <p:nvPr/>
        </p:nvSpPr>
        <p:spPr bwMode="auto">
          <a:xfrm>
            <a:off x="702151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6" name="Oval 48"/>
          <p:cNvSpPr>
            <a:spLocks noChangeArrowheads="1"/>
          </p:cNvSpPr>
          <p:nvPr/>
        </p:nvSpPr>
        <p:spPr bwMode="auto">
          <a:xfrm>
            <a:off x="7524750" y="2205038"/>
            <a:ext cx="144463" cy="144462"/>
          </a:xfrm>
          <a:prstGeom prst="ellipse">
            <a:avLst/>
          </a:prstGeom>
          <a:solidFill>
            <a:schemeClr val="bg1"/>
          </a:solidFill>
          <a:ln w="9525">
            <a:solidFill>
              <a:schemeClr val="accent2"/>
            </a:solidFill>
            <a:round/>
            <a:headEnd/>
            <a:tailEnd/>
          </a:ln>
          <a:effectLst/>
        </p:spPr>
        <p:txBody>
          <a:bodyPr wrap="none" anchor="ctr"/>
          <a:lstStyle/>
          <a:p>
            <a:endParaRPr lang="hr-HR"/>
          </a:p>
        </p:txBody>
      </p:sp>
      <p:sp>
        <p:nvSpPr>
          <p:cNvPr id="12337" name="Oval 49"/>
          <p:cNvSpPr>
            <a:spLocks noChangeArrowheads="1"/>
          </p:cNvSpPr>
          <p:nvPr/>
        </p:nvSpPr>
        <p:spPr bwMode="auto">
          <a:xfrm>
            <a:off x="79565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8" name="Oval 50"/>
          <p:cNvSpPr>
            <a:spLocks noChangeArrowheads="1"/>
          </p:cNvSpPr>
          <p:nvPr/>
        </p:nvSpPr>
        <p:spPr bwMode="auto">
          <a:xfrm>
            <a:off x="83883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39" name="Oval 51"/>
          <p:cNvSpPr>
            <a:spLocks noChangeArrowheads="1"/>
          </p:cNvSpPr>
          <p:nvPr/>
        </p:nvSpPr>
        <p:spPr bwMode="auto">
          <a:xfrm>
            <a:off x="8388350" y="29972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0" name="Oval 52"/>
          <p:cNvSpPr>
            <a:spLocks noChangeArrowheads="1"/>
          </p:cNvSpPr>
          <p:nvPr/>
        </p:nvSpPr>
        <p:spPr bwMode="auto">
          <a:xfrm>
            <a:off x="8388350" y="34290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1" name="Oval 53"/>
          <p:cNvSpPr>
            <a:spLocks noChangeArrowheads="1"/>
          </p:cNvSpPr>
          <p:nvPr/>
        </p:nvSpPr>
        <p:spPr bwMode="auto">
          <a:xfrm>
            <a:off x="8388350" y="3933825"/>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2" name="Oval 54"/>
          <p:cNvSpPr>
            <a:spLocks noChangeArrowheads="1"/>
          </p:cNvSpPr>
          <p:nvPr/>
        </p:nvSpPr>
        <p:spPr bwMode="auto">
          <a:xfrm>
            <a:off x="8388350" y="4437063"/>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3" name="Oval 55"/>
          <p:cNvSpPr>
            <a:spLocks noChangeArrowheads="1"/>
          </p:cNvSpPr>
          <p:nvPr/>
        </p:nvSpPr>
        <p:spPr bwMode="auto">
          <a:xfrm>
            <a:off x="8388350" y="49418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4" name="Oval 56"/>
          <p:cNvSpPr>
            <a:spLocks noChangeArrowheads="1"/>
          </p:cNvSpPr>
          <p:nvPr/>
        </p:nvSpPr>
        <p:spPr bwMode="auto">
          <a:xfrm>
            <a:off x="838835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5" name="Oval 57"/>
          <p:cNvSpPr>
            <a:spLocks noChangeArrowheads="1"/>
          </p:cNvSpPr>
          <p:nvPr/>
        </p:nvSpPr>
        <p:spPr bwMode="auto">
          <a:xfrm>
            <a:off x="774065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6" name="Oval 58"/>
          <p:cNvSpPr>
            <a:spLocks noChangeArrowheads="1"/>
          </p:cNvSpPr>
          <p:nvPr/>
        </p:nvSpPr>
        <p:spPr bwMode="auto">
          <a:xfrm>
            <a:off x="7021513" y="5373688"/>
            <a:ext cx="142875" cy="142875"/>
          </a:xfrm>
          <a:prstGeom prst="ellipse">
            <a:avLst/>
          </a:prstGeom>
          <a:solidFill>
            <a:schemeClr val="bg1"/>
          </a:solidFill>
          <a:ln w="9525">
            <a:solidFill>
              <a:schemeClr val="accent2"/>
            </a:solidFill>
            <a:round/>
            <a:headEnd/>
            <a:tailEnd/>
          </a:ln>
          <a:effectLst/>
        </p:spPr>
        <p:txBody>
          <a:bodyPr wrap="none" anchor="ctr"/>
          <a:lstStyle/>
          <a:p>
            <a:endParaRPr lang="hr-HR"/>
          </a:p>
        </p:txBody>
      </p:sp>
      <p:sp>
        <p:nvSpPr>
          <p:cNvPr id="12347" name="Oval 59"/>
          <p:cNvSpPr>
            <a:spLocks noChangeArrowheads="1"/>
          </p:cNvSpPr>
          <p:nvPr/>
        </p:nvSpPr>
        <p:spPr bwMode="auto">
          <a:xfrm>
            <a:off x="6227763" y="5373688"/>
            <a:ext cx="146050"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8" name="Oval 60"/>
          <p:cNvSpPr>
            <a:spLocks noChangeArrowheads="1"/>
          </p:cNvSpPr>
          <p:nvPr/>
        </p:nvSpPr>
        <p:spPr bwMode="auto">
          <a:xfrm>
            <a:off x="5510213" y="5373688"/>
            <a:ext cx="141287"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49" name="Oval 61"/>
          <p:cNvSpPr>
            <a:spLocks noChangeArrowheads="1"/>
          </p:cNvSpPr>
          <p:nvPr/>
        </p:nvSpPr>
        <p:spPr bwMode="auto">
          <a:xfrm>
            <a:off x="4716463" y="5373688"/>
            <a:ext cx="142875" cy="142875"/>
          </a:xfrm>
          <a:prstGeom prst="ellipse">
            <a:avLst/>
          </a:prstGeom>
          <a:solidFill>
            <a:schemeClr val="bg1"/>
          </a:solidFill>
          <a:ln w="9525">
            <a:solidFill>
              <a:schemeClr val="tx1"/>
            </a:solidFill>
            <a:round/>
            <a:headEnd/>
            <a:tailEnd/>
          </a:ln>
          <a:effectLst/>
        </p:spPr>
        <p:txBody>
          <a:bodyPr wrap="none" anchor="ctr"/>
          <a:lstStyle/>
          <a:p>
            <a:pPr algn="ctr"/>
            <a:endParaRPr lang="hr-HR"/>
          </a:p>
        </p:txBody>
      </p:sp>
      <p:sp>
        <p:nvSpPr>
          <p:cNvPr id="12350" name="Oval 62"/>
          <p:cNvSpPr>
            <a:spLocks noChangeArrowheads="1"/>
          </p:cNvSpPr>
          <p:nvPr/>
        </p:nvSpPr>
        <p:spPr bwMode="auto">
          <a:xfrm>
            <a:off x="392430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2353" name="Line 65"/>
          <p:cNvSpPr>
            <a:spLocks noChangeShapeType="1"/>
          </p:cNvSpPr>
          <p:nvPr/>
        </p:nvSpPr>
        <p:spPr bwMode="auto">
          <a:xfrm>
            <a:off x="5795963" y="1844675"/>
            <a:ext cx="1225550" cy="0"/>
          </a:xfrm>
          <a:prstGeom prst="line">
            <a:avLst/>
          </a:prstGeom>
          <a:noFill/>
          <a:ln w="57150">
            <a:solidFill>
              <a:srgbClr val="FF0000"/>
            </a:solidFill>
            <a:round/>
            <a:headEnd/>
            <a:tailEnd/>
          </a:ln>
          <a:effectLst/>
        </p:spPr>
        <p:txBody>
          <a:bodyPr/>
          <a:lstStyle/>
          <a:p>
            <a:endParaRPr lang="hr-HR"/>
          </a:p>
        </p:txBody>
      </p:sp>
      <p:sp>
        <p:nvSpPr>
          <p:cNvPr id="12354" name="Text Box 66"/>
          <p:cNvSpPr txBox="1">
            <a:spLocks noChangeArrowheads="1"/>
          </p:cNvSpPr>
          <p:nvPr/>
        </p:nvSpPr>
        <p:spPr bwMode="auto">
          <a:xfrm>
            <a:off x="7237413" y="1628775"/>
            <a:ext cx="1222375" cy="366713"/>
          </a:xfrm>
          <a:prstGeom prst="rect">
            <a:avLst/>
          </a:prstGeom>
          <a:noFill/>
          <a:ln w="9525">
            <a:noFill/>
            <a:miter lim="800000"/>
            <a:headEnd/>
            <a:tailEnd/>
          </a:ln>
          <a:effectLst/>
        </p:spPr>
        <p:txBody>
          <a:bodyPr>
            <a:spAutoFit/>
          </a:bodyPr>
          <a:lstStyle/>
          <a:p>
            <a:pPr>
              <a:spcBef>
                <a:spcPct val="50000"/>
              </a:spcBef>
            </a:pPr>
            <a:r>
              <a:rPr lang="hr-HR"/>
              <a:t>rezanje</a:t>
            </a:r>
            <a:endParaRPr lang="en-US"/>
          </a:p>
        </p:txBody>
      </p:sp>
      <p:sp>
        <p:nvSpPr>
          <p:cNvPr id="12355" name="Line 67"/>
          <p:cNvSpPr>
            <a:spLocks noChangeShapeType="1"/>
          </p:cNvSpPr>
          <p:nvPr/>
        </p:nvSpPr>
        <p:spPr bwMode="auto">
          <a:xfrm flipV="1">
            <a:off x="971550" y="2205038"/>
            <a:ext cx="0" cy="3311525"/>
          </a:xfrm>
          <a:prstGeom prst="line">
            <a:avLst/>
          </a:prstGeom>
          <a:noFill/>
          <a:ln w="38100">
            <a:solidFill>
              <a:schemeClr val="accent2"/>
            </a:solidFill>
            <a:round/>
            <a:headEnd/>
            <a:tailEnd/>
          </a:ln>
          <a:effectLst/>
        </p:spPr>
        <p:txBody>
          <a:bodyPr/>
          <a:lstStyle/>
          <a:p>
            <a:endParaRPr lang="hr-HR"/>
          </a:p>
        </p:txBody>
      </p:sp>
      <p:sp>
        <p:nvSpPr>
          <p:cNvPr id="12356" name="Line 68"/>
          <p:cNvSpPr>
            <a:spLocks noChangeShapeType="1"/>
          </p:cNvSpPr>
          <p:nvPr/>
        </p:nvSpPr>
        <p:spPr bwMode="auto">
          <a:xfrm flipH="1">
            <a:off x="971550" y="5516563"/>
            <a:ext cx="506413" cy="0"/>
          </a:xfrm>
          <a:prstGeom prst="line">
            <a:avLst/>
          </a:prstGeom>
          <a:noFill/>
          <a:ln w="38100">
            <a:solidFill>
              <a:schemeClr val="accent2"/>
            </a:solidFill>
            <a:round/>
            <a:headEnd/>
            <a:tailEnd/>
          </a:ln>
          <a:effectLst/>
        </p:spPr>
        <p:txBody>
          <a:bodyPr/>
          <a:lstStyle/>
          <a:p>
            <a:endParaRPr lang="hr-HR"/>
          </a:p>
        </p:txBody>
      </p:sp>
      <p:sp>
        <p:nvSpPr>
          <p:cNvPr id="12357" name="Line 69"/>
          <p:cNvSpPr>
            <a:spLocks noChangeShapeType="1"/>
          </p:cNvSpPr>
          <p:nvPr/>
        </p:nvSpPr>
        <p:spPr bwMode="auto">
          <a:xfrm>
            <a:off x="3276600" y="5516563"/>
            <a:ext cx="3024188" cy="0"/>
          </a:xfrm>
          <a:prstGeom prst="line">
            <a:avLst/>
          </a:prstGeom>
          <a:noFill/>
          <a:ln w="38100">
            <a:solidFill>
              <a:schemeClr val="accent2"/>
            </a:solidFill>
            <a:round/>
            <a:headEnd/>
            <a:tailEnd/>
          </a:ln>
          <a:effectLst/>
        </p:spPr>
        <p:txBody>
          <a:bodyPr/>
          <a:lstStyle/>
          <a:p>
            <a:endParaRPr lang="hr-HR"/>
          </a:p>
        </p:txBody>
      </p:sp>
      <p:sp>
        <p:nvSpPr>
          <p:cNvPr id="12358" name="Line 70"/>
          <p:cNvSpPr>
            <a:spLocks noChangeShapeType="1"/>
          </p:cNvSpPr>
          <p:nvPr/>
        </p:nvSpPr>
        <p:spPr bwMode="auto">
          <a:xfrm>
            <a:off x="971550" y="1844675"/>
            <a:ext cx="1154113" cy="0"/>
          </a:xfrm>
          <a:prstGeom prst="line">
            <a:avLst/>
          </a:prstGeom>
          <a:noFill/>
          <a:ln w="38100">
            <a:solidFill>
              <a:schemeClr val="accent2"/>
            </a:solidFill>
            <a:round/>
            <a:headEnd/>
            <a:tailEnd/>
          </a:ln>
          <a:effectLst/>
        </p:spPr>
        <p:txBody>
          <a:bodyPr/>
          <a:lstStyle/>
          <a:p>
            <a:endParaRPr lang="hr-HR"/>
          </a:p>
        </p:txBody>
      </p:sp>
      <p:sp>
        <p:nvSpPr>
          <p:cNvPr id="12359" name="Text Box 71"/>
          <p:cNvSpPr txBox="1">
            <a:spLocks noChangeArrowheads="1"/>
          </p:cNvSpPr>
          <p:nvPr/>
        </p:nvSpPr>
        <p:spPr bwMode="auto">
          <a:xfrm>
            <a:off x="2268538" y="1628775"/>
            <a:ext cx="1295400" cy="366713"/>
          </a:xfrm>
          <a:prstGeom prst="rect">
            <a:avLst/>
          </a:prstGeom>
          <a:noFill/>
          <a:ln w="9525">
            <a:noFill/>
            <a:miter lim="800000"/>
            <a:headEnd/>
            <a:tailEnd/>
          </a:ln>
          <a:effectLst/>
        </p:spPr>
        <p:txBody>
          <a:bodyPr>
            <a:spAutoFit/>
          </a:bodyPr>
          <a:lstStyle/>
          <a:p>
            <a:pPr>
              <a:spcBef>
                <a:spcPct val="50000"/>
              </a:spcBef>
            </a:pPr>
            <a:r>
              <a:rPr lang="hr-HR"/>
              <a:t>završeno</a:t>
            </a:r>
            <a:endParaRPr lang="en-US"/>
          </a:p>
        </p:txBody>
      </p:sp>
      <p:sp>
        <p:nvSpPr>
          <p:cNvPr id="12360" name="Text Box 72"/>
          <p:cNvSpPr txBox="1">
            <a:spLocks noChangeArrowheads="1"/>
          </p:cNvSpPr>
          <p:nvPr/>
        </p:nvSpPr>
        <p:spPr bwMode="auto">
          <a:xfrm>
            <a:off x="1763713" y="3357563"/>
            <a:ext cx="1152525" cy="366712"/>
          </a:xfrm>
          <a:prstGeom prst="rect">
            <a:avLst/>
          </a:prstGeom>
          <a:noFill/>
          <a:ln w="9525">
            <a:noFill/>
            <a:miter lim="800000"/>
            <a:headEnd/>
            <a:tailEnd/>
          </a:ln>
          <a:effectLst/>
        </p:spPr>
        <p:txBody>
          <a:bodyPr>
            <a:spAutoFit/>
          </a:bodyPr>
          <a:lstStyle/>
          <a:p>
            <a:pPr>
              <a:spcBef>
                <a:spcPct val="50000"/>
              </a:spcBef>
            </a:pPr>
            <a:endParaRPr lang="hr-HR"/>
          </a:p>
        </p:txBody>
      </p:sp>
      <p:sp>
        <p:nvSpPr>
          <p:cNvPr id="12361" name="Text Box 73"/>
          <p:cNvSpPr txBox="1">
            <a:spLocks noChangeArrowheads="1"/>
          </p:cNvSpPr>
          <p:nvPr/>
        </p:nvSpPr>
        <p:spPr bwMode="auto">
          <a:xfrm>
            <a:off x="1909763" y="3429000"/>
            <a:ext cx="1079500"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12362" name="Line 74"/>
          <p:cNvSpPr>
            <a:spLocks noChangeShapeType="1"/>
          </p:cNvSpPr>
          <p:nvPr/>
        </p:nvSpPr>
        <p:spPr bwMode="auto">
          <a:xfrm>
            <a:off x="6300788" y="5516563"/>
            <a:ext cx="2232025" cy="0"/>
          </a:xfrm>
          <a:prstGeom prst="line">
            <a:avLst/>
          </a:prstGeom>
          <a:noFill/>
          <a:ln w="38100">
            <a:solidFill>
              <a:schemeClr val="accent2"/>
            </a:solidFill>
            <a:round/>
            <a:headEnd/>
            <a:tailEnd/>
          </a:ln>
          <a:effectLst/>
        </p:spPr>
        <p:txBody>
          <a:bodyPr/>
          <a:lstStyle/>
          <a:p>
            <a:endParaRPr lang="hr-HR"/>
          </a:p>
        </p:txBody>
      </p:sp>
      <p:sp>
        <p:nvSpPr>
          <p:cNvPr id="12363" name="Line 75"/>
          <p:cNvSpPr>
            <a:spLocks noChangeShapeType="1"/>
          </p:cNvSpPr>
          <p:nvPr/>
        </p:nvSpPr>
        <p:spPr bwMode="auto">
          <a:xfrm>
            <a:off x="3276600" y="5013325"/>
            <a:ext cx="3024188" cy="0"/>
          </a:xfrm>
          <a:prstGeom prst="line">
            <a:avLst/>
          </a:prstGeom>
          <a:noFill/>
          <a:ln w="38100">
            <a:solidFill>
              <a:schemeClr val="accent2"/>
            </a:solidFill>
            <a:round/>
            <a:headEnd/>
            <a:tailEnd/>
          </a:ln>
          <a:effectLst/>
        </p:spPr>
        <p:txBody>
          <a:bodyPr/>
          <a:lstStyle/>
          <a:p>
            <a:endParaRPr lang="hr-HR"/>
          </a:p>
        </p:txBody>
      </p:sp>
      <p:sp>
        <p:nvSpPr>
          <p:cNvPr id="12364" name="Line 76"/>
          <p:cNvSpPr>
            <a:spLocks noChangeShapeType="1"/>
          </p:cNvSpPr>
          <p:nvPr/>
        </p:nvSpPr>
        <p:spPr bwMode="auto">
          <a:xfrm>
            <a:off x="3276600" y="4508500"/>
            <a:ext cx="3024188" cy="0"/>
          </a:xfrm>
          <a:prstGeom prst="line">
            <a:avLst/>
          </a:prstGeom>
          <a:noFill/>
          <a:ln w="38100">
            <a:solidFill>
              <a:schemeClr val="accent2"/>
            </a:solidFill>
            <a:round/>
            <a:headEnd/>
            <a:tailEnd/>
          </a:ln>
          <a:effectLst/>
        </p:spPr>
        <p:txBody>
          <a:bodyPr/>
          <a:lstStyle/>
          <a:p>
            <a:endParaRPr lang="hr-HR"/>
          </a:p>
        </p:txBody>
      </p:sp>
      <p:sp>
        <p:nvSpPr>
          <p:cNvPr id="12365" name="Line 77"/>
          <p:cNvSpPr>
            <a:spLocks noChangeShapeType="1"/>
          </p:cNvSpPr>
          <p:nvPr/>
        </p:nvSpPr>
        <p:spPr bwMode="auto">
          <a:xfrm>
            <a:off x="3276600" y="4005263"/>
            <a:ext cx="3024188" cy="0"/>
          </a:xfrm>
          <a:prstGeom prst="line">
            <a:avLst/>
          </a:prstGeom>
          <a:noFill/>
          <a:ln w="38100">
            <a:solidFill>
              <a:schemeClr val="accent2"/>
            </a:solidFill>
            <a:round/>
            <a:headEnd/>
            <a:tailEnd/>
          </a:ln>
          <a:effectLst/>
        </p:spPr>
        <p:txBody>
          <a:bodyPr/>
          <a:lstStyle/>
          <a:p>
            <a:endParaRPr lang="hr-HR"/>
          </a:p>
        </p:txBody>
      </p:sp>
      <p:sp>
        <p:nvSpPr>
          <p:cNvPr id="12369" name="Line 81"/>
          <p:cNvSpPr>
            <a:spLocks noChangeShapeType="1"/>
          </p:cNvSpPr>
          <p:nvPr/>
        </p:nvSpPr>
        <p:spPr bwMode="auto">
          <a:xfrm>
            <a:off x="3276600" y="3500438"/>
            <a:ext cx="3024188" cy="0"/>
          </a:xfrm>
          <a:prstGeom prst="line">
            <a:avLst/>
          </a:prstGeom>
          <a:noFill/>
          <a:ln w="38100">
            <a:solidFill>
              <a:schemeClr val="accent2"/>
            </a:solidFill>
            <a:round/>
            <a:headEnd/>
            <a:tailEnd/>
          </a:ln>
          <a:effectLst/>
        </p:spPr>
        <p:txBody>
          <a:bodyPr/>
          <a:lstStyle/>
          <a:p>
            <a:endParaRPr lang="hr-HR"/>
          </a:p>
        </p:txBody>
      </p:sp>
      <p:sp>
        <p:nvSpPr>
          <p:cNvPr id="12370" name="Line 82"/>
          <p:cNvSpPr>
            <a:spLocks noChangeShapeType="1"/>
          </p:cNvSpPr>
          <p:nvPr/>
        </p:nvSpPr>
        <p:spPr bwMode="auto">
          <a:xfrm flipV="1">
            <a:off x="3995738" y="3068638"/>
            <a:ext cx="0" cy="2305050"/>
          </a:xfrm>
          <a:prstGeom prst="line">
            <a:avLst/>
          </a:prstGeom>
          <a:noFill/>
          <a:ln w="38100">
            <a:solidFill>
              <a:schemeClr val="accent2"/>
            </a:solidFill>
            <a:round/>
            <a:headEnd/>
            <a:tailEnd/>
          </a:ln>
          <a:effectLst/>
        </p:spPr>
        <p:txBody>
          <a:bodyPr/>
          <a:lstStyle/>
          <a:p>
            <a:endParaRPr lang="hr-HR"/>
          </a:p>
        </p:txBody>
      </p:sp>
      <p:sp>
        <p:nvSpPr>
          <p:cNvPr id="12374" name="Line 86"/>
          <p:cNvSpPr>
            <a:spLocks noChangeShapeType="1"/>
          </p:cNvSpPr>
          <p:nvPr/>
        </p:nvSpPr>
        <p:spPr bwMode="auto">
          <a:xfrm>
            <a:off x="971550" y="2205038"/>
            <a:ext cx="1079500" cy="0"/>
          </a:xfrm>
          <a:prstGeom prst="line">
            <a:avLst/>
          </a:prstGeom>
          <a:noFill/>
          <a:ln w="38100">
            <a:solidFill>
              <a:srgbClr val="FF0000"/>
            </a:solidFill>
            <a:round/>
            <a:headEnd/>
            <a:tailEnd/>
          </a:ln>
          <a:effectLst/>
        </p:spPr>
        <p:txBody>
          <a:bodyPr/>
          <a:lstStyle/>
          <a:p>
            <a:endParaRPr lang="hr-HR"/>
          </a:p>
        </p:txBody>
      </p:sp>
      <p:sp>
        <p:nvSpPr>
          <p:cNvPr id="12375" name="Rectangle 87" descr="Small grid"/>
          <p:cNvSpPr>
            <a:spLocks noChangeArrowheads="1"/>
          </p:cNvSpPr>
          <p:nvPr/>
        </p:nvSpPr>
        <p:spPr bwMode="auto">
          <a:xfrm>
            <a:off x="1477963" y="2205038"/>
            <a:ext cx="573087" cy="503237"/>
          </a:xfrm>
          <a:prstGeom prst="rect">
            <a:avLst/>
          </a:prstGeom>
          <a:pattFill prst="smGrid">
            <a:fgClr>
              <a:srgbClr val="FF0000"/>
            </a:fgClr>
            <a:bgClr>
              <a:srgbClr val="FFFFFF"/>
            </a:bgClr>
          </a:pattFill>
          <a:ln w="9525">
            <a:solidFill>
              <a:schemeClr val="tx1"/>
            </a:solidFill>
            <a:miter lim="800000"/>
            <a:headEnd/>
            <a:tailEnd/>
          </a:ln>
          <a:effectLst/>
        </p:spPr>
        <p:txBody>
          <a:bodyPr wrap="none" anchor="ctr"/>
          <a:lstStyle/>
          <a:p>
            <a:endParaRPr lang="hr-HR"/>
          </a:p>
        </p:txBody>
      </p:sp>
      <p:sp>
        <p:nvSpPr>
          <p:cNvPr id="12376" name="Line 88"/>
          <p:cNvSpPr>
            <a:spLocks noChangeShapeType="1"/>
          </p:cNvSpPr>
          <p:nvPr/>
        </p:nvSpPr>
        <p:spPr bwMode="auto">
          <a:xfrm>
            <a:off x="3276600" y="3068638"/>
            <a:ext cx="576263" cy="0"/>
          </a:xfrm>
          <a:prstGeom prst="line">
            <a:avLst/>
          </a:prstGeom>
          <a:noFill/>
          <a:ln w="38100">
            <a:solidFill>
              <a:srgbClr val="FF0000"/>
            </a:solidFill>
            <a:round/>
            <a:headEnd/>
            <a:tailEnd/>
          </a:ln>
          <a:effectLst/>
        </p:spPr>
        <p:txBody>
          <a:bodyPr/>
          <a:lstStyle/>
          <a:p>
            <a:endParaRPr lang="hr-HR"/>
          </a:p>
        </p:txBody>
      </p:sp>
      <p:sp>
        <p:nvSpPr>
          <p:cNvPr id="12377" name="Line 89"/>
          <p:cNvSpPr>
            <a:spLocks noChangeShapeType="1"/>
          </p:cNvSpPr>
          <p:nvPr/>
        </p:nvSpPr>
        <p:spPr bwMode="auto">
          <a:xfrm>
            <a:off x="2051050" y="2205038"/>
            <a:ext cx="576263" cy="0"/>
          </a:xfrm>
          <a:prstGeom prst="line">
            <a:avLst/>
          </a:prstGeom>
          <a:noFill/>
          <a:ln w="38100">
            <a:solidFill>
              <a:srgbClr val="FF0000"/>
            </a:solidFill>
            <a:round/>
            <a:headEnd/>
            <a:tailEnd/>
          </a:ln>
          <a:effectLst/>
        </p:spPr>
        <p:txBody>
          <a:bodyPr/>
          <a:lstStyle/>
          <a:p>
            <a:endParaRPr lang="hr-HR"/>
          </a:p>
        </p:txBody>
      </p:sp>
      <p:sp>
        <p:nvSpPr>
          <p:cNvPr id="12379" name="Rectangle 91" descr="Small grid"/>
          <p:cNvSpPr>
            <a:spLocks noChangeArrowheads="1"/>
          </p:cNvSpPr>
          <p:nvPr/>
        </p:nvSpPr>
        <p:spPr bwMode="auto">
          <a:xfrm>
            <a:off x="2051050" y="2205038"/>
            <a:ext cx="576263" cy="503237"/>
          </a:xfrm>
          <a:prstGeom prst="rect">
            <a:avLst/>
          </a:prstGeom>
          <a:pattFill prst="smGrid">
            <a:fgClr>
              <a:srgbClr val="FF0000"/>
            </a:fgClr>
            <a:bgClr>
              <a:srgbClr val="FFFFFF"/>
            </a:bgClr>
          </a:pattFill>
          <a:ln w="9525">
            <a:solidFill>
              <a:schemeClr val="tx1"/>
            </a:solidFill>
            <a:miter lim="800000"/>
            <a:headEnd/>
            <a:tailEnd/>
          </a:ln>
          <a:effectLst/>
        </p:spPr>
        <p:txBody>
          <a:bodyPr wrap="none" anchor="ctr"/>
          <a:lstStyle/>
          <a:p>
            <a:endParaRPr lang="hr-HR"/>
          </a:p>
        </p:txBody>
      </p:sp>
      <p:sp>
        <p:nvSpPr>
          <p:cNvPr id="12380" name="Line 92"/>
          <p:cNvSpPr>
            <a:spLocks noChangeShapeType="1"/>
          </p:cNvSpPr>
          <p:nvPr/>
        </p:nvSpPr>
        <p:spPr bwMode="auto">
          <a:xfrm>
            <a:off x="2627313" y="2205038"/>
            <a:ext cx="1225550" cy="0"/>
          </a:xfrm>
          <a:prstGeom prst="line">
            <a:avLst/>
          </a:prstGeom>
          <a:noFill/>
          <a:ln w="38100">
            <a:solidFill>
              <a:srgbClr val="FF0000"/>
            </a:solidFill>
            <a:round/>
            <a:headEnd/>
            <a:tailEnd/>
          </a:ln>
          <a:effectLst/>
        </p:spPr>
        <p:txBody>
          <a:bodyPr/>
          <a:lstStyle/>
          <a:p>
            <a:endParaRPr lang="hr-HR"/>
          </a:p>
        </p:txBody>
      </p:sp>
      <p:sp>
        <p:nvSpPr>
          <p:cNvPr id="12381" name="Rectangle 93" descr="Small grid"/>
          <p:cNvSpPr>
            <a:spLocks noChangeArrowheads="1"/>
          </p:cNvSpPr>
          <p:nvPr/>
        </p:nvSpPr>
        <p:spPr bwMode="auto">
          <a:xfrm>
            <a:off x="2627313" y="2205038"/>
            <a:ext cx="649287" cy="503237"/>
          </a:xfrm>
          <a:prstGeom prst="rect">
            <a:avLst/>
          </a:prstGeom>
          <a:pattFill prst="smGrid">
            <a:fgClr>
              <a:srgbClr val="FF0000"/>
            </a:fgClr>
            <a:bgClr>
              <a:srgbClr val="FFFFFF"/>
            </a:bgClr>
          </a:pattFill>
          <a:ln w="9525">
            <a:solidFill>
              <a:schemeClr val="tx1"/>
            </a:solidFill>
            <a:miter lim="800000"/>
            <a:headEnd/>
            <a:tailEnd/>
          </a:ln>
          <a:effectLst/>
        </p:spPr>
        <p:txBody>
          <a:bodyPr wrap="none" anchor="ctr"/>
          <a:lstStyle/>
          <a:p>
            <a:endParaRPr lang="hr-HR"/>
          </a:p>
        </p:txBody>
      </p:sp>
      <p:sp>
        <p:nvSpPr>
          <p:cNvPr id="12388" name="Text Box 100"/>
          <p:cNvSpPr txBox="1">
            <a:spLocks noChangeArrowheads="1"/>
          </p:cNvSpPr>
          <p:nvPr/>
        </p:nvSpPr>
        <p:spPr bwMode="auto">
          <a:xfrm>
            <a:off x="3995738" y="2708275"/>
            <a:ext cx="1152525" cy="366713"/>
          </a:xfrm>
          <a:prstGeom prst="rect">
            <a:avLst/>
          </a:prstGeom>
          <a:noFill/>
          <a:ln w="9525">
            <a:noFill/>
            <a:miter lim="800000"/>
            <a:headEnd/>
            <a:tailEnd/>
          </a:ln>
          <a:effectLst/>
        </p:spPr>
        <p:txBody>
          <a:bodyPr>
            <a:spAutoFit/>
          </a:bodyPr>
          <a:lstStyle/>
          <a:p>
            <a:pPr>
              <a:spcBef>
                <a:spcPct val="50000"/>
              </a:spcBef>
            </a:pPr>
            <a:r>
              <a:rPr lang="hr-HR"/>
              <a:t> 1 x 40</a:t>
            </a:r>
            <a:endParaRPr lang="en-US"/>
          </a:p>
        </p:txBody>
      </p:sp>
      <p:sp>
        <p:nvSpPr>
          <p:cNvPr id="12389" name="Text Box 101"/>
          <p:cNvSpPr txBox="1">
            <a:spLocks noChangeArrowheads="1"/>
          </p:cNvSpPr>
          <p:nvPr/>
        </p:nvSpPr>
        <p:spPr bwMode="auto">
          <a:xfrm>
            <a:off x="0" y="2636838"/>
            <a:ext cx="971550" cy="366712"/>
          </a:xfrm>
          <a:prstGeom prst="rect">
            <a:avLst/>
          </a:prstGeom>
          <a:noFill/>
          <a:ln w="9525">
            <a:noFill/>
            <a:miter lim="800000"/>
            <a:headEnd/>
            <a:tailEnd/>
          </a:ln>
          <a:effectLst/>
        </p:spPr>
        <p:txBody>
          <a:bodyPr>
            <a:spAutoFit/>
          </a:bodyPr>
          <a:lstStyle/>
          <a:p>
            <a:pPr>
              <a:spcBef>
                <a:spcPct val="50000"/>
              </a:spcBef>
            </a:pPr>
            <a:r>
              <a:rPr lang="hr-HR"/>
              <a:t>1 x 105</a:t>
            </a:r>
            <a:endParaRPr lang="en-US"/>
          </a:p>
        </p:txBody>
      </p:sp>
      <p:sp>
        <p:nvSpPr>
          <p:cNvPr id="12390" name="Line 102"/>
          <p:cNvSpPr>
            <a:spLocks noChangeShapeType="1"/>
          </p:cNvSpPr>
          <p:nvPr/>
        </p:nvSpPr>
        <p:spPr bwMode="auto">
          <a:xfrm flipV="1">
            <a:off x="755650" y="2205038"/>
            <a:ext cx="938213" cy="431800"/>
          </a:xfrm>
          <a:prstGeom prst="line">
            <a:avLst/>
          </a:prstGeom>
          <a:noFill/>
          <a:ln w="9525">
            <a:solidFill>
              <a:schemeClr val="tx1"/>
            </a:solidFill>
            <a:round/>
            <a:headEnd/>
            <a:tailEnd type="triangle" w="med" len="med"/>
          </a:ln>
          <a:effectLst/>
        </p:spPr>
        <p:txBody>
          <a:bodyPr/>
          <a:lstStyle/>
          <a:p>
            <a:endParaRPr lang="hr-HR"/>
          </a:p>
        </p:txBody>
      </p:sp>
      <p:sp>
        <p:nvSpPr>
          <p:cNvPr id="12391" name="Text Box 103"/>
          <p:cNvSpPr txBox="1">
            <a:spLocks noChangeArrowheads="1"/>
          </p:cNvSpPr>
          <p:nvPr/>
        </p:nvSpPr>
        <p:spPr bwMode="auto">
          <a:xfrm>
            <a:off x="252413" y="3213100"/>
            <a:ext cx="1079500" cy="366713"/>
          </a:xfrm>
          <a:prstGeom prst="rect">
            <a:avLst/>
          </a:prstGeom>
          <a:noFill/>
          <a:ln w="9525">
            <a:noFill/>
            <a:miter lim="800000"/>
            <a:headEnd/>
            <a:tailEnd/>
          </a:ln>
          <a:effectLst/>
        </p:spPr>
        <p:txBody>
          <a:bodyPr>
            <a:spAutoFit/>
          </a:bodyPr>
          <a:lstStyle/>
          <a:p>
            <a:pPr>
              <a:spcBef>
                <a:spcPct val="50000"/>
              </a:spcBef>
            </a:pPr>
            <a:r>
              <a:rPr lang="hr-HR"/>
              <a:t>1 x 55</a:t>
            </a:r>
            <a:endParaRPr lang="en-US"/>
          </a:p>
        </p:txBody>
      </p:sp>
      <p:sp>
        <p:nvSpPr>
          <p:cNvPr id="12392" name="Line 104"/>
          <p:cNvSpPr>
            <a:spLocks noChangeShapeType="1"/>
          </p:cNvSpPr>
          <p:nvPr/>
        </p:nvSpPr>
        <p:spPr bwMode="auto">
          <a:xfrm flipV="1">
            <a:off x="900113" y="2276475"/>
            <a:ext cx="1368425" cy="936625"/>
          </a:xfrm>
          <a:prstGeom prst="line">
            <a:avLst/>
          </a:prstGeom>
          <a:noFill/>
          <a:ln w="9525">
            <a:solidFill>
              <a:schemeClr val="tx1"/>
            </a:solidFill>
            <a:round/>
            <a:headEnd/>
            <a:tailEnd type="triangle" w="med" len="med"/>
          </a:ln>
          <a:effectLst/>
        </p:spPr>
        <p:txBody>
          <a:bodyPr/>
          <a:lstStyle/>
          <a:p>
            <a:endParaRPr lang="hr-HR"/>
          </a:p>
        </p:txBody>
      </p:sp>
      <p:sp>
        <p:nvSpPr>
          <p:cNvPr id="12393" name="Text Box 105"/>
          <p:cNvSpPr txBox="1">
            <a:spLocks noChangeArrowheads="1"/>
          </p:cNvSpPr>
          <p:nvPr/>
        </p:nvSpPr>
        <p:spPr bwMode="auto">
          <a:xfrm>
            <a:off x="3995738" y="2349500"/>
            <a:ext cx="863600" cy="366713"/>
          </a:xfrm>
          <a:prstGeom prst="rect">
            <a:avLst/>
          </a:prstGeom>
          <a:noFill/>
          <a:ln w="9525">
            <a:noFill/>
            <a:miter lim="800000"/>
            <a:headEnd/>
            <a:tailEnd/>
          </a:ln>
          <a:effectLst/>
        </p:spPr>
        <p:txBody>
          <a:bodyPr>
            <a:spAutoFit/>
          </a:bodyPr>
          <a:lstStyle/>
          <a:p>
            <a:pPr>
              <a:spcBef>
                <a:spcPct val="50000"/>
              </a:spcBef>
            </a:pPr>
            <a:r>
              <a:rPr lang="hr-HR"/>
              <a:t>1 x 95</a:t>
            </a:r>
            <a:endParaRPr lang="en-US"/>
          </a:p>
        </p:txBody>
      </p:sp>
      <p:sp>
        <p:nvSpPr>
          <p:cNvPr id="12394" name="Line 106"/>
          <p:cNvSpPr>
            <a:spLocks noChangeShapeType="1"/>
          </p:cNvSpPr>
          <p:nvPr/>
        </p:nvSpPr>
        <p:spPr bwMode="auto">
          <a:xfrm flipH="1" flipV="1">
            <a:off x="3132138" y="2276475"/>
            <a:ext cx="936625" cy="215900"/>
          </a:xfrm>
          <a:prstGeom prst="line">
            <a:avLst/>
          </a:prstGeom>
          <a:noFill/>
          <a:ln w="9525">
            <a:solidFill>
              <a:schemeClr val="tx1"/>
            </a:solidFill>
            <a:round/>
            <a:headEnd/>
            <a:tailEnd type="triangle" w="med" len="med"/>
          </a:ln>
          <a:effectLst/>
        </p:spPr>
        <p:txBody>
          <a:bodyPr/>
          <a:lstStyle/>
          <a:p>
            <a:endParaRPr lang="hr-HR"/>
          </a:p>
        </p:txBody>
      </p:sp>
      <p:sp>
        <p:nvSpPr>
          <p:cNvPr id="12395" name="Line 107"/>
          <p:cNvSpPr>
            <a:spLocks noChangeShapeType="1"/>
          </p:cNvSpPr>
          <p:nvPr/>
        </p:nvSpPr>
        <p:spPr bwMode="auto">
          <a:xfrm flipV="1">
            <a:off x="4787900" y="3068638"/>
            <a:ext cx="0" cy="2305050"/>
          </a:xfrm>
          <a:prstGeom prst="line">
            <a:avLst/>
          </a:prstGeom>
          <a:noFill/>
          <a:ln w="38100">
            <a:solidFill>
              <a:srgbClr val="FF0000"/>
            </a:solidFill>
            <a:round/>
            <a:headEnd/>
            <a:tailEnd/>
          </a:ln>
          <a:effectLst/>
        </p:spPr>
        <p:txBody>
          <a:bodyPr/>
          <a:lstStyle/>
          <a:p>
            <a:endParaRPr lang="hr-HR"/>
          </a:p>
        </p:txBody>
      </p:sp>
      <p:sp>
        <p:nvSpPr>
          <p:cNvPr id="12396" name="Line 108"/>
          <p:cNvSpPr>
            <a:spLocks noChangeShapeType="1"/>
          </p:cNvSpPr>
          <p:nvPr/>
        </p:nvSpPr>
        <p:spPr bwMode="auto">
          <a:xfrm flipV="1">
            <a:off x="5580063" y="3068638"/>
            <a:ext cx="0" cy="2305050"/>
          </a:xfrm>
          <a:prstGeom prst="line">
            <a:avLst/>
          </a:prstGeom>
          <a:noFill/>
          <a:ln w="38100">
            <a:solidFill>
              <a:srgbClr val="FF0000"/>
            </a:solidFill>
            <a:round/>
            <a:headEnd/>
            <a:tailEnd/>
          </a:ln>
          <a:effectLst/>
        </p:spPr>
        <p:txBody>
          <a:bodyPr/>
          <a:lstStyle/>
          <a:p>
            <a:endParaRPr lang="hr-HR"/>
          </a:p>
        </p:txBody>
      </p:sp>
      <p:sp>
        <p:nvSpPr>
          <p:cNvPr id="12397" name="Text Box 109"/>
          <p:cNvSpPr txBox="1">
            <a:spLocks noChangeArrowheads="1"/>
          </p:cNvSpPr>
          <p:nvPr/>
        </p:nvSpPr>
        <p:spPr bwMode="auto">
          <a:xfrm>
            <a:off x="4787900" y="4076700"/>
            <a:ext cx="1008063" cy="366713"/>
          </a:xfrm>
          <a:prstGeom prst="rect">
            <a:avLst/>
          </a:prstGeom>
          <a:noFill/>
          <a:ln w="9525">
            <a:noFill/>
            <a:miter lim="800000"/>
            <a:headEnd/>
            <a:tailEnd/>
          </a:ln>
          <a:effectLst/>
        </p:spPr>
        <p:txBody>
          <a:bodyPr>
            <a:spAutoFit/>
          </a:bodyPr>
          <a:lstStyle/>
          <a:p>
            <a:pPr>
              <a:spcBef>
                <a:spcPct val="50000"/>
              </a:spcBef>
            </a:pPr>
            <a:r>
              <a:rPr lang="hr-HR"/>
              <a:t>2x190</a:t>
            </a:r>
            <a:endParaRPr lang="en-US"/>
          </a:p>
        </p:txBody>
      </p:sp>
      <p:sp>
        <p:nvSpPr>
          <p:cNvPr id="12398" name="Line 110"/>
          <p:cNvSpPr>
            <a:spLocks noChangeShapeType="1"/>
          </p:cNvSpPr>
          <p:nvPr/>
        </p:nvSpPr>
        <p:spPr bwMode="auto">
          <a:xfrm>
            <a:off x="6300788" y="5013325"/>
            <a:ext cx="2087562" cy="0"/>
          </a:xfrm>
          <a:prstGeom prst="line">
            <a:avLst/>
          </a:prstGeom>
          <a:noFill/>
          <a:ln w="38100">
            <a:solidFill>
              <a:srgbClr val="FF0000"/>
            </a:solidFill>
            <a:round/>
            <a:headEnd/>
            <a:tailEnd/>
          </a:ln>
          <a:effectLst/>
        </p:spPr>
        <p:txBody>
          <a:bodyPr/>
          <a:lstStyle/>
          <a:p>
            <a:endParaRPr lang="hr-HR"/>
          </a:p>
        </p:txBody>
      </p:sp>
      <p:sp>
        <p:nvSpPr>
          <p:cNvPr id="12399" name="Line 111"/>
          <p:cNvSpPr>
            <a:spLocks noChangeShapeType="1"/>
          </p:cNvSpPr>
          <p:nvPr/>
        </p:nvSpPr>
        <p:spPr bwMode="auto">
          <a:xfrm>
            <a:off x="6300788" y="4508500"/>
            <a:ext cx="2087562" cy="0"/>
          </a:xfrm>
          <a:prstGeom prst="line">
            <a:avLst/>
          </a:prstGeom>
          <a:noFill/>
          <a:ln w="38100">
            <a:solidFill>
              <a:srgbClr val="FF0000"/>
            </a:solidFill>
            <a:round/>
            <a:headEnd/>
            <a:tailEnd/>
          </a:ln>
          <a:effectLst/>
        </p:spPr>
        <p:txBody>
          <a:bodyPr/>
          <a:lstStyle/>
          <a:p>
            <a:endParaRPr lang="hr-HR"/>
          </a:p>
        </p:txBody>
      </p:sp>
      <p:sp>
        <p:nvSpPr>
          <p:cNvPr id="12400" name="Line 112"/>
          <p:cNvSpPr>
            <a:spLocks noChangeShapeType="1"/>
          </p:cNvSpPr>
          <p:nvPr/>
        </p:nvSpPr>
        <p:spPr bwMode="auto">
          <a:xfrm>
            <a:off x="6300788" y="4005263"/>
            <a:ext cx="2087562" cy="0"/>
          </a:xfrm>
          <a:prstGeom prst="line">
            <a:avLst/>
          </a:prstGeom>
          <a:noFill/>
          <a:ln w="38100">
            <a:solidFill>
              <a:srgbClr val="FF0000"/>
            </a:solidFill>
            <a:round/>
            <a:headEnd/>
            <a:tailEnd/>
          </a:ln>
          <a:effectLst/>
        </p:spPr>
        <p:txBody>
          <a:bodyPr/>
          <a:lstStyle/>
          <a:p>
            <a:endParaRPr lang="hr-HR"/>
          </a:p>
        </p:txBody>
      </p:sp>
      <p:sp>
        <p:nvSpPr>
          <p:cNvPr id="12401" name="Line 113"/>
          <p:cNvSpPr>
            <a:spLocks noChangeShapeType="1"/>
          </p:cNvSpPr>
          <p:nvPr/>
        </p:nvSpPr>
        <p:spPr bwMode="auto">
          <a:xfrm>
            <a:off x="6300788" y="3500438"/>
            <a:ext cx="2087562" cy="0"/>
          </a:xfrm>
          <a:prstGeom prst="line">
            <a:avLst/>
          </a:prstGeom>
          <a:noFill/>
          <a:ln w="38100">
            <a:solidFill>
              <a:srgbClr val="FF0000"/>
            </a:solidFill>
            <a:round/>
            <a:headEnd/>
            <a:tailEnd/>
          </a:ln>
          <a:effectLst/>
        </p:spPr>
        <p:txBody>
          <a:bodyPr/>
          <a:lstStyle/>
          <a:p>
            <a:endParaRPr lang="hr-HR"/>
          </a:p>
        </p:txBody>
      </p:sp>
      <p:sp>
        <p:nvSpPr>
          <p:cNvPr id="12402" name="Line 114"/>
          <p:cNvSpPr>
            <a:spLocks noChangeShapeType="1"/>
          </p:cNvSpPr>
          <p:nvPr/>
        </p:nvSpPr>
        <p:spPr bwMode="auto">
          <a:xfrm>
            <a:off x="5651500" y="3068638"/>
            <a:ext cx="2736850" cy="0"/>
          </a:xfrm>
          <a:prstGeom prst="line">
            <a:avLst/>
          </a:prstGeom>
          <a:noFill/>
          <a:ln w="38100">
            <a:solidFill>
              <a:srgbClr val="FF0000"/>
            </a:solidFill>
            <a:round/>
            <a:headEnd/>
            <a:tailEnd/>
          </a:ln>
          <a:effectLst/>
        </p:spPr>
        <p:txBody>
          <a:bodyPr/>
          <a:lstStyle/>
          <a:p>
            <a:endParaRPr lang="hr-HR"/>
          </a:p>
        </p:txBody>
      </p:sp>
      <p:sp>
        <p:nvSpPr>
          <p:cNvPr id="12403" name="Text Box 115"/>
          <p:cNvSpPr txBox="1">
            <a:spLocks noChangeArrowheads="1"/>
          </p:cNvSpPr>
          <p:nvPr/>
        </p:nvSpPr>
        <p:spPr bwMode="auto">
          <a:xfrm>
            <a:off x="6805613" y="3573463"/>
            <a:ext cx="1295400" cy="366712"/>
          </a:xfrm>
          <a:prstGeom prst="rect">
            <a:avLst/>
          </a:prstGeom>
          <a:noFill/>
          <a:ln w="9525">
            <a:noFill/>
            <a:miter lim="800000"/>
            <a:headEnd/>
            <a:tailEnd/>
          </a:ln>
          <a:effectLst/>
        </p:spPr>
        <p:txBody>
          <a:bodyPr>
            <a:spAutoFit/>
          </a:bodyPr>
          <a:lstStyle/>
          <a:p>
            <a:pPr>
              <a:spcBef>
                <a:spcPct val="50000"/>
              </a:spcBef>
            </a:pPr>
            <a:r>
              <a:rPr lang="hr-HR"/>
              <a:t>4 x 205</a:t>
            </a:r>
            <a:endParaRPr lang="en-US"/>
          </a:p>
        </p:txBody>
      </p:sp>
      <p:sp>
        <p:nvSpPr>
          <p:cNvPr id="12404" name="Text Box 116"/>
          <p:cNvSpPr txBox="1">
            <a:spLocks noChangeArrowheads="1"/>
          </p:cNvSpPr>
          <p:nvPr/>
        </p:nvSpPr>
        <p:spPr bwMode="auto">
          <a:xfrm>
            <a:off x="6732588" y="2708275"/>
            <a:ext cx="1008062" cy="366713"/>
          </a:xfrm>
          <a:prstGeom prst="rect">
            <a:avLst/>
          </a:prstGeom>
          <a:noFill/>
          <a:ln w="9525">
            <a:noFill/>
            <a:miter lim="800000"/>
            <a:headEnd/>
            <a:tailEnd/>
          </a:ln>
          <a:effectLst/>
        </p:spPr>
        <p:txBody>
          <a:bodyPr>
            <a:spAutoFit/>
          </a:bodyPr>
          <a:lstStyle/>
          <a:p>
            <a:pPr>
              <a:spcBef>
                <a:spcPct val="50000"/>
              </a:spcBef>
            </a:pPr>
            <a:r>
              <a:rPr lang="hr-HR"/>
              <a:t>235</a:t>
            </a:r>
            <a:endParaRPr lang="en-US"/>
          </a:p>
        </p:txBody>
      </p:sp>
      <p:sp>
        <p:nvSpPr>
          <p:cNvPr id="12405" name="Text Box 117"/>
          <p:cNvSpPr txBox="1">
            <a:spLocks noChangeArrowheads="1"/>
          </p:cNvSpPr>
          <p:nvPr/>
        </p:nvSpPr>
        <p:spPr bwMode="auto">
          <a:xfrm>
            <a:off x="6589713" y="5805488"/>
            <a:ext cx="1870075" cy="366712"/>
          </a:xfrm>
          <a:prstGeom prst="rect">
            <a:avLst/>
          </a:prstGeom>
          <a:noFill/>
          <a:ln w="9525">
            <a:noFill/>
            <a:miter lim="800000"/>
            <a:headEnd/>
            <a:tailEnd/>
          </a:ln>
          <a:effectLst/>
        </p:spPr>
        <p:txBody>
          <a:bodyPr>
            <a:spAutoFit/>
          </a:bodyPr>
          <a:lstStyle/>
          <a:p>
            <a:pPr algn="r">
              <a:spcBef>
                <a:spcPct val="50000"/>
              </a:spcBef>
            </a:pPr>
            <a:r>
              <a:rPr lang="hr-HR"/>
              <a:t>L = 17,3 m</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359"/>
                                        </p:tgtEl>
                                        <p:attrNameLst>
                                          <p:attrName>style.visibility</p:attrName>
                                        </p:attrNameLst>
                                      </p:cBhvr>
                                      <p:to>
                                        <p:strVal val="visible"/>
                                      </p:to>
                                    </p:set>
                                    <p:anim calcmode="lin" valueType="num">
                                      <p:cBhvr additive="base">
                                        <p:cTn id="7" dur="2000" fill="hold"/>
                                        <p:tgtEl>
                                          <p:spTgt spid="12359"/>
                                        </p:tgtEl>
                                        <p:attrNameLst>
                                          <p:attrName>ppt_x</p:attrName>
                                        </p:attrNameLst>
                                      </p:cBhvr>
                                      <p:tavLst>
                                        <p:tav tm="0">
                                          <p:val>
                                            <p:strVal val="0-#ppt_w/2"/>
                                          </p:val>
                                        </p:tav>
                                        <p:tav tm="100000">
                                          <p:val>
                                            <p:strVal val="#ppt_x"/>
                                          </p:val>
                                        </p:tav>
                                      </p:tavLst>
                                    </p:anim>
                                    <p:anim calcmode="lin" valueType="num">
                                      <p:cBhvr additive="base">
                                        <p:cTn id="8" dur="2000" fill="hold"/>
                                        <p:tgtEl>
                                          <p:spTgt spid="12359"/>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358"/>
                                        </p:tgtEl>
                                        <p:attrNameLst>
                                          <p:attrName>style.visibility</p:attrName>
                                        </p:attrNameLst>
                                      </p:cBhvr>
                                      <p:to>
                                        <p:strVal val="visible"/>
                                      </p:to>
                                    </p:set>
                                    <p:anim calcmode="lin" valueType="num">
                                      <p:cBhvr additive="base">
                                        <p:cTn id="11" dur="2000" fill="hold"/>
                                        <p:tgtEl>
                                          <p:spTgt spid="12358"/>
                                        </p:tgtEl>
                                        <p:attrNameLst>
                                          <p:attrName>ppt_x</p:attrName>
                                        </p:attrNameLst>
                                      </p:cBhvr>
                                      <p:tavLst>
                                        <p:tav tm="0">
                                          <p:val>
                                            <p:strVal val="0-#ppt_w/2"/>
                                          </p:val>
                                        </p:tav>
                                        <p:tav tm="100000">
                                          <p:val>
                                            <p:strVal val="#ppt_x"/>
                                          </p:val>
                                        </p:tav>
                                      </p:tavLst>
                                    </p:anim>
                                    <p:anim calcmode="lin" valueType="num">
                                      <p:cBhvr additive="base">
                                        <p:cTn id="12" dur="2000" fill="hold"/>
                                        <p:tgtEl>
                                          <p:spTgt spid="1235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2353"/>
                                        </p:tgtEl>
                                        <p:attrNameLst>
                                          <p:attrName>style.visibility</p:attrName>
                                        </p:attrNameLst>
                                      </p:cBhvr>
                                      <p:to>
                                        <p:strVal val="visible"/>
                                      </p:to>
                                    </p:set>
                                    <p:anim calcmode="lin" valueType="num">
                                      <p:cBhvr additive="base">
                                        <p:cTn id="17" dur="2000" fill="hold"/>
                                        <p:tgtEl>
                                          <p:spTgt spid="12353"/>
                                        </p:tgtEl>
                                        <p:attrNameLst>
                                          <p:attrName>ppt_x</p:attrName>
                                        </p:attrNameLst>
                                      </p:cBhvr>
                                      <p:tavLst>
                                        <p:tav tm="0">
                                          <p:val>
                                            <p:strVal val="1+#ppt_w/2"/>
                                          </p:val>
                                        </p:tav>
                                        <p:tav tm="100000">
                                          <p:val>
                                            <p:strVal val="#ppt_x"/>
                                          </p:val>
                                        </p:tav>
                                      </p:tavLst>
                                    </p:anim>
                                    <p:anim calcmode="lin" valueType="num">
                                      <p:cBhvr additive="base">
                                        <p:cTn id="18" dur="2000" fill="hold"/>
                                        <p:tgtEl>
                                          <p:spTgt spid="1235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2354"/>
                                        </p:tgtEl>
                                        <p:attrNameLst>
                                          <p:attrName>style.visibility</p:attrName>
                                        </p:attrNameLst>
                                      </p:cBhvr>
                                      <p:to>
                                        <p:strVal val="visible"/>
                                      </p:to>
                                    </p:set>
                                    <p:anim calcmode="lin" valueType="num">
                                      <p:cBhvr additive="base">
                                        <p:cTn id="21" dur="2000" fill="hold"/>
                                        <p:tgtEl>
                                          <p:spTgt spid="12354"/>
                                        </p:tgtEl>
                                        <p:attrNameLst>
                                          <p:attrName>ppt_x</p:attrName>
                                        </p:attrNameLst>
                                      </p:cBhvr>
                                      <p:tavLst>
                                        <p:tav tm="0">
                                          <p:val>
                                            <p:strVal val="1+#ppt_w/2"/>
                                          </p:val>
                                        </p:tav>
                                        <p:tav tm="100000">
                                          <p:val>
                                            <p:strVal val="#ppt_x"/>
                                          </p:val>
                                        </p:tav>
                                      </p:tavLst>
                                    </p:anim>
                                    <p:anim calcmode="lin" valueType="num">
                                      <p:cBhvr additive="base">
                                        <p:cTn id="22" dur="2000" fill="hold"/>
                                        <p:tgtEl>
                                          <p:spTgt spid="12354"/>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12376"/>
                                        </p:tgtEl>
                                        <p:attrNameLst>
                                          <p:attrName>style.visibility</p:attrName>
                                        </p:attrNameLst>
                                      </p:cBhvr>
                                      <p:to>
                                        <p:strVal val="visible"/>
                                      </p:to>
                                    </p:set>
                                    <p:animEffect transition="in" filter="blinds(vertical)">
                                      <p:cBhvr>
                                        <p:cTn id="27" dur="2000"/>
                                        <p:tgtEl>
                                          <p:spTgt spid="12376"/>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2388"/>
                                        </p:tgtEl>
                                        <p:attrNameLst>
                                          <p:attrName>style.visibility</p:attrName>
                                        </p:attrNameLst>
                                      </p:cBhvr>
                                      <p:to>
                                        <p:strVal val="visible"/>
                                      </p:to>
                                    </p:set>
                                    <p:animEffect transition="in" filter="circle(in)">
                                      <p:cBhvr>
                                        <p:cTn id="32" dur="2000"/>
                                        <p:tgtEl>
                                          <p:spTgt spid="1238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389"/>
                                        </p:tgtEl>
                                        <p:attrNameLst>
                                          <p:attrName>style.visibility</p:attrName>
                                        </p:attrNameLst>
                                      </p:cBhvr>
                                      <p:to>
                                        <p:strVal val="visible"/>
                                      </p:to>
                                    </p:set>
                                    <p:anim calcmode="lin" valueType="num">
                                      <p:cBhvr additive="base">
                                        <p:cTn id="37" dur="500" fill="hold"/>
                                        <p:tgtEl>
                                          <p:spTgt spid="12389"/>
                                        </p:tgtEl>
                                        <p:attrNameLst>
                                          <p:attrName>ppt_x</p:attrName>
                                        </p:attrNameLst>
                                      </p:cBhvr>
                                      <p:tavLst>
                                        <p:tav tm="0">
                                          <p:val>
                                            <p:strVal val="#ppt_x"/>
                                          </p:val>
                                        </p:tav>
                                        <p:tav tm="100000">
                                          <p:val>
                                            <p:strVal val="#ppt_x"/>
                                          </p:val>
                                        </p:tav>
                                      </p:tavLst>
                                    </p:anim>
                                    <p:anim calcmode="lin" valueType="num">
                                      <p:cBhvr additive="base">
                                        <p:cTn id="38" dur="500" fill="hold"/>
                                        <p:tgtEl>
                                          <p:spTgt spid="1238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390"/>
                                        </p:tgtEl>
                                        <p:attrNameLst>
                                          <p:attrName>style.visibility</p:attrName>
                                        </p:attrNameLst>
                                      </p:cBhvr>
                                      <p:to>
                                        <p:strVal val="visible"/>
                                      </p:to>
                                    </p:set>
                                    <p:anim calcmode="lin" valueType="num">
                                      <p:cBhvr additive="base">
                                        <p:cTn id="41" dur="500" fill="hold"/>
                                        <p:tgtEl>
                                          <p:spTgt spid="12390"/>
                                        </p:tgtEl>
                                        <p:attrNameLst>
                                          <p:attrName>ppt_x</p:attrName>
                                        </p:attrNameLst>
                                      </p:cBhvr>
                                      <p:tavLst>
                                        <p:tav tm="0">
                                          <p:val>
                                            <p:strVal val="#ppt_x"/>
                                          </p:val>
                                        </p:tav>
                                        <p:tav tm="100000">
                                          <p:val>
                                            <p:strVal val="#ppt_x"/>
                                          </p:val>
                                        </p:tav>
                                      </p:tavLst>
                                    </p:anim>
                                    <p:anim calcmode="lin" valueType="num">
                                      <p:cBhvr additive="base">
                                        <p:cTn id="42" dur="500" fill="hold"/>
                                        <p:tgtEl>
                                          <p:spTgt spid="1239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 presetClass="entr" presetSubtype="5" fill="hold" grpId="0" nodeType="clickEffect">
                                  <p:stCondLst>
                                    <p:cond delay="0"/>
                                  </p:stCondLst>
                                  <p:childTnLst>
                                    <p:set>
                                      <p:cBhvr>
                                        <p:cTn id="46" dur="1" fill="hold">
                                          <p:stCondLst>
                                            <p:cond delay="0"/>
                                          </p:stCondLst>
                                        </p:cTn>
                                        <p:tgtEl>
                                          <p:spTgt spid="12374"/>
                                        </p:tgtEl>
                                        <p:attrNameLst>
                                          <p:attrName>style.visibility</p:attrName>
                                        </p:attrNameLst>
                                      </p:cBhvr>
                                      <p:to>
                                        <p:strVal val="visible"/>
                                      </p:to>
                                    </p:set>
                                    <p:animEffect transition="in" filter="blinds(vertical)">
                                      <p:cBhvr>
                                        <p:cTn id="47" dur="2000"/>
                                        <p:tgtEl>
                                          <p:spTgt spid="1237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0" nodeType="clickEffect">
                                  <p:stCondLst>
                                    <p:cond delay="0"/>
                                  </p:stCondLst>
                                  <p:childTnLst>
                                    <p:animMotion origin="layout" path="M -1.94444E-6 -1.85185E-6 L -1.94444E-6 0.4044 " pathEditMode="relative" rAng="0" ptsTypes="AA">
                                      <p:cBhvr>
                                        <p:cTn id="51" dur="2000" fill="hold"/>
                                        <p:tgtEl>
                                          <p:spTgt spid="12375"/>
                                        </p:tgtEl>
                                        <p:attrNameLst>
                                          <p:attrName>ppt_x</p:attrName>
                                          <p:attrName>ppt_y</p:attrName>
                                        </p:attrNameLst>
                                      </p:cBhvr>
                                      <p:rCtr x="0" y="202"/>
                                    </p:animMotion>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2391"/>
                                        </p:tgtEl>
                                        <p:attrNameLst>
                                          <p:attrName>style.visibility</p:attrName>
                                        </p:attrNameLst>
                                      </p:cBhvr>
                                      <p:to>
                                        <p:strVal val="visible"/>
                                      </p:to>
                                    </p:set>
                                    <p:anim calcmode="lin" valueType="num">
                                      <p:cBhvr additive="base">
                                        <p:cTn id="56" dur="500" fill="hold"/>
                                        <p:tgtEl>
                                          <p:spTgt spid="12391"/>
                                        </p:tgtEl>
                                        <p:attrNameLst>
                                          <p:attrName>ppt_x</p:attrName>
                                        </p:attrNameLst>
                                      </p:cBhvr>
                                      <p:tavLst>
                                        <p:tav tm="0">
                                          <p:val>
                                            <p:strVal val="#ppt_x"/>
                                          </p:val>
                                        </p:tav>
                                        <p:tav tm="100000">
                                          <p:val>
                                            <p:strVal val="#ppt_x"/>
                                          </p:val>
                                        </p:tav>
                                      </p:tavLst>
                                    </p:anim>
                                    <p:anim calcmode="lin" valueType="num">
                                      <p:cBhvr additive="base">
                                        <p:cTn id="57" dur="500" fill="hold"/>
                                        <p:tgtEl>
                                          <p:spTgt spid="12391"/>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12392"/>
                                        </p:tgtEl>
                                        <p:attrNameLst>
                                          <p:attrName>style.visibility</p:attrName>
                                        </p:attrNameLst>
                                      </p:cBhvr>
                                      <p:to>
                                        <p:strVal val="visible"/>
                                      </p:to>
                                    </p:set>
                                    <p:anim calcmode="lin" valueType="num">
                                      <p:cBhvr additive="base">
                                        <p:cTn id="60" dur="500" fill="hold"/>
                                        <p:tgtEl>
                                          <p:spTgt spid="12392"/>
                                        </p:tgtEl>
                                        <p:attrNameLst>
                                          <p:attrName>ppt_x</p:attrName>
                                        </p:attrNameLst>
                                      </p:cBhvr>
                                      <p:tavLst>
                                        <p:tav tm="0">
                                          <p:val>
                                            <p:strVal val="#ppt_x"/>
                                          </p:val>
                                        </p:tav>
                                        <p:tav tm="100000">
                                          <p:val>
                                            <p:strVal val="#ppt_x"/>
                                          </p:val>
                                        </p:tav>
                                      </p:tavLst>
                                    </p:anim>
                                    <p:anim calcmode="lin" valueType="num">
                                      <p:cBhvr additive="base">
                                        <p:cTn id="61" dur="500" fill="hold"/>
                                        <p:tgtEl>
                                          <p:spTgt spid="12392"/>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3" presetClass="entr" presetSubtype="5" fill="hold" grpId="0" nodeType="clickEffect">
                                  <p:stCondLst>
                                    <p:cond delay="0"/>
                                  </p:stCondLst>
                                  <p:childTnLst>
                                    <p:set>
                                      <p:cBhvr>
                                        <p:cTn id="65" dur="1" fill="hold">
                                          <p:stCondLst>
                                            <p:cond delay="0"/>
                                          </p:stCondLst>
                                        </p:cTn>
                                        <p:tgtEl>
                                          <p:spTgt spid="12377"/>
                                        </p:tgtEl>
                                        <p:attrNameLst>
                                          <p:attrName>style.visibility</p:attrName>
                                        </p:attrNameLst>
                                      </p:cBhvr>
                                      <p:to>
                                        <p:strVal val="visible"/>
                                      </p:to>
                                    </p:set>
                                    <p:animEffect transition="in" filter="blinds(vertical)">
                                      <p:cBhvr>
                                        <p:cTn id="66" dur="2000"/>
                                        <p:tgtEl>
                                          <p:spTgt spid="12377"/>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8.33333E-7 -1.85185E-6 L 0.00017 0.4044 " pathEditMode="relative" rAng="0" ptsTypes="AA">
                                      <p:cBhvr>
                                        <p:cTn id="70" dur="2000" fill="hold"/>
                                        <p:tgtEl>
                                          <p:spTgt spid="12379"/>
                                        </p:tgtEl>
                                        <p:attrNameLst>
                                          <p:attrName>ppt_x</p:attrName>
                                          <p:attrName>ppt_y</p:attrName>
                                        </p:attrNameLst>
                                      </p:cBhvr>
                                      <p:rCtr x="0" y="202"/>
                                    </p:animMotion>
                                  </p:childTnLst>
                                </p:cTn>
                              </p:par>
                            </p:childTnLst>
                          </p:cTn>
                        </p:par>
                      </p:childTnLst>
                    </p:cTn>
                  </p:par>
                  <p:par>
                    <p:cTn id="71" fill="hold">
                      <p:stCondLst>
                        <p:cond delay="indefinite"/>
                      </p:stCondLst>
                      <p:childTnLst>
                        <p:par>
                          <p:cTn id="72" fill="hold">
                            <p:stCondLst>
                              <p:cond delay="0"/>
                            </p:stCondLst>
                            <p:childTnLst>
                              <p:par>
                                <p:cTn id="73" presetID="8" presetClass="entr" presetSubtype="16" fill="hold" grpId="0" nodeType="clickEffect">
                                  <p:stCondLst>
                                    <p:cond delay="0"/>
                                  </p:stCondLst>
                                  <p:childTnLst>
                                    <p:set>
                                      <p:cBhvr>
                                        <p:cTn id="74" dur="1" fill="hold">
                                          <p:stCondLst>
                                            <p:cond delay="0"/>
                                          </p:stCondLst>
                                        </p:cTn>
                                        <p:tgtEl>
                                          <p:spTgt spid="12393"/>
                                        </p:tgtEl>
                                        <p:attrNameLst>
                                          <p:attrName>style.visibility</p:attrName>
                                        </p:attrNameLst>
                                      </p:cBhvr>
                                      <p:to>
                                        <p:strVal val="visible"/>
                                      </p:to>
                                    </p:set>
                                    <p:animEffect transition="in" filter="diamond(in)">
                                      <p:cBhvr>
                                        <p:cTn id="75" dur="2000"/>
                                        <p:tgtEl>
                                          <p:spTgt spid="12393"/>
                                        </p:tgtEl>
                                      </p:cBhvr>
                                    </p:animEffect>
                                  </p:childTnLst>
                                </p:cTn>
                              </p:par>
                              <p:par>
                                <p:cTn id="76" presetID="8" presetClass="entr" presetSubtype="16" fill="hold" grpId="0" nodeType="withEffect">
                                  <p:stCondLst>
                                    <p:cond delay="0"/>
                                  </p:stCondLst>
                                  <p:childTnLst>
                                    <p:set>
                                      <p:cBhvr>
                                        <p:cTn id="77" dur="1" fill="hold">
                                          <p:stCondLst>
                                            <p:cond delay="0"/>
                                          </p:stCondLst>
                                        </p:cTn>
                                        <p:tgtEl>
                                          <p:spTgt spid="12394"/>
                                        </p:tgtEl>
                                        <p:attrNameLst>
                                          <p:attrName>style.visibility</p:attrName>
                                        </p:attrNameLst>
                                      </p:cBhvr>
                                      <p:to>
                                        <p:strVal val="visible"/>
                                      </p:to>
                                    </p:set>
                                    <p:animEffect transition="in" filter="diamond(in)">
                                      <p:cBhvr>
                                        <p:cTn id="78" dur="2000"/>
                                        <p:tgtEl>
                                          <p:spTgt spid="12394"/>
                                        </p:tgtEl>
                                      </p:cBhvr>
                                    </p:animEffect>
                                  </p:childTnLst>
                                </p:cTn>
                              </p:par>
                            </p:childTnLst>
                          </p:cTn>
                        </p:par>
                      </p:childTnLst>
                    </p:cTn>
                  </p:par>
                  <p:par>
                    <p:cTn id="79" fill="hold">
                      <p:stCondLst>
                        <p:cond delay="indefinite"/>
                      </p:stCondLst>
                      <p:childTnLst>
                        <p:par>
                          <p:cTn id="80" fill="hold">
                            <p:stCondLst>
                              <p:cond delay="0"/>
                            </p:stCondLst>
                            <p:childTnLst>
                              <p:par>
                                <p:cTn id="81" presetID="3" presetClass="entr" presetSubtype="5" fill="hold" grpId="0" nodeType="clickEffect">
                                  <p:stCondLst>
                                    <p:cond delay="0"/>
                                  </p:stCondLst>
                                  <p:childTnLst>
                                    <p:set>
                                      <p:cBhvr>
                                        <p:cTn id="82" dur="1" fill="hold">
                                          <p:stCondLst>
                                            <p:cond delay="0"/>
                                          </p:stCondLst>
                                        </p:cTn>
                                        <p:tgtEl>
                                          <p:spTgt spid="12380"/>
                                        </p:tgtEl>
                                        <p:attrNameLst>
                                          <p:attrName>style.visibility</p:attrName>
                                        </p:attrNameLst>
                                      </p:cBhvr>
                                      <p:to>
                                        <p:strVal val="visible"/>
                                      </p:to>
                                    </p:set>
                                    <p:animEffect transition="in" filter="blinds(vertical)">
                                      <p:cBhvr>
                                        <p:cTn id="83" dur="2000"/>
                                        <p:tgtEl>
                                          <p:spTgt spid="12380"/>
                                        </p:tgtEl>
                                      </p:cBhvr>
                                    </p:animEffect>
                                  </p:childTnLst>
                                </p:cTn>
                              </p:par>
                            </p:childTnLst>
                          </p:cTn>
                        </p:par>
                      </p:childTnLst>
                    </p:cTn>
                  </p:par>
                  <p:par>
                    <p:cTn id="84" fill="hold">
                      <p:stCondLst>
                        <p:cond delay="indefinite"/>
                      </p:stCondLst>
                      <p:childTnLst>
                        <p:par>
                          <p:cTn id="85" fill="hold">
                            <p:stCondLst>
                              <p:cond delay="0"/>
                            </p:stCondLst>
                            <p:childTnLst>
                              <p:par>
                                <p:cTn id="86" presetID="42" presetClass="path" presetSubtype="0" accel="50000" decel="50000" fill="hold" grpId="0" nodeType="clickEffect">
                                  <p:stCondLst>
                                    <p:cond delay="0"/>
                                  </p:stCondLst>
                                  <p:childTnLst>
                                    <p:animMotion origin="layout" path="M -3.05556E-6 -1.85185E-6 L -0.00382 0.4044 " pathEditMode="relative" rAng="0" ptsTypes="AA">
                                      <p:cBhvr>
                                        <p:cTn id="87" dur="2000" fill="hold"/>
                                        <p:tgtEl>
                                          <p:spTgt spid="12381"/>
                                        </p:tgtEl>
                                        <p:attrNameLst>
                                          <p:attrName>ppt_x</p:attrName>
                                          <p:attrName>ppt_y</p:attrName>
                                        </p:attrNameLst>
                                      </p:cBhvr>
                                      <p:rCtr x="-2" y="202"/>
                                    </p:animMotion>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2395"/>
                                        </p:tgtEl>
                                        <p:attrNameLst>
                                          <p:attrName>style.visibility</p:attrName>
                                        </p:attrNameLst>
                                      </p:cBhvr>
                                      <p:to>
                                        <p:strVal val="visible"/>
                                      </p:to>
                                    </p:set>
                                    <p:animEffect transition="in" filter="blinds(horizontal)">
                                      <p:cBhvr>
                                        <p:cTn id="92" dur="2000"/>
                                        <p:tgtEl>
                                          <p:spTgt spid="12395"/>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grpId="0" nodeType="clickEffect">
                                  <p:stCondLst>
                                    <p:cond delay="0"/>
                                  </p:stCondLst>
                                  <p:childTnLst>
                                    <p:set>
                                      <p:cBhvr>
                                        <p:cTn id="96" dur="1" fill="hold">
                                          <p:stCondLst>
                                            <p:cond delay="0"/>
                                          </p:stCondLst>
                                        </p:cTn>
                                        <p:tgtEl>
                                          <p:spTgt spid="12396"/>
                                        </p:tgtEl>
                                        <p:attrNameLst>
                                          <p:attrName>style.visibility</p:attrName>
                                        </p:attrNameLst>
                                      </p:cBhvr>
                                      <p:to>
                                        <p:strVal val="visible"/>
                                      </p:to>
                                    </p:set>
                                    <p:animEffect transition="in" filter="blinds(horizontal)">
                                      <p:cBhvr>
                                        <p:cTn id="97" dur="2000"/>
                                        <p:tgtEl>
                                          <p:spTgt spid="12396"/>
                                        </p:tgtEl>
                                      </p:cBhvr>
                                    </p:animEffect>
                                  </p:childTnLst>
                                </p:cTn>
                              </p:par>
                            </p:childTnLst>
                          </p:cTn>
                        </p:par>
                      </p:childTnLst>
                    </p:cTn>
                  </p:par>
                  <p:par>
                    <p:cTn id="98" fill="hold">
                      <p:stCondLst>
                        <p:cond delay="indefinite"/>
                      </p:stCondLst>
                      <p:childTnLst>
                        <p:par>
                          <p:cTn id="99" fill="hold">
                            <p:stCondLst>
                              <p:cond delay="0"/>
                            </p:stCondLst>
                            <p:childTnLst>
                              <p:par>
                                <p:cTn id="100" presetID="2" presetClass="entr" presetSubtype="4" fill="hold" grpId="0" nodeType="clickEffect">
                                  <p:stCondLst>
                                    <p:cond delay="0"/>
                                  </p:stCondLst>
                                  <p:childTnLst>
                                    <p:set>
                                      <p:cBhvr>
                                        <p:cTn id="101" dur="1" fill="hold">
                                          <p:stCondLst>
                                            <p:cond delay="0"/>
                                          </p:stCondLst>
                                        </p:cTn>
                                        <p:tgtEl>
                                          <p:spTgt spid="12397"/>
                                        </p:tgtEl>
                                        <p:attrNameLst>
                                          <p:attrName>style.visibility</p:attrName>
                                        </p:attrNameLst>
                                      </p:cBhvr>
                                      <p:to>
                                        <p:strVal val="visible"/>
                                      </p:to>
                                    </p:set>
                                    <p:anim calcmode="lin" valueType="num">
                                      <p:cBhvr additive="base">
                                        <p:cTn id="102" dur="2000" fill="hold"/>
                                        <p:tgtEl>
                                          <p:spTgt spid="12397"/>
                                        </p:tgtEl>
                                        <p:attrNameLst>
                                          <p:attrName>ppt_x</p:attrName>
                                        </p:attrNameLst>
                                      </p:cBhvr>
                                      <p:tavLst>
                                        <p:tav tm="0">
                                          <p:val>
                                            <p:strVal val="#ppt_x"/>
                                          </p:val>
                                        </p:tav>
                                        <p:tav tm="100000">
                                          <p:val>
                                            <p:strVal val="#ppt_x"/>
                                          </p:val>
                                        </p:tav>
                                      </p:tavLst>
                                    </p:anim>
                                    <p:anim calcmode="lin" valueType="num">
                                      <p:cBhvr additive="base">
                                        <p:cTn id="103" dur="2000" fill="hold"/>
                                        <p:tgtEl>
                                          <p:spTgt spid="12397"/>
                                        </p:tgtEl>
                                        <p:attrNameLst>
                                          <p:attrName>ppt_y</p:attrName>
                                        </p:attrNameLst>
                                      </p:cBhvr>
                                      <p:tavLst>
                                        <p:tav tm="0">
                                          <p:val>
                                            <p:strVal val="1+#ppt_h/2"/>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3" presetClass="entr" presetSubtype="5" fill="hold" grpId="0" nodeType="clickEffect">
                                  <p:stCondLst>
                                    <p:cond delay="0"/>
                                  </p:stCondLst>
                                  <p:childTnLst>
                                    <p:set>
                                      <p:cBhvr>
                                        <p:cTn id="107" dur="1" fill="hold">
                                          <p:stCondLst>
                                            <p:cond delay="0"/>
                                          </p:stCondLst>
                                        </p:cTn>
                                        <p:tgtEl>
                                          <p:spTgt spid="12398"/>
                                        </p:tgtEl>
                                        <p:attrNameLst>
                                          <p:attrName>style.visibility</p:attrName>
                                        </p:attrNameLst>
                                      </p:cBhvr>
                                      <p:to>
                                        <p:strVal val="visible"/>
                                      </p:to>
                                    </p:set>
                                    <p:animEffect transition="in" filter="blinds(vertical)">
                                      <p:cBhvr>
                                        <p:cTn id="108" dur="2000"/>
                                        <p:tgtEl>
                                          <p:spTgt spid="12398"/>
                                        </p:tgtEl>
                                      </p:cBhvr>
                                    </p:animEffect>
                                  </p:childTnLst>
                                </p:cTn>
                              </p:par>
                            </p:childTnLst>
                          </p:cTn>
                        </p:par>
                      </p:childTnLst>
                    </p:cTn>
                  </p:par>
                  <p:par>
                    <p:cTn id="109" fill="hold">
                      <p:stCondLst>
                        <p:cond delay="indefinite"/>
                      </p:stCondLst>
                      <p:childTnLst>
                        <p:par>
                          <p:cTn id="110" fill="hold">
                            <p:stCondLst>
                              <p:cond delay="0"/>
                            </p:stCondLst>
                            <p:childTnLst>
                              <p:par>
                                <p:cTn id="111" presetID="3" presetClass="entr" presetSubtype="5" fill="hold" grpId="0" nodeType="clickEffect">
                                  <p:stCondLst>
                                    <p:cond delay="0"/>
                                  </p:stCondLst>
                                  <p:childTnLst>
                                    <p:set>
                                      <p:cBhvr>
                                        <p:cTn id="112" dur="1" fill="hold">
                                          <p:stCondLst>
                                            <p:cond delay="0"/>
                                          </p:stCondLst>
                                        </p:cTn>
                                        <p:tgtEl>
                                          <p:spTgt spid="12399"/>
                                        </p:tgtEl>
                                        <p:attrNameLst>
                                          <p:attrName>style.visibility</p:attrName>
                                        </p:attrNameLst>
                                      </p:cBhvr>
                                      <p:to>
                                        <p:strVal val="visible"/>
                                      </p:to>
                                    </p:set>
                                    <p:animEffect transition="in" filter="blinds(vertical)">
                                      <p:cBhvr>
                                        <p:cTn id="113" dur="2000"/>
                                        <p:tgtEl>
                                          <p:spTgt spid="12399"/>
                                        </p:tgtEl>
                                      </p:cBhvr>
                                    </p:animEffect>
                                  </p:childTnLst>
                                </p:cTn>
                              </p:par>
                            </p:childTnLst>
                          </p:cTn>
                        </p:par>
                      </p:childTnLst>
                    </p:cTn>
                  </p:par>
                  <p:par>
                    <p:cTn id="114" fill="hold">
                      <p:stCondLst>
                        <p:cond delay="indefinite"/>
                      </p:stCondLst>
                      <p:childTnLst>
                        <p:par>
                          <p:cTn id="115" fill="hold">
                            <p:stCondLst>
                              <p:cond delay="0"/>
                            </p:stCondLst>
                            <p:childTnLst>
                              <p:par>
                                <p:cTn id="116" presetID="3" presetClass="entr" presetSubtype="5" fill="hold" grpId="0" nodeType="clickEffect">
                                  <p:stCondLst>
                                    <p:cond delay="0"/>
                                  </p:stCondLst>
                                  <p:childTnLst>
                                    <p:set>
                                      <p:cBhvr>
                                        <p:cTn id="117" dur="1" fill="hold">
                                          <p:stCondLst>
                                            <p:cond delay="0"/>
                                          </p:stCondLst>
                                        </p:cTn>
                                        <p:tgtEl>
                                          <p:spTgt spid="12400"/>
                                        </p:tgtEl>
                                        <p:attrNameLst>
                                          <p:attrName>style.visibility</p:attrName>
                                        </p:attrNameLst>
                                      </p:cBhvr>
                                      <p:to>
                                        <p:strVal val="visible"/>
                                      </p:to>
                                    </p:set>
                                    <p:animEffect transition="in" filter="blinds(vertical)">
                                      <p:cBhvr>
                                        <p:cTn id="118" dur="2000"/>
                                        <p:tgtEl>
                                          <p:spTgt spid="12400"/>
                                        </p:tgtEl>
                                      </p:cBhvr>
                                    </p:animEffect>
                                  </p:childTnLst>
                                </p:cTn>
                              </p:par>
                            </p:childTnLst>
                          </p:cTn>
                        </p:par>
                      </p:childTnLst>
                    </p:cTn>
                  </p:par>
                  <p:par>
                    <p:cTn id="119" fill="hold">
                      <p:stCondLst>
                        <p:cond delay="indefinite"/>
                      </p:stCondLst>
                      <p:childTnLst>
                        <p:par>
                          <p:cTn id="120" fill="hold">
                            <p:stCondLst>
                              <p:cond delay="0"/>
                            </p:stCondLst>
                            <p:childTnLst>
                              <p:par>
                                <p:cTn id="121" presetID="3" presetClass="entr" presetSubtype="5" fill="hold" grpId="0" nodeType="clickEffect">
                                  <p:stCondLst>
                                    <p:cond delay="0"/>
                                  </p:stCondLst>
                                  <p:childTnLst>
                                    <p:set>
                                      <p:cBhvr>
                                        <p:cTn id="122" dur="1" fill="hold">
                                          <p:stCondLst>
                                            <p:cond delay="0"/>
                                          </p:stCondLst>
                                        </p:cTn>
                                        <p:tgtEl>
                                          <p:spTgt spid="12401"/>
                                        </p:tgtEl>
                                        <p:attrNameLst>
                                          <p:attrName>style.visibility</p:attrName>
                                        </p:attrNameLst>
                                      </p:cBhvr>
                                      <p:to>
                                        <p:strVal val="visible"/>
                                      </p:to>
                                    </p:set>
                                    <p:animEffect transition="in" filter="blinds(vertical)">
                                      <p:cBhvr>
                                        <p:cTn id="123" dur="2000"/>
                                        <p:tgtEl>
                                          <p:spTgt spid="12401"/>
                                        </p:tgtEl>
                                      </p:cBhvr>
                                    </p:animEffect>
                                  </p:childTnLst>
                                </p:cTn>
                              </p:par>
                            </p:childTnLst>
                          </p:cTn>
                        </p:par>
                      </p:childTnLst>
                    </p:cTn>
                  </p:par>
                  <p:par>
                    <p:cTn id="124" fill="hold">
                      <p:stCondLst>
                        <p:cond delay="indefinite"/>
                      </p:stCondLst>
                      <p:childTnLst>
                        <p:par>
                          <p:cTn id="125" fill="hold">
                            <p:stCondLst>
                              <p:cond delay="0"/>
                            </p:stCondLst>
                            <p:childTnLst>
                              <p:par>
                                <p:cTn id="126" presetID="2" presetClass="entr" presetSubtype="2" fill="hold" grpId="0" nodeType="clickEffect">
                                  <p:stCondLst>
                                    <p:cond delay="0"/>
                                  </p:stCondLst>
                                  <p:childTnLst>
                                    <p:set>
                                      <p:cBhvr>
                                        <p:cTn id="127" dur="1" fill="hold">
                                          <p:stCondLst>
                                            <p:cond delay="0"/>
                                          </p:stCondLst>
                                        </p:cTn>
                                        <p:tgtEl>
                                          <p:spTgt spid="12403"/>
                                        </p:tgtEl>
                                        <p:attrNameLst>
                                          <p:attrName>style.visibility</p:attrName>
                                        </p:attrNameLst>
                                      </p:cBhvr>
                                      <p:to>
                                        <p:strVal val="visible"/>
                                      </p:to>
                                    </p:set>
                                    <p:anim calcmode="lin" valueType="num">
                                      <p:cBhvr additive="base">
                                        <p:cTn id="128" dur="2000" fill="hold"/>
                                        <p:tgtEl>
                                          <p:spTgt spid="12403"/>
                                        </p:tgtEl>
                                        <p:attrNameLst>
                                          <p:attrName>ppt_x</p:attrName>
                                        </p:attrNameLst>
                                      </p:cBhvr>
                                      <p:tavLst>
                                        <p:tav tm="0">
                                          <p:val>
                                            <p:strVal val="1+#ppt_w/2"/>
                                          </p:val>
                                        </p:tav>
                                        <p:tav tm="100000">
                                          <p:val>
                                            <p:strVal val="#ppt_x"/>
                                          </p:val>
                                        </p:tav>
                                      </p:tavLst>
                                    </p:anim>
                                    <p:anim calcmode="lin" valueType="num">
                                      <p:cBhvr additive="base">
                                        <p:cTn id="129" dur="2000" fill="hold"/>
                                        <p:tgtEl>
                                          <p:spTgt spid="12403"/>
                                        </p:tgtEl>
                                        <p:attrNameLst>
                                          <p:attrName>ppt_y</p:attrName>
                                        </p:attrNameLst>
                                      </p:cBhvr>
                                      <p:tavLst>
                                        <p:tav tm="0">
                                          <p:val>
                                            <p:strVal val="#ppt_y"/>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3" presetClass="entr" presetSubtype="5" fill="hold" grpId="0" nodeType="clickEffect">
                                  <p:stCondLst>
                                    <p:cond delay="0"/>
                                  </p:stCondLst>
                                  <p:childTnLst>
                                    <p:set>
                                      <p:cBhvr>
                                        <p:cTn id="133" dur="1" fill="hold">
                                          <p:stCondLst>
                                            <p:cond delay="0"/>
                                          </p:stCondLst>
                                        </p:cTn>
                                        <p:tgtEl>
                                          <p:spTgt spid="12402"/>
                                        </p:tgtEl>
                                        <p:attrNameLst>
                                          <p:attrName>style.visibility</p:attrName>
                                        </p:attrNameLst>
                                      </p:cBhvr>
                                      <p:to>
                                        <p:strVal val="visible"/>
                                      </p:to>
                                    </p:set>
                                    <p:animEffect transition="in" filter="blinds(vertical)">
                                      <p:cBhvr>
                                        <p:cTn id="134" dur="2000"/>
                                        <p:tgtEl>
                                          <p:spTgt spid="12402"/>
                                        </p:tgtEl>
                                      </p:cBhvr>
                                    </p:animEffect>
                                  </p:childTnLst>
                                </p:cTn>
                              </p:par>
                            </p:childTnLst>
                          </p:cTn>
                        </p:par>
                      </p:childTnLst>
                    </p:cTn>
                  </p:par>
                  <p:par>
                    <p:cTn id="135" fill="hold">
                      <p:stCondLst>
                        <p:cond delay="indefinite"/>
                      </p:stCondLst>
                      <p:childTnLst>
                        <p:par>
                          <p:cTn id="136" fill="hold">
                            <p:stCondLst>
                              <p:cond delay="0"/>
                            </p:stCondLst>
                            <p:childTnLst>
                              <p:par>
                                <p:cTn id="137" presetID="2" presetClass="entr" presetSubtype="2" fill="hold" grpId="0" nodeType="clickEffect">
                                  <p:stCondLst>
                                    <p:cond delay="0"/>
                                  </p:stCondLst>
                                  <p:childTnLst>
                                    <p:set>
                                      <p:cBhvr>
                                        <p:cTn id="138" dur="1" fill="hold">
                                          <p:stCondLst>
                                            <p:cond delay="0"/>
                                          </p:stCondLst>
                                        </p:cTn>
                                        <p:tgtEl>
                                          <p:spTgt spid="12404"/>
                                        </p:tgtEl>
                                        <p:attrNameLst>
                                          <p:attrName>style.visibility</p:attrName>
                                        </p:attrNameLst>
                                      </p:cBhvr>
                                      <p:to>
                                        <p:strVal val="visible"/>
                                      </p:to>
                                    </p:set>
                                    <p:anim calcmode="lin" valueType="num">
                                      <p:cBhvr additive="base">
                                        <p:cTn id="139" dur="2000" fill="hold"/>
                                        <p:tgtEl>
                                          <p:spTgt spid="12404"/>
                                        </p:tgtEl>
                                        <p:attrNameLst>
                                          <p:attrName>ppt_x</p:attrName>
                                        </p:attrNameLst>
                                      </p:cBhvr>
                                      <p:tavLst>
                                        <p:tav tm="0">
                                          <p:val>
                                            <p:strVal val="1+#ppt_w/2"/>
                                          </p:val>
                                        </p:tav>
                                        <p:tav tm="100000">
                                          <p:val>
                                            <p:strVal val="#ppt_x"/>
                                          </p:val>
                                        </p:tav>
                                      </p:tavLst>
                                    </p:anim>
                                    <p:anim calcmode="lin" valueType="num">
                                      <p:cBhvr additive="base">
                                        <p:cTn id="140" dur="2000" fill="hold"/>
                                        <p:tgtEl>
                                          <p:spTgt spid="12404"/>
                                        </p:tgtEl>
                                        <p:attrNameLst>
                                          <p:attrName>ppt_y</p:attrName>
                                        </p:attrNameLst>
                                      </p:cBhvr>
                                      <p:tavLst>
                                        <p:tav tm="0">
                                          <p:val>
                                            <p:strVal val="#ppt_y"/>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9" presetClass="entr" presetSubtype="0" fill="hold" grpId="0" nodeType="clickEffect">
                                  <p:stCondLst>
                                    <p:cond delay="0"/>
                                  </p:stCondLst>
                                  <p:childTnLst>
                                    <p:set>
                                      <p:cBhvr>
                                        <p:cTn id="144" dur="1" fill="hold">
                                          <p:stCondLst>
                                            <p:cond delay="0"/>
                                          </p:stCondLst>
                                        </p:cTn>
                                        <p:tgtEl>
                                          <p:spTgt spid="12405"/>
                                        </p:tgtEl>
                                        <p:attrNameLst>
                                          <p:attrName>style.visibility</p:attrName>
                                        </p:attrNameLst>
                                      </p:cBhvr>
                                      <p:to>
                                        <p:strVal val="visible"/>
                                      </p:to>
                                    </p:set>
                                    <p:animEffect transition="in" filter="dissolve">
                                      <p:cBhvr>
                                        <p:cTn id="145" dur="500"/>
                                        <p:tgtEl>
                                          <p:spTgt spid="12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53" grpId="0" animBg="1"/>
      <p:bldP spid="12354" grpId="0"/>
      <p:bldP spid="12358" grpId="0" animBg="1"/>
      <p:bldP spid="12359" grpId="0"/>
      <p:bldP spid="12374" grpId="0" animBg="1"/>
      <p:bldP spid="12375" grpId="0" animBg="1"/>
      <p:bldP spid="12376" grpId="0" animBg="1"/>
      <p:bldP spid="12377" grpId="0" animBg="1"/>
      <p:bldP spid="12379" grpId="0" animBg="1"/>
      <p:bldP spid="12380" grpId="0" animBg="1"/>
      <p:bldP spid="12381" grpId="0" animBg="1"/>
      <p:bldP spid="12388" grpId="0"/>
      <p:bldP spid="12389" grpId="0"/>
      <p:bldP spid="12390" grpId="0" animBg="1"/>
      <p:bldP spid="12391" grpId="0"/>
      <p:bldP spid="12392" grpId="0" animBg="1"/>
      <p:bldP spid="12393" grpId="0"/>
      <p:bldP spid="12394" grpId="0" animBg="1"/>
      <p:bldP spid="12395" grpId="0" animBg="1"/>
      <p:bldP spid="12396" grpId="0" animBg="1"/>
      <p:bldP spid="12397" grpId="0"/>
      <p:bldP spid="12398" grpId="0" animBg="1"/>
      <p:bldP spid="12399" grpId="0" animBg="1"/>
      <p:bldP spid="12400" grpId="0" animBg="1"/>
      <p:bldP spid="12401" grpId="0" animBg="1"/>
      <p:bldP spid="12402" grpId="0" animBg="1"/>
      <p:bldP spid="12403" grpId="0"/>
      <p:bldP spid="12404" grpId="0"/>
      <p:bldP spid="1240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p:txBody>
          <a:bodyPr/>
          <a:lstStyle/>
          <a:p>
            <a:r>
              <a:rPr lang="hr-HR"/>
              <a:t>Peti dan rada</a:t>
            </a:r>
            <a:endParaRPr lang="en-US"/>
          </a:p>
        </p:txBody>
      </p:sp>
      <p:sp>
        <p:nvSpPr>
          <p:cNvPr id="14341" name="Rectangle 5"/>
          <p:cNvSpPr>
            <a:spLocks noChangeArrowheads="1"/>
          </p:cNvSpPr>
          <p:nvPr/>
        </p:nvSpPr>
        <p:spPr bwMode="auto">
          <a:xfrm>
            <a:off x="971550" y="2205038"/>
            <a:ext cx="7561263" cy="3311525"/>
          </a:xfrm>
          <a:prstGeom prst="rect">
            <a:avLst/>
          </a:prstGeom>
          <a:solidFill>
            <a:schemeClr val="accent1"/>
          </a:solidFill>
          <a:ln w="9525">
            <a:solidFill>
              <a:schemeClr val="accent2"/>
            </a:solidFill>
            <a:miter lim="800000"/>
            <a:headEnd/>
            <a:tailEnd/>
          </a:ln>
          <a:effectLst/>
        </p:spPr>
        <p:txBody>
          <a:bodyPr wrap="none" anchor="ctr"/>
          <a:lstStyle/>
          <a:p>
            <a:endParaRPr lang="hr-HR"/>
          </a:p>
        </p:txBody>
      </p:sp>
      <p:sp>
        <p:nvSpPr>
          <p:cNvPr id="14343" name="Rectangle 7"/>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4344" name="Text Box 8"/>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14345" name="Line 9"/>
          <p:cNvSpPr>
            <a:spLocks noChangeShapeType="1"/>
          </p:cNvSpPr>
          <p:nvPr/>
        </p:nvSpPr>
        <p:spPr bwMode="auto">
          <a:xfrm>
            <a:off x="3276600" y="5013325"/>
            <a:ext cx="5256213" cy="0"/>
          </a:xfrm>
          <a:prstGeom prst="line">
            <a:avLst/>
          </a:prstGeom>
          <a:noFill/>
          <a:ln w="9525">
            <a:solidFill>
              <a:schemeClr val="tx1"/>
            </a:solidFill>
            <a:round/>
            <a:headEnd/>
            <a:tailEnd/>
          </a:ln>
          <a:effectLst/>
        </p:spPr>
        <p:txBody>
          <a:bodyPr/>
          <a:lstStyle/>
          <a:p>
            <a:endParaRPr lang="hr-HR"/>
          </a:p>
        </p:txBody>
      </p:sp>
      <p:sp>
        <p:nvSpPr>
          <p:cNvPr id="14346" name="Line 10"/>
          <p:cNvSpPr>
            <a:spLocks noChangeShapeType="1"/>
          </p:cNvSpPr>
          <p:nvPr/>
        </p:nvSpPr>
        <p:spPr bwMode="auto">
          <a:xfrm>
            <a:off x="3276600" y="4508500"/>
            <a:ext cx="5256213" cy="0"/>
          </a:xfrm>
          <a:prstGeom prst="line">
            <a:avLst/>
          </a:prstGeom>
          <a:noFill/>
          <a:ln w="9525">
            <a:solidFill>
              <a:schemeClr val="tx1"/>
            </a:solidFill>
            <a:round/>
            <a:headEnd/>
            <a:tailEnd/>
          </a:ln>
          <a:effectLst/>
        </p:spPr>
        <p:txBody>
          <a:bodyPr/>
          <a:lstStyle/>
          <a:p>
            <a:endParaRPr lang="hr-HR"/>
          </a:p>
        </p:txBody>
      </p:sp>
      <p:sp>
        <p:nvSpPr>
          <p:cNvPr id="14347" name="Line 11"/>
          <p:cNvSpPr>
            <a:spLocks noChangeShapeType="1"/>
          </p:cNvSpPr>
          <p:nvPr/>
        </p:nvSpPr>
        <p:spPr bwMode="auto">
          <a:xfrm>
            <a:off x="3276600" y="4005263"/>
            <a:ext cx="5256213" cy="0"/>
          </a:xfrm>
          <a:prstGeom prst="line">
            <a:avLst/>
          </a:prstGeom>
          <a:noFill/>
          <a:ln w="9525">
            <a:solidFill>
              <a:schemeClr val="tx1"/>
            </a:solidFill>
            <a:round/>
            <a:headEnd/>
            <a:tailEnd/>
          </a:ln>
          <a:effectLst/>
        </p:spPr>
        <p:txBody>
          <a:bodyPr/>
          <a:lstStyle/>
          <a:p>
            <a:endParaRPr lang="hr-HR"/>
          </a:p>
        </p:txBody>
      </p:sp>
      <p:sp>
        <p:nvSpPr>
          <p:cNvPr id="14348" name="Line 12"/>
          <p:cNvSpPr>
            <a:spLocks noChangeShapeType="1"/>
          </p:cNvSpPr>
          <p:nvPr/>
        </p:nvSpPr>
        <p:spPr bwMode="auto">
          <a:xfrm>
            <a:off x="3276600" y="3500438"/>
            <a:ext cx="5256213" cy="0"/>
          </a:xfrm>
          <a:prstGeom prst="line">
            <a:avLst/>
          </a:prstGeom>
          <a:noFill/>
          <a:ln w="9525">
            <a:solidFill>
              <a:schemeClr val="tx1"/>
            </a:solidFill>
            <a:round/>
            <a:headEnd/>
            <a:tailEnd/>
          </a:ln>
          <a:effectLst/>
        </p:spPr>
        <p:txBody>
          <a:bodyPr/>
          <a:lstStyle/>
          <a:p>
            <a:endParaRPr lang="hr-HR"/>
          </a:p>
        </p:txBody>
      </p:sp>
      <p:sp>
        <p:nvSpPr>
          <p:cNvPr id="14349" name="Line 13"/>
          <p:cNvSpPr>
            <a:spLocks noChangeShapeType="1"/>
          </p:cNvSpPr>
          <p:nvPr/>
        </p:nvSpPr>
        <p:spPr bwMode="auto">
          <a:xfrm flipH="1">
            <a:off x="3276600" y="3068638"/>
            <a:ext cx="576263" cy="0"/>
          </a:xfrm>
          <a:prstGeom prst="line">
            <a:avLst/>
          </a:prstGeom>
          <a:noFill/>
          <a:ln w="9525">
            <a:solidFill>
              <a:schemeClr val="tx1"/>
            </a:solidFill>
            <a:round/>
            <a:headEnd/>
            <a:tailEnd/>
          </a:ln>
          <a:effectLst/>
        </p:spPr>
        <p:txBody>
          <a:bodyPr/>
          <a:lstStyle/>
          <a:p>
            <a:endParaRPr lang="hr-HR"/>
          </a:p>
        </p:txBody>
      </p:sp>
      <p:sp>
        <p:nvSpPr>
          <p:cNvPr id="14350" name="Line 14"/>
          <p:cNvSpPr>
            <a:spLocks noChangeShapeType="1"/>
          </p:cNvSpPr>
          <p:nvPr/>
        </p:nvSpPr>
        <p:spPr bwMode="auto">
          <a:xfrm>
            <a:off x="5651500" y="3068638"/>
            <a:ext cx="2881313" cy="0"/>
          </a:xfrm>
          <a:prstGeom prst="line">
            <a:avLst/>
          </a:prstGeom>
          <a:noFill/>
          <a:ln w="9525">
            <a:solidFill>
              <a:schemeClr val="tx1"/>
            </a:solidFill>
            <a:round/>
            <a:headEnd/>
            <a:tailEnd/>
          </a:ln>
          <a:effectLst/>
        </p:spPr>
        <p:txBody>
          <a:bodyPr/>
          <a:lstStyle/>
          <a:p>
            <a:endParaRPr lang="hr-HR"/>
          </a:p>
        </p:txBody>
      </p:sp>
      <p:sp>
        <p:nvSpPr>
          <p:cNvPr id="14351" name="Line 15"/>
          <p:cNvSpPr>
            <a:spLocks noChangeShapeType="1"/>
          </p:cNvSpPr>
          <p:nvPr/>
        </p:nvSpPr>
        <p:spPr bwMode="auto">
          <a:xfrm flipV="1">
            <a:off x="3995738" y="3068638"/>
            <a:ext cx="0" cy="2447925"/>
          </a:xfrm>
          <a:prstGeom prst="line">
            <a:avLst/>
          </a:prstGeom>
          <a:noFill/>
          <a:ln w="9525">
            <a:solidFill>
              <a:schemeClr val="tx1"/>
            </a:solidFill>
            <a:round/>
            <a:headEnd/>
            <a:tailEnd/>
          </a:ln>
          <a:effectLst/>
        </p:spPr>
        <p:txBody>
          <a:bodyPr/>
          <a:lstStyle/>
          <a:p>
            <a:endParaRPr lang="hr-HR"/>
          </a:p>
        </p:txBody>
      </p:sp>
      <p:sp>
        <p:nvSpPr>
          <p:cNvPr id="14352" name="Line 16"/>
          <p:cNvSpPr>
            <a:spLocks noChangeShapeType="1"/>
          </p:cNvSpPr>
          <p:nvPr/>
        </p:nvSpPr>
        <p:spPr bwMode="auto">
          <a:xfrm flipV="1">
            <a:off x="4787900" y="3068638"/>
            <a:ext cx="0" cy="2447925"/>
          </a:xfrm>
          <a:prstGeom prst="line">
            <a:avLst/>
          </a:prstGeom>
          <a:noFill/>
          <a:ln w="9525">
            <a:solidFill>
              <a:schemeClr val="tx1"/>
            </a:solidFill>
            <a:round/>
            <a:headEnd/>
            <a:tailEnd/>
          </a:ln>
          <a:effectLst/>
        </p:spPr>
        <p:txBody>
          <a:bodyPr/>
          <a:lstStyle/>
          <a:p>
            <a:endParaRPr lang="hr-HR"/>
          </a:p>
        </p:txBody>
      </p:sp>
      <p:sp>
        <p:nvSpPr>
          <p:cNvPr id="14353" name="Line 17"/>
          <p:cNvSpPr>
            <a:spLocks noChangeShapeType="1"/>
          </p:cNvSpPr>
          <p:nvPr/>
        </p:nvSpPr>
        <p:spPr bwMode="auto">
          <a:xfrm flipV="1">
            <a:off x="5580063" y="3068638"/>
            <a:ext cx="0" cy="2447925"/>
          </a:xfrm>
          <a:prstGeom prst="line">
            <a:avLst/>
          </a:prstGeom>
          <a:noFill/>
          <a:ln w="9525">
            <a:solidFill>
              <a:schemeClr val="tx1"/>
            </a:solidFill>
            <a:round/>
            <a:headEnd/>
            <a:tailEnd/>
          </a:ln>
          <a:effectLst/>
        </p:spPr>
        <p:txBody>
          <a:bodyPr/>
          <a:lstStyle/>
          <a:p>
            <a:endParaRPr lang="hr-HR"/>
          </a:p>
        </p:txBody>
      </p:sp>
      <p:sp>
        <p:nvSpPr>
          <p:cNvPr id="14354" name="Line 18"/>
          <p:cNvSpPr>
            <a:spLocks noChangeShapeType="1"/>
          </p:cNvSpPr>
          <p:nvPr/>
        </p:nvSpPr>
        <p:spPr bwMode="auto">
          <a:xfrm flipV="1">
            <a:off x="6300788" y="3068638"/>
            <a:ext cx="0" cy="2447925"/>
          </a:xfrm>
          <a:prstGeom prst="line">
            <a:avLst/>
          </a:prstGeom>
          <a:noFill/>
          <a:ln w="9525">
            <a:solidFill>
              <a:schemeClr val="tx1"/>
            </a:solidFill>
            <a:round/>
            <a:headEnd/>
            <a:tailEnd/>
          </a:ln>
          <a:effectLst/>
        </p:spPr>
        <p:txBody>
          <a:bodyPr/>
          <a:lstStyle/>
          <a:p>
            <a:endParaRPr lang="hr-HR"/>
          </a:p>
        </p:txBody>
      </p:sp>
      <p:sp>
        <p:nvSpPr>
          <p:cNvPr id="14355" name="Line 19"/>
          <p:cNvSpPr>
            <a:spLocks noChangeShapeType="1"/>
          </p:cNvSpPr>
          <p:nvPr/>
        </p:nvSpPr>
        <p:spPr bwMode="auto">
          <a:xfrm flipV="1">
            <a:off x="7092950" y="3068638"/>
            <a:ext cx="0" cy="2447925"/>
          </a:xfrm>
          <a:prstGeom prst="line">
            <a:avLst/>
          </a:prstGeom>
          <a:noFill/>
          <a:ln w="9525">
            <a:solidFill>
              <a:schemeClr val="tx1"/>
            </a:solidFill>
            <a:round/>
            <a:headEnd/>
            <a:tailEnd/>
          </a:ln>
          <a:effectLst/>
        </p:spPr>
        <p:txBody>
          <a:bodyPr/>
          <a:lstStyle/>
          <a:p>
            <a:endParaRPr lang="hr-HR"/>
          </a:p>
        </p:txBody>
      </p:sp>
      <p:sp>
        <p:nvSpPr>
          <p:cNvPr id="14356" name="Line 20"/>
          <p:cNvSpPr>
            <a:spLocks noChangeShapeType="1"/>
          </p:cNvSpPr>
          <p:nvPr/>
        </p:nvSpPr>
        <p:spPr bwMode="auto">
          <a:xfrm flipV="1">
            <a:off x="7812088" y="3068638"/>
            <a:ext cx="0" cy="2447925"/>
          </a:xfrm>
          <a:prstGeom prst="line">
            <a:avLst/>
          </a:prstGeom>
          <a:noFill/>
          <a:ln w="9525">
            <a:solidFill>
              <a:schemeClr val="tx1"/>
            </a:solidFill>
            <a:round/>
            <a:headEnd/>
            <a:tailEnd/>
          </a:ln>
          <a:effectLst/>
        </p:spPr>
        <p:txBody>
          <a:bodyPr/>
          <a:lstStyle/>
          <a:p>
            <a:endParaRPr lang="hr-HR"/>
          </a:p>
        </p:txBody>
      </p:sp>
      <p:sp>
        <p:nvSpPr>
          <p:cNvPr id="14357" name="Line 21"/>
          <p:cNvSpPr>
            <a:spLocks noChangeShapeType="1"/>
          </p:cNvSpPr>
          <p:nvPr/>
        </p:nvSpPr>
        <p:spPr bwMode="auto">
          <a:xfrm flipH="1">
            <a:off x="971550" y="2708275"/>
            <a:ext cx="506413" cy="0"/>
          </a:xfrm>
          <a:prstGeom prst="line">
            <a:avLst/>
          </a:prstGeom>
          <a:noFill/>
          <a:ln w="38100">
            <a:solidFill>
              <a:schemeClr val="accent2"/>
            </a:solidFill>
            <a:round/>
            <a:headEnd/>
            <a:tailEnd/>
          </a:ln>
          <a:effectLst/>
        </p:spPr>
        <p:txBody>
          <a:bodyPr/>
          <a:lstStyle/>
          <a:p>
            <a:endParaRPr lang="hr-HR"/>
          </a:p>
        </p:txBody>
      </p:sp>
      <p:sp>
        <p:nvSpPr>
          <p:cNvPr id="14358" name="Line 22"/>
          <p:cNvSpPr>
            <a:spLocks noChangeShapeType="1"/>
          </p:cNvSpPr>
          <p:nvPr/>
        </p:nvSpPr>
        <p:spPr bwMode="auto">
          <a:xfrm>
            <a:off x="971550" y="4076700"/>
            <a:ext cx="506413" cy="0"/>
          </a:xfrm>
          <a:prstGeom prst="line">
            <a:avLst/>
          </a:prstGeom>
          <a:noFill/>
          <a:ln w="38100">
            <a:solidFill>
              <a:schemeClr val="accent2"/>
            </a:solidFill>
            <a:round/>
            <a:headEnd/>
            <a:tailEnd/>
          </a:ln>
          <a:effectLst/>
        </p:spPr>
        <p:txBody>
          <a:bodyPr/>
          <a:lstStyle/>
          <a:p>
            <a:endParaRPr lang="hr-HR"/>
          </a:p>
        </p:txBody>
      </p:sp>
      <p:sp>
        <p:nvSpPr>
          <p:cNvPr id="14359" name="Line 23"/>
          <p:cNvSpPr>
            <a:spLocks noChangeShapeType="1"/>
          </p:cNvSpPr>
          <p:nvPr/>
        </p:nvSpPr>
        <p:spPr bwMode="auto">
          <a:xfrm>
            <a:off x="971550" y="3429000"/>
            <a:ext cx="506413" cy="0"/>
          </a:xfrm>
          <a:prstGeom prst="line">
            <a:avLst/>
          </a:prstGeom>
          <a:noFill/>
          <a:ln w="38100">
            <a:solidFill>
              <a:schemeClr val="accent2"/>
            </a:solidFill>
            <a:round/>
            <a:headEnd/>
            <a:tailEnd/>
          </a:ln>
          <a:effectLst/>
        </p:spPr>
        <p:txBody>
          <a:bodyPr/>
          <a:lstStyle/>
          <a:p>
            <a:endParaRPr lang="hr-HR"/>
          </a:p>
        </p:txBody>
      </p:sp>
      <p:sp>
        <p:nvSpPr>
          <p:cNvPr id="14360" name="Line 24"/>
          <p:cNvSpPr>
            <a:spLocks noChangeShapeType="1"/>
          </p:cNvSpPr>
          <p:nvPr/>
        </p:nvSpPr>
        <p:spPr bwMode="auto">
          <a:xfrm>
            <a:off x="971550" y="4797425"/>
            <a:ext cx="506413" cy="0"/>
          </a:xfrm>
          <a:prstGeom prst="line">
            <a:avLst/>
          </a:prstGeom>
          <a:noFill/>
          <a:ln w="38100">
            <a:solidFill>
              <a:schemeClr val="accent2"/>
            </a:solidFill>
            <a:round/>
            <a:headEnd/>
            <a:tailEnd/>
          </a:ln>
          <a:effectLst/>
        </p:spPr>
        <p:txBody>
          <a:bodyPr/>
          <a:lstStyle/>
          <a:p>
            <a:endParaRPr lang="hr-HR"/>
          </a:p>
        </p:txBody>
      </p:sp>
      <p:sp>
        <p:nvSpPr>
          <p:cNvPr id="14361" name="Line 25"/>
          <p:cNvSpPr>
            <a:spLocks noChangeShapeType="1"/>
          </p:cNvSpPr>
          <p:nvPr/>
        </p:nvSpPr>
        <p:spPr bwMode="auto">
          <a:xfrm flipV="1">
            <a:off x="1477963" y="2205038"/>
            <a:ext cx="0" cy="503237"/>
          </a:xfrm>
          <a:prstGeom prst="line">
            <a:avLst/>
          </a:prstGeom>
          <a:noFill/>
          <a:ln w="38100">
            <a:solidFill>
              <a:schemeClr val="accent2"/>
            </a:solidFill>
            <a:round/>
            <a:headEnd/>
            <a:tailEnd/>
          </a:ln>
          <a:effectLst/>
        </p:spPr>
        <p:txBody>
          <a:bodyPr/>
          <a:lstStyle/>
          <a:p>
            <a:endParaRPr lang="hr-HR"/>
          </a:p>
        </p:txBody>
      </p:sp>
      <p:sp>
        <p:nvSpPr>
          <p:cNvPr id="14362" name="Line 26"/>
          <p:cNvSpPr>
            <a:spLocks noChangeShapeType="1"/>
          </p:cNvSpPr>
          <p:nvPr/>
        </p:nvSpPr>
        <p:spPr bwMode="auto">
          <a:xfrm flipV="1">
            <a:off x="3276600" y="2205038"/>
            <a:ext cx="0" cy="503237"/>
          </a:xfrm>
          <a:prstGeom prst="line">
            <a:avLst/>
          </a:prstGeom>
          <a:noFill/>
          <a:ln w="38100">
            <a:solidFill>
              <a:schemeClr val="accent2"/>
            </a:solidFill>
            <a:round/>
            <a:headEnd/>
            <a:tailEnd/>
          </a:ln>
          <a:effectLst/>
        </p:spPr>
        <p:txBody>
          <a:bodyPr/>
          <a:lstStyle/>
          <a:p>
            <a:endParaRPr lang="hr-HR"/>
          </a:p>
        </p:txBody>
      </p:sp>
      <p:sp>
        <p:nvSpPr>
          <p:cNvPr id="14363" name="Line 27"/>
          <p:cNvSpPr>
            <a:spLocks noChangeShapeType="1"/>
          </p:cNvSpPr>
          <p:nvPr/>
        </p:nvSpPr>
        <p:spPr bwMode="auto">
          <a:xfrm flipV="1">
            <a:off x="2051050" y="2205038"/>
            <a:ext cx="0" cy="503237"/>
          </a:xfrm>
          <a:prstGeom prst="line">
            <a:avLst/>
          </a:prstGeom>
          <a:noFill/>
          <a:ln w="38100">
            <a:solidFill>
              <a:schemeClr val="accent2"/>
            </a:solidFill>
            <a:round/>
            <a:headEnd/>
            <a:tailEnd/>
          </a:ln>
          <a:effectLst/>
        </p:spPr>
        <p:txBody>
          <a:bodyPr/>
          <a:lstStyle/>
          <a:p>
            <a:endParaRPr lang="hr-HR"/>
          </a:p>
        </p:txBody>
      </p:sp>
      <p:sp>
        <p:nvSpPr>
          <p:cNvPr id="14364" name="Line 28"/>
          <p:cNvSpPr>
            <a:spLocks noChangeShapeType="1"/>
          </p:cNvSpPr>
          <p:nvPr/>
        </p:nvSpPr>
        <p:spPr bwMode="auto">
          <a:xfrm flipV="1">
            <a:off x="2627313" y="2205038"/>
            <a:ext cx="0" cy="503237"/>
          </a:xfrm>
          <a:prstGeom prst="line">
            <a:avLst/>
          </a:prstGeom>
          <a:noFill/>
          <a:ln w="38100">
            <a:solidFill>
              <a:schemeClr val="accent2"/>
            </a:solidFill>
            <a:round/>
            <a:headEnd/>
            <a:tailEnd/>
          </a:ln>
          <a:effectLst/>
        </p:spPr>
        <p:txBody>
          <a:bodyPr/>
          <a:lstStyle/>
          <a:p>
            <a:endParaRPr lang="hr-HR"/>
          </a:p>
        </p:txBody>
      </p:sp>
      <p:sp>
        <p:nvSpPr>
          <p:cNvPr id="14365" name="Line 29"/>
          <p:cNvSpPr>
            <a:spLocks noChangeShapeType="1"/>
          </p:cNvSpPr>
          <p:nvPr/>
        </p:nvSpPr>
        <p:spPr bwMode="auto">
          <a:xfrm>
            <a:off x="7524750" y="2205038"/>
            <a:ext cx="0" cy="0"/>
          </a:xfrm>
          <a:prstGeom prst="line">
            <a:avLst/>
          </a:prstGeom>
          <a:noFill/>
          <a:ln w="9525">
            <a:solidFill>
              <a:schemeClr val="tx1"/>
            </a:solidFill>
            <a:round/>
            <a:headEnd/>
            <a:tailEnd/>
          </a:ln>
          <a:effectLst/>
        </p:spPr>
        <p:txBody>
          <a:bodyPr/>
          <a:lstStyle/>
          <a:p>
            <a:endParaRPr lang="hr-HR"/>
          </a:p>
        </p:txBody>
      </p:sp>
      <p:sp>
        <p:nvSpPr>
          <p:cNvPr id="14366" name="Line 30"/>
          <p:cNvSpPr>
            <a:spLocks noChangeShapeType="1"/>
          </p:cNvSpPr>
          <p:nvPr/>
        </p:nvSpPr>
        <p:spPr bwMode="auto">
          <a:xfrm flipV="1">
            <a:off x="7092950" y="2205038"/>
            <a:ext cx="0" cy="863600"/>
          </a:xfrm>
          <a:prstGeom prst="line">
            <a:avLst/>
          </a:prstGeom>
          <a:noFill/>
          <a:ln w="9525">
            <a:solidFill>
              <a:schemeClr val="tx1"/>
            </a:solidFill>
            <a:round/>
            <a:headEnd/>
            <a:tailEnd/>
          </a:ln>
          <a:effectLst/>
        </p:spPr>
        <p:txBody>
          <a:bodyPr/>
          <a:lstStyle/>
          <a:p>
            <a:endParaRPr lang="hr-HR"/>
          </a:p>
        </p:txBody>
      </p:sp>
      <p:sp>
        <p:nvSpPr>
          <p:cNvPr id="14367" name="Line 31"/>
          <p:cNvSpPr>
            <a:spLocks noChangeShapeType="1"/>
          </p:cNvSpPr>
          <p:nvPr/>
        </p:nvSpPr>
        <p:spPr bwMode="auto">
          <a:xfrm>
            <a:off x="6589713" y="2205038"/>
            <a:ext cx="0" cy="863600"/>
          </a:xfrm>
          <a:prstGeom prst="line">
            <a:avLst/>
          </a:prstGeom>
          <a:noFill/>
          <a:ln w="9525">
            <a:solidFill>
              <a:schemeClr val="tx1"/>
            </a:solidFill>
            <a:round/>
            <a:headEnd/>
            <a:tailEnd/>
          </a:ln>
          <a:effectLst/>
        </p:spPr>
        <p:txBody>
          <a:bodyPr/>
          <a:lstStyle/>
          <a:p>
            <a:endParaRPr lang="hr-HR"/>
          </a:p>
        </p:txBody>
      </p:sp>
      <p:sp>
        <p:nvSpPr>
          <p:cNvPr id="14368" name="Line 32"/>
          <p:cNvSpPr>
            <a:spLocks noChangeShapeType="1"/>
          </p:cNvSpPr>
          <p:nvPr/>
        </p:nvSpPr>
        <p:spPr bwMode="auto">
          <a:xfrm>
            <a:off x="6084888" y="2205038"/>
            <a:ext cx="0" cy="863600"/>
          </a:xfrm>
          <a:prstGeom prst="line">
            <a:avLst/>
          </a:prstGeom>
          <a:noFill/>
          <a:ln w="9525">
            <a:solidFill>
              <a:schemeClr val="tx1"/>
            </a:solidFill>
            <a:round/>
            <a:headEnd/>
            <a:tailEnd/>
          </a:ln>
          <a:effectLst/>
        </p:spPr>
        <p:txBody>
          <a:bodyPr/>
          <a:lstStyle/>
          <a:p>
            <a:endParaRPr lang="hr-HR"/>
          </a:p>
        </p:txBody>
      </p:sp>
      <p:sp>
        <p:nvSpPr>
          <p:cNvPr id="14369" name="Line 33"/>
          <p:cNvSpPr>
            <a:spLocks noChangeShapeType="1"/>
          </p:cNvSpPr>
          <p:nvPr/>
        </p:nvSpPr>
        <p:spPr bwMode="auto">
          <a:xfrm>
            <a:off x="7596188" y="2205038"/>
            <a:ext cx="0" cy="863600"/>
          </a:xfrm>
          <a:prstGeom prst="line">
            <a:avLst/>
          </a:prstGeom>
          <a:noFill/>
          <a:ln w="9525">
            <a:solidFill>
              <a:schemeClr val="tx1"/>
            </a:solidFill>
            <a:round/>
            <a:headEnd/>
            <a:tailEnd/>
          </a:ln>
          <a:effectLst/>
        </p:spPr>
        <p:txBody>
          <a:bodyPr/>
          <a:lstStyle/>
          <a:p>
            <a:endParaRPr lang="hr-HR"/>
          </a:p>
        </p:txBody>
      </p:sp>
      <p:sp>
        <p:nvSpPr>
          <p:cNvPr id="14370" name="Line 34"/>
          <p:cNvSpPr>
            <a:spLocks noChangeShapeType="1"/>
          </p:cNvSpPr>
          <p:nvPr/>
        </p:nvSpPr>
        <p:spPr bwMode="auto">
          <a:xfrm>
            <a:off x="8027988" y="2205038"/>
            <a:ext cx="0" cy="863600"/>
          </a:xfrm>
          <a:prstGeom prst="line">
            <a:avLst/>
          </a:prstGeom>
          <a:noFill/>
          <a:ln w="9525">
            <a:solidFill>
              <a:schemeClr val="tx1"/>
            </a:solidFill>
            <a:round/>
            <a:headEnd/>
            <a:tailEnd/>
          </a:ln>
          <a:effectLst/>
        </p:spPr>
        <p:txBody>
          <a:bodyPr/>
          <a:lstStyle/>
          <a:p>
            <a:endParaRPr lang="hr-HR"/>
          </a:p>
        </p:txBody>
      </p:sp>
      <p:sp>
        <p:nvSpPr>
          <p:cNvPr id="14371" name="Oval 35"/>
          <p:cNvSpPr>
            <a:spLocks noChangeArrowheads="1"/>
          </p:cNvSpPr>
          <p:nvPr/>
        </p:nvSpPr>
        <p:spPr bwMode="auto">
          <a:xfrm>
            <a:off x="971550" y="5373688"/>
            <a:ext cx="144463" cy="142875"/>
          </a:xfrm>
          <a:prstGeom prst="ellipse">
            <a:avLst/>
          </a:prstGeom>
          <a:solidFill>
            <a:schemeClr val="bg1"/>
          </a:solidFill>
          <a:ln w="9525">
            <a:solidFill>
              <a:schemeClr val="accent2"/>
            </a:solidFill>
            <a:round/>
            <a:headEnd/>
            <a:tailEnd/>
          </a:ln>
          <a:effectLst/>
        </p:spPr>
        <p:txBody>
          <a:bodyPr wrap="none" anchor="ctr"/>
          <a:lstStyle/>
          <a:p>
            <a:endParaRPr lang="hr-HR"/>
          </a:p>
        </p:txBody>
      </p:sp>
      <p:sp>
        <p:nvSpPr>
          <p:cNvPr id="14372" name="Oval 36"/>
          <p:cNvSpPr>
            <a:spLocks noChangeArrowheads="1"/>
          </p:cNvSpPr>
          <p:nvPr/>
        </p:nvSpPr>
        <p:spPr bwMode="auto">
          <a:xfrm>
            <a:off x="971550" y="47244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73" name="Oval 37"/>
          <p:cNvSpPr>
            <a:spLocks noChangeArrowheads="1"/>
          </p:cNvSpPr>
          <p:nvPr/>
        </p:nvSpPr>
        <p:spPr bwMode="auto">
          <a:xfrm>
            <a:off x="971550" y="4005263"/>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74" name="Oval 38"/>
          <p:cNvSpPr>
            <a:spLocks noChangeArrowheads="1"/>
          </p:cNvSpPr>
          <p:nvPr/>
        </p:nvSpPr>
        <p:spPr bwMode="auto">
          <a:xfrm>
            <a:off x="971550" y="3357563"/>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75" name="Oval 39"/>
          <p:cNvSpPr>
            <a:spLocks noChangeArrowheads="1"/>
          </p:cNvSpPr>
          <p:nvPr/>
        </p:nvSpPr>
        <p:spPr bwMode="auto">
          <a:xfrm>
            <a:off x="971550" y="26368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76" name="Oval 40"/>
          <p:cNvSpPr>
            <a:spLocks noChangeArrowheads="1"/>
          </p:cNvSpPr>
          <p:nvPr/>
        </p:nvSpPr>
        <p:spPr bwMode="auto">
          <a:xfrm>
            <a:off x="9715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77" name="Oval 41"/>
          <p:cNvSpPr>
            <a:spLocks noChangeArrowheads="1"/>
          </p:cNvSpPr>
          <p:nvPr/>
        </p:nvSpPr>
        <p:spPr bwMode="auto">
          <a:xfrm>
            <a:off x="14033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78" name="Oval 42"/>
          <p:cNvSpPr>
            <a:spLocks noChangeArrowheads="1"/>
          </p:cNvSpPr>
          <p:nvPr/>
        </p:nvSpPr>
        <p:spPr bwMode="auto">
          <a:xfrm>
            <a:off x="1979613" y="2205038"/>
            <a:ext cx="146050"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79" name="Oval 43"/>
          <p:cNvSpPr>
            <a:spLocks noChangeArrowheads="1"/>
          </p:cNvSpPr>
          <p:nvPr/>
        </p:nvSpPr>
        <p:spPr bwMode="auto">
          <a:xfrm>
            <a:off x="255746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0" name="Oval 44"/>
          <p:cNvSpPr>
            <a:spLocks noChangeArrowheads="1"/>
          </p:cNvSpPr>
          <p:nvPr/>
        </p:nvSpPr>
        <p:spPr bwMode="auto">
          <a:xfrm>
            <a:off x="320516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1" name="Oval 45"/>
          <p:cNvSpPr>
            <a:spLocks noChangeArrowheads="1"/>
          </p:cNvSpPr>
          <p:nvPr/>
        </p:nvSpPr>
        <p:spPr bwMode="auto">
          <a:xfrm>
            <a:off x="6011863" y="2205038"/>
            <a:ext cx="146050"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2" name="Oval 46"/>
          <p:cNvSpPr>
            <a:spLocks noChangeArrowheads="1"/>
          </p:cNvSpPr>
          <p:nvPr/>
        </p:nvSpPr>
        <p:spPr bwMode="auto">
          <a:xfrm>
            <a:off x="6516688"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3" name="Oval 47"/>
          <p:cNvSpPr>
            <a:spLocks noChangeArrowheads="1"/>
          </p:cNvSpPr>
          <p:nvPr/>
        </p:nvSpPr>
        <p:spPr bwMode="auto">
          <a:xfrm>
            <a:off x="702151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4" name="Oval 48"/>
          <p:cNvSpPr>
            <a:spLocks noChangeArrowheads="1"/>
          </p:cNvSpPr>
          <p:nvPr/>
        </p:nvSpPr>
        <p:spPr bwMode="auto">
          <a:xfrm>
            <a:off x="7524750" y="2205038"/>
            <a:ext cx="144463" cy="144462"/>
          </a:xfrm>
          <a:prstGeom prst="ellipse">
            <a:avLst/>
          </a:prstGeom>
          <a:solidFill>
            <a:schemeClr val="bg1"/>
          </a:solidFill>
          <a:ln w="9525">
            <a:solidFill>
              <a:schemeClr val="accent2"/>
            </a:solidFill>
            <a:round/>
            <a:headEnd/>
            <a:tailEnd/>
          </a:ln>
          <a:effectLst/>
        </p:spPr>
        <p:txBody>
          <a:bodyPr wrap="none" anchor="ctr"/>
          <a:lstStyle/>
          <a:p>
            <a:endParaRPr lang="hr-HR"/>
          </a:p>
        </p:txBody>
      </p:sp>
      <p:sp>
        <p:nvSpPr>
          <p:cNvPr id="14385" name="Oval 49"/>
          <p:cNvSpPr>
            <a:spLocks noChangeArrowheads="1"/>
          </p:cNvSpPr>
          <p:nvPr/>
        </p:nvSpPr>
        <p:spPr bwMode="auto">
          <a:xfrm>
            <a:off x="79565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6" name="Oval 50"/>
          <p:cNvSpPr>
            <a:spLocks noChangeArrowheads="1"/>
          </p:cNvSpPr>
          <p:nvPr/>
        </p:nvSpPr>
        <p:spPr bwMode="auto">
          <a:xfrm>
            <a:off x="83883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7" name="Oval 51"/>
          <p:cNvSpPr>
            <a:spLocks noChangeArrowheads="1"/>
          </p:cNvSpPr>
          <p:nvPr/>
        </p:nvSpPr>
        <p:spPr bwMode="auto">
          <a:xfrm>
            <a:off x="8388350" y="29972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8" name="Oval 52"/>
          <p:cNvSpPr>
            <a:spLocks noChangeArrowheads="1"/>
          </p:cNvSpPr>
          <p:nvPr/>
        </p:nvSpPr>
        <p:spPr bwMode="auto">
          <a:xfrm>
            <a:off x="8388350" y="34290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89" name="Oval 53"/>
          <p:cNvSpPr>
            <a:spLocks noChangeArrowheads="1"/>
          </p:cNvSpPr>
          <p:nvPr/>
        </p:nvSpPr>
        <p:spPr bwMode="auto">
          <a:xfrm>
            <a:off x="8388350" y="3933825"/>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90" name="Oval 54"/>
          <p:cNvSpPr>
            <a:spLocks noChangeArrowheads="1"/>
          </p:cNvSpPr>
          <p:nvPr/>
        </p:nvSpPr>
        <p:spPr bwMode="auto">
          <a:xfrm>
            <a:off x="8388350" y="4437063"/>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91" name="Oval 55"/>
          <p:cNvSpPr>
            <a:spLocks noChangeArrowheads="1"/>
          </p:cNvSpPr>
          <p:nvPr/>
        </p:nvSpPr>
        <p:spPr bwMode="auto">
          <a:xfrm>
            <a:off x="8388350" y="49418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92" name="Oval 56"/>
          <p:cNvSpPr>
            <a:spLocks noChangeArrowheads="1"/>
          </p:cNvSpPr>
          <p:nvPr/>
        </p:nvSpPr>
        <p:spPr bwMode="auto">
          <a:xfrm>
            <a:off x="838835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93" name="Oval 57"/>
          <p:cNvSpPr>
            <a:spLocks noChangeArrowheads="1"/>
          </p:cNvSpPr>
          <p:nvPr/>
        </p:nvSpPr>
        <p:spPr bwMode="auto">
          <a:xfrm>
            <a:off x="774065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94" name="Oval 58"/>
          <p:cNvSpPr>
            <a:spLocks noChangeArrowheads="1"/>
          </p:cNvSpPr>
          <p:nvPr/>
        </p:nvSpPr>
        <p:spPr bwMode="auto">
          <a:xfrm>
            <a:off x="7021513" y="5373688"/>
            <a:ext cx="142875" cy="142875"/>
          </a:xfrm>
          <a:prstGeom prst="ellipse">
            <a:avLst/>
          </a:prstGeom>
          <a:solidFill>
            <a:schemeClr val="bg1"/>
          </a:solidFill>
          <a:ln w="9525">
            <a:solidFill>
              <a:schemeClr val="accent2"/>
            </a:solidFill>
            <a:round/>
            <a:headEnd/>
            <a:tailEnd/>
          </a:ln>
          <a:effectLst/>
        </p:spPr>
        <p:txBody>
          <a:bodyPr wrap="none" anchor="ctr"/>
          <a:lstStyle/>
          <a:p>
            <a:endParaRPr lang="hr-HR"/>
          </a:p>
        </p:txBody>
      </p:sp>
      <p:sp>
        <p:nvSpPr>
          <p:cNvPr id="14395" name="Oval 59"/>
          <p:cNvSpPr>
            <a:spLocks noChangeArrowheads="1"/>
          </p:cNvSpPr>
          <p:nvPr/>
        </p:nvSpPr>
        <p:spPr bwMode="auto">
          <a:xfrm>
            <a:off x="6227763" y="5373688"/>
            <a:ext cx="146050"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96" name="Oval 60"/>
          <p:cNvSpPr>
            <a:spLocks noChangeArrowheads="1"/>
          </p:cNvSpPr>
          <p:nvPr/>
        </p:nvSpPr>
        <p:spPr bwMode="auto">
          <a:xfrm>
            <a:off x="5510213" y="5373688"/>
            <a:ext cx="141287"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97" name="Oval 61"/>
          <p:cNvSpPr>
            <a:spLocks noChangeArrowheads="1"/>
          </p:cNvSpPr>
          <p:nvPr/>
        </p:nvSpPr>
        <p:spPr bwMode="auto">
          <a:xfrm>
            <a:off x="4716463" y="5373688"/>
            <a:ext cx="142875" cy="142875"/>
          </a:xfrm>
          <a:prstGeom prst="ellipse">
            <a:avLst/>
          </a:prstGeom>
          <a:solidFill>
            <a:schemeClr val="bg1"/>
          </a:solidFill>
          <a:ln w="9525">
            <a:solidFill>
              <a:schemeClr val="tx1"/>
            </a:solidFill>
            <a:round/>
            <a:headEnd/>
            <a:tailEnd/>
          </a:ln>
          <a:effectLst/>
        </p:spPr>
        <p:txBody>
          <a:bodyPr wrap="none" anchor="ctr"/>
          <a:lstStyle/>
          <a:p>
            <a:pPr algn="ctr"/>
            <a:endParaRPr lang="hr-HR"/>
          </a:p>
        </p:txBody>
      </p:sp>
      <p:sp>
        <p:nvSpPr>
          <p:cNvPr id="14398" name="Oval 62"/>
          <p:cNvSpPr>
            <a:spLocks noChangeArrowheads="1"/>
          </p:cNvSpPr>
          <p:nvPr/>
        </p:nvSpPr>
        <p:spPr bwMode="auto">
          <a:xfrm>
            <a:off x="392430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4399" name="Line 63"/>
          <p:cNvSpPr>
            <a:spLocks noChangeShapeType="1"/>
          </p:cNvSpPr>
          <p:nvPr/>
        </p:nvSpPr>
        <p:spPr bwMode="auto">
          <a:xfrm>
            <a:off x="5795963" y="1844675"/>
            <a:ext cx="1225550" cy="0"/>
          </a:xfrm>
          <a:prstGeom prst="line">
            <a:avLst/>
          </a:prstGeom>
          <a:noFill/>
          <a:ln w="57150">
            <a:solidFill>
              <a:srgbClr val="FF0000"/>
            </a:solidFill>
            <a:round/>
            <a:headEnd/>
            <a:tailEnd/>
          </a:ln>
          <a:effectLst/>
        </p:spPr>
        <p:txBody>
          <a:bodyPr/>
          <a:lstStyle/>
          <a:p>
            <a:endParaRPr lang="hr-HR"/>
          </a:p>
        </p:txBody>
      </p:sp>
      <p:sp>
        <p:nvSpPr>
          <p:cNvPr id="14400" name="Text Box 64"/>
          <p:cNvSpPr txBox="1">
            <a:spLocks noChangeArrowheads="1"/>
          </p:cNvSpPr>
          <p:nvPr/>
        </p:nvSpPr>
        <p:spPr bwMode="auto">
          <a:xfrm>
            <a:off x="7237413" y="1628775"/>
            <a:ext cx="1222375" cy="366713"/>
          </a:xfrm>
          <a:prstGeom prst="rect">
            <a:avLst/>
          </a:prstGeom>
          <a:noFill/>
          <a:ln w="9525">
            <a:noFill/>
            <a:miter lim="800000"/>
            <a:headEnd/>
            <a:tailEnd/>
          </a:ln>
          <a:effectLst/>
        </p:spPr>
        <p:txBody>
          <a:bodyPr>
            <a:spAutoFit/>
          </a:bodyPr>
          <a:lstStyle/>
          <a:p>
            <a:pPr>
              <a:spcBef>
                <a:spcPct val="50000"/>
              </a:spcBef>
            </a:pPr>
            <a:r>
              <a:rPr lang="hr-HR"/>
              <a:t>rezanje</a:t>
            </a:r>
            <a:endParaRPr lang="en-US"/>
          </a:p>
        </p:txBody>
      </p:sp>
      <p:sp>
        <p:nvSpPr>
          <p:cNvPr id="14401" name="Line 65"/>
          <p:cNvSpPr>
            <a:spLocks noChangeShapeType="1"/>
          </p:cNvSpPr>
          <p:nvPr/>
        </p:nvSpPr>
        <p:spPr bwMode="auto">
          <a:xfrm flipV="1">
            <a:off x="971550" y="2205038"/>
            <a:ext cx="0" cy="3311525"/>
          </a:xfrm>
          <a:prstGeom prst="line">
            <a:avLst/>
          </a:prstGeom>
          <a:noFill/>
          <a:ln w="38100">
            <a:solidFill>
              <a:schemeClr val="accent2"/>
            </a:solidFill>
            <a:round/>
            <a:headEnd/>
            <a:tailEnd/>
          </a:ln>
          <a:effectLst/>
        </p:spPr>
        <p:txBody>
          <a:bodyPr/>
          <a:lstStyle/>
          <a:p>
            <a:endParaRPr lang="hr-HR"/>
          </a:p>
        </p:txBody>
      </p:sp>
      <p:sp>
        <p:nvSpPr>
          <p:cNvPr id="14402" name="Line 66"/>
          <p:cNvSpPr>
            <a:spLocks noChangeShapeType="1"/>
          </p:cNvSpPr>
          <p:nvPr/>
        </p:nvSpPr>
        <p:spPr bwMode="auto">
          <a:xfrm flipH="1">
            <a:off x="971550" y="5516563"/>
            <a:ext cx="506413" cy="0"/>
          </a:xfrm>
          <a:prstGeom prst="line">
            <a:avLst/>
          </a:prstGeom>
          <a:noFill/>
          <a:ln w="38100">
            <a:solidFill>
              <a:schemeClr val="accent2"/>
            </a:solidFill>
            <a:round/>
            <a:headEnd/>
            <a:tailEnd/>
          </a:ln>
          <a:effectLst/>
        </p:spPr>
        <p:txBody>
          <a:bodyPr/>
          <a:lstStyle/>
          <a:p>
            <a:endParaRPr lang="hr-HR"/>
          </a:p>
        </p:txBody>
      </p:sp>
      <p:sp>
        <p:nvSpPr>
          <p:cNvPr id="14403" name="Line 67"/>
          <p:cNvSpPr>
            <a:spLocks noChangeShapeType="1"/>
          </p:cNvSpPr>
          <p:nvPr/>
        </p:nvSpPr>
        <p:spPr bwMode="auto">
          <a:xfrm>
            <a:off x="3276600" y="5516563"/>
            <a:ext cx="3024188" cy="0"/>
          </a:xfrm>
          <a:prstGeom prst="line">
            <a:avLst/>
          </a:prstGeom>
          <a:noFill/>
          <a:ln w="38100">
            <a:solidFill>
              <a:schemeClr val="accent2"/>
            </a:solidFill>
            <a:round/>
            <a:headEnd/>
            <a:tailEnd/>
          </a:ln>
          <a:effectLst/>
        </p:spPr>
        <p:txBody>
          <a:bodyPr/>
          <a:lstStyle/>
          <a:p>
            <a:endParaRPr lang="hr-HR"/>
          </a:p>
        </p:txBody>
      </p:sp>
      <p:sp>
        <p:nvSpPr>
          <p:cNvPr id="14404" name="Line 68"/>
          <p:cNvSpPr>
            <a:spLocks noChangeShapeType="1"/>
          </p:cNvSpPr>
          <p:nvPr/>
        </p:nvSpPr>
        <p:spPr bwMode="auto">
          <a:xfrm>
            <a:off x="971550" y="1844675"/>
            <a:ext cx="1154113" cy="0"/>
          </a:xfrm>
          <a:prstGeom prst="line">
            <a:avLst/>
          </a:prstGeom>
          <a:noFill/>
          <a:ln w="38100">
            <a:solidFill>
              <a:schemeClr val="accent2"/>
            </a:solidFill>
            <a:round/>
            <a:headEnd/>
            <a:tailEnd/>
          </a:ln>
          <a:effectLst/>
        </p:spPr>
        <p:txBody>
          <a:bodyPr/>
          <a:lstStyle/>
          <a:p>
            <a:endParaRPr lang="hr-HR"/>
          </a:p>
        </p:txBody>
      </p:sp>
      <p:sp>
        <p:nvSpPr>
          <p:cNvPr id="14405" name="Text Box 69"/>
          <p:cNvSpPr txBox="1">
            <a:spLocks noChangeArrowheads="1"/>
          </p:cNvSpPr>
          <p:nvPr/>
        </p:nvSpPr>
        <p:spPr bwMode="auto">
          <a:xfrm>
            <a:off x="2268538" y="1628775"/>
            <a:ext cx="1295400" cy="366713"/>
          </a:xfrm>
          <a:prstGeom prst="rect">
            <a:avLst/>
          </a:prstGeom>
          <a:noFill/>
          <a:ln w="9525">
            <a:noFill/>
            <a:miter lim="800000"/>
            <a:headEnd/>
            <a:tailEnd/>
          </a:ln>
          <a:effectLst/>
        </p:spPr>
        <p:txBody>
          <a:bodyPr>
            <a:spAutoFit/>
          </a:bodyPr>
          <a:lstStyle/>
          <a:p>
            <a:pPr>
              <a:spcBef>
                <a:spcPct val="50000"/>
              </a:spcBef>
            </a:pPr>
            <a:r>
              <a:rPr lang="hr-HR"/>
              <a:t>završeno</a:t>
            </a:r>
            <a:endParaRPr lang="en-US"/>
          </a:p>
        </p:txBody>
      </p:sp>
      <p:sp>
        <p:nvSpPr>
          <p:cNvPr id="14406" name="Text Box 70"/>
          <p:cNvSpPr txBox="1">
            <a:spLocks noChangeArrowheads="1"/>
          </p:cNvSpPr>
          <p:nvPr/>
        </p:nvSpPr>
        <p:spPr bwMode="auto">
          <a:xfrm>
            <a:off x="1763713" y="3357563"/>
            <a:ext cx="1152525" cy="366712"/>
          </a:xfrm>
          <a:prstGeom prst="rect">
            <a:avLst/>
          </a:prstGeom>
          <a:noFill/>
          <a:ln w="9525">
            <a:noFill/>
            <a:miter lim="800000"/>
            <a:headEnd/>
            <a:tailEnd/>
          </a:ln>
          <a:effectLst/>
        </p:spPr>
        <p:txBody>
          <a:bodyPr>
            <a:spAutoFit/>
          </a:bodyPr>
          <a:lstStyle/>
          <a:p>
            <a:pPr>
              <a:spcBef>
                <a:spcPct val="50000"/>
              </a:spcBef>
            </a:pPr>
            <a:endParaRPr lang="hr-HR"/>
          </a:p>
        </p:txBody>
      </p:sp>
      <p:sp>
        <p:nvSpPr>
          <p:cNvPr id="14407" name="Text Box 71"/>
          <p:cNvSpPr txBox="1">
            <a:spLocks noChangeArrowheads="1"/>
          </p:cNvSpPr>
          <p:nvPr/>
        </p:nvSpPr>
        <p:spPr bwMode="auto">
          <a:xfrm>
            <a:off x="1909763" y="3429000"/>
            <a:ext cx="1079500"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14408" name="Line 72"/>
          <p:cNvSpPr>
            <a:spLocks noChangeShapeType="1"/>
          </p:cNvSpPr>
          <p:nvPr/>
        </p:nvSpPr>
        <p:spPr bwMode="auto">
          <a:xfrm>
            <a:off x="6300788" y="5516563"/>
            <a:ext cx="2232025" cy="0"/>
          </a:xfrm>
          <a:prstGeom prst="line">
            <a:avLst/>
          </a:prstGeom>
          <a:noFill/>
          <a:ln w="38100">
            <a:solidFill>
              <a:schemeClr val="accent2"/>
            </a:solidFill>
            <a:round/>
            <a:headEnd/>
            <a:tailEnd/>
          </a:ln>
          <a:effectLst/>
        </p:spPr>
        <p:txBody>
          <a:bodyPr/>
          <a:lstStyle/>
          <a:p>
            <a:endParaRPr lang="hr-HR"/>
          </a:p>
        </p:txBody>
      </p:sp>
      <p:sp>
        <p:nvSpPr>
          <p:cNvPr id="14409" name="Line 73"/>
          <p:cNvSpPr>
            <a:spLocks noChangeShapeType="1"/>
          </p:cNvSpPr>
          <p:nvPr/>
        </p:nvSpPr>
        <p:spPr bwMode="auto">
          <a:xfrm>
            <a:off x="3276600" y="5013325"/>
            <a:ext cx="3024188" cy="0"/>
          </a:xfrm>
          <a:prstGeom prst="line">
            <a:avLst/>
          </a:prstGeom>
          <a:noFill/>
          <a:ln w="38100">
            <a:solidFill>
              <a:schemeClr val="accent2"/>
            </a:solidFill>
            <a:round/>
            <a:headEnd/>
            <a:tailEnd/>
          </a:ln>
          <a:effectLst/>
        </p:spPr>
        <p:txBody>
          <a:bodyPr/>
          <a:lstStyle/>
          <a:p>
            <a:endParaRPr lang="hr-HR"/>
          </a:p>
        </p:txBody>
      </p:sp>
      <p:sp>
        <p:nvSpPr>
          <p:cNvPr id="14410" name="Line 74"/>
          <p:cNvSpPr>
            <a:spLocks noChangeShapeType="1"/>
          </p:cNvSpPr>
          <p:nvPr/>
        </p:nvSpPr>
        <p:spPr bwMode="auto">
          <a:xfrm>
            <a:off x="3276600" y="4508500"/>
            <a:ext cx="3024188" cy="0"/>
          </a:xfrm>
          <a:prstGeom prst="line">
            <a:avLst/>
          </a:prstGeom>
          <a:noFill/>
          <a:ln w="38100">
            <a:solidFill>
              <a:schemeClr val="accent2"/>
            </a:solidFill>
            <a:round/>
            <a:headEnd/>
            <a:tailEnd/>
          </a:ln>
          <a:effectLst/>
        </p:spPr>
        <p:txBody>
          <a:bodyPr/>
          <a:lstStyle/>
          <a:p>
            <a:endParaRPr lang="hr-HR"/>
          </a:p>
        </p:txBody>
      </p:sp>
      <p:sp>
        <p:nvSpPr>
          <p:cNvPr id="14411" name="Line 75"/>
          <p:cNvSpPr>
            <a:spLocks noChangeShapeType="1"/>
          </p:cNvSpPr>
          <p:nvPr/>
        </p:nvSpPr>
        <p:spPr bwMode="auto">
          <a:xfrm>
            <a:off x="3276600" y="4005263"/>
            <a:ext cx="3024188" cy="0"/>
          </a:xfrm>
          <a:prstGeom prst="line">
            <a:avLst/>
          </a:prstGeom>
          <a:noFill/>
          <a:ln w="38100">
            <a:solidFill>
              <a:schemeClr val="accent2"/>
            </a:solidFill>
            <a:round/>
            <a:headEnd/>
            <a:tailEnd/>
          </a:ln>
          <a:effectLst/>
        </p:spPr>
        <p:txBody>
          <a:bodyPr/>
          <a:lstStyle/>
          <a:p>
            <a:endParaRPr lang="hr-HR"/>
          </a:p>
        </p:txBody>
      </p:sp>
      <p:sp>
        <p:nvSpPr>
          <p:cNvPr id="14412" name="Line 76"/>
          <p:cNvSpPr>
            <a:spLocks noChangeShapeType="1"/>
          </p:cNvSpPr>
          <p:nvPr/>
        </p:nvSpPr>
        <p:spPr bwMode="auto">
          <a:xfrm>
            <a:off x="3276600" y="3500438"/>
            <a:ext cx="3024188" cy="0"/>
          </a:xfrm>
          <a:prstGeom prst="line">
            <a:avLst/>
          </a:prstGeom>
          <a:noFill/>
          <a:ln w="38100">
            <a:solidFill>
              <a:schemeClr val="accent2"/>
            </a:solidFill>
            <a:round/>
            <a:headEnd/>
            <a:tailEnd/>
          </a:ln>
          <a:effectLst/>
        </p:spPr>
        <p:txBody>
          <a:bodyPr/>
          <a:lstStyle/>
          <a:p>
            <a:endParaRPr lang="hr-HR"/>
          </a:p>
        </p:txBody>
      </p:sp>
      <p:sp>
        <p:nvSpPr>
          <p:cNvPr id="14413" name="Line 77"/>
          <p:cNvSpPr>
            <a:spLocks noChangeShapeType="1"/>
          </p:cNvSpPr>
          <p:nvPr/>
        </p:nvSpPr>
        <p:spPr bwMode="auto">
          <a:xfrm flipV="1">
            <a:off x="3995738" y="3068638"/>
            <a:ext cx="0" cy="2305050"/>
          </a:xfrm>
          <a:prstGeom prst="line">
            <a:avLst/>
          </a:prstGeom>
          <a:noFill/>
          <a:ln w="38100">
            <a:solidFill>
              <a:schemeClr val="accent2"/>
            </a:solidFill>
            <a:round/>
            <a:headEnd/>
            <a:tailEnd/>
          </a:ln>
          <a:effectLst/>
        </p:spPr>
        <p:txBody>
          <a:bodyPr/>
          <a:lstStyle/>
          <a:p>
            <a:endParaRPr lang="hr-HR"/>
          </a:p>
        </p:txBody>
      </p:sp>
      <p:sp>
        <p:nvSpPr>
          <p:cNvPr id="14416" name="Line 80"/>
          <p:cNvSpPr>
            <a:spLocks noChangeShapeType="1"/>
          </p:cNvSpPr>
          <p:nvPr/>
        </p:nvSpPr>
        <p:spPr bwMode="auto">
          <a:xfrm>
            <a:off x="3276600" y="3068638"/>
            <a:ext cx="576263" cy="0"/>
          </a:xfrm>
          <a:prstGeom prst="line">
            <a:avLst/>
          </a:prstGeom>
          <a:noFill/>
          <a:ln w="38100">
            <a:solidFill>
              <a:schemeClr val="accent2"/>
            </a:solidFill>
            <a:round/>
            <a:headEnd/>
            <a:tailEnd/>
          </a:ln>
          <a:effectLst/>
        </p:spPr>
        <p:txBody>
          <a:bodyPr/>
          <a:lstStyle/>
          <a:p>
            <a:endParaRPr lang="hr-HR"/>
          </a:p>
        </p:txBody>
      </p:sp>
      <p:sp>
        <p:nvSpPr>
          <p:cNvPr id="14418" name="Rectangle 82"/>
          <p:cNvSpPr>
            <a:spLocks noChangeArrowheads="1"/>
          </p:cNvSpPr>
          <p:nvPr/>
        </p:nvSpPr>
        <p:spPr bwMode="auto">
          <a:xfrm>
            <a:off x="2051050" y="2205038"/>
            <a:ext cx="576263" cy="503237"/>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4420" name="Rectangle 84"/>
          <p:cNvSpPr>
            <a:spLocks noChangeArrowheads="1"/>
          </p:cNvSpPr>
          <p:nvPr/>
        </p:nvSpPr>
        <p:spPr bwMode="auto">
          <a:xfrm>
            <a:off x="2627313" y="2205038"/>
            <a:ext cx="649287" cy="503237"/>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4426" name="Line 90"/>
          <p:cNvSpPr>
            <a:spLocks noChangeShapeType="1"/>
          </p:cNvSpPr>
          <p:nvPr/>
        </p:nvSpPr>
        <p:spPr bwMode="auto">
          <a:xfrm flipV="1">
            <a:off x="4787900" y="3068638"/>
            <a:ext cx="0" cy="2305050"/>
          </a:xfrm>
          <a:prstGeom prst="line">
            <a:avLst/>
          </a:prstGeom>
          <a:noFill/>
          <a:ln w="38100">
            <a:solidFill>
              <a:schemeClr val="accent2"/>
            </a:solidFill>
            <a:round/>
            <a:headEnd/>
            <a:tailEnd/>
          </a:ln>
          <a:effectLst/>
        </p:spPr>
        <p:txBody>
          <a:bodyPr/>
          <a:lstStyle/>
          <a:p>
            <a:endParaRPr lang="hr-HR"/>
          </a:p>
        </p:txBody>
      </p:sp>
      <p:sp>
        <p:nvSpPr>
          <p:cNvPr id="14427" name="Line 91"/>
          <p:cNvSpPr>
            <a:spLocks noChangeShapeType="1"/>
          </p:cNvSpPr>
          <p:nvPr/>
        </p:nvSpPr>
        <p:spPr bwMode="auto">
          <a:xfrm flipV="1">
            <a:off x="5580063" y="3068638"/>
            <a:ext cx="0" cy="2305050"/>
          </a:xfrm>
          <a:prstGeom prst="line">
            <a:avLst/>
          </a:prstGeom>
          <a:noFill/>
          <a:ln w="38100">
            <a:solidFill>
              <a:schemeClr val="accent2"/>
            </a:solidFill>
            <a:round/>
            <a:headEnd/>
            <a:tailEnd/>
          </a:ln>
          <a:effectLst/>
        </p:spPr>
        <p:txBody>
          <a:bodyPr/>
          <a:lstStyle/>
          <a:p>
            <a:endParaRPr lang="hr-HR"/>
          </a:p>
        </p:txBody>
      </p:sp>
      <p:sp>
        <p:nvSpPr>
          <p:cNvPr id="14429" name="Line 93"/>
          <p:cNvSpPr>
            <a:spLocks noChangeShapeType="1"/>
          </p:cNvSpPr>
          <p:nvPr/>
        </p:nvSpPr>
        <p:spPr bwMode="auto">
          <a:xfrm>
            <a:off x="6300788" y="5013325"/>
            <a:ext cx="2087562" cy="0"/>
          </a:xfrm>
          <a:prstGeom prst="line">
            <a:avLst/>
          </a:prstGeom>
          <a:noFill/>
          <a:ln w="38100">
            <a:solidFill>
              <a:schemeClr val="accent2"/>
            </a:solidFill>
            <a:round/>
            <a:headEnd/>
            <a:tailEnd/>
          </a:ln>
          <a:effectLst/>
        </p:spPr>
        <p:txBody>
          <a:bodyPr/>
          <a:lstStyle/>
          <a:p>
            <a:endParaRPr lang="hr-HR"/>
          </a:p>
        </p:txBody>
      </p:sp>
      <p:sp>
        <p:nvSpPr>
          <p:cNvPr id="14430" name="Line 94"/>
          <p:cNvSpPr>
            <a:spLocks noChangeShapeType="1"/>
          </p:cNvSpPr>
          <p:nvPr/>
        </p:nvSpPr>
        <p:spPr bwMode="auto">
          <a:xfrm>
            <a:off x="6300788" y="4508500"/>
            <a:ext cx="2087562" cy="0"/>
          </a:xfrm>
          <a:prstGeom prst="line">
            <a:avLst/>
          </a:prstGeom>
          <a:noFill/>
          <a:ln w="38100">
            <a:solidFill>
              <a:schemeClr val="accent2"/>
            </a:solidFill>
            <a:round/>
            <a:headEnd/>
            <a:tailEnd/>
          </a:ln>
          <a:effectLst/>
        </p:spPr>
        <p:txBody>
          <a:bodyPr/>
          <a:lstStyle/>
          <a:p>
            <a:endParaRPr lang="hr-HR"/>
          </a:p>
        </p:txBody>
      </p:sp>
      <p:sp>
        <p:nvSpPr>
          <p:cNvPr id="14431" name="Line 95"/>
          <p:cNvSpPr>
            <a:spLocks noChangeShapeType="1"/>
          </p:cNvSpPr>
          <p:nvPr/>
        </p:nvSpPr>
        <p:spPr bwMode="auto">
          <a:xfrm>
            <a:off x="6300788" y="4005263"/>
            <a:ext cx="2087562" cy="0"/>
          </a:xfrm>
          <a:prstGeom prst="line">
            <a:avLst/>
          </a:prstGeom>
          <a:noFill/>
          <a:ln w="38100">
            <a:solidFill>
              <a:schemeClr val="accent2"/>
            </a:solidFill>
            <a:round/>
            <a:headEnd/>
            <a:tailEnd/>
          </a:ln>
          <a:effectLst/>
        </p:spPr>
        <p:txBody>
          <a:bodyPr/>
          <a:lstStyle/>
          <a:p>
            <a:endParaRPr lang="hr-HR"/>
          </a:p>
        </p:txBody>
      </p:sp>
      <p:sp>
        <p:nvSpPr>
          <p:cNvPr id="14432" name="Line 96"/>
          <p:cNvSpPr>
            <a:spLocks noChangeShapeType="1"/>
          </p:cNvSpPr>
          <p:nvPr/>
        </p:nvSpPr>
        <p:spPr bwMode="auto">
          <a:xfrm>
            <a:off x="6300788" y="3500438"/>
            <a:ext cx="2087562" cy="0"/>
          </a:xfrm>
          <a:prstGeom prst="line">
            <a:avLst/>
          </a:prstGeom>
          <a:noFill/>
          <a:ln w="38100">
            <a:solidFill>
              <a:schemeClr val="accent2"/>
            </a:solidFill>
            <a:round/>
            <a:headEnd/>
            <a:tailEnd/>
          </a:ln>
          <a:effectLst/>
        </p:spPr>
        <p:txBody>
          <a:bodyPr/>
          <a:lstStyle/>
          <a:p>
            <a:endParaRPr lang="hr-HR"/>
          </a:p>
        </p:txBody>
      </p:sp>
      <p:sp>
        <p:nvSpPr>
          <p:cNvPr id="14433" name="Line 97"/>
          <p:cNvSpPr>
            <a:spLocks noChangeShapeType="1"/>
          </p:cNvSpPr>
          <p:nvPr/>
        </p:nvSpPr>
        <p:spPr bwMode="auto">
          <a:xfrm>
            <a:off x="5651500" y="3068638"/>
            <a:ext cx="2736850" cy="0"/>
          </a:xfrm>
          <a:prstGeom prst="line">
            <a:avLst/>
          </a:prstGeom>
          <a:noFill/>
          <a:ln w="38100">
            <a:solidFill>
              <a:schemeClr val="accent2"/>
            </a:solidFill>
            <a:round/>
            <a:headEnd/>
            <a:tailEnd/>
          </a:ln>
          <a:effectLst/>
        </p:spPr>
        <p:txBody>
          <a:bodyPr/>
          <a:lstStyle/>
          <a:p>
            <a:endParaRPr lang="hr-HR"/>
          </a:p>
        </p:txBody>
      </p:sp>
      <p:sp>
        <p:nvSpPr>
          <p:cNvPr id="14436" name="Rectangle 100"/>
          <p:cNvSpPr>
            <a:spLocks noChangeArrowheads="1"/>
          </p:cNvSpPr>
          <p:nvPr/>
        </p:nvSpPr>
        <p:spPr bwMode="auto">
          <a:xfrm>
            <a:off x="1477963" y="2205038"/>
            <a:ext cx="573087" cy="503237"/>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4437" name="Line 101"/>
          <p:cNvSpPr>
            <a:spLocks noChangeShapeType="1"/>
          </p:cNvSpPr>
          <p:nvPr/>
        </p:nvSpPr>
        <p:spPr bwMode="auto">
          <a:xfrm>
            <a:off x="971550" y="2205038"/>
            <a:ext cx="506413" cy="0"/>
          </a:xfrm>
          <a:prstGeom prst="line">
            <a:avLst/>
          </a:prstGeom>
          <a:noFill/>
          <a:ln w="38100">
            <a:solidFill>
              <a:schemeClr val="accent2"/>
            </a:solidFill>
            <a:round/>
            <a:headEnd/>
            <a:tailEnd/>
          </a:ln>
          <a:effectLst/>
        </p:spPr>
        <p:txBody>
          <a:bodyPr/>
          <a:lstStyle/>
          <a:p>
            <a:endParaRPr lang="hr-HR"/>
          </a:p>
        </p:txBody>
      </p:sp>
      <p:sp>
        <p:nvSpPr>
          <p:cNvPr id="14438" name="Line 102"/>
          <p:cNvSpPr>
            <a:spLocks noChangeShapeType="1"/>
          </p:cNvSpPr>
          <p:nvPr/>
        </p:nvSpPr>
        <p:spPr bwMode="auto">
          <a:xfrm>
            <a:off x="3276600" y="2205038"/>
            <a:ext cx="576263" cy="0"/>
          </a:xfrm>
          <a:prstGeom prst="line">
            <a:avLst/>
          </a:prstGeom>
          <a:noFill/>
          <a:ln w="38100">
            <a:solidFill>
              <a:schemeClr val="accent2"/>
            </a:solidFill>
            <a:round/>
            <a:headEnd/>
            <a:tailEnd/>
          </a:ln>
          <a:effectLst/>
        </p:spPr>
        <p:txBody>
          <a:bodyPr/>
          <a:lstStyle/>
          <a:p>
            <a:endParaRPr lang="hr-HR"/>
          </a:p>
        </p:txBody>
      </p:sp>
      <p:sp>
        <p:nvSpPr>
          <p:cNvPr id="14439" name="Rectangle 103"/>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4440" name="Line 104"/>
          <p:cNvSpPr>
            <a:spLocks noChangeShapeType="1"/>
          </p:cNvSpPr>
          <p:nvPr/>
        </p:nvSpPr>
        <p:spPr bwMode="auto">
          <a:xfrm>
            <a:off x="5651500" y="2205038"/>
            <a:ext cx="2881313" cy="0"/>
          </a:xfrm>
          <a:prstGeom prst="line">
            <a:avLst/>
          </a:prstGeom>
          <a:noFill/>
          <a:ln w="38100">
            <a:solidFill>
              <a:srgbClr val="FF0000"/>
            </a:solidFill>
            <a:round/>
            <a:headEnd/>
            <a:tailEnd/>
          </a:ln>
          <a:effectLst/>
        </p:spPr>
        <p:txBody>
          <a:bodyPr/>
          <a:lstStyle/>
          <a:p>
            <a:endParaRPr lang="hr-HR"/>
          </a:p>
        </p:txBody>
      </p:sp>
      <p:sp>
        <p:nvSpPr>
          <p:cNvPr id="14441" name="Text Box 105"/>
          <p:cNvSpPr txBox="1">
            <a:spLocks noChangeArrowheads="1"/>
          </p:cNvSpPr>
          <p:nvPr/>
        </p:nvSpPr>
        <p:spPr bwMode="auto">
          <a:xfrm>
            <a:off x="4500563" y="2205038"/>
            <a:ext cx="1009650" cy="366712"/>
          </a:xfrm>
          <a:prstGeom prst="rect">
            <a:avLst/>
          </a:prstGeom>
          <a:noFill/>
          <a:ln w="9525">
            <a:noFill/>
            <a:miter lim="800000"/>
            <a:headEnd/>
            <a:tailEnd/>
          </a:ln>
          <a:effectLst/>
        </p:spPr>
        <p:txBody>
          <a:bodyPr>
            <a:spAutoFit/>
          </a:bodyPr>
          <a:lstStyle/>
          <a:p>
            <a:pPr>
              <a:spcBef>
                <a:spcPct val="50000"/>
              </a:spcBef>
            </a:pPr>
            <a:r>
              <a:rPr lang="hr-HR"/>
              <a:t>  1 x235</a:t>
            </a:r>
            <a:endParaRPr lang="en-US"/>
          </a:p>
        </p:txBody>
      </p:sp>
      <p:sp>
        <p:nvSpPr>
          <p:cNvPr id="14442" name="Line 106"/>
          <p:cNvSpPr>
            <a:spLocks noChangeShapeType="1"/>
          </p:cNvSpPr>
          <p:nvPr/>
        </p:nvSpPr>
        <p:spPr bwMode="auto">
          <a:xfrm>
            <a:off x="8532813" y="2205038"/>
            <a:ext cx="0" cy="3311525"/>
          </a:xfrm>
          <a:prstGeom prst="line">
            <a:avLst/>
          </a:prstGeom>
          <a:noFill/>
          <a:ln w="38100">
            <a:solidFill>
              <a:srgbClr val="FF0000"/>
            </a:solidFill>
            <a:round/>
            <a:headEnd/>
            <a:tailEnd/>
          </a:ln>
          <a:effectLst/>
        </p:spPr>
        <p:txBody>
          <a:bodyPr/>
          <a:lstStyle/>
          <a:p>
            <a:endParaRPr lang="hr-HR"/>
          </a:p>
        </p:txBody>
      </p:sp>
      <p:sp>
        <p:nvSpPr>
          <p:cNvPr id="14444" name="Line 108"/>
          <p:cNvSpPr>
            <a:spLocks noChangeShapeType="1"/>
          </p:cNvSpPr>
          <p:nvPr/>
        </p:nvSpPr>
        <p:spPr bwMode="auto">
          <a:xfrm flipV="1">
            <a:off x="6300788" y="3068638"/>
            <a:ext cx="0" cy="2305050"/>
          </a:xfrm>
          <a:prstGeom prst="line">
            <a:avLst/>
          </a:prstGeom>
          <a:noFill/>
          <a:ln w="38100">
            <a:solidFill>
              <a:srgbClr val="FF0000"/>
            </a:solidFill>
            <a:round/>
            <a:headEnd/>
            <a:tailEnd/>
          </a:ln>
          <a:effectLst/>
        </p:spPr>
        <p:txBody>
          <a:bodyPr/>
          <a:lstStyle/>
          <a:p>
            <a:endParaRPr lang="hr-HR"/>
          </a:p>
        </p:txBody>
      </p:sp>
      <p:sp>
        <p:nvSpPr>
          <p:cNvPr id="14446" name="Line 110"/>
          <p:cNvSpPr>
            <a:spLocks noChangeShapeType="1"/>
          </p:cNvSpPr>
          <p:nvPr/>
        </p:nvSpPr>
        <p:spPr bwMode="auto">
          <a:xfrm flipV="1">
            <a:off x="7812088" y="3068638"/>
            <a:ext cx="0" cy="2305050"/>
          </a:xfrm>
          <a:prstGeom prst="line">
            <a:avLst/>
          </a:prstGeom>
          <a:noFill/>
          <a:ln w="38100">
            <a:solidFill>
              <a:srgbClr val="FF0000"/>
            </a:solidFill>
            <a:round/>
            <a:headEnd/>
            <a:tailEnd/>
          </a:ln>
          <a:effectLst/>
        </p:spPr>
        <p:txBody>
          <a:bodyPr/>
          <a:lstStyle/>
          <a:p>
            <a:endParaRPr lang="hr-HR"/>
          </a:p>
        </p:txBody>
      </p:sp>
      <p:sp>
        <p:nvSpPr>
          <p:cNvPr id="14447" name="Text Box 111"/>
          <p:cNvSpPr txBox="1">
            <a:spLocks noChangeArrowheads="1"/>
          </p:cNvSpPr>
          <p:nvPr/>
        </p:nvSpPr>
        <p:spPr bwMode="auto">
          <a:xfrm>
            <a:off x="6659563" y="4149725"/>
            <a:ext cx="1152525" cy="366713"/>
          </a:xfrm>
          <a:prstGeom prst="rect">
            <a:avLst/>
          </a:prstGeom>
          <a:noFill/>
          <a:ln w="9525">
            <a:noFill/>
            <a:miter lim="800000"/>
            <a:headEnd/>
            <a:tailEnd/>
          </a:ln>
          <a:effectLst/>
        </p:spPr>
        <p:txBody>
          <a:bodyPr>
            <a:spAutoFit/>
          </a:bodyPr>
          <a:lstStyle/>
          <a:p>
            <a:pPr>
              <a:spcBef>
                <a:spcPct val="50000"/>
              </a:spcBef>
            </a:pPr>
            <a:r>
              <a:rPr lang="hr-HR"/>
              <a:t>2 x  190</a:t>
            </a:r>
            <a:endParaRPr lang="en-US"/>
          </a:p>
        </p:txBody>
      </p:sp>
      <p:sp>
        <p:nvSpPr>
          <p:cNvPr id="14451" name="Line 115"/>
          <p:cNvSpPr>
            <a:spLocks noChangeShapeType="1"/>
          </p:cNvSpPr>
          <p:nvPr/>
        </p:nvSpPr>
        <p:spPr bwMode="auto">
          <a:xfrm flipV="1">
            <a:off x="6084888" y="2349500"/>
            <a:ext cx="0" cy="719138"/>
          </a:xfrm>
          <a:prstGeom prst="line">
            <a:avLst/>
          </a:prstGeom>
          <a:noFill/>
          <a:ln w="38100">
            <a:solidFill>
              <a:srgbClr val="FF0000"/>
            </a:solidFill>
            <a:round/>
            <a:headEnd/>
            <a:tailEnd/>
          </a:ln>
          <a:effectLst/>
        </p:spPr>
        <p:txBody>
          <a:bodyPr/>
          <a:lstStyle/>
          <a:p>
            <a:endParaRPr lang="hr-HR"/>
          </a:p>
        </p:txBody>
      </p:sp>
      <p:sp>
        <p:nvSpPr>
          <p:cNvPr id="14452" name="Line 116"/>
          <p:cNvSpPr>
            <a:spLocks noChangeShapeType="1"/>
          </p:cNvSpPr>
          <p:nvPr/>
        </p:nvSpPr>
        <p:spPr bwMode="auto">
          <a:xfrm flipV="1">
            <a:off x="6589713" y="2349500"/>
            <a:ext cx="0" cy="719138"/>
          </a:xfrm>
          <a:prstGeom prst="line">
            <a:avLst/>
          </a:prstGeom>
          <a:noFill/>
          <a:ln w="38100">
            <a:solidFill>
              <a:srgbClr val="FF0000"/>
            </a:solidFill>
            <a:round/>
            <a:headEnd/>
            <a:tailEnd/>
          </a:ln>
          <a:effectLst/>
        </p:spPr>
        <p:txBody>
          <a:bodyPr/>
          <a:lstStyle/>
          <a:p>
            <a:endParaRPr lang="hr-HR"/>
          </a:p>
        </p:txBody>
      </p:sp>
      <p:sp>
        <p:nvSpPr>
          <p:cNvPr id="14453" name="Line 117"/>
          <p:cNvSpPr>
            <a:spLocks noChangeShapeType="1"/>
          </p:cNvSpPr>
          <p:nvPr/>
        </p:nvSpPr>
        <p:spPr bwMode="auto">
          <a:xfrm flipV="1">
            <a:off x="7092950" y="2349500"/>
            <a:ext cx="0" cy="719138"/>
          </a:xfrm>
          <a:prstGeom prst="line">
            <a:avLst/>
          </a:prstGeom>
          <a:noFill/>
          <a:ln w="9525">
            <a:solidFill>
              <a:schemeClr val="tx1"/>
            </a:solidFill>
            <a:round/>
            <a:headEnd/>
            <a:tailEnd/>
          </a:ln>
          <a:effectLst/>
        </p:spPr>
        <p:txBody>
          <a:bodyPr/>
          <a:lstStyle/>
          <a:p>
            <a:endParaRPr lang="hr-HR"/>
          </a:p>
        </p:txBody>
      </p:sp>
      <p:sp>
        <p:nvSpPr>
          <p:cNvPr id="14454" name="Line 118"/>
          <p:cNvSpPr>
            <a:spLocks noChangeShapeType="1"/>
          </p:cNvSpPr>
          <p:nvPr/>
        </p:nvSpPr>
        <p:spPr bwMode="auto">
          <a:xfrm flipV="1">
            <a:off x="7092950" y="2349500"/>
            <a:ext cx="0" cy="3024188"/>
          </a:xfrm>
          <a:prstGeom prst="line">
            <a:avLst/>
          </a:prstGeom>
          <a:noFill/>
          <a:ln w="38100">
            <a:solidFill>
              <a:srgbClr val="FF0000"/>
            </a:solidFill>
            <a:round/>
            <a:headEnd/>
            <a:tailEnd/>
          </a:ln>
          <a:effectLst/>
        </p:spPr>
        <p:txBody>
          <a:bodyPr/>
          <a:lstStyle/>
          <a:p>
            <a:endParaRPr lang="hr-HR"/>
          </a:p>
        </p:txBody>
      </p:sp>
      <p:sp>
        <p:nvSpPr>
          <p:cNvPr id="14455" name="Text Box 119"/>
          <p:cNvSpPr txBox="1">
            <a:spLocks noChangeArrowheads="1"/>
          </p:cNvSpPr>
          <p:nvPr/>
        </p:nvSpPr>
        <p:spPr bwMode="auto">
          <a:xfrm>
            <a:off x="7524750" y="5734050"/>
            <a:ext cx="1223963" cy="366713"/>
          </a:xfrm>
          <a:prstGeom prst="rect">
            <a:avLst/>
          </a:prstGeom>
          <a:noFill/>
          <a:ln w="9525">
            <a:noFill/>
            <a:miter lim="800000"/>
            <a:headEnd/>
            <a:tailEnd/>
          </a:ln>
          <a:effectLst/>
        </p:spPr>
        <p:txBody>
          <a:bodyPr>
            <a:spAutoFit/>
          </a:bodyPr>
          <a:lstStyle/>
          <a:p>
            <a:pPr>
              <a:spcBef>
                <a:spcPct val="50000"/>
              </a:spcBef>
            </a:pPr>
            <a:r>
              <a:rPr lang="hr-HR"/>
              <a:t>2x250</a:t>
            </a:r>
            <a:endParaRPr lang="en-US"/>
          </a:p>
        </p:txBody>
      </p:sp>
      <p:sp>
        <p:nvSpPr>
          <p:cNvPr id="14456" name="Line 120"/>
          <p:cNvSpPr>
            <a:spLocks noChangeShapeType="1"/>
          </p:cNvSpPr>
          <p:nvPr/>
        </p:nvSpPr>
        <p:spPr bwMode="auto">
          <a:xfrm flipH="1" flipV="1">
            <a:off x="7164388" y="5661025"/>
            <a:ext cx="360362" cy="144463"/>
          </a:xfrm>
          <a:prstGeom prst="line">
            <a:avLst/>
          </a:prstGeom>
          <a:noFill/>
          <a:ln w="9525">
            <a:solidFill>
              <a:schemeClr val="tx1"/>
            </a:solidFill>
            <a:round/>
            <a:headEnd/>
            <a:tailEnd type="triangle" w="med" len="med"/>
          </a:ln>
          <a:effectLst/>
        </p:spPr>
        <p:txBody>
          <a:bodyPr/>
          <a:lstStyle/>
          <a:p>
            <a:endParaRPr lang="hr-HR"/>
          </a:p>
        </p:txBody>
      </p:sp>
      <p:sp>
        <p:nvSpPr>
          <p:cNvPr id="14457" name="Line 121"/>
          <p:cNvSpPr>
            <a:spLocks noChangeShapeType="1"/>
          </p:cNvSpPr>
          <p:nvPr/>
        </p:nvSpPr>
        <p:spPr bwMode="auto">
          <a:xfrm flipV="1">
            <a:off x="8243888" y="5589588"/>
            <a:ext cx="215900" cy="144462"/>
          </a:xfrm>
          <a:prstGeom prst="line">
            <a:avLst/>
          </a:prstGeom>
          <a:noFill/>
          <a:ln w="9525">
            <a:solidFill>
              <a:schemeClr val="tx1"/>
            </a:solidFill>
            <a:round/>
            <a:headEnd/>
            <a:tailEnd type="triangle" w="med" len="med"/>
          </a:ln>
          <a:effectLst/>
        </p:spPr>
        <p:txBody>
          <a:bodyPr/>
          <a:lstStyle/>
          <a:p>
            <a:endParaRPr lang="hr-HR"/>
          </a:p>
        </p:txBody>
      </p:sp>
      <p:sp>
        <p:nvSpPr>
          <p:cNvPr id="14458" name="Line 122"/>
          <p:cNvSpPr>
            <a:spLocks noChangeShapeType="1"/>
          </p:cNvSpPr>
          <p:nvPr/>
        </p:nvSpPr>
        <p:spPr bwMode="auto">
          <a:xfrm flipV="1">
            <a:off x="7596188" y="2349500"/>
            <a:ext cx="0" cy="719138"/>
          </a:xfrm>
          <a:prstGeom prst="line">
            <a:avLst/>
          </a:prstGeom>
          <a:noFill/>
          <a:ln w="38100">
            <a:solidFill>
              <a:srgbClr val="FF0000"/>
            </a:solidFill>
            <a:round/>
            <a:headEnd/>
            <a:tailEnd/>
          </a:ln>
          <a:effectLst/>
        </p:spPr>
        <p:txBody>
          <a:bodyPr/>
          <a:lstStyle/>
          <a:p>
            <a:endParaRPr lang="hr-HR"/>
          </a:p>
        </p:txBody>
      </p:sp>
      <p:sp>
        <p:nvSpPr>
          <p:cNvPr id="14459" name="Line 123"/>
          <p:cNvSpPr>
            <a:spLocks noChangeShapeType="1"/>
          </p:cNvSpPr>
          <p:nvPr/>
        </p:nvSpPr>
        <p:spPr bwMode="auto">
          <a:xfrm flipV="1">
            <a:off x="8027988" y="2349500"/>
            <a:ext cx="0" cy="719138"/>
          </a:xfrm>
          <a:prstGeom prst="line">
            <a:avLst/>
          </a:prstGeom>
          <a:noFill/>
          <a:ln w="38100">
            <a:solidFill>
              <a:srgbClr val="FF0000"/>
            </a:solidFill>
            <a:round/>
            <a:headEnd/>
            <a:tailEnd/>
          </a:ln>
          <a:effectLst/>
        </p:spPr>
        <p:txBody>
          <a:bodyPr/>
          <a:lstStyle/>
          <a:p>
            <a:endParaRPr lang="hr-HR"/>
          </a:p>
        </p:txBody>
      </p:sp>
      <p:sp>
        <p:nvSpPr>
          <p:cNvPr id="14460" name="Text Box 124"/>
          <p:cNvSpPr txBox="1">
            <a:spLocks noChangeArrowheads="1"/>
          </p:cNvSpPr>
          <p:nvPr/>
        </p:nvSpPr>
        <p:spPr bwMode="auto">
          <a:xfrm>
            <a:off x="4500563" y="2708275"/>
            <a:ext cx="1079500" cy="366713"/>
          </a:xfrm>
          <a:prstGeom prst="rect">
            <a:avLst/>
          </a:prstGeom>
          <a:noFill/>
          <a:ln w="9525">
            <a:noFill/>
            <a:miter lim="800000"/>
            <a:headEnd/>
            <a:tailEnd/>
          </a:ln>
          <a:effectLst/>
        </p:spPr>
        <p:txBody>
          <a:bodyPr>
            <a:spAutoFit/>
          </a:bodyPr>
          <a:lstStyle/>
          <a:p>
            <a:pPr>
              <a:spcBef>
                <a:spcPct val="50000"/>
              </a:spcBef>
            </a:pPr>
            <a:r>
              <a:rPr lang="hr-HR"/>
              <a:t>   4 x 60</a:t>
            </a:r>
            <a:endParaRPr lang="en-US"/>
          </a:p>
        </p:txBody>
      </p:sp>
      <p:sp>
        <p:nvSpPr>
          <p:cNvPr id="14461" name="Rectangle 125"/>
          <p:cNvSpPr>
            <a:spLocks noChangeArrowheads="1"/>
          </p:cNvSpPr>
          <p:nvPr/>
        </p:nvSpPr>
        <p:spPr bwMode="auto">
          <a:xfrm>
            <a:off x="971550" y="2205038"/>
            <a:ext cx="506413" cy="503237"/>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4462" name="Text Box 126"/>
          <p:cNvSpPr txBox="1">
            <a:spLocks noChangeArrowheads="1"/>
          </p:cNvSpPr>
          <p:nvPr/>
        </p:nvSpPr>
        <p:spPr bwMode="auto">
          <a:xfrm>
            <a:off x="4572000" y="5876925"/>
            <a:ext cx="1871663" cy="366713"/>
          </a:xfrm>
          <a:prstGeom prst="rect">
            <a:avLst/>
          </a:prstGeom>
          <a:noFill/>
          <a:ln w="9525">
            <a:noFill/>
            <a:miter lim="800000"/>
            <a:headEnd/>
            <a:tailEnd/>
          </a:ln>
          <a:effectLst/>
        </p:spPr>
        <p:txBody>
          <a:bodyPr>
            <a:spAutoFit/>
          </a:bodyPr>
          <a:lstStyle/>
          <a:p>
            <a:pPr algn="r">
              <a:spcBef>
                <a:spcPct val="50000"/>
              </a:spcBef>
            </a:pPr>
            <a:r>
              <a:rPr lang="hr-HR"/>
              <a:t>L = 13,55 m</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405"/>
                                        </p:tgtEl>
                                        <p:attrNameLst>
                                          <p:attrName>style.visibility</p:attrName>
                                        </p:attrNameLst>
                                      </p:cBhvr>
                                      <p:to>
                                        <p:strVal val="visible"/>
                                      </p:to>
                                    </p:set>
                                    <p:anim calcmode="lin" valueType="num">
                                      <p:cBhvr additive="base">
                                        <p:cTn id="7" dur="2000" fill="hold"/>
                                        <p:tgtEl>
                                          <p:spTgt spid="14405"/>
                                        </p:tgtEl>
                                        <p:attrNameLst>
                                          <p:attrName>ppt_x</p:attrName>
                                        </p:attrNameLst>
                                      </p:cBhvr>
                                      <p:tavLst>
                                        <p:tav tm="0">
                                          <p:val>
                                            <p:strVal val="0-#ppt_w/2"/>
                                          </p:val>
                                        </p:tav>
                                        <p:tav tm="100000">
                                          <p:val>
                                            <p:strVal val="#ppt_x"/>
                                          </p:val>
                                        </p:tav>
                                      </p:tavLst>
                                    </p:anim>
                                    <p:anim calcmode="lin" valueType="num">
                                      <p:cBhvr additive="base">
                                        <p:cTn id="8" dur="2000" fill="hold"/>
                                        <p:tgtEl>
                                          <p:spTgt spid="1440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4404"/>
                                        </p:tgtEl>
                                        <p:attrNameLst>
                                          <p:attrName>style.visibility</p:attrName>
                                        </p:attrNameLst>
                                      </p:cBhvr>
                                      <p:to>
                                        <p:strVal val="visible"/>
                                      </p:to>
                                    </p:set>
                                    <p:anim calcmode="lin" valueType="num">
                                      <p:cBhvr additive="base">
                                        <p:cTn id="11" dur="2000" fill="hold"/>
                                        <p:tgtEl>
                                          <p:spTgt spid="14404"/>
                                        </p:tgtEl>
                                        <p:attrNameLst>
                                          <p:attrName>ppt_x</p:attrName>
                                        </p:attrNameLst>
                                      </p:cBhvr>
                                      <p:tavLst>
                                        <p:tav tm="0">
                                          <p:val>
                                            <p:strVal val="0-#ppt_w/2"/>
                                          </p:val>
                                        </p:tav>
                                        <p:tav tm="100000">
                                          <p:val>
                                            <p:strVal val="#ppt_x"/>
                                          </p:val>
                                        </p:tav>
                                      </p:tavLst>
                                    </p:anim>
                                    <p:anim calcmode="lin" valueType="num">
                                      <p:cBhvr additive="base">
                                        <p:cTn id="12" dur="2000" fill="hold"/>
                                        <p:tgtEl>
                                          <p:spTgt spid="1440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4399"/>
                                        </p:tgtEl>
                                        <p:attrNameLst>
                                          <p:attrName>style.visibility</p:attrName>
                                        </p:attrNameLst>
                                      </p:cBhvr>
                                      <p:to>
                                        <p:strVal val="visible"/>
                                      </p:to>
                                    </p:set>
                                    <p:anim calcmode="lin" valueType="num">
                                      <p:cBhvr additive="base">
                                        <p:cTn id="17" dur="2000" fill="hold"/>
                                        <p:tgtEl>
                                          <p:spTgt spid="14399"/>
                                        </p:tgtEl>
                                        <p:attrNameLst>
                                          <p:attrName>ppt_x</p:attrName>
                                        </p:attrNameLst>
                                      </p:cBhvr>
                                      <p:tavLst>
                                        <p:tav tm="0">
                                          <p:val>
                                            <p:strVal val="1+#ppt_w/2"/>
                                          </p:val>
                                        </p:tav>
                                        <p:tav tm="100000">
                                          <p:val>
                                            <p:strVal val="#ppt_x"/>
                                          </p:val>
                                        </p:tav>
                                      </p:tavLst>
                                    </p:anim>
                                    <p:anim calcmode="lin" valueType="num">
                                      <p:cBhvr additive="base">
                                        <p:cTn id="18" dur="2000" fill="hold"/>
                                        <p:tgtEl>
                                          <p:spTgt spid="14399"/>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14400"/>
                                        </p:tgtEl>
                                        <p:attrNameLst>
                                          <p:attrName>style.visibility</p:attrName>
                                        </p:attrNameLst>
                                      </p:cBhvr>
                                      <p:to>
                                        <p:strVal val="visible"/>
                                      </p:to>
                                    </p:set>
                                    <p:anim calcmode="lin" valueType="num">
                                      <p:cBhvr additive="base">
                                        <p:cTn id="21" dur="2000" fill="hold"/>
                                        <p:tgtEl>
                                          <p:spTgt spid="14400"/>
                                        </p:tgtEl>
                                        <p:attrNameLst>
                                          <p:attrName>ppt_x</p:attrName>
                                        </p:attrNameLst>
                                      </p:cBhvr>
                                      <p:tavLst>
                                        <p:tav tm="0">
                                          <p:val>
                                            <p:strVal val="1+#ppt_w/2"/>
                                          </p:val>
                                        </p:tav>
                                        <p:tav tm="100000">
                                          <p:val>
                                            <p:strVal val="#ppt_x"/>
                                          </p:val>
                                        </p:tav>
                                      </p:tavLst>
                                    </p:anim>
                                    <p:anim calcmode="lin" valueType="num">
                                      <p:cBhvr additive="base">
                                        <p:cTn id="22" dur="2000" fill="hold"/>
                                        <p:tgtEl>
                                          <p:spTgt spid="1440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454"/>
                                        </p:tgtEl>
                                        <p:attrNameLst>
                                          <p:attrName>style.visibility</p:attrName>
                                        </p:attrNameLst>
                                      </p:cBhvr>
                                      <p:to>
                                        <p:strVal val="visible"/>
                                      </p:to>
                                    </p:set>
                                    <p:animEffect transition="in" filter="blinds(horizontal)">
                                      <p:cBhvr>
                                        <p:cTn id="27" dur="2000"/>
                                        <p:tgtEl>
                                          <p:spTgt spid="1445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4442"/>
                                        </p:tgtEl>
                                        <p:attrNameLst>
                                          <p:attrName>style.visibility</p:attrName>
                                        </p:attrNameLst>
                                      </p:cBhvr>
                                      <p:to>
                                        <p:strVal val="visible"/>
                                      </p:to>
                                    </p:set>
                                    <p:animEffect transition="in" filter="blinds(horizontal)">
                                      <p:cBhvr>
                                        <p:cTn id="32" dur="2000"/>
                                        <p:tgtEl>
                                          <p:spTgt spid="14442"/>
                                        </p:tgtEl>
                                      </p:cBhvr>
                                    </p:animEffect>
                                  </p:childTnLst>
                                </p:cTn>
                              </p:par>
                            </p:childTnLst>
                          </p:cTn>
                        </p:par>
                        <p:par>
                          <p:cTn id="33" fill="hold">
                            <p:stCondLst>
                              <p:cond delay="2000"/>
                            </p:stCondLst>
                            <p:childTnLst>
                              <p:par>
                                <p:cTn id="34" presetID="2" presetClass="entr" presetSubtype="4" fill="hold" grpId="0" nodeType="afterEffect">
                                  <p:stCondLst>
                                    <p:cond delay="0"/>
                                  </p:stCondLst>
                                  <p:childTnLst>
                                    <p:set>
                                      <p:cBhvr>
                                        <p:cTn id="35" dur="1" fill="hold">
                                          <p:stCondLst>
                                            <p:cond delay="0"/>
                                          </p:stCondLst>
                                        </p:cTn>
                                        <p:tgtEl>
                                          <p:spTgt spid="14455"/>
                                        </p:tgtEl>
                                        <p:attrNameLst>
                                          <p:attrName>style.visibility</p:attrName>
                                        </p:attrNameLst>
                                      </p:cBhvr>
                                      <p:to>
                                        <p:strVal val="visible"/>
                                      </p:to>
                                    </p:set>
                                    <p:anim calcmode="lin" valueType="num">
                                      <p:cBhvr additive="base">
                                        <p:cTn id="36" dur="500" fill="hold"/>
                                        <p:tgtEl>
                                          <p:spTgt spid="14455"/>
                                        </p:tgtEl>
                                        <p:attrNameLst>
                                          <p:attrName>ppt_x</p:attrName>
                                        </p:attrNameLst>
                                      </p:cBhvr>
                                      <p:tavLst>
                                        <p:tav tm="0">
                                          <p:val>
                                            <p:strVal val="#ppt_x"/>
                                          </p:val>
                                        </p:tav>
                                        <p:tav tm="100000">
                                          <p:val>
                                            <p:strVal val="#ppt_x"/>
                                          </p:val>
                                        </p:tav>
                                      </p:tavLst>
                                    </p:anim>
                                    <p:anim calcmode="lin" valueType="num">
                                      <p:cBhvr additive="base">
                                        <p:cTn id="37" dur="500" fill="hold"/>
                                        <p:tgtEl>
                                          <p:spTgt spid="14455"/>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14456"/>
                                        </p:tgtEl>
                                        <p:attrNameLst>
                                          <p:attrName>style.visibility</p:attrName>
                                        </p:attrNameLst>
                                      </p:cBhvr>
                                      <p:to>
                                        <p:strVal val="visible"/>
                                      </p:to>
                                    </p:set>
                                    <p:anim calcmode="lin" valueType="num">
                                      <p:cBhvr additive="base">
                                        <p:cTn id="40" dur="500" fill="hold"/>
                                        <p:tgtEl>
                                          <p:spTgt spid="14456"/>
                                        </p:tgtEl>
                                        <p:attrNameLst>
                                          <p:attrName>ppt_x</p:attrName>
                                        </p:attrNameLst>
                                      </p:cBhvr>
                                      <p:tavLst>
                                        <p:tav tm="0">
                                          <p:val>
                                            <p:strVal val="#ppt_x"/>
                                          </p:val>
                                        </p:tav>
                                        <p:tav tm="100000">
                                          <p:val>
                                            <p:strVal val="#ppt_x"/>
                                          </p:val>
                                        </p:tav>
                                      </p:tavLst>
                                    </p:anim>
                                    <p:anim calcmode="lin" valueType="num">
                                      <p:cBhvr additive="base">
                                        <p:cTn id="41" dur="500" fill="hold"/>
                                        <p:tgtEl>
                                          <p:spTgt spid="14456"/>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14457"/>
                                        </p:tgtEl>
                                        <p:attrNameLst>
                                          <p:attrName>style.visibility</p:attrName>
                                        </p:attrNameLst>
                                      </p:cBhvr>
                                      <p:to>
                                        <p:strVal val="visible"/>
                                      </p:to>
                                    </p:set>
                                    <p:anim calcmode="lin" valueType="num">
                                      <p:cBhvr additive="base">
                                        <p:cTn id="44" dur="500" fill="hold"/>
                                        <p:tgtEl>
                                          <p:spTgt spid="14457"/>
                                        </p:tgtEl>
                                        <p:attrNameLst>
                                          <p:attrName>ppt_x</p:attrName>
                                        </p:attrNameLst>
                                      </p:cBhvr>
                                      <p:tavLst>
                                        <p:tav tm="0">
                                          <p:val>
                                            <p:strVal val="#ppt_x"/>
                                          </p:val>
                                        </p:tav>
                                        <p:tav tm="100000">
                                          <p:val>
                                            <p:strVal val="#ppt_x"/>
                                          </p:val>
                                        </p:tav>
                                      </p:tavLst>
                                    </p:anim>
                                    <p:anim calcmode="lin" valueType="num">
                                      <p:cBhvr additive="base">
                                        <p:cTn id="45" dur="500" fill="hold"/>
                                        <p:tgtEl>
                                          <p:spTgt spid="1445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3" presetClass="entr" presetSubtype="5" fill="hold" grpId="0" nodeType="clickEffect">
                                  <p:stCondLst>
                                    <p:cond delay="0"/>
                                  </p:stCondLst>
                                  <p:childTnLst>
                                    <p:set>
                                      <p:cBhvr>
                                        <p:cTn id="49" dur="1" fill="hold">
                                          <p:stCondLst>
                                            <p:cond delay="0"/>
                                          </p:stCondLst>
                                        </p:cTn>
                                        <p:tgtEl>
                                          <p:spTgt spid="14440"/>
                                        </p:tgtEl>
                                        <p:attrNameLst>
                                          <p:attrName>style.visibility</p:attrName>
                                        </p:attrNameLst>
                                      </p:cBhvr>
                                      <p:to>
                                        <p:strVal val="visible"/>
                                      </p:to>
                                    </p:set>
                                    <p:animEffect transition="in" filter="blinds(vertical)">
                                      <p:cBhvr>
                                        <p:cTn id="50" dur="2000"/>
                                        <p:tgtEl>
                                          <p:spTgt spid="14440"/>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4441"/>
                                        </p:tgtEl>
                                        <p:attrNameLst>
                                          <p:attrName>style.visibility</p:attrName>
                                        </p:attrNameLst>
                                      </p:cBhvr>
                                      <p:to>
                                        <p:strVal val="visible"/>
                                      </p:to>
                                    </p:set>
                                    <p:anim calcmode="lin" valueType="num">
                                      <p:cBhvr additive="base">
                                        <p:cTn id="55" dur="2000" fill="hold"/>
                                        <p:tgtEl>
                                          <p:spTgt spid="14441"/>
                                        </p:tgtEl>
                                        <p:attrNameLst>
                                          <p:attrName>ppt_x</p:attrName>
                                        </p:attrNameLst>
                                      </p:cBhvr>
                                      <p:tavLst>
                                        <p:tav tm="0">
                                          <p:val>
                                            <p:strVal val="#ppt_x"/>
                                          </p:val>
                                        </p:tav>
                                        <p:tav tm="100000">
                                          <p:val>
                                            <p:strVal val="#ppt_x"/>
                                          </p:val>
                                        </p:tav>
                                      </p:tavLst>
                                    </p:anim>
                                    <p:anim calcmode="lin" valueType="num">
                                      <p:cBhvr additive="base">
                                        <p:cTn id="56" dur="2000" fill="hold"/>
                                        <p:tgtEl>
                                          <p:spTgt spid="14441"/>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14444"/>
                                        </p:tgtEl>
                                        <p:attrNameLst>
                                          <p:attrName>style.visibility</p:attrName>
                                        </p:attrNameLst>
                                      </p:cBhvr>
                                      <p:to>
                                        <p:strVal val="visible"/>
                                      </p:to>
                                    </p:set>
                                    <p:animEffect transition="in" filter="blinds(horizontal)">
                                      <p:cBhvr>
                                        <p:cTn id="61" dur="2000"/>
                                        <p:tgtEl>
                                          <p:spTgt spid="14444"/>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grpId="0" nodeType="clickEffect">
                                  <p:stCondLst>
                                    <p:cond delay="0"/>
                                  </p:stCondLst>
                                  <p:childTnLst>
                                    <p:set>
                                      <p:cBhvr>
                                        <p:cTn id="65" dur="1" fill="hold">
                                          <p:stCondLst>
                                            <p:cond delay="0"/>
                                          </p:stCondLst>
                                        </p:cTn>
                                        <p:tgtEl>
                                          <p:spTgt spid="14446"/>
                                        </p:tgtEl>
                                        <p:attrNameLst>
                                          <p:attrName>style.visibility</p:attrName>
                                        </p:attrNameLst>
                                      </p:cBhvr>
                                      <p:to>
                                        <p:strVal val="visible"/>
                                      </p:to>
                                    </p:set>
                                    <p:animEffect transition="in" filter="blinds(horizontal)">
                                      <p:cBhvr>
                                        <p:cTn id="66" dur="2000"/>
                                        <p:tgtEl>
                                          <p:spTgt spid="14446"/>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14447"/>
                                        </p:tgtEl>
                                        <p:attrNameLst>
                                          <p:attrName>style.visibility</p:attrName>
                                        </p:attrNameLst>
                                      </p:cBhvr>
                                      <p:to>
                                        <p:strVal val="visible"/>
                                      </p:to>
                                    </p:set>
                                    <p:anim calcmode="lin" valueType="num">
                                      <p:cBhvr additive="base">
                                        <p:cTn id="71" dur="2000" fill="hold"/>
                                        <p:tgtEl>
                                          <p:spTgt spid="14447"/>
                                        </p:tgtEl>
                                        <p:attrNameLst>
                                          <p:attrName>ppt_x</p:attrName>
                                        </p:attrNameLst>
                                      </p:cBhvr>
                                      <p:tavLst>
                                        <p:tav tm="0">
                                          <p:val>
                                            <p:strVal val="#ppt_x"/>
                                          </p:val>
                                        </p:tav>
                                        <p:tav tm="100000">
                                          <p:val>
                                            <p:strVal val="#ppt_x"/>
                                          </p:val>
                                        </p:tav>
                                      </p:tavLst>
                                    </p:anim>
                                    <p:anim calcmode="lin" valueType="num">
                                      <p:cBhvr additive="base">
                                        <p:cTn id="72" dur="2000" fill="hold"/>
                                        <p:tgtEl>
                                          <p:spTgt spid="14447"/>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4451"/>
                                        </p:tgtEl>
                                        <p:attrNameLst>
                                          <p:attrName>style.visibility</p:attrName>
                                        </p:attrNameLst>
                                      </p:cBhvr>
                                      <p:to>
                                        <p:strVal val="visible"/>
                                      </p:to>
                                    </p:set>
                                    <p:animEffect transition="in" filter="blinds(horizontal)">
                                      <p:cBhvr>
                                        <p:cTn id="77" dur="1000"/>
                                        <p:tgtEl>
                                          <p:spTgt spid="14451"/>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grpId="0" nodeType="clickEffect">
                                  <p:stCondLst>
                                    <p:cond delay="0"/>
                                  </p:stCondLst>
                                  <p:childTnLst>
                                    <p:set>
                                      <p:cBhvr>
                                        <p:cTn id="81" dur="1" fill="hold">
                                          <p:stCondLst>
                                            <p:cond delay="0"/>
                                          </p:stCondLst>
                                        </p:cTn>
                                        <p:tgtEl>
                                          <p:spTgt spid="14452"/>
                                        </p:tgtEl>
                                        <p:attrNameLst>
                                          <p:attrName>style.visibility</p:attrName>
                                        </p:attrNameLst>
                                      </p:cBhvr>
                                      <p:to>
                                        <p:strVal val="visible"/>
                                      </p:to>
                                    </p:set>
                                    <p:animEffect transition="in" filter="blinds(horizontal)">
                                      <p:cBhvr>
                                        <p:cTn id="82" dur="1000"/>
                                        <p:tgtEl>
                                          <p:spTgt spid="14452"/>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grpId="0" nodeType="clickEffect">
                                  <p:stCondLst>
                                    <p:cond delay="0"/>
                                  </p:stCondLst>
                                  <p:childTnLst>
                                    <p:set>
                                      <p:cBhvr>
                                        <p:cTn id="86" dur="1" fill="hold">
                                          <p:stCondLst>
                                            <p:cond delay="0"/>
                                          </p:stCondLst>
                                        </p:cTn>
                                        <p:tgtEl>
                                          <p:spTgt spid="14458"/>
                                        </p:tgtEl>
                                        <p:attrNameLst>
                                          <p:attrName>style.visibility</p:attrName>
                                        </p:attrNameLst>
                                      </p:cBhvr>
                                      <p:to>
                                        <p:strVal val="visible"/>
                                      </p:to>
                                    </p:set>
                                    <p:animEffect transition="in" filter="blinds(horizontal)">
                                      <p:cBhvr>
                                        <p:cTn id="87" dur="1000"/>
                                        <p:tgtEl>
                                          <p:spTgt spid="14458"/>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grpId="0" nodeType="clickEffect">
                                  <p:stCondLst>
                                    <p:cond delay="0"/>
                                  </p:stCondLst>
                                  <p:childTnLst>
                                    <p:set>
                                      <p:cBhvr>
                                        <p:cTn id="91" dur="1" fill="hold">
                                          <p:stCondLst>
                                            <p:cond delay="0"/>
                                          </p:stCondLst>
                                        </p:cTn>
                                        <p:tgtEl>
                                          <p:spTgt spid="14459"/>
                                        </p:tgtEl>
                                        <p:attrNameLst>
                                          <p:attrName>style.visibility</p:attrName>
                                        </p:attrNameLst>
                                      </p:cBhvr>
                                      <p:to>
                                        <p:strVal val="visible"/>
                                      </p:to>
                                    </p:set>
                                    <p:animEffect transition="in" filter="blinds(horizontal)">
                                      <p:cBhvr>
                                        <p:cTn id="92" dur="1000"/>
                                        <p:tgtEl>
                                          <p:spTgt spid="14459"/>
                                        </p:tgtEl>
                                      </p:cBhvr>
                                    </p:animEffect>
                                  </p:childTnLst>
                                </p:cTn>
                              </p:par>
                            </p:childTnLst>
                          </p:cTn>
                        </p:par>
                        <p:par>
                          <p:cTn id="93" fill="hold">
                            <p:stCondLst>
                              <p:cond delay="1000"/>
                            </p:stCondLst>
                            <p:childTnLst>
                              <p:par>
                                <p:cTn id="94" presetID="8" presetClass="entr" presetSubtype="16" fill="hold" grpId="0" nodeType="afterEffect">
                                  <p:stCondLst>
                                    <p:cond delay="0"/>
                                  </p:stCondLst>
                                  <p:childTnLst>
                                    <p:set>
                                      <p:cBhvr>
                                        <p:cTn id="95" dur="1" fill="hold">
                                          <p:stCondLst>
                                            <p:cond delay="0"/>
                                          </p:stCondLst>
                                        </p:cTn>
                                        <p:tgtEl>
                                          <p:spTgt spid="14460"/>
                                        </p:tgtEl>
                                        <p:attrNameLst>
                                          <p:attrName>style.visibility</p:attrName>
                                        </p:attrNameLst>
                                      </p:cBhvr>
                                      <p:to>
                                        <p:strVal val="visible"/>
                                      </p:to>
                                    </p:set>
                                    <p:animEffect transition="in" filter="diamond(in)">
                                      <p:cBhvr>
                                        <p:cTn id="96" dur="2000"/>
                                        <p:tgtEl>
                                          <p:spTgt spid="14460"/>
                                        </p:tgtEl>
                                      </p:cBhvr>
                                    </p:animEffect>
                                  </p:childTnLst>
                                </p:cTn>
                              </p:par>
                            </p:childTnLst>
                          </p:cTn>
                        </p:par>
                      </p:childTnLst>
                    </p:cTn>
                  </p:par>
                  <p:par>
                    <p:cTn id="97" fill="hold">
                      <p:stCondLst>
                        <p:cond delay="indefinite"/>
                      </p:stCondLst>
                      <p:childTnLst>
                        <p:par>
                          <p:cTn id="98" fill="hold">
                            <p:stCondLst>
                              <p:cond delay="0"/>
                            </p:stCondLst>
                            <p:childTnLst>
                              <p:par>
                                <p:cTn id="99" presetID="9" presetClass="entr" presetSubtype="0" fill="hold" grpId="0" nodeType="clickEffect">
                                  <p:stCondLst>
                                    <p:cond delay="0"/>
                                  </p:stCondLst>
                                  <p:childTnLst>
                                    <p:set>
                                      <p:cBhvr>
                                        <p:cTn id="100" dur="1" fill="hold">
                                          <p:stCondLst>
                                            <p:cond delay="0"/>
                                          </p:stCondLst>
                                        </p:cTn>
                                        <p:tgtEl>
                                          <p:spTgt spid="14462"/>
                                        </p:tgtEl>
                                        <p:attrNameLst>
                                          <p:attrName>style.visibility</p:attrName>
                                        </p:attrNameLst>
                                      </p:cBhvr>
                                      <p:to>
                                        <p:strVal val="visible"/>
                                      </p:to>
                                    </p:set>
                                    <p:animEffect transition="in" filter="dissolve">
                                      <p:cBhvr>
                                        <p:cTn id="101" dur="500"/>
                                        <p:tgtEl>
                                          <p:spTgt spid="14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99" grpId="0" animBg="1"/>
      <p:bldP spid="14400" grpId="0"/>
      <p:bldP spid="14404" grpId="0" animBg="1"/>
      <p:bldP spid="14405" grpId="0"/>
      <p:bldP spid="14440" grpId="0" animBg="1"/>
      <p:bldP spid="14441" grpId="0"/>
      <p:bldP spid="14442" grpId="0" animBg="1"/>
      <p:bldP spid="14444" grpId="0" animBg="1"/>
      <p:bldP spid="14446" grpId="0" animBg="1"/>
      <p:bldP spid="14447" grpId="0"/>
      <p:bldP spid="14451" grpId="0" animBg="1"/>
      <p:bldP spid="14452" grpId="0" animBg="1"/>
      <p:bldP spid="14454" grpId="0" animBg="1"/>
      <p:bldP spid="14455" grpId="0"/>
      <p:bldP spid="14456" grpId="0" animBg="1"/>
      <p:bldP spid="14457" grpId="0" animBg="1"/>
      <p:bldP spid="14458" grpId="0" animBg="1"/>
      <p:bldP spid="14459" grpId="0" animBg="1"/>
      <p:bldP spid="14460" grpId="0"/>
      <p:bldP spid="14462" grpId="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r>
              <a:rPr lang="hr-HR"/>
              <a:t>Šesti dan rada</a:t>
            </a:r>
            <a:endParaRPr lang="en-US"/>
          </a:p>
        </p:txBody>
      </p:sp>
      <p:sp>
        <p:nvSpPr>
          <p:cNvPr id="17415" name="Rectangle 7"/>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17416" name="Text Box 8"/>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17417" name="Line 9"/>
          <p:cNvSpPr>
            <a:spLocks noChangeShapeType="1"/>
          </p:cNvSpPr>
          <p:nvPr/>
        </p:nvSpPr>
        <p:spPr bwMode="auto">
          <a:xfrm>
            <a:off x="3276600" y="5013325"/>
            <a:ext cx="5256213" cy="0"/>
          </a:xfrm>
          <a:prstGeom prst="line">
            <a:avLst/>
          </a:prstGeom>
          <a:noFill/>
          <a:ln w="9525">
            <a:solidFill>
              <a:schemeClr val="tx1"/>
            </a:solidFill>
            <a:round/>
            <a:headEnd/>
            <a:tailEnd/>
          </a:ln>
          <a:effectLst/>
        </p:spPr>
        <p:txBody>
          <a:bodyPr/>
          <a:lstStyle/>
          <a:p>
            <a:endParaRPr lang="hr-HR"/>
          </a:p>
        </p:txBody>
      </p:sp>
      <p:sp>
        <p:nvSpPr>
          <p:cNvPr id="17418" name="Line 10"/>
          <p:cNvSpPr>
            <a:spLocks noChangeShapeType="1"/>
          </p:cNvSpPr>
          <p:nvPr/>
        </p:nvSpPr>
        <p:spPr bwMode="auto">
          <a:xfrm>
            <a:off x="3276600" y="4508500"/>
            <a:ext cx="5256213" cy="0"/>
          </a:xfrm>
          <a:prstGeom prst="line">
            <a:avLst/>
          </a:prstGeom>
          <a:noFill/>
          <a:ln w="9525">
            <a:solidFill>
              <a:schemeClr val="tx1"/>
            </a:solidFill>
            <a:round/>
            <a:headEnd/>
            <a:tailEnd/>
          </a:ln>
          <a:effectLst/>
        </p:spPr>
        <p:txBody>
          <a:bodyPr/>
          <a:lstStyle/>
          <a:p>
            <a:endParaRPr lang="hr-HR"/>
          </a:p>
        </p:txBody>
      </p:sp>
      <p:sp>
        <p:nvSpPr>
          <p:cNvPr id="17419" name="Line 11"/>
          <p:cNvSpPr>
            <a:spLocks noChangeShapeType="1"/>
          </p:cNvSpPr>
          <p:nvPr/>
        </p:nvSpPr>
        <p:spPr bwMode="auto">
          <a:xfrm>
            <a:off x="3276600" y="4005263"/>
            <a:ext cx="5256213" cy="0"/>
          </a:xfrm>
          <a:prstGeom prst="line">
            <a:avLst/>
          </a:prstGeom>
          <a:noFill/>
          <a:ln w="9525">
            <a:solidFill>
              <a:schemeClr val="tx1"/>
            </a:solidFill>
            <a:round/>
            <a:headEnd/>
            <a:tailEnd/>
          </a:ln>
          <a:effectLst/>
        </p:spPr>
        <p:txBody>
          <a:bodyPr/>
          <a:lstStyle/>
          <a:p>
            <a:endParaRPr lang="hr-HR"/>
          </a:p>
        </p:txBody>
      </p:sp>
      <p:sp>
        <p:nvSpPr>
          <p:cNvPr id="17420" name="Line 12"/>
          <p:cNvSpPr>
            <a:spLocks noChangeShapeType="1"/>
          </p:cNvSpPr>
          <p:nvPr/>
        </p:nvSpPr>
        <p:spPr bwMode="auto">
          <a:xfrm>
            <a:off x="3276600" y="3500438"/>
            <a:ext cx="5256213" cy="0"/>
          </a:xfrm>
          <a:prstGeom prst="line">
            <a:avLst/>
          </a:prstGeom>
          <a:noFill/>
          <a:ln w="9525">
            <a:solidFill>
              <a:schemeClr val="tx1"/>
            </a:solidFill>
            <a:round/>
            <a:headEnd/>
            <a:tailEnd/>
          </a:ln>
          <a:effectLst/>
        </p:spPr>
        <p:txBody>
          <a:bodyPr/>
          <a:lstStyle/>
          <a:p>
            <a:endParaRPr lang="hr-HR"/>
          </a:p>
        </p:txBody>
      </p:sp>
      <p:sp>
        <p:nvSpPr>
          <p:cNvPr id="17421" name="Line 13"/>
          <p:cNvSpPr>
            <a:spLocks noChangeShapeType="1"/>
          </p:cNvSpPr>
          <p:nvPr/>
        </p:nvSpPr>
        <p:spPr bwMode="auto">
          <a:xfrm flipH="1">
            <a:off x="3276600" y="3068638"/>
            <a:ext cx="576263" cy="0"/>
          </a:xfrm>
          <a:prstGeom prst="line">
            <a:avLst/>
          </a:prstGeom>
          <a:noFill/>
          <a:ln w="9525">
            <a:solidFill>
              <a:schemeClr val="tx1"/>
            </a:solidFill>
            <a:round/>
            <a:headEnd/>
            <a:tailEnd/>
          </a:ln>
          <a:effectLst/>
        </p:spPr>
        <p:txBody>
          <a:bodyPr/>
          <a:lstStyle/>
          <a:p>
            <a:endParaRPr lang="hr-HR"/>
          </a:p>
        </p:txBody>
      </p:sp>
      <p:sp>
        <p:nvSpPr>
          <p:cNvPr id="17422" name="Line 14"/>
          <p:cNvSpPr>
            <a:spLocks noChangeShapeType="1"/>
          </p:cNvSpPr>
          <p:nvPr/>
        </p:nvSpPr>
        <p:spPr bwMode="auto">
          <a:xfrm>
            <a:off x="5651500" y="3068638"/>
            <a:ext cx="2881313" cy="0"/>
          </a:xfrm>
          <a:prstGeom prst="line">
            <a:avLst/>
          </a:prstGeom>
          <a:noFill/>
          <a:ln w="9525">
            <a:solidFill>
              <a:schemeClr val="tx1"/>
            </a:solidFill>
            <a:round/>
            <a:headEnd/>
            <a:tailEnd/>
          </a:ln>
          <a:effectLst/>
        </p:spPr>
        <p:txBody>
          <a:bodyPr/>
          <a:lstStyle/>
          <a:p>
            <a:endParaRPr lang="hr-HR"/>
          </a:p>
        </p:txBody>
      </p:sp>
      <p:sp>
        <p:nvSpPr>
          <p:cNvPr id="17423" name="Line 15"/>
          <p:cNvSpPr>
            <a:spLocks noChangeShapeType="1"/>
          </p:cNvSpPr>
          <p:nvPr/>
        </p:nvSpPr>
        <p:spPr bwMode="auto">
          <a:xfrm flipV="1">
            <a:off x="3995738" y="3068638"/>
            <a:ext cx="0" cy="2447925"/>
          </a:xfrm>
          <a:prstGeom prst="line">
            <a:avLst/>
          </a:prstGeom>
          <a:noFill/>
          <a:ln w="9525">
            <a:solidFill>
              <a:schemeClr val="tx1"/>
            </a:solidFill>
            <a:round/>
            <a:headEnd/>
            <a:tailEnd/>
          </a:ln>
          <a:effectLst/>
        </p:spPr>
        <p:txBody>
          <a:bodyPr/>
          <a:lstStyle/>
          <a:p>
            <a:endParaRPr lang="hr-HR"/>
          </a:p>
        </p:txBody>
      </p:sp>
      <p:sp>
        <p:nvSpPr>
          <p:cNvPr id="17424" name="Line 16"/>
          <p:cNvSpPr>
            <a:spLocks noChangeShapeType="1"/>
          </p:cNvSpPr>
          <p:nvPr/>
        </p:nvSpPr>
        <p:spPr bwMode="auto">
          <a:xfrm flipV="1">
            <a:off x="4787900" y="3068638"/>
            <a:ext cx="0" cy="2447925"/>
          </a:xfrm>
          <a:prstGeom prst="line">
            <a:avLst/>
          </a:prstGeom>
          <a:noFill/>
          <a:ln w="9525">
            <a:solidFill>
              <a:schemeClr val="tx1"/>
            </a:solidFill>
            <a:round/>
            <a:headEnd/>
            <a:tailEnd/>
          </a:ln>
          <a:effectLst/>
        </p:spPr>
        <p:txBody>
          <a:bodyPr/>
          <a:lstStyle/>
          <a:p>
            <a:endParaRPr lang="hr-HR"/>
          </a:p>
        </p:txBody>
      </p:sp>
      <p:sp>
        <p:nvSpPr>
          <p:cNvPr id="17425" name="Line 17"/>
          <p:cNvSpPr>
            <a:spLocks noChangeShapeType="1"/>
          </p:cNvSpPr>
          <p:nvPr/>
        </p:nvSpPr>
        <p:spPr bwMode="auto">
          <a:xfrm flipV="1">
            <a:off x="5580063" y="3068638"/>
            <a:ext cx="0" cy="2447925"/>
          </a:xfrm>
          <a:prstGeom prst="line">
            <a:avLst/>
          </a:prstGeom>
          <a:noFill/>
          <a:ln w="9525">
            <a:solidFill>
              <a:schemeClr val="tx1"/>
            </a:solidFill>
            <a:round/>
            <a:headEnd/>
            <a:tailEnd/>
          </a:ln>
          <a:effectLst/>
        </p:spPr>
        <p:txBody>
          <a:bodyPr/>
          <a:lstStyle/>
          <a:p>
            <a:endParaRPr lang="hr-HR"/>
          </a:p>
        </p:txBody>
      </p:sp>
      <p:sp>
        <p:nvSpPr>
          <p:cNvPr id="17426" name="Line 18"/>
          <p:cNvSpPr>
            <a:spLocks noChangeShapeType="1"/>
          </p:cNvSpPr>
          <p:nvPr/>
        </p:nvSpPr>
        <p:spPr bwMode="auto">
          <a:xfrm flipV="1">
            <a:off x="6300788" y="3068638"/>
            <a:ext cx="0" cy="2447925"/>
          </a:xfrm>
          <a:prstGeom prst="line">
            <a:avLst/>
          </a:prstGeom>
          <a:noFill/>
          <a:ln w="9525">
            <a:solidFill>
              <a:schemeClr val="tx1"/>
            </a:solidFill>
            <a:round/>
            <a:headEnd/>
            <a:tailEnd/>
          </a:ln>
          <a:effectLst/>
        </p:spPr>
        <p:txBody>
          <a:bodyPr/>
          <a:lstStyle/>
          <a:p>
            <a:endParaRPr lang="hr-HR"/>
          </a:p>
        </p:txBody>
      </p:sp>
      <p:sp>
        <p:nvSpPr>
          <p:cNvPr id="17427" name="Line 19"/>
          <p:cNvSpPr>
            <a:spLocks noChangeShapeType="1"/>
          </p:cNvSpPr>
          <p:nvPr/>
        </p:nvSpPr>
        <p:spPr bwMode="auto">
          <a:xfrm flipV="1">
            <a:off x="7092950" y="3068638"/>
            <a:ext cx="0" cy="2447925"/>
          </a:xfrm>
          <a:prstGeom prst="line">
            <a:avLst/>
          </a:prstGeom>
          <a:noFill/>
          <a:ln w="9525">
            <a:solidFill>
              <a:schemeClr val="tx1"/>
            </a:solidFill>
            <a:round/>
            <a:headEnd/>
            <a:tailEnd/>
          </a:ln>
          <a:effectLst/>
        </p:spPr>
        <p:txBody>
          <a:bodyPr/>
          <a:lstStyle/>
          <a:p>
            <a:endParaRPr lang="hr-HR"/>
          </a:p>
        </p:txBody>
      </p:sp>
      <p:sp>
        <p:nvSpPr>
          <p:cNvPr id="17428" name="Line 20"/>
          <p:cNvSpPr>
            <a:spLocks noChangeShapeType="1"/>
          </p:cNvSpPr>
          <p:nvPr/>
        </p:nvSpPr>
        <p:spPr bwMode="auto">
          <a:xfrm flipV="1">
            <a:off x="7812088" y="3068638"/>
            <a:ext cx="0" cy="2447925"/>
          </a:xfrm>
          <a:prstGeom prst="line">
            <a:avLst/>
          </a:prstGeom>
          <a:noFill/>
          <a:ln w="9525">
            <a:solidFill>
              <a:schemeClr val="tx1"/>
            </a:solidFill>
            <a:round/>
            <a:headEnd/>
            <a:tailEnd/>
          </a:ln>
          <a:effectLst/>
        </p:spPr>
        <p:txBody>
          <a:bodyPr/>
          <a:lstStyle/>
          <a:p>
            <a:endParaRPr lang="hr-HR"/>
          </a:p>
        </p:txBody>
      </p:sp>
      <p:sp>
        <p:nvSpPr>
          <p:cNvPr id="17429" name="Line 21"/>
          <p:cNvSpPr>
            <a:spLocks noChangeShapeType="1"/>
          </p:cNvSpPr>
          <p:nvPr/>
        </p:nvSpPr>
        <p:spPr bwMode="auto">
          <a:xfrm flipH="1">
            <a:off x="971550" y="2708275"/>
            <a:ext cx="506413" cy="0"/>
          </a:xfrm>
          <a:prstGeom prst="line">
            <a:avLst/>
          </a:prstGeom>
          <a:noFill/>
          <a:ln w="9525">
            <a:solidFill>
              <a:schemeClr val="tx1"/>
            </a:solidFill>
            <a:round/>
            <a:headEnd/>
            <a:tailEnd/>
          </a:ln>
          <a:effectLst/>
        </p:spPr>
        <p:txBody>
          <a:bodyPr/>
          <a:lstStyle/>
          <a:p>
            <a:endParaRPr lang="hr-HR"/>
          </a:p>
        </p:txBody>
      </p:sp>
      <p:sp>
        <p:nvSpPr>
          <p:cNvPr id="17430" name="Line 22"/>
          <p:cNvSpPr>
            <a:spLocks noChangeShapeType="1"/>
          </p:cNvSpPr>
          <p:nvPr/>
        </p:nvSpPr>
        <p:spPr bwMode="auto">
          <a:xfrm>
            <a:off x="971550" y="4076700"/>
            <a:ext cx="506413" cy="0"/>
          </a:xfrm>
          <a:prstGeom prst="line">
            <a:avLst/>
          </a:prstGeom>
          <a:noFill/>
          <a:ln w="9525">
            <a:solidFill>
              <a:schemeClr val="tx1"/>
            </a:solidFill>
            <a:round/>
            <a:headEnd/>
            <a:tailEnd/>
          </a:ln>
          <a:effectLst/>
        </p:spPr>
        <p:txBody>
          <a:bodyPr/>
          <a:lstStyle/>
          <a:p>
            <a:endParaRPr lang="hr-HR"/>
          </a:p>
        </p:txBody>
      </p:sp>
      <p:sp>
        <p:nvSpPr>
          <p:cNvPr id="17431" name="Line 23"/>
          <p:cNvSpPr>
            <a:spLocks noChangeShapeType="1"/>
          </p:cNvSpPr>
          <p:nvPr/>
        </p:nvSpPr>
        <p:spPr bwMode="auto">
          <a:xfrm>
            <a:off x="971550" y="3429000"/>
            <a:ext cx="506413" cy="0"/>
          </a:xfrm>
          <a:prstGeom prst="line">
            <a:avLst/>
          </a:prstGeom>
          <a:noFill/>
          <a:ln w="9525">
            <a:solidFill>
              <a:schemeClr val="tx1"/>
            </a:solidFill>
            <a:round/>
            <a:headEnd/>
            <a:tailEnd/>
          </a:ln>
          <a:effectLst/>
        </p:spPr>
        <p:txBody>
          <a:bodyPr/>
          <a:lstStyle/>
          <a:p>
            <a:endParaRPr lang="hr-HR"/>
          </a:p>
        </p:txBody>
      </p:sp>
      <p:sp>
        <p:nvSpPr>
          <p:cNvPr id="17432" name="Line 24"/>
          <p:cNvSpPr>
            <a:spLocks noChangeShapeType="1"/>
          </p:cNvSpPr>
          <p:nvPr/>
        </p:nvSpPr>
        <p:spPr bwMode="auto">
          <a:xfrm>
            <a:off x="971550" y="4797425"/>
            <a:ext cx="506413" cy="0"/>
          </a:xfrm>
          <a:prstGeom prst="line">
            <a:avLst/>
          </a:prstGeom>
          <a:noFill/>
          <a:ln w="9525">
            <a:solidFill>
              <a:schemeClr val="tx1"/>
            </a:solidFill>
            <a:round/>
            <a:headEnd/>
            <a:tailEnd/>
          </a:ln>
          <a:effectLst/>
        </p:spPr>
        <p:txBody>
          <a:bodyPr/>
          <a:lstStyle/>
          <a:p>
            <a:endParaRPr lang="hr-HR"/>
          </a:p>
        </p:txBody>
      </p:sp>
      <p:sp>
        <p:nvSpPr>
          <p:cNvPr id="17433" name="Line 25"/>
          <p:cNvSpPr>
            <a:spLocks noChangeShapeType="1"/>
          </p:cNvSpPr>
          <p:nvPr/>
        </p:nvSpPr>
        <p:spPr bwMode="auto">
          <a:xfrm flipV="1">
            <a:off x="1477963" y="2205038"/>
            <a:ext cx="0" cy="503237"/>
          </a:xfrm>
          <a:prstGeom prst="line">
            <a:avLst/>
          </a:prstGeom>
          <a:noFill/>
          <a:ln w="9525">
            <a:solidFill>
              <a:schemeClr val="tx1"/>
            </a:solidFill>
            <a:round/>
            <a:headEnd/>
            <a:tailEnd/>
          </a:ln>
          <a:effectLst/>
        </p:spPr>
        <p:txBody>
          <a:bodyPr/>
          <a:lstStyle/>
          <a:p>
            <a:endParaRPr lang="hr-HR"/>
          </a:p>
        </p:txBody>
      </p:sp>
      <p:sp>
        <p:nvSpPr>
          <p:cNvPr id="17434" name="Line 26"/>
          <p:cNvSpPr>
            <a:spLocks noChangeShapeType="1"/>
          </p:cNvSpPr>
          <p:nvPr/>
        </p:nvSpPr>
        <p:spPr bwMode="auto">
          <a:xfrm flipV="1">
            <a:off x="3276600" y="2205038"/>
            <a:ext cx="0" cy="503237"/>
          </a:xfrm>
          <a:prstGeom prst="line">
            <a:avLst/>
          </a:prstGeom>
          <a:noFill/>
          <a:ln w="9525">
            <a:solidFill>
              <a:schemeClr val="tx1"/>
            </a:solidFill>
            <a:round/>
            <a:headEnd/>
            <a:tailEnd/>
          </a:ln>
          <a:effectLst/>
        </p:spPr>
        <p:txBody>
          <a:bodyPr/>
          <a:lstStyle/>
          <a:p>
            <a:endParaRPr lang="hr-HR"/>
          </a:p>
        </p:txBody>
      </p:sp>
      <p:sp>
        <p:nvSpPr>
          <p:cNvPr id="17437" name="Line 29"/>
          <p:cNvSpPr>
            <a:spLocks noChangeShapeType="1"/>
          </p:cNvSpPr>
          <p:nvPr/>
        </p:nvSpPr>
        <p:spPr bwMode="auto">
          <a:xfrm>
            <a:off x="7524750" y="2205038"/>
            <a:ext cx="0" cy="0"/>
          </a:xfrm>
          <a:prstGeom prst="line">
            <a:avLst/>
          </a:prstGeom>
          <a:noFill/>
          <a:ln w="9525">
            <a:solidFill>
              <a:schemeClr val="tx1"/>
            </a:solidFill>
            <a:round/>
            <a:headEnd/>
            <a:tailEnd/>
          </a:ln>
          <a:effectLst/>
        </p:spPr>
        <p:txBody>
          <a:bodyPr/>
          <a:lstStyle/>
          <a:p>
            <a:endParaRPr lang="hr-HR"/>
          </a:p>
        </p:txBody>
      </p:sp>
      <p:sp>
        <p:nvSpPr>
          <p:cNvPr id="17438" name="Line 30"/>
          <p:cNvSpPr>
            <a:spLocks noChangeShapeType="1"/>
          </p:cNvSpPr>
          <p:nvPr/>
        </p:nvSpPr>
        <p:spPr bwMode="auto">
          <a:xfrm flipV="1">
            <a:off x="7092950" y="2205038"/>
            <a:ext cx="0" cy="863600"/>
          </a:xfrm>
          <a:prstGeom prst="line">
            <a:avLst/>
          </a:prstGeom>
          <a:noFill/>
          <a:ln w="9525">
            <a:solidFill>
              <a:schemeClr val="tx1"/>
            </a:solidFill>
            <a:round/>
            <a:headEnd/>
            <a:tailEnd/>
          </a:ln>
          <a:effectLst/>
        </p:spPr>
        <p:txBody>
          <a:bodyPr/>
          <a:lstStyle/>
          <a:p>
            <a:endParaRPr lang="hr-HR"/>
          </a:p>
        </p:txBody>
      </p:sp>
      <p:sp>
        <p:nvSpPr>
          <p:cNvPr id="17439" name="Line 31"/>
          <p:cNvSpPr>
            <a:spLocks noChangeShapeType="1"/>
          </p:cNvSpPr>
          <p:nvPr/>
        </p:nvSpPr>
        <p:spPr bwMode="auto">
          <a:xfrm>
            <a:off x="6589713" y="2205038"/>
            <a:ext cx="0" cy="863600"/>
          </a:xfrm>
          <a:prstGeom prst="line">
            <a:avLst/>
          </a:prstGeom>
          <a:noFill/>
          <a:ln w="9525">
            <a:solidFill>
              <a:schemeClr val="tx1"/>
            </a:solidFill>
            <a:round/>
            <a:headEnd/>
            <a:tailEnd/>
          </a:ln>
          <a:effectLst/>
        </p:spPr>
        <p:txBody>
          <a:bodyPr/>
          <a:lstStyle/>
          <a:p>
            <a:endParaRPr lang="hr-HR"/>
          </a:p>
        </p:txBody>
      </p:sp>
      <p:sp>
        <p:nvSpPr>
          <p:cNvPr id="17440" name="Line 32"/>
          <p:cNvSpPr>
            <a:spLocks noChangeShapeType="1"/>
          </p:cNvSpPr>
          <p:nvPr/>
        </p:nvSpPr>
        <p:spPr bwMode="auto">
          <a:xfrm>
            <a:off x="6084888" y="2205038"/>
            <a:ext cx="0" cy="863600"/>
          </a:xfrm>
          <a:prstGeom prst="line">
            <a:avLst/>
          </a:prstGeom>
          <a:noFill/>
          <a:ln w="9525">
            <a:solidFill>
              <a:schemeClr val="tx1"/>
            </a:solidFill>
            <a:round/>
            <a:headEnd/>
            <a:tailEnd/>
          </a:ln>
          <a:effectLst/>
        </p:spPr>
        <p:txBody>
          <a:bodyPr/>
          <a:lstStyle/>
          <a:p>
            <a:endParaRPr lang="hr-HR"/>
          </a:p>
        </p:txBody>
      </p:sp>
      <p:sp>
        <p:nvSpPr>
          <p:cNvPr id="17441" name="Line 33"/>
          <p:cNvSpPr>
            <a:spLocks noChangeShapeType="1"/>
          </p:cNvSpPr>
          <p:nvPr/>
        </p:nvSpPr>
        <p:spPr bwMode="auto">
          <a:xfrm>
            <a:off x="7596188" y="2205038"/>
            <a:ext cx="0" cy="863600"/>
          </a:xfrm>
          <a:prstGeom prst="line">
            <a:avLst/>
          </a:prstGeom>
          <a:noFill/>
          <a:ln w="9525">
            <a:solidFill>
              <a:schemeClr val="tx1"/>
            </a:solidFill>
            <a:round/>
            <a:headEnd/>
            <a:tailEnd/>
          </a:ln>
          <a:effectLst/>
        </p:spPr>
        <p:txBody>
          <a:bodyPr/>
          <a:lstStyle/>
          <a:p>
            <a:endParaRPr lang="hr-HR"/>
          </a:p>
        </p:txBody>
      </p:sp>
      <p:sp>
        <p:nvSpPr>
          <p:cNvPr id="17442" name="Line 34"/>
          <p:cNvSpPr>
            <a:spLocks noChangeShapeType="1"/>
          </p:cNvSpPr>
          <p:nvPr/>
        </p:nvSpPr>
        <p:spPr bwMode="auto">
          <a:xfrm>
            <a:off x="8027988" y="2205038"/>
            <a:ext cx="0" cy="863600"/>
          </a:xfrm>
          <a:prstGeom prst="line">
            <a:avLst/>
          </a:prstGeom>
          <a:noFill/>
          <a:ln w="9525">
            <a:solidFill>
              <a:schemeClr val="tx1"/>
            </a:solidFill>
            <a:round/>
            <a:headEnd/>
            <a:tailEnd/>
          </a:ln>
          <a:effectLst/>
        </p:spPr>
        <p:txBody>
          <a:bodyPr/>
          <a:lstStyle/>
          <a:p>
            <a:endParaRPr lang="hr-HR"/>
          </a:p>
        </p:txBody>
      </p:sp>
      <p:sp>
        <p:nvSpPr>
          <p:cNvPr id="17443" name="Oval 35"/>
          <p:cNvSpPr>
            <a:spLocks noChangeArrowheads="1"/>
          </p:cNvSpPr>
          <p:nvPr/>
        </p:nvSpPr>
        <p:spPr bwMode="auto">
          <a:xfrm>
            <a:off x="97155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44" name="Oval 36"/>
          <p:cNvSpPr>
            <a:spLocks noChangeArrowheads="1"/>
          </p:cNvSpPr>
          <p:nvPr/>
        </p:nvSpPr>
        <p:spPr bwMode="auto">
          <a:xfrm>
            <a:off x="971550" y="47244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45" name="Oval 37"/>
          <p:cNvSpPr>
            <a:spLocks noChangeArrowheads="1"/>
          </p:cNvSpPr>
          <p:nvPr/>
        </p:nvSpPr>
        <p:spPr bwMode="auto">
          <a:xfrm>
            <a:off x="971550" y="4005263"/>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46" name="Oval 38"/>
          <p:cNvSpPr>
            <a:spLocks noChangeArrowheads="1"/>
          </p:cNvSpPr>
          <p:nvPr/>
        </p:nvSpPr>
        <p:spPr bwMode="auto">
          <a:xfrm>
            <a:off x="971550" y="3357563"/>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47" name="Oval 39"/>
          <p:cNvSpPr>
            <a:spLocks noChangeArrowheads="1"/>
          </p:cNvSpPr>
          <p:nvPr/>
        </p:nvSpPr>
        <p:spPr bwMode="auto">
          <a:xfrm>
            <a:off x="971550" y="26368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48" name="Oval 40"/>
          <p:cNvSpPr>
            <a:spLocks noChangeArrowheads="1"/>
          </p:cNvSpPr>
          <p:nvPr/>
        </p:nvSpPr>
        <p:spPr bwMode="auto">
          <a:xfrm>
            <a:off x="9715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53" name="Oval 45"/>
          <p:cNvSpPr>
            <a:spLocks noChangeArrowheads="1"/>
          </p:cNvSpPr>
          <p:nvPr/>
        </p:nvSpPr>
        <p:spPr bwMode="auto">
          <a:xfrm>
            <a:off x="6011863" y="2205038"/>
            <a:ext cx="146050"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54" name="Oval 46"/>
          <p:cNvSpPr>
            <a:spLocks noChangeArrowheads="1"/>
          </p:cNvSpPr>
          <p:nvPr/>
        </p:nvSpPr>
        <p:spPr bwMode="auto">
          <a:xfrm>
            <a:off x="6516688"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55" name="Oval 47"/>
          <p:cNvSpPr>
            <a:spLocks noChangeArrowheads="1"/>
          </p:cNvSpPr>
          <p:nvPr/>
        </p:nvSpPr>
        <p:spPr bwMode="auto">
          <a:xfrm>
            <a:off x="7021513" y="2205038"/>
            <a:ext cx="142875"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56" name="Oval 48"/>
          <p:cNvSpPr>
            <a:spLocks noChangeArrowheads="1"/>
          </p:cNvSpPr>
          <p:nvPr/>
        </p:nvSpPr>
        <p:spPr bwMode="auto">
          <a:xfrm>
            <a:off x="75247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57" name="Oval 49"/>
          <p:cNvSpPr>
            <a:spLocks noChangeArrowheads="1"/>
          </p:cNvSpPr>
          <p:nvPr/>
        </p:nvSpPr>
        <p:spPr bwMode="auto">
          <a:xfrm>
            <a:off x="79565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58" name="Oval 50"/>
          <p:cNvSpPr>
            <a:spLocks noChangeArrowheads="1"/>
          </p:cNvSpPr>
          <p:nvPr/>
        </p:nvSpPr>
        <p:spPr bwMode="auto">
          <a:xfrm>
            <a:off x="8388350" y="2205038"/>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59" name="Oval 51"/>
          <p:cNvSpPr>
            <a:spLocks noChangeArrowheads="1"/>
          </p:cNvSpPr>
          <p:nvPr/>
        </p:nvSpPr>
        <p:spPr bwMode="auto">
          <a:xfrm>
            <a:off x="8388350" y="29972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0" name="Oval 52"/>
          <p:cNvSpPr>
            <a:spLocks noChangeArrowheads="1"/>
          </p:cNvSpPr>
          <p:nvPr/>
        </p:nvSpPr>
        <p:spPr bwMode="auto">
          <a:xfrm>
            <a:off x="8388350" y="3429000"/>
            <a:ext cx="144463" cy="144463"/>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1" name="Oval 53"/>
          <p:cNvSpPr>
            <a:spLocks noChangeArrowheads="1"/>
          </p:cNvSpPr>
          <p:nvPr/>
        </p:nvSpPr>
        <p:spPr bwMode="auto">
          <a:xfrm>
            <a:off x="8388350" y="3933825"/>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2" name="Oval 54"/>
          <p:cNvSpPr>
            <a:spLocks noChangeArrowheads="1"/>
          </p:cNvSpPr>
          <p:nvPr/>
        </p:nvSpPr>
        <p:spPr bwMode="auto">
          <a:xfrm>
            <a:off x="8388350" y="4437063"/>
            <a:ext cx="144463" cy="144462"/>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3" name="Oval 55"/>
          <p:cNvSpPr>
            <a:spLocks noChangeArrowheads="1"/>
          </p:cNvSpPr>
          <p:nvPr/>
        </p:nvSpPr>
        <p:spPr bwMode="auto">
          <a:xfrm>
            <a:off x="8388350" y="49418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4" name="Oval 56"/>
          <p:cNvSpPr>
            <a:spLocks noChangeArrowheads="1"/>
          </p:cNvSpPr>
          <p:nvPr/>
        </p:nvSpPr>
        <p:spPr bwMode="auto">
          <a:xfrm>
            <a:off x="838835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5" name="Oval 57"/>
          <p:cNvSpPr>
            <a:spLocks noChangeArrowheads="1"/>
          </p:cNvSpPr>
          <p:nvPr/>
        </p:nvSpPr>
        <p:spPr bwMode="auto">
          <a:xfrm>
            <a:off x="774065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6" name="Oval 58"/>
          <p:cNvSpPr>
            <a:spLocks noChangeArrowheads="1"/>
          </p:cNvSpPr>
          <p:nvPr/>
        </p:nvSpPr>
        <p:spPr bwMode="auto">
          <a:xfrm>
            <a:off x="7021513" y="5373688"/>
            <a:ext cx="142875"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7" name="Oval 59"/>
          <p:cNvSpPr>
            <a:spLocks noChangeArrowheads="1"/>
          </p:cNvSpPr>
          <p:nvPr/>
        </p:nvSpPr>
        <p:spPr bwMode="auto">
          <a:xfrm>
            <a:off x="6227763" y="5373688"/>
            <a:ext cx="146050"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8" name="Oval 60"/>
          <p:cNvSpPr>
            <a:spLocks noChangeArrowheads="1"/>
          </p:cNvSpPr>
          <p:nvPr/>
        </p:nvSpPr>
        <p:spPr bwMode="auto">
          <a:xfrm>
            <a:off x="5510213" y="5373688"/>
            <a:ext cx="141287"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69" name="Oval 61"/>
          <p:cNvSpPr>
            <a:spLocks noChangeArrowheads="1"/>
          </p:cNvSpPr>
          <p:nvPr/>
        </p:nvSpPr>
        <p:spPr bwMode="auto">
          <a:xfrm>
            <a:off x="4716463" y="5373688"/>
            <a:ext cx="142875"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70" name="Oval 62"/>
          <p:cNvSpPr>
            <a:spLocks noChangeArrowheads="1"/>
          </p:cNvSpPr>
          <p:nvPr/>
        </p:nvSpPr>
        <p:spPr bwMode="auto">
          <a:xfrm>
            <a:off x="3924300" y="5373688"/>
            <a:ext cx="144463" cy="142875"/>
          </a:xfrm>
          <a:prstGeom prst="ellipse">
            <a:avLst/>
          </a:prstGeom>
          <a:solidFill>
            <a:schemeClr val="bg1"/>
          </a:solidFill>
          <a:ln w="9525">
            <a:solidFill>
              <a:schemeClr val="tx1"/>
            </a:solidFill>
            <a:round/>
            <a:headEnd/>
            <a:tailEnd/>
          </a:ln>
          <a:effectLst/>
        </p:spPr>
        <p:txBody>
          <a:bodyPr wrap="none" anchor="ctr"/>
          <a:lstStyle/>
          <a:p>
            <a:endParaRPr lang="hr-HR"/>
          </a:p>
        </p:txBody>
      </p:sp>
      <p:sp>
        <p:nvSpPr>
          <p:cNvPr id="17473" name="Line 65"/>
          <p:cNvSpPr>
            <a:spLocks noChangeShapeType="1"/>
          </p:cNvSpPr>
          <p:nvPr/>
        </p:nvSpPr>
        <p:spPr bwMode="auto">
          <a:xfrm>
            <a:off x="3276600" y="5516563"/>
            <a:ext cx="5256213" cy="0"/>
          </a:xfrm>
          <a:prstGeom prst="line">
            <a:avLst/>
          </a:prstGeom>
          <a:noFill/>
          <a:ln w="9525">
            <a:solidFill>
              <a:schemeClr val="tx1"/>
            </a:solidFill>
            <a:round/>
            <a:headEnd/>
            <a:tailEnd/>
          </a:ln>
          <a:effectLst/>
        </p:spPr>
        <p:txBody>
          <a:bodyPr/>
          <a:lstStyle/>
          <a:p>
            <a:endParaRPr lang="hr-HR"/>
          </a:p>
        </p:txBody>
      </p:sp>
      <p:sp>
        <p:nvSpPr>
          <p:cNvPr id="17474" name="Line 66"/>
          <p:cNvSpPr>
            <a:spLocks noChangeShapeType="1"/>
          </p:cNvSpPr>
          <p:nvPr/>
        </p:nvSpPr>
        <p:spPr bwMode="auto">
          <a:xfrm>
            <a:off x="3276600" y="2205038"/>
            <a:ext cx="5256213" cy="0"/>
          </a:xfrm>
          <a:prstGeom prst="line">
            <a:avLst/>
          </a:prstGeom>
          <a:noFill/>
          <a:ln w="9525">
            <a:solidFill>
              <a:schemeClr val="tx1"/>
            </a:solidFill>
            <a:round/>
            <a:headEnd/>
            <a:tailEnd/>
          </a:ln>
          <a:effectLst/>
        </p:spPr>
        <p:txBody>
          <a:bodyPr/>
          <a:lstStyle/>
          <a:p>
            <a:endParaRPr lang="hr-HR"/>
          </a:p>
        </p:txBody>
      </p:sp>
      <p:sp>
        <p:nvSpPr>
          <p:cNvPr id="17475" name="Line 67"/>
          <p:cNvSpPr>
            <a:spLocks noChangeShapeType="1"/>
          </p:cNvSpPr>
          <p:nvPr/>
        </p:nvSpPr>
        <p:spPr bwMode="auto">
          <a:xfrm flipV="1">
            <a:off x="8532813" y="2205038"/>
            <a:ext cx="0" cy="3311525"/>
          </a:xfrm>
          <a:prstGeom prst="line">
            <a:avLst/>
          </a:prstGeom>
          <a:noFill/>
          <a:ln w="9525">
            <a:solidFill>
              <a:schemeClr val="tx1"/>
            </a:solidFill>
            <a:round/>
            <a:headEnd/>
            <a:tailEnd/>
          </a:ln>
          <a:effectLst/>
        </p:spPr>
        <p:txBody>
          <a:bodyPr/>
          <a:lstStyle/>
          <a:p>
            <a:endParaRPr lang="hr-HR"/>
          </a:p>
        </p:txBody>
      </p:sp>
      <p:sp>
        <p:nvSpPr>
          <p:cNvPr id="17476" name="Line 68"/>
          <p:cNvSpPr>
            <a:spLocks noChangeShapeType="1"/>
          </p:cNvSpPr>
          <p:nvPr/>
        </p:nvSpPr>
        <p:spPr bwMode="auto">
          <a:xfrm flipH="1">
            <a:off x="971550" y="5516563"/>
            <a:ext cx="506413" cy="0"/>
          </a:xfrm>
          <a:prstGeom prst="line">
            <a:avLst/>
          </a:prstGeom>
          <a:noFill/>
          <a:ln w="9525">
            <a:solidFill>
              <a:schemeClr val="tx1"/>
            </a:solidFill>
            <a:round/>
            <a:headEnd/>
            <a:tailEnd/>
          </a:ln>
          <a:effectLst/>
        </p:spPr>
        <p:txBody>
          <a:bodyPr/>
          <a:lstStyle/>
          <a:p>
            <a:endParaRPr lang="hr-HR"/>
          </a:p>
        </p:txBody>
      </p:sp>
      <p:sp>
        <p:nvSpPr>
          <p:cNvPr id="17477" name="Line 69"/>
          <p:cNvSpPr>
            <a:spLocks noChangeShapeType="1"/>
          </p:cNvSpPr>
          <p:nvPr/>
        </p:nvSpPr>
        <p:spPr bwMode="auto">
          <a:xfrm flipH="1">
            <a:off x="971550" y="2205038"/>
            <a:ext cx="506413" cy="0"/>
          </a:xfrm>
          <a:prstGeom prst="line">
            <a:avLst/>
          </a:prstGeom>
          <a:noFill/>
          <a:ln w="9525">
            <a:solidFill>
              <a:schemeClr val="tx1"/>
            </a:solidFill>
            <a:round/>
            <a:headEnd/>
            <a:tailEnd/>
          </a:ln>
          <a:effectLst/>
        </p:spPr>
        <p:txBody>
          <a:bodyPr/>
          <a:lstStyle/>
          <a:p>
            <a:endParaRPr lang="hr-HR"/>
          </a:p>
        </p:txBody>
      </p:sp>
      <p:sp>
        <p:nvSpPr>
          <p:cNvPr id="17478" name="Line 70"/>
          <p:cNvSpPr>
            <a:spLocks noChangeShapeType="1"/>
          </p:cNvSpPr>
          <p:nvPr/>
        </p:nvSpPr>
        <p:spPr bwMode="auto">
          <a:xfrm flipV="1">
            <a:off x="971550" y="2205038"/>
            <a:ext cx="0" cy="3311525"/>
          </a:xfrm>
          <a:prstGeom prst="line">
            <a:avLst/>
          </a:prstGeom>
          <a:noFill/>
          <a:ln w="9525">
            <a:solidFill>
              <a:schemeClr val="tx1"/>
            </a:solidFill>
            <a:round/>
            <a:headEnd/>
            <a:tailEnd/>
          </a:ln>
          <a:effectLst/>
        </p:spPr>
        <p:txBody>
          <a:bodyPr/>
          <a:lstStyle/>
          <a:p>
            <a:endParaRPr lang="hr-HR"/>
          </a:p>
        </p:txBody>
      </p:sp>
      <p:sp>
        <p:nvSpPr>
          <p:cNvPr id="17480" name="Line 72"/>
          <p:cNvSpPr>
            <a:spLocks noChangeShapeType="1"/>
          </p:cNvSpPr>
          <p:nvPr/>
        </p:nvSpPr>
        <p:spPr bwMode="auto">
          <a:xfrm flipV="1">
            <a:off x="1477963" y="2708275"/>
            <a:ext cx="0" cy="2808288"/>
          </a:xfrm>
          <a:prstGeom prst="line">
            <a:avLst/>
          </a:prstGeom>
          <a:noFill/>
          <a:ln w="9525">
            <a:solidFill>
              <a:schemeClr val="tx1"/>
            </a:solidFill>
            <a:round/>
            <a:headEnd/>
            <a:tailEnd/>
          </a:ln>
          <a:effectLst/>
        </p:spPr>
        <p:txBody>
          <a:bodyPr/>
          <a:lstStyle/>
          <a:p>
            <a:endParaRPr lang="hr-HR"/>
          </a:p>
        </p:txBody>
      </p:sp>
      <p:sp>
        <p:nvSpPr>
          <p:cNvPr id="17481" name="Line 73"/>
          <p:cNvSpPr>
            <a:spLocks noChangeShapeType="1"/>
          </p:cNvSpPr>
          <p:nvPr/>
        </p:nvSpPr>
        <p:spPr bwMode="auto">
          <a:xfrm flipV="1">
            <a:off x="3276600" y="2636838"/>
            <a:ext cx="0" cy="2879725"/>
          </a:xfrm>
          <a:prstGeom prst="line">
            <a:avLst/>
          </a:prstGeom>
          <a:noFill/>
          <a:ln w="9525">
            <a:solidFill>
              <a:schemeClr val="tx1"/>
            </a:solidFill>
            <a:round/>
            <a:headEnd/>
            <a:tailEnd/>
          </a:ln>
          <a:effectLst/>
        </p:spPr>
        <p:txBody>
          <a:bodyPr/>
          <a:lstStyle/>
          <a:p>
            <a:endParaRPr lang="hr-HR"/>
          </a:p>
        </p:txBody>
      </p:sp>
      <p:sp>
        <p:nvSpPr>
          <p:cNvPr id="17482" name="Rectangle 74"/>
          <p:cNvSpPr>
            <a:spLocks noChangeArrowheads="1"/>
          </p:cNvSpPr>
          <p:nvPr/>
        </p:nvSpPr>
        <p:spPr bwMode="auto">
          <a:xfrm>
            <a:off x="971550" y="2205038"/>
            <a:ext cx="506413" cy="503237"/>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83" name="Rectangle 75"/>
          <p:cNvSpPr>
            <a:spLocks noChangeArrowheads="1"/>
          </p:cNvSpPr>
          <p:nvPr/>
        </p:nvSpPr>
        <p:spPr bwMode="auto">
          <a:xfrm>
            <a:off x="971550" y="2708275"/>
            <a:ext cx="506413" cy="720725"/>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85" name="Rectangle 77"/>
          <p:cNvSpPr>
            <a:spLocks noChangeArrowheads="1"/>
          </p:cNvSpPr>
          <p:nvPr/>
        </p:nvSpPr>
        <p:spPr bwMode="auto">
          <a:xfrm>
            <a:off x="971550" y="3429000"/>
            <a:ext cx="506413" cy="647700"/>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86" name="Rectangle 78"/>
          <p:cNvSpPr>
            <a:spLocks noChangeArrowheads="1"/>
          </p:cNvSpPr>
          <p:nvPr/>
        </p:nvSpPr>
        <p:spPr bwMode="auto">
          <a:xfrm>
            <a:off x="971550" y="4076700"/>
            <a:ext cx="506413" cy="720725"/>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88" name="Rectangle 80"/>
          <p:cNvSpPr>
            <a:spLocks noChangeArrowheads="1"/>
          </p:cNvSpPr>
          <p:nvPr/>
        </p:nvSpPr>
        <p:spPr bwMode="auto">
          <a:xfrm>
            <a:off x="971550" y="4797425"/>
            <a:ext cx="506413" cy="719138"/>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89" name="Rectangle 81"/>
          <p:cNvSpPr>
            <a:spLocks noChangeArrowheads="1"/>
          </p:cNvSpPr>
          <p:nvPr/>
        </p:nvSpPr>
        <p:spPr bwMode="auto">
          <a:xfrm>
            <a:off x="3276600" y="2205038"/>
            <a:ext cx="576263" cy="863600"/>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90" name="Rectangle 82"/>
          <p:cNvSpPr>
            <a:spLocks noChangeArrowheads="1"/>
          </p:cNvSpPr>
          <p:nvPr/>
        </p:nvSpPr>
        <p:spPr bwMode="auto">
          <a:xfrm>
            <a:off x="5651500" y="2205038"/>
            <a:ext cx="433388" cy="863600"/>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91" name="Rectangle 83"/>
          <p:cNvSpPr>
            <a:spLocks noChangeArrowheads="1"/>
          </p:cNvSpPr>
          <p:nvPr/>
        </p:nvSpPr>
        <p:spPr bwMode="auto">
          <a:xfrm>
            <a:off x="6084888" y="2205038"/>
            <a:ext cx="504825" cy="863600"/>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92" name="Rectangle 84"/>
          <p:cNvSpPr>
            <a:spLocks noChangeArrowheads="1"/>
          </p:cNvSpPr>
          <p:nvPr/>
        </p:nvSpPr>
        <p:spPr bwMode="auto">
          <a:xfrm>
            <a:off x="6589713" y="2205038"/>
            <a:ext cx="503237" cy="863600"/>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93" name="Rectangle 85"/>
          <p:cNvSpPr>
            <a:spLocks noChangeArrowheads="1"/>
          </p:cNvSpPr>
          <p:nvPr/>
        </p:nvSpPr>
        <p:spPr bwMode="auto">
          <a:xfrm>
            <a:off x="7092950" y="2205038"/>
            <a:ext cx="503238" cy="863600"/>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94" name="Rectangle 86"/>
          <p:cNvSpPr>
            <a:spLocks noChangeArrowheads="1"/>
          </p:cNvSpPr>
          <p:nvPr/>
        </p:nvSpPr>
        <p:spPr bwMode="auto">
          <a:xfrm>
            <a:off x="7596188" y="2205038"/>
            <a:ext cx="431800" cy="863600"/>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95" name="Rectangle 87"/>
          <p:cNvSpPr>
            <a:spLocks noChangeArrowheads="1"/>
          </p:cNvSpPr>
          <p:nvPr/>
        </p:nvSpPr>
        <p:spPr bwMode="auto">
          <a:xfrm>
            <a:off x="8027988" y="2205038"/>
            <a:ext cx="504825" cy="863600"/>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17496" name="Rectangle 88"/>
          <p:cNvSpPr>
            <a:spLocks noChangeArrowheads="1"/>
          </p:cNvSpPr>
          <p:nvPr/>
        </p:nvSpPr>
        <p:spPr bwMode="auto">
          <a:xfrm>
            <a:off x="3276600" y="3068638"/>
            <a:ext cx="719138" cy="431800"/>
          </a:xfrm>
          <a:prstGeom prst="rect">
            <a:avLst/>
          </a:prstGeom>
          <a:solidFill>
            <a:schemeClr val="folHlink"/>
          </a:solidFill>
          <a:ln w="9525">
            <a:solidFill>
              <a:schemeClr val="tx1"/>
            </a:solidFill>
            <a:miter lim="800000"/>
            <a:headEnd/>
            <a:tailEnd/>
          </a:ln>
          <a:effectLst/>
        </p:spPr>
        <p:txBody>
          <a:bodyPr wrap="none" anchor="ctr"/>
          <a:lstStyle/>
          <a:p>
            <a:endParaRPr lang="hr-HR"/>
          </a:p>
        </p:txBody>
      </p:sp>
      <p:sp>
        <p:nvSpPr>
          <p:cNvPr id="17497" name="Rectangle 89"/>
          <p:cNvSpPr>
            <a:spLocks noChangeArrowheads="1"/>
          </p:cNvSpPr>
          <p:nvPr/>
        </p:nvSpPr>
        <p:spPr bwMode="auto">
          <a:xfrm>
            <a:off x="3995738" y="3068638"/>
            <a:ext cx="792162" cy="431800"/>
          </a:xfrm>
          <a:prstGeom prst="rect">
            <a:avLst/>
          </a:prstGeom>
          <a:solidFill>
            <a:schemeClr val="folHlink"/>
          </a:solidFill>
          <a:ln w="9525">
            <a:solidFill>
              <a:schemeClr val="tx1"/>
            </a:solidFill>
            <a:miter lim="800000"/>
            <a:headEnd/>
            <a:tailEnd/>
          </a:ln>
          <a:effectLst/>
        </p:spPr>
        <p:txBody>
          <a:bodyPr wrap="none" anchor="ctr"/>
          <a:lstStyle/>
          <a:p>
            <a:endParaRPr lang="hr-HR"/>
          </a:p>
        </p:txBody>
      </p:sp>
      <p:sp>
        <p:nvSpPr>
          <p:cNvPr id="17498" name="Rectangle 90"/>
          <p:cNvSpPr>
            <a:spLocks noChangeArrowheads="1"/>
          </p:cNvSpPr>
          <p:nvPr/>
        </p:nvSpPr>
        <p:spPr bwMode="auto">
          <a:xfrm>
            <a:off x="4787900" y="3068638"/>
            <a:ext cx="792163" cy="431800"/>
          </a:xfrm>
          <a:prstGeom prst="rect">
            <a:avLst/>
          </a:prstGeom>
          <a:solidFill>
            <a:schemeClr val="folHlink"/>
          </a:solidFill>
          <a:ln w="9525">
            <a:solidFill>
              <a:schemeClr val="tx1"/>
            </a:solidFill>
            <a:miter lim="800000"/>
            <a:headEnd/>
            <a:tailEnd/>
          </a:ln>
          <a:effectLst/>
        </p:spPr>
        <p:txBody>
          <a:bodyPr wrap="none" anchor="ctr"/>
          <a:lstStyle/>
          <a:p>
            <a:endParaRPr lang="hr-HR"/>
          </a:p>
        </p:txBody>
      </p:sp>
      <p:sp>
        <p:nvSpPr>
          <p:cNvPr id="17499" name="Rectangle 91"/>
          <p:cNvSpPr>
            <a:spLocks noChangeArrowheads="1"/>
          </p:cNvSpPr>
          <p:nvPr/>
        </p:nvSpPr>
        <p:spPr bwMode="auto">
          <a:xfrm>
            <a:off x="5580063" y="3068638"/>
            <a:ext cx="720725" cy="431800"/>
          </a:xfrm>
          <a:prstGeom prst="rect">
            <a:avLst/>
          </a:prstGeom>
          <a:solidFill>
            <a:schemeClr val="folHlink"/>
          </a:solidFill>
          <a:ln w="9525">
            <a:solidFill>
              <a:schemeClr val="tx1"/>
            </a:solidFill>
            <a:miter lim="800000"/>
            <a:headEnd/>
            <a:tailEnd/>
          </a:ln>
          <a:effectLst/>
        </p:spPr>
        <p:txBody>
          <a:bodyPr wrap="none" anchor="ctr"/>
          <a:lstStyle/>
          <a:p>
            <a:endParaRPr lang="hr-HR"/>
          </a:p>
        </p:txBody>
      </p:sp>
      <p:sp>
        <p:nvSpPr>
          <p:cNvPr id="17500" name="Rectangle 92"/>
          <p:cNvSpPr>
            <a:spLocks noChangeArrowheads="1"/>
          </p:cNvSpPr>
          <p:nvPr/>
        </p:nvSpPr>
        <p:spPr bwMode="auto">
          <a:xfrm>
            <a:off x="6300788" y="3068638"/>
            <a:ext cx="792162" cy="431800"/>
          </a:xfrm>
          <a:prstGeom prst="rect">
            <a:avLst/>
          </a:prstGeom>
          <a:solidFill>
            <a:schemeClr val="folHlink"/>
          </a:solidFill>
          <a:ln w="9525">
            <a:solidFill>
              <a:schemeClr val="tx1"/>
            </a:solidFill>
            <a:miter lim="800000"/>
            <a:headEnd/>
            <a:tailEnd/>
          </a:ln>
          <a:effectLst/>
        </p:spPr>
        <p:txBody>
          <a:bodyPr wrap="none" anchor="ctr"/>
          <a:lstStyle/>
          <a:p>
            <a:endParaRPr lang="hr-HR"/>
          </a:p>
        </p:txBody>
      </p:sp>
      <p:sp>
        <p:nvSpPr>
          <p:cNvPr id="17501" name="Rectangle 93"/>
          <p:cNvSpPr>
            <a:spLocks noChangeArrowheads="1"/>
          </p:cNvSpPr>
          <p:nvPr/>
        </p:nvSpPr>
        <p:spPr bwMode="auto">
          <a:xfrm>
            <a:off x="7092950" y="3068638"/>
            <a:ext cx="719138" cy="431800"/>
          </a:xfrm>
          <a:prstGeom prst="rect">
            <a:avLst/>
          </a:prstGeom>
          <a:solidFill>
            <a:schemeClr val="folHlink"/>
          </a:solidFill>
          <a:ln w="9525">
            <a:solidFill>
              <a:schemeClr val="tx1"/>
            </a:solidFill>
            <a:miter lim="800000"/>
            <a:headEnd/>
            <a:tailEnd/>
          </a:ln>
          <a:effectLst/>
        </p:spPr>
        <p:txBody>
          <a:bodyPr wrap="none" anchor="ctr"/>
          <a:lstStyle/>
          <a:p>
            <a:endParaRPr lang="hr-HR"/>
          </a:p>
        </p:txBody>
      </p:sp>
      <p:sp>
        <p:nvSpPr>
          <p:cNvPr id="17502" name="Rectangle 94"/>
          <p:cNvSpPr>
            <a:spLocks noChangeArrowheads="1"/>
          </p:cNvSpPr>
          <p:nvPr/>
        </p:nvSpPr>
        <p:spPr bwMode="auto">
          <a:xfrm>
            <a:off x="7812088" y="3068638"/>
            <a:ext cx="720725" cy="431800"/>
          </a:xfrm>
          <a:prstGeom prst="rect">
            <a:avLst/>
          </a:prstGeom>
          <a:solidFill>
            <a:schemeClr val="folHlink"/>
          </a:solidFill>
          <a:ln w="9525">
            <a:solidFill>
              <a:schemeClr val="tx1"/>
            </a:solidFill>
            <a:miter lim="800000"/>
            <a:headEnd/>
            <a:tailEnd/>
          </a:ln>
          <a:effectLst/>
        </p:spPr>
        <p:txBody>
          <a:bodyPr wrap="none" anchor="ctr"/>
          <a:lstStyle/>
          <a:p>
            <a:endParaRPr lang="hr-HR"/>
          </a:p>
        </p:txBody>
      </p:sp>
      <p:sp>
        <p:nvSpPr>
          <p:cNvPr id="17507" name="Rectangle 99"/>
          <p:cNvSpPr>
            <a:spLocks noChangeArrowheads="1"/>
          </p:cNvSpPr>
          <p:nvPr/>
        </p:nvSpPr>
        <p:spPr bwMode="auto">
          <a:xfrm>
            <a:off x="4787900" y="3500438"/>
            <a:ext cx="792163" cy="504825"/>
          </a:xfrm>
          <a:prstGeom prst="rect">
            <a:avLst/>
          </a:prstGeom>
          <a:solidFill>
            <a:srgbClr val="FFFF00"/>
          </a:solidFill>
          <a:ln w="9525">
            <a:solidFill>
              <a:schemeClr val="tx1"/>
            </a:solidFill>
            <a:miter lim="800000"/>
            <a:headEnd/>
            <a:tailEnd/>
          </a:ln>
          <a:effectLst/>
        </p:spPr>
        <p:txBody>
          <a:bodyPr wrap="none" anchor="ctr"/>
          <a:lstStyle/>
          <a:p>
            <a:endParaRPr lang="hr-HR"/>
          </a:p>
        </p:txBody>
      </p:sp>
      <p:sp>
        <p:nvSpPr>
          <p:cNvPr id="17508" name="Rectangle 100"/>
          <p:cNvSpPr>
            <a:spLocks noChangeArrowheads="1"/>
          </p:cNvSpPr>
          <p:nvPr/>
        </p:nvSpPr>
        <p:spPr bwMode="auto">
          <a:xfrm>
            <a:off x="5580063" y="3500438"/>
            <a:ext cx="720725" cy="504825"/>
          </a:xfrm>
          <a:prstGeom prst="rect">
            <a:avLst/>
          </a:prstGeom>
          <a:solidFill>
            <a:srgbClr val="FFFF00"/>
          </a:solidFill>
          <a:ln w="9525">
            <a:solidFill>
              <a:schemeClr val="tx1"/>
            </a:solidFill>
            <a:miter lim="800000"/>
            <a:headEnd/>
            <a:tailEnd/>
          </a:ln>
          <a:effectLst/>
        </p:spPr>
        <p:txBody>
          <a:bodyPr wrap="none" anchor="ctr"/>
          <a:lstStyle/>
          <a:p>
            <a:endParaRPr lang="hr-HR"/>
          </a:p>
        </p:txBody>
      </p:sp>
      <p:sp>
        <p:nvSpPr>
          <p:cNvPr id="17510" name="Rectangle 102"/>
          <p:cNvSpPr>
            <a:spLocks noChangeArrowheads="1"/>
          </p:cNvSpPr>
          <p:nvPr/>
        </p:nvSpPr>
        <p:spPr bwMode="auto">
          <a:xfrm>
            <a:off x="6300788" y="3500438"/>
            <a:ext cx="792162" cy="504825"/>
          </a:xfrm>
          <a:prstGeom prst="rect">
            <a:avLst/>
          </a:prstGeom>
          <a:solidFill>
            <a:srgbClr val="FFFF00"/>
          </a:solidFill>
          <a:ln w="9525">
            <a:solidFill>
              <a:schemeClr val="tx1"/>
            </a:solidFill>
            <a:miter lim="800000"/>
            <a:headEnd/>
            <a:tailEnd/>
          </a:ln>
          <a:effectLst/>
        </p:spPr>
        <p:txBody>
          <a:bodyPr wrap="none" anchor="ctr"/>
          <a:lstStyle/>
          <a:p>
            <a:endParaRPr lang="hr-HR"/>
          </a:p>
        </p:txBody>
      </p:sp>
      <p:sp>
        <p:nvSpPr>
          <p:cNvPr id="17511" name="Rectangle 103"/>
          <p:cNvSpPr>
            <a:spLocks noChangeArrowheads="1"/>
          </p:cNvSpPr>
          <p:nvPr/>
        </p:nvSpPr>
        <p:spPr bwMode="auto">
          <a:xfrm>
            <a:off x="7092950" y="3500438"/>
            <a:ext cx="719138" cy="504825"/>
          </a:xfrm>
          <a:prstGeom prst="rect">
            <a:avLst/>
          </a:prstGeom>
          <a:solidFill>
            <a:srgbClr val="FFFF00"/>
          </a:solidFill>
          <a:ln w="9525">
            <a:solidFill>
              <a:schemeClr val="tx1"/>
            </a:solidFill>
            <a:miter lim="800000"/>
            <a:headEnd/>
            <a:tailEnd/>
          </a:ln>
          <a:effectLst/>
        </p:spPr>
        <p:txBody>
          <a:bodyPr wrap="none" anchor="ctr"/>
          <a:lstStyle/>
          <a:p>
            <a:endParaRPr lang="hr-HR"/>
          </a:p>
        </p:txBody>
      </p:sp>
      <p:sp>
        <p:nvSpPr>
          <p:cNvPr id="17512" name="Rectangle 104"/>
          <p:cNvSpPr>
            <a:spLocks noChangeArrowheads="1"/>
          </p:cNvSpPr>
          <p:nvPr/>
        </p:nvSpPr>
        <p:spPr bwMode="auto">
          <a:xfrm>
            <a:off x="7812088" y="3500438"/>
            <a:ext cx="720725" cy="504825"/>
          </a:xfrm>
          <a:prstGeom prst="rect">
            <a:avLst/>
          </a:prstGeom>
          <a:solidFill>
            <a:srgbClr val="FFFF00"/>
          </a:solidFill>
          <a:ln w="9525">
            <a:solidFill>
              <a:schemeClr val="tx1"/>
            </a:solidFill>
            <a:miter lim="800000"/>
            <a:headEnd/>
            <a:tailEnd/>
          </a:ln>
          <a:effectLst/>
        </p:spPr>
        <p:txBody>
          <a:bodyPr wrap="none" anchor="ctr"/>
          <a:lstStyle/>
          <a:p>
            <a:endParaRPr lang="hr-HR"/>
          </a:p>
        </p:txBody>
      </p:sp>
      <p:sp>
        <p:nvSpPr>
          <p:cNvPr id="17513" name="Rectangle 105"/>
          <p:cNvSpPr>
            <a:spLocks noChangeArrowheads="1"/>
          </p:cNvSpPr>
          <p:nvPr/>
        </p:nvSpPr>
        <p:spPr bwMode="auto">
          <a:xfrm>
            <a:off x="3276600" y="4005263"/>
            <a:ext cx="719138" cy="503237"/>
          </a:xfrm>
          <a:prstGeom prst="rect">
            <a:avLst/>
          </a:prstGeom>
          <a:solidFill>
            <a:srgbClr val="FF00FF"/>
          </a:solidFill>
          <a:ln w="9525">
            <a:solidFill>
              <a:srgbClr val="FF0000"/>
            </a:solidFill>
            <a:miter lim="800000"/>
            <a:headEnd/>
            <a:tailEnd/>
          </a:ln>
          <a:effectLst/>
        </p:spPr>
        <p:txBody>
          <a:bodyPr wrap="none" anchor="ctr"/>
          <a:lstStyle/>
          <a:p>
            <a:endParaRPr lang="hr-HR"/>
          </a:p>
        </p:txBody>
      </p:sp>
      <p:sp>
        <p:nvSpPr>
          <p:cNvPr id="17514" name="Rectangle 106"/>
          <p:cNvSpPr>
            <a:spLocks noChangeArrowheads="1"/>
          </p:cNvSpPr>
          <p:nvPr/>
        </p:nvSpPr>
        <p:spPr bwMode="auto">
          <a:xfrm>
            <a:off x="3995738" y="4005263"/>
            <a:ext cx="792162" cy="503237"/>
          </a:xfrm>
          <a:prstGeom prst="rect">
            <a:avLst/>
          </a:prstGeom>
          <a:solidFill>
            <a:srgbClr val="FF00FF"/>
          </a:solidFill>
          <a:ln w="9525">
            <a:solidFill>
              <a:schemeClr val="tx1"/>
            </a:solidFill>
            <a:miter lim="800000"/>
            <a:headEnd/>
            <a:tailEnd/>
          </a:ln>
          <a:effectLst/>
        </p:spPr>
        <p:txBody>
          <a:bodyPr wrap="none" anchor="ctr"/>
          <a:lstStyle/>
          <a:p>
            <a:endParaRPr lang="hr-HR"/>
          </a:p>
        </p:txBody>
      </p:sp>
      <p:sp>
        <p:nvSpPr>
          <p:cNvPr id="17515" name="Rectangle 107"/>
          <p:cNvSpPr>
            <a:spLocks noChangeArrowheads="1"/>
          </p:cNvSpPr>
          <p:nvPr/>
        </p:nvSpPr>
        <p:spPr bwMode="auto">
          <a:xfrm>
            <a:off x="4787900" y="4005263"/>
            <a:ext cx="792163" cy="503237"/>
          </a:xfrm>
          <a:prstGeom prst="rect">
            <a:avLst/>
          </a:prstGeom>
          <a:solidFill>
            <a:srgbClr val="FF00FF"/>
          </a:solidFill>
          <a:ln w="9525">
            <a:solidFill>
              <a:schemeClr val="tx1"/>
            </a:solidFill>
            <a:miter lim="800000"/>
            <a:headEnd/>
            <a:tailEnd/>
          </a:ln>
          <a:effectLst/>
        </p:spPr>
        <p:txBody>
          <a:bodyPr wrap="none" anchor="ctr"/>
          <a:lstStyle/>
          <a:p>
            <a:endParaRPr lang="hr-HR"/>
          </a:p>
        </p:txBody>
      </p:sp>
      <p:sp>
        <p:nvSpPr>
          <p:cNvPr id="17516" name="Rectangle 108"/>
          <p:cNvSpPr>
            <a:spLocks noChangeArrowheads="1"/>
          </p:cNvSpPr>
          <p:nvPr/>
        </p:nvSpPr>
        <p:spPr bwMode="auto">
          <a:xfrm>
            <a:off x="5580063" y="4005263"/>
            <a:ext cx="720725" cy="503237"/>
          </a:xfrm>
          <a:prstGeom prst="rect">
            <a:avLst/>
          </a:prstGeom>
          <a:solidFill>
            <a:srgbClr val="FF00FF"/>
          </a:solidFill>
          <a:ln w="9525">
            <a:solidFill>
              <a:schemeClr val="tx1"/>
            </a:solidFill>
            <a:miter lim="800000"/>
            <a:headEnd/>
            <a:tailEnd/>
          </a:ln>
          <a:effectLst/>
        </p:spPr>
        <p:txBody>
          <a:bodyPr wrap="none" anchor="ctr"/>
          <a:lstStyle/>
          <a:p>
            <a:endParaRPr lang="hr-HR"/>
          </a:p>
        </p:txBody>
      </p:sp>
      <p:sp>
        <p:nvSpPr>
          <p:cNvPr id="17517" name="Rectangle 109"/>
          <p:cNvSpPr>
            <a:spLocks noChangeArrowheads="1"/>
          </p:cNvSpPr>
          <p:nvPr/>
        </p:nvSpPr>
        <p:spPr bwMode="auto">
          <a:xfrm>
            <a:off x="6300788" y="4005263"/>
            <a:ext cx="792162" cy="503237"/>
          </a:xfrm>
          <a:prstGeom prst="rect">
            <a:avLst/>
          </a:prstGeom>
          <a:solidFill>
            <a:srgbClr val="FF00FF"/>
          </a:solidFill>
          <a:ln w="9525">
            <a:solidFill>
              <a:schemeClr val="tx1"/>
            </a:solidFill>
            <a:miter lim="800000"/>
            <a:headEnd/>
            <a:tailEnd/>
          </a:ln>
          <a:effectLst/>
        </p:spPr>
        <p:txBody>
          <a:bodyPr wrap="none" anchor="ctr"/>
          <a:lstStyle/>
          <a:p>
            <a:endParaRPr lang="hr-HR"/>
          </a:p>
        </p:txBody>
      </p:sp>
      <p:sp>
        <p:nvSpPr>
          <p:cNvPr id="17518" name="Rectangle 110"/>
          <p:cNvSpPr>
            <a:spLocks noChangeArrowheads="1"/>
          </p:cNvSpPr>
          <p:nvPr/>
        </p:nvSpPr>
        <p:spPr bwMode="auto">
          <a:xfrm>
            <a:off x="7092950" y="4005263"/>
            <a:ext cx="719138" cy="503237"/>
          </a:xfrm>
          <a:prstGeom prst="rect">
            <a:avLst/>
          </a:prstGeom>
          <a:solidFill>
            <a:srgbClr val="FF00FF"/>
          </a:solidFill>
          <a:ln w="9525">
            <a:solidFill>
              <a:schemeClr val="tx1"/>
            </a:solidFill>
            <a:miter lim="800000"/>
            <a:headEnd/>
            <a:tailEnd/>
          </a:ln>
          <a:effectLst/>
        </p:spPr>
        <p:txBody>
          <a:bodyPr wrap="none" anchor="ctr"/>
          <a:lstStyle/>
          <a:p>
            <a:endParaRPr lang="hr-HR"/>
          </a:p>
        </p:txBody>
      </p:sp>
      <p:sp>
        <p:nvSpPr>
          <p:cNvPr id="17519" name="Rectangle 111"/>
          <p:cNvSpPr>
            <a:spLocks noChangeArrowheads="1"/>
          </p:cNvSpPr>
          <p:nvPr/>
        </p:nvSpPr>
        <p:spPr bwMode="auto">
          <a:xfrm>
            <a:off x="7812088" y="4005263"/>
            <a:ext cx="720725" cy="503237"/>
          </a:xfrm>
          <a:prstGeom prst="rect">
            <a:avLst/>
          </a:prstGeom>
          <a:solidFill>
            <a:srgbClr val="FF00FF"/>
          </a:solidFill>
          <a:ln w="9525">
            <a:solidFill>
              <a:schemeClr val="tx1"/>
            </a:solidFill>
            <a:miter lim="800000"/>
            <a:headEnd/>
            <a:tailEnd/>
          </a:ln>
          <a:effectLst/>
        </p:spPr>
        <p:txBody>
          <a:bodyPr wrap="none" anchor="ctr"/>
          <a:lstStyle/>
          <a:p>
            <a:endParaRPr lang="hr-HR"/>
          </a:p>
        </p:txBody>
      </p:sp>
      <p:sp>
        <p:nvSpPr>
          <p:cNvPr id="17521" name="Rectangle 113"/>
          <p:cNvSpPr>
            <a:spLocks noChangeArrowheads="1"/>
          </p:cNvSpPr>
          <p:nvPr/>
        </p:nvSpPr>
        <p:spPr bwMode="auto">
          <a:xfrm>
            <a:off x="3276600" y="4508500"/>
            <a:ext cx="719138" cy="504825"/>
          </a:xfrm>
          <a:prstGeom prst="rect">
            <a:avLst/>
          </a:prstGeom>
          <a:solidFill>
            <a:srgbClr val="993300"/>
          </a:solidFill>
          <a:ln w="9525">
            <a:solidFill>
              <a:schemeClr val="tx1"/>
            </a:solidFill>
            <a:miter lim="800000"/>
            <a:headEnd/>
            <a:tailEnd/>
          </a:ln>
          <a:effectLst/>
        </p:spPr>
        <p:txBody>
          <a:bodyPr wrap="none" anchor="ctr"/>
          <a:lstStyle/>
          <a:p>
            <a:endParaRPr lang="hr-HR"/>
          </a:p>
        </p:txBody>
      </p:sp>
      <p:sp>
        <p:nvSpPr>
          <p:cNvPr id="17522" name="Rectangle 114"/>
          <p:cNvSpPr>
            <a:spLocks noChangeArrowheads="1"/>
          </p:cNvSpPr>
          <p:nvPr/>
        </p:nvSpPr>
        <p:spPr bwMode="auto">
          <a:xfrm>
            <a:off x="3995738" y="4508500"/>
            <a:ext cx="792162" cy="504825"/>
          </a:xfrm>
          <a:prstGeom prst="rect">
            <a:avLst/>
          </a:prstGeom>
          <a:solidFill>
            <a:srgbClr val="993300"/>
          </a:solidFill>
          <a:ln w="9525">
            <a:solidFill>
              <a:schemeClr val="tx1"/>
            </a:solidFill>
            <a:miter lim="800000"/>
            <a:headEnd/>
            <a:tailEnd/>
          </a:ln>
          <a:effectLst/>
        </p:spPr>
        <p:txBody>
          <a:bodyPr wrap="none" anchor="ctr"/>
          <a:lstStyle/>
          <a:p>
            <a:endParaRPr lang="hr-HR"/>
          </a:p>
        </p:txBody>
      </p:sp>
      <p:sp>
        <p:nvSpPr>
          <p:cNvPr id="17524" name="Rectangle 116"/>
          <p:cNvSpPr>
            <a:spLocks noChangeArrowheads="1"/>
          </p:cNvSpPr>
          <p:nvPr/>
        </p:nvSpPr>
        <p:spPr bwMode="auto">
          <a:xfrm>
            <a:off x="3276600" y="3500438"/>
            <a:ext cx="719138" cy="504825"/>
          </a:xfrm>
          <a:prstGeom prst="rect">
            <a:avLst/>
          </a:prstGeom>
          <a:solidFill>
            <a:srgbClr val="FFFF00"/>
          </a:solidFill>
          <a:ln w="9525">
            <a:solidFill>
              <a:schemeClr val="tx1"/>
            </a:solidFill>
            <a:miter lim="800000"/>
            <a:headEnd/>
            <a:tailEnd/>
          </a:ln>
          <a:effectLst/>
        </p:spPr>
        <p:txBody>
          <a:bodyPr wrap="none" anchor="ctr"/>
          <a:lstStyle/>
          <a:p>
            <a:endParaRPr lang="hr-HR"/>
          </a:p>
        </p:txBody>
      </p:sp>
      <p:sp>
        <p:nvSpPr>
          <p:cNvPr id="17525" name="Rectangle 117"/>
          <p:cNvSpPr>
            <a:spLocks noChangeArrowheads="1"/>
          </p:cNvSpPr>
          <p:nvPr/>
        </p:nvSpPr>
        <p:spPr bwMode="auto">
          <a:xfrm>
            <a:off x="3995738" y="3500438"/>
            <a:ext cx="792162" cy="504825"/>
          </a:xfrm>
          <a:prstGeom prst="rect">
            <a:avLst/>
          </a:prstGeom>
          <a:solidFill>
            <a:srgbClr val="FFFF00"/>
          </a:solidFill>
          <a:ln w="9525">
            <a:solidFill>
              <a:schemeClr val="tx1"/>
            </a:solidFill>
            <a:miter lim="800000"/>
            <a:headEnd/>
            <a:tailEnd/>
          </a:ln>
          <a:effectLst/>
        </p:spPr>
        <p:txBody>
          <a:bodyPr wrap="none" anchor="ctr"/>
          <a:lstStyle/>
          <a:p>
            <a:endParaRPr lang="hr-HR"/>
          </a:p>
        </p:txBody>
      </p:sp>
      <p:sp>
        <p:nvSpPr>
          <p:cNvPr id="17526" name="Rectangle 118"/>
          <p:cNvSpPr>
            <a:spLocks noChangeArrowheads="1"/>
          </p:cNvSpPr>
          <p:nvPr/>
        </p:nvSpPr>
        <p:spPr bwMode="auto">
          <a:xfrm>
            <a:off x="4787900" y="4508500"/>
            <a:ext cx="792163" cy="504825"/>
          </a:xfrm>
          <a:prstGeom prst="rect">
            <a:avLst/>
          </a:prstGeom>
          <a:solidFill>
            <a:srgbClr val="993300"/>
          </a:solidFill>
          <a:ln w="9525">
            <a:solidFill>
              <a:schemeClr val="tx1"/>
            </a:solidFill>
            <a:miter lim="800000"/>
            <a:headEnd/>
            <a:tailEnd/>
          </a:ln>
          <a:effectLst/>
        </p:spPr>
        <p:txBody>
          <a:bodyPr wrap="none" anchor="ctr"/>
          <a:lstStyle/>
          <a:p>
            <a:endParaRPr lang="hr-HR"/>
          </a:p>
        </p:txBody>
      </p:sp>
      <p:sp>
        <p:nvSpPr>
          <p:cNvPr id="17527" name="Rectangle 119"/>
          <p:cNvSpPr>
            <a:spLocks noChangeArrowheads="1"/>
          </p:cNvSpPr>
          <p:nvPr/>
        </p:nvSpPr>
        <p:spPr bwMode="auto">
          <a:xfrm>
            <a:off x="5580063" y="4508500"/>
            <a:ext cx="720725" cy="504825"/>
          </a:xfrm>
          <a:prstGeom prst="rect">
            <a:avLst/>
          </a:prstGeom>
          <a:solidFill>
            <a:srgbClr val="993300"/>
          </a:solidFill>
          <a:ln w="9525">
            <a:solidFill>
              <a:schemeClr val="tx1"/>
            </a:solidFill>
            <a:miter lim="800000"/>
            <a:headEnd/>
            <a:tailEnd/>
          </a:ln>
          <a:effectLst/>
        </p:spPr>
        <p:txBody>
          <a:bodyPr wrap="none" anchor="ctr"/>
          <a:lstStyle/>
          <a:p>
            <a:endParaRPr lang="hr-HR"/>
          </a:p>
        </p:txBody>
      </p:sp>
      <p:sp>
        <p:nvSpPr>
          <p:cNvPr id="17528" name="Rectangle 120"/>
          <p:cNvSpPr>
            <a:spLocks noChangeArrowheads="1"/>
          </p:cNvSpPr>
          <p:nvPr/>
        </p:nvSpPr>
        <p:spPr bwMode="auto">
          <a:xfrm>
            <a:off x="6300788" y="4508500"/>
            <a:ext cx="792162" cy="504825"/>
          </a:xfrm>
          <a:prstGeom prst="rect">
            <a:avLst/>
          </a:prstGeom>
          <a:solidFill>
            <a:srgbClr val="993300"/>
          </a:solidFill>
          <a:ln w="9525">
            <a:solidFill>
              <a:schemeClr val="tx1"/>
            </a:solidFill>
            <a:miter lim="800000"/>
            <a:headEnd/>
            <a:tailEnd/>
          </a:ln>
          <a:effectLst/>
        </p:spPr>
        <p:txBody>
          <a:bodyPr wrap="none" anchor="ctr"/>
          <a:lstStyle/>
          <a:p>
            <a:endParaRPr lang="hr-HR"/>
          </a:p>
        </p:txBody>
      </p:sp>
      <p:sp>
        <p:nvSpPr>
          <p:cNvPr id="17529" name="Rectangle 121"/>
          <p:cNvSpPr>
            <a:spLocks noChangeArrowheads="1"/>
          </p:cNvSpPr>
          <p:nvPr/>
        </p:nvSpPr>
        <p:spPr bwMode="auto">
          <a:xfrm>
            <a:off x="7092950" y="4508500"/>
            <a:ext cx="719138" cy="504825"/>
          </a:xfrm>
          <a:prstGeom prst="rect">
            <a:avLst/>
          </a:prstGeom>
          <a:solidFill>
            <a:srgbClr val="993300"/>
          </a:solidFill>
          <a:ln w="9525">
            <a:solidFill>
              <a:schemeClr val="tx1"/>
            </a:solidFill>
            <a:miter lim="800000"/>
            <a:headEnd/>
            <a:tailEnd/>
          </a:ln>
          <a:effectLst/>
        </p:spPr>
        <p:txBody>
          <a:bodyPr wrap="none" anchor="ctr"/>
          <a:lstStyle/>
          <a:p>
            <a:endParaRPr lang="hr-HR"/>
          </a:p>
        </p:txBody>
      </p:sp>
      <p:sp>
        <p:nvSpPr>
          <p:cNvPr id="17530" name="Rectangle 122"/>
          <p:cNvSpPr>
            <a:spLocks noChangeArrowheads="1"/>
          </p:cNvSpPr>
          <p:nvPr/>
        </p:nvSpPr>
        <p:spPr bwMode="auto">
          <a:xfrm>
            <a:off x="7812088" y="4508500"/>
            <a:ext cx="720725" cy="504825"/>
          </a:xfrm>
          <a:prstGeom prst="rect">
            <a:avLst/>
          </a:prstGeom>
          <a:solidFill>
            <a:srgbClr val="993300"/>
          </a:solidFill>
          <a:ln w="9525">
            <a:solidFill>
              <a:schemeClr val="tx1"/>
            </a:solidFill>
            <a:miter lim="800000"/>
            <a:headEnd/>
            <a:tailEnd/>
          </a:ln>
          <a:effectLst/>
        </p:spPr>
        <p:txBody>
          <a:bodyPr wrap="none" anchor="ctr"/>
          <a:lstStyle/>
          <a:p>
            <a:endParaRPr lang="hr-HR"/>
          </a:p>
        </p:txBody>
      </p:sp>
      <p:sp>
        <p:nvSpPr>
          <p:cNvPr id="17532" name="Text Box 124"/>
          <p:cNvSpPr txBox="1">
            <a:spLocks noChangeArrowheads="1"/>
          </p:cNvSpPr>
          <p:nvPr/>
        </p:nvSpPr>
        <p:spPr bwMode="auto">
          <a:xfrm>
            <a:off x="4356100" y="1557338"/>
            <a:ext cx="3384550" cy="457200"/>
          </a:xfrm>
          <a:prstGeom prst="rect">
            <a:avLst/>
          </a:prstGeom>
          <a:noFill/>
          <a:ln w="9525">
            <a:noFill/>
            <a:miter lim="800000"/>
            <a:headEnd/>
            <a:tailEnd/>
          </a:ln>
          <a:effectLst/>
        </p:spPr>
        <p:txBody>
          <a:bodyPr>
            <a:spAutoFit/>
          </a:bodyPr>
          <a:lstStyle/>
          <a:p>
            <a:pPr algn="r">
              <a:spcBef>
                <a:spcPct val="50000"/>
              </a:spcBef>
            </a:pPr>
            <a:r>
              <a:rPr lang="hr-HR" sz="2400"/>
              <a:t>I zid je uklonjen</a:t>
            </a:r>
            <a:endParaRPr lang="en-US" sz="24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4.16667E-6 -1.85185E-6 L 0.17709 0.4044 " pathEditMode="relative" rAng="0" ptsTypes="AA">
                                      <p:cBhvr>
                                        <p:cTn id="6" dur="2000" fill="hold"/>
                                        <p:tgtEl>
                                          <p:spTgt spid="17482"/>
                                        </p:tgtEl>
                                        <p:attrNameLst>
                                          <p:attrName>ppt_x</p:attrName>
                                          <p:attrName>ppt_y</p:attrName>
                                        </p:attrNameLst>
                                      </p:cBhvr>
                                      <p:rCtr x="89" y="202"/>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4.16667E-6 -3.7037E-6 L 0.12987 0.29399 " pathEditMode="relative" rAng="0" ptsTypes="AA">
                                      <p:cBhvr>
                                        <p:cTn id="10" dur="2000" fill="hold"/>
                                        <p:tgtEl>
                                          <p:spTgt spid="17483"/>
                                        </p:tgtEl>
                                        <p:attrNameLst>
                                          <p:attrName>ppt_x</p:attrName>
                                          <p:attrName>ppt_y</p:attrName>
                                        </p:attrNameLst>
                                      </p:cBhvr>
                                      <p:rCtr x="65" y="147"/>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4.16667E-6 -2.22222E-6 L 0.08264 0.19422 " pathEditMode="relative" rAng="0" ptsTypes="AA">
                                      <p:cBhvr>
                                        <p:cTn id="14" dur="2000" fill="hold"/>
                                        <p:tgtEl>
                                          <p:spTgt spid="17485"/>
                                        </p:tgtEl>
                                        <p:attrNameLst>
                                          <p:attrName>ppt_x</p:attrName>
                                          <p:attrName>ppt_y</p:attrName>
                                        </p:attrNameLst>
                                      </p:cBhvr>
                                      <p:rCtr x="41" y="97"/>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4.16667E-6 -7.40741E-7 L 0.03542 0.08403 " pathEditMode="relative" rAng="0" ptsTypes="AA">
                                      <p:cBhvr>
                                        <p:cTn id="18" dur="1000" fill="hold"/>
                                        <p:tgtEl>
                                          <p:spTgt spid="17486"/>
                                        </p:tgtEl>
                                        <p:attrNameLst>
                                          <p:attrName>ppt_x</p:attrName>
                                          <p:attrName>ppt_y</p:attrName>
                                        </p:attrNameLst>
                                      </p:cBhvr>
                                      <p:rCtr x="18" y="42"/>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05556E-6 -7.40741E-7 L 3.05556E-6 0.34653 " pathEditMode="relative" rAng="0" ptsTypes="AA">
                                      <p:cBhvr>
                                        <p:cTn id="22" dur="1000" fill="hold"/>
                                        <p:tgtEl>
                                          <p:spTgt spid="17489"/>
                                        </p:tgtEl>
                                        <p:attrNameLst>
                                          <p:attrName>ppt_x</p:attrName>
                                          <p:attrName>ppt_y</p:attrName>
                                        </p:attrNameLst>
                                      </p:cBhvr>
                                      <p:rCtr x="0" y="17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3.33333E-6 -7.40741E-7 L 3.33333E-6 0.33333 " pathEditMode="relative" rAng="0" ptsTypes="AA">
                                      <p:cBhvr>
                                        <p:cTn id="26" dur="1000" fill="hold"/>
                                        <p:tgtEl>
                                          <p:spTgt spid="17490"/>
                                        </p:tgtEl>
                                        <p:attrNameLst>
                                          <p:attrName>ppt_x</p:attrName>
                                          <p:attrName>ppt_y</p:attrName>
                                        </p:attrNameLst>
                                      </p:cBhvr>
                                      <p:rCtr x="0" y="167"/>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0.0 0.0  L 0.0 0.33333  E" pathEditMode="relative" ptsTypes="">
                                      <p:cBhvr>
                                        <p:cTn id="30" dur="1000" fill="hold"/>
                                        <p:tgtEl>
                                          <p:spTgt spid="17491"/>
                                        </p:tgtEl>
                                        <p:attrNameLst>
                                          <p:attrName>ppt_x</p:attrName>
                                          <p:attrName>ppt_y</p:attrName>
                                        </p:attrNameLst>
                                      </p:cBhvr>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0.0 0.0  L 0.0 0.33333  E" pathEditMode="relative" ptsTypes="">
                                      <p:cBhvr>
                                        <p:cTn id="34" dur="1000" fill="hold"/>
                                        <p:tgtEl>
                                          <p:spTgt spid="17492"/>
                                        </p:tgtEl>
                                        <p:attrNameLst>
                                          <p:attrName>ppt_x</p:attrName>
                                          <p:attrName>ppt_y</p:attrName>
                                        </p:attrNameLst>
                                      </p:cBhvr>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0.0 0.0  L 0.0 0.33333  E" pathEditMode="relative" ptsTypes="">
                                      <p:cBhvr>
                                        <p:cTn id="38" dur="1000" fill="hold"/>
                                        <p:tgtEl>
                                          <p:spTgt spid="17493"/>
                                        </p:tgtEl>
                                        <p:attrNameLst>
                                          <p:attrName>ppt_x</p:attrName>
                                          <p:attrName>ppt_y</p:attrName>
                                        </p:attrNameLst>
                                      </p:cBhvr>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0.0 0.0  L 0.0 0.33333  E" pathEditMode="relative" ptsTypes="">
                                      <p:cBhvr>
                                        <p:cTn id="42" dur="1000" fill="hold"/>
                                        <p:tgtEl>
                                          <p:spTgt spid="17494"/>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0.0 0.0  L 0.0 0.33333  E" pathEditMode="relative" ptsTypes="">
                                      <p:cBhvr>
                                        <p:cTn id="46" dur="1000" fill="hold"/>
                                        <p:tgtEl>
                                          <p:spTgt spid="17495"/>
                                        </p:tgtEl>
                                        <p:attrNameLst>
                                          <p:attrName>ppt_x</p:attrName>
                                          <p:attrName>ppt_y</p:attrName>
                                        </p:attrNameLst>
                                      </p:cBhvr>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5.55556E-7 4.81481E-6 L 5.55556E-7 0.25208 " pathEditMode="relative" rAng="0" ptsTypes="AA">
                                      <p:cBhvr>
                                        <p:cTn id="50" dur="2000" fill="hold"/>
                                        <p:tgtEl>
                                          <p:spTgt spid="17496"/>
                                        </p:tgtEl>
                                        <p:attrNameLst>
                                          <p:attrName>ppt_x</p:attrName>
                                          <p:attrName>ppt_y</p:attrName>
                                        </p:attrNameLst>
                                      </p:cBhvr>
                                      <p:rCtr x="0" y="126"/>
                                    </p:animMotion>
                                  </p:childTnLst>
                                </p:cTn>
                              </p:par>
                              <p:par>
                                <p:cTn id="51" presetID="42" presetClass="path" presetSubtype="0" accel="50000" decel="50000" fill="hold" grpId="0" nodeType="withEffect">
                                  <p:stCondLst>
                                    <p:cond delay="0"/>
                                  </p:stCondLst>
                                  <p:childTnLst>
                                    <p:animMotion origin="layout" path="M 1.66667E-6 4.81481E-6 L -0.00382 0.25208 " pathEditMode="relative" rAng="0" ptsTypes="AA">
                                      <p:cBhvr>
                                        <p:cTn id="52" dur="2000" fill="hold"/>
                                        <p:tgtEl>
                                          <p:spTgt spid="17497"/>
                                        </p:tgtEl>
                                        <p:attrNameLst>
                                          <p:attrName>ppt_x</p:attrName>
                                          <p:attrName>ppt_y</p:attrName>
                                        </p:attrNameLst>
                                      </p:cBhvr>
                                      <p:rCtr x="-2" y="126"/>
                                    </p:animMotion>
                                  </p:childTnLst>
                                </p:cTn>
                              </p:par>
                              <p:par>
                                <p:cTn id="53" presetID="42" presetClass="path" presetSubtype="0" accel="50000" decel="50000" fill="hold" grpId="0" nodeType="withEffect">
                                  <p:stCondLst>
                                    <p:cond delay="0"/>
                                  </p:stCondLst>
                                  <p:childTnLst>
                                    <p:animMotion origin="layout" path="M -2.77778E-7 4.81481E-6 L 0.00399 0.25208 " pathEditMode="relative" rAng="0" ptsTypes="AA">
                                      <p:cBhvr>
                                        <p:cTn id="54" dur="2000" fill="hold"/>
                                        <p:tgtEl>
                                          <p:spTgt spid="17498"/>
                                        </p:tgtEl>
                                        <p:attrNameLst>
                                          <p:attrName>ppt_x</p:attrName>
                                          <p:attrName>ppt_y</p:attrName>
                                        </p:attrNameLst>
                                      </p:cBhvr>
                                      <p:rCtr x="2" y="126"/>
                                    </p:animMotion>
                                  </p:childTnLst>
                                </p:cTn>
                              </p:par>
                              <p:par>
                                <p:cTn id="55" presetID="42" presetClass="path" presetSubtype="0" accel="50000" decel="50000" fill="hold" grpId="0" nodeType="withEffect">
                                  <p:stCondLst>
                                    <p:cond delay="0"/>
                                  </p:stCondLst>
                                  <p:childTnLst>
                                    <p:animMotion origin="layout" path="M -2.77778E-6 4.81481E-6 L -2.77778E-6 0.25208 " pathEditMode="relative" rAng="0" ptsTypes="AA">
                                      <p:cBhvr>
                                        <p:cTn id="56" dur="2000" fill="hold"/>
                                        <p:tgtEl>
                                          <p:spTgt spid="17499"/>
                                        </p:tgtEl>
                                        <p:attrNameLst>
                                          <p:attrName>ppt_x</p:attrName>
                                          <p:attrName>ppt_y</p:attrName>
                                        </p:attrNameLst>
                                      </p:cBhvr>
                                      <p:rCtr x="0" y="126"/>
                                    </p:animMotion>
                                  </p:childTnLst>
                                </p:cTn>
                              </p:par>
                              <p:par>
                                <p:cTn id="57" presetID="42" presetClass="path" presetSubtype="0" accel="50000" decel="50000" fill="hold" grpId="0" nodeType="withEffect">
                                  <p:stCondLst>
                                    <p:cond delay="0"/>
                                  </p:stCondLst>
                                  <p:childTnLst>
                                    <p:animMotion origin="layout" path="M -1.66667E-6 4.81481E-6 L -0.00399 0.25208 " pathEditMode="relative" rAng="0" ptsTypes="AA">
                                      <p:cBhvr>
                                        <p:cTn id="58" dur="2000" fill="hold"/>
                                        <p:tgtEl>
                                          <p:spTgt spid="17500"/>
                                        </p:tgtEl>
                                        <p:attrNameLst>
                                          <p:attrName>ppt_x</p:attrName>
                                          <p:attrName>ppt_y</p:attrName>
                                        </p:attrNameLst>
                                      </p:cBhvr>
                                      <p:rCtr x="-2" y="126"/>
                                    </p:animMotion>
                                  </p:childTnLst>
                                </p:cTn>
                              </p:par>
                              <p:par>
                                <p:cTn id="59" presetID="42" presetClass="path" presetSubtype="0" accel="50000" decel="50000" fill="hold" grpId="0" nodeType="withEffect">
                                  <p:stCondLst>
                                    <p:cond delay="0"/>
                                  </p:stCondLst>
                                  <p:childTnLst>
                                    <p:animMotion origin="layout" path="M -5.55556E-7 4.81481E-6 L -5.55556E-7 0.25208 " pathEditMode="relative" rAng="0" ptsTypes="AA">
                                      <p:cBhvr>
                                        <p:cTn id="60" dur="2000" fill="hold"/>
                                        <p:tgtEl>
                                          <p:spTgt spid="17501"/>
                                        </p:tgtEl>
                                        <p:attrNameLst>
                                          <p:attrName>ppt_x</p:attrName>
                                          <p:attrName>ppt_y</p:attrName>
                                        </p:attrNameLst>
                                      </p:cBhvr>
                                      <p:rCtr x="0" y="126"/>
                                    </p:animMotion>
                                  </p:childTnLst>
                                </p:cTn>
                              </p:par>
                              <p:par>
                                <p:cTn id="61" presetID="42" presetClass="path" presetSubtype="0" accel="50000" decel="50000" fill="hold" grpId="0" nodeType="withEffect">
                                  <p:stCondLst>
                                    <p:cond delay="0"/>
                                  </p:stCondLst>
                                  <p:childTnLst>
                                    <p:animMotion origin="layout" path="M 1.11022E-16 4.81481E-6 L 1.11022E-16 0.25208 " pathEditMode="relative" rAng="0" ptsTypes="AA">
                                      <p:cBhvr>
                                        <p:cTn id="62" dur="2000" fill="hold"/>
                                        <p:tgtEl>
                                          <p:spTgt spid="17502"/>
                                        </p:tgtEl>
                                        <p:attrNameLst>
                                          <p:attrName>ppt_x</p:attrName>
                                          <p:attrName>ppt_y</p:attrName>
                                        </p:attrNameLst>
                                      </p:cBhvr>
                                      <p:rCtr x="0" y="126"/>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5.55556E-7 -2.22222E-6 L 5.55556E-7 0.1838 " pathEditMode="relative" rAng="0" ptsTypes="AA">
                                      <p:cBhvr>
                                        <p:cTn id="66" dur="2000" fill="hold"/>
                                        <p:tgtEl>
                                          <p:spTgt spid="17524"/>
                                        </p:tgtEl>
                                        <p:attrNameLst>
                                          <p:attrName>ppt_x</p:attrName>
                                          <p:attrName>ppt_y</p:attrName>
                                        </p:attrNameLst>
                                      </p:cBhvr>
                                      <p:rCtr x="0" y="92"/>
                                    </p:animMotion>
                                  </p:childTnLst>
                                </p:cTn>
                              </p:par>
                              <p:par>
                                <p:cTn id="67" presetID="42" presetClass="path" presetSubtype="0" accel="50000" decel="50000" fill="hold" grpId="0" nodeType="withEffect">
                                  <p:stCondLst>
                                    <p:cond delay="0"/>
                                  </p:stCondLst>
                                  <p:childTnLst>
                                    <p:animMotion origin="layout" path="M 1.66667E-6 -2.22222E-6 L 0.00399 0.17338 " pathEditMode="relative" rAng="0" ptsTypes="AA">
                                      <p:cBhvr>
                                        <p:cTn id="68" dur="2000" fill="hold"/>
                                        <p:tgtEl>
                                          <p:spTgt spid="17525"/>
                                        </p:tgtEl>
                                        <p:attrNameLst>
                                          <p:attrName>ppt_x</p:attrName>
                                          <p:attrName>ppt_y</p:attrName>
                                        </p:attrNameLst>
                                      </p:cBhvr>
                                      <p:rCtr x="2" y="87"/>
                                    </p:animMotion>
                                  </p:childTnLst>
                                </p:cTn>
                              </p:par>
                              <p:par>
                                <p:cTn id="69" presetID="42" presetClass="path" presetSubtype="0" accel="50000" decel="50000" fill="hold" grpId="0" nodeType="withEffect">
                                  <p:stCondLst>
                                    <p:cond delay="0"/>
                                  </p:stCondLst>
                                  <p:childTnLst>
                                    <p:animMotion origin="layout" path="M -2.77778E-7 -2.22222E-6 L 0.00399 0.1838 " pathEditMode="relative" rAng="0" ptsTypes="AA">
                                      <p:cBhvr>
                                        <p:cTn id="70" dur="2000" fill="hold"/>
                                        <p:tgtEl>
                                          <p:spTgt spid="17507"/>
                                        </p:tgtEl>
                                        <p:attrNameLst>
                                          <p:attrName>ppt_x</p:attrName>
                                          <p:attrName>ppt_y</p:attrName>
                                        </p:attrNameLst>
                                      </p:cBhvr>
                                      <p:rCtr x="2" y="92"/>
                                    </p:animMotion>
                                  </p:childTnLst>
                                </p:cTn>
                              </p:par>
                              <p:par>
                                <p:cTn id="71" presetID="42" presetClass="path" presetSubtype="0" accel="50000" decel="50000" fill="hold" grpId="0" nodeType="withEffect">
                                  <p:stCondLst>
                                    <p:cond delay="0"/>
                                  </p:stCondLst>
                                  <p:childTnLst>
                                    <p:animMotion origin="layout" path="M -2.77778E-6 -2.22222E-6 L -2.77778E-6 0.1838 " pathEditMode="relative" rAng="0" ptsTypes="AA">
                                      <p:cBhvr>
                                        <p:cTn id="72" dur="2000" fill="hold"/>
                                        <p:tgtEl>
                                          <p:spTgt spid="17508"/>
                                        </p:tgtEl>
                                        <p:attrNameLst>
                                          <p:attrName>ppt_x</p:attrName>
                                          <p:attrName>ppt_y</p:attrName>
                                        </p:attrNameLst>
                                      </p:cBhvr>
                                      <p:rCtr x="0" y="92"/>
                                    </p:animMotion>
                                  </p:childTnLst>
                                </p:cTn>
                              </p:par>
                              <p:par>
                                <p:cTn id="73" presetID="42" presetClass="path" presetSubtype="0" accel="50000" decel="50000" fill="hold" grpId="0" nodeType="withEffect">
                                  <p:stCondLst>
                                    <p:cond delay="0"/>
                                  </p:stCondLst>
                                  <p:childTnLst>
                                    <p:animMotion origin="layout" path="M -1.66667E-6 -2.22222E-6 L 0.00399 0.1838 " pathEditMode="relative" rAng="0" ptsTypes="AA">
                                      <p:cBhvr>
                                        <p:cTn id="74" dur="2000" fill="hold"/>
                                        <p:tgtEl>
                                          <p:spTgt spid="17510"/>
                                        </p:tgtEl>
                                        <p:attrNameLst>
                                          <p:attrName>ppt_x</p:attrName>
                                          <p:attrName>ppt_y</p:attrName>
                                        </p:attrNameLst>
                                      </p:cBhvr>
                                      <p:rCtr x="2" y="92"/>
                                    </p:animMotion>
                                  </p:childTnLst>
                                </p:cTn>
                              </p:par>
                              <p:par>
                                <p:cTn id="75" presetID="42" presetClass="path" presetSubtype="0" accel="50000" decel="50000" fill="hold" grpId="0" nodeType="withEffect">
                                  <p:stCondLst>
                                    <p:cond delay="0"/>
                                  </p:stCondLst>
                                  <p:childTnLst>
                                    <p:animMotion origin="layout" path="M -5.55556E-7 -2.22222E-6 L -5.55556E-7 0.1838 " pathEditMode="relative" rAng="0" ptsTypes="AA">
                                      <p:cBhvr>
                                        <p:cTn id="76" dur="2000" fill="hold"/>
                                        <p:tgtEl>
                                          <p:spTgt spid="17511"/>
                                        </p:tgtEl>
                                        <p:attrNameLst>
                                          <p:attrName>ppt_x</p:attrName>
                                          <p:attrName>ppt_y</p:attrName>
                                        </p:attrNameLst>
                                      </p:cBhvr>
                                      <p:rCtr x="0" y="92"/>
                                    </p:animMotion>
                                  </p:childTnLst>
                                </p:cTn>
                              </p:par>
                              <p:par>
                                <p:cTn id="77" presetID="42" presetClass="path" presetSubtype="0" accel="50000" decel="50000" fill="hold" grpId="0" nodeType="withEffect">
                                  <p:stCondLst>
                                    <p:cond delay="0"/>
                                  </p:stCondLst>
                                  <p:childTnLst>
                                    <p:animMotion origin="layout" path="M 1.11022E-16 -2.22222E-6 L 1.11022E-16 0.1838 " pathEditMode="relative" rAng="0" ptsTypes="AA">
                                      <p:cBhvr>
                                        <p:cTn id="78" dur="2000" fill="hold"/>
                                        <p:tgtEl>
                                          <p:spTgt spid="17512"/>
                                        </p:tgtEl>
                                        <p:attrNameLst>
                                          <p:attrName>ppt_x</p:attrName>
                                          <p:attrName>ppt_y</p:attrName>
                                        </p:attrNameLst>
                                      </p:cBhvr>
                                      <p:rCtr x="0" y="92"/>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0" nodeType="clickEffect">
                                  <p:stCondLst>
                                    <p:cond delay="0"/>
                                  </p:stCondLst>
                                  <p:childTnLst>
                                    <p:animMotion origin="layout" path="M 5.55556E-7 7.40741E-7 L 5.55556E-7 0.12593 " pathEditMode="relative" rAng="0" ptsTypes="AA">
                                      <p:cBhvr>
                                        <p:cTn id="82" dur="2000" fill="hold"/>
                                        <p:tgtEl>
                                          <p:spTgt spid="17513"/>
                                        </p:tgtEl>
                                        <p:attrNameLst>
                                          <p:attrName>ppt_x</p:attrName>
                                          <p:attrName>ppt_y</p:attrName>
                                        </p:attrNameLst>
                                      </p:cBhvr>
                                      <p:rCtr x="0" y="63"/>
                                    </p:animMotion>
                                  </p:childTnLst>
                                </p:cTn>
                              </p:par>
                              <p:par>
                                <p:cTn id="83" presetID="42" presetClass="path" presetSubtype="0" accel="50000" decel="50000" fill="hold" grpId="0" nodeType="withEffect">
                                  <p:stCondLst>
                                    <p:cond delay="0"/>
                                  </p:stCondLst>
                                  <p:childTnLst>
                                    <p:animMotion origin="layout" path="M 1.66667E-6 -1.85185E-6 L 0.00399 0.13148 " pathEditMode="relative" rAng="0" ptsTypes="AA">
                                      <p:cBhvr>
                                        <p:cTn id="84" dur="2000" fill="hold"/>
                                        <p:tgtEl>
                                          <p:spTgt spid="17514"/>
                                        </p:tgtEl>
                                        <p:attrNameLst>
                                          <p:attrName>ppt_x</p:attrName>
                                          <p:attrName>ppt_y</p:attrName>
                                        </p:attrNameLst>
                                      </p:cBhvr>
                                      <p:rCtr x="2" y="66"/>
                                    </p:animMotion>
                                  </p:childTnLst>
                                </p:cTn>
                              </p:par>
                              <p:par>
                                <p:cTn id="85" presetID="42" presetClass="path" presetSubtype="0" accel="50000" decel="50000" fill="hold" grpId="0" nodeType="withEffect">
                                  <p:stCondLst>
                                    <p:cond delay="0"/>
                                  </p:stCondLst>
                                  <p:childTnLst>
                                    <p:animMotion origin="layout" path="M -2.77778E-7 -1.85185E-6 L 0.00399 0.13148 " pathEditMode="relative" rAng="0" ptsTypes="AA">
                                      <p:cBhvr>
                                        <p:cTn id="86" dur="2000" fill="hold"/>
                                        <p:tgtEl>
                                          <p:spTgt spid="17515"/>
                                        </p:tgtEl>
                                        <p:attrNameLst>
                                          <p:attrName>ppt_x</p:attrName>
                                          <p:attrName>ppt_y</p:attrName>
                                        </p:attrNameLst>
                                      </p:cBhvr>
                                      <p:rCtr x="2" y="66"/>
                                    </p:animMotion>
                                  </p:childTnLst>
                                </p:cTn>
                              </p:par>
                              <p:par>
                                <p:cTn id="87" presetID="42" presetClass="path" presetSubtype="0" accel="50000" decel="50000" fill="hold" grpId="0" nodeType="withEffect">
                                  <p:stCondLst>
                                    <p:cond delay="0"/>
                                  </p:stCondLst>
                                  <p:childTnLst>
                                    <p:animMotion origin="layout" path="M -2.77778E-6 -1.85185E-6 L -2.77778E-6 0.13148 " pathEditMode="relative" rAng="0" ptsTypes="AA">
                                      <p:cBhvr>
                                        <p:cTn id="88" dur="2000" fill="hold"/>
                                        <p:tgtEl>
                                          <p:spTgt spid="17516"/>
                                        </p:tgtEl>
                                        <p:attrNameLst>
                                          <p:attrName>ppt_x</p:attrName>
                                          <p:attrName>ppt_y</p:attrName>
                                        </p:attrNameLst>
                                      </p:cBhvr>
                                      <p:rCtr x="0" y="66"/>
                                    </p:animMotion>
                                  </p:childTnLst>
                                </p:cTn>
                              </p:par>
                              <p:par>
                                <p:cTn id="89" presetID="42" presetClass="path" presetSubtype="0" accel="50000" decel="50000" fill="hold" grpId="0" nodeType="withEffect">
                                  <p:stCondLst>
                                    <p:cond delay="0"/>
                                  </p:stCondLst>
                                  <p:childTnLst>
                                    <p:animMotion origin="layout" path="M -1.66667E-6 -1.85185E-6 L 0.00399 0.13148 " pathEditMode="relative" rAng="0" ptsTypes="AA">
                                      <p:cBhvr>
                                        <p:cTn id="90" dur="2000" fill="hold"/>
                                        <p:tgtEl>
                                          <p:spTgt spid="17517"/>
                                        </p:tgtEl>
                                        <p:attrNameLst>
                                          <p:attrName>ppt_x</p:attrName>
                                          <p:attrName>ppt_y</p:attrName>
                                        </p:attrNameLst>
                                      </p:cBhvr>
                                      <p:rCtr x="2" y="66"/>
                                    </p:animMotion>
                                  </p:childTnLst>
                                </p:cTn>
                              </p:par>
                              <p:par>
                                <p:cTn id="91" presetID="42" presetClass="path" presetSubtype="0" accel="50000" decel="50000" fill="hold" grpId="0" nodeType="withEffect">
                                  <p:stCondLst>
                                    <p:cond delay="0"/>
                                  </p:stCondLst>
                                  <p:childTnLst>
                                    <p:animMotion origin="layout" path="M -5.55556E-7 -1.85185E-6 L -5.55556E-7 0.13148 " pathEditMode="relative" rAng="0" ptsTypes="AA">
                                      <p:cBhvr>
                                        <p:cTn id="92" dur="2000" fill="hold"/>
                                        <p:tgtEl>
                                          <p:spTgt spid="17518"/>
                                        </p:tgtEl>
                                        <p:attrNameLst>
                                          <p:attrName>ppt_x</p:attrName>
                                          <p:attrName>ppt_y</p:attrName>
                                        </p:attrNameLst>
                                      </p:cBhvr>
                                      <p:rCtr x="0" y="66"/>
                                    </p:animMotion>
                                  </p:childTnLst>
                                </p:cTn>
                              </p:par>
                              <p:par>
                                <p:cTn id="93" presetID="42" presetClass="path" presetSubtype="0" accel="50000" decel="50000" fill="hold" grpId="0" nodeType="withEffect">
                                  <p:stCondLst>
                                    <p:cond delay="0"/>
                                  </p:stCondLst>
                                  <p:childTnLst>
                                    <p:animMotion origin="layout" path="M 1.11022E-16 -1.85185E-6 L 1.11022E-16 0.13148 " pathEditMode="relative" rAng="0" ptsTypes="AA">
                                      <p:cBhvr>
                                        <p:cTn id="94" dur="2000" fill="hold"/>
                                        <p:tgtEl>
                                          <p:spTgt spid="17519"/>
                                        </p:tgtEl>
                                        <p:attrNameLst>
                                          <p:attrName>ppt_x</p:attrName>
                                          <p:attrName>ppt_y</p:attrName>
                                        </p:attrNameLst>
                                      </p:cBhvr>
                                      <p:rCtr x="0" y="66"/>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0" nodeType="clickEffect">
                                  <p:stCondLst>
                                    <p:cond delay="0"/>
                                  </p:stCondLst>
                                  <p:childTnLst>
                                    <p:animMotion origin="layout" path="M -0.00781 0.0368 L -0.00781 0.07361 " pathEditMode="relative" rAng="0" ptsTypes="AA">
                                      <p:cBhvr>
                                        <p:cTn id="98" dur="2000" fill="hold"/>
                                        <p:tgtEl>
                                          <p:spTgt spid="17521"/>
                                        </p:tgtEl>
                                        <p:attrNameLst>
                                          <p:attrName>ppt_x</p:attrName>
                                          <p:attrName>ppt_y</p:attrName>
                                        </p:attrNameLst>
                                      </p:cBhvr>
                                      <p:rCtr x="0" y="18"/>
                                    </p:animMotion>
                                  </p:childTnLst>
                                </p:cTn>
                              </p:par>
                              <p:par>
                                <p:cTn id="99" presetID="42" presetClass="path" presetSubtype="0" accel="50000" decel="50000" fill="hold" grpId="0" nodeType="withEffect">
                                  <p:stCondLst>
                                    <p:cond delay="0"/>
                                  </p:stCondLst>
                                  <p:childTnLst>
                                    <p:animMotion origin="layout" path="M -0.00382 0.0368 L -0.00764 0.08403 " pathEditMode="relative" rAng="0" ptsTypes="AA">
                                      <p:cBhvr>
                                        <p:cTn id="100" dur="2000" fill="hold"/>
                                        <p:tgtEl>
                                          <p:spTgt spid="17522"/>
                                        </p:tgtEl>
                                        <p:attrNameLst>
                                          <p:attrName>ppt_x</p:attrName>
                                          <p:attrName>ppt_y</p:attrName>
                                        </p:attrNameLst>
                                      </p:cBhvr>
                                      <p:rCtr x="-2" y="24"/>
                                    </p:animMotion>
                                  </p:childTnLst>
                                </p:cTn>
                              </p:par>
                              <p:par>
                                <p:cTn id="101" presetID="42" presetClass="path" presetSubtype="0" accel="50000" decel="50000" fill="hold" grpId="0" nodeType="withEffect">
                                  <p:stCondLst>
                                    <p:cond delay="0"/>
                                  </p:stCondLst>
                                  <p:childTnLst>
                                    <p:animMotion origin="layout" path="M -3.33333E-6 2.96296E-6 L -0.00382 0.0787 " pathEditMode="relative" rAng="0" ptsTypes="AA">
                                      <p:cBhvr>
                                        <p:cTn id="102" dur="2000" fill="hold"/>
                                        <p:tgtEl>
                                          <p:spTgt spid="17526"/>
                                        </p:tgtEl>
                                        <p:attrNameLst>
                                          <p:attrName>ppt_x</p:attrName>
                                          <p:attrName>ppt_y</p:attrName>
                                        </p:attrNameLst>
                                      </p:cBhvr>
                                      <p:rCtr x="-2" y="39"/>
                                    </p:animMotion>
                                  </p:childTnLst>
                                </p:cTn>
                              </p:par>
                              <p:par>
                                <p:cTn id="103" presetID="42" presetClass="path" presetSubtype="0" accel="50000" decel="50000" fill="hold" grpId="0" nodeType="withEffect">
                                  <p:stCondLst>
                                    <p:cond delay="0"/>
                                  </p:stCondLst>
                                  <p:childTnLst>
                                    <p:animMotion origin="layout" path="M -0.00799 0.02361 L -0.00799 0.0919 " pathEditMode="relative" rAng="0" ptsTypes="AA">
                                      <p:cBhvr>
                                        <p:cTn id="104" dur="2000" fill="hold"/>
                                        <p:tgtEl>
                                          <p:spTgt spid="17527"/>
                                        </p:tgtEl>
                                        <p:attrNameLst>
                                          <p:attrName>ppt_x</p:attrName>
                                          <p:attrName>ppt_y</p:attrName>
                                        </p:attrNameLst>
                                      </p:cBhvr>
                                      <p:rCtr x="0" y="34"/>
                                    </p:animMotion>
                                  </p:childTnLst>
                                </p:cTn>
                              </p:par>
                              <p:par>
                                <p:cTn id="105" presetID="42" presetClass="path" presetSubtype="0" accel="50000" decel="50000" fill="hold" grpId="0" nodeType="withEffect">
                                  <p:stCondLst>
                                    <p:cond delay="0"/>
                                  </p:stCondLst>
                                  <p:childTnLst>
                                    <p:animMotion origin="layout" path="M 1.38889E-6 -2.22222E-6 L 1.38889E-6 0.08403 " pathEditMode="relative" rAng="0" ptsTypes="AA">
                                      <p:cBhvr>
                                        <p:cTn id="106" dur="2000" fill="hold"/>
                                        <p:tgtEl>
                                          <p:spTgt spid="17528"/>
                                        </p:tgtEl>
                                        <p:attrNameLst>
                                          <p:attrName>ppt_x</p:attrName>
                                          <p:attrName>ppt_y</p:attrName>
                                        </p:attrNameLst>
                                      </p:cBhvr>
                                      <p:rCtr x="0" y="42"/>
                                    </p:animMotion>
                                  </p:childTnLst>
                                </p:cTn>
                              </p:par>
                              <p:par>
                                <p:cTn id="107" presetID="42" presetClass="path" presetSubtype="0" accel="50000" decel="50000" fill="hold" grpId="0" nodeType="withEffect">
                                  <p:stCondLst>
                                    <p:cond delay="0"/>
                                  </p:stCondLst>
                                  <p:childTnLst>
                                    <p:animMotion origin="layout" path="M -5.55556E-7 -2.22222E-6 L -5.55556E-7 0.0919 " pathEditMode="relative" rAng="0" ptsTypes="AA">
                                      <p:cBhvr>
                                        <p:cTn id="108" dur="2000" fill="hold"/>
                                        <p:tgtEl>
                                          <p:spTgt spid="17529"/>
                                        </p:tgtEl>
                                        <p:attrNameLst>
                                          <p:attrName>ppt_x</p:attrName>
                                          <p:attrName>ppt_y</p:attrName>
                                        </p:attrNameLst>
                                      </p:cBhvr>
                                      <p:rCtr x="0" y="46"/>
                                    </p:animMotion>
                                  </p:childTnLst>
                                </p:cTn>
                              </p:par>
                              <p:par>
                                <p:cTn id="109" presetID="42" presetClass="path" presetSubtype="0" accel="50000" decel="50000" fill="hold" grpId="0" nodeType="withEffect">
                                  <p:stCondLst>
                                    <p:cond delay="0"/>
                                  </p:stCondLst>
                                  <p:childTnLst>
                                    <p:animMotion origin="layout" path="M 1.11022E-16 1.11111E-6 L 1.11022E-16 0.08148 " pathEditMode="relative" rAng="0" ptsTypes="AA">
                                      <p:cBhvr>
                                        <p:cTn id="110" dur="2000" fill="hold"/>
                                        <p:tgtEl>
                                          <p:spTgt spid="17530"/>
                                        </p:tgtEl>
                                        <p:attrNameLst>
                                          <p:attrName>ppt_x</p:attrName>
                                          <p:attrName>ppt_y</p:attrName>
                                        </p:attrNameLst>
                                      </p:cBhvr>
                                      <p:rCtr x="0" y="41"/>
                                    </p:animMotion>
                                  </p:childTnLst>
                                </p:cTn>
                              </p:par>
                            </p:childTnLst>
                          </p:cTn>
                        </p:par>
                        <p:par>
                          <p:cTn id="111" fill="hold">
                            <p:stCondLst>
                              <p:cond delay="2000"/>
                            </p:stCondLst>
                            <p:childTnLst>
                              <p:par>
                                <p:cTn id="112" presetID="3" presetClass="entr" presetSubtype="10" fill="hold" grpId="0" nodeType="afterEffect">
                                  <p:stCondLst>
                                    <p:cond delay="0"/>
                                  </p:stCondLst>
                                  <p:childTnLst>
                                    <p:set>
                                      <p:cBhvr>
                                        <p:cTn id="113" dur="1" fill="hold">
                                          <p:stCondLst>
                                            <p:cond delay="0"/>
                                          </p:stCondLst>
                                        </p:cTn>
                                        <p:tgtEl>
                                          <p:spTgt spid="17532"/>
                                        </p:tgtEl>
                                        <p:attrNameLst>
                                          <p:attrName>style.visibility</p:attrName>
                                        </p:attrNameLst>
                                      </p:cBhvr>
                                      <p:to>
                                        <p:strVal val="visible"/>
                                      </p:to>
                                    </p:set>
                                    <p:animEffect transition="in" filter="blinds(horizontal)">
                                      <p:cBhvr>
                                        <p:cTn id="114" dur="500"/>
                                        <p:tgtEl>
                                          <p:spTgt spid="17532"/>
                                        </p:tgtEl>
                                      </p:cBhvr>
                                    </p:animEffect>
                                  </p:childTnLst>
                                </p:cTn>
                              </p:par>
                            </p:childTnLst>
                          </p:cTn>
                        </p:par>
                      </p:childTnLst>
                    </p:cTn>
                  </p:par>
                  <p:par>
                    <p:cTn id="115" fill="hold">
                      <p:stCondLst>
                        <p:cond delay="indefinite"/>
                      </p:stCondLst>
                      <p:childTnLst>
                        <p:par>
                          <p:cTn id="116" fill="hold">
                            <p:stCondLst>
                              <p:cond delay="0"/>
                            </p:stCondLst>
                            <p:childTnLst>
                              <p:par>
                                <p:cTn id="117" presetID="41" presetClass="path" presetSubtype="0" accel="50000" decel="50000" fill="hold" grpId="1" nodeType="clickEffect">
                                  <p:stCondLst>
                                    <p:cond delay="0"/>
                                  </p:stCondLst>
                                  <p:childTnLst>
                                    <p:animMotion origin="layout" path="M 0.0 0.0  c -0.004 -0.01067  -0.018 -0.02133  -0.023 -0.02133  c -0.031 0.0  -0.063 0.16667  -0.063 0.33333  c 0.0 -0.084  -0.016 -0.16667  -0.031 -0.16667  c -0.016 0.0  -0.031 0.084  -0.031 0.16667  c 0.0 -0.04133  -0.008 -0.084  -0.016 -0.084  c -0.008 0.0  -0.016 0.04133  -0.016 0.084  c 0.0 -0.02133  -0.004 -0.04133  -0.008 -0.04133  c -0.004 0.0  -0.008 0.02133  -0.008 0.04133  c 0.0 -0.01067  -0.002 -0.02133  -0.004 -0.02133  c -0.001 0.0  -0.004 0.01067  -0.004 0.02133  c 0.0 -0.00533  -0.001 -0.01067  -0.002 -0.01067  c 0.0 -0.00133  -0.002 0.00533  -0.002 0.01067  c 0.0 -0.00267  0.0 -0.00533  -0.001 -0.00533  c 0.0 0.00133  -0.001 0.00267  -0.001 0.00533  c 0.0 -0.00133  0.0 -0.00267  0.0 -0.004  c -0.001 0.0  -0.001 0.00133  -0.001 0.00267  c -0.001 0.0  -0.001 -0.00133  -0.001 -0.00267  c -0.001 0.0  -0.001 0.00133  -0.001 0.00267  E" pathEditMode="relative" ptsTypes="">
                                      <p:cBhvr>
                                        <p:cTn id="118" dur="2000" fill="hold"/>
                                        <p:tgtEl>
                                          <p:spTgt spid="1753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2" grpId="0" animBg="1"/>
      <p:bldP spid="17483" grpId="0" animBg="1"/>
      <p:bldP spid="17485" grpId="0" animBg="1"/>
      <p:bldP spid="17486" grpId="0" animBg="1"/>
      <p:bldP spid="17489" grpId="0" animBg="1"/>
      <p:bldP spid="17490" grpId="0" animBg="1"/>
      <p:bldP spid="17491" grpId="0" animBg="1"/>
      <p:bldP spid="17492" grpId="0" animBg="1"/>
      <p:bldP spid="17493" grpId="0" animBg="1"/>
      <p:bldP spid="17494" grpId="0" animBg="1"/>
      <p:bldP spid="17495" grpId="0" animBg="1"/>
      <p:bldP spid="17496" grpId="0" animBg="1"/>
      <p:bldP spid="17497" grpId="0" animBg="1"/>
      <p:bldP spid="17498" grpId="0" animBg="1"/>
      <p:bldP spid="17499" grpId="0" animBg="1"/>
      <p:bldP spid="17500" grpId="0" animBg="1"/>
      <p:bldP spid="17501" grpId="0" animBg="1"/>
      <p:bldP spid="17502" grpId="0" animBg="1"/>
      <p:bldP spid="17507" grpId="0" animBg="1"/>
      <p:bldP spid="17508" grpId="0" animBg="1"/>
      <p:bldP spid="17510" grpId="0" animBg="1"/>
      <p:bldP spid="17511" grpId="0" animBg="1"/>
      <p:bldP spid="17512" grpId="0" animBg="1"/>
      <p:bldP spid="17513" grpId="0" animBg="1"/>
      <p:bldP spid="17514" grpId="0" animBg="1"/>
      <p:bldP spid="17515" grpId="0" animBg="1"/>
      <p:bldP spid="17516" grpId="0" animBg="1"/>
      <p:bldP spid="17517" grpId="0" animBg="1"/>
      <p:bldP spid="17518" grpId="0" animBg="1"/>
      <p:bldP spid="17519" grpId="0" animBg="1"/>
      <p:bldP spid="17521" grpId="0" animBg="1"/>
      <p:bldP spid="17522" grpId="0" animBg="1"/>
      <p:bldP spid="17524" grpId="0" animBg="1"/>
      <p:bldP spid="17525" grpId="0" animBg="1"/>
      <p:bldP spid="17526" grpId="0" animBg="1"/>
      <p:bldP spid="17527" grpId="0" animBg="1"/>
      <p:bldP spid="17528" grpId="0" animBg="1"/>
      <p:bldP spid="17529" grpId="0" animBg="1"/>
      <p:bldP spid="17530" grpId="0" animBg="1"/>
      <p:bldP spid="17532" grpId="0"/>
      <p:bldP spid="17532"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4"/>
          <p:cNvSpPr>
            <a:spLocks noGrp="1" noChangeArrowheads="1"/>
          </p:cNvSpPr>
          <p:nvPr>
            <p:ph type="title"/>
          </p:nvPr>
        </p:nvSpPr>
        <p:spPr>
          <a:xfrm>
            <a:off x="457200" y="1125538"/>
            <a:ext cx="8229600" cy="790575"/>
          </a:xfrm>
        </p:spPr>
        <p:txBody>
          <a:bodyPr/>
          <a:lstStyle/>
          <a:p>
            <a:r>
              <a:rPr lang="hr-HR" sz="1800"/>
              <a:t> ukupno rezova = 52,65 m    ukupno bušenje </a:t>
            </a:r>
            <a:r>
              <a:rPr lang="en-US" sz="1800">
                <a:cs typeface="Arial" charset="0"/>
              </a:rPr>
              <a:t>Ø</a:t>
            </a:r>
            <a:r>
              <a:rPr lang="hr-HR" sz="1800">
                <a:cs typeface="Arial" charset="0"/>
              </a:rPr>
              <a:t> 112 mm = 28</a:t>
            </a:r>
            <a:endParaRPr lang="en-US" sz="1800">
              <a:cs typeface="Arial" charset="0"/>
            </a:endParaRPr>
          </a:p>
        </p:txBody>
      </p:sp>
      <p:sp>
        <p:nvSpPr>
          <p:cNvPr id="24581" name="Rectangle 5"/>
          <p:cNvSpPr>
            <a:spLocks noChangeArrowheads="1"/>
          </p:cNvSpPr>
          <p:nvPr/>
        </p:nvSpPr>
        <p:spPr bwMode="auto">
          <a:xfrm>
            <a:off x="971550" y="2205038"/>
            <a:ext cx="7561263" cy="3311525"/>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24582" name="Rectangle 6"/>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24583" name="Rectangle 7"/>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24584" name="Text Box 8"/>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24585" name="Line 9"/>
          <p:cNvSpPr>
            <a:spLocks noChangeShapeType="1"/>
          </p:cNvSpPr>
          <p:nvPr/>
        </p:nvSpPr>
        <p:spPr bwMode="auto">
          <a:xfrm>
            <a:off x="3276600" y="5013325"/>
            <a:ext cx="5256213" cy="0"/>
          </a:xfrm>
          <a:prstGeom prst="line">
            <a:avLst/>
          </a:prstGeom>
          <a:noFill/>
          <a:ln w="9525">
            <a:solidFill>
              <a:schemeClr val="tx1"/>
            </a:solidFill>
            <a:round/>
            <a:headEnd/>
            <a:tailEnd/>
          </a:ln>
          <a:effectLst/>
        </p:spPr>
        <p:txBody>
          <a:bodyPr/>
          <a:lstStyle/>
          <a:p>
            <a:endParaRPr lang="hr-HR"/>
          </a:p>
        </p:txBody>
      </p:sp>
      <p:sp>
        <p:nvSpPr>
          <p:cNvPr id="24586" name="Line 10"/>
          <p:cNvSpPr>
            <a:spLocks noChangeShapeType="1"/>
          </p:cNvSpPr>
          <p:nvPr/>
        </p:nvSpPr>
        <p:spPr bwMode="auto">
          <a:xfrm>
            <a:off x="3276600" y="4508500"/>
            <a:ext cx="5256213" cy="0"/>
          </a:xfrm>
          <a:prstGeom prst="line">
            <a:avLst/>
          </a:prstGeom>
          <a:noFill/>
          <a:ln w="9525">
            <a:solidFill>
              <a:schemeClr val="tx1"/>
            </a:solidFill>
            <a:round/>
            <a:headEnd/>
            <a:tailEnd/>
          </a:ln>
          <a:effectLst/>
        </p:spPr>
        <p:txBody>
          <a:bodyPr/>
          <a:lstStyle/>
          <a:p>
            <a:endParaRPr lang="hr-HR"/>
          </a:p>
        </p:txBody>
      </p:sp>
      <p:sp>
        <p:nvSpPr>
          <p:cNvPr id="24587" name="Line 11"/>
          <p:cNvSpPr>
            <a:spLocks noChangeShapeType="1"/>
          </p:cNvSpPr>
          <p:nvPr/>
        </p:nvSpPr>
        <p:spPr bwMode="auto">
          <a:xfrm>
            <a:off x="3276600" y="4005263"/>
            <a:ext cx="5256213" cy="0"/>
          </a:xfrm>
          <a:prstGeom prst="line">
            <a:avLst/>
          </a:prstGeom>
          <a:noFill/>
          <a:ln w="9525">
            <a:solidFill>
              <a:schemeClr val="tx1"/>
            </a:solidFill>
            <a:round/>
            <a:headEnd/>
            <a:tailEnd/>
          </a:ln>
          <a:effectLst/>
        </p:spPr>
        <p:txBody>
          <a:bodyPr/>
          <a:lstStyle/>
          <a:p>
            <a:endParaRPr lang="hr-HR"/>
          </a:p>
        </p:txBody>
      </p:sp>
      <p:sp>
        <p:nvSpPr>
          <p:cNvPr id="24588" name="Line 12"/>
          <p:cNvSpPr>
            <a:spLocks noChangeShapeType="1"/>
          </p:cNvSpPr>
          <p:nvPr/>
        </p:nvSpPr>
        <p:spPr bwMode="auto">
          <a:xfrm>
            <a:off x="3276600" y="3500438"/>
            <a:ext cx="5256213" cy="0"/>
          </a:xfrm>
          <a:prstGeom prst="line">
            <a:avLst/>
          </a:prstGeom>
          <a:noFill/>
          <a:ln w="9525">
            <a:solidFill>
              <a:schemeClr val="tx1"/>
            </a:solidFill>
            <a:round/>
            <a:headEnd/>
            <a:tailEnd/>
          </a:ln>
          <a:effectLst/>
        </p:spPr>
        <p:txBody>
          <a:bodyPr/>
          <a:lstStyle/>
          <a:p>
            <a:endParaRPr lang="hr-HR"/>
          </a:p>
        </p:txBody>
      </p:sp>
      <p:sp>
        <p:nvSpPr>
          <p:cNvPr id="24589" name="Line 13"/>
          <p:cNvSpPr>
            <a:spLocks noChangeShapeType="1"/>
          </p:cNvSpPr>
          <p:nvPr/>
        </p:nvSpPr>
        <p:spPr bwMode="auto">
          <a:xfrm flipH="1">
            <a:off x="3276600" y="3068638"/>
            <a:ext cx="576263" cy="0"/>
          </a:xfrm>
          <a:prstGeom prst="line">
            <a:avLst/>
          </a:prstGeom>
          <a:noFill/>
          <a:ln w="9525">
            <a:solidFill>
              <a:schemeClr val="tx1"/>
            </a:solidFill>
            <a:round/>
            <a:headEnd/>
            <a:tailEnd/>
          </a:ln>
          <a:effectLst/>
        </p:spPr>
        <p:txBody>
          <a:bodyPr/>
          <a:lstStyle/>
          <a:p>
            <a:endParaRPr lang="hr-HR"/>
          </a:p>
        </p:txBody>
      </p:sp>
      <p:sp>
        <p:nvSpPr>
          <p:cNvPr id="24590" name="Line 14"/>
          <p:cNvSpPr>
            <a:spLocks noChangeShapeType="1"/>
          </p:cNvSpPr>
          <p:nvPr/>
        </p:nvSpPr>
        <p:spPr bwMode="auto">
          <a:xfrm>
            <a:off x="5651500" y="3068638"/>
            <a:ext cx="2881313" cy="0"/>
          </a:xfrm>
          <a:prstGeom prst="line">
            <a:avLst/>
          </a:prstGeom>
          <a:noFill/>
          <a:ln w="9525">
            <a:solidFill>
              <a:schemeClr val="tx1"/>
            </a:solidFill>
            <a:round/>
            <a:headEnd/>
            <a:tailEnd/>
          </a:ln>
          <a:effectLst/>
        </p:spPr>
        <p:txBody>
          <a:bodyPr/>
          <a:lstStyle/>
          <a:p>
            <a:endParaRPr lang="hr-HR"/>
          </a:p>
        </p:txBody>
      </p:sp>
      <p:sp>
        <p:nvSpPr>
          <p:cNvPr id="24591" name="Line 15"/>
          <p:cNvSpPr>
            <a:spLocks noChangeShapeType="1"/>
          </p:cNvSpPr>
          <p:nvPr/>
        </p:nvSpPr>
        <p:spPr bwMode="auto">
          <a:xfrm flipV="1">
            <a:off x="3995738" y="3068638"/>
            <a:ext cx="0" cy="2447925"/>
          </a:xfrm>
          <a:prstGeom prst="line">
            <a:avLst/>
          </a:prstGeom>
          <a:noFill/>
          <a:ln w="9525">
            <a:solidFill>
              <a:schemeClr val="tx1"/>
            </a:solidFill>
            <a:round/>
            <a:headEnd/>
            <a:tailEnd/>
          </a:ln>
          <a:effectLst/>
        </p:spPr>
        <p:txBody>
          <a:bodyPr/>
          <a:lstStyle/>
          <a:p>
            <a:endParaRPr lang="hr-HR"/>
          </a:p>
        </p:txBody>
      </p:sp>
      <p:sp>
        <p:nvSpPr>
          <p:cNvPr id="24592" name="Line 16"/>
          <p:cNvSpPr>
            <a:spLocks noChangeShapeType="1"/>
          </p:cNvSpPr>
          <p:nvPr/>
        </p:nvSpPr>
        <p:spPr bwMode="auto">
          <a:xfrm flipV="1">
            <a:off x="4787900" y="3068638"/>
            <a:ext cx="0" cy="2447925"/>
          </a:xfrm>
          <a:prstGeom prst="line">
            <a:avLst/>
          </a:prstGeom>
          <a:noFill/>
          <a:ln w="9525">
            <a:solidFill>
              <a:schemeClr val="tx1"/>
            </a:solidFill>
            <a:round/>
            <a:headEnd/>
            <a:tailEnd/>
          </a:ln>
          <a:effectLst/>
        </p:spPr>
        <p:txBody>
          <a:bodyPr/>
          <a:lstStyle/>
          <a:p>
            <a:endParaRPr lang="hr-HR"/>
          </a:p>
        </p:txBody>
      </p:sp>
      <p:sp>
        <p:nvSpPr>
          <p:cNvPr id="24593" name="Line 17"/>
          <p:cNvSpPr>
            <a:spLocks noChangeShapeType="1"/>
          </p:cNvSpPr>
          <p:nvPr/>
        </p:nvSpPr>
        <p:spPr bwMode="auto">
          <a:xfrm flipV="1">
            <a:off x="5580063" y="3068638"/>
            <a:ext cx="0" cy="2447925"/>
          </a:xfrm>
          <a:prstGeom prst="line">
            <a:avLst/>
          </a:prstGeom>
          <a:noFill/>
          <a:ln w="9525">
            <a:solidFill>
              <a:schemeClr val="tx1"/>
            </a:solidFill>
            <a:round/>
            <a:headEnd/>
            <a:tailEnd/>
          </a:ln>
          <a:effectLst/>
        </p:spPr>
        <p:txBody>
          <a:bodyPr/>
          <a:lstStyle/>
          <a:p>
            <a:endParaRPr lang="hr-HR"/>
          </a:p>
        </p:txBody>
      </p:sp>
      <p:sp>
        <p:nvSpPr>
          <p:cNvPr id="24594" name="Line 18"/>
          <p:cNvSpPr>
            <a:spLocks noChangeShapeType="1"/>
          </p:cNvSpPr>
          <p:nvPr/>
        </p:nvSpPr>
        <p:spPr bwMode="auto">
          <a:xfrm flipV="1">
            <a:off x="6300788" y="3068638"/>
            <a:ext cx="0" cy="2447925"/>
          </a:xfrm>
          <a:prstGeom prst="line">
            <a:avLst/>
          </a:prstGeom>
          <a:noFill/>
          <a:ln w="9525">
            <a:solidFill>
              <a:schemeClr val="tx1"/>
            </a:solidFill>
            <a:round/>
            <a:headEnd/>
            <a:tailEnd/>
          </a:ln>
          <a:effectLst/>
        </p:spPr>
        <p:txBody>
          <a:bodyPr/>
          <a:lstStyle/>
          <a:p>
            <a:endParaRPr lang="hr-HR"/>
          </a:p>
        </p:txBody>
      </p:sp>
      <p:sp>
        <p:nvSpPr>
          <p:cNvPr id="24595" name="Line 19"/>
          <p:cNvSpPr>
            <a:spLocks noChangeShapeType="1"/>
          </p:cNvSpPr>
          <p:nvPr/>
        </p:nvSpPr>
        <p:spPr bwMode="auto">
          <a:xfrm flipV="1">
            <a:off x="7092950" y="3068638"/>
            <a:ext cx="0" cy="2447925"/>
          </a:xfrm>
          <a:prstGeom prst="line">
            <a:avLst/>
          </a:prstGeom>
          <a:noFill/>
          <a:ln w="9525">
            <a:solidFill>
              <a:schemeClr val="tx1"/>
            </a:solidFill>
            <a:round/>
            <a:headEnd/>
            <a:tailEnd/>
          </a:ln>
          <a:effectLst/>
        </p:spPr>
        <p:txBody>
          <a:bodyPr/>
          <a:lstStyle/>
          <a:p>
            <a:endParaRPr lang="hr-HR"/>
          </a:p>
        </p:txBody>
      </p:sp>
      <p:sp>
        <p:nvSpPr>
          <p:cNvPr id="24596" name="Line 20"/>
          <p:cNvSpPr>
            <a:spLocks noChangeShapeType="1"/>
          </p:cNvSpPr>
          <p:nvPr/>
        </p:nvSpPr>
        <p:spPr bwMode="auto">
          <a:xfrm flipV="1">
            <a:off x="7812088" y="3068638"/>
            <a:ext cx="0" cy="2447925"/>
          </a:xfrm>
          <a:prstGeom prst="line">
            <a:avLst/>
          </a:prstGeom>
          <a:noFill/>
          <a:ln w="9525">
            <a:solidFill>
              <a:schemeClr val="tx1"/>
            </a:solidFill>
            <a:round/>
            <a:headEnd/>
            <a:tailEnd/>
          </a:ln>
          <a:effectLst/>
        </p:spPr>
        <p:txBody>
          <a:bodyPr/>
          <a:lstStyle/>
          <a:p>
            <a:endParaRPr lang="hr-HR"/>
          </a:p>
        </p:txBody>
      </p:sp>
      <p:sp>
        <p:nvSpPr>
          <p:cNvPr id="24597" name="Line 21"/>
          <p:cNvSpPr>
            <a:spLocks noChangeShapeType="1"/>
          </p:cNvSpPr>
          <p:nvPr/>
        </p:nvSpPr>
        <p:spPr bwMode="auto">
          <a:xfrm flipH="1">
            <a:off x="971550" y="2708275"/>
            <a:ext cx="506413" cy="0"/>
          </a:xfrm>
          <a:prstGeom prst="line">
            <a:avLst/>
          </a:prstGeom>
          <a:noFill/>
          <a:ln w="9525">
            <a:solidFill>
              <a:schemeClr val="tx1"/>
            </a:solidFill>
            <a:round/>
            <a:headEnd/>
            <a:tailEnd/>
          </a:ln>
          <a:effectLst/>
        </p:spPr>
        <p:txBody>
          <a:bodyPr/>
          <a:lstStyle/>
          <a:p>
            <a:endParaRPr lang="hr-HR"/>
          </a:p>
        </p:txBody>
      </p:sp>
      <p:sp>
        <p:nvSpPr>
          <p:cNvPr id="24598" name="Line 22"/>
          <p:cNvSpPr>
            <a:spLocks noChangeShapeType="1"/>
          </p:cNvSpPr>
          <p:nvPr/>
        </p:nvSpPr>
        <p:spPr bwMode="auto">
          <a:xfrm>
            <a:off x="971550" y="4076700"/>
            <a:ext cx="506413" cy="0"/>
          </a:xfrm>
          <a:prstGeom prst="line">
            <a:avLst/>
          </a:prstGeom>
          <a:noFill/>
          <a:ln w="9525">
            <a:solidFill>
              <a:schemeClr val="tx1"/>
            </a:solidFill>
            <a:round/>
            <a:headEnd/>
            <a:tailEnd/>
          </a:ln>
          <a:effectLst/>
        </p:spPr>
        <p:txBody>
          <a:bodyPr/>
          <a:lstStyle/>
          <a:p>
            <a:endParaRPr lang="hr-HR"/>
          </a:p>
        </p:txBody>
      </p:sp>
      <p:sp>
        <p:nvSpPr>
          <p:cNvPr id="24599" name="Line 23"/>
          <p:cNvSpPr>
            <a:spLocks noChangeShapeType="1"/>
          </p:cNvSpPr>
          <p:nvPr/>
        </p:nvSpPr>
        <p:spPr bwMode="auto">
          <a:xfrm>
            <a:off x="971550" y="3429000"/>
            <a:ext cx="506413" cy="0"/>
          </a:xfrm>
          <a:prstGeom prst="line">
            <a:avLst/>
          </a:prstGeom>
          <a:noFill/>
          <a:ln w="9525">
            <a:solidFill>
              <a:schemeClr val="tx1"/>
            </a:solidFill>
            <a:round/>
            <a:headEnd/>
            <a:tailEnd/>
          </a:ln>
          <a:effectLst/>
        </p:spPr>
        <p:txBody>
          <a:bodyPr/>
          <a:lstStyle/>
          <a:p>
            <a:endParaRPr lang="hr-HR"/>
          </a:p>
        </p:txBody>
      </p:sp>
      <p:sp>
        <p:nvSpPr>
          <p:cNvPr id="24600" name="Line 24"/>
          <p:cNvSpPr>
            <a:spLocks noChangeShapeType="1"/>
          </p:cNvSpPr>
          <p:nvPr/>
        </p:nvSpPr>
        <p:spPr bwMode="auto">
          <a:xfrm>
            <a:off x="971550" y="4797425"/>
            <a:ext cx="506413" cy="0"/>
          </a:xfrm>
          <a:prstGeom prst="line">
            <a:avLst/>
          </a:prstGeom>
          <a:noFill/>
          <a:ln w="9525">
            <a:solidFill>
              <a:schemeClr val="tx1"/>
            </a:solidFill>
            <a:round/>
            <a:headEnd/>
            <a:tailEnd/>
          </a:ln>
          <a:effectLst/>
        </p:spPr>
        <p:txBody>
          <a:bodyPr/>
          <a:lstStyle/>
          <a:p>
            <a:endParaRPr lang="hr-HR"/>
          </a:p>
        </p:txBody>
      </p:sp>
      <p:sp>
        <p:nvSpPr>
          <p:cNvPr id="24601" name="Line 25"/>
          <p:cNvSpPr>
            <a:spLocks noChangeShapeType="1"/>
          </p:cNvSpPr>
          <p:nvPr/>
        </p:nvSpPr>
        <p:spPr bwMode="auto">
          <a:xfrm flipV="1">
            <a:off x="1477963" y="2205038"/>
            <a:ext cx="0" cy="503237"/>
          </a:xfrm>
          <a:prstGeom prst="line">
            <a:avLst/>
          </a:prstGeom>
          <a:noFill/>
          <a:ln w="9525">
            <a:solidFill>
              <a:schemeClr val="tx1"/>
            </a:solidFill>
            <a:round/>
            <a:headEnd/>
            <a:tailEnd/>
          </a:ln>
          <a:effectLst/>
        </p:spPr>
        <p:txBody>
          <a:bodyPr/>
          <a:lstStyle/>
          <a:p>
            <a:endParaRPr lang="hr-HR"/>
          </a:p>
        </p:txBody>
      </p:sp>
      <p:sp>
        <p:nvSpPr>
          <p:cNvPr id="24602" name="Line 26"/>
          <p:cNvSpPr>
            <a:spLocks noChangeShapeType="1"/>
          </p:cNvSpPr>
          <p:nvPr/>
        </p:nvSpPr>
        <p:spPr bwMode="auto">
          <a:xfrm flipV="1">
            <a:off x="3276600" y="2205038"/>
            <a:ext cx="0" cy="503237"/>
          </a:xfrm>
          <a:prstGeom prst="line">
            <a:avLst/>
          </a:prstGeom>
          <a:noFill/>
          <a:ln w="9525">
            <a:solidFill>
              <a:schemeClr val="tx1"/>
            </a:solidFill>
            <a:round/>
            <a:headEnd/>
            <a:tailEnd/>
          </a:ln>
          <a:effectLst/>
        </p:spPr>
        <p:txBody>
          <a:bodyPr/>
          <a:lstStyle/>
          <a:p>
            <a:endParaRPr lang="hr-HR"/>
          </a:p>
        </p:txBody>
      </p:sp>
      <p:sp>
        <p:nvSpPr>
          <p:cNvPr id="24603" name="Line 27"/>
          <p:cNvSpPr>
            <a:spLocks noChangeShapeType="1"/>
          </p:cNvSpPr>
          <p:nvPr/>
        </p:nvSpPr>
        <p:spPr bwMode="auto">
          <a:xfrm flipV="1">
            <a:off x="2051050" y="2205038"/>
            <a:ext cx="0" cy="503237"/>
          </a:xfrm>
          <a:prstGeom prst="line">
            <a:avLst/>
          </a:prstGeom>
          <a:noFill/>
          <a:ln w="9525">
            <a:solidFill>
              <a:schemeClr val="tx1"/>
            </a:solidFill>
            <a:round/>
            <a:headEnd/>
            <a:tailEnd/>
          </a:ln>
          <a:effectLst/>
        </p:spPr>
        <p:txBody>
          <a:bodyPr/>
          <a:lstStyle/>
          <a:p>
            <a:endParaRPr lang="hr-HR"/>
          </a:p>
        </p:txBody>
      </p:sp>
      <p:sp>
        <p:nvSpPr>
          <p:cNvPr id="24604" name="Line 28"/>
          <p:cNvSpPr>
            <a:spLocks noChangeShapeType="1"/>
          </p:cNvSpPr>
          <p:nvPr/>
        </p:nvSpPr>
        <p:spPr bwMode="auto">
          <a:xfrm flipV="1">
            <a:off x="2627313" y="2205038"/>
            <a:ext cx="0" cy="503237"/>
          </a:xfrm>
          <a:prstGeom prst="line">
            <a:avLst/>
          </a:prstGeom>
          <a:noFill/>
          <a:ln w="9525">
            <a:solidFill>
              <a:schemeClr val="tx1"/>
            </a:solidFill>
            <a:round/>
            <a:headEnd/>
            <a:tailEnd/>
          </a:ln>
          <a:effectLst/>
        </p:spPr>
        <p:txBody>
          <a:bodyPr/>
          <a:lstStyle/>
          <a:p>
            <a:endParaRPr lang="hr-HR"/>
          </a:p>
        </p:txBody>
      </p:sp>
      <p:sp>
        <p:nvSpPr>
          <p:cNvPr id="24605" name="Line 29"/>
          <p:cNvSpPr>
            <a:spLocks noChangeShapeType="1"/>
          </p:cNvSpPr>
          <p:nvPr/>
        </p:nvSpPr>
        <p:spPr bwMode="auto">
          <a:xfrm>
            <a:off x="7524750" y="2205038"/>
            <a:ext cx="0" cy="0"/>
          </a:xfrm>
          <a:prstGeom prst="line">
            <a:avLst/>
          </a:prstGeom>
          <a:noFill/>
          <a:ln w="9525">
            <a:solidFill>
              <a:schemeClr val="tx1"/>
            </a:solidFill>
            <a:round/>
            <a:headEnd/>
            <a:tailEnd/>
          </a:ln>
          <a:effectLst/>
        </p:spPr>
        <p:txBody>
          <a:bodyPr/>
          <a:lstStyle/>
          <a:p>
            <a:endParaRPr lang="hr-HR"/>
          </a:p>
        </p:txBody>
      </p:sp>
      <p:sp>
        <p:nvSpPr>
          <p:cNvPr id="24606" name="Line 30"/>
          <p:cNvSpPr>
            <a:spLocks noChangeShapeType="1"/>
          </p:cNvSpPr>
          <p:nvPr/>
        </p:nvSpPr>
        <p:spPr bwMode="auto">
          <a:xfrm flipV="1">
            <a:off x="7092950" y="2205038"/>
            <a:ext cx="0" cy="863600"/>
          </a:xfrm>
          <a:prstGeom prst="line">
            <a:avLst/>
          </a:prstGeom>
          <a:noFill/>
          <a:ln w="9525">
            <a:solidFill>
              <a:schemeClr val="tx1"/>
            </a:solidFill>
            <a:round/>
            <a:headEnd/>
            <a:tailEnd/>
          </a:ln>
          <a:effectLst/>
        </p:spPr>
        <p:txBody>
          <a:bodyPr/>
          <a:lstStyle/>
          <a:p>
            <a:endParaRPr lang="hr-HR"/>
          </a:p>
        </p:txBody>
      </p:sp>
      <p:sp>
        <p:nvSpPr>
          <p:cNvPr id="24607" name="Line 31"/>
          <p:cNvSpPr>
            <a:spLocks noChangeShapeType="1"/>
          </p:cNvSpPr>
          <p:nvPr/>
        </p:nvSpPr>
        <p:spPr bwMode="auto">
          <a:xfrm>
            <a:off x="6589713" y="2205038"/>
            <a:ext cx="0" cy="863600"/>
          </a:xfrm>
          <a:prstGeom prst="line">
            <a:avLst/>
          </a:prstGeom>
          <a:noFill/>
          <a:ln w="9525">
            <a:solidFill>
              <a:schemeClr val="tx1"/>
            </a:solidFill>
            <a:round/>
            <a:headEnd/>
            <a:tailEnd/>
          </a:ln>
          <a:effectLst/>
        </p:spPr>
        <p:txBody>
          <a:bodyPr/>
          <a:lstStyle/>
          <a:p>
            <a:endParaRPr lang="hr-HR"/>
          </a:p>
        </p:txBody>
      </p:sp>
      <p:sp>
        <p:nvSpPr>
          <p:cNvPr id="24608" name="Line 32"/>
          <p:cNvSpPr>
            <a:spLocks noChangeShapeType="1"/>
          </p:cNvSpPr>
          <p:nvPr/>
        </p:nvSpPr>
        <p:spPr bwMode="auto">
          <a:xfrm>
            <a:off x="6084888" y="2205038"/>
            <a:ext cx="0" cy="863600"/>
          </a:xfrm>
          <a:prstGeom prst="line">
            <a:avLst/>
          </a:prstGeom>
          <a:noFill/>
          <a:ln w="9525">
            <a:solidFill>
              <a:schemeClr val="tx1"/>
            </a:solidFill>
            <a:round/>
            <a:headEnd/>
            <a:tailEnd/>
          </a:ln>
          <a:effectLst/>
        </p:spPr>
        <p:txBody>
          <a:bodyPr/>
          <a:lstStyle/>
          <a:p>
            <a:endParaRPr lang="hr-HR"/>
          </a:p>
        </p:txBody>
      </p:sp>
      <p:sp>
        <p:nvSpPr>
          <p:cNvPr id="24609" name="Line 33"/>
          <p:cNvSpPr>
            <a:spLocks noChangeShapeType="1"/>
          </p:cNvSpPr>
          <p:nvPr/>
        </p:nvSpPr>
        <p:spPr bwMode="auto">
          <a:xfrm>
            <a:off x="7596188" y="2205038"/>
            <a:ext cx="0" cy="863600"/>
          </a:xfrm>
          <a:prstGeom prst="line">
            <a:avLst/>
          </a:prstGeom>
          <a:noFill/>
          <a:ln w="9525">
            <a:solidFill>
              <a:schemeClr val="tx1"/>
            </a:solidFill>
            <a:round/>
            <a:headEnd/>
            <a:tailEnd/>
          </a:ln>
          <a:effectLst/>
        </p:spPr>
        <p:txBody>
          <a:bodyPr/>
          <a:lstStyle/>
          <a:p>
            <a:endParaRPr lang="hr-HR"/>
          </a:p>
        </p:txBody>
      </p:sp>
      <p:sp>
        <p:nvSpPr>
          <p:cNvPr id="24610" name="Line 34"/>
          <p:cNvSpPr>
            <a:spLocks noChangeShapeType="1"/>
          </p:cNvSpPr>
          <p:nvPr/>
        </p:nvSpPr>
        <p:spPr bwMode="auto">
          <a:xfrm>
            <a:off x="8027988" y="2205038"/>
            <a:ext cx="0" cy="863600"/>
          </a:xfrm>
          <a:prstGeom prst="line">
            <a:avLst/>
          </a:prstGeom>
          <a:noFill/>
          <a:ln w="9525">
            <a:solidFill>
              <a:schemeClr val="tx1"/>
            </a:solidFill>
            <a:round/>
            <a:headEnd/>
            <a:tailEnd/>
          </a:ln>
          <a:effectLst/>
        </p:spPr>
        <p:txBody>
          <a:bodyPr/>
          <a:lstStyle/>
          <a:p>
            <a:endParaRPr lang="hr-HR"/>
          </a:p>
        </p:txBody>
      </p:sp>
      <p:sp>
        <p:nvSpPr>
          <p:cNvPr id="24611" name="Oval 35"/>
          <p:cNvSpPr>
            <a:spLocks noChangeArrowheads="1"/>
          </p:cNvSpPr>
          <p:nvPr/>
        </p:nvSpPr>
        <p:spPr bwMode="auto">
          <a:xfrm>
            <a:off x="9715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12" name="Oval 36"/>
          <p:cNvSpPr>
            <a:spLocks noChangeArrowheads="1"/>
          </p:cNvSpPr>
          <p:nvPr/>
        </p:nvSpPr>
        <p:spPr bwMode="auto">
          <a:xfrm>
            <a:off x="971550" y="47244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13" name="Oval 37"/>
          <p:cNvSpPr>
            <a:spLocks noChangeArrowheads="1"/>
          </p:cNvSpPr>
          <p:nvPr/>
        </p:nvSpPr>
        <p:spPr bwMode="auto">
          <a:xfrm>
            <a:off x="971550" y="4005263"/>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14" name="Oval 38"/>
          <p:cNvSpPr>
            <a:spLocks noChangeArrowheads="1"/>
          </p:cNvSpPr>
          <p:nvPr/>
        </p:nvSpPr>
        <p:spPr bwMode="auto">
          <a:xfrm>
            <a:off x="971550" y="3357563"/>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15" name="Oval 39"/>
          <p:cNvSpPr>
            <a:spLocks noChangeArrowheads="1"/>
          </p:cNvSpPr>
          <p:nvPr/>
        </p:nvSpPr>
        <p:spPr bwMode="auto">
          <a:xfrm>
            <a:off x="971550" y="26368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16" name="Oval 40"/>
          <p:cNvSpPr>
            <a:spLocks noChangeArrowheads="1"/>
          </p:cNvSpPr>
          <p:nvPr/>
        </p:nvSpPr>
        <p:spPr bwMode="auto">
          <a:xfrm>
            <a:off x="9715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17" name="Oval 41"/>
          <p:cNvSpPr>
            <a:spLocks noChangeArrowheads="1"/>
          </p:cNvSpPr>
          <p:nvPr/>
        </p:nvSpPr>
        <p:spPr bwMode="auto">
          <a:xfrm>
            <a:off x="14033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18" name="Oval 42"/>
          <p:cNvSpPr>
            <a:spLocks noChangeArrowheads="1"/>
          </p:cNvSpPr>
          <p:nvPr/>
        </p:nvSpPr>
        <p:spPr bwMode="auto">
          <a:xfrm>
            <a:off x="1979613" y="2205038"/>
            <a:ext cx="146050"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19" name="Oval 43"/>
          <p:cNvSpPr>
            <a:spLocks noChangeArrowheads="1"/>
          </p:cNvSpPr>
          <p:nvPr/>
        </p:nvSpPr>
        <p:spPr bwMode="auto">
          <a:xfrm>
            <a:off x="255746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0" name="Oval 44"/>
          <p:cNvSpPr>
            <a:spLocks noChangeArrowheads="1"/>
          </p:cNvSpPr>
          <p:nvPr/>
        </p:nvSpPr>
        <p:spPr bwMode="auto">
          <a:xfrm>
            <a:off x="320516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1" name="Oval 45"/>
          <p:cNvSpPr>
            <a:spLocks noChangeArrowheads="1"/>
          </p:cNvSpPr>
          <p:nvPr/>
        </p:nvSpPr>
        <p:spPr bwMode="auto">
          <a:xfrm>
            <a:off x="6011863" y="2205038"/>
            <a:ext cx="146050"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2" name="Oval 46"/>
          <p:cNvSpPr>
            <a:spLocks noChangeArrowheads="1"/>
          </p:cNvSpPr>
          <p:nvPr/>
        </p:nvSpPr>
        <p:spPr bwMode="auto">
          <a:xfrm>
            <a:off x="6516688"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3" name="Oval 47"/>
          <p:cNvSpPr>
            <a:spLocks noChangeArrowheads="1"/>
          </p:cNvSpPr>
          <p:nvPr/>
        </p:nvSpPr>
        <p:spPr bwMode="auto">
          <a:xfrm>
            <a:off x="7021513" y="2205038"/>
            <a:ext cx="142875"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4" name="Oval 48"/>
          <p:cNvSpPr>
            <a:spLocks noChangeArrowheads="1"/>
          </p:cNvSpPr>
          <p:nvPr/>
        </p:nvSpPr>
        <p:spPr bwMode="auto">
          <a:xfrm>
            <a:off x="75247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5" name="Oval 49"/>
          <p:cNvSpPr>
            <a:spLocks noChangeArrowheads="1"/>
          </p:cNvSpPr>
          <p:nvPr/>
        </p:nvSpPr>
        <p:spPr bwMode="auto">
          <a:xfrm>
            <a:off x="79565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6" name="Oval 50"/>
          <p:cNvSpPr>
            <a:spLocks noChangeArrowheads="1"/>
          </p:cNvSpPr>
          <p:nvPr/>
        </p:nvSpPr>
        <p:spPr bwMode="auto">
          <a:xfrm>
            <a:off x="8388350" y="2205038"/>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7" name="Oval 51"/>
          <p:cNvSpPr>
            <a:spLocks noChangeArrowheads="1"/>
          </p:cNvSpPr>
          <p:nvPr/>
        </p:nvSpPr>
        <p:spPr bwMode="auto">
          <a:xfrm>
            <a:off x="8388350" y="29972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8" name="Oval 52"/>
          <p:cNvSpPr>
            <a:spLocks noChangeArrowheads="1"/>
          </p:cNvSpPr>
          <p:nvPr/>
        </p:nvSpPr>
        <p:spPr bwMode="auto">
          <a:xfrm>
            <a:off x="8388350" y="3429000"/>
            <a:ext cx="144463" cy="144463"/>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29" name="Oval 53"/>
          <p:cNvSpPr>
            <a:spLocks noChangeArrowheads="1"/>
          </p:cNvSpPr>
          <p:nvPr/>
        </p:nvSpPr>
        <p:spPr bwMode="auto">
          <a:xfrm>
            <a:off x="8388350" y="3933825"/>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0" name="Oval 54"/>
          <p:cNvSpPr>
            <a:spLocks noChangeArrowheads="1"/>
          </p:cNvSpPr>
          <p:nvPr/>
        </p:nvSpPr>
        <p:spPr bwMode="auto">
          <a:xfrm>
            <a:off x="8388350" y="4437063"/>
            <a:ext cx="144463" cy="144462"/>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1" name="Oval 55"/>
          <p:cNvSpPr>
            <a:spLocks noChangeArrowheads="1"/>
          </p:cNvSpPr>
          <p:nvPr/>
        </p:nvSpPr>
        <p:spPr bwMode="auto">
          <a:xfrm>
            <a:off x="8388350" y="49418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2" name="Oval 56"/>
          <p:cNvSpPr>
            <a:spLocks noChangeArrowheads="1"/>
          </p:cNvSpPr>
          <p:nvPr/>
        </p:nvSpPr>
        <p:spPr bwMode="auto">
          <a:xfrm>
            <a:off x="83883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3" name="Oval 57"/>
          <p:cNvSpPr>
            <a:spLocks noChangeArrowheads="1"/>
          </p:cNvSpPr>
          <p:nvPr/>
        </p:nvSpPr>
        <p:spPr bwMode="auto">
          <a:xfrm>
            <a:off x="774065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4" name="Oval 58"/>
          <p:cNvSpPr>
            <a:spLocks noChangeArrowheads="1"/>
          </p:cNvSpPr>
          <p:nvPr/>
        </p:nvSpPr>
        <p:spPr bwMode="auto">
          <a:xfrm>
            <a:off x="7021513" y="5373688"/>
            <a:ext cx="142875"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5" name="Oval 59"/>
          <p:cNvSpPr>
            <a:spLocks noChangeArrowheads="1"/>
          </p:cNvSpPr>
          <p:nvPr/>
        </p:nvSpPr>
        <p:spPr bwMode="auto">
          <a:xfrm>
            <a:off x="6227763" y="5373688"/>
            <a:ext cx="146050"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6" name="Oval 60"/>
          <p:cNvSpPr>
            <a:spLocks noChangeArrowheads="1"/>
          </p:cNvSpPr>
          <p:nvPr/>
        </p:nvSpPr>
        <p:spPr bwMode="auto">
          <a:xfrm>
            <a:off x="5510213" y="5373688"/>
            <a:ext cx="141287"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7" name="Oval 61"/>
          <p:cNvSpPr>
            <a:spLocks noChangeArrowheads="1"/>
          </p:cNvSpPr>
          <p:nvPr/>
        </p:nvSpPr>
        <p:spPr bwMode="auto">
          <a:xfrm>
            <a:off x="4716463" y="5373688"/>
            <a:ext cx="142875"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
        <p:nvSpPr>
          <p:cNvPr id="24638" name="Oval 62"/>
          <p:cNvSpPr>
            <a:spLocks noChangeArrowheads="1"/>
          </p:cNvSpPr>
          <p:nvPr/>
        </p:nvSpPr>
        <p:spPr bwMode="auto">
          <a:xfrm>
            <a:off x="3924300" y="5373688"/>
            <a:ext cx="144463" cy="142875"/>
          </a:xfrm>
          <a:prstGeom prst="ellipse">
            <a:avLst/>
          </a:prstGeom>
          <a:solidFill>
            <a:schemeClr val="accent1"/>
          </a:solidFill>
          <a:ln w="9525">
            <a:solidFill>
              <a:schemeClr val="tx1"/>
            </a:solidFill>
            <a:round/>
            <a:headEnd/>
            <a:tailEnd/>
          </a:ln>
          <a:effectLst/>
        </p:spPr>
        <p:txBody>
          <a:bodyPr wrap="none" anchor="ctr"/>
          <a:lstStyle/>
          <a:p>
            <a:endParaRPr lang="hr-H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7" name="Rectangle 13"/>
          <p:cNvSpPr>
            <a:spLocks noGrp="1" noChangeArrowheads="1"/>
          </p:cNvSpPr>
          <p:nvPr>
            <p:ph type="title"/>
          </p:nvPr>
        </p:nvSpPr>
        <p:spPr/>
        <p:txBody>
          <a:bodyPr/>
          <a:lstStyle/>
          <a:p>
            <a:r>
              <a:rPr lang="hr-HR"/>
              <a:t>Utrošeni materijal</a:t>
            </a:r>
            <a:endParaRPr lang="en-US"/>
          </a:p>
        </p:txBody>
      </p:sp>
      <p:sp>
        <p:nvSpPr>
          <p:cNvPr id="26638" name="Oval 14"/>
          <p:cNvSpPr>
            <a:spLocks noChangeArrowheads="1"/>
          </p:cNvSpPr>
          <p:nvPr/>
        </p:nvSpPr>
        <p:spPr bwMode="auto">
          <a:xfrm>
            <a:off x="1477963" y="2565400"/>
            <a:ext cx="1006475" cy="1008063"/>
          </a:xfrm>
          <a:prstGeom prst="ellipse">
            <a:avLst/>
          </a:prstGeom>
          <a:solidFill>
            <a:srgbClr val="FF0000"/>
          </a:solidFill>
          <a:ln w="9525">
            <a:solidFill>
              <a:srgbClr val="FF0000"/>
            </a:solidFill>
            <a:round/>
            <a:headEnd/>
            <a:tailEnd/>
          </a:ln>
          <a:effectLst/>
        </p:spPr>
        <p:txBody>
          <a:bodyPr wrap="none" anchor="ctr"/>
          <a:lstStyle/>
          <a:p>
            <a:endParaRPr lang="hr-HR"/>
          </a:p>
        </p:txBody>
      </p:sp>
      <p:sp>
        <p:nvSpPr>
          <p:cNvPr id="26639" name="Oval 15"/>
          <p:cNvSpPr>
            <a:spLocks noChangeArrowheads="1"/>
          </p:cNvSpPr>
          <p:nvPr/>
        </p:nvSpPr>
        <p:spPr bwMode="auto">
          <a:xfrm>
            <a:off x="1619250" y="2708275"/>
            <a:ext cx="722313" cy="720725"/>
          </a:xfrm>
          <a:prstGeom prst="ellipse">
            <a:avLst/>
          </a:prstGeom>
          <a:solidFill>
            <a:schemeClr val="folHlink"/>
          </a:solidFill>
          <a:ln w="9525">
            <a:solidFill>
              <a:schemeClr val="tx1"/>
            </a:solidFill>
            <a:round/>
            <a:headEnd/>
            <a:tailEnd/>
          </a:ln>
          <a:effectLst/>
        </p:spPr>
        <p:txBody>
          <a:bodyPr wrap="none" anchor="ctr"/>
          <a:lstStyle/>
          <a:p>
            <a:endParaRPr lang="hr-HR"/>
          </a:p>
        </p:txBody>
      </p:sp>
      <p:sp>
        <p:nvSpPr>
          <p:cNvPr id="26640" name="Oval 16"/>
          <p:cNvSpPr>
            <a:spLocks noChangeArrowheads="1"/>
          </p:cNvSpPr>
          <p:nvPr/>
        </p:nvSpPr>
        <p:spPr bwMode="auto">
          <a:xfrm>
            <a:off x="1477963" y="4437063"/>
            <a:ext cx="1222375" cy="1223962"/>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26642" name="Oval 18"/>
          <p:cNvSpPr>
            <a:spLocks noChangeArrowheads="1"/>
          </p:cNvSpPr>
          <p:nvPr/>
        </p:nvSpPr>
        <p:spPr bwMode="auto">
          <a:xfrm>
            <a:off x="1619250" y="4581525"/>
            <a:ext cx="938213" cy="935038"/>
          </a:xfrm>
          <a:prstGeom prst="ellipse">
            <a:avLst/>
          </a:prstGeom>
          <a:solidFill>
            <a:schemeClr val="folHlink"/>
          </a:solidFill>
          <a:ln w="9525">
            <a:solidFill>
              <a:schemeClr val="tx1"/>
            </a:solidFill>
            <a:round/>
            <a:headEnd/>
            <a:tailEnd/>
          </a:ln>
          <a:effectLst/>
        </p:spPr>
        <p:txBody>
          <a:bodyPr wrap="none" anchor="ctr"/>
          <a:lstStyle/>
          <a:p>
            <a:endParaRPr lang="hr-HR"/>
          </a:p>
        </p:txBody>
      </p:sp>
      <p:sp>
        <p:nvSpPr>
          <p:cNvPr id="26648" name="Text Box 24"/>
          <p:cNvSpPr txBox="1">
            <a:spLocks noChangeArrowheads="1"/>
          </p:cNvSpPr>
          <p:nvPr/>
        </p:nvSpPr>
        <p:spPr bwMode="auto">
          <a:xfrm>
            <a:off x="3617913" y="2852738"/>
            <a:ext cx="1601787" cy="366712"/>
          </a:xfrm>
          <a:prstGeom prst="rect">
            <a:avLst/>
          </a:prstGeom>
          <a:noFill/>
          <a:ln w="9525">
            <a:noFill/>
            <a:miter lim="800000"/>
            <a:headEnd/>
            <a:tailEnd/>
          </a:ln>
          <a:effectLst/>
        </p:spPr>
        <p:txBody>
          <a:bodyPr>
            <a:spAutoFit/>
          </a:bodyPr>
          <a:lstStyle/>
          <a:p>
            <a:pPr algn="r"/>
            <a:endParaRPr lang="hr-HR">
              <a:latin typeface="Dutch801 XBd BT" pitchFamily="18" charset="0"/>
            </a:endParaRPr>
          </a:p>
        </p:txBody>
      </p:sp>
      <p:sp>
        <p:nvSpPr>
          <p:cNvPr id="26657" name="Text Box 33"/>
          <p:cNvSpPr txBox="1">
            <a:spLocks noChangeArrowheads="1"/>
          </p:cNvSpPr>
          <p:nvPr/>
        </p:nvSpPr>
        <p:spPr bwMode="auto">
          <a:xfrm>
            <a:off x="2773363" y="2565400"/>
            <a:ext cx="2662237" cy="641350"/>
          </a:xfrm>
          <a:prstGeom prst="rect">
            <a:avLst/>
          </a:prstGeom>
          <a:noFill/>
          <a:ln w="9525">
            <a:noFill/>
            <a:miter lim="800000"/>
            <a:headEnd/>
            <a:tailEnd/>
          </a:ln>
          <a:effectLst/>
        </p:spPr>
        <p:txBody>
          <a:bodyPr>
            <a:spAutoFit/>
          </a:bodyPr>
          <a:lstStyle/>
          <a:p>
            <a:r>
              <a:rPr lang="hr-HR"/>
              <a:t> 38 kom.  </a:t>
            </a:r>
            <a:r>
              <a:rPr lang="en-US"/>
              <a:t>Ø</a:t>
            </a:r>
            <a:r>
              <a:rPr lang="hr-HR"/>
              <a:t> 600</a:t>
            </a:r>
          </a:p>
          <a:p>
            <a:r>
              <a:rPr lang="hr-HR"/>
              <a:t> 14,4 mm/ m`</a:t>
            </a:r>
            <a:endParaRPr lang="en-US"/>
          </a:p>
        </p:txBody>
      </p:sp>
      <p:sp>
        <p:nvSpPr>
          <p:cNvPr id="26658" name="Text Box 34"/>
          <p:cNvSpPr txBox="1">
            <a:spLocks noChangeArrowheads="1"/>
          </p:cNvSpPr>
          <p:nvPr/>
        </p:nvSpPr>
        <p:spPr bwMode="auto">
          <a:xfrm>
            <a:off x="3059113" y="4652963"/>
            <a:ext cx="3673475" cy="366712"/>
          </a:xfrm>
          <a:prstGeom prst="rect">
            <a:avLst/>
          </a:prstGeom>
          <a:noFill/>
          <a:ln w="9525">
            <a:noFill/>
            <a:miter lim="800000"/>
            <a:headEnd/>
            <a:tailEnd/>
          </a:ln>
          <a:effectLst/>
        </p:spPr>
        <p:txBody>
          <a:bodyPr>
            <a:spAutoFit/>
          </a:bodyPr>
          <a:lstStyle/>
          <a:p>
            <a:pPr algn="r">
              <a:spcBef>
                <a:spcPct val="50000"/>
              </a:spcBef>
            </a:pPr>
            <a:endParaRPr lang="hr-HR">
              <a:latin typeface="Dutch801 XBd BT" pitchFamily="18" charset="0"/>
            </a:endParaRPr>
          </a:p>
        </p:txBody>
      </p:sp>
      <p:sp>
        <p:nvSpPr>
          <p:cNvPr id="26659" name="Text Box 35"/>
          <p:cNvSpPr txBox="1">
            <a:spLocks noChangeArrowheads="1"/>
          </p:cNvSpPr>
          <p:nvPr/>
        </p:nvSpPr>
        <p:spPr bwMode="auto">
          <a:xfrm>
            <a:off x="2916238" y="4941888"/>
            <a:ext cx="2378075" cy="641350"/>
          </a:xfrm>
          <a:prstGeom prst="rect">
            <a:avLst/>
          </a:prstGeom>
          <a:noFill/>
          <a:ln w="9525">
            <a:noFill/>
            <a:miter lim="800000"/>
            <a:headEnd/>
            <a:tailEnd/>
          </a:ln>
          <a:effectLst/>
        </p:spPr>
        <p:txBody>
          <a:bodyPr>
            <a:spAutoFit/>
          </a:bodyPr>
          <a:lstStyle/>
          <a:p>
            <a:r>
              <a:rPr lang="hr-HR"/>
              <a:t>50 kom.  </a:t>
            </a:r>
            <a:r>
              <a:rPr lang="en-US"/>
              <a:t>Ø</a:t>
            </a:r>
            <a:r>
              <a:rPr lang="hr-HR"/>
              <a:t> 800</a:t>
            </a:r>
          </a:p>
          <a:p>
            <a:r>
              <a:rPr lang="hr-HR"/>
              <a:t>14,2 mm/m`</a:t>
            </a:r>
            <a:endParaRPr lang="en-US"/>
          </a:p>
        </p:txBody>
      </p:sp>
      <p:sp>
        <p:nvSpPr>
          <p:cNvPr id="26662" name="Line 38"/>
          <p:cNvSpPr>
            <a:spLocks noChangeShapeType="1"/>
          </p:cNvSpPr>
          <p:nvPr/>
        </p:nvSpPr>
        <p:spPr bwMode="auto">
          <a:xfrm>
            <a:off x="2411413" y="3357563"/>
            <a:ext cx="1081087" cy="215900"/>
          </a:xfrm>
          <a:prstGeom prst="line">
            <a:avLst/>
          </a:prstGeom>
          <a:noFill/>
          <a:ln w="9525">
            <a:solidFill>
              <a:schemeClr val="tx1"/>
            </a:solidFill>
            <a:round/>
            <a:headEnd/>
            <a:tailEnd type="triangle" w="med" len="med"/>
          </a:ln>
          <a:effectLst/>
        </p:spPr>
        <p:txBody>
          <a:bodyPr/>
          <a:lstStyle/>
          <a:p>
            <a:endParaRPr lang="hr-HR"/>
          </a:p>
        </p:txBody>
      </p:sp>
      <p:sp>
        <p:nvSpPr>
          <p:cNvPr id="26681" name="Line 57"/>
          <p:cNvSpPr>
            <a:spLocks noChangeShapeType="1"/>
          </p:cNvSpPr>
          <p:nvPr/>
        </p:nvSpPr>
        <p:spPr bwMode="auto">
          <a:xfrm>
            <a:off x="2484438" y="5518150"/>
            <a:ext cx="936625" cy="647700"/>
          </a:xfrm>
          <a:prstGeom prst="line">
            <a:avLst/>
          </a:prstGeom>
          <a:noFill/>
          <a:ln w="9525">
            <a:solidFill>
              <a:schemeClr val="tx1"/>
            </a:solidFill>
            <a:round/>
            <a:headEnd/>
            <a:tailEnd type="triangle" w="med" len="med"/>
          </a:ln>
          <a:effectLst/>
        </p:spPr>
        <p:txBody>
          <a:bodyPr/>
          <a:lstStyle/>
          <a:p>
            <a:endParaRPr lang="hr-HR"/>
          </a:p>
        </p:txBody>
      </p:sp>
      <p:sp>
        <p:nvSpPr>
          <p:cNvPr id="26683" name="AutoShape 59" descr="Narrow vertical"/>
          <p:cNvSpPr>
            <a:spLocks noChangeArrowheads="1"/>
          </p:cNvSpPr>
          <p:nvPr/>
        </p:nvSpPr>
        <p:spPr bwMode="auto">
          <a:xfrm>
            <a:off x="6443663" y="2420938"/>
            <a:ext cx="504825" cy="1223962"/>
          </a:xfrm>
          <a:prstGeom prst="flowChartMagneticDisk">
            <a:avLst/>
          </a:prstGeom>
          <a:pattFill prst="narVert">
            <a:fgClr>
              <a:srgbClr val="FF6600"/>
            </a:fgClr>
            <a:bgClr>
              <a:srgbClr val="FFFFFF"/>
            </a:bgClr>
          </a:pattFill>
          <a:ln w="9525">
            <a:solidFill>
              <a:schemeClr val="tx1"/>
            </a:solidFill>
            <a:round/>
            <a:headEnd/>
            <a:tailEnd/>
          </a:ln>
          <a:effectLst/>
        </p:spPr>
        <p:txBody>
          <a:bodyPr wrap="none" anchor="ctr"/>
          <a:lstStyle/>
          <a:p>
            <a:endParaRPr lang="hr-HR"/>
          </a:p>
        </p:txBody>
      </p:sp>
      <p:sp>
        <p:nvSpPr>
          <p:cNvPr id="26684" name="Oval 60"/>
          <p:cNvSpPr>
            <a:spLocks noChangeArrowheads="1"/>
          </p:cNvSpPr>
          <p:nvPr/>
        </p:nvSpPr>
        <p:spPr bwMode="auto">
          <a:xfrm>
            <a:off x="6443663" y="2420938"/>
            <a:ext cx="504825" cy="431800"/>
          </a:xfrm>
          <a:prstGeom prst="ellipse">
            <a:avLst/>
          </a:prstGeom>
          <a:solidFill>
            <a:srgbClr val="FF0000"/>
          </a:solidFill>
          <a:ln w="9525">
            <a:solidFill>
              <a:schemeClr val="tx1"/>
            </a:solidFill>
            <a:round/>
            <a:headEnd/>
            <a:tailEnd/>
          </a:ln>
          <a:effectLst/>
        </p:spPr>
        <p:txBody>
          <a:bodyPr wrap="none" anchor="ctr"/>
          <a:lstStyle/>
          <a:p>
            <a:endParaRPr lang="hr-HR"/>
          </a:p>
        </p:txBody>
      </p:sp>
      <p:sp>
        <p:nvSpPr>
          <p:cNvPr id="26685" name="Text Box 61"/>
          <p:cNvSpPr txBox="1">
            <a:spLocks noChangeArrowheads="1"/>
          </p:cNvSpPr>
          <p:nvPr/>
        </p:nvSpPr>
        <p:spPr bwMode="auto">
          <a:xfrm>
            <a:off x="6157913" y="1844675"/>
            <a:ext cx="1943100" cy="366713"/>
          </a:xfrm>
          <a:prstGeom prst="rect">
            <a:avLst/>
          </a:prstGeom>
          <a:noFill/>
          <a:ln w="9525">
            <a:noFill/>
            <a:miter lim="800000"/>
            <a:headEnd/>
            <a:tailEnd/>
          </a:ln>
          <a:effectLst/>
        </p:spPr>
        <p:txBody>
          <a:bodyPr>
            <a:spAutoFit/>
          </a:bodyPr>
          <a:lstStyle/>
          <a:p>
            <a:pPr>
              <a:spcBef>
                <a:spcPct val="50000"/>
              </a:spcBef>
            </a:pPr>
            <a:r>
              <a:rPr lang="hr-HR" b="1"/>
              <a:t>Bušaći cilindri</a:t>
            </a:r>
            <a:endParaRPr lang="en-US" b="1"/>
          </a:p>
        </p:txBody>
      </p:sp>
      <p:sp>
        <p:nvSpPr>
          <p:cNvPr id="26686" name="Text Box 62"/>
          <p:cNvSpPr txBox="1">
            <a:spLocks noChangeArrowheads="1"/>
          </p:cNvSpPr>
          <p:nvPr/>
        </p:nvSpPr>
        <p:spPr bwMode="auto">
          <a:xfrm>
            <a:off x="6300788" y="4292600"/>
            <a:ext cx="1439862" cy="366713"/>
          </a:xfrm>
          <a:prstGeom prst="rect">
            <a:avLst/>
          </a:prstGeom>
          <a:noFill/>
          <a:ln w="9525">
            <a:noFill/>
            <a:miter lim="800000"/>
            <a:headEnd/>
            <a:tailEnd/>
          </a:ln>
          <a:effectLst/>
        </p:spPr>
        <p:txBody>
          <a:bodyPr>
            <a:spAutoFit/>
          </a:bodyPr>
          <a:lstStyle/>
          <a:p>
            <a:pPr algn="r">
              <a:spcBef>
                <a:spcPct val="50000"/>
              </a:spcBef>
            </a:pPr>
            <a:r>
              <a:rPr lang="hr-HR"/>
              <a:t>10 kom.</a:t>
            </a:r>
            <a:endParaRPr lang="en-US"/>
          </a:p>
        </p:txBody>
      </p:sp>
      <p:sp>
        <p:nvSpPr>
          <p:cNvPr id="26687" name="Line 63"/>
          <p:cNvSpPr>
            <a:spLocks noChangeShapeType="1"/>
          </p:cNvSpPr>
          <p:nvPr/>
        </p:nvSpPr>
        <p:spPr bwMode="auto">
          <a:xfrm flipH="1" flipV="1">
            <a:off x="6877050" y="3573463"/>
            <a:ext cx="576263" cy="360362"/>
          </a:xfrm>
          <a:prstGeom prst="line">
            <a:avLst/>
          </a:prstGeom>
          <a:noFill/>
          <a:ln w="9525">
            <a:solidFill>
              <a:schemeClr val="tx1"/>
            </a:solidFill>
            <a:round/>
            <a:headEnd/>
            <a:tailEnd type="triangle" w="med" len="med"/>
          </a:ln>
          <a:effectLst/>
        </p:spPr>
        <p:txBody>
          <a:bodyPr/>
          <a:lstStyle/>
          <a:p>
            <a:endParaRPr lang="hr-HR"/>
          </a:p>
        </p:txBody>
      </p:sp>
      <p:sp>
        <p:nvSpPr>
          <p:cNvPr id="26688" name="Text Box 64"/>
          <p:cNvSpPr txBox="1">
            <a:spLocks noChangeArrowheads="1"/>
          </p:cNvSpPr>
          <p:nvPr/>
        </p:nvSpPr>
        <p:spPr bwMode="auto">
          <a:xfrm>
            <a:off x="7380288" y="3789363"/>
            <a:ext cx="863600" cy="366712"/>
          </a:xfrm>
          <a:prstGeom prst="rect">
            <a:avLst/>
          </a:prstGeom>
          <a:noFill/>
          <a:ln w="9525">
            <a:noFill/>
            <a:miter lim="800000"/>
            <a:headEnd/>
            <a:tailEnd/>
          </a:ln>
          <a:effectLst/>
        </p:spPr>
        <p:txBody>
          <a:bodyPr>
            <a:spAutoFit/>
          </a:bodyPr>
          <a:lstStyle/>
          <a:p>
            <a:pPr algn="r">
              <a:spcBef>
                <a:spcPct val="50000"/>
              </a:spcBef>
            </a:pPr>
            <a:r>
              <a:rPr lang="hr-HR"/>
              <a:t>5 mm</a:t>
            </a:r>
            <a:endParaRPr lang="en-US"/>
          </a:p>
        </p:txBody>
      </p:sp>
      <p:sp>
        <p:nvSpPr>
          <p:cNvPr id="26692" name="Line 68"/>
          <p:cNvSpPr>
            <a:spLocks noChangeShapeType="1"/>
          </p:cNvSpPr>
          <p:nvPr/>
        </p:nvSpPr>
        <p:spPr bwMode="auto">
          <a:xfrm>
            <a:off x="755650" y="3860800"/>
            <a:ext cx="4970463" cy="0"/>
          </a:xfrm>
          <a:prstGeom prst="line">
            <a:avLst/>
          </a:prstGeom>
          <a:noFill/>
          <a:ln w="9525">
            <a:solidFill>
              <a:schemeClr val="tx1"/>
            </a:solidFill>
            <a:round/>
            <a:headEnd/>
            <a:tailEnd/>
          </a:ln>
          <a:effectLst/>
        </p:spPr>
        <p:txBody>
          <a:bodyPr/>
          <a:lstStyle/>
          <a:p>
            <a:endParaRPr lang="hr-HR"/>
          </a:p>
        </p:txBody>
      </p:sp>
      <p:sp>
        <p:nvSpPr>
          <p:cNvPr id="26693" name="Text Box 69"/>
          <p:cNvSpPr txBox="1">
            <a:spLocks noChangeArrowheads="1"/>
          </p:cNvSpPr>
          <p:nvPr/>
        </p:nvSpPr>
        <p:spPr bwMode="auto">
          <a:xfrm>
            <a:off x="3563938" y="3429000"/>
            <a:ext cx="1295400" cy="366713"/>
          </a:xfrm>
          <a:prstGeom prst="rect">
            <a:avLst/>
          </a:prstGeom>
          <a:noFill/>
          <a:ln w="9525">
            <a:noFill/>
            <a:miter lim="800000"/>
            <a:headEnd/>
            <a:tailEnd/>
          </a:ln>
          <a:effectLst/>
        </p:spPr>
        <p:txBody>
          <a:bodyPr>
            <a:spAutoFit/>
          </a:bodyPr>
          <a:lstStyle/>
          <a:p>
            <a:pPr algn="r">
              <a:spcBef>
                <a:spcPct val="50000"/>
              </a:spcBef>
            </a:pPr>
            <a:r>
              <a:rPr lang="hr-HR"/>
              <a:t>d </a:t>
            </a:r>
            <a:r>
              <a:rPr lang="en-US"/>
              <a:t>&lt;</a:t>
            </a:r>
            <a:r>
              <a:rPr lang="hr-HR"/>
              <a:t> 20 mm</a:t>
            </a:r>
            <a:endParaRPr lang="en-US"/>
          </a:p>
        </p:txBody>
      </p:sp>
      <p:sp>
        <p:nvSpPr>
          <p:cNvPr id="26694" name="Text Box 70"/>
          <p:cNvSpPr txBox="1">
            <a:spLocks noChangeArrowheads="1"/>
          </p:cNvSpPr>
          <p:nvPr/>
        </p:nvSpPr>
        <p:spPr bwMode="auto">
          <a:xfrm>
            <a:off x="3276600" y="5949950"/>
            <a:ext cx="1366838" cy="366713"/>
          </a:xfrm>
          <a:prstGeom prst="rect">
            <a:avLst/>
          </a:prstGeom>
          <a:noFill/>
          <a:ln w="9525">
            <a:noFill/>
            <a:miter lim="800000"/>
            <a:headEnd/>
            <a:tailEnd/>
          </a:ln>
          <a:effectLst/>
        </p:spPr>
        <p:txBody>
          <a:bodyPr>
            <a:spAutoFit/>
          </a:bodyPr>
          <a:lstStyle/>
          <a:p>
            <a:pPr algn="r">
              <a:spcBef>
                <a:spcPct val="50000"/>
              </a:spcBef>
            </a:pPr>
            <a:r>
              <a:rPr lang="hr-HR"/>
              <a:t>d </a:t>
            </a:r>
            <a:r>
              <a:rPr lang="en-US"/>
              <a:t>&lt;</a:t>
            </a:r>
            <a:r>
              <a:rPr lang="hr-HR"/>
              <a:t> 15 mm</a:t>
            </a:r>
            <a:endParaRPr lang="en-US"/>
          </a:p>
        </p:txBody>
      </p:sp>
      <p:sp>
        <p:nvSpPr>
          <p:cNvPr id="26696" name="Line 72"/>
          <p:cNvSpPr>
            <a:spLocks noChangeShapeType="1"/>
          </p:cNvSpPr>
          <p:nvPr/>
        </p:nvSpPr>
        <p:spPr bwMode="auto">
          <a:xfrm>
            <a:off x="2341563" y="5445125"/>
            <a:ext cx="142875" cy="71438"/>
          </a:xfrm>
          <a:prstGeom prst="line">
            <a:avLst/>
          </a:prstGeom>
          <a:noFill/>
          <a:ln w="9525">
            <a:solidFill>
              <a:schemeClr val="tx1"/>
            </a:solidFill>
            <a:round/>
            <a:headEnd type="triangle" w="med" len="med"/>
            <a:tailEnd type="triangle" w="med" len="med"/>
          </a:ln>
          <a:effectLst/>
        </p:spPr>
        <p:txBody>
          <a:bodyPr/>
          <a:lstStyle/>
          <a:p>
            <a:endParaRPr lang="hr-HR"/>
          </a:p>
        </p:txBody>
      </p:sp>
      <p:sp>
        <p:nvSpPr>
          <p:cNvPr id="26697" name="Line 73"/>
          <p:cNvSpPr>
            <a:spLocks noChangeShapeType="1"/>
          </p:cNvSpPr>
          <p:nvPr/>
        </p:nvSpPr>
        <p:spPr bwMode="auto">
          <a:xfrm>
            <a:off x="2268538" y="3284538"/>
            <a:ext cx="142875" cy="73025"/>
          </a:xfrm>
          <a:prstGeom prst="line">
            <a:avLst/>
          </a:prstGeom>
          <a:noFill/>
          <a:ln w="9525">
            <a:solidFill>
              <a:schemeClr val="tx1"/>
            </a:solidFill>
            <a:round/>
            <a:headEnd type="triangle" w="med" len="med"/>
            <a:tailEnd type="triangle" w="med" len="med"/>
          </a:ln>
          <a:effectLst/>
        </p:spPr>
        <p:txBody>
          <a:bodyPr/>
          <a:lstStyle/>
          <a:p>
            <a:endParaRPr lang="hr-HR"/>
          </a:p>
        </p:txBody>
      </p:sp>
      <p:sp>
        <p:nvSpPr>
          <p:cNvPr id="26698" name="Text Box 74"/>
          <p:cNvSpPr txBox="1">
            <a:spLocks noChangeArrowheads="1"/>
          </p:cNvSpPr>
          <p:nvPr/>
        </p:nvSpPr>
        <p:spPr bwMode="auto">
          <a:xfrm>
            <a:off x="3421063" y="1484313"/>
            <a:ext cx="1366837" cy="366712"/>
          </a:xfrm>
          <a:prstGeom prst="rect">
            <a:avLst/>
          </a:prstGeom>
          <a:noFill/>
          <a:ln w="9525">
            <a:noFill/>
            <a:miter lim="800000"/>
            <a:headEnd/>
            <a:tailEnd/>
          </a:ln>
          <a:effectLst/>
        </p:spPr>
        <p:txBody>
          <a:bodyPr>
            <a:spAutoFit/>
          </a:bodyPr>
          <a:lstStyle/>
          <a:p>
            <a:pPr algn="r">
              <a:spcBef>
                <a:spcPct val="50000"/>
              </a:spcBef>
            </a:pPr>
            <a:r>
              <a:rPr lang="hr-HR" b="1"/>
              <a:t>voda</a:t>
            </a:r>
            <a:endParaRPr lang="en-US" b="1"/>
          </a:p>
        </p:txBody>
      </p:sp>
      <p:sp>
        <p:nvSpPr>
          <p:cNvPr id="26699" name="Line 75"/>
          <p:cNvSpPr>
            <a:spLocks noChangeShapeType="1"/>
          </p:cNvSpPr>
          <p:nvPr/>
        </p:nvSpPr>
        <p:spPr bwMode="auto">
          <a:xfrm flipH="1">
            <a:off x="3132138" y="1773238"/>
            <a:ext cx="863600" cy="287337"/>
          </a:xfrm>
          <a:prstGeom prst="line">
            <a:avLst/>
          </a:prstGeom>
          <a:noFill/>
          <a:ln w="9525">
            <a:solidFill>
              <a:schemeClr val="tx1"/>
            </a:solidFill>
            <a:round/>
            <a:headEnd/>
            <a:tailEnd type="triangle" w="med" len="med"/>
          </a:ln>
          <a:effectLst/>
        </p:spPr>
        <p:txBody>
          <a:bodyPr/>
          <a:lstStyle/>
          <a:p>
            <a:endParaRPr lang="hr-HR"/>
          </a:p>
        </p:txBody>
      </p:sp>
      <p:sp>
        <p:nvSpPr>
          <p:cNvPr id="26700" name="Text Box 76"/>
          <p:cNvSpPr txBox="1">
            <a:spLocks noChangeArrowheads="1"/>
          </p:cNvSpPr>
          <p:nvPr/>
        </p:nvSpPr>
        <p:spPr bwMode="auto">
          <a:xfrm>
            <a:off x="1979613" y="2060575"/>
            <a:ext cx="4178300" cy="366713"/>
          </a:xfrm>
          <a:prstGeom prst="rect">
            <a:avLst/>
          </a:prstGeom>
          <a:noFill/>
          <a:ln w="9525">
            <a:noFill/>
            <a:miter lim="800000"/>
            <a:headEnd/>
            <a:tailEnd/>
          </a:ln>
          <a:effectLst/>
        </p:spPr>
        <p:txBody>
          <a:bodyPr>
            <a:spAutoFit/>
          </a:bodyPr>
          <a:lstStyle/>
          <a:p>
            <a:pPr algn="just">
              <a:spcBef>
                <a:spcPct val="50000"/>
              </a:spcBef>
            </a:pPr>
            <a:r>
              <a:rPr lang="hr-HR"/>
              <a:t>43 l / m`                                  490 l / m`</a:t>
            </a:r>
            <a:endParaRPr lang="en-US"/>
          </a:p>
        </p:txBody>
      </p:sp>
      <p:sp>
        <p:nvSpPr>
          <p:cNvPr id="26701" name="Line 77"/>
          <p:cNvSpPr>
            <a:spLocks noChangeShapeType="1"/>
          </p:cNvSpPr>
          <p:nvPr/>
        </p:nvSpPr>
        <p:spPr bwMode="auto">
          <a:xfrm>
            <a:off x="4787900" y="1773238"/>
            <a:ext cx="576263" cy="287337"/>
          </a:xfrm>
          <a:prstGeom prst="line">
            <a:avLst/>
          </a:prstGeom>
          <a:noFill/>
          <a:ln w="9525">
            <a:solidFill>
              <a:schemeClr val="tx1"/>
            </a:solidFill>
            <a:round/>
            <a:headEnd/>
            <a:tailEnd type="triangle" w="med" len="med"/>
          </a:ln>
          <a:effectLst/>
        </p:spPr>
        <p:txBody>
          <a:bodyPr/>
          <a:lstStyle/>
          <a:p>
            <a:endParaRPr lang="hr-HR"/>
          </a:p>
        </p:txBody>
      </p:sp>
      <p:sp>
        <p:nvSpPr>
          <p:cNvPr id="26702" name="Text Box 78"/>
          <p:cNvSpPr txBox="1">
            <a:spLocks noChangeArrowheads="1"/>
          </p:cNvSpPr>
          <p:nvPr/>
        </p:nvSpPr>
        <p:spPr bwMode="auto">
          <a:xfrm>
            <a:off x="755650" y="1844675"/>
            <a:ext cx="938213" cy="641350"/>
          </a:xfrm>
          <a:prstGeom prst="rect">
            <a:avLst/>
          </a:prstGeom>
          <a:noFill/>
          <a:ln w="9525">
            <a:noFill/>
            <a:miter lim="800000"/>
            <a:headEnd/>
            <a:tailEnd/>
          </a:ln>
          <a:effectLst/>
        </p:spPr>
        <p:txBody>
          <a:bodyPr>
            <a:spAutoFit/>
          </a:bodyPr>
          <a:lstStyle/>
          <a:p>
            <a:pPr algn="r">
              <a:spcBef>
                <a:spcPct val="50000"/>
              </a:spcBef>
            </a:pPr>
            <a:r>
              <a:rPr lang="hr-HR" b="1"/>
              <a:t>Rezne ploče</a:t>
            </a:r>
            <a:endParaRPr lang="en-US" b="1"/>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8" name="Rectangle 6"/>
          <p:cNvSpPr>
            <a:spLocks noChangeArrowheads="1"/>
          </p:cNvSpPr>
          <p:nvPr/>
        </p:nvSpPr>
        <p:spPr bwMode="auto">
          <a:xfrm>
            <a:off x="971550" y="2205038"/>
            <a:ext cx="7561263" cy="3311525"/>
          </a:xfrm>
          <a:prstGeom prst="rect">
            <a:avLst/>
          </a:prstGeom>
          <a:solidFill>
            <a:schemeClr val="accent1"/>
          </a:solidFill>
          <a:ln w="9525">
            <a:solidFill>
              <a:schemeClr val="tx1"/>
            </a:solidFill>
            <a:miter lim="800000"/>
            <a:headEnd/>
            <a:tailEnd/>
          </a:ln>
          <a:effectLst/>
        </p:spPr>
        <p:txBody>
          <a:bodyPr wrap="none" anchor="ctr"/>
          <a:lstStyle/>
          <a:p>
            <a:endParaRPr lang="hr-HR"/>
          </a:p>
        </p:txBody>
      </p:sp>
      <p:sp>
        <p:nvSpPr>
          <p:cNvPr id="33799" name="Rectangle 7"/>
          <p:cNvSpPr>
            <a:spLocks noChangeArrowheads="1"/>
          </p:cNvSpPr>
          <p:nvPr/>
        </p:nvSpPr>
        <p:spPr bwMode="auto">
          <a:xfrm>
            <a:off x="1477963" y="2708275"/>
            <a:ext cx="1798637" cy="2808288"/>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33800" name="Rectangle 8"/>
          <p:cNvSpPr>
            <a:spLocks noChangeArrowheads="1"/>
          </p:cNvSpPr>
          <p:nvPr/>
        </p:nvSpPr>
        <p:spPr bwMode="auto">
          <a:xfrm>
            <a:off x="3852863" y="2205038"/>
            <a:ext cx="1798637" cy="863600"/>
          </a:xfrm>
          <a:prstGeom prst="rect">
            <a:avLst/>
          </a:prstGeom>
          <a:solidFill>
            <a:schemeClr val="bg1"/>
          </a:solidFill>
          <a:ln w="9525">
            <a:solidFill>
              <a:schemeClr val="tx1"/>
            </a:solidFill>
            <a:miter lim="800000"/>
            <a:headEnd/>
            <a:tailEnd/>
          </a:ln>
          <a:effectLst/>
        </p:spPr>
        <p:txBody>
          <a:bodyPr wrap="none" anchor="ctr"/>
          <a:lstStyle/>
          <a:p>
            <a:endParaRPr lang="hr-HR"/>
          </a:p>
        </p:txBody>
      </p:sp>
      <p:sp>
        <p:nvSpPr>
          <p:cNvPr id="33802" name="Text Box 10"/>
          <p:cNvSpPr txBox="1">
            <a:spLocks noChangeArrowheads="1"/>
          </p:cNvSpPr>
          <p:nvPr/>
        </p:nvSpPr>
        <p:spPr bwMode="auto">
          <a:xfrm>
            <a:off x="4211638" y="2565400"/>
            <a:ext cx="1152525" cy="366713"/>
          </a:xfrm>
          <a:prstGeom prst="rect">
            <a:avLst/>
          </a:prstGeom>
          <a:noFill/>
          <a:ln w="9525">
            <a:noFill/>
            <a:miter lim="800000"/>
            <a:headEnd/>
            <a:tailEnd/>
          </a:ln>
          <a:effectLst/>
        </p:spPr>
        <p:txBody>
          <a:bodyPr>
            <a:spAutoFit/>
          </a:bodyPr>
          <a:lstStyle/>
          <a:p>
            <a:pPr>
              <a:spcBef>
                <a:spcPct val="50000"/>
              </a:spcBef>
            </a:pPr>
            <a:endParaRPr lang="hr-HR"/>
          </a:p>
        </p:txBody>
      </p:sp>
      <p:sp>
        <p:nvSpPr>
          <p:cNvPr id="33806" name="AutoShape 14"/>
          <p:cNvSpPr>
            <a:spLocks noChangeArrowheads="1"/>
          </p:cNvSpPr>
          <p:nvPr/>
        </p:nvSpPr>
        <p:spPr bwMode="auto">
          <a:xfrm>
            <a:off x="6011863" y="2276475"/>
            <a:ext cx="2305050" cy="2952750"/>
          </a:xfrm>
          <a:prstGeom prst="irregularSeal2">
            <a:avLst/>
          </a:prstGeom>
          <a:solidFill>
            <a:srgbClr val="FF0000"/>
          </a:solidFill>
          <a:ln w="9525">
            <a:solidFill>
              <a:schemeClr val="tx1"/>
            </a:solidFill>
            <a:miter lim="800000"/>
            <a:headEnd/>
            <a:tailEnd/>
          </a:ln>
          <a:effectLst/>
        </p:spPr>
        <p:txBody>
          <a:bodyPr wrap="none" anchor="ctr"/>
          <a:lstStyle/>
          <a:p>
            <a:endParaRPr lang="hr-HR"/>
          </a:p>
        </p:txBody>
      </p:sp>
      <p:sp>
        <p:nvSpPr>
          <p:cNvPr id="33807" name="AutoShape 15"/>
          <p:cNvSpPr>
            <a:spLocks noChangeArrowheads="1"/>
          </p:cNvSpPr>
          <p:nvPr/>
        </p:nvSpPr>
        <p:spPr bwMode="auto">
          <a:xfrm>
            <a:off x="3276600" y="3789363"/>
            <a:ext cx="2017713" cy="1655762"/>
          </a:xfrm>
          <a:prstGeom prst="irregularSeal1">
            <a:avLst/>
          </a:prstGeom>
          <a:solidFill>
            <a:srgbClr val="FF0000"/>
          </a:solidFill>
          <a:ln w="9525">
            <a:solidFill>
              <a:schemeClr val="tx1"/>
            </a:solidFill>
            <a:miter lim="800000"/>
            <a:headEnd/>
            <a:tailEnd/>
          </a:ln>
          <a:effectLst/>
        </p:spPr>
        <p:txBody>
          <a:bodyPr wrap="none" anchor="ctr"/>
          <a:lstStyle/>
          <a:p>
            <a:endParaRPr lang="hr-HR"/>
          </a:p>
        </p:txBody>
      </p:sp>
      <p:sp>
        <p:nvSpPr>
          <p:cNvPr id="33808" name="AutoShape 16"/>
          <p:cNvSpPr>
            <a:spLocks noChangeArrowheads="1"/>
          </p:cNvSpPr>
          <p:nvPr/>
        </p:nvSpPr>
        <p:spPr bwMode="auto">
          <a:xfrm>
            <a:off x="1042988" y="2492375"/>
            <a:ext cx="936625" cy="2232025"/>
          </a:xfrm>
          <a:prstGeom prst="irregularSeal1">
            <a:avLst/>
          </a:prstGeom>
          <a:solidFill>
            <a:srgbClr val="FF0000"/>
          </a:solidFill>
          <a:ln w="9525">
            <a:solidFill>
              <a:schemeClr val="tx1"/>
            </a:solidFill>
            <a:miter lim="800000"/>
            <a:headEnd/>
            <a:tailEnd/>
          </a:ln>
          <a:effectLst/>
        </p:spPr>
        <p:txBody>
          <a:bodyPr wrap="none" anchor="ctr"/>
          <a:lstStyle/>
          <a:p>
            <a:endParaRPr lang="hr-HR"/>
          </a:p>
        </p:txBody>
      </p:sp>
      <p:sp>
        <p:nvSpPr>
          <p:cNvPr id="33810" name="Text Box 18"/>
          <p:cNvSpPr txBox="1">
            <a:spLocks noChangeArrowheads="1"/>
          </p:cNvSpPr>
          <p:nvPr/>
        </p:nvSpPr>
        <p:spPr bwMode="auto">
          <a:xfrm>
            <a:off x="1187450" y="1125538"/>
            <a:ext cx="6769100" cy="641350"/>
          </a:xfrm>
          <a:prstGeom prst="rect">
            <a:avLst/>
          </a:prstGeom>
          <a:noFill/>
          <a:ln w="9525">
            <a:noFill/>
            <a:miter lim="800000"/>
            <a:headEnd/>
            <a:tailEnd/>
          </a:ln>
          <a:effectLst/>
        </p:spPr>
        <p:txBody>
          <a:bodyPr>
            <a:spAutoFit/>
          </a:bodyPr>
          <a:lstStyle/>
          <a:p>
            <a:pPr algn="r">
              <a:spcBef>
                <a:spcPct val="50000"/>
              </a:spcBef>
            </a:pPr>
            <a:r>
              <a:rPr lang="hr-HR" sz="2400"/>
              <a:t>Ovako je efektno i brzo ali posljedice   </a:t>
            </a:r>
            <a:r>
              <a:rPr lang="hr-HR" sz="2000"/>
              <a:t>?</a:t>
            </a:r>
            <a:r>
              <a:rPr lang="hr-HR" sz="2400"/>
              <a:t> ?</a:t>
            </a:r>
            <a:r>
              <a:rPr lang="hr-HR" sz="2800"/>
              <a:t> </a:t>
            </a:r>
            <a:r>
              <a:rPr lang="hr-HR" sz="3200"/>
              <a:t>? </a:t>
            </a:r>
            <a:r>
              <a:rPr lang="hr-HR" sz="3600"/>
              <a:t>?</a:t>
            </a: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798"/>
                                        </p:tgtEl>
                                        <p:attrNameLst>
                                          <p:attrName>style.visibility</p:attrName>
                                        </p:attrNameLst>
                                      </p:cBhvr>
                                      <p:to>
                                        <p:strVal val="visible"/>
                                      </p:to>
                                    </p:set>
                                    <p:anim calcmode="lin" valueType="num">
                                      <p:cBhvr additive="base">
                                        <p:cTn id="7" dur="2000" fill="hold"/>
                                        <p:tgtEl>
                                          <p:spTgt spid="33798"/>
                                        </p:tgtEl>
                                        <p:attrNameLst>
                                          <p:attrName>ppt_x</p:attrName>
                                        </p:attrNameLst>
                                      </p:cBhvr>
                                      <p:tavLst>
                                        <p:tav tm="0">
                                          <p:val>
                                            <p:strVal val="#ppt_x"/>
                                          </p:val>
                                        </p:tav>
                                        <p:tav tm="100000">
                                          <p:val>
                                            <p:strVal val="#ppt_x"/>
                                          </p:val>
                                        </p:tav>
                                      </p:tavLst>
                                    </p:anim>
                                    <p:anim calcmode="lin" valueType="num">
                                      <p:cBhvr additive="base">
                                        <p:cTn id="8" dur="2000" fill="hold"/>
                                        <p:tgtEl>
                                          <p:spTgt spid="337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3799"/>
                                        </p:tgtEl>
                                        <p:attrNameLst>
                                          <p:attrName>style.visibility</p:attrName>
                                        </p:attrNameLst>
                                      </p:cBhvr>
                                      <p:to>
                                        <p:strVal val="visible"/>
                                      </p:to>
                                    </p:set>
                                    <p:anim calcmode="lin" valueType="num">
                                      <p:cBhvr additive="base">
                                        <p:cTn id="11" dur="2000" fill="hold"/>
                                        <p:tgtEl>
                                          <p:spTgt spid="33799"/>
                                        </p:tgtEl>
                                        <p:attrNameLst>
                                          <p:attrName>ppt_x</p:attrName>
                                        </p:attrNameLst>
                                      </p:cBhvr>
                                      <p:tavLst>
                                        <p:tav tm="0">
                                          <p:val>
                                            <p:strVal val="#ppt_x"/>
                                          </p:val>
                                        </p:tav>
                                        <p:tav tm="100000">
                                          <p:val>
                                            <p:strVal val="#ppt_x"/>
                                          </p:val>
                                        </p:tav>
                                      </p:tavLst>
                                    </p:anim>
                                    <p:anim calcmode="lin" valueType="num">
                                      <p:cBhvr additive="base">
                                        <p:cTn id="12" dur="2000" fill="hold"/>
                                        <p:tgtEl>
                                          <p:spTgt spid="33799"/>
                                        </p:tgtEl>
                                        <p:attrNameLst>
                                          <p:attrName>ppt_y</p:attrName>
                                        </p:attrNameLst>
                                      </p:cBhvr>
                                      <p:tavLst>
                                        <p:tav tm="0">
                                          <p:val>
                                            <p:strVal val="1+#ppt_h/2"/>
                                          </p:val>
                                        </p:tav>
                                        <p:tav tm="100000">
                                          <p:val>
                                            <p:strVal val="#ppt_y"/>
                                          </p:val>
                                        </p:tav>
                                      </p:tavLst>
                                    </p:anim>
                                  </p:childTnLst>
                                </p:cTn>
                              </p:par>
                              <p:par>
                                <p:cTn id="13" presetID="2" presetClass="entr" presetSubtype="3" fill="hold" grpId="0" nodeType="withEffect">
                                  <p:stCondLst>
                                    <p:cond delay="0"/>
                                  </p:stCondLst>
                                  <p:childTnLst>
                                    <p:set>
                                      <p:cBhvr>
                                        <p:cTn id="14" dur="1" fill="hold">
                                          <p:stCondLst>
                                            <p:cond delay="0"/>
                                          </p:stCondLst>
                                        </p:cTn>
                                        <p:tgtEl>
                                          <p:spTgt spid="33800"/>
                                        </p:tgtEl>
                                        <p:attrNameLst>
                                          <p:attrName>style.visibility</p:attrName>
                                        </p:attrNameLst>
                                      </p:cBhvr>
                                      <p:to>
                                        <p:strVal val="visible"/>
                                      </p:to>
                                    </p:set>
                                    <p:anim calcmode="lin" valueType="num">
                                      <p:cBhvr additive="base">
                                        <p:cTn id="15" dur="2000" fill="hold"/>
                                        <p:tgtEl>
                                          <p:spTgt spid="33800"/>
                                        </p:tgtEl>
                                        <p:attrNameLst>
                                          <p:attrName>ppt_x</p:attrName>
                                        </p:attrNameLst>
                                      </p:cBhvr>
                                      <p:tavLst>
                                        <p:tav tm="0">
                                          <p:val>
                                            <p:strVal val="1+#ppt_w/2"/>
                                          </p:val>
                                        </p:tav>
                                        <p:tav tm="100000">
                                          <p:val>
                                            <p:strVal val="#ppt_x"/>
                                          </p:val>
                                        </p:tav>
                                      </p:tavLst>
                                    </p:anim>
                                    <p:anim calcmode="lin" valueType="num">
                                      <p:cBhvr additive="base">
                                        <p:cTn id="16" dur="2000" fill="hold"/>
                                        <p:tgtEl>
                                          <p:spTgt spid="3380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3808"/>
                                        </p:tgtEl>
                                        <p:attrNameLst>
                                          <p:attrName>style.visibility</p:attrName>
                                        </p:attrNameLst>
                                      </p:cBhvr>
                                      <p:to>
                                        <p:strVal val="visible"/>
                                      </p:to>
                                    </p:set>
                                    <p:animEffect transition="in" filter="dissolve">
                                      <p:cBhvr>
                                        <p:cTn id="21" dur="2000"/>
                                        <p:tgtEl>
                                          <p:spTgt spid="3380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3806"/>
                                        </p:tgtEl>
                                        <p:attrNameLst>
                                          <p:attrName>style.visibility</p:attrName>
                                        </p:attrNameLst>
                                      </p:cBhvr>
                                      <p:to>
                                        <p:strVal val="visible"/>
                                      </p:to>
                                    </p:set>
                                    <p:animEffect transition="in" filter="dissolve">
                                      <p:cBhvr>
                                        <p:cTn id="26" dur="2000"/>
                                        <p:tgtEl>
                                          <p:spTgt spid="3380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3807"/>
                                        </p:tgtEl>
                                        <p:attrNameLst>
                                          <p:attrName>style.visibility</p:attrName>
                                        </p:attrNameLst>
                                      </p:cBhvr>
                                      <p:to>
                                        <p:strVal val="visible"/>
                                      </p:to>
                                    </p:set>
                                    <p:animEffect transition="in" filter="dissolve">
                                      <p:cBhvr>
                                        <p:cTn id="31" dur="1000"/>
                                        <p:tgtEl>
                                          <p:spTgt spid="3380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1" nodeType="clickEffect">
                                  <p:stCondLst>
                                    <p:cond delay="0"/>
                                  </p:stCondLst>
                                  <p:childTnLst>
                                    <p:set>
                                      <p:cBhvr>
                                        <p:cTn id="35" dur="1" fill="hold">
                                          <p:stCondLst>
                                            <p:cond delay="0"/>
                                          </p:stCondLst>
                                        </p:cTn>
                                        <p:tgtEl>
                                          <p:spTgt spid="33810">
                                            <p:txEl>
                                              <p:pRg st="0" end="0"/>
                                            </p:txEl>
                                          </p:spTgt>
                                        </p:tgtEl>
                                        <p:attrNameLst>
                                          <p:attrName>style.visibility</p:attrName>
                                        </p:attrNameLst>
                                      </p:cBhvr>
                                      <p:to>
                                        <p:strVal val="visible"/>
                                      </p:to>
                                    </p:set>
                                    <p:animEffect transition="in" filter="dissolve">
                                      <p:cBhvr>
                                        <p:cTn id="36" dur="2000"/>
                                        <p:tgtEl>
                                          <p:spTgt spid="338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animBg="1"/>
      <p:bldP spid="33799" grpId="0" animBg="1"/>
      <p:bldP spid="33800" grpId="0" animBg="1"/>
      <p:bldP spid="33806" grpId="0" animBg="1"/>
      <p:bldP spid="33807" grpId="0" animBg="1"/>
      <p:bldP spid="33808" grpId="0" animBg="1"/>
      <p:bldP spid="33810" grpI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4"/>
          <p:cNvSpPr>
            <a:spLocks noGrp="1" noChangeArrowheads="1"/>
          </p:cNvSpPr>
          <p:nvPr>
            <p:ph type="title"/>
          </p:nvPr>
        </p:nvSpPr>
        <p:spPr>
          <a:xfrm>
            <a:off x="457200" y="228600"/>
            <a:ext cx="8229600" cy="490538"/>
          </a:xfrm>
        </p:spPr>
        <p:txBody>
          <a:bodyPr/>
          <a:lstStyle/>
          <a:p>
            <a:r>
              <a:rPr lang="hr-HR" sz="1600"/>
              <a:t>BUŠENJE I REZANJE</a:t>
            </a:r>
            <a:endParaRPr lang="en-US" sz="1600"/>
          </a:p>
        </p:txBody>
      </p:sp>
      <p:sp>
        <p:nvSpPr>
          <p:cNvPr id="43013" name="Rectangle 5"/>
          <p:cNvSpPr>
            <a:spLocks noChangeArrowheads="1"/>
          </p:cNvSpPr>
          <p:nvPr/>
        </p:nvSpPr>
        <p:spPr bwMode="auto">
          <a:xfrm>
            <a:off x="539750" y="1651000"/>
            <a:ext cx="8280400" cy="2838450"/>
          </a:xfrm>
          <a:prstGeom prst="rect">
            <a:avLst/>
          </a:prstGeom>
          <a:noFill/>
          <a:ln w="9525">
            <a:noFill/>
            <a:miter lim="800000"/>
            <a:headEnd/>
            <a:tailEnd/>
          </a:ln>
          <a:effectLst/>
        </p:spPr>
        <p:txBody>
          <a:bodyPr anchor="ctr">
            <a:spAutoFit/>
          </a:bodyPr>
          <a:lstStyle/>
          <a:p>
            <a:pPr algn="just"/>
            <a:endParaRPr lang="hr-HR"/>
          </a:p>
          <a:p>
            <a:pPr algn="ctr"/>
            <a:r>
              <a:rPr lang="hr-HR"/>
              <a:t>BUŠENJE – NAČIN RADA</a:t>
            </a:r>
          </a:p>
          <a:p>
            <a:pPr algn="just"/>
            <a:endParaRPr lang="hr-HR"/>
          </a:p>
          <a:p>
            <a:pPr algn="just"/>
            <a:r>
              <a:rPr lang="hr-HR"/>
              <a:t>Izvodi se električnom bušilicom na stalku koji je ukrućen na mjestu predviđenom za bušenje. Ovisno o promjeru i dubini bušenja na vrh radne osovine bušilice montira se kruna različitih promjera i dužina. Na bušilici je predviđen priključak za vodu koju preko gumenog crijeva pod pritiskom dobivamo iz vodovodne mreže ili spremnika za vodu.  Voda prolazi kroz sredinu radne osovine, ulazi u krunu, s unutarnje strane čisti i hladi dijamantne segmente, ispire izrezani materijal i potiskuje ga van područja u kojem se beton reže.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3013">
                                            <p:txEl>
                                              <p:pRg st="1" end="1"/>
                                            </p:txEl>
                                          </p:spTgt>
                                        </p:tgtEl>
                                        <p:attrNameLst>
                                          <p:attrName>style.visibility</p:attrName>
                                        </p:attrNameLst>
                                      </p:cBhvr>
                                      <p:to>
                                        <p:strVal val="visible"/>
                                      </p:to>
                                    </p:set>
                                    <p:anim calcmode="lin" valueType="num">
                                      <p:cBhvr additive="base">
                                        <p:cTn id="7" dur="2000" fill="hold"/>
                                        <p:tgtEl>
                                          <p:spTgt spid="43013">
                                            <p:txEl>
                                              <p:pRg st="1" end="1"/>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430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ntr" presetSubtype="16" fill="hold" nodeType="clickEffect">
                                  <p:stCondLst>
                                    <p:cond delay="0"/>
                                  </p:stCondLst>
                                  <p:childTnLst>
                                    <p:set>
                                      <p:cBhvr>
                                        <p:cTn id="12" dur="1" fill="hold">
                                          <p:stCondLst>
                                            <p:cond delay="0"/>
                                          </p:stCondLst>
                                        </p:cTn>
                                        <p:tgtEl>
                                          <p:spTgt spid="43013">
                                            <p:txEl>
                                              <p:pRg st="3" end="3"/>
                                            </p:txEl>
                                          </p:spTgt>
                                        </p:tgtEl>
                                        <p:attrNameLst>
                                          <p:attrName>style.visibility</p:attrName>
                                        </p:attrNameLst>
                                      </p:cBhvr>
                                      <p:to>
                                        <p:strVal val="visible"/>
                                      </p:to>
                                    </p:set>
                                    <p:animEffect transition="in" filter="diamond(in)">
                                      <p:cBhvr>
                                        <p:cTn id="13" dur="2000"/>
                                        <p:tgtEl>
                                          <p:spTgt spid="430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4"/>
          <p:cNvSpPr>
            <a:spLocks noGrp="1" noChangeArrowheads="1"/>
          </p:cNvSpPr>
          <p:nvPr>
            <p:ph type="title"/>
          </p:nvPr>
        </p:nvSpPr>
        <p:spPr>
          <a:xfrm>
            <a:off x="457200" y="228600"/>
            <a:ext cx="8229600" cy="561975"/>
          </a:xfrm>
        </p:spPr>
        <p:txBody>
          <a:bodyPr/>
          <a:lstStyle/>
          <a:p>
            <a:r>
              <a:rPr lang="hr-HR" sz="1600"/>
              <a:t>BUŠENJE I REZANJE</a:t>
            </a:r>
            <a:endParaRPr lang="en-US" sz="1600"/>
          </a:p>
        </p:txBody>
      </p:sp>
      <p:sp>
        <p:nvSpPr>
          <p:cNvPr id="46086" name="Rectangle 6"/>
          <p:cNvSpPr>
            <a:spLocks noChangeArrowheads="1"/>
          </p:cNvSpPr>
          <p:nvPr/>
        </p:nvSpPr>
        <p:spPr bwMode="auto">
          <a:xfrm>
            <a:off x="0" y="542925"/>
            <a:ext cx="9144000" cy="0"/>
          </a:xfrm>
          <a:prstGeom prst="rect">
            <a:avLst/>
          </a:prstGeom>
          <a:noFill/>
          <a:ln w="9525">
            <a:noFill/>
            <a:miter lim="800000"/>
            <a:headEnd/>
            <a:tailEnd/>
          </a:ln>
          <a:effectLst/>
        </p:spPr>
        <p:txBody>
          <a:bodyPr wrap="none" anchor="ctr">
            <a:spAutoFit/>
          </a:bodyPr>
          <a:lstStyle/>
          <a:p>
            <a:endParaRPr lang="hr-HR"/>
          </a:p>
        </p:txBody>
      </p:sp>
      <p:graphicFrame>
        <p:nvGraphicFramePr>
          <p:cNvPr id="46085" name="Object 5"/>
          <p:cNvGraphicFramePr>
            <a:graphicFrameLocks noChangeAspect="1"/>
          </p:cNvGraphicFramePr>
          <p:nvPr/>
        </p:nvGraphicFramePr>
        <p:xfrm>
          <a:off x="2054225" y="836613"/>
          <a:ext cx="4675188" cy="5772150"/>
        </p:xfrm>
        <a:graphic>
          <a:graphicData uri="http://schemas.openxmlformats.org/presentationml/2006/ole">
            <p:oleObj spid="_x0000_s46085" r:id="rId3" imgW="4678689" imgH="5775972" progId="Photoshop.Image.6">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2000" fill="hold"/>
                                        <p:tgtEl>
                                          <p:spTgt spid="46085"/>
                                        </p:tgtEl>
                                        <p:attrNameLst>
                                          <p:attrName>ppt_x</p:attrName>
                                        </p:attrNameLst>
                                      </p:cBhvr>
                                      <p:tavLst>
                                        <p:tav tm="0">
                                          <p:val>
                                            <p:strVal val="#ppt_x"/>
                                          </p:val>
                                        </p:tav>
                                        <p:tav tm="100000">
                                          <p:val>
                                            <p:strVal val="#ppt_x"/>
                                          </p:val>
                                        </p:tav>
                                      </p:tavLst>
                                    </p:anim>
                                    <p:anim calcmode="lin" valueType="num">
                                      <p:cBhvr additive="base">
                                        <p:cTn id="8" dur="2000" fill="hold"/>
                                        <p:tgtEl>
                                          <p:spTgt spid="46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a:xfrm>
            <a:off x="457200" y="228600"/>
            <a:ext cx="8229600" cy="633413"/>
          </a:xfrm>
        </p:spPr>
        <p:txBody>
          <a:bodyPr/>
          <a:lstStyle/>
          <a:p>
            <a:r>
              <a:rPr lang="hr-HR" sz="1600"/>
              <a:t>BUŠENJE I REZANJE</a:t>
            </a:r>
            <a:endParaRPr lang="en-US" sz="1600"/>
          </a:p>
        </p:txBody>
      </p:sp>
      <p:pic>
        <p:nvPicPr>
          <p:cNvPr id="48137" name="Picture 9" descr="BUSENJE"/>
          <p:cNvPicPr>
            <a:picLocks noChangeAspect="1" noChangeArrowheads="1"/>
          </p:cNvPicPr>
          <p:nvPr>
            <p:ph sz="half" idx="1"/>
          </p:nvPr>
        </p:nvPicPr>
        <p:blipFill>
          <a:blip r:embed="rId2" cstate="print"/>
          <a:srcRect/>
          <a:stretch>
            <a:fillRect/>
          </a:stretch>
        </p:blipFill>
        <p:spPr>
          <a:xfrm>
            <a:off x="457200" y="1716088"/>
            <a:ext cx="4038600" cy="4262437"/>
          </a:xfrm>
          <a:noFill/>
          <a:ln/>
        </p:spPr>
      </p:pic>
      <p:pic>
        <p:nvPicPr>
          <p:cNvPr id="48141" name="Picture 13" descr="uu"/>
          <p:cNvPicPr>
            <a:picLocks noChangeAspect="1" noChangeArrowheads="1"/>
          </p:cNvPicPr>
          <p:nvPr>
            <p:ph sz="half" idx="2"/>
          </p:nvPr>
        </p:nvPicPr>
        <p:blipFill>
          <a:blip r:embed="rId3" cstate="print"/>
          <a:srcRect/>
          <a:stretch>
            <a:fillRect/>
          </a:stretch>
        </p:blipFill>
        <p:spPr>
          <a:xfrm>
            <a:off x="4859338" y="2344738"/>
            <a:ext cx="3527425" cy="3003550"/>
          </a:xfrm>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8137"/>
                                        </p:tgtEl>
                                        <p:attrNameLst>
                                          <p:attrName>style.visibility</p:attrName>
                                        </p:attrNameLst>
                                      </p:cBhvr>
                                      <p:to>
                                        <p:strVal val="visible"/>
                                      </p:to>
                                    </p:set>
                                    <p:anim calcmode="lin" valueType="num">
                                      <p:cBhvr additive="base">
                                        <p:cTn id="7" dur="2000" fill="hold"/>
                                        <p:tgtEl>
                                          <p:spTgt spid="48137"/>
                                        </p:tgtEl>
                                        <p:attrNameLst>
                                          <p:attrName>ppt_x</p:attrName>
                                        </p:attrNameLst>
                                      </p:cBhvr>
                                      <p:tavLst>
                                        <p:tav tm="0">
                                          <p:val>
                                            <p:strVal val="#ppt_x"/>
                                          </p:val>
                                        </p:tav>
                                        <p:tav tm="100000">
                                          <p:val>
                                            <p:strVal val="#ppt_x"/>
                                          </p:val>
                                        </p:tav>
                                      </p:tavLst>
                                    </p:anim>
                                    <p:anim calcmode="lin" valueType="num">
                                      <p:cBhvr additive="base">
                                        <p:cTn id="8" dur="2000" fill="hold"/>
                                        <p:tgtEl>
                                          <p:spTgt spid="481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141"/>
                                        </p:tgtEl>
                                        <p:attrNameLst>
                                          <p:attrName>style.visibility</p:attrName>
                                        </p:attrNameLst>
                                      </p:cBhvr>
                                      <p:to>
                                        <p:strVal val="visible"/>
                                      </p:to>
                                    </p:set>
                                    <p:anim calcmode="lin" valueType="num">
                                      <p:cBhvr additive="base">
                                        <p:cTn id="13" dur="2000" fill="hold"/>
                                        <p:tgtEl>
                                          <p:spTgt spid="48141"/>
                                        </p:tgtEl>
                                        <p:attrNameLst>
                                          <p:attrName>ppt_x</p:attrName>
                                        </p:attrNameLst>
                                      </p:cBhvr>
                                      <p:tavLst>
                                        <p:tav tm="0">
                                          <p:val>
                                            <p:strVal val="#ppt_x"/>
                                          </p:val>
                                        </p:tav>
                                        <p:tav tm="100000">
                                          <p:val>
                                            <p:strVal val="#ppt_x"/>
                                          </p:val>
                                        </p:tav>
                                      </p:tavLst>
                                    </p:anim>
                                    <p:anim calcmode="lin" valueType="num">
                                      <p:cBhvr additive="base">
                                        <p:cTn id="14" dur="2000" fill="hold"/>
                                        <p:tgtEl>
                                          <p:spTgt spid="481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title"/>
          </p:nvPr>
        </p:nvSpPr>
        <p:spPr>
          <a:xfrm>
            <a:off x="457200" y="228600"/>
            <a:ext cx="8229600" cy="490538"/>
          </a:xfrm>
        </p:spPr>
        <p:txBody>
          <a:bodyPr/>
          <a:lstStyle/>
          <a:p>
            <a:r>
              <a:rPr lang="hr-HR" sz="1800"/>
              <a:t>BUŠENJE I REZANJE</a:t>
            </a:r>
            <a:endParaRPr lang="en-US" sz="1800"/>
          </a:p>
        </p:txBody>
      </p:sp>
      <p:pic>
        <p:nvPicPr>
          <p:cNvPr id="62471" name="Picture 7" descr="bauma 059"/>
          <p:cNvPicPr>
            <a:picLocks noChangeAspect="1" noChangeArrowheads="1"/>
          </p:cNvPicPr>
          <p:nvPr>
            <p:ph sz="half" idx="1"/>
          </p:nvPr>
        </p:nvPicPr>
        <p:blipFill>
          <a:blip r:embed="rId2" cstate="print"/>
          <a:srcRect/>
          <a:stretch>
            <a:fillRect/>
          </a:stretch>
        </p:blipFill>
        <p:spPr>
          <a:xfrm>
            <a:off x="457200" y="2343150"/>
            <a:ext cx="4038600" cy="3008313"/>
          </a:xfrm>
          <a:noFill/>
          <a:ln/>
        </p:spPr>
      </p:pic>
      <p:pic>
        <p:nvPicPr>
          <p:cNvPr id="62474" name="Picture 10" descr="bauma 069"/>
          <p:cNvPicPr>
            <a:picLocks noChangeAspect="1" noChangeArrowheads="1"/>
          </p:cNvPicPr>
          <p:nvPr>
            <p:ph sz="half" idx="2"/>
          </p:nvPr>
        </p:nvPicPr>
        <p:blipFill>
          <a:blip r:embed="rId3" cstate="print"/>
          <a:srcRect/>
          <a:stretch>
            <a:fillRect/>
          </a:stretch>
        </p:blipFill>
        <p:spPr>
          <a:xfrm>
            <a:off x="4648200" y="2343150"/>
            <a:ext cx="4038600" cy="3008313"/>
          </a:xfrm>
          <a:noFill/>
          <a:ln/>
        </p:spPr>
      </p:pic>
    </p:spTree>
  </p:cSld>
  <p:clrMapOvr>
    <a:masterClrMapping/>
  </p:clrMapOvr>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Mountain Top</Template>
  <TotalTime>1064</TotalTime>
  <Words>1705</Words>
  <Application>Microsoft Office PowerPoint</Application>
  <PresentationFormat>On-screen Show (4:3)</PresentationFormat>
  <Paragraphs>240</Paragraphs>
  <Slides>55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1" baseType="lpstr">
      <vt:lpstr>Arial</vt:lpstr>
      <vt:lpstr>Franklin Gothic Medium</vt:lpstr>
      <vt:lpstr>Dutch801 XBd BT</vt:lpstr>
      <vt:lpstr>Wingdings</vt:lpstr>
      <vt:lpstr>Mountain Top</vt:lpstr>
      <vt:lpstr>Photoshop.Image.6</vt:lpstr>
      <vt:lpstr>TEHNOLOŠKI POSTUPCI IZRADE OTVORA U KONSTRUKTIVNIM DIJELOVIMA KONSTRUKCIJA</vt:lpstr>
      <vt:lpstr>Slide 2</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Slide 15</vt:lpstr>
      <vt:lpstr>Slide 16</vt:lpstr>
      <vt:lpstr>Slide 17</vt:lpstr>
      <vt:lpstr>Slide 18</vt:lpstr>
      <vt:lpstr>Slide 19</vt:lpstr>
      <vt:lpstr>Slide 20</vt:lpstr>
      <vt:lpstr>Slide 21</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Slide 33</vt:lpstr>
      <vt:lpstr>Slide 34</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BUŠENJE I REZANJE</vt:lpstr>
      <vt:lpstr>ZID ZA RUŠENJE</vt:lpstr>
      <vt:lpstr> Tehnologija bušenja i rezanja</vt:lpstr>
      <vt:lpstr>Prvi dan rada</vt:lpstr>
      <vt:lpstr>Drugi dan rada</vt:lpstr>
      <vt:lpstr>Treći dan rada</vt:lpstr>
      <vt:lpstr>Četvrti dan rada</vt:lpstr>
      <vt:lpstr>Peti dan rada</vt:lpstr>
      <vt:lpstr>Šesti dan rada</vt:lpstr>
      <vt:lpstr> ukupno rezova = 52,65 m    ukupno bušenje Ø 112 mm = 28</vt:lpstr>
      <vt:lpstr>Utrošeni materijal</vt:lpstr>
      <vt:lpstr>Slide 55</vt:lpstr>
    </vt:vector>
  </TitlesOfParts>
  <Company>GF</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Vjeran Mlinarić</dc:creator>
  <cp:lastModifiedBy>Vjeran</cp:lastModifiedBy>
  <cp:revision>113</cp:revision>
  <dcterms:created xsi:type="dcterms:W3CDTF">2004-01-31T09:13:18Z</dcterms:created>
  <dcterms:modified xsi:type="dcterms:W3CDTF">2013-01-07T20:49:27Z</dcterms:modified>
</cp:coreProperties>
</file>