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2" r:id="rId3"/>
    <p:sldId id="293" r:id="rId4"/>
    <p:sldId id="294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58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ED23-427E-43D1-A7AE-D5CA01BD8FC6}" type="datetimeFigureOut">
              <a:rPr lang="sr-Latn-CS" smtClean="0"/>
              <a:pPr/>
              <a:t>24.5.2022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4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Fizikalni, numerički i hibridni modeli</a:t>
            </a:r>
            <a:endParaRPr lang="hr-HR" sz="2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U </a:t>
            </a:r>
            <a:r>
              <a:rPr lang="hr-HR" sz="2400" dirty="0" smtClean="0"/>
              <a:t>prošlosti su hidrauličke studije poduzimane uglavnom u </a:t>
            </a:r>
            <a:r>
              <a:rPr lang="hr-HR" sz="2400" dirty="0" smtClean="0"/>
              <a:t>obliku fizikalnih </a:t>
            </a:r>
            <a:r>
              <a:rPr lang="hr-HR" sz="2400" dirty="0" smtClean="0"/>
              <a:t>modela na kojima su reproducirani fenomeni strujanja tekućina putem ostvarenja dinamičke sličnosti. </a:t>
            </a:r>
            <a:endParaRPr lang="hr-HR" sz="2400" dirty="0" smtClean="0"/>
          </a:p>
          <a:p>
            <a:endParaRPr lang="hr-HR" sz="1200" dirty="0" smtClean="0"/>
          </a:p>
          <a:p>
            <a:r>
              <a:rPr lang="hr-HR" sz="2400" dirty="0" smtClean="0"/>
              <a:t>U današnje vrijeme sve se više koriste numerički modeli koji omogućuju detaljniju prognozu uz mogućnost atraktivne prezentacije </a:t>
            </a:r>
            <a:r>
              <a:rPr lang="hr-HR" sz="2400" dirty="0" smtClean="0"/>
              <a:t>rezultata.</a:t>
            </a:r>
          </a:p>
          <a:p>
            <a:endParaRPr lang="hr-HR" sz="1200" dirty="0" smtClean="0"/>
          </a:p>
          <a:p>
            <a:r>
              <a:rPr lang="hr-HR" sz="2400" dirty="0" smtClean="0"/>
              <a:t>Međutim svakako se mora držati na umu da je vjerodostojnost rezultata dobivenih na tim modelima u velikoj mjeri ovisna o pojednostavljenoj prezentaciji složenih procesa poput  turbulencije i rubnih uvjeta</a:t>
            </a:r>
            <a:r>
              <a:rPr lang="hr-HR" sz="2400" dirty="0" smtClean="0"/>
              <a:t>.</a:t>
            </a:r>
          </a:p>
          <a:p>
            <a:endParaRPr lang="hr-HR" sz="1200" dirty="0" smtClean="0"/>
          </a:p>
          <a:p>
            <a:r>
              <a:rPr lang="hr-HR" sz="2400" dirty="0" smtClean="0"/>
              <a:t>P</a:t>
            </a:r>
            <a:r>
              <a:rPr lang="hr-HR" sz="2400" dirty="0" smtClean="0"/>
              <a:t>oboljšanje </a:t>
            </a:r>
            <a:r>
              <a:rPr lang="hr-HR" sz="2400" dirty="0" err="1" smtClean="0"/>
              <a:t>predikcijskih</a:t>
            </a:r>
            <a:r>
              <a:rPr lang="hr-HR" sz="2400" dirty="0" smtClean="0"/>
              <a:t> mogućnosti numeričkog modela </a:t>
            </a:r>
            <a:r>
              <a:rPr lang="hr-HR" sz="2400" dirty="0" smtClean="0"/>
              <a:t>još uvijek se </a:t>
            </a:r>
            <a:r>
              <a:rPr lang="hr-HR" sz="2400" dirty="0" smtClean="0"/>
              <a:t>bazira na </a:t>
            </a:r>
            <a:r>
              <a:rPr lang="hr-HR" sz="2400" dirty="0" smtClean="0"/>
              <a:t>kalibracijskim </a:t>
            </a:r>
            <a:r>
              <a:rPr lang="hr-HR" sz="2400" dirty="0" smtClean="0"/>
              <a:t>laboratorijskim eksperimentima pod dobro kontroliranim laboratorijskim uvjetima</a:t>
            </a:r>
            <a:r>
              <a:rPr lang="hr-HR" sz="2400" dirty="0" smtClean="0"/>
              <a:t>.</a:t>
            </a:r>
          </a:p>
          <a:p>
            <a:endParaRPr lang="hr-HR" sz="1200" dirty="0" smtClean="0"/>
          </a:p>
          <a:p>
            <a:r>
              <a:rPr lang="hr-HR" sz="2400" dirty="0" smtClean="0"/>
              <a:t>Numerički i fizikalni modeli mogu biti testirani ili formirani prema mjerenjima u naravi iz kojih je opet teško izvesti definitivne zaključke zbog cijelog niza nekontroliranih i neregistriranih prirodnih utjecaja. </a:t>
            </a:r>
            <a:r>
              <a:rPr lang="hr-HR" sz="2400" dirty="0" smtClean="0"/>
              <a:t>  </a:t>
            </a:r>
            <a:endParaRPr lang="hr-HR" sz="2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4"/>
          <p:cNvSpPr>
            <a:spLocks noChangeArrowheads="1"/>
          </p:cNvSpPr>
          <p:nvPr/>
        </p:nvSpPr>
        <p:spPr bwMode="auto">
          <a:xfrm>
            <a:off x="0" y="0"/>
            <a:ext cx="8845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i="1">
                <a:solidFill>
                  <a:srgbClr val="F620E2"/>
                </a:solidFill>
              </a:rPr>
              <a:t>			</a:t>
            </a:r>
            <a:r>
              <a:rPr lang="hr-HR" i="1" u="sng">
                <a:solidFill>
                  <a:srgbClr val="F620E2"/>
                </a:solidFill>
              </a:rPr>
              <a:t>Reynolds-ov kriterij sličnosti</a:t>
            </a:r>
            <a:endParaRPr lang="hr-HR">
              <a:solidFill>
                <a:srgbClr val="F620E2"/>
              </a:solidFill>
            </a:endParaRPr>
          </a:p>
          <a:p>
            <a:pPr algn="l"/>
            <a:r>
              <a:rPr lang="hr-HR"/>
              <a:t>Parcijalna dinamička sličnost izražena kroz dominaciju viskoznih djelovanja. Za takav </a:t>
            </a:r>
          </a:p>
          <a:p>
            <a:pPr algn="l"/>
            <a:r>
              <a:rPr lang="hr-HR"/>
              <a:t>slučaj uvjet </a:t>
            </a:r>
            <a:r>
              <a:rPr lang="hr-HR">
                <a:solidFill>
                  <a:srgbClr val="FF3300"/>
                </a:solidFill>
              </a:rPr>
              <a:t>apsolutne sličnosti</a:t>
            </a:r>
            <a:r>
              <a:rPr lang="hr-HR"/>
              <a:t> prelazi u uvjet </a:t>
            </a:r>
            <a:r>
              <a:rPr lang="hr-HR">
                <a:solidFill>
                  <a:srgbClr val="F620E2"/>
                </a:solidFill>
              </a:rPr>
              <a:t>parcijalne sličnosti:</a:t>
            </a:r>
            <a:r>
              <a:rPr lang="hr-HR"/>
              <a:t> </a:t>
            </a:r>
          </a:p>
        </p:txBody>
      </p:sp>
      <p:sp>
        <p:nvSpPr>
          <p:cNvPr id="6159" name="Rectangle 5"/>
          <p:cNvSpPr>
            <a:spLocks noChangeArrowheads="1"/>
          </p:cNvSpPr>
          <p:nvPr/>
        </p:nvSpPr>
        <p:spPr bwMode="auto">
          <a:xfrm>
            <a:off x="1620838" y="263683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/>
              <a:t>odnosno  </a:t>
            </a:r>
          </a:p>
        </p:txBody>
      </p:sp>
      <p:sp>
        <p:nvSpPr>
          <p:cNvPr id="6160" name="Rectangle 6"/>
          <p:cNvSpPr>
            <a:spLocks noChangeArrowheads="1"/>
          </p:cNvSpPr>
          <p:nvPr/>
        </p:nvSpPr>
        <p:spPr bwMode="auto">
          <a:xfrm>
            <a:off x="0" y="3429000"/>
            <a:ext cx="574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/>
              <a:t>a kinematske izvedenice (mjerilo brzina i vremena) su: </a:t>
            </a: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1690688" y="1343025"/>
          <a:ext cx="3238500" cy="777875"/>
        </p:xfrm>
        <a:graphic>
          <a:graphicData uri="http://schemas.openxmlformats.org/presentationml/2006/ole">
            <p:oleObj spid="_x0000_s23554" name="Equation" r:id="rId3" imgW="1904760" imgH="457200" progId="Equation.3">
              <p:embed/>
            </p:oleObj>
          </a:graphicData>
        </a:graphic>
      </p:graphicFrame>
      <p:sp>
        <p:nvSpPr>
          <p:cNvPr id="6161" name="Rectangle 8"/>
          <p:cNvSpPr>
            <a:spLocks noChangeArrowheads="1"/>
          </p:cNvSpPr>
          <p:nvPr/>
        </p:nvSpPr>
        <p:spPr bwMode="auto">
          <a:xfrm>
            <a:off x="5297488" y="1558925"/>
            <a:ext cx="40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>
                <a:sym typeface="Symbol" pitchFamily="18" charset="2"/>
              </a:rPr>
              <a:t></a:t>
            </a:r>
            <a:endParaRPr lang="hr-HR" b="1" i="1">
              <a:solidFill>
                <a:srgbClr val="0066CC"/>
              </a:solidFill>
              <a:sym typeface="Symbol" pitchFamily="18" charset="2"/>
            </a:endParaRPr>
          </a:p>
        </p:txBody>
      </p:sp>
      <p:sp>
        <p:nvSpPr>
          <p:cNvPr id="6162" name="Line 9"/>
          <p:cNvSpPr>
            <a:spLocks noChangeShapeType="1"/>
          </p:cNvSpPr>
          <p:nvPr/>
        </p:nvSpPr>
        <p:spPr bwMode="auto">
          <a:xfrm>
            <a:off x="3281363" y="1487488"/>
            <a:ext cx="576262" cy="576262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163" name="Line 10"/>
          <p:cNvSpPr>
            <a:spLocks noChangeShapeType="1"/>
          </p:cNvSpPr>
          <p:nvPr/>
        </p:nvSpPr>
        <p:spPr bwMode="auto">
          <a:xfrm flipV="1">
            <a:off x="3281363" y="1487488"/>
            <a:ext cx="504825" cy="503237"/>
          </a:xfrm>
          <a:prstGeom prst="line">
            <a:avLst/>
          </a:prstGeom>
          <a:noFill/>
          <a:ln w="9525">
            <a:solidFill>
              <a:srgbClr val="F620E2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164" name="Line 11"/>
          <p:cNvSpPr>
            <a:spLocks noChangeShapeType="1"/>
          </p:cNvSpPr>
          <p:nvPr/>
        </p:nvSpPr>
        <p:spPr bwMode="auto">
          <a:xfrm>
            <a:off x="2698750" y="1487488"/>
            <a:ext cx="503238" cy="647700"/>
          </a:xfrm>
          <a:prstGeom prst="line">
            <a:avLst/>
          </a:prstGeom>
          <a:noFill/>
          <a:ln w="9525">
            <a:solidFill>
              <a:srgbClr val="F620E2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165" name="Line 12"/>
          <p:cNvSpPr>
            <a:spLocks noChangeShapeType="1"/>
          </p:cNvSpPr>
          <p:nvPr/>
        </p:nvSpPr>
        <p:spPr bwMode="auto">
          <a:xfrm flipV="1">
            <a:off x="2625725" y="1414463"/>
            <a:ext cx="576263" cy="6477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166" name="Rectangle 13"/>
          <p:cNvSpPr>
            <a:spLocks noChangeArrowheads="1"/>
          </p:cNvSpPr>
          <p:nvPr/>
        </p:nvSpPr>
        <p:spPr bwMode="auto">
          <a:xfrm>
            <a:off x="2057400" y="1271588"/>
            <a:ext cx="3024188" cy="9366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6167" name="Rectangle 14"/>
          <p:cNvSpPr>
            <a:spLocks noChangeArrowheads="1"/>
          </p:cNvSpPr>
          <p:nvPr/>
        </p:nvSpPr>
        <p:spPr bwMode="auto">
          <a:xfrm>
            <a:off x="3994150" y="1343025"/>
            <a:ext cx="576263" cy="792163"/>
          </a:xfrm>
          <a:prstGeom prst="rect">
            <a:avLst/>
          </a:prstGeom>
          <a:noFill/>
          <a:ln w="9525">
            <a:solidFill>
              <a:srgbClr val="F620E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6168" name="Rectangle 15"/>
          <p:cNvSpPr>
            <a:spLocks noChangeArrowheads="1"/>
          </p:cNvSpPr>
          <p:nvPr/>
        </p:nvSpPr>
        <p:spPr bwMode="auto">
          <a:xfrm>
            <a:off x="2193925" y="1343025"/>
            <a:ext cx="288925" cy="7921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aphicFrame>
        <p:nvGraphicFramePr>
          <p:cNvPr id="6147" name="Object 16"/>
          <p:cNvGraphicFramePr>
            <a:graphicFrameLocks noChangeAspect="1"/>
          </p:cNvGraphicFramePr>
          <p:nvPr/>
        </p:nvGraphicFramePr>
        <p:xfrm>
          <a:off x="5722938" y="1343025"/>
          <a:ext cx="971550" cy="776288"/>
        </p:xfrm>
        <a:graphic>
          <a:graphicData uri="http://schemas.openxmlformats.org/presentationml/2006/ole">
            <p:oleObj spid="_x0000_s23555" name="Equation" r:id="rId4" imgW="571500" imgH="457200" progId="Equation.3">
              <p:embed/>
            </p:oleObj>
          </a:graphicData>
        </a:graphic>
      </p:graphicFrame>
      <p:graphicFrame>
        <p:nvGraphicFramePr>
          <p:cNvPr id="6148" name="Object 17"/>
          <p:cNvGraphicFramePr>
            <a:graphicFrameLocks noChangeAspect="1"/>
          </p:cNvGraphicFramePr>
          <p:nvPr/>
        </p:nvGraphicFramePr>
        <p:xfrm>
          <a:off x="2987675" y="2420938"/>
          <a:ext cx="1539875" cy="842962"/>
        </p:xfrm>
        <a:graphic>
          <a:graphicData uri="http://schemas.openxmlformats.org/presentationml/2006/ole">
            <p:oleObj spid="_x0000_s23556" name="Equation" r:id="rId5" imgW="901309" imgH="495085" progId="Equation.3">
              <p:embed/>
            </p:oleObj>
          </a:graphicData>
        </a:graphic>
      </p:graphicFrame>
      <p:sp>
        <p:nvSpPr>
          <p:cNvPr id="6169" name="Rectangle 18"/>
          <p:cNvSpPr>
            <a:spLocks noChangeArrowheads="1"/>
          </p:cNvSpPr>
          <p:nvPr/>
        </p:nvSpPr>
        <p:spPr bwMode="auto">
          <a:xfrm>
            <a:off x="4716463" y="2636838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/>
              <a:t>ili   </a:t>
            </a:r>
          </a:p>
        </p:txBody>
      </p:sp>
      <p:sp>
        <p:nvSpPr>
          <p:cNvPr id="6170" name="Rectangle 19"/>
          <p:cNvSpPr>
            <a:spLocks noChangeArrowheads="1"/>
          </p:cNvSpPr>
          <p:nvPr/>
        </p:nvSpPr>
        <p:spPr bwMode="auto">
          <a:xfrm>
            <a:off x="5148263" y="2636838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i="1">
                <a:solidFill>
                  <a:srgbClr val="F620E2"/>
                </a:solidFill>
              </a:rPr>
              <a:t>Re</a:t>
            </a:r>
            <a:r>
              <a:rPr lang="hr-HR" i="1" baseline="-25000">
                <a:solidFill>
                  <a:srgbClr val="F620E2"/>
                </a:solidFill>
              </a:rPr>
              <a:t>p</a:t>
            </a:r>
            <a:r>
              <a:rPr lang="hr-HR">
                <a:solidFill>
                  <a:srgbClr val="F620E2"/>
                </a:solidFill>
              </a:rPr>
              <a:t> =</a:t>
            </a:r>
            <a:r>
              <a:rPr lang="hr-HR" i="1">
                <a:solidFill>
                  <a:srgbClr val="F620E2"/>
                </a:solidFill>
              </a:rPr>
              <a:t> Re</a:t>
            </a:r>
            <a:r>
              <a:rPr lang="hr-HR" i="1" baseline="-25000">
                <a:solidFill>
                  <a:srgbClr val="F620E2"/>
                </a:solidFill>
              </a:rPr>
              <a:t>m</a:t>
            </a:r>
            <a:r>
              <a:rPr lang="hr-HR"/>
              <a:t>	 </a:t>
            </a:r>
          </a:p>
        </p:txBody>
      </p:sp>
      <p:graphicFrame>
        <p:nvGraphicFramePr>
          <p:cNvPr id="6149" name="Object 20"/>
          <p:cNvGraphicFramePr>
            <a:graphicFrameLocks noChangeAspect="1"/>
          </p:cNvGraphicFramePr>
          <p:nvPr/>
        </p:nvGraphicFramePr>
        <p:xfrm>
          <a:off x="5867400" y="3213100"/>
          <a:ext cx="1411288" cy="779463"/>
        </p:xfrm>
        <a:graphic>
          <a:graphicData uri="http://schemas.openxmlformats.org/presentationml/2006/ole">
            <p:oleObj spid="_x0000_s23557" name="Equation" r:id="rId6" imgW="825500" imgH="457200" progId="Equation.3">
              <p:embed/>
            </p:oleObj>
          </a:graphicData>
        </a:graphic>
      </p:graphicFrame>
      <p:graphicFrame>
        <p:nvGraphicFramePr>
          <p:cNvPr id="6150" name="Object 21"/>
          <p:cNvGraphicFramePr>
            <a:graphicFrameLocks noChangeAspect="1"/>
          </p:cNvGraphicFramePr>
          <p:nvPr/>
        </p:nvGraphicFramePr>
        <p:xfrm>
          <a:off x="8001000" y="3214688"/>
          <a:ext cx="784225" cy="777875"/>
        </p:xfrm>
        <a:graphic>
          <a:graphicData uri="http://schemas.openxmlformats.org/presentationml/2006/ole">
            <p:oleObj spid="_x0000_s23558" name="Equation" r:id="rId7" imgW="457200" imgH="457200" progId="Equation.3">
              <p:embed/>
            </p:oleObj>
          </a:graphicData>
        </a:graphic>
      </p:graphicFrame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1692275" y="4221163"/>
            <a:ext cx="551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i="1"/>
              <a:t>Odabir</a:t>
            </a:r>
            <a:r>
              <a:rPr lang="hr-HR" i="1">
                <a:solidFill>
                  <a:srgbClr val="F620E2"/>
                </a:solidFill>
              </a:rPr>
              <a:t> </a:t>
            </a:r>
            <a:r>
              <a:rPr lang="hr-HR" i="1">
                <a:solidFill>
                  <a:schemeClr val="folHlink"/>
                </a:solidFill>
              </a:rPr>
              <a:t>Froude-ov</a:t>
            </a:r>
            <a:r>
              <a:rPr lang="hr-HR" i="1">
                <a:solidFill>
                  <a:srgbClr val="F620E2"/>
                </a:solidFill>
              </a:rPr>
              <a:t> </a:t>
            </a:r>
            <a:r>
              <a:rPr lang="hr-HR" i="1"/>
              <a:t>ili </a:t>
            </a:r>
            <a:r>
              <a:rPr lang="hr-HR" i="1">
                <a:solidFill>
                  <a:srgbClr val="F620E2"/>
                </a:solidFill>
              </a:rPr>
              <a:t>Reynolds-ov </a:t>
            </a:r>
            <a:r>
              <a:rPr lang="hr-HR" i="1"/>
              <a:t>kriterij sličnosti ???</a:t>
            </a:r>
            <a:endParaRPr lang="hr-HR"/>
          </a:p>
          <a:p>
            <a:pPr algn="l"/>
            <a:endParaRPr lang="hr-HR"/>
          </a:p>
        </p:txBody>
      </p:sp>
      <p:sp>
        <p:nvSpPr>
          <p:cNvPr id="6172" name="Rectangle 2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28698" name="Object 26"/>
          <p:cNvGraphicFramePr>
            <a:graphicFrameLocks noChangeAspect="1"/>
          </p:cNvGraphicFramePr>
          <p:nvPr/>
        </p:nvGraphicFramePr>
        <p:xfrm>
          <a:off x="179388" y="5157788"/>
          <a:ext cx="1968500" cy="752475"/>
        </p:xfrm>
        <a:graphic>
          <a:graphicData uri="http://schemas.openxmlformats.org/presentationml/2006/ole">
            <p:oleObj spid="_x0000_s23559" name="Jednadžba" r:id="rId8" imgW="1167893" imgH="444307" progId="Equation.3">
              <p:embed/>
            </p:oleObj>
          </a:graphicData>
        </a:graphic>
      </p:graphicFrame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28700" name="Object 28"/>
          <p:cNvGraphicFramePr>
            <a:graphicFrameLocks noChangeAspect="1"/>
          </p:cNvGraphicFramePr>
          <p:nvPr/>
        </p:nvGraphicFramePr>
        <p:xfrm>
          <a:off x="179388" y="5805488"/>
          <a:ext cx="2058987" cy="712787"/>
        </p:xfrm>
        <a:graphic>
          <a:graphicData uri="http://schemas.openxmlformats.org/presentationml/2006/ole">
            <p:oleObj spid="_x0000_s23560" name="Equation" r:id="rId9" imgW="1206500" imgH="419100" progId="Equation.3">
              <p:embed/>
            </p:oleObj>
          </a:graphicData>
        </a:graphic>
      </p:graphicFrame>
      <p:sp>
        <p:nvSpPr>
          <p:cNvPr id="6174" name="Rectangle 3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28702" name="Object 30"/>
          <p:cNvGraphicFramePr>
            <a:graphicFrameLocks noChangeAspect="1"/>
          </p:cNvGraphicFramePr>
          <p:nvPr/>
        </p:nvGraphicFramePr>
        <p:xfrm>
          <a:off x="2555875" y="5445125"/>
          <a:ext cx="1863725" cy="712788"/>
        </p:xfrm>
        <a:graphic>
          <a:graphicData uri="http://schemas.openxmlformats.org/presentationml/2006/ole">
            <p:oleObj spid="_x0000_s23561" name="Equation" r:id="rId10" imgW="1091726" imgH="418918" progId="Equation.3">
              <p:embed/>
            </p:oleObj>
          </a:graphicData>
        </a:graphic>
      </p:graphicFrame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4714875" y="4786313"/>
            <a:ext cx="217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i="1">
                <a:solidFill>
                  <a:schemeClr val="folHlink"/>
                </a:solidFill>
              </a:rPr>
              <a:t>Froude-ova sličnost</a:t>
            </a:r>
            <a:endParaRPr lang="hr-HR"/>
          </a:p>
          <a:p>
            <a:pPr algn="l"/>
            <a:endParaRPr lang="hr-HR"/>
          </a:p>
        </p:txBody>
      </p:sp>
      <p:graphicFrame>
        <p:nvGraphicFramePr>
          <p:cNvPr id="28705" name="Object 33"/>
          <p:cNvGraphicFramePr>
            <a:graphicFrameLocks noChangeAspect="1"/>
          </p:cNvGraphicFramePr>
          <p:nvPr/>
        </p:nvGraphicFramePr>
        <p:xfrm>
          <a:off x="5429250" y="5286375"/>
          <a:ext cx="693738" cy="366713"/>
        </p:xfrm>
        <a:graphic>
          <a:graphicData uri="http://schemas.openxmlformats.org/presentationml/2006/ole">
            <p:oleObj spid="_x0000_s23562" name="Equation" r:id="rId11" imgW="406080" imgH="215640" progId="Equation.3">
              <p:embed/>
            </p:oleObj>
          </a:graphicData>
        </a:graphic>
      </p:graphicFrame>
      <p:graphicFrame>
        <p:nvGraphicFramePr>
          <p:cNvPr id="28707" name="Object 35"/>
          <p:cNvGraphicFramePr>
            <a:graphicFrameLocks noChangeAspect="1"/>
          </p:cNvGraphicFramePr>
          <p:nvPr/>
        </p:nvGraphicFramePr>
        <p:xfrm>
          <a:off x="5357813" y="5786438"/>
          <a:ext cx="1089025" cy="388937"/>
        </p:xfrm>
        <a:graphic>
          <a:graphicData uri="http://schemas.openxmlformats.org/presentationml/2006/ole">
            <p:oleObj spid="_x0000_s23563" name="Equation" r:id="rId12" imgW="634680" imgH="228600" progId="Equation.3">
              <p:embed/>
            </p:oleObj>
          </a:graphicData>
        </a:graphic>
      </p:graphicFrame>
      <p:graphicFrame>
        <p:nvGraphicFramePr>
          <p:cNvPr id="28709" name="Object 37"/>
          <p:cNvGraphicFramePr>
            <a:graphicFrameLocks noChangeAspect="1"/>
          </p:cNvGraphicFramePr>
          <p:nvPr/>
        </p:nvGraphicFramePr>
        <p:xfrm>
          <a:off x="7308850" y="5734050"/>
          <a:ext cx="1169988" cy="431800"/>
        </p:xfrm>
        <a:graphic>
          <a:graphicData uri="http://schemas.openxmlformats.org/presentationml/2006/ole">
            <p:oleObj spid="_x0000_s23564" name="Equation" r:id="rId13" imgW="685800" imgH="253800" progId="Equation.3">
              <p:embed/>
            </p:oleObj>
          </a:graphicData>
        </a:graphic>
      </p:graphicFrame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0" y="4797425"/>
            <a:ext cx="306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i="1"/>
              <a:t>PRIMJER: Sila otpora oblika</a:t>
            </a:r>
            <a:endParaRPr lang="hr-HR"/>
          </a:p>
          <a:p>
            <a:pPr algn="l"/>
            <a:endParaRPr lang="hr-HR"/>
          </a:p>
        </p:txBody>
      </p:sp>
      <p:graphicFrame>
        <p:nvGraphicFramePr>
          <p:cNvPr id="28711" name="Object 39"/>
          <p:cNvGraphicFramePr>
            <a:graphicFrameLocks noChangeAspect="1"/>
          </p:cNvGraphicFramePr>
          <p:nvPr/>
        </p:nvGraphicFramePr>
        <p:xfrm>
          <a:off x="5370513" y="6273800"/>
          <a:ext cx="914400" cy="388938"/>
        </p:xfrm>
        <a:graphic>
          <a:graphicData uri="http://schemas.openxmlformats.org/presentationml/2006/ole">
            <p:oleObj spid="_x0000_s23565" name="Equation" r:id="rId14" imgW="5331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4" grpId="0"/>
      <p:bldP spid="28704" grpId="0"/>
      <p:bldP spid="287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4359275"/>
            <a:ext cx="8748713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hr-HR" sz="1400" dirty="0">
                <a:solidFill>
                  <a:srgbClr val="0066CC"/>
                </a:solidFill>
              </a:rPr>
              <a:t>Sličnost koeficijenta otpora oblika </a:t>
            </a:r>
            <a:r>
              <a:rPr lang="hr-HR" sz="1400" dirty="0" smtClean="0">
                <a:solidFill>
                  <a:srgbClr val="0066CC"/>
                </a:solidFill>
              </a:rPr>
              <a:t>C</a:t>
            </a:r>
            <a:r>
              <a:rPr lang="hr-HR" sz="1400" baseline="-25000" dirty="0" smtClean="0">
                <a:solidFill>
                  <a:srgbClr val="0066CC"/>
                </a:solidFill>
              </a:rPr>
              <a:t>D</a:t>
            </a:r>
            <a:r>
              <a:rPr lang="hr-HR" sz="1400" dirty="0" smtClean="0">
                <a:solidFill>
                  <a:srgbClr val="0066CC"/>
                </a:solidFill>
              </a:rPr>
              <a:t> </a:t>
            </a:r>
            <a:r>
              <a:rPr lang="hr-HR" sz="1400" b="1" dirty="0">
                <a:solidFill>
                  <a:srgbClr val="0066CC"/>
                </a:solidFill>
              </a:rPr>
              <a:t>pri </a:t>
            </a:r>
            <a:r>
              <a:rPr lang="hr-HR" sz="1400" b="1" dirty="0" err="1">
                <a:solidFill>
                  <a:srgbClr val="0066CC"/>
                </a:solidFill>
              </a:rPr>
              <a:t>opstrujavanju</a:t>
            </a:r>
            <a:r>
              <a:rPr lang="hr-HR" sz="1400" b="1" dirty="0">
                <a:solidFill>
                  <a:srgbClr val="0066CC"/>
                </a:solidFill>
              </a:rPr>
              <a:t> valjka sa relativno </a:t>
            </a:r>
            <a:r>
              <a:rPr lang="hr-HR" sz="1400" b="1" i="1" u="sng" dirty="0">
                <a:solidFill>
                  <a:srgbClr val="0066CC"/>
                </a:solidFill>
              </a:rPr>
              <a:t>velikim</a:t>
            </a:r>
            <a:r>
              <a:rPr lang="hr-HR" sz="1400" b="1" dirty="0">
                <a:solidFill>
                  <a:srgbClr val="0066CC"/>
                </a:solidFill>
              </a:rPr>
              <a:t> </a:t>
            </a:r>
            <a:r>
              <a:rPr lang="hr-HR" sz="1400" b="1" dirty="0" err="1">
                <a:solidFill>
                  <a:srgbClr val="0066CC"/>
                </a:solidFill>
              </a:rPr>
              <a:t>Reynols</a:t>
            </a:r>
            <a:r>
              <a:rPr lang="hr-HR" sz="1400" b="1" dirty="0">
                <a:solidFill>
                  <a:srgbClr val="0066CC"/>
                </a:solidFill>
              </a:rPr>
              <a:t>-ovim brojevima u prirodi (</a:t>
            </a:r>
            <a:r>
              <a:rPr lang="hr-HR" sz="1400" b="1" dirty="0" err="1">
                <a:solidFill>
                  <a:srgbClr val="0066CC"/>
                </a:solidFill>
              </a:rPr>
              <a:t>npr</a:t>
            </a:r>
            <a:r>
              <a:rPr lang="hr-HR" sz="1400" b="1" dirty="0">
                <a:solidFill>
                  <a:srgbClr val="0066CC"/>
                </a:solidFill>
              </a:rPr>
              <a:t> Re</a:t>
            </a:r>
            <a:r>
              <a:rPr lang="hr-HR" sz="1400" b="1" baseline="-25000" dirty="0">
                <a:solidFill>
                  <a:srgbClr val="0066CC"/>
                </a:solidFill>
              </a:rPr>
              <a:t>p</a:t>
            </a:r>
            <a:r>
              <a:rPr lang="hr-HR" sz="1400" b="1" dirty="0">
                <a:solidFill>
                  <a:srgbClr val="0066CC"/>
                </a:solidFill>
              </a:rPr>
              <a:t>= 10</a:t>
            </a:r>
            <a:r>
              <a:rPr lang="hr-HR" sz="1400" b="1" baseline="30000" dirty="0">
                <a:solidFill>
                  <a:srgbClr val="0066CC"/>
                </a:solidFill>
              </a:rPr>
              <a:t>5</a:t>
            </a:r>
            <a:r>
              <a:rPr lang="hr-HR" sz="1400" b="1" dirty="0">
                <a:solidFill>
                  <a:srgbClr val="0066CC"/>
                </a:solidFill>
              </a:rPr>
              <a:t>). </a:t>
            </a:r>
          </a:p>
          <a:p>
            <a:pPr algn="l"/>
            <a:endParaRPr lang="hr-HR" sz="1400" dirty="0">
              <a:solidFill>
                <a:srgbClr val="0066CC"/>
              </a:solidFill>
            </a:endParaRPr>
          </a:p>
          <a:p>
            <a:pPr algn="l"/>
            <a:r>
              <a:rPr lang="hr-HR" sz="1400" dirty="0"/>
              <a:t>Koeficijent otpora </a:t>
            </a:r>
            <a:r>
              <a:rPr lang="hr-HR" sz="1400" dirty="0" smtClean="0"/>
              <a:t>C</a:t>
            </a:r>
            <a:r>
              <a:rPr lang="hr-HR" sz="1400" baseline="-25000" dirty="0" smtClean="0"/>
              <a:t>D</a:t>
            </a:r>
            <a:r>
              <a:rPr lang="hr-HR" sz="1400" dirty="0" smtClean="0"/>
              <a:t> </a:t>
            </a:r>
            <a:r>
              <a:rPr lang="hr-HR" sz="1400" dirty="0"/>
              <a:t>nije toliko ovisan o </a:t>
            </a:r>
            <a:r>
              <a:rPr lang="hr-HR" sz="1400" dirty="0" err="1"/>
              <a:t>Re</a:t>
            </a:r>
            <a:r>
              <a:rPr lang="hr-HR" sz="1400" dirty="0"/>
              <a:t> pa se može odabrati i </a:t>
            </a:r>
            <a:r>
              <a:rPr lang="hr-HR" sz="1400" dirty="0" err="1"/>
              <a:t>Froude</a:t>
            </a:r>
            <a:r>
              <a:rPr lang="hr-HR" sz="1400" dirty="0"/>
              <a:t>-</a:t>
            </a:r>
            <a:r>
              <a:rPr lang="hr-HR" sz="1400" dirty="0" err="1"/>
              <a:t>ov</a:t>
            </a:r>
            <a:r>
              <a:rPr lang="hr-HR" sz="1400" dirty="0"/>
              <a:t> kriterij sličnosti do određenog mjerila pri kojem se neće napustiti područje neovisnosti </a:t>
            </a:r>
            <a:r>
              <a:rPr lang="hr-HR" sz="1400" dirty="0" smtClean="0"/>
              <a:t>C</a:t>
            </a:r>
            <a:r>
              <a:rPr lang="hr-HR" sz="1400" baseline="-25000" dirty="0" smtClean="0"/>
              <a:t>D</a:t>
            </a:r>
            <a:r>
              <a:rPr lang="hr-HR" sz="1400" dirty="0" smtClean="0"/>
              <a:t> </a:t>
            </a:r>
            <a:r>
              <a:rPr lang="hr-HR" sz="1400" dirty="0"/>
              <a:t>o </a:t>
            </a:r>
            <a:r>
              <a:rPr lang="hr-HR" sz="1400" dirty="0" err="1"/>
              <a:t>Re</a:t>
            </a:r>
            <a:r>
              <a:rPr lang="hr-HR" sz="1400" dirty="0"/>
              <a:t>. (</a:t>
            </a:r>
            <a:r>
              <a:rPr lang="hr-HR" sz="1400" dirty="0" err="1"/>
              <a:t>Re</a:t>
            </a:r>
            <a:r>
              <a:rPr lang="hr-HR" sz="1400" baseline="-25000" dirty="0" err="1"/>
              <a:t>min</a:t>
            </a:r>
            <a:r>
              <a:rPr lang="hr-HR" sz="1400" dirty="0"/>
              <a:t>=2*10</a:t>
            </a:r>
            <a:r>
              <a:rPr lang="hr-HR" sz="1400" baseline="30000" dirty="0"/>
              <a:t>4</a:t>
            </a:r>
            <a:r>
              <a:rPr lang="hr-HR" sz="1400" dirty="0"/>
              <a:t>).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5695950"/>
            <a:ext cx="94678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hr-HR" sz="1400">
                <a:solidFill>
                  <a:srgbClr val="0066CC"/>
                </a:solidFill>
              </a:rPr>
              <a:t>Sličnost otpora </a:t>
            </a:r>
            <a:r>
              <a:rPr lang="hr-HR" sz="1400" b="1">
                <a:solidFill>
                  <a:srgbClr val="0066CC"/>
                </a:solidFill>
              </a:rPr>
              <a:t>pri opstrujavanju oštrobridnih “kratkih” profila</a:t>
            </a:r>
            <a:r>
              <a:rPr lang="hr-HR" sz="1400">
                <a:solidFill>
                  <a:srgbClr val="0066CC"/>
                </a:solidFill>
              </a:rPr>
              <a:t> poput vertikalno postavljene ploče.</a:t>
            </a:r>
          </a:p>
          <a:p>
            <a:pPr algn="l"/>
            <a:endParaRPr lang="hr-HR" sz="1400">
              <a:solidFill>
                <a:srgbClr val="0066CC"/>
              </a:solidFill>
            </a:endParaRPr>
          </a:p>
          <a:p>
            <a:pPr algn="l"/>
            <a:r>
              <a:rPr lang="hr-HR" sz="1400"/>
              <a:t>Širok raspon vrijednosti Re</a:t>
            </a:r>
            <a:r>
              <a:rPr lang="hr-HR" sz="1400" baseline="-25000"/>
              <a:t>p</a:t>
            </a:r>
            <a:r>
              <a:rPr lang="hr-HR" sz="1400"/>
              <a:t> u kojem C</a:t>
            </a:r>
            <a:r>
              <a:rPr lang="hr-HR" sz="1400" baseline="-25000"/>
              <a:t>D</a:t>
            </a:r>
            <a:r>
              <a:rPr lang="hr-HR" sz="1400"/>
              <a:t> ostaje konstantan zbog odvajanja graničnog sloja na oštrom rubu profila,  moguć je odabir relativno velikih mjerila duljina za model kao i odabir Froude-ove sličnosti (nužan ukoliko se modeliraju otpori na uronjene stupove mostova  na kojima se formira i stojni val).</a:t>
            </a:r>
          </a:p>
        </p:txBody>
      </p:sp>
      <p:pic>
        <p:nvPicPr>
          <p:cNvPr id="12302" name="Picture 14" descr="D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674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Line 15"/>
          <p:cNvSpPr>
            <a:spLocks noChangeShapeType="1"/>
          </p:cNvSpPr>
          <p:nvPr/>
        </p:nvSpPr>
        <p:spPr bwMode="auto">
          <a:xfrm flipH="1" flipV="1">
            <a:off x="1042988" y="765175"/>
            <a:ext cx="4968875" cy="287338"/>
          </a:xfrm>
          <a:prstGeom prst="line">
            <a:avLst/>
          </a:prstGeom>
          <a:noFill/>
          <a:ln w="9525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V="1">
            <a:off x="2195513" y="1484313"/>
            <a:ext cx="2089150" cy="2881312"/>
          </a:xfrm>
          <a:prstGeom prst="line">
            <a:avLst/>
          </a:prstGeom>
          <a:noFill/>
          <a:ln w="9525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 flipV="1">
            <a:off x="3779838" y="1268413"/>
            <a:ext cx="504825" cy="4465637"/>
          </a:xfrm>
          <a:prstGeom prst="line">
            <a:avLst/>
          </a:prstGeom>
          <a:noFill/>
          <a:ln w="9525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7" grpId="1"/>
      <p:bldP spid="12298" grpId="0"/>
      <p:bldP spid="12303" grpId="0" animBg="1"/>
      <p:bldP spid="12303" grpId="1" animBg="1"/>
      <p:bldP spid="12304" grpId="0" animBg="1"/>
      <p:bldP spid="12304" grpId="1" animBg="1"/>
      <p:bldP spid="123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127750"/>
            <a:ext cx="67722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sz="1400" b="1"/>
              <a:t>Fizikalni model razdjelne građevine sa preljevom “U” oblika na GOK-u Zagreb </a:t>
            </a:r>
          </a:p>
          <a:p>
            <a:pPr algn="l"/>
            <a:r>
              <a:rPr lang="hr-HR" sz="1400" b="1"/>
              <a:t>(izvedenog prema Froude-ovom kriteriju sličnosti, GFZ-2003) </a:t>
            </a:r>
          </a:p>
          <a:p>
            <a:pPr algn="l"/>
            <a:endParaRPr lang="hr-HR" sz="1400" b="1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219700" y="6276975"/>
            <a:ext cx="91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hr-HR" sz="1600" b="1">
                <a:solidFill>
                  <a:srgbClr val="FF3300"/>
                </a:solidFill>
              </a:rPr>
              <a:t>L</a:t>
            </a:r>
            <a:r>
              <a:rPr lang="hr-HR" sz="1600" b="1" baseline="-25000">
                <a:solidFill>
                  <a:srgbClr val="FF3300"/>
                </a:solidFill>
              </a:rPr>
              <a:t>r </a:t>
            </a:r>
            <a:r>
              <a:rPr lang="hr-HR" sz="1600" b="1">
                <a:solidFill>
                  <a:srgbClr val="FF3300"/>
                </a:solidFill>
              </a:rPr>
              <a:t>=16,7</a:t>
            </a:r>
            <a:endParaRPr lang="hr-HR" sz="1600" b="1" baseline="-25000">
              <a:solidFill>
                <a:srgbClr val="FF3300"/>
              </a:solidFill>
            </a:endParaRPr>
          </a:p>
          <a:p>
            <a:pPr algn="l"/>
            <a:endParaRPr lang="hr-HR" sz="1600" b="1">
              <a:solidFill>
                <a:srgbClr val="FF3300"/>
              </a:solidFill>
            </a:endParaRPr>
          </a:p>
        </p:txBody>
      </p:sp>
      <p:pic>
        <p:nvPicPr>
          <p:cNvPr id="10244" name="Picture 4" descr="P41101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5513" y="0"/>
            <a:ext cx="4408487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P41101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175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6084888" y="3068638"/>
            <a:ext cx="20875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2987675" y="4651375"/>
            <a:ext cx="360363" cy="361950"/>
          </a:xfrm>
          <a:prstGeom prst="line">
            <a:avLst/>
          </a:prstGeom>
          <a:noFill/>
          <a:ln w="9525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 rot="-5400000">
            <a:off x="6169025" y="1471613"/>
            <a:ext cx="1787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sz="1400">
                <a:solidFill>
                  <a:srgbClr val="FF3300"/>
                </a:solidFill>
              </a:rPr>
              <a:t>PRELJEVNI KANAL</a:t>
            </a:r>
          </a:p>
          <a:p>
            <a:pPr algn="l"/>
            <a:endParaRPr lang="hr-HR" sz="140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5013325"/>
            <a:ext cx="1489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sz="1400">
                <a:solidFill>
                  <a:srgbClr val="0066CC"/>
                </a:solidFill>
              </a:rPr>
              <a:t>PRELJEVNI ZID</a:t>
            </a:r>
          </a:p>
          <a:p>
            <a:pPr algn="l"/>
            <a:endParaRPr lang="hr-HR" sz="140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159625" y="1196975"/>
            <a:ext cx="20415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sz="1400" b="1">
                <a:solidFill>
                  <a:srgbClr val="EAF422"/>
                </a:solidFill>
              </a:rPr>
              <a:t>KANAL ODVODA NA  </a:t>
            </a:r>
          </a:p>
          <a:p>
            <a:pPr algn="l"/>
            <a:r>
              <a:rPr lang="hr-HR" sz="1400" b="1">
                <a:solidFill>
                  <a:srgbClr val="EAF422"/>
                </a:solidFill>
              </a:rPr>
              <a:t>UREĐAJ ZA </a:t>
            </a:r>
          </a:p>
          <a:p>
            <a:pPr algn="l"/>
            <a:r>
              <a:rPr lang="hr-HR" sz="1400" b="1">
                <a:solidFill>
                  <a:srgbClr val="EAF422"/>
                </a:solidFill>
              </a:rPr>
              <a:t>PROČIŠĆAVANJE</a:t>
            </a:r>
          </a:p>
          <a:p>
            <a:pPr algn="l"/>
            <a:endParaRPr lang="hr-HR" sz="1400">
              <a:solidFill>
                <a:srgbClr val="EAF422"/>
              </a:solidFill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7019925" y="476250"/>
            <a:ext cx="16351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sz="1400" b="1">
                <a:solidFill>
                  <a:srgbClr val="EAF422"/>
                </a:solidFill>
              </a:rPr>
              <a:t>NIZVODNI UTOK </a:t>
            </a:r>
          </a:p>
          <a:p>
            <a:pPr algn="l"/>
            <a:r>
              <a:rPr lang="hr-HR" sz="1400" b="1">
                <a:solidFill>
                  <a:srgbClr val="EAF422"/>
                </a:solidFill>
              </a:rPr>
              <a:t>“BLIZNEC”</a:t>
            </a:r>
          </a:p>
          <a:p>
            <a:pPr algn="l"/>
            <a:endParaRPr lang="hr-HR" sz="1400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6516688" y="765175"/>
            <a:ext cx="576262" cy="360363"/>
          </a:xfrm>
          <a:prstGeom prst="line">
            <a:avLst/>
          </a:prstGeom>
          <a:noFill/>
          <a:ln w="9525">
            <a:solidFill>
              <a:srgbClr val="EAF42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885113" y="1916113"/>
            <a:ext cx="0" cy="360362"/>
          </a:xfrm>
          <a:prstGeom prst="line">
            <a:avLst/>
          </a:prstGeom>
          <a:noFill/>
          <a:ln w="9525">
            <a:solidFill>
              <a:srgbClr val="EAF42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859338" y="3429000"/>
            <a:ext cx="1368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hr-HR" sz="1400" b="1"/>
              <a:t>VANJSKI ZID RAZDJELNE GRAĐEVINE</a:t>
            </a:r>
          </a:p>
          <a:p>
            <a:pPr algn="l"/>
            <a:endParaRPr lang="hr-HR" sz="1400"/>
          </a:p>
        </p:txBody>
      </p:sp>
      <p:pic>
        <p:nvPicPr>
          <p:cNvPr id="10255" name="Picture 15" descr="P4180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638"/>
            <a:ext cx="40671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5445125"/>
            <a:ext cx="1508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sz="1400" b="1">
                <a:solidFill>
                  <a:srgbClr val="0066CC"/>
                </a:solidFill>
              </a:rPr>
              <a:t>PRELJEVNI ZID</a:t>
            </a:r>
          </a:p>
          <a:p>
            <a:pPr algn="l"/>
            <a:endParaRPr lang="hr-HR" sz="1400" b="1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827088" y="4868863"/>
            <a:ext cx="720725" cy="576262"/>
          </a:xfrm>
          <a:prstGeom prst="line">
            <a:avLst/>
          </a:prstGeom>
          <a:noFill/>
          <a:ln w="9525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827088" y="1196975"/>
            <a:ext cx="792162" cy="4248150"/>
          </a:xfrm>
          <a:prstGeom prst="line">
            <a:avLst/>
          </a:prstGeom>
          <a:noFill/>
          <a:ln w="9525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5364163" y="3141663"/>
            <a:ext cx="6477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 flipV="1">
            <a:off x="2843213" y="2060575"/>
            <a:ext cx="201612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5013325"/>
            <a:ext cx="4070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sz="1400" b="1"/>
              <a:t>Fizikalni model širenja poplavnog vala uslijed </a:t>
            </a:r>
          </a:p>
          <a:p>
            <a:pPr algn="l"/>
            <a:r>
              <a:rPr lang="hr-HR" sz="1400" b="1"/>
              <a:t>Nepotpunog loma brane (izvedenog prema </a:t>
            </a:r>
          </a:p>
          <a:p>
            <a:pPr algn="l"/>
            <a:r>
              <a:rPr lang="hr-HR" sz="1400" b="1"/>
              <a:t>Froude-ovom kriteriju sličnosti, GFZ-1998)</a:t>
            </a:r>
            <a:r>
              <a:rPr lang="hr-HR" sz="1400"/>
              <a:t> </a:t>
            </a:r>
          </a:p>
          <a:p>
            <a:pPr algn="l"/>
            <a:endParaRPr lang="hr-HR" sz="14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47813" y="836613"/>
            <a:ext cx="1203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sz="1400" b="1">
                <a:solidFill>
                  <a:srgbClr val="0066CC"/>
                </a:solidFill>
              </a:rPr>
              <a:t>PREGRADA</a:t>
            </a:r>
          </a:p>
          <a:p>
            <a:pPr algn="l"/>
            <a:endParaRPr lang="hr-HR" sz="140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195513" y="1989138"/>
            <a:ext cx="11715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sz="1400" b="1">
                <a:solidFill>
                  <a:srgbClr val="EAF422"/>
                </a:solidFill>
              </a:rPr>
              <a:t>NIZVODNO </a:t>
            </a:r>
          </a:p>
          <a:p>
            <a:pPr algn="l"/>
            <a:r>
              <a:rPr lang="hr-HR" sz="1400" b="1">
                <a:solidFill>
                  <a:srgbClr val="EAF422"/>
                </a:solidFill>
              </a:rPr>
              <a:t>KORITO</a:t>
            </a:r>
          </a:p>
          <a:p>
            <a:pPr algn="l"/>
            <a:endParaRPr lang="hr-HR" sz="140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11413" y="0"/>
            <a:ext cx="1512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hr-HR" sz="1400" b="1"/>
              <a:t>AKUMULACIJA</a:t>
            </a:r>
          </a:p>
          <a:p>
            <a:pPr algn="l"/>
            <a:endParaRPr lang="hr-HR" sz="1400"/>
          </a:p>
        </p:txBody>
      </p:sp>
      <p:pic>
        <p:nvPicPr>
          <p:cNvPr id="11270" name="Picture 6" descr="preljev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1163" y="0"/>
            <a:ext cx="4922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851275" y="188913"/>
            <a:ext cx="3313113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3348038" y="2349500"/>
            <a:ext cx="3167062" cy="3241675"/>
          </a:xfrm>
          <a:prstGeom prst="line">
            <a:avLst/>
          </a:prstGeom>
          <a:noFill/>
          <a:ln w="9525">
            <a:solidFill>
              <a:srgbClr val="EAF42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843213" y="981075"/>
            <a:ext cx="4249737" cy="1152525"/>
          </a:xfrm>
          <a:prstGeom prst="line">
            <a:avLst/>
          </a:prstGeom>
          <a:noFill/>
          <a:ln w="9525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36210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sz="1400" b="1"/>
              <a:t>Fizikalni model ulazne građevine na </a:t>
            </a:r>
          </a:p>
          <a:p>
            <a:pPr algn="l"/>
            <a:r>
              <a:rPr lang="hr-HR" sz="1400" b="1"/>
              <a:t>retencijama grada Zagreba </a:t>
            </a:r>
          </a:p>
          <a:p>
            <a:pPr algn="l"/>
            <a:r>
              <a:rPr lang="hr-HR" sz="1400" b="1"/>
              <a:t>(izvedenog prema Froude-ovom kriteriju </a:t>
            </a:r>
          </a:p>
          <a:p>
            <a:pPr algn="l"/>
            <a:r>
              <a:rPr lang="hr-HR" sz="1400" b="1"/>
              <a:t>sličnosti, GFZ-2001) </a:t>
            </a:r>
          </a:p>
          <a:p>
            <a:pPr algn="l"/>
            <a:endParaRPr lang="hr-HR" sz="1400" b="1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763713" y="620713"/>
            <a:ext cx="688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sz="1600" b="1">
                <a:solidFill>
                  <a:srgbClr val="FF3300"/>
                </a:solidFill>
              </a:rPr>
              <a:t>L</a:t>
            </a:r>
            <a:r>
              <a:rPr lang="hr-HR" sz="1600" b="1" baseline="-25000">
                <a:solidFill>
                  <a:srgbClr val="FF3300"/>
                </a:solidFill>
              </a:rPr>
              <a:t>r </a:t>
            </a:r>
            <a:r>
              <a:rPr lang="hr-HR" sz="1600" b="1">
                <a:solidFill>
                  <a:srgbClr val="FF3300"/>
                </a:solidFill>
              </a:rPr>
              <a:t>= 5</a:t>
            </a:r>
            <a:endParaRPr lang="hr-HR" sz="1600" b="1" baseline="-25000">
              <a:solidFill>
                <a:srgbClr val="FF3300"/>
              </a:solidFill>
            </a:endParaRPr>
          </a:p>
          <a:p>
            <a:pPr algn="l"/>
            <a:endParaRPr lang="hr-HR" sz="1600" b="1">
              <a:solidFill>
                <a:srgbClr val="FF3300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411413" y="1052513"/>
            <a:ext cx="15128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hr-HR" sz="1400" b="1">
                <a:solidFill>
                  <a:srgbClr val="FF3300"/>
                </a:solidFill>
              </a:rPr>
              <a:t>FINA REŠETKA I ULAZ U TEMELJNI ISPUST</a:t>
            </a:r>
          </a:p>
          <a:p>
            <a:pPr algn="l"/>
            <a:endParaRPr lang="hr-HR" sz="1400"/>
          </a:p>
        </p:txBody>
      </p:sp>
      <p:pic>
        <p:nvPicPr>
          <p:cNvPr id="12293" name="Picture 5" descr="S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0"/>
            <a:ext cx="48958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slika6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390900"/>
            <a:ext cx="4824413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411413" y="1989138"/>
            <a:ext cx="1209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sz="1400" b="1">
                <a:solidFill>
                  <a:srgbClr val="EAF422"/>
                </a:solidFill>
              </a:rPr>
              <a:t>TALOŽNICA</a:t>
            </a:r>
          </a:p>
          <a:p>
            <a:pPr algn="l"/>
            <a:endParaRPr lang="hr-HR" sz="1400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563938" y="1916113"/>
            <a:ext cx="1655762" cy="217487"/>
          </a:xfrm>
          <a:prstGeom prst="line">
            <a:avLst/>
          </a:prstGeom>
          <a:noFill/>
          <a:ln w="9525">
            <a:solidFill>
              <a:srgbClr val="EAF42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979613" y="2636838"/>
            <a:ext cx="1698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sz="1400">
                <a:solidFill>
                  <a:srgbClr val="0066CC"/>
                </a:solidFill>
              </a:rPr>
              <a:t>GRUBA REŠETKA</a:t>
            </a:r>
          </a:p>
          <a:p>
            <a:pPr algn="l"/>
            <a:endParaRPr lang="hr-HR" sz="1400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3492500" y="1484313"/>
            <a:ext cx="1150938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3563938" y="2492375"/>
            <a:ext cx="3241675" cy="360363"/>
          </a:xfrm>
          <a:prstGeom prst="line">
            <a:avLst/>
          </a:prstGeom>
          <a:noFill/>
          <a:ln w="9525">
            <a:solidFill>
              <a:srgbClr val="00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reljev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6113" y="-227013"/>
            <a:ext cx="104378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RELJ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-82550"/>
            <a:ext cx="9906000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reljev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28613"/>
            <a:ext cx="82089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reljev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43211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preljev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8213" y="533400"/>
            <a:ext cx="439578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4" descr="P52610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Fizikalni, numerički i hibridni modeli</a:t>
            </a:r>
            <a:endParaRPr lang="hr-HR" sz="28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F</a:t>
            </a:r>
            <a:r>
              <a:rPr lang="hr-HR" sz="2400" dirty="0" smtClean="0"/>
              <a:t>izikalni </a:t>
            </a:r>
            <a:r>
              <a:rPr lang="hr-HR" sz="2400" dirty="0" smtClean="0"/>
              <a:t>modeli </a:t>
            </a:r>
            <a:r>
              <a:rPr lang="hr-HR" sz="2400" dirty="0" err="1" smtClean="0"/>
              <a:t>uveliko</a:t>
            </a:r>
            <a:r>
              <a:rPr lang="hr-HR" sz="2400" dirty="0" smtClean="0"/>
              <a:t> mogu poslužiti i za edukacijske svrhe na način da se razvija fizikalna intuicija pojedinca i osjećaj za rigoroznost znanstvene metodologije koja gubi preglednost u kontekstu vrlo složenih problema u prirodnim procesima. </a:t>
            </a:r>
            <a:endParaRPr lang="hr-HR" sz="2400" dirty="0" smtClean="0"/>
          </a:p>
          <a:p>
            <a:endParaRPr lang="hr-HR" sz="1200" dirty="0" smtClean="0"/>
          </a:p>
          <a:p>
            <a:r>
              <a:rPr lang="hr-HR" sz="2400" dirty="0" smtClean="0"/>
              <a:t>Važnost istraživanja na fizikalnim modelima putem eksperimenata mora biti prosuđivana u odnosu na druge istraživačke modele i alate poput teoretskih analiza, numeričkih modela ili istraživanja u naravi</a:t>
            </a:r>
            <a:r>
              <a:rPr lang="hr-HR" sz="2400" dirty="0" smtClean="0"/>
              <a:t>.</a:t>
            </a:r>
          </a:p>
          <a:p>
            <a:endParaRPr lang="hr-HR" sz="1200" dirty="0" smtClean="0"/>
          </a:p>
          <a:p>
            <a:r>
              <a:rPr lang="hr-HR" sz="2400" dirty="0" smtClean="0"/>
              <a:t>Upravo fizikalni modeli </a:t>
            </a:r>
            <a:r>
              <a:rPr lang="hr-HR" sz="2400" dirty="0" smtClean="0"/>
              <a:t>trebaju </a:t>
            </a:r>
            <a:r>
              <a:rPr lang="hr-HR" sz="2400" dirty="0" smtClean="0"/>
              <a:t>još cjelovitije «opskrbiti» numeričke modele s procesnim informacijama te educirati inženjere i istraživače u procesima koje žele razumjeti</a:t>
            </a:r>
            <a:r>
              <a:rPr lang="hr-HR" sz="2400" dirty="0" smtClean="0"/>
              <a:t>.</a:t>
            </a:r>
          </a:p>
          <a:p>
            <a:endParaRPr lang="hr-HR" sz="1200" dirty="0" smtClean="0"/>
          </a:p>
          <a:p>
            <a:r>
              <a:rPr lang="hr-HR" sz="2400" dirty="0" smtClean="0"/>
              <a:t>Naša sposobnost opisivanja procesa u prirodi počiva na opažanjima i eksperimentima a zbog čega kvaliteta i točnost bilo koje prognoze vezane uz prirodni proces i utjecaj ljudskih zahvata u prirodu rezultira s </a:t>
            </a:r>
            <a:r>
              <a:rPr lang="hr-HR" sz="2400" dirty="0" err="1" smtClean="0"/>
              <a:t>unaprijeđenjem</a:t>
            </a:r>
            <a:r>
              <a:rPr lang="hr-HR" sz="2400" dirty="0" smtClean="0"/>
              <a:t> prirodne znanosti</a:t>
            </a:r>
            <a:r>
              <a:rPr lang="hr-HR" sz="2400" dirty="0" smtClean="0"/>
              <a:t>.</a:t>
            </a:r>
          </a:p>
          <a:p>
            <a:endParaRPr lang="hr-HR" sz="2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P22196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 descr="P3280111_n_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Picture 7" descr="PA160050_n_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65513"/>
            <a:ext cx="4500563" cy="3375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9" descr="PB290040_n_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500438"/>
            <a:ext cx="4427537" cy="3321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Procedura </a:t>
            </a:r>
            <a:r>
              <a:rPr lang="hr-HR" sz="2800" b="1" u="sng" dirty="0" smtClean="0"/>
              <a:t>provedbe mjerenja </a:t>
            </a:r>
            <a:endParaRPr lang="hr-HR" sz="2800" u="sng" dirty="0" smtClean="0"/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1. Utvrditi </a:t>
            </a:r>
            <a:r>
              <a:rPr lang="hr-HR" sz="2400" dirty="0" smtClean="0"/>
              <a:t>potrebu za mjerenjem, sagledati raspoloživa financijska  sredstva,  formirati ekipu i predvidjeti vrijeme potrebno za provedbu mjerenja (po potrebi modificirat eksperiment prema raspoloživim sredstvima, vremenu i ljudstvu)</a:t>
            </a:r>
          </a:p>
          <a:p>
            <a:endParaRPr lang="hr-HR" sz="2400" dirty="0" smtClean="0"/>
          </a:p>
          <a:p>
            <a:r>
              <a:rPr lang="hr-HR" sz="2400" dirty="0" smtClean="0"/>
              <a:t>2. Jasno </a:t>
            </a:r>
            <a:r>
              <a:rPr lang="hr-HR" sz="2400" dirty="0" smtClean="0"/>
              <a:t>definirati ciljeve eksperimenta i izraditi detaljni plan mjerenja. Pri tome treba koristiti iskustva sa sličnih mjerenja koja su provedena ranije te ne zaboraviti provjeriti da istovjetan eksperiment nije proveden ranije,  a rezultati objavljeni u literaturi.</a:t>
            </a:r>
          </a:p>
          <a:p>
            <a:endParaRPr lang="hr-HR" sz="2400" dirty="0" smtClean="0"/>
          </a:p>
          <a:p>
            <a:r>
              <a:rPr lang="hr-HR" sz="2400" dirty="0" smtClean="0"/>
              <a:t>3. Izrada  </a:t>
            </a:r>
            <a:r>
              <a:rPr lang="hr-HR" sz="2400" dirty="0" smtClean="0"/>
              <a:t>plana mjerenja uz slijedeće korake:</a:t>
            </a:r>
          </a:p>
          <a:p>
            <a:r>
              <a:rPr lang="hr-HR" sz="2400" dirty="0" smtClean="0"/>
              <a:t>a</a:t>
            </a:r>
            <a:r>
              <a:rPr lang="hr-HR" sz="2400" dirty="0" smtClean="0"/>
              <a:t>) </a:t>
            </a:r>
            <a:r>
              <a:rPr lang="hr-HR" sz="2400" dirty="0" smtClean="0"/>
              <a:t>utvrditi </a:t>
            </a:r>
            <a:r>
              <a:rPr lang="hr-HR" sz="2400" dirty="0" smtClean="0"/>
              <a:t>koje fizikalne veličine treba mjerit (</a:t>
            </a:r>
            <a:r>
              <a:rPr lang="hr-HR" sz="2400" dirty="0" err="1" smtClean="0"/>
              <a:t>npr</a:t>
            </a:r>
            <a:r>
              <a:rPr lang="hr-HR" sz="2400" dirty="0" smtClean="0"/>
              <a:t>. </a:t>
            </a:r>
            <a:r>
              <a:rPr lang="hr-HR" sz="2400" dirty="0" smtClean="0"/>
              <a:t>sile, tlak, brzina …) </a:t>
            </a:r>
            <a:endParaRPr lang="hr-HR" sz="2400" dirty="0" smtClean="0"/>
          </a:p>
          <a:p>
            <a:r>
              <a:rPr lang="hr-HR" sz="2400" dirty="0" smtClean="0"/>
              <a:t>b</a:t>
            </a:r>
            <a:r>
              <a:rPr lang="hr-HR" sz="2400" dirty="0" smtClean="0"/>
              <a:t>) utvrditi točnost s kojom se treba </a:t>
            </a:r>
            <a:r>
              <a:rPr lang="hr-HR" sz="2400" dirty="0" smtClean="0"/>
              <a:t>mjeriti </a:t>
            </a:r>
          </a:p>
          <a:p>
            <a:r>
              <a:rPr lang="hr-HR" sz="2400" dirty="0" smtClean="0"/>
              <a:t>c) utvrditi broj </a:t>
            </a:r>
            <a:r>
              <a:rPr lang="hr-HR" sz="2400" dirty="0" smtClean="0"/>
              <a:t>mjernih mjesta koji su potrebni </a:t>
            </a:r>
            <a:r>
              <a:rPr lang="hr-HR" sz="2400" dirty="0" smtClean="0"/>
              <a:t>za </a:t>
            </a:r>
            <a:r>
              <a:rPr lang="hr-HR" sz="2400" dirty="0" smtClean="0"/>
              <a:t>odgovarajuću analizu </a:t>
            </a:r>
            <a:r>
              <a:rPr lang="hr-HR" sz="2400" dirty="0" smtClean="0"/>
              <a:t>d) odabrat </a:t>
            </a:r>
            <a:r>
              <a:rPr lang="hr-HR" sz="2400" dirty="0" smtClean="0"/>
              <a:t>mjernu tehniku</a:t>
            </a:r>
          </a:p>
          <a:p>
            <a:r>
              <a:rPr lang="hr-HR" sz="2400" dirty="0" smtClean="0"/>
              <a:t>e</a:t>
            </a:r>
            <a:r>
              <a:rPr lang="hr-HR" sz="2400" dirty="0" smtClean="0"/>
              <a:t>) </a:t>
            </a:r>
            <a:r>
              <a:rPr lang="hr-HR" sz="2400" dirty="0" smtClean="0"/>
              <a:t>sagledati mogućnost grešaka u rezultatima mjerenja  </a:t>
            </a:r>
            <a:r>
              <a:rPr lang="hr-HR" sz="2400" dirty="0" err="1" smtClean="0"/>
              <a:t>mjerenja</a:t>
            </a:r>
            <a:r>
              <a:rPr lang="hr-HR" sz="2400" dirty="0" smtClean="0"/>
              <a:t>.</a:t>
            </a:r>
          </a:p>
          <a:p>
            <a:endParaRPr lang="hr-HR" sz="24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Procedura </a:t>
            </a:r>
            <a:r>
              <a:rPr lang="hr-HR" sz="2800" b="1" u="sng" dirty="0" smtClean="0"/>
              <a:t>provedbe mjerenja </a:t>
            </a:r>
            <a:endParaRPr lang="hr-HR" sz="2800" u="sng" dirty="0" smtClean="0"/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4. Izraditi </a:t>
            </a:r>
            <a:r>
              <a:rPr lang="hr-HR" sz="2400" dirty="0" smtClean="0"/>
              <a:t>model i ugradit mjernu tehniku</a:t>
            </a:r>
          </a:p>
          <a:p>
            <a:r>
              <a:rPr lang="hr-HR" sz="2400" dirty="0" smtClean="0"/>
              <a:t> </a:t>
            </a:r>
          </a:p>
          <a:p>
            <a:r>
              <a:rPr lang="hr-HR" sz="2400" dirty="0" smtClean="0"/>
              <a:t>5. Nakon </a:t>
            </a:r>
            <a:r>
              <a:rPr lang="hr-HR" sz="2400" dirty="0" smtClean="0"/>
              <a:t>što se  prikupe prvi  rezultati pokusa treba provjeriti da li su rezultati  u očekivanim  (mogućim) granicama</a:t>
            </a:r>
          </a:p>
          <a:p>
            <a:r>
              <a:rPr lang="hr-HR" sz="2400" dirty="0" smtClean="0"/>
              <a:t> </a:t>
            </a:r>
          </a:p>
          <a:p>
            <a:r>
              <a:rPr lang="hr-HR" sz="2400" dirty="0" smtClean="0"/>
              <a:t>6. Po </a:t>
            </a:r>
            <a:r>
              <a:rPr lang="hr-HR" sz="2400" dirty="0" smtClean="0"/>
              <a:t>potrebi provesti izmjene na modelu  na osnovu rezultata prethodne točke </a:t>
            </a:r>
          </a:p>
          <a:p>
            <a:r>
              <a:rPr lang="hr-HR" sz="2400" dirty="0" smtClean="0"/>
              <a:t> </a:t>
            </a:r>
          </a:p>
          <a:p>
            <a:r>
              <a:rPr lang="hr-HR" sz="2400" dirty="0" smtClean="0"/>
              <a:t>7. Prikupiti </a:t>
            </a:r>
            <a:r>
              <a:rPr lang="hr-HR" sz="2400" dirty="0" smtClean="0"/>
              <a:t>niz rezultata te provesti njihovu analizu</a:t>
            </a:r>
          </a:p>
          <a:p>
            <a:r>
              <a:rPr lang="hr-HR" sz="2400" dirty="0" smtClean="0"/>
              <a:t> </a:t>
            </a:r>
          </a:p>
          <a:p>
            <a:r>
              <a:rPr lang="hr-HR" sz="2400" dirty="0" smtClean="0"/>
              <a:t>8. Na </a:t>
            </a:r>
            <a:r>
              <a:rPr lang="hr-HR" sz="2400" dirty="0" smtClean="0"/>
              <a:t>osnovu rezultata modela po potrebi izmijenit (korigirat) projekt</a:t>
            </a:r>
          </a:p>
          <a:p>
            <a:r>
              <a:rPr lang="hr-HR" sz="2400" dirty="0" smtClean="0"/>
              <a:t> </a:t>
            </a:r>
          </a:p>
          <a:p>
            <a:r>
              <a:rPr lang="hr-HR" sz="2400" dirty="0" smtClean="0"/>
              <a:t>9. Objaviti </a:t>
            </a:r>
            <a:r>
              <a:rPr lang="hr-HR" sz="2400" dirty="0" smtClean="0"/>
              <a:t>rezultate</a:t>
            </a:r>
          </a:p>
          <a:p>
            <a:pPr marL="457200" indent="-457200"/>
            <a:endParaRPr lang="hr-HR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Fizikalni, numerički i hibridni modeli</a:t>
            </a:r>
            <a:endParaRPr lang="hr-HR" sz="2800" b="1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58" y="1214422"/>
          <a:ext cx="8286808" cy="49750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9904"/>
                <a:gridCol w="6476904"/>
              </a:tblGrid>
              <a:tr h="1595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/>
                        <a:t>Mjerenje u naravi</a:t>
                      </a:r>
                      <a:endParaRPr lang="hr-H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/>
                        <a:t>premalo korištena prije i nakon egzekucije inženjerskih zahvata, pogotovo za analizu dugoročnih procesa (morfologije) ; konzistentnost programskog </a:t>
                      </a:r>
                      <a:r>
                        <a:rPr lang="hr-HR" sz="1400" dirty="0" err="1"/>
                        <a:t>monitoringa</a:t>
                      </a:r>
                      <a:r>
                        <a:rPr lang="hr-HR" sz="1400" dirty="0"/>
                        <a:t> teško održivog u duljem periodu ; varijacija pristupa analizi i tumačenju rezultata mjerenja ; koncentriranje na pojedine uslužne institucije ; korisničko uvjerenje da su informacije iz prirode dovoljne za generalizaciju svih zaključaka, potreba za poboljšanjem tehničkih mogućnosti mjernih instrumenata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/>
                </a:tc>
              </a:tr>
              <a:tr h="531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/>
                        <a:t>Mjerenja u laboratorijima</a:t>
                      </a:r>
                      <a:endParaRPr lang="hr-H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stalna potreba za modernizacijom infrastrukture i instrumenata ; potreba dijeljenja većih infrastrukturnih blokova na više korisnika ; slabo kontrolirana ekspanzija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/>
                </a:tc>
              </a:tr>
              <a:tr h="531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/>
                        <a:t>Hidraulički fizikalni modeli</a:t>
                      </a:r>
                      <a:endParaRPr lang="hr-H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uglavnom korišteni za komercijalne svrhe ; potrebna dodatna laboratorijska istraživanja za skaliranje, procjenu točnosti i pouzdanosti te konačnu interpretaciju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/>
                </a:tc>
              </a:tr>
              <a:tr h="531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/>
                        <a:t>Analitički modeli</a:t>
                      </a:r>
                      <a:endParaRPr lang="hr-H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manje ekspertni i korišteni od numeričkih modela ali vrlo bitni za daljnji razvoj numeričkih modela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/>
                </a:tc>
              </a:tr>
              <a:tr h="531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/>
                        <a:t>Analiza ponašanja sustava</a:t>
                      </a:r>
                      <a:endParaRPr lang="hr-H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specijalističko područje samo nekoliko instituta ; nepostojanje «kritične mase» korisnika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/>
                </a:tc>
              </a:tr>
              <a:tr h="531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/>
                        <a:t>Analiza neizvjesnosti</a:t>
                      </a:r>
                      <a:endParaRPr lang="hr-H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tek u povojima i za sada na vrlo niskoj razvojnoj razini ; neprihvaćenost u sadašnjem znanstvenom okruženju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/>
                </a:tc>
              </a:tr>
              <a:tr h="531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/>
                        <a:t>Numerički modeli</a:t>
                      </a:r>
                      <a:endParaRPr lang="hr-H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/>
                        <a:t>brzi razvoj na širokoj fronti problema ali metodološki vrlo ranjiv zbog nedostatka konkretne provjere ; upitno znanja korisnika i nezadovoljavajući pristup procjeni neizvjesnosti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47" marR="64947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 smtClean="0"/>
              <a:t>Fizikalni, numerički i hibridni modeli</a:t>
            </a:r>
            <a:endParaRPr lang="hr-HR" sz="2800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2844" y="500042"/>
          <a:ext cx="8858311" cy="62337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72430"/>
                <a:gridCol w="3128960"/>
                <a:gridCol w="3756921"/>
              </a:tblGrid>
              <a:tr h="268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/>
                        <a:t>PREDNOSTI</a:t>
                      </a:r>
                      <a:endParaRPr lang="hr-H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/>
                        <a:t>NEDOSTACI</a:t>
                      </a:r>
                      <a:endParaRPr lang="hr-H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</a:tr>
              <a:tr h="933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/>
                        <a:t>Mjerenje u naravi</a:t>
                      </a:r>
                      <a:endParaRPr lang="hr-H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/>
                        <a:t>uvid u stvarnu složenost procesa ; zbirni efekt svih postojećih utjecaja ; doprinosi razvoju novih tehnologija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nekonzistentnost mjerenja ; nedostatak financijske potpore, teško ostvarivo generaliziranje, visoki troškovi ; manjkava točnost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</a:tr>
              <a:tr h="487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/>
                        <a:t>Mjerenja u laboratorijima</a:t>
                      </a:r>
                      <a:endParaRPr lang="hr-HR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/>
                        <a:t>kontrolirani uvjeti ; ponovljivost ; mogućnost opažanja i vizualizacije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mogući efekti skaliranja i efekta modela ; upitna reprezentativnost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</a:tr>
              <a:tr h="731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/>
                        <a:t>Hidraulički fizikalni modeli</a:t>
                      </a:r>
                      <a:endParaRPr lang="hr-H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/>
                        <a:t>kontrolirani uvjeti ; ponovljivost ; mogućnost opažanja i vizualizacije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mogući efekti skaliranja i efekta modela ; upitna reprezentativnost ; nepovoljan odnos troškova i polučenih zaključaka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</a:tr>
              <a:tr h="933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/>
                        <a:t>Analitički modeli</a:t>
                      </a:r>
                      <a:endParaRPr lang="hr-H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/>
                        <a:t>manje ekspertni i korišteni od numeričkih modela ali vrlo bitni za daljnji razvoj numeričkih modela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/>
                        <a:t>visoki stupanj idealizacije ; teško dodavanje nove razine kompleksnosti ; ukoliko </a:t>
                      </a:r>
                      <a:r>
                        <a:rPr lang="hr-HR" sz="1400" dirty="0" err="1"/>
                        <a:t>prekompleksni</a:t>
                      </a:r>
                      <a:r>
                        <a:rPr lang="hr-HR" sz="1400" dirty="0"/>
                        <a:t> gube direktan i jednostavan uvid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</a:tr>
              <a:tr h="731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/>
                        <a:t>Analiza ponašanja sustava</a:t>
                      </a:r>
                      <a:endParaRPr lang="hr-H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specijalističko područje samo nekoliko instituta ; nepostojanje «kritične mase» korisnika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/>
                        <a:t>visoki stupanj idealizacije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</a:tr>
              <a:tr h="731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/>
                        <a:t>Analiza neizvjesnosti</a:t>
                      </a:r>
                      <a:endParaRPr lang="hr-H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tek u povojima i za sada na vrlo niskoj razvojnoj razini ; neprihvaćenost u sadašnjem znanstvenom okruženju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/>
                        <a:t>teško prihvaćanje krajnjeg korisnika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</a:tr>
              <a:tr h="139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/>
                        <a:t>Numerički modeli</a:t>
                      </a:r>
                      <a:endParaRPr lang="hr-H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/>
                        <a:t>brzi razvoj na širokoj fronti problema ali metodološki vrlo ranjiv zbog nedostatka konkretne provjere ; upitno znanja korisnika i nezadovoljavajući pristup procjeni neizvjesnosti</a:t>
                      </a:r>
                      <a:endParaRPr lang="hr-H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/>
                        <a:t>korišteni cijeli niz aproksimacija ; izuzeće cijelih procesa prisutnih u prirodi ; eksplicitne parametarske vrijednosti ; u pojedinim dijelovima se koristi deterministički pristup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179388" y="0"/>
            <a:ext cx="630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b="1" dirty="0">
                <a:solidFill>
                  <a:srgbClr val="0066CC"/>
                </a:solidFill>
              </a:rPr>
              <a:t>MODEL – opis pojave u prirodi na nama prihvatljiv način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79388" y="404813"/>
            <a:ext cx="231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dirty="0"/>
              <a:t>II Newton-</a:t>
            </a:r>
            <a:r>
              <a:rPr lang="hr-HR" dirty="0" err="1"/>
              <a:t>ov</a:t>
            </a:r>
            <a:r>
              <a:rPr lang="hr-HR" dirty="0"/>
              <a:t> aksiom:</a:t>
            </a:r>
          </a:p>
        </p:txBody>
      </p:sp>
      <p:sp>
        <p:nvSpPr>
          <p:cNvPr id="1032" name="Rectangle 16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476375" y="908050"/>
            <a:ext cx="692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/>
              <a:t>brzina promjene količine gibanja jednaka je sumi svih vanjskih sila </a:t>
            </a:r>
          </a:p>
        </p:txBody>
      </p:sp>
      <p:sp>
        <p:nvSpPr>
          <p:cNvPr id="1034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35" name="Rectangle 22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7786710" y="785794"/>
          <a:ext cx="695325" cy="628650"/>
        </p:xfrm>
        <a:graphic>
          <a:graphicData uri="http://schemas.openxmlformats.org/presentationml/2006/ole">
            <p:oleObj spid="_x0000_s18434" name="Equation" r:id="rId3" imgW="406224" imgH="368140" progId="Equation.3">
              <p:embed/>
            </p:oleObj>
          </a:graphicData>
        </a:graphic>
      </p:graphicFrame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1476375" y="1268413"/>
            <a:ext cx="260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dirty="0"/>
              <a:t>na promatranu masu </a:t>
            </a:r>
            <a:r>
              <a:rPr lang="hr-HR" i="1" dirty="0"/>
              <a:t>m</a:t>
            </a:r>
            <a:r>
              <a:rPr lang="hr-HR" dirty="0"/>
              <a:t> </a:t>
            </a:r>
          </a:p>
        </p:txBody>
      </p:sp>
      <p:sp>
        <p:nvSpPr>
          <p:cNvPr id="1037" name="Rectangle 25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3098" name="Object 26"/>
          <p:cNvGraphicFramePr>
            <a:graphicFrameLocks noChangeAspect="1"/>
          </p:cNvGraphicFramePr>
          <p:nvPr/>
        </p:nvGraphicFramePr>
        <p:xfrm>
          <a:off x="539750" y="1628775"/>
          <a:ext cx="720725" cy="652463"/>
        </p:xfrm>
        <a:graphic>
          <a:graphicData uri="http://schemas.openxmlformats.org/presentationml/2006/ole">
            <p:oleObj spid="_x0000_s18435" name="Equation" r:id="rId4" imgW="406224" imgH="368140" progId="Equation.3">
              <p:embed/>
            </p:oleObj>
          </a:graphicData>
        </a:graphic>
      </p:graphicFrame>
      <p:sp>
        <p:nvSpPr>
          <p:cNvPr id="1038" name="Rectangle 28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1209675" y="1697038"/>
            <a:ext cx="5095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/>
              <a:t>= masene sile + sila tlaka + sila viskoznosti </a:t>
            </a:r>
          </a:p>
          <a:p>
            <a:pPr algn="l"/>
            <a:r>
              <a:rPr lang="hr-HR"/>
              <a:t>   + sila  površinske napetosti + sila elastičnosti  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179388" y="2492375"/>
            <a:ext cx="8286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/>
              <a:t>Kao derivat Newtonowog II aksioma sa razradom članova sila prilagođenom </a:t>
            </a:r>
            <a:r>
              <a:rPr lang="hr-HR">
                <a:solidFill>
                  <a:srgbClr val="FF3300"/>
                </a:solidFill>
              </a:rPr>
              <a:t>za </a:t>
            </a:r>
          </a:p>
          <a:p>
            <a:pPr algn="l"/>
            <a:r>
              <a:rPr lang="hr-HR">
                <a:solidFill>
                  <a:srgbClr val="FF3300"/>
                </a:solidFill>
              </a:rPr>
              <a:t>nestišljive tekućine uz zanemarenje utjecaja sila površinske napetosti</a:t>
            </a:r>
            <a:r>
              <a:rPr lang="hr-HR"/>
              <a:t> dobiva se </a:t>
            </a:r>
          </a:p>
          <a:p>
            <a:pPr algn="l"/>
            <a:r>
              <a:rPr lang="hr-HR"/>
              <a:t>Navier – Stokes-ova jednadžba:</a:t>
            </a:r>
          </a:p>
        </p:txBody>
      </p:sp>
      <p:sp>
        <p:nvSpPr>
          <p:cNvPr id="1041" name="Rectangle 3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3105" name="Object 33"/>
          <p:cNvGraphicFramePr>
            <a:graphicFrameLocks noChangeAspect="1"/>
          </p:cNvGraphicFramePr>
          <p:nvPr/>
        </p:nvGraphicFramePr>
        <p:xfrm>
          <a:off x="2339975" y="3500438"/>
          <a:ext cx="2952750" cy="854075"/>
        </p:xfrm>
        <a:graphic>
          <a:graphicData uri="http://schemas.openxmlformats.org/presentationml/2006/ole">
            <p:oleObj spid="_x0000_s18436" name="Equation" r:id="rId5" imgW="1612900" imgH="469900" progId="Equation.3">
              <p:embed/>
            </p:oleObj>
          </a:graphicData>
        </a:graphic>
      </p:graphicFrame>
      <p:sp>
        <p:nvSpPr>
          <p:cNvPr id="1042" name="Rectangle 4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43" name="Rectangle 4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179388" y="4724400"/>
            <a:ext cx="87852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FontTx/>
              <a:buChar char="-"/>
              <a:tabLst>
                <a:tab pos="457200" algn="l"/>
              </a:tabLst>
            </a:pPr>
            <a:r>
              <a:rPr lang="hr-HR" sz="1600" dirty="0"/>
              <a:t>diferencijalna jednadžba drugog reda koja i u slučaju usvajanja </a:t>
            </a:r>
            <a:r>
              <a:rPr lang="hr-HR" sz="1600" dirty="0" err="1" smtClean="0"/>
              <a:t>pretpostvke</a:t>
            </a:r>
            <a:r>
              <a:rPr lang="hr-HR" sz="1600" dirty="0" smtClean="0"/>
              <a:t> </a:t>
            </a:r>
            <a:r>
              <a:rPr lang="hr-HR" sz="1600" dirty="0" err="1"/>
              <a:t>bezviskoznog</a:t>
            </a:r>
            <a:r>
              <a:rPr lang="hr-HR" sz="1600" dirty="0"/>
              <a:t>   </a:t>
            </a:r>
          </a:p>
          <a:p>
            <a:pPr algn="l">
              <a:tabLst>
                <a:tab pos="457200" algn="l"/>
              </a:tabLst>
            </a:pPr>
            <a:r>
              <a:rPr lang="hr-HR" sz="1600" dirty="0"/>
              <a:t>  tečenja – Eulerova jednadžba (</a:t>
            </a:r>
            <a:r>
              <a:rPr lang="hr-HR" sz="1600" i="1" dirty="0">
                <a:sym typeface="Symbol" pitchFamily="18" charset="2"/>
              </a:rPr>
              <a:t></a:t>
            </a:r>
            <a:r>
              <a:rPr lang="hr-HR" sz="1600" dirty="0"/>
              <a:t> = 0) ostaje nelinearna</a:t>
            </a:r>
            <a:endParaRPr lang="hr-HR" sz="1600" i="1" dirty="0">
              <a:sym typeface="Symbol" pitchFamily="18" charset="2"/>
            </a:endParaRPr>
          </a:p>
          <a:p>
            <a:pPr algn="l">
              <a:tabLst>
                <a:tab pos="457200" algn="l"/>
              </a:tabLst>
            </a:pPr>
            <a:r>
              <a:rPr lang="hr-HR" sz="1600" i="1" dirty="0">
                <a:sym typeface="Symbol" pitchFamily="18" charset="2"/>
              </a:rPr>
              <a:t>- </a:t>
            </a:r>
            <a:r>
              <a:rPr lang="hr-HR" sz="1600" dirty="0">
                <a:sym typeface="Symbol" pitchFamily="18" charset="2"/>
              </a:rPr>
              <a:t>složeni rubni uvjeti u općem prostornom slučaju tečenja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179388" y="5876925"/>
            <a:ext cx="8105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sz="1600"/>
              <a:t>- formiranje modela kojim će ostvariti zadovoljavajuća sličnost sa procesom u prirodi  </a:t>
            </a:r>
          </a:p>
          <a:p>
            <a:pPr algn="l"/>
            <a:r>
              <a:rPr lang="hr-HR" sz="1600"/>
              <a:t>  (matematički modeli sa numeričkim ili analitičkim približnim rješenjima, fizikalni modeli, </a:t>
            </a:r>
          </a:p>
          <a:p>
            <a:pPr algn="l"/>
            <a:r>
              <a:rPr lang="hr-HR" sz="1600"/>
              <a:t>   hibridni modeli) </a:t>
            </a: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250825" y="436562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i="1">
                <a:solidFill>
                  <a:schemeClr val="folHlink"/>
                </a:solidFill>
              </a:rPr>
              <a:t>Problem:</a:t>
            </a: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250825" y="5516563"/>
            <a:ext cx="215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i="1">
                <a:solidFill>
                  <a:schemeClr val="folHlink"/>
                </a:solidFill>
              </a:rPr>
              <a:t>Rješenje problema:</a:t>
            </a:r>
          </a:p>
        </p:txBody>
      </p:sp>
      <p:graphicFrame>
        <p:nvGraphicFramePr>
          <p:cNvPr id="3121" name="Object 49"/>
          <p:cNvGraphicFramePr>
            <a:graphicFrameLocks noChangeAspect="1"/>
          </p:cNvGraphicFramePr>
          <p:nvPr/>
        </p:nvGraphicFramePr>
        <p:xfrm>
          <a:off x="0" y="692150"/>
          <a:ext cx="1573213" cy="831850"/>
        </p:xfrm>
        <a:graphic>
          <a:graphicData uri="http://schemas.openxmlformats.org/presentationml/2006/ole">
            <p:oleObj spid="_x0000_s18437" name="Equation" r:id="rId6" imgW="8632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/>
      <p:bldP spid="3089" grpId="0"/>
      <p:bldP spid="3095" grpId="0"/>
      <p:bldP spid="3102" grpId="0"/>
      <p:bldP spid="3104" grpId="0"/>
      <p:bldP spid="3117" grpId="0"/>
      <p:bldP spid="3118" grpId="0"/>
      <p:bldP spid="3119" grpId="0"/>
      <p:bldP spid="31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4"/>
          <p:cNvSpPr>
            <a:spLocks noChangeArrowheads="1"/>
          </p:cNvSpPr>
          <p:nvPr/>
        </p:nvSpPr>
        <p:spPr bwMode="auto">
          <a:xfrm>
            <a:off x="2627313" y="0"/>
            <a:ext cx="2924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sz="2400" b="1">
                <a:solidFill>
                  <a:srgbClr val="0066CC"/>
                </a:solidFill>
              </a:rPr>
              <a:t>FIZIKALNI MODELI</a:t>
            </a:r>
          </a:p>
        </p:txBody>
      </p:sp>
      <p:sp>
        <p:nvSpPr>
          <p:cNvPr id="2060" name="Rectangle 5"/>
          <p:cNvSpPr>
            <a:spLocks noChangeArrowheads="1"/>
          </p:cNvSpPr>
          <p:nvPr/>
        </p:nvSpPr>
        <p:spPr bwMode="auto">
          <a:xfrm>
            <a:off x="179388" y="404813"/>
            <a:ext cx="84645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hr-HR"/>
              <a:t>Izgradnja fizičke cjeline na kojoj se zbog </a:t>
            </a:r>
            <a:r>
              <a:rPr lang="hr-HR" b="1"/>
              <a:t>geometrijske, kinematske i dinamičke </a:t>
            </a:r>
          </a:p>
          <a:p>
            <a:pPr algn="just"/>
            <a:r>
              <a:rPr lang="hr-HR"/>
              <a:t>sličnosti sa oponašanim prototipom (prirodom) mogu izvršiti mjerenja i analize a </a:t>
            </a:r>
          </a:p>
          <a:p>
            <a:pPr algn="just"/>
            <a:r>
              <a:rPr lang="hr-HR"/>
              <a:t>dobiveni rezultati se mogu </a:t>
            </a:r>
            <a:r>
              <a:rPr lang="hr-HR" b="1"/>
              <a:t>ekstrapolirati</a:t>
            </a:r>
            <a:r>
              <a:rPr lang="hr-HR"/>
              <a:t> na prototip. Kako bi se ostvarila željena </a:t>
            </a:r>
          </a:p>
          <a:p>
            <a:pPr algn="just"/>
            <a:r>
              <a:rPr lang="hr-HR"/>
              <a:t>mehanička sličnost procesa na modelu i u prirodi-prototipu, model se izrađuje u </a:t>
            </a:r>
          </a:p>
          <a:p>
            <a:pPr algn="just"/>
            <a:r>
              <a:rPr lang="hr-HR"/>
              <a:t>određenim mjerilima uz zadovoljenje uvjeta sličnosti.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9388" y="1989138"/>
            <a:ext cx="8375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algn="l"/>
            <a:r>
              <a:rPr lang="hr-HR" b="1" i="1" u="sng">
                <a:solidFill>
                  <a:srgbClr val="0066CC"/>
                </a:solidFill>
              </a:rPr>
              <a:t>Geometrijska sličnost</a:t>
            </a:r>
            <a:endParaRPr lang="hr-HR" b="1" u="sng">
              <a:solidFill>
                <a:srgbClr val="0066CC"/>
              </a:solidFill>
            </a:endParaRPr>
          </a:p>
          <a:p>
            <a:pPr algn="l"/>
            <a:r>
              <a:rPr lang="hr-HR"/>
              <a:t>Uvjet geometrijske sličnosti dvaju tokova je opisan jednakošću </a:t>
            </a:r>
            <a:r>
              <a:rPr lang="hr-HR" i="1"/>
              <a:t>duljina</a:t>
            </a:r>
            <a:r>
              <a:rPr lang="hr-HR"/>
              <a:t>, </a:t>
            </a:r>
            <a:r>
              <a:rPr lang="hr-HR" i="1"/>
              <a:t>površina</a:t>
            </a:r>
            <a:r>
              <a:rPr lang="hr-HR"/>
              <a:t> i </a:t>
            </a:r>
          </a:p>
          <a:p>
            <a:pPr algn="l"/>
            <a:r>
              <a:rPr lang="hr-HR" i="1"/>
              <a:t>volumena</a:t>
            </a:r>
            <a:r>
              <a:rPr lang="hr-HR"/>
              <a:t> sa karakterističnim omjerima:</a:t>
            </a:r>
          </a:p>
        </p:txBody>
      </p:sp>
      <p:sp>
        <p:nvSpPr>
          <p:cNvPr id="2062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684213" y="2924175"/>
          <a:ext cx="965200" cy="736600"/>
        </p:xfrm>
        <a:graphic>
          <a:graphicData uri="http://schemas.openxmlformats.org/presentationml/2006/ole">
            <p:oleObj spid="_x0000_s19458" name="Equation" r:id="rId3" imgW="558720" imgH="431640" progId="Equation.3">
              <p:embed/>
            </p:oleObj>
          </a:graphicData>
        </a:graphic>
      </p:graphicFrame>
      <p:sp>
        <p:nvSpPr>
          <p:cNvPr id="2063" name="Rectangle 1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2411413" y="2852738"/>
          <a:ext cx="2005012" cy="752475"/>
        </p:xfrm>
        <a:graphic>
          <a:graphicData uri="http://schemas.openxmlformats.org/presentationml/2006/ole">
            <p:oleObj spid="_x0000_s19459" name="Equation" r:id="rId4" imgW="1193760" imgH="444240" progId="Equation.3">
              <p:embed/>
            </p:oleObj>
          </a:graphicData>
        </a:graphic>
      </p:graphicFrame>
      <p:sp>
        <p:nvSpPr>
          <p:cNvPr id="2064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5076825" y="2781300"/>
          <a:ext cx="2019300" cy="755650"/>
        </p:xfrm>
        <a:graphic>
          <a:graphicData uri="http://schemas.openxmlformats.org/presentationml/2006/ole">
            <p:oleObj spid="_x0000_s19460" name="Equation" r:id="rId5" imgW="1193760" imgH="444240" progId="Equation.3">
              <p:embed/>
            </p:oleObj>
          </a:graphicData>
        </a:graphic>
      </p:graphicFrame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971550" y="3716338"/>
            <a:ext cx="650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i="1" u="sng"/>
              <a:t>indeks «p» označava mjerilo prirode-prototipa a «m» modela !</a:t>
            </a:r>
            <a:r>
              <a:rPr lang="hr-HR"/>
              <a:t> 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07950" y="4076700"/>
            <a:ext cx="89852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0" anchor="ctr">
            <a:spAutoFit/>
          </a:bodyPr>
          <a:lstStyle/>
          <a:p>
            <a:pPr algn="l"/>
            <a:r>
              <a:rPr lang="hr-HR" b="1" i="1" u="sng">
                <a:solidFill>
                  <a:srgbClr val="0066CC"/>
                </a:solidFill>
              </a:rPr>
              <a:t>Kinematska sličnost, sličnost svojstva tekućina i tlakova</a:t>
            </a:r>
            <a:endParaRPr lang="hr-HR" b="1" u="sng">
              <a:solidFill>
                <a:srgbClr val="0066CC"/>
              </a:solidFill>
            </a:endParaRPr>
          </a:p>
          <a:p>
            <a:pPr algn="l"/>
            <a:r>
              <a:rPr lang="hr-HR"/>
              <a:t>Kinematska sličnost dvaju tokova biti će ostvarena ako su zadovoljeni omjeri </a:t>
            </a:r>
            <a:r>
              <a:rPr lang="hr-HR" i="1"/>
              <a:t>vremena, </a:t>
            </a:r>
          </a:p>
          <a:p>
            <a:pPr algn="l"/>
            <a:r>
              <a:rPr lang="hr-HR" i="1"/>
              <a:t>brzina i ubrzanja</a:t>
            </a:r>
            <a:r>
              <a:rPr lang="hr-HR"/>
              <a:t> :</a:t>
            </a:r>
            <a:endParaRPr lang="hr-HR" b="1"/>
          </a:p>
          <a:p>
            <a:pPr algn="l" eaLnBrk="0" hangingPunct="0"/>
            <a:endParaRPr lang="hr-HR"/>
          </a:p>
        </p:txBody>
      </p:sp>
      <p:sp>
        <p:nvSpPr>
          <p:cNvPr id="2067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611188" y="5013325"/>
          <a:ext cx="763587" cy="779463"/>
        </p:xfrm>
        <a:graphic>
          <a:graphicData uri="http://schemas.openxmlformats.org/presentationml/2006/ole">
            <p:oleObj spid="_x0000_s19461" name="Equation" r:id="rId6" imgW="444307" imgH="457002" progId="Equation.3">
              <p:embed/>
            </p:oleObj>
          </a:graphicData>
        </a:graphic>
      </p:graphicFrame>
      <p:sp>
        <p:nvSpPr>
          <p:cNvPr id="2068" name="Rectangle 1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2411413" y="4941888"/>
          <a:ext cx="2441575" cy="735012"/>
        </p:xfrm>
        <a:graphic>
          <a:graphicData uri="http://schemas.openxmlformats.org/presentationml/2006/ole">
            <p:oleObj spid="_x0000_s19462" name="Equation" r:id="rId7" imgW="1434960" imgH="431640" progId="Equation.3">
              <p:embed/>
            </p:oleObj>
          </a:graphicData>
        </a:graphic>
      </p:graphicFrame>
      <p:sp>
        <p:nvSpPr>
          <p:cNvPr id="2069" name="Rectangle 20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5724525" y="4941888"/>
          <a:ext cx="2465388" cy="760412"/>
        </p:xfrm>
        <a:graphic>
          <a:graphicData uri="http://schemas.openxmlformats.org/presentationml/2006/ole">
            <p:oleObj spid="_x0000_s19463" name="Equation" r:id="rId8" imgW="1434960" imgH="444240" progId="Equation.3">
              <p:embed/>
            </p:oleObj>
          </a:graphicData>
        </a:graphic>
      </p:graphicFrame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79388" y="5734050"/>
            <a:ext cx="760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hr-HR"/>
              <a:t>a mjerila svojstva tekućina (</a:t>
            </a:r>
            <a:r>
              <a:rPr lang="hr-HR" i="1"/>
              <a:t>gustoće, kinematske viskoznosti</a:t>
            </a:r>
            <a:r>
              <a:rPr lang="hr-HR"/>
              <a:t>) i </a:t>
            </a:r>
            <a:r>
              <a:rPr lang="hr-HR" i="1"/>
              <a:t>tlakova</a:t>
            </a:r>
            <a:r>
              <a:rPr lang="hr-HR"/>
              <a:t> su:</a:t>
            </a: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539750" y="5949950"/>
          <a:ext cx="957263" cy="779463"/>
        </p:xfrm>
        <a:graphic>
          <a:graphicData uri="http://schemas.openxmlformats.org/presentationml/2006/ole">
            <p:oleObj spid="_x0000_s19464" name="Equation" r:id="rId9" imgW="558800" imgH="457200" progId="Equation.3">
              <p:embed/>
            </p:oleObj>
          </a:graphicData>
        </a:graphic>
      </p:graphicFrame>
      <p:sp>
        <p:nvSpPr>
          <p:cNvPr id="2072" name="Rectangle 2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4120" name="Object 24"/>
          <p:cNvGraphicFramePr>
            <a:graphicFrameLocks noChangeAspect="1"/>
          </p:cNvGraphicFramePr>
          <p:nvPr/>
        </p:nvGraphicFramePr>
        <p:xfrm>
          <a:off x="3203575" y="6078538"/>
          <a:ext cx="892175" cy="779462"/>
        </p:xfrm>
        <a:graphic>
          <a:graphicData uri="http://schemas.openxmlformats.org/presentationml/2006/ole">
            <p:oleObj spid="_x0000_s19465" name="Equation" r:id="rId10" imgW="520700" imgH="457200" progId="Equation.3">
              <p:embed/>
            </p:oleObj>
          </a:graphicData>
        </a:graphic>
      </p:graphicFrame>
      <p:sp>
        <p:nvSpPr>
          <p:cNvPr id="2073" name="Rectangle 2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4122" name="Object 26"/>
          <p:cNvGraphicFramePr>
            <a:graphicFrameLocks noChangeAspect="1"/>
          </p:cNvGraphicFramePr>
          <p:nvPr/>
        </p:nvGraphicFramePr>
        <p:xfrm>
          <a:off x="6372225" y="6078538"/>
          <a:ext cx="1508125" cy="779462"/>
        </p:xfrm>
        <a:graphic>
          <a:graphicData uri="http://schemas.openxmlformats.org/presentationml/2006/ole">
            <p:oleObj spid="_x0000_s19466" name="Equation" r:id="rId11" imgW="8890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9" grpId="0"/>
      <p:bldP spid="4110" grpId="0"/>
      <p:bldP spid="4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0" y="0"/>
            <a:ext cx="868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b="1" i="1" u="sng">
                <a:solidFill>
                  <a:srgbClr val="0066CC"/>
                </a:solidFill>
              </a:rPr>
              <a:t>Dinamička sličnost</a:t>
            </a:r>
            <a:endParaRPr lang="hr-HR" u="sng">
              <a:solidFill>
                <a:srgbClr val="0066CC"/>
              </a:solidFill>
            </a:endParaRPr>
          </a:p>
          <a:p>
            <a:pPr algn="l"/>
            <a:r>
              <a:rPr lang="hr-HR"/>
              <a:t>Osim kinematske i geometrijske sličnosti također nužan uvjet za postizanje sličnosti </a:t>
            </a:r>
          </a:p>
          <a:p>
            <a:pPr algn="l"/>
            <a:r>
              <a:rPr lang="hr-HR"/>
              <a:t>tečenja u prirodi i na modelu. Ostvarena ukoliko se pojedine sile nalaze u omjeru: </a:t>
            </a: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79388" y="908050"/>
          <a:ext cx="968375" cy="738188"/>
        </p:xfrm>
        <a:graphic>
          <a:graphicData uri="http://schemas.openxmlformats.org/presentationml/2006/ole">
            <p:oleObj spid="_x0000_s20482" name="Equation" r:id="rId3" imgW="558558" imgH="431613" progId="Equation.3">
              <p:embed/>
            </p:oleObj>
          </a:graphicData>
        </a:graphic>
      </p:graphicFrame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628775"/>
            <a:ext cx="653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b="1" i="1" u="sng">
                <a:solidFill>
                  <a:srgbClr val="0066CC"/>
                </a:solidFill>
              </a:rPr>
              <a:t>Apsolutna mehanička sličnost</a:t>
            </a:r>
            <a:endParaRPr lang="hr-HR" u="sng">
              <a:solidFill>
                <a:srgbClr val="0066CC"/>
              </a:solidFill>
            </a:endParaRPr>
          </a:p>
          <a:p>
            <a:pPr algn="l"/>
            <a:r>
              <a:rPr lang="hr-HR"/>
              <a:t>Navier-Stokesova jednadžba u mjerilu prirode i mjerilu modela:</a:t>
            </a:r>
          </a:p>
        </p:txBody>
      </p:sp>
      <p:sp>
        <p:nvSpPr>
          <p:cNvPr id="3084" name="Rectangle 9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395288" y="2205038"/>
          <a:ext cx="3832225" cy="946150"/>
        </p:xfrm>
        <a:graphic>
          <a:graphicData uri="http://schemas.openxmlformats.org/presentationml/2006/ole">
            <p:oleObj spid="_x0000_s20483" name="Equation" r:id="rId4" imgW="2273300" imgH="558800" progId="Equation.3">
              <p:embed/>
            </p:oleObj>
          </a:graphicData>
        </a:graphic>
      </p:graphicFrame>
      <p:sp>
        <p:nvSpPr>
          <p:cNvPr id="3085" name="Rectangle 1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179388" y="3068638"/>
          <a:ext cx="5589587" cy="906462"/>
        </p:xfrm>
        <a:graphic>
          <a:graphicData uri="http://schemas.openxmlformats.org/presentationml/2006/ole">
            <p:oleObj spid="_x0000_s20484" name="Equation" r:id="rId5" imgW="3289300" imgH="533400" progId="Equation.3">
              <p:embed/>
            </p:oleObj>
          </a:graphicData>
        </a:graphic>
      </p:graphicFrame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643438" y="2420938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b="1" i="1"/>
              <a:t>PRIRODA</a:t>
            </a:r>
            <a:endParaRPr lang="hr-HR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867400" y="335756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b="1" i="1"/>
              <a:t>MODEL</a:t>
            </a:r>
            <a:endParaRPr lang="hr-HR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4005263"/>
            <a:ext cx="676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/>
              <a:t>Za apsolutnu sličnost potrebno istovremeno zadovoljenje omjera:</a:t>
            </a:r>
          </a:p>
        </p:txBody>
      </p:sp>
      <p:sp>
        <p:nvSpPr>
          <p:cNvPr id="3089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179388" y="4221163"/>
          <a:ext cx="3433762" cy="777875"/>
        </p:xfrm>
        <a:graphic>
          <a:graphicData uri="http://schemas.openxmlformats.org/presentationml/2006/ole">
            <p:oleObj spid="_x0000_s20485" name="Equation" r:id="rId6" imgW="2019300" imgH="457200" progId="Equation.3">
              <p:embed/>
            </p:oleObj>
          </a:graphicData>
        </a:graphic>
      </p:graphicFrame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3635375" y="4437063"/>
            <a:ext cx="532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dirty="0">
                <a:solidFill>
                  <a:srgbClr val="FF3300"/>
                </a:solidFill>
              </a:rPr>
              <a:t>što je moguće samo uz odabir mjerila duljina </a:t>
            </a:r>
            <a:r>
              <a:rPr lang="hr-HR" i="1" dirty="0" err="1">
                <a:solidFill>
                  <a:srgbClr val="FF3300"/>
                </a:solidFill>
              </a:rPr>
              <a:t>L</a:t>
            </a:r>
            <a:r>
              <a:rPr lang="hr-HR" i="1" baseline="-25000" dirty="0" err="1">
                <a:solidFill>
                  <a:srgbClr val="FF3300"/>
                </a:solidFill>
              </a:rPr>
              <a:t>r</a:t>
            </a:r>
            <a:r>
              <a:rPr lang="hr-HR" i="1" dirty="0">
                <a:solidFill>
                  <a:srgbClr val="FF3300"/>
                </a:solidFill>
              </a:rPr>
              <a:t> = </a:t>
            </a:r>
            <a:r>
              <a:rPr lang="hr-HR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5013325"/>
            <a:ext cx="410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b="1" i="1" u="sng">
                <a:solidFill>
                  <a:srgbClr val="0066CC"/>
                </a:solidFill>
              </a:rPr>
              <a:t>Newtonov uvjet dinamičke sličnosti</a:t>
            </a:r>
            <a:r>
              <a:rPr lang="hr-HR" b="1" i="1"/>
              <a:t> </a:t>
            </a:r>
            <a:endParaRPr lang="hr-HR"/>
          </a:p>
          <a:p>
            <a:pPr algn="l"/>
            <a:r>
              <a:rPr lang="hr-HR"/>
              <a:t>Na temelju jednakosti: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5139" name="Object 19"/>
          <p:cNvGraphicFramePr>
            <a:graphicFrameLocks noChangeAspect="1"/>
          </p:cNvGraphicFramePr>
          <p:nvPr/>
        </p:nvGraphicFramePr>
        <p:xfrm>
          <a:off x="179388" y="5516563"/>
          <a:ext cx="1749425" cy="777875"/>
        </p:xfrm>
        <a:graphic>
          <a:graphicData uri="http://schemas.openxmlformats.org/presentationml/2006/ole">
            <p:oleObj spid="_x0000_s20486" name="Equation" r:id="rId7" imgW="1028700" imgH="457200" progId="Equation.3">
              <p:embed/>
            </p:oleObj>
          </a:graphicData>
        </a:graphic>
      </p:graphicFrame>
      <p:sp>
        <p:nvSpPr>
          <p:cNvPr id="3093" name="Rectangle 2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5141" name="Object 21"/>
          <p:cNvGraphicFramePr>
            <a:graphicFrameLocks noChangeAspect="1"/>
          </p:cNvGraphicFramePr>
          <p:nvPr/>
        </p:nvGraphicFramePr>
        <p:xfrm>
          <a:off x="2484438" y="5516563"/>
          <a:ext cx="903287" cy="739775"/>
        </p:xfrm>
        <a:graphic>
          <a:graphicData uri="http://schemas.openxmlformats.org/presentationml/2006/ole">
            <p:oleObj spid="_x0000_s20487" name="Equation" r:id="rId8" imgW="520474" imgH="431613" progId="Equation.3">
              <p:embed/>
            </p:oleObj>
          </a:graphicData>
        </a:graphic>
      </p:graphicFrame>
      <p:sp>
        <p:nvSpPr>
          <p:cNvPr id="3094" name="Rectangle 2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5143" name="Object 23"/>
          <p:cNvGraphicFramePr>
            <a:graphicFrameLocks noChangeAspect="1"/>
          </p:cNvGraphicFramePr>
          <p:nvPr/>
        </p:nvGraphicFramePr>
        <p:xfrm>
          <a:off x="5076825" y="5445125"/>
          <a:ext cx="1216025" cy="777875"/>
        </p:xfrm>
        <a:graphic>
          <a:graphicData uri="http://schemas.openxmlformats.org/presentationml/2006/ole">
            <p:oleObj spid="_x0000_s20488" name="Equation" r:id="rId9" imgW="711200" imgH="457200" progId="Equation.3">
              <p:embed/>
            </p:oleObj>
          </a:graphicData>
        </a:graphic>
      </p:graphicFrame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0" y="6216650"/>
            <a:ext cx="791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hr-HR" dirty="0"/>
              <a:t>Ovisnost </a:t>
            </a:r>
            <a:r>
              <a:rPr lang="hr-HR" dirty="0" err="1"/>
              <a:t>inercionih</a:t>
            </a:r>
            <a:r>
              <a:rPr lang="hr-HR" dirty="0"/>
              <a:t> sila naspram mjerila duljine i vremena te mjerila gustoća </a:t>
            </a:r>
          </a:p>
          <a:p>
            <a:pPr algn="just"/>
            <a:r>
              <a:rPr lang="hr-HR" dirty="0"/>
              <a:t>naziva se Newton-</a:t>
            </a:r>
            <a:r>
              <a:rPr lang="hr-HR" dirty="0" err="1"/>
              <a:t>ov</a:t>
            </a:r>
            <a:r>
              <a:rPr lang="hr-HR" dirty="0"/>
              <a:t> uvjet sličnosti. 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2051050" y="5734050"/>
            <a:ext cx="23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/>
              <a:t>i</a:t>
            </a: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3635375" y="5734050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/>
              <a:t>dobiva se</a:t>
            </a:r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179388" y="4292600"/>
            <a:ext cx="3455987" cy="720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32" grpId="0"/>
      <p:bldP spid="5133" grpId="0"/>
      <p:bldP spid="5134" grpId="0"/>
      <p:bldP spid="5137" grpId="0"/>
      <p:bldP spid="5138" grpId="0"/>
      <p:bldP spid="5145" grpId="0"/>
      <p:bldP spid="5146" grpId="0"/>
      <p:bldP spid="5147" grpId="0"/>
      <p:bldP spid="5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136525"/>
            <a:ext cx="8883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b="1" i="1" u="sng">
                <a:solidFill>
                  <a:srgbClr val="0066CC"/>
                </a:solidFill>
              </a:rPr>
              <a:t>Parcijalne dinamičke sličnosti</a:t>
            </a:r>
            <a:endParaRPr lang="hr-HR" u="sng">
              <a:solidFill>
                <a:srgbClr val="0066CC"/>
              </a:solidFill>
            </a:endParaRPr>
          </a:p>
          <a:p>
            <a:pPr algn="l"/>
            <a:r>
              <a:rPr lang="hr-HR"/>
              <a:t>Ovisno o analiziranom problemu potrebno je definirati dominantne sile u analiziranom </a:t>
            </a:r>
          </a:p>
          <a:p>
            <a:pPr algn="l"/>
            <a:r>
              <a:rPr lang="hr-HR"/>
              <a:t>procesu odnosno dominantne članove sa desne strane Navier-stokes-ove jednadžbe: 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50825" y="1341438"/>
          <a:ext cx="2767013" cy="801687"/>
        </p:xfrm>
        <a:graphic>
          <a:graphicData uri="http://schemas.openxmlformats.org/presentationml/2006/ole">
            <p:oleObj spid="_x0000_s21506" name="Equation" r:id="rId3" imgW="1612900" imgH="469900" progId="Equation.3">
              <p:embed/>
            </p:oleObj>
          </a:graphicData>
        </a:graphic>
      </p:graphicFrame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0" y="2349500"/>
            <a:ext cx="871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b="1" i="1">
                <a:solidFill>
                  <a:srgbClr val="FF3300"/>
                </a:solidFill>
              </a:rPr>
              <a:t>100%</a:t>
            </a:r>
            <a:r>
              <a:rPr lang="hr-HR" b="1" i="1">
                <a:solidFill>
                  <a:schemeClr val="folHlink"/>
                </a:solidFill>
              </a:rPr>
              <a:t> = 98% + </a:t>
            </a:r>
            <a:r>
              <a:rPr lang="hr-HR" b="1" i="1">
                <a:solidFill>
                  <a:srgbClr val="00FFFF"/>
                </a:solidFill>
              </a:rPr>
              <a:t>1%</a:t>
            </a:r>
            <a:r>
              <a:rPr lang="hr-HR" b="1" i="1">
                <a:solidFill>
                  <a:schemeClr val="folHlink"/>
                </a:solidFill>
              </a:rPr>
              <a:t> + </a:t>
            </a:r>
            <a:r>
              <a:rPr lang="hr-HR" b="1" i="1">
                <a:solidFill>
                  <a:srgbClr val="F620E2"/>
                </a:solidFill>
              </a:rPr>
              <a:t>1%</a:t>
            </a:r>
            <a:r>
              <a:rPr lang="hr-HR" b="1" i="1">
                <a:solidFill>
                  <a:schemeClr val="folHlink"/>
                </a:solidFill>
              </a:rPr>
              <a:t> (masene sile imaju dominantni doprinos inercionoj sili)</a:t>
            </a:r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>
            <a:off x="395288" y="21320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>
            <a:off x="971550" y="1989138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>
            <a:off x="1763713" y="19891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 flipH="1">
            <a:off x="2339975" y="1989138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468313" y="3213100"/>
            <a:ext cx="763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/>
              <a:t>Za takav slučaj uvjet </a:t>
            </a:r>
            <a:r>
              <a:rPr lang="hr-HR">
                <a:solidFill>
                  <a:srgbClr val="FF3300"/>
                </a:solidFill>
              </a:rPr>
              <a:t>apsolutne sličnosti</a:t>
            </a:r>
            <a:r>
              <a:rPr lang="hr-HR"/>
              <a:t> prelazi u uvjet </a:t>
            </a:r>
            <a:r>
              <a:rPr lang="hr-HR">
                <a:solidFill>
                  <a:schemeClr val="folHlink"/>
                </a:solidFill>
              </a:rPr>
              <a:t>parcijalne sličnosti</a:t>
            </a:r>
            <a:r>
              <a:rPr lang="hr-HR" b="1" i="1">
                <a:solidFill>
                  <a:srgbClr val="0066CC"/>
                </a:solidFill>
              </a:rPr>
              <a:t> </a:t>
            </a:r>
          </a:p>
        </p:txBody>
      </p:sp>
      <p:sp>
        <p:nvSpPr>
          <p:cNvPr id="4109" name="Rectangle 1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855663" y="4076700"/>
          <a:ext cx="3238500" cy="777875"/>
        </p:xfrm>
        <a:graphic>
          <a:graphicData uri="http://schemas.openxmlformats.org/presentationml/2006/ole">
            <p:oleObj spid="_x0000_s21507" name="Equation" r:id="rId4" imgW="1904760" imgH="457200" progId="Equation.3">
              <p:embed/>
            </p:oleObj>
          </a:graphicData>
        </a:graphic>
      </p:graphicFrame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4462463" y="4292600"/>
            <a:ext cx="409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>
                <a:sym typeface="Symbol" pitchFamily="18" charset="2"/>
              </a:rPr>
              <a:t></a:t>
            </a:r>
            <a:endParaRPr lang="hr-HR" b="1" i="1">
              <a:solidFill>
                <a:srgbClr val="0066CC"/>
              </a:solidFill>
              <a:sym typeface="Symbol" pitchFamily="18" charset="2"/>
            </a:endParaRP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2446338" y="4221163"/>
            <a:ext cx="576262" cy="57626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2446338" y="4221163"/>
            <a:ext cx="504825" cy="50323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3311525" y="4149725"/>
            <a:ext cx="503238" cy="647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3238500" y="4149725"/>
            <a:ext cx="576263" cy="647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15" name="Rectangle 2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16" name="Rectangle 3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17" name="Rectangle 3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graphicFrame>
        <p:nvGraphicFramePr>
          <p:cNvPr id="6177" name="Object 33"/>
          <p:cNvGraphicFramePr>
            <a:graphicFrameLocks noChangeAspect="1"/>
          </p:cNvGraphicFramePr>
          <p:nvPr/>
        </p:nvGraphicFramePr>
        <p:xfrm>
          <a:off x="4967288" y="4076700"/>
          <a:ext cx="989012" cy="777875"/>
        </p:xfrm>
        <a:graphic>
          <a:graphicData uri="http://schemas.openxmlformats.org/presentationml/2006/ole">
            <p:oleObj spid="_x0000_s21508" name="Equation" r:id="rId5" imgW="583947" imgH="457002" progId="Equation.3">
              <p:embed/>
            </p:oleObj>
          </a:graphicData>
        </a:graphic>
      </p:graphicFrame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1222375" y="4005263"/>
            <a:ext cx="3024188" cy="9366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1295400" y="4076700"/>
            <a:ext cx="863600" cy="7921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120" name="Rectangle 41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21" name="Rectangle 4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22" name="Rectangle 4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6161" grpId="0"/>
      <p:bldP spid="6163" grpId="0" animBg="1"/>
      <p:bldP spid="6164" grpId="0" animBg="1"/>
      <p:bldP spid="6165" grpId="0" animBg="1"/>
      <p:bldP spid="6166" grpId="0" animBg="1"/>
      <p:bldP spid="6180" grpId="0" animBg="1"/>
      <p:bldP spid="61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26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5130" name="Rectangle 29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5131" name="Rectangle 3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5132" name="Rectangle 3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5133" name="Rectangle 43"/>
          <p:cNvSpPr>
            <a:spLocks noChangeArrowheads="1"/>
          </p:cNvSpPr>
          <p:nvPr/>
        </p:nvSpPr>
        <p:spPr bwMode="auto">
          <a:xfrm>
            <a:off x="0" y="188913"/>
            <a:ext cx="847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 i="1" u="sng">
                <a:solidFill>
                  <a:schemeClr val="folHlink"/>
                </a:solidFill>
              </a:rPr>
              <a:t>Froude-ov kriterij sličnosti</a:t>
            </a:r>
            <a:endParaRPr lang="hr-HR">
              <a:solidFill>
                <a:schemeClr val="folHlink"/>
              </a:solidFill>
            </a:endParaRPr>
          </a:p>
          <a:p>
            <a:r>
              <a:rPr lang="hr-HR"/>
              <a:t>Parcijalna dinamička sličnost izražena kroz dominaciju masene (gravitacione) sile </a:t>
            </a:r>
          </a:p>
        </p:txBody>
      </p:sp>
      <p:graphicFrame>
        <p:nvGraphicFramePr>
          <p:cNvPr id="5122" name="Object 44"/>
          <p:cNvGraphicFramePr>
            <a:graphicFrameLocks noChangeAspect="1"/>
          </p:cNvGraphicFramePr>
          <p:nvPr/>
        </p:nvGraphicFramePr>
        <p:xfrm>
          <a:off x="8434388" y="382588"/>
          <a:ext cx="669925" cy="431800"/>
        </p:xfrm>
        <a:graphic>
          <a:graphicData uri="http://schemas.openxmlformats.org/presentationml/2006/ole">
            <p:oleObj spid="_x0000_s22530" name="Equation" r:id="rId3" imgW="393480" imgH="253800" progId="Equation.3">
              <p:embed/>
            </p:oleObj>
          </a:graphicData>
        </a:graphic>
      </p:graphicFrame>
      <p:graphicFrame>
        <p:nvGraphicFramePr>
          <p:cNvPr id="5123" name="Object 45"/>
          <p:cNvGraphicFramePr>
            <a:graphicFrameLocks noChangeAspect="1"/>
          </p:cNvGraphicFramePr>
          <p:nvPr/>
        </p:nvGraphicFramePr>
        <p:xfrm>
          <a:off x="1474788" y="2636838"/>
          <a:ext cx="946150" cy="777875"/>
        </p:xfrm>
        <a:graphic>
          <a:graphicData uri="http://schemas.openxmlformats.org/presentationml/2006/ole">
            <p:oleObj spid="_x0000_s22531" name="Equation" r:id="rId4" imgW="558720" imgH="457200" progId="Equation.3">
              <p:embed/>
            </p:oleObj>
          </a:graphicData>
        </a:graphic>
      </p:graphicFrame>
      <p:sp>
        <p:nvSpPr>
          <p:cNvPr id="5134" name="Rectangle 46"/>
          <p:cNvSpPr>
            <a:spLocks noChangeArrowheads="1"/>
          </p:cNvSpPr>
          <p:nvPr/>
        </p:nvSpPr>
        <p:spPr bwMode="auto">
          <a:xfrm>
            <a:off x="-7938" y="763588"/>
            <a:ext cx="657225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/>
              <a:t>(gornji hipotetski primjer postotnog doprinosa u inercionoj sili):  </a:t>
            </a:r>
          </a:p>
        </p:txBody>
      </p:sp>
      <p:sp>
        <p:nvSpPr>
          <p:cNvPr id="5135" name="Rectangle 47"/>
          <p:cNvSpPr>
            <a:spLocks noChangeArrowheads="1"/>
          </p:cNvSpPr>
          <p:nvPr/>
        </p:nvSpPr>
        <p:spPr bwMode="auto">
          <a:xfrm>
            <a:off x="2554288" y="285273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/>
              <a:t>odnosno  </a:t>
            </a:r>
          </a:p>
        </p:txBody>
      </p:sp>
      <p:graphicFrame>
        <p:nvGraphicFramePr>
          <p:cNvPr id="5124" name="Object 48"/>
          <p:cNvGraphicFramePr>
            <a:graphicFrameLocks noChangeAspect="1"/>
          </p:cNvGraphicFramePr>
          <p:nvPr/>
        </p:nvGraphicFramePr>
        <p:xfrm>
          <a:off x="3635375" y="2565400"/>
          <a:ext cx="1619250" cy="842963"/>
        </p:xfrm>
        <a:graphic>
          <a:graphicData uri="http://schemas.openxmlformats.org/presentationml/2006/ole">
            <p:oleObj spid="_x0000_s22532" name="Equation" r:id="rId5" imgW="952087" imgH="495085" progId="Equation.3">
              <p:embed/>
            </p:oleObj>
          </a:graphicData>
        </a:graphic>
      </p:graphicFrame>
      <p:sp>
        <p:nvSpPr>
          <p:cNvPr id="5136" name="Rectangle 49"/>
          <p:cNvSpPr>
            <a:spLocks noChangeArrowheads="1"/>
          </p:cNvSpPr>
          <p:nvPr/>
        </p:nvSpPr>
        <p:spPr bwMode="auto">
          <a:xfrm>
            <a:off x="5362575" y="2852738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r-HR"/>
              <a:t>ili   </a:t>
            </a:r>
          </a:p>
        </p:txBody>
      </p:sp>
      <p:sp>
        <p:nvSpPr>
          <p:cNvPr id="5137" name="Rectangle 50"/>
          <p:cNvSpPr>
            <a:spLocks noChangeArrowheads="1"/>
          </p:cNvSpPr>
          <p:nvPr/>
        </p:nvSpPr>
        <p:spPr bwMode="auto">
          <a:xfrm>
            <a:off x="5867400" y="2852738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 i="1">
                <a:solidFill>
                  <a:schemeClr val="folHlink"/>
                </a:solidFill>
              </a:rPr>
              <a:t>Fr</a:t>
            </a:r>
            <a:r>
              <a:rPr lang="hr-HR" i="1" baseline="-25000">
                <a:solidFill>
                  <a:schemeClr val="folHlink"/>
                </a:solidFill>
              </a:rPr>
              <a:t>p</a:t>
            </a:r>
            <a:r>
              <a:rPr lang="hr-HR">
                <a:solidFill>
                  <a:schemeClr val="folHlink"/>
                </a:solidFill>
              </a:rPr>
              <a:t> =</a:t>
            </a:r>
            <a:r>
              <a:rPr lang="hr-HR" i="1">
                <a:solidFill>
                  <a:schemeClr val="folHlink"/>
                </a:solidFill>
              </a:rPr>
              <a:t> Fr</a:t>
            </a:r>
            <a:r>
              <a:rPr lang="hr-HR" i="1" baseline="-25000">
                <a:solidFill>
                  <a:schemeClr val="folHlink"/>
                </a:solidFill>
              </a:rPr>
              <a:t>m</a:t>
            </a:r>
            <a:r>
              <a:rPr lang="hr-HR"/>
              <a:t>	 </a:t>
            </a:r>
          </a:p>
        </p:txBody>
      </p:sp>
      <p:sp>
        <p:nvSpPr>
          <p:cNvPr id="5138" name="Rectangle 51"/>
          <p:cNvSpPr>
            <a:spLocks noChangeArrowheads="1"/>
          </p:cNvSpPr>
          <p:nvPr/>
        </p:nvSpPr>
        <p:spPr bwMode="auto">
          <a:xfrm>
            <a:off x="0" y="3860800"/>
            <a:ext cx="574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/>
              <a:t>a kinematske izvedenice (mjerilo brzina i vremena) su: </a:t>
            </a:r>
          </a:p>
        </p:txBody>
      </p:sp>
      <p:graphicFrame>
        <p:nvGraphicFramePr>
          <p:cNvPr id="5125" name="Object 52"/>
          <p:cNvGraphicFramePr>
            <a:graphicFrameLocks noChangeAspect="1"/>
          </p:cNvGraphicFramePr>
          <p:nvPr/>
        </p:nvGraphicFramePr>
        <p:xfrm>
          <a:off x="2339975" y="4581525"/>
          <a:ext cx="1474788" cy="777875"/>
        </p:xfrm>
        <a:graphic>
          <a:graphicData uri="http://schemas.openxmlformats.org/presentationml/2006/ole">
            <p:oleObj spid="_x0000_s22533" name="Equation" r:id="rId6" imgW="863225" imgH="457002" progId="Equation.3">
              <p:embed/>
            </p:oleObj>
          </a:graphicData>
        </a:graphic>
      </p:graphicFrame>
      <p:graphicFrame>
        <p:nvGraphicFramePr>
          <p:cNvPr id="5126" name="Object 53"/>
          <p:cNvGraphicFramePr>
            <a:graphicFrameLocks noChangeAspect="1"/>
          </p:cNvGraphicFramePr>
          <p:nvPr/>
        </p:nvGraphicFramePr>
        <p:xfrm>
          <a:off x="5867400" y="4652963"/>
          <a:ext cx="1457325" cy="752475"/>
        </p:xfrm>
        <a:graphic>
          <a:graphicData uri="http://schemas.openxmlformats.org/presentationml/2006/ole">
            <p:oleObj spid="_x0000_s22534" name="Equation" r:id="rId7" imgW="863225" imgH="444307" progId="Equation.3">
              <p:embed/>
            </p:oleObj>
          </a:graphicData>
        </a:graphic>
      </p:graphicFrame>
      <p:graphicFrame>
        <p:nvGraphicFramePr>
          <p:cNvPr id="5127" name="Object 54"/>
          <p:cNvGraphicFramePr>
            <a:graphicFrameLocks noChangeAspect="1"/>
          </p:cNvGraphicFramePr>
          <p:nvPr/>
        </p:nvGraphicFramePr>
        <p:xfrm>
          <a:off x="1628775" y="1484313"/>
          <a:ext cx="3238500" cy="777875"/>
        </p:xfrm>
        <a:graphic>
          <a:graphicData uri="http://schemas.openxmlformats.org/presentationml/2006/ole">
            <p:oleObj spid="_x0000_s22535" name="Equation" r:id="rId8" imgW="1904760" imgH="457200" progId="Equation.3">
              <p:embed/>
            </p:oleObj>
          </a:graphicData>
        </a:graphic>
      </p:graphicFrame>
      <p:sp>
        <p:nvSpPr>
          <p:cNvPr id="5139" name="Rectangle 55"/>
          <p:cNvSpPr>
            <a:spLocks noChangeArrowheads="1"/>
          </p:cNvSpPr>
          <p:nvPr/>
        </p:nvSpPr>
        <p:spPr bwMode="auto">
          <a:xfrm>
            <a:off x="5235575" y="1700213"/>
            <a:ext cx="409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hr-HR">
                <a:sym typeface="Symbol" pitchFamily="18" charset="2"/>
              </a:rPr>
              <a:t></a:t>
            </a:r>
            <a:endParaRPr lang="hr-HR" b="1" i="1">
              <a:solidFill>
                <a:srgbClr val="0066CC"/>
              </a:solidFill>
              <a:sym typeface="Symbol" pitchFamily="18" charset="2"/>
            </a:endParaRPr>
          </a:p>
        </p:txBody>
      </p:sp>
      <p:sp>
        <p:nvSpPr>
          <p:cNvPr id="5140" name="Line 56"/>
          <p:cNvSpPr>
            <a:spLocks noChangeShapeType="1"/>
          </p:cNvSpPr>
          <p:nvPr/>
        </p:nvSpPr>
        <p:spPr bwMode="auto">
          <a:xfrm>
            <a:off x="3219450" y="1628775"/>
            <a:ext cx="576263" cy="57626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5141" name="Line 57"/>
          <p:cNvSpPr>
            <a:spLocks noChangeShapeType="1"/>
          </p:cNvSpPr>
          <p:nvPr/>
        </p:nvSpPr>
        <p:spPr bwMode="auto">
          <a:xfrm flipV="1">
            <a:off x="3219450" y="1628775"/>
            <a:ext cx="504825" cy="50323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5142" name="Line 58"/>
          <p:cNvSpPr>
            <a:spLocks noChangeShapeType="1"/>
          </p:cNvSpPr>
          <p:nvPr/>
        </p:nvSpPr>
        <p:spPr bwMode="auto">
          <a:xfrm>
            <a:off x="4084638" y="1557338"/>
            <a:ext cx="503237" cy="647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5143" name="Line 59"/>
          <p:cNvSpPr>
            <a:spLocks noChangeShapeType="1"/>
          </p:cNvSpPr>
          <p:nvPr/>
        </p:nvSpPr>
        <p:spPr bwMode="auto">
          <a:xfrm flipV="1">
            <a:off x="4011613" y="1557338"/>
            <a:ext cx="576262" cy="647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graphicFrame>
        <p:nvGraphicFramePr>
          <p:cNvPr id="5128" name="Object 60"/>
          <p:cNvGraphicFramePr>
            <a:graphicFrameLocks noChangeAspect="1"/>
          </p:cNvGraphicFramePr>
          <p:nvPr/>
        </p:nvGraphicFramePr>
        <p:xfrm>
          <a:off x="5761038" y="1484313"/>
          <a:ext cx="946150" cy="777875"/>
        </p:xfrm>
        <a:graphic>
          <a:graphicData uri="http://schemas.openxmlformats.org/presentationml/2006/ole">
            <p:oleObj spid="_x0000_s22536" name="Equation" r:id="rId9" imgW="558720" imgH="457200" progId="Equation.3">
              <p:embed/>
            </p:oleObj>
          </a:graphicData>
        </a:graphic>
      </p:graphicFrame>
      <p:sp>
        <p:nvSpPr>
          <p:cNvPr id="7229" name="Rectangle 61"/>
          <p:cNvSpPr>
            <a:spLocks noChangeArrowheads="1"/>
          </p:cNvSpPr>
          <p:nvPr/>
        </p:nvSpPr>
        <p:spPr bwMode="auto">
          <a:xfrm>
            <a:off x="1995488" y="1412875"/>
            <a:ext cx="3024187" cy="9366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7230" name="Rectangle 62"/>
          <p:cNvSpPr>
            <a:spLocks noChangeArrowheads="1"/>
          </p:cNvSpPr>
          <p:nvPr/>
        </p:nvSpPr>
        <p:spPr bwMode="auto">
          <a:xfrm>
            <a:off x="2068513" y="1484313"/>
            <a:ext cx="863600" cy="7921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" grpId="0" animBg="1"/>
      <p:bldP spid="72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3672</TotalTime>
  <Words>1519</Words>
  <Application>Microsoft Office PowerPoint</Application>
  <PresentationFormat>On-screen Show (4:3)</PresentationFormat>
  <Paragraphs>183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392</cp:revision>
  <dcterms:created xsi:type="dcterms:W3CDTF">2012-07-09T06:12:43Z</dcterms:created>
  <dcterms:modified xsi:type="dcterms:W3CDTF">2022-05-24T09:38:20Z</dcterms:modified>
</cp:coreProperties>
</file>