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5"/>
  </p:notesMasterIdLst>
  <p:sldIdLst>
    <p:sldId id="335" r:id="rId2"/>
    <p:sldId id="313" r:id="rId3"/>
    <p:sldId id="314" r:id="rId4"/>
    <p:sldId id="323" r:id="rId5"/>
    <p:sldId id="327" r:id="rId6"/>
    <p:sldId id="328" r:id="rId7"/>
    <p:sldId id="329" r:id="rId8"/>
    <p:sldId id="330" r:id="rId9"/>
    <p:sldId id="331" r:id="rId10"/>
    <p:sldId id="324" r:id="rId11"/>
    <p:sldId id="325" r:id="rId12"/>
    <p:sldId id="326" r:id="rId13"/>
    <p:sldId id="333" r:id="rId14"/>
  </p:sldIdLst>
  <p:sldSz cx="9144000" cy="6858000" type="screen4x3"/>
  <p:notesSz cx="6858000" cy="9144000"/>
  <p:custDataLst>
    <p:tags r:id="rId16"/>
  </p:custDataLst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2C2"/>
    <a:srgbClr val="E9C0A1"/>
    <a:srgbClr val="D6B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7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2117C-7F3F-4B32-8950-AAB46759482A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ACFB4-801D-4A3F-93D4-67866D11A44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343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ACFB4-801D-4A3F-93D4-67866D11A441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662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5A271DC-8792-4E3E-B869-24977F01316E}" type="datetimeFigureOut">
              <a:rPr lang="sr-Latn-CS" smtClean="0"/>
              <a:pPr/>
              <a:t>11.3.2019.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54A2D3-CE33-41E3-BDFC-E8F0EA998F6C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132856"/>
            <a:ext cx="8229600" cy="989464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>
                <a:solidFill>
                  <a:schemeClr val="bg1"/>
                </a:solidFill>
              </a:rPr>
              <a:t>dr. sc. Mislav Stepinac, dipl. ing. grad.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725" b="4121"/>
          <a:stretch/>
        </p:blipFill>
        <p:spPr>
          <a:xfrm>
            <a:off x="-756592" y="-27384"/>
            <a:ext cx="99371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0588" y="5917372"/>
            <a:ext cx="10585176" cy="90872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Dispozicijsko rješenje drvene konstrukcije</a:t>
            </a:r>
            <a:br>
              <a:rPr lang="hr-HR" sz="2400" b="1">
                <a:solidFill>
                  <a:schemeClr val="tx1"/>
                </a:solidFill>
              </a:rPr>
            </a:br>
            <a:endParaRPr lang="hr-H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5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144000" cy="7970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5786454"/>
            <a:ext cx="8686800" cy="838200"/>
          </a:xfrm>
        </p:spPr>
        <p:txBody>
          <a:bodyPr>
            <a:normAutofit/>
          </a:bodyPr>
          <a:lstStyle/>
          <a:p>
            <a:pPr algn="r"/>
            <a:r>
              <a:rPr lang="hr-HR" sz="4800" b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Vizualizacija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hal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156"/>
            <a:ext cx="9243472" cy="80572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l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90384" y="-571528"/>
            <a:ext cx="9634384" cy="839797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050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05782"/>
            <a:ext cx="8229600" cy="775542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Dispozicijsko rješenje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656" t="16843" r="6943" b="13241"/>
          <a:stretch>
            <a:fillRect/>
          </a:stretch>
        </p:blipFill>
        <p:spPr bwMode="auto">
          <a:xfrm>
            <a:off x="-37407" y="1571612"/>
            <a:ext cx="9181407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" name="Oval 76"/>
          <p:cNvSpPr/>
          <p:nvPr/>
        </p:nvSpPr>
        <p:spPr>
          <a:xfrm>
            <a:off x="6643702" y="1857364"/>
            <a:ext cx="1357322" cy="3071834"/>
          </a:xfrm>
          <a:prstGeom prst="ellipse">
            <a:avLst/>
          </a:prstGeom>
          <a:solidFill>
            <a:schemeClr val="bg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8" name="Rectangle 77"/>
          <p:cNvSpPr/>
          <p:nvPr/>
        </p:nvSpPr>
        <p:spPr>
          <a:xfrm>
            <a:off x="5929322" y="2214554"/>
            <a:ext cx="7143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9" name="Rectangle 78"/>
          <p:cNvSpPr/>
          <p:nvPr/>
        </p:nvSpPr>
        <p:spPr>
          <a:xfrm>
            <a:off x="5357818" y="2214554"/>
            <a:ext cx="7143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0" name="Rectangle 79"/>
          <p:cNvSpPr/>
          <p:nvPr/>
        </p:nvSpPr>
        <p:spPr>
          <a:xfrm>
            <a:off x="4714876" y="2214554"/>
            <a:ext cx="7143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1" name="Rectangle 80"/>
          <p:cNvSpPr/>
          <p:nvPr/>
        </p:nvSpPr>
        <p:spPr>
          <a:xfrm>
            <a:off x="4143372" y="2214554"/>
            <a:ext cx="7143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2" name="Rectangle 81"/>
          <p:cNvSpPr/>
          <p:nvPr/>
        </p:nvSpPr>
        <p:spPr>
          <a:xfrm>
            <a:off x="3500430" y="2214554"/>
            <a:ext cx="7143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3" name="Rectangle 82"/>
          <p:cNvSpPr/>
          <p:nvPr/>
        </p:nvSpPr>
        <p:spPr>
          <a:xfrm>
            <a:off x="2928926" y="2214554"/>
            <a:ext cx="7143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4" name="Rectangle 83"/>
          <p:cNvSpPr/>
          <p:nvPr/>
        </p:nvSpPr>
        <p:spPr>
          <a:xfrm>
            <a:off x="2285984" y="2214554"/>
            <a:ext cx="7143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5" name="Rectangle 84"/>
          <p:cNvSpPr/>
          <p:nvPr/>
        </p:nvSpPr>
        <p:spPr>
          <a:xfrm>
            <a:off x="1714480" y="2214554"/>
            <a:ext cx="7143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6" name="Rectangle 85"/>
          <p:cNvSpPr/>
          <p:nvPr/>
        </p:nvSpPr>
        <p:spPr>
          <a:xfrm>
            <a:off x="1071538" y="2214554"/>
            <a:ext cx="7143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8" name="Rectangle 87"/>
          <p:cNvSpPr/>
          <p:nvPr/>
        </p:nvSpPr>
        <p:spPr>
          <a:xfrm>
            <a:off x="7072330" y="4214818"/>
            <a:ext cx="71438" cy="71438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9" name="Rectangle 88"/>
          <p:cNvSpPr/>
          <p:nvPr/>
        </p:nvSpPr>
        <p:spPr>
          <a:xfrm>
            <a:off x="7067550" y="4621212"/>
            <a:ext cx="71438" cy="71438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2" name="Rectangle 101"/>
          <p:cNvSpPr/>
          <p:nvPr/>
        </p:nvSpPr>
        <p:spPr>
          <a:xfrm>
            <a:off x="7072330" y="3786190"/>
            <a:ext cx="71438" cy="71438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6" name="Rectangle 105"/>
          <p:cNvSpPr/>
          <p:nvPr/>
        </p:nvSpPr>
        <p:spPr>
          <a:xfrm>
            <a:off x="7072330" y="3405190"/>
            <a:ext cx="71438" cy="71438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7" name="Rectangle 106"/>
          <p:cNvSpPr/>
          <p:nvPr/>
        </p:nvSpPr>
        <p:spPr>
          <a:xfrm>
            <a:off x="7072330" y="2992440"/>
            <a:ext cx="71438" cy="71438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9" name="Rectangle 108"/>
          <p:cNvSpPr/>
          <p:nvPr/>
        </p:nvSpPr>
        <p:spPr>
          <a:xfrm>
            <a:off x="7072330" y="2579690"/>
            <a:ext cx="71438" cy="71438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0" name="Rectangle 109"/>
          <p:cNvSpPr/>
          <p:nvPr/>
        </p:nvSpPr>
        <p:spPr>
          <a:xfrm>
            <a:off x="7072330" y="2192340"/>
            <a:ext cx="71438" cy="71438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2" name="Rectangle 111"/>
          <p:cNvSpPr/>
          <p:nvPr/>
        </p:nvSpPr>
        <p:spPr>
          <a:xfrm>
            <a:off x="7072330" y="4429132"/>
            <a:ext cx="71438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4" name="Rectangle 113"/>
          <p:cNvSpPr/>
          <p:nvPr/>
        </p:nvSpPr>
        <p:spPr>
          <a:xfrm>
            <a:off x="7059630" y="4010032"/>
            <a:ext cx="71438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5" name="Rectangle 114"/>
          <p:cNvSpPr/>
          <p:nvPr/>
        </p:nvSpPr>
        <p:spPr>
          <a:xfrm>
            <a:off x="7065980" y="3609982"/>
            <a:ext cx="71438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0" name="Rectangle 119"/>
          <p:cNvSpPr/>
          <p:nvPr/>
        </p:nvSpPr>
        <p:spPr>
          <a:xfrm>
            <a:off x="7065980" y="3209932"/>
            <a:ext cx="71438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1" name="Rectangle 120"/>
          <p:cNvSpPr/>
          <p:nvPr/>
        </p:nvSpPr>
        <p:spPr>
          <a:xfrm>
            <a:off x="7059630" y="2790832"/>
            <a:ext cx="71438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2" name="Rectangle 121"/>
          <p:cNvSpPr/>
          <p:nvPr/>
        </p:nvSpPr>
        <p:spPr>
          <a:xfrm>
            <a:off x="7078680" y="2397132"/>
            <a:ext cx="71438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3" name="Rectangle 122"/>
          <p:cNvSpPr/>
          <p:nvPr/>
        </p:nvSpPr>
        <p:spPr>
          <a:xfrm>
            <a:off x="1071538" y="4643446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4" name="Rectangle 123"/>
          <p:cNvSpPr/>
          <p:nvPr/>
        </p:nvSpPr>
        <p:spPr>
          <a:xfrm>
            <a:off x="1071538" y="4429132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5" name="Rectangle 124"/>
          <p:cNvSpPr/>
          <p:nvPr/>
        </p:nvSpPr>
        <p:spPr>
          <a:xfrm>
            <a:off x="1071538" y="4214818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6" name="Rectangle 125"/>
          <p:cNvSpPr/>
          <p:nvPr/>
        </p:nvSpPr>
        <p:spPr>
          <a:xfrm>
            <a:off x="1071538" y="3643314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6" name="Rectangle 135"/>
          <p:cNvSpPr/>
          <p:nvPr/>
        </p:nvSpPr>
        <p:spPr>
          <a:xfrm>
            <a:off x="1084238" y="4027496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7" name="Rectangle 136"/>
          <p:cNvSpPr/>
          <p:nvPr/>
        </p:nvSpPr>
        <p:spPr>
          <a:xfrm>
            <a:off x="1077888" y="3411546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8" name="Rectangle 137"/>
          <p:cNvSpPr/>
          <p:nvPr/>
        </p:nvSpPr>
        <p:spPr>
          <a:xfrm>
            <a:off x="1071538" y="3214696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9" name="Rectangle 138"/>
          <p:cNvSpPr/>
          <p:nvPr/>
        </p:nvSpPr>
        <p:spPr>
          <a:xfrm>
            <a:off x="1084238" y="3005146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0" name="Rectangle 139"/>
          <p:cNvSpPr/>
          <p:nvPr/>
        </p:nvSpPr>
        <p:spPr>
          <a:xfrm>
            <a:off x="1077888" y="2801946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1" name="Rectangle 140"/>
          <p:cNvSpPr/>
          <p:nvPr/>
        </p:nvSpPr>
        <p:spPr>
          <a:xfrm>
            <a:off x="1065188" y="2592396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2" name="Rectangle 141"/>
          <p:cNvSpPr/>
          <p:nvPr/>
        </p:nvSpPr>
        <p:spPr>
          <a:xfrm>
            <a:off x="1071538" y="2401896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" name="Rectangle 142"/>
          <p:cNvSpPr/>
          <p:nvPr/>
        </p:nvSpPr>
        <p:spPr>
          <a:xfrm>
            <a:off x="1084238" y="2211396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4" name="Rectangle 143"/>
          <p:cNvSpPr/>
          <p:nvPr/>
        </p:nvSpPr>
        <p:spPr>
          <a:xfrm>
            <a:off x="1071538" y="3832228"/>
            <a:ext cx="49292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5" name="Oval 144"/>
          <p:cNvSpPr/>
          <p:nvPr/>
        </p:nvSpPr>
        <p:spPr>
          <a:xfrm>
            <a:off x="5286380" y="4357694"/>
            <a:ext cx="214314" cy="214314"/>
          </a:xfrm>
          <a:prstGeom prst="ellipse">
            <a:avLst/>
          </a:prstGeom>
          <a:solidFill>
            <a:schemeClr val="accent1">
              <a:alpha val="0"/>
            </a:schemeClr>
          </a:solidFill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47" name="Straight Arrow Connector 146"/>
          <p:cNvCxnSpPr>
            <a:stCxn id="145" idx="1"/>
          </p:cNvCxnSpPr>
          <p:nvPr/>
        </p:nvCxnSpPr>
        <p:spPr>
          <a:xfrm rot="16200000" flipV="1">
            <a:off x="4964909" y="4036223"/>
            <a:ext cx="245700" cy="460014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/>
          <p:cNvGrpSpPr/>
          <p:nvPr/>
        </p:nvGrpSpPr>
        <p:grpSpPr>
          <a:xfrm>
            <a:off x="357158" y="1928802"/>
            <a:ext cx="4857784" cy="3143272"/>
            <a:chOff x="2500298" y="2000240"/>
            <a:chExt cx="4857784" cy="3143272"/>
          </a:xfrm>
        </p:grpSpPr>
        <p:sp>
          <p:nvSpPr>
            <p:cNvPr id="149" name="Rectangle 148"/>
            <p:cNvSpPr/>
            <p:nvPr/>
          </p:nvSpPr>
          <p:spPr>
            <a:xfrm>
              <a:off x="2500298" y="2000240"/>
              <a:ext cx="4500594" cy="31432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150" name="Group 22"/>
            <p:cNvGrpSpPr/>
            <p:nvPr/>
          </p:nvGrpSpPr>
          <p:grpSpPr>
            <a:xfrm>
              <a:off x="2857488" y="2429470"/>
              <a:ext cx="4500594" cy="2286600"/>
              <a:chOff x="3214678" y="2071678"/>
              <a:chExt cx="4000528" cy="2010587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3214678" y="2928934"/>
                <a:ext cx="4000528" cy="1588"/>
              </a:xfrm>
              <a:prstGeom prst="line">
                <a:avLst/>
              </a:prstGeom>
              <a:ln w="2222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3214678" y="3214686"/>
                <a:ext cx="4000528" cy="1588"/>
              </a:xfrm>
              <a:prstGeom prst="line">
                <a:avLst/>
              </a:prstGeom>
              <a:ln w="2222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rot="5400000">
                <a:off x="4886327" y="3076573"/>
                <a:ext cx="285752" cy="1588"/>
              </a:xfrm>
              <a:prstGeom prst="line">
                <a:avLst/>
              </a:prstGeom>
              <a:ln w="2222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3214678" y="3071810"/>
                <a:ext cx="4000528" cy="1588"/>
              </a:xfrm>
              <a:prstGeom prst="line">
                <a:avLst/>
              </a:prstGeom>
              <a:ln w="22225">
                <a:solidFill>
                  <a:srgbClr val="92D05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rot="5400000">
                <a:off x="4429124" y="2500306"/>
                <a:ext cx="857256" cy="1588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rot="5400000">
                <a:off x="4429918" y="3642520"/>
                <a:ext cx="857256" cy="1588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rot="5400000">
                <a:off x="4787108" y="2499512"/>
                <a:ext cx="857256" cy="1588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rot="5400000">
                <a:off x="4787108" y="3642520"/>
                <a:ext cx="857256" cy="1588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rot="5400000">
                <a:off x="4605334" y="2509837"/>
                <a:ext cx="857256" cy="1588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rot="5400000">
                <a:off x="4600568" y="3652843"/>
                <a:ext cx="857256" cy="1588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5" name="Straight Connector 164"/>
          <p:cNvCxnSpPr/>
          <p:nvPr/>
        </p:nvCxnSpPr>
        <p:spPr>
          <a:xfrm rot="10800000" flipV="1">
            <a:off x="4786314" y="4286256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10800000">
            <a:off x="4714876" y="4214818"/>
            <a:ext cx="642942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10800000" flipV="1">
            <a:off x="4786314" y="3857628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rot="10800000">
            <a:off x="4786314" y="3857628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10800000" flipV="1">
            <a:off x="4786314" y="3429000"/>
            <a:ext cx="571504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rot="10800000">
            <a:off x="4786314" y="3429000"/>
            <a:ext cx="571504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rot="10800000" flipV="1">
            <a:off x="4786314" y="3000372"/>
            <a:ext cx="571504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10800000">
            <a:off x="4786314" y="3000372"/>
            <a:ext cx="571504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rot="10800000" flipV="1">
            <a:off x="4786314" y="2643182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rot="10800000">
            <a:off x="4786314" y="2643182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10800000" flipV="1">
            <a:off x="4786314" y="2214554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rot="10800000">
            <a:off x="4786314" y="2214554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4786314" y="2143116"/>
            <a:ext cx="571504" cy="1588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rot="10800000" flipV="1">
            <a:off x="1714480" y="4286256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rot="10800000">
            <a:off x="1643042" y="4214818"/>
            <a:ext cx="642942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rot="10800000" flipV="1">
            <a:off x="1714480" y="3857628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rot="10800000">
            <a:off x="1714480" y="3857628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rot="10800000" flipV="1">
            <a:off x="1714480" y="3429000"/>
            <a:ext cx="571504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rot="10800000">
            <a:off x="1714480" y="3429000"/>
            <a:ext cx="571504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rot="10800000" flipV="1">
            <a:off x="1714480" y="3000372"/>
            <a:ext cx="571504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rot="10800000">
            <a:off x="1714480" y="3000372"/>
            <a:ext cx="571504" cy="428628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rot="10800000" flipV="1">
            <a:off x="1714480" y="2643182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rot="10800000">
            <a:off x="1714480" y="2643182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rot="10800000" flipV="1">
            <a:off x="1714480" y="2214554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rot="10800000">
            <a:off x="1714480" y="2214554"/>
            <a:ext cx="571504" cy="35719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1714480" y="2143116"/>
            <a:ext cx="571504" cy="1588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rot="10800000" flipV="1">
            <a:off x="4770436" y="5126036"/>
            <a:ext cx="571504" cy="285752"/>
          </a:xfrm>
          <a:prstGeom prst="line">
            <a:avLst/>
          </a:pr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rot="5400000">
            <a:off x="4786314" y="5429264"/>
            <a:ext cx="571504" cy="571504"/>
          </a:xfrm>
          <a:prstGeom prst="line">
            <a:avLst/>
          </a:pr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rot="16200000" flipV="1">
            <a:off x="4786314" y="5429264"/>
            <a:ext cx="571504" cy="571504"/>
          </a:xfrm>
          <a:prstGeom prst="line">
            <a:avLst/>
          </a:pr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>
            <a:off x="4775200" y="5099050"/>
            <a:ext cx="590550" cy="298450"/>
          </a:xfrm>
          <a:prstGeom prst="line">
            <a:avLst/>
          </a:pr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 rot="10800000" flipV="1">
            <a:off x="1698602" y="5126036"/>
            <a:ext cx="571504" cy="285752"/>
          </a:xfrm>
          <a:prstGeom prst="line">
            <a:avLst/>
          </a:pr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rot="5400000">
            <a:off x="1714480" y="5429264"/>
            <a:ext cx="571504" cy="571504"/>
          </a:xfrm>
          <a:prstGeom prst="line">
            <a:avLst/>
          </a:pr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rot="16200000" flipV="1">
            <a:off x="1714480" y="5429264"/>
            <a:ext cx="571504" cy="571504"/>
          </a:xfrm>
          <a:prstGeom prst="line">
            <a:avLst/>
          </a:pr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1703366" y="5099050"/>
            <a:ext cx="590550" cy="298450"/>
          </a:xfrm>
          <a:prstGeom prst="line">
            <a:avLst/>
          </a:prstGeom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/>
          <p:cNvSpPr/>
          <p:nvPr/>
        </p:nvSpPr>
        <p:spPr>
          <a:xfrm>
            <a:off x="5378450" y="539750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1" name="Rectangle 240"/>
          <p:cNvSpPr/>
          <p:nvPr/>
        </p:nvSpPr>
        <p:spPr>
          <a:xfrm>
            <a:off x="4749800" y="539115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2" name="Rectangle 241"/>
          <p:cNvSpPr/>
          <p:nvPr/>
        </p:nvSpPr>
        <p:spPr>
          <a:xfrm>
            <a:off x="4140200" y="539115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3" name="Rectangle 242"/>
          <p:cNvSpPr/>
          <p:nvPr/>
        </p:nvSpPr>
        <p:spPr>
          <a:xfrm>
            <a:off x="3536950" y="539115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4" name="Rectangle 243"/>
          <p:cNvSpPr/>
          <p:nvPr/>
        </p:nvSpPr>
        <p:spPr>
          <a:xfrm>
            <a:off x="2914650" y="539115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5" name="Rectangle 244"/>
          <p:cNvSpPr/>
          <p:nvPr/>
        </p:nvSpPr>
        <p:spPr>
          <a:xfrm>
            <a:off x="2311400" y="539115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6" name="Rectangle 245"/>
          <p:cNvSpPr/>
          <p:nvPr/>
        </p:nvSpPr>
        <p:spPr>
          <a:xfrm>
            <a:off x="1682750" y="539750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7" name="Rectangle 246"/>
          <p:cNvSpPr/>
          <p:nvPr/>
        </p:nvSpPr>
        <p:spPr>
          <a:xfrm>
            <a:off x="1085850" y="538480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8" name="Rectangle 247"/>
          <p:cNvSpPr/>
          <p:nvPr/>
        </p:nvSpPr>
        <p:spPr>
          <a:xfrm>
            <a:off x="5988060" y="5389576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8" name="Rectangle 257"/>
          <p:cNvSpPr/>
          <p:nvPr/>
        </p:nvSpPr>
        <p:spPr>
          <a:xfrm>
            <a:off x="5365750" y="511175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9" name="Rectangle 258"/>
          <p:cNvSpPr/>
          <p:nvPr/>
        </p:nvSpPr>
        <p:spPr>
          <a:xfrm>
            <a:off x="4737100" y="510540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0" name="Rectangle 259"/>
          <p:cNvSpPr/>
          <p:nvPr/>
        </p:nvSpPr>
        <p:spPr>
          <a:xfrm>
            <a:off x="4127500" y="510540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1" name="Rectangle 260"/>
          <p:cNvSpPr/>
          <p:nvPr/>
        </p:nvSpPr>
        <p:spPr>
          <a:xfrm>
            <a:off x="3524250" y="510540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2" name="Rectangle 261"/>
          <p:cNvSpPr/>
          <p:nvPr/>
        </p:nvSpPr>
        <p:spPr>
          <a:xfrm>
            <a:off x="2901950" y="510540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3" name="Rectangle 262"/>
          <p:cNvSpPr/>
          <p:nvPr/>
        </p:nvSpPr>
        <p:spPr>
          <a:xfrm>
            <a:off x="2298700" y="510540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4" name="Rectangle 263"/>
          <p:cNvSpPr/>
          <p:nvPr/>
        </p:nvSpPr>
        <p:spPr>
          <a:xfrm>
            <a:off x="1670050" y="511175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5" name="Rectangle 264"/>
          <p:cNvSpPr/>
          <p:nvPr/>
        </p:nvSpPr>
        <p:spPr>
          <a:xfrm>
            <a:off x="1073150" y="5099050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6" name="Rectangle 265"/>
          <p:cNvSpPr/>
          <p:nvPr/>
        </p:nvSpPr>
        <p:spPr>
          <a:xfrm>
            <a:off x="5975360" y="5103826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8" name="Rectangle 267"/>
          <p:cNvSpPr/>
          <p:nvPr/>
        </p:nvSpPr>
        <p:spPr>
          <a:xfrm>
            <a:off x="7492998" y="2178050"/>
            <a:ext cx="571504" cy="714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1" name="Rectangle 270"/>
          <p:cNvSpPr/>
          <p:nvPr/>
        </p:nvSpPr>
        <p:spPr>
          <a:xfrm>
            <a:off x="5967422" y="5488002"/>
            <a:ext cx="104776" cy="5127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3" name="Rounded Rectangle 272"/>
          <p:cNvSpPr/>
          <p:nvPr/>
        </p:nvSpPr>
        <p:spPr>
          <a:xfrm>
            <a:off x="7210424" y="2184400"/>
            <a:ext cx="214314" cy="714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5" name="Rounded Rectangle 274"/>
          <p:cNvSpPr/>
          <p:nvPr/>
        </p:nvSpPr>
        <p:spPr>
          <a:xfrm rot="16200000">
            <a:off x="5891212" y="5251450"/>
            <a:ext cx="214314" cy="714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6" name="Rectangle 275"/>
          <p:cNvSpPr/>
          <p:nvPr/>
        </p:nvSpPr>
        <p:spPr>
          <a:xfrm>
            <a:off x="1071538" y="5000636"/>
            <a:ext cx="4929222" cy="714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4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5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8" grpId="0" animBg="1"/>
      <p:bldP spid="89" grpId="0" animBg="1"/>
      <p:bldP spid="102" grpId="0" animBg="1"/>
      <p:bldP spid="106" grpId="0" animBg="1"/>
      <p:bldP spid="107" grpId="0" animBg="1"/>
      <p:bldP spid="109" grpId="0" animBg="1"/>
      <p:bldP spid="110" grpId="0" animBg="1"/>
      <p:bldP spid="112" grpId="0" animBg="1"/>
      <p:bldP spid="114" grpId="0" animBg="1"/>
      <p:bldP spid="115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5" grpId="1" animBg="1"/>
      <p:bldP spid="248" grpId="0" animBg="1"/>
      <p:bldP spid="266" grpId="0" animBg="1"/>
      <p:bldP spid="268" grpId="0" animBg="1"/>
      <p:bldP spid="268" grpId="1" animBg="1"/>
      <p:bldP spid="271" grpId="0" animBg="1"/>
      <p:bldP spid="271" grpId="1" animBg="1"/>
      <p:bldP spid="273" grpId="0" animBg="1"/>
      <p:bldP spid="273" grpId="1" animBg="1"/>
      <p:bldP spid="275" grpId="0" animBg="1"/>
      <p:bldP spid="275" grpId="1" animBg="1"/>
      <p:bldP spid="2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0034" y="1000108"/>
            <a:ext cx="8118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sz="4000" dirty="0">
                <a:solidFill>
                  <a:schemeClr val="bg1"/>
                </a:solidFill>
              </a:rPr>
              <a:t>DIMENZIJE ELEMENATA (okvirne)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gray">
          <a:xfrm flipV="1">
            <a:off x="2209800" y="3992563"/>
            <a:ext cx="2219325" cy="1530350"/>
          </a:xfrm>
          <a:prstGeom prst="triangle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hr-HR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4545013" y="2422525"/>
            <a:ext cx="2220912" cy="1531938"/>
          </a:xfrm>
          <a:prstGeom prst="triangle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hr-HR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gray">
          <a:xfrm>
            <a:off x="2209800" y="2422525"/>
            <a:ext cx="2220913" cy="1531938"/>
          </a:xfrm>
          <a:prstGeom prst="triangle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hr-HR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 flipV="1">
            <a:off x="3379788" y="2419350"/>
            <a:ext cx="2220912" cy="1531938"/>
          </a:xfrm>
          <a:prstGeom prst="triangle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hr-HR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gray">
          <a:xfrm>
            <a:off x="3376613" y="3989388"/>
            <a:ext cx="2219325" cy="1531937"/>
          </a:xfrm>
          <a:prstGeom prst="triangle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hr-HR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gray">
          <a:xfrm flipV="1">
            <a:off x="4541838" y="3992563"/>
            <a:ext cx="2219325" cy="1530350"/>
          </a:xfrm>
          <a:prstGeom prst="triangle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hr-HR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white">
          <a:xfrm>
            <a:off x="3884613" y="2559050"/>
            <a:ext cx="11969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FFFFFF"/>
                </a:solidFill>
              </a:rPr>
              <a:t>12/16 – 16/22 cm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white">
          <a:xfrm>
            <a:off x="2722563" y="4214813"/>
            <a:ext cx="11969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FFFFFF"/>
                </a:solidFill>
              </a:rPr>
              <a:t>IPE </a:t>
            </a:r>
          </a:p>
          <a:p>
            <a:pPr algn="ctr" eaLnBrk="0" hangingPunct="0"/>
            <a:r>
              <a:rPr lang="hr-HR" b="1" dirty="0">
                <a:solidFill>
                  <a:srgbClr val="FFFFFF"/>
                </a:solidFill>
              </a:rPr>
              <a:t>10/15 cm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white">
          <a:xfrm>
            <a:off x="5013325" y="4214813"/>
            <a:ext cx="11969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FFFFFF"/>
                </a:solidFill>
              </a:rPr>
              <a:t>12/16 – 18/24 cm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white">
          <a:xfrm>
            <a:off x="3884613" y="4787900"/>
            <a:ext cx="11969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FFFFFF"/>
                </a:solidFill>
              </a:rPr>
              <a:t>12/16 – 18/24 cm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gray">
          <a:xfrm>
            <a:off x="914400" y="2809875"/>
            <a:ext cx="20351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Aluminijski stup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gray">
          <a:xfrm>
            <a:off x="6019800" y="2809875"/>
            <a:ext cx="2032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Ispuna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gray">
          <a:xfrm>
            <a:off x="838200" y="4595813"/>
            <a:ext cx="2032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Stakleni stup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gray">
          <a:xfrm>
            <a:off x="6197600" y="4595813"/>
            <a:ext cx="2032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Donji pojas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gray">
          <a:xfrm>
            <a:off x="3275013" y="1828800"/>
            <a:ext cx="24542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Podrožnica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gray">
          <a:xfrm>
            <a:off x="3275013" y="5616575"/>
            <a:ext cx="24542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Gornji pojas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white">
          <a:xfrm>
            <a:off x="2722563" y="3076575"/>
            <a:ext cx="11969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FFFFFF"/>
                </a:solidFill>
              </a:rPr>
              <a:t>IPE </a:t>
            </a:r>
          </a:p>
          <a:p>
            <a:pPr algn="ctr" eaLnBrk="0" hangingPunct="0"/>
            <a:r>
              <a:rPr lang="hr-HR" b="1" dirty="0">
                <a:solidFill>
                  <a:srgbClr val="FFFFFF"/>
                </a:solidFill>
              </a:rPr>
              <a:t>120*120*5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white">
          <a:xfrm>
            <a:off x="5013325" y="3076575"/>
            <a:ext cx="11969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r-HR" b="1" dirty="0">
                <a:solidFill>
                  <a:srgbClr val="FFFFFF"/>
                </a:solidFill>
              </a:rPr>
              <a:t>12/12 – 18/18 cm</a:t>
            </a:r>
            <a:endParaRPr lang="en-US" b="1" dirty="0">
              <a:solidFill>
                <a:srgbClr val="FFFFFF"/>
              </a:solidFill>
            </a:endParaRPr>
          </a:p>
        </p:txBody>
      </p:sp>
      <p:grpSp>
        <p:nvGrpSpPr>
          <p:cNvPr id="26" name="Group 21"/>
          <p:cNvGrpSpPr>
            <a:grpSpLocks/>
          </p:cNvGrpSpPr>
          <p:nvPr/>
        </p:nvGrpSpPr>
        <p:grpSpPr bwMode="auto">
          <a:xfrm>
            <a:off x="3662363" y="3424238"/>
            <a:ext cx="1606550" cy="1077912"/>
            <a:chOff x="2363" y="2075"/>
            <a:chExt cx="1210" cy="812"/>
          </a:xfrm>
        </p:grpSpPr>
        <p:sp>
          <p:nvSpPr>
            <p:cNvPr id="27" name="AutoShape 22"/>
            <p:cNvSpPr>
              <a:spLocks noChangeArrowheads="1"/>
            </p:cNvSpPr>
            <p:nvPr/>
          </p:nvSpPr>
          <p:spPr bwMode="gray">
            <a:xfrm>
              <a:off x="2363" y="2075"/>
              <a:ext cx="1210" cy="812"/>
            </a:xfrm>
            <a:prstGeom prst="hexagon">
              <a:avLst>
                <a:gd name="adj" fmla="val 37254"/>
                <a:gd name="vf" fmla="val 115470"/>
              </a:avLst>
            </a:prstGeom>
            <a:solidFill>
              <a:srgbClr val="F8F8F8">
                <a:alpha val="50000"/>
              </a:srgbClr>
            </a:solidFill>
            <a:ln w="19050" algn="ctr">
              <a:solidFill>
                <a:srgbClr val="F8F8F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28" name="AutoShape 23"/>
            <p:cNvSpPr>
              <a:spLocks noChangeArrowheads="1"/>
            </p:cNvSpPr>
            <p:nvPr/>
          </p:nvSpPr>
          <p:spPr bwMode="gray">
            <a:xfrm>
              <a:off x="2395" y="2095"/>
              <a:ext cx="1138" cy="764"/>
            </a:xfrm>
            <a:prstGeom prst="hexagon">
              <a:avLst>
                <a:gd name="adj" fmla="val 37238"/>
                <a:gd name="vf" fmla="val 115470"/>
              </a:avLst>
            </a:prstGeom>
            <a:solidFill>
              <a:srgbClr val="F8F8F8"/>
            </a:solidFill>
            <a:ln w="19050" algn="ctr">
              <a:solidFill>
                <a:srgbClr val="F8F8F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5422" t="16943" r="6023" b="11897"/>
          <a:stretch>
            <a:fillRect/>
          </a:stretch>
        </p:blipFill>
        <p:spPr bwMode="auto">
          <a:xfrm>
            <a:off x="0" y="15999"/>
            <a:ext cx="9144000" cy="68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0547" t="19043" r="9765" b="21631"/>
          <a:stretch>
            <a:fillRect/>
          </a:stretch>
        </p:blipFill>
        <p:spPr bwMode="auto">
          <a:xfrm>
            <a:off x="0" y="214290"/>
            <a:ext cx="914400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9341" t="12451" r="10641" b="12109"/>
          <a:stretch>
            <a:fillRect/>
          </a:stretch>
        </p:blipFill>
        <p:spPr bwMode="auto">
          <a:xfrm>
            <a:off x="0" y="0"/>
            <a:ext cx="90926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6445" t="13183" r="7421" b="12841"/>
          <a:stretch>
            <a:fillRect/>
          </a:stretch>
        </p:blipFill>
        <p:spPr bwMode="auto">
          <a:xfrm>
            <a:off x="0" y="0"/>
            <a:ext cx="9253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4687" t="11719" r="6250" b="11377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6445" t="15381" r="9765" b="13574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146&quot;&gt;&lt;/object&gt;&lt;object type=&quot;2&quot; unique_id=&quot;10147&quot;&gt;&lt;object type=&quot;3&quot; unique_id=&quot;10148&quot;&gt;&lt;property id=&quot;20148&quot; value=&quot;5&quot;/&gt;&lt;property id=&quot;20300&quot; value=&quot;Slide 1 - &amp;quot;Auditorne vježbe 1.&amp;#x0D;&amp;#x0A;ELEMENTI DISPOZICIJSKOG RJEŠENJA&amp;quot;&quot;/&gt;&lt;property id=&quot;20307&quot; value=&quot;297&quot;/&gt;&lt;/object&gt;&lt;object type=&quot;3&quot; unique_id=&quot;10149&quot;&gt;&lt;property id=&quot;20148&quot; value=&quot;5&quot;/&gt;&lt;property id=&quot;20300&quot; value=&quot;Slide 2&quot;/&gt;&lt;property id=&quot;20307&quot; value=&quot;298&quot;/&gt;&lt;/object&gt;&lt;object type=&quot;3&quot; unique_id=&quot;10150&quot;&gt;&lt;property id=&quot;20148&quot; value=&quot;5&quot;/&gt;&lt;property id=&quot;20300&quot; value=&quot;Slide 3 - &amp;quot;LITERATURA&amp;quot;&quot;/&gt;&lt;property id=&quot;20307&quot; value=&quot;299&quot;/&gt;&lt;/object&gt;&lt;object type=&quot;3&quot; unique_id=&quot;10151&quot;&gt;&lt;property id=&quot;20148&quot; value=&quot;5&quot;/&gt;&lt;property id=&quot;20300&quot; value=&quot;Slide 4&quot;/&gt;&lt;property id=&quot;20307&quot; value=&quot;300&quot;/&gt;&lt;/object&gt;&lt;object type=&quot;3&quot; unique_id=&quot;10152&quot;&gt;&lt;property id=&quot;20148&quot; value=&quot;5&quot;/&gt;&lt;property id=&quot;20300&quot; value=&quot;Slide 5&quot;/&gt;&lt;property id=&quot;20307&quot; value=&quot;301&quot;/&gt;&lt;/object&gt;&lt;object type=&quot;3&quot; unique_id=&quot;10153&quot;&gt;&lt;property id=&quot;20148&quot; value=&quot;5&quot;/&gt;&lt;property id=&quot;20300&quot; value=&quot;Slide 6&quot;/&gt;&lt;property id=&quot;20307&quot; value=&quot;302&quot;/&gt;&lt;/object&gt;&lt;object type=&quot;3&quot; unique_id=&quot;10154&quot;&gt;&lt;property id=&quot;20148&quot; value=&quot;5&quot;/&gt;&lt;property id=&quot;20300&quot; value=&quot;Slide 7&quot;/&gt;&lt;property id=&quot;20307&quot; value=&quot;303&quot;/&gt;&lt;/object&gt;&lt;object type=&quot;3&quot; unique_id=&quot;10155&quot;&gt;&lt;property id=&quot;20148&quot; value=&quot;5&quot;/&gt;&lt;property id=&quot;20300&quot; value=&quot;Slide 8&quot;/&gt;&lt;property id=&quot;20307&quot; value=&quot;304&quot;/&gt;&lt;/object&gt;&lt;object type=&quot;3&quot; unique_id=&quot;10156&quot;&gt;&lt;property id=&quot;20148&quot; value=&quot;5&quot;/&gt;&lt;property id=&quot;20300&quot; value=&quot;Slide 9&quot;/&gt;&lt;property id=&quot;20307&quot; value=&quot;305&quot;/&gt;&lt;/object&gt;&lt;object type=&quot;3&quot; unique_id=&quot;10157&quot;&gt;&lt;property id=&quot;20148&quot; value=&quot;5&quot;/&gt;&lt;property id=&quot;20300&quot; value=&quot;Slide 13 - &amp;quot;Dispozicijsko rješenje&amp;quot;&quot;/&gt;&lt;property id=&quot;20307&quot; value=&quot;306&quot;/&gt;&lt;/object&gt;&lt;object type=&quot;3&quot; unique_id=&quot;10158&quot;&gt;&lt;property id=&quot;20148&quot; value=&quot;5&quot;/&gt;&lt;property id=&quot;20300&quot; value=&quot;Slide 14 - &amp;quot;Dispozicija &amp;quot;&quot;/&gt;&lt;property id=&quot;20307&quot; value=&quot;307&quot;/&gt;&lt;/object&gt;&lt;object type=&quot;3&quot; unique_id=&quot;10159&quot;&gt;&lt;property id=&quot;20148&quot; value=&quot;5&quot;/&gt;&lt;property id=&quot;20300&quot; value=&quot;Slide 15 - &amp;quot;Podrožnice&amp;quot;&quot;/&gt;&lt;property id=&quot;20307&quot; value=&quot;308&quot;/&gt;&lt;/object&gt;&lt;object type=&quot;3&quot; unique_id=&quot;10160&quot;&gt;&lt;property id=&quot;20148&quot; value=&quot;5&quot;/&gt;&lt;property id=&quot;20300&quot; value=&quot;Slide 16 - &amp;quot;Dispozicija - tlocrt&amp;quot;&quot;/&gt;&lt;property id=&quot;20307&quot; value=&quot;309&quot;/&gt;&lt;/object&gt;&lt;object type=&quot;3&quot; unique_id=&quot;10161&quot;&gt;&lt;property id=&quot;20148&quot; value=&quot;5&quot;/&gt;&lt;property id=&quot;20300&quot; value=&quot;Slide 17 - &amp;quot;Tlocrtna dispozicija&amp;quot;&quot;/&gt;&lt;property id=&quot;20307&quot; value=&quot;310&quot;/&gt;&lt;/object&gt;&lt;object type=&quot;3&quot; unique_id=&quot;10162&quot;&gt;&lt;property id=&quot;20148&quot; value=&quot;5&quot;/&gt;&lt;property id=&quot;20300&quot; value=&quot;Slide 18 - &amp;quot;Primjer&amp;quot;&quot;/&gt;&lt;property id=&quot;20307&quot; value=&quot;311&quot;/&gt;&lt;/object&gt;&lt;object type=&quot;3&quot; unique_id=&quot;10163&quot;&gt;&lt;property id=&quot;20148&quot; value=&quot;5&quot;/&gt;&lt;property id=&quot;20300&quot; value=&quot;Slide 19 - &amp;quot;Dispozicija&amp;quot;&quot;/&gt;&lt;property id=&quot;20307&quot; value=&quot;312&quot;/&gt;&lt;/object&gt;&lt;object type=&quot;3&quot; unique_id=&quot;10164&quot;&gt;&lt;property id=&quot;20148&quot; value=&quot;5&quot;/&gt;&lt;property id=&quot;20300&quot; value=&quot;Slide 20 - &amp;quot;Dispozicijsko rješenje&amp;quot;&quot;/&gt;&lt;property id=&quot;20307&quot; value=&quot;313&quot;/&gt;&lt;/object&gt;&lt;object type=&quot;3&quot; unique_id=&quot;10165&quot;&gt;&lt;property id=&quot;20148&quot; value=&quot;5&quot;/&gt;&lt;property id=&quot;20300&quot; value=&quot;Slide 21&quot;/&gt;&lt;property id=&quot;20307&quot; value=&quot;314&quot;/&gt;&lt;/object&gt;&lt;object type=&quot;3&quot; unique_id=&quot;10860&quot;&gt;&lt;property id=&quot;20148&quot; value=&quot;5&quot;/&gt;&lt;property id=&quot;20300&quot; value=&quot;Slide 10&quot;/&gt;&lt;property id=&quot;20307&quot; value=&quot;320&quot;/&gt;&lt;/object&gt;&lt;object type=&quot;3&quot; unique_id=&quot;10861&quot;&gt;&lt;property id=&quot;20148&quot; value=&quot;5&quot;/&gt;&lt;property id=&quot;20300&quot; value=&quot;Slide 11&quot;/&gt;&lt;property id=&quot;20307&quot; value=&quot;321&quot;/&gt;&lt;/object&gt;&lt;object type=&quot;3&quot; unique_id=&quot;10884&quot;&gt;&lt;property id=&quot;20148&quot; value=&quot;5&quot;/&gt;&lt;property id=&quot;20300&quot; value=&quot;Slide 12 - &amp;quot;PROGRAM&amp;quot;&quot;/&gt;&lt;property id=&quot;20307&quot; value=&quot;322&quot;/&gt;&lt;/object&gt;&lt;object type=&quot;3&quot; unique_id=&quot;11092&quot;&gt;&lt;property id=&quot;20148&quot; value=&quot;5&quot;/&gt;&lt;property id=&quot;20300&quot; value=&quot;Slide 22&quot;/&gt;&lt;property id=&quot;20307&quot; value=&quot;323&quot;/&gt;&lt;/object&gt;&lt;object type=&quot;3&quot; unique_id=&quot;11093&quot;&gt;&lt;property id=&quot;20148&quot; value=&quot;5&quot;/&gt;&lt;property id=&quot;20300&quot; value=&quot;Slide 23&quot;/&gt;&lt;property id=&quot;20307&quot; value=&quot;327&quot;/&gt;&lt;/object&gt;&lt;object type=&quot;3&quot; unique_id=&quot;11094&quot;&gt;&lt;property id=&quot;20148&quot; value=&quot;5&quot;/&gt;&lt;property id=&quot;20300&quot; value=&quot;Slide 24&quot;/&gt;&lt;property id=&quot;20307&quot; value=&quot;328&quot;/&gt;&lt;/object&gt;&lt;object type=&quot;3&quot; unique_id=&quot;11095&quot;&gt;&lt;property id=&quot;20148&quot; value=&quot;5&quot;/&gt;&lt;property id=&quot;20300&quot; value=&quot;Slide 25&quot;/&gt;&lt;property id=&quot;20307&quot; value=&quot;329&quot;/&gt;&lt;/object&gt;&lt;object type=&quot;3&quot; unique_id=&quot;11096&quot;&gt;&lt;property id=&quot;20148&quot; value=&quot;5&quot;/&gt;&lt;property id=&quot;20300&quot; value=&quot;Slide 26&quot;/&gt;&lt;property id=&quot;20307&quot; value=&quot;330&quot;/&gt;&lt;/object&gt;&lt;object type=&quot;3&quot; unique_id=&quot;11097&quot;&gt;&lt;property id=&quot;20148&quot; value=&quot;5&quot;/&gt;&lt;property id=&quot;20300&quot; value=&quot;Slide 27&quot;/&gt;&lt;property id=&quot;20307&quot; value=&quot;331&quot;/&gt;&lt;/object&gt;&lt;object type=&quot;3&quot; unique_id=&quot;11098&quot;&gt;&lt;property id=&quot;20148&quot; value=&quot;5&quot;/&gt;&lt;property id=&quot;20300&quot; value=&quot;Slide 28 - &amp;quot;Vizualizacija&amp;quot;&quot;/&gt;&lt;property id=&quot;20307&quot; value=&quot;324&quot;/&gt;&lt;/object&gt;&lt;object type=&quot;3&quot; unique_id=&quot;11099&quot;&gt;&lt;property id=&quot;20148&quot; value=&quot;5&quot;/&gt;&lt;property id=&quot;20300&quot; value=&quot;Slide 29&quot;/&gt;&lt;property id=&quot;20307&quot; value=&quot;325&quot;/&gt;&lt;/object&gt;&lt;object type=&quot;3&quot; unique_id=&quot;11100&quot;&gt;&lt;property id=&quot;20148&quot; value=&quot;5&quot;/&gt;&lt;property id=&quot;20300&quot; value=&quot;Slide 30&quot;/&gt;&lt;property id=&quot;20307&quot; value=&quot;326&quot;/&gt;&lt;/object&gt;&lt;object type=&quot;3&quot; unique_id=&quot;11229&quot;&gt;&lt;property id=&quot;20148&quot; value=&quot;5&quot;/&gt;&lt;property id=&quot;20300&quot; value=&quot;Slide 31&quot;/&gt;&lt;property id=&quot;20307&quot; value=&quot;332&quot;/&gt;&lt;/object&gt;&lt;object type=&quot;3&quot; unique_id=&quot;11230&quot;&gt;&lt;property id=&quot;20148&quot; value=&quot;5&quot;/&gt;&lt;property id=&quot;20300&quot; value=&quot;Slide 32&quot;/&gt;&lt;property id=&quot;20307&quot; value=&quot;333&quot;/&gt;&lt;/object&gt;&lt;object type=&quot;3&quot; unique_id=&quot;11231&quot;&gt;&lt;property id=&quot;20148&quot; value=&quot;5&quot;/&gt;&lt;property id=&quot;20300&quot; value=&quot;Slide 33&quot;/&gt;&lt;property id=&quot;20307&quot; value=&quot;334&quot;/&gt;&lt;/object&gt;&lt;object type=&quot;3&quot; unique_id=&quot;11232&quot;&gt;&lt;property id=&quot;20148&quot; value=&quot;5&quot;/&gt;&lt;property id=&quot;20300&quot; value=&quot;Slide 34&quot;/&gt;&lt;property id=&quot;20307&quot; value=&quot;335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Words>57</Words>
  <Application>Microsoft Office PowerPoint</Application>
  <PresentationFormat>On-screen Show (4:3)</PresentationFormat>
  <Paragraphs>20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Constantia</vt:lpstr>
      <vt:lpstr>Wingdings 2</vt:lpstr>
      <vt:lpstr>Flow</vt:lpstr>
      <vt:lpstr>Dispozicijsko rješenje drvene konstrukcije </vt:lpstr>
      <vt:lpstr>Dispozicijsko rješenje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Vizualizacija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DK2</dc:title>
  <dc:creator>Mislav Stepinac</dc:creator>
  <cp:lastModifiedBy>Nikola Perković</cp:lastModifiedBy>
  <cp:revision>319</cp:revision>
  <dcterms:created xsi:type="dcterms:W3CDTF">2009-05-23T09:50:24Z</dcterms:created>
  <dcterms:modified xsi:type="dcterms:W3CDTF">2019-03-11T07:44:22Z</dcterms:modified>
</cp:coreProperties>
</file>