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0" r:id="rId2"/>
    <p:sldId id="291" r:id="rId3"/>
    <p:sldId id="292" r:id="rId4"/>
    <p:sldId id="293" r:id="rId5"/>
    <p:sldId id="294" r:id="rId6"/>
    <p:sldId id="295" r:id="rId7"/>
    <p:sldId id="296" r:id="rId8"/>
    <p:sldId id="297" r:id="rId9"/>
    <p:sldId id="298" r:id="rId10"/>
    <p:sldId id="299" r:id="rId11"/>
    <p:sldId id="300" r:id="rId12"/>
    <p:sldId id="301" r:id="rId13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3" autoAdjust="0"/>
    <p:restoredTop sz="94658" autoAdjust="0"/>
  </p:normalViewPr>
  <p:slideViewPr>
    <p:cSldViewPr>
      <p:cViewPr varScale="1">
        <p:scale>
          <a:sx n="111" d="100"/>
          <a:sy n="111" d="100"/>
        </p:scale>
        <p:origin x="-161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24.5.2022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24.5.2022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24.5.2022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24.5.2022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24.5.2022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24.5.2022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24.5.2022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24.5.2022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24.5.2022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24.5.2022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24.5.2022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25ED23-427E-43D1-A7AE-D5CA01BD8FC6}" type="datetimeFigureOut">
              <a:rPr lang="sr-Latn-CS" smtClean="0"/>
              <a:pPr/>
              <a:t>24.5.2022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87484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u="sng" dirty="0" smtClean="0"/>
              <a:t>S</a:t>
            </a:r>
            <a:r>
              <a:rPr lang="hr-HR" sz="2800" b="1" u="sng" dirty="0" smtClean="0"/>
              <a:t>ustava </a:t>
            </a:r>
            <a:r>
              <a:rPr lang="hr-HR" sz="2800" b="1" u="sng" dirty="0" smtClean="0"/>
              <a:t>za prikupljanje podataka i upravljanje procesima</a:t>
            </a:r>
            <a:endParaRPr lang="hr-HR" sz="2800" u="sng" dirty="0" smtClean="0"/>
          </a:p>
          <a:p>
            <a:endParaRPr lang="hr-HR" sz="2800" b="1" u="sng" dirty="0"/>
          </a:p>
        </p:txBody>
      </p:sp>
      <p:sp>
        <p:nvSpPr>
          <p:cNvPr id="5" name="Rectangle 4"/>
          <p:cNvSpPr/>
          <p:nvPr/>
        </p:nvSpPr>
        <p:spPr>
          <a:xfrm>
            <a:off x="-1016" y="548680"/>
            <a:ext cx="914501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Sustav </a:t>
            </a:r>
            <a:r>
              <a:rPr lang="hr-HR" sz="2400" dirty="0" smtClean="0"/>
              <a:t>za prikupljanje podataka i upravljanje se može definirati kao elektronski instrument ili grupa međusobno povezanih elektronskih hardverskih komponenti, namijenjenih za mjerenje i </a:t>
            </a:r>
            <a:r>
              <a:rPr lang="hr-HR" sz="2400" dirty="0" err="1" smtClean="0"/>
              <a:t>kvantizaciju</a:t>
            </a:r>
            <a:r>
              <a:rPr lang="hr-HR" sz="2400" dirty="0" smtClean="0"/>
              <a:t> analognih signala i prihvaćanje digitalnih, u cilju digitalne analize ili obrade i poduzimanje povratno-upravljačkih akcija.</a:t>
            </a:r>
          </a:p>
          <a:p>
            <a:endParaRPr lang="hr-HR" sz="2400" dirty="0" smtClean="0"/>
          </a:p>
        </p:txBody>
      </p:sp>
      <p:pic>
        <p:nvPicPr>
          <p:cNvPr id="8" name="Picture 7" descr="C:\DOCUME~1\GORANG~1\LOCALS~1\Temp\scl3.PNG"/>
          <p:cNvPicPr/>
          <p:nvPr/>
        </p:nvPicPr>
        <p:blipFill>
          <a:blip r:embed="rId2" cstate="print"/>
          <a:srcRect l="3140" t="2373" r="7273" b="3729"/>
          <a:stretch>
            <a:fillRect/>
          </a:stretch>
        </p:blipFill>
        <p:spPr bwMode="auto">
          <a:xfrm>
            <a:off x="571472" y="2500306"/>
            <a:ext cx="7786742" cy="4357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87484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u="sng" dirty="0" smtClean="0"/>
              <a:t>Mjerna pogreška i mjerna nesigurnost</a:t>
            </a:r>
            <a:endParaRPr lang="hr-HR" sz="2800" u="sng" dirty="0" smtClean="0"/>
          </a:p>
          <a:p>
            <a:endParaRPr lang="hr-HR" sz="2800" b="1" u="sng" dirty="0"/>
          </a:p>
        </p:txBody>
      </p:sp>
      <p:sp>
        <p:nvSpPr>
          <p:cNvPr id="5" name="Rectangle 4"/>
          <p:cNvSpPr/>
          <p:nvPr/>
        </p:nvSpPr>
        <p:spPr>
          <a:xfrm>
            <a:off x="-1016" y="548680"/>
            <a:ext cx="9145016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Mjernu nesigurnost </a:t>
            </a:r>
            <a:r>
              <a:rPr lang="hr-HR" sz="2400" b="1" i="1" u="sng" dirty="0" smtClean="0"/>
              <a:t>točnosti</a:t>
            </a:r>
            <a:r>
              <a:rPr lang="hr-HR" sz="2400" dirty="0" smtClean="0"/>
              <a:t> (tip A) računamo prema sljedećoj </a:t>
            </a:r>
            <a:r>
              <a:rPr lang="hr-HR" sz="2400" dirty="0" smtClean="0"/>
              <a:t>formuli:</a:t>
            </a:r>
            <a:endParaRPr lang="hr-HR" sz="2400" dirty="0" smtClean="0"/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sz="2400" dirty="0" smtClean="0"/>
          </a:p>
          <a:p>
            <a:r>
              <a:rPr lang="hr-HR" sz="2400" dirty="0" smtClean="0"/>
              <a:t>gdje je:</a:t>
            </a:r>
            <a:r>
              <a:rPr lang="hr-HR" sz="2400" i="1" dirty="0" smtClean="0"/>
              <a:t> </a:t>
            </a:r>
            <a:r>
              <a:rPr lang="hr-HR" sz="2400" i="1" dirty="0" err="1" smtClean="0"/>
              <a:t>u</a:t>
            </a:r>
            <a:r>
              <a:rPr lang="hr-HR" sz="2400" i="1" baseline="-25000" dirty="0" err="1" smtClean="0"/>
              <a:t>A</a:t>
            </a:r>
            <a:r>
              <a:rPr lang="hr-HR" sz="2400" i="1" baseline="-25000" dirty="0" smtClean="0"/>
              <a:t>-T</a:t>
            </a:r>
            <a:r>
              <a:rPr lang="hr-HR" sz="2400" dirty="0" smtClean="0"/>
              <a:t> vrijednost mjerne nesigurnosti za točnost (tip A), </a:t>
            </a:r>
            <a:r>
              <a:rPr lang="hr-HR" sz="2400" i="1" dirty="0" smtClean="0"/>
              <a:t>n</a:t>
            </a:r>
            <a:r>
              <a:rPr lang="hr-HR" sz="2400" dirty="0" smtClean="0"/>
              <a:t> broj ponovljenih mjerenja, </a:t>
            </a:r>
            <a:r>
              <a:rPr lang="hr-HR" sz="2400" i="1" dirty="0" err="1" smtClean="0"/>
              <a:t>x</a:t>
            </a:r>
            <a:r>
              <a:rPr lang="hr-HR" sz="2400" i="1" baseline="-25000" dirty="0" err="1" smtClean="0"/>
              <a:t>i</a:t>
            </a:r>
            <a:r>
              <a:rPr lang="hr-HR" sz="2400" dirty="0" smtClean="0"/>
              <a:t> vrijednost rezultata pojedinog mjerenja, </a:t>
            </a:r>
            <a:r>
              <a:rPr lang="hr-HR" sz="2400" i="1" dirty="0" err="1" smtClean="0"/>
              <a:t>x</a:t>
            </a:r>
            <a:r>
              <a:rPr lang="hr-HR" sz="2400" i="1" baseline="-25000" dirty="0" err="1" smtClean="0"/>
              <a:t>m</a:t>
            </a:r>
            <a:r>
              <a:rPr lang="hr-HR" sz="2400" dirty="0" smtClean="0"/>
              <a:t> srednja vrijednost za </a:t>
            </a:r>
            <a:r>
              <a:rPr lang="hr-HR" sz="2400" i="1" dirty="0" smtClean="0"/>
              <a:t>n</a:t>
            </a:r>
            <a:r>
              <a:rPr lang="hr-HR" sz="2400" dirty="0" smtClean="0"/>
              <a:t> ponovljenih mjerenja, </a:t>
            </a:r>
            <a:r>
              <a:rPr lang="hr-HR" sz="2400" i="1" dirty="0" smtClean="0"/>
              <a:t>s</a:t>
            </a:r>
            <a:r>
              <a:rPr lang="hr-HR" sz="2400" dirty="0" smtClean="0"/>
              <a:t> standardna devijacija za rezultate </a:t>
            </a:r>
            <a:r>
              <a:rPr lang="hr-HR" sz="2400" i="1" dirty="0" smtClean="0"/>
              <a:t>n</a:t>
            </a:r>
            <a:r>
              <a:rPr lang="hr-HR" sz="2400" dirty="0" smtClean="0"/>
              <a:t> ponovljenih mjerenja</a:t>
            </a:r>
            <a:r>
              <a:rPr lang="hr-HR" sz="2400" dirty="0" smtClean="0"/>
              <a:t>.</a:t>
            </a:r>
          </a:p>
          <a:p>
            <a:endParaRPr lang="hr-HR" sz="1200" dirty="0" smtClean="0"/>
          </a:p>
          <a:p>
            <a:r>
              <a:rPr lang="hr-HR" sz="2400" dirty="0" smtClean="0"/>
              <a:t>Mjerna nesigurnost </a:t>
            </a:r>
            <a:r>
              <a:rPr lang="hr-HR" sz="2400" b="1" i="1" u="sng" dirty="0" smtClean="0"/>
              <a:t>preciznosti - mjerne ponovljivosti</a:t>
            </a:r>
            <a:r>
              <a:rPr lang="hr-HR" sz="2400" dirty="0" smtClean="0"/>
              <a:t> (tip A), izražena simbolom </a:t>
            </a:r>
            <a:r>
              <a:rPr lang="hr-HR" sz="2400" i="1" dirty="0" err="1" smtClean="0"/>
              <a:t>u</a:t>
            </a:r>
            <a:r>
              <a:rPr lang="hr-HR" sz="2400" i="1" baseline="-25000" dirty="0" err="1" smtClean="0"/>
              <a:t>A</a:t>
            </a:r>
            <a:r>
              <a:rPr lang="hr-HR" sz="2400" i="1" baseline="-25000" dirty="0" smtClean="0"/>
              <a:t>-MP</a:t>
            </a:r>
            <a:r>
              <a:rPr lang="hr-HR" sz="2400" dirty="0" smtClean="0"/>
              <a:t>, te  mjerna nesigurnost </a:t>
            </a:r>
            <a:r>
              <a:rPr lang="hr-HR" sz="2400" b="1" i="1" u="sng" dirty="0" smtClean="0"/>
              <a:t>preciznosti - </a:t>
            </a:r>
            <a:r>
              <a:rPr lang="hr-HR" sz="2400" b="1" i="1" u="sng" dirty="0" err="1" smtClean="0"/>
              <a:t>inretmedijarne</a:t>
            </a:r>
            <a:r>
              <a:rPr lang="hr-HR" sz="2400" b="1" i="1" u="sng" dirty="0" smtClean="0"/>
              <a:t> </a:t>
            </a:r>
            <a:r>
              <a:rPr lang="hr-HR" sz="2400" b="1" i="1" u="sng" dirty="0" err="1" smtClean="0"/>
              <a:t>preciznosti</a:t>
            </a:r>
            <a:r>
              <a:rPr lang="hr-HR" sz="2400" dirty="0" smtClean="0"/>
              <a:t> (tip A), izražena simbolom </a:t>
            </a:r>
            <a:r>
              <a:rPr lang="hr-HR" sz="2400" i="1" dirty="0" err="1" smtClean="0"/>
              <a:t>u</a:t>
            </a:r>
            <a:r>
              <a:rPr lang="hr-HR" sz="2400" i="1" baseline="-25000" dirty="0" err="1" smtClean="0"/>
              <a:t>A</a:t>
            </a:r>
            <a:r>
              <a:rPr lang="hr-HR" sz="2400" i="1" baseline="-25000" dirty="0" smtClean="0"/>
              <a:t>-IP</a:t>
            </a:r>
            <a:r>
              <a:rPr lang="hr-HR" sz="2400" dirty="0" smtClean="0"/>
              <a:t>,</a:t>
            </a:r>
            <a:r>
              <a:rPr lang="hr-HR" sz="2400" i="1" baseline="-25000" dirty="0" smtClean="0"/>
              <a:t> </a:t>
            </a:r>
            <a:r>
              <a:rPr lang="hr-HR" sz="2400" dirty="0" smtClean="0"/>
              <a:t>prezentirane su pripadnim standardnim devijacijama za </a:t>
            </a:r>
            <a:r>
              <a:rPr lang="hr-HR" sz="2400" i="1" dirty="0" smtClean="0"/>
              <a:t>n</a:t>
            </a:r>
            <a:r>
              <a:rPr lang="hr-HR" sz="2400" dirty="0" smtClean="0"/>
              <a:t> ponovljenih mjerenja prema formulama (2) i (3):</a:t>
            </a:r>
          </a:p>
          <a:p>
            <a:endParaRPr lang="hr-HR" sz="2400" dirty="0" smtClean="0"/>
          </a:p>
          <a:p>
            <a:endParaRPr lang="hr-HR" sz="2400" dirty="0"/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pic>
        <p:nvPicPr>
          <p:cNvPr id="24577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472" y="1142984"/>
            <a:ext cx="8096000" cy="997333"/>
          </a:xfrm>
          <a:prstGeom prst="rect">
            <a:avLst/>
          </a:prstGeom>
          <a:noFill/>
        </p:spPr>
      </p:pic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0" y="11049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C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pic>
        <p:nvPicPr>
          <p:cNvPr id="24580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28662" y="5857892"/>
            <a:ext cx="8030278" cy="1000108"/>
          </a:xfrm>
          <a:prstGeom prst="rect">
            <a:avLst/>
          </a:prstGeom>
          <a:noFill/>
        </p:spPr>
      </p:pic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0" y="11049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C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87484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u="sng" dirty="0" smtClean="0"/>
              <a:t>Mjerna pogreška i mjerna nesigurnost</a:t>
            </a:r>
            <a:endParaRPr lang="hr-HR" sz="2800" u="sng" dirty="0" smtClean="0"/>
          </a:p>
          <a:p>
            <a:endParaRPr lang="hr-HR" sz="2800" b="1" u="sng" dirty="0"/>
          </a:p>
        </p:txBody>
      </p:sp>
      <p:sp>
        <p:nvSpPr>
          <p:cNvPr id="5" name="Rectangle 4"/>
          <p:cNvSpPr/>
          <p:nvPr/>
        </p:nvSpPr>
        <p:spPr>
          <a:xfrm>
            <a:off x="-1016" y="548680"/>
            <a:ext cx="914501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Procjene </a:t>
            </a:r>
            <a:r>
              <a:rPr lang="hr-HR" sz="2400" b="1" dirty="0" smtClean="0"/>
              <a:t>mjerne nesigurnosti tipa B </a:t>
            </a:r>
            <a:r>
              <a:rPr lang="hr-HR" sz="2400" dirty="0" smtClean="0"/>
              <a:t>su bazirane na informacijama dobivenim iz vanjskih </a:t>
            </a:r>
            <a:r>
              <a:rPr lang="hr-HR" sz="2400" dirty="0" err="1" smtClean="0"/>
              <a:t>umjernica</a:t>
            </a:r>
            <a:r>
              <a:rPr lang="hr-HR" sz="2400" dirty="0" smtClean="0"/>
              <a:t> i proizvođačkih specifikacija o referentnom materijalu. </a:t>
            </a:r>
            <a:endParaRPr lang="hr-HR" sz="2400" dirty="0" smtClean="0"/>
          </a:p>
          <a:p>
            <a:endParaRPr lang="hr-HR" sz="2400" dirty="0" smtClean="0"/>
          </a:p>
          <a:p>
            <a:r>
              <a:rPr lang="hr-HR" sz="2400" dirty="0" smtClean="0"/>
              <a:t>Ukoliko </a:t>
            </a:r>
            <a:r>
              <a:rPr lang="hr-HR" sz="2400" dirty="0" smtClean="0"/>
              <a:t>mjernu nesigurnost uzimamo iz vanjskih </a:t>
            </a:r>
            <a:r>
              <a:rPr lang="hr-HR" sz="2400" dirty="0" err="1" smtClean="0"/>
              <a:t>umjernica</a:t>
            </a:r>
            <a:r>
              <a:rPr lang="hr-HR" sz="2400" dirty="0" smtClean="0"/>
              <a:t>, moramo je podijeliti sa faktorom pokrivanja koji iznosi </a:t>
            </a:r>
            <a:r>
              <a:rPr lang="hr-HR" sz="2400" i="1" dirty="0" smtClean="0"/>
              <a:t>k</a:t>
            </a:r>
            <a:r>
              <a:rPr lang="hr-HR" sz="2400" dirty="0" smtClean="0"/>
              <a:t> = 2, budući da je </a:t>
            </a:r>
            <a:r>
              <a:rPr lang="hr-HR" sz="2400" dirty="0" smtClean="0"/>
              <a:t>u </a:t>
            </a:r>
            <a:r>
              <a:rPr lang="hr-HR" sz="2400" dirty="0" err="1" smtClean="0"/>
              <a:t>umjernicama</a:t>
            </a:r>
            <a:r>
              <a:rPr lang="hr-HR" sz="2400" dirty="0" smtClean="0"/>
              <a:t> </a:t>
            </a:r>
            <a:r>
              <a:rPr lang="hr-HR" sz="2400" dirty="0" smtClean="0"/>
              <a:t>izražena kao proširena nesigurnost. </a:t>
            </a:r>
            <a:endParaRPr lang="hr-HR" sz="2400" dirty="0" smtClean="0"/>
          </a:p>
          <a:p>
            <a:endParaRPr lang="hr-HR" sz="2400" dirty="0" smtClean="0"/>
          </a:p>
          <a:p>
            <a:r>
              <a:rPr lang="hr-HR" sz="2400" dirty="0" smtClean="0"/>
              <a:t>Poznat </a:t>
            </a:r>
            <a:r>
              <a:rPr lang="hr-HR" sz="2400" dirty="0" smtClean="0"/>
              <a:t>nam je samo interval nesigurnosti u kojem će vjerojatno biti točna vrijednost (pravokutna razdioba). Standardna nesigurnost metodom procjene tipa B (</a:t>
            </a:r>
            <a:r>
              <a:rPr lang="hr-HR" sz="2400" i="1" dirty="0" err="1" smtClean="0"/>
              <a:t>u</a:t>
            </a:r>
            <a:r>
              <a:rPr lang="hr-HR" sz="2400" i="1" baseline="-25000" dirty="0" err="1" smtClean="0"/>
              <a:t>B</a:t>
            </a:r>
            <a:r>
              <a:rPr lang="hr-HR" sz="2400" dirty="0" smtClean="0"/>
              <a:t>) računa se na način da se polu-interval proširene nesigurnosti (dobiven iz vanjske </a:t>
            </a:r>
            <a:r>
              <a:rPr lang="hr-HR" sz="2400" dirty="0" err="1" smtClean="0"/>
              <a:t>umjernice</a:t>
            </a:r>
            <a:r>
              <a:rPr lang="hr-HR" sz="2400" dirty="0" smtClean="0"/>
              <a:t>) ili deklarirana maksimalna greška mjernog instrumenta ±</a:t>
            </a:r>
            <a:r>
              <a:rPr lang="hr-HR" sz="2400" i="1" dirty="0" smtClean="0"/>
              <a:t>a </a:t>
            </a:r>
            <a:r>
              <a:rPr lang="hr-HR" sz="2400" dirty="0" smtClean="0"/>
              <a:t>podijeli sa vrijednosti </a:t>
            </a:r>
            <a:r>
              <a:rPr lang="hr-HR" sz="2400" dirty="0" err="1" smtClean="0"/>
              <a:t>sqrt</a:t>
            </a:r>
            <a:r>
              <a:rPr lang="hr-HR" sz="2400" dirty="0" smtClean="0"/>
              <a:t>(3). </a:t>
            </a:r>
          </a:p>
          <a:p>
            <a:endParaRPr lang="hr-HR" sz="2400" dirty="0" smtClean="0"/>
          </a:p>
          <a:p>
            <a:endParaRPr lang="hr-HR" sz="2400" dirty="0"/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0" y="11049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C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0" y="11049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C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87484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u="sng" dirty="0" smtClean="0"/>
              <a:t>Mjerna pogreška i mjerna nesigurnost</a:t>
            </a:r>
            <a:endParaRPr lang="hr-HR" sz="2800" u="sng" dirty="0" smtClean="0"/>
          </a:p>
          <a:p>
            <a:endParaRPr lang="hr-HR" sz="2800" b="1" u="sng" dirty="0"/>
          </a:p>
        </p:txBody>
      </p:sp>
      <p:sp>
        <p:nvSpPr>
          <p:cNvPr id="5" name="Rectangle 4"/>
          <p:cNvSpPr/>
          <p:nvPr/>
        </p:nvSpPr>
        <p:spPr>
          <a:xfrm>
            <a:off x="-1016" y="548680"/>
            <a:ext cx="914501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Za navedene izvore-sastavnice mjerne nesigurnosti sada računamo kombiniranu mjernu nesigurnost. Sve sastavnice nesigurnosti </a:t>
            </a:r>
            <a:r>
              <a:rPr lang="hr-HR" sz="2400" dirty="0" smtClean="0"/>
              <a:t>trebaju se svesti na istu mjernu jedinicu. </a:t>
            </a:r>
          </a:p>
          <a:p>
            <a:endParaRPr lang="hr-HR" sz="2400" dirty="0" smtClean="0"/>
          </a:p>
          <a:p>
            <a:r>
              <a:rPr lang="hr-HR" sz="2400" b="1" dirty="0" smtClean="0"/>
              <a:t>Kombinirana </a:t>
            </a:r>
            <a:r>
              <a:rPr lang="hr-HR" sz="2400" b="1" dirty="0" smtClean="0"/>
              <a:t>standardna mjerna nesigurnost </a:t>
            </a:r>
            <a:r>
              <a:rPr lang="hr-HR" sz="2400" b="1" i="1" dirty="0" err="1" smtClean="0"/>
              <a:t>u</a:t>
            </a:r>
            <a:r>
              <a:rPr lang="hr-HR" sz="2400" b="1" i="1" baseline="-25000" dirty="0" err="1" smtClean="0"/>
              <a:t>C</a:t>
            </a:r>
            <a:r>
              <a:rPr lang="hr-HR" sz="2400" b="1" dirty="0" smtClean="0"/>
              <a:t> </a:t>
            </a:r>
            <a:r>
              <a:rPr lang="hr-HR" sz="2400" dirty="0" smtClean="0"/>
              <a:t>računa se kao korijen iz sume kvadrata nesigurnosti pojedinih sastavnica </a:t>
            </a:r>
            <a:r>
              <a:rPr lang="hr-HR" sz="2400" i="1" dirty="0" err="1" smtClean="0"/>
              <a:t>u</a:t>
            </a:r>
            <a:r>
              <a:rPr lang="hr-HR" sz="2400" i="1" baseline="-25000" dirty="0" err="1" smtClean="0"/>
              <a:t>A</a:t>
            </a:r>
            <a:r>
              <a:rPr lang="hr-HR" sz="2400" dirty="0" smtClean="0"/>
              <a:t> i </a:t>
            </a:r>
            <a:r>
              <a:rPr lang="hr-HR" sz="2400" i="1" dirty="0" err="1" smtClean="0"/>
              <a:t>u</a:t>
            </a:r>
            <a:r>
              <a:rPr lang="hr-HR" sz="2400" i="1" baseline="-25000" dirty="0" err="1" smtClean="0"/>
              <a:t>B</a:t>
            </a:r>
            <a:r>
              <a:rPr lang="hr-HR" sz="2400" i="1" baseline="-25000" dirty="0" smtClean="0"/>
              <a:t> </a:t>
            </a:r>
            <a:r>
              <a:rPr lang="hr-HR" sz="2400" dirty="0" smtClean="0"/>
              <a:t> (jednadžba 4</a:t>
            </a:r>
            <a:r>
              <a:rPr lang="hr-HR" sz="2400" dirty="0" smtClean="0"/>
              <a:t>):</a:t>
            </a:r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sz="2400" dirty="0" smtClean="0"/>
          </a:p>
          <a:p>
            <a:r>
              <a:rPr lang="hr-HR" sz="2400" b="1" dirty="0" smtClean="0"/>
              <a:t>Proširenu mjernu nesigurnost </a:t>
            </a:r>
            <a:r>
              <a:rPr lang="hr-HR" sz="2400" b="1" i="1" dirty="0" smtClean="0"/>
              <a:t>U</a:t>
            </a:r>
            <a:r>
              <a:rPr lang="hr-HR" sz="2400" b="1" dirty="0" smtClean="0"/>
              <a:t> </a:t>
            </a:r>
            <a:r>
              <a:rPr lang="hr-HR" sz="2400" dirty="0" smtClean="0"/>
              <a:t>izračunavamo </a:t>
            </a:r>
            <a:r>
              <a:rPr lang="hr-HR" sz="2400" dirty="0" smtClean="0"/>
              <a:t>tako da se kombinirana mjerna nesigurnost </a:t>
            </a:r>
            <a:r>
              <a:rPr lang="hr-HR" sz="2400" i="1" dirty="0" err="1" smtClean="0"/>
              <a:t>u</a:t>
            </a:r>
            <a:r>
              <a:rPr lang="hr-HR" sz="2400" i="1" baseline="-25000" dirty="0" err="1" smtClean="0"/>
              <a:t>C</a:t>
            </a:r>
            <a:r>
              <a:rPr lang="hr-HR" sz="2400" dirty="0" smtClean="0"/>
              <a:t> pomnoži sa faktorom prekrivanja </a:t>
            </a:r>
            <a:r>
              <a:rPr lang="hr-HR" sz="2400" i="1" dirty="0" smtClean="0"/>
              <a:t>k</a:t>
            </a:r>
            <a:r>
              <a:rPr lang="hr-HR" sz="2400" dirty="0" smtClean="0"/>
              <a:t>.</a:t>
            </a:r>
            <a:r>
              <a:rPr lang="hr-HR" sz="2400" baseline="-25000" dirty="0" smtClean="0"/>
              <a:t> </a:t>
            </a:r>
            <a:r>
              <a:rPr lang="hr-HR" sz="2400" dirty="0" smtClean="0"/>
              <a:t>Uzimanje </a:t>
            </a:r>
            <a:r>
              <a:rPr lang="hr-HR" sz="2400" i="1" dirty="0" smtClean="0"/>
              <a:t>k=2 </a:t>
            </a:r>
            <a:r>
              <a:rPr lang="hr-HR" sz="2400" dirty="0" smtClean="0"/>
              <a:t>daje interval koji ima razinu povjerenja od približno 95 %.</a:t>
            </a:r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sz="2400" dirty="0"/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0" y="11049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C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0" y="11049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C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pic>
        <p:nvPicPr>
          <p:cNvPr id="33793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58" y="3071810"/>
            <a:ext cx="8074762" cy="56095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87484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u="sng" dirty="0" smtClean="0"/>
              <a:t>S</a:t>
            </a:r>
            <a:r>
              <a:rPr lang="hr-HR" sz="2800" b="1" u="sng" dirty="0" smtClean="0"/>
              <a:t>ustava </a:t>
            </a:r>
            <a:r>
              <a:rPr lang="hr-HR" sz="2800" b="1" u="sng" dirty="0" smtClean="0"/>
              <a:t>za prikupljanje podataka i upravljanje procesima</a:t>
            </a:r>
            <a:endParaRPr lang="hr-HR" sz="2800" u="sng" dirty="0" smtClean="0"/>
          </a:p>
          <a:p>
            <a:endParaRPr lang="hr-HR" sz="2800" b="1" u="sng" dirty="0"/>
          </a:p>
        </p:txBody>
      </p:sp>
      <p:sp>
        <p:nvSpPr>
          <p:cNvPr id="5" name="Rectangle 4"/>
          <p:cNvSpPr/>
          <p:nvPr/>
        </p:nvSpPr>
        <p:spPr>
          <a:xfrm>
            <a:off x="-1016" y="548680"/>
            <a:ext cx="9145016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Svrha </a:t>
            </a:r>
            <a:r>
              <a:rPr lang="hr-HR" sz="2400" dirty="0" smtClean="0"/>
              <a:t>pretvaranja izmjerenih fizikalnih veličina iz </a:t>
            </a:r>
            <a:r>
              <a:rPr lang="hr-HR" sz="2400" dirty="0" err="1" smtClean="0"/>
              <a:t>datih</a:t>
            </a:r>
            <a:r>
              <a:rPr lang="hr-HR" sz="2400" dirty="0" smtClean="0"/>
              <a:t> fizičkih uvjeta je dobivanje vrijednosti koje se mogu interpretirati na računalu. Sustavi za prikupljanje podataka pretvaraju fizikalne veličine u digitalne vrijednosti podobne za daljnju obradu</a:t>
            </a:r>
            <a:r>
              <a:rPr lang="hr-HR" sz="2400" dirty="0" smtClean="0"/>
              <a:t>.</a:t>
            </a:r>
          </a:p>
          <a:p>
            <a:endParaRPr lang="hr-HR" sz="1200" dirty="0" smtClean="0"/>
          </a:p>
          <a:p>
            <a:r>
              <a:rPr lang="hr-HR" sz="2400" dirty="0" smtClean="0"/>
              <a:t>Akronim za ove sustave su DAS ili DAQ </a:t>
            </a:r>
            <a:r>
              <a:rPr lang="hr-HR" sz="2400" i="1" dirty="0" smtClean="0"/>
              <a:t>(Data </a:t>
            </a:r>
            <a:r>
              <a:rPr lang="hr-HR" sz="2400" i="1" dirty="0" err="1" smtClean="0"/>
              <a:t>Acquisition</a:t>
            </a:r>
            <a:r>
              <a:rPr lang="hr-HR" sz="2400" i="1" dirty="0" smtClean="0"/>
              <a:t> </a:t>
            </a:r>
            <a:r>
              <a:rPr lang="hr-HR" sz="2400" i="1" dirty="0" err="1" smtClean="0"/>
              <a:t>System</a:t>
            </a:r>
            <a:r>
              <a:rPr lang="hr-HR" sz="2400" i="1" dirty="0" smtClean="0"/>
              <a:t>)</a:t>
            </a:r>
            <a:r>
              <a:rPr lang="hr-HR" sz="2400" dirty="0" smtClean="0"/>
              <a:t>, a komponente sustava </a:t>
            </a:r>
            <a:r>
              <a:rPr lang="hr-HR" sz="2400" dirty="0" smtClean="0"/>
              <a:t>su: </a:t>
            </a:r>
          </a:p>
          <a:p>
            <a:endParaRPr lang="hr-HR" sz="2400" b="1" dirty="0" smtClean="0"/>
          </a:p>
          <a:p>
            <a:pPr marL="457200" indent="-457200">
              <a:buAutoNum type="arabicPeriod"/>
            </a:pPr>
            <a:r>
              <a:rPr lang="hr-HR" sz="2400" b="1" dirty="0" smtClean="0"/>
              <a:t>senzori</a:t>
            </a:r>
          </a:p>
          <a:p>
            <a:pPr marL="457200" indent="-457200">
              <a:buAutoNum type="arabicPeriod"/>
            </a:pPr>
            <a:r>
              <a:rPr lang="hr-HR" sz="2400" b="1" dirty="0" smtClean="0"/>
              <a:t>elementi </a:t>
            </a:r>
            <a:r>
              <a:rPr lang="hr-HR" sz="2400" b="1" dirty="0" smtClean="0"/>
              <a:t>za </a:t>
            </a:r>
            <a:r>
              <a:rPr lang="hr-HR" sz="2400" b="1" dirty="0" err="1" smtClean="0"/>
              <a:t>kondicioniranje</a:t>
            </a:r>
            <a:r>
              <a:rPr lang="hr-HR" sz="2400" b="1" dirty="0" smtClean="0"/>
              <a:t> signala (</a:t>
            </a:r>
            <a:r>
              <a:rPr lang="hr-HR" sz="2400" b="1" dirty="0" err="1" smtClean="0"/>
              <a:t>predobradu</a:t>
            </a:r>
            <a:r>
              <a:rPr lang="hr-HR" sz="2400" b="1" dirty="0" smtClean="0"/>
              <a:t>)  </a:t>
            </a:r>
          </a:p>
          <a:p>
            <a:pPr marL="457200" indent="-457200">
              <a:buAutoNum type="arabicPeriod"/>
            </a:pPr>
            <a:r>
              <a:rPr lang="hr-HR" sz="2400" b="1" dirty="0" smtClean="0"/>
              <a:t>elementi </a:t>
            </a:r>
            <a:r>
              <a:rPr lang="hr-HR" sz="2400" b="1" dirty="0" smtClean="0"/>
              <a:t>za obradu </a:t>
            </a:r>
            <a:r>
              <a:rPr lang="hr-HR" sz="2400" b="1" dirty="0" smtClean="0"/>
              <a:t>signala </a:t>
            </a:r>
          </a:p>
          <a:p>
            <a:pPr marL="457200" indent="-457200">
              <a:buAutoNum type="arabicPeriod"/>
            </a:pPr>
            <a:r>
              <a:rPr lang="hr-HR" sz="2400" b="1" dirty="0" smtClean="0"/>
              <a:t>računalo i softver</a:t>
            </a:r>
            <a:r>
              <a:rPr lang="hr-HR" sz="2400" dirty="0" smtClean="0"/>
              <a:t> </a:t>
            </a:r>
            <a:endParaRPr lang="hr-HR" sz="2400" dirty="0" smtClean="0"/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sz="24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87484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u="sng" dirty="0" smtClean="0"/>
              <a:t>S</a:t>
            </a:r>
            <a:r>
              <a:rPr lang="hr-HR" sz="2800" b="1" u="sng" dirty="0" smtClean="0"/>
              <a:t>ustava </a:t>
            </a:r>
            <a:r>
              <a:rPr lang="hr-HR" sz="2800" b="1" u="sng" dirty="0" smtClean="0"/>
              <a:t>za prikupljanje podataka i upravljanje procesima</a:t>
            </a:r>
            <a:endParaRPr lang="hr-HR" sz="2800" u="sng" dirty="0" smtClean="0"/>
          </a:p>
          <a:p>
            <a:endParaRPr lang="hr-HR" sz="2800" b="1" u="sng" dirty="0"/>
          </a:p>
        </p:txBody>
      </p:sp>
      <p:sp>
        <p:nvSpPr>
          <p:cNvPr id="5" name="Rectangle 4"/>
          <p:cNvSpPr/>
          <p:nvPr/>
        </p:nvSpPr>
        <p:spPr>
          <a:xfrm>
            <a:off x="-1016" y="548680"/>
            <a:ext cx="9145016" cy="80329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b="1" i="1" dirty="0" smtClean="0"/>
              <a:t>Senzor</a:t>
            </a:r>
            <a:r>
              <a:rPr lang="hr-HR" sz="2400" b="1" dirty="0" smtClean="0"/>
              <a:t> </a:t>
            </a:r>
            <a:r>
              <a:rPr lang="hr-HR" sz="2400" dirty="0" smtClean="0"/>
              <a:t>pretvara jednu fizikalnu veličinu (obično vrijednost u prirodi) u drugu (obično električni signal koji je prilagođen daljnjoj obradi. </a:t>
            </a:r>
          </a:p>
          <a:p>
            <a:endParaRPr lang="hr-HR" sz="2400" dirty="0" smtClean="0"/>
          </a:p>
          <a:p>
            <a:r>
              <a:rPr lang="hr-HR" sz="2400" dirty="0" smtClean="0"/>
              <a:t>Postoji šest energetskih domena između kojih se događaju ove pretvorbe (kemijski, mehanički, magnetni, radijacijski, termički i električki), a konverzija se obavlja prema električnoj domeni jer su električni signali najpogodniji za modifikaciju (lako se mjere, prenose i obrađuju).</a:t>
            </a:r>
          </a:p>
          <a:p>
            <a:endParaRPr lang="hr-HR" sz="2400" dirty="0" smtClean="0"/>
          </a:p>
          <a:p>
            <a:r>
              <a:rPr lang="hr-HR" sz="2400" dirty="0" smtClean="0"/>
              <a:t>Senzor </a:t>
            </a:r>
            <a:r>
              <a:rPr lang="hr-HR" sz="2400" dirty="0" smtClean="0"/>
              <a:t>je uređaj koji prima i reagira na signal, te je vrlo bitna njegova osjetljivost koja pokazuje kako se izlazni podatak mijenja u odnosu na promjenu mjerne veličine. </a:t>
            </a:r>
            <a:r>
              <a:rPr lang="hr-HR" sz="2400" dirty="0" err="1" smtClean="0"/>
              <a:t>Npr</a:t>
            </a:r>
            <a:r>
              <a:rPr lang="hr-HR" sz="2400" dirty="0" smtClean="0"/>
              <a:t>. ako se živa u termometru za promjenu temperature od 1°C pokrene 1 cm, osjetljivost je 1 cm/1°C. Senzori koji mjere vrlo male promjene moraju biti vrlo visoke osjetljivosti</a:t>
            </a:r>
            <a:r>
              <a:rPr lang="hr-HR" sz="2400" dirty="0" smtClean="0"/>
              <a:t>.</a:t>
            </a:r>
          </a:p>
          <a:p>
            <a:endParaRPr lang="hr-HR" sz="2400" dirty="0" smtClean="0"/>
          </a:p>
          <a:p>
            <a:r>
              <a:rPr lang="hr-HR" sz="2400" dirty="0" smtClean="0"/>
              <a:t>Prema vrsti izlaznog signala senzori se dijele na analogne i digitalne</a:t>
            </a:r>
            <a:r>
              <a:rPr lang="hr-HR" sz="2400" dirty="0" smtClean="0"/>
              <a:t>.</a:t>
            </a:r>
          </a:p>
          <a:p>
            <a:endParaRPr lang="hr-HR" sz="1200" dirty="0" smtClean="0"/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sz="24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87484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u="sng" dirty="0" smtClean="0"/>
              <a:t>S</a:t>
            </a:r>
            <a:r>
              <a:rPr lang="hr-HR" sz="2800" b="1" u="sng" dirty="0" smtClean="0"/>
              <a:t>ustava </a:t>
            </a:r>
            <a:r>
              <a:rPr lang="hr-HR" sz="2800" b="1" u="sng" dirty="0" smtClean="0"/>
              <a:t>za prikupljanje podataka i upravljanje procesima</a:t>
            </a:r>
            <a:endParaRPr lang="hr-HR" sz="2800" u="sng" dirty="0" smtClean="0"/>
          </a:p>
          <a:p>
            <a:endParaRPr lang="hr-HR" sz="2800" b="1" u="sng" dirty="0"/>
          </a:p>
        </p:txBody>
      </p:sp>
      <p:sp>
        <p:nvSpPr>
          <p:cNvPr id="5" name="Rectangle 4"/>
          <p:cNvSpPr/>
          <p:nvPr/>
        </p:nvSpPr>
        <p:spPr>
          <a:xfrm>
            <a:off x="-1016" y="548680"/>
            <a:ext cx="9145016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b="1" dirty="0" smtClean="0"/>
              <a:t>Elementi </a:t>
            </a:r>
            <a:r>
              <a:rPr lang="hr-HR" sz="2400" b="1" dirty="0" smtClean="0"/>
              <a:t>za </a:t>
            </a:r>
            <a:r>
              <a:rPr lang="hr-HR" sz="2400" b="1" dirty="0" err="1" smtClean="0"/>
              <a:t>kondicioniranje</a:t>
            </a:r>
            <a:r>
              <a:rPr lang="hr-HR" sz="2400" b="1" dirty="0" smtClean="0"/>
              <a:t> (</a:t>
            </a:r>
            <a:r>
              <a:rPr lang="hr-HR" sz="2400" b="1" dirty="0" err="1" smtClean="0"/>
              <a:t>predobradu</a:t>
            </a:r>
            <a:r>
              <a:rPr lang="hr-HR" sz="2400" b="1" dirty="0" smtClean="0"/>
              <a:t>) signala </a:t>
            </a:r>
            <a:r>
              <a:rPr lang="hr-HR" sz="2400" dirty="0" smtClean="0"/>
              <a:t>pretvaraju izlazni signal senzora u oblik prikladan za daljnju obradu (jednosmjeran napon, jednosmjernu struju ili frekvenciju).</a:t>
            </a:r>
          </a:p>
          <a:p>
            <a:endParaRPr lang="hr-HR" sz="2400" dirty="0" smtClean="0"/>
          </a:p>
          <a:p>
            <a:r>
              <a:rPr lang="hr-HR" sz="2400" dirty="0" smtClean="0"/>
              <a:t>Signal na izlazu senzora pokazuje mnoge neželjene osobine kao što su </a:t>
            </a:r>
            <a:r>
              <a:rPr lang="hr-HR" sz="2400" i="1" dirty="0" smtClean="0"/>
              <a:t>ofset, </a:t>
            </a:r>
            <a:r>
              <a:rPr lang="hr-HR" sz="2400" i="1" dirty="0" err="1" smtClean="0"/>
              <a:t>drift</a:t>
            </a:r>
            <a:r>
              <a:rPr lang="hr-HR" sz="2400" dirty="0" smtClean="0"/>
              <a:t>, </a:t>
            </a:r>
            <a:r>
              <a:rPr lang="hr-HR" sz="2400" i="1" dirty="0" smtClean="0"/>
              <a:t>nelinearnost </a:t>
            </a:r>
            <a:r>
              <a:rPr lang="hr-HR" sz="2400" dirty="0" smtClean="0"/>
              <a:t>i dr. Stoga je potrebno primijeniti </a:t>
            </a:r>
            <a:r>
              <a:rPr lang="hr-HR" sz="2400" dirty="0" smtClean="0"/>
              <a:t>analognu ili digitalnu obradu </a:t>
            </a:r>
            <a:r>
              <a:rPr lang="hr-HR" sz="2400" dirty="0" smtClean="0"/>
              <a:t>signala kako bi se u što većoj mjeri umanjile nesavršenosti senzora.</a:t>
            </a:r>
          </a:p>
          <a:p>
            <a:endParaRPr lang="hr-HR" sz="2400" dirty="0" smtClean="0"/>
          </a:p>
          <a:p>
            <a:r>
              <a:rPr lang="hr-HR" sz="2400" dirty="0" smtClean="0"/>
              <a:t>Prije </a:t>
            </a:r>
            <a:r>
              <a:rPr lang="hr-HR" sz="2400" dirty="0" smtClean="0"/>
              <a:t>nego što se prijeđe na konverziju i digitalnu obradu signala, potrebno je izvršiti pojačanje signala u cilju osiguravanja većeg dinamičkog opsega i rezolucije i većeg odnosa signal/šum. </a:t>
            </a:r>
            <a:endParaRPr lang="hr-HR" sz="2400" dirty="0" smtClean="0"/>
          </a:p>
          <a:p>
            <a:endParaRPr lang="hr-HR" sz="2400" dirty="0" smtClean="0"/>
          </a:p>
          <a:p>
            <a:r>
              <a:rPr lang="hr-HR" sz="2400" dirty="0" smtClean="0"/>
              <a:t>Nakon </a:t>
            </a:r>
            <a:r>
              <a:rPr lang="hr-HR" sz="2400" dirty="0" smtClean="0"/>
              <a:t>pojačanja signala iz senzora do potrebne razine, može se prijeći na konverziju signala iz analognog u digitalni oblik. Dalja obrada i prijenos signala obavljaju se u digitalnoj formi</a:t>
            </a:r>
            <a:r>
              <a:rPr lang="hr-HR" sz="2400" dirty="0" smtClean="0"/>
              <a:t>.</a:t>
            </a:r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sz="24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87484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u="sng" dirty="0" smtClean="0"/>
              <a:t>S</a:t>
            </a:r>
            <a:r>
              <a:rPr lang="hr-HR" sz="2800" b="1" u="sng" dirty="0" smtClean="0"/>
              <a:t>ustava </a:t>
            </a:r>
            <a:r>
              <a:rPr lang="hr-HR" sz="2800" b="1" u="sng" dirty="0" smtClean="0"/>
              <a:t>za prikupljanje podataka i upravljanje procesima</a:t>
            </a:r>
            <a:endParaRPr lang="hr-HR" sz="2800" u="sng" dirty="0" smtClean="0"/>
          </a:p>
          <a:p>
            <a:endParaRPr lang="hr-HR" sz="2800" b="1" u="sng" dirty="0"/>
          </a:p>
        </p:txBody>
      </p:sp>
      <p:sp>
        <p:nvSpPr>
          <p:cNvPr id="5" name="Rectangle 4"/>
          <p:cNvSpPr/>
          <p:nvPr/>
        </p:nvSpPr>
        <p:spPr>
          <a:xfrm>
            <a:off x="-1016" y="548680"/>
            <a:ext cx="9145016" cy="85869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b="1" dirty="0" smtClean="0"/>
              <a:t>Elementi za obradu signala </a:t>
            </a:r>
            <a:r>
              <a:rPr lang="hr-HR" sz="2400" dirty="0" smtClean="0"/>
              <a:t>služe da se izlaz iz elementa za </a:t>
            </a:r>
            <a:r>
              <a:rPr lang="hr-HR" sz="2400" dirty="0" err="1" smtClean="0"/>
              <a:t>predobradu</a:t>
            </a:r>
            <a:r>
              <a:rPr lang="hr-HR" sz="2400" dirty="0" smtClean="0"/>
              <a:t> </a:t>
            </a:r>
            <a:r>
              <a:rPr lang="hr-HR" sz="2400" dirty="0" err="1" smtClean="0"/>
              <a:t>pretvari</a:t>
            </a:r>
            <a:r>
              <a:rPr lang="hr-HR" sz="2400" dirty="0" smtClean="0"/>
              <a:t> u oblik pogodan za prikaz i daljnje </a:t>
            </a:r>
            <a:r>
              <a:rPr lang="hr-HR" sz="2400" dirty="0" smtClean="0"/>
              <a:t>korištenje.</a:t>
            </a:r>
          </a:p>
          <a:p>
            <a:endParaRPr lang="hr-HR" sz="1200" dirty="0" smtClean="0"/>
          </a:p>
          <a:p>
            <a:r>
              <a:rPr lang="hr-HR" sz="2400" dirty="0" smtClean="0"/>
              <a:t>N</a:t>
            </a:r>
            <a:r>
              <a:rPr lang="hr-HR" sz="2400" dirty="0" smtClean="0"/>
              <a:t>ajčešći </a:t>
            </a:r>
            <a:r>
              <a:rPr lang="hr-HR" sz="2400" dirty="0" smtClean="0"/>
              <a:t>primjer su analogno-digitalni pretvarači (A/D </a:t>
            </a:r>
            <a:r>
              <a:rPr lang="hr-HR" sz="2400" dirty="0" err="1" smtClean="0"/>
              <a:t>konverteri</a:t>
            </a:r>
            <a:r>
              <a:rPr lang="hr-HR" sz="2400" dirty="0" smtClean="0"/>
              <a:t>), </a:t>
            </a:r>
            <a:r>
              <a:rPr lang="hr-HR" sz="2400" dirty="0" smtClean="0"/>
              <a:t>koji </a:t>
            </a:r>
            <a:r>
              <a:rPr lang="hr-HR" sz="2400" dirty="0" err="1" smtClean="0"/>
              <a:t>predobrađene</a:t>
            </a:r>
            <a:r>
              <a:rPr lang="hr-HR" sz="2400" dirty="0" smtClean="0"/>
              <a:t> senzorske signale pretvaraju u digitalne </a:t>
            </a:r>
            <a:r>
              <a:rPr lang="hr-HR" sz="2400" dirty="0" smtClean="0"/>
              <a:t>vrijednosti kako bi </a:t>
            </a:r>
            <a:r>
              <a:rPr lang="hr-HR" sz="2400" dirty="0" smtClean="0"/>
              <a:t>računalo moglo obrađivati te </a:t>
            </a:r>
            <a:r>
              <a:rPr lang="hr-HR" sz="2400" dirty="0" smtClean="0"/>
              <a:t>signale. </a:t>
            </a:r>
          </a:p>
          <a:p>
            <a:endParaRPr lang="hr-HR" sz="1200" dirty="0" smtClean="0"/>
          </a:p>
          <a:p>
            <a:r>
              <a:rPr lang="hr-HR" sz="2400" dirty="0" smtClean="0"/>
              <a:t>Digitalno-analogni (D/A) pretvarač potreban je da bi se digitalni podaci iz računala - binarni brojevi pretvorili u analogne signale, odnosno u napon ili struju. Ovo je nužno jer su izvršni organi uglavnom upravljani analognim veličinama.</a:t>
            </a:r>
          </a:p>
          <a:p>
            <a:endParaRPr lang="hr-HR" sz="1200" dirty="0" smtClean="0"/>
          </a:p>
          <a:p>
            <a:r>
              <a:rPr lang="hr-HR" sz="2400" dirty="0" smtClean="0"/>
              <a:t>Pretvorba analogne veličine u digitalnu (i obratno) je diskontinuirani proces. Proces pretvorbe sastoji se u tome da se ulaznoj veličini koja se nalazi u nekom određenom naponskom intervalu pridruži određeni broj </a:t>
            </a:r>
            <a:r>
              <a:rPr lang="hr-HR" sz="2400" i="1" dirty="0" smtClean="0"/>
              <a:t>n</a:t>
            </a:r>
            <a:r>
              <a:rPr lang="hr-HR" sz="2400" dirty="0" smtClean="0"/>
              <a:t>. U idealnom slučaju naponski su intervali (ili koraci) jednake širine i ponekad se nazivaju kanalima. Jedna je od osnovnih karakteristika A/D i D/A pretvorbe </a:t>
            </a:r>
            <a:r>
              <a:rPr lang="hr-HR" sz="2400" dirty="0" smtClean="0"/>
              <a:t>je broj koraka, </a:t>
            </a:r>
            <a:r>
              <a:rPr lang="hr-HR" sz="2400" dirty="0" smtClean="0"/>
              <a:t>odnosno </a:t>
            </a:r>
            <a:r>
              <a:rPr lang="hr-HR" sz="2400" dirty="0" smtClean="0"/>
              <a:t>kanala, </a:t>
            </a:r>
            <a:r>
              <a:rPr lang="hr-HR" sz="2400" dirty="0" smtClean="0"/>
              <a:t>koji određuju rezoluciju.</a:t>
            </a:r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sz="24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87484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u="sng" dirty="0" smtClean="0"/>
              <a:t>S</a:t>
            </a:r>
            <a:r>
              <a:rPr lang="hr-HR" sz="2800" b="1" u="sng" dirty="0" smtClean="0"/>
              <a:t>ustava </a:t>
            </a:r>
            <a:r>
              <a:rPr lang="hr-HR" sz="2800" b="1" u="sng" dirty="0" smtClean="0"/>
              <a:t>za prikupljanje podataka i upravljanje procesima</a:t>
            </a:r>
            <a:endParaRPr lang="hr-HR" sz="2800" u="sng" dirty="0" smtClean="0"/>
          </a:p>
          <a:p>
            <a:endParaRPr lang="hr-HR" sz="2800" b="1" u="sng" dirty="0"/>
          </a:p>
        </p:txBody>
      </p:sp>
      <p:sp>
        <p:nvSpPr>
          <p:cNvPr id="5" name="Rectangle 4"/>
          <p:cNvSpPr/>
          <p:nvPr/>
        </p:nvSpPr>
        <p:spPr>
          <a:xfrm>
            <a:off x="-1016" y="548680"/>
            <a:ext cx="9145016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b="1" dirty="0" smtClean="0"/>
              <a:t>Računalo </a:t>
            </a:r>
            <a:r>
              <a:rPr lang="hr-HR" sz="2400" dirty="0" smtClean="0"/>
              <a:t>- osigurava procesor, sistemski sat, sabirnice za prijenos podataka, memoriju i memorijski prostor za pohranu podataka</a:t>
            </a:r>
            <a:r>
              <a:rPr lang="hr-HR" sz="2400" dirty="0" smtClean="0"/>
              <a:t>.</a:t>
            </a:r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sz="2400" dirty="0" smtClean="0"/>
          </a:p>
          <a:p>
            <a:r>
              <a:rPr lang="hr-HR" sz="2400" dirty="0" smtClean="0"/>
              <a:t>Mjerenja postaju sve složenija što se fizikalne veličine koje se mjere brže mijenjaju. Kod mjerenja hidrotehničkih veličina se ponekad postavlja i pitanje remećenja </a:t>
            </a:r>
            <a:r>
              <a:rPr lang="hr-HR" sz="2400" dirty="0" smtClean="0"/>
              <a:t>toka </a:t>
            </a:r>
            <a:r>
              <a:rPr lang="hr-HR" sz="2400" dirty="0" smtClean="0"/>
              <a:t>uslijed ugradnje mjerne opreme u tok fluida.</a:t>
            </a:r>
          </a:p>
          <a:p>
            <a:endParaRPr lang="hr-HR" sz="2400" dirty="0" smtClean="0"/>
          </a:p>
        </p:txBody>
      </p:sp>
      <p:pic>
        <p:nvPicPr>
          <p:cNvPr id="6" name="Picture 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1428736"/>
            <a:ext cx="8001056" cy="435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87484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u="sng" dirty="0" smtClean="0"/>
              <a:t>Mjerna pogreška i mjerna nesigurnost</a:t>
            </a:r>
            <a:endParaRPr lang="hr-HR" sz="2800" u="sng" dirty="0" smtClean="0"/>
          </a:p>
          <a:p>
            <a:endParaRPr lang="hr-HR" sz="2800" b="1" u="sng" dirty="0"/>
          </a:p>
        </p:txBody>
      </p:sp>
      <p:sp>
        <p:nvSpPr>
          <p:cNvPr id="5" name="Rectangle 4"/>
          <p:cNvSpPr/>
          <p:nvPr/>
        </p:nvSpPr>
        <p:spPr>
          <a:xfrm>
            <a:off x="-1016" y="548680"/>
            <a:ext cx="914501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b="1" i="1" dirty="0" smtClean="0"/>
              <a:t>Mjerna pogreška </a:t>
            </a:r>
            <a:r>
              <a:rPr lang="hr-HR" sz="2400" dirty="0" smtClean="0"/>
              <a:t>se definira kao razlika između individualnog rezultata i točne vrijednosti mjernog rezultata. </a:t>
            </a:r>
            <a:endParaRPr lang="hr-HR" sz="2400" dirty="0" smtClean="0"/>
          </a:p>
          <a:p>
            <a:endParaRPr lang="hr-HR" sz="2400" dirty="0" smtClean="0"/>
          </a:p>
          <a:p>
            <a:r>
              <a:rPr lang="hr-HR" sz="2400" b="1" i="1" dirty="0" smtClean="0"/>
              <a:t>Mjerna nesigurnost </a:t>
            </a:r>
            <a:r>
              <a:rPr lang="hr-HR" sz="2400" dirty="0" smtClean="0"/>
              <a:t>se izražava kao interval za konkretni postupak mjerenja, pa se ne može koristiti za ispravak mjernog rezultata. </a:t>
            </a:r>
            <a:endParaRPr lang="hr-HR" sz="2400" dirty="0" smtClean="0"/>
          </a:p>
          <a:p>
            <a:endParaRPr lang="hr-HR" sz="2400" dirty="0" smtClean="0"/>
          </a:p>
          <a:p>
            <a:r>
              <a:rPr lang="hr-HR" sz="2400" dirty="0" smtClean="0"/>
              <a:t>Stoga </a:t>
            </a:r>
            <a:r>
              <a:rPr lang="hr-HR" sz="2400" dirty="0" smtClean="0"/>
              <a:t>je </a:t>
            </a:r>
            <a:r>
              <a:rPr lang="hr-HR" sz="2400" i="1" dirty="0" smtClean="0"/>
              <a:t>mjerna pogreška</a:t>
            </a:r>
            <a:r>
              <a:rPr lang="hr-HR" sz="2400" dirty="0" smtClean="0"/>
              <a:t> vezana uz </a:t>
            </a:r>
            <a:r>
              <a:rPr lang="hr-HR" sz="2400" i="1" u="sng" dirty="0" smtClean="0"/>
              <a:t>točnost</a:t>
            </a:r>
            <a:r>
              <a:rPr lang="hr-HR" sz="2400" dirty="0" smtClean="0"/>
              <a:t> </a:t>
            </a:r>
            <a:r>
              <a:rPr lang="hr-HR" sz="2400" dirty="0" smtClean="0"/>
              <a:t>mjerenja, </a:t>
            </a:r>
            <a:r>
              <a:rPr lang="hr-HR" sz="2400" dirty="0" smtClean="0"/>
              <a:t>a </a:t>
            </a:r>
            <a:r>
              <a:rPr lang="hr-HR" sz="2400" i="1" dirty="0" smtClean="0"/>
              <a:t>mjerna nesigurnost</a:t>
            </a:r>
            <a:r>
              <a:rPr lang="hr-HR" sz="2400" dirty="0" smtClean="0"/>
              <a:t> uz </a:t>
            </a:r>
            <a:r>
              <a:rPr lang="hr-HR" sz="2400" i="1" u="sng" dirty="0" smtClean="0"/>
              <a:t>preciznost</a:t>
            </a:r>
            <a:r>
              <a:rPr lang="hr-HR" sz="2400" dirty="0" smtClean="0"/>
              <a:t> postupka mjerenja.</a:t>
            </a:r>
          </a:p>
          <a:p>
            <a:endParaRPr lang="hr-HR" sz="2400" dirty="0" smtClean="0"/>
          </a:p>
          <a:p>
            <a:r>
              <a:rPr lang="hr-HR" sz="2400" dirty="0" smtClean="0"/>
              <a:t>Mjerna pogreška može </a:t>
            </a:r>
            <a:r>
              <a:rPr lang="hr-HR" sz="2400" dirty="0" smtClean="0"/>
              <a:t>biti: </a:t>
            </a:r>
          </a:p>
          <a:p>
            <a:r>
              <a:rPr lang="hr-HR" sz="2400" i="1" dirty="0" smtClean="0"/>
              <a:t>a) </a:t>
            </a:r>
            <a:r>
              <a:rPr lang="hr-HR" sz="2400" b="1" i="1" dirty="0" smtClean="0"/>
              <a:t>slučajna</a:t>
            </a:r>
            <a:r>
              <a:rPr lang="hr-HR" sz="2400" b="1" dirty="0" smtClean="0"/>
              <a:t> </a:t>
            </a:r>
            <a:r>
              <a:rPr lang="hr-HR" sz="2400" dirty="0" smtClean="0"/>
              <a:t>(posljedica nepredviđenih varijacija i ne može se ukloniti ali se može reducirati - izračun srednje vrijednosti</a:t>
            </a:r>
            <a:r>
              <a:rPr lang="hr-HR" sz="2400" dirty="0" smtClean="0"/>
              <a:t>, mjeritelj nema utjecaj)</a:t>
            </a:r>
          </a:p>
          <a:p>
            <a:r>
              <a:rPr lang="hr-HR" sz="2400" i="1" dirty="0" smtClean="0"/>
              <a:t>b) </a:t>
            </a:r>
            <a:r>
              <a:rPr lang="hr-HR" sz="2400" b="1" i="1" dirty="0" smtClean="0"/>
              <a:t>sustavna</a:t>
            </a:r>
            <a:r>
              <a:rPr lang="hr-HR" sz="2400" i="1" dirty="0" smtClean="0"/>
              <a:t> </a:t>
            </a:r>
            <a:r>
              <a:rPr lang="hr-HR" sz="2400" dirty="0" smtClean="0"/>
              <a:t>(posljedica nesavršenosti </a:t>
            </a:r>
            <a:r>
              <a:rPr lang="hr-HR" sz="2400" dirty="0" smtClean="0"/>
              <a:t>instrumenta i može se otkloniti)</a:t>
            </a:r>
          </a:p>
          <a:p>
            <a:r>
              <a:rPr lang="hr-HR" sz="2400" i="1" dirty="0" smtClean="0"/>
              <a:t>c) </a:t>
            </a:r>
            <a:r>
              <a:rPr lang="hr-HR" sz="2400" b="1" i="1" dirty="0" smtClean="0"/>
              <a:t>gruba</a:t>
            </a:r>
            <a:r>
              <a:rPr lang="hr-HR" sz="2400" dirty="0" smtClean="0"/>
              <a:t> </a:t>
            </a:r>
            <a:r>
              <a:rPr lang="hr-HR" sz="2400" dirty="0" smtClean="0"/>
              <a:t>(rezultat ljudske pogreške ili kvara instrumenta, ne ulazi u proračun mjerne nesigurnosti).</a:t>
            </a:r>
            <a:endParaRPr lang="hr-HR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87484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u="sng" dirty="0" smtClean="0"/>
              <a:t>Mjerna pogreška i mjerna nesigurnost</a:t>
            </a:r>
            <a:endParaRPr lang="hr-HR" sz="2800" u="sng" dirty="0" smtClean="0"/>
          </a:p>
          <a:p>
            <a:endParaRPr lang="hr-HR" sz="2800" b="1" u="sng" dirty="0"/>
          </a:p>
        </p:txBody>
      </p:sp>
      <p:sp>
        <p:nvSpPr>
          <p:cNvPr id="5" name="Rectangle 4"/>
          <p:cNvSpPr/>
          <p:nvPr/>
        </p:nvSpPr>
        <p:spPr>
          <a:xfrm>
            <a:off x="-1016" y="548680"/>
            <a:ext cx="9145016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b="1" dirty="0" smtClean="0"/>
              <a:t>Točnost</a:t>
            </a:r>
            <a:r>
              <a:rPr lang="hr-HR" sz="2400" dirty="0" smtClean="0"/>
              <a:t> je mjera </a:t>
            </a:r>
            <a:r>
              <a:rPr lang="hr-HR" sz="2400" i="1" dirty="0" smtClean="0"/>
              <a:t>sustavne </a:t>
            </a:r>
            <a:r>
              <a:rPr lang="hr-HR" sz="2400" i="1" dirty="0" smtClean="0"/>
              <a:t>pogreške</a:t>
            </a:r>
            <a:r>
              <a:rPr lang="hr-HR" sz="2400" dirty="0" smtClean="0"/>
              <a:t>, </a:t>
            </a:r>
            <a:r>
              <a:rPr lang="hr-HR" sz="2400" dirty="0" err="1" smtClean="0"/>
              <a:t>tj</a:t>
            </a:r>
            <a:r>
              <a:rPr lang="hr-HR" sz="2400" dirty="0" smtClean="0"/>
              <a:t>. razlika između srednje vrijednosti većeg broja opetovanih mjerenja i </a:t>
            </a:r>
            <a:r>
              <a:rPr lang="hr-HR" sz="2400" dirty="0" smtClean="0"/>
              <a:t>stvarne (certificirane-referentne) </a:t>
            </a:r>
            <a:r>
              <a:rPr lang="hr-HR" sz="2400" dirty="0" smtClean="0"/>
              <a:t>vrijednosti</a:t>
            </a:r>
            <a:r>
              <a:rPr lang="hr-HR" sz="2400" dirty="0" smtClean="0"/>
              <a:t>.</a:t>
            </a:r>
          </a:p>
          <a:p>
            <a:endParaRPr lang="hr-HR" sz="2400" b="1" dirty="0" smtClean="0"/>
          </a:p>
          <a:p>
            <a:r>
              <a:rPr lang="hr-HR" sz="2400" b="1" dirty="0" smtClean="0"/>
              <a:t>Preciznost</a:t>
            </a:r>
            <a:r>
              <a:rPr lang="hr-HR" sz="2400" dirty="0" smtClean="0"/>
              <a:t> </a:t>
            </a:r>
            <a:r>
              <a:rPr lang="hr-HR" sz="2400" dirty="0" smtClean="0"/>
              <a:t>je mjera </a:t>
            </a:r>
            <a:r>
              <a:rPr lang="hr-HR" sz="2400" i="1" dirty="0" smtClean="0"/>
              <a:t>slučajne pogreške </a:t>
            </a:r>
            <a:r>
              <a:rPr lang="hr-HR" sz="2400" dirty="0" smtClean="0"/>
              <a:t>i izražava se kao standardno odstupanje </a:t>
            </a:r>
            <a:r>
              <a:rPr lang="hr-HR" sz="2400" dirty="0" smtClean="0"/>
              <a:t>raspona </a:t>
            </a:r>
            <a:r>
              <a:rPr lang="hr-HR" sz="2400" dirty="0" smtClean="0"/>
              <a:t>rezultata </a:t>
            </a:r>
            <a:r>
              <a:rPr lang="hr-HR" sz="2400" dirty="0" smtClean="0"/>
              <a:t>mjerenja od </a:t>
            </a:r>
            <a:r>
              <a:rPr lang="hr-HR" sz="2400" dirty="0" smtClean="0"/>
              <a:t>srednje vrijednosti</a:t>
            </a:r>
            <a:r>
              <a:rPr lang="hr-HR" sz="2400" dirty="0" smtClean="0"/>
              <a:t>.</a:t>
            </a:r>
          </a:p>
          <a:p>
            <a:endParaRPr lang="hr-HR" sz="2400" dirty="0" smtClean="0"/>
          </a:p>
          <a:p>
            <a:r>
              <a:rPr lang="hr-HR" sz="2400" b="1" dirty="0" smtClean="0"/>
              <a:t>Ukupna mjerna nesigurnost </a:t>
            </a:r>
            <a:r>
              <a:rPr lang="hr-HR" sz="2400" dirty="0" smtClean="0"/>
              <a:t>predstavljena je kao suma mjerne nesigurnosti uzimanja uzorka, mjerne nesigurnosti pripreme uzorka i mjerne nesigurnosti ispitivanja uzorka</a:t>
            </a:r>
            <a:r>
              <a:rPr lang="hr-HR" sz="2400" dirty="0" smtClean="0"/>
              <a:t>.</a:t>
            </a:r>
          </a:p>
          <a:p>
            <a:endParaRPr lang="hr-HR" sz="2400" dirty="0" smtClean="0"/>
          </a:p>
          <a:p>
            <a:r>
              <a:rPr lang="hr-HR" sz="2400" dirty="0" smtClean="0"/>
              <a:t>Izračunom </a:t>
            </a:r>
            <a:r>
              <a:rPr lang="hr-HR" sz="2400" b="1" dirty="0" smtClean="0"/>
              <a:t>mjerne nesigurnosti </a:t>
            </a:r>
            <a:r>
              <a:rPr lang="hr-HR" sz="2400" dirty="0" smtClean="0"/>
              <a:t>definira se interval i razina povjerenja da se rezultat nalazi unutar definiranog intervala. Izračun mjerne nesigurnosti uključuje: </a:t>
            </a:r>
          </a:p>
          <a:p>
            <a:r>
              <a:rPr lang="hr-HR" sz="2400" dirty="0" smtClean="0"/>
              <a:t>a) definiranje izvora mjerne </a:t>
            </a:r>
            <a:r>
              <a:rPr lang="hr-HR" sz="2400" dirty="0" smtClean="0"/>
              <a:t>nesigurnosti</a:t>
            </a:r>
            <a:endParaRPr lang="hr-HR" sz="2400" dirty="0" smtClean="0"/>
          </a:p>
          <a:p>
            <a:r>
              <a:rPr lang="hr-HR" sz="2400" dirty="0" smtClean="0"/>
              <a:t>b) procjenu mjerne nesigurnosti za svaki od definiranih </a:t>
            </a:r>
            <a:r>
              <a:rPr lang="hr-HR" sz="2400" dirty="0" smtClean="0"/>
              <a:t>izvora </a:t>
            </a:r>
            <a:endParaRPr lang="hr-HR" sz="2400" dirty="0" smtClean="0"/>
          </a:p>
          <a:p>
            <a:r>
              <a:rPr lang="hr-HR" sz="2400" dirty="0" smtClean="0"/>
              <a:t>c) izračun kombinirane mjerne nesigurnosti svih </a:t>
            </a:r>
            <a:r>
              <a:rPr lang="hr-HR" sz="2400" dirty="0" smtClean="0"/>
              <a:t>izvora </a:t>
            </a:r>
            <a:endParaRPr lang="hr-HR" sz="2400" dirty="0" smtClean="0"/>
          </a:p>
          <a:p>
            <a:r>
              <a:rPr lang="hr-HR" sz="2400" dirty="0" smtClean="0"/>
              <a:t> </a:t>
            </a:r>
            <a:endParaRPr lang="hr-HR" sz="2400" dirty="0" smtClean="0"/>
          </a:p>
          <a:p>
            <a:r>
              <a:rPr lang="hr-HR" sz="2400" dirty="0" smtClean="0"/>
              <a:t> 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87484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u="sng" dirty="0" smtClean="0"/>
              <a:t>Mjerna pogreška i mjerna nesigurnost</a:t>
            </a:r>
            <a:endParaRPr lang="hr-HR" sz="2800" u="sng" dirty="0" smtClean="0"/>
          </a:p>
          <a:p>
            <a:endParaRPr lang="hr-HR" sz="2800" b="1" u="sng" dirty="0"/>
          </a:p>
        </p:txBody>
      </p:sp>
      <p:sp>
        <p:nvSpPr>
          <p:cNvPr id="5" name="Rectangle 4"/>
          <p:cNvSpPr/>
          <p:nvPr/>
        </p:nvSpPr>
        <p:spPr>
          <a:xfrm>
            <a:off x="-1016" y="548680"/>
            <a:ext cx="9145016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Izvori </a:t>
            </a:r>
            <a:r>
              <a:rPr lang="hr-HR" sz="2400" b="1" dirty="0" smtClean="0"/>
              <a:t>mjerne nesigurnosti </a:t>
            </a:r>
            <a:r>
              <a:rPr lang="hr-HR" sz="2400" dirty="0" smtClean="0"/>
              <a:t>mogu biti mjerni instrumenti, sam predmet mjerenja, odabrana metoda mjerenja, uvjeti okoline u kojoj se vrši mjerenje, osobe koje vrše mjerenje i drugo. </a:t>
            </a:r>
            <a:endParaRPr lang="hr-HR" sz="2400" dirty="0" smtClean="0"/>
          </a:p>
          <a:p>
            <a:endParaRPr lang="hr-HR" sz="2400" dirty="0" smtClean="0"/>
          </a:p>
          <a:p>
            <a:r>
              <a:rPr lang="hr-HR" sz="2400" dirty="0" smtClean="0"/>
              <a:t>Za </a:t>
            </a:r>
            <a:r>
              <a:rPr lang="hr-HR" sz="2400" dirty="0" smtClean="0"/>
              <a:t>određivanje mjerne nesigurnosti izvora koriste se dvije </a:t>
            </a:r>
            <a:r>
              <a:rPr lang="hr-HR" sz="2400" dirty="0" smtClean="0"/>
              <a:t>metode: </a:t>
            </a:r>
          </a:p>
          <a:p>
            <a:pPr marL="457200" indent="-457200">
              <a:buAutoNum type="alphaLcParenR"/>
            </a:pPr>
            <a:r>
              <a:rPr lang="hr-HR" sz="2400" dirty="0" smtClean="0"/>
              <a:t>metoda </a:t>
            </a:r>
            <a:r>
              <a:rPr lang="hr-HR" sz="2400" dirty="0" smtClean="0"/>
              <a:t>procjene mjerne nesigurnosti tipa A </a:t>
            </a:r>
          </a:p>
          <a:p>
            <a:pPr marL="457200" indent="-457200">
              <a:buAutoNum type="alphaLcParenR"/>
            </a:pPr>
            <a:r>
              <a:rPr lang="hr-HR" sz="2400" dirty="0" smtClean="0"/>
              <a:t>metoda </a:t>
            </a:r>
            <a:r>
              <a:rPr lang="hr-HR" sz="2400" dirty="0" smtClean="0"/>
              <a:t>procjene mjerne nesigurnosti tipa B. </a:t>
            </a:r>
            <a:endParaRPr lang="hr-HR" sz="2400" dirty="0" smtClean="0"/>
          </a:p>
          <a:p>
            <a:pPr marL="457200" indent="-457200"/>
            <a:endParaRPr lang="hr-HR" sz="2400" dirty="0" smtClean="0"/>
          </a:p>
          <a:p>
            <a:pPr marL="457200" indent="-457200"/>
            <a:r>
              <a:rPr lang="hr-HR" sz="2400" dirty="0" smtClean="0"/>
              <a:t>Nakon </a:t>
            </a:r>
            <a:r>
              <a:rPr lang="hr-HR" sz="2400" dirty="0" smtClean="0"/>
              <a:t>izvršenih procjena mjerne nesigurnosti svi podaci se svode na </a:t>
            </a:r>
            <a:r>
              <a:rPr lang="hr-HR" sz="2400" dirty="0" smtClean="0"/>
              <a:t>istu</a:t>
            </a:r>
          </a:p>
          <a:p>
            <a:pPr marL="457200" indent="-457200"/>
            <a:r>
              <a:rPr lang="hr-HR" sz="2400" dirty="0" smtClean="0"/>
              <a:t>razinu </a:t>
            </a:r>
            <a:r>
              <a:rPr lang="hr-HR" sz="2400" dirty="0" smtClean="0"/>
              <a:t>pouzdanosti odnosno na standardnu nesigurnost mjerenja, te </a:t>
            </a:r>
            <a:r>
              <a:rPr lang="hr-HR" sz="2400" dirty="0" smtClean="0"/>
              <a:t>se</a:t>
            </a:r>
          </a:p>
          <a:p>
            <a:pPr marL="457200" indent="-457200"/>
            <a:r>
              <a:rPr lang="hr-HR" sz="2400" dirty="0" smtClean="0"/>
              <a:t>proračunava </a:t>
            </a:r>
            <a:r>
              <a:rPr lang="hr-HR" sz="2400" dirty="0" smtClean="0"/>
              <a:t>kombinirana (složena) mjerna nesigurnost</a:t>
            </a:r>
            <a:r>
              <a:rPr lang="hr-HR" sz="2400" dirty="0" smtClean="0"/>
              <a:t>.</a:t>
            </a:r>
          </a:p>
          <a:p>
            <a:pPr marL="457200" indent="-457200"/>
            <a:endParaRPr lang="hr-HR" sz="2400" dirty="0" smtClean="0"/>
          </a:p>
          <a:p>
            <a:r>
              <a:rPr lang="hr-HR" sz="2400" dirty="0" smtClean="0"/>
              <a:t>Izvori nesigurnosti rezultata za </a:t>
            </a:r>
            <a:r>
              <a:rPr lang="hr-HR" sz="2400" dirty="0" smtClean="0"/>
              <a:t>neku metodu mjerenja može </a:t>
            </a:r>
            <a:r>
              <a:rPr lang="hr-HR" sz="2400" dirty="0" err="1" smtClean="0"/>
              <a:t>npr</a:t>
            </a:r>
            <a:r>
              <a:rPr lang="hr-HR" sz="2400" dirty="0" smtClean="0"/>
              <a:t>. biti:</a:t>
            </a:r>
            <a:endParaRPr lang="hr-HR" sz="2400" dirty="0" smtClean="0"/>
          </a:p>
          <a:p>
            <a:pPr marL="457200" lvl="0" indent="-457200">
              <a:buAutoNum type="alphaLcParenR"/>
            </a:pPr>
            <a:r>
              <a:rPr lang="hr-HR" sz="2400" dirty="0" smtClean="0"/>
              <a:t>točnost </a:t>
            </a:r>
            <a:r>
              <a:rPr lang="hr-HR" sz="2400" dirty="0" smtClean="0"/>
              <a:t>(tip </a:t>
            </a:r>
            <a:r>
              <a:rPr lang="hr-HR" sz="2400" dirty="0" smtClean="0"/>
              <a:t>A)</a:t>
            </a:r>
          </a:p>
          <a:p>
            <a:pPr marL="457200" lvl="0" indent="-457200">
              <a:buAutoNum type="alphaLcParenR"/>
            </a:pPr>
            <a:r>
              <a:rPr lang="hr-HR" sz="2400" dirty="0" smtClean="0"/>
              <a:t>preciznost </a:t>
            </a:r>
            <a:r>
              <a:rPr lang="hr-HR" sz="2400" dirty="0" smtClean="0"/>
              <a:t>- mjerna ponovljivost (tip A</a:t>
            </a:r>
            <a:r>
              <a:rPr lang="hr-HR" sz="2400" dirty="0" smtClean="0"/>
              <a:t>)</a:t>
            </a:r>
          </a:p>
          <a:p>
            <a:pPr marL="457200" lvl="0" indent="-457200">
              <a:buAutoNum type="alphaLcParenR"/>
            </a:pPr>
            <a:r>
              <a:rPr lang="hr-HR" sz="2400" dirty="0" smtClean="0"/>
              <a:t>preciznost </a:t>
            </a:r>
            <a:r>
              <a:rPr lang="hr-HR" sz="2400" dirty="0" smtClean="0"/>
              <a:t>- </a:t>
            </a:r>
            <a:r>
              <a:rPr lang="hr-HR" sz="2400" dirty="0" err="1" smtClean="0"/>
              <a:t>inretmedijarna</a:t>
            </a:r>
            <a:r>
              <a:rPr lang="hr-HR" sz="2400" dirty="0" smtClean="0"/>
              <a:t> preciznost (tip A</a:t>
            </a:r>
            <a:r>
              <a:rPr lang="hr-HR" sz="2400" dirty="0" smtClean="0"/>
              <a:t>)</a:t>
            </a:r>
          </a:p>
          <a:p>
            <a:pPr marL="457200" lvl="0" indent="-457200">
              <a:buAutoNum type="alphaLcParenR"/>
            </a:pPr>
            <a:r>
              <a:rPr lang="hr-HR" sz="2400" dirty="0" smtClean="0"/>
              <a:t>netočne </a:t>
            </a:r>
            <a:r>
              <a:rPr lang="hr-HR" sz="2400" dirty="0" smtClean="0"/>
              <a:t>vrijednosti certificiranih-referentnih uzoraka (tip B</a:t>
            </a:r>
            <a:r>
              <a:rPr lang="hr-HR" sz="2400" dirty="0" smtClean="0"/>
              <a:t>)</a:t>
            </a:r>
            <a:endParaRPr lang="hr-HR" sz="24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3858</TotalTime>
  <Words>1293</Words>
  <Application>Microsoft Office PowerPoint</Application>
  <PresentationFormat>On-screen Show (4:3)</PresentationFormat>
  <Paragraphs>129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412</cp:revision>
  <dcterms:created xsi:type="dcterms:W3CDTF">2012-07-09T06:12:43Z</dcterms:created>
  <dcterms:modified xsi:type="dcterms:W3CDTF">2022-05-24T12:44:26Z</dcterms:modified>
</cp:coreProperties>
</file>