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6" r:id="rId1"/>
  </p:sldMasterIdLst>
  <p:notesMasterIdLst>
    <p:notesMasterId r:id="rId5"/>
  </p:notesMasterIdLst>
  <p:handoutMasterIdLst>
    <p:handoutMasterId r:id="rId6"/>
  </p:handoutMasterIdLst>
  <p:sldIdLst>
    <p:sldId id="434" r:id="rId2"/>
    <p:sldId id="266" r:id="rId3"/>
    <p:sldId id="424" r:id="rId4"/>
  </p:sldIdLst>
  <p:sldSz cx="9144000" cy="6858000" type="screen4x3"/>
  <p:notesSz cx="6834188" cy="9979025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3000" kern="1200">
        <a:solidFill>
          <a:srgbClr val="99FFCC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ip Atalić" initials="JA" lastIdx="1" clrIdx="0">
    <p:extLst>
      <p:ext uri="{19B8F6BF-5375-455C-9EA6-DF929625EA0E}">
        <p15:presenceInfo xmlns:p15="http://schemas.microsoft.com/office/powerpoint/2012/main" userId="Josip Atali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9CB07"/>
    <a:srgbClr val="FEE7BA"/>
    <a:srgbClr val="FF9900"/>
    <a:srgbClr val="06CA63"/>
    <a:srgbClr val="8FFBA9"/>
    <a:srgbClr val="3366FF"/>
    <a:srgbClr val="003300"/>
    <a:srgbClr val="F2FFA3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6" autoAdjust="0"/>
    <p:restoredTop sz="69615" autoAdjust="0"/>
  </p:normalViewPr>
  <p:slideViewPr>
    <p:cSldViewPr>
      <p:cViewPr>
        <p:scale>
          <a:sx n="75" d="100"/>
          <a:sy n="75" d="100"/>
        </p:scale>
        <p:origin x="3006" y="7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04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0407" y="0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04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78159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04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0407" y="9478159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FB86C38-01D0-4F46-AD42-A8656CA6926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869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407" y="0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3" y="749300"/>
            <a:ext cx="4984750" cy="374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7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580" y="4740676"/>
            <a:ext cx="5467030" cy="4490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447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78159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47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407" y="9478159"/>
            <a:ext cx="2962177" cy="499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C3F17D5-1103-4211-B428-36D74AA86BC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4555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A3A41B-0165-4621-8D6B-19C75D48AF6E}" type="slidenum">
              <a:rPr kumimoji="0" lang="hr-H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r-H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rtl="0" fontAlgn="base"/>
            <a:r>
              <a:rPr lang="en-US" sz="1200" b="0" i="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  <a:endParaRPr lang="en-US" b="0" i="0" dirty="0">
              <a:effectLst/>
            </a:endParaRPr>
          </a:p>
          <a:p>
            <a:pPr eaLnBrk="1" hangingPunct="1">
              <a:defRPr/>
            </a:pP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922863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BFEE92-E80D-42A0-859F-D2F8CBABF004}" type="slidenum">
              <a:rPr lang="hr-HR" smtClean="0"/>
              <a:pPr>
                <a:defRPr/>
              </a:pPr>
              <a:t>2</a:t>
            </a:fld>
            <a:endParaRPr lang="hr-HR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29287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BFEE92-E80D-42A0-859F-D2F8CBABF004}" type="slidenum">
              <a:rPr lang="hr-HR" smtClean="0"/>
              <a:pPr>
                <a:defRPr/>
              </a:pPr>
              <a:t>3</a:t>
            </a:fld>
            <a:endParaRPr lang="hr-HR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467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r-Latn-CS" sz="2400">
              <a:solidFill>
                <a:schemeClr val="tx1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41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hr-HR"/>
              <a:t>Click to edit Master title style</a:t>
            </a:r>
          </a:p>
        </p:txBody>
      </p:sp>
      <p:sp>
        <p:nvSpPr>
          <p:cNvPr id="441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hr-HR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01060-833C-48D8-838C-CDF2D95FEDD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49407-23B4-4579-BD3B-E729FE999C1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4DB62-F81F-4D2E-B9DC-5E1CB86775A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C4525-32AD-45F6-B020-A2863FA0675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89406-ABC7-4284-9E7A-DAD586DD66C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D09C8-026E-49B6-92E7-A0C39AD2ACE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2858A-B2AC-454E-B77A-5B2EAD08F4F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9EA95-D550-466E-B640-3740A009459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C57273-72E8-4684-8586-E7FF5582027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92CD6-F794-46C0-92FF-B5C0C92FDE9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5AB89-DB17-4D90-BA52-0301CD52C14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text styles</a:t>
            </a:r>
          </a:p>
          <a:p>
            <a:pPr lvl="1"/>
            <a:r>
              <a:rPr lang="hr-HR"/>
              <a:t>Second level</a:t>
            </a:r>
          </a:p>
          <a:p>
            <a:pPr lvl="2"/>
            <a:r>
              <a:rPr lang="hr-HR"/>
              <a:t>Third level</a:t>
            </a:r>
          </a:p>
          <a:p>
            <a:pPr lvl="3"/>
            <a:r>
              <a:rPr lang="hr-HR"/>
              <a:t>Fourth level</a:t>
            </a:r>
          </a:p>
          <a:p>
            <a:pPr lvl="4"/>
            <a:r>
              <a:rPr lang="hr-HR"/>
              <a:t>Fifth level</a:t>
            </a:r>
          </a:p>
        </p:txBody>
      </p:sp>
      <p:sp>
        <p:nvSpPr>
          <p:cNvPr id="440324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r-Latn-CS" sz="2400">
              <a:solidFill>
                <a:schemeClr val="tx1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440325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hr-H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4403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403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403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661A7F94-2845-4C95-A1C2-0F4C6083BD9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9" r:id="rId1"/>
    <p:sldLayoutId id="2147484199" r:id="rId2"/>
    <p:sldLayoutId id="2147484200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0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286000" y="171450"/>
            <a:ext cx="6715125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hr-HR" sz="2200" b="1" i="0" u="none" strike="noStrike" kern="1200" cap="none" spc="0" normalizeH="0" baseline="0" noProof="0" dirty="0">
                <a:ln>
                  <a:noFill/>
                </a:ln>
                <a:solidFill>
                  <a:srgbClr val="A3B2C1">
                    <a:lumMod val="40000"/>
                    <a:lumOff val="60000"/>
                  </a:srgb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5118" y="836712"/>
            <a:ext cx="8687362" cy="60170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Opće informacije: </a:t>
            </a:r>
          </a:p>
          <a:p>
            <a:pPr marL="360000" lvl="0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kumimoji="0" lang="hr-HR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FER ima 3</a:t>
            </a: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studija sa 15 smjerova</a:t>
            </a:r>
          </a:p>
          <a:p>
            <a:pPr marL="360000" lvl="0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Unutar svakog smjera imaju </a:t>
            </a:r>
            <a:r>
              <a:rPr lang="hr-HR" sz="2000" b="1" dirty="0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predmete </a:t>
            </a: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(detalji naknadno): </a:t>
            </a:r>
          </a:p>
          <a:p>
            <a:pPr marL="1274400" lvl="2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dirty="0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Diplomski seminar 1</a:t>
            </a:r>
          </a:p>
          <a:p>
            <a:pPr marL="1274400" lvl="2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dirty="0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Diplomski seminar 2</a:t>
            </a:r>
          </a:p>
          <a:p>
            <a:pPr marL="1274400" lvl="2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dirty="0">
                <a:solidFill>
                  <a:srgbClr val="33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Diplomski projekt ili izborni predmet po odabiru mentora</a:t>
            </a:r>
          </a:p>
          <a:p>
            <a:pPr marL="360000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Prijedlog novog studija (idu na više od 40% promjena) zadržava sličnu ideju, sa </a:t>
            </a:r>
            <a:r>
              <a:rPr lang="hr-HR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dodatnim unapređenjem </a:t>
            </a:r>
            <a:r>
              <a:rPr lang="hr-HR" sz="1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(obrađuje se znanstvena literatura, područje diplomskog rada, proučava se tehnologija i slično) </a:t>
            </a:r>
          </a:p>
          <a:p>
            <a:pPr marL="360000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endParaRPr lang="hr-HR" sz="20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lvl="0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Imaju </a:t>
            </a:r>
            <a:r>
              <a:rPr lang="hr-H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ograničenje maksimalno 10 studenata </a:t>
            </a: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 mentoru </a:t>
            </a: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</a:t>
            </a:r>
          </a:p>
          <a:p>
            <a:pPr marL="360000" lvl="0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Interno računaju 3,75 </a:t>
            </a:r>
            <a:r>
              <a:rPr lang="hr-H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norma sata </a:t>
            </a: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za završni, a 6 za diplomski</a:t>
            </a:r>
            <a:endParaRPr lang="hr-HR" sz="20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60000" lvl="0" indent="-36000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hr-HR" sz="20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Odabir mentora </a:t>
            </a:r>
            <a:r>
              <a:rPr lang="hr-HR" sz="2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je pri UPISU diplomskog studija (često vezani za Završne ispite 90%)</a:t>
            </a:r>
          </a:p>
        </p:txBody>
      </p:sp>
    </p:spTree>
    <p:extLst>
      <p:ext uri="{BB962C8B-B14F-4D97-AF65-F5344CB8AC3E}">
        <p14:creationId xmlns:p14="http://schemas.microsoft.com/office/powerpoint/2010/main" val="112514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0" y="44624"/>
            <a:ext cx="6715125" cy="53937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hr-HR" sz="22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FER – novi prijedlog diplomskog</a:t>
            </a:r>
          </a:p>
        </p:txBody>
      </p:sp>
      <p:pic>
        <p:nvPicPr>
          <p:cNvPr id="3" name="Slika 2" descr="Slika na kojoj se prikazuje snimka zaslona&#10;&#10;Opis je automatski generiran">
            <a:extLst>
              <a:ext uri="{FF2B5EF4-FFF2-40B4-BE49-F238E27FC236}">
                <a16:creationId xmlns:a16="http://schemas.microsoft.com/office/drawing/2014/main" id="{A6A28D88-6114-4784-BEF0-1B1E67AEEE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696"/>
            <a:ext cx="9144000" cy="6310332"/>
          </a:xfrm>
          <a:prstGeom prst="rect">
            <a:avLst/>
          </a:prstGeom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9E3A095-E7FF-4222-A6AC-92CC7F0039E1}"/>
              </a:ext>
            </a:extLst>
          </p:cNvPr>
          <p:cNvCxnSpPr>
            <a:cxnSpLocks/>
          </p:cNvCxnSpPr>
          <p:nvPr/>
        </p:nvCxnSpPr>
        <p:spPr bwMode="auto">
          <a:xfrm>
            <a:off x="2286000" y="1602669"/>
            <a:ext cx="1421904" cy="674203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66FF14D9-35E8-4F23-AA75-908DFCD873AA}"/>
              </a:ext>
            </a:extLst>
          </p:cNvPr>
          <p:cNvSpPr txBox="1"/>
          <p:nvPr/>
        </p:nvSpPr>
        <p:spPr>
          <a:xfrm>
            <a:off x="107504" y="1294892"/>
            <a:ext cx="3155652" cy="307777"/>
          </a:xfrm>
          <a:prstGeom prst="rect">
            <a:avLst/>
          </a:prstGeom>
          <a:solidFill>
            <a:srgbClr val="8FFBA9"/>
          </a:solidFill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chemeClr val="tx1"/>
                </a:solidFill>
              </a:rPr>
              <a:t>Zajednički za sve smjerove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BAED7AF-3E08-4F79-8FBF-FF2286F2A06F}"/>
              </a:ext>
            </a:extLst>
          </p:cNvPr>
          <p:cNvCxnSpPr>
            <a:cxnSpLocks/>
          </p:cNvCxnSpPr>
          <p:nvPr/>
        </p:nvCxnSpPr>
        <p:spPr bwMode="auto">
          <a:xfrm>
            <a:off x="1979712" y="2820419"/>
            <a:ext cx="1705620" cy="674203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4F17A35B-336A-46AE-BAE9-4E9A647C873F}"/>
              </a:ext>
            </a:extLst>
          </p:cNvPr>
          <p:cNvSpPr txBox="1"/>
          <p:nvPr/>
        </p:nvSpPr>
        <p:spPr>
          <a:xfrm>
            <a:off x="84932" y="2512642"/>
            <a:ext cx="1894780" cy="307777"/>
          </a:xfrm>
          <a:prstGeom prst="rect">
            <a:avLst/>
          </a:prstGeom>
          <a:solidFill>
            <a:srgbClr val="06CA63"/>
          </a:solidFill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chemeClr val="tx1"/>
                </a:solidFill>
              </a:rPr>
              <a:t>Obvezni smjera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69517A9-98BD-47B7-92E2-448A6E1E362F}"/>
              </a:ext>
            </a:extLst>
          </p:cNvPr>
          <p:cNvCxnSpPr>
            <a:cxnSpLocks/>
          </p:cNvCxnSpPr>
          <p:nvPr/>
        </p:nvCxnSpPr>
        <p:spPr bwMode="auto">
          <a:xfrm>
            <a:off x="1910556" y="4004137"/>
            <a:ext cx="1705620" cy="674203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5CEB5FA-09D2-4984-A906-E4B8A4A1690C}"/>
              </a:ext>
            </a:extLst>
          </p:cNvPr>
          <p:cNvSpPr txBox="1"/>
          <p:nvPr/>
        </p:nvSpPr>
        <p:spPr>
          <a:xfrm>
            <a:off x="15776" y="3696360"/>
            <a:ext cx="1894780" cy="307777"/>
          </a:xfrm>
          <a:prstGeom prst="rect">
            <a:avLst/>
          </a:prstGeom>
          <a:solidFill>
            <a:srgbClr val="F9CB07"/>
          </a:solidFill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chemeClr val="tx1"/>
                </a:solidFill>
              </a:rPr>
              <a:t>Izborni smjera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04C2A2-776B-491C-A15A-46493236A2EB}"/>
              </a:ext>
            </a:extLst>
          </p:cNvPr>
          <p:cNvSpPr txBox="1"/>
          <p:nvPr/>
        </p:nvSpPr>
        <p:spPr>
          <a:xfrm>
            <a:off x="4211960" y="836712"/>
            <a:ext cx="1894780" cy="523220"/>
          </a:xfrm>
          <a:prstGeom prst="rect">
            <a:avLst/>
          </a:prstGeom>
          <a:solidFill>
            <a:srgbClr val="FEE7BA"/>
          </a:solidFill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chemeClr val="tx1"/>
                </a:solidFill>
              </a:rPr>
              <a:t>Izborni ostalih smjerova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FAB5F59-8F2A-4174-B17D-C80FD7CD85E7}"/>
              </a:ext>
            </a:extLst>
          </p:cNvPr>
          <p:cNvCxnSpPr>
            <a:cxnSpLocks/>
          </p:cNvCxnSpPr>
          <p:nvPr/>
        </p:nvCxnSpPr>
        <p:spPr bwMode="auto">
          <a:xfrm>
            <a:off x="5549156" y="1359932"/>
            <a:ext cx="1759148" cy="579838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2663C395-365A-4A74-915A-F60533261FDC}"/>
              </a:ext>
            </a:extLst>
          </p:cNvPr>
          <p:cNvSpPr txBox="1"/>
          <p:nvPr/>
        </p:nvSpPr>
        <p:spPr>
          <a:xfrm>
            <a:off x="6870812" y="322392"/>
            <a:ext cx="1894780" cy="523220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chemeClr val="tx1"/>
                </a:solidFill>
              </a:rPr>
              <a:t>Diplomski seminar/projekt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13EC8FC0-DFDF-4BEE-AB6E-0473561AF583}"/>
              </a:ext>
            </a:extLst>
          </p:cNvPr>
          <p:cNvCxnSpPr>
            <a:cxnSpLocks/>
          </p:cNvCxnSpPr>
          <p:nvPr/>
        </p:nvCxnSpPr>
        <p:spPr bwMode="auto">
          <a:xfrm flipH="1">
            <a:off x="7947992" y="845612"/>
            <a:ext cx="260016" cy="1094158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D8DEAE00-40D2-4CA6-B0A3-A21DA989BBDF}"/>
              </a:ext>
            </a:extLst>
          </p:cNvPr>
          <p:cNvSpPr txBox="1"/>
          <p:nvPr/>
        </p:nvSpPr>
        <p:spPr>
          <a:xfrm>
            <a:off x="5549156" y="6435264"/>
            <a:ext cx="1894780" cy="523220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chemeClr val="tx1"/>
                </a:solidFill>
              </a:rPr>
              <a:t>Društveni (kartanje)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A51E114-64C0-421C-A48E-5937A1D46EE2}"/>
              </a:ext>
            </a:extLst>
          </p:cNvPr>
          <p:cNvCxnSpPr>
            <a:cxnSpLocks/>
          </p:cNvCxnSpPr>
          <p:nvPr/>
        </p:nvCxnSpPr>
        <p:spPr bwMode="auto">
          <a:xfrm flipV="1">
            <a:off x="6870812" y="5268419"/>
            <a:ext cx="1551358" cy="1153729"/>
          </a:xfrm>
          <a:prstGeom prst="straightConnector1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0" y="44624"/>
            <a:ext cx="6715125" cy="53937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hr-HR" sz="2200" b="1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FER – novi prijedlog diplomskog</a:t>
            </a:r>
          </a:p>
        </p:txBody>
      </p:sp>
      <p:pic>
        <p:nvPicPr>
          <p:cNvPr id="4" name="Slika 3" descr="Slika na kojoj se prikazuje snimka zaslona&#10;&#10;Opis je automatski generiran">
            <a:extLst>
              <a:ext uri="{FF2B5EF4-FFF2-40B4-BE49-F238E27FC236}">
                <a16:creationId xmlns:a16="http://schemas.microsoft.com/office/drawing/2014/main" id="{742244DB-41A8-408B-815B-E042B165850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850"/>
          <a:stretch/>
        </p:blipFill>
        <p:spPr>
          <a:xfrm>
            <a:off x="35496" y="764704"/>
            <a:ext cx="9033966" cy="604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15239"/>
      </p:ext>
    </p:extLst>
  </p:cSld>
  <p:clrMapOvr>
    <a:masterClrMapping/>
  </p:clrMapOvr>
</p:sld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CCFFFF"/>
          </a:solidFill>
          <a:prstDash val="solid"/>
          <a:round/>
          <a:headEnd type="triangl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3000" b="0" i="0" u="none" strike="noStrike" cap="none" normalizeH="0" baseline="0" smtClean="0">
            <a:ln>
              <a:noFill/>
            </a:ln>
            <a:solidFill>
              <a:srgbClr val="99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CCFFFF"/>
          </a:solidFill>
          <a:prstDash val="solid"/>
          <a:round/>
          <a:headEnd type="triangl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3000" b="0" i="0" u="none" strike="noStrike" cap="none" normalizeH="0" baseline="0" smtClean="0">
            <a:ln>
              <a:noFill/>
            </a:ln>
            <a:solidFill>
              <a:srgbClr val="99FFCC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30651</TotalTime>
  <Words>137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Times New Roman</vt:lpstr>
      <vt:lpstr>Verdana</vt:lpstr>
      <vt:lpstr>Wingdings</vt:lpstr>
      <vt:lpstr>1_Profile</vt:lpstr>
      <vt:lpstr>PowerPoint Presentation</vt:lpstr>
      <vt:lpstr>PowerPoint Presentation</vt:lpstr>
      <vt:lpstr>PowerPoint Presentation</vt:lpstr>
    </vt:vector>
  </TitlesOfParts>
  <Company>GF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AJ</dc:creator>
  <cp:lastModifiedBy>Josip Atalić</cp:lastModifiedBy>
  <cp:revision>2311</cp:revision>
  <dcterms:created xsi:type="dcterms:W3CDTF">2007-02-28T20:04:14Z</dcterms:created>
  <dcterms:modified xsi:type="dcterms:W3CDTF">2019-11-21T10:42:21Z</dcterms:modified>
</cp:coreProperties>
</file>