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36" r:id="rId2"/>
    <p:sldId id="435" r:id="rId3"/>
    <p:sldId id="437" r:id="rId4"/>
    <p:sldId id="439" r:id="rId5"/>
    <p:sldId id="440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52" r:id="rId17"/>
    <p:sldId id="453" r:id="rId18"/>
    <p:sldId id="454" r:id="rId19"/>
    <p:sldId id="459" r:id="rId20"/>
    <p:sldId id="460" r:id="rId21"/>
    <p:sldId id="461" r:id="rId22"/>
    <p:sldId id="462" r:id="rId23"/>
    <p:sldId id="463" r:id="rId24"/>
    <p:sldId id="464" r:id="rId25"/>
    <p:sldId id="465" r:id="rId26"/>
  </p:sldIdLst>
  <p:sldSz cx="9144000" cy="6858000" type="screen4x3"/>
  <p:notesSz cx="7099300" cy="102346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ip Piskovic" initials="J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F261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7" autoAdjust="0"/>
    <p:restoredTop sz="97881" autoAdjust="0"/>
  </p:normalViewPr>
  <p:slideViewPr>
    <p:cSldViewPr snapToGrid="0">
      <p:cViewPr varScale="1">
        <p:scale>
          <a:sx n="112" d="100"/>
          <a:sy n="112" d="100"/>
        </p:scale>
        <p:origin x="17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3258" y="-102"/>
      </p:cViewPr>
      <p:guideLst>
        <p:guide orient="horz" pos="3224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88D7759-8E18-42C6-9D69-7BAACA53F010}" type="datetime1">
              <a:rPr lang="hr-HR"/>
              <a:pPr>
                <a:defRPr/>
              </a:pPr>
              <a:t>9.1.2017.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wrap="square" lIns="95070" tIns="47535" rIns="95070" bIns="4753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5070" tIns="47535" rIns="95070" bIns="4753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4FC5736-DE60-4FEF-9D7E-5E43A6C63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9259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5070" tIns="47535" rIns="95070" bIns="47535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5070" tIns="47535" rIns="95070" bIns="47535" rtlCol="0"/>
          <a:lstStyle>
            <a:lvl1pPr algn="r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572E11C-53E3-4AAB-AB45-21DEF870E354}" type="datetime1">
              <a:rPr lang="hr-HR"/>
              <a:pPr>
                <a:defRPr/>
              </a:pPr>
              <a:t>9.1.2017.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0" tIns="47535" rIns="95070" bIns="47535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2513"/>
            <a:ext cx="5680075" cy="4605337"/>
          </a:xfrm>
          <a:prstGeom prst="rect">
            <a:avLst/>
          </a:prstGeom>
        </p:spPr>
        <p:txBody>
          <a:bodyPr vert="horz" lIns="95070" tIns="47535" rIns="95070" bIns="47535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5070" tIns="47535" rIns="95070" bIns="47535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5070" tIns="47535" rIns="95070" bIns="47535" rtlCol="0" anchor="b"/>
          <a:lstStyle>
            <a:lvl1pPr algn="r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63547AE-9F06-4690-B9C9-576E6FAC94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57384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3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ov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3668713" y="5319713"/>
            <a:ext cx="1806575" cy="722312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pl-PL" sz="1000" b="1" dirty="0" smtClean="0">
                <a:latin typeface="Calibri" pitchFamily="34" charset="0"/>
                <a:cs typeface="+mn-cs"/>
              </a:rPr>
              <a:t>Prof.dr.sc. Darko Dujmović</a:t>
            </a:r>
          </a:p>
          <a:p>
            <a:pPr eaLnBrk="1" hangingPunct="1">
              <a:defRPr/>
            </a:pPr>
            <a:endParaRPr lang="pl-PL" sz="1000" b="1" dirty="0" smtClean="0">
              <a:latin typeface="Calibri" pitchFamily="34" charset="0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540500" y="6299200"/>
            <a:ext cx="2438400" cy="365125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algn="r">
              <a:defRPr/>
            </a:pPr>
            <a:fld id="{B53FE83D-C57A-42D7-B0DD-5D9ABCC86F49}" type="slidenum">
              <a:rPr lang="en-US" sz="1200" smtClean="0">
                <a:latin typeface="Calibri" charset="0"/>
                <a:ea typeface="ＭＳ Ｐゴシック" charset="-128"/>
                <a:cs typeface="+mn-cs"/>
              </a:rPr>
              <a:pPr algn="r">
                <a:defRPr/>
              </a:pPr>
              <a:t>‹#›</a:t>
            </a:fld>
            <a:endParaRPr lang="en-US" sz="1200" dirty="0"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52400" y="685800"/>
            <a:ext cx="8839200" cy="5495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096963" y="6222206"/>
            <a:ext cx="3747372" cy="5603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dr.sc. Mislav Stepinac, dipl. ing. građ.</a:t>
            </a:r>
          </a:p>
          <a:p>
            <a:pPr eaLnBrk="1" hangingPunct="1"/>
            <a:r>
              <a:rPr lang="pl-PL" altLang="en-US" sz="1400" b="1" dirty="0" smtClean="0">
                <a:solidFill>
                  <a:srgbClr val="595959"/>
                </a:solidFill>
                <a:latin typeface="Calibri" pitchFamily="34" charset="0"/>
              </a:rPr>
              <a:t>Katedra za drvene konstrukcije</a:t>
            </a:r>
          </a:p>
          <a:p>
            <a:pPr eaLnBrk="1" hangingPunct="1"/>
            <a:r>
              <a:rPr lang="pl-PL" altLang="en-US" sz="1200" b="1" dirty="0" smtClean="0">
                <a:solidFill>
                  <a:srgbClr val="595959"/>
                </a:solidFill>
                <a:latin typeface="Calibri" pitchFamily="34" charset="0"/>
              </a:rPr>
              <a:t>Zavod za konstrukcije</a:t>
            </a:r>
            <a:endParaRPr lang="pl-PL" altLang="en-US" sz="1200" dirty="0">
              <a:solidFill>
                <a:srgbClr val="595959"/>
              </a:solidFill>
              <a:latin typeface="Calibri" pitchFamily="34" charset="0"/>
            </a:endParaRPr>
          </a:p>
        </p:txBody>
      </p:sp>
      <p:graphicFrame>
        <p:nvGraphicFramePr>
          <p:cNvPr id="10" name="Object 16"/>
          <p:cNvGraphicFramePr>
            <a:graphicFrameLocks noChangeAspect="1"/>
          </p:cNvGraphicFramePr>
          <p:nvPr userDrawn="1"/>
        </p:nvGraphicFramePr>
        <p:xfrm>
          <a:off x="155575" y="6237288"/>
          <a:ext cx="785813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69" name="Image" r:id="rId4" imgW="1736922" imgH="1097004" progId="">
                  <p:embed/>
                </p:oleObj>
              </mc:Choice>
              <mc:Fallback>
                <p:oleObj name="Image" r:id="rId4" imgW="1736922" imgH="109700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6237288"/>
                        <a:ext cx="785813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52400" y="55563"/>
            <a:ext cx="8839200" cy="5413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F261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85800"/>
            <a:ext cx="8826500" cy="54625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672774" y="6222206"/>
            <a:ext cx="3747372" cy="5603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en-US" sz="14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Auditorne</a:t>
            </a:r>
            <a:r>
              <a:rPr lang="pl-PL" altLang="en-US" sz="1400" b="1" baseline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vježbe br. 5.</a:t>
            </a:r>
            <a:r>
              <a:rPr lang="pl-PL" altLang="en-US" sz="1400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en-US" sz="1400" b="1" i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Detalji u drvenim konstrukcijama</a:t>
            </a:r>
            <a:endParaRPr lang="pl-PL" altLang="en-US" sz="1200" b="1" i="1" dirty="0">
              <a:solidFill>
                <a:srgbClr val="595959"/>
              </a:solidFill>
              <a:latin typeface="Calibri" pitchFamily="34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 rot="10800000">
            <a:off x="152400" y="609600"/>
            <a:ext cx="7315200" cy="1588"/>
          </a:xfrm>
          <a:prstGeom prst="line">
            <a:avLst/>
          </a:prstGeom>
          <a:ln w="57150">
            <a:solidFill>
              <a:srgbClr val="F261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78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ov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3668713" y="5319713"/>
            <a:ext cx="1806575" cy="722312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pl-PL" sz="1000" b="1" dirty="0" smtClean="0">
                <a:latin typeface="Calibri" pitchFamily="34" charset="0"/>
                <a:cs typeface="+mn-cs"/>
              </a:rPr>
              <a:t>Prof.dr.sc. Darko Dujmović</a:t>
            </a:r>
          </a:p>
          <a:p>
            <a:pPr eaLnBrk="1" hangingPunct="1">
              <a:defRPr/>
            </a:pPr>
            <a:endParaRPr lang="pl-PL" sz="1000" b="1" dirty="0" smtClean="0">
              <a:latin typeface="Calibri" pitchFamily="34" charset="0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540500" y="6299200"/>
            <a:ext cx="2438400" cy="365125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algn="r">
              <a:defRPr/>
            </a:pPr>
            <a:fld id="{B53FE83D-C57A-42D7-B0DD-5D9ABCC86F49}" type="slidenum">
              <a:rPr lang="en-US" sz="1200" smtClean="0">
                <a:latin typeface="Calibri" charset="0"/>
                <a:ea typeface="ＭＳ Ｐゴシック" charset="-128"/>
                <a:cs typeface="+mn-cs"/>
              </a:rPr>
              <a:pPr algn="r">
                <a:defRPr/>
              </a:pPr>
              <a:t>‹#›</a:t>
            </a:fld>
            <a:endParaRPr lang="en-US" sz="1200" dirty="0"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52400" y="685800"/>
            <a:ext cx="8839200" cy="5495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096963" y="6222206"/>
            <a:ext cx="3747372" cy="5603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dr.sc. Mislav Stepinac, dipl. ing. građ.</a:t>
            </a:r>
          </a:p>
          <a:p>
            <a:pPr eaLnBrk="1" hangingPunct="1"/>
            <a:r>
              <a:rPr lang="pl-PL" altLang="en-US" sz="1400" b="1" dirty="0" smtClean="0">
                <a:solidFill>
                  <a:srgbClr val="595959"/>
                </a:solidFill>
                <a:latin typeface="Calibri" pitchFamily="34" charset="0"/>
              </a:rPr>
              <a:t>Katedra za drvene konstrukcije</a:t>
            </a:r>
          </a:p>
          <a:p>
            <a:pPr eaLnBrk="1" hangingPunct="1"/>
            <a:r>
              <a:rPr lang="pl-PL" altLang="en-US" sz="1200" b="1" dirty="0" smtClean="0">
                <a:solidFill>
                  <a:srgbClr val="595959"/>
                </a:solidFill>
                <a:latin typeface="Calibri" pitchFamily="34" charset="0"/>
              </a:rPr>
              <a:t>Zavod za konstrukcije</a:t>
            </a:r>
            <a:endParaRPr lang="pl-PL" altLang="en-US" sz="1200" dirty="0">
              <a:solidFill>
                <a:srgbClr val="595959"/>
              </a:solidFill>
              <a:latin typeface="Calibri" pitchFamily="34" charset="0"/>
            </a:endParaRPr>
          </a:p>
        </p:txBody>
      </p:sp>
      <p:graphicFrame>
        <p:nvGraphicFramePr>
          <p:cNvPr id="10" name="Object 16"/>
          <p:cNvGraphicFramePr>
            <a:graphicFrameLocks noChangeAspect="1"/>
          </p:cNvGraphicFramePr>
          <p:nvPr userDrawn="1"/>
        </p:nvGraphicFramePr>
        <p:xfrm>
          <a:off x="155575" y="6237288"/>
          <a:ext cx="785813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4" name="Image" r:id="rId4" imgW="1736922" imgH="1097004" progId="">
                  <p:embed/>
                </p:oleObj>
              </mc:Choice>
              <mc:Fallback>
                <p:oleObj name="Image" r:id="rId4" imgW="1736922" imgH="109700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6237288"/>
                        <a:ext cx="785813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52400" y="55563"/>
            <a:ext cx="8839200" cy="5413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F261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85800"/>
            <a:ext cx="8826500" cy="54625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672774" y="6222206"/>
            <a:ext cx="3747372" cy="5603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en-US" sz="14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Auditorne</a:t>
            </a:r>
            <a:r>
              <a:rPr lang="pl-PL" altLang="en-US" sz="1400" b="1" baseline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vježbe br. 5.</a:t>
            </a:r>
            <a:r>
              <a:rPr lang="pl-PL" altLang="en-US" sz="1400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en-US" sz="1400" b="1" i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Detalji u drvenim konstrukcijama</a:t>
            </a:r>
            <a:endParaRPr lang="pl-PL" altLang="en-US" sz="1200" b="1" i="1" dirty="0">
              <a:solidFill>
                <a:srgbClr val="595959"/>
              </a:solidFill>
              <a:latin typeface="Calibri" pitchFamily="34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 rot="10800000">
            <a:off x="152400" y="609600"/>
            <a:ext cx="7315200" cy="1588"/>
          </a:xfrm>
          <a:prstGeom prst="line">
            <a:avLst/>
          </a:prstGeom>
          <a:ln w="57150">
            <a:solidFill>
              <a:srgbClr val="F261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906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ov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3668713" y="5319713"/>
            <a:ext cx="1806575" cy="722312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pl-PL" sz="1000" b="1" dirty="0" smtClean="0">
                <a:latin typeface="Calibri" pitchFamily="34" charset="0"/>
                <a:cs typeface="+mn-cs"/>
              </a:rPr>
              <a:t>Prof.dr.sc. Darko Dujmović</a:t>
            </a:r>
          </a:p>
          <a:p>
            <a:pPr eaLnBrk="1" hangingPunct="1">
              <a:defRPr/>
            </a:pPr>
            <a:endParaRPr lang="pl-PL" sz="1000" b="1" dirty="0" smtClean="0">
              <a:latin typeface="Calibri" pitchFamily="34" charset="0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540500" y="6299200"/>
            <a:ext cx="2438400" cy="365125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algn="r">
              <a:defRPr/>
            </a:pPr>
            <a:fld id="{B53FE83D-C57A-42D7-B0DD-5D9ABCC86F49}" type="slidenum">
              <a:rPr lang="en-US" sz="1200" smtClean="0">
                <a:latin typeface="Calibri" charset="0"/>
                <a:ea typeface="ＭＳ Ｐゴシック" charset="-128"/>
                <a:cs typeface="+mn-cs"/>
              </a:rPr>
              <a:pPr algn="r">
                <a:defRPr/>
              </a:pPr>
              <a:t>‹#›</a:t>
            </a:fld>
            <a:endParaRPr lang="en-US" sz="1200" dirty="0"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52400" y="685800"/>
            <a:ext cx="8839200" cy="5495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096963" y="6222206"/>
            <a:ext cx="3747372" cy="5603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dr.sc. Mislav Stepinac, dipl. ing. građ.</a:t>
            </a:r>
          </a:p>
          <a:p>
            <a:pPr eaLnBrk="1" hangingPunct="1"/>
            <a:r>
              <a:rPr lang="pl-PL" altLang="en-US" sz="1400" b="1" dirty="0" smtClean="0">
                <a:solidFill>
                  <a:srgbClr val="595959"/>
                </a:solidFill>
                <a:latin typeface="Calibri" pitchFamily="34" charset="0"/>
              </a:rPr>
              <a:t>Katedra za drvene konstrukcije</a:t>
            </a:r>
          </a:p>
          <a:p>
            <a:pPr eaLnBrk="1" hangingPunct="1"/>
            <a:r>
              <a:rPr lang="pl-PL" altLang="en-US" sz="1200" b="1" dirty="0" smtClean="0">
                <a:solidFill>
                  <a:srgbClr val="595959"/>
                </a:solidFill>
                <a:latin typeface="Calibri" pitchFamily="34" charset="0"/>
              </a:rPr>
              <a:t>Zavod za konstrukcije</a:t>
            </a:r>
            <a:endParaRPr lang="pl-PL" altLang="en-US" sz="1200" dirty="0">
              <a:solidFill>
                <a:srgbClr val="595959"/>
              </a:solidFill>
              <a:latin typeface="Calibri" pitchFamily="34" charset="0"/>
            </a:endParaRPr>
          </a:p>
        </p:txBody>
      </p:sp>
      <p:graphicFrame>
        <p:nvGraphicFramePr>
          <p:cNvPr id="10" name="Object 16"/>
          <p:cNvGraphicFramePr>
            <a:graphicFrameLocks noChangeAspect="1"/>
          </p:cNvGraphicFramePr>
          <p:nvPr userDrawn="1"/>
        </p:nvGraphicFramePr>
        <p:xfrm>
          <a:off x="155575" y="6237288"/>
          <a:ext cx="785813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8" name="Image" r:id="rId4" imgW="1736922" imgH="1097004" progId="">
                  <p:embed/>
                </p:oleObj>
              </mc:Choice>
              <mc:Fallback>
                <p:oleObj name="Image" r:id="rId4" imgW="1736922" imgH="109700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6237288"/>
                        <a:ext cx="785813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52400" y="55563"/>
            <a:ext cx="8839200" cy="5413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F261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85800"/>
            <a:ext cx="8826500" cy="54625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672774" y="6222206"/>
            <a:ext cx="3747372" cy="56038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en-US" sz="14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Auditorne</a:t>
            </a:r>
            <a:r>
              <a:rPr lang="pl-PL" altLang="en-US" sz="1400" b="1" baseline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vježbe br. 5.</a:t>
            </a:r>
            <a:r>
              <a:rPr lang="pl-PL" altLang="en-US" sz="1400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en-US" sz="1400" b="1" i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Detalji u drvenim konstrukcijama</a:t>
            </a:r>
            <a:endParaRPr lang="pl-PL" altLang="en-US" sz="1200" b="1" i="1" dirty="0">
              <a:solidFill>
                <a:srgbClr val="595959"/>
              </a:solidFill>
              <a:latin typeface="Calibri" pitchFamily="34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 rot="10800000">
            <a:off x="152400" y="609600"/>
            <a:ext cx="7315200" cy="1588"/>
          </a:xfrm>
          <a:prstGeom prst="line">
            <a:avLst/>
          </a:prstGeom>
          <a:ln w="57150">
            <a:solidFill>
              <a:srgbClr val="F261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449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6350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60" r:id="rId2"/>
    <p:sldLayoutId id="2147483959" r:id="rId3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595959"/>
          </a:solidFill>
          <a:latin typeface="Arial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595959"/>
          </a:solidFill>
          <a:latin typeface="Arial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595959"/>
          </a:solidFill>
          <a:latin typeface="Arial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595959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404040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404040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04040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404040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404040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0.png"/><Relationship Id="rId7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13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12" Type="http://schemas.openxmlformats.org/officeDocument/2006/relationships/image" Target="../media/image25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75.png"/><Relationship Id="rId5" Type="http://schemas.openxmlformats.org/officeDocument/2006/relationships/image" Target="../media/image18.png"/><Relationship Id="rId10" Type="http://schemas.openxmlformats.org/officeDocument/2006/relationships/image" Target="../media/image74.png"/><Relationship Id="rId4" Type="http://schemas.openxmlformats.org/officeDocument/2006/relationships/image" Target="../media/image17.png"/><Relationship Id="rId9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Eigene%20Dateien\Hanni\Damm%20Vorlesung\Neue%20DIN%20HD\Powerpoints%20HD%20neu%20von%202005\17-Passbolzen.AVI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oleObject" Target="../embeddings/oleObject15.bin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51.wmf"/><Relationship Id="rId5" Type="http://schemas.openxmlformats.org/officeDocument/2006/relationships/image" Target="../media/image52.pn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48.wmf"/><Relationship Id="rId9" Type="http://schemas.openxmlformats.org/officeDocument/2006/relationships/image" Target="../media/image5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openxmlformats.org/officeDocument/2006/relationships/image" Target="../media/image10.tmp"/><Relationship Id="rId7" Type="http://schemas.openxmlformats.org/officeDocument/2006/relationships/image" Target="../media/image14.tmp"/><Relationship Id="rId12" Type="http://schemas.openxmlformats.org/officeDocument/2006/relationships/image" Target="../media/image19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mp"/><Relationship Id="rId11" Type="http://schemas.openxmlformats.org/officeDocument/2006/relationships/image" Target="../media/image18.emf"/><Relationship Id="rId5" Type="http://schemas.openxmlformats.org/officeDocument/2006/relationships/image" Target="../media/image12.tmp"/><Relationship Id="rId10" Type="http://schemas.openxmlformats.org/officeDocument/2006/relationships/image" Target="../media/image17.tmp"/><Relationship Id="rId4" Type="http://schemas.openxmlformats.org/officeDocument/2006/relationships/image" Target="../media/image11.tmp"/><Relationship Id="rId9" Type="http://schemas.openxmlformats.org/officeDocument/2006/relationships/image" Target="../media/image16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160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wmf"/><Relationship Id="rId11" Type="http://schemas.openxmlformats.org/officeDocument/2006/relationships/image" Target="../media/image140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30.png"/><Relationship Id="rId4" Type="http://schemas.openxmlformats.org/officeDocument/2006/relationships/image" Target="../media/image24.wmf"/><Relationship Id="rId9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32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Detalji </a:t>
            </a:r>
            <a:endParaRPr lang="hr-HR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"/>
          <a:stretch/>
        </p:blipFill>
        <p:spPr>
          <a:xfrm>
            <a:off x="-17092" y="596899"/>
            <a:ext cx="9161092" cy="626110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193869" y="55562"/>
            <a:ext cx="4797731" cy="5413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261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Gothic" pitchFamily="34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hr-HR" sz="2000" dirty="0" smtClean="0">
                <a:solidFill>
                  <a:srgbClr val="00B050"/>
                </a:solidFill>
                <a:effectLst/>
              </a:rPr>
              <a:t>dr.sc. Mislav Stepinac, dipl. ing.grad. </a:t>
            </a:r>
            <a:endParaRPr lang="hr-HR" sz="2000" dirty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3858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Razmaci čavala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"/>
          <a:stretch/>
        </p:blipFill>
        <p:spPr>
          <a:xfrm>
            <a:off x="647564" y="1632247"/>
            <a:ext cx="7848872" cy="343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4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Razmaci čavala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ctangle 3"/>
          <p:cNvSpPr/>
          <p:nvPr/>
        </p:nvSpPr>
        <p:spPr>
          <a:xfrm>
            <a:off x="460261" y="3878370"/>
            <a:ext cx="8429684" cy="150019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arallelogram 4"/>
          <p:cNvSpPr/>
          <p:nvPr/>
        </p:nvSpPr>
        <p:spPr>
          <a:xfrm>
            <a:off x="3246343" y="1163726"/>
            <a:ext cx="2714644" cy="4214842"/>
          </a:xfrm>
          <a:prstGeom prst="parallelogram">
            <a:avLst>
              <a:gd name="adj" fmla="val 40326"/>
            </a:avLst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Oval 5"/>
          <p:cNvSpPr/>
          <p:nvPr/>
        </p:nvSpPr>
        <p:spPr>
          <a:xfrm>
            <a:off x="3895637" y="4173650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4289337" y="4173650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Oval 7"/>
          <p:cNvSpPr/>
          <p:nvPr/>
        </p:nvSpPr>
        <p:spPr>
          <a:xfrm>
            <a:off x="4721137" y="4173650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/>
          <p:cNvSpPr/>
          <p:nvPr/>
        </p:nvSpPr>
        <p:spPr>
          <a:xfrm>
            <a:off x="3781337" y="4580050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Oval 9"/>
          <p:cNvSpPr/>
          <p:nvPr/>
        </p:nvSpPr>
        <p:spPr>
          <a:xfrm>
            <a:off x="4175037" y="4592750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Oval 10"/>
          <p:cNvSpPr/>
          <p:nvPr/>
        </p:nvSpPr>
        <p:spPr>
          <a:xfrm>
            <a:off x="4594137" y="4592750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/>
          <p:cNvSpPr/>
          <p:nvPr/>
        </p:nvSpPr>
        <p:spPr>
          <a:xfrm>
            <a:off x="3667037" y="4986450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Oval 12"/>
          <p:cNvSpPr/>
          <p:nvPr/>
        </p:nvSpPr>
        <p:spPr>
          <a:xfrm>
            <a:off x="4060737" y="4999150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Oval 13"/>
          <p:cNvSpPr/>
          <p:nvPr/>
        </p:nvSpPr>
        <p:spPr>
          <a:xfrm>
            <a:off x="4479837" y="4999150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3674971" y="3878370"/>
            <a:ext cx="1571636" cy="1588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p Arrow 15"/>
          <p:cNvSpPr/>
          <p:nvPr/>
        </p:nvSpPr>
        <p:spPr>
          <a:xfrm rot="915248">
            <a:off x="4746541" y="1306602"/>
            <a:ext cx="428628" cy="107157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Rectangle 16"/>
          <p:cNvSpPr/>
          <p:nvPr/>
        </p:nvSpPr>
        <p:spPr>
          <a:xfrm>
            <a:off x="3246343" y="5307130"/>
            <a:ext cx="1643074" cy="1428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Rectangle 17"/>
          <p:cNvSpPr/>
          <p:nvPr/>
        </p:nvSpPr>
        <p:spPr>
          <a:xfrm>
            <a:off x="5246607" y="3735494"/>
            <a:ext cx="3643338" cy="1428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460261" y="3735494"/>
            <a:ext cx="3214710" cy="1428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711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Razmaci čavala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ctangle 3"/>
          <p:cNvSpPr/>
          <p:nvPr/>
        </p:nvSpPr>
        <p:spPr>
          <a:xfrm>
            <a:off x="386990" y="3686267"/>
            <a:ext cx="8429684" cy="150019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arallelogram 4"/>
          <p:cNvSpPr/>
          <p:nvPr/>
        </p:nvSpPr>
        <p:spPr>
          <a:xfrm>
            <a:off x="3173072" y="971623"/>
            <a:ext cx="2714644" cy="4214842"/>
          </a:xfrm>
          <a:prstGeom prst="parallelogram">
            <a:avLst>
              <a:gd name="adj" fmla="val 40326"/>
            </a:avLst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Oval 5"/>
          <p:cNvSpPr/>
          <p:nvPr/>
        </p:nvSpPr>
        <p:spPr>
          <a:xfrm>
            <a:off x="3822366" y="3981547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4216066" y="3981547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Oval 7"/>
          <p:cNvSpPr/>
          <p:nvPr/>
        </p:nvSpPr>
        <p:spPr>
          <a:xfrm>
            <a:off x="4647866" y="3981547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/>
          <p:cNvSpPr/>
          <p:nvPr/>
        </p:nvSpPr>
        <p:spPr>
          <a:xfrm>
            <a:off x="3708066" y="4387947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Oval 9"/>
          <p:cNvSpPr/>
          <p:nvPr/>
        </p:nvSpPr>
        <p:spPr>
          <a:xfrm>
            <a:off x="4101766" y="4400647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Oval 10"/>
          <p:cNvSpPr/>
          <p:nvPr/>
        </p:nvSpPr>
        <p:spPr>
          <a:xfrm>
            <a:off x="4520866" y="4400647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/>
          <p:cNvSpPr/>
          <p:nvPr/>
        </p:nvSpPr>
        <p:spPr>
          <a:xfrm>
            <a:off x="3593766" y="4794347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Oval 12"/>
          <p:cNvSpPr/>
          <p:nvPr/>
        </p:nvSpPr>
        <p:spPr>
          <a:xfrm>
            <a:off x="3987466" y="4807047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Oval 13"/>
          <p:cNvSpPr/>
          <p:nvPr/>
        </p:nvSpPr>
        <p:spPr>
          <a:xfrm>
            <a:off x="4406566" y="4807047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3601700" y="3686267"/>
            <a:ext cx="1571636" cy="1588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p Arrow 15"/>
          <p:cNvSpPr/>
          <p:nvPr/>
        </p:nvSpPr>
        <p:spPr>
          <a:xfrm rot="11719336">
            <a:off x="4673270" y="1114499"/>
            <a:ext cx="428628" cy="107157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Rectangle 16"/>
          <p:cNvSpPr/>
          <p:nvPr/>
        </p:nvSpPr>
        <p:spPr>
          <a:xfrm>
            <a:off x="4816146" y="5043589"/>
            <a:ext cx="4000528" cy="1428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Rectangle 17"/>
          <p:cNvSpPr/>
          <p:nvPr/>
        </p:nvSpPr>
        <p:spPr>
          <a:xfrm>
            <a:off x="386990" y="5043589"/>
            <a:ext cx="2786082" cy="1428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Footer Placeholder 6"/>
          <p:cNvSpPr txBox="1">
            <a:spLocks/>
          </p:cNvSpPr>
          <p:nvPr/>
        </p:nvSpPr>
        <p:spPr>
          <a:xfrm>
            <a:off x="677254" y="6095972"/>
            <a:ext cx="4038600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hr-H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Katedra za drvene konstrukcije, Mislav Stepinac</a:t>
            </a:r>
            <a:endParaRPr lang="en-GB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0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Modovi loma</a:t>
            </a:r>
            <a:endParaRPr lang="hr-HR" dirty="0"/>
          </a:p>
        </p:txBody>
      </p:sp>
      <p:grpSp>
        <p:nvGrpSpPr>
          <p:cNvPr id="8" name="Group 7"/>
          <p:cNvGrpSpPr/>
          <p:nvPr/>
        </p:nvGrpSpPr>
        <p:grpSpPr>
          <a:xfrm>
            <a:off x="274014" y="792160"/>
            <a:ext cx="2606783" cy="2245518"/>
            <a:chOff x="1210460" y="1004888"/>
            <a:chExt cx="2606783" cy="2245518"/>
          </a:xfrm>
        </p:grpSpPr>
        <p:grpSp>
          <p:nvGrpSpPr>
            <p:cNvPr id="10" name="Group 9"/>
            <p:cNvGrpSpPr/>
            <p:nvPr/>
          </p:nvGrpSpPr>
          <p:grpSpPr>
            <a:xfrm>
              <a:off x="1210460" y="1004888"/>
              <a:ext cx="2402690" cy="1624012"/>
              <a:chOff x="1210460" y="1004888"/>
              <a:chExt cx="2402690" cy="1624012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2302669" y="1743075"/>
                <a:ext cx="1302544" cy="800100"/>
              </a:xfrm>
              <a:custGeom>
                <a:avLst/>
                <a:gdLst>
                  <a:gd name="connsiteX0" fmla="*/ 1283494 w 1302544"/>
                  <a:gd name="connsiteY0" fmla="*/ 0 h 800100"/>
                  <a:gd name="connsiteX1" fmla="*/ 0 w 1302544"/>
                  <a:gd name="connsiteY1" fmla="*/ 0 h 800100"/>
                  <a:gd name="connsiteX2" fmla="*/ 0 w 1302544"/>
                  <a:gd name="connsiteY2" fmla="*/ 800100 h 800100"/>
                  <a:gd name="connsiteX3" fmla="*/ 1302544 w 1302544"/>
                  <a:gd name="connsiteY3" fmla="*/ 800100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544" h="800100">
                    <a:moveTo>
                      <a:pt x="1283494" y="0"/>
                    </a:moveTo>
                    <a:lnTo>
                      <a:pt x="0" y="0"/>
                    </a:lnTo>
                    <a:lnTo>
                      <a:pt x="0" y="800100"/>
                    </a:lnTo>
                    <a:lnTo>
                      <a:pt x="1302544" y="80010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768600" y="1670050"/>
                <a:ext cx="144000" cy="9588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986088" y="1743075"/>
                <a:ext cx="0" cy="8001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 14"/>
              <p:cNvSpPr/>
              <p:nvPr/>
            </p:nvSpPr>
            <p:spPr>
              <a:xfrm>
                <a:off x="1835150" y="2076450"/>
                <a:ext cx="1555750" cy="133350"/>
              </a:xfrm>
              <a:prstGeom prst="rect">
                <a:avLst/>
              </a:prstGeom>
              <a:blipFill dpi="0" rotWithShape="1">
                <a:blip r:embed="rId2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1835150" y="2076450"/>
                <a:ext cx="1778000" cy="0"/>
              </a:xfrm>
              <a:custGeom>
                <a:avLst/>
                <a:gdLst>
                  <a:gd name="connsiteX0" fmla="*/ 0 w 1778000"/>
                  <a:gd name="connsiteY0" fmla="*/ 0 h 0"/>
                  <a:gd name="connsiteX1" fmla="*/ 1778000 w 17780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78000">
                    <a:moveTo>
                      <a:pt x="0" y="0"/>
                    </a:moveTo>
                    <a:lnTo>
                      <a:pt x="177800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1835150" y="2209800"/>
                <a:ext cx="1778000" cy="0"/>
              </a:xfrm>
              <a:custGeom>
                <a:avLst/>
                <a:gdLst>
                  <a:gd name="connsiteX0" fmla="*/ 0 w 1778000"/>
                  <a:gd name="connsiteY0" fmla="*/ 0 h 0"/>
                  <a:gd name="connsiteX1" fmla="*/ 1778000 w 17780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78000">
                    <a:moveTo>
                      <a:pt x="0" y="0"/>
                    </a:moveTo>
                    <a:lnTo>
                      <a:pt x="177800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flipV="1">
                <a:off x="2770575" y="1304132"/>
                <a:ext cx="0" cy="22899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2909622" y="1304132"/>
                <a:ext cx="0" cy="22899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2669381" y="1418630"/>
                <a:ext cx="316707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2724150" y="1390650"/>
                <a:ext cx="103584" cy="5953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2862584" y="1390650"/>
                <a:ext cx="103584" cy="5953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2705100" y="1004888"/>
                <a:ext cx="2768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1600" dirty="0"/>
                  <a:t>d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H="1">
                <a:off x="1447800" y="2076449"/>
                <a:ext cx="235745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1447800" y="2207417"/>
                <a:ext cx="235745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1447800" y="2543172"/>
                <a:ext cx="235745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565672" y="1990725"/>
                <a:ext cx="0" cy="6381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513880" y="2046683"/>
                <a:ext cx="103584" cy="5953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513880" y="2177651"/>
                <a:ext cx="103584" cy="5953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513880" y="2513406"/>
                <a:ext cx="103584" cy="5953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 rot="16200000">
                <a:off x="1278046" y="1970571"/>
                <a:ext cx="2768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1600" dirty="0" smtClean="0"/>
                  <a:t>t</a:t>
                </a:r>
                <a:endParaRPr lang="hr-HR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/>
                  <p:cNvSpPr txBox="1"/>
                  <p:nvPr/>
                </p:nvSpPr>
                <p:spPr>
                  <a:xfrm rot="16200000">
                    <a:off x="1241326" y="2239948"/>
                    <a:ext cx="27682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hr-HR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hr-HR" sz="16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hr-HR" sz="1400" dirty="0"/>
                  </a:p>
                </p:txBody>
              </p:sp>
            </mc:Choice>
            <mc:Fallback xmlns="">
              <p:sp>
                <p:nvSpPr>
                  <p:cNvPr id="36" name="TextBox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241326" y="2239948"/>
                    <a:ext cx="276821" cy="338554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6667"/>
                    </a:stretch>
                  </a:blipFill>
                </p:spPr>
                <p:txBody>
                  <a:bodyPr/>
                  <a:lstStyle/>
                  <a:p>
                    <a:r>
                      <a:rPr lang="hr-H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719957" y="2868891"/>
                  <a:ext cx="2097286" cy="3815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hr-H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,1,</m:t>
                            </m:r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sSub>
                          <m:sSubPr>
                            <m:ctrlPr>
                              <a:rPr lang="hr-H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hr-HR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957" y="2868891"/>
                  <a:ext cx="2097286" cy="38151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1290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4533863" y="686355"/>
            <a:ext cx="4457737" cy="2968627"/>
            <a:chOff x="6562706" y="803138"/>
            <a:chExt cx="4457737" cy="2968627"/>
          </a:xfrm>
        </p:grpSpPr>
        <p:sp>
          <p:nvSpPr>
            <p:cNvPr id="34" name="Freeform 33"/>
            <p:cNvSpPr/>
            <p:nvPr/>
          </p:nvSpPr>
          <p:spPr>
            <a:xfrm>
              <a:off x="8927306" y="1450181"/>
              <a:ext cx="0" cy="219075"/>
            </a:xfrm>
            <a:custGeom>
              <a:avLst/>
              <a:gdLst>
                <a:gd name="connsiteX0" fmla="*/ 0 w 0"/>
                <a:gd name="connsiteY0" fmla="*/ 0 h 219075"/>
                <a:gd name="connsiteX1" fmla="*/ 0 w 0"/>
                <a:gd name="connsiteY1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19075">
                  <a:moveTo>
                    <a:pt x="0" y="0"/>
                  </a:moveTo>
                  <a:lnTo>
                    <a:pt x="0" y="21907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8934450" y="2290763"/>
              <a:ext cx="0" cy="247650"/>
            </a:xfrm>
            <a:custGeom>
              <a:avLst/>
              <a:gdLst>
                <a:gd name="connsiteX0" fmla="*/ 0 w 0"/>
                <a:gd name="connsiteY0" fmla="*/ 247650 h 247650"/>
                <a:gd name="connsiteX1" fmla="*/ 0 w 0"/>
                <a:gd name="connsiteY1" fmla="*/ 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47650">
                  <a:moveTo>
                    <a:pt x="0" y="247650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9063038" y="1685925"/>
              <a:ext cx="0" cy="633413"/>
            </a:xfrm>
            <a:custGeom>
              <a:avLst/>
              <a:gdLst>
                <a:gd name="connsiteX0" fmla="*/ 0 w 0"/>
                <a:gd name="connsiteY0" fmla="*/ 0 h 633413"/>
                <a:gd name="connsiteX1" fmla="*/ 0 w 0"/>
                <a:gd name="connsiteY1" fmla="*/ 633413 h 63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33413">
                  <a:moveTo>
                    <a:pt x="0" y="0"/>
                  </a:moveTo>
                  <a:lnTo>
                    <a:pt x="0" y="633413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8374856" y="1447800"/>
              <a:ext cx="1312069" cy="1092994"/>
            </a:xfrm>
            <a:custGeom>
              <a:avLst/>
              <a:gdLst>
                <a:gd name="connsiteX0" fmla="*/ 1295400 w 1312069"/>
                <a:gd name="connsiteY0" fmla="*/ 0 h 1092994"/>
                <a:gd name="connsiteX1" fmla="*/ 0 w 1312069"/>
                <a:gd name="connsiteY1" fmla="*/ 0 h 1092994"/>
                <a:gd name="connsiteX2" fmla="*/ 0 w 1312069"/>
                <a:gd name="connsiteY2" fmla="*/ 1092994 h 1092994"/>
                <a:gd name="connsiteX3" fmla="*/ 1312069 w 1312069"/>
                <a:gd name="connsiteY3" fmla="*/ 1092994 h 109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2069" h="1092994">
                  <a:moveTo>
                    <a:pt x="1295400" y="0"/>
                  </a:moveTo>
                  <a:lnTo>
                    <a:pt x="0" y="0"/>
                  </a:lnTo>
                  <a:lnTo>
                    <a:pt x="0" y="1092994"/>
                  </a:lnTo>
                  <a:lnTo>
                    <a:pt x="1312069" y="1092994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920038" y="1921669"/>
              <a:ext cx="1550193" cy="13753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7920038" y="1921669"/>
              <a:ext cx="1754981" cy="0"/>
            </a:xfrm>
            <a:custGeom>
              <a:avLst/>
              <a:gdLst>
                <a:gd name="connsiteX0" fmla="*/ 0 w 1754981"/>
                <a:gd name="connsiteY0" fmla="*/ 0 h 0"/>
                <a:gd name="connsiteX1" fmla="*/ 1754981 w 175498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4981">
                  <a:moveTo>
                    <a:pt x="0" y="0"/>
                  </a:moveTo>
                  <a:lnTo>
                    <a:pt x="1754981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920038" y="2059200"/>
              <a:ext cx="1754981" cy="0"/>
            </a:xfrm>
            <a:custGeom>
              <a:avLst/>
              <a:gdLst>
                <a:gd name="connsiteX0" fmla="*/ 0 w 1754981"/>
                <a:gd name="connsiteY0" fmla="*/ 0 h 0"/>
                <a:gd name="connsiteX1" fmla="*/ 1754981 w 175498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4981">
                  <a:moveTo>
                    <a:pt x="0" y="0"/>
                  </a:moveTo>
                  <a:lnTo>
                    <a:pt x="1754981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9470231" y="1921669"/>
              <a:ext cx="0" cy="1375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41"/>
            <p:cNvSpPr/>
            <p:nvPr/>
          </p:nvSpPr>
          <p:spPr>
            <a:xfrm>
              <a:off x="8791575" y="1319213"/>
              <a:ext cx="450056" cy="1345406"/>
            </a:xfrm>
            <a:custGeom>
              <a:avLst/>
              <a:gdLst>
                <a:gd name="connsiteX0" fmla="*/ 450056 w 450056"/>
                <a:gd name="connsiteY0" fmla="*/ 1276350 h 1345406"/>
                <a:gd name="connsiteX1" fmla="*/ 145256 w 450056"/>
                <a:gd name="connsiteY1" fmla="*/ 771525 h 1345406"/>
                <a:gd name="connsiteX2" fmla="*/ 140494 w 450056"/>
                <a:gd name="connsiteY2" fmla="*/ 747712 h 1345406"/>
                <a:gd name="connsiteX3" fmla="*/ 140494 w 450056"/>
                <a:gd name="connsiteY3" fmla="*/ 597693 h 1345406"/>
                <a:gd name="connsiteX4" fmla="*/ 440531 w 450056"/>
                <a:gd name="connsiteY4" fmla="*/ 66675 h 1345406"/>
                <a:gd name="connsiteX5" fmla="*/ 328613 w 450056"/>
                <a:gd name="connsiteY5" fmla="*/ 0 h 1345406"/>
                <a:gd name="connsiteX6" fmla="*/ 0 w 450056"/>
                <a:gd name="connsiteY6" fmla="*/ 602456 h 1345406"/>
                <a:gd name="connsiteX7" fmla="*/ 0 w 450056"/>
                <a:gd name="connsiteY7" fmla="*/ 745331 h 1345406"/>
                <a:gd name="connsiteX8" fmla="*/ 347663 w 450056"/>
                <a:gd name="connsiteY8" fmla="*/ 1345406 h 1345406"/>
                <a:gd name="connsiteX9" fmla="*/ 450056 w 450056"/>
                <a:gd name="connsiteY9" fmla="*/ 1276350 h 1345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0056" h="1345406">
                  <a:moveTo>
                    <a:pt x="450056" y="1276350"/>
                  </a:moveTo>
                  <a:lnTo>
                    <a:pt x="145256" y="771525"/>
                  </a:lnTo>
                  <a:lnTo>
                    <a:pt x="140494" y="747712"/>
                  </a:lnTo>
                  <a:lnTo>
                    <a:pt x="140494" y="597693"/>
                  </a:lnTo>
                  <a:lnTo>
                    <a:pt x="440531" y="66675"/>
                  </a:lnTo>
                  <a:lnTo>
                    <a:pt x="328613" y="0"/>
                  </a:lnTo>
                  <a:lnTo>
                    <a:pt x="0" y="602456"/>
                  </a:lnTo>
                  <a:lnTo>
                    <a:pt x="0" y="745331"/>
                  </a:lnTo>
                  <a:lnTo>
                    <a:pt x="347663" y="1345406"/>
                  </a:lnTo>
                  <a:lnTo>
                    <a:pt x="450056" y="127635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>
              <a:off x="7400926" y="1921669"/>
              <a:ext cx="32861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7400926" y="2059200"/>
              <a:ext cx="32861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7400926" y="2538413"/>
              <a:ext cx="32861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7548563" y="1824038"/>
              <a:ext cx="0" cy="80486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525993" y="1894621"/>
              <a:ext cx="49179" cy="540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525993" y="2032152"/>
              <a:ext cx="49179" cy="540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 rot="16200000">
              <a:off x="7238501" y="1853412"/>
              <a:ext cx="2253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smtClean="0"/>
                <a:t>t</a:t>
              </a:r>
              <a:endParaRPr lang="hr-HR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 rot="16200000">
                  <a:off x="7257291" y="2200349"/>
                  <a:ext cx="2253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r-HR" sz="14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a:rPr lang="hr-HR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r-HR" sz="1400" dirty="0"/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257291" y="2200349"/>
                  <a:ext cx="225359" cy="3077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8919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Connector 50"/>
            <p:cNvCxnSpPr/>
            <p:nvPr/>
          </p:nvCxnSpPr>
          <p:spPr>
            <a:xfrm>
              <a:off x="7525993" y="2513406"/>
              <a:ext cx="49179" cy="540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9284493" y="1010961"/>
              <a:ext cx="167878" cy="2992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9157692" y="938029"/>
              <a:ext cx="167878" cy="2992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9137154" y="1051719"/>
              <a:ext cx="287834" cy="18555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9217041" y="1074679"/>
              <a:ext cx="24590" cy="698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9338394" y="1152754"/>
              <a:ext cx="24590" cy="698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 rot="1827005">
              <a:off x="9258301" y="803138"/>
              <a:ext cx="333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smtClean="0"/>
                <a:t>d</a:t>
              </a:r>
              <a:endParaRPr lang="hr-HR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6562706" y="2773543"/>
                  <a:ext cx="4457737" cy="9982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=1,1</m:t>
                        </m:r>
                        <m:sSub>
                          <m:sSubPr>
                            <m:ctrlPr>
                              <a:rPr lang="hr-H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,1,</m:t>
                            </m:r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sSub>
                          <m:sSubPr>
                            <m:ctrlPr>
                              <a:rPr lang="hr-H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hr-H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hr-H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hr-HR" b="0" i="1" smtClean="0">
                                    <a:latin typeface="Cambria Math" panose="02040503050406030204" pitchFamily="18" charset="0"/>
                                  </a:rPr>
                                  <m:t>2+</m:t>
                                </m:r>
                                <m:f>
                                  <m:fPr>
                                    <m:ctrlPr>
                                      <a:rPr lang="hr-H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hr-HR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sSub>
                                      <m:sSubPr>
                                        <m:ctrlPr>
                                          <a:rPr lang="hr-H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b="0" i="1" smtClean="0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hr-HR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hr-HR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hr-HR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hr-H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hr-HR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  <m:r>
                                          <a:rPr lang="hr-HR" b="0" i="1" smtClean="0">
                                            <a:latin typeface="Cambria Math" panose="02040503050406030204" pitchFamily="18" charset="0"/>
                                          </a:rPr>
                                          <m:t>,1,</m:t>
                                        </m:r>
                                        <m:r>
                                          <a:rPr lang="hr-HR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sub>
                                    </m:sSub>
                                    <m:r>
                                      <a:rPr lang="hr-HR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Sup>
                                      <m:sSubSupPr>
                                        <m:ctrlPr>
                                          <a:rPr lang="hr-H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hr-HR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hr-HR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hr-HR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hr-HR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rad>
                          </m:e>
                        </m:d>
                      </m:oMath>
                    </m:oMathPara>
                  </a14:m>
                  <a:endParaRPr lang="hr-HR" dirty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2706" y="2773543"/>
                  <a:ext cx="4457737" cy="99822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Group 58"/>
          <p:cNvGrpSpPr/>
          <p:nvPr/>
        </p:nvGrpSpPr>
        <p:grpSpPr>
          <a:xfrm>
            <a:off x="1676579" y="3037678"/>
            <a:ext cx="2838269" cy="3047698"/>
            <a:chOff x="809806" y="4194054"/>
            <a:chExt cx="2838269" cy="3047698"/>
          </a:xfrm>
        </p:grpSpPr>
        <p:sp>
          <p:nvSpPr>
            <p:cNvPr id="60" name="Freeform 59"/>
            <p:cNvSpPr/>
            <p:nvPr/>
          </p:nvSpPr>
          <p:spPr>
            <a:xfrm>
              <a:off x="2366963" y="4902994"/>
              <a:ext cx="1281112" cy="1335881"/>
            </a:xfrm>
            <a:custGeom>
              <a:avLst/>
              <a:gdLst>
                <a:gd name="connsiteX0" fmla="*/ 1271587 w 1281112"/>
                <a:gd name="connsiteY0" fmla="*/ 0 h 1345406"/>
                <a:gd name="connsiteX1" fmla="*/ 0 w 1281112"/>
                <a:gd name="connsiteY1" fmla="*/ 0 h 1345406"/>
                <a:gd name="connsiteX2" fmla="*/ 0 w 1281112"/>
                <a:gd name="connsiteY2" fmla="*/ 1345406 h 1345406"/>
                <a:gd name="connsiteX3" fmla="*/ 1281112 w 1281112"/>
                <a:gd name="connsiteY3" fmla="*/ 1345406 h 1345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1112" h="1345406">
                  <a:moveTo>
                    <a:pt x="1271587" y="0"/>
                  </a:moveTo>
                  <a:lnTo>
                    <a:pt x="0" y="0"/>
                  </a:lnTo>
                  <a:lnTo>
                    <a:pt x="0" y="1345406"/>
                  </a:lnTo>
                  <a:lnTo>
                    <a:pt x="1281112" y="1345406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3117056" y="4902994"/>
              <a:ext cx="0" cy="13311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1893094" y="5500688"/>
              <a:ext cx="1557337" cy="138112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1893094" y="5500688"/>
              <a:ext cx="175498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893094" y="5638800"/>
              <a:ext cx="175498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3448050" y="5498306"/>
              <a:ext cx="0" cy="1404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65"/>
            <p:cNvSpPr/>
            <p:nvPr/>
          </p:nvSpPr>
          <p:spPr>
            <a:xfrm>
              <a:off x="2771775" y="4826794"/>
              <a:ext cx="347663" cy="1490662"/>
            </a:xfrm>
            <a:custGeom>
              <a:avLst/>
              <a:gdLst>
                <a:gd name="connsiteX0" fmla="*/ 197644 w 347663"/>
                <a:gd name="connsiteY0" fmla="*/ 0 h 1490662"/>
                <a:gd name="connsiteX1" fmla="*/ 197644 w 347663"/>
                <a:gd name="connsiteY1" fmla="*/ 409575 h 1490662"/>
                <a:gd name="connsiteX2" fmla="*/ 0 w 347663"/>
                <a:gd name="connsiteY2" fmla="*/ 673894 h 1490662"/>
                <a:gd name="connsiteX3" fmla="*/ 0 w 347663"/>
                <a:gd name="connsiteY3" fmla="*/ 809625 h 1490662"/>
                <a:gd name="connsiteX4" fmla="*/ 204788 w 347663"/>
                <a:gd name="connsiteY4" fmla="*/ 1078706 h 1490662"/>
                <a:gd name="connsiteX5" fmla="*/ 204788 w 347663"/>
                <a:gd name="connsiteY5" fmla="*/ 1490662 h 1490662"/>
                <a:gd name="connsiteX6" fmla="*/ 345281 w 347663"/>
                <a:gd name="connsiteY6" fmla="*/ 1490662 h 1490662"/>
                <a:gd name="connsiteX7" fmla="*/ 345281 w 347663"/>
                <a:gd name="connsiteY7" fmla="*/ 1078706 h 1490662"/>
                <a:gd name="connsiteX8" fmla="*/ 135731 w 347663"/>
                <a:gd name="connsiteY8" fmla="*/ 807244 h 1490662"/>
                <a:gd name="connsiteX9" fmla="*/ 135731 w 347663"/>
                <a:gd name="connsiteY9" fmla="*/ 671512 h 1490662"/>
                <a:gd name="connsiteX10" fmla="*/ 347663 w 347663"/>
                <a:gd name="connsiteY10" fmla="*/ 402431 h 1490662"/>
                <a:gd name="connsiteX11" fmla="*/ 347663 w 347663"/>
                <a:gd name="connsiteY11" fmla="*/ 7144 h 1490662"/>
                <a:gd name="connsiteX12" fmla="*/ 197644 w 347663"/>
                <a:gd name="connsiteY12" fmla="*/ 0 h 149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7663" h="1490662">
                  <a:moveTo>
                    <a:pt x="197644" y="0"/>
                  </a:moveTo>
                  <a:lnTo>
                    <a:pt x="197644" y="409575"/>
                  </a:lnTo>
                  <a:lnTo>
                    <a:pt x="0" y="673894"/>
                  </a:lnTo>
                  <a:lnTo>
                    <a:pt x="0" y="809625"/>
                  </a:lnTo>
                  <a:lnTo>
                    <a:pt x="204788" y="1078706"/>
                  </a:lnTo>
                  <a:lnTo>
                    <a:pt x="204788" y="1490662"/>
                  </a:lnTo>
                  <a:lnTo>
                    <a:pt x="345281" y="1490662"/>
                  </a:lnTo>
                  <a:lnTo>
                    <a:pt x="345281" y="1078706"/>
                  </a:lnTo>
                  <a:lnTo>
                    <a:pt x="135731" y="807244"/>
                  </a:lnTo>
                  <a:lnTo>
                    <a:pt x="135731" y="671512"/>
                  </a:lnTo>
                  <a:lnTo>
                    <a:pt x="347663" y="402431"/>
                  </a:lnTo>
                  <a:lnTo>
                    <a:pt x="347663" y="7144"/>
                  </a:lnTo>
                  <a:lnTo>
                    <a:pt x="197644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2966168" y="4448175"/>
              <a:ext cx="0" cy="2667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3117056" y="4448175"/>
              <a:ext cx="0" cy="2667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909622" y="4595813"/>
              <a:ext cx="271728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2945606" y="4569619"/>
              <a:ext cx="41077" cy="547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096517" y="4569619"/>
              <a:ext cx="41077" cy="547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2909622" y="4194054"/>
              <a:ext cx="338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dirty="0" smtClean="0"/>
                <a:t>d</a:t>
              </a:r>
              <a:endParaRPr lang="hr-HR" sz="1600" dirty="0"/>
            </a:p>
          </p:txBody>
        </p:sp>
        <p:cxnSp>
          <p:nvCxnSpPr>
            <p:cNvPr id="73" name="Straight Connector 72"/>
            <p:cNvCxnSpPr/>
            <p:nvPr/>
          </p:nvCxnSpPr>
          <p:spPr>
            <a:xfrm flipH="1">
              <a:off x="1513880" y="5493544"/>
              <a:ext cx="32127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513880" y="5634038"/>
              <a:ext cx="32127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1513880" y="6231732"/>
              <a:ext cx="32127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1636514" y="5393531"/>
              <a:ext cx="0" cy="92392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 rot="16200000">
              <a:off x="1247179" y="5310188"/>
              <a:ext cx="23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/>
                <a:t>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 rot="16200000">
                  <a:off x="1260376" y="5817544"/>
                  <a:ext cx="2387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r-HR" dirty="0"/>
                </a:p>
              </p:txBody>
            </p:sp>
          </mc:Choice>
          <mc:Fallback xmlns="">
            <p:sp>
              <p:nvSpPr>
                <p:cNvPr id="140" name="TextBox 1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260376" y="5817544"/>
                  <a:ext cx="238721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35897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9" name="Straight Connector 78"/>
            <p:cNvCxnSpPr/>
            <p:nvPr/>
          </p:nvCxnSpPr>
          <p:spPr>
            <a:xfrm>
              <a:off x="1601840" y="5462648"/>
              <a:ext cx="78064" cy="617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601840" y="5604453"/>
              <a:ext cx="78064" cy="617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601840" y="6197862"/>
              <a:ext cx="78064" cy="617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09806" y="6585739"/>
                  <a:ext cx="2710276" cy="6560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=1,5</m:t>
                        </m:r>
                        <m:rad>
                          <m:radPr>
                            <m:degHide m:val="on"/>
                            <m:ctrlPr>
                              <a:rPr lang="hr-HR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hr-H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hr-HR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hr-HR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hr-HR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hr-H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hr-HR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hr-HR" i="1">
                                    <a:latin typeface="Cambria Math" panose="02040503050406030204" pitchFamily="18" charset="0"/>
                                  </a:rPr>
                                  <m:t>,1,</m:t>
                                </m:r>
                                <m:r>
                                  <a:rPr lang="hr-HR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hr-HR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nor/>
                              </m:rPr>
                              <a:rPr lang="hr-HR" dirty="0"/>
                              <m:t> </m:t>
                            </m:r>
                          </m:e>
                        </m:rad>
                      </m:oMath>
                    </m:oMathPara>
                  </a14:m>
                  <a:endParaRPr lang="hr-HR" dirty="0"/>
                </a:p>
              </p:txBody>
            </p:sp>
          </mc:Choice>
          <mc:Fallback xmlns="">
            <p:sp>
              <p:nvSpPr>
                <p:cNvPr id="180" name="TextBox 1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806" y="6585739"/>
                  <a:ext cx="2710276" cy="65601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180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Modovi loma</a:t>
            </a:r>
            <a:endParaRPr lang="hr-HR" dirty="0"/>
          </a:p>
        </p:txBody>
      </p:sp>
      <p:grpSp>
        <p:nvGrpSpPr>
          <p:cNvPr id="18" name="Group 17"/>
          <p:cNvGrpSpPr/>
          <p:nvPr/>
        </p:nvGrpSpPr>
        <p:grpSpPr>
          <a:xfrm>
            <a:off x="4502064" y="697963"/>
            <a:ext cx="2278508" cy="1670051"/>
            <a:chOff x="5281390" y="902830"/>
            <a:chExt cx="2278508" cy="1670051"/>
          </a:xfrm>
        </p:grpSpPr>
        <p:sp>
          <p:nvSpPr>
            <p:cNvPr id="19" name="Freeform 18"/>
            <p:cNvSpPr/>
            <p:nvPr/>
          </p:nvSpPr>
          <p:spPr>
            <a:xfrm>
              <a:off x="6056312" y="1267306"/>
              <a:ext cx="1080293" cy="64294"/>
            </a:xfrm>
            <a:custGeom>
              <a:avLst/>
              <a:gdLst>
                <a:gd name="connsiteX0" fmla="*/ 0 w 985837"/>
                <a:gd name="connsiteY0" fmla="*/ 0 h 64294"/>
                <a:gd name="connsiteX1" fmla="*/ 985837 w 985837"/>
                <a:gd name="connsiteY1" fmla="*/ 0 h 64294"/>
                <a:gd name="connsiteX2" fmla="*/ 985837 w 985837"/>
                <a:gd name="connsiteY2" fmla="*/ 64294 h 64294"/>
                <a:gd name="connsiteX3" fmla="*/ 0 w 985837"/>
                <a:gd name="connsiteY3" fmla="*/ 64294 h 6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5837" h="64294">
                  <a:moveTo>
                    <a:pt x="0" y="0"/>
                  </a:moveTo>
                  <a:lnTo>
                    <a:pt x="985837" y="0"/>
                  </a:lnTo>
                  <a:lnTo>
                    <a:pt x="985837" y="64294"/>
                  </a:lnTo>
                  <a:lnTo>
                    <a:pt x="0" y="64294"/>
                  </a:lnTo>
                </a:path>
              </a:pathLst>
            </a:custGeom>
            <a:blipFill>
              <a:blip r:embed="rId2"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6420644" y="1331831"/>
              <a:ext cx="0" cy="4929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882606" y="1331831"/>
              <a:ext cx="0" cy="4929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136606" y="1331831"/>
              <a:ext cx="25049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136606" y="1826810"/>
              <a:ext cx="25049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6053844" y="1824810"/>
              <a:ext cx="1080293" cy="64294"/>
            </a:xfrm>
            <a:custGeom>
              <a:avLst/>
              <a:gdLst>
                <a:gd name="connsiteX0" fmla="*/ 0 w 985837"/>
                <a:gd name="connsiteY0" fmla="*/ 0 h 64294"/>
                <a:gd name="connsiteX1" fmla="*/ 985837 w 985837"/>
                <a:gd name="connsiteY1" fmla="*/ 0 h 64294"/>
                <a:gd name="connsiteX2" fmla="*/ 985837 w 985837"/>
                <a:gd name="connsiteY2" fmla="*/ 64294 h 64294"/>
                <a:gd name="connsiteX3" fmla="*/ 0 w 985837"/>
                <a:gd name="connsiteY3" fmla="*/ 64294 h 6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5837" h="64294">
                  <a:moveTo>
                    <a:pt x="0" y="0"/>
                  </a:moveTo>
                  <a:lnTo>
                    <a:pt x="985837" y="0"/>
                  </a:lnTo>
                  <a:lnTo>
                    <a:pt x="985837" y="64294"/>
                  </a:lnTo>
                  <a:lnTo>
                    <a:pt x="0" y="64294"/>
                  </a:lnTo>
                </a:path>
              </a:pathLst>
            </a:custGeom>
            <a:blipFill>
              <a:blip r:embed="rId2"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7386461" y="1338287"/>
              <a:ext cx="0" cy="486523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 25"/>
            <p:cNvSpPr/>
            <p:nvPr/>
          </p:nvSpPr>
          <p:spPr>
            <a:xfrm>
              <a:off x="6674644" y="1231106"/>
              <a:ext cx="207169" cy="704850"/>
            </a:xfrm>
            <a:custGeom>
              <a:avLst/>
              <a:gdLst>
                <a:gd name="connsiteX0" fmla="*/ 2381 w 207169"/>
                <a:gd name="connsiteY0" fmla="*/ 38100 h 704850"/>
                <a:gd name="connsiteX1" fmla="*/ 102394 w 207169"/>
                <a:gd name="connsiteY1" fmla="*/ 0 h 704850"/>
                <a:gd name="connsiteX2" fmla="*/ 207169 w 207169"/>
                <a:gd name="connsiteY2" fmla="*/ 202407 h 704850"/>
                <a:gd name="connsiteX3" fmla="*/ 207169 w 207169"/>
                <a:gd name="connsiteY3" fmla="*/ 507207 h 704850"/>
                <a:gd name="connsiteX4" fmla="*/ 104775 w 207169"/>
                <a:gd name="connsiteY4" fmla="*/ 704850 h 704850"/>
                <a:gd name="connsiteX5" fmla="*/ 0 w 207169"/>
                <a:gd name="connsiteY5" fmla="*/ 652463 h 704850"/>
                <a:gd name="connsiteX6" fmla="*/ 104775 w 207169"/>
                <a:gd name="connsiteY6" fmla="*/ 442913 h 704850"/>
                <a:gd name="connsiteX7" fmla="*/ 104775 w 207169"/>
                <a:gd name="connsiteY7" fmla="*/ 250032 h 704850"/>
                <a:gd name="connsiteX8" fmla="*/ 2381 w 207169"/>
                <a:gd name="connsiteY8" fmla="*/ 3810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169" h="704850">
                  <a:moveTo>
                    <a:pt x="2381" y="38100"/>
                  </a:moveTo>
                  <a:lnTo>
                    <a:pt x="102394" y="0"/>
                  </a:lnTo>
                  <a:lnTo>
                    <a:pt x="207169" y="202407"/>
                  </a:lnTo>
                  <a:lnTo>
                    <a:pt x="207169" y="507207"/>
                  </a:lnTo>
                  <a:lnTo>
                    <a:pt x="104775" y="704850"/>
                  </a:lnTo>
                  <a:lnTo>
                    <a:pt x="0" y="652463"/>
                  </a:lnTo>
                  <a:lnTo>
                    <a:pt x="104775" y="442913"/>
                  </a:lnTo>
                  <a:lnTo>
                    <a:pt x="104775" y="250032"/>
                  </a:lnTo>
                  <a:lnTo>
                    <a:pt x="2381" y="3810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>
              <a:off x="5735847" y="1267537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5735847" y="1329931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5735847" y="1823622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5735847" y="1878740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55494" y="1173956"/>
              <a:ext cx="0" cy="79533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829300" y="1256782"/>
              <a:ext cx="47625" cy="52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829300" y="1311899"/>
              <a:ext cx="47625" cy="52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829300" y="1804570"/>
              <a:ext cx="47625" cy="52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829300" y="1854250"/>
              <a:ext cx="47625" cy="52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572250" y="1097133"/>
              <a:ext cx="207169" cy="1217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6610935" y="1131051"/>
              <a:ext cx="54768" cy="10813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6701738" y="1082597"/>
              <a:ext cx="54768" cy="10813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93990" y="1173329"/>
              <a:ext cx="76228" cy="19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682053" y="1123158"/>
              <a:ext cx="76228" cy="19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 rot="16200000">
              <a:off x="5600831" y="1051379"/>
              <a:ext cx="241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smtClean="0"/>
                <a:t>t</a:t>
              </a:r>
              <a:endParaRPr lang="hr-HR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5281390" y="2042158"/>
                  <a:ext cx="2278508" cy="5307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1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hr-HR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hr-HR" sz="1400" b="0" i="1" smtClean="0">
                            <a:latin typeface="Cambria Math" panose="02040503050406030204" pitchFamily="18" charset="0"/>
                          </a:rPr>
                          <m:t>=1,1</m:t>
                        </m:r>
                        <m:rad>
                          <m:radPr>
                            <m:degHide m:val="on"/>
                            <m:ctrlPr>
                              <a:rPr lang="hr-HR" sz="1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hr-H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hr-H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14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hr-HR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hr-HR" sz="1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hr-HR" sz="1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hr-HR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1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hr-HR" sz="1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hr-HR" sz="1400" i="1">
                                    <a:latin typeface="Cambria Math" panose="02040503050406030204" pitchFamily="18" charset="0"/>
                                  </a:rPr>
                                  <m:t>,2,</m:t>
                                </m:r>
                                <m:r>
                                  <a:rPr lang="hr-HR" sz="1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hr-HR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nor/>
                              </m:rPr>
                              <a:rPr lang="hr-HR" sz="1400" dirty="0"/>
                              <m:t> </m:t>
                            </m:r>
                          </m:e>
                        </m:rad>
                      </m:oMath>
                    </m:oMathPara>
                  </a14:m>
                  <a:endParaRPr lang="hr-HR" sz="1400" dirty="0"/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1390" y="2042158"/>
                  <a:ext cx="2278508" cy="53072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/>
            <p:cNvSpPr txBox="1"/>
            <p:nvPr/>
          </p:nvSpPr>
          <p:spPr>
            <a:xfrm rot="16200000">
              <a:off x="5612444" y="1814908"/>
              <a:ext cx="241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smtClean="0"/>
                <a:t>t</a:t>
              </a:r>
              <a:endParaRPr lang="hr-HR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 rot="16200000">
                  <a:off x="5582348" y="1431843"/>
                  <a:ext cx="24186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r-HR" sz="14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a:rPr lang="hr-H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hr-HR" sz="1400" dirty="0"/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582348" y="1431843"/>
                  <a:ext cx="241867" cy="3077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2500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/>
            <p:cNvSpPr txBox="1"/>
            <p:nvPr/>
          </p:nvSpPr>
          <p:spPr>
            <a:xfrm rot="19754928">
              <a:off x="6470250" y="902830"/>
              <a:ext cx="2319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smtClean="0"/>
                <a:t>d</a:t>
              </a:r>
              <a:endParaRPr lang="hr-HR" sz="14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919541" y="706564"/>
            <a:ext cx="2168328" cy="1552764"/>
            <a:chOff x="927616" y="653543"/>
            <a:chExt cx="2168328" cy="1552764"/>
          </a:xfrm>
        </p:grpSpPr>
        <p:grpSp>
          <p:nvGrpSpPr>
            <p:cNvPr id="47" name="Group 46"/>
            <p:cNvGrpSpPr/>
            <p:nvPr/>
          </p:nvGrpSpPr>
          <p:grpSpPr>
            <a:xfrm>
              <a:off x="1154275" y="1121244"/>
              <a:ext cx="1941669" cy="1085063"/>
              <a:chOff x="1668625" y="1254919"/>
              <a:chExt cx="1941669" cy="1085063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2071688" y="1352550"/>
                <a:ext cx="985837" cy="66675"/>
                <a:chOff x="2071688" y="1352550"/>
                <a:chExt cx="985837" cy="66675"/>
              </a:xfrm>
              <a:blipFill>
                <a:blip r:embed="rId2"/>
                <a:stretch>
                  <a:fillRect/>
                </a:stretch>
              </a:blipFill>
            </p:grpSpPr>
            <p:sp>
              <p:nvSpPr>
                <p:cNvPr id="79" name="Rectangle 78"/>
                <p:cNvSpPr/>
                <p:nvPr/>
              </p:nvSpPr>
              <p:spPr>
                <a:xfrm>
                  <a:off x="2078831" y="1357313"/>
                  <a:ext cx="976313" cy="6191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>
                  <a:off x="2071688" y="1352550"/>
                  <a:ext cx="985837" cy="64294"/>
                </a:xfrm>
                <a:custGeom>
                  <a:avLst/>
                  <a:gdLst>
                    <a:gd name="connsiteX0" fmla="*/ 0 w 985837"/>
                    <a:gd name="connsiteY0" fmla="*/ 0 h 64294"/>
                    <a:gd name="connsiteX1" fmla="*/ 985837 w 985837"/>
                    <a:gd name="connsiteY1" fmla="*/ 0 h 64294"/>
                    <a:gd name="connsiteX2" fmla="*/ 985837 w 985837"/>
                    <a:gd name="connsiteY2" fmla="*/ 64294 h 64294"/>
                    <a:gd name="connsiteX3" fmla="*/ 0 w 985837"/>
                    <a:gd name="connsiteY3" fmla="*/ 64294 h 6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85837" h="64294">
                      <a:moveTo>
                        <a:pt x="0" y="0"/>
                      </a:moveTo>
                      <a:lnTo>
                        <a:pt x="985837" y="0"/>
                      </a:lnTo>
                      <a:lnTo>
                        <a:pt x="985837" y="64294"/>
                      </a:lnTo>
                      <a:lnTo>
                        <a:pt x="0" y="64294"/>
                      </a:lnTo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>
                <a:off x="2071688" y="1816894"/>
                <a:ext cx="985837" cy="66675"/>
                <a:chOff x="2071688" y="1352550"/>
                <a:chExt cx="985837" cy="66675"/>
              </a:xfrm>
              <a:blipFill>
                <a:blip r:embed="rId2"/>
                <a:stretch>
                  <a:fillRect/>
                </a:stretch>
              </a:blipFill>
            </p:grpSpPr>
            <p:sp>
              <p:nvSpPr>
                <p:cNvPr id="77" name="Rectangle 76"/>
                <p:cNvSpPr/>
                <p:nvPr/>
              </p:nvSpPr>
              <p:spPr>
                <a:xfrm>
                  <a:off x="2078831" y="1357313"/>
                  <a:ext cx="976313" cy="6191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>
                  <a:off x="2071688" y="1352550"/>
                  <a:ext cx="985837" cy="64294"/>
                </a:xfrm>
                <a:custGeom>
                  <a:avLst/>
                  <a:gdLst>
                    <a:gd name="connsiteX0" fmla="*/ 0 w 985837"/>
                    <a:gd name="connsiteY0" fmla="*/ 0 h 64294"/>
                    <a:gd name="connsiteX1" fmla="*/ 985837 w 985837"/>
                    <a:gd name="connsiteY1" fmla="*/ 0 h 64294"/>
                    <a:gd name="connsiteX2" fmla="*/ 985837 w 985837"/>
                    <a:gd name="connsiteY2" fmla="*/ 64294 h 64294"/>
                    <a:gd name="connsiteX3" fmla="*/ 0 w 985837"/>
                    <a:gd name="connsiteY3" fmla="*/ 64294 h 6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85837" h="64294">
                      <a:moveTo>
                        <a:pt x="0" y="0"/>
                      </a:moveTo>
                      <a:lnTo>
                        <a:pt x="985837" y="0"/>
                      </a:lnTo>
                      <a:lnTo>
                        <a:pt x="985837" y="64294"/>
                      </a:lnTo>
                      <a:lnTo>
                        <a:pt x="0" y="64294"/>
                      </a:lnTo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sp>
            <p:nvSpPr>
              <p:cNvPr id="68" name="Rectangle 67"/>
              <p:cNvSpPr/>
              <p:nvPr/>
            </p:nvSpPr>
            <p:spPr>
              <a:xfrm>
                <a:off x="2693194" y="1254919"/>
                <a:ext cx="116681" cy="7191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69" name="Straight Connector 68"/>
              <p:cNvCxnSpPr/>
              <p:nvPr/>
            </p:nvCxnSpPr>
            <p:spPr>
              <a:xfrm>
                <a:off x="2340769" y="1416844"/>
                <a:ext cx="0" cy="40481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2850356" y="1416844"/>
                <a:ext cx="0" cy="4000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3062287" y="1414800"/>
                <a:ext cx="25049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3062286" y="1821600"/>
                <a:ext cx="25049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Freeform 72"/>
              <p:cNvSpPr/>
              <p:nvPr/>
            </p:nvSpPr>
            <p:spPr>
              <a:xfrm>
                <a:off x="2814638" y="1353741"/>
                <a:ext cx="242888" cy="61912"/>
              </a:xfrm>
              <a:custGeom>
                <a:avLst/>
                <a:gdLst>
                  <a:gd name="connsiteX0" fmla="*/ 0 w 242888"/>
                  <a:gd name="connsiteY0" fmla="*/ 0 h 61912"/>
                  <a:gd name="connsiteX1" fmla="*/ 242888 w 242888"/>
                  <a:gd name="connsiteY1" fmla="*/ 0 h 61912"/>
                  <a:gd name="connsiteX2" fmla="*/ 242888 w 242888"/>
                  <a:gd name="connsiteY2" fmla="*/ 61912 h 61912"/>
                  <a:gd name="connsiteX3" fmla="*/ 0 w 242888"/>
                  <a:gd name="connsiteY3" fmla="*/ 61912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888" h="61912">
                    <a:moveTo>
                      <a:pt x="0" y="0"/>
                    </a:moveTo>
                    <a:lnTo>
                      <a:pt x="242888" y="0"/>
                    </a:lnTo>
                    <a:lnTo>
                      <a:pt x="242888" y="61912"/>
                    </a:lnTo>
                    <a:lnTo>
                      <a:pt x="0" y="6191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2814638" y="1822170"/>
                <a:ext cx="242888" cy="61912"/>
              </a:xfrm>
              <a:custGeom>
                <a:avLst/>
                <a:gdLst>
                  <a:gd name="connsiteX0" fmla="*/ 0 w 242888"/>
                  <a:gd name="connsiteY0" fmla="*/ 0 h 61912"/>
                  <a:gd name="connsiteX1" fmla="*/ 242888 w 242888"/>
                  <a:gd name="connsiteY1" fmla="*/ 0 h 61912"/>
                  <a:gd name="connsiteX2" fmla="*/ 242888 w 242888"/>
                  <a:gd name="connsiteY2" fmla="*/ 61912 h 61912"/>
                  <a:gd name="connsiteX3" fmla="*/ 0 w 242888"/>
                  <a:gd name="connsiteY3" fmla="*/ 61912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888" h="61912">
                    <a:moveTo>
                      <a:pt x="0" y="0"/>
                    </a:moveTo>
                    <a:lnTo>
                      <a:pt x="242888" y="0"/>
                    </a:lnTo>
                    <a:lnTo>
                      <a:pt x="242888" y="61912"/>
                    </a:lnTo>
                    <a:lnTo>
                      <a:pt x="0" y="6191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>
                <a:off x="3310887" y="1414800"/>
                <a:ext cx="0" cy="40209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1668625" y="2022779"/>
                    <a:ext cx="1941669" cy="3172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hr-HR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hr-HR" sz="1400" b="0" i="1" smtClean="0">
                              <a:latin typeface="Cambria Math" panose="02040503050406030204" pitchFamily="18" charset="0"/>
                            </a:rPr>
                            <m:t>=0,5</m:t>
                          </m:r>
                          <m:sSub>
                            <m:sSubPr>
                              <m:ctrlP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,2,</m:t>
                              </m:r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hr-HR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oMath>
                      </m:oMathPara>
                    </a14:m>
                    <a:endParaRPr lang="hr-HR" sz="1400" dirty="0"/>
                  </a:p>
                </p:txBody>
              </p:sp>
            </mc:Choice>
            <mc:Fallback xmlns="">
              <p:sp>
                <p:nvSpPr>
                  <p:cNvPr id="30" name="TextBox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68625" y="2022779"/>
                    <a:ext cx="1941669" cy="317203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5769"/>
                    </a:stretch>
                  </a:blipFill>
                </p:spPr>
                <p:txBody>
                  <a:bodyPr/>
                  <a:lstStyle/>
                  <a:p>
                    <a:r>
                      <a:rPr lang="hr-H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8" name="Straight Connector 47"/>
            <p:cNvCxnSpPr/>
            <p:nvPr/>
          </p:nvCxnSpPr>
          <p:spPr>
            <a:xfrm flipH="1">
              <a:off x="1240047" y="1205268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240047" y="1267662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1240047" y="1687925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240047" y="1743043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359694" y="1111687"/>
              <a:ext cx="0" cy="71193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333500" y="1185119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333500" y="1240236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333500" y="1668873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333500" y="1718553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 rot="16200000">
              <a:off x="969989" y="1077217"/>
              <a:ext cx="241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smtClean="0"/>
                <a:t>t</a:t>
              </a:r>
              <a:endParaRPr lang="hr-HR" sz="1400" dirty="0"/>
            </a:p>
          </p:txBody>
        </p:sp>
        <p:sp>
          <p:nvSpPr>
            <p:cNvPr id="58" name="TextBox 57"/>
            <p:cNvSpPr txBox="1"/>
            <p:nvPr/>
          </p:nvSpPr>
          <p:spPr>
            <a:xfrm rot="16200000">
              <a:off x="960571" y="1563510"/>
              <a:ext cx="241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smtClean="0"/>
                <a:t>t</a:t>
              </a:r>
              <a:endParaRPr lang="hr-HR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 rot="16200000">
                  <a:off x="978418" y="1357625"/>
                  <a:ext cx="24186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r-HR" sz="14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a:rPr lang="hr-H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hr-HR" sz="1400" dirty="0"/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978418" y="1357625"/>
                  <a:ext cx="241867" cy="3077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2500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0" name="Straight Connector 59"/>
            <p:cNvCxnSpPr/>
            <p:nvPr/>
          </p:nvCxnSpPr>
          <p:spPr>
            <a:xfrm>
              <a:off x="2178844" y="892293"/>
              <a:ext cx="0" cy="18436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295525" y="892293"/>
              <a:ext cx="0" cy="18436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2131219" y="974287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2154448" y="953265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271712" y="946175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2094139" y="653543"/>
              <a:ext cx="241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smtClean="0"/>
                <a:t>d</a:t>
              </a:r>
              <a:endParaRPr lang="hr-HR" sz="1400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935699" y="2437113"/>
            <a:ext cx="2168328" cy="1552764"/>
            <a:chOff x="927616" y="653543"/>
            <a:chExt cx="2168328" cy="1552764"/>
          </a:xfrm>
        </p:grpSpPr>
        <p:grpSp>
          <p:nvGrpSpPr>
            <p:cNvPr id="82" name="Group 81"/>
            <p:cNvGrpSpPr/>
            <p:nvPr/>
          </p:nvGrpSpPr>
          <p:grpSpPr>
            <a:xfrm>
              <a:off x="1154275" y="1121244"/>
              <a:ext cx="1941669" cy="1085063"/>
              <a:chOff x="1668625" y="1254919"/>
              <a:chExt cx="1941669" cy="1085063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2071688" y="1332629"/>
                <a:ext cx="985837" cy="86596"/>
                <a:chOff x="2071688" y="1332629"/>
                <a:chExt cx="985837" cy="86596"/>
              </a:xfrm>
              <a:blipFill>
                <a:blip r:embed="rId2"/>
                <a:stretch>
                  <a:fillRect/>
                </a:stretch>
              </a:blipFill>
            </p:grpSpPr>
            <p:sp>
              <p:nvSpPr>
                <p:cNvPr id="114" name="Rectangle 113"/>
                <p:cNvSpPr/>
                <p:nvPr/>
              </p:nvSpPr>
              <p:spPr>
                <a:xfrm>
                  <a:off x="2078831" y="1357313"/>
                  <a:ext cx="976313" cy="6191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15" name="Freeform 114"/>
                <p:cNvSpPr/>
                <p:nvPr/>
              </p:nvSpPr>
              <p:spPr>
                <a:xfrm>
                  <a:off x="2071688" y="1332629"/>
                  <a:ext cx="985837" cy="84215"/>
                </a:xfrm>
                <a:custGeom>
                  <a:avLst/>
                  <a:gdLst>
                    <a:gd name="connsiteX0" fmla="*/ 0 w 985837"/>
                    <a:gd name="connsiteY0" fmla="*/ 0 h 64294"/>
                    <a:gd name="connsiteX1" fmla="*/ 985837 w 985837"/>
                    <a:gd name="connsiteY1" fmla="*/ 0 h 64294"/>
                    <a:gd name="connsiteX2" fmla="*/ 985837 w 985837"/>
                    <a:gd name="connsiteY2" fmla="*/ 64294 h 64294"/>
                    <a:gd name="connsiteX3" fmla="*/ 0 w 985837"/>
                    <a:gd name="connsiteY3" fmla="*/ 64294 h 6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85837" h="64294">
                      <a:moveTo>
                        <a:pt x="0" y="0"/>
                      </a:moveTo>
                      <a:lnTo>
                        <a:pt x="985837" y="0"/>
                      </a:lnTo>
                      <a:lnTo>
                        <a:pt x="985837" y="64294"/>
                      </a:lnTo>
                      <a:lnTo>
                        <a:pt x="0" y="64294"/>
                      </a:lnTo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grpSp>
            <p:nvGrpSpPr>
              <p:cNvPr id="102" name="Group 101"/>
              <p:cNvGrpSpPr/>
              <p:nvPr/>
            </p:nvGrpSpPr>
            <p:grpSpPr>
              <a:xfrm>
                <a:off x="2071688" y="1795659"/>
                <a:ext cx="985837" cy="87910"/>
                <a:chOff x="2071688" y="1331315"/>
                <a:chExt cx="985837" cy="87910"/>
              </a:xfrm>
              <a:blipFill>
                <a:blip r:embed="rId2"/>
                <a:stretch>
                  <a:fillRect/>
                </a:stretch>
              </a:blipFill>
            </p:grpSpPr>
            <p:sp>
              <p:nvSpPr>
                <p:cNvPr id="112" name="Rectangle 111"/>
                <p:cNvSpPr/>
                <p:nvPr/>
              </p:nvSpPr>
              <p:spPr>
                <a:xfrm>
                  <a:off x="2078831" y="1357313"/>
                  <a:ext cx="976313" cy="6191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13" name="Freeform 112"/>
                <p:cNvSpPr/>
                <p:nvPr/>
              </p:nvSpPr>
              <p:spPr>
                <a:xfrm>
                  <a:off x="2071688" y="1331315"/>
                  <a:ext cx="985837" cy="82800"/>
                </a:xfrm>
                <a:custGeom>
                  <a:avLst/>
                  <a:gdLst>
                    <a:gd name="connsiteX0" fmla="*/ 0 w 985837"/>
                    <a:gd name="connsiteY0" fmla="*/ 0 h 64294"/>
                    <a:gd name="connsiteX1" fmla="*/ 985837 w 985837"/>
                    <a:gd name="connsiteY1" fmla="*/ 0 h 64294"/>
                    <a:gd name="connsiteX2" fmla="*/ 985837 w 985837"/>
                    <a:gd name="connsiteY2" fmla="*/ 64294 h 64294"/>
                    <a:gd name="connsiteX3" fmla="*/ 0 w 985837"/>
                    <a:gd name="connsiteY3" fmla="*/ 64294 h 6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85837" h="64294">
                      <a:moveTo>
                        <a:pt x="0" y="0"/>
                      </a:moveTo>
                      <a:lnTo>
                        <a:pt x="985837" y="0"/>
                      </a:lnTo>
                      <a:lnTo>
                        <a:pt x="985837" y="64294"/>
                      </a:lnTo>
                      <a:lnTo>
                        <a:pt x="0" y="64294"/>
                      </a:lnTo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sp>
            <p:nvSpPr>
              <p:cNvPr id="103" name="Rectangle 102"/>
              <p:cNvSpPr/>
              <p:nvPr/>
            </p:nvSpPr>
            <p:spPr>
              <a:xfrm>
                <a:off x="2693194" y="1254919"/>
                <a:ext cx="116681" cy="7191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>
                <a:off x="2340769" y="1416844"/>
                <a:ext cx="0" cy="3783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2850356" y="1416844"/>
                <a:ext cx="0" cy="378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3062287" y="1414800"/>
                <a:ext cx="25049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3062286" y="1821600"/>
                <a:ext cx="25049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reeform 107"/>
              <p:cNvSpPr/>
              <p:nvPr/>
            </p:nvSpPr>
            <p:spPr>
              <a:xfrm>
                <a:off x="2814638" y="1329735"/>
                <a:ext cx="242888" cy="85918"/>
              </a:xfrm>
              <a:custGeom>
                <a:avLst/>
                <a:gdLst>
                  <a:gd name="connsiteX0" fmla="*/ 0 w 242888"/>
                  <a:gd name="connsiteY0" fmla="*/ 0 h 61912"/>
                  <a:gd name="connsiteX1" fmla="*/ 242888 w 242888"/>
                  <a:gd name="connsiteY1" fmla="*/ 0 h 61912"/>
                  <a:gd name="connsiteX2" fmla="*/ 242888 w 242888"/>
                  <a:gd name="connsiteY2" fmla="*/ 61912 h 61912"/>
                  <a:gd name="connsiteX3" fmla="*/ 0 w 242888"/>
                  <a:gd name="connsiteY3" fmla="*/ 61912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888" h="61912">
                    <a:moveTo>
                      <a:pt x="0" y="0"/>
                    </a:moveTo>
                    <a:lnTo>
                      <a:pt x="242888" y="0"/>
                    </a:lnTo>
                    <a:lnTo>
                      <a:pt x="242888" y="61912"/>
                    </a:lnTo>
                    <a:lnTo>
                      <a:pt x="0" y="6191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09" name="Freeform 108"/>
              <p:cNvSpPr/>
              <p:nvPr/>
            </p:nvSpPr>
            <p:spPr>
              <a:xfrm>
                <a:off x="2814638" y="1795242"/>
                <a:ext cx="242888" cy="88840"/>
              </a:xfrm>
              <a:custGeom>
                <a:avLst/>
                <a:gdLst>
                  <a:gd name="connsiteX0" fmla="*/ 0 w 242888"/>
                  <a:gd name="connsiteY0" fmla="*/ 0 h 61912"/>
                  <a:gd name="connsiteX1" fmla="*/ 242888 w 242888"/>
                  <a:gd name="connsiteY1" fmla="*/ 0 h 61912"/>
                  <a:gd name="connsiteX2" fmla="*/ 242888 w 242888"/>
                  <a:gd name="connsiteY2" fmla="*/ 61912 h 61912"/>
                  <a:gd name="connsiteX3" fmla="*/ 0 w 242888"/>
                  <a:gd name="connsiteY3" fmla="*/ 61912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888" h="61912">
                    <a:moveTo>
                      <a:pt x="0" y="0"/>
                    </a:moveTo>
                    <a:lnTo>
                      <a:pt x="242888" y="0"/>
                    </a:lnTo>
                    <a:lnTo>
                      <a:pt x="242888" y="61912"/>
                    </a:lnTo>
                    <a:lnTo>
                      <a:pt x="0" y="6191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110" name="Straight Connector 109"/>
              <p:cNvCxnSpPr/>
              <p:nvPr/>
            </p:nvCxnSpPr>
            <p:spPr>
              <a:xfrm>
                <a:off x="3310887" y="1414800"/>
                <a:ext cx="0" cy="40209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1" name="TextBox 110"/>
                  <p:cNvSpPr txBox="1"/>
                  <p:nvPr/>
                </p:nvSpPr>
                <p:spPr>
                  <a:xfrm>
                    <a:off x="1668625" y="2022779"/>
                    <a:ext cx="1941669" cy="3172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hr-HR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hr-HR" sz="1400" b="0" i="1" smtClean="0">
                              <a:latin typeface="Cambria Math" panose="02040503050406030204" pitchFamily="18" charset="0"/>
                            </a:rPr>
                            <m:t>=0,5</m:t>
                          </m:r>
                          <m:sSub>
                            <m:sSubPr>
                              <m:ctrlP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,2,</m:t>
                              </m:r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hr-H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hr-HR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oMath>
                      </m:oMathPara>
                    </a14:m>
                    <a:endParaRPr lang="hr-HR" sz="1400" dirty="0"/>
                  </a:p>
                </p:txBody>
              </p:sp>
            </mc:Choice>
            <mc:Fallback xmlns="">
              <p:sp>
                <p:nvSpPr>
                  <p:cNvPr id="129" name="TextBox 1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68625" y="2022779"/>
                    <a:ext cx="1941669" cy="317203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5769"/>
                    </a:stretch>
                  </a:blipFill>
                </p:spPr>
                <p:txBody>
                  <a:bodyPr/>
                  <a:lstStyle/>
                  <a:p>
                    <a:r>
                      <a:rPr lang="hr-H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3" name="Straight Connector 82"/>
            <p:cNvCxnSpPr/>
            <p:nvPr/>
          </p:nvCxnSpPr>
          <p:spPr>
            <a:xfrm flipH="1">
              <a:off x="1240047" y="1196225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1240047" y="1285071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1240047" y="1667689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1240047" y="1752604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359694" y="1111687"/>
              <a:ext cx="0" cy="71193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1333500" y="1176076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333500" y="1257645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1333500" y="1648637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333500" y="1728114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 rot="16200000">
              <a:off x="969989" y="1077217"/>
              <a:ext cx="241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smtClean="0"/>
                <a:t>t</a:t>
              </a:r>
              <a:endParaRPr lang="hr-HR" sz="1400" dirty="0"/>
            </a:p>
          </p:txBody>
        </p:sp>
        <p:sp>
          <p:nvSpPr>
            <p:cNvPr id="93" name="TextBox 92"/>
            <p:cNvSpPr txBox="1"/>
            <p:nvPr/>
          </p:nvSpPr>
          <p:spPr>
            <a:xfrm rot="16200000">
              <a:off x="960571" y="1563510"/>
              <a:ext cx="241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smtClean="0"/>
                <a:t>t</a:t>
              </a:r>
              <a:endParaRPr lang="hr-HR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 rot="16200000">
                  <a:off x="978418" y="1357625"/>
                  <a:ext cx="24186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r-HR" sz="14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a:rPr lang="hr-H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hr-HR" sz="1400" dirty="0"/>
                </a:p>
              </p:txBody>
            </p:sp>
          </mc:Choice>
          <mc:Fallback xmlns="">
            <p:sp>
              <p:nvSpPr>
                <p:cNvPr id="112" name="TextBox 1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978418" y="1357625"/>
                  <a:ext cx="241867" cy="3077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2500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5" name="Straight Connector 94"/>
            <p:cNvCxnSpPr/>
            <p:nvPr/>
          </p:nvCxnSpPr>
          <p:spPr>
            <a:xfrm>
              <a:off x="2178844" y="892293"/>
              <a:ext cx="0" cy="18436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2295525" y="892293"/>
              <a:ext cx="0" cy="18436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2131219" y="974287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2154448" y="953265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2271712" y="946175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2094139" y="653543"/>
              <a:ext cx="241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smtClean="0"/>
                <a:t>d</a:t>
              </a:r>
              <a:endParaRPr lang="hr-HR" sz="1400" dirty="0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845969" y="2405149"/>
            <a:ext cx="2278508" cy="1874919"/>
            <a:chOff x="5609497" y="2789289"/>
            <a:chExt cx="2278508" cy="1874919"/>
          </a:xfrm>
        </p:grpSpPr>
        <p:sp>
          <p:nvSpPr>
            <p:cNvPr id="117" name="Freeform 116"/>
            <p:cNvSpPr/>
            <p:nvPr/>
          </p:nvSpPr>
          <p:spPr>
            <a:xfrm>
              <a:off x="6328906" y="3298030"/>
              <a:ext cx="985837" cy="84215"/>
            </a:xfrm>
            <a:custGeom>
              <a:avLst/>
              <a:gdLst>
                <a:gd name="connsiteX0" fmla="*/ 0 w 985837"/>
                <a:gd name="connsiteY0" fmla="*/ 0 h 64294"/>
                <a:gd name="connsiteX1" fmla="*/ 985837 w 985837"/>
                <a:gd name="connsiteY1" fmla="*/ 0 h 64294"/>
                <a:gd name="connsiteX2" fmla="*/ 985837 w 985837"/>
                <a:gd name="connsiteY2" fmla="*/ 64294 h 64294"/>
                <a:gd name="connsiteX3" fmla="*/ 0 w 985837"/>
                <a:gd name="connsiteY3" fmla="*/ 64294 h 6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5837" h="64294">
                  <a:moveTo>
                    <a:pt x="0" y="0"/>
                  </a:moveTo>
                  <a:lnTo>
                    <a:pt x="985837" y="0"/>
                  </a:lnTo>
                  <a:lnTo>
                    <a:pt x="985837" y="64294"/>
                  </a:lnTo>
                  <a:lnTo>
                    <a:pt x="0" y="64294"/>
                  </a:lnTo>
                </a:path>
              </a:pathLst>
            </a:custGeom>
            <a:blipFill>
              <a:blip r:embed="rId2"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6328906" y="3825246"/>
              <a:ext cx="985837" cy="82800"/>
            </a:xfrm>
            <a:custGeom>
              <a:avLst/>
              <a:gdLst>
                <a:gd name="connsiteX0" fmla="*/ 0 w 985837"/>
                <a:gd name="connsiteY0" fmla="*/ 0 h 64294"/>
                <a:gd name="connsiteX1" fmla="*/ 985837 w 985837"/>
                <a:gd name="connsiteY1" fmla="*/ 0 h 64294"/>
                <a:gd name="connsiteX2" fmla="*/ 985837 w 985837"/>
                <a:gd name="connsiteY2" fmla="*/ 64294 h 64294"/>
                <a:gd name="connsiteX3" fmla="*/ 0 w 985837"/>
                <a:gd name="connsiteY3" fmla="*/ 64294 h 6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5837" h="64294">
                  <a:moveTo>
                    <a:pt x="0" y="0"/>
                  </a:moveTo>
                  <a:lnTo>
                    <a:pt x="985837" y="0"/>
                  </a:lnTo>
                  <a:lnTo>
                    <a:pt x="985837" y="64294"/>
                  </a:lnTo>
                  <a:lnTo>
                    <a:pt x="0" y="64294"/>
                  </a:lnTo>
                </a:path>
              </a:pathLst>
            </a:custGeom>
            <a:blipFill>
              <a:blip r:embed="rId2"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6698059" y="3379487"/>
              <a:ext cx="0" cy="4651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7131358" y="3379487"/>
              <a:ext cx="0" cy="4651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Freeform 120"/>
            <p:cNvSpPr/>
            <p:nvPr/>
          </p:nvSpPr>
          <p:spPr>
            <a:xfrm>
              <a:off x="6996531" y="3256240"/>
              <a:ext cx="138112" cy="697706"/>
            </a:xfrm>
            <a:custGeom>
              <a:avLst/>
              <a:gdLst>
                <a:gd name="connsiteX0" fmla="*/ 4762 w 138112"/>
                <a:gd name="connsiteY0" fmla="*/ 0 h 697706"/>
                <a:gd name="connsiteX1" fmla="*/ 92869 w 138112"/>
                <a:gd name="connsiteY1" fmla="*/ 0 h 697706"/>
                <a:gd name="connsiteX2" fmla="*/ 92869 w 138112"/>
                <a:gd name="connsiteY2" fmla="*/ 126206 h 697706"/>
                <a:gd name="connsiteX3" fmla="*/ 138112 w 138112"/>
                <a:gd name="connsiteY3" fmla="*/ 221456 h 697706"/>
                <a:gd name="connsiteX4" fmla="*/ 138112 w 138112"/>
                <a:gd name="connsiteY4" fmla="*/ 490537 h 697706"/>
                <a:gd name="connsiteX5" fmla="*/ 92869 w 138112"/>
                <a:gd name="connsiteY5" fmla="*/ 571500 h 697706"/>
                <a:gd name="connsiteX6" fmla="*/ 92869 w 138112"/>
                <a:gd name="connsiteY6" fmla="*/ 697706 h 697706"/>
                <a:gd name="connsiteX7" fmla="*/ 4762 w 138112"/>
                <a:gd name="connsiteY7" fmla="*/ 697706 h 697706"/>
                <a:gd name="connsiteX8" fmla="*/ 4762 w 138112"/>
                <a:gd name="connsiteY8" fmla="*/ 564356 h 697706"/>
                <a:gd name="connsiteX9" fmla="*/ 47625 w 138112"/>
                <a:gd name="connsiteY9" fmla="*/ 481012 h 697706"/>
                <a:gd name="connsiteX10" fmla="*/ 47625 w 138112"/>
                <a:gd name="connsiteY10" fmla="*/ 216693 h 697706"/>
                <a:gd name="connsiteX11" fmla="*/ 0 w 138112"/>
                <a:gd name="connsiteY11" fmla="*/ 121443 h 697706"/>
                <a:gd name="connsiteX12" fmla="*/ 4762 w 138112"/>
                <a:gd name="connsiteY12" fmla="*/ 0 h 69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8112" h="697706">
                  <a:moveTo>
                    <a:pt x="4762" y="0"/>
                  </a:moveTo>
                  <a:lnTo>
                    <a:pt x="92869" y="0"/>
                  </a:lnTo>
                  <a:lnTo>
                    <a:pt x="92869" y="126206"/>
                  </a:lnTo>
                  <a:lnTo>
                    <a:pt x="138112" y="221456"/>
                  </a:lnTo>
                  <a:lnTo>
                    <a:pt x="138112" y="490537"/>
                  </a:lnTo>
                  <a:lnTo>
                    <a:pt x="92869" y="571500"/>
                  </a:lnTo>
                  <a:lnTo>
                    <a:pt x="92869" y="697706"/>
                  </a:lnTo>
                  <a:lnTo>
                    <a:pt x="4762" y="697706"/>
                  </a:lnTo>
                  <a:lnTo>
                    <a:pt x="4762" y="564356"/>
                  </a:lnTo>
                  <a:lnTo>
                    <a:pt x="47625" y="481012"/>
                  </a:lnTo>
                  <a:lnTo>
                    <a:pt x="47625" y="216693"/>
                  </a:lnTo>
                  <a:lnTo>
                    <a:pt x="0" y="121443"/>
                  </a:lnTo>
                  <a:lnTo>
                    <a:pt x="4762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7322735" y="3379487"/>
              <a:ext cx="25049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7322735" y="3829761"/>
              <a:ext cx="25049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7573228" y="3379487"/>
              <a:ext cx="0" cy="452577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5898196" y="3304072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5898196" y="3392918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5898196" y="3827641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H="1">
              <a:off x="5898196" y="3906148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6017843" y="3219534"/>
              <a:ext cx="0" cy="75353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5991649" y="3283923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5991649" y="3365492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5991649" y="3808589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5991649" y="3881658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 rot="16200000">
              <a:off x="5674273" y="3205614"/>
              <a:ext cx="241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smtClean="0"/>
                <a:t>t</a:t>
              </a:r>
              <a:endParaRPr lang="hr-HR" sz="1400" dirty="0"/>
            </a:p>
          </p:txBody>
        </p:sp>
        <p:sp>
          <p:nvSpPr>
            <p:cNvPr id="135" name="TextBox 134"/>
            <p:cNvSpPr txBox="1"/>
            <p:nvPr/>
          </p:nvSpPr>
          <p:spPr>
            <a:xfrm rot="16200000">
              <a:off x="5653118" y="3704562"/>
              <a:ext cx="241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smtClean="0"/>
                <a:t>t</a:t>
              </a:r>
              <a:endParaRPr lang="hr-HR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/>
                <p:cNvSpPr txBox="1"/>
                <p:nvPr/>
              </p:nvSpPr>
              <p:spPr>
                <a:xfrm rot="16200000">
                  <a:off x="5651640" y="3500150"/>
                  <a:ext cx="24186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r-HR" sz="14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a:rPr lang="hr-H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hr-HR" sz="1400" dirty="0"/>
                </a:p>
              </p:txBody>
            </p:sp>
          </mc:Choice>
          <mc:Fallback xmlns="">
            <p:sp>
              <p:nvSpPr>
                <p:cNvPr id="232" name="TextBox 2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651640" y="3500150"/>
                  <a:ext cx="241867" cy="30777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15385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7" name="TextBox 136"/>
            <p:cNvSpPr txBox="1"/>
            <p:nvPr/>
          </p:nvSpPr>
          <p:spPr>
            <a:xfrm>
              <a:off x="6909120" y="2789289"/>
              <a:ext cx="241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smtClean="0"/>
                <a:t>d</a:t>
              </a:r>
              <a:endParaRPr lang="hr-HR" sz="1400" dirty="0"/>
            </a:p>
          </p:txBody>
        </p:sp>
        <p:cxnSp>
          <p:nvCxnSpPr>
            <p:cNvPr id="138" name="Straight Connector 137"/>
            <p:cNvCxnSpPr/>
            <p:nvPr/>
          </p:nvCxnSpPr>
          <p:spPr>
            <a:xfrm>
              <a:off x="7002733" y="3029128"/>
              <a:ext cx="0" cy="18436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7093209" y="3029128"/>
              <a:ext cx="0" cy="18436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H="1">
              <a:off x="6955108" y="3111122"/>
              <a:ext cx="2047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6978337" y="3090100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7069396" y="3083010"/>
              <a:ext cx="47625" cy="52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TextBox 142"/>
                <p:cNvSpPr txBox="1"/>
                <p:nvPr/>
              </p:nvSpPr>
              <p:spPr>
                <a:xfrm>
                  <a:off x="5609497" y="4133485"/>
                  <a:ext cx="2278508" cy="5307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1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hr-HR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hr-HR" sz="1400" b="0" i="1" smtClean="0">
                            <a:latin typeface="Cambria Math" panose="02040503050406030204" pitchFamily="18" charset="0"/>
                          </a:rPr>
                          <m:t>=1,5</m:t>
                        </m:r>
                        <m:rad>
                          <m:radPr>
                            <m:degHide m:val="on"/>
                            <m:ctrlPr>
                              <a:rPr lang="hr-HR" sz="1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hr-H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hr-H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14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hr-HR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hr-HR" sz="1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hr-HR" sz="1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hr-HR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1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hr-HR" sz="1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hr-HR" sz="1400" i="1">
                                    <a:latin typeface="Cambria Math" panose="02040503050406030204" pitchFamily="18" charset="0"/>
                                  </a:rPr>
                                  <m:t>,2,</m:t>
                                </m:r>
                                <m:r>
                                  <a:rPr lang="hr-HR" sz="1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hr-HR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nor/>
                              </m:rPr>
                              <a:rPr lang="hr-HR" sz="1400" dirty="0"/>
                              <m:t> </m:t>
                            </m:r>
                          </m:e>
                        </m:rad>
                      </m:oMath>
                    </m:oMathPara>
                  </a14:m>
                  <a:endParaRPr lang="hr-HR" sz="1400" dirty="0"/>
                </a:p>
              </p:txBody>
            </p:sp>
          </mc:Choice>
          <mc:Fallback xmlns="">
            <p:sp>
              <p:nvSpPr>
                <p:cNvPr id="143" name="TextBox 1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9497" y="4133485"/>
                  <a:ext cx="2278508" cy="53072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/>
              <p:cNvSpPr txBox="1"/>
              <p:nvPr/>
            </p:nvSpPr>
            <p:spPr>
              <a:xfrm>
                <a:off x="2139045" y="5520094"/>
                <a:ext cx="1941669" cy="350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hr-H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hr-H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hr-HR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hr-H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hr-HR" sz="14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hr-H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hr-HR" sz="1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hr-HR" sz="1400" b="0" i="1" smtClean="0">
                              <a:latin typeface="Cambria Math" panose="02040503050406030204" pitchFamily="18" charset="0"/>
                            </a:rPr>
                            <m:t>,1,</m:t>
                          </m:r>
                          <m:r>
                            <a:rPr lang="hr-HR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sSub>
                        <m:sSubPr>
                          <m:ctrlPr>
                            <a:rPr lang="hr-H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hr-H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hr-HR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hr-HR" sz="1400" dirty="0"/>
              </a:p>
            </p:txBody>
          </p:sp>
        </mc:Choice>
        <mc:Fallback xmlns="">
          <p:sp>
            <p:nvSpPr>
              <p:cNvPr id="144" name="TextBox 1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045" y="5520094"/>
                <a:ext cx="1941669" cy="350417"/>
              </a:xfrm>
              <a:prstGeom prst="rect">
                <a:avLst/>
              </a:prstGeom>
              <a:blipFill rotWithShape="0">
                <a:blip r:embed="rId10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" name="Freeform 144"/>
          <p:cNvSpPr/>
          <p:nvPr/>
        </p:nvSpPr>
        <p:spPr>
          <a:xfrm>
            <a:off x="2795700" y="5004588"/>
            <a:ext cx="985837" cy="46139"/>
          </a:xfrm>
          <a:custGeom>
            <a:avLst/>
            <a:gdLst>
              <a:gd name="connsiteX0" fmla="*/ 0 w 985837"/>
              <a:gd name="connsiteY0" fmla="*/ 0 h 64294"/>
              <a:gd name="connsiteX1" fmla="*/ 985837 w 985837"/>
              <a:gd name="connsiteY1" fmla="*/ 0 h 64294"/>
              <a:gd name="connsiteX2" fmla="*/ 985837 w 985837"/>
              <a:gd name="connsiteY2" fmla="*/ 64294 h 64294"/>
              <a:gd name="connsiteX3" fmla="*/ 0 w 985837"/>
              <a:gd name="connsiteY3" fmla="*/ 64294 h 6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5837" h="64294">
                <a:moveTo>
                  <a:pt x="0" y="0"/>
                </a:moveTo>
                <a:lnTo>
                  <a:pt x="985837" y="0"/>
                </a:lnTo>
                <a:lnTo>
                  <a:pt x="985837" y="64294"/>
                </a:lnTo>
                <a:lnTo>
                  <a:pt x="0" y="64294"/>
                </a:lnTo>
              </a:path>
            </a:pathLst>
          </a:custGeom>
          <a:blipFill>
            <a:blip r:embed="rId2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6" name="Freeform 145"/>
          <p:cNvSpPr/>
          <p:nvPr/>
        </p:nvSpPr>
        <p:spPr>
          <a:xfrm>
            <a:off x="3128893" y="5038820"/>
            <a:ext cx="897732" cy="342900"/>
          </a:xfrm>
          <a:custGeom>
            <a:avLst/>
            <a:gdLst>
              <a:gd name="connsiteX0" fmla="*/ 0 w 897732"/>
              <a:gd name="connsiteY0" fmla="*/ 0 h 342900"/>
              <a:gd name="connsiteX1" fmla="*/ 0 w 897732"/>
              <a:gd name="connsiteY1" fmla="*/ 342900 h 342900"/>
              <a:gd name="connsiteX2" fmla="*/ 897732 w 897732"/>
              <a:gd name="connsiteY2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7732" h="342900">
                <a:moveTo>
                  <a:pt x="0" y="0"/>
                </a:moveTo>
                <a:lnTo>
                  <a:pt x="0" y="342900"/>
                </a:lnTo>
                <a:lnTo>
                  <a:pt x="897732" y="3429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47" name="Straight Connector 146"/>
          <p:cNvCxnSpPr>
            <a:stCxn id="145" idx="2"/>
          </p:cNvCxnSpPr>
          <p:nvPr/>
        </p:nvCxnSpPr>
        <p:spPr>
          <a:xfrm>
            <a:off x="3781537" y="5050727"/>
            <a:ext cx="23556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endCxn id="146" idx="2"/>
          </p:cNvCxnSpPr>
          <p:nvPr/>
        </p:nvCxnSpPr>
        <p:spPr>
          <a:xfrm>
            <a:off x="4026625" y="5050727"/>
            <a:ext cx="0" cy="33099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>
            <a:off x="3281358" y="4851852"/>
            <a:ext cx="76228" cy="19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3359017" y="4816595"/>
            <a:ext cx="76228" cy="19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 rot="19962114">
            <a:off x="3148078" y="4540027"/>
            <a:ext cx="231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d</a:t>
            </a:r>
            <a:endParaRPr lang="hr-HR" sz="1400" dirty="0"/>
          </a:p>
        </p:txBody>
      </p:sp>
      <p:sp>
        <p:nvSpPr>
          <p:cNvPr id="152" name="Freeform 151"/>
          <p:cNvSpPr/>
          <p:nvPr/>
        </p:nvSpPr>
        <p:spPr>
          <a:xfrm>
            <a:off x="3502779" y="5168234"/>
            <a:ext cx="4826" cy="216693"/>
          </a:xfrm>
          <a:custGeom>
            <a:avLst/>
            <a:gdLst>
              <a:gd name="connsiteX0" fmla="*/ 0 w 4826"/>
              <a:gd name="connsiteY0" fmla="*/ 0 h 216693"/>
              <a:gd name="connsiteX1" fmla="*/ 0 w 4826"/>
              <a:gd name="connsiteY1" fmla="*/ 0 h 216693"/>
              <a:gd name="connsiteX2" fmla="*/ 4763 w 4826"/>
              <a:gd name="connsiteY2" fmla="*/ 83343 h 216693"/>
              <a:gd name="connsiteX3" fmla="*/ 2381 w 4826"/>
              <a:gd name="connsiteY3" fmla="*/ 216693 h 21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" h="216693">
                <a:moveTo>
                  <a:pt x="0" y="0"/>
                </a:moveTo>
                <a:lnTo>
                  <a:pt x="0" y="0"/>
                </a:lnTo>
                <a:cubicBezTo>
                  <a:pt x="1588" y="27781"/>
                  <a:pt x="4436" y="55519"/>
                  <a:pt x="4763" y="83343"/>
                </a:cubicBezTo>
                <a:cubicBezTo>
                  <a:pt x="5286" y="127797"/>
                  <a:pt x="2381" y="172236"/>
                  <a:pt x="2381" y="21669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53" name="Straight Connector 152"/>
          <p:cNvCxnSpPr/>
          <p:nvPr/>
        </p:nvCxnSpPr>
        <p:spPr>
          <a:xfrm flipH="1" flipV="1">
            <a:off x="3279074" y="4769063"/>
            <a:ext cx="81103" cy="16076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 flipV="1">
            <a:off x="3350120" y="4738766"/>
            <a:ext cx="81103" cy="16076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V="1">
            <a:off x="3272081" y="4798487"/>
            <a:ext cx="165708" cy="8210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H="1">
            <a:off x="2534115" y="5001147"/>
            <a:ext cx="20478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2534115" y="5049842"/>
            <a:ext cx="20478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H="1">
            <a:off x="2534115" y="5381720"/>
            <a:ext cx="20478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2653762" y="4916609"/>
            <a:ext cx="0" cy="55321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2627568" y="4980998"/>
            <a:ext cx="47625" cy="527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2627568" y="5022416"/>
            <a:ext cx="47625" cy="527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2627568" y="5362668"/>
            <a:ext cx="47625" cy="527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 rot="16200000">
            <a:off x="2264057" y="4882139"/>
            <a:ext cx="241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t</a:t>
            </a:r>
            <a:endParaRPr lang="hr-H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/>
              <p:cNvSpPr txBox="1"/>
              <p:nvPr/>
            </p:nvSpPr>
            <p:spPr>
              <a:xfrm rot="16200000">
                <a:off x="2272486" y="5162547"/>
                <a:ext cx="2418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r-HR" sz="14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hr-H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hr-HR" sz="1400" dirty="0"/>
              </a:p>
            </p:txBody>
          </p:sp>
        </mc:Choice>
        <mc:Fallback xmlns="">
          <p:sp>
            <p:nvSpPr>
              <p:cNvPr id="164" name="TextBox 1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272486" y="5162547"/>
                <a:ext cx="241867" cy="307777"/>
              </a:xfrm>
              <a:prstGeom prst="rect">
                <a:avLst/>
              </a:prstGeom>
              <a:blipFill rotWithShape="0">
                <a:blip r:embed="rId11"/>
                <a:stretch>
                  <a:fillRect t="-1000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5" name="Straight Connector 164"/>
          <p:cNvCxnSpPr/>
          <p:nvPr/>
        </p:nvCxnSpPr>
        <p:spPr>
          <a:xfrm>
            <a:off x="3599591" y="5049842"/>
            <a:ext cx="0" cy="2533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angle 165"/>
          <p:cNvSpPr/>
          <p:nvPr/>
        </p:nvSpPr>
        <p:spPr>
          <a:xfrm rot="20166002">
            <a:off x="3473951" y="4925647"/>
            <a:ext cx="74072" cy="4818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167" name="Group 166"/>
          <p:cNvGrpSpPr/>
          <p:nvPr/>
        </p:nvGrpSpPr>
        <p:grpSpPr>
          <a:xfrm>
            <a:off x="4795277" y="4454616"/>
            <a:ext cx="2278508" cy="1416068"/>
            <a:chOff x="5272076" y="4906208"/>
            <a:chExt cx="2278508" cy="1416068"/>
          </a:xfrm>
        </p:grpSpPr>
        <p:cxnSp>
          <p:nvCxnSpPr>
            <p:cNvPr id="168" name="Straight Connector 167"/>
            <p:cNvCxnSpPr/>
            <p:nvPr/>
          </p:nvCxnSpPr>
          <p:spPr>
            <a:xfrm flipV="1">
              <a:off x="6357332" y="5113143"/>
              <a:ext cx="203467" cy="10916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H="1" flipV="1">
              <a:off x="6412720" y="5143504"/>
              <a:ext cx="54768" cy="10813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H="1" flipV="1">
              <a:off x="6494569" y="5099135"/>
              <a:ext cx="54768" cy="10813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6388797" y="5178411"/>
              <a:ext cx="76228" cy="19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6478295" y="5127615"/>
              <a:ext cx="76228" cy="19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 rot="19754928">
              <a:off x="6261005" y="4906208"/>
              <a:ext cx="2319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smtClean="0"/>
                <a:t>d</a:t>
              </a:r>
              <a:endParaRPr lang="hr-HR" sz="1400" dirty="0"/>
            </a:p>
          </p:txBody>
        </p:sp>
        <p:grpSp>
          <p:nvGrpSpPr>
            <p:cNvPr id="174" name="Group 173"/>
            <p:cNvGrpSpPr/>
            <p:nvPr/>
          </p:nvGrpSpPr>
          <p:grpSpPr>
            <a:xfrm>
              <a:off x="5920062" y="5268351"/>
              <a:ext cx="1230925" cy="547687"/>
              <a:chOff x="3687644" y="4638940"/>
              <a:chExt cx="1230925" cy="547687"/>
            </a:xfrm>
          </p:grpSpPr>
          <p:sp>
            <p:nvSpPr>
              <p:cNvPr id="176" name="Freeform 175"/>
              <p:cNvSpPr/>
              <p:nvPr/>
            </p:nvSpPr>
            <p:spPr>
              <a:xfrm>
                <a:off x="3687644" y="4716910"/>
                <a:ext cx="985837" cy="46139"/>
              </a:xfrm>
              <a:custGeom>
                <a:avLst/>
                <a:gdLst>
                  <a:gd name="connsiteX0" fmla="*/ 0 w 985837"/>
                  <a:gd name="connsiteY0" fmla="*/ 0 h 64294"/>
                  <a:gd name="connsiteX1" fmla="*/ 985837 w 985837"/>
                  <a:gd name="connsiteY1" fmla="*/ 0 h 64294"/>
                  <a:gd name="connsiteX2" fmla="*/ 985837 w 985837"/>
                  <a:gd name="connsiteY2" fmla="*/ 64294 h 64294"/>
                  <a:gd name="connsiteX3" fmla="*/ 0 w 985837"/>
                  <a:gd name="connsiteY3" fmla="*/ 64294 h 6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5837" h="64294">
                    <a:moveTo>
                      <a:pt x="0" y="0"/>
                    </a:moveTo>
                    <a:lnTo>
                      <a:pt x="985837" y="0"/>
                    </a:lnTo>
                    <a:lnTo>
                      <a:pt x="985837" y="64294"/>
                    </a:lnTo>
                    <a:lnTo>
                      <a:pt x="0" y="64294"/>
                    </a:lnTo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77" name="Freeform 176"/>
              <p:cNvSpPr/>
              <p:nvPr/>
            </p:nvSpPr>
            <p:spPr>
              <a:xfrm>
                <a:off x="4020837" y="4751142"/>
                <a:ext cx="897732" cy="342900"/>
              </a:xfrm>
              <a:custGeom>
                <a:avLst/>
                <a:gdLst>
                  <a:gd name="connsiteX0" fmla="*/ 0 w 897732"/>
                  <a:gd name="connsiteY0" fmla="*/ 0 h 342900"/>
                  <a:gd name="connsiteX1" fmla="*/ 0 w 897732"/>
                  <a:gd name="connsiteY1" fmla="*/ 342900 h 342900"/>
                  <a:gd name="connsiteX2" fmla="*/ 897732 w 897732"/>
                  <a:gd name="connsiteY2" fmla="*/ 34290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7732" h="342900">
                    <a:moveTo>
                      <a:pt x="0" y="0"/>
                    </a:moveTo>
                    <a:lnTo>
                      <a:pt x="0" y="342900"/>
                    </a:lnTo>
                    <a:lnTo>
                      <a:pt x="897732" y="3429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178" name="Straight Connector 177"/>
              <p:cNvCxnSpPr>
                <a:stCxn id="176" idx="2"/>
              </p:cNvCxnSpPr>
              <p:nvPr/>
            </p:nvCxnSpPr>
            <p:spPr>
              <a:xfrm>
                <a:off x="4673481" y="4763049"/>
                <a:ext cx="2355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4488718" y="4762710"/>
                <a:ext cx="0" cy="25335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Freeform 179"/>
              <p:cNvSpPr/>
              <p:nvPr/>
            </p:nvSpPr>
            <p:spPr>
              <a:xfrm>
                <a:off x="4262499" y="4638940"/>
                <a:ext cx="226219" cy="547687"/>
              </a:xfrm>
              <a:custGeom>
                <a:avLst/>
                <a:gdLst>
                  <a:gd name="connsiteX0" fmla="*/ 226219 w 226219"/>
                  <a:gd name="connsiteY0" fmla="*/ 542925 h 547687"/>
                  <a:gd name="connsiteX1" fmla="*/ 226219 w 226219"/>
                  <a:gd name="connsiteY1" fmla="*/ 319087 h 547687"/>
                  <a:gd name="connsiteX2" fmla="*/ 76200 w 226219"/>
                  <a:gd name="connsiteY2" fmla="*/ 0 h 547687"/>
                  <a:gd name="connsiteX3" fmla="*/ 0 w 226219"/>
                  <a:gd name="connsiteY3" fmla="*/ 35719 h 547687"/>
                  <a:gd name="connsiteX4" fmla="*/ 140494 w 226219"/>
                  <a:gd name="connsiteY4" fmla="*/ 342900 h 547687"/>
                  <a:gd name="connsiteX5" fmla="*/ 140494 w 226219"/>
                  <a:gd name="connsiteY5" fmla="*/ 547687 h 547687"/>
                  <a:gd name="connsiteX6" fmla="*/ 226219 w 226219"/>
                  <a:gd name="connsiteY6" fmla="*/ 542925 h 547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6219" h="547687">
                    <a:moveTo>
                      <a:pt x="226219" y="542925"/>
                    </a:moveTo>
                    <a:lnTo>
                      <a:pt x="226219" y="319087"/>
                    </a:lnTo>
                    <a:lnTo>
                      <a:pt x="76200" y="0"/>
                    </a:lnTo>
                    <a:lnTo>
                      <a:pt x="0" y="35719"/>
                    </a:lnTo>
                    <a:lnTo>
                      <a:pt x="140494" y="342900"/>
                    </a:lnTo>
                    <a:lnTo>
                      <a:pt x="140494" y="547687"/>
                    </a:lnTo>
                    <a:lnTo>
                      <a:pt x="226219" y="542925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/>
                <p:cNvSpPr txBox="1"/>
                <p:nvPr/>
              </p:nvSpPr>
              <p:spPr>
                <a:xfrm>
                  <a:off x="5272076" y="5791553"/>
                  <a:ext cx="2278508" cy="5307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1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hr-HR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hr-HR" sz="1400" b="0" i="1" smtClean="0">
                            <a:latin typeface="Cambria Math" panose="02040503050406030204" pitchFamily="18" charset="0"/>
                          </a:rPr>
                          <m:t>=1,1</m:t>
                        </m:r>
                        <m:rad>
                          <m:radPr>
                            <m:degHide m:val="on"/>
                            <m:ctrlPr>
                              <a:rPr lang="hr-HR" sz="1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hr-H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hr-H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14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hr-HR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hr-HR" sz="1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hr-HR" sz="1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hr-HR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1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hr-HR" sz="1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hr-HR" sz="1400" i="1">
                                    <a:latin typeface="Cambria Math" panose="02040503050406030204" pitchFamily="18" charset="0"/>
                                  </a:rPr>
                                  <m:t>,1,</m:t>
                                </m:r>
                                <m:r>
                                  <a:rPr lang="hr-HR" sz="1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hr-HR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nor/>
                              </m:rPr>
                              <a:rPr lang="hr-HR" sz="1400" dirty="0"/>
                              <m:t> </m:t>
                            </m:r>
                          </m:e>
                        </m:rad>
                      </m:oMath>
                    </m:oMathPara>
                  </a14:m>
                  <a:endParaRPr lang="hr-HR" sz="1400" dirty="0"/>
                </a:p>
              </p:txBody>
            </p:sp>
          </mc:Choice>
          <mc:Fallback xmlns="">
            <p:sp>
              <p:nvSpPr>
                <p:cNvPr id="188" name="TextBox 1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2076" y="5791553"/>
                  <a:ext cx="2278508" cy="530723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336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Modovi loma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17-Passbolzen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72672" y="942061"/>
            <a:ext cx="6096000" cy="4572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86003" y="5566566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                Trn			Vijak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5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Modovi loma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394" t="2625" r="394" b="525"/>
          <a:stretch>
            <a:fillRect/>
          </a:stretch>
        </p:blipFill>
        <p:spPr bwMode="auto">
          <a:xfrm>
            <a:off x="1166890" y="923186"/>
            <a:ext cx="7110326" cy="507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897153" y="2838706"/>
            <a:ext cx="5176582" cy="935998"/>
            <a:chOff x="854" y="1695"/>
            <a:chExt cx="3440" cy="622"/>
          </a:xfrm>
        </p:grpSpPr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3814" y="1875"/>
              <a:ext cx="480" cy="288"/>
            </a:xfrm>
            <a:prstGeom prst="rtTriangle">
              <a:avLst/>
            </a:prstGeom>
            <a:solidFill>
              <a:schemeClr val="bg2">
                <a:alpha val="5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 rot="21423900" flipH="1">
              <a:off x="854" y="2053"/>
              <a:ext cx="511" cy="264"/>
            </a:xfrm>
            <a:prstGeom prst="rtTriangle">
              <a:avLst/>
            </a:prstGeom>
            <a:solidFill>
              <a:schemeClr val="bg2">
                <a:alpha val="5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 flipV="1">
              <a:off x="1408" y="1736"/>
              <a:ext cx="400" cy="200"/>
            </a:xfrm>
            <a:prstGeom prst="rtTriangle">
              <a:avLst/>
            </a:prstGeom>
            <a:solidFill>
              <a:schemeClr val="bg2">
                <a:alpha val="5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 flipH="1" flipV="1">
              <a:off x="3634" y="1695"/>
              <a:ext cx="328" cy="152"/>
            </a:xfrm>
            <a:prstGeom prst="rtTriangle">
              <a:avLst/>
            </a:prstGeom>
            <a:solidFill>
              <a:schemeClr val="bg2">
                <a:alpha val="5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2738526" y="2604056"/>
            <a:ext cx="3858359" cy="565812"/>
            <a:chOff x="1564" y="1560"/>
            <a:chExt cx="2564" cy="376"/>
          </a:xfrm>
        </p:grpSpPr>
        <p:sp>
          <p:nvSpPr>
            <p:cNvPr id="11" name="AutoShape 11"/>
            <p:cNvSpPr>
              <a:spLocks noChangeArrowheads="1"/>
            </p:cNvSpPr>
            <p:nvPr/>
          </p:nvSpPr>
          <p:spPr bwMode="auto">
            <a:xfrm rot="3811978">
              <a:off x="1584" y="1556"/>
              <a:ext cx="360" cy="400"/>
            </a:xfrm>
            <a:custGeom>
              <a:avLst/>
              <a:gdLst>
                <a:gd name="G0" fmla="+- -74643 0 0"/>
                <a:gd name="G1" fmla="+- 11796244 0 0"/>
                <a:gd name="G2" fmla="+- -74643 0 11796244"/>
                <a:gd name="G3" fmla="+- 10800 0 0"/>
                <a:gd name="G4" fmla="+- 0 0 -7464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263 0 0"/>
                <a:gd name="G9" fmla="+- 0 0 11796244"/>
                <a:gd name="G10" fmla="+- 10263 0 2700"/>
                <a:gd name="G11" fmla="cos G10 -74643"/>
                <a:gd name="G12" fmla="sin G10 -74643"/>
                <a:gd name="G13" fmla="cos 13500 -74643"/>
                <a:gd name="G14" fmla="sin 13500 -74643"/>
                <a:gd name="G15" fmla="+- G11 10800 0"/>
                <a:gd name="G16" fmla="+- G12 10800 0"/>
                <a:gd name="G17" fmla="+- G13 10800 0"/>
                <a:gd name="G18" fmla="+- G14 10800 0"/>
                <a:gd name="G19" fmla="*/ 10263 1 2"/>
                <a:gd name="G20" fmla="+- G19 5400 0"/>
                <a:gd name="G21" fmla="cos G20 -74643"/>
                <a:gd name="G22" fmla="sin G20 -74643"/>
                <a:gd name="G23" fmla="+- G21 10800 0"/>
                <a:gd name="G24" fmla="+- G12 G23 G22"/>
                <a:gd name="G25" fmla="+- G22 G23 G11"/>
                <a:gd name="G26" fmla="cos 10800 -74643"/>
                <a:gd name="G27" fmla="sin 10800 -74643"/>
                <a:gd name="G28" fmla="cos 10263 -74643"/>
                <a:gd name="G29" fmla="sin 10263 -7464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96244"/>
                <a:gd name="G36" fmla="sin G34 11796244"/>
                <a:gd name="G37" fmla="+/ 11796244 -7464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263 G39"/>
                <a:gd name="G43" fmla="sin 10263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2 w 21600"/>
                <a:gd name="T5" fmla="*/ 0 h 21600"/>
                <a:gd name="T6" fmla="*/ 268 w 21600"/>
                <a:gd name="T7" fmla="*/ 10800 h 21600"/>
                <a:gd name="T8" fmla="*/ 10697 w 21600"/>
                <a:gd name="T9" fmla="*/ 537 h 21600"/>
                <a:gd name="T10" fmla="*/ 24297 w 21600"/>
                <a:gd name="T11" fmla="*/ 10531 h 21600"/>
                <a:gd name="T12" fmla="*/ 21388 w 21600"/>
                <a:gd name="T13" fmla="*/ 13558 h 21600"/>
                <a:gd name="T14" fmla="*/ 18361 w 21600"/>
                <a:gd name="T15" fmla="*/ 10649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060" y="10595"/>
                  </a:moveTo>
                  <a:cubicBezTo>
                    <a:pt x="20949" y="5008"/>
                    <a:pt x="16388" y="537"/>
                    <a:pt x="10800" y="537"/>
                  </a:cubicBezTo>
                  <a:cubicBezTo>
                    <a:pt x="5131" y="537"/>
                    <a:pt x="537" y="5131"/>
                    <a:pt x="537" y="10800"/>
                  </a:cubicBezTo>
                  <a:cubicBezTo>
                    <a:pt x="536" y="10800"/>
                    <a:pt x="537" y="10800"/>
                    <a:pt x="537" y="10800"/>
                  </a:cubicBezTo>
                  <a:lnTo>
                    <a:pt x="0" y="10800"/>
                  </a:lnTo>
                  <a:cubicBezTo>
                    <a:pt x="0" y="10800"/>
                    <a:pt x="0" y="10800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681" y="-1"/>
                    <a:pt x="21480" y="4705"/>
                    <a:pt x="21597" y="10585"/>
                  </a:cubicBezTo>
                  <a:lnTo>
                    <a:pt x="24297" y="10531"/>
                  </a:lnTo>
                  <a:lnTo>
                    <a:pt x="21388" y="13558"/>
                  </a:lnTo>
                  <a:lnTo>
                    <a:pt x="18361" y="10649"/>
                  </a:lnTo>
                  <a:lnTo>
                    <a:pt x="21060" y="10595"/>
                  </a:lnTo>
                  <a:close/>
                </a:path>
              </a:pathLst>
            </a:cu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 rot="17788022" flipH="1">
              <a:off x="3748" y="1540"/>
              <a:ext cx="360" cy="400"/>
            </a:xfrm>
            <a:custGeom>
              <a:avLst/>
              <a:gdLst>
                <a:gd name="G0" fmla="+- -74643 0 0"/>
                <a:gd name="G1" fmla="+- 11796244 0 0"/>
                <a:gd name="G2" fmla="+- -74643 0 11796244"/>
                <a:gd name="G3" fmla="+- 10800 0 0"/>
                <a:gd name="G4" fmla="+- 0 0 -7464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263 0 0"/>
                <a:gd name="G9" fmla="+- 0 0 11796244"/>
                <a:gd name="G10" fmla="+- 10263 0 2700"/>
                <a:gd name="G11" fmla="cos G10 -74643"/>
                <a:gd name="G12" fmla="sin G10 -74643"/>
                <a:gd name="G13" fmla="cos 13500 -74643"/>
                <a:gd name="G14" fmla="sin 13500 -74643"/>
                <a:gd name="G15" fmla="+- G11 10800 0"/>
                <a:gd name="G16" fmla="+- G12 10800 0"/>
                <a:gd name="G17" fmla="+- G13 10800 0"/>
                <a:gd name="G18" fmla="+- G14 10800 0"/>
                <a:gd name="G19" fmla="*/ 10263 1 2"/>
                <a:gd name="G20" fmla="+- G19 5400 0"/>
                <a:gd name="G21" fmla="cos G20 -74643"/>
                <a:gd name="G22" fmla="sin G20 -74643"/>
                <a:gd name="G23" fmla="+- G21 10800 0"/>
                <a:gd name="G24" fmla="+- G12 G23 G22"/>
                <a:gd name="G25" fmla="+- G22 G23 G11"/>
                <a:gd name="G26" fmla="cos 10800 -74643"/>
                <a:gd name="G27" fmla="sin 10800 -74643"/>
                <a:gd name="G28" fmla="cos 10263 -74643"/>
                <a:gd name="G29" fmla="sin 10263 -7464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96244"/>
                <a:gd name="G36" fmla="sin G34 11796244"/>
                <a:gd name="G37" fmla="+/ 11796244 -7464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263 G39"/>
                <a:gd name="G43" fmla="sin 10263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2 w 21600"/>
                <a:gd name="T5" fmla="*/ 0 h 21600"/>
                <a:gd name="T6" fmla="*/ 268 w 21600"/>
                <a:gd name="T7" fmla="*/ 10800 h 21600"/>
                <a:gd name="T8" fmla="*/ 10697 w 21600"/>
                <a:gd name="T9" fmla="*/ 537 h 21600"/>
                <a:gd name="T10" fmla="*/ 24297 w 21600"/>
                <a:gd name="T11" fmla="*/ 10531 h 21600"/>
                <a:gd name="T12" fmla="*/ 21388 w 21600"/>
                <a:gd name="T13" fmla="*/ 13558 h 21600"/>
                <a:gd name="T14" fmla="*/ 18361 w 21600"/>
                <a:gd name="T15" fmla="*/ 10649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060" y="10595"/>
                  </a:moveTo>
                  <a:cubicBezTo>
                    <a:pt x="20949" y="5008"/>
                    <a:pt x="16388" y="537"/>
                    <a:pt x="10800" y="537"/>
                  </a:cubicBezTo>
                  <a:cubicBezTo>
                    <a:pt x="5131" y="537"/>
                    <a:pt x="537" y="5131"/>
                    <a:pt x="537" y="10800"/>
                  </a:cubicBezTo>
                  <a:cubicBezTo>
                    <a:pt x="536" y="10800"/>
                    <a:pt x="537" y="10800"/>
                    <a:pt x="537" y="10800"/>
                  </a:cubicBezTo>
                  <a:lnTo>
                    <a:pt x="0" y="10800"/>
                  </a:lnTo>
                  <a:cubicBezTo>
                    <a:pt x="0" y="10800"/>
                    <a:pt x="0" y="10800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681" y="-1"/>
                    <a:pt x="21480" y="4705"/>
                    <a:pt x="21597" y="10585"/>
                  </a:cubicBezTo>
                  <a:lnTo>
                    <a:pt x="24297" y="10531"/>
                  </a:lnTo>
                  <a:lnTo>
                    <a:pt x="21388" y="13558"/>
                  </a:lnTo>
                  <a:lnTo>
                    <a:pt x="18361" y="10649"/>
                  </a:lnTo>
                  <a:lnTo>
                    <a:pt x="21060" y="10595"/>
                  </a:lnTo>
                  <a:close/>
                </a:path>
              </a:pathLst>
            </a:cu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504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Nosivost spojnog sredstva</a:t>
            </a:r>
            <a:endParaRPr lang="hr-HR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6159" y="977069"/>
            <a:ext cx="7772400" cy="48495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15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"/>
              <a:defRPr lang="en-US" sz="2000" b="0" kern="1200" cap="none" spc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682625" indent="-341313" algn="l" defTabSz="914400" rtl="0" eaLnBrk="1" latinLnBrk="0" hangingPunct="1">
              <a:spcBef>
                <a:spcPts val="15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itchFamily="2" charset="2"/>
              <a:buChar char=""/>
              <a:defRPr lang="en-US" sz="2000" b="0" kern="1200" cap="none" spc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2pPr>
            <a:lvl3pPr marL="1023938" indent="-341313" algn="l" defTabSz="914400" rtl="0" eaLnBrk="1" latinLnBrk="0" hangingPunct="1">
              <a:spcBef>
                <a:spcPts val="15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"/>
              <a:defRPr lang="en-US" sz="2000" b="0" kern="1200" cap="none" spc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3pPr>
            <a:lvl4pPr marL="1377950" indent="-354013" algn="l" defTabSz="914400" rtl="0" eaLnBrk="1" latinLnBrk="0" hangingPunct="1">
              <a:spcBef>
                <a:spcPts val="15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itchFamily="2" charset="2"/>
              <a:buChar char=""/>
              <a:defRPr lang="en-US" sz="2000" b="0" kern="1200" cap="none" spc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4pPr>
            <a:lvl5pPr marL="1719263" indent="-341313" algn="l" defTabSz="914400" rtl="0" eaLnBrk="1" latinLnBrk="0" hangingPunct="1">
              <a:spcBef>
                <a:spcPts val="15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"/>
              <a:defRPr lang="en-US" sz="2000" b="0" kern="1200" cap="none" spc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5pPr>
            <a:lvl6pPr marL="2057400" indent="-349250" algn="l" defTabSz="914400" rtl="0" eaLnBrk="1" latinLnBrk="0" hangingPunct="1">
              <a:spcBef>
                <a:spcPts val="1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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406650" indent="-349250" algn="l" defTabSz="914400" rtl="0" eaLnBrk="1" latinLnBrk="0" hangingPunct="1">
              <a:spcBef>
                <a:spcPts val="15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itchFamily="2" charset="2"/>
              <a:buChar char="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743200" indent="-349250" algn="l" defTabSz="914400" rtl="0" eaLnBrk="1" latinLnBrk="0" hangingPunct="1">
              <a:spcBef>
                <a:spcPts val="15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"/>
              <a:defRPr sz="1800" b="0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092450" indent="-349250" algn="l" defTabSz="914400" rtl="0" eaLnBrk="1" latinLnBrk="0" hangingPunct="1">
              <a:spcBef>
                <a:spcPts val="15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itchFamily="2" charset="2"/>
              <a:buChar char=""/>
              <a:defRPr sz="1800" b="0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ysClr val="windowText" lastClr="000000">
                  <a:lumMod val="75000"/>
                  <a:lumOff val="25000"/>
                </a:sysClr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hr-HR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Proračunska vrijednost tlačne čvrstoće drva po omotaču rupe zabijanih čavala: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ysClr val="windowText" lastClr="000000">
                  <a:lumMod val="75000"/>
                  <a:lumOff val="25000"/>
                </a:sysClr>
              </a:buClr>
              <a:buSzPct val="80000"/>
              <a:buFont typeface="Wingdings" pitchFamily="2" charset="2"/>
              <a:buChar char="Ø"/>
              <a:tabLst/>
              <a:defRPr/>
            </a:pPr>
            <a:endParaRPr kumimoji="0" lang="hr-HR" sz="24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ysClr val="windowText" lastClr="000000">
                  <a:lumMod val="75000"/>
                  <a:lumOff val="25000"/>
                </a:sysClr>
              </a:buClr>
              <a:buSzPct val="80000"/>
              <a:buFont typeface="Wingdings" pitchFamily="2" charset="2"/>
              <a:buChar char="Ø"/>
              <a:tabLst/>
              <a:defRPr/>
            </a:pPr>
            <a:endParaRPr kumimoji="0" lang="hr-HR" sz="24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ysClr val="windowText" lastClr="000000">
                  <a:lumMod val="75000"/>
                  <a:lumOff val="25000"/>
                </a:sysClr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hr-HR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Proračunska vrijednost momenta tečenja okruglog čavla: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ysClr val="windowText" lastClr="000000">
                  <a:lumMod val="75000"/>
                  <a:lumOff val="25000"/>
                </a:sysClr>
              </a:buClr>
              <a:buSzPct val="80000"/>
              <a:buFont typeface="Wingdings" pitchFamily="2" charset="2"/>
              <a:buChar char="Ø"/>
              <a:tabLst/>
              <a:defRPr/>
            </a:pPr>
            <a:endParaRPr kumimoji="0" lang="hr-HR" sz="24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ysClr val="windowText" lastClr="000000">
                  <a:lumMod val="75000"/>
                  <a:lumOff val="25000"/>
                </a:sysClr>
              </a:buClr>
              <a:buSzPct val="80000"/>
              <a:buFont typeface="Wingdings" pitchFamily="2" charset="2"/>
              <a:buChar char="Ø"/>
              <a:tabLst/>
              <a:defRPr/>
            </a:pPr>
            <a:endParaRPr kumimoji="0" lang="hr-HR" sz="24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ysClr val="windowText" lastClr="000000">
                  <a:lumMod val="75000"/>
                  <a:lumOff val="25000"/>
                </a:sysClr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hr-HR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Određivanje proračunske vrijednosti nosivosti spoja – u ovisnosti o modu loma odrediti nosivost  spoja (Rd)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901412"/>
              </p:ext>
            </p:extLst>
          </p:nvPr>
        </p:nvGraphicFramePr>
        <p:xfrm>
          <a:off x="2585459" y="2120065"/>
          <a:ext cx="2722582" cy="50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0" name="Equation" r:id="rId3" imgW="1396800" imgH="253800" progId="Equation.3">
                  <p:embed/>
                </p:oleObj>
              </mc:Choice>
              <mc:Fallback>
                <p:oleObj name="Equation" r:id="rId3" imgW="1396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5459" y="2120065"/>
                        <a:ext cx="2722582" cy="500066"/>
                      </a:xfrm>
                      <a:prstGeom prst="rect">
                        <a:avLst/>
                      </a:prstGeom>
                      <a:solidFill>
                        <a:srgbClr val="727CA3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172983"/>
              </p:ext>
            </p:extLst>
          </p:nvPr>
        </p:nvGraphicFramePr>
        <p:xfrm>
          <a:off x="2796175" y="3763126"/>
          <a:ext cx="2232279" cy="471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1" name="Equation" r:id="rId5" imgW="1218960" imgH="253800" progId="Equation.3">
                  <p:embed/>
                </p:oleObj>
              </mc:Choice>
              <mc:Fallback>
                <p:oleObj name="Equation" r:id="rId5" imgW="12189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6175" y="3763126"/>
                        <a:ext cx="2232279" cy="471485"/>
                      </a:xfrm>
                      <a:prstGeom prst="rect">
                        <a:avLst/>
                      </a:prstGeom>
                      <a:solidFill>
                        <a:srgbClr val="727CA3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176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Nosivost spojnog sredstva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5820" t="14648" r="63672" b="63379"/>
          <a:stretch>
            <a:fillRect/>
          </a:stretch>
        </p:blipFill>
        <p:spPr bwMode="auto">
          <a:xfrm>
            <a:off x="1192394" y="1191951"/>
            <a:ext cx="258367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15429" t="14844" r="62891" b="62451"/>
          <a:stretch>
            <a:fillRect/>
          </a:stretch>
        </p:blipFill>
        <p:spPr bwMode="auto">
          <a:xfrm>
            <a:off x="4920954" y="1096581"/>
            <a:ext cx="2643206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 l="16015" t="14844" r="62891" b="63184"/>
          <a:stretch>
            <a:fillRect/>
          </a:stretch>
        </p:blipFill>
        <p:spPr bwMode="auto">
          <a:xfrm>
            <a:off x="700996" y="3760877"/>
            <a:ext cx="2571768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 l="16015" t="14844" r="64063" b="63184"/>
          <a:stretch>
            <a:fillRect/>
          </a:stretch>
        </p:blipFill>
        <p:spPr bwMode="auto">
          <a:xfrm>
            <a:off x="3472410" y="3760877"/>
            <a:ext cx="2428892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/>
          <a:srcRect l="15429" t="14844" r="63477" b="63184"/>
          <a:stretch>
            <a:fillRect/>
          </a:stretch>
        </p:blipFill>
        <p:spPr bwMode="auto">
          <a:xfrm>
            <a:off x="6100948" y="3760877"/>
            <a:ext cx="2571768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882354" y="6258341"/>
            <a:ext cx="4038600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hr-HR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Katedra za drvene konstrukcije, Mislav Stepinac</a:t>
            </a:r>
            <a:endParaRPr lang="en-GB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8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Broj spojnih sredstava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/>
          </a:p>
        </p:txBody>
      </p:sp>
      <p:graphicFrame>
        <p:nvGraphicFramePr>
          <p:cNvPr id="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7003996"/>
              </p:ext>
            </p:extLst>
          </p:nvPr>
        </p:nvGraphicFramePr>
        <p:xfrm>
          <a:off x="3795792" y="861641"/>
          <a:ext cx="2130425" cy="77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2" name="Equation" r:id="rId3" imgW="1206360" imgH="444240" progId="Equation.3">
                  <p:embed/>
                </p:oleObj>
              </mc:Choice>
              <mc:Fallback>
                <p:oleObj name="Equation" r:id="rId3" imgW="12063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5792" y="861641"/>
                        <a:ext cx="2130425" cy="779462"/>
                      </a:xfrm>
                      <a:prstGeom prst="rect">
                        <a:avLst/>
                      </a:prstGeom>
                      <a:solidFill>
                        <a:srgbClr val="727CA3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 l="3148" r="3879" b="72569"/>
          <a:stretch>
            <a:fillRect/>
          </a:stretch>
        </p:blipFill>
        <p:spPr bwMode="auto">
          <a:xfrm>
            <a:off x="2224156" y="1718897"/>
            <a:ext cx="558247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876681"/>
              </p:ext>
            </p:extLst>
          </p:nvPr>
        </p:nvGraphicFramePr>
        <p:xfrm>
          <a:off x="1152586" y="3933475"/>
          <a:ext cx="2714036" cy="671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3" r:id="rId6" imgW="1841500" imgH="457200" progId="">
                  <p:embed/>
                </p:oleObj>
              </mc:Choice>
              <mc:Fallback>
                <p:oleObj r:id="rId6" imgW="1841500" imgH="457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586" y="3933475"/>
                        <a:ext cx="2714036" cy="671514"/>
                      </a:xfrm>
                      <a:prstGeom prst="rect">
                        <a:avLst/>
                      </a:prstGeom>
                      <a:solidFill>
                        <a:srgbClr val="727CA3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494953"/>
              </p:ext>
            </p:extLst>
          </p:nvPr>
        </p:nvGraphicFramePr>
        <p:xfrm>
          <a:off x="1152586" y="4719293"/>
          <a:ext cx="2350298" cy="600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4" r:id="rId8" imgW="1790700" imgH="457200" progId="">
                  <p:embed/>
                </p:oleObj>
              </mc:Choice>
              <mc:Fallback>
                <p:oleObj r:id="rId8" imgW="1790700" imgH="457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586" y="4719293"/>
                        <a:ext cx="2350298" cy="600076"/>
                      </a:xfrm>
                      <a:prstGeom prst="rect">
                        <a:avLst/>
                      </a:prstGeom>
                      <a:solidFill>
                        <a:srgbClr val="727CA3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6912743"/>
              </p:ext>
            </p:extLst>
          </p:nvPr>
        </p:nvGraphicFramePr>
        <p:xfrm>
          <a:off x="1140084" y="5433673"/>
          <a:ext cx="2375301" cy="600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5" r:id="rId10" imgW="1803400" imgH="457200" progId="">
                  <p:embed/>
                </p:oleObj>
              </mc:Choice>
              <mc:Fallback>
                <p:oleObj r:id="rId10" imgW="1803400" imgH="457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0084" y="5433673"/>
                        <a:ext cx="2375301" cy="600076"/>
                      </a:xfrm>
                      <a:prstGeom prst="rect">
                        <a:avLst/>
                      </a:prstGeom>
                      <a:solidFill>
                        <a:srgbClr val="727CA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377576" y="4042164"/>
            <a:ext cx="26432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Odabrano n = 6</a:t>
            </a:r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Odabrano n = 4</a:t>
            </a:r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Odabrano n = 4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08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Tesarski spojevi</a:t>
            </a:r>
            <a:endParaRPr lang="hr-H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976" y="806995"/>
            <a:ext cx="7742664" cy="319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2028826" y="3999846"/>
            <a:ext cx="5086348" cy="1938337"/>
            <a:chOff x="3109913" y="2481263"/>
            <a:chExt cx="5086348" cy="1938337"/>
          </a:xfrm>
        </p:grpSpPr>
        <p:grpSp>
          <p:nvGrpSpPr>
            <p:cNvPr id="11" name="Group 10"/>
            <p:cNvGrpSpPr/>
            <p:nvPr/>
          </p:nvGrpSpPr>
          <p:grpSpPr>
            <a:xfrm>
              <a:off x="3109913" y="2621088"/>
              <a:ext cx="2861337" cy="1713548"/>
              <a:chOff x="3109913" y="2621088"/>
              <a:chExt cx="2861337" cy="1713548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3109913" y="2621088"/>
                <a:ext cx="2861337" cy="1713548"/>
                <a:chOff x="3109913" y="2621088"/>
                <a:chExt cx="2861337" cy="1713548"/>
              </a:xfrm>
            </p:grpSpPr>
            <p:sp>
              <p:nvSpPr>
                <p:cNvPr id="50" name="Freeform 49"/>
                <p:cNvSpPr/>
                <p:nvPr/>
              </p:nvSpPr>
              <p:spPr>
                <a:xfrm>
                  <a:off x="3679031" y="3414713"/>
                  <a:ext cx="1876425" cy="357187"/>
                </a:xfrm>
                <a:custGeom>
                  <a:avLst/>
                  <a:gdLst>
                    <a:gd name="connsiteX0" fmla="*/ 1876425 w 1876425"/>
                    <a:gd name="connsiteY0" fmla="*/ 11906 h 357187"/>
                    <a:gd name="connsiteX1" fmla="*/ 1035844 w 1876425"/>
                    <a:gd name="connsiteY1" fmla="*/ 2381 h 357187"/>
                    <a:gd name="connsiteX2" fmla="*/ 635794 w 1876425"/>
                    <a:gd name="connsiteY2" fmla="*/ 92868 h 357187"/>
                    <a:gd name="connsiteX3" fmla="*/ 597694 w 1876425"/>
                    <a:gd name="connsiteY3" fmla="*/ 0 h 357187"/>
                    <a:gd name="connsiteX4" fmla="*/ 0 w 1876425"/>
                    <a:gd name="connsiteY4" fmla="*/ 0 h 357187"/>
                    <a:gd name="connsiteX5" fmla="*/ 0 w 1876425"/>
                    <a:gd name="connsiteY5" fmla="*/ 357187 h 357187"/>
                    <a:gd name="connsiteX6" fmla="*/ 1876425 w 1876425"/>
                    <a:gd name="connsiteY6" fmla="*/ 357187 h 357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76425" h="357187">
                      <a:moveTo>
                        <a:pt x="1876425" y="11906"/>
                      </a:moveTo>
                      <a:lnTo>
                        <a:pt x="1035844" y="2381"/>
                      </a:lnTo>
                      <a:lnTo>
                        <a:pt x="635794" y="92868"/>
                      </a:lnTo>
                      <a:lnTo>
                        <a:pt x="597694" y="0"/>
                      </a:lnTo>
                      <a:lnTo>
                        <a:pt x="0" y="0"/>
                      </a:lnTo>
                      <a:lnTo>
                        <a:pt x="0" y="357187"/>
                      </a:lnTo>
                      <a:lnTo>
                        <a:pt x="1876425" y="357187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51" name="Freeform 50"/>
                <p:cNvSpPr/>
                <p:nvPr/>
              </p:nvSpPr>
              <p:spPr>
                <a:xfrm>
                  <a:off x="4707731" y="2819400"/>
                  <a:ext cx="552450" cy="595313"/>
                </a:xfrm>
                <a:custGeom>
                  <a:avLst/>
                  <a:gdLst>
                    <a:gd name="connsiteX0" fmla="*/ 0 w 561975"/>
                    <a:gd name="connsiteY0" fmla="*/ 595313 h 595313"/>
                    <a:gd name="connsiteX1" fmla="*/ 561975 w 561975"/>
                    <a:gd name="connsiteY1" fmla="*/ 0 h 595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975" h="595313">
                      <a:moveTo>
                        <a:pt x="0" y="595313"/>
                      </a:moveTo>
                      <a:lnTo>
                        <a:pt x="561975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52" name="Freeform 51"/>
                <p:cNvSpPr/>
                <p:nvPr/>
              </p:nvSpPr>
              <p:spPr>
                <a:xfrm>
                  <a:off x="4276725" y="2627472"/>
                  <a:ext cx="709614" cy="787242"/>
                </a:xfrm>
                <a:custGeom>
                  <a:avLst/>
                  <a:gdLst>
                    <a:gd name="connsiteX0" fmla="*/ 0 w 561975"/>
                    <a:gd name="connsiteY0" fmla="*/ 595313 h 595313"/>
                    <a:gd name="connsiteX1" fmla="*/ 561975 w 561975"/>
                    <a:gd name="connsiteY1" fmla="*/ 0 h 595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975" h="595313">
                      <a:moveTo>
                        <a:pt x="0" y="595313"/>
                      </a:moveTo>
                      <a:lnTo>
                        <a:pt x="561975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53" name="Freeform 52"/>
                <p:cNvSpPr/>
                <p:nvPr/>
              </p:nvSpPr>
              <p:spPr>
                <a:xfrm>
                  <a:off x="4336256" y="2650331"/>
                  <a:ext cx="1273969" cy="950119"/>
                </a:xfrm>
                <a:custGeom>
                  <a:avLst/>
                  <a:gdLst>
                    <a:gd name="connsiteX0" fmla="*/ 835819 w 1273969"/>
                    <a:gd name="connsiteY0" fmla="*/ 0 h 950119"/>
                    <a:gd name="connsiteX1" fmla="*/ 0 w 1273969"/>
                    <a:gd name="connsiteY1" fmla="*/ 950119 h 950119"/>
                    <a:gd name="connsiteX2" fmla="*/ 1273969 w 1273969"/>
                    <a:gd name="connsiteY2" fmla="*/ 947738 h 9501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3969" h="950119">
                      <a:moveTo>
                        <a:pt x="835819" y="0"/>
                      </a:moveTo>
                      <a:lnTo>
                        <a:pt x="0" y="950119"/>
                      </a:lnTo>
                      <a:lnTo>
                        <a:pt x="1273969" y="947738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54" name="Right Arrow 53"/>
                <p:cNvSpPr/>
                <p:nvPr/>
              </p:nvSpPr>
              <p:spPr>
                <a:xfrm>
                  <a:off x="5151662" y="3474244"/>
                  <a:ext cx="303658" cy="242888"/>
                </a:xfrm>
                <a:prstGeom prst="rightArrow">
                  <a:avLst>
                    <a:gd name="adj1" fmla="val 35977"/>
                    <a:gd name="adj2" fmla="val 64067"/>
                  </a:avLst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55" name="Right Arrow 54"/>
                <p:cNvSpPr/>
                <p:nvPr/>
              </p:nvSpPr>
              <p:spPr>
                <a:xfrm rot="7947611">
                  <a:off x="4771005" y="2818362"/>
                  <a:ext cx="303658" cy="242888"/>
                </a:xfrm>
                <a:prstGeom prst="rightArrow">
                  <a:avLst>
                    <a:gd name="adj1" fmla="val 35977"/>
                    <a:gd name="adj2" fmla="val 64067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cxnSp>
              <p:nvCxnSpPr>
                <p:cNvPr id="56" name="Straight Connector 55"/>
                <p:cNvCxnSpPr/>
                <p:nvPr/>
              </p:nvCxnSpPr>
              <p:spPr>
                <a:xfrm flipH="1">
                  <a:off x="4327029" y="3600450"/>
                  <a:ext cx="6696" cy="73418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56"/>
                <p:cNvSpPr/>
                <p:nvPr/>
              </p:nvSpPr>
              <p:spPr>
                <a:xfrm>
                  <a:off x="4307517" y="3577590"/>
                  <a:ext cx="45720" cy="457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58" name="Right Arrow 57"/>
                <p:cNvSpPr/>
                <p:nvPr/>
              </p:nvSpPr>
              <p:spPr>
                <a:xfrm rot="16200000">
                  <a:off x="4178548" y="3802285"/>
                  <a:ext cx="303658" cy="242888"/>
                </a:xfrm>
                <a:prstGeom prst="rightArrow">
                  <a:avLst>
                    <a:gd name="adj1" fmla="val 35977"/>
                    <a:gd name="adj2" fmla="val 64067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cxnSp>
              <p:nvCxnSpPr>
                <p:cNvPr id="59" name="Straight Connector 58"/>
                <p:cNvCxnSpPr>
                  <a:stCxn id="50" idx="2"/>
                </p:cNvCxnSpPr>
                <p:nvPr/>
              </p:nvCxnSpPr>
              <p:spPr>
                <a:xfrm flipH="1">
                  <a:off x="3821906" y="3507581"/>
                  <a:ext cx="492919" cy="524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3900488" y="3318513"/>
                  <a:ext cx="0" cy="30479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3871913" y="3393281"/>
                  <a:ext cx="54768" cy="4762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3871913" y="3489006"/>
                  <a:ext cx="54768" cy="4762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514850" y="3102530"/>
                  <a:ext cx="469106" cy="7510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Freeform 63"/>
                <p:cNvSpPr/>
                <p:nvPr/>
              </p:nvSpPr>
              <p:spPr>
                <a:xfrm>
                  <a:off x="4643438" y="3659981"/>
                  <a:ext cx="950118" cy="457200"/>
                </a:xfrm>
                <a:custGeom>
                  <a:avLst/>
                  <a:gdLst>
                    <a:gd name="connsiteX0" fmla="*/ 950118 w 950118"/>
                    <a:gd name="connsiteY0" fmla="*/ 457200 h 457200"/>
                    <a:gd name="connsiteX1" fmla="*/ 0 w 950118"/>
                    <a:gd name="connsiteY1" fmla="*/ 445294 h 457200"/>
                    <a:gd name="connsiteX2" fmla="*/ 14287 w 950118"/>
                    <a:gd name="connsiteY2" fmla="*/ 414338 h 457200"/>
                    <a:gd name="connsiteX3" fmla="*/ 19050 w 950118"/>
                    <a:gd name="connsiteY3" fmla="*/ 397669 h 457200"/>
                    <a:gd name="connsiteX4" fmla="*/ 214312 w 950118"/>
                    <a:gd name="connsiteY4" fmla="*/ 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0118" h="457200">
                      <a:moveTo>
                        <a:pt x="950118" y="457200"/>
                      </a:moveTo>
                      <a:lnTo>
                        <a:pt x="0" y="445294"/>
                      </a:lnTo>
                      <a:cubicBezTo>
                        <a:pt x="5295" y="434704"/>
                        <a:pt x="10586" y="425440"/>
                        <a:pt x="14287" y="414338"/>
                      </a:cubicBezTo>
                      <a:cubicBezTo>
                        <a:pt x="16114" y="408856"/>
                        <a:pt x="19050" y="397669"/>
                        <a:pt x="19050" y="397669"/>
                      </a:cubicBezTo>
                      <a:lnTo>
                        <a:pt x="214312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  <a:headEnd type="stealth" w="med" len="med"/>
                  <a:tailEnd type="stealth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807021" y="3811763"/>
                  <a:ext cx="677095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sz="1100" dirty="0" smtClean="0">
                      <a:latin typeface="+mn-lt"/>
                    </a:rPr>
                    <a:t>VIJAK</a:t>
                  </a:r>
                  <a:endParaRPr lang="hr-HR" sz="1100" dirty="0">
                    <a:latin typeface="+mn-lt"/>
                  </a:endParaRPr>
                </a:p>
              </p:txBody>
            </p:sp>
            <p:sp>
              <p:nvSpPr>
                <p:cNvPr id="66" name="Arc 65"/>
                <p:cNvSpPr/>
                <p:nvPr/>
              </p:nvSpPr>
              <p:spPr>
                <a:xfrm rot="619839">
                  <a:off x="4734287" y="3172088"/>
                  <a:ext cx="338421" cy="361938"/>
                </a:xfrm>
                <a:prstGeom prst="arc">
                  <a:avLst>
                    <a:gd name="adj1" fmla="val 16200000"/>
                    <a:gd name="adj2" fmla="val 834075"/>
                  </a:avLst>
                </a:prstGeom>
                <a:ln w="9525">
                  <a:solidFill>
                    <a:schemeClr val="tx1"/>
                  </a:solidFill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5003929" y="3076427"/>
                  <a:ext cx="28660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100" dirty="0" smtClean="0"/>
                    <a:t>α</a:t>
                  </a:r>
                  <a:endParaRPr lang="hr-HR" sz="11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8" name="TextBox 67"/>
                    <p:cNvSpPr txBox="1"/>
                    <p:nvPr/>
                  </p:nvSpPr>
                  <p:spPr>
                    <a:xfrm rot="16200000">
                      <a:off x="3618186" y="3187707"/>
                      <a:ext cx="35538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hr-HR" sz="11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11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hr-HR" sz="11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oMath>
                        </m:oMathPara>
                      </a14:m>
                      <a:endParaRPr lang="hr-HR" sz="1100" dirty="0"/>
                    </a:p>
                  </p:txBody>
                </p:sp>
              </mc:Choice>
              <mc:Fallback xmlns="">
                <p:sp>
                  <p:nvSpPr>
                    <p:cNvPr id="54" name="TextBox 5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3618186" y="3187707"/>
                      <a:ext cx="355380" cy="261610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hr-H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9" name="Freeform 68"/>
                <p:cNvSpPr/>
                <p:nvPr/>
              </p:nvSpPr>
              <p:spPr>
                <a:xfrm>
                  <a:off x="3545681" y="3002756"/>
                  <a:ext cx="602457" cy="504825"/>
                </a:xfrm>
                <a:custGeom>
                  <a:avLst/>
                  <a:gdLst>
                    <a:gd name="connsiteX0" fmla="*/ 0 w 602457"/>
                    <a:gd name="connsiteY0" fmla="*/ 0 h 504825"/>
                    <a:gd name="connsiteX1" fmla="*/ 602457 w 602457"/>
                    <a:gd name="connsiteY1" fmla="*/ 0 h 504825"/>
                    <a:gd name="connsiteX2" fmla="*/ 602457 w 602457"/>
                    <a:gd name="connsiteY2" fmla="*/ 504825 h 504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2457" h="504825">
                      <a:moveTo>
                        <a:pt x="0" y="0"/>
                      </a:moveTo>
                      <a:lnTo>
                        <a:pt x="602457" y="0"/>
                      </a:lnTo>
                      <a:lnTo>
                        <a:pt x="602457" y="504825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3109913" y="2621088"/>
                  <a:ext cx="1127952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sz="1100" dirty="0" smtClean="0">
                      <a:latin typeface="+mn-lt"/>
                    </a:rPr>
                    <a:t>POVRŠINA SMICANJA</a:t>
                  </a:r>
                  <a:endParaRPr lang="hr-HR" sz="1100" dirty="0">
                    <a:latin typeface="+mn-lt"/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3125350" y="3808086"/>
                  <a:ext cx="786499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sz="1100" dirty="0" smtClean="0">
                      <a:latin typeface="+mn-lt"/>
                    </a:rPr>
                    <a:t>ČELO ZASJEKA</a:t>
                  </a:r>
                  <a:endParaRPr lang="hr-HR" sz="1100" dirty="0">
                    <a:latin typeface="+mn-lt"/>
                  </a:endParaRPr>
                </a:p>
              </p:txBody>
            </p:sp>
            <p:sp>
              <p:nvSpPr>
                <p:cNvPr id="72" name="Freeform 71"/>
                <p:cNvSpPr/>
                <p:nvPr/>
              </p:nvSpPr>
              <p:spPr>
                <a:xfrm>
                  <a:off x="3250406" y="3457575"/>
                  <a:ext cx="1031082" cy="771525"/>
                </a:xfrm>
                <a:custGeom>
                  <a:avLst/>
                  <a:gdLst>
                    <a:gd name="connsiteX0" fmla="*/ 0 w 1031082"/>
                    <a:gd name="connsiteY0" fmla="*/ 771525 h 771525"/>
                    <a:gd name="connsiteX1" fmla="*/ 702469 w 1031082"/>
                    <a:gd name="connsiteY1" fmla="*/ 771525 h 771525"/>
                    <a:gd name="connsiteX2" fmla="*/ 1031082 w 1031082"/>
                    <a:gd name="connsiteY2" fmla="*/ 0 h 771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31082" h="771525">
                      <a:moveTo>
                        <a:pt x="0" y="771525"/>
                      </a:moveTo>
                      <a:lnTo>
                        <a:pt x="702469" y="771525"/>
                      </a:lnTo>
                      <a:lnTo>
                        <a:pt x="103108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73" name="Freeform 72"/>
                <p:cNvSpPr/>
                <p:nvPr/>
              </p:nvSpPr>
              <p:spPr>
                <a:xfrm>
                  <a:off x="4981575" y="2629886"/>
                  <a:ext cx="278606" cy="195711"/>
                </a:xfrm>
                <a:custGeom>
                  <a:avLst/>
                  <a:gdLst>
                    <a:gd name="connsiteX0" fmla="*/ 0 w 278606"/>
                    <a:gd name="connsiteY0" fmla="*/ 0 h 195711"/>
                    <a:gd name="connsiteX1" fmla="*/ 9525 w 278606"/>
                    <a:gd name="connsiteY1" fmla="*/ 59531 h 195711"/>
                    <a:gd name="connsiteX2" fmla="*/ 19050 w 278606"/>
                    <a:gd name="connsiteY2" fmla="*/ 78581 h 195711"/>
                    <a:gd name="connsiteX3" fmla="*/ 42862 w 278606"/>
                    <a:gd name="connsiteY3" fmla="*/ 78581 h 195711"/>
                    <a:gd name="connsiteX4" fmla="*/ 73819 w 278606"/>
                    <a:gd name="connsiteY4" fmla="*/ 73819 h 195711"/>
                    <a:gd name="connsiteX5" fmla="*/ 97631 w 278606"/>
                    <a:gd name="connsiteY5" fmla="*/ 73819 h 195711"/>
                    <a:gd name="connsiteX6" fmla="*/ 130969 w 278606"/>
                    <a:gd name="connsiteY6" fmla="*/ 88106 h 195711"/>
                    <a:gd name="connsiteX7" fmla="*/ 150019 w 278606"/>
                    <a:gd name="connsiteY7" fmla="*/ 109537 h 195711"/>
                    <a:gd name="connsiteX8" fmla="*/ 161925 w 278606"/>
                    <a:gd name="connsiteY8" fmla="*/ 138112 h 195711"/>
                    <a:gd name="connsiteX9" fmla="*/ 173831 w 278606"/>
                    <a:gd name="connsiteY9" fmla="*/ 157162 h 195711"/>
                    <a:gd name="connsiteX10" fmla="*/ 190500 w 278606"/>
                    <a:gd name="connsiteY10" fmla="*/ 145256 h 195711"/>
                    <a:gd name="connsiteX11" fmla="*/ 207169 w 278606"/>
                    <a:gd name="connsiteY11" fmla="*/ 150019 h 195711"/>
                    <a:gd name="connsiteX12" fmla="*/ 219075 w 278606"/>
                    <a:gd name="connsiteY12" fmla="*/ 173831 h 195711"/>
                    <a:gd name="connsiteX13" fmla="*/ 233362 w 278606"/>
                    <a:gd name="connsiteY13" fmla="*/ 192881 h 195711"/>
                    <a:gd name="connsiteX14" fmla="*/ 278606 w 278606"/>
                    <a:gd name="connsiteY14" fmla="*/ 195262 h 195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8606" h="195711">
                      <a:moveTo>
                        <a:pt x="0" y="0"/>
                      </a:moveTo>
                      <a:cubicBezTo>
                        <a:pt x="3175" y="23217"/>
                        <a:pt x="6350" y="46434"/>
                        <a:pt x="9525" y="59531"/>
                      </a:cubicBezTo>
                      <a:cubicBezTo>
                        <a:pt x="12700" y="72628"/>
                        <a:pt x="13494" y="75406"/>
                        <a:pt x="19050" y="78581"/>
                      </a:cubicBezTo>
                      <a:cubicBezTo>
                        <a:pt x="24606" y="81756"/>
                        <a:pt x="33734" y="79375"/>
                        <a:pt x="42862" y="78581"/>
                      </a:cubicBezTo>
                      <a:cubicBezTo>
                        <a:pt x="51990" y="77787"/>
                        <a:pt x="64691" y="74613"/>
                        <a:pt x="73819" y="73819"/>
                      </a:cubicBezTo>
                      <a:cubicBezTo>
                        <a:pt x="82947" y="73025"/>
                        <a:pt x="88106" y="71438"/>
                        <a:pt x="97631" y="73819"/>
                      </a:cubicBezTo>
                      <a:cubicBezTo>
                        <a:pt x="107156" y="76200"/>
                        <a:pt x="122238" y="82153"/>
                        <a:pt x="130969" y="88106"/>
                      </a:cubicBezTo>
                      <a:cubicBezTo>
                        <a:pt x="139700" y="94059"/>
                        <a:pt x="144860" y="101203"/>
                        <a:pt x="150019" y="109537"/>
                      </a:cubicBezTo>
                      <a:cubicBezTo>
                        <a:pt x="155178" y="117871"/>
                        <a:pt x="157956" y="130175"/>
                        <a:pt x="161925" y="138112"/>
                      </a:cubicBezTo>
                      <a:cubicBezTo>
                        <a:pt x="165894" y="146049"/>
                        <a:pt x="169069" y="155971"/>
                        <a:pt x="173831" y="157162"/>
                      </a:cubicBezTo>
                      <a:cubicBezTo>
                        <a:pt x="178593" y="158353"/>
                        <a:pt x="184944" y="146446"/>
                        <a:pt x="190500" y="145256"/>
                      </a:cubicBezTo>
                      <a:cubicBezTo>
                        <a:pt x="196056" y="144066"/>
                        <a:pt x="202407" y="145257"/>
                        <a:pt x="207169" y="150019"/>
                      </a:cubicBezTo>
                      <a:cubicBezTo>
                        <a:pt x="211931" y="154781"/>
                        <a:pt x="214710" y="166687"/>
                        <a:pt x="219075" y="173831"/>
                      </a:cubicBezTo>
                      <a:cubicBezTo>
                        <a:pt x="223440" y="180975"/>
                        <a:pt x="223440" y="189309"/>
                        <a:pt x="233362" y="192881"/>
                      </a:cubicBezTo>
                      <a:cubicBezTo>
                        <a:pt x="243284" y="196453"/>
                        <a:pt x="260945" y="195857"/>
                        <a:pt x="278606" y="19526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74" name="Freeform 73"/>
                <p:cNvSpPr/>
                <p:nvPr/>
              </p:nvSpPr>
              <p:spPr>
                <a:xfrm>
                  <a:off x="5514061" y="3427704"/>
                  <a:ext cx="38851" cy="342900"/>
                </a:xfrm>
                <a:custGeom>
                  <a:avLst/>
                  <a:gdLst>
                    <a:gd name="connsiteX0" fmla="*/ 34089 w 38851"/>
                    <a:gd name="connsiteY0" fmla="*/ 342900 h 342900"/>
                    <a:gd name="connsiteX1" fmla="*/ 24564 w 38851"/>
                    <a:gd name="connsiteY1" fmla="*/ 290513 h 342900"/>
                    <a:gd name="connsiteX2" fmla="*/ 12658 w 38851"/>
                    <a:gd name="connsiteY2" fmla="*/ 273844 h 342900"/>
                    <a:gd name="connsiteX3" fmla="*/ 15039 w 38851"/>
                    <a:gd name="connsiteY3" fmla="*/ 254794 h 342900"/>
                    <a:gd name="connsiteX4" fmla="*/ 31708 w 38851"/>
                    <a:gd name="connsiteY4" fmla="*/ 240506 h 342900"/>
                    <a:gd name="connsiteX5" fmla="*/ 36470 w 38851"/>
                    <a:gd name="connsiteY5" fmla="*/ 221456 h 342900"/>
                    <a:gd name="connsiteX6" fmla="*/ 31708 w 38851"/>
                    <a:gd name="connsiteY6" fmla="*/ 197644 h 342900"/>
                    <a:gd name="connsiteX7" fmla="*/ 17420 w 38851"/>
                    <a:gd name="connsiteY7" fmla="*/ 185738 h 342900"/>
                    <a:gd name="connsiteX8" fmla="*/ 5514 w 38851"/>
                    <a:gd name="connsiteY8" fmla="*/ 176213 h 342900"/>
                    <a:gd name="connsiteX9" fmla="*/ 751 w 38851"/>
                    <a:gd name="connsiteY9" fmla="*/ 164306 h 342900"/>
                    <a:gd name="connsiteX10" fmla="*/ 751 w 38851"/>
                    <a:gd name="connsiteY10" fmla="*/ 142875 h 342900"/>
                    <a:gd name="connsiteX11" fmla="*/ 7895 w 38851"/>
                    <a:gd name="connsiteY11" fmla="*/ 133350 h 342900"/>
                    <a:gd name="connsiteX12" fmla="*/ 24564 w 38851"/>
                    <a:gd name="connsiteY12" fmla="*/ 116681 h 342900"/>
                    <a:gd name="connsiteX13" fmla="*/ 31708 w 38851"/>
                    <a:gd name="connsiteY13" fmla="*/ 102394 h 342900"/>
                    <a:gd name="connsiteX14" fmla="*/ 29326 w 38851"/>
                    <a:gd name="connsiteY14" fmla="*/ 76200 h 342900"/>
                    <a:gd name="connsiteX15" fmla="*/ 15039 w 38851"/>
                    <a:gd name="connsiteY15" fmla="*/ 57150 h 342900"/>
                    <a:gd name="connsiteX16" fmla="*/ 12658 w 38851"/>
                    <a:gd name="connsiteY16" fmla="*/ 47625 h 342900"/>
                    <a:gd name="connsiteX17" fmla="*/ 10276 w 38851"/>
                    <a:gd name="connsiteY17" fmla="*/ 33338 h 342900"/>
                    <a:gd name="connsiteX18" fmla="*/ 12658 w 38851"/>
                    <a:gd name="connsiteY18" fmla="*/ 21431 h 342900"/>
                    <a:gd name="connsiteX19" fmla="*/ 38851 w 38851"/>
                    <a:gd name="connsiteY19" fmla="*/ 0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8851" h="342900">
                      <a:moveTo>
                        <a:pt x="34089" y="342900"/>
                      </a:moveTo>
                      <a:cubicBezTo>
                        <a:pt x="31112" y="322461"/>
                        <a:pt x="28136" y="302022"/>
                        <a:pt x="24564" y="290513"/>
                      </a:cubicBezTo>
                      <a:cubicBezTo>
                        <a:pt x="20992" y="279004"/>
                        <a:pt x="14245" y="279797"/>
                        <a:pt x="12658" y="273844"/>
                      </a:cubicBezTo>
                      <a:cubicBezTo>
                        <a:pt x="11070" y="267891"/>
                        <a:pt x="11864" y="260350"/>
                        <a:pt x="15039" y="254794"/>
                      </a:cubicBezTo>
                      <a:cubicBezTo>
                        <a:pt x="18214" y="249238"/>
                        <a:pt x="28136" y="246062"/>
                        <a:pt x="31708" y="240506"/>
                      </a:cubicBezTo>
                      <a:cubicBezTo>
                        <a:pt x="35280" y="234950"/>
                        <a:pt x="36470" y="228600"/>
                        <a:pt x="36470" y="221456"/>
                      </a:cubicBezTo>
                      <a:cubicBezTo>
                        <a:pt x="36470" y="214312"/>
                        <a:pt x="34883" y="203597"/>
                        <a:pt x="31708" y="197644"/>
                      </a:cubicBezTo>
                      <a:cubicBezTo>
                        <a:pt x="28533" y="191691"/>
                        <a:pt x="21785" y="189310"/>
                        <a:pt x="17420" y="185738"/>
                      </a:cubicBezTo>
                      <a:cubicBezTo>
                        <a:pt x="13055" y="182166"/>
                        <a:pt x="8292" y="179785"/>
                        <a:pt x="5514" y="176213"/>
                      </a:cubicBezTo>
                      <a:cubicBezTo>
                        <a:pt x="2736" y="172641"/>
                        <a:pt x="1545" y="169862"/>
                        <a:pt x="751" y="164306"/>
                      </a:cubicBezTo>
                      <a:cubicBezTo>
                        <a:pt x="-43" y="158750"/>
                        <a:pt x="-440" y="148034"/>
                        <a:pt x="751" y="142875"/>
                      </a:cubicBezTo>
                      <a:cubicBezTo>
                        <a:pt x="1942" y="137716"/>
                        <a:pt x="3926" y="137716"/>
                        <a:pt x="7895" y="133350"/>
                      </a:cubicBezTo>
                      <a:cubicBezTo>
                        <a:pt x="11864" y="128984"/>
                        <a:pt x="20595" y="121840"/>
                        <a:pt x="24564" y="116681"/>
                      </a:cubicBezTo>
                      <a:cubicBezTo>
                        <a:pt x="28533" y="111522"/>
                        <a:pt x="30914" y="109141"/>
                        <a:pt x="31708" y="102394"/>
                      </a:cubicBezTo>
                      <a:cubicBezTo>
                        <a:pt x="32502" y="95647"/>
                        <a:pt x="32104" y="83741"/>
                        <a:pt x="29326" y="76200"/>
                      </a:cubicBezTo>
                      <a:cubicBezTo>
                        <a:pt x="26548" y="68659"/>
                        <a:pt x="17817" y="61912"/>
                        <a:pt x="15039" y="57150"/>
                      </a:cubicBezTo>
                      <a:cubicBezTo>
                        <a:pt x="12261" y="52388"/>
                        <a:pt x="13452" y="51594"/>
                        <a:pt x="12658" y="47625"/>
                      </a:cubicBezTo>
                      <a:cubicBezTo>
                        <a:pt x="11864" y="43656"/>
                        <a:pt x="10276" y="37704"/>
                        <a:pt x="10276" y="33338"/>
                      </a:cubicBezTo>
                      <a:cubicBezTo>
                        <a:pt x="10276" y="28972"/>
                        <a:pt x="7895" y="26987"/>
                        <a:pt x="12658" y="21431"/>
                      </a:cubicBezTo>
                      <a:cubicBezTo>
                        <a:pt x="17420" y="15875"/>
                        <a:pt x="28135" y="7937"/>
                        <a:pt x="38851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5684642" y="3469645"/>
                  <a:ext cx="28660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sz="1100" dirty="0" smtClean="0"/>
                    <a:t>h</a:t>
                  </a:r>
                  <a:endParaRPr lang="hr-HR" sz="1100" dirty="0"/>
                </a:p>
              </p:txBody>
            </p:sp>
          </p:grpSp>
          <p:cxnSp>
            <p:nvCxnSpPr>
              <p:cNvPr id="45" name="Straight Connector 44"/>
              <p:cNvCxnSpPr/>
              <p:nvPr/>
            </p:nvCxnSpPr>
            <p:spPr>
              <a:xfrm>
                <a:off x="5593556" y="3429000"/>
                <a:ext cx="19526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5593556" y="3770604"/>
                <a:ext cx="19526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5710237" y="3343056"/>
                <a:ext cx="0" cy="5004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5688806" y="3747135"/>
                <a:ext cx="42863" cy="428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5688806" y="3408654"/>
                <a:ext cx="42863" cy="428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6484144" y="2481263"/>
              <a:ext cx="1712117" cy="1938337"/>
              <a:chOff x="6484144" y="2481263"/>
              <a:chExt cx="1712117" cy="193833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6484144" y="2552700"/>
                <a:ext cx="1712117" cy="1719263"/>
                <a:chOff x="6484144" y="2552700"/>
                <a:chExt cx="1712117" cy="1719263"/>
              </a:xfrm>
            </p:grpSpPr>
            <p:sp>
              <p:nvSpPr>
                <p:cNvPr id="38" name="Freeform 37"/>
                <p:cNvSpPr/>
                <p:nvPr/>
              </p:nvSpPr>
              <p:spPr>
                <a:xfrm>
                  <a:off x="7160419" y="2574131"/>
                  <a:ext cx="78581" cy="1697832"/>
                </a:xfrm>
                <a:custGeom>
                  <a:avLst/>
                  <a:gdLst>
                    <a:gd name="connsiteX0" fmla="*/ 0 w 78581"/>
                    <a:gd name="connsiteY0" fmla="*/ 1697832 h 1697832"/>
                    <a:gd name="connsiteX1" fmla="*/ 0 w 78581"/>
                    <a:gd name="connsiteY1" fmla="*/ 1047750 h 1697832"/>
                    <a:gd name="connsiteX2" fmla="*/ 78581 w 78581"/>
                    <a:gd name="connsiteY2" fmla="*/ 1019175 h 1697832"/>
                    <a:gd name="connsiteX3" fmla="*/ 0 w 78581"/>
                    <a:gd name="connsiteY3" fmla="*/ 547688 h 1697832"/>
                    <a:gd name="connsiteX4" fmla="*/ 0 w 78581"/>
                    <a:gd name="connsiteY4" fmla="*/ 0 h 1697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581" h="1697832">
                      <a:moveTo>
                        <a:pt x="0" y="1697832"/>
                      </a:moveTo>
                      <a:lnTo>
                        <a:pt x="0" y="1047750"/>
                      </a:lnTo>
                      <a:lnTo>
                        <a:pt x="78581" y="1019175"/>
                      </a:lnTo>
                      <a:lnTo>
                        <a:pt x="0" y="54768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>
                  <a:off x="7450931" y="2576513"/>
                  <a:ext cx="80963" cy="1688306"/>
                </a:xfrm>
                <a:custGeom>
                  <a:avLst/>
                  <a:gdLst>
                    <a:gd name="connsiteX0" fmla="*/ 80963 w 80963"/>
                    <a:gd name="connsiteY0" fmla="*/ 0 h 1688306"/>
                    <a:gd name="connsiteX1" fmla="*/ 80963 w 80963"/>
                    <a:gd name="connsiteY1" fmla="*/ 540543 h 1688306"/>
                    <a:gd name="connsiteX2" fmla="*/ 0 w 80963"/>
                    <a:gd name="connsiteY2" fmla="*/ 1033462 h 1688306"/>
                    <a:gd name="connsiteX3" fmla="*/ 59532 w 80963"/>
                    <a:gd name="connsiteY3" fmla="*/ 1064418 h 1688306"/>
                    <a:gd name="connsiteX4" fmla="*/ 59532 w 80963"/>
                    <a:gd name="connsiteY4" fmla="*/ 1688306 h 168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963" h="1688306">
                      <a:moveTo>
                        <a:pt x="80963" y="0"/>
                      </a:moveTo>
                      <a:lnTo>
                        <a:pt x="80963" y="540543"/>
                      </a:lnTo>
                      <a:lnTo>
                        <a:pt x="0" y="1033462"/>
                      </a:lnTo>
                      <a:lnTo>
                        <a:pt x="59532" y="1064418"/>
                      </a:lnTo>
                      <a:lnTo>
                        <a:pt x="59532" y="1688306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>
                  <a:off x="7529513" y="2583656"/>
                  <a:ext cx="407193" cy="531019"/>
                </a:xfrm>
                <a:custGeom>
                  <a:avLst/>
                  <a:gdLst>
                    <a:gd name="connsiteX0" fmla="*/ 0 w 407193"/>
                    <a:gd name="connsiteY0" fmla="*/ 531019 h 531019"/>
                    <a:gd name="connsiteX1" fmla="*/ 407193 w 407193"/>
                    <a:gd name="connsiteY1" fmla="*/ 0 h 53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7193" h="531019">
                      <a:moveTo>
                        <a:pt x="0" y="531019"/>
                      </a:moveTo>
                      <a:lnTo>
                        <a:pt x="407193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cxnSp>
              <p:nvCxnSpPr>
                <p:cNvPr id="41" name="Straight Connector 40"/>
                <p:cNvCxnSpPr>
                  <a:stCxn id="39" idx="3"/>
                </p:cNvCxnSpPr>
                <p:nvPr/>
              </p:nvCxnSpPr>
              <p:spPr>
                <a:xfrm flipV="1">
                  <a:off x="7510463" y="2781300"/>
                  <a:ext cx="685798" cy="85963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H="1" flipV="1">
                  <a:off x="6757988" y="2552700"/>
                  <a:ext cx="402431" cy="54983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>
                  <a:stCxn id="38" idx="1"/>
                </p:cNvCxnSpPr>
                <p:nvPr/>
              </p:nvCxnSpPr>
              <p:spPr>
                <a:xfrm flipH="1" flipV="1">
                  <a:off x="6484144" y="2745810"/>
                  <a:ext cx="676275" cy="8760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" name="Straight Connector 13"/>
              <p:cNvCxnSpPr/>
              <p:nvPr/>
            </p:nvCxnSpPr>
            <p:spPr>
              <a:xfrm flipH="1">
                <a:off x="7339013" y="2481263"/>
                <a:ext cx="11906" cy="193833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6541953" y="2552700"/>
                <a:ext cx="803013" cy="104775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7353034" y="2585086"/>
                <a:ext cx="785306" cy="101679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7322400" y="3577590"/>
                <a:ext cx="45720" cy="457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8" name="Right Arrow 17"/>
              <p:cNvSpPr/>
              <p:nvPr/>
            </p:nvSpPr>
            <p:spPr>
              <a:xfrm rot="3056294">
                <a:off x="6664749" y="2787136"/>
                <a:ext cx="303658" cy="242888"/>
              </a:xfrm>
              <a:prstGeom prst="rightArrow">
                <a:avLst>
                  <a:gd name="adj1" fmla="val 35977"/>
                  <a:gd name="adj2" fmla="val 64067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9" name="Right Arrow 18"/>
              <p:cNvSpPr/>
              <p:nvPr/>
            </p:nvSpPr>
            <p:spPr>
              <a:xfrm rot="7681129">
                <a:off x="7720187" y="2809774"/>
                <a:ext cx="303658" cy="242888"/>
              </a:xfrm>
              <a:prstGeom prst="rightArrow">
                <a:avLst>
                  <a:gd name="adj1" fmla="val 35977"/>
                  <a:gd name="adj2" fmla="val 64067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7239000" y="3640931"/>
                <a:ext cx="0" cy="3016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7450931" y="3640931"/>
                <a:ext cx="0" cy="3016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7084219" y="3853556"/>
                <a:ext cx="19526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7393781" y="3853556"/>
                <a:ext cx="19526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7157578" y="3890263"/>
                <a:ext cx="28660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1100" dirty="0" smtClean="0"/>
                  <a:t>h</a:t>
                </a:r>
                <a:endParaRPr lang="hr-HR" sz="1100" dirty="0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7077019" y="4085232"/>
                <a:ext cx="54536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7130139" y="4063473"/>
                <a:ext cx="58819" cy="537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7481053" y="4063473"/>
                <a:ext cx="58819" cy="537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7481053" y="3827436"/>
                <a:ext cx="58819" cy="537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7421363" y="3827436"/>
                <a:ext cx="58819" cy="537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7211972" y="3827436"/>
                <a:ext cx="58819" cy="537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7131747" y="3827436"/>
                <a:ext cx="58819" cy="537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6737828" y="3619881"/>
                    <a:ext cx="404966" cy="4238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hr-HR" sz="11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f>
                            <m:fPr>
                              <m:ctrlPr>
                                <a:rPr lang="hr-HR" sz="11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hr-HR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oMath>
                      </m:oMathPara>
                    </a14:m>
                    <a:endParaRPr lang="hr-HR" sz="1100" dirty="0"/>
                  </a:p>
                </p:txBody>
              </p:sp>
            </mc:Choice>
            <mc:Fallback xmlns="">
              <p:sp>
                <p:nvSpPr>
                  <p:cNvPr id="131" name="TextBox 1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7828" y="3619881"/>
                    <a:ext cx="404966" cy="423834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r-H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7522965" y="3625817"/>
                    <a:ext cx="363162" cy="4137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hr-HR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f>
                            <m:fPr>
                              <m:ctrlPr>
                                <a:rPr lang="hr-HR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hr-HR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oMath>
                      </m:oMathPara>
                    </a14:m>
                    <a:endParaRPr lang="hr-HR" sz="1100" dirty="0"/>
                  </a:p>
                </p:txBody>
              </p:sp>
            </mc:Choice>
            <mc:Fallback xmlns="">
              <p:sp>
                <p:nvSpPr>
                  <p:cNvPr id="132" name="TextBox 1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22965" y="3625817"/>
                    <a:ext cx="363162" cy="413768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r="-1695"/>
                    </a:stretch>
                  </a:blipFill>
                </p:spPr>
                <p:txBody>
                  <a:bodyPr/>
                  <a:lstStyle/>
                  <a:p>
                    <a:r>
                      <a:rPr lang="hr-H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4" name="Freeform 33"/>
              <p:cNvSpPr/>
              <p:nvPr/>
            </p:nvSpPr>
            <p:spPr>
              <a:xfrm>
                <a:off x="7160419" y="4231333"/>
                <a:ext cx="350044" cy="43830"/>
              </a:xfrm>
              <a:custGeom>
                <a:avLst/>
                <a:gdLst>
                  <a:gd name="connsiteX0" fmla="*/ 0 w 350044"/>
                  <a:gd name="connsiteY0" fmla="*/ 40630 h 43830"/>
                  <a:gd name="connsiteX1" fmla="*/ 47625 w 350044"/>
                  <a:gd name="connsiteY1" fmla="*/ 19198 h 43830"/>
                  <a:gd name="connsiteX2" fmla="*/ 66675 w 350044"/>
                  <a:gd name="connsiteY2" fmla="*/ 28723 h 43830"/>
                  <a:gd name="connsiteX3" fmla="*/ 97631 w 350044"/>
                  <a:gd name="connsiteY3" fmla="*/ 40630 h 43830"/>
                  <a:gd name="connsiteX4" fmla="*/ 128587 w 350044"/>
                  <a:gd name="connsiteY4" fmla="*/ 31105 h 43830"/>
                  <a:gd name="connsiteX5" fmla="*/ 145256 w 350044"/>
                  <a:gd name="connsiteY5" fmla="*/ 12055 h 43830"/>
                  <a:gd name="connsiteX6" fmla="*/ 164306 w 350044"/>
                  <a:gd name="connsiteY6" fmla="*/ 148 h 43830"/>
                  <a:gd name="connsiteX7" fmla="*/ 192881 w 350044"/>
                  <a:gd name="connsiteY7" fmla="*/ 7292 h 43830"/>
                  <a:gd name="connsiteX8" fmla="*/ 211931 w 350044"/>
                  <a:gd name="connsiteY8" fmla="*/ 33486 h 43830"/>
                  <a:gd name="connsiteX9" fmla="*/ 226219 w 350044"/>
                  <a:gd name="connsiteY9" fmla="*/ 43011 h 43830"/>
                  <a:gd name="connsiteX10" fmla="*/ 240506 w 350044"/>
                  <a:gd name="connsiteY10" fmla="*/ 40630 h 43830"/>
                  <a:gd name="connsiteX11" fmla="*/ 257175 w 350044"/>
                  <a:gd name="connsiteY11" fmla="*/ 19198 h 43830"/>
                  <a:gd name="connsiteX12" fmla="*/ 276225 w 350044"/>
                  <a:gd name="connsiteY12" fmla="*/ 2530 h 43830"/>
                  <a:gd name="connsiteX13" fmla="*/ 292894 w 350044"/>
                  <a:gd name="connsiteY13" fmla="*/ 19198 h 43830"/>
                  <a:gd name="connsiteX14" fmla="*/ 314325 w 350044"/>
                  <a:gd name="connsiteY14" fmla="*/ 33486 h 43830"/>
                  <a:gd name="connsiteX15" fmla="*/ 338137 w 350044"/>
                  <a:gd name="connsiteY15" fmla="*/ 40630 h 43830"/>
                  <a:gd name="connsiteX16" fmla="*/ 350044 w 350044"/>
                  <a:gd name="connsiteY16" fmla="*/ 38248 h 4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0044" h="43830">
                    <a:moveTo>
                      <a:pt x="0" y="40630"/>
                    </a:moveTo>
                    <a:cubicBezTo>
                      <a:pt x="18256" y="30906"/>
                      <a:pt x="36513" y="21182"/>
                      <a:pt x="47625" y="19198"/>
                    </a:cubicBezTo>
                    <a:cubicBezTo>
                      <a:pt x="58737" y="17214"/>
                      <a:pt x="58341" y="25151"/>
                      <a:pt x="66675" y="28723"/>
                    </a:cubicBezTo>
                    <a:cubicBezTo>
                      <a:pt x="75009" y="32295"/>
                      <a:pt x="87312" y="40233"/>
                      <a:pt x="97631" y="40630"/>
                    </a:cubicBezTo>
                    <a:cubicBezTo>
                      <a:pt x="107950" y="41027"/>
                      <a:pt x="120650" y="35867"/>
                      <a:pt x="128587" y="31105"/>
                    </a:cubicBezTo>
                    <a:cubicBezTo>
                      <a:pt x="136525" y="26342"/>
                      <a:pt x="139303" y="17214"/>
                      <a:pt x="145256" y="12055"/>
                    </a:cubicBezTo>
                    <a:cubicBezTo>
                      <a:pt x="151209" y="6896"/>
                      <a:pt x="156369" y="942"/>
                      <a:pt x="164306" y="148"/>
                    </a:cubicBezTo>
                    <a:cubicBezTo>
                      <a:pt x="172243" y="-646"/>
                      <a:pt x="184944" y="1736"/>
                      <a:pt x="192881" y="7292"/>
                    </a:cubicBezTo>
                    <a:cubicBezTo>
                      <a:pt x="200819" y="12848"/>
                      <a:pt x="206375" y="27533"/>
                      <a:pt x="211931" y="33486"/>
                    </a:cubicBezTo>
                    <a:cubicBezTo>
                      <a:pt x="217487" y="39439"/>
                      <a:pt x="221457" y="41820"/>
                      <a:pt x="226219" y="43011"/>
                    </a:cubicBezTo>
                    <a:cubicBezTo>
                      <a:pt x="230981" y="44202"/>
                      <a:pt x="235347" y="44599"/>
                      <a:pt x="240506" y="40630"/>
                    </a:cubicBezTo>
                    <a:cubicBezTo>
                      <a:pt x="245665" y="36661"/>
                      <a:pt x="251222" y="25548"/>
                      <a:pt x="257175" y="19198"/>
                    </a:cubicBezTo>
                    <a:cubicBezTo>
                      <a:pt x="263128" y="12848"/>
                      <a:pt x="270272" y="2530"/>
                      <a:pt x="276225" y="2530"/>
                    </a:cubicBezTo>
                    <a:cubicBezTo>
                      <a:pt x="282178" y="2530"/>
                      <a:pt x="286544" y="14039"/>
                      <a:pt x="292894" y="19198"/>
                    </a:cubicBezTo>
                    <a:cubicBezTo>
                      <a:pt x="299244" y="24357"/>
                      <a:pt x="306785" y="29914"/>
                      <a:pt x="314325" y="33486"/>
                    </a:cubicBezTo>
                    <a:cubicBezTo>
                      <a:pt x="321866" y="37058"/>
                      <a:pt x="332184" y="39836"/>
                      <a:pt x="338137" y="40630"/>
                    </a:cubicBezTo>
                    <a:cubicBezTo>
                      <a:pt x="344090" y="41424"/>
                      <a:pt x="350044" y="38248"/>
                      <a:pt x="350044" y="382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7929563" y="2588419"/>
                <a:ext cx="261937" cy="200025"/>
              </a:xfrm>
              <a:custGeom>
                <a:avLst/>
                <a:gdLst>
                  <a:gd name="connsiteX0" fmla="*/ 0 w 261937"/>
                  <a:gd name="connsiteY0" fmla="*/ 0 h 200025"/>
                  <a:gd name="connsiteX1" fmla="*/ 54768 w 261937"/>
                  <a:gd name="connsiteY1" fmla="*/ 11906 h 200025"/>
                  <a:gd name="connsiteX2" fmla="*/ 54768 w 261937"/>
                  <a:gd name="connsiteY2" fmla="*/ 28575 h 200025"/>
                  <a:gd name="connsiteX3" fmla="*/ 61912 w 261937"/>
                  <a:gd name="connsiteY3" fmla="*/ 57150 h 200025"/>
                  <a:gd name="connsiteX4" fmla="*/ 80962 w 261937"/>
                  <a:gd name="connsiteY4" fmla="*/ 71437 h 200025"/>
                  <a:gd name="connsiteX5" fmla="*/ 123825 w 261937"/>
                  <a:gd name="connsiteY5" fmla="*/ 73819 h 200025"/>
                  <a:gd name="connsiteX6" fmla="*/ 140493 w 261937"/>
                  <a:gd name="connsiteY6" fmla="*/ 80962 h 200025"/>
                  <a:gd name="connsiteX7" fmla="*/ 145256 w 261937"/>
                  <a:gd name="connsiteY7" fmla="*/ 107156 h 200025"/>
                  <a:gd name="connsiteX8" fmla="*/ 152400 w 261937"/>
                  <a:gd name="connsiteY8" fmla="*/ 123825 h 200025"/>
                  <a:gd name="connsiteX9" fmla="*/ 161925 w 261937"/>
                  <a:gd name="connsiteY9" fmla="*/ 128587 h 200025"/>
                  <a:gd name="connsiteX10" fmla="*/ 192881 w 261937"/>
                  <a:gd name="connsiteY10" fmla="*/ 126206 h 200025"/>
                  <a:gd name="connsiteX11" fmla="*/ 216693 w 261937"/>
                  <a:gd name="connsiteY11" fmla="*/ 133350 h 200025"/>
                  <a:gd name="connsiteX12" fmla="*/ 216693 w 261937"/>
                  <a:gd name="connsiteY12" fmla="*/ 154781 h 200025"/>
                  <a:gd name="connsiteX13" fmla="*/ 223837 w 261937"/>
                  <a:gd name="connsiteY13" fmla="*/ 171450 h 200025"/>
                  <a:gd name="connsiteX14" fmla="*/ 238125 w 261937"/>
                  <a:gd name="connsiteY14" fmla="*/ 183356 h 200025"/>
                  <a:gd name="connsiteX15" fmla="*/ 252412 w 261937"/>
                  <a:gd name="connsiteY15" fmla="*/ 185737 h 200025"/>
                  <a:gd name="connsiteX16" fmla="*/ 261937 w 261937"/>
                  <a:gd name="connsiteY16" fmla="*/ 200025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61937" h="200025">
                    <a:moveTo>
                      <a:pt x="0" y="0"/>
                    </a:moveTo>
                    <a:cubicBezTo>
                      <a:pt x="22820" y="3572"/>
                      <a:pt x="45640" y="7144"/>
                      <a:pt x="54768" y="11906"/>
                    </a:cubicBezTo>
                    <a:cubicBezTo>
                      <a:pt x="63896" y="16668"/>
                      <a:pt x="53577" y="21034"/>
                      <a:pt x="54768" y="28575"/>
                    </a:cubicBezTo>
                    <a:cubicBezTo>
                      <a:pt x="55959" y="36116"/>
                      <a:pt x="57546" y="50006"/>
                      <a:pt x="61912" y="57150"/>
                    </a:cubicBezTo>
                    <a:cubicBezTo>
                      <a:pt x="66278" y="64294"/>
                      <a:pt x="70643" y="68659"/>
                      <a:pt x="80962" y="71437"/>
                    </a:cubicBezTo>
                    <a:cubicBezTo>
                      <a:pt x="91281" y="74215"/>
                      <a:pt x="113903" y="72231"/>
                      <a:pt x="123825" y="73819"/>
                    </a:cubicBezTo>
                    <a:cubicBezTo>
                      <a:pt x="133747" y="75407"/>
                      <a:pt x="136921" y="75406"/>
                      <a:pt x="140493" y="80962"/>
                    </a:cubicBezTo>
                    <a:cubicBezTo>
                      <a:pt x="144065" y="86518"/>
                      <a:pt x="143272" y="100012"/>
                      <a:pt x="145256" y="107156"/>
                    </a:cubicBezTo>
                    <a:cubicBezTo>
                      <a:pt x="147240" y="114300"/>
                      <a:pt x="149622" y="120253"/>
                      <a:pt x="152400" y="123825"/>
                    </a:cubicBezTo>
                    <a:cubicBezTo>
                      <a:pt x="155178" y="127397"/>
                      <a:pt x="155178" y="128190"/>
                      <a:pt x="161925" y="128587"/>
                    </a:cubicBezTo>
                    <a:cubicBezTo>
                      <a:pt x="168672" y="128984"/>
                      <a:pt x="183753" y="125412"/>
                      <a:pt x="192881" y="126206"/>
                    </a:cubicBezTo>
                    <a:cubicBezTo>
                      <a:pt x="202009" y="127000"/>
                      <a:pt x="212724" y="128588"/>
                      <a:pt x="216693" y="133350"/>
                    </a:cubicBezTo>
                    <a:cubicBezTo>
                      <a:pt x="220662" y="138112"/>
                      <a:pt x="215502" y="148431"/>
                      <a:pt x="216693" y="154781"/>
                    </a:cubicBezTo>
                    <a:cubicBezTo>
                      <a:pt x="217884" y="161131"/>
                      <a:pt x="220265" y="166688"/>
                      <a:pt x="223837" y="171450"/>
                    </a:cubicBezTo>
                    <a:cubicBezTo>
                      <a:pt x="227409" y="176212"/>
                      <a:pt x="233363" y="180975"/>
                      <a:pt x="238125" y="183356"/>
                    </a:cubicBezTo>
                    <a:cubicBezTo>
                      <a:pt x="242887" y="185737"/>
                      <a:pt x="248443" y="182959"/>
                      <a:pt x="252412" y="185737"/>
                    </a:cubicBezTo>
                    <a:cubicBezTo>
                      <a:pt x="256381" y="188515"/>
                      <a:pt x="259159" y="194270"/>
                      <a:pt x="261937" y="2000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7158038" y="2552670"/>
                <a:ext cx="376237" cy="52037"/>
              </a:xfrm>
              <a:custGeom>
                <a:avLst/>
                <a:gdLst>
                  <a:gd name="connsiteX0" fmla="*/ 0 w 376237"/>
                  <a:gd name="connsiteY0" fmla="*/ 28605 h 52037"/>
                  <a:gd name="connsiteX1" fmla="*/ 52387 w 376237"/>
                  <a:gd name="connsiteY1" fmla="*/ 11936 h 52037"/>
                  <a:gd name="connsiteX2" fmla="*/ 76200 w 376237"/>
                  <a:gd name="connsiteY2" fmla="*/ 23843 h 52037"/>
                  <a:gd name="connsiteX3" fmla="*/ 90487 w 376237"/>
                  <a:gd name="connsiteY3" fmla="*/ 40511 h 52037"/>
                  <a:gd name="connsiteX4" fmla="*/ 104775 w 376237"/>
                  <a:gd name="connsiteY4" fmla="*/ 50036 h 52037"/>
                  <a:gd name="connsiteX5" fmla="*/ 121443 w 376237"/>
                  <a:gd name="connsiteY5" fmla="*/ 50036 h 52037"/>
                  <a:gd name="connsiteX6" fmla="*/ 135731 w 376237"/>
                  <a:gd name="connsiteY6" fmla="*/ 28605 h 52037"/>
                  <a:gd name="connsiteX7" fmla="*/ 164306 w 376237"/>
                  <a:gd name="connsiteY7" fmla="*/ 11936 h 52037"/>
                  <a:gd name="connsiteX8" fmla="*/ 173831 w 376237"/>
                  <a:gd name="connsiteY8" fmla="*/ 9555 h 52037"/>
                  <a:gd name="connsiteX9" fmla="*/ 202406 w 376237"/>
                  <a:gd name="connsiteY9" fmla="*/ 9555 h 52037"/>
                  <a:gd name="connsiteX10" fmla="*/ 216693 w 376237"/>
                  <a:gd name="connsiteY10" fmla="*/ 21461 h 52037"/>
                  <a:gd name="connsiteX11" fmla="*/ 230981 w 376237"/>
                  <a:gd name="connsiteY11" fmla="*/ 38130 h 52037"/>
                  <a:gd name="connsiteX12" fmla="*/ 245268 w 376237"/>
                  <a:gd name="connsiteY12" fmla="*/ 45274 h 52037"/>
                  <a:gd name="connsiteX13" fmla="*/ 261937 w 376237"/>
                  <a:gd name="connsiteY13" fmla="*/ 23843 h 52037"/>
                  <a:gd name="connsiteX14" fmla="*/ 273843 w 376237"/>
                  <a:gd name="connsiteY14" fmla="*/ 9555 h 52037"/>
                  <a:gd name="connsiteX15" fmla="*/ 283368 w 376237"/>
                  <a:gd name="connsiteY15" fmla="*/ 30 h 52037"/>
                  <a:gd name="connsiteX16" fmla="*/ 300037 w 376237"/>
                  <a:gd name="connsiteY16" fmla="*/ 7174 h 52037"/>
                  <a:gd name="connsiteX17" fmla="*/ 304800 w 376237"/>
                  <a:gd name="connsiteY17" fmla="*/ 23843 h 52037"/>
                  <a:gd name="connsiteX18" fmla="*/ 323850 w 376237"/>
                  <a:gd name="connsiteY18" fmla="*/ 23843 h 52037"/>
                  <a:gd name="connsiteX19" fmla="*/ 340518 w 376237"/>
                  <a:gd name="connsiteY19" fmla="*/ 9555 h 52037"/>
                  <a:gd name="connsiteX20" fmla="*/ 376237 w 376237"/>
                  <a:gd name="connsiteY20" fmla="*/ 33368 h 5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6237" h="52037">
                    <a:moveTo>
                      <a:pt x="0" y="28605"/>
                    </a:moveTo>
                    <a:cubicBezTo>
                      <a:pt x="19843" y="20667"/>
                      <a:pt x="39687" y="12730"/>
                      <a:pt x="52387" y="11936"/>
                    </a:cubicBezTo>
                    <a:cubicBezTo>
                      <a:pt x="65087" y="11142"/>
                      <a:pt x="69850" y="19081"/>
                      <a:pt x="76200" y="23843"/>
                    </a:cubicBezTo>
                    <a:cubicBezTo>
                      <a:pt x="82550" y="28605"/>
                      <a:pt x="85725" y="36146"/>
                      <a:pt x="90487" y="40511"/>
                    </a:cubicBezTo>
                    <a:cubicBezTo>
                      <a:pt x="95249" y="44876"/>
                      <a:pt x="99616" y="48449"/>
                      <a:pt x="104775" y="50036"/>
                    </a:cubicBezTo>
                    <a:cubicBezTo>
                      <a:pt x="109934" y="51623"/>
                      <a:pt x="116284" y="53608"/>
                      <a:pt x="121443" y="50036"/>
                    </a:cubicBezTo>
                    <a:cubicBezTo>
                      <a:pt x="126602" y="46464"/>
                      <a:pt x="128587" y="34955"/>
                      <a:pt x="135731" y="28605"/>
                    </a:cubicBezTo>
                    <a:cubicBezTo>
                      <a:pt x="142875" y="22255"/>
                      <a:pt x="157956" y="15111"/>
                      <a:pt x="164306" y="11936"/>
                    </a:cubicBezTo>
                    <a:cubicBezTo>
                      <a:pt x="170656" y="8761"/>
                      <a:pt x="167481" y="9952"/>
                      <a:pt x="173831" y="9555"/>
                    </a:cubicBezTo>
                    <a:cubicBezTo>
                      <a:pt x="180181" y="9158"/>
                      <a:pt x="195262" y="7571"/>
                      <a:pt x="202406" y="9555"/>
                    </a:cubicBezTo>
                    <a:cubicBezTo>
                      <a:pt x="209550" y="11539"/>
                      <a:pt x="211931" y="16699"/>
                      <a:pt x="216693" y="21461"/>
                    </a:cubicBezTo>
                    <a:cubicBezTo>
                      <a:pt x="221455" y="26223"/>
                      <a:pt x="226219" y="34161"/>
                      <a:pt x="230981" y="38130"/>
                    </a:cubicBezTo>
                    <a:cubicBezTo>
                      <a:pt x="235743" y="42099"/>
                      <a:pt x="240109" y="47655"/>
                      <a:pt x="245268" y="45274"/>
                    </a:cubicBezTo>
                    <a:cubicBezTo>
                      <a:pt x="250427" y="42893"/>
                      <a:pt x="257175" y="29796"/>
                      <a:pt x="261937" y="23843"/>
                    </a:cubicBezTo>
                    <a:cubicBezTo>
                      <a:pt x="266699" y="17890"/>
                      <a:pt x="270271" y="13524"/>
                      <a:pt x="273843" y="9555"/>
                    </a:cubicBezTo>
                    <a:cubicBezTo>
                      <a:pt x="277415" y="5586"/>
                      <a:pt x="279002" y="427"/>
                      <a:pt x="283368" y="30"/>
                    </a:cubicBezTo>
                    <a:cubicBezTo>
                      <a:pt x="287734" y="-367"/>
                      <a:pt x="296465" y="3205"/>
                      <a:pt x="300037" y="7174"/>
                    </a:cubicBezTo>
                    <a:cubicBezTo>
                      <a:pt x="303609" y="11143"/>
                      <a:pt x="300831" y="21065"/>
                      <a:pt x="304800" y="23843"/>
                    </a:cubicBezTo>
                    <a:cubicBezTo>
                      <a:pt x="308769" y="26621"/>
                      <a:pt x="317897" y="26224"/>
                      <a:pt x="323850" y="23843"/>
                    </a:cubicBezTo>
                    <a:cubicBezTo>
                      <a:pt x="329803" y="21462"/>
                      <a:pt x="331787" y="7967"/>
                      <a:pt x="340518" y="9555"/>
                    </a:cubicBezTo>
                    <a:cubicBezTo>
                      <a:pt x="349249" y="11143"/>
                      <a:pt x="362743" y="22255"/>
                      <a:pt x="376237" y="3336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6486525" y="2562225"/>
                <a:ext cx="273844" cy="188119"/>
              </a:xfrm>
              <a:custGeom>
                <a:avLst/>
                <a:gdLst>
                  <a:gd name="connsiteX0" fmla="*/ 0 w 273844"/>
                  <a:gd name="connsiteY0" fmla="*/ 188119 h 188119"/>
                  <a:gd name="connsiteX1" fmla="*/ 50006 w 273844"/>
                  <a:gd name="connsiteY1" fmla="*/ 161925 h 188119"/>
                  <a:gd name="connsiteX2" fmla="*/ 76200 w 273844"/>
                  <a:gd name="connsiteY2" fmla="*/ 159544 h 188119"/>
                  <a:gd name="connsiteX3" fmla="*/ 90488 w 273844"/>
                  <a:gd name="connsiteY3" fmla="*/ 142875 h 188119"/>
                  <a:gd name="connsiteX4" fmla="*/ 95250 w 273844"/>
                  <a:gd name="connsiteY4" fmla="*/ 114300 h 188119"/>
                  <a:gd name="connsiteX5" fmla="*/ 104775 w 273844"/>
                  <a:gd name="connsiteY5" fmla="*/ 90488 h 188119"/>
                  <a:gd name="connsiteX6" fmla="*/ 121444 w 273844"/>
                  <a:gd name="connsiteY6" fmla="*/ 76200 h 188119"/>
                  <a:gd name="connsiteX7" fmla="*/ 140494 w 273844"/>
                  <a:gd name="connsiteY7" fmla="*/ 71438 h 188119"/>
                  <a:gd name="connsiteX8" fmla="*/ 152400 w 273844"/>
                  <a:gd name="connsiteY8" fmla="*/ 76200 h 188119"/>
                  <a:gd name="connsiteX9" fmla="*/ 171450 w 273844"/>
                  <a:gd name="connsiteY9" fmla="*/ 76200 h 188119"/>
                  <a:gd name="connsiteX10" fmla="*/ 180975 w 273844"/>
                  <a:gd name="connsiteY10" fmla="*/ 76200 h 188119"/>
                  <a:gd name="connsiteX11" fmla="*/ 185738 w 273844"/>
                  <a:gd name="connsiteY11" fmla="*/ 50006 h 188119"/>
                  <a:gd name="connsiteX12" fmla="*/ 183356 w 273844"/>
                  <a:gd name="connsiteY12" fmla="*/ 38100 h 188119"/>
                  <a:gd name="connsiteX13" fmla="*/ 190500 w 273844"/>
                  <a:gd name="connsiteY13" fmla="*/ 26194 h 188119"/>
                  <a:gd name="connsiteX14" fmla="*/ 200025 w 273844"/>
                  <a:gd name="connsiteY14" fmla="*/ 28575 h 188119"/>
                  <a:gd name="connsiteX15" fmla="*/ 214313 w 273844"/>
                  <a:gd name="connsiteY15" fmla="*/ 33338 h 188119"/>
                  <a:gd name="connsiteX16" fmla="*/ 226219 w 273844"/>
                  <a:gd name="connsiteY16" fmla="*/ 38100 h 188119"/>
                  <a:gd name="connsiteX17" fmla="*/ 235744 w 273844"/>
                  <a:gd name="connsiteY17" fmla="*/ 33338 h 188119"/>
                  <a:gd name="connsiteX18" fmla="*/ 235744 w 273844"/>
                  <a:gd name="connsiteY18" fmla="*/ 11906 h 188119"/>
                  <a:gd name="connsiteX19" fmla="*/ 247650 w 273844"/>
                  <a:gd name="connsiteY19" fmla="*/ 4763 h 188119"/>
                  <a:gd name="connsiteX20" fmla="*/ 273844 w 273844"/>
                  <a:gd name="connsiteY20" fmla="*/ 0 h 188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3844" h="188119">
                    <a:moveTo>
                      <a:pt x="0" y="188119"/>
                    </a:moveTo>
                    <a:cubicBezTo>
                      <a:pt x="18653" y="177403"/>
                      <a:pt x="37306" y="166688"/>
                      <a:pt x="50006" y="161925"/>
                    </a:cubicBezTo>
                    <a:cubicBezTo>
                      <a:pt x="62706" y="157162"/>
                      <a:pt x="69453" y="162719"/>
                      <a:pt x="76200" y="159544"/>
                    </a:cubicBezTo>
                    <a:cubicBezTo>
                      <a:pt x="82947" y="156369"/>
                      <a:pt x="87313" y="150416"/>
                      <a:pt x="90488" y="142875"/>
                    </a:cubicBezTo>
                    <a:cubicBezTo>
                      <a:pt x="93663" y="135334"/>
                      <a:pt x="92869" y="123031"/>
                      <a:pt x="95250" y="114300"/>
                    </a:cubicBezTo>
                    <a:cubicBezTo>
                      <a:pt x="97631" y="105569"/>
                      <a:pt x="100409" y="96838"/>
                      <a:pt x="104775" y="90488"/>
                    </a:cubicBezTo>
                    <a:cubicBezTo>
                      <a:pt x="109141" y="84138"/>
                      <a:pt x="115491" y="79375"/>
                      <a:pt x="121444" y="76200"/>
                    </a:cubicBezTo>
                    <a:cubicBezTo>
                      <a:pt x="127397" y="73025"/>
                      <a:pt x="135335" y="71438"/>
                      <a:pt x="140494" y="71438"/>
                    </a:cubicBezTo>
                    <a:cubicBezTo>
                      <a:pt x="145653" y="71438"/>
                      <a:pt x="147241" y="75406"/>
                      <a:pt x="152400" y="76200"/>
                    </a:cubicBezTo>
                    <a:cubicBezTo>
                      <a:pt x="157559" y="76994"/>
                      <a:pt x="171450" y="76200"/>
                      <a:pt x="171450" y="76200"/>
                    </a:cubicBezTo>
                    <a:cubicBezTo>
                      <a:pt x="176212" y="76200"/>
                      <a:pt x="178594" y="80566"/>
                      <a:pt x="180975" y="76200"/>
                    </a:cubicBezTo>
                    <a:cubicBezTo>
                      <a:pt x="183356" y="71834"/>
                      <a:pt x="185341" y="56356"/>
                      <a:pt x="185738" y="50006"/>
                    </a:cubicBezTo>
                    <a:cubicBezTo>
                      <a:pt x="186135" y="43656"/>
                      <a:pt x="182562" y="42069"/>
                      <a:pt x="183356" y="38100"/>
                    </a:cubicBezTo>
                    <a:cubicBezTo>
                      <a:pt x="184150" y="34131"/>
                      <a:pt x="187722" y="27781"/>
                      <a:pt x="190500" y="26194"/>
                    </a:cubicBezTo>
                    <a:cubicBezTo>
                      <a:pt x="193278" y="24607"/>
                      <a:pt x="196056" y="27384"/>
                      <a:pt x="200025" y="28575"/>
                    </a:cubicBezTo>
                    <a:cubicBezTo>
                      <a:pt x="203994" y="29766"/>
                      <a:pt x="209947" y="31751"/>
                      <a:pt x="214313" y="33338"/>
                    </a:cubicBezTo>
                    <a:cubicBezTo>
                      <a:pt x="218679" y="34925"/>
                      <a:pt x="222647" y="38100"/>
                      <a:pt x="226219" y="38100"/>
                    </a:cubicBezTo>
                    <a:cubicBezTo>
                      <a:pt x="229791" y="38100"/>
                      <a:pt x="234157" y="37704"/>
                      <a:pt x="235744" y="33338"/>
                    </a:cubicBezTo>
                    <a:cubicBezTo>
                      <a:pt x="237331" y="28972"/>
                      <a:pt x="233760" y="16668"/>
                      <a:pt x="235744" y="11906"/>
                    </a:cubicBezTo>
                    <a:cubicBezTo>
                      <a:pt x="237728" y="7143"/>
                      <a:pt x="241300" y="6747"/>
                      <a:pt x="247650" y="4763"/>
                    </a:cubicBezTo>
                    <a:cubicBezTo>
                      <a:pt x="254000" y="2779"/>
                      <a:pt x="263922" y="1389"/>
                      <a:pt x="27384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299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Nacrt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9345" t="21429" r="18154" b="4761"/>
          <a:stretch>
            <a:fillRect/>
          </a:stretch>
        </p:blipFill>
        <p:spPr bwMode="auto">
          <a:xfrm>
            <a:off x="667739" y="876680"/>
            <a:ext cx="7262759" cy="536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5444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Primjer iz prakse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4" descr="C:\Dean\Strucni poslovi\Slike konstrukcija\Samobor\Slike-izvedba\P1010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609" y="810545"/>
            <a:ext cx="8073639" cy="5175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852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Primjer iz prakse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641" y="736983"/>
            <a:ext cx="4025657" cy="3019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5650" y="702275"/>
            <a:ext cx="4071934" cy="305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9641" y="3807433"/>
            <a:ext cx="4678301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5182" y="3807432"/>
            <a:ext cx="3121275" cy="234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7850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Primjer iz prakse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361" y="1514037"/>
            <a:ext cx="3968934" cy="359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4164" y="3828756"/>
            <a:ext cx="3875661" cy="213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4163" y="804736"/>
            <a:ext cx="3873445" cy="290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3604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Izvedbeni nacrt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199462"/>
            <a:ext cx="8826500" cy="475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6392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Tehnički opis</a:t>
            </a:r>
            <a:endParaRPr lang="hr-HR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endParaRPr lang="hr-HR" dirty="0" smtClean="0"/>
          </a:p>
          <a:p>
            <a:pPr>
              <a:buFont typeface="Wingdings" pitchFamily="2" charset="2"/>
              <a:buChar char="Ø"/>
            </a:pPr>
            <a:r>
              <a:rPr lang="hr-HR" dirty="0" smtClean="0"/>
              <a:t>Namjena konstrukcije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/>
              <a:t>Lokacija konstrukcije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/>
              <a:t>Tlocrtne dimenzije, visina...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/>
              <a:t>Primijenjeni propisi, opterećenja, statički proračun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/>
              <a:t>Opisati: tip pokrova, dimenzije sekundarnih nosača, glavne nosače, spreg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/>
              <a:t>Način izvedbe spojeva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0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Tesarski spojevi</a:t>
            </a:r>
            <a:endParaRPr lang="hr-HR" dirty="0"/>
          </a:p>
        </p:txBody>
      </p:sp>
      <p:pic>
        <p:nvPicPr>
          <p:cNvPr id="4" name="Picture 4" descr="STR%2040%20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564" y="866203"/>
            <a:ext cx="2010241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STR%2040%20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0895" y="866203"/>
            <a:ext cx="2071702" cy="177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STR%2040%20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4089" y="866203"/>
            <a:ext cx="2500330" cy="165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1556203" y="3017467"/>
            <a:ext cx="5878637" cy="2599672"/>
            <a:chOff x="2218917" y="3299478"/>
            <a:chExt cx="5598050" cy="2599672"/>
          </a:xfrm>
        </p:grpSpPr>
        <p:grpSp>
          <p:nvGrpSpPr>
            <p:cNvPr id="11" name="Group 10"/>
            <p:cNvGrpSpPr/>
            <p:nvPr/>
          </p:nvGrpSpPr>
          <p:grpSpPr>
            <a:xfrm>
              <a:off x="2218917" y="3299478"/>
              <a:ext cx="3946828" cy="2218929"/>
              <a:chOff x="2218917" y="3299478"/>
              <a:chExt cx="3946828" cy="2218929"/>
            </a:xfrm>
          </p:grpSpPr>
          <p:sp>
            <p:nvSpPr>
              <p:cNvPr id="26" name="Freeform 25"/>
              <p:cNvSpPr/>
              <p:nvPr/>
            </p:nvSpPr>
            <p:spPr>
              <a:xfrm>
                <a:off x="3368675" y="3679825"/>
                <a:ext cx="1416050" cy="1504950"/>
              </a:xfrm>
              <a:custGeom>
                <a:avLst/>
                <a:gdLst>
                  <a:gd name="connsiteX0" fmla="*/ 469900 w 1416050"/>
                  <a:gd name="connsiteY0" fmla="*/ 0 h 1504950"/>
                  <a:gd name="connsiteX1" fmla="*/ 1416050 w 1416050"/>
                  <a:gd name="connsiteY1" fmla="*/ 1504950 h 1504950"/>
                  <a:gd name="connsiteX2" fmla="*/ 768350 w 1416050"/>
                  <a:gd name="connsiteY2" fmla="*/ 1504950 h 1504950"/>
                  <a:gd name="connsiteX3" fmla="*/ 0 w 1416050"/>
                  <a:gd name="connsiteY3" fmla="*/ 285750 h 150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6050" h="1504950">
                    <a:moveTo>
                      <a:pt x="469900" y="0"/>
                    </a:moveTo>
                    <a:lnTo>
                      <a:pt x="1416050" y="1504950"/>
                    </a:lnTo>
                    <a:lnTo>
                      <a:pt x="768350" y="1504950"/>
                    </a:lnTo>
                    <a:lnTo>
                      <a:pt x="0" y="28575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2898775" y="5429250"/>
                <a:ext cx="2486025" cy="0"/>
              </a:xfrm>
              <a:custGeom>
                <a:avLst/>
                <a:gdLst>
                  <a:gd name="connsiteX0" fmla="*/ 0 w 2486025"/>
                  <a:gd name="connsiteY0" fmla="*/ 0 h 0"/>
                  <a:gd name="connsiteX1" fmla="*/ 2486025 w 24860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86025">
                    <a:moveTo>
                      <a:pt x="0" y="0"/>
                    </a:moveTo>
                    <a:lnTo>
                      <a:pt x="2486025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2901950" y="4454525"/>
                <a:ext cx="777875" cy="0"/>
              </a:xfrm>
              <a:custGeom>
                <a:avLst/>
                <a:gdLst>
                  <a:gd name="connsiteX0" fmla="*/ 0 w 777875"/>
                  <a:gd name="connsiteY0" fmla="*/ 0 h 0"/>
                  <a:gd name="connsiteX1" fmla="*/ 777875 w 7778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7875">
                    <a:moveTo>
                      <a:pt x="0" y="0"/>
                    </a:moveTo>
                    <a:lnTo>
                      <a:pt x="777875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4324350" y="4454524"/>
                <a:ext cx="1060450" cy="45719"/>
              </a:xfrm>
              <a:custGeom>
                <a:avLst/>
                <a:gdLst>
                  <a:gd name="connsiteX0" fmla="*/ 0 w 777875"/>
                  <a:gd name="connsiteY0" fmla="*/ 0 h 0"/>
                  <a:gd name="connsiteX1" fmla="*/ 777875 w 7778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7875">
                    <a:moveTo>
                      <a:pt x="0" y="0"/>
                    </a:moveTo>
                    <a:lnTo>
                      <a:pt x="777875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3667125" y="4454523"/>
                <a:ext cx="669925" cy="45719"/>
              </a:xfrm>
              <a:custGeom>
                <a:avLst/>
                <a:gdLst>
                  <a:gd name="connsiteX0" fmla="*/ 0 w 777875"/>
                  <a:gd name="connsiteY0" fmla="*/ 0 h 0"/>
                  <a:gd name="connsiteX1" fmla="*/ 777875 w 7778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7875">
                    <a:moveTo>
                      <a:pt x="0" y="0"/>
                    </a:moveTo>
                    <a:lnTo>
                      <a:pt x="777875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V="1">
                <a:off x="3330575" y="3651251"/>
                <a:ext cx="549275" cy="34663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2898775" y="4349781"/>
                <a:ext cx="0" cy="1168626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5384800" y="4349781"/>
                <a:ext cx="0" cy="1168626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4105275" y="4613275"/>
                <a:ext cx="158750" cy="15875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4273550" y="4890957"/>
                <a:ext cx="158750" cy="15875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H="1" flipV="1">
                <a:off x="3349624" y="3475312"/>
                <a:ext cx="460376" cy="698516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5831681" y="4454522"/>
                <a:ext cx="334064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5831681" y="5429250"/>
                <a:ext cx="334064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6071429" y="4376738"/>
                <a:ext cx="0" cy="114166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5005388" y="4381500"/>
                <a:ext cx="0" cy="73818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919663" y="5049707"/>
                <a:ext cx="178593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954351" y="4394725"/>
                <a:ext cx="102073" cy="1020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954351" y="4998670"/>
                <a:ext cx="102073" cy="1020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6022975" y="4403485"/>
                <a:ext cx="102073" cy="1020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6022975" y="5373628"/>
                <a:ext cx="102073" cy="1020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/>
                  <p:cNvSpPr txBox="1"/>
                  <p:nvPr/>
                </p:nvSpPr>
                <p:spPr>
                  <a:xfrm rot="16200000">
                    <a:off x="4652963" y="4556597"/>
                    <a:ext cx="30138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hr-H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oMath>
                      </m:oMathPara>
                    </a14:m>
                    <a:endParaRPr lang="hr-HR" dirty="0"/>
                  </a:p>
                </p:txBody>
              </p:sp>
            </mc:Choice>
            <mc:Fallback xmlns="">
              <p:sp>
                <p:nvSpPr>
                  <p:cNvPr id="172" name="TextBox 17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652963" y="4556597"/>
                    <a:ext cx="301388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14286"/>
                    </a:stretch>
                  </a:blipFill>
                </p:spPr>
                <p:txBody>
                  <a:bodyPr/>
                  <a:lstStyle/>
                  <a:p>
                    <a:r>
                      <a:rPr lang="hr-H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TextBox 46"/>
              <p:cNvSpPr txBox="1"/>
              <p:nvPr/>
            </p:nvSpPr>
            <p:spPr>
              <a:xfrm rot="16200000">
                <a:off x="5783652" y="4771497"/>
                <a:ext cx="3013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h</a:t>
                </a:r>
                <a:endParaRPr lang="hr-HR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5326552" y="4731343"/>
                    <a:ext cx="28960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hr-H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hr-HR" dirty="0"/>
                  </a:p>
                </p:txBody>
              </p:sp>
            </mc:Choice>
            <mc:Fallback xmlns="">
              <p:sp>
                <p:nvSpPr>
                  <p:cNvPr id="174" name="TextBox 1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26552" y="4731343"/>
                    <a:ext cx="289602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r="-25532"/>
                    </a:stretch>
                  </a:blipFill>
                </p:spPr>
                <p:txBody>
                  <a:bodyPr/>
                  <a:lstStyle/>
                  <a:p>
                    <a:r>
                      <a:rPr lang="hr-H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9" name="Straight Arrow Connector 48"/>
              <p:cNvCxnSpPr/>
              <p:nvPr/>
            </p:nvCxnSpPr>
            <p:spPr>
              <a:xfrm>
                <a:off x="5726906" y="4544128"/>
                <a:ext cx="0" cy="82406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Arc 49"/>
              <p:cNvSpPr/>
              <p:nvPr/>
            </p:nvSpPr>
            <p:spPr>
              <a:xfrm rot="15485984">
                <a:off x="3206441" y="4090737"/>
                <a:ext cx="620746" cy="599087"/>
              </a:xfrm>
              <a:prstGeom prst="arc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242865" y="4119812"/>
                <a:ext cx="289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α</a:t>
                </a:r>
                <a:endParaRPr lang="hr-HR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456594" y="3299478"/>
                <a:ext cx="289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F</a:t>
                </a:r>
                <a:endParaRPr lang="hr-HR" dirty="0"/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>
                <a:off x="2593181" y="4535538"/>
                <a:ext cx="0" cy="82406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2218917" y="4735311"/>
                    <a:ext cx="28960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hr-H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hr-HR" dirty="0"/>
                  </a:p>
                </p:txBody>
              </p:sp>
            </mc:Choice>
            <mc:Fallback xmlns="">
              <p:sp>
                <p:nvSpPr>
                  <p:cNvPr id="182" name="TextBox 18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18917" y="4735311"/>
                    <a:ext cx="289602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r="-20833"/>
                    </a:stretch>
                  </a:blipFill>
                </p:spPr>
                <p:txBody>
                  <a:bodyPr/>
                  <a:lstStyle/>
                  <a:p>
                    <a:r>
                      <a:rPr lang="hr-H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" name="Group 11"/>
            <p:cNvGrpSpPr/>
            <p:nvPr/>
          </p:nvGrpSpPr>
          <p:grpSpPr>
            <a:xfrm>
              <a:off x="6565892" y="3667886"/>
              <a:ext cx="1251075" cy="2231264"/>
              <a:chOff x="6565892" y="3667886"/>
              <a:chExt cx="1251075" cy="2231264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6953789" y="5568950"/>
                <a:ext cx="0" cy="3302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7436051" y="5568950"/>
                <a:ext cx="0" cy="3302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857928" y="5822950"/>
                <a:ext cx="68497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6903485" y="5776913"/>
                <a:ext cx="99324" cy="904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7386389" y="5776913"/>
                <a:ext cx="99324" cy="904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7050861" y="5514840"/>
                <a:ext cx="314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b</a:t>
                </a:r>
                <a:endParaRPr lang="hr-HR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946451" y="4445761"/>
                <a:ext cx="489600" cy="978903"/>
              </a:xfrm>
              <a:prstGeom prst="rect">
                <a:avLst/>
              </a:prstGeom>
              <a:blipFill dpi="0" rotWithShape="1">
                <a:blip r:embed="rId9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7441200" y="3669506"/>
                <a:ext cx="302400" cy="1509713"/>
              </a:xfrm>
              <a:custGeom>
                <a:avLst/>
                <a:gdLst>
                  <a:gd name="connsiteX0" fmla="*/ 0 w 309563"/>
                  <a:gd name="connsiteY0" fmla="*/ 0 h 1509713"/>
                  <a:gd name="connsiteX1" fmla="*/ 0 w 309563"/>
                  <a:gd name="connsiteY1" fmla="*/ 1509713 h 1509713"/>
                  <a:gd name="connsiteX2" fmla="*/ 309563 w 309563"/>
                  <a:gd name="connsiteY2" fmla="*/ 1509713 h 1509713"/>
                  <a:gd name="connsiteX3" fmla="*/ 309563 w 309563"/>
                  <a:gd name="connsiteY3" fmla="*/ 0 h 150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563" h="1509713">
                    <a:moveTo>
                      <a:pt x="0" y="0"/>
                    </a:moveTo>
                    <a:lnTo>
                      <a:pt x="0" y="1509713"/>
                    </a:lnTo>
                    <a:lnTo>
                      <a:pt x="309563" y="1509713"/>
                    </a:lnTo>
                    <a:lnTo>
                      <a:pt x="309563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6640393" y="3669506"/>
                <a:ext cx="302400" cy="1509713"/>
              </a:xfrm>
              <a:custGeom>
                <a:avLst/>
                <a:gdLst>
                  <a:gd name="connsiteX0" fmla="*/ 0 w 309563"/>
                  <a:gd name="connsiteY0" fmla="*/ 0 h 1509713"/>
                  <a:gd name="connsiteX1" fmla="*/ 0 w 309563"/>
                  <a:gd name="connsiteY1" fmla="*/ 1509713 h 1509713"/>
                  <a:gd name="connsiteX2" fmla="*/ 309563 w 309563"/>
                  <a:gd name="connsiteY2" fmla="*/ 1509713 h 1509713"/>
                  <a:gd name="connsiteX3" fmla="*/ 309563 w 309563"/>
                  <a:gd name="connsiteY3" fmla="*/ 0 h 150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563" h="1509713">
                    <a:moveTo>
                      <a:pt x="0" y="0"/>
                    </a:moveTo>
                    <a:lnTo>
                      <a:pt x="0" y="1509713"/>
                    </a:lnTo>
                    <a:lnTo>
                      <a:pt x="309563" y="1509713"/>
                    </a:lnTo>
                    <a:lnTo>
                      <a:pt x="309563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6565892" y="4615200"/>
                <a:ext cx="1251075" cy="0"/>
              </a:xfrm>
              <a:prstGeom prst="line">
                <a:avLst/>
              </a:prstGeom>
              <a:ln w="571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6565892" y="5036400"/>
                <a:ext cx="1251075" cy="0"/>
              </a:xfrm>
              <a:prstGeom prst="line">
                <a:avLst/>
              </a:prstGeom>
              <a:ln w="571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6586775" y="3667886"/>
                <a:ext cx="407258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7398010" y="3667886"/>
                <a:ext cx="407258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1517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Spojevi s tipskim čeličnim elementima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0" y="735011"/>
            <a:ext cx="1726981" cy="3654292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13" y="735011"/>
            <a:ext cx="1709524" cy="1897103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0" y="4527414"/>
            <a:ext cx="1105175" cy="1666316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20" y="735011"/>
            <a:ext cx="1849676" cy="1897103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13" y="2672360"/>
            <a:ext cx="1843025" cy="171694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660" y="2672360"/>
            <a:ext cx="772718" cy="1721883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61" y="4527414"/>
            <a:ext cx="2690197" cy="1666316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235" y="4527414"/>
            <a:ext cx="2218001" cy="1666316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61" y="4527414"/>
            <a:ext cx="2266028" cy="16663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66848" y="730071"/>
            <a:ext cx="1927218" cy="1895300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31" y="2632113"/>
            <a:ext cx="2984432" cy="175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4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Spojna sredstva</a:t>
            </a:r>
            <a:endParaRPr lang="hr-HR" dirty="0"/>
          </a:p>
        </p:txBody>
      </p:sp>
      <p:pic>
        <p:nvPicPr>
          <p:cNvPr id="4" name="Picture 12" descr="Bild 13"/>
          <p:cNvPicPr>
            <a:picLocks noChangeAspect="1" noChangeArrowheads="1"/>
          </p:cNvPicPr>
          <p:nvPr/>
        </p:nvPicPr>
        <p:blipFill>
          <a:blip r:embed="rId2"/>
          <a:srcRect l="269" t="29053" r="246" b="48881"/>
          <a:stretch>
            <a:fillRect/>
          </a:stretch>
        </p:blipFill>
        <p:spPr bwMode="auto">
          <a:xfrm>
            <a:off x="437070" y="1630688"/>
            <a:ext cx="8058943" cy="866002"/>
          </a:xfrm>
          <a:prstGeom prst="rect">
            <a:avLst/>
          </a:prstGeom>
          <a:noFill/>
          <a:effectLst/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/>
              <a:t>Spojna sredstva : čavli, vijci, trnovi, vijci za drvo, moždanici, patentirane nazubljene ploče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377249" y="2585590"/>
            <a:ext cx="5333387" cy="1660750"/>
            <a:chOff x="3491880" y="1918643"/>
            <a:chExt cx="5333387" cy="1660750"/>
          </a:xfrm>
        </p:grpSpPr>
        <p:grpSp>
          <p:nvGrpSpPr>
            <p:cNvPr id="7" name="Group 6"/>
            <p:cNvGrpSpPr/>
            <p:nvPr/>
          </p:nvGrpSpPr>
          <p:grpSpPr>
            <a:xfrm>
              <a:off x="3491880" y="1918643"/>
              <a:ext cx="5333387" cy="1660750"/>
              <a:chOff x="4283968" y="2933760"/>
              <a:chExt cx="5333387" cy="166075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283968" y="2933760"/>
                <a:ext cx="5333387" cy="1660750"/>
                <a:chOff x="3286116" y="3387182"/>
                <a:chExt cx="5333387" cy="1660750"/>
              </a:xfrm>
            </p:grpSpPr>
            <p:pic>
              <p:nvPicPr>
                <p:cNvPr id="11" name="Picture 11" descr="Bild 12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37238" t="41568" r="37325" b="42215"/>
                <a:stretch>
                  <a:fillRect/>
                </a:stretch>
              </p:blipFill>
              <p:spPr bwMode="auto">
                <a:xfrm>
                  <a:off x="3286116" y="3387182"/>
                  <a:ext cx="5333387" cy="1660750"/>
                </a:xfrm>
                <a:prstGeom prst="rect">
                  <a:avLst/>
                </a:prstGeom>
                <a:noFill/>
                <a:effectLst/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7927204" y="4714884"/>
                  <a:ext cx="692299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sz="1100" dirty="0" smtClean="0"/>
                    <a:t>matica</a:t>
                  </a:r>
                  <a:endParaRPr lang="en-US" sz="1100" dirty="0"/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4302075" y="4321380"/>
                <a:ext cx="387200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hr-HR" sz="1100" dirty="0" smtClean="0"/>
                  <a:t>glava</a:t>
                </a:r>
                <a:endParaRPr lang="en-US" sz="1100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405399" y="3115540"/>
              <a:ext cx="3384000" cy="36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100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36" y="4567911"/>
            <a:ext cx="4085812" cy="14096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260" y="2887188"/>
            <a:ext cx="2319753" cy="309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9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Postupak proračuna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4210407" y="1843326"/>
            <a:ext cx="455612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rgbClr val="6B5680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rgbClr val="DDE9EC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gray">
          <a:xfrm>
            <a:off x="4223107" y="3149838"/>
            <a:ext cx="455612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rgbClr val="9FB8CD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rgbClr val="DDE9EC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gray">
          <a:xfrm>
            <a:off x="4210407" y="4434126"/>
            <a:ext cx="455612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rgbClr val="B292CA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rgbClr val="DDE9EC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2392719" y="4889738"/>
            <a:ext cx="4051300" cy="914400"/>
            <a:chOff x="2728" y="1008"/>
            <a:chExt cx="2552" cy="576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gray">
            <a:xfrm>
              <a:off x="2728" y="1008"/>
              <a:ext cx="2552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DDE9EC"/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gray">
            <a:xfrm>
              <a:off x="2735" y="1014"/>
              <a:ext cx="2536" cy="262"/>
            </a:xfrm>
            <a:prstGeom prst="rect">
              <a:avLst/>
            </a:prstGeom>
            <a:solidFill>
              <a:srgbClr val="727CA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gray">
            <a:xfrm>
              <a:off x="2736" y="1264"/>
              <a:ext cx="2535" cy="314"/>
            </a:xfrm>
            <a:prstGeom prst="rect">
              <a:avLst/>
            </a:prstGeom>
            <a:gradFill rotWithShape="1">
              <a:gsLst>
                <a:gs pos="0">
                  <a:srgbClr val="727CA3">
                    <a:gamma/>
                    <a:tint val="61176"/>
                    <a:invGamma/>
                  </a:srgbClr>
                </a:gs>
                <a:gs pos="100000">
                  <a:srgbClr val="727CA3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endParaRPr>
            </a:p>
          </p:txBody>
        </p:sp>
      </p:grpSp>
      <p:sp>
        <p:nvSpPr>
          <p:cNvPr id="11" name="Text Box 11"/>
          <p:cNvSpPr txBox="1">
            <a:spLocks noChangeArrowheads="1"/>
          </p:cNvSpPr>
          <p:nvPr/>
        </p:nvSpPr>
        <p:spPr bwMode="gray">
          <a:xfrm>
            <a:off x="2773719" y="5423138"/>
            <a:ext cx="32893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</a:rPr>
              <a:t>Mjerilo 1:5, 1:10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</a:endParaRPr>
          </a:p>
        </p:txBody>
      </p: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2403832" y="2278301"/>
            <a:ext cx="4051300" cy="914400"/>
            <a:chOff x="2736" y="1803"/>
            <a:chExt cx="2552" cy="576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gray">
            <a:xfrm>
              <a:off x="2736" y="1803"/>
              <a:ext cx="2552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DDE9EC"/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gray">
            <a:xfrm>
              <a:off x="2743" y="1809"/>
              <a:ext cx="2536" cy="268"/>
            </a:xfrm>
            <a:prstGeom prst="rect">
              <a:avLst/>
            </a:prstGeom>
            <a:solidFill>
              <a:srgbClr val="9FB8C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gray">
            <a:xfrm>
              <a:off x="2744" y="2059"/>
              <a:ext cx="2535" cy="314"/>
            </a:xfrm>
            <a:prstGeom prst="rect">
              <a:avLst/>
            </a:prstGeom>
            <a:gradFill rotWithShape="1">
              <a:gsLst>
                <a:gs pos="0">
                  <a:srgbClr val="9FB8CD">
                    <a:gamma/>
                    <a:tint val="61176"/>
                    <a:invGamma/>
                  </a:srgbClr>
                </a:gs>
                <a:gs pos="100000">
                  <a:srgbClr val="9FB8CD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endParaRPr>
            </a:p>
          </p:txBody>
        </p:sp>
      </p:grpSp>
      <p:sp>
        <p:nvSpPr>
          <p:cNvPr id="16" name="Text Box 16"/>
          <p:cNvSpPr txBox="1">
            <a:spLocks noChangeArrowheads="1"/>
          </p:cNvSpPr>
          <p:nvPr/>
        </p:nvSpPr>
        <p:spPr bwMode="gray">
          <a:xfrm>
            <a:off x="2772132" y="2797413"/>
            <a:ext cx="32893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</a:rPr>
              <a:t>Čavli, vijci, trnovi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</a:endParaRPr>
          </a:p>
        </p:txBody>
      </p: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2391132" y="3562588"/>
            <a:ext cx="4051300" cy="914400"/>
            <a:chOff x="2728" y="2640"/>
            <a:chExt cx="2552" cy="576"/>
          </a:xfrm>
        </p:grpSpPr>
        <p:sp>
          <p:nvSpPr>
            <p:cNvPr id="18" name="Rectangle 18"/>
            <p:cNvSpPr>
              <a:spLocks noChangeArrowheads="1"/>
            </p:cNvSpPr>
            <p:nvPr/>
          </p:nvSpPr>
          <p:spPr bwMode="gray">
            <a:xfrm>
              <a:off x="2728" y="2640"/>
              <a:ext cx="2552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DDE9EC"/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gray">
            <a:xfrm>
              <a:off x="2742" y="2646"/>
              <a:ext cx="2529" cy="262"/>
            </a:xfrm>
            <a:prstGeom prst="rect">
              <a:avLst/>
            </a:prstGeom>
            <a:solidFill>
              <a:srgbClr val="B292C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gray">
            <a:xfrm>
              <a:off x="2736" y="2896"/>
              <a:ext cx="2535" cy="314"/>
            </a:xfrm>
            <a:prstGeom prst="rect">
              <a:avLst/>
            </a:prstGeom>
            <a:gradFill rotWithShape="1">
              <a:gsLst>
                <a:gs pos="0">
                  <a:srgbClr val="B292CA">
                    <a:gamma/>
                    <a:tint val="61176"/>
                    <a:invGamma/>
                  </a:srgbClr>
                </a:gs>
                <a:gs pos="100000">
                  <a:srgbClr val="B292CA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endParaRPr>
            </a:p>
          </p:txBody>
        </p:sp>
      </p:grpSp>
      <p:sp>
        <p:nvSpPr>
          <p:cNvPr id="21" name="Text Box 21"/>
          <p:cNvSpPr txBox="1">
            <a:spLocks noChangeArrowheads="1"/>
          </p:cNvSpPr>
          <p:nvPr/>
        </p:nvSpPr>
        <p:spPr bwMode="gray">
          <a:xfrm>
            <a:off x="2772132" y="4088051"/>
            <a:ext cx="32893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</a:rPr>
              <a:t>Izračun broja spojnog sredstva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white">
          <a:xfrm>
            <a:off x="3216632" y="4897676"/>
            <a:ext cx="2432050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</a:rPr>
              <a:t>Nacrt detalja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gray">
          <a:xfrm>
            <a:off x="3248382" y="2271951"/>
            <a:ext cx="2432050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</a:rPr>
              <a:t>Spojna sredstva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4" name="Rectangle 34"/>
          <p:cNvSpPr>
            <a:spLocks noChangeArrowheads="1"/>
          </p:cNvSpPr>
          <p:nvPr/>
        </p:nvSpPr>
        <p:spPr bwMode="ltGray">
          <a:xfrm>
            <a:off x="2391132" y="932101"/>
            <a:ext cx="4051300" cy="914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rgbClr val="DDE9EC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5" name="Rectangle 35"/>
          <p:cNvSpPr>
            <a:spLocks noChangeArrowheads="1"/>
          </p:cNvSpPr>
          <p:nvPr/>
        </p:nvSpPr>
        <p:spPr bwMode="ltGray">
          <a:xfrm>
            <a:off x="2411769" y="941626"/>
            <a:ext cx="4016375" cy="415925"/>
          </a:xfrm>
          <a:prstGeom prst="rect">
            <a:avLst/>
          </a:prstGeom>
          <a:solidFill>
            <a:srgbClr val="6B56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6" name="Rectangle 36"/>
          <p:cNvSpPr>
            <a:spLocks noChangeArrowheads="1"/>
          </p:cNvSpPr>
          <p:nvPr/>
        </p:nvSpPr>
        <p:spPr bwMode="ltGray">
          <a:xfrm>
            <a:off x="2403832" y="1338501"/>
            <a:ext cx="4024312" cy="498475"/>
          </a:xfrm>
          <a:prstGeom prst="rect">
            <a:avLst/>
          </a:prstGeom>
          <a:gradFill rotWithShape="1">
            <a:gsLst>
              <a:gs pos="0">
                <a:srgbClr val="6B5680">
                  <a:gamma/>
                  <a:tint val="61176"/>
                  <a:invGamma/>
                </a:srgbClr>
              </a:gs>
              <a:gs pos="100000">
                <a:srgbClr val="6B568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7" name="Text Box 37"/>
          <p:cNvSpPr txBox="1">
            <a:spLocks noChangeArrowheads="1"/>
          </p:cNvSpPr>
          <p:nvPr/>
        </p:nvSpPr>
        <p:spPr bwMode="gray">
          <a:xfrm>
            <a:off x="2475242" y="1457553"/>
            <a:ext cx="398939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</a:rPr>
              <a:t>Utisnuti čelični lim, lim s vanjske strane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8" name="Text Box 38"/>
          <p:cNvSpPr txBox="1">
            <a:spLocks noChangeArrowheads="1"/>
          </p:cNvSpPr>
          <p:nvPr/>
        </p:nvSpPr>
        <p:spPr bwMode="gray">
          <a:xfrm>
            <a:off x="3248382" y="905113"/>
            <a:ext cx="2432050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</a:rPr>
              <a:t>Suvremeni detalji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60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Čavli</a:t>
            </a:r>
            <a:endParaRPr lang="hr-HR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3609" y="1002706"/>
            <a:ext cx="7772400" cy="484950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404040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rgbClr val="404040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000" dirty="0" smtClean="0"/>
              <a:t>Provjera debljine najtanjeg elementa u vezi:</a:t>
            </a:r>
          </a:p>
          <a:p>
            <a:endParaRPr lang="hr-HR" sz="2000" dirty="0" smtClean="0"/>
          </a:p>
          <a:p>
            <a:endParaRPr lang="hr-HR" sz="2000" dirty="0" smtClean="0"/>
          </a:p>
          <a:p>
            <a:endParaRPr lang="hr-HR" sz="2000" dirty="0" smtClean="0"/>
          </a:p>
          <a:p>
            <a:endParaRPr lang="hr-HR" sz="2000" dirty="0" smtClean="0"/>
          </a:p>
          <a:p>
            <a:r>
              <a:rPr lang="hr-HR" sz="2000" dirty="0" smtClean="0"/>
              <a:t>Provjera dubine zabijanja čavla:</a:t>
            </a:r>
            <a:endParaRPr lang="en-US" sz="2000" dirty="0" smtClean="0"/>
          </a:p>
          <a:p>
            <a:endParaRPr lang="en-US" sz="2000" dirty="0" smtClean="0"/>
          </a:p>
          <a:p>
            <a:pPr>
              <a:buFont typeface="Arial" charset="0"/>
              <a:buNone/>
            </a:pPr>
            <a:endParaRPr lang="en-US" sz="2000" dirty="0"/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843439"/>
              </p:ext>
            </p:extLst>
          </p:nvPr>
        </p:nvGraphicFramePr>
        <p:xfrm>
          <a:off x="1227641" y="1683570"/>
          <a:ext cx="2510536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0" name="Equation" r:id="rId3" imgW="1625400" imgH="558720" progId="Equation.3">
                  <p:embed/>
                </p:oleObj>
              </mc:Choice>
              <mc:Fallback>
                <p:oleObj name="Equation" r:id="rId3" imgW="162540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7641" y="1683570"/>
                        <a:ext cx="2510536" cy="85725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265702"/>
              </p:ext>
            </p:extLst>
          </p:nvPr>
        </p:nvGraphicFramePr>
        <p:xfrm>
          <a:off x="6568619" y="5345794"/>
          <a:ext cx="1408113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1" name="Equation" r:id="rId5" imgW="850680" imgH="215640" progId="Equation.3">
                  <p:embed/>
                </p:oleObj>
              </mc:Choice>
              <mc:Fallback>
                <p:oleObj name="Equation" r:id="rId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8619" y="5345794"/>
                        <a:ext cx="1408113" cy="3619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937891"/>
              </p:ext>
            </p:extLst>
          </p:nvPr>
        </p:nvGraphicFramePr>
        <p:xfrm>
          <a:off x="1062537" y="3452780"/>
          <a:ext cx="1357321" cy="74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2" name="Equation" r:id="rId7" imgW="723600" imgH="393480" progId="Equation.3">
                  <p:embed/>
                </p:oleObj>
              </mc:Choice>
              <mc:Fallback>
                <p:oleObj name="Equation" r:id="rId7" imgW="723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537" y="3452780"/>
                        <a:ext cx="1357321" cy="7437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81551" y="3452780"/>
            <a:ext cx="257176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r-HR" dirty="0" smtClean="0"/>
              <a:t>Glatki čavli</a:t>
            </a:r>
          </a:p>
          <a:p>
            <a:r>
              <a:rPr lang="hr-HR" dirty="0" smtClean="0"/>
              <a:t>Posebni čavli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632119" y="1075776"/>
            <a:ext cx="1281111" cy="3864212"/>
            <a:chOff x="1350169" y="1095389"/>
            <a:chExt cx="1281111" cy="3864212"/>
          </a:xfrm>
        </p:grpSpPr>
        <p:sp>
          <p:nvSpPr>
            <p:cNvPr id="12" name="Freeform 11"/>
            <p:cNvSpPr/>
            <p:nvPr/>
          </p:nvSpPr>
          <p:spPr>
            <a:xfrm>
              <a:off x="1416844" y="2145506"/>
              <a:ext cx="1147762" cy="1814513"/>
            </a:xfrm>
            <a:custGeom>
              <a:avLst/>
              <a:gdLst>
                <a:gd name="connsiteX0" fmla="*/ 0 w 1147762"/>
                <a:gd name="connsiteY0" fmla="*/ 1812132 h 1814513"/>
                <a:gd name="connsiteX1" fmla="*/ 0 w 1147762"/>
                <a:gd name="connsiteY1" fmla="*/ 0 h 1814513"/>
                <a:gd name="connsiteX2" fmla="*/ 1147762 w 1147762"/>
                <a:gd name="connsiteY2" fmla="*/ 0 h 1814513"/>
                <a:gd name="connsiteX3" fmla="*/ 1147762 w 1147762"/>
                <a:gd name="connsiteY3" fmla="*/ 1814513 h 181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7762" h="1814513">
                  <a:moveTo>
                    <a:pt x="0" y="1812132"/>
                  </a:moveTo>
                  <a:lnTo>
                    <a:pt x="0" y="0"/>
                  </a:lnTo>
                  <a:lnTo>
                    <a:pt x="1147762" y="0"/>
                  </a:lnTo>
                  <a:lnTo>
                    <a:pt x="1147762" y="1814513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371125" y="2602706"/>
              <a:ext cx="919638" cy="109141"/>
              <a:chOff x="1371125" y="2602706"/>
              <a:chExt cx="938688" cy="109141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371125" y="2659856"/>
                <a:ext cx="9386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371125" y="2602706"/>
                <a:ext cx="0" cy="10914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 flipH="1">
              <a:off x="1416843" y="3122017"/>
              <a:ext cx="1214437" cy="109141"/>
              <a:chOff x="1371125" y="2602706"/>
              <a:chExt cx="938688" cy="109141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1371125" y="2659856"/>
                <a:ext cx="9386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371125" y="2602706"/>
                <a:ext cx="0" cy="10914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1939924" y="1730375"/>
              <a:ext cx="101600" cy="1962944"/>
            </a:xfrm>
            <a:prstGeom prst="rect">
              <a:avLst/>
            </a:prstGeom>
            <a:solidFill>
              <a:srgbClr val="898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939924" y="1730375"/>
              <a:ext cx="45719" cy="2229644"/>
            </a:xfrm>
            <a:custGeom>
              <a:avLst/>
              <a:gdLst>
                <a:gd name="connsiteX0" fmla="*/ 0 w 0"/>
                <a:gd name="connsiteY0" fmla="*/ 0 h 1962150"/>
                <a:gd name="connsiteX1" fmla="*/ 0 w 0"/>
                <a:gd name="connsiteY1" fmla="*/ 1962150 h 196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62150">
                  <a:moveTo>
                    <a:pt x="0" y="0"/>
                  </a:moveTo>
                  <a:lnTo>
                    <a:pt x="0" y="196215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041524" y="1730375"/>
              <a:ext cx="45719" cy="2229644"/>
            </a:xfrm>
            <a:custGeom>
              <a:avLst/>
              <a:gdLst>
                <a:gd name="connsiteX0" fmla="*/ 0 w 0"/>
                <a:gd name="connsiteY0" fmla="*/ 0 h 1962150"/>
                <a:gd name="connsiteX1" fmla="*/ 0 w 0"/>
                <a:gd name="connsiteY1" fmla="*/ 1962150 h 196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62150">
                  <a:moveTo>
                    <a:pt x="0" y="0"/>
                  </a:moveTo>
                  <a:lnTo>
                    <a:pt x="0" y="196215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939924" y="3693319"/>
              <a:ext cx="101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94205" y="1730374"/>
              <a:ext cx="1930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350169" y="1366838"/>
              <a:ext cx="1026318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90763" y="1321594"/>
              <a:ext cx="0" cy="3048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290763" y="1678781"/>
              <a:ext cx="0" cy="100012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039143" y="1321594"/>
              <a:ext cx="0" cy="3048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940717" y="1321594"/>
              <a:ext cx="0" cy="3048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416843" y="1321594"/>
              <a:ext cx="0" cy="3048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382077" y="1329121"/>
              <a:ext cx="69531" cy="710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904047" y="1329121"/>
              <a:ext cx="69531" cy="710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004377" y="1329121"/>
              <a:ext cx="69531" cy="710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253936" y="1329121"/>
              <a:ext cx="69531" cy="710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1498921" y="1095389"/>
                  <a:ext cx="28844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r-HR" sz="12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a:rPr lang="hr-HR" sz="12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r-HR" sz="12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8921" y="1095389"/>
                  <a:ext cx="288443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061290" y="1095389"/>
                  <a:ext cx="28844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r-HR" sz="12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a:rPr lang="hr-HR" sz="12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r-HR" sz="1200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1290" y="1095389"/>
                  <a:ext cx="288443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2179245" y="4017169"/>
                  <a:ext cx="28844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r-HR" sz="12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a:rPr lang="hr-HR" sz="12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r-HR" sz="1200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245" y="4017169"/>
                  <a:ext cx="288443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1542501" y="4017169"/>
                  <a:ext cx="28844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r-HR" sz="12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a:rPr lang="hr-HR" sz="12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r-HR" sz="12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2501" y="4017169"/>
                  <a:ext cx="288443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/>
            <p:cNvCxnSpPr/>
            <p:nvPr/>
          </p:nvCxnSpPr>
          <p:spPr>
            <a:xfrm>
              <a:off x="1350169" y="4318755"/>
              <a:ext cx="128111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564606" y="4121111"/>
              <a:ext cx="0" cy="3048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061290" y="4121111"/>
              <a:ext cx="0" cy="3048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940717" y="4121111"/>
              <a:ext cx="0" cy="3048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416843" y="4148137"/>
              <a:ext cx="0" cy="3048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382077" y="4281038"/>
              <a:ext cx="69531" cy="710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904047" y="4281038"/>
              <a:ext cx="69531" cy="710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023233" y="4281038"/>
              <a:ext cx="69531" cy="710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529840" y="4281038"/>
              <a:ext cx="69531" cy="710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371125" y="3960019"/>
              <a:ext cx="1260155" cy="0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1874952" y="4007193"/>
              <a:ext cx="288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dirty="0" smtClean="0"/>
                <a:t>t</a:t>
              </a:r>
              <a:endParaRPr lang="hr-HR" sz="1200" dirty="0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50169" y="4825419"/>
              <a:ext cx="128111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564606" y="4627775"/>
              <a:ext cx="0" cy="3048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061290" y="4627775"/>
              <a:ext cx="0" cy="3048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940717" y="4627775"/>
              <a:ext cx="0" cy="3048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416843" y="4654801"/>
              <a:ext cx="0" cy="3048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382077" y="4787702"/>
              <a:ext cx="69531" cy="710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904047" y="4787702"/>
              <a:ext cx="69531" cy="710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023233" y="4787702"/>
              <a:ext cx="69531" cy="710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529840" y="4787702"/>
              <a:ext cx="69531" cy="710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2156111" y="4537165"/>
                  <a:ext cx="28844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r-HR" sz="12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hr-HR" sz="12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r-HR" sz="1200" dirty="0"/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6111" y="4537165"/>
                  <a:ext cx="288443" cy="27699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1542501" y="4538991"/>
                  <a:ext cx="28844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r-HR" sz="12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hr-HR" sz="12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r-HR" sz="1200" dirty="0"/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2501" y="4538991"/>
                  <a:ext cx="288443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Box 55"/>
            <p:cNvSpPr txBox="1"/>
            <p:nvPr/>
          </p:nvSpPr>
          <p:spPr>
            <a:xfrm>
              <a:off x="1874952" y="4529015"/>
              <a:ext cx="288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dirty="0" smtClean="0"/>
                <a:t>t</a:t>
              </a:r>
              <a:endParaRPr lang="hr-HR" sz="1200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1564084" y="3678452"/>
              <a:ext cx="228600" cy="2286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8" name="Oval 57"/>
            <p:cNvSpPr/>
            <p:nvPr/>
          </p:nvSpPr>
          <p:spPr>
            <a:xfrm>
              <a:off x="2201464" y="3678452"/>
              <a:ext cx="228600" cy="2286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563839" y="3622865"/>
              <a:ext cx="1974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dirty="0" smtClean="0"/>
                <a:t>I</a:t>
              </a:r>
              <a:endParaRPr lang="hr-HR" sz="16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199405" y="3622865"/>
              <a:ext cx="1974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dirty="0" smtClean="0"/>
                <a:t>I</a:t>
              </a:r>
              <a:endParaRPr lang="hr-H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8493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Razmaci čavala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ounded Rectangle 3"/>
          <p:cNvSpPr/>
          <p:nvPr/>
        </p:nvSpPr>
        <p:spPr>
          <a:xfrm>
            <a:off x="1071538" y="2143116"/>
            <a:ext cx="7072362" cy="23574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800" y="1524000"/>
            <a:ext cx="7772400" cy="484950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404040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rgbClr val="404040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mtClean="0">
                <a:latin typeface="Times New Roman"/>
                <a:cs typeface="Times New Roman"/>
              </a:rPr>
              <a:t>α</a:t>
            </a:r>
            <a:r>
              <a:rPr lang="hr-HR" smtClean="0">
                <a:latin typeface="Times New Roman"/>
                <a:cs typeface="Times New Roman"/>
              </a:rPr>
              <a:t> = </a:t>
            </a:r>
            <a:r>
              <a:rPr lang="hr-HR" smtClean="0"/>
              <a:t>kut otklona sile u odnosu na vlakna</a:t>
            </a:r>
          </a:p>
          <a:p>
            <a:endParaRPr lang="hr-HR" smtClean="0"/>
          </a:p>
          <a:p>
            <a:endParaRPr lang="hr-HR" smtClean="0"/>
          </a:p>
          <a:p>
            <a:endParaRPr lang="hr-HR" smtClean="0"/>
          </a:p>
          <a:p>
            <a:endParaRPr lang="hr-HR" smtClean="0"/>
          </a:p>
          <a:p>
            <a:endParaRPr lang="hr-HR" smtClean="0"/>
          </a:p>
          <a:p>
            <a:endParaRPr lang="hr-HR" dirty="0" smtClean="0"/>
          </a:p>
        </p:txBody>
      </p:sp>
      <p:graphicFrame>
        <p:nvGraphicFramePr>
          <p:cNvPr id="6" name="Object 1"/>
          <p:cNvGraphicFramePr>
            <a:graphicFrameLocks noChangeAspect="1"/>
          </p:cNvGraphicFramePr>
          <p:nvPr/>
        </p:nvGraphicFramePr>
        <p:xfrm>
          <a:off x="1330325" y="2357438"/>
          <a:ext cx="2493963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74" name="Equation" r:id="rId3" imgW="1282680" imgH="253800" progId="Equation.3">
                  <p:embed/>
                </p:oleObj>
              </mc:Choice>
              <mc:Fallback>
                <p:oleObj name="Equation" r:id="rId3" imgW="12826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325" y="2357438"/>
                        <a:ext cx="2493963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1300163" y="3143250"/>
          <a:ext cx="2398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75" name="Equation" r:id="rId5" imgW="1333440" imgH="241200" progId="Equation.3">
                  <p:embed/>
                </p:oleObj>
              </mc:Choice>
              <mc:Fallback>
                <p:oleObj name="Equation" r:id="rId5" imgW="1333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0163" y="3143250"/>
                        <a:ext cx="2398712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1382713" y="3929063"/>
          <a:ext cx="17129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76" name="Equation" r:id="rId7" imgW="952200" imgH="241200" progId="Equation.3">
                  <p:embed/>
                </p:oleObj>
              </mc:Choice>
              <mc:Fallback>
                <p:oleObj name="Equation" r:id="rId7" imgW="952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2713" y="3929063"/>
                        <a:ext cx="1712912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/>
        </p:nvGraphicFramePr>
        <p:xfrm>
          <a:off x="5749925" y="2357438"/>
          <a:ext cx="11430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77" name="Equation" r:id="rId9" imgW="609480" imgH="215640" progId="Equation.3">
                  <p:embed/>
                </p:oleObj>
              </mc:Choice>
              <mc:Fallback>
                <p:oleObj name="Equation" r:id="rId9" imgW="609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9925" y="2357438"/>
                        <a:ext cx="11430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383213" y="3071813"/>
          <a:ext cx="2243137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78" name="Equation" r:id="rId11" imgW="1244520" imgH="241200" progId="Equation.3">
                  <p:embed/>
                </p:oleObj>
              </mc:Choice>
              <mc:Fallback>
                <p:oleObj name="Equation" r:id="rId11" imgW="12445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3071813"/>
                        <a:ext cx="2243137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"/>
          <p:cNvGraphicFramePr>
            <a:graphicFrameLocks noChangeAspect="1"/>
          </p:cNvGraphicFramePr>
          <p:nvPr/>
        </p:nvGraphicFramePr>
        <p:xfrm>
          <a:off x="6007100" y="3857625"/>
          <a:ext cx="120015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79" name="Equation" r:id="rId13" imgW="571320" imgH="241200" progId="Equation.3">
                  <p:embed/>
                </p:oleObj>
              </mc:Choice>
              <mc:Fallback>
                <p:oleObj name="Equation" r:id="rId13" imgW="5713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7100" y="3857625"/>
                        <a:ext cx="1200150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487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Razmaci čavala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4" y="723900"/>
            <a:ext cx="5168265" cy="556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1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12087</TotalTime>
  <Words>271</Words>
  <Application>Microsoft Office PowerPoint</Application>
  <PresentationFormat>On-screen Show (4:3)</PresentationFormat>
  <Paragraphs>139</Paragraphs>
  <Slides>25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ＭＳ Ｐゴシック</vt:lpstr>
      <vt:lpstr>ＭＳ Ｐゴシック</vt:lpstr>
      <vt:lpstr>Arial</vt:lpstr>
      <vt:lpstr>Calibri</vt:lpstr>
      <vt:lpstr>Cambria Math</vt:lpstr>
      <vt:lpstr>Times New Roman</vt:lpstr>
      <vt:lpstr>Wingdings</vt:lpstr>
      <vt:lpstr>Office Theme</vt:lpstr>
      <vt:lpstr>Image</vt:lpstr>
      <vt:lpstr>Equation</vt:lpstr>
      <vt:lpstr>Detalji </vt:lpstr>
      <vt:lpstr>Tesarski spojevi</vt:lpstr>
      <vt:lpstr>Tesarski spojevi</vt:lpstr>
      <vt:lpstr>Spojevi s tipskim čeličnim elementima</vt:lpstr>
      <vt:lpstr>Spojna sredstva</vt:lpstr>
      <vt:lpstr>Postupak proračuna</vt:lpstr>
      <vt:lpstr>Čavli</vt:lpstr>
      <vt:lpstr>Razmaci čavala</vt:lpstr>
      <vt:lpstr>Razmaci čavala</vt:lpstr>
      <vt:lpstr>Razmaci čavala</vt:lpstr>
      <vt:lpstr>Razmaci čavala</vt:lpstr>
      <vt:lpstr>Razmaci čavala</vt:lpstr>
      <vt:lpstr>Modovi loma</vt:lpstr>
      <vt:lpstr>Modovi loma</vt:lpstr>
      <vt:lpstr>Modovi loma</vt:lpstr>
      <vt:lpstr>Modovi loma</vt:lpstr>
      <vt:lpstr>Nosivost spojnog sredstva</vt:lpstr>
      <vt:lpstr>Nosivost spojnog sredstva</vt:lpstr>
      <vt:lpstr>Broj spojnih sredstava</vt:lpstr>
      <vt:lpstr>Nacrt</vt:lpstr>
      <vt:lpstr>Primjer iz prakse</vt:lpstr>
      <vt:lpstr>Primjer iz prakse</vt:lpstr>
      <vt:lpstr>Primjer iz prakse</vt:lpstr>
      <vt:lpstr>Izvedbeni nacrt</vt:lpstr>
      <vt:lpstr>Tehnički opis</vt:lpstr>
    </vt:vector>
  </TitlesOfParts>
  <Company>FBAUP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</dc:creator>
  <cp:lastModifiedBy>Mislav Stepinac</cp:lastModifiedBy>
  <cp:revision>805</cp:revision>
  <cp:lastPrinted>2013-10-02T07:45:02Z</cp:lastPrinted>
  <dcterms:created xsi:type="dcterms:W3CDTF">2008-05-24T15:28:54Z</dcterms:created>
  <dcterms:modified xsi:type="dcterms:W3CDTF">2017-01-09T10:32:10Z</dcterms:modified>
</cp:coreProperties>
</file>