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8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27" r:id="rId31"/>
    <p:sldId id="286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330" r:id="rId41"/>
    <p:sldId id="297" r:id="rId42"/>
    <p:sldId id="298" r:id="rId43"/>
    <p:sldId id="299" r:id="rId44"/>
    <p:sldId id="300" r:id="rId45"/>
    <p:sldId id="332" r:id="rId46"/>
    <p:sldId id="331" r:id="rId47"/>
    <p:sldId id="304" r:id="rId48"/>
    <p:sldId id="305" r:id="rId49"/>
    <p:sldId id="307" r:id="rId50"/>
    <p:sldId id="308" r:id="rId51"/>
    <p:sldId id="310" r:id="rId52"/>
    <p:sldId id="312" r:id="rId53"/>
    <p:sldId id="328" r:id="rId54"/>
    <p:sldId id="313" r:id="rId55"/>
    <p:sldId id="314" r:id="rId56"/>
    <p:sldId id="333" r:id="rId57"/>
    <p:sldId id="316" r:id="rId58"/>
    <p:sldId id="317" r:id="rId59"/>
    <p:sldId id="318" r:id="rId60"/>
    <p:sldId id="319" r:id="rId61"/>
    <p:sldId id="321" r:id="rId62"/>
    <p:sldId id="322" r:id="rId63"/>
    <p:sldId id="325" r:id="rId64"/>
    <p:sldId id="323" r:id="rId65"/>
    <p:sldId id="326" r:id="rId66"/>
    <p:sldId id="329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97" autoAdjust="0"/>
    <p:restoredTop sz="84314" autoAdjust="0"/>
  </p:normalViewPr>
  <p:slideViewPr>
    <p:cSldViewPr>
      <p:cViewPr varScale="1">
        <p:scale>
          <a:sx n="66" d="100"/>
          <a:sy n="66" d="100"/>
        </p:scale>
        <p:origin x="212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356A8-93FD-491A-8F3C-53AA253DDA0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196FC-5D22-4FCA-BCD3-8E700FE1F3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67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err="1"/>
              <a:t>Aluminije</a:t>
            </a:r>
            <a:r>
              <a:rPr lang="en-GB" altLang="en-US" dirty="0"/>
              <a:t> je </a:t>
            </a:r>
            <a:r>
              <a:rPr lang="en-GB" altLang="en-US" dirty="0" err="1"/>
              <a:t>srebrnkast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duktilan</a:t>
            </a:r>
            <a:r>
              <a:rPr lang="en-GB" altLang="en-US" dirty="0"/>
              <a:t> </a:t>
            </a:r>
            <a:r>
              <a:rPr lang="en-GB" altLang="en-US" dirty="0" err="1"/>
              <a:t>član</a:t>
            </a:r>
            <a:r>
              <a:rPr lang="en-GB" altLang="en-US" dirty="0"/>
              <a:t> </a:t>
            </a:r>
            <a:r>
              <a:rPr lang="en-GB" altLang="en-US" dirty="0" err="1"/>
              <a:t>grupe</a:t>
            </a:r>
            <a:r>
              <a:rPr lang="en-GB" altLang="en-US" dirty="0"/>
              <a:t> </a:t>
            </a:r>
            <a:r>
              <a:rPr lang="en-GB" altLang="en-US" dirty="0" err="1"/>
              <a:t>slabih</a:t>
            </a:r>
            <a:r>
              <a:rPr lang="en-GB" altLang="en-US" dirty="0"/>
              <a:t> </a:t>
            </a:r>
            <a:r>
              <a:rPr lang="en-GB" altLang="en-US" dirty="0" err="1"/>
              <a:t>kovina</a:t>
            </a:r>
            <a:r>
              <a:rPr lang="en-GB" altLang="en-US" dirty="0"/>
              <a:t> </a:t>
            </a:r>
            <a:r>
              <a:rPr lang="en-GB" altLang="en-US" dirty="0" err="1"/>
              <a:t>kemijskih</a:t>
            </a:r>
            <a:r>
              <a:rPr lang="en-GB" altLang="en-US" dirty="0"/>
              <a:t> </a:t>
            </a:r>
            <a:r>
              <a:rPr lang="en-GB" altLang="en-US" dirty="0" err="1"/>
              <a:t>elemenata</a:t>
            </a:r>
            <a:endParaRPr lang="en-GB" altLang="en-US" dirty="0"/>
          </a:p>
          <a:p>
            <a:pPr>
              <a:spcBef>
                <a:spcPct val="0"/>
              </a:spcBef>
            </a:pPr>
            <a:r>
              <a:rPr lang="en-GB" altLang="en-US" dirty="0"/>
              <a:t>-</a:t>
            </a:r>
            <a:r>
              <a:rPr lang="en-GB" altLang="en-US" dirty="0" err="1"/>
              <a:t>Prisutan</a:t>
            </a:r>
            <a:r>
              <a:rPr lang="en-GB" altLang="en-US" dirty="0"/>
              <a:t> u </a:t>
            </a:r>
            <a:r>
              <a:rPr lang="en-GB" altLang="en-US" dirty="0" err="1"/>
              <a:t>neiscrpnim</a:t>
            </a:r>
            <a:r>
              <a:rPr lang="en-GB" altLang="en-US" dirty="0"/>
              <a:t> </a:t>
            </a:r>
            <a:r>
              <a:rPr lang="en-GB" altLang="en-US" dirty="0" err="1"/>
              <a:t>količinama</a:t>
            </a:r>
            <a:r>
              <a:rPr lang="en-GB" altLang="en-US" dirty="0"/>
              <a:t> u </a:t>
            </a:r>
            <a:r>
              <a:rPr lang="en-GB" altLang="en-US" dirty="0" err="1"/>
              <a:t>obliku</a:t>
            </a:r>
            <a:r>
              <a:rPr lang="en-GB" altLang="en-US" dirty="0"/>
              <a:t> </a:t>
            </a:r>
            <a:r>
              <a:rPr lang="en-GB" altLang="en-US" dirty="0" err="1"/>
              <a:t>raznih</a:t>
            </a:r>
            <a:r>
              <a:rPr lang="en-GB" altLang="en-US" dirty="0"/>
              <a:t> </a:t>
            </a:r>
            <a:r>
              <a:rPr lang="en-GB" altLang="en-US" dirty="0" err="1"/>
              <a:t>oksidnih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silikatnih</a:t>
            </a:r>
            <a:r>
              <a:rPr lang="en-GB" altLang="en-US" dirty="0"/>
              <a:t> </a:t>
            </a:r>
            <a:r>
              <a:rPr lang="en-GB" altLang="en-US" dirty="0" err="1"/>
              <a:t>minerala</a:t>
            </a:r>
            <a:r>
              <a:rPr lang="en-GB" altLang="en-US" dirty="0"/>
              <a:t>, </a:t>
            </a:r>
            <a:r>
              <a:rPr lang="en-GB" altLang="en-US" dirty="0" err="1"/>
              <a:t>ali</a:t>
            </a:r>
            <a:r>
              <a:rPr lang="en-GB" altLang="en-US" dirty="0"/>
              <a:t> </a:t>
            </a:r>
            <a:r>
              <a:rPr lang="en-GB" altLang="en-US" dirty="0" err="1"/>
              <a:t>isključiva</a:t>
            </a:r>
            <a:r>
              <a:rPr lang="en-GB" altLang="en-US" dirty="0"/>
              <a:t> </a:t>
            </a:r>
            <a:r>
              <a:rPr lang="en-GB" altLang="en-US" dirty="0" err="1"/>
              <a:t>sirovina</a:t>
            </a:r>
            <a:r>
              <a:rPr lang="en-GB" altLang="en-US" dirty="0"/>
              <a:t> za </a:t>
            </a:r>
            <a:r>
              <a:rPr lang="en-GB" altLang="en-US" dirty="0" err="1"/>
              <a:t>izradu</a:t>
            </a:r>
            <a:r>
              <a:rPr lang="en-GB" altLang="en-US" dirty="0"/>
              <a:t> </a:t>
            </a:r>
            <a:r>
              <a:rPr lang="en-GB" altLang="en-US" dirty="0" err="1"/>
              <a:t>aluminija</a:t>
            </a:r>
            <a:r>
              <a:rPr lang="en-GB" altLang="en-US" dirty="0"/>
              <a:t> je </a:t>
            </a:r>
            <a:r>
              <a:rPr lang="en-GB" altLang="en-US" dirty="0" err="1"/>
              <a:t>boksit</a:t>
            </a:r>
            <a:r>
              <a:rPr lang="en-GB" altLang="en-US" dirty="0"/>
              <a:t> ( 20-30% mase </a:t>
            </a:r>
            <a:r>
              <a:rPr lang="en-GB" altLang="en-US" dirty="0" err="1"/>
              <a:t>čini</a:t>
            </a:r>
            <a:r>
              <a:rPr lang="en-GB" altLang="en-US" dirty="0"/>
              <a:t> Al)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-90 % </a:t>
            </a:r>
            <a:r>
              <a:rPr lang="en-GB" altLang="en-US" dirty="0" err="1"/>
              <a:t>svjetskih</a:t>
            </a:r>
            <a:r>
              <a:rPr lang="en-GB" altLang="en-US" dirty="0"/>
              <a:t> </a:t>
            </a:r>
            <a:r>
              <a:rPr lang="en-GB" altLang="en-US" dirty="0" err="1"/>
              <a:t>rezervi</a:t>
            </a:r>
            <a:r>
              <a:rPr lang="en-GB" altLang="en-US" dirty="0"/>
              <a:t> </a:t>
            </a:r>
            <a:r>
              <a:rPr lang="en-GB" altLang="en-US" dirty="0" err="1"/>
              <a:t>boksita</a:t>
            </a:r>
            <a:r>
              <a:rPr lang="en-GB" altLang="en-US" dirty="0"/>
              <a:t> </a:t>
            </a:r>
            <a:r>
              <a:rPr lang="en-GB" altLang="en-US" dirty="0" err="1"/>
              <a:t>nalazi</a:t>
            </a:r>
            <a:r>
              <a:rPr lang="en-GB" altLang="en-US" dirty="0"/>
              <a:t> se u </a:t>
            </a:r>
            <a:r>
              <a:rPr lang="en-GB" altLang="en-US" dirty="0" err="1"/>
              <a:t>tropskom</a:t>
            </a:r>
            <a:r>
              <a:rPr lang="en-GB" altLang="en-US" dirty="0"/>
              <a:t> </a:t>
            </a:r>
            <a:r>
              <a:rPr lang="en-GB" altLang="en-US" dirty="0" err="1"/>
              <a:t>pojasu</a:t>
            </a:r>
            <a:r>
              <a:rPr lang="en-GB" altLang="en-US" dirty="0"/>
              <a:t>; </a:t>
            </a:r>
            <a:r>
              <a:rPr lang="en-GB" altLang="en-US" dirty="0" err="1"/>
              <a:t>Indija</a:t>
            </a:r>
            <a:r>
              <a:rPr lang="en-GB" altLang="en-US" dirty="0"/>
              <a:t>, Brazil, </a:t>
            </a:r>
            <a:r>
              <a:rPr lang="en-GB" altLang="en-US" dirty="0" err="1"/>
              <a:t>Karibi</a:t>
            </a:r>
            <a:r>
              <a:rPr lang="en-GB" altLang="en-US" dirty="0"/>
              <a:t>, </a:t>
            </a:r>
            <a:r>
              <a:rPr lang="en-GB" altLang="en-US" dirty="0" err="1"/>
              <a:t>Australija</a:t>
            </a:r>
            <a:r>
              <a:rPr lang="en-GB" altLang="en-US" dirty="0"/>
              <a:t>, </a:t>
            </a:r>
            <a:r>
              <a:rPr lang="en-GB" altLang="en-US" dirty="0" err="1"/>
              <a:t>zapadna</a:t>
            </a:r>
            <a:r>
              <a:rPr lang="en-GB" altLang="en-US" dirty="0"/>
              <a:t> Afrika</a:t>
            </a:r>
          </a:p>
          <a:p>
            <a:pPr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D2EEA52-4A98-4131-B473-425002646F8C}" type="slidenum">
              <a:rPr lang="en-GB" altLang="en-US">
                <a:solidFill>
                  <a:prstClr val="black"/>
                </a:solidFill>
              </a:rPr>
              <a:pPr/>
              <a:t>3</a:t>
            </a:fld>
            <a:endParaRPr lang="en-GB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Vruće</a:t>
            </a:r>
            <a:r>
              <a:rPr lang="en-GB" dirty="0"/>
              <a:t> </a:t>
            </a:r>
            <a:r>
              <a:rPr lang="en-GB" dirty="0" err="1"/>
              <a:t>valjanje</a:t>
            </a:r>
            <a:endParaRPr lang="en-GB" dirty="0"/>
          </a:p>
          <a:p>
            <a:r>
              <a:rPr lang="en-GB" dirty="0"/>
              <a:t>-ingot do 600mm</a:t>
            </a:r>
          </a:p>
          <a:p>
            <a:r>
              <a:rPr lang="en-GB" dirty="0"/>
              <a:t>-500°C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nekoliko</a:t>
            </a:r>
            <a:r>
              <a:rPr lang="en-GB" dirty="0"/>
              <a:t> puta  </a:t>
            </a:r>
            <a:r>
              <a:rPr lang="en-GB" dirty="0" err="1"/>
              <a:t>provlači</a:t>
            </a:r>
            <a:r>
              <a:rPr lang="en-GB" dirty="0"/>
              <a:t> ingot se </a:t>
            </a:r>
            <a:r>
              <a:rPr lang="en-GB" dirty="0" err="1"/>
              <a:t>zagrijava</a:t>
            </a:r>
            <a:r>
              <a:rPr lang="en-GB" dirty="0"/>
              <a:t> do temp. od </a:t>
            </a:r>
            <a:r>
              <a:rPr lang="en-GB" dirty="0" err="1"/>
              <a:t>kroz</a:t>
            </a:r>
            <a:r>
              <a:rPr lang="en-GB" dirty="0"/>
              <a:t> </a:t>
            </a:r>
            <a:r>
              <a:rPr lang="en-GB" dirty="0" err="1"/>
              <a:t>vruće</a:t>
            </a:r>
            <a:r>
              <a:rPr lang="en-GB" dirty="0"/>
              <a:t> </a:t>
            </a:r>
            <a:r>
              <a:rPr lang="en-GB" dirty="0" err="1"/>
              <a:t>valjke</a:t>
            </a:r>
            <a:r>
              <a:rPr lang="en-GB" dirty="0"/>
              <a:t> </a:t>
            </a:r>
            <a:r>
              <a:rPr lang="en-GB" dirty="0" err="1"/>
              <a:t>ovisno</a:t>
            </a:r>
            <a:r>
              <a:rPr lang="en-GB" dirty="0"/>
              <a:t> </a:t>
            </a:r>
            <a:r>
              <a:rPr lang="en-GB" dirty="0" err="1"/>
              <a:t>koliku</a:t>
            </a:r>
            <a:r>
              <a:rPr lang="en-GB" dirty="0"/>
              <a:t> </a:t>
            </a:r>
            <a:r>
              <a:rPr lang="en-GB" dirty="0" err="1"/>
              <a:t>debljinu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kraju</a:t>
            </a:r>
            <a:r>
              <a:rPr lang="en-GB" dirty="0"/>
              <a:t> </a:t>
            </a:r>
            <a:r>
              <a:rPr lang="en-GB" dirty="0" err="1"/>
              <a:t>želimo</a:t>
            </a:r>
            <a:r>
              <a:rPr lang="en-GB" dirty="0"/>
              <a:t> </a:t>
            </a:r>
            <a:r>
              <a:rPr lang="en-GB" dirty="0" err="1"/>
              <a:t>postići</a:t>
            </a:r>
            <a:endParaRPr lang="en-GB" dirty="0"/>
          </a:p>
          <a:p>
            <a:r>
              <a:rPr lang="en-GB" dirty="0"/>
              <a:t> -</a:t>
            </a:r>
            <a:r>
              <a:rPr lang="en-GB" dirty="0" err="1"/>
              <a:t>debljina</a:t>
            </a:r>
            <a:r>
              <a:rPr lang="en-GB" dirty="0"/>
              <a:t> se </a:t>
            </a:r>
            <a:r>
              <a:rPr lang="en-GB" dirty="0" err="1"/>
              <a:t>smanji</a:t>
            </a:r>
            <a:r>
              <a:rPr lang="en-GB" dirty="0"/>
              <a:t> u </a:t>
            </a:r>
            <a:r>
              <a:rPr lang="en-GB" dirty="0" err="1"/>
              <a:t>postupk</a:t>
            </a:r>
            <a:r>
              <a:rPr lang="en-GB" dirty="0"/>
              <a:t> </a:t>
            </a:r>
            <a:r>
              <a:rPr lang="en-GB" dirty="0" err="1"/>
              <a:t>vrćeg</a:t>
            </a:r>
            <a:r>
              <a:rPr lang="en-GB" dirty="0"/>
              <a:t> </a:t>
            </a:r>
            <a:r>
              <a:rPr lang="en-GB" dirty="0" err="1"/>
              <a:t>valjanja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minimalno</a:t>
            </a:r>
            <a:r>
              <a:rPr lang="en-GB" dirty="0"/>
              <a:t>  6mm </a:t>
            </a:r>
          </a:p>
          <a:p>
            <a:r>
              <a:rPr lang="en-GB" dirty="0"/>
              <a:t>-</a:t>
            </a:r>
            <a:r>
              <a:rPr lang="en-GB" dirty="0" err="1"/>
              <a:t>takav</a:t>
            </a:r>
            <a:r>
              <a:rPr lang="en-GB" dirty="0"/>
              <a:t> Al se </a:t>
            </a:r>
            <a:r>
              <a:rPr lang="en-GB" dirty="0" err="1"/>
              <a:t>namotava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prebacuje</a:t>
            </a:r>
            <a:r>
              <a:rPr lang="en-GB" dirty="0"/>
              <a:t> do </a:t>
            </a:r>
            <a:r>
              <a:rPr lang="en-GB" dirty="0" err="1"/>
              <a:t>uređaja</a:t>
            </a:r>
            <a:r>
              <a:rPr lang="en-GB" dirty="0"/>
              <a:t> za </a:t>
            </a:r>
            <a:r>
              <a:rPr lang="en-GB" dirty="0" err="1"/>
              <a:t>hladno</a:t>
            </a:r>
            <a:r>
              <a:rPr lang="en-GB" dirty="0"/>
              <a:t> </a:t>
            </a:r>
            <a:r>
              <a:rPr lang="en-GB" dirty="0" err="1"/>
              <a:t>valjanje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008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err="1"/>
              <a:t>postoje</a:t>
            </a:r>
            <a:r>
              <a:rPr lang="en-GB" altLang="en-US" dirty="0"/>
              <a:t> </a:t>
            </a:r>
            <a:r>
              <a:rPr lang="en-GB" altLang="en-US" dirty="0" err="1"/>
              <a:t>različite</a:t>
            </a:r>
            <a:r>
              <a:rPr lang="en-GB" altLang="en-US" dirty="0"/>
              <a:t> </a:t>
            </a:r>
            <a:r>
              <a:rPr lang="en-GB" altLang="en-US" dirty="0" err="1"/>
              <a:t>vrste</a:t>
            </a:r>
            <a:r>
              <a:rPr lang="en-GB" altLang="en-US" dirty="0"/>
              <a:t> </a:t>
            </a:r>
            <a:r>
              <a:rPr lang="en-GB" altLang="en-US" dirty="0" err="1"/>
              <a:t>hladnog</a:t>
            </a:r>
            <a:r>
              <a:rPr lang="en-GB" altLang="en-US" dirty="0"/>
              <a:t> </a:t>
            </a:r>
            <a:r>
              <a:rPr lang="en-GB" altLang="en-US" dirty="0" err="1"/>
              <a:t>valjanja</a:t>
            </a:r>
            <a:r>
              <a:rPr lang="en-GB" altLang="en-US" dirty="0"/>
              <a:t> </a:t>
            </a:r>
            <a:r>
              <a:rPr lang="en-GB" altLang="en-US" dirty="0" err="1"/>
              <a:t>koje</a:t>
            </a:r>
            <a:r>
              <a:rPr lang="en-GB" altLang="en-US" dirty="0"/>
              <a:t> metal </a:t>
            </a:r>
            <a:r>
              <a:rPr lang="en-GB" altLang="en-US" dirty="0" err="1"/>
              <a:t>mogu</a:t>
            </a:r>
            <a:r>
              <a:rPr lang="en-GB" altLang="en-US" dirty="0"/>
              <a:t> </a:t>
            </a:r>
            <a:r>
              <a:rPr lang="en-GB" altLang="en-US" dirty="0" err="1"/>
              <a:t>smanjiti</a:t>
            </a:r>
            <a:r>
              <a:rPr lang="en-GB" altLang="en-US" dirty="0"/>
              <a:t> do </a:t>
            </a:r>
            <a:r>
              <a:rPr lang="en-GB" altLang="en-US" dirty="0" err="1"/>
              <a:t>debljine</a:t>
            </a:r>
            <a:r>
              <a:rPr lang="en-GB" altLang="en-US" dirty="0"/>
              <a:t> od 0.05 mm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-</a:t>
            </a:r>
            <a:r>
              <a:rPr lang="en-GB" altLang="en-US" dirty="0" err="1"/>
              <a:t>općenito</a:t>
            </a:r>
            <a:r>
              <a:rPr lang="en-GB" altLang="en-US" dirty="0"/>
              <a:t>, tip </a:t>
            </a:r>
            <a:r>
              <a:rPr lang="en-GB" altLang="en-US" dirty="0" err="1"/>
              <a:t>proizvoda</a:t>
            </a:r>
            <a:r>
              <a:rPr lang="en-GB" altLang="en-US" dirty="0"/>
              <a:t> </a:t>
            </a:r>
            <a:r>
              <a:rPr lang="en-GB" altLang="en-US" dirty="0" err="1"/>
              <a:t>ovisi</a:t>
            </a:r>
            <a:r>
              <a:rPr lang="en-GB" altLang="en-US" dirty="0"/>
              <a:t> o </a:t>
            </a:r>
            <a:r>
              <a:rPr lang="en-GB" altLang="en-US" dirty="0" err="1"/>
              <a:t>upotrebljenoj</a:t>
            </a:r>
            <a:r>
              <a:rPr lang="en-GB" altLang="en-US" dirty="0"/>
              <a:t> </a:t>
            </a:r>
            <a:r>
              <a:rPr lang="en-GB" altLang="en-US" dirty="0" err="1"/>
              <a:t>leguri</a:t>
            </a:r>
            <a:r>
              <a:rPr lang="en-GB" altLang="en-US" dirty="0"/>
              <a:t>, </a:t>
            </a:r>
            <a:r>
              <a:rPr lang="en-GB" altLang="en-US" dirty="0" err="1"/>
              <a:t>deformaciji</a:t>
            </a:r>
            <a:r>
              <a:rPr lang="en-GB" altLang="en-US" dirty="0"/>
              <a:t> </a:t>
            </a:r>
            <a:r>
              <a:rPr lang="en-GB" altLang="en-US" dirty="0" err="1"/>
              <a:t>kod</a:t>
            </a:r>
            <a:r>
              <a:rPr lang="en-GB" altLang="en-US" dirty="0"/>
              <a:t> </a:t>
            </a:r>
            <a:r>
              <a:rPr lang="en-GB" altLang="en-US" dirty="0" err="1"/>
              <a:t>valjanja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termičkoj</a:t>
            </a:r>
            <a:r>
              <a:rPr lang="en-GB" altLang="en-US" dirty="0"/>
              <a:t> </a:t>
            </a:r>
            <a:r>
              <a:rPr lang="en-GB" altLang="en-US" dirty="0" err="1"/>
              <a:t>obradi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o </a:t>
            </a:r>
            <a:r>
              <a:rPr lang="en-GB" altLang="en-US" dirty="0" err="1"/>
              <a:t>pažljivom</a:t>
            </a:r>
            <a:r>
              <a:rPr lang="en-GB" altLang="en-US" dirty="0"/>
              <a:t> </a:t>
            </a:r>
            <a:r>
              <a:rPr lang="en-GB" altLang="en-US" dirty="0" err="1"/>
              <a:t>podešavanju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usklađivanju</a:t>
            </a:r>
            <a:r>
              <a:rPr lang="en-GB" altLang="en-US" dirty="0"/>
              <a:t> </a:t>
            </a:r>
            <a:r>
              <a:rPr lang="en-GB" altLang="en-US" dirty="0" err="1"/>
              <a:t>mehanike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kemije</a:t>
            </a:r>
            <a:r>
              <a:rPr lang="en-GB" altLang="en-US" dirty="0"/>
              <a:t> </a:t>
            </a:r>
            <a:r>
              <a:rPr lang="en-GB" altLang="en-US" dirty="0" err="1"/>
              <a:t>korištene</a:t>
            </a:r>
            <a:r>
              <a:rPr lang="en-GB" altLang="en-US" dirty="0"/>
              <a:t> u </a:t>
            </a:r>
            <a:r>
              <a:rPr lang="en-GB" altLang="en-US" dirty="0" err="1"/>
              <a:t>procesu</a:t>
            </a:r>
            <a:r>
              <a:rPr lang="en-GB" altLang="en-US" dirty="0"/>
              <a:t> 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- </a:t>
            </a:r>
            <a:r>
              <a:rPr lang="en-GB" altLang="en-US" dirty="0" err="1"/>
              <a:t>sistemi</a:t>
            </a:r>
            <a:r>
              <a:rPr lang="en-GB" altLang="en-US" dirty="0"/>
              <a:t> za </a:t>
            </a:r>
            <a:r>
              <a:rPr lang="en-GB" altLang="en-US" dirty="0" err="1"/>
              <a:t>valjanje</a:t>
            </a:r>
            <a:r>
              <a:rPr lang="en-GB" altLang="en-US" dirty="0"/>
              <a:t> </a:t>
            </a:r>
            <a:r>
              <a:rPr lang="en-GB" altLang="en-US" dirty="0" err="1"/>
              <a:t>su</a:t>
            </a:r>
            <a:r>
              <a:rPr lang="en-GB" altLang="en-US" dirty="0"/>
              <a:t> </a:t>
            </a:r>
            <a:r>
              <a:rPr lang="en-GB" altLang="en-US" dirty="0" err="1"/>
              <a:t>kontrolirani</a:t>
            </a:r>
            <a:r>
              <a:rPr lang="en-GB" altLang="en-US" dirty="0"/>
              <a:t> </a:t>
            </a:r>
            <a:r>
              <a:rPr lang="en-GB" altLang="en-US" dirty="0" err="1"/>
              <a:t>vrlo</a:t>
            </a:r>
            <a:r>
              <a:rPr lang="en-GB" altLang="en-US" dirty="0"/>
              <a:t> </a:t>
            </a:r>
            <a:r>
              <a:rPr lang="en-GB" altLang="en-US" dirty="0" err="1"/>
              <a:t>preciznim</a:t>
            </a:r>
            <a:r>
              <a:rPr lang="en-GB" altLang="en-US" dirty="0"/>
              <a:t> </a:t>
            </a:r>
            <a:r>
              <a:rPr lang="en-GB" altLang="en-US" dirty="0" err="1"/>
              <a:t>mehanizmima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mjernim</a:t>
            </a:r>
            <a:r>
              <a:rPr lang="en-GB" altLang="en-US" dirty="0"/>
              <a:t> </a:t>
            </a:r>
            <a:r>
              <a:rPr lang="en-GB" altLang="en-US" dirty="0" err="1"/>
              <a:t>instrumentima</a:t>
            </a:r>
            <a:endParaRPr lang="en-GB" altLang="en-US" dirty="0"/>
          </a:p>
          <a:p>
            <a:pPr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27255FA-005E-428B-804D-72C082C2F4B2}" type="slidenum">
              <a:rPr lang="en-GB" altLang="en-US">
                <a:solidFill>
                  <a:prstClr val="black"/>
                </a:solidFill>
              </a:rPr>
              <a:pPr/>
              <a:t>13</a:t>
            </a:fld>
            <a:endParaRPr lang="en-GB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/>
              <a:t>1.PJEŠČANO LIEVANJE: </a:t>
            </a:r>
            <a:r>
              <a:rPr lang="en-GB" dirty="0" err="1"/>
              <a:t>pješčani</a:t>
            </a:r>
            <a:r>
              <a:rPr lang="en-GB" dirty="0"/>
              <a:t> </a:t>
            </a:r>
            <a:r>
              <a:rPr lang="en-GB" dirty="0" err="1"/>
              <a:t>kalupi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izrađeni</a:t>
            </a:r>
            <a:r>
              <a:rPr lang="en-GB" dirty="0"/>
              <a:t> od </a:t>
            </a:r>
            <a:r>
              <a:rPr lang="en-GB" dirty="0" err="1"/>
              <a:t>različitih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, </a:t>
            </a:r>
            <a:r>
              <a:rPr lang="en-GB" dirty="0" err="1"/>
              <a:t>pijesak</a:t>
            </a:r>
            <a:r>
              <a:rPr lang="en-GB" dirty="0"/>
              <a:t> mora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vezan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sintetičkim</a:t>
            </a:r>
            <a:r>
              <a:rPr lang="en-GB" dirty="0"/>
              <a:t> </a:t>
            </a:r>
            <a:r>
              <a:rPr lang="en-GB" dirty="0" err="1"/>
              <a:t>komponentama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glinom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vodom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nakon</a:t>
            </a:r>
            <a:r>
              <a:rPr lang="en-GB" dirty="0"/>
              <a:t> </a:t>
            </a:r>
            <a:r>
              <a:rPr lang="en-GB" dirty="0" err="1"/>
              <a:t>svakog</a:t>
            </a:r>
            <a:r>
              <a:rPr lang="en-GB" dirty="0"/>
              <a:t> </a:t>
            </a:r>
            <a:r>
              <a:rPr lang="en-GB" dirty="0" err="1"/>
              <a:t>lijevanja</a:t>
            </a:r>
            <a:r>
              <a:rPr lang="en-GB" dirty="0"/>
              <a:t> </a:t>
            </a:r>
            <a:r>
              <a:rPr lang="en-GB" dirty="0" err="1"/>
              <a:t>moraju</a:t>
            </a:r>
            <a:r>
              <a:rPr lang="en-GB" dirty="0"/>
              <a:t> se </a:t>
            </a:r>
            <a:r>
              <a:rPr lang="en-GB" dirty="0" err="1"/>
              <a:t>izraditi</a:t>
            </a:r>
            <a:r>
              <a:rPr lang="en-GB" dirty="0"/>
              <a:t> </a:t>
            </a:r>
            <a:r>
              <a:rPr lang="en-GB" dirty="0" err="1"/>
              <a:t>novi</a:t>
            </a:r>
            <a:r>
              <a:rPr lang="en-GB" dirty="0"/>
              <a:t> </a:t>
            </a:r>
            <a:r>
              <a:rPr lang="en-GB" dirty="0" err="1"/>
              <a:t>kalupi</a:t>
            </a:r>
            <a:endParaRPr lang="en-GB" dirty="0"/>
          </a:p>
          <a:p>
            <a:pPr marL="0" indent="0">
              <a:buFontTx/>
              <a:buNone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2. LIJEVANJE U KALUPE </a:t>
            </a:r>
            <a:r>
              <a:rPr lang="en-GB" dirty="0" err="1"/>
              <a:t>kalupi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stalni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izrađeni</a:t>
            </a:r>
            <a:r>
              <a:rPr lang="en-GB" dirty="0"/>
              <a:t> od </a:t>
            </a:r>
            <a:r>
              <a:rPr lang="en-GB" dirty="0" err="1"/>
              <a:t>lijevanog</a:t>
            </a:r>
            <a:r>
              <a:rPr lang="en-GB" dirty="0"/>
              <a:t> </a:t>
            </a:r>
            <a:r>
              <a:rPr lang="en-GB" dirty="0" err="1"/>
              <a:t>željeza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čelika</a:t>
            </a: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-3 </a:t>
            </a:r>
            <a:r>
              <a:rPr lang="en-GB" dirty="0" err="1"/>
              <a:t>metode</a:t>
            </a:r>
            <a:r>
              <a:rPr lang="en-GB" dirty="0"/>
              <a:t> </a:t>
            </a:r>
            <a:r>
              <a:rPr lang="en-GB" dirty="0" err="1"/>
              <a:t>lijevanja</a:t>
            </a:r>
            <a:r>
              <a:rPr lang="en-GB" dirty="0"/>
              <a:t>: pod </a:t>
            </a:r>
            <a:r>
              <a:rPr lang="en-GB" dirty="0" err="1"/>
              <a:t>velikim</a:t>
            </a:r>
            <a:r>
              <a:rPr lang="en-GB" dirty="0"/>
              <a:t> </a:t>
            </a:r>
            <a:r>
              <a:rPr lang="en-GB" dirty="0" err="1"/>
              <a:t>tlakom</a:t>
            </a:r>
            <a:r>
              <a:rPr lang="en-GB" dirty="0"/>
              <a:t> (</a:t>
            </a:r>
            <a:r>
              <a:rPr lang="en-GB" dirty="0" err="1"/>
              <a:t>najčešće</a:t>
            </a:r>
            <a:r>
              <a:rPr lang="en-GB" dirty="0"/>
              <a:t>), </a:t>
            </a:r>
            <a:r>
              <a:rPr lang="en-GB" dirty="0" err="1"/>
              <a:t>malim</a:t>
            </a:r>
            <a:r>
              <a:rPr lang="en-GB" dirty="0"/>
              <a:t> </a:t>
            </a:r>
            <a:r>
              <a:rPr lang="en-GB" dirty="0" err="1"/>
              <a:t>tlakom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gravitacijsko</a:t>
            </a:r>
            <a:r>
              <a:rPr lang="en-GB" dirty="0"/>
              <a:t> </a:t>
            </a:r>
            <a:r>
              <a:rPr lang="en-GB" dirty="0" err="1"/>
              <a:t>lijevanje</a:t>
            </a:r>
            <a:r>
              <a:rPr lang="en-GB" dirty="0"/>
              <a:t> </a:t>
            </a:r>
          </a:p>
          <a:p>
            <a:pPr marL="0" indent="0">
              <a:buFontTx/>
              <a:buNone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2.	CENTRIFUGALNO LIJEVANJE</a:t>
            </a:r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576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PRIMJENA ALUMINIJA</a:t>
            </a:r>
          </a:p>
          <a:p>
            <a:r>
              <a:rPr lang="en-GB" dirty="0" err="1"/>
              <a:t>Najveće</a:t>
            </a:r>
            <a:r>
              <a:rPr lang="en-GB" dirty="0"/>
              <a:t> </a:t>
            </a:r>
            <a:r>
              <a:rPr lang="en-GB" dirty="0" err="1"/>
              <a:t>primjena</a:t>
            </a:r>
            <a:r>
              <a:rPr lang="en-GB" dirty="0"/>
              <a:t> al je </a:t>
            </a:r>
            <a:r>
              <a:rPr lang="en-GB" dirty="0" err="1"/>
              <a:t>pri</a:t>
            </a:r>
            <a:r>
              <a:rPr lang="en-GB" dirty="0"/>
              <a:t> - </a:t>
            </a:r>
            <a:r>
              <a:rPr lang="en-GB" dirty="0" err="1"/>
              <a:t>izrada</a:t>
            </a:r>
            <a:r>
              <a:rPr lang="en-GB" dirty="0"/>
              <a:t> </a:t>
            </a:r>
            <a:r>
              <a:rPr lang="en-GB" dirty="0" err="1"/>
              <a:t>zastora</a:t>
            </a:r>
            <a:r>
              <a:rPr lang="en-GB" dirty="0"/>
              <a:t>, </a:t>
            </a:r>
            <a:r>
              <a:rPr lang="en-GB" dirty="0" err="1"/>
              <a:t>žaluzina</a:t>
            </a:r>
            <a:endParaRPr lang="en-GB" dirty="0"/>
          </a:p>
          <a:p>
            <a:r>
              <a:rPr lang="en-GB" dirty="0" err="1"/>
              <a:t>Zatim</a:t>
            </a:r>
            <a:r>
              <a:rPr lang="en-GB" dirty="0"/>
              <a:t> za -</a:t>
            </a:r>
            <a:r>
              <a:rPr lang="en-GB" dirty="0" err="1"/>
              <a:t>odvodne</a:t>
            </a:r>
            <a:r>
              <a:rPr lang="en-GB" dirty="0"/>
              <a:t> </a:t>
            </a:r>
            <a:r>
              <a:rPr lang="en-GB" dirty="0" err="1"/>
              <a:t>cijevi</a:t>
            </a:r>
            <a:r>
              <a:rPr lang="en-GB" dirty="0"/>
              <a:t>, </a:t>
            </a:r>
            <a:r>
              <a:rPr lang="en-GB" dirty="0" err="1"/>
              <a:t>ventilacijske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druge</a:t>
            </a:r>
            <a:r>
              <a:rPr lang="en-GB" dirty="0"/>
              <a:t> </a:t>
            </a:r>
            <a:r>
              <a:rPr lang="en-GB" dirty="0" err="1"/>
              <a:t>rešetke</a:t>
            </a:r>
            <a:r>
              <a:rPr lang="en-GB" dirty="0"/>
              <a:t>, </a:t>
            </a:r>
            <a:r>
              <a:rPr lang="en-GB" dirty="0" err="1"/>
              <a:t>oluci</a:t>
            </a:r>
            <a:endParaRPr lang="en-GB" dirty="0"/>
          </a:p>
          <a:p>
            <a:r>
              <a:rPr lang="en-GB" dirty="0" err="1"/>
              <a:t>Dosta</a:t>
            </a:r>
            <a:r>
              <a:rPr lang="en-GB" dirty="0"/>
              <a:t> se </a:t>
            </a:r>
            <a:r>
              <a:rPr lang="en-GB" dirty="0" err="1"/>
              <a:t>koristi</a:t>
            </a:r>
            <a:r>
              <a:rPr lang="en-GB" dirty="0"/>
              <a:t> za-</a:t>
            </a:r>
            <a:r>
              <a:rPr lang="en-GB" dirty="0" err="1"/>
              <a:t>balkonske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stubišne</a:t>
            </a:r>
            <a:r>
              <a:rPr lang="en-GB" dirty="0"/>
              <a:t> </a:t>
            </a:r>
            <a:r>
              <a:rPr lang="en-GB" dirty="0" err="1"/>
              <a:t>ograde</a:t>
            </a:r>
            <a:r>
              <a:rPr lang="en-GB" dirty="0"/>
              <a:t>, </a:t>
            </a:r>
            <a:r>
              <a:rPr lang="en-GB" dirty="0" err="1"/>
              <a:t>pomične</a:t>
            </a:r>
            <a:r>
              <a:rPr lang="en-GB" dirty="0"/>
              <a:t> </a:t>
            </a:r>
            <a:r>
              <a:rPr lang="en-GB" dirty="0" err="1"/>
              <a:t>pregrade</a:t>
            </a:r>
            <a:endParaRPr lang="en-GB" dirty="0"/>
          </a:p>
          <a:p>
            <a:r>
              <a:rPr lang="en-GB" dirty="0"/>
              <a:t>-u </a:t>
            </a:r>
            <a:r>
              <a:rPr lang="en-GB" dirty="0" err="1"/>
              <a:t>kombinaciji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staklom</a:t>
            </a:r>
            <a:r>
              <a:rPr lang="en-GB" dirty="0"/>
              <a:t>; </a:t>
            </a:r>
            <a:r>
              <a:rPr lang="en-GB" dirty="0" err="1"/>
              <a:t>prozori</a:t>
            </a:r>
            <a:r>
              <a:rPr lang="en-GB" dirty="0"/>
              <a:t>, </a:t>
            </a:r>
            <a:r>
              <a:rPr lang="en-GB" dirty="0" err="1"/>
              <a:t>vrata</a:t>
            </a:r>
            <a:r>
              <a:rPr lang="en-GB" dirty="0"/>
              <a:t>, </a:t>
            </a:r>
            <a:r>
              <a:rPr lang="en-GB" dirty="0" err="1"/>
              <a:t>fasadne</a:t>
            </a:r>
            <a:r>
              <a:rPr lang="en-GB" dirty="0"/>
              <a:t>, </a:t>
            </a:r>
            <a:r>
              <a:rPr lang="en-GB" dirty="0" err="1"/>
              <a:t>krovne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unutrašnje</a:t>
            </a:r>
            <a:r>
              <a:rPr lang="en-GB" dirty="0"/>
              <a:t> </a:t>
            </a:r>
            <a:r>
              <a:rPr lang="en-GB" dirty="0" err="1"/>
              <a:t>pregrade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konstruktivni</a:t>
            </a:r>
            <a:r>
              <a:rPr lang="en-GB" dirty="0"/>
              <a:t> </a:t>
            </a:r>
            <a:r>
              <a:rPr lang="en-GB" dirty="0" err="1"/>
              <a:t>materijal</a:t>
            </a:r>
            <a:r>
              <a:rPr lang="en-GB" dirty="0"/>
              <a:t>: </a:t>
            </a:r>
            <a:r>
              <a:rPr lang="en-GB" dirty="0" err="1"/>
              <a:t>krovovi</a:t>
            </a:r>
            <a:r>
              <a:rPr lang="en-GB" dirty="0"/>
              <a:t>, </a:t>
            </a:r>
            <a:r>
              <a:rPr lang="en-GB" dirty="0" err="1"/>
              <a:t>kupole</a:t>
            </a:r>
            <a:r>
              <a:rPr lang="en-GB" dirty="0"/>
              <a:t>, </a:t>
            </a:r>
            <a:r>
              <a:rPr lang="en-GB" dirty="0" err="1"/>
              <a:t>mostovi</a:t>
            </a:r>
            <a:r>
              <a:rPr lang="en-GB" dirty="0"/>
              <a:t>, </a:t>
            </a:r>
            <a:r>
              <a:rPr lang="en-GB" dirty="0" err="1"/>
              <a:t>dalekovodi</a:t>
            </a:r>
            <a:r>
              <a:rPr lang="en-GB" dirty="0"/>
              <a:t>, </a:t>
            </a:r>
            <a:r>
              <a:rPr lang="en-GB" dirty="0" err="1"/>
              <a:t>odašiljači</a:t>
            </a:r>
            <a:r>
              <a:rPr lang="en-GB" dirty="0"/>
              <a:t>, </a:t>
            </a:r>
            <a:r>
              <a:rPr lang="en-GB" dirty="0" err="1"/>
              <a:t>izložbeni</a:t>
            </a:r>
            <a:r>
              <a:rPr lang="en-GB" dirty="0"/>
              <a:t> </a:t>
            </a:r>
            <a:r>
              <a:rPr lang="en-GB" dirty="0" err="1"/>
              <a:t>objekti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752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PREDNOSTI ALUMINIJA</a:t>
            </a:r>
          </a:p>
          <a:p>
            <a:r>
              <a:rPr lang="en-GB" dirty="0" err="1"/>
              <a:t>Karakteristike</a:t>
            </a:r>
            <a:r>
              <a:rPr lang="en-GB" dirty="0"/>
              <a:t> </a:t>
            </a:r>
            <a:r>
              <a:rPr lang="en-GB" dirty="0" err="1"/>
              <a:t>aluminija</a:t>
            </a:r>
            <a:r>
              <a:rPr lang="en-GB" dirty="0"/>
              <a:t>:</a:t>
            </a:r>
          </a:p>
          <a:p>
            <a:r>
              <a:rPr lang="en-GB" dirty="0" err="1"/>
              <a:t>prednosti</a:t>
            </a:r>
            <a:endParaRPr lang="en-GB" dirty="0"/>
          </a:p>
          <a:p>
            <a:r>
              <a:rPr lang="en-GB" dirty="0"/>
              <a:t>• Niska </a:t>
            </a:r>
            <a:r>
              <a:rPr lang="en-GB" dirty="0" err="1"/>
              <a:t>gustoća</a:t>
            </a:r>
            <a:r>
              <a:rPr lang="en-GB" dirty="0"/>
              <a:t>  (mala </a:t>
            </a:r>
            <a:r>
              <a:rPr lang="en-GB" dirty="0" err="1"/>
              <a:t>težina</a:t>
            </a:r>
            <a:r>
              <a:rPr lang="en-GB" dirty="0"/>
              <a:t>)- </a:t>
            </a:r>
            <a:r>
              <a:rPr lang="en-GB" dirty="0" err="1"/>
              <a:t>trostruko</a:t>
            </a:r>
            <a:r>
              <a:rPr lang="en-GB" dirty="0"/>
              <a:t> </a:t>
            </a:r>
            <a:r>
              <a:rPr lang="en-GB" dirty="0" err="1"/>
              <a:t>manja</a:t>
            </a:r>
            <a:r>
              <a:rPr lang="en-GB" dirty="0"/>
              <a:t> od </a:t>
            </a:r>
            <a:r>
              <a:rPr lang="en-GB" dirty="0" err="1"/>
              <a:t>gustoće</a:t>
            </a:r>
            <a:r>
              <a:rPr lang="en-GB" dirty="0"/>
              <a:t> </a:t>
            </a:r>
            <a:r>
              <a:rPr lang="en-GB" dirty="0" err="1"/>
              <a:t>čelika</a:t>
            </a:r>
            <a:r>
              <a:rPr lang="en-GB" dirty="0"/>
              <a:t>.</a:t>
            </a:r>
          </a:p>
          <a:p>
            <a:r>
              <a:rPr lang="en-GB" dirty="0"/>
              <a:t>• </a:t>
            </a:r>
            <a:r>
              <a:rPr lang="en-GB" dirty="0" err="1"/>
              <a:t>Neotrovan</a:t>
            </a:r>
            <a:r>
              <a:rPr lang="en-GB" dirty="0"/>
              <a:t> metal - </a:t>
            </a:r>
            <a:r>
              <a:rPr lang="en-GB" dirty="0" err="1"/>
              <a:t>upotreba</a:t>
            </a:r>
            <a:r>
              <a:rPr lang="en-GB" dirty="0"/>
              <a:t> u </a:t>
            </a:r>
            <a:r>
              <a:rPr lang="en-GB" dirty="0" err="1"/>
              <a:t>prehrambenoj</a:t>
            </a:r>
            <a:r>
              <a:rPr lang="en-GB" dirty="0"/>
              <a:t> </a:t>
            </a:r>
            <a:r>
              <a:rPr lang="en-GB" dirty="0" err="1"/>
              <a:t>industriji</a:t>
            </a:r>
            <a:r>
              <a:rPr lang="en-GB" dirty="0"/>
              <a:t>.</a:t>
            </a:r>
          </a:p>
          <a:p>
            <a:r>
              <a:rPr lang="en-GB" dirty="0"/>
              <a:t>• </a:t>
            </a:r>
            <a:r>
              <a:rPr lang="en-GB" dirty="0" err="1"/>
              <a:t>Aluminij</a:t>
            </a:r>
            <a:r>
              <a:rPr lang="en-GB" dirty="0"/>
              <a:t> u </a:t>
            </a:r>
            <a:r>
              <a:rPr lang="en-GB" dirty="0" err="1"/>
              <a:t>dodiru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zrakom</a:t>
            </a:r>
            <a:r>
              <a:rPr lang="en-GB" dirty="0"/>
              <a:t> </a:t>
            </a:r>
            <a:r>
              <a:rPr lang="en-GB" dirty="0" err="1"/>
              <a:t>oksidira</a:t>
            </a:r>
            <a:r>
              <a:rPr lang="en-GB" dirty="0"/>
              <a:t>. Taj </a:t>
            </a:r>
            <a:r>
              <a:rPr lang="en-GB" dirty="0" err="1"/>
              <a:t>oksid</a:t>
            </a:r>
            <a:r>
              <a:rPr lang="en-GB" dirty="0"/>
              <a:t> je </a:t>
            </a:r>
            <a:r>
              <a:rPr lang="en-GB" dirty="0" err="1"/>
              <a:t>tanki</a:t>
            </a:r>
            <a:r>
              <a:rPr lang="en-GB" dirty="0"/>
              <a:t> film,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izdržljiv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otporan</a:t>
            </a:r>
            <a:r>
              <a:rPr lang="en-GB" dirty="0"/>
              <a:t>,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samoobnavljajući</a:t>
            </a:r>
            <a:r>
              <a:rPr lang="en-GB" dirty="0"/>
              <a:t>. On </a:t>
            </a:r>
            <a:r>
              <a:rPr lang="en-GB" dirty="0" err="1"/>
              <a:t>daje</a:t>
            </a:r>
            <a:r>
              <a:rPr lang="en-GB" dirty="0"/>
              <a:t> </a:t>
            </a:r>
            <a:r>
              <a:rPr lang="en-GB" dirty="0" err="1"/>
              <a:t>aluminijskim</a:t>
            </a:r>
            <a:r>
              <a:rPr lang="en-GB" dirty="0"/>
              <a:t> </a:t>
            </a:r>
            <a:r>
              <a:rPr lang="en-GB" dirty="0" err="1"/>
              <a:t>legurama</a:t>
            </a:r>
            <a:r>
              <a:rPr lang="en-GB" dirty="0"/>
              <a:t> </a:t>
            </a:r>
            <a:r>
              <a:rPr lang="en-GB" dirty="0" err="1"/>
              <a:t>izvrsnu</a:t>
            </a:r>
            <a:r>
              <a:rPr lang="en-GB" dirty="0"/>
              <a:t> </a:t>
            </a:r>
            <a:r>
              <a:rPr lang="en-GB" dirty="0" err="1"/>
              <a:t>korozijsku</a:t>
            </a:r>
            <a:r>
              <a:rPr lang="en-GB" dirty="0"/>
              <a:t> </a:t>
            </a:r>
            <a:r>
              <a:rPr lang="en-GB" dirty="0" err="1"/>
              <a:t>otpornost</a:t>
            </a:r>
            <a:r>
              <a:rPr lang="en-GB" dirty="0"/>
              <a:t>, </a:t>
            </a:r>
            <a:r>
              <a:rPr lang="en-GB" dirty="0" err="1"/>
              <a:t>odnosno</a:t>
            </a:r>
            <a:r>
              <a:rPr lang="en-GB" dirty="0"/>
              <a:t> </a:t>
            </a:r>
            <a:r>
              <a:rPr lang="en-GB" dirty="0" err="1"/>
              <a:t>omogućava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upotrebu</a:t>
            </a:r>
            <a:r>
              <a:rPr lang="en-GB" dirty="0"/>
              <a:t> bez </a:t>
            </a:r>
            <a:r>
              <a:rPr lang="en-GB" dirty="0" err="1"/>
              <a:t>dodatne</a:t>
            </a:r>
            <a:r>
              <a:rPr lang="en-GB" dirty="0"/>
              <a:t> </a:t>
            </a:r>
            <a:r>
              <a:rPr lang="en-GB" dirty="0" err="1"/>
              <a:t>zaštite</a:t>
            </a:r>
            <a:r>
              <a:rPr lang="en-GB" dirty="0"/>
              <a:t> od </a:t>
            </a:r>
            <a:r>
              <a:rPr lang="en-GB" dirty="0" err="1"/>
              <a:t>korozije</a:t>
            </a:r>
            <a:r>
              <a:rPr lang="en-GB" dirty="0"/>
              <a:t>. Tu </a:t>
            </a:r>
            <a:r>
              <a:rPr lang="en-GB" dirty="0" err="1"/>
              <a:t>zaštitu</a:t>
            </a:r>
            <a:r>
              <a:rPr lang="en-GB" dirty="0"/>
              <a:t> </a:t>
            </a:r>
            <a:r>
              <a:rPr lang="en-GB" dirty="0" err="1"/>
              <a:t>moguće</a:t>
            </a:r>
            <a:r>
              <a:rPr lang="en-GB" dirty="0"/>
              <a:t>  je </a:t>
            </a:r>
            <a:r>
              <a:rPr lang="en-GB" dirty="0" err="1"/>
              <a:t>dodatno</a:t>
            </a:r>
            <a:r>
              <a:rPr lang="en-GB" dirty="0"/>
              <a:t> </a:t>
            </a:r>
            <a:r>
              <a:rPr lang="en-GB" dirty="0" err="1"/>
              <a:t>poboljšati</a:t>
            </a:r>
            <a:r>
              <a:rPr lang="en-GB" dirty="0"/>
              <a:t> </a:t>
            </a:r>
            <a:r>
              <a:rPr lang="en-GB" dirty="0" err="1"/>
              <a:t>anodiziranjem</a:t>
            </a:r>
            <a:r>
              <a:rPr lang="en-GB" dirty="0"/>
              <a:t> - </a:t>
            </a:r>
            <a:r>
              <a:rPr lang="en-GB" dirty="0" err="1"/>
              <a:t>formiranjem</a:t>
            </a:r>
            <a:r>
              <a:rPr lang="en-GB" dirty="0"/>
              <a:t> </a:t>
            </a:r>
            <a:r>
              <a:rPr lang="en-GB" dirty="0" err="1"/>
              <a:t>oksidnog</a:t>
            </a:r>
            <a:r>
              <a:rPr lang="en-GB" dirty="0"/>
              <a:t> </a:t>
            </a:r>
            <a:r>
              <a:rPr lang="en-GB" dirty="0" err="1"/>
              <a:t>filma</a:t>
            </a:r>
            <a:r>
              <a:rPr lang="en-GB" dirty="0"/>
              <a:t> </a:t>
            </a:r>
            <a:r>
              <a:rPr lang="en-GB" dirty="0" err="1"/>
              <a:t>kontrolirane</a:t>
            </a:r>
            <a:r>
              <a:rPr lang="en-GB" dirty="0"/>
              <a:t> </a:t>
            </a:r>
            <a:r>
              <a:rPr lang="en-GB" dirty="0" err="1"/>
              <a:t>debljine</a:t>
            </a:r>
            <a:r>
              <a:rPr lang="en-GB" dirty="0"/>
              <a:t>.</a:t>
            </a:r>
          </a:p>
          <a:p>
            <a:r>
              <a:rPr lang="en-GB" dirty="0"/>
              <a:t>• </a:t>
            </a:r>
            <a:r>
              <a:rPr lang="en-GB" dirty="0" err="1"/>
              <a:t>Visoki</a:t>
            </a:r>
            <a:r>
              <a:rPr lang="en-GB" dirty="0"/>
              <a:t> </a:t>
            </a:r>
            <a:r>
              <a:rPr lang="en-GB" dirty="0" err="1"/>
              <a:t>koeficijent</a:t>
            </a:r>
            <a:r>
              <a:rPr lang="en-GB" dirty="0"/>
              <a:t> </a:t>
            </a:r>
            <a:r>
              <a:rPr lang="en-GB" dirty="0" err="1"/>
              <a:t>toplinskog</a:t>
            </a:r>
            <a:r>
              <a:rPr lang="en-GB" dirty="0"/>
              <a:t> </a:t>
            </a:r>
            <a:r>
              <a:rPr lang="en-GB" dirty="0" err="1"/>
              <a:t>rastezanja</a:t>
            </a:r>
            <a:r>
              <a:rPr lang="en-GB" dirty="0"/>
              <a:t> -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dovesti</a:t>
            </a:r>
            <a:r>
              <a:rPr lang="en-GB" dirty="0"/>
              <a:t> do </a:t>
            </a:r>
            <a:r>
              <a:rPr lang="en-GB" dirty="0" err="1"/>
              <a:t>neprihvatljivog</a:t>
            </a:r>
            <a:r>
              <a:rPr lang="en-GB" dirty="0"/>
              <a:t> </a:t>
            </a:r>
            <a:r>
              <a:rPr lang="en-GB" dirty="0" err="1"/>
              <a:t>izvijanja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deformacije</a:t>
            </a:r>
            <a:r>
              <a:rPr lang="en-GB" dirty="0"/>
              <a:t> </a:t>
            </a:r>
            <a:r>
              <a:rPr lang="en-GB" dirty="0" err="1"/>
              <a:t>tijekom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.</a:t>
            </a:r>
          </a:p>
          <a:p>
            <a:r>
              <a:rPr lang="en-GB" dirty="0"/>
              <a:t>• </a:t>
            </a:r>
            <a:r>
              <a:rPr lang="en-GB" dirty="0" err="1"/>
              <a:t>Vrlo</a:t>
            </a:r>
            <a:r>
              <a:rPr lang="en-GB" dirty="0"/>
              <a:t> dobra </a:t>
            </a:r>
            <a:r>
              <a:rPr lang="en-GB" dirty="0" err="1"/>
              <a:t>električna</a:t>
            </a:r>
            <a:r>
              <a:rPr lang="en-GB" dirty="0"/>
              <a:t> </a:t>
            </a:r>
            <a:r>
              <a:rPr lang="en-GB" dirty="0" err="1"/>
              <a:t>provodljivost</a:t>
            </a:r>
            <a:r>
              <a:rPr lang="en-GB" dirty="0"/>
              <a:t>.</a:t>
            </a:r>
          </a:p>
          <a:p>
            <a:r>
              <a:rPr lang="en-GB" dirty="0"/>
              <a:t>• Ne </a:t>
            </a:r>
            <a:r>
              <a:rPr lang="en-GB" dirty="0" err="1"/>
              <a:t>mijenja</a:t>
            </a:r>
            <a:r>
              <a:rPr lang="en-GB" dirty="0"/>
              <a:t> </a:t>
            </a:r>
            <a:r>
              <a:rPr lang="en-GB" dirty="0" err="1"/>
              <a:t>boju</a:t>
            </a:r>
            <a:r>
              <a:rPr lang="en-GB" dirty="0"/>
              <a:t> </a:t>
            </a:r>
            <a:r>
              <a:rPr lang="en-GB" dirty="0" err="1"/>
              <a:t>povećanjem</a:t>
            </a:r>
            <a:r>
              <a:rPr lang="en-GB" dirty="0"/>
              <a:t> temperature, </a:t>
            </a:r>
            <a:r>
              <a:rPr lang="en-GB" dirty="0" err="1"/>
              <a:t>te</a:t>
            </a:r>
            <a:r>
              <a:rPr lang="en-GB" dirty="0"/>
              <a:t> je </a:t>
            </a:r>
            <a:r>
              <a:rPr lang="en-GB" dirty="0" err="1"/>
              <a:t>zavarivaču</a:t>
            </a:r>
            <a:r>
              <a:rPr lang="en-GB" dirty="0"/>
              <a:t> </a:t>
            </a:r>
            <a:r>
              <a:rPr lang="en-GB" dirty="0" err="1"/>
              <a:t>teže</a:t>
            </a:r>
            <a:r>
              <a:rPr lang="en-GB" dirty="0"/>
              <a:t> </a:t>
            </a:r>
            <a:r>
              <a:rPr lang="en-GB" dirty="0" err="1"/>
              <a:t>procijeniti</a:t>
            </a:r>
            <a:r>
              <a:rPr lang="en-GB" dirty="0"/>
              <a:t> </a:t>
            </a:r>
            <a:r>
              <a:rPr lang="en-GB" dirty="0" err="1"/>
              <a:t>kada</a:t>
            </a:r>
            <a:r>
              <a:rPr lang="en-GB" dirty="0"/>
              <a:t> </a:t>
            </a:r>
            <a:r>
              <a:rPr lang="en-GB" dirty="0" err="1"/>
              <a:t>će</a:t>
            </a:r>
            <a:r>
              <a:rPr lang="en-GB" dirty="0"/>
              <a:t> </a:t>
            </a:r>
            <a:r>
              <a:rPr lang="en-GB" dirty="0" err="1"/>
              <a:t>dodi</a:t>
            </a:r>
            <a:r>
              <a:rPr lang="en-GB" dirty="0"/>
              <a:t> do </a:t>
            </a:r>
            <a:r>
              <a:rPr lang="en-GB" dirty="0" err="1"/>
              <a:t>taljenja</a:t>
            </a:r>
            <a:r>
              <a:rPr lang="en-GB" dirty="0"/>
              <a:t>.</a:t>
            </a:r>
          </a:p>
          <a:p>
            <a:r>
              <a:rPr lang="en-GB" dirty="0"/>
              <a:t>• </a:t>
            </a:r>
            <a:r>
              <a:rPr lang="en-GB" dirty="0" err="1"/>
              <a:t>Nije</a:t>
            </a:r>
            <a:r>
              <a:rPr lang="en-GB" dirty="0"/>
              <a:t> </a:t>
            </a:r>
            <a:r>
              <a:rPr lang="en-GB" dirty="0" err="1"/>
              <a:t>magnetičan</a:t>
            </a:r>
            <a:r>
              <a:rPr lang="en-GB" dirty="0"/>
              <a:t> -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elektrolučnog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 </a:t>
            </a:r>
            <a:r>
              <a:rPr lang="en-GB" dirty="0" err="1"/>
              <a:t>eliminirano</a:t>
            </a:r>
            <a:r>
              <a:rPr lang="en-GB" dirty="0"/>
              <a:t> je </a:t>
            </a:r>
            <a:r>
              <a:rPr lang="en-GB" dirty="0" err="1"/>
              <a:t>puhanje</a:t>
            </a:r>
            <a:r>
              <a:rPr lang="en-GB" dirty="0"/>
              <a:t> </a:t>
            </a:r>
            <a:r>
              <a:rPr lang="en-GB" dirty="0" err="1"/>
              <a:t>luka</a:t>
            </a:r>
            <a:r>
              <a:rPr lang="en-GB" dirty="0"/>
              <a:t>.</a:t>
            </a:r>
          </a:p>
          <a:p>
            <a:r>
              <a:rPr lang="en-GB" dirty="0"/>
              <a:t>• </a:t>
            </a:r>
            <a:r>
              <a:rPr lang="en-GB" dirty="0" err="1"/>
              <a:t>Plošno</a:t>
            </a:r>
            <a:r>
              <a:rPr lang="en-GB" dirty="0"/>
              <a:t> </a:t>
            </a:r>
            <a:r>
              <a:rPr lang="en-GB" dirty="0" err="1"/>
              <a:t>centrirana</a:t>
            </a:r>
            <a:r>
              <a:rPr lang="en-GB" dirty="0"/>
              <a:t> </a:t>
            </a:r>
            <a:r>
              <a:rPr lang="en-GB" dirty="0" err="1"/>
              <a:t>kubična</a:t>
            </a:r>
            <a:r>
              <a:rPr lang="en-GB" dirty="0"/>
              <a:t> </a:t>
            </a:r>
            <a:r>
              <a:rPr lang="en-GB" dirty="0" err="1"/>
              <a:t>kristalna</a:t>
            </a:r>
            <a:r>
              <a:rPr lang="en-GB" dirty="0"/>
              <a:t> </a:t>
            </a:r>
            <a:r>
              <a:rPr lang="en-GB" dirty="0" err="1"/>
              <a:t>rešetka</a:t>
            </a:r>
            <a:r>
              <a:rPr lang="en-GB" dirty="0"/>
              <a:t> </a:t>
            </a:r>
            <a:r>
              <a:rPr lang="en-GB" dirty="0" err="1"/>
              <a:t>zbog</a:t>
            </a:r>
            <a:r>
              <a:rPr lang="en-GB" dirty="0"/>
              <a:t> </a:t>
            </a:r>
            <a:r>
              <a:rPr lang="en-GB" dirty="0" err="1"/>
              <a:t>čije</a:t>
            </a:r>
            <a:r>
              <a:rPr lang="en-GB" dirty="0"/>
              <a:t> </a:t>
            </a:r>
            <a:r>
              <a:rPr lang="en-GB" dirty="0" err="1"/>
              <a:t>strukture</a:t>
            </a:r>
            <a:r>
              <a:rPr lang="en-GB" dirty="0"/>
              <a:t> </a:t>
            </a:r>
            <a:r>
              <a:rPr lang="en-GB" dirty="0" err="1"/>
              <a:t>sniženjem</a:t>
            </a:r>
            <a:endParaRPr lang="en-GB" dirty="0"/>
          </a:p>
          <a:p>
            <a:r>
              <a:rPr lang="en-GB" dirty="0"/>
              <a:t>temperature ne </a:t>
            </a:r>
            <a:r>
              <a:rPr lang="en-GB" dirty="0" err="1"/>
              <a:t>dolazi</a:t>
            </a:r>
            <a:r>
              <a:rPr lang="en-GB" dirty="0"/>
              <a:t> do </a:t>
            </a:r>
            <a:r>
              <a:rPr lang="en-GB" dirty="0" err="1"/>
              <a:t>smanjenja</a:t>
            </a:r>
            <a:r>
              <a:rPr lang="en-GB" dirty="0"/>
              <a:t> </a:t>
            </a:r>
            <a:r>
              <a:rPr lang="en-GB" dirty="0" err="1"/>
              <a:t>žilavosti</a:t>
            </a:r>
            <a:r>
              <a:rPr lang="en-GB" dirty="0"/>
              <a:t>, </a:t>
            </a:r>
            <a:r>
              <a:rPr lang="en-GB" dirty="0" err="1"/>
              <a:t>štoviše</a:t>
            </a:r>
            <a:r>
              <a:rPr lang="en-GB" dirty="0"/>
              <a:t>,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nekih</a:t>
            </a:r>
            <a:r>
              <a:rPr lang="en-GB" dirty="0"/>
              <a:t> </a:t>
            </a:r>
            <a:r>
              <a:rPr lang="en-GB" dirty="0" err="1"/>
              <a:t>legura</a:t>
            </a:r>
            <a:r>
              <a:rPr lang="en-GB" dirty="0"/>
              <a:t> </a:t>
            </a:r>
            <a:r>
              <a:rPr lang="en-GB" dirty="0" err="1"/>
              <a:t>sniženjem</a:t>
            </a:r>
            <a:r>
              <a:rPr lang="en-GB" dirty="0"/>
              <a:t> temperature </a:t>
            </a:r>
            <a:r>
              <a:rPr lang="en-GB" dirty="0" err="1"/>
              <a:t>dolazi</a:t>
            </a:r>
            <a:r>
              <a:rPr lang="en-GB" dirty="0"/>
              <a:t> do </a:t>
            </a:r>
            <a:r>
              <a:rPr lang="en-GB" dirty="0" err="1"/>
              <a:t>povećanja</a:t>
            </a:r>
            <a:r>
              <a:rPr lang="en-GB" dirty="0"/>
              <a:t> u </a:t>
            </a:r>
            <a:r>
              <a:rPr lang="en-GB" dirty="0" err="1"/>
              <a:t>vlačnoj</a:t>
            </a:r>
            <a:r>
              <a:rPr lang="en-GB" dirty="0"/>
              <a:t> </a:t>
            </a:r>
            <a:r>
              <a:rPr lang="en-GB" dirty="0" err="1"/>
              <a:t>čvrstodi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duktilnosti</a:t>
            </a:r>
            <a:r>
              <a:rPr lang="en-GB" dirty="0"/>
              <a:t>. FCC </a:t>
            </a:r>
            <a:r>
              <a:rPr lang="en-GB" dirty="0" err="1"/>
              <a:t>rešetka</a:t>
            </a:r>
            <a:r>
              <a:rPr lang="en-GB" dirty="0"/>
              <a:t> </a:t>
            </a:r>
            <a:r>
              <a:rPr lang="en-GB" dirty="0" err="1"/>
              <a:t>također</a:t>
            </a:r>
            <a:r>
              <a:rPr lang="en-GB" dirty="0"/>
              <a:t> </a:t>
            </a:r>
            <a:r>
              <a:rPr lang="en-GB" dirty="0" err="1"/>
              <a:t>znači</a:t>
            </a:r>
            <a:r>
              <a:rPr lang="en-GB" dirty="0"/>
              <a:t> da je </a:t>
            </a:r>
            <a:r>
              <a:rPr lang="en-GB" dirty="0" err="1"/>
              <a:t>aluminij</a:t>
            </a:r>
            <a:r>
              <a:rPr lang="en-GB" dirty="0"/>
              <a:t> </a:t>
            </a:r>
            <a:r>
              <a:rPr lang="en-GB" dirty="0" err="1"/>
              <a:t>lako</a:t>
            </a:r>
            <a:r>
              <a:rPr lang="en-GB" dirty="0"/>
              <a:t> </a:t>
            </a:r>
            <a:r>
              <a:rPr lang="en-GB" dirty="0" err="1"/>
              <a:t>oblikovljiv</a:t>
            </a:r>
            <a:r>
              <a:rPr lang="en-GB" dirty="0"/>
              <a:t>, </a:t>
            </a:r>
            <a:r>
              <a:rPr lang="en-GB" dirty="0" err="1"/>
              <a:t>što</a:t>
            </a:r>
            <a:r>
              <a:rPr lang="en-GB" dirty="0"/>
              <a:t> </a:t>
            </a:r>
            <a:r>
              <a:rPr lang="en-GB" dirty="0" err="1"/>
              <a:t>omogućuje</a:t>
            </a:r>
            <a:r>
              <a:rPr lang="en-GB" dirty="0"/>
              <a:t> </a:t>
            </a:r>
            <a:r>
              <a:rPr lang="en-GB" dirty="0" err="1"/>
              <a:t>proizvodima</a:t>
            </a:r>
            <a:r>
              <a:rPr lang="en-GB" dirty="0"/>
              <a:t> da se </a:t>
            </a:r>
            <a:r>
              <a:rPr lang="en-GB" dirty="0" err="1"/>
              <a:t>proizvedu</a:t>
            </a:r>
            <a:r>
              <a:rPr lang="en-GB" dirty="0"/>
              <a:t> </a:t>
            </a:r>
            <a:r>
              <a:rPr lang="en-GB" dirty="0" err="1"/>
              <a:t>ekstrudiranjem</a:t>
            </a:r>
            <a:r>
              <a:rPr lang="en-GB" dirty="0"/>
              <a:t>, </a:t>
            </a:r>
            <a:r>
              <a:rPr lang="en-GB" dirty="0" err="1"/>
              <a:t>dubokim</a:t>
            </a:r>
            <a:r>
              <a:rPr lang="en-GB" dirty="0"/>
              <a:t> </a:t>
            </a:r>
            <a:r>
              <a:rPr lang="en-GB" dirty="0" err="1"/>
              <a:t>vučenjem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oblikovanjem</a:t>
            </a:r>
            <a:r>
              <a:rPr lang="en-GB" dirty="0"/>
              <a:t> </a:t>
            </a:r>
            <a:r>
              <a:rPr lang="en-GB" dirty="0" err="1"/>
              <a:t>visoke</a:t>
            </a:r>
            <a:r>
              <a:rPr lang="en-GB" dirty="0"/>
              <a:t> </a:t>
            </a:r>
            <a:r>
              <a:rPr lang="en-GB" dirty="0" err="1"/>
              <a:t>brzine</a:t>
            </a:r>
            <a:r>
              <a:rPr lang="en-GB" dirty="0"/>
              <a:t> </a:t>
            </a:r>
            <a:r>
              <a:rPr lang="en-GB" dirty="0" err="1"/>
              <a:t>energije</a:t>
            </a:r>
            <a:r>
              <a:rPr lang="en-GB" dirty="0"/>
              <a:t> (</a:t>
            </a:r>
            <a:r>
              <a:rPr lang="en-GB" dirty="0" err="1"/>
              <a:t>eksplozijom</a:t>
            </a:r>
            <a:r>
              <a:rPr lang="en-GB" dirty="0"/>
              <a:t>).</a:t>
            </a:r>
          </a:p>
          <a:p>
            <a:r>
              <a:rPr lang="en-GB" dirty="0"/>
              <a:t>• Ne </a:t>
            </a:r>
            <a:r>
              <a:rPr lang="en-GB" dirty="0" err="1"/>
              <a:t>mijenja</a:t>
            </a:r>
            <a:r>
              <a:rPr lang="en-GB" dirty="0"/>
              <a:t> </a:t>
            </a:r>
            <a:r>
              <a:rPr lang="en-GB" dirty="0" err="1"/>
              <a:t>svoju</a:t>
            </a:r>
            <a:r>
              <a:rPr lang="en-GB" dirty="0"/>
              <a:t> </a:t>
            </a:r>
            <a:r>
              <a:rPr lang="en-GB" dirty="0" err="1"/>
              <a:t>kristalnu</a:t>
            </a:r>
            <a:r>
              <a:rPr lang="en-GB" dirty="0"/>
              <a:t> </a:t>
            </a:r>
            <a:r>
              <a:rPr lang="en-GB" dirty="0" err="1"/>
              <a:t>strukturu</a:t>
            </a:r>
            <a:r>
              <a:rPr lang="en-GB" dirty="0"/>
              <a:t> </a:t>
            </a:r>
            <a:r>
              <a:rPr lang="en-GB" dirty="0" err="1"/>
              <a:t>zagrijavanjem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hlađenjem</a:t>
            </a:r>
            <a:r>
              <a:rPr lang="en-GB" dirty="0"/>
              <a:t>,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npr</a:t>
            </a:r>
            <a:r>
              <a:rPr lang="en-GB" dirty="0"/>
              <a:t>. </a:t>
            </a:r>
            <a:r>
              <a:rPr lang="en-GB" dirty="0" err="1"/>
              <a:t>čelik</a:t>
            </a:r>
            <a:r>
              <a:rPr lang="en-GB" dirty="0"/>
              <a:t> koji </a:t>
            </a:r>
            <a:r>
              <a:rPr lang="en-GB" dirty="0" err="1"/>
              <a:t>prolazi</a:t>
            </a:r>
            <a:r>
              <a:rPr lang="en-GB" dirty="0"/>
              <a:t> </a:t>
            </a:r>
            <a:r>
              <a:rPr lang="en-GB" dirty="0" err="1"/>
              <a:t>kroz</a:t>
            </a:r>
            <a:r>
              <a:rPr lang="en-GB" dirty="0"/>
              <a:t> </a:t>
            </a:r>
            <a:r>
              <a:rPr lang="en-GB" dirty="0" err="1"/>
              <a:t>kristalne</a:t>
            </a:r>
            <a:r>
              <a:rPr lang="en-GB" dirty="0"/>
              <a:t> </a:t>
            </a:r>
            <a:r>
              <a:rPr lang="en-GB" dirty="0" err="1"/>
              <a:t>transformacije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fazne</a:t>
            </a:r>
            <a:r>
              <a:rPr lang="en-GB" dirty="0"/>
              <a:t> </a:t>
            </a:r>
            <a:r>
              <a:rPr lang="en-GB" dirty="0" err="1"/>
              <a:t>promjene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određenim</a:t>
            </a:r>
            <a:endParaRPr lang="en-GB" dirty="0"/>
          </a:p>
          <a:p>
            <a:r>
              <a:rPr lang="en-GB" dirty="0" err="1"/>
              <a:t>temperaturama</a:t>
            </a:r>
            <a:r>
              <a:rPr lang="en-GB" dirty="0"/>
              <a:t>. </a:t>
            </a:r>
            <a:r>
              <a:rPr lang="en-GB" dirty="0" err="1"/>
              <a:t>Zbog</a:t>
            </a:r>
            <a:r>
              <a:rPr lang="en-GB" dirty="0"/>
              <a:t> toga je </a:t>
            </a:r>
            <a:r>
              <a:rPr lang="en-GB" dirty="0" err="1"/>
              <a:t>mogude</a:t>
            </a:r>
            <a:r>
              <a:rPr lang="en-GB" dirty="0"/>
              <a:t> </a:t>
            </a:r>
            <a:r>
              <a:rPr lang="en-GB" dirty="0" err="1"/>
              <a:t>očvrsnuti</a:t>
            </a:r>
            <a:r>
              <a:rPr lang="en-GB" dirty="0"/>
              <a:t> </a:t>
            </a:r>
            <a:r>
              <a:rPr lang="en-GB" dirty="0" err="1"/>
              <a:t>čelik</a:t>
            </a:r>
            <a:r>
              <a:rPr lang="en-GB" dirty="0"/>
              <a:t> </a:t>
            </a:r>
            <a:r>
              <a:rPr lang="en-GB" dirty="0" err="1"/>
              <a:t>brzim</a:t>
            </a:r>
            <a:r>
              <a:rPr lang="en-GB" dirty="0"/>
              <a:t> </a:t>
            </a:r>
            <a:r>
              <a:rPr lang="en-GB" dirty="0" err="1"/>
              <a:t>hlađenjem</a:t>
            </a:r>
            <a:r>
              <a:rPr lang="en-GB" dirty="0"/>
              <a:t>, </a:t>
            </a:r>
            <a:r>
              <a:rPr lang="en-GB" dirty="0" err="1"/>
              <a:t>dok</a:t>
            </a:r>
            <a:r>
              <a:rPr lang="en-GB" dirty="0"/>
              <a:t> </a:t>
            </a:r>
            <a:r>
              <a:rPr lang="en-GB" dirty="0" err="1"/>
              <a:t>promjene</a:t>
            </a:r>
            <a:r>
              <a:rPr lang="en-GB" dirty="0"/>
              <a:t> u </a:t>
            </a:r>
            <a:r>
              <a:rPr lang="en-GB" dirty="0" err="1"/>
              <a:t>brzini</a:t>
            </a:r>
            <a:r>
              <a:rPr lang="en-GB" dirty="0"/>
              <a:t> </a:t>
            </a:r>
            <a:r>
              <a:rPr lang="en-GB" dirty="0" err="1"/>
              <a:t>hlađenja</a:t>
            </a:r>
            <a:r>
              <a:rPr lang="en-GB" dirty="0"/>
              <a:t> </a:t>
            </a:r>
            <a:r>
              <a:rPr lang="en-GB" dirty="0" err="1"/>
              <a:t>imaju</a:t>
            </a:r>
            <a:r>
              <a:rPr lang="en-GB" dirty="0"/>
              <a:t>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mali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nikakav</a:t>
            </a:r>
            <a:r>
              <a:rPr lang="en-GB" dirty="0"/>
              <a:t> </a:t>
            </a:r>
            <a:r>
              <a:rPr lang="en-GB" dirty="0" err="1"/>
              <a:t>učinak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aluminijske</a:t>
            </a:r>
            <a:r>
              <a:rPr lang="en-GB" dirty="0"/>
              <a:t> </a:t>
            </a:r>
            <a:r>
              <a:rPr lang="en-GB" dirty="0" err="1"/>
              <a:t>legure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186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Nedostaci</a:t>
            </a:r>
            <a:r>
              <a:rPr lang="en-GB" dirty="0"/>
              <a:t> AL</a:t>
            </a:r>
          </a:p>
          <a:p>
            <a:r>
              <a:rPr lang="en-GB" dirty="0" err="1"/>
              <a:t>visoka</a:t>
            </a:r>
            <a:r>
              <a:rPr lang="en-GB" dirty="0"/>
              <a:t> </a:t>
            </a:r>
            <a:r>
              <a:rPr lang="en-GB" dirty="0" err="1"/>
              <a:t>cijena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izvijanje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deformacije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slabo</a:t>
            </a:r>
            <a:r>
              <a:rPr lang="en-GB" dirty="0"/>
              <a:t> </a:t>
            </a:r>
            <a:r>
              <a:rPr lang="en-GB" dirty="0" err="1"/>
              <a:t>podnosi</a:t>
            </a:r>
            <a:r>
              <a:rPr lang="en-GB" dirty="0"/>
              <a:t> </a:t>
            </a:r>
            <a:r>
              <a:rPr lang="en-GB" dirty="0" err="1"/>
              <a:t>visoke</a:t>
            </a:r>
            <a:r>
              <a:rPr lang="en-GB" dirty="0"/>
              <a:t> temperature</a:t>
            </a:r>
          </a:p>
          <a:p>
            <a:r>
              <a:rPr lang="en-GB" dirty="0"/>
              <a:t>-</a:t>
            </a:r>
            <a:r>
              <a:rPr lang="en-GB" dirty="0" err="1"/>
              <a:t>oslabljenja</a:t>
            </a:r>
            <a:r>
              <a:rPr lang="en-GB" dirty="0"/>
              <a:t>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zavarenih</a:t>
            </a:r>
            <a:r>
              <a:rPr lang="en-GB" dirty="0"/>
              <a:t> </a:t>
            </a:r>
            <a:r>
              <a:rPr lang="en-GB" dirty="0" err="1"/>
              <a:t>spojeva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zamor</a:t>
            </a:r>
            <a:r>
              <a:rPr lang="en-GB" dirty="0"/>
              <a:t> </a:t>
            </a:r>
            <a:r>
              <a:rPr lang="en-GB" dirty="0" err="1"/>
              <a:t>materijala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termičko</a:t>
            </a:r>
            <a:r>
              <a:rPr lang="en-GB" dirty="0"/>
              <a:t> </a:t>
            </a:r>
            <a:r>
              <a:rPr lang="en-GB" dirty="0" err="1"/>
              <a:t>širenje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elektrolitska</a:t>
            </a:r>
            <a:r>
              <a:rPr lang="en-GB" dirty="0"/>
              <a:t> </a:t>
            </a:r>
            <a:r>
              <a:rPr lang="en-GB" dirty="0" err="1"/>
              <a:t>korozija</a:t>
            </a:r>
            <a:r>
              <a:rPr lang="en-GB" dirty="0"/>
              <a:t> (u </a:t>
            </a:r>
            <a:r>
              <a:rPr lang="en-GB" dirty="0" err="1"/>
              <a:t>doticaju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drugim</a:t>
            </a:r>
            <a:r>
              <a:rPr lang="en-GB" dirty="0"/>
              <a:t> </a:t>
            </a:r>
            <a:r>
              <a:rPr lang="en-GB" dirty="0" err="1"/>
              <a:t>metalima</a:t>
            </a:r>
            <a:r>
              <a:rPr lang="en-GB" dirty="0"/>
              <a:t>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539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uspjeh</a:t>
            </a:r>
            <a:r>
              <a:rPr lang="en-GB" dirty="0"/>
              <a:t> </a:t>
            </a:r>
            <a:r>
              <a:rPr lang="en-GB" dirty="0" err="1"/>
              <a:t>aluminijskih</a:t>
            </a:r>
            <a:r>
              <a:rPr lang="en-GB" dirty="0"/>
              <a:t> </a:t>
            </a:r>
            <a:r>
              <a:rPr lang="en-GB" dirty="0" err="1"/>
              <a:t>legura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konstruktivnih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mogućnosti</a:t>
            </a:r>
            <a:r>
              <a:rPr lang="en-GB" dirty="0"/>
              <a:t> </a:t>
            </a:r>
            <a:r>
              <a:rPr lang="en-GB" dirty="0" err="1"/>
              <a:t>natjecanja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čelikom</a:t>
            </a:r>
            <a:r>
              <a:rPr lang="en-GB" dirty="0"/>
              <a:t> </a:t>
            </a:r>
            <a:r>
              <a:rPr lang="en-GB" dirty="0" err="1"/>
              <a:t>ovisi</a:t>
            </a:r>
            <a:r>
              <a:rPr lang="en-GB" dirty="0"/>
              <a:t> o </a:t>
            </a:r>
            <a:r>
              <a:rPr lang="en-GB" dirty="0" err="1"/>
              <a:t>preduvjetima</a:t>
            </a:r>
            <a:r>
              <a:rPr lang="en-GB" dirty="0"/>
              <a:t> koji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vezani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fizičkim</a:t>
            </a:r>
            <a:r>
              <a:rPr lang="en-GB" dirty="0"/>
              <a:t> </a:t>
            </a:r>
            <a:r>
              <a:rPr lang="en-GB" dirty="0" err="1"/>
              <a:t>karakteristikama</a:t>
            </a:r>
            <a:r>
              <a:rPr lang="en-GB" dirty="0"/>
              <a:t>,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o </a:t>
            </a:r>
            <a:r>
              <a:rPr lang="en-GB" dirty="0" err="1"/>
              <a:t>procesima</a:t>
            </a:r>
            <a:r>
              <a:rPr lang="en-GB" dirty="0"/>
              <a:t> </a:t>
            </a:r>
            <a:r>
              <a:rPr lang="en-GB" dirty="0" err="1"/>
              <a:t>proizvodnje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tehnološkim</a:t>
            </a:r>
            <a:r>
              <a:rPr lang="en-GB" dirty="0"/>
              <a:t> </a:t>
            </a:r>
            <a:r>
              <a:rPr lang="en-GB" dirty="0" err="1"/>
              <a:t>obilježjima</a:t>
            </a:r>
            <a:endParaRPr lang="en-GB" dirty="0"/>
          </a:p>
          <a:p>
            <a:endParaRPr lang="en-GB" dirty="0"/>
          </a:p>
          <a:p>
            <a:r>
              <a:rPr lang="en-GB" dirty="0"/>
              <a:t>1.	Mala </a:t>
            </a:r>
            <a:r>
              <a:rPr lang="en-GB" dirty="0" err="1"/>
              <a:t>težina</a:t>
            </a:r>
            <a:endParaRPr lang="en-GB" dirty="0"/>
          </a:p>
          <a:p>
            <a:r>
              <a:rPr lang="en-GB" dirty="0"/>
              <a:t>2.	</a:t>
            </a:r>
            <a:r>
              <a:rPr lang="en-GB" dirty="0" err="1"/>
              <a:t>Otpornost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koroziju</a:t>
            </a:r>
            <a:endParaRPr lang="en-GB" dirty="0"/>
          </a:p>
          <a:p>
            <a:r>
              <a:rPr lang="en-GB" dirty="0"/>
              <a:t>3.	</a:t>
            </a:r>
            <a:r>
              <a:rPr lang="en-GB" dirty="0" err="1"/>
              <a:t>Funkcionalni</a:t>
            </a:r>
            <a:r>
              <a:rPr lang="en-GB" dirty="0"/>
              <a:t> </a:t>
            </a:r>
            <a:r>
              <a:rPr lang="en-GB" dirty="0" err="1"/>
              <a:t>strukturalni</a:t>
            </a:r>
            <a:r>
              <a:rPr lang="en-GB" dirty="0"/>
              <a:t> </a:t>
            </a:r>
            <a:r>
              <a:rPr lang="en-GB" dirty="0" err="1"/>
              <a:t>oblici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792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specifična</a:t>
            </a:r>
            <a:r>
              <a:rPr lang="en-GB" dirty="0"/>
              <a:t> </a:t>
            </a:r>
            <a:r>
              <a:rPr lang="en-GB" dirty="0" err="1"/>
              <a:t>težina</a:t>
            </a:r>
            <a:r>
              <a:rPr lang="en-GB" dirty="0"/>
              <a:t> </a:t>
            </a:r>
            <a:r>
              <a:rPr lang="en-GB" dirty="0" err="1"/>
              <a:t>aluminijskih</a:t>
            </a:r>
            <a:r>
              <a:rPr lang="en-GB" dirty="0"/>
              <a:t> </a:t>
            </a:r>
            <a:r>
              <a:rPr lang="en-GB" dirty="0" err="1"/>
              <a:t>legura</a:t>
            </a:r>
            <a:r>
              <a:rPr lang="en-GB" dirty="0"/>
              <a:t> </a:t>
            </a:r>
            <a:r>
              <a:rPr lang="en-GB" dirty="0" err="1"/>
              <a:t>jednaka</a:t>
            </a:r>
            <a:r>
              <a:rPr lang="en-GB" dirty="0"/>
              <a:t> je </a:t>
            </a:r>
            <a:r>
              <a:rPr lang="en-GB" dirty="0" err="1"/>
              <a:t>trećini</a:t>
            </a:r>
            <a:r>
              <a:rPr lang="en-GB" dirty="0"/>
              <a:t> </a:t>
            </a:r>
            <a:r>
              <a:rPr lang="en-GB" dirty="0" err="1"/>
              <a:t>težine</a:t>
            </a:r>
            <a:r>
              <a:rPr lang="en-GB" dirty="0"/>
              <a:t> </a:t>
            </a:r>
            <a:r>
              <a:rPr lang="en-GB" dirty="0" err="1"/>
              <a:t>čelika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pojednostavlja</a:t>
            </a:r>
            <a:r>
              <a:rPr lang="en-GB" dirty="0"/>
              <a:t> faze </a:t>
            </a:r>
            <a:r>
              <a:rPr lang="en-GB" dirty="0" err="1"/>
              <a:t>građenja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omogućuje</a:t>
            </a:r>
            <a:r>
              <a:rPr lang="en-GB" dirty="0"/>
              <a:t> transport </a:t>
            </a:r>
            <a:r>
              <a:rPr lang="en-GB" dirty="0" err="1"/>
              <a:t>potpuno</a:t>
            </a:r>
            <a:r>
              <a:rPr lang="en-GB" dirty="0"/>
              <a:t> </a:t>
            </a:r>
            <a:r>
              <a:rPr lang="en-GB" dirty="0" err="1"/>
              <a:t>predgotovljenih</a:t>
            </a:r>
            <a:r>
              <a:rPr lang="en-GB" dirty="0"/>
              <a:t> </a:t>
            </a:r>
            <a:r>
              <a:rPr lang="en-GB" dirty="0" err="1"/>
              <a:t>komponenti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reducira</a:t>
            </a:r>
            <a:r>
              <a:rPr lang="en-GB" dirty="0"/>
              <a:t> </a:t>
            </a:r>
            <a:r>
              <a:rPr lang="en-GB" dirty="0" err="1"/>
              <a:t>opterećenja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temelje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ušteda</a:t>
            </a:r>
            <a:r>
              <a:rPr lang="en-GB" dirty="0"/>
              <a:t> </a:t>
            </a:r>
            <a:r>
              <a:rPr lang="en-GB" dirty="0" err="1"/>
              <a:t>energije</a:t>
            </a:r>
            <a:r>
              <a:rPr lang="en-GB" dirty="0"/>
              <a:t> </a:t>
            </a:r>
            <a:r>
              <a:rPr lang="en-GB" dirty="0" err="1"/>
              <a:t>tokom</a:t>
            </a:r>
            <a:r>
              <a:rPr lang="en-GB" dirty="0"/>
              <a:t> </a:t>
            </a:r>
            <a:r>
              <a:rPr lang="en-GB" dirty="0" err="1"/>
              <a:t>građenja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u </a:t>
            </a:r>
            <a:r>
              <a:rPr lang="en-GB" dirty="0" err="1"/>
              <a:t>eksploataciji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smanjuje</a:t>
            </a:r>
            <a:r>
              <a:rPr lang="en-GB" dirty="0"/>
              <a:t> </a:t>
            </a:r>
            <a:r>
              <a:rPr lang="en-GB" dirty="0" err="1"/>
              <a:t>fizički</a:t>
            </a:r>
            <a:r>
              <a:rPr lang="en-GB" dirty="0"/>
              <a:t> </a:t>
            </a:r>
            <a:r>
              <a:rPr lang="en-GB" dirty="0" err="1"/>
              <a:t>napor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34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Otpornost</a:t>
            </a:r>
            <a:r>
              <a:rPr lang="en-GB" dirty="0"/>
              <a:t> Al</a:t>
            </a:r>
          </a:p>
          <a:p>
            <a:r>
              <a:rPr lang="en-GB" dirty="0" err="1"/>
              <a:t>Aluminij</a:t>
            </a:r>
            <a:r>
              <a:rPr lang="en-GB" dirty="0"/>
              <a:t> </a:t>
            </a:r>
            <a:r>
              <a:rPr lang="en-GB" dirty="0" err="1"/>
              <a:t>reagira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kisikom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zraka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stvara</a:t>
            </a:r>
            <a:r>
              <a:rPr lang="en-GB" dirty="0"/>
              <a:t> </a:t>
            </a:r>
            <a:r>
              <a:rPr lang="en-GB" dirty="0" err="1"/>
              <a:t>tanki</a:t>
            </a:r>
            <a:r>
              <a:rPr lang="en-GB" dirty="0"/>
              <a:t> </a:t>
            </a:r>
            <a:r>
              <a:rPr lang="en-GB" dirty="0" err="1"/>
              <a:t>oksidni</a:t>
            </a:r>
            <a:r>
              <a:rPr lang="en-GB" dirty="0"/>
              <a:t> </a:t>
            </a:r>
            <a:r>
              <a:rPr lang="en-GB" dirty="0" err="1"/>
              <a:t>sloj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površini</a:t>
            </a:r>
            <a:r>
              <a:rPr lang="en-GB" dirty="0"/>
              <a:t> koji </a:t>
            </a:r>
            <a:r>
              <a:rPr lang="en-GB" dirty="0" err="1"/>
              <a:t>štiti</a:t>
            </a:r>
            <a:r>
              <a:rPr lang="en-GB" dirty="0"/>
              <a:t> metal od </a:t>
            </a:r>
            <a:r>
              <a:rPr lang="en-GB" dirty="0" err="1"/>
              <a:t>daljnje</a:t>
            </a:r>
            <a:r>
              <a:rPr lang="en-GB" dirty="0"/>
              <a:t> </a:t>
            </a:r>
            <a:r>
              <a:rPr lang="en-GB" dirty="0" err="1"/>
              <a:t>korozije</a:t>
            </a:r>
            <a:r>
              <a:rPr lang="en-GB" dirty="0"/>
              <a:t> </a:t>
            </a:r>
            <a:r>
              <a:rPr lang="en-GB" dirty="0" err="1"/>
              <a:t>što</a:t>
            </a:r>
            <a:r>
              <a:rPr lang="en-GB" dirty="0"/>
              <a:t> </a:t>
            </a:r>
            <a:r>
              <a:rPr lang="en-GB" dirty="0" err="1"/>
              <a:t>smanjuje</a:t>
            </a:r>
            <a:r>
              <a:rPr lang="en-GB" dirty="0"/>
              <a:t> </a:t>
            </a:r>
            <a:r>
              <a:rPr lang="en-GB" dirty="0" err="1"/>
              <a:t>troškove</a:t>
            </a:r>
            <a:r>
              <a:rPr lang="en-GB" dirty="0"/>
              <a:t> </a:t>
            </a:r>
            <a:r>
              <a:rPr lang="en-GB" dirty="0" err="1"/>
              <a:t>održavanja</a:t>
            </a:r>
            <a:r>
              <a:rPr lang="en-GB" dirty="0"/>
              <a:t>, </a:t>
            </a:r>
            <a:r>
              <a:rPr lang="en-GB" dirty="0" err="1"/>
              <a:t>osigurava</a:t>
            </a:r>
            <a:r>
              <a:rPr lang="en-GB" dirty="0"/>
              <a:t> </a:t>
            </a:r>
            <a:r>
              <a:rPr lang="en-GB" dirty="0" err="1"/>
              <a:t>dobre</a:t>
            </a:r>
            <a:r>
              <a:rPr lang="en-GB" dirty="0"/>
              <a:t> </a:t>
            </a:r>
            <a:r>
              <a:rPr lang="en-GB" dirty="0" err="1"/>
              <a:t>karakterstike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ponašanje</a:t>
            </a:r>
            <a:r>
              <a:rPr lang="en-GB" dirty="0"/>
              <a:t> u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korozivnim</a:t>
            </a:r>
            <a:r>
              <a:rPr lang="en-GB" dirty="0"/>
              <a:t> </a:t>
            </a:r>
            <a:r>
              <a:rPr lang="en-GB" dirty="0" err="1"/>
              <a:t>okruženjima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duži</a:t>
            </a:r>
            <a:r>
              <a:rPr lang="en-GB" dirty="0"/>
              <a:t> </a:t>
            </a:r>
            <a:r>
              <a:rPr lang="en-GB" dirty="0" err="1"/>
              <a:t>vijek</a:t>
            </a:r>
            <a:r>
              <a:rPr lang="en-GB" dirty="0"/>
              <a:t> </a:t>
            </a:r>
            <a:r>
              <a:rPr lang="en-GB" dirty="0" err="1"/>
              <a:t>trajanja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86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Područje</a:t>
            </a:r>
            <a:r>
              <a:rPr lang="en-GB" dirty="0"/>
              <a:t> </a:t>
            </a:r>
            <a:r>
              <a:rPr lang="en-GB" dirty="0" err="1"/>
              <a:t>primjene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Velikorasponski</a:t>
            </a:r>
            <a:r>
              <a:rPr lang="en-GB" dirty="0"/>
              <a:t> </a:t>
            </a:r>
            <a:r>
              <a:rPr lang="en-GB" dirty="0" err="1"/>
              <a:t>krovni</a:t>
            </a:r>
            <a:r>
              <a:rPr lang="en-GB" dirty="0"/>
              <a:t> </a:t>
            </a:r>
            <a:r>
              <a:rPr lang="en-GB" dirty="0" err="1"/>
              <a:t>sustavi</a:t>
            </a:r>
            <a:r>
              <a:rPr lang="en-GB" dirty="0"/>
              <a:t> u </a:t>
            </a:r>
            <a:r>
              <a:rPr lang="en-GB" dirty="0" err="1"/>
              <a:t>kojima</a:t>
            </a:r>
            <a:r>
              <a:rPr lang="en-GB" dirty="0"/>
              <a:t> je </a:t>
            </a:r>
            <a:r>
              <a:rPr lang="en-GB" dirty="0" err="1"/>
              <a:t>pokretno</a:t>
            </a:r>
            <a:r>
              <a:rPr lang="en-GB" dirty="0"/>
              <a:t> </a:t>
            </a:r>
            <a:r>
              <a:rPr lang="en-GB" dirty="0" err="1"/>
              <a:t>opterećenje</a:t>
            </a:r>
            <a:r>
              <a:rPr lang="en-GB" dirty="0"/>
              <a:t> </a:t>
            </a:r>
            <a:r>
              <a:rPr lang="en-GB" dirty="0" err="1"/>
              <a:t>malo</a:t>
            </a:r>
            <a:r>
              <a:rPr lang="en-GB" dirty="0"/>
              <a:t> u </a:t>
            </a:r>
            <a:r>
              <a:rPr lang="en-GB" dirty="0" err="1"/>
              <a:t>odnosu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vlastitu</a:t>
            </a:r>
            <a:r>
              <a:rPr lang="en-GB" dirty="0"/>
              <a:t> </a:t>
            </a:r>
            <a:r>
              <a:rPr lang="en-GB" dirty="0" err="1"/>
              <a:t>težinu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što</a:t>
            </a:r>
            <a:r>
              <a:rPr lang="en-GB" dirty="0"/>
              <a:t> je </a:t>
            </a:r>
            <a:r>
              <a:rPr lang="en-GB" dirty="0" err="1"/>
              <a:t>slučaj</a:t>
            </a:r>
            <a:r>
              <a:rPr lang="en-GB" dirty="0"/>
              <a:t>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prostornih</a:t>
            </a:r>
            <a:r>
              <a:rPr lang="en-GB" dirty="0"/>
              <a:t> </a:t>
            </a:r>
            <a:r>
              <a:rPr lang="en-GB" dirty="0" err="1"/>
              <a:t>rešetkastih</a:t>
            </a:r>
            <a:r>
              <a:rPr lang="en-GB" dirty="0"/>
              <a:t> </a:t>
            </a:r>
            <a:r>
              <a:rPr lang="en-GB" dirty="0" err="1"/>
              <a:t>konstrukcija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geodetskih</a:t>
            </a:r>
            <a:r>
              <a:rPr lang="en-GB" dirty="0"/>
              <a:t> </a:t>
            </a:r>
            <a:r>
              <a:rPr lang="en-GB" dirty="0" err="1"/>
              <a:t>kupola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prekrivaju</a:t>
            </a:r>
            <a:r>
              <a:rPr lang="en-GB" dirty="0"/>
              <a:t> </a:t>
            </a:r>
            <a:r>
              <a:rPr lang="en-GB" dirty="0" err="1"/>
              <a:t>velike</a:t>
            </a:r>
            <a:r>
              <a:rPr lang="en-GB" dirty="0"/>
              <a:t> </a:t>
            </a:r>
            <a:r>
              <a:rPr lang="en-GB" dirty="0" err="1"/>
              <a:t>raspone</a:t>
            </a:r>
            <a:r>
              <a:rPr lang="en-GB" dirty="0"/>
              <a:t> (</a:t>
            </a:r>
            <a:r>
              <a:rPr lang="en-GB" dirty="0" err="1"/>
              <a:t>sportske</a:t>
            </a:r>
            <a:r>
              <a:rPr lang="en-GB" dirty="0"/>
              <a:t> arene, </a:t>
            </a:r>
            <a:r>
              <a:rPr lang="en-GB" dirty="0" err="1"/>
              <a:t>auditorijumi</a:t>
            </a:r>
            <a:r>
              <a:rPr lang="en-GB" dirty="0"/>
              <a:t>)</a:t>
            </a:r>
          </a:p>
          <a:p>
            <a:r>
              <a:rPr lang="en-GB" dirty="0"/>
              <a:t>-</a:t>
            </a:r>
            <a:r>
              <a:rPr lang="en-GB" dirty="0" err="1"/>
              <a:t>Konstrukcije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se </a:t>
            </a:r>
            <a:r>
              <a:rPr lang="en-GB" dirty="0" err="1"/>
              <a:t>nalaze</a:t>
            </a:r>
            <a:r>
              <a:rPr lang="en-GB" dirty="0"/>
              <a:t> u </a:t>
            </a:r>
            <a:r>
              <a:rPr lang="en-GB" dirty="0" err="1"/>
              <a:t>nepristupačnim</a:t>
            </a:r>
            <a:r>
              <a:rPr lang="en-GB" dirty="0"/>
              <a:t> </a:t>
            </a:r>
            <a:r>
              <a:rPr lang="en-GB" dirty="0" err="1"/>
              <a:t>dijelovima</a:t>
            </a:r>
            <a:r>
              <a:rPr lang="en-GB" dirty="0"/>
              <a:t> </a:t>
            </a:r>
            <a:r>
              <a:rPr lang="en-GB" dirty="0" err="1"/>
              <a:t>udaljenim</a:t>
            </a:r>
            <a:r>
              <a:rPr lang="en-GB" dirty="0"/>
              <a:t> od </a:t>
            </a:r>
            <a:r>
              <a:rPr lang="en-GB" dirty="0" err="1"/>
              <a:t>tvornica</a:t>
            </a:r>
            <a:r>
              <a:rPr lang="en-GB" dirty="0"/>
              <a:t>  </a:t>
            </a:r>
            <a:r>
              <a:rPr lang="en-GB" dirty="0" err="1"/>
              <a:t>i</a:t>
            </a:r>
            <a:r>
              <a:rPr lang="en-GB" dirty="0"/>
              <a:t> u </a:t>
            </a:r>
            <a:r>
              <a:rPr lang="en-GB" dirty="0" err="1"/>
              <a:t>kojima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troškovi</a:t>
            </a:r>
            <a:r>
              <a:rPr lang="en-GB" dirty="0"/>
              <a:t> </a:t>
            </a:r>
            <a:r>
              <a:rPr lang="en-GB" dirty="0" err="1"/>
              <a:t>transporta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podizanja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montaže</a:t>
            </a:r>
            <a:r>
              <a:rPr lang="en-GB" dirty="0"/>
              <a:t> </a:t>
            </a:r>
            <a:r>
              <a:rPr lang="en-GB" dirty="0" err="1"/>
              <a:t>dominantna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što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dalekovodni</a:t>
            </a:r>
            <a:r>
              <a:rPr lang="en-GB" dirty="0"/>
              <a:t> </a:t>
            </a:r>
            <a:r>
              <a:rPr lang="en-GB" dirty="0" err="1"/>
              <a:t>stupovi</a:t>
            </a:r>
            <a:r>
              <a:rPr lang="en-GB" dirty="0"/>
              <a:t>, </a:t>
            </a:r>
            <a:r>
              <a:rPr lang="en-GB" dirty="0" err="1"/>
              <a:t>tornjevi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sl. </a:t>
            </a:r>
            <a:r>
              <a:rPr lang="en-GB" dirty="0" err="1"/>
              <a:t>gdje</a:t>
            </a:r>
            <a:r>
              <a:rPr lang="en-GB" dirty="0"/>
              <a:t> je </a:t>
            </a:r>
            <a:r>
              <a:rPr lang="en-GB" dirty="0" err="1"/>
              <a:t>montaža</a:t>
            </a:r>
            <a:r>
              <a:rPr lang="en-GB" dirty="0"/>
              <a:t> </a:t>
            </a:r>
            <a:r>
              <a:rPr lang="en-GB" dirty="0" err="1"/>
              <a:t>organizirana</a:t>
            </a:r>
            <a:r>
              <a:rPr lang="en-GB" dirty="0"/>
              <a:t> </a:t>
            </a:r>
            <a:r>
              <a:rPr lang="en-GB" dirty="0" err="1"/>
              <a:t>često</a:t>
            </a:r>
            <a:r>
              <a:rPr lang="en-GB" dirty="0"/>
              <a:t> </a:t>
            </a:r>
            <a:r>
              <a:rPr lang="en-GB" dirty="0" err="1"/>
              <a:t>helikopterima</a:t>
            </a:r>
            <a:r>
              <a:rPr lang="en-GB" dirty="0"/>
              <a:t> </a:t>
            </a:r>
          </a:p>
          <a:p>
            <a:r>
              <a:rPr lang="en-GB" dirty="0"/>
              <a:t>-</a:t>
            </a:r>
            <a:r>
              <a:rPr lang="en-GB" dirty="0" err="1"/>
              <a:t>Konstrukcije</a:t>
            </a:r>
            <a:r>
              <a:rPr lang="en-GB" dirty="0"/>
              <a:t> </a:t>
            </a:r>
            <a:r>
              <a:rPr lang="en-GB" dirty="0" err="1"/>
              <a:t>smještene</a:t>
            </a:r>
            <a:r>
              <a:rPr lang="en-GB" dirty="0"/>
              <a:t> u </a:t>
            </a:r>
            <a:r>
              <a:rPr lang="en-GB" dirty="0" err="1"/>
              <a:t>vlažnim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korozivnim</a:t>
            </a:r>
            <a:r>
              <a:rPr lang="en-GB" dirty="0"/>
              <a:t> </a:t>
            </a:r>
            <a:r>
              <a:rPr lang="en-GB" dirty="0" err="1"/>
              <a:t>sredinama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krovovi</a:t>
            </a:r>
            <a:r>
              <a:rPr lang="en-GB" dirty="0"/>
              <a:t> </a:t>
            </a:r>
            <a:r>
              <a:rPr lang="en-GB" dirty="0" err="1"/>
              <a:t>bazena</a:t>
            </a:r>
            <a:r>
              <a:rPr lang="en-GB" dirty="0"/>
              <a:t>, </a:t>
            </a:r>
            <a:r>
              <a:rPr lang="en-GB" dirty="0" err="1"/>
              <a:t>riječni</a:t>
            </a:r>
            <a:r>
              <a:rPr lang="en-GB" dirty="0"/>
              <a:t> </a:t>
            </a:r>
            <a:r>
              <a:rPr lang="en-GB" dirty="0" err="1"/>
              <a:t>mostovi</a:t>
            </a:r>
            <a:r>
              <a:rPr lang="en-GB" dirty="0"/>
              <a:t>, </a:t>
            </a:r>
            <a:r>
              <a:rPr lang="en-GB" dirty="0" err="1"/>
              <a:t>hidrauličke</a:t>
            </a:r>
            <a:r>
              <a:rPr lang="en-GB" dirty="0"/>
              <a:t> </a:t>
            </a:r>
            <a:r>
              <a:rPr lang="en-GB" dirty="0" err="1"/>
              <a:t>konstrukcije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konstrukcije</a:t>
            </a:r>
            <a:r>
              <a:rPr lang="en-GB" dirty="0"/>
              <a:t> </a:t>
            </a:r>
            <a:r>
              <a:rPr lang="en-GB" dirty="0" err="1"/>
              <a:t>platformi</a:t>
            </a:r>
            <a:r>
              <a:rPr lang="en-GB" dirty="0"/>
              <a:t> u </a:t>
            </a:r>
            <a:r>
              <a:rPr lang="en-GB" dirty="0" err="1"/>
              <a:t>moru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76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err="1"/>
              <a:t>napori</a:t>
            </a:r>
            <a:r>
              <a:rPr lang="en-GB" altLang="en-US" dirty="0"/>
              <a:t> za </a:t>
            </a:r>
            <a:r>
              <a:rPr lang="en-GB" altLang="en-US" dirty="0" err="1"/>
              <a:t>postizanje</a:t>
            </a:r>
            <a:r>
              <a:rPr lang="en-GB" altLang="en-US" dirty="0"/>
              <a:t> </a:t>
            </a:r>
            <a:r>
              <a:rPr lang="en-GB" altLang="en-US" dirty="0" err="1"/>
              <a:t>ekonomski</a:t>
            </a:r>
            <a:r>
              <a:rPr lang="en-GB" altLang="en-US" dirty="0"/>
              <a:t> </a:t>
            </a:r>
            <a:r>
              <a:rPr lang="en-GB" altLang="en-US" dirty="0" err="1"/>
              <a:t>prihvatljive</a:t>
            </a:r>
            <a:r>
              <a:rPr lang="en-GB" altLang="en-US" dirty="0"/>
              <a:t> </a:t>
            </a:r>
            <a:r>
              <a:rPr lang="en-GB" altLang="en-US" dirty="0" err="1"/>
              <a:t>cijene</a:t>
            </a:r>
            <a:r>
              <a:rPr lang="en-GB" altLang="en-US" dirty="0"/>
              <a:t> Al za </a:t>
            </a:r>
            <a:r>
              <a:rPr lang="en-GB" altLang="en-US" dirty="0" err="1"/>
              <a:t>sve</a:t>
            </a:r>
            <a:r>
              <a:rPr lang="en-GB" altLang="en-US" dirty="0"/>
              <a:t> </a:t>
            </a:r>
            <a:r>
              <a:rPr lang="en-GB" altLang="en-US" dirty="0" err="1"/>
              <a:t>primjene</a:t>
            </a:r>
            <a:r>
              <a:rPr lang="en-GB" altLang="en-US" dirty="0"/>
              <a:t>, pa </a:t>
            </a:r>
            <a:r>
              <a:rPr lang="en-GB" altLang="en-US" dirty="0" err="1"/>
              <a:t>tako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u </a:t>
            </a:r>
            <a:r>
              <a:rPr lang="en-GB" altLang="en-US" dirty="0" err="1"/>
              <a:t>građevinarstvu</a:t>
            </a:r>
            <a:r>
              <a:rPr lang="en-GB" altLang="en-US" dirty="0"/>
              <a:t>, </a:t>
            </a:r>
            <a:r>
              <a:rPr lang="en-GB" altLang="en-US" dirty="0" err="1"/>
              <a:t>počinju</a:t>
            </a:r>
            <a:r>
              <a:rPr lang="en-GB" altLang="en-US" dirty="0"/>
              <a:t> </a:t>
            </a:r>
            <a:r>
              <a:rPr lang="en-GB" altLang="en-US" dirty="0" err="1"/>
              <a:t>već</a:t>
            </a:r>
            <a:r>
              <a:rPr lang="en-GB" altLang="en-US" dirty="0"/>
              <a:t> u </a:t>
            </a:r>
            <a:r>
              <a:rPr lang="en-GB" altLang="en-US" dirty="0" err="1"/>
              <a:t>fazi</a:t>
            </a:r>
            <a:r>
              <a:rPr lang="en-GB" altLang="en-US" dirty="0"/>
              <a:t> </a:t>
            </a:r>
            <a:r>
              <a:rPr lang="en-GB" altLang="en-US" dirty="0" err="1"/>
              <a:t>eksploatacije</a:t>
            </a:r>
            <a:r>
              <a:rPr lang="en-GB" altLang="en-US" dirty="0"/>
              <a:t> </a:t>
            </a:r>
            <a:r>
              <a:rPr lang="en-GB" altLang="en-US" dirty="0" err="1"/>
              <a:t>boksita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njegove</a:t>
            </a:r>
            <a:r>
              <a:rPr lang="en-GB" altLang="en-US" dirty="0"/>
              <a:t> </a:t>
            </a:r>
            <a:r>
              <a:rPr lang="en-GB" altLang="en-US" dirty="0" err="1"/>
              <a:t>prerade</a:t>
            </a:r>
            <a:r>
              <a:rPr lang="en-GB" altLang="en-US" dirty="0"/>
              <a:t> u </a:t>
            </a:r>
            <a:r>
              <a:rPr lang="en-GB" altLang="en-US" dirty="0" err="1"/>
              <a:t>glinicu</a:t>
            </a:r>
            <a:r>
              <a:rPr lang="en-GB" altLang="en-US" dirty="0"/>
              <a:t> -</a:t>
            </a:r>
            <a:r>
              <a:rPr lang="en-GB" altLang="en-US" dirty="0" err="1"/>
              <a:t>razvoj</a:t>
            </a:r>
            <a:r>
              <a:rPr lang="en-GB" altLang="en-US" dirty="0"/>
              <a:t> </a:t>
            </a:r>
            <a:r>
              <a:rPr lang="en-GB" altLang="en-US" dirty="0" err="1"/>
              <a:t>industrije</a:t>
            </a:r>
            <a:r>
              <a:rPr lang="en-GB" altLang="en-US" dirty="0"/>
              <a:t> Al </a:t>
            </a:r>
            <a:r>
              <a:rPr lang="en-GB" altLang="en-US" dirty="0" err="1"/>
              <a:t>počinje</a:t>
            </a:r>
            <a:r>
              <a:rPr lang="en-GB" altLang="en-US" dirty="0"/>
              <a:t> </a:t>
            </a:r>
            <a:r>
              <a:rPr lang="en-GB" altLang="en-US" dirty="0" err="1"/>
              <a:t>tek</a:t>
            </a:r>
            <a:r>
              <a:rPr lang="en-GB" altLang="en-US" dirty="0"/>
              <a:t> </a:t>
            </a:r>
            <a:r>
              <a:rPr lang="en-GB" altLang="en-US" dirty="0" err="1"/>
              <a:t>početkom</a:t>
            </a:r>
            <a:r>
              <a:rPr lang="en-GB" altLang="en-US" dirty="0"/>
              <a:t> 20. </a:t>
            </a:r>
            <a:r>
              <a:rPr lang="en-GB" altLang="en-US" dirty="0" err="1"/>
              <a:t>stoljeća</a:t>
            </a:r>
            <a:r>
              <a:rPr lang="en-GB" altLang="en-US" dirty="0"/>
              <a:t>, a </a:t>
            </a:r>
            <a:r>
              <a:rPr lang="en-GB" altLang="en-US" dirty="0" err="1"/>
              <a:t>sve</a:t>
            </a:r>
            <a:r>
              <a:rPr lang="en-GB" altLang="en-US" dirty="0"/>
              <a:t> do 2. </a:t>
            </a:r>
            <a:r>
              <a:rPr lang="en-GB" altLang="en-US" dirty="0" err="1"/>
              <a:t>svjetskog</a:t>
            </a:r>
            <a:r>
              <a:rPr lang="en-GB" altLang="en-US" dirty="0"/>
              <a:t> rata </a:t>
            </a:r>
            <a:r>
              <a:rPr lang="en-GB" altLang="en-US" dirty="0" err="1"/>
              <a:t>industrija</a:t>
            </a:r>
            <a:r>
              <a:rPr lang="en-GB" altLang="en-US" dirty="0"/>
              <a:t> Al se </a:t>
            </a:r>
            <a:r>
              <a:rPr lang="en-GB" altLang="en-US" dirty="0" err="1"/>
              <a:t>razvija</a:t>
            </a:r>
            <a:r>
              <a:rPr lang="en-GB" altLang="en-US" dirty="0"/>
              <a:t> </a:t>
            </a:r>
            <a:r>
              <a:rPr lang="en-GB" altLang="en-US" dirty="0" err="1"/>
              <a:t>vrlo</a:t>
            </a:r>
            <a:r>
              <a:rPr lang="en-GB" altLang="en-US" dirty="0"/>
              <a:t> </a:t>
            </a:r>
            <a:r>
              <a:rPr lang="en-GB" altLang="en-US" dirty="0" err="1"/>
              <a:t>sporo</a:t>
            </a:r>
            <a:r>
              <a:rPr lang="en-GB" altLang="en-US" dirty="0"/>
              <a:t>, Al je bio </a:t>
            </a:r>
            <a:r>
              <a:rPr lang="en-GB" altLang="en-US" dirty="0" err="1"/>
              <a:t>vrlo</a:t>
            </a:r>
            <a:r>
              <a:rPr lang="en-GB" altLang="en-US" dirty="0"/>
              <a:t> </a:t>
            </a:r>
            <a:r>
              <a:rPr lang="en-GB" altLang="en-US" dirty="0" err="1"/>
              <a:t>skup</a:t>
            </a:r>
            <a:r>
              <a:rPr lang="en-GB" altLang="en-US" dirty="0"/>
              <a:t>, </a:t>
            </a:r>
            <a:r>
              <a:rPr lang="en-GB" altLang="en-US" dirty="0" err="1"/>
              <a:t>postupak</a:t>
            </a:r>
            <a:r>
              <a:rPr lang="en-GB" altLang="en-US" dirty="0"/>
              <a:t> </a:t>
            </a:r>
            <a:r>
              <a:rPr lang="en-GB" altLang="en-US" dirty="0" err="1"/>
              <a:t>dobijanja</a:t>
            </a:r>
            <a:r>
              <a:rPr lang="en-GB" altLang="en-US" dirty="0"/>
              <a:t> </a:t>
            </a:r>
            <a:r>
              <a:rPr lang="en-GB" altLang="en-US" dirty="0" err="1"/>
              <a:t>kompliciran</a:t>
            </a:r>
            <a:r>
              <a:rPr lang="en-GB" altLang="en-US" dirty="0"/>
              <a:t>, </a:t>
            </a:r>
            <a:r>
              <a:rPr lang="en-GB" altLang="en-US" dirty="0" err="1"/>
              <a:t>što</a:t>
            </a:r>
            <a:r>
              <a:rPr lang="en-GB" altLang="en-US" dirty="0"/>
              <a:t> ga je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sprečavalo</a:t>
            </a:r>
            <a:r>
              <a:rPr lang="en-GB" altLang="en-US" dirty="0"/>
              <a:t> da </a:t>
            </a:r>
            <a:r>
              <a:rPr lang="en-GB" altLang="en-US" dirty="0" err="1"/>
              <a:t>postane</a:t>
            </a:r>
            <a:r>
              <a:rPr lang="en-GB" altLang="en-US" dirty="0"/>
              <a:t> </a:t>
            </a:r>
            <a:r>
              <a:rPr lang="en-GB" altLang="en-US" dirty="0" err="1"/>
              <a:t>značajna</a:t>
            </a:r>
            <a:r>
              <a:rPr lang="en-GB" altLang="en-US" dirty="0"/>
              <a:t> </a:t>
            </a:r>
            <a:r>
              <a:rPr lang="en-GB" altLang="en-US" dirty="0" err="1"/>
              <a:t>zamjena</a:t>
            </a:r>
            <a:r>
              <a:rPr lang="en-GB" altLang="en-US" dirty="0"/>
              <a:t> za </a:t>
            </a:r>
            <a:r>
              <a:rPr lang="en-GB" altLang="en-US" dirty="0" err="1"/>
              <a:t>čelik</a:t>
            </a:r>
            <a:r>
              <a:rPr lang="en-GB" altLang="en-US" dirty="0"/>
              <a:t>.</a:t>
            </a:r>
          </a:p>
          <a:p>
            <a:pPr>
              <a:spcBef>
                <a:spcPct val="0"/>
              </a:spcBef>
            </a:pPr>
            <a:r>
              <a:rPr lang="en-GB" altLang="en-US" dirty="0" err="1"/>
              <a:t>Aluminij</a:t>
            </a:r>
            <a:r>
              <a:rPr lang="en-GB" altLang="en-US" dirty="0"/>
              <a:t> je </a:t>
            </a:r>
            <a:r>
              <a:rPr lang="en-GB" altLang="en-US" dirty="0" err="1"/>
              <a:t>otkriven</a:t>
            </a:r>
            <a:r>
              <a:rPr lang="en-GB" altLang="en-US" dirty="0"/>
              <a:t> 1825. </a:t>
            </a:r>
            <a:r>
              <a:rPr lang="en-GB" altLang="en-US" dirty="0" err="1"/>
              <a:t>godine</a:t>
            </a:r>
            <a:r>
              <a:rPr lang="en-GB" altLang="en-US" dirty="0"/>
              <a:t>, no </a:t>
            </a:r>
            <a:r>
              <a:rPr lang="en-GB" altLang="en-US" dirty="0" err="1"/>
              <a:t>tek</a:t>
            </a:r>
            <a:r>
              <a:rPr lang="en-GB" altLang="en-US" dirty="0"/>
              <a:t> 1886. </a:t>
            </a:r>
            <a:r>
              <a:rPr lang="en-GB" altLang="en-US" dirty="0" err="1"/>
              <a:t>godine</a:t>
            </a:r>
            <a:r>
              <a:rPr lang="en-GB" altLang="en-US" dirty="0"/>
              <a:t> </a:t>
            </a:r>
            <a:r>
              <a:rPr lang="en-GB" altLang="en-US" dirty="0" err="1"/>
              <a:t>počela</a:t>
            </a:r>
            <a:r>
              <a:rPr lang="en-GB" altLang="en-US" dirty="0"/>
              <a:t> je </a:t>
            </a:r>
            <a:r>
              <a:rPr lang="en-GB" altLang="en-US" dirty="0" err="1"/>
              <a:t>održiva</a:t>
            </a:r>
            <a:r>
              <a:rPr lang="en-GB" altLang="en-US" dirty="0"/>
              <a:t> </a:t>
            </a:r>
            <a:r>
              <a:rPr lang="en-GB" altLang="en-US" dirty="0" err="1"/>
              <a:t>industrijska</a:t>
            </a:r>
            <a:r>
              <a:rPr lang="en-GB" altLang="en-US" dirty="0"/>
              <a:t> </a:t>
            </a:r>
            <a:r>
              <a:rPr lang="en-GB" altLang="en-US" dirty="0" err="1"/>
              <a:t>proizvodnja</a:t>
            </a:r>
            <a:r>
              <a:rPr lang="en-GB" altLang="en-US" dirty="0"/>
              <a:t> </a:t>
            </a:r>
            <a:r>
              <a:rPr lang="en-GB" altLang="en-US" dirty="0" err="1"/>
              <a:t>aluminija</a:t>
            </a:r>
            <a:r>
              <a:rPr lang="en-GB" altLang="en-US" dirty="0"/>
              <a:t> </a:t>
            </a:r>
            <a:r>
              <a:rPr lang="en-GB" altLang="en-US" dirty="0" err="1"/>
              <a:t>iz</a:t>
            </a:r>
            <a:r>
              <a:rPr lang="en-GB" altLang="en-US" dirty="0"/>
              <a:t> rude </a:t>
            </a:r>
            <a:r>
              <a:rPr lang="en-GB" altLang="en-US" dirty="0" err="1"/>
              <a:t>boksita</a:t>
            </a:r>
            <a:r>
              <a:rPr lang="en-GB" altLang="en-US" dirty="0"/>
              <a:t>. </a:t>
            </a:r>
            <a:r>
              <a:rPr lang="en-GB" altLang="en-US" dirty="0" err="1"/>
              <a:t>Proces</a:t>
            </a:r>
            <a:r>
              <a:rPr lang="en-GB" altLang="en-US" dirty="0"/>
              <a:t> </a:t>
            </a:r>
            <a:r>
              <a:rPr lang="en-GB" altLang="en-US" dirty="0" err="1"/>
              <a:t>dobivanja</a:t>
            </a:r>
            <a:r>
              <a:rPr lang="en-GB" altLang="en-US" dirty="0"/>
              <a:t> </a:t>
            </a:r>
            <a:r>
              <a:rPr lang="en-GB" altLang="en-US" dirty="0" err="1"/>
              <a:t>aluminija</a:t>
            </a:r>
            <a:r>
              <a:rPr lang="en-GB" altLang="en-US" dirty="0"/>
              <a:t> </a:t>
            </a:r>
            <a:r>
              <a:rPr lang="en-GB" altLang="en-US" dirty="0" err="1"/>
              <a:t>iz</a:t>
            </a:r>
            <a:r>
              <a:rPr lang="en-GB" altLang="en-US" dirty="0"/>
              <a:t> rude </a:t>
            </a:r>
            <a:r>
              <a:rPr lang="en-GB" altLang="en-US" dirty="0" err="1"/>
              <a:t>boksita</a:t>
            </a:r>
            <a:r>
              <a:rPr lang="en-GB" altLang="en-US" dirty="0"/>
              <a:t> </a:t>
            </a:r>
            <a:r>
              <a:rPr lang="en-GB" altLang="en-US" dirty="0" err="1"/>
              <a:t>provodi</a:t>
            </a:r>
            <a:r>
              <a:rPr lang="en-GB" altLang="en-US" dirty="0"/>
              <a:t> se u </a:t>
            </a:r>
            <a:r>
              <a:rPr lang="en-GB" altLang="en-US" dirty="0" err="1"/>
              <a:t>dvije</a:t>
            </a:r>
            <a:r>
              <a:rPr lang="en-GB" altLang="en-US" dirty="0"/>
              <a:t> faze: </a:t>
            </a:r>
            <a:r>
              <a:rPr lang="en-GB" altLang="en-US" dirty="0" err="1"/>
              <a:t>prva</a:t>
            </a:r>
            <a:r>
              <a:rPr lang="en-GB" altLang="en-US" dirty="0"/>
              <a:t> je </a:t>
            </a:r>
            <a:r>
              <a:rPr lang="en-GB" altLang="en-US" dirty="0" err="1"/>
              <a:t>odvajanje</a:t>
            </a:r>
            <a:r>
              <a:rPr lang="en-GB" altLang="en-US" dirty="0"/>
              <a:t> </a:t>
            </a:r>
            <a:r>
              <a:rPr lang="en-GB" altLang="en-US" dirty="0" err="1"/>
              <a:t>aluminijevog</a:t>
            </a:r>
            <a:r>
              <a:rPr lang="en-GB" altLang="en-US" dirty="0"/>
              <a:t> </a:t>
            </a:r>
            <a:r>
              <a:rPr lang="en-GB" altLang="en-US" dirty="0" err="1"/>
              <a:t>oksida</a:t>
            </a:r>
            <a:r>
              <a:rPr lang="en-GB" altLang="en-US" dirty="0"/>
              <a:t>, Al2O3 </a:t>
            </a:r>
            <a:r>
              <a:rPr lang="en-GB" altLang="en-US" dirty="0" err="1"/>
              <a:t>iz</a:t>
            </a:r>
            <a:r>
              <a:rPr lang="en-GB" altLang="en-US" dirty="0"/>
              <a:t> rude, </a:t>
            </a:r>
            <a:r>
              <a:rPr lang="en-GB" altLang="en-US" dirty="0" err="1"/>
              <a:t>zatim</a:t>
            </a:r>
            <a:r>
              <a:rPr lang="en-GB" altLang="en-US" dirty="0"/>
              <a:t> </a:t>
            </a:r>
            <a:r>
              <a:rPr lang="en-GB" altLang="en-US" dirty="0" err="1"/>
              <a:t>katalitičke</a:t>
            </a:r>
            <a:r>
              <a:rPr lang="en-GB" altLang="en-US" dirty="0"/>
              <a:t> </a:t>
            </a:r>
            <a:r>
              <a:rPr lang="en-GB" altLang="en-US" dirty="0" err="1"/>
              <a:t>redukcije</a:t>
            </a:r>
            <a:r>
              <a:rPr lang="en-GB" altLang="en-US" dirty="0"/>
              <a:t> Al2O3 </a:t>
            </a:r>
            <a:r>
              <a:rPr lang="en-GB" altLang="en-US" dirty="0" err="1"/>
              <a:t>na</a:t>
            </a:r>
            <a:r>
              <a:rPr lang="en-GB" altLang="en-US" dirty="0"/>
              <a:t> </a:t>
            </a:r>
            <a:r>
              <a:rPr lang="en-GB" altLang="en-US" dirty="0" err="1"/>
              <a:t>temperaturi</a:t>
            </a:r>
            <a:r>
              <a:rPr lang="en-GB" altLang="en-US" dirty="0"/>
              <a:t> </a:t>
            </a:r>
            <a:r>
              <a:rPr lang="en-GB" altLang="en-US" dirty="0" err="1"/>
              <a:t>između</a:t>
            </a:r>
            <a:r>
              <a:rPr lang="en-GB" altLang="en-US" dirty="0"/>
              <a:t> 950 </a:t>
            </a:r>
            <a:r>
              <a:rPr lang="en-GB" altLang="en-US" dirty="0" err="1"/>
              <a:t>i</a:t>
            </a:r>
            <a:r>
              <a:rPr lang="en-GB" altLang="en-US" dirty="0"/>
              <a:t> 1000 o C u </a:t>
            </a:r>
            <a:r>
              <a:rPr lang="en-GB" altLang="en-US" dirty="0" err="1"/>
              <a:t>kriolitu</a:t>
            </a:r>
            <a:r>
              <a:rPr lang="en-GB" altLang="en-US" dirty="0"/>
              <a:t> (mineral). </a:t>
            </a:r>
            <a:r>
              <a:rPr lang="en-GB" altLang="en-US" dirty="0" err="1"/>
              <a:t>Tako</a:t>
            </a:r>
            <a:r>
              <a:rPr lang="en-GB" altLang="en-US" dirty="0"/>
              <a:t> </a:t>
            </a:r>
            <a:r>
              <a:rPr lang="en-GB" altLang="en-US" dirty="0" err="1"/>
              <a:t>nastaje</a:t>
            </a:r>
            <a:r>
              <a:rPr lang="en-GB" altLang="en-US" dirty="0"/>
              <a:t> </a:t>
            </a:r>
            <a:r>
              <a:rPr lang="en-GB" altLang="en-US" dirty="0" err="1"/>
              <a:t>aluminij</a:t>
            </a:r>
            <a:r>
              <a:rPr lang="en-GB" altLang="en-US" dirty="0"/>
              <a:t> koji </a:t>
            </a:r>
            <a:r>
              <a:rPr lang="en-GB" altLang="en-US" dirty="0" err="1"/>
              <a:t>sadržava</a:t>
            </a:r>
            <a:r>
              <a:rPr lang="en-GB" altLang="en-US" dirty="0"/>
              <a:t> 5-10% </a:t>
            </a:r>
            <a:r>
              <a:rPr lang="en-GB" altLang="en-US" dirty="0" err="1"/>
              <a:t>nečistoda</a:t>
            </a:r>
            <a:r>
              <a:rPr lang="en-GB" altLang="en-US" dirty="0"/>
              <a:t> </a:t>
            </a:r>
            <a:r>
              <a:rPr lang="en-GB" altLang="en-US" dirty="0" err="1"/>
              <a:t>kao</a:t>
            </a:r>
            <a:r>
              <a:rPr lang="en-GB" altLang="en-US" dirty="0"/>
              <a:t> </a:t>
            </a:r>
            <a:r>
              <a:rPr lang="en-GB" altLang="en-US" dirty="0" err="1"/>
              <a:t>što</a:t>
            </a:r>
            <a:r>
              <a:rPr lang="en-GB" altLang="en-US" dirty="0"/>
              <a:t> </a:t>
            </a:r>
            <a:r>
              <a:rPr lang="en-GB" altLang="en-US" dirty="0" err="1"/>
              <a:t>su</a:t>
            </a:r>
            <a:r>
              <a:rPr lang="en-GB" altLang="en-US" dirty="0"/>
              <a:t> </a:t>
            </a:r>
            <a:r>
              <a:rPr lang="en-GB" altLang="en-US" dirty="0" err="1"/>
              <a:t>silicij</a:t>
            </a:r>
            <a:r>
              <a:rPr lang="en-GB" altLang="en-US" dirty="0"/>
              <a:t> (Si)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željezo</a:t>
            </a:r>
            <a:r>
              <a:rPr lang="en-GB" altLang="en-US" dirty="0"/>
              <a:t> (Fe), </a:t>
            </a:r>
            <a:r>
              <a:rPr lang="en-GB" altLang="en-US" dirty="0" err="1"/>
              <a:t>koje</a:t>
            </a:r>
            <a:r>
              <a:rPr lang="en-GB" altLang="en-US" dirty="0"/>
              <a:t> se </a:t>
            </a:r>
            <a:r>
              <a:rPr lang="en-GB" altLang="en-US" dirty="0" err="1"/>
              <a:t>eliminiraju</a:t>
            </a:r>
            <a:r>
              <a:rPr lang="en-GB" altLang="en-US" dirty="0"/>
              <a:t> </a:t>
            </a:r>
            <a:r>
              <a:rPr lang="en-GB" altLang="en-US" dirty="0" err="1"/>
              <a:t>daljnjim</a:t>
            </a:r>
            <a:r>
              <a:rPr lang="en-GB" altLang="en-US" dirty="0"/>
              <a:t> </a:t>
            </a:r>
            <a:r>
              <a:rPr lang="en-GB" altLang="en-US" dirty="0" err="1"/>
              <a:t>elektrolitičkim</a:t>
            </a:r>
            <a:r>
              <a:rPr lang="en-GB" altLang="en-US" dirty="0"/>
              <a:t> </a:t>
            </a:r>
            <a:r>
              <a:rPr lang="en-GB" altLang="en-US" dirty="0" err="1"/>
              <a:t>procesima</a:t>
            </a:r>
            <a:r>
              <a:rPr lang="en-GB" altLang="en-US" dirty="0"/>
              <a:t> </a:t>
            </a:r>
            <a:r>
              <a:rPr lang="en-GB" altLang="en-US" dirty="0" err="1"/>
              <a:t>ili</a:t>
            </a:r>
            <a:r>
              <a:rPr lang="en-GB" altLang="en-US" dirty="0"/>
              <a:t> </a:t>
            </a:r>
            <a:r>
              <a:rPr lang="en-GB" altLang="en-US" dirty="0" err="1"/>
              <a:t>tehnikom</a:t>
            </a:r>
            <a:r>
              <a:rPr lang="en-GB" altLang="en-US" dirty="0"/>
              <a:t> </a:t>
            </a:r>
            <a:r>
              <a:rPr lang="en-GB" altLang="en-US" dirty="0" err="1"/>
              <a:t>zonskog</a:t>
            </a:r>
            <a:r>
              <a:rPr lang="en-GB" altLang="en-US" dirty="0"/>
              <a:t> </a:t>
            </a:r>
            <a:r>
              <a:rPr lang="en-GB" altLang="en-US" dirty="0" err="1"/>
              <a:t>taljenja</a:t>
            </a:r>
            <a:r>
              <a:rPr lang="en-GB" altLang="en-US" dirty="0"/>
              <a:t> </a:t>
            </a:r>
            <a:r>
              <a:rPr lang="en-GB" altLang="en-US" dirty="0" err="1"/>
              <a:t>kako</a:t>
            </a:r>
            <a:r>
              <a:rPr lang="en-GB" altLang="en-US" dirty="0"/>
              <a:t> bi se </a:t>
            </a:r>
            <a:r>
              <a:rPr lang="en-GB" altLang="en-US" dirty="0" err="1"/>
              <a:t>dobila</a:t>
            </a:r>
            <a:r>
              <a:rPr lang="en-GB" altLang="en-US" dirty="0"/>
              <a:t> </a:t>
            </a:r>
            <a:r>
              <a:rPr lang="en-GB" altLang="en-US" dirty="0" err="1"/>
              <a:t>čistoća</a:t>
            </a:r>
            <a:r>
              <a:rPr lang="en-GB" altLang="en-US" dirty="0"/>
              <a:t> </a:t>
            </a:r>
            <a:r>
              <a:rPr lang="en-GB" altLang="en-US" dirty="0" err="1"/>
              <a:t>aluminija</a:t>
            </a:r>
            <a:r>
              <a:rPr lang="en-GB" altLang="en-US" dirty="0"/>
              <a:t> od </a:t>
            </a:r>
            <a:r>
              <a:rPr lang="en-GB" altLang="en-US" dirty="0" err="1"/>
              <a:t>barem</a:t>
            </a:r>
            <a:r>
              <a:rPr lang="en-GB" altLang="en-US" dirty="0"/>
              <a:t> 99.9%. </a:t>
            </a:r>
            <a:r>
              <a:rPr lang="en-GB" altLang="en-US" dirty="0" err="1"/>
              <a:t>Takav</a:t>
            </a:r>
            <a:r>
              <a:rPr lang="en-GB" altLang="en-US" dirty="0"/>
              <a:t> </a:t>
            </a:r>
            <a:r>
              <a:rPr lang="en-GB" altLang="en-US" dirty="0" err="1"/>
              <a:t>aluminij</a:t>
            </a:r>
            <a:r>
              <a:rPr lang="en-GB" altLang="en-US" dirty="0"/>
              <a:t> je </a:t>
            </a:r>
            <a:r>
              <a:rPr lang="en-GB" altLang="en-US" dirty="0" err="1"/>
              <a:t>relativno</a:t>
            </a:r>
            <a:r>
              <a:rPr lang="en-GB" altLang="en-US" dirty="0"/>
              <a:t> slab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rijetko</a:t>
            </a:r>
            <a:r>
              <a:rPr lang="en-GB" altLang="en-US" dirty="0"/>
              <a:t> se </a:t>
            </a:r>
            <a:r>
              <a:rPr lang="en-GB" altLang="en-US" dirty="0" err="1"/>
              <a:t>upotrebljava</a:t>
            </a:r>
            <a:r>
              <a:rPr lang="en-GB" altLang="en-US" dirty="0"/>
              <a:t>, </a:t>
            </a:r>
            <a:r>
              <a:rPr lang="en-GB" altLang="en-US" dirty="0" err="1"/>
              <a:t>pogotovo</a:t>
            </a:r>
            <a:r>
              <a:rPr lang="en-GB" altLang="en-US" dirty="0"/>
              <a:t> u </a:t>
            </a:r>
            <a:r>
              <a:rPr lang="en-GB" altLang="en-US" dirty="0" err="1"/>
              <a:t>konstrukcijske</a:t>
            </a:r>
            <a:r>
              <a:rPr lang="en-GB" altLang="en-US" dirty="0"/>
              <a:t> </a:t>
            </a:r>
            <a:r>
              <a:rPr lang="en-GB" altLang="en-US" dirty="0" err="1"/>
              <a:t>svrhe</a:t>
            </a:r>
            <a:r>
              <a:rPr lang="en-GB" altLang="en-US" dirty="0"/>
              <a:t>. </a:t>
            </a:r>
            <a:r>
              <a:rPr lang="en-GB" altLang="en-US" dirty="0" err="1"/>
              <a:t>Kako</a:t>
            </a:r>
            <a:r>
              <a:rPr lang="en-GB" altLang="en-US" dirty="0"/>
              <a:t> bi se </a:t>
            </a:r>
            <a:r>
              <a:rPr lang="en-GB" altLang="en-US" dirty="0" err="1"/>
              <a:t>povedala</a:t>
            </a:r>
            <a:r>
              <a:rPr lang="en-GB" altLang="en-US" dirty="0"/>
              <a:t> </a:t>
            </a:r>
            <a:r>
              <a:rPr lang="en-GB" altLang="en-US" dirty="0" err="1"/>
              <a:t>njegova</a:t>
            </a:r>
            <a:r>
              <a:rPr lang="en-GB" altLang="en-US" dirty="0"/>
              <a:t> </a:t>
            </a:r>
            <a:r>
              <a:rPr lang="en-GB" altLang="en-US" dirty="0" err="1"/>
              <a:t>mehanička</a:t>
            </a:r>
            <a:r>
              <a:rPr lang="en-GB" altLang="en-US" dirty="0"/>
              <a:t> </a:t>
            </a:r>
            <a:r>
              <a:rPr lang="en-GB" altLang="en-US" dirty="0" err="1"/>
              <a:t>čvrstoda</a:t>
            </a:r>
            <a:r>
              <a:rPr lang="en-GB" altLang="en-US" dirty="0"/>
              <a:t>, </a:t>
            </a:r>
            <a:r>
              <a:rPr lang="en-GB" altLang="en-US" dirty="0" err="1"/>
              <a:t>čisti</a:t>
            </a:r>
            <a:r>
              <a:rPr lang="en-GB" altLang="en-US" dirty="0"/>
              <a:t> </a:t>
            </a:r>
            <a:r>
              <a:rPr lang="en-GB" altLang="en-US" dirty="0" err="1"/>
              <a:t>aluminij</a:t>
            </a:r>
            <a:r>
              <a:rPr lang="en-GB" altLang="en-US" dirty="0"/>
              <a:t> se </a:t>
            </a:r>
            <a:r>
              <a:rPr lang="en-GB" altLang="en-US" dirty="0" err="1"/>
              <a:t>legira</a:t>
            </a:r>
            <a:r>
              <a:rPr lang="en-GB" altLang="en-US" dirty="0"/>
              <a:t> s </a:t>
            </a:r>
            <a:r>
              <a:rPr lang="en-GB" altLang="en-US" dirty="0" err="1"/>
              <a:t>metalima</a:t>
            </a:r>
            <a:r>
              <a:rPr lang="en-GB" altLang="en-US" dirty="0"/>
              <a:t> </a:t>
            </a:r>
            <a:r>
              <a:rPr lang="en-GB" altLang="en-US" dirty="0" err="1"/>
              <a:t>kao</a:t>
            </a:r>
            <a:r>
              <a:rPr lang="en-GB" altLang="en-US" dirty="0"/>
              <a:t> </a:t>
            </a:r>
            <a:r>
              <a:rPr lang="en-GB" altLang="en-US" dirty="0" err="1"/>
              <a:t>što</a:t>
            </a:r>
            <a:r>
              <a:rPr lang="en-GB" altLang="en-US" dirty="0"/>
              <a:t> </a:t>
            </a:r>
            <a:r>
              <a:rPr lang="en-GB" altLang="en-US" dirty="0" err="1"/>
              <a:t>su</a:t>
            </a:r>
            <a:r>
              <a:rPr lang="en-GB" altLang="en-US" dirty="0"/>
              <a:t> </a:t>
            </a:r>
            <a:r>
              <a:rPr lang="en-GB" altLang="en-US" dirty="0" err="1"/>
              <a:t>bakar</a:t>
            </a:r>
            <a:r>
              <a:rPr lang="en-GB" altLang="en-US" dirty="0"/>
              <a:t> (Cu), </a:t>
            </a:r>
            <a:r>
              <a:rPr lang="en-GB" altLang="en-US" dirty="0" err="1"/>
              <a:t>mangan</a:t>
            </a:r>
            <a:r>
              <a:rPr lang="en-GB" altLang="en-US" dirty="0"/>
              <a:t> (Mn), </a:t>
            </a:r>
            <a:r>
              <a:rPr lang="en-GB" altLang="en-US" dirty="0" err="1"/>
              <a:t>magnezij</a:t>
            </a:r>
            <a:r>
              <a:rPr lang="en-GB" altLang="en-US" dirty="0"/>
              <a:t> (Mg), </a:t>
            </a:r>
            <a:r>
              <a:rPr lang="en-GB" altLang="en-US" dirty="0" err="1"/>
              <a:t>silicij</a:t>
            </a:r>
            <a:r>
              <a:rPr lang="en-GB" altLang="en-US" dirty="0"/>
              <a:t> (Si)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cink</a:t>
            </a:r>
            <a:r>
              <a:rPr lang="en-GB" altLang="en-US" dirty="0"/>
              <a:t> (Zn). </a:t>
            </a:r>
            <a:r>
              <a:rPr lang="en-GB" altLang="en-US" dirty="0" err="1"/>
              <a:t>Jedna</a:t>
            </a:r>
            <a:r>
              <a:rPr lang="en-GB" altLang="en-US" dirty="0"/>
              <a:t> od </a:t>
            </a:r>
            <a:r>
              <a:rPr lang="en-GB" altLang="en-US" dirty="0" err="1"/>
              <a:t>prvih</a:t>
            </a:r>
            <a:r>
              <a:rPr lang="en-GB" altLang="en-US" dirty="0"/>
              <a:t> </a:t>
            </a:r>
            <a:r>
              <a:rPr lang="en-GB" altLang="en-US" dirty="0" err="1"/>
              <a:t>aluminijskih</a:t>
            </a:r>
            <a:r>
              <a:rPr lang="en-GB" altLang="en-US" dirty="0"/>
              <a:t> </a:t>
            </a:r>
            <a:r>
              <a:rPr lang="en-GB" altLang="en-US" dirty="0" err="1"/>
              <a:t>legura</a:t>
            </a:r>
            <a:r>
              <a:rPr lang="en-GB" altLang="en-US" dirty="0"/>
              <a:t> je </a:t>
            </a:r>
            <a:r>
              <a:rPr lang="en-GB" altLang="en-US" dirty="0" err="1"/>
              <a:t>bila</a:t>
            </a:r>
            <a:r>
              <a:rPr lang="en-GB" altLang="en-US" dirty="0"/>
              <a:t> </a:t>
            </a:r>
            <a:r>
              <a:rPr lang="en-GB" altLang="en-US" dirty="0" err="1"/>
              <a:t>aluminij</a:t>
            </a:r>
            <a:r>
              <a:rPr lang="en-GB" altLang="en-US" dirty="0"/>
              <a:t> - </a:t>
            </a:r>
            <a:r>
              <a:rPr lang="en-GB" altLang="en-US" dirty="0" err="1"/>
              <a:t>bakar</a:t>
            </a:r>
            <a:r>
              <a:rPr lang="en-GB" altLang="en-US" dirty="0"/>
              <a:t>. </a:t>
            </a:r>
            <a:r>
              <a:rPr lang="en-GB" altLang="en-US" dirty="0" err="1"/>
              <a:t>Oko</a:t>
            </a:r>
            <a:r>
              <a:rPr lang="en-GB" altLang="en-US" dirty="0"/>
              <a:t> 1910. </a:t>
            </a:r>
            <a:r>
              <a:rPr lang="en-GB" altLang="en-US" dirty="0" err="1"/>
              <a:t>godine</a:t>
            </a:r>
            <a:r>
              <a:rPr lang="en-GB" altLang="en-US" dirty="0"/>
              <a:t> </a:t>
            </a:r>
            <a:r>
              <a:rPr lang="en-GB" altLang="en-US" dirty="0" err="1"/>
              <a:t>otkriven</a:t>
            </a:r>
            <a:r>
              <a:rPr lang="en-GB" altLang="en-US" dirty="0"/>
              <a:t> je </a:t>
            </a:r>
            <a:r>
              <a:rPr lang="en-GB" altLang="en-US" dirty="0" err="1"/>
              <a:t>fenomen</a:t>
            </a:r>
            <a:r>
              <a:rPr lang="en-GB" altLang="en-US" dirty="0"/>
              <a:t> </a:t>
            </a:r>
            <a:r>
              <a:rPr lang="en-GB" altLang="en-US" dirty="0" err="1"/>
              <a:t>precipitacijskog</a:t>
            </a:r>
            <a:r>
              <a:rPr lang="en-GB" altLang="en-US" dirty="0"/>
              <a:t> </a:t>
            </a:r>
            <a:r>
              <a:rPr lang="en-GB" altLang="en-US" dirty="0" err="1"/>
              <a:t>očvrsnuća</a:t>
            </a:r>
            <a:r>
              <a:rPr lang="en-GB" altLang="en-US" dirty="0"/>
              <a:t> u </a:t>
            </a:r>
            <a:r>
              <a:rPr lang="en-GB" altLang="en-US" dirty="0" err="1"/>
              <a:t>toj</a:t>
            </a:r>
            <a:r>
              <a:rPr lang="en-GB" altLang="en-US" dirty="0"/>
              <a:t> </a:t>
            </a:r>
            <a:r>
              <a:rPr lang="en-GB" altLang="en-US" dirty="0" err="1"/>
              <a:t>familiji</a:t>
            </a:r>
            <a:r>
              <a:rPr lang="en-GB" altLang="en-US" dirty="0"/>
              <a:t> </a:t>
            </a:r>
            <a:r>
              <a:rPr lang="en-GB" altLang="en-US" dirty="0" err="1"/>
              <a:t>legura</a:t>
            </a:r>
            <a:r>
              <a:rPr lang="en-GB" altLang="en-US" dirty="0"/>
              <a:t>, </a:t>
            </a:r>
            <a:r>
              <a:rPr lang="en-GB" altLang="en-US" dirty="0" err="1"/>
              <a:t>te</a:t>
            </a:r>
            <a:r>
              <a:rPr lang="en-GB" altLang="en-US" dirty="0"/>
              <a:t> </a:t>
            </a:r>
            <a:r>
              <a:rPr lang="en-GB" altLang="en-US" dirty="0" err="1"/>
              <a:t>su</a:t>
            </a:r>
            <a:r>
              <a:rPr lang="en-GB" altLang="en-US" dirty="0"/>
              <a:t> se </a:t>
            </a:r>
            <a:r>
              <a:rPr lang="en-GB" altLang="en-US" dirty="0" err="1"/>
              <a:t>mnoge</a:t>
            </a:r>
            <a:r>
              <a:rPr lang="en-GB" altLang="en-US" dirty="0"/>
              <a:t> od </a:t>
            </a:r>
            <a:r>
              <a:rPr lang="en-GB" altLang="en-US" dirty="0" err="1"/>
              <a:t>tih</a:t>
            </a:r>
            <a:r>
              <a:rPr lang="en-GB" altLang="en-US" dirty="0"/>
              <a:t> </a:t>
            </a:r>
            <a:r>
              <a:rPr lang="en-GB" altLang="en-US" dirty="0" err="1"/>
              <a:t>legura</a:t>
            </a:r>
            <a:r>
              <a:rPr lang="en-GB" altLang="en-US" dirty="0"/>
              <a:t> </a:t>
            </a:r>
            <a:r>
              <a:rPr lang="en-GB" altLang="en-US" dirty="0" err="1"/>
              <a:t>počele</a:t>
            </a:r>
            <a:r>
              <a:rPr lang="en-GB" altLang="en-US" dirty="0"/>
              <a:t> </a:t>
            </a:r>
            <a:r>
              <a:rPr lang="en-GB" altLang="en-US" dirty="0" err="1"/>
              <a:t>upotrebljavati</a:t>
            </a:r>
            <a:r>
              <a:rPr lang="en-GB" altLang="en-US" dirty="0"/>
              <a:t> u </a:t>
            </a:r>
            <a:r>
              <a:rPr lang="en-GB" altLang="en-US" dirty="0" err="1"/>
              <a:t>aeronautičkoj</a:t>
            </a:r>
            <a:r>
              <a:rPr lang="en-GB" altLang="en-US" dirty="0"/>
              <a:t> </a:t>
            </a:r>
            <a:r>
              <a:rPr lang="en-GB" altLang="en-US" dirty="0" err="1"/>
              <a:t>industriji</a:t>
            </a:r>
            <a:r>
              <a:rPr lang="en-GB" altLang="en-US" dirty="0"/>
              <a:t>. Od </a:t>
            </a:r>
            <a:r>
              <a:rPr lang="en-GB" altLang="en-US" dirty="0" err="1"/>
              <a:t>tada</a:t>
            </a:r>
            <a:r>
              <a:rPr lang="en-GB" altLang="en-US" dirty="0"/>
              <a:t> je </a:t>
            </a:r>
            <a:r>
              <a:rPr lang="en-GB" altLang="en-US" dirty="0" err="1"/>
              <a:t>razvijen</a:t>
            </a:r>
            <a:r>
              <a:rPr lang="en-GB" altLang="en-US" dirty="0"/>
              <a:t> </a:t>
            </a:r>
            <a:r>
              <a:rPr lang="en-GB" altLang="en-US" dirty="0" err="1"/>
              <a:t>velik</a:t>
            </a:r>
            <a:r>
              <a:rPr lang="en-GB" altLang="en-US" dirty="0"/>
              <a:t> </a:t>
            </a:r>
            <a:r>
              <a:rPr lang="en-GB" altLang="en-US" dirty="0" err="1"/>
              <a:t>broj</a:t>
            </a:r>
            <a:r>
              <a:rPr lang="en-GB" altLang="en-US" dirty="0"/>
              <a:t> </a:t>
            </a:r>
            <a:r>
              <a:rPr lang="en-GB" altLang="en-US" dirty="0" err="1"/>
              <a:t>legura</a:t>
            </a:r>
            <a:r>
              <a:rPr lang="en-GB" altLang="en-US" dirty="0"/>
              <a:t> s </a:t>
            </a:r>
            <a:r>
              <a:rPr lang="en-GB" altLang="en-US" dirty="0" err="1"/>
              <a:t>čvrstoćama</a:t>
            </a:r>
            <a:r>
              <a:rPr lang="en-GB" altLang="en-US" dirty="0"/>
              <a:t> </a:t>
            </a:r>
            <a:r>
              <a:rPr lang="en-GB" altLang="en-US" dirty="0" err="1"/>
              <a:t>koje</a:t>
            </a:r>
            <a:r>
              <a:rPr lang="en-GB" altLang="en-US" dirty="0"/>
              <a:t> </a:t>
            </a:r>
            <a:r>
              <a:rPr lang="en-GB" altLang="en-US" dirty="0" err="1"/>
              <a:t>mogu</a:t>
            </a:r>
            <a:r>
              <a:rPr lang="en-GB" altLang="en-US" dirty="0"/>
              <a:t> </a:t>
            </a:r>
            <a:r>
              <a:rPr lang="en-GB" altLang="en-US" dirty="0" err="1"/>
              <a:t>konkurirati</a:t>
            </a:r>
            <a:r>
              <a:rPr lang="en-GB" altLang="en-US" dirty="0"/>
              <a:t> </a:t>
            </a:r>
            <a:r>
              <a:rPr lang="en-GB" altLang="en-US" dirty="0" err="1"/>
              <a:t>ugljičnom</a:t>
            </a:r>
            <a:r>
              <a:rPr lang="en-GB" altLang="en-US" dirty="0"/>
              <a:t> </a:t>
            </a:r>
            <a:r>
              <a:rPr lang="en-GB" altLang="en-US" dirty="0" err="1"/>
              <a:t>čeliku</a:t>
            </a:r>
            <a:r>
              <a:rPr lang="en-GB" altLang="en-US" dirty="0"/>
              <a:t> </a:t>
            </a:r>
            <a:r>
              <a:rPr lang="en-GB" altLang="en-US" dirty="0" err="1"/>
              <a:t>dobre</a:t>
            </a:r>
            <a:r>
              <a:rPr lang="en-GB" altLang="en-US" dirty="0"/>
              <a:t> </a:t>
            </a:r>
            <a:r>
              <a:rPr lang="en-GB" altLang="en-US" dirty="0" err="1"/>
              <a:t>kvalitete</a:t>
            </a:r>
            <a:r>
              <a:rPr lang="en-GB" altLang="en-US" dirty="0"/>
              <a:t>, </a:t>
            </a:r>
            <a:r>
              <a:rPr lang="en-GB" altLang="en-US" dirty="0" err="1"/>
              <a:t>ali</a:t>
            </a:r>
            <a:r>
              <a:rPr lang="en-GB" altLang="en-US" dirty="0"/>
              <a:t> s </a:t>
            </a:r>
            <a:r>
              <a:rPr lang="en-GB" altLang="en-US" dirty="0" err="1"/>
              <a:t>trećinom</a:t>
            </a:r>
            <a:r>
              <a:rPr lang="en-GB" altLang="en-US" dirty="0"/>
              <a:t> </a:t>
            </a:r>
            <a:r>
              <a:rPr lang="en-GB" altLang="en-US" dirty="0" err="1"/>
              <a:t>težine</a:t>
            </a:r>
            <a:r>
              <a:rPr lang="en-GB" altLang="en-US" dirty="0"/>
              <a:t>.</a:t>
            </a:r>
          </a:p>
          <a:p>
            <a:pPr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C05014A-58ED-4E25-A28B-E3057663DDC2}" type="slidenum">
              <a:rPr lang="en-GB" altLang="en-US">
                <a:solidFill>
                  <a:prstClr val="black"/>
                </a:solidFill>
              </a:rPr>
              <a:pPr/>
              <a:t>4</a:t>
            </a:fld>
            <a:endParaRPr lang="en-GB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</a:t>
            </a:r>
            <a:r>
              <a:rPr lang="en-GB" dirty="0" err="1"/>
              <a:t>Konstrukcije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imaju</a:t>
            </a:r>
            <a:r>
              <a:rPr lang="en-GB" dirty="0"/>
              <a:t> </a:t>
            </a:r>
            <a:r>
              <a:rPr lang="en-GB" dirty="0" err="1"/>
              <a:t>pokretne</a:t>
            </a:r>
            <a:r>
              <a:rPr lang="en-GB" dirty="0"/>
              <a:t> </a:t>
            </a:r>
            <a:r>
              <a:rPr lang="en-GB" dirty="0" err="1"/>
              <a:t>dijelove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šo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pokretni</a:t>
            </a:r>
            <a:r>
              <a:rPr lang="en-GB" dirty="0"/>
              <a:t> </a:t>
            </a:r>
            <a:r>
              <a:rPr lang="en-GB" dirty="0" err="1"/>
              <a:t>mostovi</a:t>
            </a:r>
            <a:r>
              <a:rPr lang="en-GB" dirty="0"/>
              <a:t> </a:t>
            </a:r>
            <a:r>
              <a:rPr lang="en-GB" dirty="0" err="1"/>
              <a:t>različitih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gdje</a:t>
            </a:r>
            <a:r>
              <a:rPr lang="en-GB" dirty="0"/>
              <a:t> je mala masa </a:t>
            </a:r>
            <a:r>
              <a:rPr lang="en-GB" dirty="0" err="1"/>
              <a:t>značajna</a:t>
            </a:r>
            <a:r>
              <a:rPr lang="en-GB" dirty="0"/>
              <a:t> </a:t>
            </a:r>
            <a:r>
              <a:rPr lang="en-GB" dirty="0" err="1"/>
              <a:t>ekonomka</a:t>
            </a:r>
            <a:r>
              <a:rPr lang="en-GB" dirty="0"/>
              <a:t> </a:t>
            </a:r>
            <a:r>
              <a:rPr lang="en-GB" dirty="0" err="1"/>
              <a:t>prednost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Konstrukcije</a:t>
            </a:r>
            <a:r>
              <a:rPr lang="en-GB" dirty="0"/>
              <a:t> </a:t>
            </a:r>
            <a:r>
              <a:rPr lang="en-GB" dirty="0" err="1"/>
              <a:t>specijalne</a:t>
            </a:r>
            <a:r>
              <a:rPr lang="en-GB" dirty="0"/>
              <a:t> </a:t>
            </a:r>
            <a:r>
              <a:rPr lang="en-GB" dirty="0" err="1"/>
              <a:t>namjene</a:t>
            </a:r>
            <a:r>
              <a:rPr lang="en-GB" dirty="0"/>
              <a:t> za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poslovi</a:t>
            </a:r>
            <a:r>
              <a:rPr lang="en-GB" dirty="0"/>
              <a:t> </a:t>
            </a:r>
            <a:r>
              <a:rPr lang="en-GB" dirty="0" err="1"/>
              <a:t>održavanja</a:t>
            </a:r>
            <a:r>
              <a:rPr lang="en-GB" dirty="0"/>
              <a:t> </a:t>
            </a:r>
            <a:r>
              <a:rPr lang="en-GB" dirty="0" err="1"/>
              <a:t>izuzetno</a:t>
            </a:r>
            <a:r>
              <a:rPr lang="en-GB" dirty="0"/>
              <a:t> </a:t>
            </a:r>
            <a:r>
              <a:rPr lang="en-GB" dirty="0" err="1"/>
              <a:t>složeni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moraju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ograničeni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minimum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što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antene</a:t>
            </a:r>
            <a:r>
              <a:rPr lang="en-GB" dirty="0"/>
              <a:t>, </a:t>
            </a:r>
            <a:r>
              <a:rPr lang="en-GB" dirty="0" err="1"/>
              <a:t>tornjevi</a:t>
            </a:r>
            <a:r>
              <a:rPr lang="en-GB" dirty="0"/>
              <a:t>, </a:t>
            </a:r>
            <a:r>
              <a:rPr lang="en-GB" dirty="0" err="1"/>
              <a:t>visoki</a:t>
            </a:r>
            <a:r>
              <a:rPr lang="en-GB" dirty="0"/>
              <a:t> </a:t>
            </a:r>
            <a:r>
              <a:rPr lang="en-GB" dirty="0" err="1"/>
              <a:t>rasvjetni</a:t>
            </a:r>
            <a:r>
              <a:rPr lang="en-GB" dirty="0"/>
              <a:t> </a:t>
            </a:r>
            <a:r>
              <a:rPr lang="en-GB" dirty="0" err="1"/>
              <a:t>stupovi</a:t>
            </a:r>
            <a:r>
              <a:rPr lang="en-GB" dirty="0"/>
              <a:t> – </a:t>
            </a:r>
            <a:r>
              <a:rPr lang="en-GB" dirty="0" err="1"/>
              <a:t>nosači</a:t>
            </a:r>
            <a:r>
              <a:rPr lang="en-GB" dirty="0"/>
              <a:t>, </a:t>
            </a:r>
            <a:r>
              <a:rPr lang="en-GB" dirty="0" err="1"/>
              <a:t>visoki</a:t>
            </a:r>
            <a:r>
              <a:rPr lang="en-GB" dirty="0"/>
              <a:t> </a:t>
            </a:r>
            <a:r>
              <a:rPr lang="en-GB" dirty="0" err="1"/>
              <a:t>reklamni</a:t>
            </a:r>
            <a:r>
              <a:rPr lang="en-GB" dirty="0"/>
              <a:t> </a:t>
            </a:r>
            <a:r>
              <a:rPr lang="en-GB" dirty="0" err="1"/>
              <a:t>okviri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sl.  </a:t>
            </a:r>
          </a:p>
          <a:p>
            <a:r>
              <a:rPr lang="en-GB" dirty="0"/>
              <a:t>-</a:t>
            </a:r>
            <a:r>
              <a:rPr lang="en-GB" dirty="0" err="1"/>
              <a:t>Konstrukcije</a:t>
            </a:r>
            <a:r>
              <a:rPr lang="en-GB" dirty="0"/>
              <a:t> </a:t>
            </a:r>
            <a:r>
              <a:rPr lang="en-GB" dirty="0" err="1"/>
              <a:t>gdje</a:t>
            </a:r>
            <a:r>
              <a:rPr lang="en-GB" dirty="0"/>
              <a:t> je </a:t>
            </a:r>
            <a:r>
              <a:rPr lang="en-GB" dirty="0" err="1"/>
              <a:t>pitanje</a:t>
            </a:r>
            <a:r>
              <a:rPr lang="en-GB" dirty="0"/>
              <a:t> </a:t>
            </a:r>
            <a:r>
              <a:rPr lang="en-GB" dirty="0" err="1"/>
              <a:t>težine</a:t>
            </a:r>
            <a:r>
              <a:rPr lang="en-GB" dirty="0"/>
              <a:t> glede </a:t>
            </a:r>
            <a:r>
              <a:rPr lang="en-GB" dirty="0" err="1"/>
              <a:t>temeljenja</a:t>
            </a:r>
            <a:r>
              <a:rPr lang="en-GB" dirty="0"/>
              <a:t> </a:t>
            </a:r>
            <a:r>
              <a:rPr lang="en-GB" dirty="0" err="1"/>
              <a:t>bitno</a:t>
            </a:r>
            <a:r>
              <a:rPr lang="en-GB" dirty="0"/>
              <a:t>  </a:t>
            </a:r>
            <a:r>
              <a:rPr lang="en-GB" dirty="0" err="1"/>
              <a:t>jer</a:t>
            </a:r>
            <a:r>
              <a:rPr lang="en-GB" dirty="0"/>
              <a:t> je </a:t>
            </a:r>
            <a:r>
              <a:rPr lang="en-GB" dirty="0" err="1"/>
              <a:t>tlo</a:t>
            </a:r>
            <a:r>
              <a:rPr lang="en-GB" dirty="0"/>
              <a:t>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loše</a:t>
            </a:r>
            <a:r>
              <a:rPr lang="en-GB" dirty="0"/>
              <a:t> </a:t>
            </a:r>
            <a:r>
              <a:rPr lang="en-GB" dirty="0" err="1"/>
              <a:t>kvalitete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nije</a:t>
            </a:r>
            <a:r>
              <a:rPr lang="en-GB" dirty="0"/>
              <a:t> </a:t>
            </a:r>
            <a:r>
              <a:rPr lang="en-GB" dirty="0" err="1"/>
              <a:t>moguće</a:t>
            </a:r>
            <a:r>
              <a:rPr lang="en-GB" dirty="0"/>
              <a:t> </a:t>
            </a:r>
            <a:r>
              <a:rPr lang="en-GB" dirty="0" err="1"/>
              <a:t>imati</a:t>
            </a:r>
            <a:r>
              <a:rPr lang="en-GB" dirty="0"/>
              <a:t> </a:t>
            </a:r>
            <a:r>
              <a:rPr lang="en-GB" dirty="0" err="1"/>
              <a:t>dovoljne</a:t>
            </a:r>
            <a:r>
              <a:rPr lang="en-GB" dirty="0"/>
              <a:t> </a:t>
            </a:r>
            <a:r>
              <a:rPr lang="en-GB" dirty="0" err="1"/>
              <a:t>dimenzije</a:t>
            </a:r>
            <a:r>
              <a:rPr lang="en-GB" dirty="0"/>
              <a:t> </a:t>
            </a:r>
            <a:r>
              <a:rPr lang="en-GB" dirty="0" err="1"/>
              <a:t>temelja</a:t>
            </a:r>
            <a:r>
              <a:rPr lang="en-GB" dirty="0"/>
              <a:t> za </a:t>
            </a:r>
            <a:r>
              <a:rPr lang="en-GB" dirty="0" err="1"/>
              <a:t>betonsku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čeličnu</a:t>
            </a:r>
            <a:r>
              <a:rPr lang="en-GB" dirty="0"/>
              <a:t> </a:t>
            </a:r>
            <a:r>
              <a:rPr lang="en-GB" dirty="0" err="1"/>
              <a:t>konstrukciju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74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Vrlo mala težina konstrukcije po m3 objekta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778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Primjeri primjene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738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Primjeri složenice i kupole velikog raspona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306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Primjer geodetske kupole i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shore</a:t>
            </a:r>
            <a:r>
              <a:rPr lang="hr-HR" dirty="0"/>
              <a:t> platforme sa </a:t>
            </a:r>
            <a:r>
              <a:rPr lang="hr-HR" dirty="0" err="1"/>
              <a:t>helideck</a:t>
            </a:r>
            <a:r>
              <a:rPr lang="hr-HR" dirty="0"/>
              <a:t> konstrukcijom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478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4105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Usporedba dimenzija čeličnog i aluminijskog profila za istu nosivost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8722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Utjecaj</a:t>
            </a:r>
            <a:r>
              <a:rPr lang="en-GB" dirty="0"/>
              <a:t> temperature</a:t>
            </a:r>
            <a:r>
              <a:rPr lang="hr-HR" dirty="0"/>
              <a:t> pri zavarivanju:</a:t>
            </a:r>
            <a:endParaRPr lang="en-GB" dirty="0"/>
          </a:p>
          <a:p>
            <a:r>
              <a:rPr lang="en-GB" dirty="0" err="1"/>
              <a:t>znatno</a:t>
            </a:r>
            <a:r>
              <a:rPr lang="en-GB" dirty="0"/>
              <a:t> </a:t>
            </a:r>
            <a:r>
              <a:rPr lang="en-GB" dirty="0" err="1"/>
              <a:t>utječe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promjenu</a:t>
            </a:r>
            <a:r>
              <a:rPr lang="en-GB" dirty="0"/>
              <a:t> </a:t>
            </a:r>
            <a:r>
              <a:rPr lang="en-GB" dirty="0" err="1"/>
              <a:t>fizikalnih</a:t>
            </a:r>
            <a:r>
              <a:rPr lang="en-GB" dirty="0"/>
              <a:t> </a:t>
            </a:r>
            <a:r>
              <a:rPr lang="en-GB" dirty="0" err="1"/>
              <a:t>svojstava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povećanjem</a:t>
            </a:r>
            <a:r>
              <a:rPr lang="en-GB" dirty="0"/>
              <a:t> temperature pada </a:t>
            </a:r>
            <a:r>
              <a:rPr lang="en-GB" dirty="0" err="1"/>
              <a:t>čvrstoća</a:t>
            </a:r>
            <a:r>
              <a:rPr lang="en-GB" dirty="0"/>
              <a:t>, </a:t>
            </a:r>
            <a:r>
              <a:rPr lang="en-GB" dirty="0" err="1"/>
              <a:t>modul</a:t>
            </a:r>
            <a:r>
              <a:rPr lang="en-GB" dirty="0"/>
              <a:t> </a:t>
            </a:r>
            <a:r>
              <a:rPr lang="en-GB" dirty="0" err="1"/>
              <a:t>elastičnosti</a:t>
            </a:r>
            <a:r>
              <a:rPr lang="en-GB" dirty="0"/>
              <a:t> se </a:t>
            </a:r>
            <a:r>
              <a:rPr lang="en-GB" dirty="0" err="1"/>
              <a:t>kod</a:t>
            </a:r>
            <a:r>
              <a:rPr lang="en-GB" dirty="0"/>
              <a:t> 100°C </a:t>
            </a:r>
            <a:r>
              <a:rPr lang="en-GB" dirty="0" err="1"/>
              <a:t>smanjuje</a:t>
            </a:r>
            <a:r>
              <a:rPr lang="en-GB" dirty="0"/>
              <a:t> za 5%</a:t>
            </a:r>
          </a:p>
          <a:p>
            <a:r>
              <a:rPr lang="en-GB" dirty="0"/>
              <a:t>-</a:t>
            </a:r>
            <a:r>
              <a:rPr lang="en-GB" dirty="0" err="1"/>
              <a:t>koeficijent</a:t>
            </a:r>
            <a:r>
              <a:rPr lang="en-GB" dirty="0"/>
              <a:t> </a:t>
            </a:r>
            <a:r>
              <a:rPr lang="en-GB" dirty="0" err="1"/>
              <a:t>temperaturne</a:t>
            </a:r>
            <a:r>
              <a:rPr lang="en-GB" dirty="0"/>
              <a:t> </a:t>
            </a:r>
            <a:r>
              <a:rPr lang="en-GB" dirty="0" err="1"/>
              <a:t>dilatacije</a:t>
            </a:r>
            <a:r>
              <a:rPr lang="en-GB" dirty="0"/>
              <a:t> za </a:t>
            </a:r>
            <a:r>
              <a:rPr lang="en-GB" dirty="0" err="1"/>
              <a:t>eksploatacijske</a:t>
            </a:r>
            <a:r>
              <a:rPr lang="en-GB" dirty="0"/>
              <a:t> </a:t>
            </a:r>
            <a:r>
              <a:rPr lang="en-GB" dirty="0" err="1"/>
              <a:t>vrijednosti</a:t>
            </a:r>
            <a:r>
              <a:rPr lang="en-GB" dirty="0"/>
              <a:t> 2 puta je </a:t>
            </a:r>
            <a:r>
              <a:rPr lang="en-GB" dirty="0" err="1"/>
              <a:t>veći</a:t>
            </a:r>
            <a:r>
              <a:rPr lang="en-GB" dirty="0"/>
              <a:t> </a:t>
            </a:r>
            <a:r>
              <a:rPr lang="en-GB" dirty="0" err="1"/>
              <a:t>nego</a:t>
            </a:r>
            <a:r>
              <a:rPr lang="en-GB" dirty="0"/>
              <a:t>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čelika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varenih</a:t>
            </a:r>
            <a:r>
              <a:rPr lang="en-GB" dirty="0"/>
              <a:t> mat. </a:t>
            </a:r>
            <a:r>
              <a:rPr lang="en-GB" dirty="0" err="1"/>
              <a:t>pretpostavlja</a:t>
            </a:r>
            <a:r>
              <a:rPr lang="en-GB" dirty="0"/>
              <a:t> se da je </a:t>
            </a:r>
            <a:r>
              <a:rPr lang="en-GB" dirty="0" err="1"/>
              <a:t>materijal</a:t>
            </a:r>
            <a:r>
              <a:rPr lang="en-GB" dirty="0"/>
              <a:t> </a:t>
            </a:r>
            <a:r>
              <a:rPr lang="en-GB" dirty="0" err="1"/>
              <a:t>homogen</a:t>
            </a:r>
            <a:r>
              <a:rPr lang="en-GB" dirty="0"/>
              <a:t>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manjom</a:t>
            </a:r>
            <a:r>
              <a:rPr lang="en-GB" dirty="0"/>
              <a:t> </a:t>
            </a:r>
            <a:r>
              <a:rPr lang="en-GB" dirty="0" err="1"/>
              <a:t>debljinom</a:t>
            </a:r>
            <a:r>
              <a:rPr lang="en-GB" dirty="0"/>
              <a:t> u </a:t>
            </a:r>
            <a:r>
              <a:rPr lang="en-GB" dirty="0" err="1"/>
              <a:t>blizini</a:t>
            </a:r>
            <a:r>
              <a:rPr lang="en-GB" dirty="0"/>
              <a:t> </a:t>
            </a:r>
            <a:r>
              <a:rPr lang="en-GB" dirty="0" err="1"/>
              <a:t>varova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23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Otpornost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udarce</a:t>
            </a:r>
            <a:r>
              <a:rPr lang="en-GB" dirty="0"/>
              <a:t> -</a:t>
            </a:r>
            <a:r>
              <a:rPr lang="en-GB" dirty="0" err="1"/>
              <a:t>izražavamo</a:t>
            </a:r>
            <a:r>
              <a:rPr lang="en-GB" dirty="0"/>
              <a:t> </a:t>
            </a:r>
            <a:r>
              <a:rPr lang="en-GB" dirty="0" err="1"/>
              <a:t>žilavošću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je </a:t>
            </a:r>
            <a:r>
              <a:rPr lang="en-GB" dirty="0" err="1"/>
              <a:t>prilično</a:t>
            </a:r>
            <a:r>
              <a:rPr lang="en-GB" dirty="0"/>
              <a:t> </a:t>
            </a:r>
            <a:r>
              <a:rPr lang="en-GB" dirty="0" err="1"/>
              <a:t>manja</a:t>
            </a:r>
            <a:r>
              <a:rPr lang="en-GB" dirty="0"/>
              <a:t> </a:t>
            </a:r>
            <a:r>
              <a:rPr lang="en-GB" dirty="0" err="1"/>
              <a:t>nego</a:t>
            </a:r>
            <a:r>
              <a:rPr lang="en-GB" dirty="0"/>
              <a:t>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čelika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ovisi</a:t>
            </a:r>
            <a:r>
              <a:rPr lang="en-GB" dirty="0"/>
              <a:t> o </a:t>
            </a:r>
            <a:r>
              <a:rPr lang="en-GB" dirty="0" err="1"/>
              <a:t>tehnološkoj</a:t>
            </a:r>
            <a:r>
              <a:rPr lang="en-GB" dirty="0"/>
              <a:t> </a:t>
            </a:r>
            <a:r>
              <a:rPr lang="en-GB" dirty="0" err="1"/>
              <a:t>obradi</a:t>
            </a:r>
            <a:r>
              <a:rPr lang="en-GB" dirty="0"/>
              <a:t>  -</a:t>
            </a:r>
            <a:r>
              <a:rPr lang="en-GB" dirty="0" err="1"/>
              <a:t>žilavost</a:t>
            </a:r>
            <a:r>
              <a:rPr lang="en-GB" dirty="0"/>
              <a:t> se ne </a:t>
            </a:r>
            <a:r>
              <a:rPr lang="en-GB" dirty="0" err="1"/>
              <a:t>smanjuje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niskim</a:t>
            </a:r>
            <a:r>
              <a:rPr lang="en-GB" dirty="0"/>
              <a:t> temp., </a:t>
            </a:r>
            <a:r>
              <a:rPr lang="en-GB" dirty="0" err="1"/>
              <a:t>nego</a:t>
            </a:r>
            <a:r>
              <a:rPr lang="en-GB" dirty="0"/>
              <a:t> </a:t>
            </a:r>
            <a:r>
              <a:rPr lang="en-GB" dirty="0" err="1"/>
              <a:t>čak</a:t>
            </a:r>
            <a:r>
              <a:rPr lang="en-GB" dirty="0"/>
              <a:t> </a:t>
            </a:r>
            <a:r>
              <a:rPr lang="en-GB" dirty="0" err="1"/>
              <a:t>neznatno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povećava</a:t>
            </a:r>
            <a:r>
              <a:rPr lang="en-GB" dirty="0"/>
              <a:t>, pa je, za </a:t>
            </a:r>
            <a:r>
              <a:rPr lang="en-GB" dirty="0" err="1"/>
              <a:t>razliku</a:t>
            </a:r>
            <a:r>
              <a:rPr lang="en-GB" dirty="0"/>
              <a:t> od </a:t>
            </a:r>
            <a:r>
              <a:rPr lang="en-GB" dirty="0" err="1"/>
              <a:t>čelika</a:t>
            </a:r>
            <a:r>
              <a:rPr lang="en-GB" dirty="0"/>
              <a:t>, </a:t>
            </a:r>
            <a:r>
              <a:rPr lang="en-GB" dirty="0" err="1"/>
              <a:t>sklonost</a:t>
            </a:r>
            <a:r>
              <a:rPr lang="en-GB" dirty="0"/>
              <a:t> </a:t>
            </a:r>
            <a:r>
              <a:rPr lang="en-GB" dirty="0" err="1"/>
              <a:t>pojavi</a:t>
            </a:r>
            <a:r>
              <a:rPr lang="en-GB" dirty="0"/>
              <a:t> </a:t>
            </a:r>
            <a:r>
              <a:rPr lang="en-GB" dirty="0" err="1"/>
              <a:t>krtog</a:t>
            </a:r>
            <a:r>
              <a:rPr lang="en-GB" dirty="0"/>
              <a:t> </a:t>
            </a:r>
            <a:r>
              <a:rPr lang="en-GB" dirty="0" err="1"/>
              <a:t>loma</a:t>
            </a:r>
            <a:r>
              <a:rPr lang="en-GB" dirty="0"/>
              <a:t> za </a:t>
            </a:r>
            <a:r>
              <a:rPr lang="en-GB" dirty="0" err="1"/>
              <a:t>aluminijsku</a:t>
            </a:r>
            <a:r>
              <a:rPr lang="en-GB" dirty="0"/>
              <a:t> </a:t>
            </a:r>
            <a:r>
              <a:rPr lang="en-GB" dirty="0" err="1"/>
              <a:t>leguru</a:t>
            </a:r>
            <a:r>
              <a:rPr lang="en-GB" dirty="0"/>
              <a:t> </a:t>
            </a:r>
            <a:r>
              <a:rPr lang="en-GB" dirty="0" err="1"/>
              <a:t>beznačajna</a:t>
            </a:r>
            <a:endParaRPr lang="en-GB" dirty="0"/>
          </a:p>
          <a:p>
            <a:r>
              <a:rPr lang="en-GB" dirty="0" err="1"/>
              <a:t>Otpornost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zamor</a:t>
            </a:r>
            <a:r>
              <a:rPr lang="en-GB" dirty="0"/>
              <a:t>  -pod </a:t>
            </a:r>
            <a:r>
              <a:rPr lang="en-GB" dirty="0" err="1"/>
              <a:t>promjenljivim</a:t>
            </a:r>
            <a:r>
              <a:rPr lang="en-GB" dirty="0"/>
              <a:t> </a:t>
            </a:r>
            <a:r>
              <a:rPr lang="en-GB" dirty="0" err="1"/>
              <a:t>naprezanjima</a:t>
            </a:r>
            <a:r>
              <a:rPr lang="en-GB" dirty="0"/>
              <a:t> </a:t>
            </a:r>
            <a:r>
              <a:rPr lang="en-GB" dirty="0" err="1"/>
              <a:t>čvrstoća</a:t>
            </a:r>
            <a:r>
              <a:rPr lang="en-GB" dirty="0"/>
              <a:t> </a:t>
            </a:r>
            <a:r>
              <a:rPr lang="en-GB" dirty="0" err="1"/>
              <a:t>brzo</a:t>
            </a:r>
            <a:r>
              <a:rPr lang="en-GB" dirty="0"/>
              <a:t> pada</a:t>
            </a:r>
          </a:p>
          <a:p>
            <a:r>
              <a:rPr lang="en-GB" dirty="0" err="1"/>
              <a:t>Utjecaj</a:t>
            </a:r>
            <a:r>
              <a:rPr lang="en-GB" dirty="0"/>
              <a:t> </a:t>
            </a:r>
            <a:r>
              <a:rPr lang="en-GB" dirty="0" err="1"/>
              <a:t>puzanja</a:t>
            </a:r>
            <a:r>
              <a:rPr lang="en-GB" dirty="0"/>
              <a:t> </a:t>
            </a:r>
            <a:r>
              <a:rPr lang="en-GB" dirty="0" err="1"/>
              <a:t>materijala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čvrstoća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granica</a:t>
            </a:r>
            <a:r>
              <a:rPr lang="en-GB" dirty="0"/>
              <a:t> </a:t>
            </a:r>
            <a:r>
              <a:rPr lang="en-GB" dirty="0" err="1"/>
              <a:t>popuštanja</a:t>
            </a:r>
            <a:r>
              <a:rPr lang="en-GB" dirty="0"/>
              <a:t> </a:t>
            </a:r>
            <a:r>
              <a:rPr lang="en-GB" dirty="0" err="1"/>
              <a:t>padaju</a:t>
            </a:r>
            <a:r>
              <a:rPr lang="en-GB" dirty="0"/>
              <a:t> </a:t>
            </a:r>
            <a:r>
              <a:rPr lang="en-GB" dirty="0" err="1"/>
              <a:t>već</a:t>
            </a:r>
            <a:r>
              <a:rPr lang="en-GB" dirty="0"/>
              <a:t>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normalne</a:t>
            </a:r>
            <a:r>
              <a:rPr lang="en-GB" dirty="0"/>
              <a:t> temp.</a:t>
            </a:r>
          </a:p>
          <a:p>
            <a:r>
              <a:rPr lang="en-GB" dirty="0"/>
              <a:t>-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trajanja</a:t>
            </a:r>
            <a:r>
              <a:rPr lang="en-GB" dirty="0"/>
              <a:t> </a:t>
            </a:r>
            <a:r>
              <a:rPr lang="en-GB" dirty="0" err="1"/>
              <a:t>opterećenja</a:t>
            </a:r>
            <a:r>
              <a:rPr lang="en-GB" dirty="0"/>
              <a:t> od 1000h pod </a:t>
            </a:r>
            <a:r>
              <a:rPr lang="en-GB" dirty="0" err="1"/>
              <a:t>maksimalnim</a:t>
            </a:r>
            <a:r>
              <a:rPr lang="en-GB" dirty="0"/>
              <a:t> </a:t>
            </a:r>
            <a:r>
              <a:rPr lang="en-GB" dirty="0" err="1"/>
              <a:t>eksploatacijskim</a:t>
            </a:r>
            <a:r>
              <a:rPr lang="en-GB" dirty="0"/>
              <a:t> </a:t>
            </a:r>
            <a:r>
              <a:rPr lang="en-GB" dirty="0" err="1"/>
              <a:t>naponom</a:t>
            </a:r>
            <a:r>
              <a:rPr lang="en-GB" dirty="0"/>
              <a:t> </a:t>
            </a:r>
            <a:r>
              <a:rPr lang="en-GB" dirty="0" err="1"/>
              <a:t>smanjuje</a:t>
            </a:r>
            <a:r>
              <a:rPr lang="en-GB" dirty="0"/>
              <a:t> se </a:t>
            </a:r>
            <a:r>
              <a:rPr lang="en-GB" dirty="0" err="1"/>
              <a:t>otpornost</a:t>
            </a:r>
            <a:r>
              <a:rPr lang="en-GB" dirty="0"/>
              <a:t> za 10 do 20%</a:t>
            </a:r>
          </a:p>
          <a:p>
            <a:r>
              <a:rPr lang="en-GB" dirty="0"/>
              <a:t>-za </a:t>
            </a:r>
            <a:r>
              <a:rPr lang="en-GB" dirty="0" err="1"/>
              <a:t>praktičnu</a:t>
            </a:r>
            <a:r>
              <a:rPr lang="en-GB" dirty="0"/>
              <a:t> </a:t>
            </a:r>
            <a:r>
              <a:rPr lang="en-GB" dirty="0" err="1"/>
              <a:t>primjenu</a:t>
            </a:r>
            <a:r>
              <a:rPr lang="en-GB" dirty="0"/>
              <a:t> </a:t>
            </a:r>
            <a:r>
              <a:rPr lang="en-GB" dirty="0" err="1"/>
              <a:t>uvodi</a:t>
            </a:r>
            <a:r>
              <a:rPr lang="en-GB" dirty="0"/>
              <a:t> se </a:t>
            </a:r>
            <a:r>
              <a:rPr lang="en-GB" dirty="0" err="1"/>
              <a:t>faktor</a:t>
            </a:r>
            <a:r>
              <a:rPr lang="en-GB" dirty="0"/>
              <a:t> </a:t>
            </a:r>
            <a:r>
              <a:rPr lang="en-GB" dirty="0" err="1"/>
              <a:t>redukcije</a:t>
            </a:r>
            <a:r>
              <a:rPr lang="en-GB" dirty="0"/>
              <a:t> s </a:t>
            </a:r>
            <a:r>
              <a:rPr lang="en-GB" dirty="0" err="1"/>
              <a:t>kojim</a:t>
            </a:r>
            <a:r>
              <a:rPr lang="en-GB" dirty="0"/>
              <a:t> se </a:t>
            </a:r>
            <a:r>
              <a:rPr lang="en-GB" dirty="0" err="1"/>
              <a:t>smanjuju</a:t>
            </a:r>
            <a:r>
              <a:rPr lang="en-GB" dirty="0"/>
              <a:t> </a:t>
            </a:r>
            <a:r>
              <a:rPr lang="en-GB" dirty="0" err="1"/>
              <a:t>računske</a:t>
            </a:r>
            <a:r>
              <a:rPr lang="en-GB" dirty="0"/>
              <a:t> </a:t>
            </a:r>
            <a:r>
              <a:rPr lang="en-GB" dirty="0" err="1"/>
              <a:t>čvrstoće</a:t>
            </a:r>
            <a:r>
              <a:rPr lang="en-GB" dirty="0"/>
              <a:t>, </a:t>
            </a:r>
            <a:r>
              <a:rPr lang="en-GB" dirty="0" err="1"/>
              <a:t>ako</a:t>
            </a:r>
            <a:r>
              <a:rPr lang="en-GB" dirty="0"/>
              <a:t> u </a:t>
            </a:r>
            <a:r>
              <a:rPr lang="en-GB" dirty="0" err="1"/>
              <a:t>ukupnom</a:t>
            </a:r>
            <a:r>
              <a:rPr lang="en-GB" dirty="0"/>
              <a:t> </a:t>
            </a:r>
            <a:r>
              <a:rPr lang="en-GB" dirty="0" err="1"/>
              <a:t>naprezanju</a:t>
            </a:r>
            <a:r>
              <a:rPr lang="en-GB" dirty="0"/>
              <a:t> </a:t>
            </a:r>
            <a:r>
              <a:rPr lang="en-GB" dirty="0" err="1"/>
              <a:t>sudjeluje</a:t>
            </a:r>
            <a:r>
              <a:rPr lang="en-GB" dirty="0"/>
              <a:t> </a:t>
            </a:r>
            <a:r>
              <a:rPr lang="en-GB" dirty="0" err="1"/>
              <a:t>stalni</a:t>
            </a:r>
            <a:r>
              <a:rPr lang="en-GB" dirty="0"/>
              <a:t> </a:t>
            </a:r>
            <a:r>
              <a:rPr lang="en-GB" dirty="0" err="1"/>
              <a:t>teret</a:t>
            </a:r>
            <a:r>
              <a:rPr lang="en-GB" dirty="0"/>
              <a:t> s </a:t>
            </a:r>
            <a:r>
              <a:rPr lang="en-GB" dirty="0" err="1"/>
              <a:t>više</a:t>
            </a:r>
            <a:r>
              <a:rPr lang="en-GB" dirty="0"/>
              <a:t> od 50% u </a:t>
            </a:r>
            <a:r>
              <a:rPr lang="en-GB" dirty="0" err="1"/>
              <a:t>obliku</a:t>
            </a:r>
            <a:r>
              <a:rPr lang="en-GB" dirty="0"/>
              <a:t>:  c = 1 – 0,4 (</a:t>
            </a:r>
            <a:r>
              <a:rPr lang="el-GR" dirty="0"/>
              <a:t>γ - 0.5)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883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Stabilnost</a:t>
            </a:r>
            <a:endParaRPr lang="en-GB" dirty="0"/>
          </a:p>
          <a:p>
            <a:r>
              <a:rPr lang="en-GB" dirty="0" err="1"/>
              <a:t>zbog</a:t>
            </a:r>
            <a:r>
              <a:rPr lang="en-GB" dirty="0"/>
              <a:t> </a:t>
            </a:r>
            <a:r>
              <a:rPr lang="en-GB" dirty="0" err="1"/>
              <a:t>malog</a:t>
            </a:r>
            <a:r>
              <a:rPr lang="en-GB" dirty="0"/>
              <a:t> </a:t>
            </a:r>
            <a:r>
              <a:rPr lang="en-GB" dirty="0" err="1"/>
              <a:t>modula</a:t>
            </a:r>
            <a:r>
              <a:rPr lang="en-GB" dirty="0"/>
              <a:t> </a:t>
            </a:r>
            <a:r>
              <a:rPr lang="en-GB" dirty="0" err="1"/>
              <a:t>elastičnosti</a:t>
            </a:r>
            <a:r>
              <a:rPr lang="en-GB" dirty="0"/>
              <a:t> </a:t>
            </a:r>
            <a:r>
              <a:rPr lang="en-GB" dirty="0" err="1"/>
              <a:t>tlačna</a:t>
            </a:r>
            <a:r>
              <a:rPr lang="en-GB" dirty="0"/>
              <a:t> </a:t>
            </a:r>
            <a:r>
              <a:rPr lang="en-GB" dirty="0" err="1"/>
              <a:t>nosivost</a:t>
            </a:r>
            <a:r>
              <a:rPr lang="en-GB" dirty="0"/>
              <a:t> </a:t>
            </a:r>
            <a:r>
              <a:rPr lang="en-GB" dirty="0" err="1"/>
              <a:t>vitkih</a:t>
            </a:r>
            <a:r>
              <a:rPr lang="en-GB" dirty="0"/>
              <a:t> </a:t>
            </a:r>
            <a:r>
              <a:rPr lang="en-GB" dirty="0" err="1"/>
              <a:t>elemenata</a:t>
            </a:r>
            <a:r>
              <a:rPr lang="en-GB" dirty="0"/>
              <a:t> u </a:t>
            </a:r>
            <a:r>
              <a:rPr lang="en-GB" dirty="0" err="1"/>
              <a:t>odnosu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čelik</a:t>
            </a:r>
            <a:r>
              <a:rPr lang="en-GB" dirty="0"/>
              <a:t> je </a:t>
            </a:r>
            <a:r>
              <a:rPr lang="en-GB" dirty="0" err="1"/>
              <a:t>ozbiljno</a:t>
            </a:r>
            <a:r>
              <a:rPr lang="en-GB" dirty="0"/>
              <a:t> </a:t>
            </a:r>
            <a:r>
              <a:rPr lang="en-GB" dirty="0" err="1"/>
              <a:t>reducirana</a:t>
            </a:r>
            <a:endParaRPr lang="en-GB" dirty="0"/>
          </a:p>
          <a:p>
            <a:r>
              <a:rPr lang="en-GB" dirty="0"/>
              <a:t>-Al </a:t>
            </a:r>
            <a:r>
              <a:rPr lang="en-GB" dirty="0" err="1"/>
              <a:t>legura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granicu</a:t>
            </a:r>
            <a:r>
              <a:rPr lang="en-GB" dirty="0"/>
              <a:t> </a:t>
            </a:r>
            <a:r>
              <a:rPr lang="en-GB" dirty="0" err="1"/>
              <a:t>popuštanja</a:t>
            </a:r>
            <a:r>
              <a:rPr lang="en-GB" dirty="0"/>
              <a:t> </a:t>
            </a:r>
            <a:r>
              <a:rPr lang="en-GB" dirty="0" err="1"/>
              <a:t>blisku</a:t>
            </a:r>
            <a:r>
              <a:rPr lang="en-GB" dirty="0"/>
              <a:t> </a:t>
            </a:r>
            <a:r>
              <a:rPr lang="en-GB" dirty="0" err="1"/>
              <a:t>čeliku</a:t>
            </a:r>
            <a:r>
              <a:rPr lang="en-GB" dirty="0"/>
              <a:t>, </a:t>
            </a:r>
            <a:r>
              <a:rPr lang="en-GB" dirty="0" err="1"/>
              <a:t>nosivost</a:t>
            </a:r>
            <a:r>
              <a:rPr lang="en-GB" dirty="0"/>
              <a:t> u </a:t>
            </a:r>
            <a:r>
              <a:rPr lang="en-GB" dirty="0" err="1"/>
              <a:t>elastičnom</a:t>
            </a:r>
            <a:r>
              <a:rPr lang="en-GB" dirty="0"/>
              <a:t> </a:t>
            </a:r>
            <a:r>
              <a:rPr lang="en-GB" dirty="0" err="1"/>
              <a:t>području</a:t>
            </a:r>
            <a:r>
              <a:rPr lang="en-GB" dirty="0"/>
              <a:t> </a:t>
            </a:r>
            <a:r>
              <a:rPr lang="en-GB" dirty="0" err="1"/>
              <a:t>izvijanja</a:t>
            </a:r>
            <a:r>
              <a:rPr lang="en-GB" dirty="0"/>
              <a:t> je 3 puta </a:t>
            </a:r>
            <a:r>
              <a:rPr lang="en-GB" dirty="0" err="1"/>
              <a:t>manja</a:t>
            </a:r>
            <a:r>
              <a:rPr lang="en-GB" dirty="0"/>
              <a:t> </a:t>
            </a:r>
            <a:r>
              <a:rPr lang="en-GB" dirty="0" err="1"/>
              <a:t>nego</a:t>
            </a:r>
            <a:r>
              <a:rPr lang="en-GB" dirty="0"/>
              <a:t>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čelika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nosivost</a:t>
            </a:r>
            <a:r>
              <a:rPr lang="en-GB" dirty="0"/>
              <a:t> </a:t>
            </a:r>
            <a:r>
              <a:rPr lang="en-GB" dirty="0" err="1"/>
              <a:t>ovisi</a:t>
            </a:r>
            <a:r>
              <a:rPr lang="en-GB" dirty="0"/>
              <a:t> o </a:t>
            </a:r>
            <a:r>
              <a:rPr lang="en-GB" dirty="0" err="1"/>
              <a:t>geometrijskim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strukturnim</a:t>
            </a:r>
            <a:r>
              <a:rPr lang="en-GB" dirty="0"/>
              <a:t> </a:t>
            </a:r>
            <a:r>
              <a:rPr lang="en-GB" dirty="0" err="1"/>
              <a:t>imperfekcijama</a:t>
            </a:r>
            <a:r>
              <a:rPr lang="en-GB" dirty="0"/>
              <a:t>,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zaostalim</a:t>
            </a:r>
            <a:r>
              <a:rPr lang="en-GB" dirty="0"/>
              <a:t> </a:t>
            </a:r>
            <a:r>
              <a:rPr lang="en-GB" dirty="0" err="1"/>
              <a:t>naponima</a:t>
            </a:r>
            <a:r>
              <a:rPr lang="en-GB" dirty="0"/>
              <a:t> od </a:t>
            </a:r>
            <a:r>
              <a:rPr lang="en-GB" dirty="0" err="1"/>
              <a:t>tehnološke</a:t>
            </a:r>
            <a:r>
              <a:rPr lang="en-GB" dirty="0"/>
              <a:t> </a:t>
            </a:r>
            <a:r>
              <a:rPr lang="en-GB" dirty="0" err="1"/>
              <a:t>obrade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28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err="1"/>
              <a:t>Razvoj</a:t>
            </a:r>
            <a:r>
              <a:rPr lang="en-GB" altLang="en-US" dirty="0"/>
              <a:t> </a:t>
            </a:r>
            <a:r>
              <a:rPr lang="en-GB" altLang="en-US" dirty="0" err="1"/>
              <a:t>avijacije</a:t>
            </a:r>
            <a:r>
              <a:rPr lang="en-GB" altLang="en-US" dirty="0"/>
              <a:t> </a:t>
            </a:r>
            <a:r>
              <a:rPr lang="en-GB" altLang="en-US" dirty="0" err="1"/>
              <a:t>imao</a:t>
            </a:r>
            <a:r>
              <a:rPr lang="en-GB" altLang="en-US" dirty="0"/>
              <a:t> je </a:t>
            </a:r>
            <a:r>
              <a:rPr lang="en-GB" altLang="en-US" dirty="0" err="1"/>
              <a:t>odlučujuću</a:t>
            </a:r>
            <a:r>
              <a:rPr lang="en-GB" altLang="en-US" dirty="0"/>
              <a:t> </a:t>
            </a:r>
            <a:r>
              <a:rPr lang="en-GB" altLang="en-US" dirty="0" err="1"/>
              <a:t>ulogu</a:t>
            </a:r>
            <a:r>
              <a:rPr lang="en-GB" altLang="en-US" dirty="0"/>
              <a:t> u </a:t>
            </a:r>
            <a:r>
              <a:rPr lang="en-GB" altLang="en-US" dirty="0" err="1"/>
              <a:t>proizvodnji</a:t>
            </a:r>
            <a:r>
              <a:rPr lang="en-GB" altLang="en-US" dirty="0"/>
              <a:t> Al, </a:t>
            </a:r>
            <a:r>
              <a:rPr lang="en-GB" altLang="en-US" dirty="0" err="1"/>
              <a:t>kao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u </a:t>
            </a:r>
            <a:r>
              <a:rPr lang="en-GB" altLang="en-US" dirty="0" err="1"/>
              <a:t>razvoju</a:t>
            </a:r>
            <a:r>
              <a:rPr lang="en-GB" altLang="en-US" dirty="0"/>
              <a:t> </a:t>
            </a:r>
            <a:r>
              <a:rPr lang="en-GB" altLang="en-US" dirty="0" err="1"/>
              <a:t>pratećih</a:t>
            </a:r>
            <a:r>
              <a:rPr lang="en-GB" altLang="en-US" dirty="0"/>
              <a:t> </a:t>
            </a:r>
            <a:r>
              <a:rPr lang="en-GB" altLang="en-US" dirty="0" err="1"/>
              <a:t>industrija</a:t>
            </a:r>
            <a:r>
              <a:rPr lang="en-GB" altLang="en-US" dirty="0"/>
              <a:t> </a:t>
            </a:r>
            <a:r>
              <a:rPr lang="en-GB" altLang="en-US" dirty="0" err="1"/>
              <a:t>vezanih</a:t>
            </a:r>
            <a:r>
              <a:rPr lang="en-GB" altLang="en-US" dirty="0"/>
              <a:t> za </a:t>
            </a:r>
            <a:r>
              <a:rPr lang="en-GB" altLang="en-US" dirty="0" err="1"/>
              <a:t>njegovu</a:t>
            </a:r>
            <a:r>
              <a:rPr lang="en-GB" altLang="en-US" dirty="0"/>
              <a:t> </a:t>
            </a:r>
            <a:r>
              <a:rPr lang="en-GB" altLang="en-US" dirty="0" err="1"/>
              <a:t>preradu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obradu</a:t>
            </a:r>
            <a:endParaRPr lang="en-GB" altLang="en-US" dirty="0"/>
          </a:p>
          <a:p>
            <a:pPr>
              <a:spcBef>
                <a:spcPct val="0"/>
              </a:spcBef>
            </a:pPr>
            <a:r>
              <a:rPr lang="en-GB" altLang="en-US" dirty="0"/>
              <a:t>-</a:t>
            </a:r>
            <a:r>
              <a:rPr lang="en-GB" altLang="en-US" dirty="0" err="1"/>
              <a:t>nakon</a:t>
            </a:r>
            <a:r>
              <a:rPr lang="en-GB" altLang="en-US" dirty="0"/>
              <a:t> 2. </a:t>
            </a:r>
            <a:r>
              <a:rPr lang="en-GB" altLang="en-US" dirty="0" err="1"/>
              <a:t>svjetskog</a:t>
            </a:r>
            <a:r>
              <a:rPr lang="en-GB" altLang="en-US" dirty="0"/>
              <a:t> rata </a:t>
            </a:r>
            <a:r>
              <a:rPr lang="en-GB" altLang="en-US" dirty="0" err="1"/>
              <a:t>znatan</a:t>
            </a:r>
            <a:r>
              <a:rPr lang="en-GB" altLang="en-US" dirty="0"/>
              <a:t> </a:t>
            </a:r>
            <a:r>
              <a:rPr lang="en-GB" altLang="en-US" dirty="0" err="1"/>
              <a:t>dio</a:t>
            </a:r>
            <a:r>
              <a:rPr lang="en-GB" altLang="en-US" dirty="0"/>
              <a:t> </a:t>
            </a:r>
            <a:r>
              <a:rPr lang="en-GB" altLang="en-US" dirty="0" err="1"/>
              <a:t>industrije</a:t>
            </a:r>
            <a:r>
              <a:rPr lang="en-GB" altLang="en-US" dirty="0"/>
              <a:t> </a:t>
            </a:r>
            <a:r>
              <a:rPr lang="en-GB" altLang="en-US" dirty="0" err="1"/>
              <a:t>vezane</a:t>
            </a:r>
            <a:r>
              <a:rPr lang="en-GB" altLang="en-US" dirty="0"/>
              <a:t> za Al </a:t>
            </a:r>
            <a:r>
              <a:rPr lang="en-GB" altLang="en-US" dirty="0" err="1"/>
              <a:t>preorijentirao</a:t>
            </a:r>
            <a:r>
              <a:rPr lang="en-GB" altLang="en-US" dirty="0"/>
              <a:t> se </a:t>
            </a:r>
            <a:r>
              <a:rPr lang="en-GB" altLang="en-US" dirty="0" err="1"/>
              <a:t>iz</a:t>
            </a:r>
            <a:r>
              <a:rPr lang="en-GB" altLang="en-US" dirty="0"/>
              <a:t> </a:t>
            </a:r>
            <a:r>
              <a:rPr lang="en-GB" altLang="en-US" dirty="0" err="1"/>
              <a:t>ratne</a:t>
            </a:r>
            <a:r>
              <a:rPr lang="en-GB" altLang="en-US" dirty="0"/>
              <a:t> </a:t>
            </a:r>
            <a:r>
              <a:rPr lang="en-GB" altLang="en-US" dirty="0" err="1"/>
              <a:t>industrije</a:t>
            </a:r>
            <a:r>
              <a:rPr lang="en-GB" altLang="en-US" dirty="0"/>
              <a:t> u </a:t>
            </a:r>
            <a:r>
              <a:rPr lang="en-GB" altLang="en-US" dirty="0" err="1"/>
              <a:t>druge</a:t>
            </a:r>
            <a:r>
              <a:rPr lang="en-GB" altLang="en-US" dirty="0"/>
              <a:t> </a:t>
            </a:r>
            <a:r>
              <a:rPr lang="en-GB" altLang="en-US" dirty="0" err="1"/>
              <a:t>privredne</a:t>
            </a:r>
            <a:r>
              <a:rPr lang="en-GB" altLang="en-US" dirty="0"/>
              <a:t> </a:t>
            </a:r>
            <a:r>
              <a:rPr lang="en-GB" altLang="en-US" dirty="0" err="1"/>
              <a:t>grane</a:t>
            </a:r>
            <a:r>
              <a:rPr lang="en-GB" altLang="en-US" dirty="0"/>
              <a:t>, </a:t>
            </a:r>
            <a:r>
              <a:rPr lang="en-GB" altLang="en-US" dirty="0" err="1"/>
              <a:t>između</a:t>
            </a:r>
            <a:r>
              <a:rPr lang="en-GB" altLang="en-US" dirty="0"/>
              <a:t> </a:t>
            </a:r>
            <a:r>
              <a:rPr lang="en-GB" altLang="en-US" dirty="0" err="1"/>
              <a:t>ostalih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na</a:t>
            </a:r>
            <a:r>
              <a:rPr lang="en-GB" altLang="en-US" dirty="0"/>
              <a:t> </a:t>
            </a:r>
            <a:r>
              <a:rPr lang="en-GB" altLang="en-US" dirty="0" err="1"/>
              <a:t>graditeljstvo</a:t>
            </a:r>
            <a:r>
              <a:rPr lang="en-GB" altLang="en-US" dirty="0"/>
              <a:t>, </a:t>
            </a:r>
            <a:r>
              <a:rPr lang="en-GB" altLang="en-US" dirty="0" err="1"/>
              <a:t>iako</a:t>
            </a:r>
            <a:r>
              <a:rPr lang="en-GB" altLang="en-US" dirty="0"/>
              <a:t> je </a:t>
            </a:r>
            <a:r>
              <a:rPr lang="en-GB" altLang="en-US" dirty="0" err="1"/>
              <a:t>pojedinačnih</a:t>
            </a:r>
            <a:r>
              <a:rPr lang="en-GB" altLang="en-US" dirty="0"/>
              <a:t> </a:t>
            </a:r>
            <a:r>
              <a:rPr lang="en-GB" altLang="en-US" dirty="0" err="1"/>
              <a:t>primjera</a:t>
            </a:r>
            <a:r>
              <a:rPr lang="en-GB" altLang="en-US" dirty="0"/>
              <a:t> </a:t>
            </a:r>
            <a:r>
              <a:rPr lang="en-GB" altLang="en-US" dirty="0" err="1"/>
              <a:t>bilo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prije</a:t>
            </a:r>
            <a:endParaRPr lang="en-GB" altLang="en-US" dirty="0"/>
          </a:p>
          <a:p>
            <a:pPr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C496C97-17D3-46D8-AC52-1C900D53D253}" type="slidenum">
              <a:rPr lang="en-GB" altLang="en-US">
                <a:solidFill>
                  <a:prstClr val="black"/>
                </a:solidFill>
              </a:rPr>
              <a:pPr/>
              <a:t>5</a:t>
            </a:fld>
            <a:endParaRPr lang="en-GB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Spajanje</a:t>
            </a:r>
            <a:r>
              <a:rPr lang="en-GB" dirty="0"/>
              <a:t> </a:t>
            </a:r>
            <a:r>
              <a:rPr lang="en-GB" dirty="0" err="1"/>
              <a:t>elemenata</a:t>
            </a:r>
            <a:endParaRPr lang="en-GB" dirty="0"/>
          </a:p>
          <a:p>
            <a:r>
              <a:rPr lang="en-GB" dirty="0" err="1"/>
              <a:t>spojevi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važni</a:t>
            </a:r>
            <a:r>
              <a:rPr lang="en-GB" dirty="0"/>
              <a:t> </a:t>
            </a:r>
            <a:r>
              <a:rPr lang="en-GB" dirty="0" err="1"/>
              <a:t>dio</a:t>
            </a:r>
            <a:r>
              <a:rPr lang="en-GB" dirty="0"/>
              <a:t> </a:t>
            </a:r>
            <a:r>
              <a:rPr lang="en-GB" dirty="0" err="1"/>
              <a:t>svake</a:t>
            </a:r>
            <a:r>
              <a:rPr lang="en-GB" dirty="0"/>
              <a:t> </a:t>
            </a:r>
            <a:r>
              <a:rPr lang="en-GB" dirty="0" err="1"/>
              <a:t>konstrukcije</a:t>
            </a:r>
            <a:r>
              <a:rPr lang="en-GB" dirty="0"/>
              <a:t>, ne </a:t>
            </a:r>
            <a:r>
              <a:rPr lang="en-GB" dirty="0" err="1"/>
              <a:t>samo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stajališta</a:t>
            </a:r>
            <a:r>
              <a:rPr lang="en-GB" dirty="0"/>
              <a:t> </a:t>
            </a:r>
            <a:r>
              <a:rPr lang="en-GB" dirty="0" err="1"/>
              <a:t>konstrukcijskog</a:t>
            </a:r>
            <a:r>
              <a:rPr lang="en-GB" dirty="0"/>
              <a:t> </a:t>
            </a:r>
            <a:r>
              <a:rPr lang="en-GB" dirty="0" err="1"/>
              <a:t>ponašanja</a:t>
            </a:r>
            <a:r>
              <a:rPr lang="en-GB" dirty="0"/>
              <a:t>, </a:t>
            </a:r>
            <a:r>
              <a:rPr lang="en-GB" dirty="0" err="1"/>
              <a:t>nego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u </a:t>
            </a:r>
            <a:r>
              <a:rPr lang="en-GB" dirty="0" err="1"/>
              <a:t>relaciji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cijenom</a:t>
            </a:r>
            <a:r>
              <a:rPr lang="en-GB" dirty="0"/>
              <a:t> </a:t>
            </a:r>
            <a:r>
              <a:rPr lang="en-GB" dirty="0" err="1"/>
              <a:t>proizvoda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primjenjuju</a:t>
            </a:r>
            <a:r>
              <a:rPr lang="en-GB" dirty="0"/>
              <a:t> se </a:t>
            </a:r>
            <a:r>
              <a:rPr lang="en-GB" dirty="0" err="1"/>
              <a:t>svi</a:t>
            </a:r>
            <a:r>
              <a:rPr lang="en-GB" dirty="0"/>
              <a:t> </a:t>
            </a:r>
            <a:r>
              <a:rPr lang="en-GB" dirty="0" err="1"/>
              <a:t>postupci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čelika</a:t>
            </a:r>
            <a:r>
              <a:rPr lang="en-GB" dirty="0"/>
              <a:t>, </a:t>
            </a:r>
            <a:r>
              <a:rPr lang="en-GB" dirty="0" err="1"/>
              <a:t>iako</a:t>
            </a:r>
            <a:r>
              <a:rPr lang="en-GB" dirty="0"/>
              <a:t> se </a:t>
            </a:r>
            <a:r>
              <a:rPr lang="en-GB" dirty="0" err="1"/>
              <a:t>razlikuju</a:t>
            </a:r>
            <a:r>
              <a:rPr lang="en-GB" dirty="0"/>
              <a:t> u </a:t>
            </a:r>
            <a:r>
              <a:rPr lang="en-GB" dirty="0" err="1"/>
              <a:t>detaljima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izbor</a:t>
            </a:r>
            <a:r>
              <a:rPr lang="en-GB" dirty="0"/>
              <a:t> </a:t>
            </a:r>
            <a:r>
              <a:rPr lang="en-GB" dirty="0" err="1"/>
              <a:t>tehnike</a:t>
            </a:r>
            <a:r>
              <a:rPr lang="en-GB" dirty="0"/>
              <a:t> </a:t>
            </a:r>
            <a:r>
              <a:rPr lang="en-GB" dirty="0" err="1"/>
              <a:t>spajanja</a:t>
            </a:r>
            <a:r>
              <a:rPr lang="en-GB" dirty="0"/>
              <a:t> </a:t>
            </a:r>
            <a:r>
              <a:rPr lang="en-GB" dirty="0" err="1"/>
              <a:t>ovisi</a:t>
            </a:r>
            <a:r>
              <a:rPr lang="en-GB" dirty="0"/>
              <a:t> o </a:t>
            </a:r>
            <a:r>
              <a:rPr lang="en-GB" dirty="0" err="1"/>
              <a:t>velikom</a:t>
            </a:r>
            <a:r>
              <a:rPr lang="en-GB" dirty="0"/>
              <a:t> </a:t>
            </a:r>
            <a:r>
              <a:rPr lang="en-GB" dirty="0" err="1"/>
              <a:t>broju</a:t>
            </a:r>
            <a:r>
              <a:rPr lang="en-GB" dirty="0"/>
              <a:t> </a:t>
            </a:r>
            <a:r>
              <a:rPr lang="en-GB" dirty="0" err="1"/>
              <a:t>činitelja</a:t>
            </a:r>
            <a:r>
              <a:rPr lang="en-GB" dirty="0"/>
              <a:t>, </a:t>
            </a:r>
            <a:r>
              <a:rPr lang="en-GB" dirty="0" err="1"/>
              <a:t>konstrukcijskim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nekonstrukcijskim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legure</a:t>
            </a:r>
            <a:r>
              <a:rPr lang="en-GB" dirty="0"/>
              <a:t> za </a:t>
            </a:r>
            <a:r>
              <a:rPr lang="en-GB" dirty="0" err="1"/>
              <a:t>zakovice</a:t>
            </a:r>
            <a:r>
              <a:rPr lang="en-GB" dirty="0"/>
              <a:t>, </a:t>
            </a:r>
            <a:r>
              <a:rPr lang="en-GB" dirty="0" err="1"/>
              <a:t>vijke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materijal</a:t>
            </a:r>
            <a:r>
              <a:rPr lang="en-GB" dirty="0"/>
              <a:t> za </a:t>
            </a:r>
            <a:r>
              <a:rPr lang="en-GB" dirty="0" err="1"/>
              <a:t>zavarivanje</a:t>
            </a:r>
            <a:r>
              <a:rPr lang="en-GB" dirty="0"/>
              <a:t> </a:t>
            </a:r>
            <a:r>
              <a:rPr lang="en-GB" dirty="0" err="1"/>
              <a:t>moraju</a:t>
            </a:r>
            <a:r>
              <a:rPr lang="en-GB" dirty="0"/>
              <a:t> </a:t>
            </a:r>
            <a:r>
              <a:rPr lang="en-GB" dirty="0" err="1"/>
              <a:t>imati</a:t>
            </a:r>
            <a:r>
              <a:rPr lang="en-GB" dirty="0"/>
              <a:t> </a:t>
            </a:r>
            <a:r>
              <a:rPr lang="en-GB" dirty="0" err="1"/>
              <a:t>sastav</a:t>
            </a:r>
            <a:r>
              <a:rPr lang="en-GB" dirty="0"/>
              <a:t> </a:t>
            </a:r>
            <a:r>
              <a:rPr lang="en-GB" dirty="0" err="1"/>
              <a:t>približno</a:t>
            </a:r>
            <a:r>
              <a:rPr lang="en-GB" dirty="0"/>
              <a:t> </a:t>
            </a:r>
            <a:r>
              <a:rPr lang="en-GB" dirty="0" err="1"/>
              <a:t>isti</a:t>
            </a:r>
            <a:r>
              <a:rPr lang="en-GB" dirty="0"/>
              <a:t> </a:t>
            </a:r>
            <a:r>
              <a:rPr lang="en-GB" dirty="0" err="1"/>
              <a:t>osnovnom</a:t>
            </a:r>
            <a:r>
              <a:rPr lang="en-GB" dirty="0"/>
              <a:t> </a:t>
            </a:r>
            <a:r>
              <a:rPr lang="en-GB" dirty="0" err="1"/>
              <a:t>materijalu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bi se </a:t>
            </a:r>
            <a:r>
              <a:rPr lang="en-GB" dirty="0" err="1"/>
              <a:t>izbjegla</a:t>
            </a:r>
            <a:r>
              <a:rPr lang="en-GB" dirty="0"/>
              <a:t> </a:t>
            </a:r>
            <a:r>
              <a:rPr lang="en-GB" dirty="0" err="1"/>
              <a:t>kontaktna</a:t>
            </a:r>
            <a:r>
              <a:rPr lang="en-GB" dirty="0"/>
              <a:t> </a:t>
            </a:r>
            <a:r>
              <a:rPr lang="en-GB" dirty="0" err="1"/>
              <a:t>korozija</a:t>
            </a:r>
            <a:endParaRPr lang="en-GB" dirty="0"/>
          </a:p>
          <a:p>
            <a:r>
              <a:rPr lang="en-GB" dirty="0"/>
              <a:t>- </a:t>
            </a:r>
            <a:r>
              <a:rPr lang="en-GB" dirty="0" err="1"/>
              <a:t>koriste</a:t>
            </a:r>
            <a:r>
              <a:rPr lang="en-GB" dirty="0"/>
              <a:t> se – </a:t>
            </a:r>
            <a:r>
              <a:rPr lang="en-GB" dirty="0" err="1"/>
              <a:t>zakovice</a:t>
            </a:r>
            <a:r>
              <a:rPr lang="en-GB" dirty="0"/>
              <a:t>, 	- </a:t>
            </a:r>
            <a:r>
              <a:rPr lang="en-GB" dirty="0" err="1"/>
              <a:t>vijci</a:t>
            </a:r>
            <a:r>
              <a:rPr lang="en-GB" dirty="0"/>
              <a:t>, 	- </a:t>
            </a:r>
            <a:r>
              <a:rPr lang="en-GB" dirty="0" err="1"/>
              <a:t>zavar</a:t>
            </a:r>
            <a:r>
              <a:rPr lang="hr-HR" dirty="0"/>
              <a:t>  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	-</a:t>
            </a:r>
            <a:r>
              <a:rPr lang="en-GB" dirty="0" err="1"/>
              <a:t>lijepljenje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145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Uvjet zadovoljavanja GSN za spojna sredstva ili </a:t>
            </a:r>
            <a:r>
              <a:rPr lang="hr-HR" dirty="0" err="1"/>
              <a:t>zavar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653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Zakivanje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izvodi</a:t>
            </a:r>
            <a:r>
              <a:rPr lang="en-GB" dirty="0"/>
              <a:t> se </a:t>
            </a:r>
            <a:r>
              <a:rPr lang="en-GB" dirty="0" err="1"/>
              <a:t>hladnim</a:t>
            </a:r>
            <a:r>
              <a:rPr lang="en-GB" dirty="0"/>
              <a:t> </a:t>
            </a:r>
            <a:r>
              <a:rPr lang="en-GB" dirty="0" err="1"/>
              <a:t>postupkom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spoj</a:t>
            </a:r>
            <a:r>
              <a:rPr lang="en-GB" dirty="0"/>
              <a:t> </a:t>
            </a:r>
            <a:r>
              <a:rPr lang="en-GB" dirty="0" err="1"/>
              <a:t>prenosi</a:t>
            </a:r>
            <a:r>
              <a:rPr lang="en-GB" dirty="0"/>
              <a:t> </a:t>
            </a:r>
            <a:r>
              <a:rPr lang="en-GB" dirty="0" err="1"/>
              <a:t>silu</a:t>
            </a:r>
            <a:r>
              <a:rPr lang="en-GB" dirty="0"/>
              <a:t> </a:t>
            </a:r>
            <a:r>
              <a:rPr lang="en-GB" dirty="0" err="1"/>
              <a:t>pritiskom</a:t>
            </a:r>
            <a:r>
              <a:rPr lang="en-GB" dirty="0"/>
              <a:t> po </a:t>
            </a:r>
            <a:r>
              <a:rPr lang="en-GB" dirty="0" err="1"/>
              <a:t>obodu</a:t>
            </a:r>
            <a:r>
              <a:rPr lang="en-GB" dirty="0"/>
              <a:t> </a:t>
            </a:r>
            <a:r>
              <a:rPr lang="en-GB" dirty="0" err="1"/>
              <a:t>plašta</a:t>
            </a:r>
            <a:r>
              <a:rPr lang="en-GB" dirty="0"/>
              <a:t> </a:t>
            </a:r>
            <a:r>
              <a:rPr lang="en-GB" dirty="0" err="1"/>
              <a:t>zakovice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posmično</a:t>
            </a:r>
            <a:r>
              <a:rPr lang="en-GB" dirty="0"/>
              <a:t> </a:t>
            </a:r>
            <a:r>
              <a:rPr lang="en-GB" dirty="0" err="1"/>
              <a:t>kroz</a:t>
            </a:r>
            <a:r>
              <a:rPr lang="en-GB" dirty="0"/>
              <a:t> </a:t>
            </a:r>
            <a:r>
              <a:rPr lang="en-GB" dirty="0" err="1"/>
              <a:t>njen</a:t>
            </a:r>
            <a:r>
              <a:rPr lang="en-GB" dirty="0"/>
              <a:t> </a:t>
            </a:r>
            <a:r>
              <a:rPr lang="en-GB" dirty="0" err="1"/>
              <a:t>presjek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promjer</a:t>
            </a:r>
            <a:r>
              <a:rPr lang="en-GB" dirty="0"/>
              <a:t> </a:t>
            </a:r>
            <a:r>
              <a:rPr lang="en-GB" dirty="0" err="1"/>
              <a:t>rupe</a:t>
            </a:r>
            <a:r>
              <a:rPr lang="en-GB" dirty="0"/>
              <a:t> </a:t>
            </a:r>
            <a:r>
              <a:rPr lang="en-GB" dirty="0" err="1"/>
              <a:t>veći</a:t>
            </a:r>
            <a:r>
              <a:rPr lang="en-GB" dirty="0"/>
              <a:t> od </a:t>
            </a:r>
            <a:r>
              <a:rPr lang="en-GB" dirty="0" err="1"/>
              <a:t>zakovice</a:t>
            </a:r>
            <a:r>
              <a:rPr lang="en-GB" dirty="0"/>
              <a:t> </a:t>
            </a:r>
            <a:r>
              <a:rPr lang="en-GB" dirty="0" err="1"/>
              <a:t>samo</a:t>
            </a:r>
            <a:r>
              <a:rPr lang="en-GB" dirty="0"/>
              <a:t> za 0,1 do 0,2mm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1322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sng" dirty="0" err="1"/>
              <a:t>Vijčani</a:t>
            </a:r>
            <a:r>
              <a:rPr lang="en-GB" u="sng" dirty="0"/>
              <a:t> </a:t>
            </a:r>
            <a:r>
              <a:rPr lang="en-GB" u="sng" dirty="0" err="1"/>
              <a:t>spojevi</a:t>
            </a:r>
            <a:endParaRPr lang="en-GB" u="sng" dirty="0"/>
          </a:p>
          <a:p>
            <a:endParaRPr lang="en-GB" dirty="0"/>
          </a:p>
          <a:p>
            <a:r>
              <a:rPr lang="en-GB" dirty="0"/>
              <a:t>-Al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čelični</a:t>
            </a:r>
            <a:r>
              <a:rPr lang="en-GB" dirty="0"/>
              <a:t> </a:t>
            </a:r>
            <a:r>
              <a:rPr lang="en-GB" dirty="0" err="1"/>
              <a:t>vijci</a:t>
            </a:r>
            <a:r>
              <a:rPr lang="en-GB" dirty="0"/>
              <a:t>, </a:t>
            </a:r>
            <a:r>
              <a:rPr lang="en-GB" dirty="0" err="1"/>
              <a:t>čelični</a:t>
            </a:r>
            <a:r>
              <a:rPr lang="en-GB" dirty="0"/>
              <a:t> </a:t>
            </a:r>
            <a:r>
              <a:rPr lang="en-GB" dirty="0" err="1"/>
              <a:t>moraju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pocinčani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kadmirani</a:t>
            </a:r>
            <a:endParaRPr lang="en-GB" dirty="0"/>
          </a:p>
          <a:p>
            <a:r>
              <a:rPr lang="en-GB" dirty="0"/>
              <a:t>-Al-</a:t>
            </a:r>
            <a:r>
              <a:rPr lang="en-GB" dirty="0" err="1"/>
              <a:t>vijci</a:t>
            </a:r>
            <a:r>
              <a:rPr lang="en-GB" dirty="0"/>
              <a:t> </a:t>
            </a:r>
            <a:r>
              <a:rPr lang="en-GB" dirty="0" err="1"/>
              <a:t>visoke</a:t>
            </a:r>
            <a:r>
              <a:rPr lang="en-GB" dirty="0"/>
              <a:t> </a:t>
            </a:r>
            <a:r>
              <a:rPr lang="en-GB" dirty="0" err="1"/>
              <a:t>otpornosti</a:t>
            </a:r>
            <a:r>
              <a:rPr lang="en-GB" dirty="0"/>
              <a:t> s </a:t>
            </a:r>
            <a:r>
              <a:rPr lang="en-GB" dirty="0" err="1"/>
              <a:t>čvrstoćama</a:t>
            </a:r>
            <a:r>
              <a:rPr lang="en-GB" dirty="0"/>
              <a:t> 310 do 350 N/mm²</a:t>
            </a:r>
          </a:p>
          <a:p>
            <a:r>
              <a:rPr lang="en-GB" dirty="0"/>
              <a:t>-za Al-</a:t>
            </a:r>
            <a:r>
              <a:rPr lang="en-GB" dirty="0" err="1"/>
              <a:t>vijke</a:t>
            </a:r>
            <a:r>
              <a:rPr lang="en-GB" dirty="0"/>
              <a:t> </a:t>
            </a:r>
            <a:r>
              <a:rPr lang="en-GB" dirty="0" err="1"/>
              <a:t>primjenjuje</a:t>
            </a:r>
            <a:r>
              <a:rPr lang="en-GB" dirty="0"/>
              <a:t> se </a:t>
            </a:r>
            <a:r>
              <a:rPr lang="en-GB" dirty="0" err="1"/>
              <a:t>kružni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trapezni</a:t>
            </a:r>
            <a:r>
              <a:rPr lang="en-GB" dirty="0"/>
              <a:t> </a:t>
            </a:r>
            <a:r>
              <a:rPr lang="en-GB" dirty="0" err="1"/>
              <a:t>narez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dobri</a:t>
            </a:r>
            <a:r>
              <a:rPr lang="en-GB" dirty="0"/>
              <a:t> </a:t>
            </a:r>
            <a:r>
              <a:rPr lang="en-GB" dirty="0" err="1"/>
              <a:t>rezultati</a:t>
            </a:r>
            <a:r>
              <a:rPr lang="en-GB" dirty="0"/>
              <a:t> </a:t>
            </a:r>
            <a:r>
              <a:rPr lang="en-GB" dirty="0" err="1"/>
              <a:t>postižu</a:t>
            </a:r>
            <a:r>
              <a:rPr lang="en-GB" dirty="0"/>
              <a:t> se </a:t>
            </a:r>
            <a:r>
              <a:rPr lang="en-GB" dirty="0" err="1"/>
              <a:t>prednapregnutim</a:t>
            </a:r>
            <a:r>
              <a:rPr lang="en-GB" dirty="0"/>
              <a:t> </a:t>
            </a:r>
            <a:r>
              <a:rPr lang="en-GB" dirty="0" err="1"/>
              <a:t>vijcima</a:t>
            </a:r>
            <a:endParaRPr lang="hr-HR" dirty="0"/>
          </a:p>
          <a:p>
            <a:endParaRPr lang="en-GB" dirty="0"/>
          </a:p>
          <a:p>
            <a:r>
              <a:rPr lang="en-GB" u="sng" dirty="0" err="1"/>
              <a:t>Lijepljenje</a:t>
            </a:r>
            <a:endParaRPr lang="en-GB" u="sng" dirty="0"/>
          </a:p>
          <a:p>
            <a:r>
              <a:rPr lang="en-GB" dirty="0"/>
              <a:t>-</a:t>
            </a:r>
            <a:r>
              <a:rPr lang="en-GB" dirty="0" err="1"/>
              <a:t>spajanje</a:t>
            </a:r>
            <a:r>
              <a:rPr lang="en-GB" dirty="0"/>
              <a:t> s </a:t>
            </a:r>
            <a:r>
              <a:rPr lang="en-GB" dirty="0" err="1"/>
              <a:t>epoksidnim</a:t>
            </a:r>
            <a:r>
              <a:rPr lang="en-GB" dirty="0"/>
              <a:t> </a:t>
            </a:r>
            <a:r>
              <a:rPr lang="en-GB" dirty="0" err="1"/>
              <a:t>ljepilima</a:t>
            </a:r>
            <a:r>
              <a:rPr lang="en-GB" dirty="0"/>
              <a:t> po </a:t>
            </a:r>
            <a:r>
              <a:rPr lang="en-GB" dirty="0" err="1"/>
              <a:t>toplom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hladnom</a:t>
            </a:r>
            <a:r>
              <a:rPr lang="en-GB" dirty="0"/>
              <a:t> </a:t>
            </a:r>
            <a:r>
              <a:rPr lang="en-GB" dirty="0" err="1"/>
              <a:t>postupku</a:t>
            </a:r>
            <a:endParaRPr lang="en-GB" dirty="0"/>
          </a:p>
          <a:p>
            <a:r>
              <a:rPr lang="en-GB" dirty="0"/>
              <a:t>-za </a:t>
            </a:r>
            <a:r>
              <a:rPr lang="en-GB" dirty="0" err="1"/>
              <a:t>nosive</a:t>
            </a:r>
            <a:r>
              <a:rPr lang="en-GB" dirty="0"/>
              <a:t> </a:t>
            </a:r>
            <a:r>
              <a:rPr lang="en-GB" dirty="0" err="1"/>
              <a:t>konstrukcije</a:t>
            </a:r>
            <a:r>
              <a:rPr lang="en-GB" dirty="0"/>
              <a:t> </a:t>
            </a:r>
            <a:r>
              <a:rPr lang="en-GB" dirty="0" err="1"/>
              <a:t>još</a:t>
            </a:r>
            <a:r>
              <a:rPr lang="en-GB" dirty="0"/>
              <a:t> u </a:t>
            </a:r>
            <a:r>
              <a:rPr lang="en-GB" dirty="0" err="1"/>
              <a:t>eksperimentalnoj</a:t>
            </a:r>
            <a:r>
              <a:rPr lang="en-GB" dirty="0"/>
              <a:t> </a:t>
            </a:r>
            <a:r>
              <a:rPr lang="en-GB" dirty="0" err="1"/>
              <a:t>fazi</a:t>
            </a:r>
            <a:endParaRPr lang="en-GB" dirty="0"/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u="sng" dirty="0" err="1"/>
              <a:t>Zavarivanje</a:t>
            </a:r>
            <a:endParaRPr lang="en-GB" u="sng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6872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Zavarivanje</a:t>
            </a:r>
            <a:endParaRPr lang="en-GB" dirty="0"/>
          </a:p>
          <a:p>
            <a:r>
              <a:rPr lang="en-GB" dirty="0"/>
              <a:t>Ima </a:t>
            </a:r>
            <a:r>
              <a:rPr lang="en-GB" dirty="0" err="1"/>
              <a:t>prednost</a:t>
            </a:r>
            <a:r>
              <a:rPr lang="en-GB" dirty="0"/>
              <a:t> pred </a:t>
            </a:r>
            <a:r>
              <a:rPr lang="en-GB" dirty="0" err="1"/>
              <a:t>ostalim</a:t>
            </a:r>
            <a:r>
              <a:rPr lang="en-GB" dirty="0"/>
              <a:t> </a:t>
            </a:r>
            <a:r>
              <a:rPr lang="en-GB" dirty="0" err="1"/>
              <a:t>vrstama</a:t>
            </a:r>
            <a:r>
              <a:rPr lang="en-GB" dirty="0"/>
              <a:t> </a:t>
            </a:r>
            <a:r>
              <a:rPr lang="en-GB" dirty="0" err="1"/>
              <a:t>spajanja</a:t>
            </a:r>
            <a:r>
              <a:rPr lang="en-GB" dirty="0"/>
              <a:t>, </a:t>
            </a:r>
            <a:r>
              <a:rPr lang="en-GB" dirty="0" err="1"/>
              <a:t>tj</a:t>
            </a:r>
            <a:r>
              <a:rPr lang="en-GB" dirty="0"/>
              <a:t>. </a:t>
            </a:r>
            <a:r>
              <a:rPr lang="en-GB" dirty="0" err="1"/>
              <a:t>najvažnija</a:t>
            </a:r>
            <a:r>
              <a:rPr lang="en-GB" dirty="0"/>
              <a:t> </a:t>
            </a:r>
            <a:r>
              <a:rPr lang="en-GB" dirty="0" err="1"/>
              <a:t>metoda</a:t>
            </a:r>
            <a:r>
              <a:rPr lang="en-GB" dirty="0"/>
              <a:t> </a:t>
            </a:r>
            <a:r>
              <a:rPr lang="en-GB" dirty="0" err="1"/>
              <a:t>spajanja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definirano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spajanje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 </a:t>
            </a:r>
            <a:r>
              <a:rPr lang="en-GB" dirty="0" err="1"/>
              <a:t>upotrebom</a:t>
            </a:r>
            <a:r>
              <a:rPr lang="en-GB" dirty="0"/>
              <a:t> </a:t>
            </a:r>
            <a:r>
              <a:rPr lang="en-GB" dirty="0" err="1"/>
              <a:t>topline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varenje</a:t>
            </a:r>
            <a:r>
              <a:rPr lang="en-GB" dirty="0"/>
              <a:t> </a:t>
            </a:r>
            <a:r>
              <a:rPr lang="en-GB" dirty="0" err="1"/>
              <a:t>plinom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metalno</a:t>
            </a:r>
            <a:r>
              <a:rPr lang="en-GB" dirty="0"/>
              <a:t> </a:t>
            </a:r>
            <a:r>
              <a:rPr lang="en-GB" dirty="0" err="1"/>
              <a:t>lučno</a:t>
            </a:r>
            <a:r>
              <a:rPr lang="en-GB" dirty="0"/>
              <a:t> </a:t>
            </a:r>
            <a:r>
              <a:rPr lang="en-GB" dirty="0" err="1"/>
              <a:t>varenje</a:t>
            </a:r>
            <a:r>
              <a:rPr lang="en-GB" dirty="0"/>
              <a:t> (</a:t>
            </a:r>
            <a:r>
              <a:rPr lang="en-GB" dirty="0" err="1"/>
              <a:t>najčešće</a:t>
            </a:r>
            <a:r>
              <a:rPr lang="en-GB" dirty="0"/>
              <a:t> </a:t>
            </a:r>
            <a:r>
              <a:rPr lang="en-GB" dirty="0" err="1"/>
              <a:t>korištene</a:t>
            </a:r>
            <a:r>
              <a:rPr lang="en-GB" dirty="0"/>
              <a:t> </a:t>
            </a:r>
            <a:r>
              <a:rPr lang="en-GB" dirty="0" err="1"/>
              <a:t>vrste</a:t>
            </a:r>
            <a:r>
              <a:rPr lang="en-GB" dirty="0"/>
              <a:t>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čelika</a:t>
            </a:r>
            <a:r>
              <a:rPr lang="en-GB" dirty="0"/>
              <a:t>) </a:t>
            </a:r>
            <a:r>
              <a:rPr lang="en-GB" dirty="0" err="1"/>
              <a:t>nisu</a:t>
            </a:r>
            <a:r>
              <a:rPr lang="en-GB" dirty="0"/>
              <a:t> </a:t>
            </a:r>
            <a:r>
              <a:rPr lang="en-GB" dirty="0" err="1"/>
              <a:t>često</a:t>
            </a:r>
            <a:r>
              <a:rPr lang="en-GB" dirty="0"/>
              <a:t> </a:t>
            </a:r>
            <a:r>
              <a:rPr lang="en-GB" dirty="0" err="1"/>
              <a:t>upotrebljavane</a:t>
            </a:r>
            <a:r>
              <a:rPr lang="en-GB" dirty="0"/>
              <a:t>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aluminija</a:t>
            </a:r>
            <a:r>
              <a:rPr lang="en-GB" dirty="0"/>
              <a:t> </a:t>
            </a:r>
            <a:r>
              <a:rPr lang="en-GB" dirty="0" err="1"/>
              <a:t>zbog</a:t>
            </a:r>
            <a:r>
              <a:rPr lang="en-GB" dirty="0"/>
              <a:t> male </a:t>
            </a:r>
            <a:r>
              <a:rPr lang="en-GB" dirty="0" err="1"/>
              <a:t>efikasnosti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loše</a:t>
            </a:r>
            <a:r>
              <a:rPr lang="en-GB" dirty="0"/>
              <a:t> </a:t>
            </a:r>
            <a:r>
              <a:rPr lang="en-GB" dirty="0" err="1"/>
              <a:t>kvalitete</a:t>
            </a:r>
            <a:r>
              <a:rPr lang="en-GB" dirty="0"/>
              <a:t> </a:t>
            </a:r>
            <a:r>
              <a:rPr lang="en-GB" dirty="0" err="1"/>
              <a:t>određenih</a:t>
            </a:r>
            <a:r>
              <a:rPr lang="en-GB" dirty="0"/>
              <a:t> </a:t>
            </a:r>
            <a:r>
              <a:rPr lang="en-GB" dirty="0" err="1"/>
              <a:t>dijelova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najčešće</a:t>
            </a:r>
            <a:r>
              <a:rPr lang="en-GB" dirty="0"/>
              <a:t> </a:t>
            </a:r>
            <a:r>
              <a:rPr lang="en-GB" dirty="0" err="1"/>
              <a:t>korištene</a:t>
            </a:r>
            <a:r>
              <a:rPr lang="en-GB" dirty="0"/>
              <a:t> </a:t>
            </a:r>
            <a:r>
              <a:rPr lang="en-GB" dirty="0" err="1"/>
              <a:t>metode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metode</a:t>
            </a:r>
            <a:r>
              <a:rPr lang="en-GB" dirty="0"/>
              <a:t> </a:t>
            </a:r>
            <a:r>
              <a:rPr lang="en-GB" dirty="0" err="1"/>
              <a:t>lučnog</a:t>
            </a:r>
            <a:r>
              <a:rPr lang="en-GB" dirty="0"/>
              <a:t> </a:t>
            </a:r>
            <a:r>
              <a:rPr lang="en-GB" dirty="0" err="1"/>
              <a:t>zaštićenog</a:t>
            </a:r>
            <a:r>
              <a:rPr lang="en-GB" dirty="0"/>
              <a:t> </a:t>
            </a:r>
            <a:r>
              <a:rPr lang="en-GB" dirty="0" err="1"/>
              <a:t>varenja</a:t>
            </a:r>
            <a:r>
              <a:rPr lang="en-GB" dirty="0"/>
              <a:t> </a:t>
            </a:r>
            <a:r>
              <a:rPr lang="en-GB" dirty="0" err="1"/>
              <a:t>pomoću</a:t>
            </a:r>
            <a:r>
              <a:rPr lang="en-GB" dirty="0"/>
              <a:t> </a:t>
            </a:r>
            <a:r>
              <a:rPr lang="en-GB" dirty="0" err="1"/>
              <a:t>inertnog</a:t>
            </a:r>
            <a:r>
              <a:rPr lang="en-GB" dirty="0"/>
              <a:t> </a:t>
            </a:r>
            <a:r>
              <a:rPr lang="en-GB" dirty="0" err="1"/>
              <a:t>plina</a:t>
            </a:r>
            <a:r>
              <a:rPr lang="en-GB" dirty="0"/>
              <a:t> TIG </a:t>
            </a:r>
            <a:r>
              <a:rPr lang="en-GB" dirty="0" err="1"/>
              <a:t>i</a:t>
            </a:r>
            <a:r>
              <a:rPr lang="en-GB" dirty="0"/>
              <a:t> MIG </a:t>
            </a:r>
          </a:p>
          <a:p>
            <a:r>
              <a:rPr lang="en-GB" dirty="0"/>
              <a:t>-</a:t>
            </a:r>
            <a:r>
              <a:rPr lang="en-GB" dirty="0" err="1"/>
              <a:t>razlike</a:t>
            </a:r>
            <a:r>
              <a:rPr lang="en-GB" dirty="0"/>
              <a:t> </a:t>
            </a:r>
            <a:r>
              <a:rPr lang="en-GB" dirty="0" err="1"/>
              <a:t>između</a:t>
            </a:r>
            <a:r>
              <a:rPr lang="en-GB" dirty="0"/>
              <a:t> </a:t>
            </a:r>
            <a:r>
              <a:rPr lang="en-GB" dirty="0" err="1"/>
              <a:t>varenja</a:t>
            </a:r>
            <a:r>
              <a:rPr lang="en-GB" dirty="0"/>
              <a:t> </a:t>
            </a:r>
            <a:r>
              <a:rPr lang="en-GB" dirty="0" err="1"/>
              <a:t>čelika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TIG-a </a:t>
            </a:r>
            <a:r>
              <a:rPr lang="en-GB" dirty="0" err="1"/>
              <a:t>su</a:t>
            </a:r>
            <a:r>
              <a:rPr lang="en-GB" dirty="0"/>
              <a:t>: </a:t>
            </a:r>
            <a:r>
              <a:rPr lang="en-GB" dirty="0" err="1"/>
              <a:t>adhezijski</a:t>
            </a:r>
            <a:r>
              <a:rPr lang="en-GB" dirty="0"/>
              <a:t> </a:t>
            </a:r>
            <a:r>
              <a:rPr lang="en-GB" dirty="0" err="1"/>
              <a:t>oksidni</a:t>
            </a:r>
            <a:r>
              <a:rPr lang="en-GB" dirty="0"/>
              <a:t> film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površini</a:t>
            </a:r>
            <a:r>
              <a:rPr lang="en-GB" dirty="0"/>
              <a:t> </a:t>
            </a:r>
            <a:r>
              <a:rPr lang="en-GB" dirty="0" err="1"/>
              <a:t>aluminija</a:t>
            </a:r>
            <a:r>
              <a:rPr lang="en-GB" dirty="0"/>
              <a:t> koji mora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odstranjen</a:t>
            </a:r>
            <a:r>
              <a:rPr lang="en-GB" dirty="0"/>
              <a:t> </a:t>
            </a:r>
            <a:r>
              <a:rPr lang="en-GB" dirty="0" err="1"/>
              <a:t>prije</a:t>
            </a:r>
            <a:r>
              <a:rPr lang="en-GB" dirty="0"/>
              <a:t> </a:t>
            </a:r>
            <a:r>
              <a:rPr lang="en-GB" dirty="0" err="1"/>
              <a:t>varenja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zaštita</a:t>
            </a:r>
            <a:r>
              <a:rPr lang="en-GB" dirty="0"/>
              <a:t> </a:t>
            </a:r>
            <a:r>
              <a:rPr lang="en-GB" dirty="0" err="1"/>
              <a:t>čistog</a:t>
            </a:r>
            <a:r>
              <a:rPr lang="en-GB" dirty="0"/>
              <a:t> </a:t>
            </a:r>
            <a:r>
              <a:rPr lang="en-GB" dirty="0" err="1"/>
              <a:t>metala</a:t>
            </a:r>
            <a:r>
              <a:rPr lang="en-GB" dirty="0"/>
              <a:t> od </a:t>
            </a:r>
            <a:r>
              <a:rPr lang="en-GB" dirty="0" err="1"/>
              <a:t>oksida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atmosfere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3752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Zavarivanje</a:t>
            </a:r>
            <a:r>
              <a:rPr lang="en-GB" dirty="0"/>
              <a:t> TIG </a:t>
            </a:r>
            <a:r>
              <a:rPr lang="en-GB" dirty="0" err="1"/>
              <a:t>postupkom</a:t>
            </a:r>
            <a:r>
              <a:rPr lang="en-GB" dirty="0"/>
              <a:t> (</a:t>
            </a:r>
            <a:r>
              <a:rPr lang="en-GB" dirty="0" err="1"/>
              <a:t>engl.</a:t>
            </a:r>
            <a:r>
              <a:rPr lang="en-GB" dirty="0"/>
              <a:t> Tungsten Inert Gas), TIG </a:t>
            </a:r>
            <a:r>
              <a:rPr lang="en-GB" dirty="0" err="1"/>
              <a:t>postupak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elektrolučno</a:t>
            </a:r>
            <a:r>
              <a:rPr lang="en-GB" dirty="0"/>
              <a:t> </a:t>
            </a:r>
            <a:r>
              <a:rPr lang="en-GB" dirty="0" err="1"/>
              <a:t>zavarivanje</a:t>
            </a:r>
            <a:r>
              <a:rPr lang="en-GB" dirty="0"/>
              <a:t> </a:t>
            </a:r>
            <a:r>
              <a:rPr lang="en-GB" dirty="0" err="1"/>
              <a:t>netaljivom</a:t>
            </a:r>
            <a:r>
              <a:rPr lang="en-GB" dirty="0"/>
              <a:t> </a:t>
            </a:r>
            <a:r>
              <a:rPr lang="en-GB" dirty="0" err="1"/>
              <a:t>elektrodom</a:t>
            </a:r>
            <a:r>
              <a:rPr lang="en-GB" dirty="0"/>
              <a:t> u </a:t>
            </a:r>
            <a:r>
              <a:rPr lang="en-GB" dirty="0" err="1"/>
              <a:t>zaštiti</a:t>
            </a:r>
            <a:r>
              <a:rPr lang="en-GB" dirty="0"/>
              <a:t> </a:t>
            </a:r>
            <a:r>
              <a:rPr lang="en-GB" dirty="0" err="1"/>
              <a:t>inertnog</a:t>
            </a:r>
            <a:r>
              <a:rPr lang="en-GB" dirty="0"/>
              <a:t> </a:t>
            </a:r>
            <a:r>
              <a:rPr lang="en-GB" dirty="0" err="1"/>
              <a:t>plina</a:t>
            </a:r>
            <a:r>
              <a:rPr lang="en-GB" dirty="0"/>
              <a:t> (</a:t>
            </a:r>
            <a:r>
              <a:rPr lang="en-GB" dirty="0" err="1"/>
              <a:t>engl.</a:t>
            </a:r>
            <a:r>
              <a:rPr lang="en-GB" dirty="0"/>
              <a:t> Gas Tungsten Arc Welding – GTAW) je </a:t>
            </a:r>
            <a:r>
              <a:rPr lang="en-GB" dirty="0" err="1"/>
              <a:t>ručni</a:t>
            </a:r>
            <a:r>
              <a:rPr lang="en-GB" dirty="0"/>
              <a:t> </a:t>
            </a:r>
            <a:r>
              <a:rPr lang="en-GB" dirty="0" err="1"/>
              <a:t>postupak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 u </a:t>
            </a:r>
            <a:r>
              <a:rPr lang="en-GB" dirty="0" err="1"/>
              <a:t>neutralnom</a:t>
            </a:r>
            <a:r>
              <a:rPr lang="en-GB" dirty="0"/>
              <a:t> </a:t>
            </a:r>
            <a:r>
              <a:rPr lang="en-GB" dirty="0" err="1"/>
              <a:t>zaštitnom</a:t>
            </a:r>
            <a:r>
              <a:rPr lang="en-GB" dirty="0"/>
              <a:t> </a:t>
            </a:r>
            <a:r>
              <a:rPr lang="en-GB" dirty="0" err="1"/>
              <a:t>plinu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neutralnoj</a:t>
            </a:r>
            <a:r>
              <a:rPr lang="en-GB" dirty="0"/>
              <a:t> </a:t>
            </a:r>
            <a:r>
              <a:rPr lang="en-GB" dirty="0" err="1"/>
              <a:t>smjesi</a:t>
            </a:r>
            <a:r>
              <a:rPr lang="en-GB" dirty="0"/>
              <a:t> </a:t>
            </a:r>
            <a:r>
              <a:rPr lang="en-GB" dirty="0" err="1"/>
              <a:t>plinova</a:t>
            </a:r>
            <a:r>
              <a:rPr lang="en-GB" dirty="0"/>
              <a:t>, koji </a:t>
            </a:r>
            <a:r>
              <a:rPr lang="en-GB" dirty="0" err="1"/>
              <a:t>koristi</a:t>
            </a:r>
            <a:r>
              <a:rPr lang="en-GB" dirty="0"/>
              <a:t> </a:t>
            </a:r>
            <a:r>
              <a:rPr lang="en-GB" dirty="0" err="1"/>
              <a:t>netaljivu</a:t>
            </a:r>
            <a:r>
              <a:rPr lang="en-GB" dirty="0"/>
              <a:t> </a:t>
            </a:r>
            <a:r>
              <a:rPr lang="en-GB" dirty="0" err="1"/>
              <a:t>volframovu</a:t>
            </a:r>
            <a:r>
              <a:rPr lang="en-GB" dirty="0"/>
              <a:t> </a:t>
            </a:r>
            <a:r>
              <a:rPr lang="en-GB" dirty="0" err="1"/>
              <a:t>elektrodu</a:t>
            </a:r>
            <a:r>
              <a:rPr lang="en-GB" dirty="0"/>
              <a:t> (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volfram</a:t>
            </a:r>
            <a:r>
              <a:rPr lang="en-GB" dirty="0"/>
              <a:t> s </a:t>
            </a:r>
            <a:r>
              <a:rPr lang="en-GB" dirty="0" err="1"/>
              <a:t>dodacima</a:t>
            </a:r>
            <a:r>
              <a:rPr lang="en-GB" dirty="0"/>
              <a:t>, </a:t>
            </a:r>
            <a:r>
              <a:rPr lang="en-GB" dirty="0" err="1"/>
              <a:t>npr</a:t>
            </a:r>
            <a:r>
              <a:rPr lang="en-GB" dirty="0"/>
              <a:t>. </a:t>
            </a:r>
            <a:r>
              <a:rPr lang="en-GB" dirty="0" err="1"/>
              <a:t>torijevog</a:t>
            </a:r>
            <a:r>
              <a:rPr lang="en-GB" dirty="0"/>
              <a:t> </a:t>
            </a:r>
            <a:r>
              <a:rPr lang="en-GB" dirty="0" err="1"/>
              <a:t>oksida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oksida</a:t>
            </a:r>
            <a:r>
              <a:rPr lang="en-GB" dirty="0"/>
              <a:t> </a:t>
            </a:r>
            <a:r>
              <a:rPr lang="en-GB" dirty="0" err="1"/>
              <a:t>drugih</a:t>
            </a:r>
            <a:r>
              <a:rPr lang="en-GB" dirty="0"/>
              <a:t> </a:t>
            </a:r>
            <a:r>
              <a:rPr lang="en-GB" dirty="0" err="1"/>
              <a:t>elemenata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cirkonij</a:t>
            </a:r>
            <a:r>
              <a:rPr lang="en-GB" dirty="0"/>
              <a:t>, </a:t>
            </a:r>
            <a:r>
              <a:rPr lang="en-GB" dirty="0" err="1"/>
              <a:t>lantan</a:t>
            </a:r>
            <a:r>
              <a:rPr lang="en-GB" dirty="0"/>
              <a:t>, </a:t>
            </a:r>
            <a:r>
              <a:rPr lang="en-GB" dirty="0" err="1"/>
              <a:t>itrij</a:t>
            </a:r>
            <a:r>
              <a:rPr lang="en-GB" dirty="0"/>
              <a:t>)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posebno</a:t>
            </a:r>
            <a:r>
              <a:rPr lang="en-GB" dirty="0"/>
              <a:t> </a:t>
            </a:r>
            <a:r>
              <a:rPr lang="en-GB" dirty="0" err="1"/>
              <a:t>dodatni</a:t>
            </a:r>
            <a:r>
              <a:rPr lang="en-GB" dirty="0"/>
              <a:t> </a:t>
            </a:r>
            <a:r>
              <a:rPr lang="en-GB" dirty="0" err="1"/>
              <a:t>materijal</a:t>
            </a:r>
            <a:r>
              <a:rPr lang="en-GB" dirty="0"/>
              <a:t>. </a:t>
            </a:r>
            <a:r>
              <a:rPr lang="en-GB" dirty="0" err="1"/>
              <a:t>Svojstvo</a:t>
            </a:r>
            <a:r>
              <a:rPr lang="en-GB" dirty="0"/>
              <a:t> </a:t>
            </a:r>
            <a:r>
              <a:rPr lang="en-GB" dirty="0" err="1"/>
              <a:t>ovog</a:t>
            </a:r>
            <a:r>
              <a:rPr lang="en-GB" dirty="0"/>
              <a:t> </a:t>
            </a:r>
            <a:r>
              <a:rPr lang="en-GB" dirty="0" err="1"/>
              <a:t>postupka</a:t>
            </a:r>
            <a:r>
              <a:rPr lang="en-GB" dirty="0"/>
              <a:t> je </a:t>
            </a:r>
            <a:r>
              <a:rPr lang="en-GB" dirty="0" err="1"/>
              <a:t>stabilan</a:t>
            </a:r>
            <a:r>
              <a:rPr lang="en-GB" dirty="0"/>
              <a:t> </a:t>
            </a:r>
            <a:r>
              <a:rPr lang="en-GB" dirty="0" err="1"/>
              <a:t>električni</a:t>
            </a:r>
            <a:r>
              <a:rPr lang="en-GB" dirty="0"/>
              <a:t> </a:t>
            </a:r>
            <a:r>
              <a:rPr lang="en-GB" dirty="0" err="1"/>
              <a:t>luk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visoko</a:t>
            </a:r>
            <a:r>
              <a:rPr lang="en-GB" dirty="0"/>
              <a:t> </a:t>
            </a:r>
            <a:r>
              <a:rPr lang="en-GB" dirty="0" err="1"/>
              <a:t>kvalitetan</a:t>
            </a:r>
            <a:r>
              <a:rPr lang="en-GB" dirty="0"/>
              <a:t> </a:t>
            </a:r>
            <a:r>
              <a:rPr lang="en-GB" dirty="0" err="1"/>
              <a:t>zavar</a:t>
            </a:r>
            <a:r>
              <a:rPr lang="en-GB" dirty="0"/>
              <a:t>,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zahtjeva</a:t>
            </a:r>
            <a:r>
              <a:rPr lang="en-GB" dirty="0"/>
              <a:t> </a:t>
            </a:r>
            <a:r>
              <a:rPr lang="en-GB" dirty="0" err="1"/>
              <a:t>izuzetne</a:t>
            </a:r>
            <a:r>
              <a:rPr lang="en-GB" dirty="0"/>
              <a:t> </a:t>
            </a:r>
            <a:r>
              <a:rPr lang="en-GB" dirty="0" err="1"/>
              <a:t>vještine</a:t>
            </a:r>
            <a:r>
              <a:rPr lang="en-GB" dirty="0"/>
              <a:t> </a:t>
            </a:r>
            <a:r>
              <a:rPr lang="en-GB" dirty="0" err="1"/>
              <a:t>zavarivača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relativno</a:t>
            </a:r>
            <a:r>
              <a:rPr lang="en-GB" dirty="0"/>
              <a:t> je </a:t>
            </a:r>
            <a:r>
              <a:rPr lang="en-GB" dirty="0" err="1"/>
              <a:t>spor</a:t>
            </a:r>
            <a:r>
              <a:rPr lang="en-GB" dirty="0"/>
              <a:t>. </a:t>
            </a:r>
            <a:r>
              <a:rPr lang="en-GB" dirty="0" err="1"/>
              <a:t>Iako</a:t>
            </a:r>
            <a:r>
              <a:rPr lang="en-GB" dirty="0"/>
              <a:t> se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koristiti</a:t>
            </a:r>
            <a:r>
              <a:rPr lang="en-GB" dirty="0"/>
              <a:t> za </a:t>
            </a:r>
            <a:r>
              <a:rPr lang="en-GB" dirty="0" err="1"/>
              <a:t>skoro</a:t>
            </a:r>
            <a:r>
              <a:rPr lang="en-GB" dirty="0"/>
              <a:t> </a:t>
            </a:r>
            <a:r>
              <a:rPr lang="en-GB" dirty="0" err="1"/>
              <a:t>sve</a:t>
            </a:r>
            <a:r>
              <a:rPr lang="en-GB" dirty="0"/>
              <a:t> </a:t>
            </a:r>
            <a:r>
              <a:rPr lang="en-GB" dirty="0" err="1"/>
              <a:t>vrste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, </a:t>
            </a:r>
            <a:r>
              <a:rPr lang="en-GB" dirty="0" err="1"/>
              <a:t>najčešće</a:t>
            </a:r>
            <a:r>
              <a:rPr lang="en-GB" dirty="0"/>
              <a:t> se </a:t>
            </a:r>
            <a:r>
              <a:rPr lang="en-GB" dirty="0" err="1"/>
              <a:t>koristi</a:t>
            </a:r>
            <a:r>
              <a:rPr lang="en-GB" dirty="0"/>
              <a:t> za </a:t>
            </a:r>
            <a:r>
              <a:rPr lang="en-GB" dirty="0" err="1"/>
              <a:t>zavarivanje</a:t>
            </a:r>
            <a:r>
              <a:rPr lang="en-GB" dirty="0"/>
              <a:t> </a:t>
            </a:r>
            <a:r>
              <a:rPr lang="en-GB" dirty="0" err="1"/>
              <a:t>nehrđajućih</a:t>
            </a:r>
            <a:r>
              <a:rPr lang="en-GB" dirty="0"/>
              <a:t> </a:t>
            </a:r>
            <a:r>
              <a:rPr lang="en-GB" dirty="0" err="1"/>
              <a:t>čelika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lakih</a:t>
            </a:r>
            <a:r>
              <a:rPr lang="en-GB" dirty="0"/>
              <a:t> </a:t>
            </a:r>
            <a:r>
              <a:rPr lang="en-GB" dirty="0" err="1"/>
              <a:t>metala</a:t>
            </a:r>
            <a:r>
              <a:rPr lang="en-GB" dirty="0"/>
              <a:t> (</a:t>
            </a:r>
            <a:r>
              <a:rPr lang="en-GB" dirty="0" err="1"/>
              <a:t>aluminijeve</a:t>
            </a:r>
            <a:r>
              <a:rPr lang="en-GB" dirty="0"/>
              <a:t> </a:t>
            </a:r>
            <a:r>
              <a:rPr lang="en-GB" dirty="0" err="1"/>
              <a:t>legure</a:t>
            </a:r>
            <a:r>
              <a:rPr lang="en-GB" dirty="0"/>
              <a:t>, </a:t>
            </a:r>
            <a:r>
              <a:rPr lang="en-GB" dirty="0" err="1"/>
              <a:t>titanijeve</a:t>
            </a:r>
            <a:r>
              <a:rPr lang="en-GB" dirty="0"/>
              <a:t> </a:t>
            </a:r>
            <a:r>
              <a:rPr lang="en-GB" dirty="0" err="1"/>
              <a:t>legure</a:t>
            </a:r>
            <a:r>
              <a:rPr lang="en-GB" dirty="0"/>
              <a:t>). </a:t>
            </a:r>
            <a:r>
              <a:rPr lang="en-GB" dirty="0" err="1"/>
              <a:t>Pogodan</a:t>
            </a:r>
            <a:r>
              <a:rPr lang="en-GB" dirty="0"/>
              <a:t> za </a:t>
            </a:r>
            <a:r>
              <a:rPr lang="en-GB" dirty="0" err="1"/>
              <a:t>zavarivanje</a:t>
            </a:r>
            <a:r>
              <a:rPr lang="en-GB" dirty="0"/>
              <a:t> </a:t>
            </a:r>
            <a:r>
              <a:rPr lang="en-GB" dirty="0" err="1"/>
              <a:t>tankih</a:t>
            </a:r>
            <a:r>
              <a:rPr lang="en-GB" dirty="0"/>
              <a:t> </a:t>
            </a:r>
            <a:r>
              <a:rPr lang="en-GB" dirty="0" err="1"/>
              <a:t>limova</a:t>
            </a:r>
            <a:r>
              <a:rPr lang="en-GB" dirty="0"/>
              <a:t> (do </a:t>
            </a:r>
            <a:r>
              <a:rPr lang="en-GB" dirty="0" err="1"/>
              <a:t>debljine</a:t>
            </a:r>
            <a:r>
              <a:rPr lang="en-GB" dirty="0"/>
              <a:t> 6 mm). U </a:t>
            </a:r>
            <a:r>
              <a:rPr lang="en-GB" dirty="0" err="1"/>
              <a:t>pravilu</a:t>
            </a:r>
            <a:r>
              <a:rPr lang="en-GB" dirty="0"/>
              <a:t> se </a:t>
            </a:r>
            <a:r>
              <a:rPr lang="en-GB" dirty="0" err="1"/>
              <a:t>volframova</a:t>
            </a:r>
            <a:r>
              <a:rPr lang="en-GB" dirty="0"/>
              <a:t> </a:t>
            </a:r>
            <a:r>
              <a:rPr lang="en-GB" dirty="0" err="1"/>
              <a:t>elektroda</a:t>
            </a:r>
            <a:r>
              <a:rPr lang="en-GB" dirty="0"/>
              <a:t> </a:t>
            </a:r>
            <a:r>
              <a:rPr lang="en-GB" dirty="0" err="1"/>
              <a:t>priključuje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(-) pol </a:t>
            </a:r>
            <a:r>
              <a:rPr lang="en-GB" dirty="0" err="1"/>
              <a:t>izvora</a:t>
            </a:r>
            <a:r>
              <a:rPr lang="en-GB" dirty="0"/>
              <a:t> </a:t>
            </a:r>
            <a:r>
              <a:rPr lang="en-GB" dirty="0" err="1"/>
              <a:t>istosmjerne</a:t>
            </a:r>
            <a:r>
              <a:rPr lang="en-GB" dirty="0"/>
              <a:t> </a:t>
            </a:r>
            <a:r>
              <a:rPr lang="en-GB" dirty="0" err="1"/>
              <a:t>struje</a:t>
            </a:r>
            <a:r>
              <a:rPr lang="en-GB" dirty="0"/>
              <a:t>, </a:t>
            </a:r>
            <a:r>
              <a:rPr lang="en-GB" dirty="0" err="1"/>
              <a:t>zbog</a:t>
            </a:r>
            <a:r>
              <a:rPr lang="en-GB" dirty="0"/>
              <a:t> </a:t>
            </a:r>
            <a:r>
              <a:rPr lang="en-GB" dirty="0" err="1"/>
              <a:t>znatno</a:t>
            </a:r>
            <a:r>
              <a:rPr lang="en-GB" dirty="0"/>
              <a:t> </a:t>
            </a:r>
            <a:r>
              <a:rPr lang="en-GB" dirty="0" err="1"/>
              <a:t>manjeg</a:t>
            </a:r>
            <a:r>
              <a:rPr lang="en-GB" dirty="0"/>
              <a:t> </a:t>
            </a:r>
            <a:r>
              <a:rPr lang="en-GB" dirty="0" err="1"/>
              <a:t>trošenja</a:t>
            </a:r>
            <a:r>
              <a:rPr lang="en-GB" dirty="0"/>
              <a:t> </a:t>
            </a:r>
            <a:r>
              <a:rPr lang="en-GB" dirty="0" err="1"/>
              <a:t>volframove</a:t>
            </a:r>
            <a:r>
              <a:rPr lang="en-GB" dirty="0"/>
              <a:t> </a:t>
            </a:r>
            <a:r>
              <a:rPr lang="en-GB" dirty="0" err="1"/>
              <a:t>elektrode</a:t>
            </a:r>
            <a:r>
              <a:rPr lang="en-GB" dirty="0"/>
              <a:t>. </a:t>
            </a:r>
            <a:r>
              <a:rPr lang="en-GB" dirty="0" err="1"/>
              <a:t>Koristi</a:t>
            </a:r>
            <a:r>
              <a:rPr lang="en-GB" dirty="0"/>
              <a:t> se </a:t>
            </a:r>
            <a:r>
              <a:rPr lang="en-GB" dirty="0" err="1"/>
              <a:t>pulsirajuća</a:t>
            </a:r>
            <a:r>
              <a:rPr lang="en-GB" dirty="0"/>
              <a:t> </a:t>
            </a:r>
            <a:r>
              <a:rPr lang="en-GB" dirty="0" err="1"/>
              <a:t>struja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 err="1"/>
              <a:t>Električni</a:t>
            </a:r>
            <a:r>
              <a:rPr lang="en-GB" dirty="0"/>
              <a:t> </a:t>
            </a:r>
            <a:r>
              <a:rPr lang="en-GB" dirty="0" err="1"/>
              <a:t>luk</a:t>
            </a:r>
            <a:r>
              <a:rPr lang="en-GB" dirty="0"/>
              <a:t> se </a:t>
            </a:r>
            <a:r>
              <a:rPr lang="en-GB" dirty="0" err="1"/>
              <a:t>uspostavlja</a:t>
            </a:r>
            <a:r>
              <a:rPr lang="en-GB" dirty="0"/>
              <a:t> </a:t>
            </a:r>
            <a:r>
              <a:rPr lang="en-GB" dirty="0" err="1"/>
              <a:t>pomoću</a:t>
            </a:r>
            <a:r>
              <a:rPr lang="en-GB" dirty="0"/>
              <a:t> </a:t>
            </a:r>
            <a:r>
              <a:rPr lang="en-GB" dirty="0" err="1"/>
              <a:t>visokofrekventnog</a:t>
            </a:r>
            <a:r>
              <a:rPr lang="en-GB" dirty="0"/>
              <a:t> </a:t>
            </a:r>
            <a:r>
              <a:rPr lang="en-GB" dirty="0" err="1"/>
              <a:t>generatora</a:t>
            </a:r>
            <a:r>
              <a:rPr lang="en-GB" dirty="0"/>
              <a:t> (VF generator), koji se </a:t>
            </a:r>
            <a:r>
              <a:rPr lang="en-GB" dirty="0" err="1"/>
              <a:t>uključuje</a:t>
            </a:r>
            <a:r>
              <a:rPr lang="en-GB" dirty="0"/>
              <a:t> </a:t>
            </a:r>
            <a:r>
              <a:rPr lang="en-GB" dirty="0" err="1"/>
              <a:t>samo</a:t>
            </a:r>
            <a:r>
              <a:rPr lang="en-GB" dirty="0"/>
              <a:t> u </a:t>
            </a:r>
            <a:r>
              <a:rPr lang="en-GB" dirty="0" err="1"/>
              <a:t>djeliću</a:t>
            </a:r>
            <a:r>
              <a:rPr lang="en-GB" dirty="0"/>
              <a:t> </a:t>
            </a:r>
            <a:r>
              <a:rPr lang="en-GB" dirty="0" err="1"/>
              <a:t>sekunde</a:t>
            </a:r>
            <a:r>
              <a:rPr lang="en-GB" dirty="0"/>
              <a:t>, </a:t>
            </a:r>
            <a:r>
              <a:rPr lang="en-GB" dirty="0" err="1"/>
              <a:t>neposredno</a:t>
            </a:r>
            <a:r>
              <a:rPr lang="en-GB" dirty="0"/>
              <a:t> pred </a:t>
            </a:r>
            <a:r>
              <a:rPr lang="en-GB" dirty="0" err="1"/>
              <a:t>zavarivanje</a:t>
            </a:r>
            <a:r>
              <a:rPr lang="en-GB" dirty="0"/>
              <a:t>. </a:t>
            </a:r>
            <a:r>
              <a:rPr lang="en-GB" dirty="0" err="1"/>
              <a:t>Nakon</a:t>
            </a:r>
            <a:r>
              <a:rPr lang="en-GB" dirty="0"/>
              <a:t> </a:t>
            </a:r>
            <a:r>
              <a:rPr lang="en-GB" dirty="0" err="1"/>
              <a:t>uspostavljanja</a:t>
            </a:r>
            <a:r>
              <a:rPr lang="en-GB" dirty="0"/>
              <a:t> </a:t>
            </a:r>
            <a:r>
              <a:rPr lang="en-GB" dirty="0" err="1"/>
              <a:t>električnog</a:t>
            </a:r>
            <a:r>
              <a:rPr lang="en-GB" dirty="0"/>
              <a:t> </a:t>
            </a:r>
            <a:r>
              <a:rPr lang="en-GB" dirty="0" err="1"/>
              <a:t>luka</a:t>
            </a:r>
            <a:r>
              <a:rPr lang="en-GB" dirty="0"/>
              <a:t> </a:t>
            </a:r>
            <a:r>
              <a:rPr lang="en-GB" dirty="0" err="1"/>
              <a:t>između</a:t>
            </a:r>
            <a:r>
              <a:rPr lang="en-GB" dirty="0"/>
              <a:t> </a:t>
            </a:r>
            <a:r>
              <a:rPr lang="en-GB" dirty="0" err="1"/>
              <a:t>netaljive</a:t>
            </a:r>
            <a:r>
              <a:rPr lang="en-GB" dirty="0"/>
              <a:t> </a:t>
            </a:r>
            <a:r>
              <a:rPr lang="en-GB" dirty="0" err="1"/>
              <a:t>volframove</a:t>
            </a:r>
            <a:r>
              <a:rPr lang="en-GB" dirty="0"/>
              <a:t> </a:t>
            </a:r>
            <a:r>
              <a:rPr lang="en-GB" dirty="0" err="1"/>
              <a:t>elektrode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radnog</a:t>
            </a:r>
            <a:r>
              <a:rPr lang="en-GB" dirty="0"/>
              <a:t> </a:t>
            </a:r>
            <a:r>
              <a:rPr lang="en-GB" dirty="0" err="1"/>
              <a:t>komada</a:t>
            </a:r>
            <a:r>
              <a:rPr lang="en-GB" dirty="0"/>
              <a:t>, </a:t>
            </a:r>
            <a:r>
              <a:rPr lang="en-GB" dirty="0" err="1"/>
              <a:t>tj</a:t>
            </a:r>
            <a:r>
              <a:rPr lang="en-GB" dirty="0"/>
              <a:t>. </a:t>
            </a:r>
            <a:r>
              <a:rPr lang="en-GB" dirty="0" err="1"/>
              <a:t>priključaka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polove</a:t>
            </a:r>
            <a:r>
              <a:rPr lang="en-GB" dirty="0"/>
              <a:t> </a:t>
            </a:r>
            <a:r>
              <a:rPr lang="en-GB" dirty="0" err="1"/>
              <a:t>električne</a:t>
            </a:r>
            <a:r>
              <a:rPr lang="en-GB" dirty="0"/>
              <a:t> </a:t>
            </a:r>
            <a:r>
              <a:rPr lang="en-GB" dirty="0" err="1"/>
              <a:t>struje</a:t>
            </a:r>
            <a:r>
              <a:rPr lang="en-GB" dirty="0"/>
              <a:t> (</a:t>
            </a:r>
            <a:r>
              <a:rPr lang="en-GB" dirty="0" err="1"/>
              <a:t>istosmjerne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izmjenične</a:t>
            </a:r>
            <a:r>
              <a:rPr lang="en-GB" dirty="0"/>
              <a:t>), VF generator se </a:t>
            </a:r>
            <a:r>
              <a:rPr lang="en-GB" dirty="0" err="1"/>
              <a:t>isključuje</a:t>
            </a:r>
            <a:r>
              <a:rPr lang="en-GB" dirty="0"/>
              <a:t>, a </a:t>
            </a:r>
            <a:r>
              <a:rPr lang="en-GB" dirty="0" err="1"/>
              <a:t>postupak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 se </a:t>
            </a:r>
            <a:r>
              <a:rPr lang="en-GB" dirty="0" err="1"/>
              <a:t>odvija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(</a:t>
            </a:r>
            <a:r>
              <a:rPr lang="en-GB" dirty="0" err="1"/>
              <a:t>ponekad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bez) </a:t>
            </a:r>
            <a:r>
              <a:rPr lang="en-GB" dirty="0" err="1"/>
              <a:t>dodavanja</a:t>
            </a:r>
            <a:r>
              <a:rPr lang="en-GB" dirty="0"/>
              <a:t> </a:t>
            </a:r>
            <a:r>
              <a:rPr lang="en-GB" dirty="0" err="1"/>
              <a:t>dodatnog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 (</a:t>
            </a:r>
            <a:r>
              <a:rPr lang="en-GB" dirty="0" err="1"/>
              <a:t>žice</a:t>
            </a:r>
            <a:r>
              <a:rPr lang="en-GB" dirty="0"/>
              <a:t>) u </a:t>
            </a:r>
            <a:r>
              <a:rPr lang="en-GB" dirty="0" err="1"/>
              <a:t>električni</a:t>
            </a:r>
            <a:r>
              <a:rPr lang="en-GB" dirty="0"/>
              <a:t> </a:t>
            </a:r>
            <a:r>
              <a:rPr lang="en-GB" dirty="0" err="1"/>
              <a:t>luk</a:t>
            </a:r>
            <a:r>
              <a:rPr lang="en-GB" dirty="0"/>
              <a:t>. </a:t>
            </a:r>
            <a:r>
              <a:rPr lang="en-GB" dirty="0" err="1"/>
              <a:t>Nakon</a:t>
            </a:r>
            <a:r>
              <a:rPr lang="en-GB" dirty="0"/>
              <a:t> toga </a:t>
            </a:r>
            <a:r>
              <a:rPr lang="en-GB" dirty="0" err="1"/>
              <a:t>slijedi</a:t>
            </a:r>
            <a:r>
              <a:rPr lang="en-GB" dirty="0"/>
              <a:t> </a:t>
            </a:r>
            <a:r>
              <a:rPr lang="en-GB" dirty="0" err="1"/>
              <a:t>taljenje</a:t>
            </a:r>
            <a:r>
              <a:rPr lang="en-GB" dirty="0"/>
              <a:t> </a:t>
            </a:r>
            <a:r>
              <a:rPr lang="en-GB" dirty="0" err="1"/>
              <a:t>ivica</a:t>
            </a:r>
            <a:r>
              <a:rPr lang="en-GB" dirty="0"/>
              <a:t> </a:t>
            </a:r>
            <a:r>
              <a:rPr lang="en-GB" dirty="0" err="1"/>
              <a:t>žlijeba</a:t>
            </a:r>
            <a:r>
              <a:rPr lang="en-GB" dirty="0"/>
              <a:t> za </a:t>
            </a:r>
            <a:r>
              <a:rPr lang="en-GB" dirty="0" err="1"/>
              <a:t>zavarivanje</a:t>
            </a:r>
            <a:r>
              <a:rPr lang="en-GB" dirty="0"/>
              <a:t> (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 </a:t>
            </a:r>
            <a:r>
              <a:rPr lang="en-GB" dirty="0" err="1"/>
              <a:t>manje</a:t>
            </a:r>
            <a:r>
              <a:rPr lang="en-GB" dirty="0"/>
              <a:t> </a:t>
            </a:r>
            <a:r>
              <a:rPr lang="en-GB" dirty="0" err="1"/>
              <a:t>debljine</a:t>
            </a:r>
            <a:r>
              <a:rPr lang="en-GB" dirty="0"/>
              <a:t> , </a:t>
            </a:r>
            <a:r>
              <a:rPr lang="en-GB" dirty="0" err="1"/>
              <a:t>odnosno</a:t>
            </a:r>
            <a:r>
              <a:rPr lang="en-GB" dirty="0"/>
              <a:t> </a:t>
            </a:r>
            <a:r>
              <a:rPr lang="en-GB" dirty="0" err="1"/>
              <a:t>ravnomjerno</a:t>
            </a:r>
            <a:r>
              <a:rPr lang="en-GB" dirty="0"/>
              <a:t> </a:t>
            </a:r>
            <a:r>
              <a:rPr lang="en-GB" dirty="0" err="1"/>
              <a:t>ručno</a:t>
            </a:r>
            <a:r>
              <a:rPr lang="en-GB" dirty="0"/>
              <a:t> </a:t>
            </a:r>
            <a:r>
              <a:rPr lang="en-GB" dirty="0" err="1"/>
              <a:t>dodavanje</a:t>
            </a:r>
            <a:r>
              <a:rPr lang="en-GB" dirty="0"/>
              <a:t> </a:t>
            </a:r>
            <a:r>
              <a:rPr lang="en-GB" dirty="0" err="1"/>
              <a:t>žice</a:t>
            </a:r>
            <a:r>
              <a:rPr lang="en-GB" dirty="0"/>
              <a:t> za </a:t>
            </a:r>
            <a:r>
              <a:rPr lang="en-GB" dirty="0" err="1"/>
              <a:t>zavarivanje</a:t>
            </a:r>
            <a:r>
              <a:rPr lang="en-GB" dirty="0"/>
              <a:t> u </a:t>
            </a:r>
            <a:r>
              <a:rPr lang="en-GB" dirty="0" err="1"/>
              <a:t>električni</a:t>
            </a:r>
            <a:r>
              <a:rPr lang="en-GB" dirty="0"/>
              <a:t> </a:t>
            </a:r>
            <a:r>
              <a:rPr lang="en-GB" dirty="0" err="1"/>
              <a:t>luk</a:t>
            </a:r>
            <a:r>
              <a:rPr lang="en-GB" dirty="0"/>
              <a:t>,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taljenje</a:t>
            </a:r>
            <a:r>
              <a:rPr lang="en-GB" dirty="0"/>
              <a:t> </a:t>
            </a:r>
            <a:r>
              <a:rPr lang="en-GB" dirty="0" err="1"/>
              <a:t>žice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stvaranje</a:t>
            </a:r>
            <a:r>
              <a:rPr lang="en-GB" dirty="0"/>
              <a:t> </a:t>
            </a:r>
            <a:r>
              <a:rPr lang="en-GB" dirty="0" err="1"/>
              <a:t>zavarenog</a:t>
            </a:r>
            <a:r>
              <a:rPr lang="en-GB" dirty="0"/>
              <a:t> </a:t>
            </a:r>
            <a:r>
              <a:rPr lang="en-GB" dirty="0" err="1"/>
              <a:t>spoja</a:t>
            </a:r>
            <a:r>
              <a:rPr lang="en-GB" dirty="0"/>
              <a:t> (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debljih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provarivanja</a:t>
            </a:r>
            <a:r>
              <a:rPr lang="en-GB" dirty="0"/>
              <a:t> </a:t>
            </a:r>
            <a:r>
              <a:rPr lang="en-GB" dirty="0" err="1"/>
              <a:t>korijena</a:t>
            </a:r>
            <a:r>
              <a:rPr lang="en-GB" dirty="0"/>
              <a:t> </a:t>
            </a:r>
            <a:r>
              <a:rPr lang="en-GB" dirty="0" err="1"/>
              <a:t>debelih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). </a:t>
            </a:r>
          </a:p>
          <a:p>
            <a:r>
              <a:rPr lang="en-GB" dirty="0" err="1"/>
              <a:t>Prednosti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 TIG </a:t>
            </a:r>
            <a:r>
              <a:rPr lang="en-GB" dirty="0" err="1"/>
              <a:t>postupkom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: </a:t>
            </a:r>
            <a:r>
              <a:rPr lang="en-GB" dirty="0" err="1"/>
              <a:t>kvaliteta</a:t>
            </a:r>
            <a:r>
              <a:rPr lang="en-GB" dirty="0"/>
              <a:t> </a:t>
            </a:r>
            <a:r>
              <a:rPr lang="en-GB" dirty="0" err="1"/>
              <a:t>zavarenog</a:t>
            </a:r>
            <a:r>
              <a:rPr lang="en-GB" dirty="0"/>
              <a:t> </a:t>
            </a:r>
            <a:r>
              <a:rPr lang="en-GB" dirty="0" err="1"/>
              <a:t>spoja</a:t>
            </a:r>
            <a:r>
              <a:rPr lang="en-GB" dirty="0"/>
              <a:t> je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visoka</a:t>
            </a:r>
            <a:r>
              <a:rPr lang="en-GB" dirty="0"/>
              <a:t> (</a:t>
            </a:r>
            <a:r>
              <a:rPr lang="en-GB" dirty="0" err="1"/>
              <a:t>kako</a:t>
            </a:r>
            <a:r>
              <a:rPr lang="en-GB" dirty="0"/>
              <a:t> u </a:t>
            </a:r>
            <a:r>
              <a:rPr lang="en-GB" dirty="0" err="1"/>
              <a:t>pogledu</a:t>
            </a:r>
            <a:r>
              <a:rPr lang="en-GB" dirty="0"/>
              <a:t> </a:t>
            </a:r>
            <a:r>
              <a:rPr lang="en-GB" dirty="0" err="1"/>
              <a:t>broja</a:t>
            </a:r>
            <a:r>
              <a:rPr lang="en-GB" dirty="0"/>
              <a:t> </a:t>
            </a:r>
            <a:r>
              <a:rPr lang="en-GB" dirty="0" err="1"/>
              <a:t>grešaka</a:t>
            </a:r>
            <a:r>
              <a:rPr lang="en-GB" dirty="0"/>
              <a:t> u </a:t>
            </a:r>
            <a:r>
              <a:rPr lang="en-GB" dirty="0" err="1"/>
              <a:t>zavarenom</a:t>
            </a:r>
            <a:r>
              <a:rPr lang="en-GB" dirty="0"/>
              <a:t> </a:t>
            </a:r>
            <a:r>
              <a:rPr lang="en-GB" dirty="0" err="1"/>
              <a:t>spoju</a:t>
            </a:r>
            <a:r>
              <a:rPr lang="en-GB" dirty="0"/>
              <a:t>, </a:t>
            </a:r>
            <a:r>
              <a:rPr lang="en-GB" dirty="0" err="1"/>
              <a:t>tako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stajališta</a:t>
            </a:r>
            <a:r>
              <a:rPr lang="en-GB" dirty="0"/>
              <a:t> </a:t>
            </a:r>
            <a:r>
              <a:rPr lang="en-GB" dirty="0" err="1"/>
              <a:t>estetskog</a:t>
            </a:r>
            <a:r>
              <a:rPr lang="en-GB" dirty="0"/>
              <a:t> </a:t>
            </a:r>
            <a:r>
              <a:rPr lang="en-GB" dirty="0" err="1"/>
              <a:t>izgleda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mehaničkih</a:t>
            </a:r>
            <a:r>
              <a:rPr lang="en-GB" dirty="0"/>
              <a:t> </a:t>
            </a:r>
            <a:r>
              <a:rPr lang="en-GB" dirty="0" err="1"/>
              <a:t>svojstava</a:t>
            </a:r>
            <a:r>
              <a:rPr lang="en-GB" dirty="0"/>
              <a:t> </a:t>
            </a:r>
            <a:r>
              <a:rPr lang="en-GB" dirty="0" err="1"/>
              <a:t>zavara</a:t>
            </a:r>
            <a:r>
              <a:rPr lang="en-GB" dirty="0"/>
              <a:t>), </a:t>
            </a:r>
            <a:r>
              <a:rPr lang="en-GB" dirty="0" err="1"/>
              <a:t>pogodan</a:t>
            </a:r>
            <a:r>
              <a:rPr lang="en-GB" dirty="0"/>
              <a:t> je za </a:t>
            </a:r>
            <a:r>
              <a:rPr lang="en-GB" dirty="0" err="1"/>
              <a:t>reparaturna</a:t>
            </a:r>
            <a:r>
              <a:rPr lang="en-GB" dirty="0"/>
              <a:t> (</a:t>
            </a:r>
            <a:r>
              <a:rPr lang="en-GB" dirty="0" err="1"/>
              <a:t>popravna</a:t>
            </a:r>
            <a:r>
              <a:rPr lang="en-GB" dirty="0"/>
              <a:t>) </a:t>
            </a:r>
            <a:r>
              <a:rPr lang="en-GB" dirty="0" err="1"/>
              <a:t>zavarivanja</a:t>
            </a:r>
            <a:r>
              <a:rPr lang="en-GB" dirty="0"/>
              <a:t>,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mogućnost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 u </a:t>
            </a:r>
            <a:r>
              <a:rPr lang="en-GB" dirty="0" err="1"/>
              <a:t>svim</a:t>
            </a:r>
            <a:r>
              <a:rPr lang="en-GB" dirty="0"/>
              <a:t> </a:t>
            </a:r>
            <a:r>
              <a:rPr lang="en-GB" dirty="0" err="1"/>
              <a:t>položajima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, </a:t>
            </a:r>
            <a:r>
              <a:rPr lang="en-GB" dirty="0" err="1"/>
              <a:t>nema</a:t>
            </a:r>
            <a:r>
              <a:rPr lang="en-GB" dirty="0"/>
              <a:t> </a:t>
            </a:r>
            <a:r>
              <a:rPr lang="en-GB" dirty="0" err="1"/>
              <a:t>rasprskavanja</a:t>
            </a:r>
            <a:r>
              <a:rPr lang="en-GB" dirty="0"/>
              <a:t> </a:t>
            </a:r>
            <a:r>
              <a:rPr lang="en-GB" dirty="0" err="1"/>
              <a:t>kapljica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Nedostaci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: </a:t>
            </a:r>
            <a:r>
              <a:rPr lang="en-GB" dirty="0" err="1"/>
              <a:t>viša</a:t>
            </a:r>
            <a:r>
              <a:rPr lang="en-GB" dirty="0"/>
              <a:t> </a:t>
            </a:r>
            <a:r>
              <a:rPr lang="en-GB" dirty="0" err="1"/>
              <a:t>cijena</a:t>
            </a:r>
            <a:r>
              <a:rPr lang="en-GB" dirty="0"/>
              <a:t> </a:t>
            </a:r>
            <a:r>
              <a:rPr lang="en-GB" dirty="0" err="1"/>
              <a:t>opreme</a:t>
            </a:r>
            <a:r>
              <a:rPr lang="en-GB" dirty="0"/>
              <a:t> za </a:t>
            </a:r>
            <a:r>
              <a:rPr lang="en-GB" dirty="0" err="1"/>
              <a:t>zavarivanje</a:t>
            </a:r>
            <a:r>
              <a:rPr lang="en-GB" dirty="0"/>
              <a:t> (</a:t>
            </a:r>
            <a:r>
              <a:rPr lang="en-GB" dirty="0" err="1"/>
              <a:t>uređaja</a:t>
            </a:r>
            <a:r>
              <a:rPr lang="en-GB" dirty="0"/>
              <a:t> za </a:t>
            </a:r>
            <a:r>
              <a:rPr lang="en-GB" dirty="0" err="1"/>
              <a:t>zavarivanje</a:t>
            </a:r>
            <a:r>
              <a:rPr lang="en-GB" dirty="0"/>
              <a:t>) u </a:t>
            </a:r>
            <a:r>
              <a:rPr lang="en-GB" dirty="0" err="1"/>
              <a:t>odnosu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zavarivanje</a:t>
            </a:r>
            <a:r>
              <a:rPr lang="en-GB" dirty="0"/>
              <a:t> MIG </a:t>
            </a:r>
            <a:r>
              <a:rPr lang="en-GB" dirty="0" err="1"/>
              <a:t>postupkom</a:t>
            </a:r>
            <a:r>
              <a:rPr lang="en-GB" dirty="0"/>
              <a:t>, </a:t>
            </a:r>
            <a:r>
              <a:rPr lang="en-GB" dirty="0" err="1"/>
              <a:t>kvaliteta</a:t>
            </a:r>
            <a:r>
              <a:rPr lang="en-GB" dirty="0"/>
              <a:t> </a:t>
            </a:r>
            <a:r>
              <a:rPr lang="en-GB" dirty="0" err="1"/>
              <a:t>zavara</a:t>
            </a:r>
            <a:r>
              <a:rPr lang="en-GB" dirty="0"/>
              <a:t> </a:t>
            </a:r>
            <a:r>
              <a:rPr lang="en-GB" dirty="0" err="1"/>
              <a:t>još</a:t>
            </a:r>
            <a:r>
              <a:rPr lang="en-GB" dirty="0"/>
              <a:t> </a:t>
            </a:r>
            <a:r>
              <a:rPr lang="en-GB" dirty="0" err="1"/>
              <a:t>uvijek</a:t>
            </a:r>
            <a:r>
              <a:rPr lang="en-GB" dirty="0"/>
              <a:t> </a:t>
            </a:r>
            <a:r>
              <a:rPr lang="en-GB" dirty="0" err="1"/>
              <a:t>ovisi</a:t>
            </a:r>
            <a:r>
              <a:rPr lang="en-GB" dirty="0"/>
              <a:t> o </a:t>
            </a:r>
            <a:r>
              <a:rPr lang="en-GB" dirty="0" err="1"/>
              <a:t>vještini</a:t>
            </a:r>
            <a:r>
              <a:rPr lang="en-GB" dirty="0"/>
              <a:t> </a:t>
            </a:r>
            <a:r>
              <a:rPr lang="en-GB" dirty="0" err="1"/>
              <a:t>zavarivača</a:t>
            </a:r>
            <a:r>
              <a:rPr lang="en-GB" dirty="0"/>
              <a:t>, </a:t>
            </a:r>
            <a:r>
              <a:rPr lang="en-GB" dirty="0" err="1"/>
              <a:t>nije</a:t>
            </a:r>
            <a:r>
              <a:rPr lang="en-GB" dirty="0"/>
              <a:t> </a:t>
            </a:r>
            <a:r>
              <a:rPr lang="en-GB" dirty="0" err="1"/>
              <a:t>pogodan</a:t>
            </a:r>
            <a:r>
              <a:rPr lang="en-GB" dirty="0"/>
              <a:t> za </a:t>
            </a:r>
            <a:r>
              <a:rPr lang="en-GB" dirty="0" err="1"/>
              <a:t>automatizaciju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robotizaciju</a:t>
            </a:r>
            <a:r>
              <a:rPr lang="en-GB" dirty="0"/>
              <a:t>, </a:t>
            </a:r>
            <a:r>
              <a:rPr lang="en-GB" dirty="0" err="1"/>
              <a:t>vrijeme</a:t>
            </a:r>
            <a:r>
              <a:rPr lang="en-GB" dirty="0"/>
              <a:t> za </a:t>
            </a:r>
            <a:r>
              <a:rPr lang="en-GB" dirty="0" err="1"/>
              <a:t>izobrazbu</a:t>
            </a:r>
            <a:r>
              <a:rPr lang="en-GB" dirty="0"/>
              <a:t> </a:t>
            </a:r>
            <a:r>
              <a:rPr lang="en-GB" dirty="0" err="1"/>
              <a:t>dobrog</a:t>
            </a:r>
            <a:r>
              <a:rPr lang="en-GB" dirty="0"/>
              <a:t> </a:t>
            </a:r>
            <a:r>
              <a:rPr lang="en-GB" dirty="0" err="1"/>
              <a:t>zavarivača</a:t>
            </a:r>
            <a:r>
              <a:rPr lang="en-GB" dirty="0"/>
              <a:t> je </a:t>
            </a:r>
            <a:r>
              <a:rPr lang="en-GB" dirty="0" err="1"/>
              <a:t>dugo</a:t>
            </a:r>
            <a:r>
              <a:rPr lang="en-GB" dirty="0"/>
              <a:t>, </a:t>
            </a:r>
            <a:r>
              <a:rPr lang="en-GB" dirty="0" err="1"/>
              <a:t>daleko</a:t>
            </a:r>
            <a:r>
              <a:rPr lang="en-GB" dirty="0"/>
              <a:t> </a:t>
            </a:r>
            <a:r>
              <a:rPr lang="en-GB" dirty="0" err="1"/>
              <a:t>manja</a:t>
            </a:r>
            <a:r>
              <a:rPr lang="en-GB" dirty="0"/>
              <a:t> </a:t>
            </a:r>
            <a:r>
              <a:rPr lang="en-GB" dirty="0" err="1"/>
              <a:t>učinkovitost</a:t>
            </a:r>
            <a:r>
              <a:rPr lang="en-GB" dirty="0"/>
              <a:t> u </a:t>
            </a:r>
            <a:r>
              <a:rPr lang="en-GB" dirty="0" err="1"/>
              <a:t>odnosu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zavarivanje</a:t>
            </a:r>
            <a:r>
              <a:rPr lang="en-GB" dirty="0"/>
              <a:t> MIG </a:t>
            </a:r>
            <a:r>
              <a:rPr lang="en-GB" dirty="0" err="1"/>
              <a:t>postupkom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zavarivanje</a:t>
            </a:r>
            <a:r>
              <a:rPr lang="en-GB" dirty="0"/>
              <a:t> </a:t>
            </a:r>
            <a:r>
              <a:rPr lang="en-GB" dirty="0" err="1"/>
              <a:t>plazmom</a:t>
            </a:r>
            <a:r>
              <a:rPr lang="en-GB" dirty="0"/>
              <a:t>, </a:t>
            </a:r>
            <a:r>
              <a:rPr lang="en-GB" dirty="0" err="1"/>
              <a:t>dolazi</a:t>
            </a:r>
            <a:r>
              <a:rPr lang="en-GB" dirty="0"/>
              <a:t> do </a:t>
            </a:r>
            <a:r>
              <a:rPr lang="en-GB" dirty="0" err="1"/>
              <a:t>jakog</a:t>
            </a:r>
            <a:r>
              <a:rPr lang="en-GB" dirty="0"/>
              <a:t> </a:t>
            </a:r>
            <a:r>
              <a:rPr lang="en-GB" dirty="0" err="1"/>
              <a:t>bljeskanja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zavarivanju</a:t>
            </a:r>
            <a:r>
              <a:rPr lang="en-GB" dirty="0"/>
              <a:t>, </a:t>
            </a:r>
            <a:r>
              <a:rPr lang="en-GB" dirty="0" err="1"/>
              <a:t>otežan</a:t>
            </a:r>
            <a:r>
              <a:rPr lang="en-GB" dirty="0"/>
              <a:t> rad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otvorenom</a:t>
            </a:r>
            <a:r>
              <a:rPr lang="en-GB" dirty="0"/>
              <a:t> (</a:t>
            </a:r>
            <a:r>
              <a:rPr lang="en-GB" dirty="0" err="1"/>
              <a:t>vjetar</a:t>
            </a:r>
            <a:r>
              <a:rPr lang="en-GB" dirty="0"/>
              <a:t>!),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zavarivanju</a:t>
            </a:r>
            <a:r>
              <a:rPr lang="en-GB" dirty="0"/>
              <a:t> se </a:t>
            </a:r>
            <a:r>
              <a:rPr lang="en-GB" dirty="0" err="1"/>
              <a:t>oslobađaju</a:t>
            </a:r>
            <a:r>
              <a:rPr lang="en-GB" dirty="0"/>
              <a:t> </a:t>
            </a:r>
            <a:r>
              <a:rPr lang="en-GB" dirty="0" err="1"/>
              <a:t>plinovi</a:t>
            </a:r>
            <a:r>
              <a:rPr lang="en-GB" dirty="0"/>
              <a:t> (</a:t>
            </a:r>
            <a:r>
              <a:rPr lang="en-GB" dirty="0" err="1"/>
              <a:t>potrebna</a:t>
            </a:r>
            <a:r>
              <a:rPr lang="en-GB" dirty="0"/>
              <a:t> dobra </a:t>
            </a:r>
            <a:r>
              <a:rPr lang="en-GB" dirty="0" err="1"/>
              <a:t>ventilacija</a:t>
            </a:r>
            <a:r>
              <a:rPr lang="en-GB" dirty="0"/>
              <a:t> </a:t>
            </a:r>
            <a:r>
              <a:rPr lang="en-GB" dirty="0" err="1"/>
              <a:t>prostora</a:t>
            </a:r>
            <a:r>
              <a:rPr lang="en-GB" dirty="0"/>
              <a:t>), </a:t>
            </a:r>
            <a:r>
              <a:rPr lang="en-GB" dirty="0" err="1"/>
              <a:t>dugotrajni</a:t>
            </a:r>
            <a:r>
              <a:rPr lang="en-GB" dirty="0"/>
              <a:t> rad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ostaviti</a:t>
            </a:r>
            <a:r>
              <a:rPr lang="en-GB" dirty="0"/>
              <a:t> </a:t>
            </a:r>
            <a:r>
              <a:rPr lang="en-GB" dirty="0" err="1"/>
              <a:t>štetne</a:t>
            </a:r>
            <a:r>
              <a:rPr lang="en-GB" dirty="0"/>
              <a:t> </a:t>
            </a:r>
            <a:r>
              <a:rPr lang="en-GB" dirty="0" err="1"/>
              <a:t>posljedice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zdravlju</a:t>
            </a:r>
            <a:r>
              <a:rPr lang="en-GB" dirty="0"/>
              <a:t> </a:t>
            </a:r>
            <a:r>
              <a:rPr lang="en-GB" dirty="0" err="1"/>
              <a:t>zavarivača</a:t>
            </a:r>
            <a:r>
              <a:rPr lang="en-GB" dirty="0"/>
              <a:t> (</a:t>
            </a:r>
            <a:r>
              <a:rPr lang="en-GB" dirty="0" err="1"/>
              <a:t>reuma</a:t>
            </a:r>
            <a:r>
              <a:rPr lang="en-GB" dirty="0"/>
              <a:t>, </a:t>
            </a:r>
            <a:r>
              <a:rPr lang="en-GB" dirty="0" err="1"/>
              <a:t>oštećenja</a:t>
            </a:r>
            <a:r>
              <a:rPr lang="en-GB" dirty="0"/>
              <a:t> </a:t>
            </a:r>
            <a:r>
              <a:rPr lang="en-GB" dirty="0" err="1"/>
              <a:t>dišnog</a:t>
            </a:r>
            <a:r>
              <a:rPr lang="en-GB" dirty="0"/>
              <a:t> </a:t>
            </a:r>
            <a:r>
              <a:rPr lang="en-GB" dirty="0" err="1"/>
              <a:t>sustava</a:t>
            </a:r>
            <a:r>
              <a:rPr lang="en-GB" dirty="0"/>
              <a:t>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622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Zavarivanje</a:t>
            </a:r>
            <a:r>
              <a:rPr lang="en-GB" dirty="0"/>
              <a:t> MIG </a:t>
            </a:r>
            <a:r>
              <a:rPr lang="en-GB" dirty="0" err="1"/>
              <a:t>postupkom</a:t>
            </a:r>
            <a:r>
              <a:rPr lang="en-GB" dirty="0"/>
              <a:t> (</a:t>
            </a:r>
            <a:r>
              <a:rPr lang="en-GB" dirty="0" err="1"/>
              <a:t>engl.</a:t>
            </a:r>
            <a:r>
              <a:rPr lang="en-GB" dirty="0"/>
              <a:t> Metal Inert Gas), MIG </a:t>
            </a:r>
            <a:r>
              <a:rPr lang="en-GB" dirty="0" err="1"/>
              <a:t>postupak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elektrolučno</a:t>
            </a:r>
            <a:r>
              <a:rPr lang="en-GB" dirty="0"/>
              <a:t> </a:t>
            </a:r>
            <a:r>
              <a:rPr lang="en-GB" dirty="0" err="1"/>
              <a:t>zavarivanje</a:t>
            </a:r>
            <a:r>
              <a:rPr lang="en-GB" dirty="0"/>
              <a:t> </a:t>
            </a:r>
            <a:r>
              <a:rPr lang="en-GB" dirty="0" err="1"/>
              <a:t>taljivom</a:t>
            </a:r>
            <a:r>
              <a:rPr lang="en-GB" dirty="0"/>
              <a:t> </a:t>
            </a:r>
            <a:r>
              <a:rPr lang="en-GB" dirty="0" err="1"/>
              <a:t>žicom</a:t>
            </a:r>
            <a:r>
              <a:rPr lang="en-GB" dirty="0"/>
              <a:t> u </a:t>
            </a:r>
            <a:r>
              <a:rPr lang="en-GB" dirty="0" err="1"/>
              <a:t>zaštiti</a:t>
            </a:r>
            <a:r>
              <a:rPr lang="en-GB" dirty="0"/>
              <a:t> </a:t>
            </a:r>
            <a:r>
              <a:rPr lang="en-GB" dirty="0" err="1"/>
              <a:t>neutralnog</a:t>
            </a:r>
            <a:r>
              <a:rPr lang="en-GB" dirty="0"/>
              <a:t> </a:t>
            </a:r>
            <a:r>
              <a:rPr lang="en-GB" dirty="0" err="1"/>
              <a:t>plina</a:t>
            </a:r>
            <a:r>
              <a:rPr lang="en-GB" dirty="0"/>
              <a:t> (</a:t>
            </a:r>
            <a:r>
              <a:rPr lang="en-GB" dirty="0" err="1"/>
              <a:t>engl.</a:t>
            </a:r>
            <a:r>
              <a:rPr lang="en-GB" dirty="0"/>
              <a:t> Gas Metal Arc Welding – GMAW) je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elektrolučnog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. To je </a:t>
            </a:r>
            <a:r>
              <a:rPr lang="en-GB" dirty="0" err="1"/>
              <a:t>poluautomatski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automatski</a:t>
            </a:r>
            <a:r>
              <a:rPr lang="en-GB" dirty="0"/>
              <a:t> </a:t>
            </a:r>
            <a:r>
              <a:rPr lang="en-GB" dirty="0" err="1"/>
              <a:t>postupak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, koji </a:t>
            </a:r>
            <a:r>
              <a:rPr lang="en-GB" dirty="0" err="1"/>
              <a:t>koristi</a:t>
            </a:r>
            <a:r>
              <a:rPr lang="en-GB" dirty="0"/>
              <a:t> </a:t>
            </a:r>
            <a:r>
              <a:rPr lang="en-GB" dirty="0" err="1"/>
              <a:t>stalno</a:t>
            </a:r>
            <a:r>
              <a:rPr lang="en-GB" dirty="0"/>
              <a:t> </a:t>
            </a:r>
            <a:r>
              <a:rPr lang="en-GB" dirty="0" err="1"/>
              <a:t>dovođenje</a:t>
            </a:r>
            <a:r>
              <a:rPr lang="en-GB" dirty="0"/>
              <a:t> </a:t>
            </a:r>
            <a:r>
              <a:rPr lang="en-GB" dirty="0" err="1"/>
              <a:t>gole</a:t>
            </a:r>
            <a:r>
              <a:rPr lang="en-GB" dirty="0"/>
              <a:t> </a:t>
            </a:r>
            <a:r>
              <a:rPr lang="en-GB" dirty="0" err="1"/>
              <a:t>žice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elektrode</a:t>
            </a:r>
            <a:r>
              <a:rPr lang="en-GB" dirty="0"/>
              <a:t> za </a:t>
            </a:r>
            <a:r>
              <a:rPr lang="en-GB" dirty="0" err="1"/>
              <a:t>zavarivanje</a:t>
            </a:r>
            <a:r>
              <a:rPr lang="en-GB" dirty="0"/>
              <a:t>, a </a:t>
            </a:r>
            <a:r>
              <a:rPr lang="en-GB" dirty="0" err="1"/>
              <a:t>zaštićen</a:t>
            </a:r>
            <a:r>
              <a:rPr lang="en-GB" dirty="0"/>
              <a:t> je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inertnom</a:t>
            </a:r>
            <a:r>
              <a:rPr lang="en-GB" dirty="0"/>
              <a:t> (</a:t>
            </a:r>
            <a:r>
              <a:rPr lang="en-GB" dirty="0" err="1"/>
              <a:t>neutralnom</a:t>
            </a:r>
            <a:r>
              <a:rPr lang="en-GB" dirty="0"/>
              <a:t>)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poluinertnom</a:t>
            </a:r>
            <a:r>
              <a:rPr lang="en-GB" dirty="0"/>
              <a:t> </a:t>
            </a:r>
            <a:r>
              <a:rPr lang="en-GB" dirty="0" err="1"/>
              <a:t>mješavinom</a:t>
            </a:r>
            <a:r>
              <a:rPr lang="en-GB" dirty="0"/>
              <a:t> </a:t>
            </a:r>
            <a:r>
              <a:rPr lang="en-GB" dirty="0" err="1"/>
              <a:t>zaštitnih</a:t>
            </a:r>
            <a:r>
              <a:rPr lang="en-GB" dirty="0"/>
              <a:t> </a:t>
            </a:r>
            <a:r>
              <a:rPr lang="en-GB" dirty="0" err="1"/>
              <a:t>plinova</a:t>
            </a:r>
            <a:r>
              <a:rPr lang="en-GB" dirty="0"/>
              <a:t> (</a:t>
            </a:r>
            <a:r>
              <a:rPr lang="en-GB" dirty="0" err="1"/>
              <a:t>obično</a:t>
            </a:r>
            <a:r>
              <a:rPr lang="en-GB" dirty="0"/>
              <a:t> argon), da </a:t>
            </a:r>
            <a:r>
              <a:rPr lang="en-GB" dirty="0" err="1"/>
              <a:t>zaštiti</a:t>
            </a:r>
            <a:r>
              <a:rPr lang="en-GB" dirty="0"/>
              <a:t> </a:t>
            </a:r>
            <a:r>
              <a:rPr lang="en-GB" dirty="0" err="1"/>
              <a:t>zavareni</a:t>
            </a:r>
            <a:r>
              <a:rPr lang="en-GB" dirty="0"/>
              <a:t> </a:t>
            </a:r>
            <a:r>
              <a:rPr lang="en-GB" dirty="0" err="1"/>
              <a:t>spoj</a:t>
            </a:r>
            <a:r>
              <a:rPr lang="en-GB" dirty="0"/>
              <a:t> od </a:t>
            </a:r>
            <a:r>
              <a:rPr lang="en-GB" dirty="0" err="1"/>
              <a:t>zagađenja</a:t>
            </a:r>
            <a:r>
              <a:rPr lang="en-GB" dirty="0"/>
              <a:t>. </a:t>
            </a:r>
            <a:r>
              <a:rPr lang="en-GB" dirty="0" err="1"/>
              <a:t>Postupak</a:t>
            </a:r>
            <a:r>
              <a:rPr lang="en-GB" dirty="0"/>
              <a:t> je </a:t>
            </a:r>
            <a:r>
              <a:rPr lang="en-GB" dirty="0" err="1"/>
              <a:t>brži</a:t>
            </a:r>
            <a:r>
              <a:rPr lang="en-GB" dirty="0"/>
              <a:t> od </a:t>
            </a:r>
            <a:r>
              <a:rPr lang="en-GB" dirty="0" err="1"/>
              <a:t>ručnog</a:t>
            </a:r>
            <a:r>
              <a:rPr lang="en-GB" dirty="0"/>
              <a:t> </a:t>
            </a:r>
            <a:r>
              <a:rPr lang="en-GB" dirty="0" err="1"/>
              <a:t>elektrolučnog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. </a:t>
            </a:r>
            <a:r>
              <a:rPr lang="en-GB" dirty="0" err="1"/>
              <a:t>Elektroda</a:t>
            </a:r>
            <a:r>
              <a:rPr lang="en-GB" dirty="0"/>
              <a:t> je </a:t>
            </a:r>
            <a:r>
              <a:rPr lang="en-GB" dirty="0" err="1"/>
              <a:t>ujedno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dodatni</a:t>
            </a:r>
            <a:r>
              <a:rPr lang="en-GB" dirty="0"/>
              <a:t> </a:t>
            </a:r>
            <a:r>
              <a:rPr lang="en-GB" dirty="0" err="1"/>
              <a:t>materijal</a:t>
            </a:r>
            <a:r>
              <a:rPr lang="en-GB" dirty="0"/>
              <a:t>, koji je </a:t>
            </a:r>
            <a:r>
              <a:rPr lang="en-GB" dirty="0" err="1"/>
              <a:t>obično</a:t>
            </a:r>
            <a:r>
              <a:rPr lang="en-GB" dirty="0"/>
              <a:t> </a:t>
            </a:r>
            <a:r>
              <a:rPr lang="en-GB" dirty="0" err="1"/>
              <a:t>istorodan</a:t>
            </a:r>
            <a:r>
              <a:rPr lang="en-GB" dirty="0"/>
              <a:t> s </a:t>
            </a:r>
            <a:r>
              <a:rPr lang="en-GB" dirty="0" err="1"/>
              <a:t>osnovnim</a:t>
            </a:r>
            <a:r>
              <a:rPr lang="en-GB" dirty="0"/>
              <a:t> </a:t>
            </a:r>
            <a:r>
              <a:rPr lang="en-GB" dirty="0" err="1"/>
              <a:t>materijalom</a:t>
            </a:r>
            <a:r>
              <a:rPr lang="en-GB" dirty="0"/>
              <a:t> koji se </a:t>
            </a:r>
            <a:r>
              <a:rPr lang="en-GB" dirty="0" err="1"/>
              <a:t>zavaruje</a:t>
            </a:r>
            <a:r>
              <a:rPr lang="en-GB" dirty="0"/>
              <a:t>. [1]</a:t>
            </a:r>
          </a:p>
          <a:p>
            <a:r>
              <a:rPr lang="en-GB" dirty="0" err="1"/>
              <a:t>Zavarivanje</a:t>
            </a:r>
            <a:r>
              <a:rPr lang="en-GB" dirty="0"/>
              <a:t> se </a:t>
            </a:r>
            <a:r>
              <a:rPr lang="en-GB" dirty="0" err="1"/>
              <a:t>obavlja</a:t>
            </a:r>
            <a:r>
              <a:rPr lang="en-GB" dirty="0"/>
              <a:t> </a:t>
            </a:r>
            <a:r>
              <a:rPr lang="en-GB" dirty="0" err="1"/>
              <a:t>ručnim</a:t>
            </a:r>
            <a:r>
              <a:rPr lang="en-GB" dirty="0"/>
              <a:t> </a:t>
            </a:r>
            <a:r>
              <a:rPr lang="en-GB" dirty="0" err="1"/>
              <a:t>vođenjem</a:t>
            </a:r>
            <a:r>
              <a:rPr lang="en-GB" dirty="0"/>
              <a:t> </a:t>
            </a:r>
            <a:r>
              <a:rPr lang="en-GB" dirty="0" err="1"/>
              <a:t>plamenika</a:t>
            </a:r>
            <a:r>
              <a:rPr lang="en-GB" dirty="0"/>
              <a:t> (</a:t>
            </a:r>
            <a:r>
              <a:rPr lang="en-GB" dirty="0" err="1"/>
              <a:t>djelomično</a:t>
            </a:r>
            <a:r>
              <a:rPr lang="en-GB" dirty="0"/>
              <a:t> </a:t>
            </a:r>
            <a:r>
              <a:rPr lang="en-GB" dirty="0" err="1"/>
              <a:t>automatiziranog</a:t>
            </a:r>
            <a:r>
              <a:rPr lang="en-GB" dirty="0"/>
              <a:t>)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mehaniziranog</a:t>
            </a:r>
            <a:r>
              <a:rPr lang="en-GB" dirty="0"/>
              <a:t> (</a:t>
            </a:r>
            <a:r>
              <a:rPr lang="en-GB" dirty="0" err="1"/>
              <a:t>vođenje</a:t>
            </a:r>
            <a:r>
              <a:rPr lang="en-GB" dirty="0"/>
              <a:t> </a:t>
            </a:r>
            <a:r>
              <a:rPr lang="en-GB" dirty="0" err="1"/>
              <a:t>plamenika</a:t>
            </a:r>
            <a:r>
              <a:rPr lang="en-GB" dirty="0"/>
              <a:t> </a:t>
            </a:r>
            <a:r>
              <a:rPr lang="en-GB" dirty="0" err="1"/>
              <a:t>kolicima</a:t>
            </a:r>
            <a:r>
              <a:rPr lang="en-GB" dirty="0"/>
              <a:t>)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automatskog</a:t>
            </a:r>
            <a:r>
              <a:rPr lang="en-GB" dirty="0"/>
              <a:t>, </a:t>
            </a:r>
            <a:r>
              <a:rPr lang="en-GB" dirty="0" err="1"/>
              <a:t>također</a:t>
            </a:r>
            <a:r>
              <a:rPr lang="en-GB" dirty="0"/>
              <a:t> s </a:t>
            </a:r>
            <a:r>
              <a:rPr lang="en-GB" dirty="0" err="1"/>
              <a:t>prilagodljivim</a:t>
            </a:r>
            <a:r>
              <a:rPr lang="en-GB" dirty="0"/>
              <a:t> </a:t>
            </a:r>
            <a:r>
              <a:rPr lang="en-GB" dirty="0" err="1"/>
              <a:t>aparatom</a:t>
            </a:r>
            <a:r>
              <a:rPr lang="en-GB" dirty="0"/>
              <a:t> za </a:t>
            </a:r>
            <a:r>
              <a:rPr lang="en-GB" dirty="0" err="1"/>
              <a:t>zavarivanje</a:t>
            </a:r>
            <a:r>
              <a:rPr lang="en-GB" dirty="0"/>
              <a:t>. </a:t>
            </a:r>
            <a:r>
              <a:rPr lang="en-GB" dirty="0" err="1"/>
              <a:t>Pogodan</a:t>
            </a:r>
            <a:r>
              <a:rPr lang="en-GB" dirty="0"/>
              <a:t> je za </a:t>
            </a:r>
            <a:r>
              <a:rPr lang="en-GB" dirty="0" err="1"/>
              <a:t>zavarivanje</a:t>
            </a:r>
            <a:r>
              <a:rPr lang="en-GB" dirty="0"/>
              <a:t> </a:t>
            </a:r>
            <a:r>
              <a:rPr lang="en-GB" dirty="0" err="1"/>
              <a:t>metala</a:t>
            </a:r>
            <a:r>
              <a:rPr lang="en-GB" dirty="0"/>
              <a:t> (</a:t>
            </a:r>
            <a:r>
              <a:rPr lang="en-GB" dirty="0" err="1"/>
              <a:t>slično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zavarivanje</a:t>
            </a:r>
            <a:r>
              <a:rPr lang="en-GB" dirty="0"/>
              <a:t> TIG </a:t>
            </a:r>
            <a:r>
              <a:rPr lang="en-GB" dirty="0" err="1"/>
              <a:t>postupkom</a:t>
            </a:r>
            <a:r>
              <a:rPr lang="en-GB" dirty="0"/>
              <a:t>) </a:t>
            </a:r>
            <a:r>
              <a:rPr lang="en-GB" dirty="0" err="1"/>
              <a:t>debljine</a:t>
            </a:r>
            <a:r>
              <a:rPr lang="en-GB" dirty="0"/>
              <a:t> do </a:t>
            </a:r>
            <a:r>
              <a:rPr lang="en-GB" dirty="0" err="1"/>
              <a:t>nekoliko</a:t>
            </a:r>
            <a:r>
              <a:rPr lang="en-GB" dirty="0"/>
              <a:t> </a:t>
            </a:r>
            <a:r>
              <a:rPr lang="en-GB" dirty="0" err="1"/>
              <a:t>milimetara</a:t>
            </a:r>
            <a:r>
              <a:rPr lang="en-GB" dirty="0"/>
              <a:t>, </a:t>
            </a:r>
            <a:r>
              <a:rPr lang="en-GB" dirty="0" err="1"/>
              <a:t>ovisno</a:t>
            </a:r>
            <a:r>
              <a:rPr lang="en-GB" dirty="0"/>
              <a:t> o </a:t>
            </a:r>
            <a:r>
              <a:rPr lang="en-GB" dirty="0" err="1"/>
              <a:t>vrsti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. </a:t>
            </a:r>
            <a:r>
              <a:rPr lang="en-GB" dirty="0" err="1"/>
              <a:t>Zavarivanje</a:t>
            </a:r>
            <a:r>
              <a:rPr lang="en-GB" dirty="0"/>
              <a:t> MIG </a:t>
            </a:r>
            <a:r>
              <a:rPr lang="en-GB" dirty="0" err="1"/>
              <a:t>postupkom</a:t>
            </a:r>
            <a:r>
              <a:rPr lang="en-GB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prednost</a:t>
            </a:r>
            <a:r>
              <a:rPr lang="en-GB" dirty="0"/>
              <a:t> pred </a:t>
            </a:r>
            <a:r>
              <a:rPr lang="en-GB" dirty="0" err="1"/>
              <a:t>zavarivanjem</a:t>
            </a:r>
            <a:r>
              <a:rPr lang="en-GB" dirty="0"/>
              <a:t> TIG </a:t>
            </a:r>
            <a:r>
              <a:rPr lang="en-GB" dirty="0" err="1"/>
              <a:t>postupkom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stajališta</a:t>
            </a:r>
            <a:r>
              <a:rPr lang="en-GB" dirty="0"/>
              <a:t> </a:t>
            </a:r>
            <a:r>
              <a:rPr lang="en-GB" dirty="0" err="1"/>
              <a:t>ekonomičnosti</a:t>
            </a:r>
            <a:r>
              <a:rPr lang="en-GB" dirty="0"/>
              <a:t> (</a:t>
            </a:r>
            <a:r>
              <a:rPr lang="en-GB" dirty="0" err="1"/>
              <a:t>više</a:t>
            </a:r>
            <a:r>
              <a:rPr lang="en-GB" dirty="0"/>
              <a:t> </a:t>
            </a:r>
            <a:r>
              <a:rPr lang="en-GB" dirty="0" err="1"/>
              <a:t>kilograma</a:t>
            </a:r>
            <a:r>
              <a:rPr lang="en-GB" dirty="0"/>
              <a:t> </a:t>
            </a:r>
            <a:r>
              <a:rPr lang="en-GB" dirty="0" err="1"/>
              <a:t>zavarenog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sat)</a:t>
            </a:r>
          </a:p>
          <a:p>
            <a:r>
              <a:rPr lang="en-GB" dirty="0" err="1"/>
              <a:t>Pištolj</a:t>
            </a:r>
            <a:r>
              <a:rPr lang="en-GB" dirty="0"/>
              <a:t> za MIG/MAG </a:t>
            </a:r>
            <a:r>
              <a:rPr lang="en-GB" dirty="0" err="1"/>
              <a:t>zavarivanje</a:t>
            </a:r>
            <a:r>
              <a:rPr lang="en-GB" dirty="0"/>
              <a:t> </a:t>
            </a:r>
            <a:r>
              <a:rPr lang="en-GB" dirty="0" err="1"/>
              <a:t>osigurava</a:t>
            </a:r>
            <a:r>
              <a:rPr lang="en-GB" dirty="0"/>
              <a:t> </a:t>
            </a:r>
            <a:r>
              <a:rPr lang="en-GB" dirty="0" err="1"/>
              <a:t>dovođenje</a:t>
            </a:r>
            <a:r>
              <a:rPr lang="en-GB" dirty="0"/>
              <a:t> </a:t>
            </a:r>
            <a:r>
              <a:rPr lang="en-GB" dirty="0" err="1"/>
              <a:t>struje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, </a:t>
            </a:r>
            <a:r>
              <a:rPr lang="en-GB" dirty="0" err="1"/>
              <a:t>zaštitnoga</a:t>
            </a:r>
            <a:r>
              <a:rPr lang="en-GB" dirty="0"/>
              <a:t> </a:t>
            </a:r>
            <a:r>
              <a:rPr lang="en-GB" dirty="0" err="1"/>
              <a:t>plina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dodatnoga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 do </a:t>
            </a:r>
            <a:r>
              <a:rPr lang="en-GB" dirty="0" err="1"/>
              <a:t>mjesta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. </a:t>
            </a:r>
            <a:r>
              <a:rPr lang="en-GB" dirty="0" err="1"/>
              <a:t>Njegov</a:t>
            </a:r>
            <a:r>
              <a:rPr lang="en-GB" dirty="0"/>
              <a:t> </a:t>
            </a:r>
            <a:r>
              <a:rPr lang="en-GB" dirty="0" err="1"/>
              <a:t>vrh</a:t>
            </a:r>
            <a:r>
              <a:rPr lang="en-GB" dirty="0"/>
              <a:t> se </a:t>
            </a:r>
            <a:r>
              <a:rPr lang="en-GB" dirty="0" err="1"/>
              <a:t>nalazi</a:t>
            </a:r>
            <a:r>
              <a:rPr lang="en-GB" dirty="0"/>
              <a:t> u </a:t>
            </a:r>
            <a:r>
              <a:rPr lang="en-GB" dirty="0" err="1"/>
              <a:t>samoj</a:t>
            </a:r>
            <a:r>
              <a:rPr lang="en-GB" dirty="0"/>
              <a:t> </a:t>
            </a:r>
            <a:r>
              <a:rPr lang="en-GB" dirty="0" err="1"/>
              <a:t>blizini</a:t>
            </a:r>
            <a:r>
              <a:rPr lang="en-GB" dirty="0"/>
              <a:t> </a:t>
            </a:r>
            <a:r>
              <a:rPr lang="en-GB" dirty="0" err="1"/>
              <a:t>električnoga</a:t>
            </a:r>
            <a:r>
              <a:rPr lang="en-GB" dirty="0"/>
              <a:t> </a:t>
            </a:r>
            <a:r>
              <a:rPr lang="en-GB" dirty="0" err="1"/>
              <a:t>luka</a:t>
            </a:r>
            <a:r>
              <a:rPr lang="en-GB" dirty="0"/>
              <a:t>, </a:t>
            </a:r>
            <a:r>
              <a:rPr lang="en-GB" dirty="0" err="1"/>
              <a:t>što</a:t>
            </a:r>
            <a:r>
              <a:rPr lang="en-GB" dirty="0"/>
              <a:t> </a:t>
            </a:r>
            <a:r>
              <a:rPr lang="en-GB" dirty="0" err="1"/>
              <a:t>znači</a:t>
            </a:r>
            <a:r>
              <a:rPr lang="en-GB" dirty="0"/>
              <a:t> da je </a:t>
            </a:r>
            <a:r>
              <a:rPr lang="en-GB" dirty="0" err="1"/>
              <a:t>konstantno</a:t>
            </a:r>
            <a:r>
              <a:rPr lang="en-GB" dirty="0"/>
              <a:t> </a:t>
            </a:r>
            <a:r>
              <a:rPr lang="en-GB" dirty="0" err="1"/>
              <a:t>izložen</a:t>
            </a:r>
            <a:r>
              <a:rPr lang="en-GB" dirty="0"/>
              <a:t>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velikim</a:t>
            </a:r>
            <a:r>
              <a:rPr lang="en-GB" dirty="0"/>
              <a:t> </a:t>
            </a:r>
            <a:r>
              <a:rPr lang="en-GB" dirty="0" err="1"/>
              <a:t>toplinskim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mehaničkim</a:t>
            </a:r>
            <a:r>
              <a:rPr lang="en-GB" dirty="0"/>
              <a:t> </a:t>
            </a:r>
            <a:r>
              <a:rPr lang="en-GB" dirty="0" err="1"/>
              <a:t>naprezanjima</a:t>
            </a:r>
            <a:r>
              <a:rPr lang="en-GB" dirty="0"/>
              <a:t>. Za </a:t>
            </a:r>
            <a:r>
              <a:rPr lang="en-GB" dirty="0" err="1"/>
              <a:t>struje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 150 – 500 A </a:t>
            </a:r>
            <a:r>
              <a:rPr lang="en-GB" dirty="0" err="1"/>
              <a:t>proizvode</a:t>
            </a:r>
            <a:r>
              <a:rPr lang="en-GB" dirty="0"/>
              <a:t> se </a:t>
            </a:r>
            <a:r>
              <a:rPr lang="en-GB" dirty="0" err="1"/>
              <a:t>pištolji</a:t>
            </a:r>
            <a:r>
              <a:rPr lang="en-GB" dirty="0"/>
              <a:t> bez </a:t>
            </a:r>
            <a:r>
              <a:rPr lang="en-GB" dirty="0" err="1"/>
              <a:t>posebnoga</a:t>
            </a:r>
            <a:r>
              <a:rPr lang="en-GB" dirty="0"/>
              <a:t> </a:t>
            </a:r>
            <a:r>
              <a:rPr lang="en-GB" dirty="0" err="1"/>
              <a:t>hlađenja</a:t>
            </a:r>
            <a:r>
              <a:rPr lang="en-GB" dirty="0"/>
              <a:t> </a:t>
            </a:r>
            <a:r>
              <a:rPr lang="en-GB" dirty="0" err="1"/>
              <a:t>dok</a:t>
            </a:r>
            <a:r>
              <a:rPr lang="en-GB" dirty="0"/>
              <a:t> se za </a:t>
            </a:r>
            <a:r>
              <a:rPr lang="en-GB" dirty="0" err="1"/>
              <a:t>struje</a:t>
            </a:r>
            <a:r>
              <a:rPr lang="en-GB" dirty="0"/>
              <a:t> 250 – 600 A </a:t>
            </a:r>
            <a:r>
              <a:rPr lang="en-GB" dirty="0" err="1"/>
              <a:t>proizvode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pištolji</a:t>
            </a:r>
            <a:r>
              <a:rPr lang="en-GB" dirty="0"/>
              <a:t> </a:t>
            </a:r>
            <a:r>
              <a:rPr lang="en-GB" dirty="0" err="1"/>
              <a:t>hlađeni</a:t>
            </a:r>
            <a:r>
              <a:rPr lang="en-GB" dirty="0"/>
              <a:t> </a:t>
            </a:r>
            <a:r>
              <a:rPr lang="en-GB" dirty="0" err="1"/>
              <a:t>vodom</a:t>
            </a:r>
            <a:r>
              <a:rPr lang="en-GB" dirty="0"/>
              <a:t>. </a:t>
            </a:r>
            <a:r>
              <a:rPr lang="en-GB" dirty="0" err="1"/>
              <a:t>Glavni</a:t>
            </a:r>
            <a:r>
              <a:rPr lang="en-GB" dirty="0"/>
              <a:t> </a:t>
            </a:r>
            <a:r>
              <a:rPr lang="en-GB" dirty="0" err="1"/>
              <a:t>dio</a:t>
            </a:r>
            <a:r>
              <a:rPr lang="en-GB" dirty="0"/>
              <a:t> </a:t>
            </a:r>
            <a:r>
              <a:rPr lang="en-GB" dirty="0" err="1"/>
              <a:t>pištolja</a:t>
            </a:r>
            <a:r>
              <a:rPr lang="en-GB" dirty="0"/>
              <a:t> je </a:t>
            </a:r>
            <a:r>
              <a:rPr lang="en-GB" dirty="0" err="1"/>
              <a:t>njegovo</a:t>
            </a:r>
            <a:r>
              <a:rPr lang="en-GB" dirty="0"/>
              <a:t> </a:t>
            </a:r>
            <a:r>
              <a:rPr lang="en-GB" dirty="0" err="1"/>
              <a:t>kućište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je </a:t>
            </a:r>
            <a:r>
              <a:rPr lang="en-GB" dirty="0" err="1"/>
              <a:t>napravljeno</a:t>
            </a:r>
            <a:r>
              <a:rPr lang="en-GB" dirty="0"/>
              <a:t> od </a:t>
            </a:r>
            <a:r>
              <a:rPr lang="en-GB" dirty="0" err="1"/>
              <a:t>toplinski</a:t>
            </a:r>
            <a:r>
              <a:rPr lang="en-GB" dirty="0"/>
              <a:t> </a:t>
            </a:r>
            <a:r>
              <a:rPr lang="en-GB" dirty="0" err="1"/>
              <a:t>otporne</a:t>
            </a:r>
            <a:r>
              <a:rPr lang="en-GB" dirty="0"/>
              <a:t> </a:t>
            </a:r>
            <a:r>
              <a:rPr lang="en-GB" dirty="0" err="1"/>
              <a:t>plastike</a:t>
            </a:r>
            <a:r>
              <a:rPr lang="en-GB" dirty="0"/>
              <a:t>. </a:t>
            </a:r>
            <a:r>
              <a:rPr lang="en-GB" dirty="0" err="1"/>
              <a:t>Povezano</a:t>
            </a:r>
            <a:r>
              <a:rPr lang="en-GB" dirty="0"/>
              <a:t> je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krajem</a:t>
            </a:r>
            <a:r>
              <a:rPr lang="en-GB" dirty="0"/>
              <a:t> </a:t>
            </a:r>
            <a:r>
              <a:rPr lang="en-GB" dirty="0" err="1"/>
              <a:t>polikabela</a:t>
            </a:r>
            <a:r>
              <a:rPr lang="en-GB" dirty="0"/>
              <a:t>. </a:t>
            </a:r>
            <a:r>
              <a:rPr lang="en-GB" dirty="0" err="1"/>
              <a:t>Ostali</a:t>
            </a:r>
            <a:r>
              <a:rPr lang="en-GB" dirty="0"/>
              <a:t> </a:t>
            </a:r>
            <a:r>
              <a:rPr lang="en-GB" dirty="0" err="1"/>
              <a:t>dijelovi</a:t>
            </a:r>
            <a:r>
              <a:rPr lang="en-GB" dirty="0"/>
              <a:t> koji </a:t>
            </a:r>
            <a:r>
              <a:rPr lang="en-GB" dirty="0" err="1"/>
              <a:t>čine</a:t>
            </a:r>
            <a:r>
              <a:rPr lang="en-GB" dirty="0"/>
              <a:t> </a:t>
            </a:r>
            <a:r>
              <a:rPr lang="en-GB" dirty="0" err="1"/>
              <a:t>pištolj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okidač</a:t>
            </a:r>
            <a:r>
              <a:rPr lang="en-GB" dirty="0"/>
              <a:t>, </a:t>
            </a:r>
            <a:r>
              <a:rPr lang="en-GB" dirty="0" err="1"/>
              <a:t>vrat</a:t>
            </a:r>
            <a:r>
              <a:rPr lang="en-GB" dirty="0"/>
              <a:t> </a:t>
            </a:r>
            <a:r>
              <a:rPr lang="en-GB" dirty="0" err="1"/>
              <a:t>pištolja</a:t>
            </a:r>
            <a:r>
              <a:rPr lang="en-GB" dirty="0"/>
              <a:t>, </a:t>
            </a:r>
            <a:r>
              <a:rPr lang="en-GB" dirty="0" err="1"/>
              <a:t>vodilica</a:t>
            </a:r>
            <a:r>
              <a:rPr lang="en-GB" dirty="0"/>
              <a:t> </a:t>
            </a:r>
            <a:r>
              <a:rPr lang="en-GB" dirty="0" err="1"/>
              <a:t>žice</a:t>
            </a:r>
            <a:r>
              <a:rPr lang="en-GB" dirty="0"/>
              <a:t>, </a:t>
            </a:r>
            <a:r>
              <a:rPr lang="en-GB" dirty="0" err="1"/>
              <a:t>kontaktna</a:t>
            </a:r>
            <a:r>
              <a:rPr lang="en-GB" dirty="0"/>
              <a:t> </a:t>
            </a:r>
            <a:r>
              <a:rPr lang="en-GB" dirty="0" err="1"/>
              <a:t>cjevčica</a:t>
            </a:r>
            <a:r>
              <a:rPr lang="en-GB" dirty="0"/>
              <a:t>, </a:t>
            </a:r>
            <a:r>
              <a:rPr lang="en-GB" dirty="0" err="1"/>
              <a:t>raspršivač</a:t>
            </a:r>
            <a:r>
              <a:rPr lang="en-GB" dirty="0"/>
              <a:t> </a:t>
            </a:r>
            <a:r>
              <a:rPr lang="en-GB" dirty="0" err="1"/>
              <a:t>plina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plinska</a:t>
            </a:r>
            <a:r>
              <a:rPr lang="en-GB" dirty="0"/>
              <a:t> </a:t>
            </a:r>
            <a:r>
              <a:rPr lang="en-GB" dirty="0" err="1"/>
              <a:t>sapnica</a:t>
            </a:r>
            <a:r>
              <a:rPr lang="en-GB" dirty="0"/>
              <a:t>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204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Prednosti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 MIG </a:t>
            </a:r>
            <a:r>
              <a:rPr lang="en-GB" dirty="0" err="1"/>
              <a:t>postupkom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: </a:t>
            </a:r>
            <a:r>
              <a:rPr lang="en-GB" dirty="0" err="1"/>
              <a:t>razvijen</a:t>
            </a:r>
            <a:r>
              <a:rPr lang="en-GB" dirty="0"/>
              <a:t> </a:t>
            </a:r>
            <a:r>
              <a:rPr lang="en-GB" dirty="0" err="1"/>
              <a:t>dovoljno</a:t>
            </a:r>
            <a:r>
              <a:rPr lang="en-GB" dirty="0"/>
              <a:t> </a:t>
            </a:r>
            <a:r>
              <a:rPr lang="en-GB" dirty="0" err="1"/>
              <a:t>širok</a:t>
            </a:r>
            <a:r>
              <a:rPr lang="en-GB" dirty="0"/>
              <a:t> </a:t>
            </a:r>
            <a:r>
              <a:rPr lang="en-GB" dirty="0" err="1"/>
              <a:t>spektar</a:t>
            </a:r>
            <a:r>
              <a:rPr lang="en-GB" dirty="0"/>
              <a:t> </a:t>
            </a:r>
            <a:r>
              <a:rPr lang="en-GB" dirty="0" err="1"/>
              <a:t>dodatnih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 za </a:t>
            </a:r>
            <a:r>
              <a:rPr lang="en-GB" dirty="0" err="1"/>
              <a:t>zavarivanje</a:t>
            </a:r>
            <a:r>
              <a:rPr lang="en-GB" dirty="0"/>
              <a:t>, </a:t>
            </a:r>
            <a:r>
              <a:rPr lang="en-GB" dirty="0" err="1"/>
              <a:t>manja</a:t>
            </a:r>
            <a:r>
              <a:rPr lang="en-GB" dirty="0"/>
              <a:t> </a:t>
            </a:r>
            <a:r>
              <a:rPr lang="en-GB" dirty="0" err="1"/>
              <a:t>cijena</a:t>
            </a:r>
            <a:r>
              <a:rPr lang="en-GB" dirty="0"/>
              <a:t> </a:t>
            </a:r>
            <a:r>
              <a:rPr lang="en-GB" dirty="0" err="1"/>
              <a:t>opreme</a:t>
            </a:r>
            <a:r>
              <a:rPr lang="en-GB" dirty="0"/>
              <a:t> za </a:t>
            </a:r>
            <a:r>
              <a:rPr lang="en-GB" dirty="0" err="1"/>
              <a:t>zavarivanje</a:t>
            </a:r>
            <a:r>
              <a:rPr lang="en-GB" dirty="0"/>
              <a:t> (</a:t>
            </a:r>
            <a:r>
              <a:rPr lang="en-GB" dirty="0" err="1"/>
              <a:t>uređaja</a:t>
            </a:r>
            <a:r>
              <a:rPr lang="en-GB" dirty="0"/>
              <a:t> za </a:t>
            </a:r>
            <a:r>
              <a:rPr lang="en-GB" dirty="0" err="1"/>
              <a:t>zavarivanje</a:t>
            </a:r>
            <a:r>
              <a:rPr lang="en-GB" dirty="0"/>
              <a:t>) u </a:t>
            </a:r>
            <a:r>
              <a:rPr lang="en-GB" dirty="0" err="1"/>
              <a:t>odnosu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zavarivanje</a:t>
            </a:r>
            <a:r>
              <a:rPr lang="en-GB" dirty="0"/>
              <a:t> TIG </a:t>
            </a:r>
            <a:r>
              <a:rPr lang="en-GB" dirty="0" err="1"/>
              <a:t>postupkom</a:t>
            </a:r>
            <a:r>
              <a:rPr lang="en-GB" dirty="0"/>
              <a:t>; </a:t>
            </a:r>
            <a:r>
              <a:rPr lang="en-GB" dirty="0" err="1"/>
              <a:t>pogodan</a:t>
            </a:r>
            <a:r>
              <a:rPr lang="en-GB" dirty="0"/>
              <a:t> za </a:t>
            </a:r>
            <a:r>
              <a:rPr lang="en-GB" dirty="0" err="1"/>
              <a:t>pojedinačnu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masovnu</a:t>
            </a:r>
            <a:r>
              <a:rPr lang="en-GB" dirty="0"/>
              <a:t> </a:t>
            </a:r>
            <a:r>
              <a:rPr lang="en-GB" dirty="0" err="1"/>
              <a:t>proizvodnju</a:t>
            </a:r>
            <a:r>
              <a:rPr lang="en-GB" dirty="0"/>
              <a:t>,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reparaturna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, </a:t>
            </a:r>
            <a:r>
              <a:rPr lang="en-GB" dirty="0" err="1"/>
              <a:t>mogućnost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 u </a:t>
            </a:r>
            <a:r>
              <a:rPr lang="en-GB" dirty="0" err="1"/>
              <a:t>svim</a:t>
            </a:r>
            <a:r>
              <a:rPr lang="en-GB" dirty="0"/>
              <a:t> </a:t>
            </a:r>
            <a:r>
              <a:rPr lang="en-GB" dirty="0" err="1"/>
              <a:t>položajima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, </a:t>
            </a:r>
            <a:r>
              <a:rPr lang="en-GB" dirty="0" err="1"/>
              <a:t>pogodan</a:t>
            </a:r>
            <a:r>
              <a:rPr lang="en-GB" dirty="0"/>
              <a:t> za </a:t>
            </a:r>
            <a:r>
              <a:rPr lang="en-GB" dirty="0" err="1"/>
              <a:t>automatizaciju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robotizaciju</a:t>
            </a:r>
            <a:r>
              <a:rPr lang="en-GB" dirty="0"/>
              <a:t>, </a:t>
            </a:r>
            <a:r>
              <a:rPr lang="en-GB" dirty="0" err="1"/>
              <a:t>daleko</a:t>
            </a:r>
            <a:r>
              <a:rPr lang="en-GB" dirty="0"/>
              <a:t> </a:t>
            </a:r>
            <a:r>
              <a:rPr lang="en-GB" dirty="0" err="1"/>
              <a:t>veća</a:t>
            </a:r>
            <a:r>
              <a:rPr lang="en-GB" dirty="0"/>
              <a:t> </a:t>
            </a:r>
            <a:r>
              <a:rPr lang="en-GB" dirty="0" err="1"/>
              <a:t>učinkovitost</a:t>
            </a:r>
            <a:r>
              <a:rPr lang="en-GB" dirty="0"/>
              <a:t> (</a:t>
            </a:r>
            <a:r>
              <a:rPr lang="en-GB" dirty="0" err="1"/>
              <a:t>kilograma</a:t>
            </a:r>
            <a:r>
              <a:rPr lang="en-GB" dirty="0"/>
              <a:t> </a:t>
            </a:r>
            <a:r>
              <a:rPr lang="en-GB" dirty="0" err="1"/>
              <a:t>položenog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sat) u </a:t>
            </a:r>
            <a:r>
              <a:rPr lang="en-GB" dirty="0" err="1"/>
              <a:t>odnosu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zavarivanje</a:t>
            </a:r>
            <a:r>
              <a:rPr lang="en-GB" dirty="0"/>
              <a:t> TIG </a:t>
            </a:r>
            <a:r>
              <a:rPr lang="en-GB" dirty="0" err="1"/>
              <a:t>postupkom</a:t>
            </a:r>
            <a:r>
              <a:rPr lang="en-GB" dirty="0"/>
              <a:t>, </a:t>
            </a:r>
            <a:r>
              <a:rPr lang="en-GB" dirty="0" err="1"/>
              <a:t>čista</a:t>
            </a:r>
            <a:r>
              <a:rPr lang="en-GB" dirty="0"/>
              <a:t> </a:t>
            </a:r>
            <a:r>
              <a:rPr lang="en-GB" dirty="0" err="1"/>
              <a:t>površina</a:t>
            </a:r>
            <a:r>
              <a:rPr lang="en-GB" dirty="0"/>
              <a:t> </a:t>
            </a:r>
            <a:r>
              <a:rPr lang="en-GB" dirty="0" err="1"/>
              <a:t>metala</a:t>
            </a:r>
            <a:r>
              <a:rPr lang="en-GB" dirty="0"/>
              <a:t> </a:t>
            </a:r>
            <a:r>
              <a:rPr lang="en-GB" dirty="0" err="1"/>
              <a:t>položenog</a:t>
            </a:r>
            <a:r>
              <a:rPr lang="en-GB" dirty="0"/>
              <a:t> </a:t>
            </a:r>
            <a:r>
              <a:rPr lang="en-GB" dirty="0" err="1"/>
              <a:t>zavara</a:t>
            </a:r>
            <a:r>
              <a:rPr lang="en-GB" dirty="0"/>
              <a:t> (bez </a:t>
            </a:r>
            <a:r>
              <a:rPr lang="en-GB" dirty="0" err="1"/>
              <a:t>troske</a:t>
            </a:r>
            <a:r>
              <a:rPr lang="en-GB" dirty="0"/>
              <a:t>), </a:t>
            </a:r>
            <a:r>
              <a:rPr lang="en-GB" dirty="0" err="1"/>
              <a:t>smanjenje</a:t>
            </a:r>
            <a:r>
              <a:rPr lang="en-GB" dirty="0"/>
              <a:t> </a:t>
            </a:r>
            <a:r>
              <a:rPr lang="en-GB" dirty="0" err="1"/>
              <a:t>iskrivljenja</a:t>
            </a:r>
            <a:r>
              <a:rPr lang="en-GB" dirty="0"/>
              <a:t> </a:t>
            </a:r>
            <a:r>
              <a:rPr lang="en-GB" dirty="0" err="1"/>
              <a:t>konstrukcije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Nedostaci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: </a:t>
            </a:r>
            <a:r>
              <a:rPr lang="en-GB" dirty="0" err="1"/>
              <a:t>kvaliteta</a:t>
            </a:r>
            <a:r>
              <a:rPr lang="en-GB" dirty="0"/>
              <a:t> </a:t>
            </a:r>
            <a:r>
              <a:rPr lang="en-GB" dirty="0" err="1"/>
              <a:t>zavara</a:t>
            </a:r>
            <a:r>
              <a:rPr lang="en-GB" dirty="0"/>
              <a:t> </a:t>
            </a:r>
            <a:r>
              <a:rPr lang="en-GB" dirty="0" err="1"/>
              <a:t>još</a:t>
            </a:r>
            <a:r>
              <a:rPr lang="en-GB" dirty="0"/>
              <a:t> </a:t>
            </a:r>
            <a:r>
              <a:rPr lang="en-GB" dirty="0" err="1"/>
              <a:t>uvijek</a:t>
            </a:r>
            <a:r>
              <a:rPr lang="en-GB" dirty="0"/>
              <a:t> </a:t>
            </a:r>
            <a:r>
              <a:rPr lang="en-GB" dirty="0" err="1"/>
              <a:t>ovisi</a:t>
            </a:r>
            <a:r>
              <a:rPr lang="en-GB" dirty="0"/>
              <a:t> o </a:t>
            </a:r>
            <a:r>
              <a:rPr lang="en-GB" dirty="0" err="1"/>
              <a:t>vještini</a:t>
            </a:r>
            <a:r>
              <a:rPr lang="en-GB" dirty="0"/>
              <a:t> </a:t>
            </a:r>
            <a:r>
              <a:rPr lang="en-GB" dirty="0" err="1"/>
              <a:t>zavarivača</a:t>
            </a:r>
            <a:r>
              <a:rPr lang="en-GB" dirty="0"/>
              <a:t> (</a:t>
            </a:r>
            <a:r>
              <a:rPr lang="en-GB" dirty="0" err="1"/>
              <a:t>čovjeka</a:t>
            </a:r>
            <a:r>
              <a:rPr lang="en-GB" dirty="0"/>
              <a:t>)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poluautomatskog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, </a:t>
            </a:r>
            <a:r>
              <a:rPr lang="en-GB" dirty="0" err="1"/>
              <a:t>vrijeme</a:t>
            </a:r>
            <a:r>
              <a:rPr lang="en-GB" dirty="0"/>
              <a:t> za </a:t>
            </a:r>
            <a:r>
              <a:rPr lang="en-GB" dirty="0" err="1"/>
              <a:t>izobrazbu</a:t>
            </a:r>
            <a:r>
              <a:rPr lang="en-GB" dirty="0"/>
              <a:t> </a:t>
            </a:r>
            <a:r>
              <a:rPr lang="en-GB" dirty="0" err="1"/>
              <a:t>dobrog</a:t>
            </a:r>
            <a:r>
              <a:rPr lang="en-GB" dirty="0"/>
              <a:t> </a:t>
            </a:r>
            <a:r>
              <a:rPr lang="en-GB" dirty="0" err="1"/>
              <a:t>zavarivača</a:t>
            </a:r>
            <a:r>
              <a:rPr lang="en-GB" dirty="0"/>
              <a:t> je </a:t>
            </a:r>
            <a:r>
              <a:rPr lang="en-GB" dirty="0" err="1"/>
              <a:t>kraće</a:t>
            </a:r>
            <a:r>
              <a:rPr lang="en-GB" dirty="0"/>
              <a:t> </a:t>
            </a:r>
            <a:r>
              <a:rPr lang="en-GB" dirty="0" err="1"/>
              <a:t>nego</a:t>
            </a:r>
            <a:r>
              <a:rPr lang="en-GB" dirty="0"/>
              <a:t>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 TIG </a:t>
            </a:r>
            <a:r>
              <a:rPr lang="en-GB" dirty="0" err="1"/>
              <a:t>postupkom</a:t>
            </a:r>
            <a:r>
              <a:rPr lang="en-GB" dirty="0"/>
              <a:t> (</a:t>
            </a:r>
            <a:r>
              <a:rPr lang="en-GB" dirty="0" err="1"/>
              <a:t>mada</a:t>
            </a:r>
            <a:r>
              <a:rPr lang="en-GB" dirty="0"/>
              <a:t> je </a:t>
            </a:r>
            <a:r>
              <a:rPr lang="en-GB" dirty="0" err="1"/>
              <a:t>praksa</a:t>
            </a:r>
            <a:r>
              <a:rPr lang="en-GB" dirty="0"/>
              <a:t> da MIG </a:t>
            </a:r>
            <a:r>
              <a:rPr lang="en-GB" dirty="0" err="1"/>
              <a:t>zavarivači</a:t>
            </a:r>
            <a:r>
              <a:rPr lang="en-GB" dirty="0"/>
              <a:t> </a:t>
            </a:r>
            <a:r>
              <a:rPr lang="en-GB" dirty="0" err="1"/>
              <a:t>prvo</a:t>
            </a:r>
            <a:r>
              <a:rPr lang="en-GB" dirty="0"/>
              <a:t> </a:t>
            </a:r>
            <a:r>
              <a:rPr lang="en-GB" dirty="0" err="1"/>
              <a:t>nauče</a:t>
            </a:r>
            <a:r>
              <a:rPr lang="en-GB" dirty="0"/>
              <a:t> </a:t>
            </a:r>
            <a:r>
              <a:rPr lang="en-GB" dirty="0" err="1"/>
              <a:t>ručno</a:t>
            </a:r>
            <a:r>
              <a:rPr lang="en-GB" dirty="0"/>
              <a:t> </a:t>
            </a:r>
            <a:r>
              <a:rPr lang="en-GB" dirty="0" err="1"/>
              <a:t>elektrolučno</a:t>
            </a:r>
            <a:r>
              <a:rPr lang="en-GB" dirty="0"/>
              <a:t> </a:t>
            </a:r>
            <a:r>
              <a:rPr lang="en-GB" dirty="0" err="1"/>
              <a:t>zavarivanje</a:t>
            </a:r>
            <a:r>
              <a:rPr lang="en-GB" dirty="0"/>
              <a:t>), </a:t>
            </a:r>
            <a:r>
              <a:rPr lang="en-GB" dirty="0" err="1"/>
              <a:t>kvaliteta</a:t>
            </a:r>
            <a:r>
              <a:rPr lang="en-GB" dirty="0"/>
              <a:t> </a:t>
            </a:r>
            <a:r>
              <a:rPr lang="en-GB" dirty="0" err="1"/>
              <a:t>zavarenog</a:t>
            </a:r>
            <a:r>
              <a:rPr lang="en-GB" dirty="0"/>
              <a:t> </a:t>
            </a:r>
            <a:r>
              <a:rPr lang="en-GB" dirty="0" err="1"/>
              <a:t>spoja</a:t>
            </a:r>
            <a:r>
              <a:rPr lang="en-GB" dirty="0"/>
              <a:t> je </a:t>
            </a:r>
            <a:r>
              <a:rPr lang="en-GB" dirty="0" err="1"/>
              <a:t>slabija</a:t>
            </a:r>
            <a:r>
              <a:rPr lang="en-GB" dirty="0"/>
              <a:t> u </a:t>
            </a:r>
            <a:r>
              <a:rPr lang="en-GB" dirty="0" err="1"/>
              <a:t>odnosu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kvalitetu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 TIG </a:t>
            </a:r>
            <a:r>
              <a:rPr lang="en-GB" dirty="0" err="1"/>
              <a:t>postupkom</a:t>
            </a:r>
            <a:r>
              <a:rPr lang="en-GB" dirty="0"/>
              <a:t> (</a:t>
            </a:r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estetskog</a:t>
            </a:r>
            <a:r>
              <a:rPr lang="en-GB" dirty="0"/>
              <a:t> </a:t>
            </a:r>
            <a:r>
              <a:rPr lang="en-GB" dirty="0" err="1"/>
              <a:t>stajališta</a:t>
            </a:r>
            <a:r>
              <a:rPr lang="en-GB" dirty="0"/>
              <a:t>, </a:t>
            </a:r>
            <a:r>
              <a:rPr lang="en-GB" dirty="0" err="1"/>
              <a:t>tako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stajališta</a:t>
            </a:r>
            <a:r>
              <a:rPr lang="en-GB" dirty="0"/>
              <a:t> </a:t>
            </a:r>
            <a:r>
              <a:rPr lang="en-GB" dirty="0" err="1"/>
              <a:t>grešaka</a:t>
            </a:r>
            <a:r>
              <a:rPr lang="en-GB" dirty="0"/>
              <a:t> u </a:t>
            </a:r>
            <a:r>
              <a:rPr lang="en-GB" dirty="0" err="1"/>
              <a:t>zavarenom</a:t>
            </a:r>
            <a:r>
              <a:rPr lang="en-GB" dirty="0"/>
              <a:t> </a:t>
            </a:r>
            <a:r>
              <a:rPr lang="en-GB" dirty="0" err="1"/>
              <a:t>spoju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mehaničkih</a:t>
            </a:r>
            <a:r>
              <a:rPr lang="en-GB" dirty="0"/>
              <a:t> </a:t>
            </a:r>
            <a:r>
              <a:rPr lang="en-GB" dirty="0" err="1"/>
              <a:t>svojstava</a:t>
            </a:r>
            <a:r>
              <a:rPr lang="en-GB" dirty="0"/>
              <a:t> </a:t>
            </a:r>
            <a:r>
              <a:rPr lang="en-GB" dirty="0" err="1"/>
              <a:t>zavarenog</a:t>
            </a:r>
            <a:r>
              <a:rPr lang="en-GB" dirty="0"/>
              <a:t> </a:t>
            </a:r>
            <a:r>
              <a:rPr lang="en-GB" dirty="0" err="1"/>
              <a:t>spoja</a:t>
            </a:r>
            <a:r>
              <a:rPr lang="en-GB" dirty="0"/>
              <a:t>), </a:t>
            </a:r>
            <a:r>
              <a:rPr lang="en-GB" dirty="0" err="1"/>
              <a:t>dolazi</a:t>
            </a:r>
            <a:r>
              <a:rPr lang="en-GB" dirty="0"/>
              <a:t> do </a:t>
            </a:r>
            <a:r>
              <a:rPr lang="en-GB" dirty="0" err="1"/>
              <a:t>jakog</a:t>
            </a:r>
            <a:r>
              <a:rPr lang="en-GB" dirty="0"/>
              <a:t> </a:t>
            </a:r>
            <a:r>
              <a:rPr lang="en-GB" dirty="0" err="1"/>
              <a:t>bljeskanja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zavarivanju</a:t>
            </a:r>
            <a:r>
              <a:rPr lang="en-GB" dirty="0"/>
              <a:t>,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zavarivanju</a:t>
            </a:r>
            <a:r>
              <a:rPr lang="en-GB" dirty="0"/>
              <a:t> se </a:t>
            </a:r>
            <a:r>
              <a:rPr lang="en-GB" dirty="0" err="1"/>
              <a:t>oslobađaju</a:t>
            </a:r>
            <a:r>
              <a:rPr lang="en-GB" dirty="0"/>
              <a:t> </a:t>
            </a:r>
            <a:r>
              <a:rPr lang="en-GB" dirty="0" err="1"/>
              <a:t>plinovi</a:t>
            </a:r>
            <a:r>
              <a:rPr lang="en-GB" dirty="0"/>
              <a:t> (</a:t>
            </a:r>
            <a:r>
              <a:rPr lang="en-GB" dirty="0" err="1"/>
              <a:t>potrebna</a:t>
            </a:r>
            <a:r>
              <a:rPr lang="en-GB" dirty="0"/>
              <a:t> dobra </a:t>
            </a:r>
            <a:r>
              <a:rPr lang="en-GB" dirty="0" err="1"/>
              <a:t>ventilacija</a:t>
            </a:r>
            <a:r>
              <a:rPr lang="en-GB" dirty="0"/>
              <a:t> </a:t>
            </a:r>
            <a:r>
              <a:rPr lang="en-GB" dirty="0" err="1"/>
              <a:t>prostora</a:t>
            </a:r>
            <a:r>
              <a:rPr lang="en-GB" dirty="0"/>
              <a:t>), </a:t>
            </a:r>
            <a:r>
              <a:rPr lang="en-GB" dirty="0" err="1"/>
              <a:t>dugotrajni</a:t>
            </a:r>
            <a:r>
              <a:rPr lang="en-GB" dirty="0"/>
              <a:t> rad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ostaviti</a:t>
            </a:r>
            <a:r>
              <a:rPr lang="en-GB" dirty="0"/>
              <a:t> </a:t>
            </a:r>
            <a:r>
              <a:rPr lang="en-GB" dirty="0" err="1"/>
              <a:t>štetne</a:t>
            </a:r>
            <a:r>
              <a:rPr lang="en-GB" dirty="0"/>
              <a:t> </a:t>
            </a:r>
            <a:r>
              <a:rPr lang="en-GB" dirty="0" err="1"/>
              <a:t>posljedice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zdravlju</a:t>
            </a:r>
            <a:r>
              <a:rPr lang="en-GB" dirty="0"/>
              <a:t> </a:t>
            </a:r>
            <a:r>
              <a:rPr lang="en-GB" dirty="0" err="1"/>
              <a:t>zavarivača</a:t>
            </a:r>
            <a:r>
              <a:rPr lang="en-GB" dirty="0"/>
              <a:t> (</a:t>
            </a:r>
            <a:r>
              <a:rPr lang="en-GB" dirty="0" err="1"/>
              <a:t>reuma</a:t>
            </a:r>
            <a:r>
              <a:rPr lang="en-GB" dirty="0"/>
              <a:t>, </a:t>
            </a:r>
            <a:r>
              <a:rPr lang="en-GB" dirty="0" err="1"/>
              <a:t>oštećenja</a:t>
            </a:r>
            <a:r>
              <a:rPr lang="en-GB" dirty="0"/>
              <a:t> </a:t>
            </a:r>
            <a:r>
              <a:rPr lang="en-GB" dirty="0" err="1"/>
              <a:t>dišnog</a:t>
            </a:r>
            <a:r>
              <a:rPr lang="en-GB" dirty="0"/>
              <a:t> </a:t>
            </a:r>
            <a:r>
              <a:rPr lang="en-GB" dirty="0" err="1"/>
              <a:t>sustava</a:t>
            </a:r>
            <a:r>
              <a:rPr lang="en-GB" dirty="0"/>
              <a:t>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378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uklanjanje</a:t>
            </a:r>
            <a:r>
              <a:rPr lang="en-GB" dirty="0"/>
              <a:t> </a:t>
            </a:r>
            <a:r>
              <a:rPr lang="en-GB" dirty="0" err="1"/>
              <a:t>oksida</a:t>
            </a:r>
            <a:r>
              <a:rPr lang="en-GB" dirty="0"/>
              <a:t> </a:t>
            </a:r>
            <a:r>
              <a:rPr lang="en-GB" dirty="0" err="1"/>
              <a:t>prilikom</a:t>
            </a:r>
            <a:r>
              <a:rPr lang="en-GB" dirty="0"/>
              <a:t> </a:t>
            </a:r>
            <a:r>
              <a:rPr lang="en-GB" dirty="0" err="1"/>
              <a:t>zavarivanja</a:t>
            </a:r>
            <a:r>
              <a:rPr lang="en-GB" dirty="0"/>
              <a:t> </a:t>
            </a:r>
            <a:r>
              <a:rPr lang="en-GB" dirty="0" err="1"/>
              <a:t>obavlja</a:t>
            </a:r>
            <a:r>
              <a:rPr lang="en-GB" dirty="0"/>
              <a:t> se </a:t>
            </a:r>
            <a:r>
              <a:rPr lang="en-GB" dirty="0" err="1"/>
              <a:t>kemijskim</a:t>
            </a:r>
            <a:r>
              <a:rPr lang="en-GB" dirty="0"/>
              <a:t> </a:t>
            </a:r>
            <a:r>
              <a:rPr lang="en-GB" dirty="0" err="1"/>
              <a:t>putem</a:t>
            </a:r>
            <a:r>
              <a:rPr lang="en-GB" dirty="0"/>
              <a:t>, a </a:t>
            </a:r>
            <a:r>
              <a:rPr lang="en-GB" dirty="0" err="1"/>
              <a:t>rastaljeni</a:t>
            </a:r>
            <a:r>
              <a:rPr lang="en-GB" dirty="0"/>
              <a:t> metal </a:t>
            </a:r>
            <a:r>
              <a:rPr lang="en-GB" dirty="0" err="1"/>
              <a:t>zaštićuje</a:t>
            </a:r>
            <a:r>
              <a:rPr lang="en-GB" dirty="0"/>
              <a:t> </a:t>
            </a:r>
            <a:r>
              <a:rPr lang="en-GB" dirty="0" err="1"/>
              <a:t>inertnim</a:t>
            </a:r>
            <a:r>
              <a:rPr lang="en-GB" dirty="0"/>
              <a:t> </a:t>
            </a:r>
            <a:r>
              <a:rPr lang="en-GB" dirty="0" err="1"/>
              <a:t>plinom</a:t>
            </a:r>
            <a:r>
              <a:rPr lang="en-GB" dirty="0"/>
              <a:t> </a:t>
            </a:r>
            <a:r>
              <a:rPr lang="en-GB" dirty="0" err="1"/>
              <a:t>argonom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slaba</a:t>
            </a:r>
            <a:r>
              <a:rPr lang="en-GB" dirty="0"/>
              <a:t> </a:t>
            </a:r>
            <a:r>
              <a:rPr lang="en-GB" dirty="0" err="1"/>
              <a:t>strana</a:t>
            </a:r>
            <a:r>
              <a:rPr lang="en-GB" dirty="0"/>
              <a:t> </a:t>
            </a:r>
            <a:r>
              <a:rPr lang="en-GB" dirty="0" err="1"/>
              <a:t>zavarenog</a:t>
            </a:r>
            <a:r>
              <a:rPr lang="en-GB" dirty="0"/>
              <a:t> </a:t>
            </a:r>
            <a:r>
              <a:rPr lang="en-GB" dirty="0" err="1"/>
              <a:t>spoja</a:t>
            </a:r>
            <a:r>
              <a:rPr lang="en-GB" dirty="0"/>
              <a:t> je </a:t>
            </a:r>
            <a:r>
              <a:rPr lang="en-GB" dirty="0" err="1"/>
              <a:t>što</a:t>
            </a:r>
            <a:r>
              <a:rPr lang="en-GB" dirty="0"/>
              <a:t> se </a:t>
            </a:r>
            <a:r>
              <a:rPr lang="en-GB" dirty="0" err="1"/>
              <a:t>osjetno</a:t>
            </a:r>
            <a:r>
              <a:rPr lang="en-GB" dirty="0"/>
              <a:t> </a:t>
            </a:r>
            <a:r>
              <a:rPr lang="en-GB" dirty="0" err="1"/>
              <a:t>smanjuju</a:t>
            </a:r>
            <a:r>
              <a:rPr lang="en-GB" dirty="0"/>
              <a:t> </a:t>
            </a:r>
            <a:r>
              <a:rPr lang="en-GB" dirty="0" err="1"/>
              <a:t>mehanička</a:t>
            </a:r>
            <a:r>
              <a:rPr lang="en-GB" dirty="0"/>
              <a:t> </a:t>
            </a:r>
            <a:r>
              <a:rPr lang="en-GB" dirty="0" err="1"/>
              <a:t>svojstva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 u </a:t>
            </a:r>
            <a:r>
              <a:rPr lang="en-GB" dirty="0" err="1"/>
              <a:t>području</a:t>
            </a:r>
            <a:r>
              <a:rPr lang="en-GB" dirty="0"/>
              <a:t> </a:t>
            </a:r>
            <a:r>
              <a:rPr lang="en-GB" dirty="0" err="1"/>
              <a:t>zavarenog</a:t>
            </a:r>
            <a:r>
              <a:rPr lang="en-GB" dirty="0"/>
              <a:t> </a:t>
            </a:r>
            <a:r>
              <a:rPr lang="en-GB" dirty="0" err="1"/>
              <a:t>spoja</a:t>
            </a:r>
            <a:endParaRPr lang="en-GB" dirty="0"/>
          </a:p>
          <a:p>
            <a:r>
              <a:rPr lang="en-GB" dirty="0"/>
              <a:t>-u </a:t>
            </a:r>
            <a:r>
              <a:rPr lang="en-GB" dirty="0" err="1"/>
              <a:t>slučaju</a:t>
            </a:r>
            <a:r>
              <a:rPr lang="en-GB" dirty="0"/>
              <a:t> ne </a:t>
            </a:r>
            <a:r>
              <a:rPr lang="en-GB" dirty="0" err="1"/>
              <a:t>zadovoljavanja</a:t>
            </a:r>
            <a:r>
              <a:rPr lang="en-GB" dirty="0"/>
              <a:t> </a:t>
            </a:r>
            <a:r>
              <a:rPr lang="en-GB" dirty="0" err="1"/>
              <a:t>određenih</a:t>
            </a:r>
            <a:r>
              <a:rPr lang="en-GB" dirty="0"/>
              <a:t> </a:t>
            </a:r>
            <a:r>
              <a:rPr lang="en-GB" dirty="0" err="1"/>
              <a:t>uvjeta</a:t>
            </a:r>
            <a:r>
              <a:rPr lang="en-GB" dirty="0"/>
              <a:t>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primarne</a:t>
            </a:r>
            <a:r>
              <a:rPr lang="en-GB" dirty="0"/>
              <a:t> </a:t>
            </a:r>
            <a:r>
              <a:rPr lang="en-GB" dirty="0" err="1"/>
              <a:t>nosivosti</a:t>
            </a:r>
            <a:r>
              <a:rPr lang="en-GB" dirty="0"/>
              <a:t>, </a:t>
            </a:r>
            <a:r>
              <a:rPr lang="en-GB" dirty="0" err="1"/>
              <a:t>specijalni</a:t>
            </a:r>
            <a:r>
              <a:rPr lang="en-GB" dirty="0"/>
              <a:t> </a:t>
            </a:r>
            <a:r>
              <a:rPr lang="en-GB" dirty="0" err="1"/>
              <a:t>uzorci</a:t>
            </a:r>
            <a:r>
              <a:rPr lang="en-GB" dirty="0"/>
              <a:t> se </a:t>
            </a:r>
            <a:r>
              <a:rPr lang="en-GB" dirty="0" err="1"/>
              <a:t>moraju</a:t>
            </a:r>
            <a:r>
              <a:rPr lang="en-GB" dirty="0"/>
              <a:t> </a:t>
            </a:r>
            <a:r>
              <a:rPr lang="en-GB" dirty="0" err="1"/>
              <a:t>variti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testirati</a:t>
            </a:r>
            <a:endParaRPr lang="en-GB" dirty="0"/>
          </a:p>
          <a:p>
            <a:r>
              <a:rPr lang="en-GB" dirty="0"/>
              <a:t>-za </a:t>
            </a:r>
            <a:r>
              <a:rPr lang="en-GB" dirty="0" err="1"/>
              <a:t>osiguranje</a:t>
            </a:r>
            <a:r>
              <a:rPr lang="en-GB" dirty="0"/>
              <a:t> </a:t>
            </a:r>
            <a:r>
              <a:rPr lang="en-GB" dirty="0" err="1"/>
              <a:t>kvalitete</a:t>
            </a:r>
            <a:r>
              <a:rPr lang="en-GB" dirty="0"/>
              <a:t> </a:t>
            </a:r>
            <a:r>
              <a:rPr lang="en-GB" dirty="0" err="1"/>
              <a:t>varenja</a:t>
            </a:r>
            <a:r>
              <a:rPr lang="en-GB" dirty="0"/>
              <a:t> </a:t>
            </a:r>
            <a:r>
              <a:rPr lang="en-GB" dirty="0" err="1"/>
              <a:t>uzorci</a:t>
            </a:r>
            <a:r>
              <a:rPr lang="en-GB" dirty="0"/>
              <a:t> </a:t>
            </a:r>
            <a:r>
              <a:rPr lang="en-GB" dirty="0" err="1"/>
              <a:t>moraju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vareni</a:t>
            </a:r>
            <a:r>
              <a:rPr lang="en-GB" dirty="0"/>
              <a:t> po </a:t>
            </a:r>
            <a:r>
              <a:rPr lang="en-GB" dirty="0" err="1"/>
              <a:t>točno</a:t>
            </a:r>
            <a:r>
              <a:rPr lang="en-GB" dirty="0"/>
              <a:t> </a:t>
            </a:r>
            <a:r>
              <a:rPr lang="en-GB" dirty="0" err="1"/>
              <a:t>određenim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pisanim</a:t>
            </a:r>
            <a:r>
              <a:rPr lang="en-GB" dirty="0"/>
              <a:t> </a:t>
            </a:r>
            <a:r>
              <a:rPr lang="en-GB" dirty="0" err="1"/>
              <a:t>postupcima</a:t>
            </a:r>
            <a:r>
              <a:rPr lang="en-GB" dirty="0"/>
              <a:t>, a </a:t>
            </a:r>
            <a:r>
              <a:rPr lang="en-GB" dirty="0" err="1"/>
              <a:t>ako</a:t>
            </a:r>
            <a:r>
              <a:rPr lang="en-GB" dirty="0"/>
              <a:t> je </a:t>
            </a:r>
            <a:r>
              <a:rPr lang="en-GB" dirty="0" err="1"/>
              <a:t>potrebno</a:t>
            </a:r>
            <a:r>
              <a:rPr lang="en-GB" dirty="0"/>
              <a:t> </a:t>
            </a:r>
            <a:r>
              <a:rPr lang="en-GB" dirty="0" err="1"/>
              <a:t>ti</a:t>
            </a:r>
            <a:r>
              <a:rPr lang="en-GB" dirty="0"/>
              <a:t> </a:t>
            </a:r>
            <a:r>
              <a:rPr lang="en-GB" dirty="0" err="1"/>
              <a:t>uzorci</a:t>
            </a:r>
            <a:r>
              <a:rPr lang="en-GB" dirty="0"/>
              <a:t> se </a:t>
            </a:r>
            <a:r>
              <a:rPr lang="en-GB" dirty="0" err="1"/>
              <a:t>mogu</a:t>
            </a:r>
            <a:r>
              <a:rPr lang="en-GB" dirty="0"/>
              <a:t> </a:t>
            </a:r>
            <a:r>
              <a:rPr lang="en-GB" dirty="0" err="1"/>
              <a:t>podložiti</a:t>
            </a:r>
            <a:r>
              <a:rPr lang="en-GB" dirty="0"/>
              <a:t> </a:t>
            </a:r>
            <a:r>
              <a:rPr lang="en-GB" dirty="0" err="1"/>
              <a:t>mehaničkim</a:t>
            </a:r>
            <a:r>
              <a:rPr lang="en-GB" dirty="0"/>
              <a:t> </a:t>
            </a:r>
            <a:r>
              <a:rPr lang="en-GB" dirty="0" err="1"/>
              <a:t>ispitivanjima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536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Tablica parametara za projektiranje aluminijskih konstrukcija:: karakteristične vrijednosti dogovorne granice popuštanja pri trajnoj deformaciji od 0.2%, f0, vlačne čvrstoće, </a:t>
            </a:r>
            <a:r>
              <a:rPr lang="hr-HR" dirty="0" err="1"/>
              <a:t>fu</a:t>
            </a:r>
            <a:r>
              <a:rPr lang="hr-HR" dirty="0"/>
              <a:t>, (za nezavarene materijale i za ZUT - HAZ), faktori smanjenja </a:t>
            </a:r>
            <a:r>
              <a:rPr lang="el-GR" dirty="0"/>
              <a:t>ρ</a:t>
            </a:r>
            <a:r>
              <a:rPr lang="hr-HR" dirty="0" err="1"/>
              <a:t>Oo,haz</a:t>
            </a:r>
            <a:r>
              <a:rPr lang="hr-HR" dirty="0"/>
              <a:t> i </a:t>
            </a:r>
            <a:r>
              <a:rPr lang="el-GR" dirty="0"/>
              <a:t>ρ</a:t>
            </a:r>
            <a:r>
              <a:rPr lang="hr-HR" dirty="0" err="1"/>
              <a:t>Ou,haz</a:t>
            </a:r>
            <a:r>
              <a:rPr lang="hr-HR" dirty="0"/>
              <a:t> za HAZ, razred izvijanja i </a:t>
            </a:r>
            <a:r>
              <a:rPr lang="hr-HR" dirty="0" err="1"/>
              <a:t>eksponenet</a:t>
            </a:r>
            <a:r>
              <a:rPr lang="hr-HR" dirty="0"/>
              <a:t> </a:t>
            </a:r>
            <a:r>
              <a:rPr lang="hr-HR" dirty="0" err="1"/>
              <a:t>np</a:t>
            </a:r>
            <a:r>
              <a:rPr lang="hr-HR" dirty="0"/>
              <a:t> za </a:t>
            </a:r>
            <a:r>
              <a:rPr lang="hr-HR" dirty="0" err="1"/>
              <a:t>gnječive</a:t>
            </a:r>
            <a:r>
              <a:rPr lang="hr-HR" dirty="0"/>
              <a:t> (</a:t>
            </a:r>
            <a:r>
              <a:rPr lang="hr-HR" dirty="0" err="1"/>
              <a:t>kovke</a:t>
            </a:r>
            <a:r>
              <a:rPr lang="hr-HR" dirty="0"/>
              <a:t>) aluminijske legure - za limove, trakove i ploče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68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Danas se Al </a:t>
            </a:r>
            <a:r>
              <a:rPr lang="en-GB" altLang="en-US" dirty="0" err="1"/>
              <a:t>uspješno</a:t>
            </a:r>
            <a:r>
              <a:rPr lang="en-GB" altLang="en-US" dirty="0"/>
              <a:t> </a:t>
            </a:r>
            <a:r>
              <a:rPr lang="en-GB" altLang="en-US" dirty="0" err="1"/>
              <a:t>koristi</a:t>
            </a:r>
            <a:r>
              <a:rPr lang="en-GB" altLang="en-US" dirty="0"/>
              <a:t> u </a:t>
            </a:r>
            <a:r>
              <a:rPr lang="en-GB" altLang="en-US" dirty="0" err="1"/>
              <a:t>svim</a:t>
            </a:r>
            <a:r>
              <a:rPr lang="en-GB" altLang="en-US" dirty="0"/>
              <a:t> </a:t>
            </a:r>
            <a:r>
              <a:rPr lang="en-GB" altLang="en-US" dirty="0" err="1"/>
              <a:t>granama</a:t>
            </a:r>
            <a:r>
              <a:rPr lang="en-GB" altLang="en-US" dirty="0"/>
              <a:t> </a:t>
            </a:r>
            <a:r>
              <a:rPr lang="en-GB" altLang="en-US" dirty="0" err="1"/>
              <a:t>graditeljstva</a:t>
            </a:r>
            <a:r>
              <a:rPr lang="en-GB" altLang="en-US" dirty="0"/>
              <a:t>;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kao</a:t>
            </a:r>
            <a:r>
              <a:rPr lang="en-GB" altLang="en-US" dirty="0"/>
              <a:t> </a:t>
            </a:r>
            <a:r>
              <a:rPr lang="en-GB" altLang="en-US" dirty="0" err="1"/>
              <a:t>obložni</a:t>
            </a:r>
            <a:r>
              <a:rPr lang="en-GB" altLang="en-US" dirty="0"/>
              <a:t>,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kao</a:t>
            </a:r>
            <a:r>
              <a:rPr lang="en-GB" altLang="en-US" dirty="0"/>
              <a:t> </a:t>
            </a:r>
            <a:r>
              <a:rPr lang="en-GB" altLang="en-US" dirty="0" err="1"/>
              <a:t>prateći</a:t>
            </a:r>
            <a:r>
              <a:rPr lang="en-GB" altLang="en-US" dirty="0"/>
              <a:t> </a:t>
            </a:r>
            <a:r>
              <a:rPr lang="en-GB" altLang="en-US" dirty="0" err="1"/>
              <a:t>materijal</a:t>
            </a:r>
            <a:r>
              <a:rPr lang="en-GB" altLang="en-US" dirty="0"/>
              <a:t>, u </a:t>
            </a:r>
            <a:r>
              <a:rPr lang="en-GB" altLang="en-US" dirty="0" err="1"/>
              <a:t>kombinacijama</a:t>
            </a:r>
            <a:r>
              <a:rPr lang="en-GB" altLang="en-US" dirty="0"/>
              <a:t> </a:t>
            </a:r>
            <a:r>
              <a:rPr lang="en-GB" altLang="en-US" dirty="0" err="1"/>
              <a:t>sa</a:t>
            </a:r>
            <a:r>
              <a:rPr lang="en-GB" altLang="en-US" dirty="0"/>
              <a:t> </a:t>
            </a:r>
            <a:r>
              <a:rPr lang="en-GB" altLang="en-US" dirty="0" err="1"/>
              <a:t>drugim</a:t>
            </a:r>
            <a:r>
              <a:rPr lang="en-GB" altLang="en-US" dirty="0"/>
              <a:t> </a:t>
            </a:r>
            <a:r>
              <a:rPr lang="en-GB" altLang="en-US" dirty="0" err="1"/>
              <a:t>materijalima</a:t>
            </a:r>
            <a:r>
              <a:rPr lang="en-GB" altLang="en-US" dirty="0"/>
              <a:t>, </a:t>
            </a:r>
            <a:r>
              <a:rPr lang="en-GB" altLang="en-US" dirty="0" err="1"/>
              <a:t>kao</a:t>
            </a:r>
            <a:r>
              <a:rPr lang="en-GB" altLang="en-US" dirty="0"/>
              <a:t> </a:t>
            </a:r>
            <a:r>
              <a:rPr lang="en-GB" altLang="en-US" dirty="0" err="1"/>
              <a:t>materijal</a:t>
            </a:r>
            <a:r>
              <a:rPr lang="en-GB" altLang="en-US" dirty="0"/>
              <a:t> za </a:t>
            </a:r>
            <a:r>
              <a:rPr lang="en-GB" altLang="en-US" dirty="0" err="1"/>
              <a:t>izradu</a:t>
            </a:r>
            <a:r>
              <a:rPr lang="en-GB" altLang="en-US" dirty="0"/>
              <a:t> </a:t>
            </a:r>
            <a:r>
              <a:rPr lang="en-GB" altLang="en-US" dirty="0" err="1"/>
              <a:t>raznih</a:t>
            </a:r>
            <a:r>
              <a:rPr lang="en-GB" altLang="en-US" dirty="0"/>
              <a:t> </a:t>
            </a:r>
            <a:r>
              <a:rPr lang="en-GB" altLang="en-US" dirty="0" err="1"/>
              <a:t>arhitektonskih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funkcionalnih</a:t>
            </a:r>
            <a:r>
              <a:rPr lang="en-GB" altLang="en-US" dirty="0"/>
              <a:t> </a:t>
            </a:r>
            <a:r>
              <a:rPr lang="en-GB" altLang="en-US" dirty="0" err="1"/>
              <a:t>elemenata</a:t>
            </a:r>
            <a:r>
              <a:rPr lang="en-GB" altLang="en-US" dirty="0"/>
              <a:t>, a </a:t>
            </a:r>
            <a:r>
              <a:rPr lang="en-GB" altLang="en-US" dirty="0" err="1"/>
              <a:t>nerijetko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kao</a:t>
            </a:r>
            <a:r>
              <a:rPr lang="en-GB" altLang="en-US" dirty="0"/>
              <a:t> </a:t>
            </a:r>
            <a:r>
              <a:rPr lang="en-GB" altLang="en-US" dirty="0" err="1"/>
              <a:t>konstruktivni</a:t>
            </a:r>
            <a:r>
              <a:rPr lang="en-GB" altLang="en-US" dirty="0"/>
              <a:t> </a:t>
            </a:r>
            <a:r>
              <a:rPr lang="en-GB" altLang="en-US" dirty="0" err="1"/>
              <a:t>materijal</a:t>
            </a:r>
            <a:endParaRPr lang="en-GB" altLang="en-US" dirty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C455898-68AD-461E-B27F-0F141B7C7CF4}" type="slidenum">
              <a:rPr lang="en-GB" altLang="en-US">
                <a:solidFill>
                  <a:prstClr val="black"/>
                </a:solidFill>
              </a:rPr>
              <a:pPr/>
              <a:t>6</a:t>
            </a:fld>
            <a:endParaRPr lang="en-GB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za </a:t>
            </a:r>
            <a:r>
              <a:rPr lang="en-GB" dirty="0" err="1"/>
              <a:t>karakterističnu</a:t>
            </a:r>
            <a:r>
              <a:rPr lang="en-GB" dirty="0"/>
              <a:t> </a:t>
            </a:r>
            <a:r>
              <a:rPr lang="en-GB" dirty="0" err="1"/>
              <a:t>čvrstoću</a:t>
            </a:r>
            <a:r>
              <a:rPr lang="en-GB" dirty="0"/>
              <a:t> </a:t>
            </a:r>
            <a:r>
              <a:rPr lang="en-GB" dirty="0" err="1"/>
              <a:t>zavarenog</a:t>
            </a:r>
            <a:r>
              <a:rPr lang="en-GB" dirty="0"/>
              <a:t> </a:t>
            </a:r>
            <a:r>
              <a:rPr lang="en-GB" dirty="0" err="1"/>
              <a:t>metala</a:t>
            </a:r>
            <a:r>
              <a:rPr lang="en-GB" dirty="0"/>
              <a:t> (</a:t>
            </a:r>
            <a:r>
              <a:rPr lang="en-GB" dirty="0" err="1"/>
              <a:t>fw</a:t>
            </a:r>
            <a:r>
              <a:rPr lang="en-GB" dirty="0"/>
              <a:t>) </a:t>
            </a:r>
            <a:r>
              <a:rPr lang="en-GB" dirty="0" err="1"/>
              <a:t>uzimaju</a:t>
            </a:r>
            <a:r>
              <a:rPr lang="en-GB" dirty="0"/>
              <a:t> se </a:t>
            </a:r>
            <a:r>
              <a:rPr lang="en-GB" dirty="0" err="1"/>
              <a:t>vrijednosti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navedene</a:t>
            </a:r>
            <a:r>
              <a:rPr lang="en-GB" dirty="0"/>
              <a:t> </a:t>
            </a:r>
            <a:r>
              <a:rPr lang="en-GB" dirty="0" err="1"/>
              <a:t>tablice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čvrstoća</a:t>
            </a:r>
            <a:r>
              <a:rPr lang="en-GB" dirty="0"/>
              <a:t> </a:t>
            </a:r>
            <a:r>
              <a:rPr lang="en-GB" dirty="0" err="1"/>
              <a:t>zavarenog</a:t>
            </a:r>
            <a:r>
              <a:rPr lang="en-GB" dirty="0"/>
              <a:t> </a:t>
            </a:r>
            <a:r>
              <a:rPr lang="en-GB" dirty="0" err="1"/>
              <a:t>metala</a:t>
            </a:r>
            <a:r>
              <a:rPr lang="en-GB" dirty="0"/>
              <a:t> </a:t>
            </a:r>
            <a:r>
              <a:rPr lang="en-GB" dirty="0" err="1"/>
              <a:t>ovisi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o </a:t>
            </a:r>
            <a:r>
              <a:rPr lang="en-GB" dirty="0" err="1"/>
              <a:t>vrsti</a:t>
            </a:r>
            <a:r>
              <a:rPr lang="en-GB" dirty="0"/>
              <a:t> </a:t>
            </a:r>
            <a:r>
              <a:rPr lang="en-GB" dirty="0" err="1"/>
              <a:t>metalnog</a:t>
            </a:r>
            <a:r>
              <a:rPr lang="en-GB" dirty="0"/>
              <a:t> </a:t>
            </a:r>
            <a:r>
              <a:rPr lang="en-GB" dirty="0" err="1"/>
              <a:t>punjenja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je </a:t>
            </a:r>
            <a:r>
              <a:rPr lang="en-GB" dirty="0" err="1"/>
              <a:t>korišteno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dimenzioniranja</a:t>
            </a:r>
            <a:r>
              <a:rPr lang="en-GB" dirty="0"/>
              <a:t> </a:t>
            </a:r>
            <a:r>
              <a:rPr lang="en-GB" dirty="0" err="1"/>
              <a:t>zavarenih</a:t>
            </a:r>
            <a:r>
              <a:rPr lang="en-GB" dirty="0"/>
              <a:t> </a:t>
            </a:r>
            <a:r>
              <a:rPr lang="en-GB" dirty="0" err="1"/>
              <a:t>spojeva</a:t>
            </a:r>
            <a:r>
              <a:rPr lang="en-GB" dirty="0"/>
              <a:t> </a:t>
            </a:r>
            <a:r>
              <a:rPr lang="en-GB" dirty="0" err="1"/>
              <a:t>uočeno</a:t>
            </a:r>
            <a:r>
              <a:rPr lang="en-GB" dirty="0"/>
              <a:t> je (</a:t>
            </a:r>
            <a:r>
              <a:rPr lang="en-GB" dirty="0" err="1"/>
              <a:t>osim</a:t>
            </a:r>
            <a:r>
              <a:rPr lang="en-GB" dirty="0"/>
              <a:t> za </a:t>
            </a:r>
            <a:r>
              <a:rPr lang="en-GB" dirty="0" err="1"/>
              <a:t>redukciju</a:t>
            </a:r>
            <a:r>
              <a:rPr lang="en-GB" dirty="0"/>
              <a:t> </a:t>
            </a:r>
            <a:r>
              <a:rPr lang="en-GB" dirty="0" err="1"/>
              <a:t>čvrstoće</a:t>
            </a:r>
            <a:r>
              <a:rPr lang="en-GB" dirty="0"/>
              <a:t> u HAZ-u) da je </a:t>
            </a:r>
            <a:r>
              <a:rPr lang="en-GB" dirty="0" err="1"/>
              <a:t>čvrstoća</a:t>
            </a:r>
            <a:r>
              <a:rPr lang="en-GB" dirty="0"/>
              <a:t> </a:t>
            </a:r>
            <a:r>
              <a:rPr lang="en-GB" dirty="0" err="1"/>
              <a:t>zavarenog</a:t>
            </a:r>
            <a:r>
              <a:rPr lang="en-GB" dirty="0"/>
              <a:t> </a:t>
            </a:r>
            <a:r>
              <a:rPr lang="en-GB" dirty="0" err="1"/>
              <a:t>metala</a:t>
            </a:r>
            <a:r>
              <a:rPr lang="en-GB" dirty="0"/>
              <a:t> </a:t>
            </a:r>
            <a:r>
              <a:rPr lang="en-GB" dirty="0" err="1"/>
              <a:t>manja</a:t>
            </a:r>
            <a:r>
              <a:rPr lang="en-GB" dirty="0"/>
              <a:t> od </a:t>
            </a:r>
            <a:r>
              <a:rPr lang="en-GB" dirty="0" err="1"/>
              <a:t>čvrstoće</a:t>
            </a:r>
            <a:r>
              <a:rPr lang="en-GB" dirty="0"/>
              <a:t> </a:t>
            </a:r>
            <a:r>
              <a:rPr lang="en-GB" dirty="0" err="1"/>
              <a:t>izvornog</a:t>
            </a:r>
            <a:r>
              <a:rPr lang="en-GB" dirty="0"/>
              <a:t> </a:t>
            </a:r>
            <a:r>
              <a:rPr lang="en-GB" dirty="0" err="1"/>
              <a:t>metala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preporučuje</a:t>
            </a:r>
            <a:r>
              <a:rPr lang="en-GB" dirty="0"/>
              <a:t> se da se ta </a:t>
            </a:r>
            <a:r>
              <a:rPr lang="en-GB" dirty="0" err="1"/>
              <a:t>pretpostavka</a:t>
            </a:r>
            <a:r>
              <a:rPr lang="en-GB" dirty="0"/>
              <a:t> </a:t>
            </a:r>
            <a:r>
              <a:rPr lang="en-GB" dirty="0" err="1"/>
              <a:t>uzme</a:t>
            </a:r>
            <a:r>
              <a:rPr lang="en-GB" dirty="0"/>
              <a:t> u </a:t>
            </a:r>
            <a:r>
              <a:rPr lang="en-GB" dirty="0" err="1"/>
              <a:t>obzir</a:t>
            </a:r>
            <a:r>
              <a:rPr lang="en-GB" dirty="0"/>
              <a:t>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dimenzioniranja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da se </a:t>
            </a:r>
            <a:r>
              <a:rPr lang="en-GB" dirty="0" err="1"/>
              <a:t>izbjegne</a:t>
            </a:r>
            <a:r>
              <a:rPr lang="en-GB" dirty="0"/>
              <a:t> da </a:t>
            </a:r>
            <a:r>
              <a:rPr lang="en-GB" dirty="0" err="1"/>
              <a:t>spojevi</a:t>
            </a:r>
            <a:r>
              <a:rPr lang="en-GB" dirty="0"/>
              <a:t> </a:t>
            </a:r>
            <a:r>
              <a:rPr lang="en-GB" dirty="0" err="1"/>
              <a:t>određuju</a:t>
            </a:r>
            <a:r>
              <a:rPr lang="en-GB" dirty="0"/>
              <a:t> </a:t>
            </a:r>
            <a:r>
              <a:rPr lang="en-GB" dirty="0" err="1"/>
              <a:t>dimenzioniranu</a:t>
            </a:r>
            <a:r>
              <a:rPr lang="en-GB" dirty="0"/>
              <a:t> </a:t>
            </a:r>
            <a:r>
              <a:rPr lang="en-GB" dirty="0" err="1"/>
              <a:t>čvrstoću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09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Zona utjecaja topline uslijed zavarivanja rasprostire se na sve strane jednako po radijusu duljine b(</a:t>
            </a:r>
            <a:r>
              <a:rPr lang="hr-HR" dirty="0" err="1"/>
              <a:t>az</a:t>
            </a:r>
            <a:r>
              <a:rPr lang="hr-HR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6496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8416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za </a:t>
            </a:r>
            <a:r>
              <a:rPr lang="en-GB" dirty="0" err="1"/>
              <a:t>upotrebu</a:t>
            </a:r>
            <a:r>
              <a:rPr lang="en-GB" dirty="0"/>
              <a:t> </a:t>
            </a:r>
            <a:r>
              <a:rPr lang="en-GB" dirty="0" err="1"/>
              <a:t>spojnih</a:t>
            </a:r>
            <a:r>
              <a:rPr lang="en-GB" dirty="0"/>
              <a:t> </a:t>
            </a:r>
            <a:r>
              <a:rPr lang="en-GB" dirty="0" err="1"/>
              <a:t>varova</a:t>
            </a:r>
            <a:r>
              <a:rPr lang="en-GB" dirty="0"/>
              <a:t> u </a:t>
            </a:r>
            <a:r>
              <a:rPr lang="en-GB" dirty="0" err="1"/>
              <a:t>aluminijskim</a:t>
            </a:r>
            <a:r>
              <a:rPr lang="en-GB" dirty="0"/>
              <a:t> </a:t>
            </a:r>
            <a:r>
              <a:rPr lang="en-GB" dirty="0" err="1"/>
              <a:t>konstrukcijama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primarnih</a:t>
            </a:r>
            <a:r>
              <a:rPr lang="en-GB" dirty="0"/>
              <a:t> </a:t>
            </a:r>
            <a:r>
              <a:rPr lang="en-GB" dirty="0" err="1"/>
              <a:t>ležajnih</a:t>
            </a:r>
            <a:r>
              <a:rPr lang="en-GB" dirty="0"/>
              <a:t> </a:t>
            </a:r>
            <a:r>
              <a:rPr lang="en-GB" dirty="0" err="1"/>
              <a:t>članova</a:t>
            </a:r>
            <a:r>
              <a:rPr lang="en-GB" dirty="0"/>
              <a:t> </a:t>
            </a:r>
            <a:r>
              <a:rPr lang="en-GB" dirty="0" err="1"/>
              <a:t>moraju</a:t>
            </a:r>
            <a:r>
              <a:rPr lang="en-GB" dirty="0"/>
              <a:t> se </a:t>
            </a:r>
            <a:r>
              <a:rPr lang="en-GB" dirty="0" err="1"/>
              <a:t>koristiti</a:t>
            </a:r>
            <a:r>
              <a:rPr lang="en-GB" dirty="0"/>
              <a:t> </a:t>
            </a:r>
            <a:r>
              <a:rPr lang="en-GB" dirty="0" err="1"/>
              <a:t>potpuni</a:t>
            </a:r>
            <a:r>
              <a:rPr lang="en-GB" dirty="0"/>
              <a:t> </a:t>
            </a:r>
            <a:r>
              <a:rPr lang="en-GB" dirty="0" err="1"/>
              <a:t>penetrirajući</a:t>
            </a:r>
            <a:r>
              <a:rPr lang="en-GB" dirty="0"/>
              <a:t> </a:t>
            </a:r>
            <a:r>
              <a:rPr lang="en-GB" dirty="0" err="1"/>
              <a:t>spojni</a:t>
            </a:r>
            <a:r>
              <a:rPr lang="en-GB" dirty="0"/>
              <a:t> </a:t>
            </a:r>
            <a:r>
              <a:rPr lang="en-GB" dirty="0" err="1"/>
              <a:t>varovi</a:t>
            </a:r>
            <a:endParaRPr lang="en-GB" dirty="0"/>
          </a:p>
          <a:p>
            <a:r>
              <a:rPr lang="en-GB" dirty="0"/>
              <a:t>-u tom </a:t>
            </a:r>
            <a:r>
              <a:rPr lang="en-GB" dirty="0" err="1"/>
              <a:t>slučaju</a:t>
            </a:r>
            <a:r>
              <a:rPr lang="en-GB" dirty="0"/>
              <a:t> </a:t>
            </a:r>
            <a:r>
              <a:rPr lang="en-GB" dirty="0" err="1"/>
              <a:t>efektivna</a:t>
            </a:r>
            <a:r>
              <a:rPr lang="en-GB" dirty="0"/>
              <a:t> </a:t>
            </a:r>
            <a:r>
              <a:rPr lang="en-GB" dirty="0" err="1"/>
              <a:t>debljina</a:t>
            </a:r>
            <a:r>
              <a:rPr lang="en-GB" dirty="0"/>
              <a:t> </a:t>
            </a:r>
            <a:r>
              <a:rPr lang="en-GB" dirty="0" err="1"/>
              <a:t>spojnih</a:t>
            </a:r>
            <a:r>
              <a:rPr lang="en-GB" dirty="0"/>
              <a:t> </a:t>
            </a:r>
            <a:r>
              <a:rPr lang="en-GB" dirty="0" err="1"/>
              <a:t>varova</a:t>
            </a:r>
            <a:r>
              <a:rPr lang="en-GB" dirty="0"/>
              <a:t> </a:t>
            </a:r>
            <a:r>
              <a:rPr lang="en-GB" dirty="0" err="1"/>
              <a:t>izjednačuje</a:t>
            </a:r>
            <a:r>
              <a:rPr lang="en-GB" dirty="0"/>
              <a:t> se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debljinom</a:t>
            </a:r>
            <a:r>
              <a:rPr lang="en-GB" dirty="0"/>
              <a:t> </a:t>
            </a:r>
            <a:r>
              <a:rPr lang="en-GB" dirty="0" err="1"/>
              <a:t>pridruženog</a:t>
            </a:r>
            <a:r>
              <a:rPr lang="en-GB" dirty="0"/>
              <a:t> </a:t>
            </a:r>
            <a:r>
              <a:rPr lang="en-GB" dirty="0" err="1"/>
              <a:t>elementa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različite</a:t>
            </a:r>
            <a:r>
              <a:rPr lang="en-GB" dirty="0"/>
              <a:t> </a:t>
            </a:r>
            <a:r>
              <a:rPr lang="en-GB" dirty="0" err="1"/>
              <a:t>debljine</a:t>
            </a:r>
            <a:r>
              <a:rPr lang="en-GB" dirty="0"/>
              <a:t> </a:t>
            </a:r>
            <a:r>
              <a:rPr lang="en-GB" dirty="0" err="1"/>
              <a:t>elementa</a:t>
            </a:r>
            <a:r>
              <a:rPr lang="en-GB" dirty="0"/>
              <a:t> u </a:t>
            </a:r>
            <a:r>
              <a:rPr lang="en-GB" dirty="0" err="1"/>
              <a:t>obzir</a:t>
            </a:r>
            <a:r>
              <a:rPr lang="en-GB" dirty="0"/>
              <a:t> se </a:t>
            </a:r>
            <a:r>
              <a:rPr lang="en-GB" dirty="0" err="1"/>
              <a:t>uzima</a:t>
            </a:r>
            <a:r>
              <a:rPr lang="en-GB" dirty="0"/>
              <a:t> </a:t>
            </a:r>
            <a:r>
              <a:rPr lang="en-GB" dirty="0" err="1"/>
              <a:t>najmanja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697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formula za </a:t>
            </a:r>
            <a:r>
              <a:rPr lang="en-US" dirty="0" err="1"/>
              <a:t>dimenzioniranu</a:t>
            </a:r>
            <a:r>
              <a:rPr lang="en-US" dirty="0"/>
              <a:t> </a:t>
            </a:r>
            <a:r>
              <a:rPr lang="en-US" dirty="0" err="1"/>
              <a:t>otpornost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se </a:t>
            </a:r>
            <a:r>
              <a:rPr lang="en-US" dirty="0" err="1"/>
              <a:t>slično</a:t>
            </a:r>
            <a:r>
              <a:rPr lang="en-US" dirty="0"/>
              <a:t> </a:t>
            </a:r>
            <a:r>
              <a:rPr lang="en-US" dirty="0" err="1"/>
              <a:t>upotrebljavati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čeličnih</a:t>
            </a:r>
            <a:r>
              <a:rPr lang="en-US" dirty="0"/>
              <a:t> </a:t>
            </a:r>
            <a:r>
              <a:rPr lang="en-US" dirty="0" err="1"/>
              <a:t>konstrukcija</a:t>
            </a:r>
            <a:endParaRPr lang="hr-HR" dirty="0"/>
          </a:p>
          <a:p>
            <a:r>
              <a:rPr lang="en-US" dirty="0"/>
              <a:t>-</a:t>
            </a:r>
            <a:r>
              <a:rPr lang="en-US" dirty="0" err="1"/>
              <a:t>suprotno</a:t>
            </a:r>
            <a:r>
              <a:rPr lang="en-US" dirty="0"/>
              <a:t> od </a:t>
            </a:r>
            <a:r>
              <a:rPr lang="en-US" dirty="0" err="1"/>
              <a:t>čelika</a:t>
            </a:r>
            <a:r>
              <a:rPr lang="en-US" dirty="0"/>
              <a:t>, </a:t>
            </a:r>
            <a:r>
              <a:rPr lang="en-US" dirty="0" err="1"/>
              <a:t>gdje</a:t>
            </a:r>
            <a:r>
              <a:rPr lang="en-US" dirty="0"/>
              <a:t> se </a:t>
            </a:r>
            <a:r>
              <a:rPr lang="en-US" dirty="0" err="1"/>
              <a:t>upotrebljavaju</a:t>
            </a:r>
            <a:r>
              <a:rPr lang="en-US" dirty="0"/>
              <a:t> </a:t>
            </a:r>
            <a:r>
              <a:rPr lang="en-US" dirty="0" err="1"/>
              <a:t>pojednostavljene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, za </a:t>
            </a:r>
            <a:r>
              <a:rPr lang="en-US" dirty="0" err="1"/>
              <a:t>aluminij</a:t>
            </a:r>
            <a:r>
              <a:rPr lang="en-US" dirty="0"/>
              <a:t> je ova formula </a:t>
            </a:r>
            <a:r>
              <a:rPr lang="en-US" dirty="0" err="1"/>
              <a:t>zadovoljavajuća</a:t>
            </a:r>
            <a:r>
              <a:rPr lang="en-US" dirty="0"/>
              <a:t> </a:t>
            </a:r>
            <a:r>
              <a:rPr lang="en-US" dirty="0" err="1"/>
              <a:t>jer</a:t>
            </a:r>
            <a:r>
              <a:rPr lang="en-US" dirty="0"/>
              <a:t> </a:t>
            </a:r>
            <a:r>
              <a:rPr lang="en-US" dirty="0" err="1"/>
              <a:t>omogućuje</a:t>
            </a:r>
            <a:r>
              <a:rPr lang="en-US" dirty="0"/>
              <a:t>:</a:t>
            </a:r>
          </a:p>
          <a:p>
            <a:r>
              <a:rPr lang="en-US" dirty="0"/>
              <a:t>		-</a:t>
            </a:r>
            <a:r>
              <a:rPr lang="en-US" dirty="0" err="1"/>
              <a:t>bolju</a:t>
            </a:r>
            <a:r>
              <a:rPr lang="en-US" dirty="0"/>
              <a:t> </a:t>
            </a:r>
            <a:r>
              <a:rPr lang="en-US" dirty="0" err="1"/>
              <a:t>aproksimaciju</a:t>
            </a:r>
            <a:r>
              <a:rPr lang="en-US" dirty="0"/>
              <a:t> </a:t>
            </a:r>
            <a:r>
              <a:rPr lang="en-US" dirty="0" err="1"/>
              <a:t>aktualne</a:t>
            </a:r>
            <a:r>
              <a:rPr lang="en-US" dirty="0"/>
              <a:t> </a:t>
            </a:r>
            <a:r>
              <a:rPr lang="en-US" dirty="0" err="1"/>
              <a:t>čvrstoće</a:t>
            </a:r>
            <a:r>
              <a:rPr lang="en-US" dirty="0"/>
              <a:t> </a:t>
            </a:r>
            <a:r>
              <a:rPr lang="en-US" dirty="0" err="1"/>
              <a:t>varova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je </a:t>
            </a:r>
            <a:r>
              <a:rPr lang="en-US" dirty="0" err="1"/>
              <a:t>puno</a:t>
            </a:r>
            <a:r>
              <a:rPr lang="en-US" dirty="0"/>
              <a:t> </a:t>
            </a:r>
            <a:r>
              <a:rPr lang="en-US" dirty="0" err="1"/>
              <a:t>kritičnija</a:t>
            </a:r>
            <a:r>
              <a:rPr lang="en-US" dirty="0"/>
              <a:t>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čeličnih</a:t>
            </a:r>
            <a:r>
              <a:rPr lang="en-US" dirty="0"/>
              <a:t> </a:t>
            </a:r>
            <a:r>
              <a:rPr lang="en-US" dirty="0" err="1"/>
              <a:t>konstrukcija</a:t>
            </a:r>
            <a:endParaRPr lang="en-US" dirty="0"/>
          </a:p>
          <a:p>
            <a:r>
              <a:rPr lang="en-US" dirty="0"/>
              <a:t>		-</a:t>
            </a:r>
            <a:r>
              <a:rPr lang="en-US" dirty="0" err="1"/>
              <a:t>konzistentan</a:t>
            </a:r>
            <a:r>
              <a:rPr lang="en-US" dirty="0"/>
              <a:t> </a:t>
            </a:r>
            <a:r>
              <a:rPr lang="en-US" dirty="0" err="1"/>
              <a:t>pristup</a:t>
            </a:r>
            <a:r>
              <a:rPr lang="en-US" dirty="0"/>
              <a:t> </a:t>
            </a:r>
            <a:r>
              <a:rPr lang="en-US" dirty="0" err="1"/>
              <a:t>dimenzioniranju</a:t>
            </a:r>
            <a:r>
              <a:rPr lang="en-US" dirty="0"/>
              <a:t> </a:t>
            </a:r>
            <a:r>
              <a:rPr lang="en-US" dirty="0" err="1"/>
              <a:t>varova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dok</a:t>
            </a:r>
            <a:r>
              <a:rPr lang="en-US" dirty="0"/>
              <a:t> formula </a:t>
            </a:r>
            <a:r>
              <a:rPr lang="en-US" dirty="0" err="1"/>
              <a:t>vrijedi</a:t>
            </a:r>
            <a:r>
              <a:rPr lang="en-US" dirty="0"/>
              <a:t> za </a:t>
            </a:r>
            <a:r>
              <a:rPr lang="en-US" dirty="0" err="1"/>
              <a:t>pravce</a:t>
            </a:r>
            <a:r>
              <a:rPr lang="en-US" dirty="0"/>
              <a:t> </a:t>
            </a:r>
            <a:r>
              <a:rPr lang="en-US" dirty="0" err="1"/>
              <a:t>sila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djeluju</a:t>
            </a:r>
            <a:r>
              <a:rPr lang="en-US" dirty="0"/>
              <a:t> u </a:t>
            </a:r>
            <a:r>
              <a:rPr lang="en-US" dirty="0" err="1"/>
              <a:t>zavaru</a:t>
            </a:r>
            <a:r>
              <a:rPr lang="en-US" dirty="0"/>
              <a:t> </a:t>
            </a:r>
          </a:p>
          <a:p>
            <a:r>
              <a:rPr lang="en-US" dirty="0"/>
              <a:t>		-</a:t>
            </a:r>
            <a:r>
              <a:rPr lang="en-US" dirty="0" err="1"/>
              <a:t>razlika</a:t>
            </a:r>
            <a:r>
              <a:rPr lang="en-US" dirty="0"/>
              <a:t> u </a:t>
            </a:r>
            <a:r>
              <a:rPr lang="en-US" dirty="0" err="1"/>
              <a:t>čvrstoći</a:t>
            </a:r>
            <a:r>
              <a:rPr lang="en-US" dirty="0"/>
              <a:t> </a:t>
            </a:r>
            <a:r>
              <a:rPr lang="en-US" dirty="0" err="1"/>
              <a:t>između</a:t>
            </a:r>
            <a:r>
              <a:rPr lang="en-US" dirty="0"/>
              <a:t> </a:t>
            </a:r>
            <a:r>
              <a:rPr lang="en-US" dirty="0" err="1"/>
              <a:t>transverzalnih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longitudinalnih</a:t>
            </a:r>
            <a:r>
              <a:rPr lang="en-US" dirty="0"/>
              <a:t> </a:t>
            </a:r>
            <a:r>
              <a:rPr lang="en-US" dirty="0" err="1"/>
              <a:t>varova</a:t>
            </a:r>
            <a:r>
              <a:rPr lang="en-US" dirty="0"/>
              <a:t> </a:t>
            </a:r>
            <a:r>
              <a:rPr lang="en-US" dirty="0" err="1"/>
              <a:t>automatski</a:t>
            </a:r>
            <a:r>
              <a:rPr lang="en-US" dirty="0"/>
              <a:t> je </a:t>
            </a:r>
            <a:r>
              <a:rPr lang="en-US" dirty="0" err="1"/>
              <a:t>uzeta</a:t>
            </a:r>
            <a:r>
              <a:rPr lang="en-US" dirty="0"/>
              <a:t> u </a:t>
            </a:r>
            <a:r>
              <a:rPr lang="en-US" dirty="0" err="1"/>
              <a:t>obzir</a:t>
            </a:r>
            <a:endParaRPr lang="en-US" dirty="0"/>
          </a:p>
          <a:p>
            <a:r>
              <a:rPr lang="en-US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7243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Magnezij</a:t>
            </a:r>
            <a:r>
              <a:rPr lang="en-GB" dirty="0"/>
              <a:t> (Mg) </a:t>
            </a:r>
            <a:r>
              <a:rPr lang="en-GB" dirty="0" err="1"/>
              <a:t>smanjuje</a:t>
            </a:r>
            <a:r>
              <a:rPr lang="en-GB" dirty="0"/>
              <a:t> </a:t>
            </a:r>
            <a:r>
              <a:rPr lang="en-GB" dirty="0" err="1"/>
              <a:t>temperaturu</a:t>
            </a:r>
            <a:r>
              <a:rPr lang="en-GB" dirty="0"/>
              <a:t> </a:t>
            </a:r>
            <a:r>
              <a:rPr lang="en-GB" dirty="0" err="1"/>
              <a:t>taljenja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451°C (</a:t>
            </a:r>
            <a:r>
              <a:rPr lang="en-GB" dirty="0" err="1"/>
              <a:t>zato</a:t>
            </a:r>
            <a:r>
              <a:rPr lang="en-GB" dirty="0"/>
              <a:t> se </a:t>
            </a:r>
            <a:r>
              <a:rPr lang="en-GB" dirty="0" err="1"/>
              <a:t>koristi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žica</a:t>
            </a:r>
            <a:r>
              <a:rPr lang="en-GB" dirty="0"/>
              <a:t> za </a:t>
            </a:r>
            <a:r>
              <a:rPr lang="en-GB" dirty="0" err="1"/>
              <a:t>varenje</a:t>
            </a:r>
            <a:r>
              <a:rPr lang="en-GB" dirty="0"/>
              <a:t>)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povećava</a:t>
            </a:r>
            <a:r>
              <a:rPr lang="en-GB" dirty="0"/>
              <a:t> </a:t>
            </a:r>
            <a:r>
              <a:rPr lang="en-GB" dirty="0" err="1"/>
              <a:t>otpornost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koroziju</a:t>
            </a:r>
            <a:r>
              <a:rPr lang="en-GB" dirty="0"/>
              <a:t> u </a:t>
            </a:r>
            <a:r>
              <a:rPr lang="en-GB" dirty="0" err="1"/>
              <a:t>kontaktu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slanom</a:t>
            </a:r>
            <a:r>
              <a:rPr lang="en-GB" dirty="0"/>
              <a:t> </a:t>
            </a:r>
            <a:r>
              <a:rPr lang="en-GB" dirty="0" err="1"/>
              <a:t>vodom</a:t>
            </a:r>
            <a:endParaRPr lang="en-GB" dirty="0"/>
          </a:p>
          <a:p>
            <a:r>
              <a:rPr lang="en-GB" dirty="0"/>
              <a:t> </a:t>
            </a:r>
            <a:r>
              <a:rPr lang="en-GB" dirty="0" err="1"/>
              <a:t>Cink</a:t>
            </a:r>
            <a:r>
              <a:rPr lang="en-GB" dirty="0"/>
              <a:t> (Zn) </a:t>
            </a:r>
            <a:r>
              <a:rPr lang="en-GB" dirty="0" err="1"/>
              <a:t>povećava</a:t>
            </a:r>
            <a:r>
              <a:rPr lang="en-GB" dirty="0"/>
              <a:t> </a:t>
            </a:r>
            <a:r>
              <a:rPr lang="en-GB" dirty="0" err="1"/>
              <a:t>čvrstoću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omogućava</a:t>
            </a:r>
            <a:r>
              <a:rPr lang="en-GB" dirty="0"/>
              <a:t> </a:t>
            </a:r>
            <a:r>
              <a:rPr lang="en-GB" dirty="0" err="1"/>
              <a:t>hladno</a:t>
            </a:r>
            <a:r>
              <a:rPr lang="en-GB" dirty="0"/>
              <a:t> </a:t>
            </a:r>
            <a:r>
              <a:rPr lang="en-GB" dirty="0" err="1"/>
              <a:t>očvršćavanje</a:t>
            </a:r>
            <a:r>
              <a:rPr lang="en-GB" dirty="0"/>
              <a:t> </a:t>
            </a:r>
          </a:p>
          <a:p>
            <a:r>
              <a:rPr lang="en-GB" dirty="0"/>
              <a:t> Bakar (Cu) </a:t>
            </a:r>
            <a:r>
              <a:rPr lang="en-GB" dirty="0" err="1"/>
              <a:t>daje</a:t>
            </a:r>
            <a:r>
              <a:rPr lang="en-GB" dirty="0"/>
              <a:t> </a:t>
            </a:r>
            <a:r>
              <a:rPr lang="en-GB" dirty="0" err="1"/>
              <a:t>još</a:t>
            </a:r>
            <a:r>
              <a:rPr lang="en-GB" dirty="0"/>
              <a:t> </a:t>
            </a:r>
            <a:r>
              <a:rPr lang="en-GB" dirty="0" err="1"/>
              <a:t>veću</a:t>
            </a:r>
            <a:r>
              <a:rPr lang="en-GB" dirty="0"/>
              <a:t> </a:t>
            </a:r>
            <a:r>
              <a:rPr lang="en-GB" dirty="0" err="1"/>
              <a:t>čvrstoću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omogućava</a:t>
            </a:r>
            <a:r>
              <a:rPr lang="en-GB" dirty="0"/>
              <a:t> </a:t>
            </a:r>
            <a:r>
              <a:rPr lang="en-GB" dirty="0" err="1"/>
              <a:t>hladno</a:t>
            </a:r>
            <a:r>
              <a:rPr lang="en-GB" dirty="0"/>
              <a:t> </a:t>
            </a:r>
            <a:r>
              <a:rPr lang="en-GB" dirty="0" err="1"/>
              <a:t>očvršćavanje</a:t>
            </a:r>
            <a:r>
              <a:rPr lang="en-GB" dirty="0"/>
              <a:t>,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smanjuje</a:t>
            </a:r>
            <a:r>
              <a:rPr lang="en-GB" dirty="0"/>
              <a:t> </a:t>
            </a:r>
            <a:r>
              <a:rPr lang="en-GB" dirty="0" err="1"/>
              <a:t>otpornost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koroziju</a:t>
            </a:r>
            <a:r>
              <a:rPr lang="en-GB" dirty="0"/>
              <a:t> , </a:t>
            </a:r>
            <a:r>
              <a:rPr lang="en-GB" dirty="0" err="1"/>
              <a:t>duktilnost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mogućnost</a:t>
            </a:r>
            <a:r>
              <a:rPr lang="en-GB" dirty="0"/>
              <a:t> </a:t>
            </a:r>
            <a:r>
              <a:rPr lang="en-GB" dirty="0" err="1"/>
              <a:t>varenja</a:t>
            </a:r>
            <a:r>
              <a:rPr lang="en-GB" dirty="0"/>
              <a:t> </a:t>
            </a:r>
            <a:r>
              <a:rPr lang="en-GB" dirty="0" err="1"/>
              <a:t>materijala</a:t>
            </a:r>
            <a:endParaRPr lang="en-GB" dirty="0"/>
          </a:p>
          <a:p>
            <a:r>
              <a:rPr lang="en-GB" dirty="0"/>
              <a:t> Nikal (Ni) </a:t>
            </a:r>
            <a:r>
              <a:rPr lang="en-GB" dirty="0" err="1"/>
              <a:t>povećava</a:t>
            </a:r>
            <a:r>
              <a:rPr lang="en-GB" dirty="0"/>
              <a:t> </a:t>
            </a:r>
            <a:r>
              <a:rPr lang="en-GB" dirty="0" err="1"/>
              <a:t>čvrstoću</a:t>
            </a:r>
            <a:r>
              <a:rPr lang="en-GB" dirty="0"/>
              <a:t> pod </a:t>
            </a:r>
            <a:r>
              <a:rPr lang="en-GB" dirty="0" err="1"/>
              <a:t>uvjetima</a:t>
            </a:r>
            <a:r>
              <a:rPr lang="en-GB" dirty="0"/>
              <a:t> </a:t>
            </a:r>
            <a:r>
              <a:rPr lang="en-GB" dirty="0" err="1"/>
              <a:t>visokih</a:t>
            </a:r>
            <a:r>
              <a:rPr lang="en-GB" dirty="0"/>
              <a:t> </a:t>
            </a:r>
            <a:r>
              <a:rPr lang="en-GB" dirty="0" err="1"/>
              <a:t>temperatura</a:t>
            </a:r>
            <a:endParaRPr lang="en-GB" dirty="0"/>
          </a:p>
          <a:p>
            <a:r>
              <a:rPr lang="en-GB" dirty="0"/>
              <a:t>  </a:t>
            </a:r>
            <a:r>
              <a:rPr lang="en-GB" dirty="0" err="1"/>
              <a:t>Cirkonium</a:t>
            </a:r>
            <a:r>
              <a:rPr lang="en-GB" dirty="0"/>
              <a:t> (Zi) </a:t>
            </a:r>
            <a:r>
              <a:rPr lang="en-GB" dirty="0" err="1"/>
              <a:t>stabilizator</a:t>
            </a:r>
            <a:r>
              <a:rPr lang="en-GB" dirty="0"/>
              <a:t>, </a:t>
            </a:r>
            <a:r>
              <a:rPr lang="en-GB" dirty="0" err="1"/>
              <a:t>omogućava</a:t>
            </a:r>
            <a:r>
              <a:rPr lang="en-GB" dirty="0"/>
              <a:t> </a:t>
            </a:r>
            <a:r>
              <a:rPr lang="en-GB" dirty="0" err="1"/>
              <a:t>bolju</a:t>
            </a:r>
            <a:r>
              <a:rPr lang="en-GB" dirty="0"/>
              <a:t> </a:t>
            </a:r>
            <a:r>
              <a:rPr lang="en-GB" dirty="0" err="1"/>
              <a:t>obradivost</a:t>
            </a:r>
            <a:r>
              <a:rPr lang="en-GB" dirty="0"/>
              <a:t> </a:t>
            </a:r>
            <a:r>
              <a:rPr lang="en-GB" dirty="0" err="1"/>
              <a:t>uz</a:t>
            </a:r>
            <a:r>
              <a:rPr lang="en-GB" dirty="0"/>
              <a:t> </a:t>
            </a:r>
            <a:r>
              <a:rPr lang="en-GB" dirty="0" err="1"/>
              <a:t>utjecaj</a:t>
            </a:r>
            <a:r>
              <a:rPr lang="en-GB" dirty="0"/>
              <a:t> temperature</a:t>
            </a:r>
          </a:p>
          <a:p>
            <a:r>
              <a:rPr lang="en-GB" dirty="0"/>
              <a:t> </a:t>
            </a:r>
            <a:r>
              <a:rPr lang="en-GB" dirty="0" err="1"/>
              <a:t>Krom</a:t>
            </a:r>
            <a:r>
              <a:rPr lang="en-GB" dirty="0"/>
              <a:t> (Cr) </a:t>
            </a:r>
            <a:r>
              <a:rPr lang="en-GB" dirty="0" err="1"/>
              <a:t>povećava</a:t>
            </a:r>
            <a:r>
              <a:rPr lang="en-GB" dirty="0"/>
              <a:t> </a:t>
            </a:r>
            <a:r>
              <a:rPr lang="en-GB" dirty="0" err="1"/>
              <a:t>otpornost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koroziju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21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Aluminijske</a:t>
            </a:r>
            <a:r>
              <a:rPr lang="en-GB" dirty="0"/>
              <a:t> </a:t>
            </a:r>
            <a:r>
              <a:rPr lang="en-GB" dirty="0" err="1"/>
              <a:t>legure</a:t>
            </a:r>
            <a:r>
              <a:rPr lang="en-GB" dirty="0"/>
              <a:t> </a:t>
            </a:r>
            <a:r>
              <a:rPr lang="en-GB" dirty="0" err="1"/>
              <a:t>označavaju</a:t>
            </a:r>
            <a:r>
              <a:rPr lang="en-GB" dirty="0"/>
              <a:t> se </a:t>
            </a:r>
            <a:r>
              <a:rPr lang="en-GB" dirty="0" err="1"/>
              <a:t>numerički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kemijskim</a:t>
            </a:r>
            <a:r>
              <a:rPr lang="en-GB" dirty="0"/>
              <a:t> </a:t>
            </a:r>
            <a:r>
              <a:rPr lang="en-GB" dirty="0" err="1"/>
              <a:t>simbolima</a:t>
            </a:r>
            <a:r>
              <a:rPr lang="en-GB" dirty="0"/>
              <a:t>. U </a:t>
            </a:r>
            <a:r>
              <a:rPr lang="en-GB" dirty="0" err="1"/>
              <a:t>tablici</a:t>
            </a:r>
            <a:r>
              <a:rPr lang="en-GB" dirty="0"/>
              <a:t> </a:t>
            </a:r>
            <a:r>
              <a:rPr lang="en-GB" dirty="0" err="1"/>
              <a:t>prikazane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numeričke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kemijske</a:t>
            </a:r>
            <a:r>
              <a:rPr lang="en-GB" dirty="0"/>
              <a:t> </a:t>
            </a:r>
            <a:r>
              <a:rPr lang="en-GB" dirty="0" err="1"/>
              <a:t>oznake</a:t>
            </a:r>
            <a:r>
              <a:rPr lang="en-GB" dirty="0"/>
              <a:t> </a:t>
            </a:r>
            <a:r>
              <a:rPr lang="en-GB" dirty="0" err="1"/>
              <a:t>kovkih</a:t>
            </a:r>
            <a:r>
              <a:rPr lang="en-GB" dirty="0"/>
              <a:t> </a:t>
            </a:r>
            <a:r>
              <a:rPr lang="en-GB" dirty="0" err="1"/>
              <a:t>aluminijskih</a:t>
            </a:r>
            <a:r>
              <a:rPr lang="en-GB" dirty="0"/>
              <a:t> </a:t>
            </a:r>
            <a:r>
              <a:rPr lang="en-GB" dirty="0" err="1"/>
              <a:t>legura</a:t>
            </a:r>
            <a:r>
              <a:rPr lang="en-GB" dirty="0"/>
              <a:t>. </a:t>
            </a:r>
            <a:r>
              <a:rPr lang="en-GB" dirty="0" err="1"/>
              <a:t>Prvi</a:t>
            </a:r>
            <a:r>
              <a:rPr lang="en-GB" dirty="0"/>
              <a:t> </a:t>
            </a:r>
            <a:r>
              <a:rPr lang="en-GB" dirty="0" err="1"/>
              <a:t>broj</a:t>
            </a:r>
            <a:r>
              <a:rPr lang="en-GB" dirty="0"/>
              <a:t> </a:t>
            </a:r>
            <a:r>
              <a:rPr lang="en-GB" dirty="0" err="1"/>
              <a:t>numeričke</a:t>
            </a:r>
            <a:r>
              <a:rPr lang="en-GB" dirty="0"/>
              <a:t> </a:t>
            </a:r>
            <a:r>
              <a:rPr lang="en-GB" dirty="0" err="1"/>
              <a:t>oznake</a:t>
            </a:r>
            <a:r>
              <a:rPr lang="en-GB" dirty="0"/>
              <a:t> </a:t>
            </a:r>
            <a:r>
              <a:rPr lang="en-GB" dirty="0" err="1"/>
              <a:t>označava</a:t>
            </a:r>
            <a:r>
              <a:rPr lang="en-GB" dirty="0"/>
              <a:t> </a:t>
            </a:r>
            <a:r>
              <a:rPr lang="en-GB" dirty="0" err="1"/>
              <a:t>glavni</a:t>
            </a:r>
            <a:r>
              <a:rPr lang="en-GB" dirty="0"/>
              <a:t> </a:t>
            </a:r>
            <a:r>
              <a:rPr lang="en-GB" dirty="0" err="1"/>
              <a:t>legirni</a:t>
            </a:r>
            <a:r>
              <a:rPr lang="en-GB" dirty="0"/>
              <a:t> element, </a:t>
            </a:r>
            <a:r>
              <a:rPr lang="en-GB" dirty="0" err="1"/>
              <a:t>tj</a:t>
            </a:r>
            <a:r>
              <a:rPr lang="en-GB" dirty="0"/>
              <a:t>. </a:t>
            </a:r>
            <a:r>
              <a:rPr lang="en-GB" dirty="0" err="1"/>
              <a:t>seriju</a:t>
            </a:r>
            <a:r>
              <a:rPr lang="en-GB" dirty="0"/>
              <a:t> </a:t>
            </a:r>
            <a:r>
              <a:rPr lang="en-GB" dirty="0" err="1"/>
              <a:t>kojoj</a:t>
            </a:r>
            <a:r>
              <a:rPr lang="en-GB" dirty="0"/>
              <a:t> </a:t>
            </a:r>
            <a:r>
              <a:rPr lang="en-GB" dirty="0" err="1"/>
              <a:t>legura</a:t>
            </a:r>
            <a:r>
              <a:rPr lang="en-GB" dirty="0"/>
              <a:t> </a:t>
            </a:r>
            <a:r>
              <a:rPr lang="en-GB" dirty="0" err="1"/>
              <a:t>pripada</a:t>
            </a:r>
            <a:r>
              <a:rPr lang="en-GB" dirty="0"/>
              <a:t>, </a:t>
            </a:r>
            <a:r>
              <a:rPr lang="en-GB" dirty="0" err="1"/>
              <a:t>druga</a:t>
            </a:r>
            <a:r>
              <a:rPr lang="en-GB" dirty="0"/>
              <a:t> </a:t>
            </a:r>
            <a:r>
              <a:rPr lang="en-GB" dirty="0" err="1"/>
              <a:t>znamenka</a:t>
            </a:r>
            <a:r>
              <a:rPr lang="en-GB" dirty="0"/>
              <a:t> </a:t>
            </a:r>
            <a:r>
              <a:rPr lang="en-GB" dirty="0" err="1"/>
              <a:t>pokazuje</a:t>
            </a:r>
            <a:r>
              <a:rPr lang="en-GB" dirty="0"/>
              <a:t> </a:t>
            </a:r>
            <a:r>
              <a:rPr lang="en-GB" dirty="0" err="1"/>
              <a:t>modifikaciju</a:t>
            </a:r>
            <a:r>
              <a:rPr lang="en-GB" dirty="0"/>
              <a:t> </a:t>
            </a:r>
            <a:r>
              <a:rPr lang="en-GB" dirty="0" err="1"/>
              <a:t>legure</a:t>
            </a:r>
            <a:r>
              <a:rPr lang="en-GB" dirty="0"/>
              <a:t>, a </a:t>
            </a:r>
            <a:r>
              <a:rPr lang="en-GB" dirty="0" err="1"/>
              <a:t>zadnje</a:t>
            </a:r>
            <a:r>
              <a:rPr lang="en-GB" dirty="0"/>
              <a:t> </a:t>
            </a:r>
            <a:r>
              <a:rPr lang="en-GB" dirty="0" err="1"/>
              <a:t>dvije</a:t>
            </a:r>
            <a:r>
              <a:rPr lang="en-GB" dirty="0"/>
              <a:t> </a:t>
            </a:r>
            <a:r>
              <a:rPr lang="en-GB" dirty="0" err="1"/>
              <a:t>znamenke</a:t>
            </a:r>
            <a:r>
              <a:rPr lang="en-GB" dirty="0"/>
              <a:t>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čistog</a:t>
            </a:r>
            <a:r>
              <a:rPr lang="en-GB" dirty="0"/>
              <a:t> </a:t>
            </a:r>
            <a:r>
              <a:rPr lang="en-GB" dirty="0" err="1"/>
              <a:t>aluminija</a:t>
            </a:r>
            <a:r>
              <a:rPr lang="en-GB" dirty="0"/>
              <a:t> </a:t>
            </a:r>
            <a:r>
              <a:rPr lang="en-GB" dirty="0" err="1"/>
              <a:t>označavaju</a:t>
            </a:r>
            <a:r>
              <a:rPr lang="en-GB" dirty="0"/>
              <a:t> </a:t>
            </a:r>
            <a:r>
              <a:rPr lang="en-GB" dirty="0" err="1"/>
              <a:t>decimalni</a:t>
            </a:r>
            <a:r>
              <a:rPr lang="en-GB" dirty="0"/>
              <a:t> </a:t>
            </a:r>
            <a:r>
              <a:rPr lang="en-GB" dirty="0" err="1"/>
              <a:t>postotak</a:t>
            </a:r>
            <a:r>
              <a:rPr lang="en-GB" dirty="0"/>
              <a:t> </a:t>
            </a:r>
            <a:r>
              <a:rPr lang="en-GB" dirty="0" err="1"/>
              <a:t>aluminija</a:t>
            </a:r>
            <a:r>
              <a:rPr lang="en-GB" dirty="0"/>
              <a:t> (</a:t>
            </a:r>
            <a:r>
              <a:rPr lang="en-GB" dirty="0" err="1"/>
              <a:t>npr</a:t>
            </a:r>
            <a:r>
              <a:rPr lang="en-GB" dirty="0"/>
              <a:t>. 1060 </a:t>
            </a:r>
            <a:r>
              <a:rPr lang="en-GB" dirty="0" err="1"/>
              <a:t>označava</a:t>
            </a:r>
            <a:r>
              <a:rPr lang="en-GB" dirty="0"/>
              <a:t> </a:t>
            </a:r>
            <a:r>
              <a:rPr lang="en-GB" dirty="0" err="1"/>
              <a:t>leguru</a:t>
            </a:r>
            <a:r>
              <a:rPr lang="en-GB" dirty="0"/>
              <a:t> 99,6% Al). U </a:t>
            </a:r>
            <a:r>
              <a:rPr lang="en-GB" dirty="0" err="1"/>
              <a:t>slučaju</a:t>
            </a:r>
            <a:r>
              <a:rPr lang="en-GB" dirty="0"/>
              <a:t> </a:t>
            </a:r>
            <a:r>
              <a:rPr lang="en-GB" dirty="0" err="1"/>
              <a:t>numeričkih</a:t>
            </a:r>
            <a:r>
              <a:rPr lang="en-GB" dirty="0"/>
              <a:t> </a:t>
            </a:r>
            <a:r>
              <a:rPr lang="en-GB" dirty="0" err="1"/>
              <a:t>oznaka</a:t>
            </a:r>
            <a:r>
              <a:rPr lang="en-GB" dirty="0"/>
              <a:t> </a:t>
            </a:r>
            <a:r>
              <a:rPr lang="en-GB" dirty="0" err="1"/>
              <a:t>legura</a:t>
            </a:r>
            <a:r>
              <a:rPr lang="en-GB" dirty="0"/>
              <a:t> za </a:t>
            </a:r>
            <a:r>
              <a:rPr lang="en-GB" dirty="0" err="1"/>
              <a:t>lijevanje</a:t>
            </a:r>
            <a:r>
              <a:rPr lang="en-GB" dirty="0"/>
              <a:t>, </a:t>
            </a:r>
            <a:r>
              <a:rPr lang="en-GB" dirty="0" err="1"/>
              <a:t>zadnja</a:t>
            </a:r>
            <a:r>
              <a:rPr lang="en-GB" dirty="0"/>
              <a:t> </a:t>
            </a:r>
            <a:r>
              <a:rPr lang="en-GB" dirty="0" err="1"/>
              <a:t>znamenka</a:t>
            </a:r>
            <a:r>
              <a:rPr lang="en-GB" dirty="0"/>
              <a:t> </a:t>
            </a:r>
            <a:r>
              <a:rPr lang="en-GB" dirty="0" err="1"/>
              <a:t>označava</a:t>
            </a:r>
            <a:r>
              <a:rPr lang="en-GB" dirty="0"/>
              <a:t> </a:t>
            </a:r>
            <a:r>
              <a:rPr lang="en-GB" dirty="0" err="1"/>
              <a:t>proizvodni</a:t>
            </a:r>
            <a:r>
              <a:rPr lang="en-GB" dirty="0"/>
              <a:t> </a:t>
            </a:r>
            <a:r>
              <a:rPr lang="en-GB" dirty="0" err="1"/>
              <a:t>oblik</a:t>
            </a:r>
            <a:r>
              <a:rPr lang="en-GB" dirty="0"/>
              <a:t>, 1 </a:t>
            </a:r>
            <a:r>
              <a:rPr lang="en-GB" dirty="0" err="1"/>
              <a:t>ili</a:t>
            </a:r>
            <a:r>
              <a:rPr lang="en-GB" dirty="0"/>
              <a:t> 2 se </a:t>
            </a:r>
            <a:r>
              <a:rPr lang="en-GB" dirty="0" err="1"/>
              <a:t>odnosi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ingot (</a:t>
            </a:r>
            <a:r>
              <a:rPr lang="en-GB" dirty="0" err="1"/>
              <a:t>ovisno</a:t>
            </a:r>
            <a:r>
              <a:rPr lang="en-GB" dirty="0"/>
              <a:t> o </a:t>
            </a:r>
            <a:r>
              <a:rPr lang="en-GB" dirty="0" err="1"/>
              <a:t>čistoći</a:t>
            </a:r>
            <a:r>
              <a:rPr lang="en-GB" dirty="0"/>
              <a:t>), a 0 je </a:t>
            </a:r>
            <a:r>
              <a:rPr lang="en-GB" dirty="0" err="1"/>
              <a:t>oznaka</a:t>
            </a:r>
            <a:r>
              <a:rPr lang="en-GB" dirty="0"/>
              <a:t> za </a:t>
            </a:r>
            <a:r>
              <a:rPr lang="en-GB" dirty="0" err="1"/>
              <a:t>lijevanje</a:t>
            </a:r>
            <a:r>
              <a:rPr lang="en-GB" dirty="0"/>
              <a:t>. Za </a:t>
            </a:r>
            <a:r>
              <a:rPr lang="en-GB" dirty="0" err="1"/>
              <a:t>definiranje</a:t>
            </a:r>
            <a:r>
              <a:rPr lang="en-GB" dirty="0"/>
              <a:t> </a:t>
            </a:r>
            <a:r>
              <a:rPr lang="en-GB" dirty="0" err="1"/>
              <a:t>osnovnih</a:t>
            </a:r>
            <a:r>
              <a:rPr lang="en-GB" dirty="0"/>
              <a:t> </a:t>
            </a:r>
            <a:r>
              <a:rPr lang="en-GB" dirty="0" err="1"/>
              <a:t>metalurških</a:t>
            </a:r>
            <a:r>
              <a:rPr lang="en-GB" dirty="0"/>
              <a:t> </a:t>
            </a:r>
            <a:r>
              <a:rPr lang="en-GB" dirty="0" err="1"/>
              <a:t>stanja</a:t>
            </a:r>
            <a:r>
              <a:rPr lang="en-GB" dirty="0"/>
              <a:t> </a:t>
            </a:r>
            <a:r>
              <a:rPr lang="en-GB" dirty="0" err="1"/>
              <a:t>aluminija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njegovih</a:t>
            </a:r>
            <a:r>
              <a:rPr lang="en-GB" dirty="0"/>
              <a:t> </a:t>
            </a:r>
            <a:r>
              <a:rPr lang="en-GB" dirty="0" err="1"/>
              <a:t>legura</a:t>
            </a:r>
            <a:r>
              <a:rPr lang="en-GB" dirty="0"/>
              <a:t> </a:t>
            </a:r>
            <a:r>
              <a:rPr lang="en-GB" dirty="0" err="1"/>
              <a:t>namijenjenih</a:t>
            </a:r>
            <a:r>
              <a:rPr lang="en-GB" dirty="0"/>
              <a:t> </a:t>
            </a:r>
            <a:r>
              <a:rPr lang="en-GB" dirty="0" err="1"/>
              <a:t>gnječenju</a:t>
            </a:r>
            <a:r>
              <a:rPr lang="en-GB" dirty="0"/>
              <a:t>, </a:t>
            </a:r>
            <a:r>
              <a:rPr lang="en-GB" dirty="0" err="1"/>
              <a:t>primjenjuje</a:t>
            </a:r>
            <a:r>
              <a:rPr lang="en-GB" dirty="0"/>
              <a:t> se standard EN 515. </a:t>
            </a:r>
            <a:r>
              <a:rPr lang="en-GB" dirty="0" err="1"/>
              <a:t>Ovim</a:t>
            </a:r>
            <a:r>
              <a:rPr lang="en-GB" dirty="0"/>
              <a:t> </a:t>
            </a:r>
            <a:r>
              <a:rPr lang="en-GB" dirty="0" err="1"/>
              <a:t>standardom</a:t>
            </a:r>
            <a:r>
              <a:rPr lang="en-GB" dirty="0"/>
              <a:t> </a:t>
            </a:r>
            <a:r>
              <a:rPr lang="en-GB" dirty="0" err="1"/>
              <a:t>metalurško</a:t>
            </a:r>
            <a:r>
              <a:rPr lang="en-GB" dirty="0"/>
              <a:t> </a:t>
            </a:r>
            <a:r>
              <a:rPr lang="en-GB" dirty="0" err="1"/>
              <a:t>stanje</a:t>
            </a:r>
            <a:r>
              <a:rPr lang="en-GB" dirty="0"/>
              <a:t> </a:t>
            </a:r>
            <a:r>
              <a:rPr lang="en-GB" dirty="0" err="1"/>
              <a:t>legura</a:t>
            </a:r>
            <a:r>
              <a:rPr lang="en-GB" dirty="0"/>
              <a:t> </a:t>
            </a:r>
            <a:r>
              <a:rPr lang="en-GB" dirty="0" err="1"/>
              <a:t>označava</a:t>
            </a:r>
            <a:r>
              <a:rPr lang="en-GB" dirty="0"/>
              <a:t> se </a:t>
            </a:r>
            <a:r>
              <a:rPr lang="en-GB" dirty="0" err="1"/>
              <a:t>slovnim</a:t>
            </a:r>
            <a:r>
              <a:rPr lang="en-GB" dirty="0"/>
              <a:t> </a:t>
            </a:r>
            <a:r>
              <a:rPr lang="en-GB" dirty="0" err="1"/>
              <a:t>simbolima</a:t>
            </a:r>
            <a:r>
              <a:rPr lang="en-GB" dirty="0"/>
              <a:t> </a:t>
            </a:r>
            <a:r>
              <a:rPr lang="en-GB" dirty="0" err="1"/>
              <a:t>iza</a:t>
            </a:r>
            <a:r>
              <a:rPr lang="en-GB" dirty="0"/>
              <a:t> </a:t>
            </a:r>
            <a:r>
              <a:rPr lang="en-GB" dirty="0" err="1"/>
              <a:t>kojih</a:t>
            </a:r>
            <a:r>
              <a:rPr lang="en-GB" dirty="0"/>
              <a:t> </a:t>
            </a:r>
            <a:r>
              <a:rPr lang="en-GB" dirty="0" err="1"/>
              <a:t>slijedi</a:t>
            </a:r>
            <a:r>
              <a:rPr lang="en-GB" dirty="0"/>
              <a:t> </a:t>
            </a:r>
            <a:r>
              <a:rPr lang="en-GB" dirty="0" err="1"/>
              <a:t>brojčana</a:t>
            </a:r>
            <a:r>
              <a:rPr lang="en-GB" dirty="0"/>
              <a:t> </a:t>
            </a:r>
            <a:r>
              <a:rPr lang="en-GB" dirty="0" err="1"/>
              <a:t>oznaka</a:t>
            </a:r>
            <a:r>
              <a:rPr lang="en-GB" dirty="0"/>
              <a:t> do tri </a:t>
            </a:r>
            <a:r>
              <a:rPr lang="en-GB" dirty="0" err="1"/>
              <a:t>znamenke</a:t>
            </a:r>
            <a:r>
              <a:rPr lang="en-GB" dirty="0"/>
              <a:t>, </a:t>
            </a:r>
            <a:r>
              <a:rPr lang="en-GB" dirty="0" err="1"/>
              <a:t>što</a:t>
            </a:r>
            <a:r>
              <a:rPr lang="en-GB" dirty="0"/>
              <a:t> </a:t>
            </a:r>
            <a:r>
              <a:rPr lang="en-GB" dirty="0" err="1"/>
              <a:t>ovisi</a:t>
            </a:r>
            <a:r>
              <a:rPr lang="en-GB" dirty="0"/>
              <a:t> o </a:t>
            </a:r>
            <a:r>
              <a:rPr lang="en-GB" dirty="0" err="1"/>
              <a:t>vrsti</a:t>
            </a:r>
            <a:r>
              <a:rPr lang="en-GB" dirty="0"/>
              <a:t> </a:t>
            </a:r>
            <a:r>
              <a:rPr lang="en-GB" dirty="0" err="1"/>
              <a:t>legure</a:t>
            </a:r>
            <a:r>
              <a:rPr lang="en-GB" dirty="0"/>
              <a:t> </a:t>
            </a:r>
            <a:r>
              <a:rPr lang="en-GB" dirty="0" err="1"/>
              <a:t>aluminija</a:t>
            </a:r>
            <a:endParaRPr lang="en-GB" dirty="0"/>
          </a:p>
          <a:p>
            <a:r>
              <a:rPr lang="en-GB" dirty="0" err="1"/>
              <a:t>Označavanje</a:t>
            </a:r>
            <a:r>
              <a:rPr lang="en-GB" dirty="0"/>
              <a:t> </a:t>
            </a:r>
            <a:r>
              <a:rPr lang="en-GB" dirty="0" err="1"/>
              <a:t>gnječenih</a:t>
            </a:r>
            <a:r>
              <a:rPr lang="en-GB" dirty="0"/>
              <a:t> </a:t>
            </a:r>
            <a:r>
              <a:rPr lang="en-GB" dirty="0" err="1"/>
              <a:t>aluminijskih</a:t>
            </a:r>
            <a:r>
              <a:rPr lang="en-GB" dirty="0"/>
              <a:t> </a:t>
            </a:r>
            <a:r>
              <a:rPr lang="en-GB" dirty="0" err="1"/>
              <a:t>legura</a:t>
            </a:r>
            <a:endParaRPr lang="en-GB" dirty="0"/>
          </a:p>
          <a:p>
            <a:r>
              <a:rPr lang="en-GB" dirty="0" err="1"/>
              <a:t>Gnječeni</a:t>
            </a:r>
            <a:r>
              <a:rPr lang="en-GB" dirty="0"/>
              <a:t> </a:t>
            </a:r>
            <a:r>
              <a:rPr lang="en-GB" dirty="0" err="1"/>
              <a:t>aluminij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aluminijske</a:t>
            </a:r>
            <a:r>
              <a:rPr lang="en-GB" dirty="0"/>
              <a:t> </a:t>
            </a:r>
            <a:r>
              <a:rPr lang="en-GB" dirty="0" err="1"/>
              <a:t>legure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primarno</a:t>
            </a:r>
            <a:r>
              <a:rPr lang="en-GB" dirty="0"/>
              <a:t> </a:t>
            </a:r>
            <a:r>
              <a:rPr lang="en-GB" dirty="0" err="1"/>
              <a:t>namijenjene</a:t>
            </a:r>
            <a:r>
              <a:rPr lang="en-GB" dirty="0"/>
              <a:t> za </a:t>
            </a:r>
            <a:r>
              <a:rPr lang="en-GB" dirty="0" err="1"/>
              <a:t>proizvodnju</a:t>
            </a:r>
            <a:r>
              <a:rPr lang="en-GB" dirty="0"/>
              <a:t> </a:t>
            </a:r>
            <a:r>
              <a:rPr lang="en-GB" dirty="0" err="1"/>
              <a:t>toplim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hladnim</a:t>
            </a:r>
            <a:r>
              <a:rPr lang="en-GB" dirty="0"/>
              <a:t> </a:t>
            </a:r>
            <a:r>
              <a:rPr lang="en-GB" dirty="0" err="1"/>
              <a:t>oblikovanjem</a:t>
            </a:r>
            <a:r>
              <a:rPr lang="en-GB" dirty="0"/>
              <a:t> </a:t>
            </a:r>
            <a:r>
              <a:rPr lang="en-GB" dirty="0" err="1"/>
              <a:t>deformiranjem</a:t>
            </a:r>
            <a:r>
              <a:rPr lang="en-GB" dirty="0"/>
              <a:t>,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npr</a:t>
            </a:r>
            <a:r>
              <a:rPr lang="en-GB" dirty="0"/>
              <a:t>. </a:t>
            </a:r>
            <a:r>
              <a:rPr lang="en-GB" dirty="0" err="1"/>
              <a:t>valjanjem</a:t>
            </a:r>
            <a:r>
              <a:rPr lang="en-GB" dirty="0"/>
              <a:t>, </a:t>
            </a:r>
            <a:r>
              <a:rPr lang="en-GB" dirty="0" err="1"/>
              <a:t>ekstrudiranjem</a:t>
            </a:r>
            <a:r>
              <a:rPr lang="en-GB" dirty="0"/>
              <a:t>, </a:t>
            </a:r>
            <a:r>
              <a:rPr lang="en-GB" dirty="0" err="1"/>
              <a:t>kovanjem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vučenjem</a:t>
            </a:r>
            <a:r>
              <a:rPr lang="en-GB" dirty="0"/>
              <a:t>. </a:t>
            </a:r>
            <a:r>
              <a:rPr lang="en-GB" dirty="0" err="1"/>
              <a:t>Prema</a:t>
            </a:r>
            <a:r>
              <a:rPr lang="en-GB" dirty="0"/>
              <a:t> </a:t>
            </a:r>
            <a:r>
              <a:rPr lang="en-GB" dirty="0" err="1"/>
              <a:t>europskoj</a:t>
            </a:r>
            <a:r>
              <a:rPr lang="en-GB" dirty="0"/>
              <a:t> </a:t>
            </a:r>
            <a:r>
              <a:rPr lang="en-GB" dirty="0" err="1"/>
              <a:t>normi</a:t>
            </a:r>
            <a:r>
              <a:rPr lang="en-GB" dirty="0"/>
              <a:t> EN 573 </a:t>
            </a:r>
            <a:r>
              <a:rPr lang="en-GB" dirty="0" err="1"/>
              <a:t>gnječene</a:t>
            </a:r>
            <a:r>
              <a:rPr lang="en-GB" dirty="0"/>
              <a:t> </a:t>
            </a:r>
            <a:r>
              <a:rPr lang="en-GB" dirty="0" err="1"/>
              <a:t>legure</a:t>
            </a:r>
            <a:r>
              <a:rPr lang="en-GB" dirty="0"/>
              <a:t> se </a:t>
            </a:r>
            <a:r>
              <a:rPr lang="en-GB" dirty="0" err="1"/>
              <a:t>označavaju</a:t>
            </a:r>
            <a:r>
              <a:rPr lang="en-GB" dirty="0"/>
              <a:t>:</a:t>
            </a:r>
          </a:p>
          <a:p>
            <a:r>
              <a:rPr lang="en-GB" dirty="0"/>
              <a:t>• EN - </a:t>
            </a:r>
            <a:r>
              <a:rPr lang="en-GB" dirty="0" err="1"/>
              <a:t>označava</a:t>
            </a:r>
            <a:r>
              <a:rPr lang="en-GB" dirty="0"/>
              <a:t> </a:t>
            </a:r>
            <a:r>
              <a:rPr lang="en-GB" dirty="0" err="1"/>
              <a:t>europski</a:t>
            </a:r>
            <a:r>
              <a:rPr lang="en-GB" dirty="0"/>
              <a:t> standard (</a:t>
            </a:r>
            <a:r>
              <a:rPr lang="en-GB" dirty="0" err="1"/>
              <a:t>normu</a:t>
            </a:r>
            <a:r>
              <a:rPr lang="en-GB" dirty="0"/>
              <a:t>)</a:t>
            </a:r>
          </a:p>
          <a:p>
            <a:r>
              <a:rPr lang="en-GB" dirty="0"/>
              <a:t>• A - </a:t>
            </a:r>
            <a:r>
              <a:rPr lang="en-GB" dirty="0" err="1"/>
              <a:t>označava</a:t>
            </a:r>
            <a:r>
              <a:rPr lang="en-GB" dirty="0"/>
              <a:t> </a:t>
            </a:r>
            <a:r>
              <a:rPr lang="en-GB" dirty="0" err="1"/>
              <a:t>aluminij</a:t>
            </a:r>
            <a:endParaRPr lang="en-GB" dirty="0"/>
          </a:p>
          <a:p>
            <a:r>
              <a:rPr lang="en-GB" dirty="0"/>
              <a:t>• W - </a:t>
            </a:r>
            <a:r>
              <a:rPr lang="en-GB" dirty="0" err="1"/>
              <a:t>označava</a:t>
            </a:r>
            <a:r>
              <a:rPr lang="en-GB" dirty="0"/>
              <a:t> da se </a:t>
            </a:r>
            <a:r>
              <a:rPr lang="en-GB" dirty="0" err="1"/>
              <a:t>radi</a:t>
            </a:r>
            <a:r>
              <a:rPr lang="en-GB" dirty="0"/>
              <a:t> o </a:t>
            </a:r>
            <a:r>
              <a:rPr lang="en-GB" dirty="0" err="1"/>
              <a:t>gnječenoj</a:t>
            </a:r>
            <a:r>
              <a:rPr lang="en-GB" dirty="0"/>
              <a:t> </a:t>
            </a:r>
            <a:r>
              <a:rPr lang="en-GB" dirty="0" err="1"/>
              <a:t>leguri</a:t>
            </a:r>
            <a:r>
              <a:rPr lang="en-GB" dirty="0"/>
              <a:t> (</a:t>
            </a:r>
            <a:r>
              <a:rPr lang="en-GB" dirty="0" err="1"/>
              <a:t>engl.</a:t>
            </a:r>
            <a:r>
              <a:rPr lang="en-GB" dirty="0"/>
              <a:t> wrought)</a:t>
            </a:r>
          </a:p>
          <a:p>
            <a:r>
              <a:rPr lang="en-GB" dirty="0"/>
              <a:t>• </a:t>
            </a:r>
            <a:r>
              <a:rPr lang="en-GB" dirty="0" err="1"/>
              <a:t>sastav</a:t>
            </a:r>
            <a:r>
              <a:rPr lang="en-GB" dirty="0"/>
              <a:t> </a:t>
            </a:r>
            <a:r>
              <a:rPr lang="en-GB" dirty="0" err="1"/>
              <a:t>legure</a:t>
            </a:r>
            <a:r>
              <a:rPr lang="en-GB" dirty="0"/>
              <a:t> koji je </a:t>
            </a:r>
            <a:r>
              <a:rPr lang="en-GB" dirty="0" err="1"/>
              <a:t>određen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:</a:t>
            </a:r>
          </a:p>
          <a:p>
            <a:r>
              <a:rPr lang="en-GB" dirty="0"/>
              <a:t>a) </a:t>
            </a:r>
            <a:r>
              <a:rPr lang="en-GB" dirty="0" err="1"/>
              <a:t>znamenkama</a:t>
            </a:r>
            <a:r>
              <a:rPr lang="en-GB" dirty="0"/>
              <a:t> (4 </a:t>
            </a:r>
            <a:r>
              <a:rPr lang="en-GB" dirty="0" err="1"/>
              <a:t>znamenke</a:t>
            </a:r>
            <a:r>
              <a:rPr lang="en-GB" dirty="0"/>
              <a:t>)</a:t>
            </a:r>
          </a:p>
          <a:p>
            <a:r>
              <a:rPr lang="en-GB" dirty="0"/>
              <a:t>b) </a:t>
            </a:r>
            <a:r>
              <a:rPr lang="en-GB" dirty="0" err="1"/>
              <a:t>kemijskim</a:t>
            </a:r>
            <a:r>
              <a:rPr lang="en-GB" dirty="0"/>
              <a:t> </a:t>
            </a:r>
            <a:r>
              <a:rPr lang="en-GB" dirty="0" err="1"/>
              <a:t>simbolima</a:t>
            </a:r>
            <a:r>
              <a:rPr lang="en-GB" dirty="0"/>
              <a:t> </a:t>
            </a:r>
            <a:r>
              <a:rPr lang="en-GB" dirty="0" err="1"/>
              <a:t>iza</a:t>
            </a:r>
            <a:r>
              <a:rPr lang="en-GB" dirty="0"/>
              <a:t> </a:t>
            </a:r>
            <a:r>
              <a:rPr lang="en-GB" dirty="0" err="1"/>
              <a:t>kojih</a:t>
            </a:r>
            <a:r>
              <a:rPr lang="en-GB" dirty="0"/>
              <a:t> </a:t>
            </a:r>
            <a:r>
              <a:rPr lang="en-GB" dirty="0" err="1"/>
              <a:t>slijedi</a:t>
            </a:r>
            <a:r>
              <a:rPr lang="en-GB" dirty="0"/>
              <a:t> </a:t>
            </a:r>
            <a:r>
              <a:rPr lang="en-GB" dirty="0" err="1"/>
              <a:t>slovo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/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znamenka</a:t>
            </a:r>
            <a:r>
              <a:rPr lang="en-GB" dirty="0"/>
              <a:t> koji</a:t>
            </a:r>
          </a:p>
          <a:p>
            <a:r>
              <a:rPr lang="en-GB" dirty="0" err="1"/>
              <a:t>označavaju</a:t>
            </a:r>
            <a:r>
              <a:rPr lang="en-GB" dirty="0"/>
              <a:t> </a:t>
            </a:r>
            <a:r>
              <a:rPr lang="en-GB" dirty="0" err="1"/>
              <a:t>metalurško</a:t>
            </a:r>
            <a:r>
              <a:rPr lang="en-GB" dirty="0"/>
              <a:t> </a:t>
            </a:r>
            <a:r>
              <a:rPr lang="en-GB" dirty="0" err="1"/>
              <a:t>stanje</a:t>
            </a:r>
            <a:endParaRPr lang="en-GB" dirty="0"/>
          </a:p>
          <a:p>
            <a:r>
              <a:rPr lang="en-GB" dirty="0" err="1"/>
              <a:t>Primjer</a:t>
            </a:r>
            <a:r>
              <a:rPr lang="en-GB" dirty="0"/>
              <a:t>: a) EN AW-5754-O</a:t>
            </a:r>
          </a:p>
          <a:p>
            <a:r>
              <a:rPr lang="en-GB" dirty="0"/>
              <a:t> b) EN AW-Al-Mg3-O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2647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7368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Tablica </a:t>
            </a:r>
            <a:r>
              <a:rPr lang="hr-HR" dirty="0" err="1"/>
              <a:t>kovkih</a:t>
            </a:r>
            <a:r>
              <a:rPr lang="hr-HR" dirty="0"/>
              <a:t> aluminijskih legura za konstrukcije daje podatke o brojčanoj i kemijskoj oznaci legure, obliku proizvoda koji se od nje može izrađivati (lim, traka, ploča, istisnuta cijev, istisnuti profil, istisnuta šipka, vučena cijev ili otkivci) te razredu trajnosti. Tablica je iz </a:t>
            </a:r>
            <a:r>
              <a:rPr lang="hr-HR" dirty="0" err="1"/>
              <a:t>Eurokoda</a:t>
            </a:r>
            <a:r>
              <a:rPr lang="hr-HR" dirty="0"/>
              <a:t> 9.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5974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33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Sažeti prikaz proizvodnje aluminija iz boksitne rude koji će biti detaljnije objašnjen na slijedećim </a:t>
            </a:r>
            <a:r>
              <a:rPr lang="hr-HR" dirty="0" err="1"/>
              <a:t>slidovima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0796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6276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Eksperimentima se želi saznati ponašanje varova gdje je u 1. grupi opterećenje okomito na os vara a u drugoj grupi paralelno na os vara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0890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Za prvu grupu prema normi je određen vlačni uzorak koji je sužen u središnjoj trećini kako bi se izazvao lom u tom području. </a:t>
            </a:r>
            <a:r>
              <a:rPr lang="hr-HR" dirty="0" err="1"/>
              <a:t>Moirov</a:t>
            </a:r>
            <a:r>
              <a:rPr lang="hr-HR" dirty="0"/>
              <a:t> uzorak također ima suženje u središnjoj trećini ali manje </a:t>
            </a:r>
            <a:r>
              <a:rPr lang="hr-HR" dirty="0" err="1"/>
              <a:t>tj</a:t>
            </a:r>
            <a:r>
              <a:rPr lang="hr-HR" dirty="0"/>
              <a:t> uzorak ima veće dimenzije u suženom području. </a:t>
            </a:r>
            <a:r>
              <a:rPr lang="hr-HR" dirty="0" err="1"/>
              <a:t>Vickersovi</a:t>
            </a:r>
            <a:r>
              <a:rPr lang="hr-HR" dirty="0"/>
              <a:t> uzorci se razlikuju po tome što nemaju suženja već su to pravokutne prizme. U drugoj grupi su samo vlačni uzorci okrenuti u ispitivanju tako da je opterećenje paralelno na os vara. </a:t>
            </a:r>
            <a:r>
              <a:rPr lang="hr-HR" dirty="0" err="1"/>
              <a:t>Dimenzoje</a:t>
            </a:r>
            <a:r>
              <a:rPr lang="hr-HR" dirty="0"/>
              <a:t> uzoraka su na slici.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054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hr-HR" dirty="0"/>
              <a:t>Varijable koje se mijenjaju u testiranju su tehnologija zavarivanja: MIG i TIG, vrsta legure od koje se radi žica za varenje, debljine ploča koje se </a:t>
            </a:r>
            <a:r>
              <a:rPr lang="hr-HR" dirty="0" err="1"/>
              <a:t>vare.Kao</a:t>
            </a:r>
            <a:r>
              <a:rPr lang="hr-HR" dirty="0"/>
              <a:t> rezultate pratimo čvrstoće vara, </a:t>
            </a:r>
            <a:r>
              <a:rPr lang="hr-HR" dirty="0" err="1"/>
              <a:t>čvrstoćeosnovnog</a:t>
            </a:r>
            <a:r>
              <a:rPr lang="hr-HR" dirty="0"/>
              <a:t> materijala kojeg spajamo varom u toplinski utjecajnom području te su usporedno dani </a:t>
            </a:r>
            <a:r>
              <a:rPr lang="hr-HR" dirty="0" err="1"/>
              <a:t>podacikoji</a:t>
            </a:r>
            <a:r>
              <a:rPr lang="hr-HR" dirty="0"/>
              <a:t> su dani </a:t>
            </a:r>
            <a:r>
              <a:rPr lang="hr-HR" dirty="0" err="1"/>
              <a:t>Eurokodom</a:t>
            </a:r>
            <a:r>
              <a:rPr lang="hr-HR" dirty="0"/>
              <a:t> 9.Eksperimentalno su dobivene veće čvrstoće </a:t>
            </a:r>
            <a:r>
              <a:rPr lang="hr-HR" dirty="0" err="1"/>
              <a:t>tj</a:t>
            </a:r>
            <a:r>
              <a:rPr lang="hr-HR" dirty="0"/>
              <a:t> na strani smo sigurnosti koristeći EC9.Može se vidjeti i da kod tanjih ploča dobivamo veće čvrstoće nego </a:t>
            </a:r>
            <a:r>
              <a:rPr lang="hr-HR" dirty="0" err="1"/>
              <a:t>koddebljih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48800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Glavni rezultati ispitivanja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642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Mjerenja  čvrstoća rađena su u velikom broju točaka </a:t>
            </a:r>
            <a:r>
              <a:rPr lang="hr-HR" dirty="0" err="1"/>
              <a:t>Vickersovog</a:t>
            </a:r>
            <a:r>
              <a:rPr lang="hr-HR" dirty="0"/>
              <a:t> uzorka. Vidimo da od </a:t>
            </a:r>
            <a:r>
              <a:rPr lang="hr-HR" dirty="0" err="1"/>
              <a:t>korjena</a:t>
            </a:r>
            <a:r>
              <a:rPr lang="hr-HR" dirty="0"/>
              <a:t> zavara s desne i lijeve strane zona utjecaja je cca +-40 mm </a:t>
            </a:r>
            <a:r>
              <a:rPr lang="hr-HR" dirty="0" err="1"/>
              <a:t>tj</a:t>
            </a:r>
            <a:r>
              <a:rPr lang="hr-HR" dirty="0"/>
              <a:t> ukupno je na 80 mm prisutan utjecaj.</a:t>
            </a:r>
          </a:p>
          <a:p>
            <a:r>
              <a:rPr lang="hr-HR" dirty="0"/>
              <a:t>Ako iščitamo vrijednosti čvrstoća u pojedinim točkama, vidimo da je oblik dijagrama čvrstoća oblik slova </a:t>
            </a:r>
            <a:r>
              <a:rPr lang="hr-HR" dirty="0" err="1"/>
              <a:t>Ws</a:t>
            </a:r>
            <a:r>
              <a:rPr lang="hr-HR" dirty="0"/>
              <a:t> maksimalnim padom na +-10 mm od </a:t>
            </a:r>
            <a:r>
              <a:rPr lang="hr-HR" dirty="0" err="1"/>
              <a:t>korjena</a:t>
            </a:r>
            <a:r>
              <a:rPr lang="hr-HR" dirty="0"/>
              <a:t> zavara.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50BCE-8C7A-44C6-84B6-58AB9574718C}" type="slidenum">
              <a:rPr lang="en-GB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657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Dijagram funkcije redukcije čvrstoće u toplinski zahvaćenoj zoni prikazana je </a:t>
            </a:r>
            <a:r>
              <a:rPr lang="hr-HR" dirty="0" err="1"/>
              <a:t>nalijevoj</a:t>
            </a:r>
            <a:r>
              <a:rPr lang="hr-HR" dirty="0"/>
              <a:t> polovici i označena je kao(1) Na desnoj strani je idealizirana usvojena pretpostavka da je na cijeloj toplinski pogođenoj zoni faktor redukcije čvrstoće konstantan , prikaz (2). </a:t>
            </a:r>
            <a:r>
              <a:rPr lang="hr-HR" dirty="0" err="1"/>
              <a:t>Sijenčani</a:t>
            </a:r>
            <a:r>
              <a:rPr lang="hr-HR" dirty="0"/>
              <a:t> dio površine ispod realne funkcije redukcije mora biti jednak površini (2) – iz tog uvjeta dobiva se </a:t>
            </a:r>
            <a:r>
              <a:rPr lang="el-GR" dirty="0"/>
              <a:t>ρ</a:t>
            </a:r>
            <a:r>
              <a:rPr lang="hr-HR" dirty="0"/>
              <a:t>(</a:t>
            </a:r>
            <a:r>
              <a:rPr lang="hr-HR" dirty="0" err="1"/>
              <a:t>haz</a:t>
            </a:r>
            <a:r>
              <a:rPr lang="hr-HR" dirty="0"/>
              <a:t>= = reducirani koeficijent čvrstoće u ravnini otkazivanja HAZ-a.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664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err="1"/>
              <a:t>boksit</a:t>
            </a:r>
            <a:r>
              <a:rPr lang="en-GB" altLang="en-US" dirty="0"/>
              <a:t> se </a:t>
            </a:r>
            <a:r>
              <a:rPr lang="en-GB" altLang="en-US" dirty="0" err="1"/>
              <a:t>pere</a:t>
            </a:r>
            <a:r>
              <a:rPr lang="en-GB" altLang="en-US" dirty="0"/>
              <a:t>, </a:t>
            </a:r>
            <a:r>
              <a:rPr lang="en-GB" altLang="en-US" dirty="0" err="1"/>
              <a:t>drobi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topi u </a:t>
            </a:r>
            <a:r>
              <a:rPr lang="en-GB" altLang="en-US" dirty="0" err="1"/>
              <a:t>vodi</a:t>
            </a:r>
            <a:r>
              <a:rPr lang="en-GB" altLang="en-US" dirty="0"/>
              <a:t> </a:t>
            </a:r>
            <a:r>
              <a:rPr lang="en-GB" altLang="en-US" dirty="0" err="1"/>
              <a:t>bogatoj</a:t>
            </a:r>
            <a:r>
              <a:rPr lang="en-GB" altLang="en-US" dirty="0"/>
              <a:t> </a:t>
            </a:r>
            <a:r>
              <a:rPr lang="en-GB" altLang="en-US" dirty="0" err="1"/>
              <a:t>mineralima</a:t>
            </a:r>
            <a:r>
              <a:rPr lang="en-GB" altLang="en-US" dirty="0"/>
              <a:t> </a:t>
            </a:r>
            <a:r>
              <a:rPr lang="en-GB" altLang="en-US" dirty="0" err="1"/>
              <a:t>pri</a:t>
            </a:r>
            <a:r>
              <a:rPr lang="en-GB" altLang="en-US" dirty="0"/>
              <a:t> </a:t>
            </a:r>
            <a:r>
              <a:rPr lang="en-GB" altLang="en-US" dirty="0" err="1"/>
              <a:t>velikoj</a:t>
            </a:r>
            <a:r>
              <a:rPr lang="en-GB" altLang="en-US" dirty="0"/>
              <a:t> </a:t>
            </a:r>
            <a:r>
              <a:rPr lang="en-GB" altLang="en-US" dirty="0" err="1"/>
              <a:t>temperaturi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tlaku</a:t>
            </a:r>
            <a:endParaRPr lang="en-GB" altLang="en-US" dirty="0"/>
          </a:p>
          <a:p>
            <a:pPr>
              <a:spcBef>
                <a:spcPct val="0"/>
              </a:spcBef>
            </a:pPr>
            <a:r>
              <a:rPr lang="en-GB" altLang="en-US" dirty="0"/>
              <a:t>-</a:t>
            </a:r>
            <a:r>
              <a:rPr lang="en-GB" altLang="en-US" dirty="0" err="1"/>
              <a:t>dobivena</a:t>
            </a:r>
            <a:r>
              <a:rPr lang="en-GB" altLang="en-US" dirty="0"/>
              <a:t> </a:t>
            </a:r>
            <a:r>
              <a:rPr lang="en-GB" altLang="en-US" dirty="0" err="1"/>
              <a:t>otopina</a:t>
            </a:r>
            <a:r>
              <a:rPr lang="en-GB" altLang="en-US" dirty="0"/>
              <a:t> </a:t>
            </a:r>
            <a:r>
              <a:rPr lang="en-GB" altLang="en-US" dirty="0" err="1"/>
              <a:t>sadrži</a:t>
            </a:r>
            <a:r>
              <a:rPr lang="en-GB" altLang="en-US" dirty="0"/>
              <a:t> </a:t>
            </a:r>
            <a:r>
              <a:rPr lang="en-GB" altLang="en-US" dirty="0" err="1"/>
              <a:t>natrijevu</a:t>
            </a:r>
            <a:r>
              <a:rPr lang="en-GB" altLang="en-US" dirty="0"/>
              <a:t> </a:t>
            </a:r>
            <a:r>
              <a:rPr lang="en-GB" altLang="en-US" dirty="0" err="1"/>
              <a:t>glinicu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neotopljeni</a:t>
            </a:r>
            <a:r>
              <a:rPr lang="en-GB" altLang="en-US" dirty="0"/>
              <a:t> </a:t>
            </a:r>
            <a:r>
              <a:rPr lang="en-GB" altLang="en-US" dirty="0" err="1"/>
              <a:t>boksitni</a:t>
            </a:r>
            <a:r>
              <a:rPr lang="en-GB" altLang="en-US" dirty="0"/>
              <a:t> </a:t>
            </a:r>
            <a:r>
              <a:rPr lang="en-GB" altLang="en-US" dirty="0" err="1"/>
              <a:t>ostatak</a:t>
            </a:r>
            <a:r>
              <a:rPr lang="en-GB" altLang="en-US" dirty="0"/>
              <a:t> koji </a:t>
            </a:r>
            <a:r>
              <a:rPr lang="en-GB" altLang="en-US" dirty="0" err="1"/>
              <a:t>sadrži</a:t>
            </a:r>
            <a:r>
              <a:rPr lang="en-GB" altLang="en-US" dirty="0"/>
              <a:t> </a:t>
            </a:r>
            <a:r>
              <a:rPr lang="en-GB" altLang="en-US" dirty="0" err="1"/>
              <a:t>željezo</a:t>
            </a:r>
            <a:r>
              <a:rPr lang="en-GB" altLang="en-US" dirty="0"/>
              <a:t>, </a:t>
            </a:r>
            <a:r>
              <a:rPr lang="en-GB" altLang="en-US" dirty="0" err="1"/>
              <a:t>silicij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titan (“</a:t>
            </a:r>
            <a:r>
              <a:rPr lang="en-GB" altLang="en-US" dirty="0" err="1"/>
              <a:t>crveni</a:t>
            </a:r>
            <a:r>
              <a:rPr lang="en-GB" altLang="en-US" dirty="0"/>
              <a:t> </a:t>
            </a:r>
            <a:r>
              <a:rPr lang="en-GB" altLang="en-US" dirty="0" err="1"/>
              <a:t>mulj</a:t>
            </a:r>
            <a:r>
              <a:rPr lang="en-GB" altLang="en-US" dirty="0"/>
              <a:t>”)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-</a:t>
            </a:r>
            <a:r>
              <a:rPr lang="en-GB" altLang="en-US" dirty="0" err="1"/>
              <a:t>fini</a:t>
            </a:r>
            <a:r>
              <a:rPr lang="en-GB" altLang="en-US" dirty="0"/>
              <a:t> </a:t>
            </a:r>
            <a:r>
              <a:rPr lang="en-GB" altLang="en-US" dirty="0" err="1"/>
              <a:t>komadići</a:t>
            </a:r>
            <a:r>
              <a:rPr lang="en-GB" altLang="en-US" dirty="0"/>
              <a:t> </a:t>
            </a:r>
            <a:r>
              <a:rPr lang="en-GB" altLang="en-US" dirty="0" err="1"/>
              <a:t>glinice</a:t>
            </a:r>
            <a:r>
              <a:rPr lang="en-GB" altLang="en-US" dirty="0"/>
              <a:t> </a:t>
            </a:r>
            <a:r>
              <a:rPr lang="en-GB" altLang="en-US" dirty="0" err="1"/>
              <a:t>prolaze</a:t>
            </a:r>
            <a:r>
              <a:rPr lang="en-GB" altLang="en-US" dirty="0"/>
              <a:t> </a:t>
            </a:r>
            <a:r>
              <a:rPr lang="en-GB" altLang="en-US" dirty="0" err="1"/>
              <a:t>kroz</a:t>
            </a:r>
            <a:r>
              <a:rPr lang="en-GB" altLang="en-US" dirty="0"/>
              <a:t> </a:t>
            </a:r>
            <a:r>
              <a:rPr lang="en-GB" altLang="en-US" dirty="0" err="1"/>
              <a:t>taložnik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zatim</a:t>
            </a:r>
            <a:r>
              <a:rPr lang="en-GB" altLang="en-US" dirty="0"/>
              <a:t> </a:t>
            </a:r>
            <a:r>
              <a:rPr lang="en-GB" altLang="en-US" dirty="0" err="1"/>
              <a:t>kroz</a:t>
            </a:r>
            <a:r>
              <a:rPr lang="en-GB" altLang="en-US" dirty="0"/>
              <a:t> </a:t>
            </a:r>
            <a:r>
              <a:rPr lang="en-GB" altLang="en-US" dirty="0" err="1"/>
              <a:t>rotirajuću</a:t>
            </a:r>
            <a:r>
              <a:rPr lang="en-GB" altLang="en-US" dirty="0"/>
              <a:t> </a:t>
            </a:r>
            <a:r>
              <a:rPr lang="en-GB" altLang="en-US" dirty="0" err="1"/>
              <a:t>peć</a:t>
            </a:r>
            <a:r>
              <a:rPr lang="en-GB" altLang="en-US" dirty="0"/>
              <a:t> </a:t>
            </a:r>
            <a:r>
              <a:rPr lang="en-GB" altLang="en-US" dirty="0" err="1"/>
              <a:t>pri</a:t>
            </a:r>
            <a:r>
              <a:rPr lang="en-GB" altLang="en-US" dirty="0"/>
              <a:t> 1100°C </a:t>
            </a:r>
            <a:r>
              <a:rPr lang="en-GB" altLang="en-US" dirty="0" err="1"/>
              <a:t>kako</a:t>
            </a:r>
            <a:r>
              <a:rPr lang="en-GB" altLang="en-US" dirty="0"/>
              <a:t> bi se </a:t>
            </a:r>
            <a:r>
              <a:rPr lang="en-GB" altLang="en-US" dirty="0" err="1"/>
              <a:t>riješili</a:t>
            </a:r>
            <a:r>
              <a:rPr lang="en-GB" altLang="en-US" dirty="0"/>
              <a:t> </a:t>
            </a:r>
            <a:r>
              <a:rPr lang="en-GB" altLang="en-US" dirty="0" err="1"/>
              <a:t>kemijski</a:t>
            </a:r>
            <a:r>
              <a:rPr lang="en-GB" altLang="en-US" dirty="0"/>
              <a:t> </a:t>
            </a:r>
            <a:r>
              <a:rPr lang="en-GB" altLang="en-US" dirty="0" err="1"/>
              <a:t>vezane</a:t>
            </a:r>
            <a:r>
              <a:rPr lang="en-GB" altLang="en-US" dirty="0"/>
              <a:t> </a:t>
            </a:r>
            <a:r>
              <a:rPr lang="en-GB" altLang="en-US" dirty="0" err="1"/>
              <a:t>vode</a:t>
            </a:r>
            <a:endParaRPr lang="en-GB" altLang="en-US" dirty="0"/>
          </a:p>
          <a:p>
            <a:pPr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6F6B508-65B2-4897-AC89-69E868DFE135}" type="slidenum">
              <a:rPr lang="en-GB" altLang="en-US">
                <a:solidFill>
                  <a:prstClr val="black"/>
                </a:solidFill>
              </a:rPr>
              <a:pPr/>
              <a:t>8</a:t>
            </a:fld>
            <a:endParaRPr lang="en-GB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err="1"/>
              <a:t>glinica</a:t>
            </a:r>
            <a:r>
              <a:rPr lang="en-GB" altLang="en-US" dirty="0"/>
              <a:t> se topi u </a:t>
            </a:r>
            <a:r>
              <a:rPr lang="en-GB" altLang="en-US" dirty="0" err="1"/>
              <a:t>elektrolitičkoj</a:t>
            </a:r>
            <a:r>
              <a:rPr lang="en-GB" altLang="en-US" dirty="0"/>
              <a:t> kadi </a:t>
            </a:r>
            <a:r>
              <a:rPr lang="en-GB" altLang="en-US" dirty="0" err="1"/>
              <a:t>natrij-aluminij-fluorida</a:t>
            </a:r>
            <a:r>
              <a:rPr lang="en-GB" altLang="en-US" dirty="0"/>
              <a:t> </a:t>
            </a:r>
            <a:r>
              <a:rPr lang="en-GB" altLang="en-US" dirty="0" err="1"/>
              <a:t>unutar</a:t>
            </a:r>
            <a:r>
              <a:rPr lang="en-GB" altLang="en-US" dirty="0"/>
              <a:t> </a:t>
            </a:r>
            <a:r>
              <a:rPr lang="en-GB" altLang="en-US" dirty="0" err="1"/>
              <a:t>velikog</a:t>
            </a:r>
            <a:r>
              <a:rPr lang="en-GB" altLang="en-US" dirty="0"/>
              <a:t> </a:t>
            </a:r>
            <a:r>
              <a:rPr lang="en-GB" altLang="en-US" dirty="0" err="1"/>
              <a:t>ugljično</a:t>
            </a:r>
            <a:r>
              <a:rPr lang="en-GB" altLang="en-US" dirty="0"/>
              <a:t> </a:t>
            </a:r>
            <a:r>
              <a:rPr lang="en-GB" altLang="en-US" dirty="0" err="1"/>
              <a:t>presvučenog</a:t>
            </a:r>
            <a:r>
              <a:rPr lang="en-GB" altLang="en-US" dirty="0"/>
              <a:t> </a:t>
            </a:r>
            <a:r>
              <a:rPr lang="en-GB" altLang="en-US" dirty="0" err="1"/>
              <a:t>željeznog</a:t>
            </a:r>
            <a:r>
              <a:rPr lang="en-GB" altLang="en-US" dirty="0"/>
              <a:t> </a:t>
            </a:r>
            <a:r>
              <a:rPr lang="en-GB" altLang="en-US" dirty="0" err="1"/>
              <a:t>kontejnera</a:t>
            </a:r>
            <a:r>
              <a:rPr lang="en-GB" altLang="en-US" dirty="0"/>
              <a:t> -</a:t>
            </a:r>
            <a:r>
              <a:rPr lang="en-GB" altLang="en-US" dirty="0" err="1"/>
              <a:t>el.struja</a:t>
            </a:r>
            <a:r>
              <a:rPr lang="en-GB" altLang="en-US" dirty="0"/>
              <a:t> </a:t>
            </a:r>
            <a:r>
              <a:rPr lang="en-GB" altLang="en-US" dirty="0" err="1"/>
              <a:t>prolazi</a:t>
            </a:r>
            <a:r>
              <a:rPr lang="en-GB" altLang="en-US" dirty="0"/>
              <a:t> </a:t>
            </a:r>
            <a:r>
              <a:rPr lang="en-GB" altLang="en-US" dirty="0" err="1"/>
              <a:t>kroz</a:t>
            </a:r>
            <a:r>
              <a:rPr lang="en-GB" altLang="en-US" dirty="0"/>
              <a:t> </a:t>
            </a:r>
            <a:r>
              <a:rPr lang="en-GB" altLang="en-US" dirty="0" err="1"/>
              <a:t>elektrolit</a:t>
            </a:r>
            <a:r>
              <a:rPr lang="en-GB" altLang="en-US" dirty="0"/>
              <a:t> </a:t>
            </a:r>
            <a:r>
              <a:rPr lang="en-GB" altLang="en-US" dirty="0" err="1"/>
              <a:t>sa</a:t>
            </a:r>
            <a:r>
              <a:rPr lang="en-GB" altLang="en-US" dirty="0"/>
              <a:t> </a:t>
            </a:r>
            <a:r>
              <a:rPr lang="en-GB" altLang="en-US" dirty="0" err="1"/>
              <a:t>malim</a:t>
            </a:r>
            <a:r>
              <a:rPr lang="en-GB" altLang="en-US" dirty="0"/>
              <a:t> </a:t>
            </a:r>
            <a:r>
              <a:rPr lang="en-GB" altLang="en-US" dirty="0" err="1"/>
              <a:t>naponom</a:t>
            </a:r>
            <a:r>
              <a:rPr lang="en-GB" altLang="en-US" dirty="0"/>
              <a:t>, </a:t>
            </a:r>
            <a:r>
              <a:rPr lang="en-GB" altLang="en-US" dirty="0" err="1"/>
              <a:t>ali</a:t>
            </a:r>
            <a:r>
              <a:rPr lang="en-GB" altLang="en-US" dirty="0"/>
              <a:t> </a:t>
            </a:r>
            <a:r>
              <a:rPr lang="en-GB" altLang="en-US" dirty="0" err="1"/>
              <a:t>vrlo</a:t>
            </a:r>
            <a:r>
              <a:rPr lang="en-GB" altLang="en-US" dirty="0"/>
              <a:t> </a:t>
            </a:r>
            <a:r>
              <a:rPr lang="en-GB" altLang="en-US" dirty="0" err="1"/>
              <a:t>velikom</a:t>
            </a:r>
            <a:r>
              <a:rPr lang="en-GB" altLang="en-US" dirty="0"/>
              <a:t> </a:t>
            </a:r>
            <a:r>
              <a:rPr lang="en-GB" altLang="en-US" dirty="0" err="1"/>
              <a:t>jakosti</a:t>
            </a:r>
            <a:r>
              <a:rPr lang="en-GB" altLang="en-US" dirty="0"/>
              <a:t> </a:t>
            </a:r>
            <a:r>
              <a:rPr lang="en-GB" altLang="en-US" dirty="0" err="1"/>
              <a:t>struje</a:t>
            </a:r>
            <a:r>
              <a:rPr lang="en-GB" altLang="en-US" dirty="0"/>
              <a:t>, </a:t>
            </a:r>
            <a:r>
              <a:rPr lang="en-GB" altLang="en-US" dirty="0" err="1"/>
              <a:t>čak</a:t>
            </a:r>
            <a:r>
              <a:rPr lang="en-GB" altLang="en-US" dirty="0"/>
              <a:t> 150000 </a:t>
            </a:r>
            <a:r>
              <a:rPr lang="en-GB" altLang="en-US" dirty="0" err="1"/>
              <a:t>ampera</a:t>
            </a:r>
            <a:r>
              <a:rPr lang="en-GB" altLang="en-US" dirty="0"/>
              <a:t> -</a:t>
            </a:r>
            <a:r>
              <a:rPr lang="en-GB" altLang="en-US" dirty="0" err="1"/>
              <a:t>aluminij</a:t>
            </a:r>
            <a:r>
              <a:rPr lang="en-GB" altLang="en-US" dirty="0"/>
              <a:t> se </a:t>
            </a:r>
            <a:r>
              <a:rPr lang="en-GB" altLang="en-US" dirty="0" err="1"/>
              <a:t>taloži</a:t>
            </a:r>
            <a:r>
              <a:rPr lang="en-GB" altLang="en-US" dirty="0"/>
              <a:t> </a:t>
            </a:r>
            <a:r>
              <a:rPr lang="en-GB" altLang="en-US" dirty="0" err="1"/>
              <a:t>na</a:t>
            </a:r>
            <a:r>
              <a:rPr lang="en-GB" altLang="en-US" dirty="0"/>
              <a:t> </a:t>
            </a:r>
            <a:r>
              <a:rPr lang="en-GB" altLang="en-US" dirty="0" err="1"/>
              <a:t>dnu</a:t>
            </a:r>
            <a:r>
              <a:rPr lang="en-GB" altLang="en-US" dirty="0"/>
              <a:t> </a:t>
            </a:r>
            <a:r>
              <a:rPr lang="en-GB" altLang="en-US" dirty="0" err="1"/>
              <a:t>kontejnera</a:t>
            </a:r>
            <a:r>
              <a:rPr lang="en-GB" altLang="en-US" dirty="0"/>
              <a:t>, </a:t>
            </a:r>
            <a:r>
              <a:rPr lang="en-GB" altLang="en-US" dirty="0" err="1"/>
              <a:t>periodički</a:t>
            </a:r>
            <a:r>
              <a:rPr lang="en-GB" altLang="en-US" dirty="0"/>
              <a:t> </a:t>
            </a:r>
            <a:r>
              <a:rPr lang="en-GB" altLang="en-US" dirty="0" err="1"/>
              <a:t>zagrijava</a:t>
            </a:r>
            <a:r>
              <a:rPr lang="en-GB" altLang="en-US" dirty="0"/>
              <a:t> (</a:t>
            </a:r>
            <a:r>
              <a:rPr lang="en-GB" altLang="en-US" dirty="0" err="1"/>
              <a:t>aluminij</a:t>
            </a:r>
            <a:r>
              <a:rPr lang="en-GB" altLang="en-US" dirty="0"/>
              <a:t> se </a:t>
            </a:r>
            <a:r>
              <a:rPr lang="en-GB" altLang="en-US" dirty="0" err="1"/>
              <a:t>formira</a:t>
            </a:r>
            <a:r>
              <a:rPr lang="en-GB" altLang="en-US" dirty="0"/>
              <a:t> </a:t>
            </a:r>
            <a:r>
              <a:rPr lang="en-GB" altLang="en-US" dirty="0" err="1"/>
              <a:t>na</a:t>
            </a:r>
            <a:r>
              <a:rPr lang="en-GB" altLang="en-US" dirty="0"/>
              <a:t> 900°C) , </a:t>
            </a:r>
            <a:r>
              <a:rPr lang="en-GB" altLang="en-US" dirty="0" err="1"/>
              <a:t>često</a:t>
            </a:r>
            <a:r>
              <a:rPr lang="en-GB" altLang="en-US" dirty="0"/>
              <a:t> (</a:t>
            </a:r>
            <a:r>
              <a:rPr lang="en-GB" altLang="en-US" dirty="0" err="1"/>
              <a:t>ali</a:t>
            </a:r>
            <a:r>
              <a:rPr lang="en-GB" altLang="en-US" dirty="0"/>
              <a:t> ne </a:t>
            </a:r>
            <a:r>
              <a:rPr lang="en-GB" altLang="en-US" dirty="0" err="1"/>
              <a:t>uvijek</a:t>
            </a:r>
            <a:r>
              <a:rPr lang="en-GB" altLang="en-US" dirty="0"/>
              <a:t>) </a:t>
            </a:r>
            <a:r>
              <a:rPr lang="en-GB" altLang="en-US" dirty="0" err="1"/>
              <a:t>stapa</a:t>
            </a:r>
            <a:r>
              <a:rPr lang="en-GB" altLang="en-US" dirty="0"/>
              <a:t> u </a:t>
            </a:r>
            <a:r>
              <a:rPr lang="en-GB" altLang="en-US" dirty="0" err="1"/>
              <a:t>određenu</a:t>
            </a:r>
            <a:r>
              <a:rPr lang="en-GB" altLang="en-US" dirty="0"/>
              <a:t> </a:t>
            </a:r>
            <a:r>
              <a:rPr lang="en-GB" altLang="en-US" dirty="0" err="1"/>
              <a:t>leguru</a:t>
            </a:r>
            <a:r>
              <a:rPr lang="en-GB" altLang="en-US" dirty="0"/>
              <a:t>,  </a:t>
            </a:r>
            <a:r>
              <a:rPr lang="en-GB" altLang="en-US" dirty="0" err="1"/>
              <a:t>čisti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na</a:t>
            </a:r>
            <a:r>
              <a:rPr lang="en-GB" altLang="en-US" dirty="0"/>
              <a:t> </a:t>
            </a:r>
            <a:r>
              <a:rPr lang="en-GB" altLang="en-US" dirty="0" err="1"/>
              <a:t>kraju</a:t>
            </a:r>
            <a:r>
              <a:rPr lang="en-GB" altLang="en-US" dirty="0"/>
              <a:t> </a:t>
            </a:r>
            <a:r>
              <a:rPr lang="en-GB" altLang="en-US" dirty="0" err="1"/>
              <a:t>najčešće</a:t>
            </a:r>
            <a:r>
              <a:rPr lang="en-GB" altLang="en-US" dirty="0"/>
              <a:t> </a:t>
            </a:r>
            <a:r>
              <a:rPr lang="en-GB" altLang="en-US" dirty="0" err="1"/>
              <a:t>lijeva</a:t>
            </a:r>
            <a:endParaRPr lang="en-GB" altLang="en-US" dirty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DC54D26-0F46-4B61-ABAD-519284C48169}" type="slidenum">
              <a:rPr lang="en-GB" altLang="en-US">
                <a:solidFill>
                  <a:prstClr val="black"/>
                </a:solidFill>
              </a:rPr>
              <a:pPr/>
              <a:t>9</a:t>
            </a:fld>
            <a:endParaRPr lang="en-GB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recikliranje</a:t>
            </a:r>
            <a:r>
              <a:rPr lang="en-GB" dirty="0"/>
              <a:t> Al </a:t>
            </a:r>
            <a:r>
              <a:rPr lang="en-GB" dirty="0" err="1"/>
              <a:t>zahtijeva</a:t>
            </a:r>
            <a:r>
              <a:rPr lang="en-GB" dirty="0"/>
              <a:t> </a:t>
            </a:r>
            <a:r>
              <a:rPr lang="en-GB" dirty="0" err="1"/>
              <a:t>samo</a:t>
            </a:r>
            <a:r>
              <a:rPr lang="en-GB" dirty="0"/>
              <a:t> 5% </a:t>
            </a:r>
            <a:r>
              <a:rPr lang="en-GB" dirty="0" err="1"/>
              <a:t>energije</a:t>
            </a:r>
            <a:r>
              <a:rPr lang="en-GB" dirty="0"/>
              <a:t> za </a:t>
            </a:r>
            <a:r>
              <a:rPr lang="en-GB" dirty="0" err="1"/>
              <a:t>proizvodnju</a:t>
            </a:r>
            <a:r>
              <a:rPr lang="en-GB" dirty="0"/>
              <a:t> </a:t>
            </a:r>
            <a:r>
              <a:rPr lang="en-GB" dirty="0" err="1"/>
              <a:t>sekundarnog</a:t>
            </a:r>
            <a:r>
              <a:rPr lang="en-GB" dirty="0"/>
              <a:t> </a:t>
            </a:r>
            <a:r>
              <a:rPr lang="en-GB" dirty="0" err="1"/>
              <a:t>metala</a:t>
            </a:r>
            <a:r>
              <a:rPr lang="en-GB" dirty="0"/>
              <a:t> od </a:t>
            </a:r>
            <a:r>
              <a:rPr lang="en-GB" dirty="0" err="1"/>
              <a:t>ukupne</a:t>
            </a:r>
            <a:r>
              <a:rPr lang="en-GB" dirty="0"/>
              <a:t> </a:t>
            </a:r>
            <a:r>
              <a:rPr lang="en-GB" dirty="0" err="1"/>
              <a:t>energije</a:t>
            </a:r>
            <a:r>
              <a:rPr lang="en-GB" dirty="0"/>
              <a:t> </a:t>
            </a:r>
            <a:r>
              <a:rPr lang="en-GB" dirty="0" err="1"/>
              <a:t>potrebne</a:t>
            </a:r>
            <a:r>
              <a:rPr lang="en-GB" dirty="0"/>
              <a:t> za </a:t>
            </a:r>
            <a:r>
              <a:rPr lang="en-GB" dirty="0" err="1"/>
              <a:t>izradu</a:t>
            </a:r>
            <a:r>
              <a:rPr lang="en-GB" dirty="0"/>
              <a:t> </a:t>
            </a:r>
            <a:r>
              <a:rPr lang="en-GB" dirty="0" err="1"/>
              <a:t>primarnog</a:t>
            </a:r>
            <a:r>
              <a:rPr lang="en-GB" dirty="0"/>
              <a:t> </a:t>
            </a:r>
            <a:r>
              <a:rPr lang="en-GB" dirty="0" err="1"/>
              <a:t>metala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proces</a:t>
            </a:r>
            <a:r>
              <a:rPr lang="en-GB" dirty="0"/>
              <a:t> </a:t>
            </a:r>
            <a:r>
              <a:rPr lang="en-GB" dirty="0" err="1"/>
              <a:t>koristi</a:t>
            </a:r>
            <a:r>
              <a:rPr lang="en-GB" dirty="0"/>
              <a:t> </a:t>
            </a:r>
            <a:r>
              <a:rPr lang="en-GB" dirty="0" err="1"/>
              <a:t>gorivo</a:t>
            </a:r>
            <a:r>
              <a:rPr lang="en-GB" dirty="0"/>
              <a:t> </a:t>
            </a:r>
            <a:r>
              <a:rPr lang="en-GB" dirty="0" err="1"/>
              <a:t>dobiveno</a:t>
            </a:r>
            <a:r>
              <a:rPr lang="en-GB" dirty="0"/>
              <a:t> </a:t>
            </a:r>
            <a:r>
              <a:rPr lang="en-GB" dirty="0" err="1"/>
              <a:t>spaljivanjem</a:t>
            </a:r>
            <a:r>
              <a:rPr lang="en-GB" dirty="0"/>
              <a:t> </a:t>
            </a:r>
            <a:r>
              <a:rPr lang="en-GB" dirty="0" err="1"/>
              <a:t>prevlake</a:t>
            </a:r>
            <a:r>
              <a:rPr lang="en-GB" dirty="0"/>
              <a:t> za </a:t>
            </a:r>
            <a:r>
              <a:rPr lang="en-GB" dirty="0" err="1"/>
              <a:t>predgrijavanje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 koji </a:t>
            </a:r>
            <a:r>
              <a:rPr lang="en-GB" dirty="0" err="1"/>
              <a:t>će</a:t>
            </a:r>
            <a:r>
              <a:rPr lang="en-GB" dirty="0"/>
              <a:t> se </a:t>
            </a:r>
            <a:r>
              <a:rPr lang="en-GB" dirty="0" err="1"/>
              <a:t>prerađivati</a:t>
            </a:r>
            <a:endParaRPr lang="en-GB" dirty="0"/>
          </a:p>
          <a:p>
            <a:r>
              <a:rPr lang="en-GB" dirty="0"/>
              <a:t>-</a:t>
            </a:r>
            <a:r>
              <a:rPr lang="en-GB" dirty="0" err="1"/>
              <a:t>reciklaža</a:t>
            </a:r>
            <a:r>
              <a:rPr lang="en-GB" dirty="0"/>
              <a:t> </a:t>
            </a:r>
            <a:r>
              <a:rPr lang="en-GB" dirty="0" err="1"/>
              <a:t>aluminija</a:t>
            </a:r>
            <a:r>
              <a:rPr lang="en-GB" dirty="0"/>
              <a:t> </a:t>
            </a:r>
            <a:r>
              <a:rPr lang="en-GB" dirty="0" err="1"/>
              <a:t>smanjuje</a:t>
            </a:r>
            <a:r>
              <a:rPr lang="en-GB" dirty="0"/>
              <a:t> </a:t>
            </a:r>
            <a:r>
              <a:rPr lang="en-GB" dirty="0" err="1"/>
              <a:t>otpad</a:t>
            </a:r>
            <a:r>
              <a:rPr lang="en-GB" dirty="0"/>
              <a:t>, </a:t>
            </a:r>
            <a:r>
              <a:rPr lang="en-GB" dirty="0" err="1"/>
              <a:t>štedi</a:t>
            </a:r>
            <a:r>
              <a:rPr lang="en-GB" dirty="0"/>
              <a:t> </a:t>
            </a:r>
            <a:r>
              <a:rPr lang="en-GB" dirty="0" err="1"/>
              <a:t>energiju</a:t>
            </a:r>
            <a:r>
              <a:rPr lang="en-GB" dirty="0"/>
              <a:t>, </a:t>
            </a:r>
            <a:r>
              <a:rPr lang="en-GB" dirty="0" err="1"/>
              <a:t>čuva</a:t>
            </a:r>
            <a:r>
              <a:rPr lang="en-GB" dirty="0"/>
              <a:t> </a:t>
            </a:r>
            <a:r>
              <a:rPr lang="en-GB" dirty="0" err="1"/>
              <a:t>prirodne</a:t>
            </a:r>
            <a:r>
              <a:rPr lang="en-GB" dirty="0"/>
              <a:t> </a:t>
            </a:r>
            <a:r>
              <a:rPr lang="en-GB" dirty="0" err="1"/>
              <a:t>materijale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ekonomski</a:t>
            </a:r>
            <a:r>
              <a:rPr lang="en-GB" dirty="0"/>
              <a:t> je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isplativa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196FC-5D22-4FCA-BCD3-8E700FE1F34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108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err="1"/>
              <a:t>predgrijavanje</a:t>
            </a:r>
            <a:r>
              <a:rPr lang="en-GB" altLang="en-US" dirty="0"/>
              <a:t> se </a:t>
            </a:r>
            <a:r>
              <a:rPr lang="en-GB" altLang="en-US" dirty="0" err="1"/>
              <a:t>vrši</a:t>
            </a:r>
            <a:r>
              <a:rPr lang="en-GB" altLang="en-US" dirty="0"/>
              <a:t> do  </a:t>
            </a:r>
            <a:r>
              <a:rPr lang="en-GB" altLang="en-US" dirty="0" err="1"/>
              <a:t>temperatura</a:t>
            </a:r>
            <a:r>
              <a:rPr lang="en-GB" altLang="en-US" dirty="0"/>
              <a:t>  450-500°C, a </a:t>
            </a:r>
            <a:r>
              <a:rPr lang="en-GB" altLang="en-US" dirty="0" err="1"/>
              <a:t>nakon</a:t>
            </a:r>
            <a:r>
              <a:rPr lang="en-GB" altLang="en-US" dirty="0"/>
              <a:t> toga </a:t>
            </a:r>
            <a:r>
              <a:rPr lang="en-GB" altLang="en-US" dirty="0" err="1"/>
              <a:t>sve</a:t>
            </a:r>
            <a:r>
              <a:rPr lang="en-GB" altLang="en-US" dirty="0"/>
              <a:t> se </a:t>
            </a:r>
            <a:r>
              <a:rPr lang="en-GB" altLang="en-US" dirty="0" err="1"/>
              <a:t>stavlja</a:t>
            </a:r>
            <a:r>
              <a:rPr lang="en-GB" altLang="en-US" dirty="0"/>
              <a:t> pod </a:t>
            </a:r>
            <a:r>
              <a:rPr lang="en-GB" altLang="en-US" dirty="0" err="1"/>
              <a:t>tlak</a:t>
            </a:r>
            <a:r>
              <a:rPr lang="en-GB" altLang="en-US" dirty="0"/>
              <a:t> </a:t>
            </a:r>
            <a:r>
              <a:rPr lang="en-GB" altLang="en-US" dirty="0" err="1"/>
              <a:t>između</a:t>
            </a:r>
            <a:r>
              <a:rPr lang="en-GB" altLang="en-US" dirty="0"/>
              <a:t> 500 </a:t>
            </a:r>
            <a:r>
              <a:rPr lang="en-GB" altLang="en-US" dirty="0" err="1"/>
              <a:t>i</a:t>
            </a:r>
            <a:r>
              <a:rPr lang="en-GB" altLang="en-US" dirty="0"/>
              <a:t> 700 MPa 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-</a:t>
            </a:r>
            <a:r>
              <a:rPr lang="en-GB" altLang="en-US" dirty="0" err="1"/>
              <a:t>zagrijani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omekšani</a:t>
            </a:r>
            <a:r>
              <a:rPr lang="en-GB" altLang="en-US" dirty="0"/>
              <a:t> metal </a:t>
            </a:r>
            <a:r>
              <a:rPr lang="en-GB" altLang="en-US" dirty="0" err="1"/>
              <a:t>provlači</a:t>
            </a:r>
            <a:r>
              <a:rPr lang="en-GB" altLang="en-US" dirty="0"/>
              <a:t> se </a:t>
            </a:r>
            <a:r>
              <a:rPr lang="en-GB" altLang="en-US" dirty="0" err="1"/>
              <a:t>kroz</a:t>
            </a:r>
            <a:r>
              <a:rPr lang="en-GB" altLang="en-US" dirty="0"/>
              <a:t> </a:t>
            </a:r>
            <a:r>
              <a:rPr lang="en-GB" altLang="en-US" dirty="0" err="1"/>
              <a:t>zidove</a:t>
            </a:r>
            <a:r>
              <a:rPr lang="en-GB" altLang="en-US" dirty="0"/>
              <a:t> </a:t>
            </a:r>
            <a:r>
              <a:rPr lang="en-GB" altLang="en-US" dirty="0" err="1"/>
              <a:t>spremnika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kalup</a:t>
            </a:r>
            <a:r>
              <a:rPr lang="en-GB" altLang="en-US" dirty="0"/>
              <a:t> </a:t>
            </a:r>
            <a:r>
              <a:rPr lang="en-GB" altLang="en-US" dirty="0" err="1"/>
              <a:t>pomoću</a:t>
            </a:r>
            <a:r>
              <a:rPr lang="en-GB" altLang="en-US" dirty="0"/>
              <a:t>  </a:t>
            </a:r>
            <a:r>
              <a:rPr lang="en-GB" altLang="en-US" dirty="0" err="1"/>
              <a:t>hidrauličkog</a:t>
            </a:r>
            <a:r>
              <a:rPr lang="en-GB" altLang="en-US" dirty="0"/>
              <a:t> </a:t>
            </a:r>
            <a:r>
              <a:rPr lang="en-GB" altLang="en-US" dirty="0" err="1"/>
              <a:t>klipa</a:t>
            </a:r>
            <a:r>
              <a:rPr lang="en-GB" altLang="en-US" dirty="0"/>
              <a:t>, a </a:t>
            </a:r>
            <a:r>
              <a:rPr lang="en-GB" altLang="en-US" dirty="0" err="1"/>
              <a:t>jedini</a:t>
            </a:r>
            <a:r>
              <a:rPr lang="en-GB" altLang="en-US" dirty="0"/>
              <a:t> </a:t>
            </a:r>
            <a:r>
              <a:rPr lang="en-GB" altLang="en-US" dirty="0" err="1"/>
              <a:t>izlaz</a:t>
            </a:r>
            <a:r>
              <a:rPr lang="en-GB" altLang="en-US" dirty="0"/>
              <a:t> je </a:t>
            </a:r>
            <a:r>
              <a:rPr lang="en-GB" altLang="en-US" dirty="0" err="1"/>
              <a:t>geometrijski</a:t>
            </a:r>
            <a:r>
              <a:rPr lang="en-GB" altLang="en-US" dirty="0"/>
              <a:t> </a:t>
            </a:r>
            <a:r>
              <a:rPr lang="en-GB" altLang="en-US" dirty="0" err="1"/>
              <a:t>presjek</a:t>
            </a:r>
            <a:r>
              <a:rPr lang="en-GB" altLang="en-US" dirty="0"/>
              <a:t> </a:t>
            </a:r>
            <a:r>
              <a:rPr lang="en-GB" altLang="en-US" dirty="0" err="1"/>
              <a:t>otvora</a:t>
            </a:r>
            <a:r>
              <a:rPr lang="en-GB" altLang="en-US" dirty="0"/>
              <a:t>  </a:t>
            </a:r>
            <a:r>
              <a:rPr lang="en-GB" altLang="en-US" dirty="0" err="1"/>
              <a:t>kalupa</a:t>
            </a:r>
            <a:endParaRPr lang="en-GB" altLang="en-US" dirty="0"/>
          </a:p>
          <a:p>
            <a:pPr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5693E6E-BFC4-4592-89D2-97DAD4611054}" type="slidenum">
              <a:rPr lang="en-GB" altLang="en-US">
                <a:solidFill>
                  <a:prstClr val="black"/>
                </a:solidFill>
              </a:rPr>
              <a:pPr/>
              <a:t>11</a:t>
            </a:fld>
            <a:endParaRPr lang="en-GB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 flipH="1">
            <a:off x="323850" y="476250"/>
            <a:ext cx="882015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783263" y="6421438"/>
            <a:ext cx="301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r-HR" altLang="en-US" b="1">
                <a:solidFill>
                  <a:srgbClr val="969696"/>
                </a:solidFill>
              </a:rPr>
              <a:t>LAGANE KONSTRUKCIJE</a:t>
            </a: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H="1">
            <a:off x="323850" y="6381750"/>
            <a:ext cx="882015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7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524000"/>
            <a:ext cx="6096000" cy="1879600"/>
          </a:xfrm>
        </p:spPr>
        <p:txBody>
          <a:bodyPr anchor="b"/>
          <a:lstStyle>
            <a:lvl1pPr>
              <a:lnSpc>
                <a:spcPct val="95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82750" y="4076700"/>
            <a:ext cx="5861050" cy="12573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0304A72-0796-4824-8737-262494485BB5}" type="slidenum">
              <a:rPr lang="en-US" altLang="sr-Latn-R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99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1E8C9-CF9E-4CD3-AC2E-49D46D4BD4DC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83797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52680-CEC8-4273-9CFA-5FB8AC9FE3F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002870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77800" y="152400"/>
            <a:ext cx="508000" cy="469900"/>
            <a:chOff x="112" y="96"/>
            <a:chExt cx="320" cy="296"/>
          </a:xfrm>
        </p:grpSpPr>
        <p:sp>
          <p:nvSpPr>
            <p:cNvPr id="5" name="Oval 6"/>
            <p:cNvSpPr>
              <a:spLocks noChangeArrowheads="1"/>
            </p:cNvSpPr>
            <p:nvPr/>
          </p:nvSpPr>
          <p:spPr bwMode="auto">
            <a:xfrm>
              <a:off x="112" y="96"/>
              <a:ext cx="320" cy="296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chemeClr val="folHlink"/>
                </a:gs>
              </a:gsLst>
              <a:lin ang="18900000" scaled="1"/>
            </a:gradFill>
            <a:ln>
              <a:noFill/>
            </a:ln>
            <a:effectLst>
              <a:outerShdw dist="107763" dir="81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-"/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268" y="101"/>
              <a:ext cx="160" cy="150"/>
            </a:xfrm>
            <a:custGeom>
              <a:avLst/>
              <a:gdLst>
                <a:gd name="T0" fmla="*/ 0 w 160"/>
                <a:gd name="T1" fmla="*/ 3 h 150"/>
                <a:gd name="T2" fmla="*/ 29 w 160"/>
                <a:gd name="T3" fmla="*/ 0 h 150"/>
                <a:gd name="T4" fmla="*/ 55 w 160"/>
                <a:gd name="T5" fmla="*/ 8 h 150"/>
                <a:gd name="T6" fmla="*/ 83 w 160"/>
                <a:gd name="T7" fmla="*/ 19 h 150"/>
                <a:gd name="T8" fmla="*/ 106 w 160"/>
                <a:gd name="T9" fmla="*/ 34 h 150"/>
                <a:gd name="T10" fmla="*/ 127 w 160"/>
                <a:gd name="T11" fmla="*/ 55 h 150"/>
                <a:gd name="T12" fmla="*/ 143 w 160"/>
                <a:gd name="T13" fmla="*/ 78 h 150"/>
                <a:gd name="T14" fmla="*/ 155 w 160"/>
                <a:gd name="T15" fmla="*/ 107 h 150"/>
                <a:gd name="T16" fmla="*/ 159 w 160"/>
                <a:gd name="T17" fmla="*/ 138 h 150"/>
                <a:gd name="T18" fmla="*/ 155 w 160"/>
                <a:gd name="T19" fmla="*/ 149 h 150"/>
                <a:gd name="T20" fmla="*/ 153 w 160"/>
                <a:gd name="T21" fmla="*/ 134 h 150"/>
                <a:gd name="T22" fmla="*/ 146 w 160"/>
                <a:gd name="T23" fmla="*/ 101 h 150"/>
                <a:gd name="T24" fmla="*/ 134 w 160"/>
                <a:gd name="T25" fmla="*/ 78 h 150"/>
                <a:gd name="T26" fmla="*/ 117 w 160"/>
                <a:gd name="T27" fmla="*/ 58 h 150"/>
                <a:gd name="T28" fmla="*/ 97 w 160"/>
                <a:gd name="T29" fmla="*/ 40 h 150"/>
                <a:gd name="T30" fmla="*/ 74 w 160"/>
                <a:gd name="T31" fmla="*/ 25 h 150"/>
                <a:gd name="T32" fmla="*/ 50 w 160"/>
                <a:gd name="T33" fmla="*/ 15 h 150"/>
                <a:gd name="T34" fmla="*/ 27 w 160"/>
                <a:gd name="T35" fmla="*/ 7 h 150"/>
                <a:gd name="T36" fmla="*/ 7 w 160"/>
                <a:gd name="T37" fmla="*/ 5 h 1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0" h="150">
                  <a:moveTo>
                    <a:pt x="0" y="3"/>
                  </a:moveTo>
                  <a:lnTo>
                    <a:pt x="29" y="0"/>
                  </a:lnTo>
                  <a:lnTo>
                    <a:pt x="55" y="8"/>
                  </a:lnTo>
                  <a:lnTo>
                    <a:pt x="83" y="19"/>
                  </a:lnTo>
                  <a:lnTo>
                    <a:pt x="106" y="34"/>
                  </a:lnTo>
                  <a:lnTo>
                    <a:pt x="127" y="55"/>
                  </a:lnTo>
                  <a:lnTo>
                    <a:pt x="143" y="78"/>
                  </a:lnTo>
                  <a:lnTo>
                    <a:pt x="155" y="107"/>
                  </a:lnTo>
                  <a:lnTo>
                    <a:pt x="159" y="138"/>
                  </a:lnTo>
                  <a:lnTo>
                    <a:pt x="155" y="149"/>
                  </a:lnTo>
                  <a:lnTo>
                    <a:pt x="153" y="134"/>
                  </a:lnTo>
                  <a:lnTo>
                    <a:pt x="146" y="101"/>
                  </a:lnTo>
                  <a:lnTo>
                    <a:pt x="134" y="78"/>
                  </a:lnTo>
                  <a:lnTo>
                    <a:pt x="117" y="58"/>
                  </a:lnTo>
                  <a:lnTo>
                    <a:pt x="97" y="40"/>
                  </a:lnTo>
                  <a:lnTo>
                    <a:pt x="74" y="25"/>
                  </a:lnTo>
                  <a:lnTo>
                    <a:pt x="50" y="15"/>
                  </a:lnTo>
                  <a:lnTo>
                    <a:pt x="27" y="7"/>
                  </a:lnTo>
                  <a:lnTo>
                    <a:pt x="7" y="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20" y="233"/>
              <a:ext cx="158" cy="151"/>
            </a:xfrm>
            <a:custGeom>
              <a:avLst/>
              <a:gdLst>
                <a:gd name="T0" fmla="*/ 157 w 158"/>
                <a:gd name="T1" fmla="*/ 146 h 151"/>
                <a:gd name="T2" fmla="*/ 128 w 158"/>
                <a:gd name="T3" fmla="*/ 150 h 151"/>
                <a:gd name="T4" fmla="*/ 101 w 158"/>
                <a:gd name="T5" fmla="*/ 141 h 151"/>
                <a:gd name="T6" fmla="*/ 74 w 158"/>
                <a:gd name="T7" fmla="*/ 130 h 151"/>
                <a:gd name="T8" fmla="*/ 52 w 158"/>
                <a:gd name="T9" fmla="*/ 115 h 151"/>
                <a:gd name="T10" fmla="*/ 30 w 158"/>
                <a:gd name="T11" fmla="*/ 94 h 151"/>
                <a:gd name="T12" fmla="*/ 15 w 158"/>
                <a:gd name="T13" fmla="*/ 70 h 151"/>
                <a:gd name="T14" fmla="*/ 3 w 158"/>
                <a:gd name="T15" fmla="*/ 41 h 151"/>
                <a:gd name="T16" fmla="*/ 0 w 158"/>
                <a:gd name="T17" fmla="*/ 10 h 151"/>
                <a:gd name="T18" fmla="*/ 3 w 158"/>
                <a:gd name="T19" fmla="*/ 0 h 151"/>
                <a:gd name="T20" fmla="*/ 5 w 158"/>
                <a:gd name="T21" fmla="*/ 15 h 151"/>
                <a:gd name="T22" fmla="*/ 12 w 158"/>
                <a:gd name="T23" fmla="*/ 47 h 151"/>
                <a:gd name="T24" fmla="*/ 24 w 158"/>
                <a:gd name="T25" fmla="*/ 70 h 151"/>
                <a:gd name="T26" fmla="*/ 41 w 158"/>
                <a:gd name="T27" fmla="*/ 91 h 151"/>
                <a:gd name="T28" fmla="*/ 61 w 158"/>
                <a:gd name="T29" fmla="*/ 109 h 151"/>
                <a:gd name="T30" fmla="*/ 83 w 158"/>
                <a:gd name="T31" fmla="*/ 123 h 151"/>
                <a:gd name="T32" fmla="*/ 107 w 158"/>
                <a:gd name="T33" fmla="*/ 134 h 151"/>
                <a:gd name="T34" fmla="*/ 129 w 158"/>
                <a:gd name="T35" fmla="*/ 142 h 151"/>
                <a:gd name="T36" fmla="*/ 149 w 158"/>
                <a:gd name="T37" fmla="*/ 144 h 1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8" h="151">
                  <a:moveTo>
                    <a:pt x="157" y="146"/>
                  </a:moveTo>
                  <a:lnTo>
                    <a:pt x="128" y="150"/>
                  </a:lnTo>
                  <a:lnTo>
                    <a:pt x="101" y="141"/>
                  </a:lnTo>
                  <a:lnTo>
                    <a:pt x="74" y="130"/>
                  </a:lnTo>
                  <a:lnTo>
                    <a:pt x="52" y="115"/>
                  </a:lnTo>
                  <a:lnTo>
                    <a:pt x="30" y="94"/>
                  </a:lnTo>
                  <a:lnTo>
                    <a:pt x="15" y="70"/>
                  </a:lnTo>
                  <a:lnTo>
                    <a:pt x="3" y="41"/>
                  </a:lnTo>
                  <a:lnTo>
                    <a:pt x="0" y="10"/>
                  </a:lnTo>
                  <a:lnTo>
                    <a:pt x="3" y="0"/>
                  </a:lnTo>
                  <a:lnTo>
                    <a:pt x="5" y="15"/>
                  </a:lnTo>
                  <a:lnTo>
                    <a:pt x="12" y="47"/>
                  </a:lnTo>
                  <a:lnTo>
                    <a:pt x="24" y="70"/>
                  </a:lnTo>
                  <a:lnTo>
                    <a:pt x="41" y="91"/>
                  </a:lnTo>
                  <a:lnTo>
                    <a:pt x="61" y="109"/>
                  </a:lnTo>
                  <a:lnTo>
                    <a:pt x="83" y="123"/>
                  </a:lnTo>
                  <a:lnTo>
                    <a:pt x="107" y="134"/>
                  </a:lnTo>
                  <a:lnTo>
                    <a:pt x="129" y="142"/>
                  </a:lnTo>
                  <a:lnTo>
                    <a:pt x="149" y="14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2895600" y="101600"/>
            <a:ext cx="508000" cy="469900"/>
            <a:chOff x="1824" y="64"/>
            <a:chExt cx="320" cy="296"/>
          </a:xfrm>
        </p:grpSpPr>
        <p:sp>
          <p:nvSpPr>
            <p:cNvPr id="9" name="Oval 10"/>
            <p:cNvSpPr>
              <a:spLocks noChangeArrowheads="1"/>
            </p:cNvSpPr>
            <p:nvPr/>
          </p:nvSpPr>
          <p:spPr bwMode="auto">
            <a:xfrm>
              <a:off x="1824" y="64"/>
              <a:ext cx="320" cy="296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chemeClr val="folHlink"/>
                </a:gs>
              </a:gsLst>
              <a:lin ang="18900000" scaled="1"/>
            </a:gradFill>
            <a:ln>
              <a:noFill/>
            </a:ln>
            <a:effectLst>
              <a:outerShdw dist="107763" dir="81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-"/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1980" y="69"/>
              <a:ext cx="160" cy="150"/>
            </a:xfrm>
            <a:custGeom>
              <a:avLst/>
              <a:gdLst>
                <a:gd name="T0" fmla="*/ 0 w 160"/>
                <a:gd name="T1" fmla="*/ 3 h 150"/>
                <a:gd name="T2" fmla="*/ 29 w 160"/>
                <a:gd name="T3" fmla="*/ 0 h 150"/>
                <a:gd name="T4" fmla="*/ 55 w 160"/>
                <a:gd name="T5" fmla="*/ 8 h 150"/>
                <a:gd name="T6" fmla="*/ 83 w 160"/>
                <a:gd name="T7" fmla="*/ 19 h 150"/>
                <a:gd name="T8" fmla="*/ 106 w 160"/>
                <a:gd name="T9" fmla="*/ 34 h 150"/>
                <a:gd name="T10" fmla="*/ 127 w 160"/>
                <a:gd name="T11" fmla="*/ 55 h 150"/>
                <a:gd name="T12" fmla="*/ 143 w 160"/>
                <a:gd name="T13" fmla="*/ 78 h 150"/>
                <a:gd name="T14" fmla="*/ 155 w 160"/>
                <a:gd name="T15" fmla="*/ 107 h 150"/>
                <a:gd name="T16" fmla="*/ 159 w 160"/>
                <a:gd name="T17" fmla="*/ 138 h 150"/>
                <a:gd name="T18" fmla="*/ 155 w 160"/>
                <a:gd name="T19" fmla="*/ 149 h 150"/>
                <a:gd name="T20" fmla="*/ 153 w 160"/>
                <a:gd name="T21" fmla="*/ 134 h 150"/>
                <a:gd name="T22" fmla="*/ 146 w 160"/>
                <a:gd name="T23" fmla="*/ 101 h 150"/>
                <a:gd name="T24" fmla="*/ 134 w 160"/>
                <a:gd name="T25" fmla="*/ 78 h 150"/>
                <a:gd name="T26" fmla="*/ 117 w 160"/>
                <a:gd name="T27" fmla="*/ 58 h 150"/>
                <a:gd name="T28" fmla="*/ 97 w 160"/>
                <a:gd name="T29" fmla="*/ 40 h 150"/>
                <a:gd name="T30" fmla="*/ 74 w 160"/>
                <a:gd name="T31" fmla="*/ 25 h 150"/>
                <a:gd name="T32" fmla="*/ 50 w 160"/>
                <a:gd name="T33" fmla="*/ 15 h 150"/>
                <a:gd name="T34" fmla="*/ 27 w 160"/>
                <a:gd name="T35" fmla="*/ 7 h 150"/>
                <a:gd name="T36" fmla="*/ 7 w 160"/>
                <a:gd name="T37" fmla="*/ 5 h 1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0" h="150">
                  <a:moveTo>
                    <a:pt x="0" y="3"/>
                  </a:moveTo>
                  <a:lnTo>
                    <a:pt x="29" y="0"/>
                  </a:lnTo>
                  <a:lnTo>
                    <a:pt x="55" y="8"/>
                  </a:lnTo>
                  <a:lnTo>
                    <a:pt x="83" y="19"/>
                  </a:lnTo>
                  <a:lnTo>
                    <a:pt x="106" y="34"/>
                  </a:lnTo>
                  <a:lnTo>
                    <a:pt x="127" y="55"/>
                  </a:lnTo>
                  <a:lnTo>
                    <a:pt x="143" y="78"/>
                  </a:lnTo>
                  <a:lnTo>
                    <a:pt x="155" y="107"/>
                  </a:lnTo>
                  <a:lnTo>
                    <a:pt x="159" y="138"/>
                  </a:lnTo>
                  <a:lnTo>
                    <a:pt x="155" y="149"/>
                  </a:lnTo>
                  <a:lnTo>
                    <a:pt x="153" y="134"/>
                  </a:lnTo>
                  <a:lnTo>
                    <a:pt x="146" y="101"/>
                  </a:lnTo>
                  <a:lnTo>
                    <a:pt x="134" y="78"/>
                  </a:lnTo>
                  <a:lnTo>
                    <a:pt x="117" y="58"/>
                  </a:lnTo>
                  <a:lnTo>
                    <a:pt x="97" y="40"/>
                  </a:lnTo>
                  <a:lnTo>
                    <a:pt x="74" y="25"/>
                  </a:lnTo>
                  <a:lnTo>
                    <a:pt x="50" y="15"/>
                  </a:lnTo>
                  <a:lnTo>
                    <a:pt x="27" y="7"/>
                  </a:lnTo>
                  <a:lnTo>
                    <a:pt x="7" y="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1832" y="201"/>
              <a:ext cx="158" cy="151"/>
            </a:xfrm>
            <a:custGeom>
              <a:avLst/>
              <a:gdLst>
                <a:gd name="T0" fmla="*/ 157 w 158"/>
                <a:gd name="T1" fmla="*/ 146 h 151"/>
                <a:gd name="T2" fmla="*/ 128 w 158"/>
                <a:gd name="T3" fmla="*/ 150 h 151"/>
                <a:gd name="T4" fmla="*/ 101 w 158"/>
                <a:gd name="T5" fmla="*/ 141 h 151"/>
                <a:gd name="T6" fmla="*/ 74 w 158"/>
                <a:gd name="T7" fmla="*/ 130 h 151"/>
                <a:gd name="T8" fmla="*/ 52 w 158"/>
                <a:gd name="T9" fmla="*/ 115 h 151"/>
                <a:gd name="T10" fmla="*/ 30 w 158"/>
                <a:gd name="T11" fmla="*/ 94 h 151"/>
                <a:gd name="T12" fmla="*/ 15 w 158"/>
                <a:gd name="T13" fmla="*/ 70 h 151"/>
                <a:gd name="T14" fmla="*/ 3 w 158"/>
                <a:gd name="T15" fmla="*/ 41 h 151"/>
                <a:gd name="T16" fmla="*/ 0 w 158"/>
                <a:gd name="T17" fmla="*/ 10 h 151"/>
                <a:gd name="T18" fmla="*/ 3 w 158"/>
                <a:gd name="T19" fmla="*/ 0 h 151"/>
                <a:gd name="T20" fmla="*/ 5 w 158"/>
                <a:gd name="T21" fmla="*/ 15 h 151"/>
                <a:gd name="T22" fmla="*/ 12 w 158"/>
                <a:gd name="T23" fmla="*/ 47 h 151"/>
                <a:gd name="T24" fmla="*/ 24 w 158"/>
                <a:gd name="T25" fmla="*/ 70 h 151"/>
                <a:gd name="T26" fmla="*/ 41 w 158"/>
                <a:gd name="T27" fmla="*/ 91 h 151"/>
                <a:gd name="T28" fmla="*/ 61 w 158"/>
                <a:gd name="T29" fmla="*/ 109 h 151"/>
                <a:gd name="T30" fmla="*/ 83 w 158"/>
                <a:gd name="T31" fmla="*/ 123 h 151"/>
                <a:gd name="T32" fmla="*/ 107 w 158"/>
                <a:gd name="T33" fmla="*/ 134 h 151"/>
                <a:gd name="T34" fmla="*/ 129 w 158"/>
                <a:gd name="T35" fmla="*/ 142 h 151"/>
                <a:gd name="T36" fmla="*/ 149 w 158"/>
                <a:gd name="T37" fmla="*/ 144 h 1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8" h="151">
                  <a:moveTo>
                    <a:pt x="157" y="146"/>
                  </a:moveTo>
                  <a:lnTo>
                    <a:pt x="128" y="150"/>
                  </a:lnTo>
                  <a:lnTo>
                    <a:pt x="101" y="141"/>
                  </a:lnTo>
                  <a:lnTo>
                    <a:pt x="74" y="130"/>
                  </a:lnTo>
                  <a:lnTo>
                    <a:pt x="52" y="115"/>
                  </a:lnTo>
                  <a:lnTo>
                    <a:pt x="30" y="94"/>
                  </a:lnTo>
                  <a:lnTo>
                    <a:pt x="15" y="70"/>
                  </a:lnTo>
                  <a:lnTo>
                    <a:pt x="3" y="41"/>
                  </a:lnTo>
                  <a:lnTo>
                    <a:pt x="0" y="10"/>
                  </a:lnTo>
                  <a:lnTo>
                    <a:pt x="3" y="0"/>
                  </a:lnTo>
                  <a:lnTo>
                    <a:pt x="5" y="15"/>
                  </a:lnTo>
                  <a:lnTo>
                    <a:pt x="12" y="47"/>
                  </a:lnTo>
                  <a:lnTo>
                    <a:pt x="24" y="70"/>
                  </a:lnTo>
                  <a:lnTo>
                    <a:pt x="41" y="91"/>
                  </a:lnTo>
                  <a:lnTo>
                    <a:pt x="61" y="109"/>
                  </a:lnTo>
                  <a:lnTo>
                    <a:pt x="83" y="123"/>
                  </a:lnTo>
                  <a:lnTo>
                    <a:pt x="107" y="134"/>
                  </a:lnTo>
                  <a:lnTo>
                    <a:pt x="129" y="142"/>
                  </a:lnTo>
                  <a:lnTo>
                    <a:pt x="149" y="14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88900" y="6299200"/>
            <a:ext cx="508000" cy="469900"/>
            <a:chOff x="56" y="3968"/>
            <a:chExt cx="320" cy="296"/>
          </a:xfrm>
        </p:grpSpPr>
        <p:sp>
          <p:nvSpPr>
            <p:cNvPr id="13" name="Oval 14"/>
            <p:cNvSpPr>
              <a:spLocks noChangeArrowheads="1"/>
            </p:cNvSpPr>
            <p:nvPr/>
          </p:nvSpPr>
          <p:spPr bwMode="auto">
            <a:xfrm>
              <a:off x="56" y="3968"/>
              <a:ext cx="320" cy="296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chemeClr val="folHlink"/>
                </a:gs>
              </a:gsLst>
              <a:lin ang="18900000" scaled="1"/>
            </a:gradFill>
            <a:ln>
              <a:noFill/>
            </a:ln>
            <a:effectLst>
              <a:outerShdw dist="107763" dir="81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-"/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212" y="3973"/>
              <a:ext cx="160" cy="150"/>
            </a:xfrm>
            <a:custGeom>
              <a:avLst/>
              <a:gdLst>
                <a:gd name="T0" fmla="*/ 0 w 160"/>
                <a:gd name="T1" fmla="*/ 3 h 150"/>
                <a:gd name="T2" fmla="*/ 29 w 160"/>
                <a:gd name="T3" fmla="*/ 0 h 150"/>
                <a:gd name="T4" fmla="*/ 55 w 160"/>
                <a:gd name="T5" fmla="*/ 8 h 150"/>
                <a:gd name="T6" fmla="*/ 83 w 160"/>
                <a:gd name="T7" fmla="*/ 19 h 150"/>
                <a:gd name="T8" fmla="*/ 106 w 160"/>
                <a:gd name="T9" fmla="*/ 34 h 150"/>
                <a:gd name="T10" fmla="*/ 127 w 160"/>
                <a:gd name="T11" fmla="*/ 55 h 150"/>
                <a:gd name="T12" fmla="*/ 143 w 160"/>
                <a:gd name="T13" fmla="*/ 78 h 150"/>
                <a:gd name="T14" fmla="*/ 155 w 160"/>
                <a:gd name="T15" fmla="*/ 107 h 150"/>
                <a:gd name="T16" fmla="*/ 159 w 160"/>
                <a:gd name="T17" fmla="*/ 138 h 150"/>
                <a:gd name="T18" fmla="*/ 155 w 160"/>
                <a:gd name="T19" fmla="*/ 149 h 150"/>
                <a:gd name="T20" fmla="*/ 153 w 160"/>
                <a:gd name="T21" fmla="*/ 134 h 150"/>
                <a:gd name="T22" fmla="*/ 146 w 160"/>
                <a:gd name="T23" fmla="*/ 101 h 150"/>
                <a:gd name="T24" fmla="*/ 134 w 160"/>
                <a:gd name="T25" fmla="*/ 78 h 150"/>
                <a:gd name="T26" fmla="*/ 117 w 160"/>
                <a:gd name="T27" fmla="*/ 58 h 150"/>
                <a:gd name="T28" fmla="*/ 97 w 160"/>
                <a:gd name="T29" fmla="*/ 40 h 150"/>
                <a:gd name="T30" fmla="*/ 74 w 160"/>
                <a:gd name="T31" fmla="*/ 25 h 150"/>
                <a:gd name="T32" fmla="*/ 50 w 160"/>
                <a:gd name="T33" fmla="*/ 15 h 150"/>
                <a:gd name="T34" fmla="*/ 27 w 160"/>
                <a:gd name="T35" fmla="*/ 7 h 150"/>
                <a:gd name="T36" fmla="*/ 7 w 160"/>
                <a:gd name="T37" fmla="*/ 5 h 1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0" h="150">
                  <a:moveTo>
                    <a:pt x="0" y="3"/>
                  </a:moveTo>
                  <a:lnTo>
                    <a:pt x="29" y="0"/>
                  </a:lnTo>
                  <a:lnTo>
                    <a:pt x="55" y="8"/>
                  </a:lnTo>
                  <a:lnTo>
                    <a:pt x="83" y="19"/>
                  </a:lnTo>
                  <a:lnTo>
                    <a:pt x="106" y="34"/>
                  </a:lnTo>
                  <a:lnTo>
                    <a:pt x="127" y="55"/>
                  </a:lnTo>
                  <a:lnTo>
                    <a:pt x="143" y="78"/>
                  </a:lnTo>
                  <a:lnTo>
                    <a:pt x="155" y="107"/>
                  </a:lnTo>
                  <a:lnTo>
                    <a:pt x="159" y="138"/>
                  </a:lnTo>
                  <a:lnTo>
                    <a:pt x="155" y="149"/>
                  </a:lnTo>
                  <a:lnTo>
                    <a:pt x="153" y="134"/>
                  </a:lnTo>
                  <a:lnTo>
                    <a:pt x="146" y="101"/>
                  </a:lnTo>
                  <a:lnTo>
                    <a:pt x="134" y="78"/>
                  </a:lnTo>
                  <a:lnTo>
                    <a:pt x="117" y="58"/>
                  </a:lnTo>
                  <a:lnTo>
                    <a:pt x="97" y="40"/>
                  </a:lnTo>
                  <a:lnTo>
                    <a:pt x="74" y="25"/>
                  </a:lnTo>
                  <a:lnTo>
                    <a:pt x="50" y="15"/>
                  </a:lnTo>
                  <a:lnTo>
                    <a:pt x="27" y="7"/>
                  </a:lnTo>
                  <a:lnTo>
                    <a:pt x="7" y="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64" y="4105"/>
              <a:ext cx="158" cy="151"/>
            </a:xfrm>
            <a:custGeom>
              <a:avLst/>
              <a:gdLst>
                <a:gd name="T0" fmla="*/ 157 w 158"/>
                <a:gd name="T1" fmla="*/ 146 h 151"/>
                <a:gd name="T2" fmla="*/ 128 w 158"/>
                <a:gd name="T3" fmla="*/ 150 h 151"/>
                <a:gd name="T4" fmla="*/ 101 w 158"/>
                <a:gd name="T5" fmla="*/ 141 h 151"/>
                <a:gd name="T6" fmla="*/ 74 w 158"/>
                <a:gd name="T7" fmla="*/ 130 h 151"/>
                <a:gd name="T8" fmla="*/ 52 w 158"/>
                <a:gd name="T9" fmla="*/ 115 h 151"/>
                <a:gd name="T10" fmla="*/ 30 w 158"/>
                <a:gd name="T11" fmla="*/ 94 h 151"/>
                <a:gd name="T12" fmla="*/ 15 w 158"/>
                <a:gd name="T13" fmla="*/ 70 h 151"/>
                <a:gd name="T14" fmla="*/ 3 w 158"/>
                <a:gd name="T15" fmla="*/ 41 h 151"/>
                <a:gd name="T16" fmla="*/ 0 w 158"/>
                <a:gd name="T17" fmla="*/ 10 h 151"/>
                <a:gd name="T18" fmla="*/ 3 w 158"/>
                <a:gd name="T19" fmla="*/ 0 h 151"/>
                <a:gd name="T20" fmla="*/ 5 w 158"/>
                <a:gd name="T21" fmla="*/ 15 h 151"/>
                <a:gd name="T22" fmla="*/ 12 w 158"/>
                <a:gd name="T23" fmla="*/ 47 h 151"/>
                <a:gd name="T24" fmla="*/ 24 w 158"/>
                <a:gd name="T25" fmla="*/ 70 h 151"/>
                <a:gd name="T26" fmla="*/ 41 w 158"/>
                <a:gd name="T27" fmla="*/ 91 h 151"/>
                <a:gd name="T28" fmla="*/ 61 w 158"/>
                <a:gd name="T29" fmla="*/ 109 h 151"/>
                <a:gd name="T30" fmla="*/ 83 w 158"/>
                <a:gd name="T31" fmla="*/ 123 h 151"/>
                <a:gd name="T32" fmla="*/ 107 w 158"/>
                <a:gd name="T33" fmla="*/ 134 h 151"/>
                <a:gd name="T34" fmla="*/ 129 w 158"/>
                <a:gd name="T35" fmla="*/ 142 h 151"/>
                <a:gd name="T36" fmla="*/ 149 w 158"/>
                <a:gd name="T37" fmla="*/ 144 h 1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8" h="151">
                  <a:moveTo>
                    <a:pt x="157" y="146"/>
                  </a:moveTo>
                  <a:lnTo>
                    <a:pt x="128" y="150"/>
                  </a:lnTo>
                  <a:lnTo>
                    <a:pt x="101" y="141"/>
                  </a:lnTo>
                  <a:lnTo>
                    <a:pt x="74" y="130"/>
                  </a:lnTo>
                  <a:lnTo>
                    <a:pt x="52" y="115"/>
                  </a:lnTo>
                  <a:lnTo>
                    <a:pt x="30" y="94"/>
                  </a:lnTo>
                  <a:lnTo>
                    <a:pt x="15" y="70"/>
                  </a:lnTo>
                  <a:lnTo>
                    <a:pt x="3" y="41"/>
                  </a:lnTo>
                  <a:lnTo>
                    <a:pt x="0" y="10"/>
                  </a:lnTo>
                  <a:lnTo>
                    <a:pt x="3" y="0"/>
                  </a:lnTo>
                  <a:lnTo>
                    <a:pt x="5" y="15"/>
                  </a:lnTo>
                  <a:lnTo>
                    <a:pt x="12" y="47"/>
                  </a:lnTo>
                  <a:lnTo>
                    <a:pt x="24" y="70"/>
                  </a:lnTo>
                  <a:lnTo>
                    <a:pt x="41" y="91"/>
                  </a:lnTo>
                  <a:lnTo>
                    <a:pt x="61" y="109"/>
                  </a:lnTo>
                  <a:lnTo>
                    <a:pt x="83" y="123"/>
                  </a:lnTo>
                  <a:lnTo>
                    <a:pt x="107" y="134"/>
                  </a:lnTo>
                  <a:lnTo>
                    <a:pt x="129" y="142"/>
                  </a:lnTo>
                  <a:lnTo>
                    <a:pt x="149" y="14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6" name="Group 17"/>
          <p:cNvGrpSpPr>
            <a:grpSpLocks/>
          </p:cNvGrpSpPr>
          <p:nvPr/>
        </p:nvGrpSpPr>
        <p:grpSpPr bwMode="auto">
          <a:xfrm>
            <a:off x="8483600" y="139700"/>
            <a:ext cx="508000" cy="469900"/>
            <a:chOff x="5344" y="88"/>
            <a:chExt cx="320" cy="296"/>
          </a:xfrm>
        </p:grpSpPr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5344" y="88"/>
              <a:ext cx="320" cy="296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chemeClr val="folHlink"/>
                </a:gs>
              </a:gsLst>
              <a:lin ang="18900000" scaled="1"/>
            </a:gradFill>
            <a:ln>
              <a:noFill/>
            </a:ln>
            <a:effectLst>
              <a:outerShdw dist="107763" dir="81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-"/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5500" y="93"/>
              <a:ext cx="160" cy="150"/>
            </a:xfrm>
            <a:custGeom>
              <a:avLst/>
              <a:gdLst>
                <a:gd name="T0" fmla="*/ 0 w 160"/>
                <a:gd name="T1" fmla="*/ 3 h 150"/>
                <a:gd name="T2" fmla="*/ 29 w 160"/>
                <a:gd name="T3" fmla="*/ 0 h 150"/>
                <a:gd name="T4" fmla="*/ 55 w 160"/>
                <a:gd name="T5" fmla="*/ 8 h 150"/>
                <a:gd name="T6" fmla="*/ 83 w 160"/>
                <a:gd name="T7" fmla="*/ 19 h 150"/>
                <a:gd name="T8" fmla="*/ 106 w 160"/>
                <a:gd name="T9" fmla="*/ 34 h 150"/>
                <a:gd name="T10" fmla="*/ 127 w 160"/>
                <a:gd name="T11" fmla="*/ 55 h 150"/>
                <a:gd name="T12" fmla="*/ 143 w 160"/>
                <a:gd name="T13" fmla="*/ 78 h 150"/>
                <a:gd name="T14" fmla="*/ 155 w 160"/>
                <a:gd name="T15" fmla="*/ 107 h 150"/>
                <a:gd name="T16" fmla="*/ 159 w 160"/>
                <a:gd name="T17" fmla="*/ 138 h 150"/>
                <a:gd name="T18" fmla="*/ 155 w 160"/>
                <a:gd name="T19" fmla="*/ 149 h 150"/>
                <a:gd name="T20" fmla="*/ 153 w 160"/>
                <a:gd name="T21" fmla="*/ 134 h 150"/>
                <a:gd name="T22" fmla="*/ 146 w 160"/>
                <a:gd name="T23" fmla="*/ 101 h 150"/>
                <a:gd name="T24" fmla="*/ 134 w 160"/>
                <a:gd name="T25" fmla="*/ 78 h 150"/>
                <a:gd name="T26" fmla="*/ 117 w 160"/>
                <a:gd name="T27" fmla="*/ 58 h 150"/>
                <a:gd name="T28" fmla="*/ 97 w 160"/>
                <a:gd name="T29" fmla="*/ 40 h 150"/>
                <a:gd name="T30" fmla="*/ 74 w 160"/>
                <a:gd name="T31" fmla="*/ 25 h 150"/>
                <a:gd name="T32" fmla="*/ 50 w 160"/>
                <a:gd name="T33" fmla="*/ 15 h 150"/>
                <a:gd name="T34" fmla="*/ 27 w 160"/>
                <a:gd name="T35" fmla="*/ 7 h 150"/>
                <a:gd name="T36" fmla="*/ 7 w 160"/>
                <a:gd name="T37" fmla="*/ 5 h 1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0" h="150">
                  <a:moveTo>
                    <a:pt x="0" y="3"/>
                  </a:moveTo>
                  <a:lnTo>
                    <a:pt x="29" y="0"/>
                  </a:lnTo>
                  <a:lnTo>
                    <a:pt x="55" y="8"/>
                  </a:lnTo>
                  <a:lnTo>
                    <a:pt x="83" y="19"/>
                  </a:lnTo>
                  <a:lnTo>
                    <a:pt x="106" y="34"/>
                  </a:lnTo>
                  <a:lnTo>
                    <a:pt x="127" y="55"/>
                  </a:lnTo>
                  <a:lnTo>
                    <a:pt x="143" y="78"/>
                  </a:lnTo>
                  <a:lnTo>
                    <a:pt x="155" y="107"/>
                  </a:lnTo>
                  <a:lnTo>
                    <a:pt x="159" y="138"/>
                  </a:lnTo>
                  <a:lnTo>
                    <a:pt x="155" y="149"/>
                  </a:lnTo>
                  <a:lnTo>
                    <a:pt x="153" y="134"/>
                  </a:lnTo>
                  <a:lnTo>
                    <a:pt x="146" y="101"/>
                  </a:lnTo>
                  <a:lnTo>
                    <a:pt x="134" y="78"/>
                  </a:lnTo>
                  <a:lnTo>
                    <a:pt x="117" y="58"/>
                  </a:lnTo>
                  <a:lnTo>
                    <a:pt x="97" y="40"/>
                  </a:lnTo>
                  <a:lnTo>
                    <a:pt x="74" y="25"/>
                  </a:lnTo>
                  <a:lnTo>
                    <a:pt x="50" y="15"/>
                  </a:lnTo>
                  <a:lnTo>
                    <a:pt x="27" y="7"/>
                  </a:lnTo>
                  <a:lnTo>
                    <a:pt x="7" y="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5352" y="225"/>
              <a:ext cx="158" cy="151"/>
            </a:xfrm>
            <a:custGeom>
              <a:avLst/>
              <a:gdLst>
                <a:gd name="T0" fmla="*/ 157 w 158"/>
                <a:gd name="T1" fmla="*/ 146 h 151"/>
                <a:gd name="T2" fmla="*/ 128 w 158"/>
                <a:gd name="T3" fmla="*/ 150 h 151"/>
                <a:gd name="T4" fmla="*/ 101 w 158"/>
                <a:gd name="T5" fmla="*/ 141 h 151"/>
                <a:gd name="T6" fmla="*/ 74 w 158"/>
                <a:gd name="T7" fmla="*/ 130 h 151"/>
                <a:gd name="T8" fmla="*/ 52 w 158"/>
                <a:gd name="T9" fmla="*/ 115 h 151"/>
                <a:gd name="T10" fmla="*/ 30 w 158"/>
                <a:gd name="T11" fmla="*/ 94 h 151"/>
                <a:gd name="T12" fmla="*/ 15 w 158"/>
                <a:gd name="T13" fmla="*/ 70 h 151"/>
                <a:gd name="T14" fmla="*/ 3 w 158"/>
                <a:gd name="T15" fmla="*/ 41 h 151"/>
                <a:gd name="T16" fmla="*/ 0 w 158"/>
                <a:gd name="T17" fmla="*/ 10 h 151"/>
                <a:gd name="T18" fmla="*/ 3 w 158"/>
                <a:gd name="T19" fmla="*/ 0 h 151"/>
                <a:gd name="T20" fmla="*/ 5 w 158"/>
                <a:gd name="T21" fmla="*/ 15 h 151"/>
                <a:gd name="T22" fmla="*/ 12 w 158"/>
                <a:gd name="T23" fmla="*/ 47 h 151"/>
                <a:gd name="T24" fmla="*/ 24 w 158"/>
                <a:gd name="T25" fmla="*/ 70 h 151"/>
                <a:gd name="T26" fmla="*/ 41 w 158"/>
                <a:gd name="T27" fmla="*/ 91 h 151"/>
                <a:gd name="T28" fmla="*/ 61 w 158"/>
                <a:gd name="T29" fmla="*/ 109 h 151"/>
                <a:gd name="T30" fmla="*/ 83 w 158"/>
                <a:gd name="T31" fmla="*/ 123 h 151"/>
                <a:gd name="T32" fmla="*/ 107 w 158"/>
                <a:gd name="T33" fmla="*/ 134 h 151"/>
                <a:gd name="T34" fmla="*/ 129 w 158"/>
                <a:gd name="T35" fmla="*/ 142 h 151"/>
                <a:gd name="T36" fmla="*/ 149 w 158"/>
                <a:gd name="T37" fmla="*/ 144 h 1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8" h="151">
                  <a:moveTo>
                    <a:pt x="157" y="146"/>
                  </a:moveTo>
                  <a:lnTo>
                    <a:pt x="128" y="150"/>
                  </a:lnTo>
                  <a:lnTo>
                    <a:pt x="101" y="141"/>
                  </a:lnTo>
                  <a:lnTo>
                    <a:pt x="74" y="130"/>
                  </a:lnTo>
                  <a:lnTo>
                    <a:pt x="52" y="115"/>
                  </a:lnTo>
                  <a:lnTo>
                    <a:pt x="30" y="94"/>
                  </a:lnTo>
                  <a:lnTo>
                    <a:pt x="15" y="70"/>
                  </a:lnTo>
                  <a:lnTo>
                    <a:pt x="3" y="41"/>
                  </a:lnTo>
                  <a:lnTo>
                    <a:pt x="0" y="10"/>
                  </a:lnTo>
                  <a:lnTo>
                    <a:pt x="3" y="0"/>
                  </a:lnTo>
                  <a:lnTo>
                    <a:pt x="5" y="15"/>
                  </a:lnTo>
                  <a:lnTo>
                    <a:pt x="12" y="47"/>
                  </a:lnTo>
                  <a:lnTo>
                    <a:pt x="24" y="70"/>
                  </a:lnTo>
                  <a:lnTo>
                    <a:pt x="41" y="91"/>
                  </a:lnTo>
                  <a:lnTo>
                    <a:pt x="61" y="109"/>
                  </a:lnTo>
                  <a:lnTo>
                    <a:pt x="83" y="123"/>
                  </a:lnTo>
                  <a:lnTo>
                    <a:pt x="107" y="134"/>
                  </a:lnTo>
                  <a:lnTo>
                    <a:pt x="129" y="142"/>
                  </a:lnTo>
                  <a:lnTo>
                    <a:pt x="149" y="14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8585200" y="6324600"/>
            <a:ext cx="508000" cy="469900"/>
            <a:chOff x="5408" y="3984"/>
            <a:chExt cx="320" cy="296"/>
          </a:xfrm>
        </p:grpSpPr>
        <p:sp>
          <p:nvSpPr>
            <p:cNvPr id="21" name="Oval 22"/>
            <p:cNvSpPr>
              <a:spLocks noChangeArrowheads="1"/>
            </p:cNvSpPr>
            <p:nvPr/>
          </p:nvSpPr>
          <p:spPr bwMode="auto">
            <a:xfrm>
              <a:off x="5408" y="3984"/>
              <a:ext cx="320" cy="296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chemeClr val="folHlink"/>
                </a:gs>
              </a:gsLst>
              <a:lin ang="18900000" scaled="1"/>
            </a:gradFill>
            <a:ln>
              <a:noFill/>
            </a:ln>
            <a:effectLst>
              <a:outerShdw dist="107763" dir="81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-"/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564" y="3989"/>
              <a:ext cx="160" cy="150"/>
            </a:xfrm>
            <a:custGeom>
              <a:avLst/>
              <a:gdLst>
                <a:gd name="T0" fmla="*/ 0 w 160"/>
                <a:gd name="T1" fmla="*/ 3 h 150"/>
                <a:gd name="T2" fmla="*/ 29 w 160"/>
                <a:gd name="T3" fmla="*/ 0 h 150"/>
                <a:gd name="T4" fmla="*/ 55 w 160"/>
                <a:gd name="T5" fmla="*/ 8 h 150"/>
                <a:gd name="T6" fmla="*/ 83 w 160"/>
                <a:gd name="T7" fmla="*/ 19 h 150"/>
                <a:gd name="T8" fmla="*/ 106 w 160"/>
                <a:gd name="T9" fmla="*/ 34 h 150"/>
                <a:gd name="T10" fmla="*/ 127 w 160"/>
                <a:gd name="T11" fmla="*/ 55 h 150"/>
                <a:gd name="T12" fmla="*/ 143 w 160"/>
                <a:gd name="T13" fmla="*/ 78 h 150"/>
                <a:gd name="T14" fmla="*/ 155 w 160"/>
                <a:gd name="T15" fmla="*/ 107 h 150"/>
                <a:gd name="T16" fmla="*/ 159 w 160"/>
                <a:gd name="T17" fmla="*/ 138 h 150"/>
                <a:gd name="T18" fmla="*/ 155 w 160"/>
                <a:gd name="T19" fmla="*/ 149 h 150"/>
                <a:gd name="T20" fmla="*/ 153 w 160"/>
                <a:gd name="T21" fmla="*/ 134 h 150"/>
                <a:gd name="T22" fmla="*/ 146 w 160"/>
                <a:gd name="T23" fmla="*/ 101 h 150"/>
                <a:gd name="T24" fmla="*/ 134 w 160"/>
                <a:gd name="T25" fmla="*/ 78 h 150"/>
                <a:gd name="T26" fmla="*/ 117 w 160"/>
                <a:gd name="T27" fmla="*/ 58 h 150"/>
                <a:gd name="T28" fmla="*/ 97 w 160"/>
                <a:gd name="T29" fmla="*/ 40 h 150"/>
                <a:gd name="T30" fmla="*/ 74 w 160"/>
                <a:gd name="T31" fmla="*/ 25 h 150"/>
                <a:gd name="T32" fmla="*/ 50 w 160"/>
                <a:gd name="T33" fmla="*/ 15 h 150"/>
                <a:gd name="T34" fmla="*/ 27 w 160"/>
                <a:gd name="T35" fmla="*/ 7 h 150"/>
                <a:gd name="T36" fmla="*/ 7 w 160"/>
                <a:gd name="T37" fmla="*/ 5 h 1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0" h="150">
                  <a:moveTo>
                    <a:pt x="0" y="3"/>
                  </a:moveTo>
                  <a:lnTo>
                    <a:pt x="29" y="0"/>
                  </a:lnTo>
                  <a:lnTo>
                    <a:pt x="55" y="8"/>
                  </a:lnTo>
                  <a:lnTo>
                    <a:pt x="83" y="19"/>
                  </a:lnTo>
                  <a:lnTo>
                    <a:pt x="106" y="34"/>
                  </a:lnTo>
                  <a:lnTo>
                    <a:pt x="127" y="55"/>
                  </a:lnTo>
                  <a:lnTo>
                    <a:pt x="143" y="78"/>
                  </a:lnTo>
                  <a:lnTo>
                    <a:pt x="155" y="107"/>
                  </a:lnTo>
                  <a:lnTo>
                    <a:pt x="159" y="138"/>
                  </a:lnTo>
                  <a:lnTo>
                    <a:pt x="155" y="149"/>
                  </a:lnTo>
                  <a:lnTo>
                    <a:pt x="153" y="134"/>
                  </a:lnTo>
                  <a:lnTo>
                    <a:pt x="146" y="101"/>
                  </a:lnTo>
                  <a:lnTo>
                    <a:pt x="134" y="78"/>
                  </a:lnTo>
                  <a:lnTo>
                    <a:pt x="117" y="58"/>
                  </a:lnTo>
                  <a:lnTo>
                    <a:pt x="97" y="40"/>
                  </a:lnTo>
                  <a:lnTo>
                    <a:pt x="74" y="25"/>
                  </a:lnTo>
                  <a:lnTo>
                    <a:pt x="50" y="15"/>
                  </a:lnTo>
                  <a:lnTo>
                    <a:pt x="27" y="7"/>
                  </a:lnTo>
                  <a:lnTo>
                    <a:pt x="7" y="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5416" y="4121"/>
              <a:ext cx="158" cy="151"/>
            </a:xfrm>
            <a:custGeom>
              <a:avLst/>
              <a:gdLst>
                <a:gd name="T0" fmla="*/ 157 w 158"/>
                <a:gd name="T1" fmla="*/ 146 h 151"/>
                <a:gd name="T2" fmla="*/ 128 w 158"/>
                <a:gd name="T3" fmla="*/ 150 h 151"/>
                <a:gd name="T4" fmla="*/ 101 w 158"/>
                <a:gd name="T5" fmla="*/ 141 h 151"/>
                <a:gd name="T6" fmla="*/ 74 w 158"/>
                <a:gd name="T7" fmla="*/ 130 h 151"/>
                <a:gd name="T8" fmla="*/ 52 w 158"/>
                <a:gd name="T9" fmla="*/ 115 h 151"/>
                <a:gd name="T10" fmla="*/ 30 w 158"/>
                <a:gd name="T11" fmla="*/ 94 h 151"/>
                <a:gd name="T12" fmla="*/ 15 w 158"/>
                <a:gd name="T13" fmla="*/ 70 h 151"/>
                <a:gd name="T14" fmla="*/ 3 w 158"/>
                <a:gd name="T15" fmla="*/ 41 h 151"/>
                <a:gd name="T16" fmla="*/ 0 w 158"/>
                <a:gd name="T17" fmla="*/ 10 h 151"/>
                <a:gd name="T18" fmla="*/ 3 w 158"/>
                <a:gd name="T19" fmla="*/ 0 h 151"/>
                <a:gd name="T20" fmla="*/ 5 w 158"/>
                <a:gd name="T21" fmla="*/ 15 h 151"/>
                <a:gd name="T22" fmla="*/ 12 w 158"/>
                <a:gd name="T23" fmla="*/ 47 h 151"/>
                <a:gd name="T24" fmla="*/ 24 w 158"/>
                <a:gd name="T25" fmla="*/ 70 h 151"/>
                <a:gd name="T26" fmla="*/ 41 w 158"/>
                <a:gd name="T27" fmla="*/ 91 h 151"/>
                <a:gd name="T28" fmla="*/ 61 w 158"/>
                <a:gd name="T29" fmla="*/ 109 h 151"/>
                <a:gd name="T30" fmla="*/ 83 w 158"/>
                <a:gd name="T31" fmla="*/ 123 h 151"/>
                <a:gd name="T32" fmla="*/ 107 w 158"/>
                <a:gd name="T33" fmla="*/ 134 h 151"/>
                <a:gd name="T34" fmla="*/ 129 w 158"/>
                <a:gd name="T35" fmla="*/ 142 h 151"/>
                <a:gd name="T36" fmla="*/ 149 w 158"/>
                <a:gd name="T37" fmla="*/ 144 h 1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8" h="151">
                  <a:moveTo>
                    <a:pt x="157" y="146"/>
                  </a:moveTo>
                  <a:lnTo>
                    <a:pt x="128" y="150"/>
                  </a:lnTo>
                  <a:lnTo>
                    <a:pt x="101" y="141"/>
                  </a:lnTo>
                  <a:lnTo>
                    <a:pt x="74" y="130"/>
                  </a:lnTo>
                  <a:lnTo>
                    <a:pt x="52" y="115"/>
                  </a:lnTo>
                  <a:lnTo>
                    <a:pt x="30" y="94"/>
                  </a:lnTo>
                  <a:lnTo>
                    <a:pt x="15" y="70"/>
                  </a:lnTo>
                  <a:lnTo>
                    <a:pt x="3" y="41"/>
                  </a:lnTo>
                  <a:lnTo>
                    <a:pt x="0" y="10"/>
                  </a:lnTo>
                  <a:lnTo>
                    <a:pt x="3" y="0"/>
                  </a:lnTo>
                  <a:lnTo>
                    <a:pt x="5" y="15"/>
                  </a:lnTo>
                  <a:lnTo>
                    <a:pt x="12" y="47"/>
                  </a:lnTo>
                  <a:lnTo>
                    <a:pt x="24" y="70"/>
                  </a:lnTo>
                  <a:lnTo>
                    <a:pt x="41" y="91"/>
                  </a:lnTo>
                  <a:lnTo>
                    <a:pt x="61" y="109"/>
                  </a:lnTo>
                  <a:lnTo>
                    <a:pt x="83" y="123"/>
                  </a:lnTo>
                  <a:lnTo>
                    <a:pt x="107" y="134"/>
                  </a:lnTo>
                  <a:lnTo>
                    <a:pt x="129" y="142"/>
                  </a:lnTo>
                  <a:lnTo>
                    <a:pt x="149" y="14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4" name="Group 25"/>
          <p:cNvGrpSpPr>
            <a:grpSpLocks/>
          </p:cNvGrpSpPr>
          <p:nvPr/>
        </p:nvGrpSpPr>
        <p:grpSpPr bwMode="auto">
          <a:xfrm>
            <a:off x="5626100" y="114300"/>
            <a:ext cx="508000" cy="469900"/>
            <a:chOff x="3544" y="72"/>
            <a:chExt cx="320" cy="296"/>
          </a:xfrm>
        </p:grpSpPr>
        <p:sp>
          <p:nvSpPr>
            <p:cNvPr id="25" name="Oval 26"/>
            <p:cNvSpPr>
              <a:spLocks noChangeArrowheads="1"/>
            </p:cNvSpPr>
            <p:nvPr/>
          </p:nvSpPr>
          <p:spPr bwMode="auto">
            <a:xfrm>
              <a:off x="3544" y="72"/>
              <a:ext cx="320" cy="296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chemeClr val="folHlink"/>
                </a:gs>
              </a:gsLst>
              <a:lin ang="18900000" scaled="1"/>
            </a:gradFill>
            <a:ln>
              <a:noFill/>
            </a:ln>
            <a:effectLst>
              <a:outerShdw dist="107763" dir="81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-"/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3700" y="77"/>
              <a:ext cx="160" cy="150"/>
            </a:xfrm>
            <a:custGeom>
              <a:avLst/>
              <a:gdLst>
                <a:gd name="T0" fmla="*/ 0 w 160"/>
                <a:gd name="T1" fmla="*/ 3 h 150"/>
                <a:gd name="T2" fmla="*/ 29 w 160"/>
                <a:gd name="T3" fmla="*/ 0 h 150"/>
                <a:gd name="T4" fmla="*/ 55 w 160"/>
                <a:gd name="T5" fmla="*/ 8 h 150"/>
                <a:gd name="T6" fmla="*/ 83 w 160"/>
                <a:gd name="T7" fmla="*/ 19 h 150"/>
                <a:gd name="T8" fmla="*/ 106 w 160"/>
                <a:gd name="T9" fmla="*/ 34 h 150"/>
                <a:gd name="T10" fmla="*/ 127 w 160"/>
                <a:gd name="T11" fmla="*/ 55 h 150"/>
                <a:gd name="T12" fmla="*/ 143 w 160"/>
                <a:gd name="T13" fmla="*/ 78 h 150"/>
                <a:gd name="T14" fmla="*/ 155 w 160"/>
                <a:gd name="T15" fmla="*/ 107 h 150"/>
                <a:gd name="T16" fmla="*/ 159 w 160"/>
                <a:gd name="T17" fmla="*/ 138 h 150"/>
                <a:gd name="T18" fmla="*/ 155 w 160"/>
                <a:gd name="T19" fmla="*/ 149 h 150"/>
                <a:gd name="T20" fmla="*/ 153 w 160"/>
                <a:gd name="T21" fmla="*/ 134 h 150"/>
                <a:gd name="T22" fmla="*/ 146 w 160"/>
                <a:gd name="T23" fmla="*/ 101 h 150"/>
                <a:gd name="T24" fmla="*/ 134 w 160"/>
                <a:gd name="T25" fmla="*/ 78 h 150"/>
                <a:gd name="T26" fmla="*/ 117 w 160"/>
                <a:gd name="T27" fmla="*/ 58 h 150"/>
                <a:gd name="T28" fmla="*/ 97 w 160"/>
                <a:gd name="T29" fmla="*/ 40 h 150"/>
                <a:gd name="T30" fmla="*/ 74 w 160"/>
                <a:gd name="T31" fmla="*/ 25 h 150"/>
                <a:gd name="T32" fmla="*/ 50 w 160"/>
                <a:gd name="T33" fmla="*/ 15 h 150"/>
                <a:gd name="T34" fmla="*/ 27 w 160"/>
                <a:gd name="T35" fmla="*/ 7 h 150"/>
                <a:gd name="T36" fmla="*/ 7 w 160"/>
                <a:gd name="T37" fmla="*/ 5 h 1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0" h="150">
                  <a:moveTo>
                    <a:pt x="0" y="3"/>
                  </a:moveTo>
                  <a:lnTo>
                    <a:pt x="29" y="0"/>
                  </a:lnTo>
                  <a:lnTo>
                    <a:pt x="55" y="8"/>
                  </a:lnTo>
                  <a:lnTo>
                    <a:pt x="83" y="19"/>
                  </a:lnTo>
                  <a:lnTo>
                    <a:pt x="106" y="34"/>
                  </a:lnTo>
                  <a:lnTo>
                    <a:pt x="127" y="55"/>
                  </a:lnTo>
                  <a:lnTo>
                    <a:pt x="143" y="78"/>
                  </a:lnTo>
                  <a:lnTo>
                    <a:pt x="155" y="107"/>
                  </a:lnTo>
                  <a:lnTo>
                    <a:pt x="159" y="138"/>
                  </a:lnTo>
                  <a:lnTo>
                    <a:pt x="155" y="149"/>
                  </a:lnTo>
                  <a:lnTo>
                    <a:pt x="153" y="134"/>
                  </a:lnTo>
                  <a:lnTo>
                    <a:pt x="146" y="101"/>
                  </a:lnTo>
                  <a:lnTo>
                    <a:pt x="134" y="78"/>
                  </a:lnTo>
                  <a:lnTo>
                    <a:pt x="117" y="58"/>
                  </a:lnTo>
                  <a:lnTo>
                    <a:pt x="97" y="40"/>
                  </a:lnTo>
                  <a:lnTo>
                    <a:pt x="74" y="25"/>
                  </a:lnTo>
                  <a:lnTo>
                    <a:pt x="50" y="15"/>
                  </a:lnTo>
                  <a:lnTo>
                    <a:pt x="27" y="7"/>
                  </a:lnTo>
                  <a:lnTo>
                    <a:pt x="7" y="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3552" y="209"/>
              <a:ext cx="158" cy="151"/>
            </a:xfrm>
            <a:custGeom>
              <a:avLst/>
              <a:gdLst>
                <a:gd name="T0" fmla="*/ 157 w 158"/>
                <a:gd name="T1" fmla="*/ 146 h 151"/>
                <a:gd name="T2" fmla="*/ 128 w 158"/>
                <a:gd name="T3" fmla="*/ 150 h 151"/>
                <a:gd name="T4" fmla="*/ 101 w 158"/>
                <a:gd name="T5" fmla="*/ 141 h 151"/>
                <a:gd name="T6" fmla="*/ 74 w 158"/>
                <a:gd name="T7" fmla="*/ 130 h 151"/>
                <a:gd name="T8" fmla="*/ 52 w 158"/>
                <a:gd name="T9" fmla="*/ 115 h 151"/>
                <a:gd name="T10" fmla="*/ 30 w 158"/>
                <a:gd name="T11" fmla="*/ 94 h 151"/>
                <a:gd name="T12" fmla="*/ 15 w 158"/>
                <a:gd name="T13" fmla="*/ 70 h 151"/>
                <a:gd name="T14" fmla="*/ 3 w 158"/>
                <a:gd name="T15" fmla="*/ 41 h 151"/>
                <a:gd name="T16" fmla="*/ 0 w 158"/>
                <a:gd name="T17" fmla="*/ 10 h 151"/>
                <a:gd name="T18" fmla="*/ 3 w 158"/>
                <a:gd name="T19" fmla="*/ 0 h 151"/>
                <a:gd name="T20" fmla="*/ 5 w 158"/>
                <a:gd name="T21" fmla="*/ 15 h 151"/>
                <a:gd name="T22" fmla="*/ 12 w 158"/>
                <a:gd name="T23" fmla="*/ 47 h 151"/>
                <a:gd name="T24" fmla="*/ 24 w 158"/>
                <a:gd name="T25" fmla="*/ 70 h 151"/>
                <a:gd name="T26" fmla="*/ 41 w 158"/>
                <a:gd name="T27" fmla="*/ 91 h 151"/>
                <a:gd name="T28" fmla="*/ 61 w 158"/>
                <a:gd name="T29" fmla="*/ 109 h 151"/>
                <a:gd name="T30" fmla="*/ 83 w 158"/>
                <a:gd name="T31" fmla="*/ 123 h 151"/>
                <a:gd name="T32" fmla="*/ 107 w 158"/>
                <a:gd name="T33" fmla="*/ 134 h 151"/>
                <a:gd name="T34" fmla="*/ 129 w 158"/>
                <a:gd name="T35" fmla="*/ 142 h 151"/>
                <a:gd name="T36" fmla="*/ 149 w 158"/>
                <a:gd name="T37" fmla="*/ 144 h 1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8" h="151">
                  <a:moveTo>
                    <a:pt x="157" y="146"/>
                  </a:moveTo>
                  <a:lnTo>
                    <a:pt x="128" y="150"/>
                  </a:lnTo>
                  <a:lnTo>
                    <a:pt x="101" y="141"/>
                  </a:lnTo>
                  <a:lnTo>
                    <a:pt x="74" y="130"/>
                  </a:lnTo>
                  <a:lnTo>
                    <a:pt x="52" y="115"/>
                  </a:lnTo>
                  <a:lnTo>
                    <a:pt x="30" y="94"/>
                  </a:lnTo>
                  <a:lnTo>
                    <a:pt x="15" y="70"/>
                  </a:lnTo>
                  <a:lnTo>
                    <a:pt x="3" y="41"/>
                  </a:lnTo>
                  <a:lnTo>
                    <a:pt x="0" y="10"/>
                  </a:lnTo>
                  <a:lnTo>
                    <a:pt x="3" y="0"/>
                  </a:lnTo>
                  <a:lnTo>
                    <a:pt x="5" y="15"/>
                  </a:lnTo>
                  <a:lnTo>
                    <a:pt x="12" y="47"/>
                  </a:lnTo>
                  <a:lnTo>
                    <a:pt x="24" y="70"/>
                  </a:lnTo>
                  <a:lnTo>
                    <a:pt x="41" y="91"/>
                  </a:lnTo>
                  <a:lnTo>
                    <a:pt x="61" y="109"/>
                  </a:lnTo>
                  <a:lnTo>
                    <a:pt x="83" y="123"/>
                  </a:lnTo>
                  <a:lnTo>
                    <a:pt x="107" y="134"/>
                  </a:lnTo>
                  <a:lnTo>
                    <a:pt x="129" y="142"/>
                  </a:lnTo>
                  <a:lnTo>
                    <a:pt x="149" y="14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8" name="Group 29"/>
          <p:cNvGrpSpPr>
            <a:grpSpLocks/>
          </p:cNvGrpSpPr>
          <p:nvPr/>
        </p:nvGrpSpPr>
        <p:grpSpPr bwMode="auto">
          <a:xfrm>
            <a:off x="88900" y="3200400"/>
            <a:ext cx="508000" cy="469900"/>
            <a:chOff x="56" y="2016"/>
            <a:chExt cx="320" cy="296"/>
          </a:xfrm>
        </p:grpSpPr>
        <p:sp>
          <p:nvSpPr>
            <p:cNvPr id="29" name="Oval 30"/>
            <p:cNvSpPr>
              <a:spLocks noChangeArrowheads="1"/>
            </p:cNvSpPr>
            <p:nvPr/>
          </p:nvSpPr>
          <p:spPr bwMode="auto">
            <a:xfrm>
              <a:off x="56" y="2016"/>
              <a:ext cx="320" cy="296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chemeClr val="folHlink"/>
                </a:gs>
              </a:gsLst>
              <a:lin ang="18900000" scaled="1"/>
            </a:gradFill>
            <a:ln>
              <a:noFill/>
            </a:ln>
            <a:effectLst>
              <a:outerShdw dist="107763" dir="81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-"/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212" y="2021"/>
              <a:ext cx="160" cy="150"/>
            </a:xfrm>
            <a:custGeom>
              <a:avLst/>
              <a:gdLst>
                <a:gd name="T0" fmla="*/ 0 w 160"/>
                <a:gd name="T1" fmla="*/ 3 h 150"/>
                <a:gd name="T2" fmla="*/ 29 w 160"/>
                <a:gd name="T3" fmla="*/ 0 h 150"/>
                <a:gd name="T4" fmla="*/ 55 w 160"/>
                <a:gd name="T5" fmla="*/ 8 h 150"/>
                <a:gd name="T6" fmla="*/ 83 w 160"/>
                <a:gd name="T7" fmla="*/ 19 h 150"/>
                <a:gd name="T8" fmla="*/ 106 w 160"/>
                <a:gd name="T9" fmla="*/ 34 h 150"/>
                <a:gd name="T10" fmla="*/ 127 w 160"/>
                <a:gd name="T11" fmla="*/ 55 h 150"/>
                <a:gd name="T12" fmla="*/ 143 w 160"/>
                <a:gd name="T13" fmla="*/ 78 h 150"/>
                <a:gd name="T14" fmla="*/ 155 w 160"/>
                <a:gd name="T15" fmla="*/ 107 h 150"/>
                <a:gd name="T16" fmla="*/ 159 w 160"/>
                <a:gd name="T17" fmla="*/ 138 h 150"/>
                <a:gd name="T18" fmla="*/ 155 w 160"/>
                <a:gd name="T19" fmla="*/ 149 h 150"/>
                <a:gd name="T20" fmla="*/ 153 w 160"/>
                <a:gd name="T21" fmla="*/ 134 h 150"/>
                <a:gd name="T22" fmla="*/ 146 w 160"/>
                <a:gd name="T23" fmla="*/ 101 h 150"/>
                <a:gd name="T24" fmla="*/ 134 w 160"/>
                <a:gd name="T25" fmla="*/ 78 h 150"/>
                <a:gd name="T26" fmla="*/ 117 w 160"/>
                <a:gd name="T27" fmla="*/ 58 h 150"/>
                <a:gd name="T28" fmla="*/ 97 w 160"/>
                <a:gd name="T29" fmla="*/ 40 h 150"/>
                <a:gd name="T30" fmla="*/ 74 w 160"/>
                <a:gd name="T31" fmla="*/ 25 h 150"/>
                <a:gd name="T32" fmla="*/ 50 w 160"/>
                <a:gd name="T33" fmla="*/ 15 h 150"/>
                <a:gd name="T34" fmla="*/ 27 w 160"/>
                <a:gd name="T35" fmla="*/ 7 h 150"/>
                <a:gd name="T36" fmla="*/ 7 w 160"/>
                <a:gd name="T37" fmla="*/ 5 h 1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0" h="150">
                  <a:moveTo>
                    <a:pt x="0" y="3"/>
                  </a:moveTo>
                  <a:lnTo>
                    <a:pt x="29" y="0"/>
                  </a:lnTo>
                  <a:lnTo>
                    <a:pt x="55" y="8"/>
                  </a:lnTo>
                  <a:lnTo>
                    <a:pt x="83" y="19"/>
                  </a:lnTo>
                  <a:lnTo>
                    <a:pt x="106" y="34"/>
                  </a:lnTo>
                  <a:lnTo>
                    <a:pt x="127" y="55"/>
                  </a:lnTo>
                  <a:lnTo>
                    <a:pt x="143" y="78"/>
                  </a:lnTo>
                  <a:lnTo>
                    <a:pt x="155" y="107"/>
                  </a:lnTo>
                  <a:lnTo>
                    <a:pt x="159" y="138"/>
                  </a:lnTo>
                  <a:lnTo>
                    <a:pt x="155" y="149"/>
                  </a:lnTo>
                  <a:lnTo>
                    <a:pt x="153" y="134"/>
                  </a:lnTo>
                  <a:lnTo>
                    <a:pt x="146" y="101"/>
                  </a:lnTo>
                  <a:lnTo>
                    <a:pt x="134" y="78"/>
                  </a:lnTo>
                  <a:lnTo>
                    <a:pt x="117" y="58"/>
                  </a:lnTo>
                  <a:lnTo>
                    <a:pt x="97" y="40"/>
                  </a:lnTo>
                  <a:lnTo>
                    <a:pt x="74" y="25"/>
                  </a:lnTo>
                  <a:lnTo>
                    <a:pt x="50" y="15"/>
                  </a:lnTo>
                  <a:lnTo>
                    <a:pt x="27" y="7"/>
                  </a:lnTo>
                  <a:lnTo>
                    <a:pt x="7" y="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64" y="2153"/>
              <a:ext cx="158" cy="151"/>
            </a:xfrm>
            <a:custGeom>
              <a:avLst/>
              <a:gdLst>
                <a:gd name="T0" fmla="*/ 157 w 158"/>
                <a:gd name="T1" fmla="*/ 146 h 151"/>
                <a:gd name="T2" fmla="*/ 128 w 158"/>
                <a:gd name="T3" fmla="*/ 150 h 151"/>
                <a:gd name="T4" fmla="*/ 101 w 158"/>
                <a:gd name="T5" fmla="*/ 141 h 151"/>
                <a:gd name="T6" fmla="*/ 74 w 158"/>
                <a:gd name="T7" fmla="*/ 130 h 151"/>
                <a:gd name="T8" fmla="*/ 52 w 158"/>
                <a:gd name="T9" fmla="*/ 115 h 151"/>
                <a:gd name="T10" fmla="*/ 30 w 158"/>
                <a:gd name="T11" fmla="*/ 94 h 151"/>
                <a:gd name="T12" fmla="*/ 15 w 158"/>
                <a:gd name="T13" fmla="*/ 70 h 151"/>
                <a:gd name="T14" fmla="*/ 3 w 158"/>
                <a:gd name="T15" fmla="*/ 41 h 151"/>
                <a:gd name="T16" fmla="*/ 0 w 158"/>
                <a:gd name="T17" fmla="*/ 10 h 151"/>
                <a:gd name="T18" fmla="*/ 3 w 158"/>
                <a:gd name="T19" fmla="*/ 0 h 151"/>
                <a:gd name="T20" fmla="*/ 5 w 158"/>
                <a:gd name="T21" fmla="*/ 15 h 151"/>
                <a:gd name="T22" fmla="*/ 12 w 158"/>
                <a:gd name="T23" fmla="*/ 47 h 151"/>
                <a:gd name="T24" fmla="*/ 24 w 158"/>
                <a:gd name="T25" fmla="*/ 70 h 151"/>
                <a:gd name="T26" fmla="*/ 41 w 158"/>
                <a:gd name="T27" fmla="*/ 91 h 151"/>
                <a:gd name="T28" fmla="*/ 61 w 158"/>
                <a:gd name="T29" fmla="*/ 109 h 151"/>
                <a:gd name="T30" fmla="*/ 83 w 158"/>
                <a:gd name="T31" fmla="*/ 123 h 151"/>
                <a:gd name="T32" fmla="*/ 107 w 158"/>
                <a:gd name="T33" fmla="*/ 134 h 151"/>
                <a:gd name="T34" fmla="*/ 129 w 158"/>
                <a:gd name="T35" fmla="*/ 142 h 151"/>
                <a:gd name="T36" fmla="*/ 149 w 158"/>
                <a:gd name="T37" fmla="*/ 144 h 1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8" h="151">
                  <a:moveTo>
                    <a:pt x="157" y="146"/>
                  </a:moveTo>
                  <a:lnTo>
                    <a:pt x="128" y="150"/>
                  </a:lnTo>
                  <a:lnTo>
                    <a:pt x="101" y="141"/>
                  </a:lnTo>
                  <a:lnTo>
                    <a:pt x="74" y="130"/>
                  </a:lnTo>
                  <a:lnTo>
                    <a:pt x="52" y="115"/>
                  </a:lnTo>
                  <a:lnTo>
                    <a:pt x="30" y="94"/>
                  </a:lnTo>
                  <a:lnTo>
                    <a:pt x="15" y="70"/>
                  </a:lnTo>
                  <a:lnTo>
                    <a:pt x="3" y="41"/>
                  </a:lnTo>
                  <a:lnTo>
                    <a:pt x="0" y="10"/>
                  </a:lnTo>
                  <a:lnTo>
                    <a:pt x="3" y="0"/>
                  </a:lnTo>
                  <a:lnTo>
                    <a:pt x="5" y="15"/>
                  </a:lnTo>
                  <a:lnTo>
                    <a:pt x="12" y="47"/>
                  </a:lnTo>
                  <a:lnTo>
                    <a:pt x="24" y="70"/>
                  </a:lnTo>
                  <a:lnTo>
                    <a:pt x="41" y="91"/>
                  </a:lnTo>
                  <a:lnTo>
                    <a:pt x="61" y="109"/>
                  </a:lnTo>
                  <a:lnTo>
                    <a:pt x="83" y="123"/>
                  </a:lnTo>
                  <a:lnTo>
                    <a:pt x="107" y="134"/>
                  </a:lnTo>
                  <a:lnTo>
                    <a:pt x="129" y="142"/>
                  </a:lnTo>
                  <a:lnTo>
                    <a:pt x="149" y="14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2" name="Group 33"/>
          <p:cNvGrpSpPr>
            <a:grpSpLocks/>
          </p:cNvGrpSpPr>
          <p:nvPr/>
        </p:nvGrpSpPr>
        <p:grpSpPr bwMode="auto">
          <a:xfrm>
            <a:off x="8559800" y="3327400"/>
            <a:ext cx="508000" cy="469900"/>
            <a:chOff x="5392" y="2096"/>
            <a:chExt cx="320" cy="296"/>
          </a:xfrm>
        </p:grpSpPr>
        <p:sp>
          <p:nvSpPr>
            <p:cNvPr id="33" name="Oval 34"/>
            <p:cNvSpPr>
              <a:spLocks noChangeArrowheads="1"/>
            </p:cNvSpPr>
            <p:nvPr/>
          </p:nvSpPr>
          <p:spPr bwMode="auto">
            <a:xfrm>
              <a:off x="5392" y="2096"/>
              <a:ext cx="320" cy="296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chemeClr val="folHlink"/>
                </a:gs>
              </a:gsLst>
              <a:lin ang="18900000" scaled="1"/>
            </a:gradFill>
            <a:ln>
              <a:noFill/>
            </a:ln>
            <a:effectLst>
              <a:outerShdw dist="107763" dir="81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-"/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5548" y="2101"/>
              <a:ext cx="160" cy="150"/>
            </a:xfrm>
            <a:custGeom>
              <a:avLst/>
              <a:gdLst>
                <a:gd name="T0" fmla="*/ 0 w 160"/>
                <a:gd name="T1" fmla="*/ 3 h 150"/>
                <a:gd name="T2" fmla="*/ 29 w 160"/>
                <a:gd name="T3" fmla="*/ 0 h 150"/>
                <a:gd name="T4" fmla="*/ 55 w 160"/>
                <a:gd name="T5" fmla="*/ 8 h 150"/>
                <a:gd name="T6" fmla="*/ 83 w 160"/>
                <a:gd name="T7" fmla="*/ 19 h 150"/>
                <a:gd name="T8" fmla="*/ 106 w 160"/>
                <a:gd name="T9" fmla="*/ 34 h 150"/>
                <a:gd name="T10" fmla="*/ 127 w 160"/>
                <a:gd name="T11" fmla="*/ 55 h 150"/>
                <a:gd name="T12" fmla="*/ 143 w 160"/>
                <a:gd name="T13" fmla="*/ 78 h 150"/>
                <a:gd name="T14" fmla="*/ 155 w 160"/>
                <a:gd name="T15" fmla="*/ 107 h 150"/>
                <a:gd name="T16" fmla="*/ 159 w 160"/>
                <a:gd name="T17" fmla="*/ 138 h 150"/>
                <a:gd name="T18" fmla="*/ 155 w 160"/>
                <a:gd name="T19" fmla="*/ 149 h 150"/>
                <a:gd name="T20" fmla="*/ 153 w 160"/>
                <a:gd name="T21" fmla="*/ 134 h 150"/>
                <a:gd name="T22" fmla="*/ 146 w 160"/>
                <a:gd name="T23" fmla="*/ 101 h 150"/>
                <a:gd name="T24" fmla="*/ 134 w 160"/>
                <a:gd name="T25" fmla="*/ 78 h 150"/>
                <a:gd name="T26" fmla="*/ 117 w 160"/>
                <a:gd name="T27" fmla="*/ 58 h 150"/>
                <a:gd name="T28" fmla="*/ 97 w 160"/>
                <a:gd name="T29" fmla="*/ 40 h 150"/>
                <a:gd name="T30" fmla="*/ 74 w 160"/>
                <a:gd name="T31" fmla="*/ 25 h 150"/>
                <a:gd name="T32" fmla="*/ 50 w 160"/>
                <a:gd name="T33" fmla="*/ 15 h 150"/>
                <a:gd name="T34" fmla="*/ 27 w 160"/>
                <a:gd name="T35" fmla="*/ 7 h 150"/>
                <a:gd name="T36" fmla="*/ 7 w 160"/>
                <a:gd name="T37" fmla="*/ 5 h 1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0" h="150">
                  <a:moveTo>
                    <a:pt x="0" y="3"/>
                  </a:moveTo>
                  <a:lnTo>
                    <a:pt x="29" y="0"/>
                  </a:lnTo>
                  <a:lnTo>
                    <a:pt x="55" y="8"/>
                  </a:lnTo>
                  <a:lnTo>
                    <a:pt x="83" y="19"/>
                  </a:lnTo>
                  <a:lnTo>
                    <a:pt x="106" y="34"/>
                  </a:lnTo>
                  <a:lnTo>
                    <a:pt x="127" y="55"/>
                  </a:lnTo>
                  <a:lnTo>
                    <a:pt x="143" y="78"/>
                  </a:lnTo>
                  <a:lnTo>
                    <a:pt x="155" y="107"/>
                  </a:lnTo>
                  <a:lnTo>
                    <a:pt x="159" y="138"/>
                  </a:lnTo>
                  <a:lnTo>
                    <a:pt x="155" y="149"/>
                  </a:lnTo>
                  <a:lnTo>
                    <a:pt x="153" y="134"/>
                  </a:lnTo>
                  <a:lnTo>
                    <a:pt x="146" y="101"/>
                  </a:lnTo>
                  <a:lnTo>
                    <a:pt x="134" y="78"/>
                  </a:lnTo>
                  <a:lnTo>
                    <a:pt x="117" y="58"/>
                  </a:lnTo>
                  <a:lnTo>
                    <a:pt x="97" y="40"/>
                  </a:lnTo>
                  <a:lnTo>
                    <a:pt x="74" y="25"/>
                  </a:lnTo>
                  <a:lnTo>
                    <a:pt x="50" y="15"/>
                  </a:lnTo>
                  <a:lnTo>
                    <a:pt x="27" y="7"/>
                  </a:lnTo>
                  <a:lnTo>
                    <a:pt x="7" y="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5400" y="2233"/>
              <a:ext cx="158" cy="151"/>
            </a:xfrm>
            <a:custGeom>
              <a:avLst/>
              <a:gdLst>
                <a:gd name="T0" fmla="*/ 157 w 158"/>
                <a:gd name="T1" fmla="*/ 146 h 151"/>
                <a:gd name="T2" fmla="*/ 128 w 158"/>
                <a:gd name="T3" fmla="*/ 150 h 151"/>
                <a:gd name="T4" fmla="*/ 101 w 158"/>
                <a:gd name="T5" fmla="*/ 141 h 151"/>
                <a:gd name="T6" fmla="*/ 74 w 158"/>
                <a:gd name="T7" fmla="*/ 130 h 151"/>
                <a:gd name="T8" fmla="*/ 52 w 158"/>
                <a:gd name="T9" fmla="*/ 115 h 151"/>
                <a:gd name="T10" fmla="*/ 30 w 158"/>
                <a:gd name="T11" fmla="*/ 94 h 151"/>
                <a:gd name="T12" fmla="*/ 15 w 158"/>
                <a:gd name="T13" fmla="*/ 70 h 151"/>
                <a:gd name="T14" fmla="*/ 3 w 158"/>
                <a:gd name="T15" fmla="*/ 41 h 151"/>
                <a:gd name="T16" fmla="*/ 0 w 158"/>
                <a:gd name="T17" fmla="*/ 10 h 151"/>
                <a:gd name="T18" fmla="*/ 3 w 158"/>
                <a:gd name="T19" fmla="*/ 0 h 151"/>
                <a:gd name="T20" fmla="*/ 5 w 158"/>
                <a:gd name="T21" fmla="*/ 15 h 151"/>
                <a:gd name="T22" fmla="*/ 12 w 158"/>
                <a:gd name="T23" fmla="*/ 47 h 151"/>
                <a:gd name="T24" fmla="*/ 24 w 158"/>
                <a:gd name="T25" fmla="*/ 70 h 151"/>
                <a:gd name="T26" fmla="*/ 41 w 158"/>
                <a:gd name="T27" fmla="*/ 91 h 151"/>
                <a:gd name="T28" fmla="*/ 61 w 158"/>
                <a:gd name="T29" fmla="*/ 109 h 151"/>
                <a:gd name="T30" fmla="*/ 83 w 158"/>
                <a:gd name="T31" fmla="*/ 123 h 151"/>
                <a:gd name="T32" fmla="*/ 107 w 158"/>
                <a:gd name="T33" fmla="*/ 134 h 151"/>
                <a:gd name="T34" fmla="*/ 129 w 158"/>
                <a:gd name="T35" fmla="*/ 142 h 151"/>
                <a:gd name="T36" fmla="*/ 149 w 158"/>
                <a:gd name="T37" fmla="*/ 144 h 1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8" h="151">
                  <a:moveTo>
                    <a:pt x="157" y="146"/>
                  </a:moveTo>
                  <a:lnTo>
                    <a:pt x="128" y="150"/>
                  </a:lnTo>
                  <a:lnTo>
                    <a:pt x="101" y="141"/>
                  </a:lnTo>
                  <a:lnTo>
                    <a:pt x="74" y="130"/>
                  </a:lnTo>
                  <a:lnTo>
                    <a:pt x="52" y="115"/>
                  </a:lnTo>
                  <a:lnTo>
                    <a:pt x="30" y="94"/>
                  </a:lnTo>
                  <a:lnTo>
                    <a:pt x="15" y="70"/>
                  </a:lnTo>
                  <a:lnTo>
                    <a:pt x="3" y="41"/>
                  </a:lnTo>
                  <a:lnTo>
                    <a:pt x="0" y="10"/>
                  </a:lnTo>
                  <a:lnTo>
                    <a:pt x="3" y="0"/>
                  </a:lnTo>
                  <a:lnTo>
                    <a:pt x="5" y="15"/>
                  </a:lnTo>
                  <a:lnTo>
                    <a:pt x="12" y="47"/>
                  </a:lnTo>
                  <a:lnTo>
                    <a:pt x="24" y="70"/>
                  </a:lnTo>
                  <a:lnTo>
                    <a:pt x="41" y="91"/>
                  </a:lnTo>
                  <a:lnTo>
                    <a:pt x="61" y="109"/>
                  </a:lnTo>
                  <a:lnTo>
                    <a:pt x="83" y="123"/>
                  </a:lnTo>
                  <a:lnTo>
                    <a:pt x="107" y="134"/>
                  </a:lnTo>
                  <a:lnTo>
                    <a:pt x="129" y="142"/>
                  </a:lnTo>
                  <a:lnTo>
                    <a:pt x="149" y="14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6" name="Line 39"/>
          <p:cNvSpPr>
            <a:spLocks noChangeShapeType="1"/>
          </p:cNvSpPr>
          <p:nvPr/>
        </p:nvSpPr>
        <p:spPr bwMode="auto">
          <a:xfrm flipH="1">
            <a:off x="323850" y="476250"/>
            <a:ext cx="882015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" name="Rectangle 40"/>
          <p:cNvSpPr>
            <a:spLocks noChangeArrowheads="1"/>
          </p:cNvSpPr>
          <p:nvPr/>
        </p:nvSpPr>
        <p:spPr bwMode="auto">
          <a:xfrm>
            <a:off x="5783263" y="6421438"/>
            <a:ext cx="301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r-HR" altLang="en-US" b="1">
                <a:solidFill>
                  <a:srgbClr val="FF9933"/>
                </a:solidFill>
              </a:rPr>
              <a:t>LAGANE KONSTRUKCIJE</a:t>
            </a:r>
          </a:p>
        </p:txBody>
      </p:sp>
      <p:sp>
        <p:nvSpPr>
          <p:cNvPr id="38" name="Line 41"/>
          <p:cNvSpPr>
            <a:spLocks noChangeShapeType="1"/>
          </p:cNvSpPr>
          <p:nvPr/>
        </p:nvSpPr>
        <p:spPr bwMode="auto">
          <a:xfrm flipH="1">
            <a:off x="323850" y="6381750"/>
            <a:ext cx="882015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11685" name="Rectangle 3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 lIns="91440" tIns="45720" rIns="91440" bIns="45720"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hr-HR"/>
              <a:t>Click to edit Master title style</a:t>
            </a:r>
          </a:p>
        </p:txBody>
      </p:sp>
      <p:sp>
        <p:nvSpPr>
          <p:cNvPr id="411686" name="Rectangle 3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 lIns="91440" tIns="45720" rIns="91440" bIns="45720"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hr-HR"/>
              <a:t>Click to edit Master subtitle style</a:t>
            </a:r>
          </a:p>
        </p:txBody>
      </p:sp>
      <p:sp>
        <p:nvSpPr>
          <p:cNvPr id="39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711200" y="6264275"/>
            <a:ext cx="2463800" cy="5445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314700" y="6251575"/>
            <a:ext cx="2641600" cy="5445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108700" y="6251575"/>
            <a:ext cx="2374900" cy="5445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60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21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82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563" y="1524000"/>
            <a:ext cx="4330700" cy="4657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1524000"/>
            <a:ext cx="4330700" cy="4657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21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49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9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93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49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6AB62-37CA-43D4-8A35-3A5BC0BA763C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271082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3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69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2913" y="228600"/>
            <a:ext cx="2203450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563" y="228600"/>
            <a:ext cx="6457950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04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" y="228600"/>
            <a:ext cx="8802688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2563" y="1524000"/>
            <a:ext cx="4330700" cy="4657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1524000"/>
            <a:ext cx="4330700" cy="4657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50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" y="228600"/>
            <a:ext cx="8802688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2563" y="1524000"/>
            <a:ext cx="4330700" cy="4657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5663" y="1524000"/>
            <a:ext cx="4330700" cy="225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5663" y="3929063"/>
            <a:ext cx="4330700" cy="2252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78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82563" y="228600"/>
            <a:ext cx="8813800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3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E295B-8BA9-45F6-8B17-812517A3BC8C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39529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3F5E3-B7EE-45A6-A9C4-814D91342450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671671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54D01-AB81-43B1-81C7-1C57E4D58C8C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542374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BECE-C028-4E92-864B-ECF7773ECD2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74370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7DD51-8986-45D5-BE48-3169EC8F10B5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15540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2919B-6CC8-4A82-AEA2-20C30F6E9FF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91764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6E3C2-2E6E-4EE1-89E0-21AE37683822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0086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4600"/>
            <a:ext cx="7772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6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400">
                <a:solidFill>
                  <a:srgbClr val="ECF4F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6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400">
                <a:solidFill>
                  <a:srgbClr val="ECF4F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6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ECF4FC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EF9E50-C597-4264-8FED-488A4C4D3DE7}" type="slidenum">
              <a:rPr lang="en-US" altLang="sr-Latn-R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sr-Latn-RS">
              <a:cs typeface="Arial" charset="0"/>
            </a:endParaRPr>
          </a:p>
        </p:txBody>
      </p:sp>
      <p:sp>
        <p:nvSpPr>
          <p:cNvPr id="2055" name="FormatShape" descr="SKIING" hidden="1"/>
          <p:cNvSpPr>
            <a:spLocks noChangeArrowheads="1"/>
          </p:cNvSpPr>
          <p:nvPr/>
        </p:nvSpPr>
        <p:spPr bwMode="auto">
          <a:xfrm>
            <a:off x="-1333500" y="1701800"/>
            <a:ext cx="11811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ECF4FC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 flipH="1">
            <a:off x="323850" y="476250"/>
            <a:ext cx="882015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5783263" y="6421438"/>
            <a:ext cx="301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r-HR" altLang="en-US" b="1">
                <a:solidFill>
                  <a:srgbClr val="969696"/>
                </a:solidFill>
              </a:rPr>
              <a:t>LAGANE KONSTRUKCIJE</a:t>
            </a:r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 flipH="1">
            <a:off x="323850" y="6381750"/>
            <a:ext cx="882015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67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CF4F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CF4FC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CF4FC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CF4FC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CF4FC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ECF4FC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ECF4FC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ECF4FC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ECF4F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ECF4F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ECF4F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ECF4FC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ECF4FC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ECF4FC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CF4F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CF4F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CF4F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CF4F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3675" y="228600"/>
            <a:ext cx="88026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563" y="1524000"/>
            <a:ext cx="88138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/>
              <a:t>Click to edit Master text styles</a:t>
            </a:r>
          </a:p>
          <a:p>
            <a:pPr lvl="1"/>
            <a:r>
              <a:rPr lang="hr-HR" altLang="en-US"/>
              <a:t>Second level</a:t>
            </a:r>
          </a:p>
          <a:p>
            <a:pPr lvl="2"/>
            <a:r>
              <a:rPr lang="hr-HR" altLang="en-US"/>
              <a:t>Third level</a:t>
            </a:r>
          </a:p>
          <a:p>
            <a:pPr lvl="3"/>
            <a:r>
              <a:rPr lang="hr-HR" altLang="en-US"/>
              <a:t>Fourth level</a:t>
            </a:r>
          </a:p>
          <a:p>
            <a:pPr lvl="4"/>
            <a:r>
              <a:rPr lang="hr-HR" altLang="en-US"/>
              <a:t>Fifth level</a:t>
            </a:r>
          </a:p>
        </p:txBody>
      </p:sp>
      <p:sp>
        <p:nvSpPr>
          <p:cNvPr id="410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2225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2438" y="6248400"/>
            <a:ext cx="3390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FontTx/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00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1" name="Oval 7"/>
          <p:cNvSpPr>
            <a:spLocks noChangeArrowheads="1"/>
          </p:cNvSpPr>
          <p:nvPr/>
        </p:nvSpPr>
        <p:spPr bwMode="auto">
          <a:xfrm>
            <a:off x="8910638" y="141288"/>
            <a:ext cx="53975" cy="539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190500" y="138113"/>
            <a:ext cx="381000" cy="381000"/>
            <a:chOff x="120" y="87"/>
            <a:chExt cx="240" cy="240"/>
          </a:xfrm>
        </p:grpSpPr>
        <p:sp>
          <p:nvSpPr>
            <p:cNvPr id="1048" name="Oval 9"/>
            <p:cNvSpPr>
              <a:spLocks noChangeArrowheads="1"/>
            </p:cNvSpPr>
            <p:nvPr/>
          </p:nvSpPr>
          <p:spPr bwMode="auto">
            <a:xfrm>
              <a:off x="120" y="87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003300"/>
                </a:gs>
                <a:gs pos="100000">
                  <a:schemeClr val="folHlink"/>
                </a:gs>
              </a:gsLst>
              <a:lin ang="18900000" scaled="1"/>
            </a:gradFill>
            <a:ln>
              <a:noFill/>
            </a:ln>
            <a:effectLst>
              <a:outerShdw dist="107763" dir="81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-"/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049" name="Freeform 10"/>
            <p:cNvSpPr>
              <a:spLocks/>
            </p:cNvSpPr>
            <p:nvPr/>
          </p:nvSpPr>
          <p:spPr bwMode="auto">
            <a:xfrm>
              <a:off x="221" y="103"/>
              <a:ext cx="123" cy="83"/>
            </a:xfrm>
            <a:custGeom>
              <a:avLst/>
              <a:gdLst>
                <a:gd name="T0" fmla="*/ 0 w 123"/>
                <a:gd name="T1" fmla="*/ 3 h 83"/>
                <a:gd name="T2" fmla="*/ 44 w 123"/>
                <a:gd name="T3" fmla="*/ 0 h 83"/>
                <a:gd name="T4" fmla="*/ 60 w 123"/>
                <a:gd name="T5" fmla="*/ 7 h 83"/>
                <a:gd name="T6" fmla="*/ 74 w 123"/>
                <a:gd name="T7" fmla="*/ 13 h 83"/>
                <a:gd name="T8" fmla="*/ 95 w 123"/>
                <a:gd name="T9" fmla="*/ 25 h 83"/>
                <a:gd name="T10" fmla="*/ 107 w 123"/>
                <a:gd name="T11" fmla="*/ 37 h 83"/>
                <a:gd name="T12" fmla="*/ 117 w 123"/>
                <a:gd name="T13" fmla="*/ 53 h 83"/>
                <a:gd name="T14" fmla="*/ 122 w 123"/>
                <a:gd name="T15" fmla="*/ 82 h 83"/>
                <a:gd name="T16" fmla="*/ 116 w 123"/>
                <a:gd name="T17" fmla="*/ 65 h 83"/>
                <a:gd name="T18" fmla="*/ 105 w 123"/>
                <a:gd name="T19" fmla="*/ 49 h 83"/>
                <a:gd name="T20" fmla="*/ 95 w 123"/>
                <a:gd name="T21" fmla="*/ 38 h 83"/>
                <a:gd name="T22" fmla="*/ 78 w 123"/>
                <a:gd name="T23" fmla="*/ 23 h 83"/>
                <a:gd name="T24" fmla="*/ 48 w 123"/>
                <a:gd name="T25" fmla="*/ 8 h 83"/>
                <a:gd name="T26" fmla="*/ 26 w 123"/>
                <a:gd name="T27" fmla="*/ 5 h 83"/>
                <a:gd name="T28" fmla="*/ 0 w 123"/>
                <a:gd name="T29" fmla="*/ 3 h 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3" h="83">
                  <a:moveTo>
                    <a:pt x="0" y="3"/>
                  </a:moveTo>
                  <a:lnTo>
                    <a:pt x="44" y="0"/>
                  </a:lnTo>
                  <a:lnTo>
                    <a:pt x="60" y="7"/>
                  </a:lnTo>
                  <a:lnTo>
                    <a:pt x="74" y="13"/>
                  </a:lnTo>
                  <a:lnTo>
                    <a:pt x="95" y="25"/>
                  </a:lnTo>
                  <a:lnTo>
                    <a:pt x="107" y="37"/>
                  </a:lnTo>
                  <a:lnTo>
                    <a:pt x="117" y="53"/>
                  </a:lnTo>
                  <a:lnTo>
                    <a:pt x="122" y="82"/>
                  </a:lnTo>
                  <a:lnTo>
                    <a:pt x="116" y="65"/>
                  </a:lnTo>
                  <a:lnTo>
                    <a:pt x="105" y="49"/>
                  </a:lnTo>
                  <a:lnTo>
                    <a:pt x="95" y="38"/>
                  </a:lnTo>
                  <a:lnTo>
                    <a:pt x="78" y="23"/>
                  </a:lnTo>
                  <a:lnTo>
                    <a:pt x="48" y="8"/>
                  </a:lnTo>
                  <a:lnTo>
                    <a:pt x="26" y="5"/>
                  </a:lnTo>
                  <a:lnTo>
                    <a:pt x="0" y="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50" name="Freeform 11"/>
            <p:cNvSpPr>
              <a:spLocks/>
            </p:cNvSpPr>
            <p:nvPr/>
          </p:nvSpPr>
          <p:spPr bwMode="auto">
            <a:xfrm>
              <a:off x="138" y="230"/>
              <a:ext cx="133" cy="89"/>
            </a:xfrm>
            <a:custGeom>
              <a:avLst/>
              <a:gdLst>
                <a:gd name="T0" fmla="*/ 132 w 133"/>
                <a:gd name="T1" fmla="*/ 80 h 89"/>
                <a:gd name="T2" fmla="*/ 99 w 133"/>
                <a:gd name="T3" fmla="*/ 82 h 89"/>
                <a:gd name="T4" fmla="*/ 76 w 133"/>
                <a:gd name="T5" fmla="*/ 79 h 89"/>
                <a:gd name="T6" fmla="*/ 57 w 133"/>
                <a:gd name="T7" fmla="*/ 71 h 89"/>
                <a:gd name="T8" fmla="*/ 39 w 133"/>
                <a:gd name="T9" fmla="*/ 58 h 89"/>
                <a:gd name="T10" fmla="*/ 27 w 133"/>
                <a:gd name="T11" fmla="*/ 49 h 89"/>
                <a:gd name="T12" fmla="*/ 20 w 133"/>
                <a:gd name="T13" fmla="*/ 40 h 89"/>
                <a:gd name="T14" fmla="*/ 0 w 133"/>
                <a:gd name="T15" fmla="*/ 0 h 89"/>
                <a:gd name="T16" fmla="*/ 6 w 133"/>
                <a:gd name="T17" fmla="*/ 27 h 89"/>
                <a:gd name="T18" fmla="*/ 15 w 133"/>
                <a:gd name="T19" fmla="*/ 46 h 89"/>
                <a:gd name="T20" fmla="*/ 30 w 133"/>
                <a:gd name="T21" fmla="*/ 60 h 89"/>
                <a:gd name="T22" fmla="*/ 50 w 133"/>
                <a:gd name="T23" fmla="*/ 73 h 89"/>
                <a:gd name="T24" fmla="*/ 72 w 133"/>
                <a:gd name="T25" fmla="*/ 85 h 89"/>
                <a:gd name="T26" fmla="*/ 95 w 133"/>
                <a:gd name="T27" fmla="*/ 88 h 89"/>
                <a:gd name="T28" fmla="*/ 118 w 133"/>
                <a:gd name="T29" fmla="*/ 86 h 89"/>
                <a:gd name="T30" fmla="*/ 132 w 133"/>
                <a:gd name="T31" fmla="*/ 8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89">
                  <a:moveTo>
                    <a:pt x="132" y="80"/>
                  </a:moveTo>
                  <a:lnTo>
                    <a:pt x="99" y="82"/>
                  </a:lnTo>
                  <a:lnTo>
                    <a:pt x="76" y="79"/>
                  </a:lnTo>
                  <a:lnTo>
                    <a:pt x="57" y="71"/>
                  </a:lnTo>
                  <a:lnTo>
                    <a:pt x="39" y="58"/>
                  </a:lnTo>
                  <a:lnTo>
                    <a:pt x="27" y="49"/>
                  </a:lnTo>
                  <a:lnTo>
                    <a:pt x="20" y="40"/>
                  </a:lnTo>
                  <a:lnTo>
                    <a:pt x="0" y="0"/>
                  </a:lnTo>
                  <a:lnTo>
                    <a:pt x="6" y="27"/>
                  </a:lnTo>
                  <a:lnTo>
                    <a:pt x="15" y="46"/>
                  </a:lnTo>
                  <a:lnTo>
                    <a:pt x="30" y="60"/>
                  </a:lnTo>
                  <a:lnTo>
                    <a:pt x="50" y="73"/>
                  </a:lnTo>
                  <a:lnTo>
                    <a:pt x="72" y="85"/>
                  </a:lnTo>
                  <a:lnTo>
                    <a:pt x="95" y="88"/>
                  </a:lnTo>
                  <a:lnTo>
                    <a:pt x="118" y="86"/>
                  </a:lnTo>
                  <a:lnTo>
                    <a:pt x="132" y="8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033" name="Group 12"/>
          <p:cNvGrpSpPr>
            <a:grpSpLocks/>
          </p:cNvGrpSpPr>
          <p:nvPr/>
        </p:nvGrpSpPr>
        <p:grpSpPr bwMode="auto">
          <a:xfrm>
            <a:off x="8648700" y="163513"/>
            <a:ext cx="381000" cy="381000"/>
            <a:chOff x="5448" y="103"/>
            <a:chExt cx="240" cy="240"/>
          </a:xfrm>
        </p:grpSpPr>
        <p:sp>
          <p:nvSpPr>
            <p:cNvPr id="1045" name="Oval 13"/>
            <p:cNvSpPr>
              <a:spLocks noChangeArrowheads="1"/>
            </p:cNvSpPr>
            <p:nvPr/>
          </p:nvSpPr>
          <p:spPr bwMode="auto">
            <a:xfrm>
              <a:off x="5448" y="103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003300"/>
                </a:gs>
                <a:gs pos="100000">
                  <a:schemeClr val="folHlink"/>
                </a:gs>
              </a:gsLst>
              <a:lin ang="18900000" scaled="1"/>
            </a:gradFill>
            <a:ln>
              <a:noFill/>
            </a:ln>
            <a:effectLst>
              <a:outerShdw dist="107763" dir="81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-"/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046" name="Freeform 14"/>
            <p:cNvSpPr>
              <a:spLocks/>
            </p:cNvSpPr>
            <p:nvPr/>
          </p:nvSpPr>
          <p:spPr bwMode="auto">
            <a:xfrm>
              <a:off x="5549" y="119"/>
              <a:ext cx="123" cy="83"/>
            </a:xfrm>
            <a:custGeom>
              <a:avLst/>
              <a:gdLst>
                <a:gd name="T0" fmla="*/ 0 w 123"/>
                <a:gd name="T1" fmla="*/ 3 h 83"/>
                <a:gd name="T2" fmla="*/ 44 w 123"/>
                <a:gd name="T3" fmla="*/ 0 h 83"/>
                <a:gd name="T4" fmla="*/ 60 w 123"/>
                <a:gd name="T5" fmla="*/ 7 h 83"/>
                <a:gd name="T6" fmla="*/ 74 w 123"/>
                <a:gd name="T7" fmla="*/ 13 h 83"/>
                <a:gd name="T8" fmla="*/ 95 w 123"/>
                <a:gd name="T9" fmla="*/ 25 h 83"/>
                <a:gd name="T10" fmla="*/ 107 w 123"/>
                <a:gd name="T11" fmla="*/ 37 h 83"/>
                <a:gd name="T12" fmla="*/ 117 w 123"/>
                <a:gd name="T13" fmla="*/ 53 h 83"/>
                <a:gd name="T14" fmla="*/ 122 w 123"/>
                <a:gd name="T15" fmla="*/ 82 h 83"/>
                <a:gd name="T16" fmla="*/ 116 w 123"/>
                <a:gd name="T17" fmla="*/ 65 h 83"/>
                <a:gd name="T18" fmla="*/ 105 w 123"/>
                <a:gd name="T19" fmla="*/ 49 h 83"/>
                <a:gd name="T20" fmla="*/ 95 w 123"/>
                <a:gd name="T21" fmla="*/ 38 h 83"/>
                <a:gd name="T22" fmla="*/ 78 w 123"/>
                <a:gd name="T23" fmla="*/ 23 h 83"/>
                <a:gd name="T24" fmla="*/ 48 w 123"/>
                <a:gd name="T25" fmla="*/ 8 h 83"/>
                <a:gd name="T26" fmla="*/ 26 w 123"/>
                <a:gd name="T27" fmla="*/ 5 h 83"/>
                <a:gd name="T28" fmla="*/ 0 w 123"/>
                <a:gd name="T29" fmla="*/ 3 h 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3" h="83">
                  <a:moveTo>
                    <a:pt x="0" y="3"/>
                  </a:moveTo>
                  <a:lnTo>
                    <a:pt x="44" y="0"/>
                  </a:lnTo>
                  <a:lnTo>
                    <a:pt x="60" y="7"/>
                  </a:lnTo>
                  <a:lnTo>
                    <a:pt x="74" y="13"/>
                  </a:lnTo>
                  <a:lnTo>
                    <a:pt x="95" y="25"/>
                  </a:lnTo>
                  <a:lnTo>
                    <a:pt x="107" y="37"/>
                  </a:lnTo>
                  <a:lnTo>
                    <a:pt x="117" y="53"/>
                  </a:lnTo>
                  <a:lnTo>
                    <a:pt x="122" y="82"/>
                  </a:lnTo>
                  <a:lnTo>
                    <a:pt x="116" y="65"/>
                  </a:lnTo>
                  <a:lnTo>
                    <a:pt x="105" y="49"/>
                  </a:lnTo>
                  <a:lnTo>
                    <a:pt x="95" y="38"/>
                  </a:lnTo>
                  <a:lnTo>
                    <a:pt x="78" y="23"/>
                  </a:lnTo>
                  <a:lnTo>
                    <a:pt x="48" y="8"/>
                  </a:lnTo>
                  <a:lnTo>
                    <a:pt x="26" y="5"/>
                  </a:lnTo>
                  <a:lnTo>
                    <a:pt x="0" y="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47" name="Freeform 15"/>
            <p:cNvSpPr>
              <a:spLocks/>
            </p:cNvSpPr>
            <p:nvPr/>
          </p:nvSpPr>
          <p:spPr bwMode="auto">
            <a:xfrm>
              <a:off x="5466" y="246"/>
              <a:ext cx="133" cy="89"/>
            </a:xfrm>
            <a:custGeom>
              <a:avLst/>
              <a:gdLst>
                <a:gd name="T0" fmla="*/ 132 w 133"/>
                <a:gd name="T1" fmla="*/ 80 h 89"/>
                <a:gd name="T2" fmla="*/ 99 w 133"/>
                <a:gd name="T3" fmla="*/ 82 h 89"/>
                <a:gd name="T4" fmla="*/ 76 w 133"/>
                <a:gd name="T5" fmla="*/ 79 h 89"/>
                <a:gd name="T6" fmla="*/ 57 w 133"/>
                <a:gd name="T7" fmla="*/ 71 h 89"/>
                <a:gd name="T8" fmla="*/ 39 w 133"/>
                <a:gd name="T9" fmla="*/ 58 h 89"/>
                <a:gd name="T10" fmla="*/ 27 w 133"/>
                <a:gd name="T11" fmla="*/ 49 h 89"/>
                <a:gd name="T12" fmla="*/ 20 w 133"/>
                <a:gd name="T13" fmla="*/ 40 h 89"/>
                <a:gd name="T14" fmla="*/ 0 w 133"/>
                <a:gd name="T15" fmla="*/ 0 h 89"/>
                <a:gd name="T16" fmla="*/ 6 w 133"/>
                <a:gd name="T17" fmla="*/ 27 h 89"/>
                <a:gd name="T18" fmla="*/ 15 w 133"/>
                <a:gd name="T19" fmla="*/ 46 h 89"/>
                <a:gd name="T20" fmla="*/ 30 w 133"/>
                <a:gd name="T21" fmla="*/ 60 h 89"/>
                <a:gd name="T22" fmla="*/ 50 w 133"/>
                <a:gd name="T23" fmla="*/ 73 h 89"/>
                <a:gd name="T24" fmla="*/ 72 w 133"/>
                <a:gd name="T25" fmla="*/ 85 h 89"/>
                <a:gd name="T26" fmla="*/ 95 w 133"/>
                <a:gd name="T27" fmla="*/ 88 h 89"/>
                <a:gd name="T28" fmla="*/ 118 w 133"/>
                <a:gd name="T29" fmla="*/ 86 h 89"/>
                <a:gd name="T30" fmla="*/ 132 w 133"/>
                <a:gd name="T31" fmla="*/ 8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89">
                  <a:moveTo>
                    <a:pt x="132" y="80"/>
                  </a:moveTo>
                  <a:lnTo>
                    <a:pt x="99" y="82"/>
                  </a:lnTo>
                  <a:lnTo>
                    <a:pt x="76" y="79"/>
                  </a:lnTo>
                  <a:lnTo>
                    <a:pt x="57" y="71"/>
                  </a:lnTo>
                  <a:lnTo>
                    <a:pt x="39" y="58"/>
                  </a:lnTo>
                  <a:lnTo>
                    <a:pt x="27" y="49"/>
                  </a:lnTo>
                  <a:lnTo>
                    <a:pt x="20" y="40"/>
                  </a:lnTo>
                  <a:lnTo>
                    <a:pt x="0" y="0"/>
                  </a:lnTo>
                  <a:lnTo>
                    <a:pt x="6" y="27"/>
                  </a:lnTo>
                  <a:lnTo>
                    <a:pt x="15" y="46"/>
                  </a:lnTo>
                  <a:lnTo>
                    <a:pt x="30" y="60"/>
                  </a:lnTo>
                  <a:lnTo>
                    <a:pt x="50" y="73"/>
                  </a:lnTo>
                  <a:lnTo>
                    <a:pt x="72" y="85"/>
                  </a:lnTo>
                  <a:lnTo>
                    <a:pt x="95" y="88"/>
                  </a:lnTo>
                  <a:lnTo>
                    <a:pt x="118" y="86"/>
                  </a:lnTo>
                  <a:lnTo>
                    <a:pt x="132" y="8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034" name="Group 16"/>
          <p:cNvGrpSpPr>
            <a:grpSpLocks/>
          </p:cNvGrpSpPr>
          <p:nvPr/>
        </p:nvGrpSpPr>
        <p:grpSpPr bwMode="auto">
          <a:xfrm>
            <a:off x="8661400" y="6310313"/>
            <a:ext cx="381000" cy="381000"/>
            <a:chOff x="5456" y="3975"/>
            <a:chExt cx="240" cy="240"/>
          </a:xfrm>
        </p:grpSpPr>
        <p:sp>
          <p:nvSpPr>
            <p:cNvPr id="1042" name="Oval 17"/>
            <p:cNvSpPr>
              <a:spLocks noChangeArrowheads="1"/>
            </p:cNvSpPr>
            <p:nvPr/>
          </p:nvSpPr>
          <p:spPr bwMode="auto">
            <a:xfrm>
              <a:off x="5456" y="3975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003300"/>
                </a:gs>
                <a:gs pos="100000">
                  <a:schemeClr val="folHlink"/>
                </a:gs>
              </a:gsLst>
              <a:lin ang="18900000" scaled="1"/>
            </a:gradFill>
            <a:ln>
              <a:noFill/>
            </a:ln>
            <a:effectLst>
              <a:outerShdw dist="107763" dir="81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-"/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043" name="Freeform 18"/>
            <p:cNvSpPr>
              <a:spLocks/>
            </p:cNvSpPr>
            <p:nvPr/>
          </p:nvSpPr>
          <p:spPr bwMode="auto">
            <a:xfrm>
              <a:off x="5557" y="3991"/>
              <a:ext cx="123" cy="83"/>
            </a:xfrm>
            <a:custGeom>
              <a:avLst/>
              <a:gdLst>
                <a:gd name="T0" fmla="*/ 0 w 123"/>
                <a:gd name="T1" fmla="*/ 3 h 83"/>
                <a:gd name="T2" fmla="*/ 44 w 123"/>
                <a:gd name="T3" fmla="*/ 0 h 83"/>
                <a:gd name="T4" fmla="*/ 60 w 123"/>
                <a:gd name="T5" fmla="*/ 7 h 83"/>
                <a:gd name="T6" fmla="*/ 74 w 123"/>
                <a:gd name="T7" fmla="*/ 13 h 83"/>
                <a:gd name="T8" fmla="*/ 95 w 123"/>
                <a:gd name="T9" fmla="*/ 25 h 83"/>
                <a:gd name="T10" fmla="*/ 107 w 123"/>
                <a:gd name="T11" fmla="*/ 37 h 83"/>
                <a:gd name="T12" fmla="*/ 117 w 123"/>
                <a:gd name="T13" fmla="*/ 53 h 83"/>
                <a:gd name="T14" fmla="*/ 122 w 123"/>
                <a:gd name="T15" fmla="*/ 82 h 83"/>
                <a:gd name="T16" fmla="*/ 116 w 123"/>
                <a:gd name="T17" fmla="*/ 65 h 83"/>
                <a:gd name="T18" fmla="*/ 105 w 123"/>
                <a:gd name="T19" fmla="*/ 49 h 83"/>
                <a:gd name="T20" fmla="*/ 95 w 123"/>
                <a:gd name="T21" fmla="*/ 38 h 83"/>
                <a:gd name="T22" fmla="*/ 78 w 123"/>
                <a:gd name="T23" fmla="*/ 23 h 83"/>
                <a:gd name="T24" fmla="*/ 48 w 123"/>
                <a:gd name="T25" fmla="*/ 8 h 83"/>
                <a:gd name="T26" fmla="*/ 26 w 123"/>
                <a:gd name="T27" fmla="*/ 5 h 83"/>
                <a:gd name="T28" fmla="*/ 0 w 123"/>
                <a:gd name="T29" fmla="*/ 3 h 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3" h="83">
                  <a:moveTo>
                    <a:pt x="0" y="3"/>
                  </a:moveTo>
                  <a:lnTo>
                    <a:pt x="44" y="0"/>
                  </a:lnTo>
                  <a:lnTo>
                    <a:pt x="60" y="7"/>
                  </a:lnTo>
                  <a:lnTo>
                    <a:pt x="74" y="13"/>
                  </a:lnTo>
                  <a:lnTo>
                    <a:pt x="95" y="25"/>
                  </a:lnTo>
                  <a:lnTo>
                    <a:pt x="107" y="37"/>
                  </a:lnTo>
                  <a:lnTo>
                    <a:pt x="117" y="53"/>
                  </a:lnTo>
                  <a:lnTo>
                    <a:pt x="122" y="82"/>
                  </a:lnTo>
                  <a:lnTo>
                    <a:pt x="116" y="65"/>
                  </a:lnTo>
                  <a:lnTo>
                    <a:pt x="105" y="49"/>
                  </a:lnTo>
                  <a:lnTo>
                    <a:pt x="95" y="38"/>
                  </a:lnTo>
                  <a:lnTo>
                    <a:pt x="78" y="23"/>
                  </a:lnTo>
                  <a:lnTo>
                    <a:pt x="48" y="8"/>
                  </a:lnTo>
                  <a:lnTo>
                    <a:pt x="26" y="5"/>
                  </a:lnTo>
                  <a:lnTo>
                    <a:pt x="0" y="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44" name="Freeform 19"/>
            <p:cNvSpPr>
              <a:spLocks/>
            </p:cNvSpPr>
            <p:nvPr/>
          </p:nvSpPr>
          <p:spPr bwMode="auto">
            <a:xfrm>
              <a:off x="5474" y="4118"/>
              <a:ext cx="133" cy="89"/>
            </a:xfrm>
            <a:custGeom>
              <a:avLst/>
              <a:gdLst>
                <a:gd name="T0" fmla="*/ 132 w 133"/>
                <a:gd name="T1" fmla="*/ 80 h 89"/>
                <a:gd name="T2" fmla="*/ 99 w 133"/>
                <a:gd name="T3" fmla="*/ 82 h 89"/>
                <a:gd name="T4" fmla="*/ 76 w 133"/>
                <a:gd name="T5" fmla="*/ 79 h 89"/>
                <a:gd name="T6" fmla="*/ 57 w 133"/>
                <a:gd name="T7" fmla="*/ 71 h 89"/>
                <a:gd name="T8" fmla="*/ 39 w 133"/>
                <a:gd name="T9" fmla="*/ 58 h 89"/>
                <a:gd name="T10" fmla="*/ 27 w 133"/>
                <a:gd name="T11" fmla="*/ 49 h 89"/>
                <a:gd name="T12" fmla="*/ 20 w 133"/>
                <a:gd name="T13" fmla="*/ 40 h 89"/>
                <a:gd name="T14" fmla="*/ 0 w 133"/>
                <a:gd name="T15" fmla="*/ 0 h 89"/>
                <a:gd name="T16" fmla="*/ 6 w 133"/>
                <a:gd name="T17" fmla="*/ 27 h 89"/>
                <a:gd name="T18" fmla="*/ 15 w 133"/>
                <a:gd name="T19" fmla="*/ 46 h 89"/>
                <a:gd name="T20" fmla="*/ 30 w 133"/>
                <a:gd name="T21" fmla="*/ 60 h 89"/>
                <a:gd name="T22" fmla="*/ 50 w 133"/>
                <a:gd name="T23" fmla="*/ 73 h 89"/>
                <a:gd name="T24" fmla="*/ 72 w 133"/>
                <a:gd name="T25" fmla="*/ 85 h 89"/>
                <a:gd name="T26" fmla="*/ 95 w 133"/>
                <a:gd name="T27" fmla="*/ 88 h 89"/>
                <a:gd name="T28" fmla="*/ 118 w 133"/>
                <a:gd name="T29" fmla="*/ 86 h 89"/>
                <a:gd name="T30" fmla="*/ 132 w 133"/>
                <a:gd name="T31" fmla="*/ 8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89">
                  <a:moveTo>
                    <a:pt x="132" y="80"/>
                  </a:moveTo>
                  <a:lnTo>
                    <a:pt x="99" y="82"/>
                  </a:lnTo>
                  <a:lnTo>
                    <a:pt x="76" y="79"/>
                  </a:lnTo>
                  <a:lnTo>
                    <a:pt x="57" y="71"/>
                  </a:lnTo>
                  <a:lnTo>
                    <a:pt x="39" y="58"/>
                  </a:lnTo>
                  <a:lnTo>
                    <a:pt x="27" y="49"/>
                  </a:lnTo>
                  <a:lnTo>
                    <a:pt x="20" y="40"/>
                  </a:lnTo>
                  <a:lnTo>
                    <a:pt x="0" y="0"/>
                  </a:lnTo>
                  <a:lnTo>
                    <a:pt x="6" y="27"/>
                  </a:lnTo>
                  <a:lnTo>
                    <a:pt x="15" y="46"/>
                  </a:lnTo>
                  <a:lnTo>
                    <a:pt x="30" y="60"/>
                  </a:lnTo>
                  <a:lnTo>
                    <a:pt x="50" y="73"/>
                  </a:lnTo>
                  <a:lnTo>
                    <a:pt x="72" y="85"/>
                  </a:lnTo>
                  <a:lnTo>
                    <a:pt x="95" y="88"/>
                  </a:lnTo>
                  <a:lnTo>
                    <a:pt x="118" y="86"/>
                  </a:lnTo>
                  <a:lnTo>
                    <a:pt x="132" y="8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035" name="Group 20"/>
          <p:cNvGrpSpPr>
            <a:grpSpLocks/>
          </p:cNvGrpSpPr>
          <p:nvPr/>
        </p:nvGrpSpPr>
        <p:grpSpPr bwMode="auto">
          <a:xfrm>
            <a:off x="177800" y="6335713"/>
            <a:ext cx="381000" cy="381000"/>
            <a:chOff x="112" y="3991"/>
            <a:chExt cx="240" cy="240"/>
          </a:xfrm>
        </p:grpSpPr>
        <p:sp>
          <p:nvSpPr>
            <p:cNvPr id="1039" name="Oval 21"/>
            <p:cNvSpPr>
              <a:spLocks noChangeArrowheads="1"/>
            </p:cNvSpPr>
            <p:nvPr/>
          </p:nvSpPr>
          <p:spPr bwMode="auto">
            <a:xfrm>
              <a:off x="112" y="3991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003300"/>
                </a:gs>
                <a:gs pos="100000">
                  <a:schemeClr val="folHlink"/>
                </a:gs>
              </a:gsLst>
              <a:lin ang="18900000" scaled="1"/>
            </a:gradFill>
            <a:ln>
              <a:noFill/>
            </a:ln>
            <a:effectLst>
              <a:outerShdw dist="107763" dir="81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-"/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040" name="Freeform 22"/>
            <p:cNvSpPr>
              <a:spLocks/>
            </p:cNvSpPr>
            <p:nvPr/>
          </p:nvSpPr>
          <p:spPr bwMode="auto">
            <a:xfrm>
              <a:off x="213" y="4007"/>
              <a:ext cx="123" cy="83"/>
            </a:xfrm>
            <a:custGeom>
              <a:avLst/>
              <a:gdLst>
                <a:gd name="T0" fmla="*/ 0 w 123"/>
                <a:gd name="T1" fmla="*/ 3 h 83"/>
                <a:gd name="T2" fmla="*/ 44 w 123"/>
                <a:gd name="T3" fmla="*/ 0 h 83"/>
                <a:gd name="T4" fmla="*/ 60 w 123"/>
                <a:gd name="T5" fmla="*/ 7 h 83"/>
                <a:gd name="T6" fmla="*/ 74 w 123"/>
                <a:gd name="T7" fmla="*/ 13 h 83"/>
                <a:gd name="T8" fmla="*/ 95 w 123"/>
                <a:gd name="T9" fmla="*/ 25 h 83"/>
                <a:gd name="T10" fmla="*/ 107 w 123"/>
                <a:gd name="T11" fmla="*/ 37 h 83"/>
                <a:gd name="T12" fmla="*/ 117 w 123"/>
                <a:gd name="T13" fmla="*/ 53 h 83"/>
                <a:gd name="T14" fmla="*/ 122 w 123"/>
                <a:gd name="T15" fmla="*/ 82 h 83"/>
                <a:gd name="T16" fmla="*/ 116 w 123"/>
                <a:gd name="T17" fmla="*/ 65 h 83"/>
                <a:gd name="T18" fmla="*/ 105 w 123"/>
                <a:gd name="T19" fmla="*/ 49 h 83"/>
                <a:gd name="T20" fmla="*/ 95 w 123"/>
                <a:gd name="T21" fmla="*/ 38 h 83"/>
                <a:gd name="T22" fmla="*/ 78 w 123"/>
                <a:gd name="T23" fmla="*/ 23 h 83"/>
                <a:gd name="T24" fmla="*/ 48 w 123"/>
                <a:gd name="T25" fmla="*/ 8 h 83"/>
                <a:gd name="T26" fmla="*/ 26 w 123"/>
                <a:gd name="T27" fmla="*/ 5 h 83"/>
                <a:gd name="T28" fmla="*/ 0 w 123"/>
                <a:gd name="T29" fmla="*/ 3 h 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3" h="83">
                  <a:moveTo>
                    <a:pt x="0" y="3"/>
                  </a:moveTo>
                  <a:lnTo>
                    <a:pt x="44" y="0"/>
                  </a:lnTo>
                  <a:lnTo>
                    <a:pt x="60" y="7"/>
                  </a:lnTo>
                  <a:lnTo>
                    <a:pt x="74" y="13"/>
                  </a:lnTo>
                  <a:lnTo>
                    <a:pt x="95" y="25"/>
                  </a:lnTo>
                  <a:lnTo>
                    <a:pt x="107" y="37"/>
                  </a:lnTo>
                  <a:lnTo>
                    <a:pt x="117" y="53"/>
                  </a:lnTo>
                  <a:lnTo>
                    <a:pt x="122" y="82"/>
                  </a:lnTo>
                  <a:lnTo>
                    <a:pt x="116" y="65"/>
                  </a:lnTo>
                  <a:lnTo>
                    <a:pt x="105" y="49"/>
                  </a:lnTo>
                  <a:lnTo>
                    <a:pt x="95" y="38"/>
                  </a:lnTo>
                  <a:lnTo>
                    <a:pt x="78" y="23"/>
                  </a:lnTo>
                  <a:lnTo>
                    <a:pt x="48" y="8"/>
                  </a:lnTo>
                  <a:lnTo>
                    <a:pt x="26" y="5"/>
                  </a:lnTo>
                  <a:lnTo>
                    <a:pt x="0" y="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41" name="Freeform 23"/>
            <p:cNvSpPr>
              <a:spLocks/>
            </p:cNvSpPr>
            <p:nvPr/>
          </p:nvSpPr>
          <p:spPr bwMode="auto">
            <a:xfrm>
              <a:off x="130" y="4134"/>
              <a:ext cx="133" cy="89"/>
            </a:xfrm>
            <a:custGeom>
              <a:avLst/>
              <a:gdLst>
                <a:gd name="T0" fmla="*/ 132 w 133"/>
                <a:gd name="T1" fmla="*/ 80 h 89"/>
                <a:gd name="T2" fmla="*/ 99 w 133"/>
                <a:gd name="T3" fmla="*/ 82 h 89"/>
                <a:gd name="T4" fmla="*/ 76 w 133"/>
                <a:gd name="T5" fmla="*/ 79 h 89"/>
                <a:gd name="T6" fmla="*/ 57 w 133"/>
                <a:gd name="T7" fmla="*/ 71 h 89"/>
                <a:gd name="T8" fmla="*/ 39 w 133"/>
                <a:gd name="T9" fmla="*/ 58 h 89"/>
                <a:gd name="T10" fmla="*/ 27 w 133"/>
                <a:gd name="T11" fmla="*/ 49 h 89"/>
                <a:gd name="T12" fmla="*/ 20 w 133"/>
                <a:gd name="T13" fmla="*/ 40 h 89"/>
                <a:gd name="T14" fmla="*/ 0 w 133"/>
                <a:gd name="T15" fmla="*/ 0 h 89"/>
                <a:gd name="T16" fmla="*/ 6 w 133"/>
                <a:gd name="T17" fmla="*/ 27 h 89"/>
                <a:gd name="T18" fmla="*/ 15 w 133"/>
                <a:gd name="T19" fmla="*/ 46 h 89"/>
                <a:gd name="T20" fmla="*/ 30 w 133"/>
                <a:gd name="T21" fmla="*/ 60 h 89"/>
                <a:gd name="T22" fmla="*/ 50 w 133"/>
                <a:gd name="T23" fmla="*/ 73 h 89"/>
                <a:gd name="T24" fmla="*/ 72 w 133"/>
                <a:gd name="T25" fmla="*/ 85 h 89"/>
                <a:gd name="T26" fmla="*/ 95 w 133"/>
                <a:gd name="T27" fmla="*/ 88 h 89"/>
                <a:gd name="T28" fmla="*/ 118 w 133"/>
                <a:gd name="T29" fmla="*/ 86 h 89"/>
                <a:gd name="T30" fmla="*/ 132 w 133"/>
                <a:gd name="T31" fmla="*/ 8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89">
                  <a:moveTo>
                    <a:pt x="132" y="80"/>
                  </a:moveTo>
                  <a:lnTo>
                    <a:pt x="99" y="82"/>
                  </a:lnTo>
                  <a:lnTo>
                    <a:pt x="76" y="79"/>
                  </a:lnTo>
                  <a:lnTo>
                    <a:pt x="57" y="71"/>
                  </a:lnTo>
                  <a:lnTo>
                    <a:pt x="39" y="58"/>
                  </a:lnTo>
                  <a:lnTo>
                    <a:pt x="27" y="49"/>
                  </a:lnTo>
                  <a:lnTo>
                    <a:pt x="20" y="40"/>
                  </a:lnTo>
                  <a:lnTo>
                    <a:pt x="0" y="0"/>
                  </a:lnTo>
                  <a:lnTo>
                    <a:pt x="6" y="27"/>
                  </a:lnTo>
                  <a:lnTo>
                    <a:pt x="15" y="46"/>
                  </a:lnTo>
                  <a:lnTo>
                    <a:pt x="30" y="60"/>
                  </a:lnTo>
                  <a:lnTo>
                    <a:pt x="50" y="73"/>
                  </a:lnTo>
                  <a:lnTo>
                    <a:pt x="72" y="85"/>
                  </a:lnTo>
                  <a:lnTo>
                    <a:pt x="95" y="88"/>
                  </a:lnTo>
                  <a:lnTo>
                    <a:pt x="118" y="86"/>
                  </a:lnTo>
                  <a:lnTo>
                    <a:pt x="132" y="8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36" name="Line 24"/>
          <p:cNvSpPr>
            <a:spLocks noChangeShapeType="1"/>
          </p:cNvSpPr>
          <p:nvPr/>
        </p:nvSpPr>
        <p:spPr bwMode="auto">
          <a:xfrm flipH="1">
            <a:off x="323850" y="476250"/>
            <a:ext cx="882015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37" name="Rectangle 25"/>
          <p:cNvSpPr>
            <a:spLocks noChangeArrowheads="1"/>
          </p:cNvSpPr>
          <p:nvPr/>
        </p:nvSpPr>
        <p:spPr bwMode="auto">
          <a:xfrm>
            <a:off x="5783263" y="6421438"/>
            <a:ext cx="301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r-HR" altLang="en-US" b="1">
                <a:solidFill>
                  <a:srgbClr val="FF9933"/>
                </a:solidFill>
              </a:rPr>
              <a:t>LAGANE KONSTRUKCIJE</a:t>
            </a:r>
          </a:p>
        </p:txBody>
      </p:sp>
      <p:sp>
        <p:nvSpPr>
          <p:cNvPr id="1038" name="Line 26"/>
          <p:cNvSpPr>
            <a:spLocks noChangeShapeType="1"/>
          </p:cNvSpPr>
          <p:nvPr/>
        </p:nvSpPr>
        <p:spPr bwMode="auto">
          <a:xfrm flipH="1">
            <a:off x="323850" y="6381750"/>
            <a:ext cx="882015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1637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Char char="•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7.png"/><Relationship Id="rId4" Type="http://schemas.openxmlformats.org/officeDocument/2006/relationships/image" Target="../media/image4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5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6.png"/><Relationship Id="rId4" Type="http://schemas.openxmlformats.org/officeDocument/2006/relationships/image" Target="../media/image55.w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4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971550" y="1844675"/>
            <a:ext cx="7254875" cy="889000"/>
          </a:xfrm>
          <a:noFill/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hr-HR" altLang="en-US" sz="2000" b="1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r-HR" altLang="en-US" sz="4000" b="1">
                <a:solidFill>
                  <a:schemeClr val="hlink"/>
                </a:solidFill>
              </a:rPr>
              <a:t>KONSTRUKCIJE OD ALUMINIJA</a:t>
            </a:r>
          </a:p>
        </p:txBody>
      </p:sp>
      <p:pic>
        <p:nvPicPr>
          <p:cNvPr id="512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60350"/>
            <a:ext cx="57054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4033838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429000"/>
            <a:ext cx="42481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D6924D-6236-4530-8D03-13092DC17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E6AB62-37CA-43D4-8A35-3A5BC0BA763C}" type="slidenum">
              <a:rPr lang="en-US" altLang="sr-Latn-RS" smtClean="0"/>
              <a:pPr>
                <a:defRPr/>
              </a:pPr>
              <a:t>1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32861112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4664"/>
            <a:ext cx="8802688" cy="1219200"/>
          </a:xfrm>
        </p:spPr>
        <p:txBody>
          <a:bodyPr/>
          <a:lstStyle/>
          <a:p>
            <a:pPr algn="l" eaLnBrk="1" hangingPunct="1"/>
            <a:r>
              <a:rPr lang="hr-HR" altLang="en-US" sz="3200" dirty="0"/>
              <a:t>Reciklaža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789112" y="2736502"/>
            <a:ext cx="84978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-sve izrađeno od aluminija može se reciklirati i ponovno upotrijebiti kao neki sličan proizvod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hr-HR" altLang="en-US" sz="24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15EF36-19A1-426D-972B-E0FBF6DAF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5996136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10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21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23850" y="404813"/>
            <a:ext cx="73437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>
                <a:solidFill>
                  <a:srgbClr val="FFFFFF"/>
                </a:solidFill>
                <a:latin typeface="Arial" charset="0"/>
                <a:cs typeface="Arial" charset="0"/>
              </a:rPr>
              <a:t>Obrada aluminija - provlačenje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79388" y="1125538"/>
            <a:ext cx="8640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-proces provlačenja uključuje guranje aluminija kroz kalup sa otvorom određenog oblika</a:t>
            </a:r>
          </a:p>
        </p:txBody>
      </p:sp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7" y="2276872"/>
            <a:ext cx="45339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E04BE-1DF8-40C5-A487-F90F8B887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6706" y="6009323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11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84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323850" y="404813"/>
            <a:ext cx="73437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>
                <a:solidFill>
                  <a:srgbClr val="FFFFFF"/>
                </a:solidFill>
                <a:latin typeface="Arial" charset="0"/>
                <a:cs typeface="Arial" charset="0"/>
              </a:rPr>
              <a:t>Obrada aluminija - valjanje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1"/>
            <a:ext cx="5549242" cy="426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222488" y="1196972"/>
            <a:ext cx="88931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-aluminij prvo prolazi kroz vruće, a zatim kroz hladno valjanje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r-HR" altLang="en-US" sz="24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07D29F-4CD5-419D-A15B-1D926DD2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2755" y="6004045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12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53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323850" y="620713"/>
            <a:ext cx="83534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i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Hladno valjanje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-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624736" cy="448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3491706" y="5895334"/>
            <a:ext cx="2160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Valjane aluminija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EBDDE0-5C5D-47B8-B4D3-53274DEA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6008687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13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18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323850" y="404813"/>
            <a:ext cx="73437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>
                <a:solidFill>
                  <a:srgbClr val="FFFFFF"/>
                </a:solidFill>
                <a:latin typeface="Arial" charset="0"/>
                <a:cs typeface="Arial" charset="0"/>
              </a:rPr>
              <a:t>Obrada aluminija - lijevanje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250825" y="1916832"/>
            <a:ext cx="86423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i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Pješčano lijevanje (</a:t>
            </a:r>
            <a:r>
              <a:rPr kumimoji="0" lang="hr-HR" altLang="en-US" sz="2400" i="1" u="sng" dirty="0" err="1">
                <a:solidFill>
                  <a:srgbClr val="FFFFFF"/>
                </a:solidFill>
                <a:latin typeface="Arial" charset="0"/>
                <a:cs typeface="Arial" charset="0"/>
              </a:rPr>
              <a:t>Sand</a:t>
            </a:r>
            <a:r>
              <a:rPr kumimoji="0" lang="hr-HR" altLang="en-US" sz="2400" i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2400" i="1" u="sng" dirty="0" err="1">
                <a:solidFill>
                  <a:srgbClr val="FFFFFF"/>
                </a:solidFill>
                <a:latin typeface="Arial" charset="0"/>
                <a:cs typeface="Arial" charset="0"/>
              </a:rPr>
              <a:t>casting</a:t>
            </a:r>
            <a:r>
              <a:rPr kumimoji="0" lang="hr-HR" altLang="en-US" sz="2400" i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r-HR" altLang="en-US" sz="24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i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Lijevanje u kalupe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r-HR" altLang="en-US" sz="2400" i="1" u="sng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i="1" u="sng" dirty="0" err="1">
                <a:solidFill>
                  <a:srgbClr val="FFFFFF"/>
                </a:solidFill>
                <a:latin typeface="Arial" charset="0"/>
                <a:cs typeface="Arial" charset="0"/>
              </a:rPr>
              <a:t>Centifugalno</a:t>
            </a:r>
            <a:r>
              <a:rPr kumimoji="0" lang="hr-HR" altLang="en-US" sz="2400" i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 lijevanje</a:t>
            </a: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591" y="694531"/>
            <a:ext cx="3250581" cy="481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4E0D0-979F-4138-BB4F-D637361B8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5995987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14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39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55" name="Group 35"/>
          <p:cNvGraphicFramePr>
            <a:graphicFrameLocks noGrp="1"/>
          </p:cNvGraphicFramePr>
          <p:nvPr/>
        </p:nvGraphicFramePr>
        <p:xfrm>
          <a:off x="900113" y="1341438"/>
          <a:ext cx="1943100" cy="396875"/>
        </p:xfrm>
        <a:graphic>
          <a:graphicData uri="http://schemas.openxmlformats.org/drawingml/2006/table">
            <a:tbl>
              <a:tblPr/>
              <a:tblGrid>
                <a:gridCol w="19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4-5 t boksita</a:t>
                      </a:r>
                    </a:p>
                  </a:txBody>
                  <a:tcPr marT="45793" marB="457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4496" name="Group 176"/>
          <p:cNvGraphicFramePr>
            <a:graphicFrameLocks noGrp="1"/>
          </p:cNvGraphicFramePr>
          <p:nvPr/>
        </p:nvGraphicFramePr>
        <p:xfrm>
          <a:off x="900113" y="1916113"/>
          <a:ext cx="1943100" cy="433387"/>
        </p:xfrm>
        <a:graphic>
          <a:graphicData uri="http://schemas.openxmlformats.org/drawingml/2006/table">
            <a:tbl>
              <a:tblPr/>
              <a:tblGrid>
                <a:gridCol w="19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33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60-200 kg Na</a:t>
                      </a:r>
                      <a:r>
                        <a:rPr kumimoji="1" lang="hr-H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4501" name="Group 181"/>
          <p:cNvGraphicFramePr>
            <a:graphicFrameLocks noGrp="1"/>
          </p:cNvGraphicFramePr>
          <p:nvPr/>
        </p:nvGraphicFramePr>
        <p:xfrm>
          <a:off x="900113" y="2565400"/>
          <a:ext cx="1943100" cy="701675"/>
        </p:xfrm>
        <a:graphic>
          <a:graphicData uri="http://schemas.openxmlformats.org/drawingml/2006/table">
            <a:tbl>
              <a:tblPr/>
              <a:tblGrid>
                <a:gridCol w="19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Toplinska energija</a:t>
                      </a:r>
                    </a:p>
                  </a:txBody>
                  <a:tcPr marT="45761" marB="457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4383" name="Group 63"/>
          <p:cNvGraphicFramePr>
            <a:graphicFrameLocks noGrp="1"/>
          </p:cNvGraphicFramePr>
          <p:nvPr/>
        </p:nvGraphicFramePr>
        <p:xfrm>
          <a:off x="3203575" y="1341438"/>
          <a:ext cx="1584325" cy="194310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3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Proizvodnja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glinice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(Al</a:t>
                      </a:r>
                      <a:r>
                        <a:rPr kumimoji="1" lang="hr-H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  <a:r>
                        <a:rPr kumimoji="1" lang="hr-H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4497" name="Group 177"/>
          <p:cNvGraphicFramePr>
            <a:graphicFrameLocks noGrp="1"/>
          </p:cNvGraphicFramePr>
          <p:nvPr/>
        </p:nvGraphicFramePr>
        <p:xfrm>
          <a:off x="5148263" y="1773238"/>
          <a:ext cx="2232025" cy="1066800"/>
        </p:xfrm>
        <a:graphic>
          <a:graphicData uri="http://schemas.openxmlformats.org/drawingml/2006/table">
            <a:tbl>
              <a:tblPr/>
              <a:tblGrid>
                <a:gridCol w="223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1-2 t crvenog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mulja kao suhog nusproizvoda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4397" name="Group 77"/>
          <p:cNvGraphicFramePr>
            <a:graphicFrameLocks noGrp="1"/>
          </p:cNvGraphicFramePr>
          <p:nvPr/>
        </p:nvGraphicFramePr>
        <p:xfrm>
          <a:off x="3203575" y="3573463"/>
          <a:ext cx="1584325" cy="43180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t (Al</a:t>
                      </a:r>
                      <a:r>
                        <a:rPr kumimoji="1" lang="hr-H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  <a:r>
                        <a:rPr kumimoji="1" lang="hr-H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4498" name="Group 178"/>
          <p:cNvGraphicFramePr>
            <a:graphicFrameLocks noGrp="1"/>
          </p:cNvGraphicFramePr>
          <p:nvPr/>
        </p:nvGraphicFramePr>
        <p:xfrm>
          <a:off x="3203575" y="4221163"/>
          <a:ext cx="1584325" cy="129540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Elektrolitska redukcija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(Al</a:t>
                      </a:r>
                      <a:r>
                        <a:rPr kumimoji="1" lang="hr-H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  <a:r>
                        <a:rPr kumimoji="1" lang="hr-H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 - 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4499" name="Group 179"/>
          <p:cNvGraphicFramePr>
            <a:graphicFrameLocks noGrp="1"/>
          </p:cNvGraphicFramePr>
          <p:nvPr/>
        </p:nvGraphicFramePr>
        <p:xfrm>
          <a:off x="755650" y="4221163"/>
          <a:ext cx="2087563" cy="431800"/>
        </p:xfrm>
        <a:graphic>
          <a:graphicData uri="http://schemas.openxmlformats.org/drawingml/2006/table">
            <a:tbl>
              <a:tblPr/>
              <a:tblGrid>
                <a:gridCol w="2087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0,5 t petrolkoksa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4429" name="Group 109"/>
          <p:cNvGraphicFramePr>
            <a:graphicFrameLocks noGrp="1"/>
          </p:cNvGraphicFramePr>
          <p:nvPr/>
        </p:nvGraphicFramePr>
        <p:xfrm>
          <a:off x="755650" y="4797425"/>
          <a:ext cx="2087563" cy="701675"/>
        </p:xfrm>
        <a:graphic>
          <a:graphicData uri="http://schemas.openxmlformats.org/drawingml/2006/table">
            <a:tbl>
              <a:tblPr/>
              <a:tblGrid>
                <a:gridCol w="2087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14-16 MWh el. energije</a:t>
                      </a:r>
                    </a:p>
                  </a:txBody>
                  <a:tcPr marT="45761" marB="457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4437" name="Group 117"/>
          <p:cNvGraphicFramePr>
            <a:graphicFrameLocks noGrp="1"/>
          </p:cNvGraphicFramePr>
          <p:nvPr/>
        </p:nvGraphicFramePr>
        <p:xfrm>
          <a:off x="3203575" y="5734050"/>
          <a:ext cx="1584325" cy="396875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t Al</a:t>
                      </a:r>
                    </a:p>
                  </a:txBody>
                  <a:tcPr marT="45793" marB="457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518" name="AutoShape 128"/>
          <p:cNvSpPr>
            <a:spLocks noChangeArrowheads="1"/>
          </p:cNvSpPr>
          <p:nvPr/>
        </p:nvSpPr>
        <p:spPr bwMode="auto">
          <a:xfrm>
            <a:off x="2916238" y="1341438"/>
            <a:ext cx="2159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519" name="AutoShape 129"/>
          <p:cNvSpPr>
            <a:spLocks noChangeArrowheads="1"/>
          </p:cNvSpPr>
          <p:nvPr/>
        </p:nvSpPr>
        <p:spPr bwMode="auto">
          <a:xfrm>
            <a:off x="2916238" y="1916113"/>
            <a:ext cx="2159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520" name="AutoShape 130"/>
          <p:cNvSpPr>
            <a:spLocks noChangeArrowheads="1"/>
          </p:cNvSpPr>
          <p:nvPr/>
        </p:nvSpPr>
        <p:spPr bwMode="auto">
          <a:xfrm>
            <a:off x="2916238" y="2636838"/>
            <a:ext cx="2159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521" name="AutoShape 133"/>
          <p:cNvSpPr>
            <a:spLocks noChangeArrowheads="1"/>
          </p:cNvSpPr>
          <p:nvPr/>
        </p:nvSpPr>
        <p:spPr bwMode="auto">
          <a:xfrm>
            <a:off x="2916238" y="4868863"/>
            <a:ext cx="2159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522" name="AutoShape 134"/>
          <p:cNvSpPr>
            <a:spLocks noChangeArrowheads="1"/>
          </p:cNvSpPr>
          <p:nvPr/>
        </p:nvSpPr>
        <p:spPr bwMode="auto">
          <a:xfrm>
            <a:off x="2916238" y="4221163"/>
            <a:ext cx="2159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523" name="AutoShape 135"/>
          <p:cNvSpPr>
            <a:spLocks noChangeArrowheads="1"/>
          </p:cNvSpPr>
          <p:nvPr/>
        </p:nvSpPr>
        <p:spPr bwMode="auto">
          <a:xfrm>
            <a:off x="4859338" y="2060575"/>
            <a:ext cx="2159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524" name="AutoShape 136"/>
          <p:cNvSpPr>
            <a:spLocks noChangeArrowheads="1"/>
          </p:cNvSpPr>
          <p:nvPr/>
        </p:nvSpPr>
        <p:spPr bwMode="auto">
          <a:xfrm>
            <a:off x="3708400" y="3357563"/>
            <a:ext cx="485775" cy="1428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525" name="AutoShape 137"/>
          <p:cNvSpPr>
            <a:spLocks noChangeArrowheads="1"/>
          </p:cNvSpPr>
          <p:nvPr/>
        </p:nvSpPr>
        <p:spPr bwMode="auto">
          <a:xfrm>
            <a:off x="3708400" y="4005263"/>
            <a:ext cx="485775" cy="1428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526" name="AutoShape 138"/>
          <p:cNvSpPr>
            <a:spLocks noChangeArrowheads="1"/>
          </p:cNvSpPr>
          <p:nvPr/>
        </p:nvSpPr>
        <p:spPr bwMode="auto">
          <a:xfrm>
            <a:off x="3708400" y="5516563"/>
            <a:ext cx="485775" cy="1428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527" name="Text Box 139"/>
          <p:cNvSpPr txBox="1">
            <a:spLocks noChangeArrowheads="1"/>
          </p:cNvSpPr>
          <p:nvPr/>
        </p:nvSpPr>
        <p:spPr bwMode="auto">
          <a:xfrm>
            <a:off x="2124075" y="549275"/>
            <a:ext cx="68405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>
                <a:solidFill>
                  <a:srgbClr val="FFFFFF"/>
                </a:solidFill>
                <a:latin typeface="Arial" charset="0"/>
                <a:cs typeface="Arial" charset="0"/>
              </a:rPr>
              <a:t>Tehnološki postupak proizvodnje 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19C65-7446-4653-9DCC-2CA58BB42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5991226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15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71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251520" y="530469"/>
            <a:ext cx="5111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dirty="0">
                <a:solidFill>
                  <a:srgbClr val="FFFFFF"/>
                </a:solidFill>
                <a:latin typeface="Arial" charset="0"/>
                <a:cs typeface="Arial" charset="0"/>
              </a:rPr>
              <a:t>Primjena aluminija</a:t>
            </a:r>
          </a:p>
        </p:txBody>
      </p:sp>
      <p:pic>
        <p:nvPicPr>
          <p:cNvPr id="204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97142"/>
            <a:ext cx="6228184" cy="416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11"/>
          <p:cNvSpPr txBox="1">
            <a:spLocks noChangeArrowheads="1"/>
          </p:cNvSpPr>
          <p:nvPr/>
        </p:nvSpPr>
        <p:spPr bwMode="auto">
          <a:xfrm>
            <a:off x="1979712" y="5805264"/>
            <a:ext cx="4356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The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18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Millennium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18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Stadium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  <a:r>
              <a:rPr kumimoji="0" lang="hr-HR" altLang="en-US" sz="18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Cardiff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  <a:r>
              <a:rPr kumimoji="0" lang="hr-HR" altLang="en-US" sz="18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Wales</a:t>
            </a:r>
            <a:endParaRPr kumimoji="0" lang="hr-HR" altLang="en-US" sz="1800" i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3E3BA5-D383-45DE-B550-80136BFB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6437" y="6003627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42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>
          <a:xfrm>
            <a:off x="755650" y="549275"/>
            <a:ext cx="8210550" cy="644525"/>
          </a:xfrm>
          <a:noFill/>
        </p:spPr>
        <p:txBody>
          <a:bodyPr/>
          <a:lstStyle/>
          <a:p>
            <a:pPr algn="r" eaLnBrk="1" hangingPunct="1"/>
            <a:r>
              <a:rPr lang="hr-HR" altLang="en-US" sz="3200" dirty="0"/>
              <a:t>Karakteristike Al </a:t>
            </a:r>
          </a:p>
        </p:txBody>
      </p:sp>
      <p:pic>
        <p:nvPicPr>
          <p:cNvPr id="2150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7338"/>
            <a:ext cx="6142124" cy="410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3605034" y="5771468"/>
            <a:ext cx="29511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Opera House, Shanghai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A00525-2735-48A5-B593-13565A74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187" y="5954824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17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07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5219700" y="620713"/>
            <a:ext cx="40322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>
                <a:solidFill>
                  <a:srgbClr val="FFFFFF"/>
                </a:solidFill>
                <a:latin typeface="Arial" charset="0"/>
                <a:cs typeface="Arial" charset="0"/>
              </a:rPr>
              <a:t>Nedostaci aluminija</a:t>
            </a:r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" b="1563"/>
          <a:stretch>
            <a:fillRect/>
          </a:stretch>
        </p:blipFill>
        <p:spPr bwMode="auto">
          <a:xfrm>
            <a:off x="539552" y="1556792"/>
            <a:ext cx="6192813" cy="400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1763688" y="5612204"/>
            <a:ext cx="3529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The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18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Memorial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18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Pyramid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  <a:r>
              <a:rPr kumimoji="0" lang="hr-HR" altLang="en-US" sz="18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Quebec</a:t>
            </a:r>
            <a:endParaRPr kumimoji="0" lang="hr-HR" altLang="en-US" sz="1800" i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F7F94A-9EBF-4DC7-89ED-EA368624B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45914" y="6027961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18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64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549275"/>
            <a:ext cx="7859712" cy="633413"/>
          </a:xfrm>
          <a:noFill/>
        </p:spPr>
        <p:txBody>
          <a:bodyPr/>
          <a:lstStyle/>
          <a:p>
            <a:pPr algn="r" eaLnBrk="1" hangingPunct="1"/>
            <a:r>
              <a:rPr lang="hr-HR" altLang="en-US" sz="3200"/>
              <a:t>Osnovni preduvjeti kvalitete Al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499" y="1212038"/>
            <a:ext cx="8813800" cy="4657725"/>
          </a:xfrm>
          <a:noFill/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hr-HR" altLang="en-US" sz="2400" dirty="0"/>
          </a:p>
          <a:p>
            <a:pPr marL="609600" indent="-609600" eaLnBrk="1" hangingPunct="1">
              <a:buFontTx/>
              <a:buAutoNum type="arabicPeriod"/>
            </a:pPr>
            <a:r>
              <a:rPr lang="hr-HR" altLang="en-US" sz="2400" dirty="0"/>
              <a:t>Mala težina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hr-HR" altLang="en-US" sz="2400" dirty="0"/>
              <a:t>Otpornost na koroziju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hr-HR" altLang="en-US" sz="2400" dirty="0"/>
              <a:t>Funkcionalni strukturalni oblici</a:t>
            </a:r>
          </a:p>
          <a:p>
            <a:pPr marL="609600" indent="-609600" eaLnBrk="1" hangingPunct="1">
              <a:buFontTx/>
              <a:buNone/>
            </a:pPr>
            <a:endParaRPr lang="hr-HR" altLang="en-US" sz="2400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"/>
          <a:stretch>
            <a:fillRect/>
          </a:stretch>
        </p:blipFill>
        <p:spPr bwMode="auto">
          <a:xfrm>
            <a:off x="6906329" y="1928825"/>
            <a:ext cx="201453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6315695" y="5263750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Airport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 Tower, Barcelona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249F40-E9A3-487C-9F0C-6828E0FA2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6057925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19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3B2C6-509B-4722-8981-7BF08445C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84" y="3232717"/>
            <a:ext cx="3923243" cy="266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15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0BD99"/>
            </a:gs>
            <a:gs pos="100000">
              <a:srgbClr val="B4D4A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7"/>
          <p:cNvSpPr>
            <a:spLocks noChangeShapeType="1"/>
          </p:cNvSpPr>
          <p:nvPr/>
        </p:nvSpPr>
        <p:spPr bwMode="auto">
          <a:xfrm flipH="1">
            <a:off x="323850" y="476250"/>
            <a:ext cx="882015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5795963" y="0"/>
            <a:ext cx="2987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CF4FC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CF4FC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CF4FC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CF4FC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CF4F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CF4F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CF4F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CF4F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CF4FC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400" b="1">
                <a:solidFill>
                  <a:srgbClr val="969696"/>
                </a:solidFill>
                <a:latin typeface="Arial Narrow" pitchFamily="34" charset="0"/>
                <a:cs typeface="Arial" charset="0"/>
              </a:rPr>
              <a:t>S  A  D  R  Ž  A  J</a:t>
            </a: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2700338" y="620713"/>
            <a:ext cx="622776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ECF4FC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CF4FC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CF4FC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CF4FC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CF4F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CF4F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CF4F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CF4F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CF4FC"/>
                </a:solidFill>
                <a:latin typeface="Arial" charset="0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6149" name="Text Box 11"/>
          <p:cNvSpPr txBox="1">
            <a:spLocks noChangeArrowheads="1"/>
          </p:cNvSpPr>
          <p:nvPr/>
        </p:nvSpPr>
        <p:spPr bwMode="auto">
          <a:xfrm>
            <a:off x="323850" y="549275"/>
            <a:ext cx="8569325" cy="852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ECF4FC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CF4FC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CF4FC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CF4FC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CF4F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CF4F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CF4F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CF4F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CF4FC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r-HR" altLang="en-US" sz="2000" dirty="0">
                <a:solidFill>
                  <a:srgbClr val="000000"/>
                </a:solidFill>
                <a:cs typeface="Arial" charset="0"/>
              </a:rPr>
              <a:t>Uvod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r-HR" altLang="en-US" sz="2000" dirty="0">
                <a:solidFill>
                  <a:srgbClr val="000000"/>
                </a:solidFill>
                <a:cs typeface="Arial" charset="0"/>
              </a:rPr>
              <a:t>Prednosti i nedostaci aluminija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r-HR" altLang="en-US" sz="2000" dirty="0">
                <a:solidFill>
                  <a:srgbClr val="000000"/>
                </a:solidFill>
                <a:cs typeface="Arial" charset="0"/>
              </a:rPr>
              <a:t>Osnovna fizikalna svojstva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r-HR" altLang="en-US" sz="2000" dirty="0">
                <a:solidFill>
                  <a:srgbClr val="000000"/>
                </a:solidFill>
                <a:cs typeface="Arial" charset="0"/>
              </a:rPr>
              <a:t>Spajanje aluminijskih elemenata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r-HR" altLang="en-US" sz="2000" dirty="0">
                <a:solidFill>
                  <a:srgbClr val="000000"/>
                </a:solidFill>
                <a:cs typeface="Arial" charset="0"/>
              </a:rPr>
              <a:t>Eksperimentalna ispitivanja zavarenih spojeva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r-HR" altLang="en-US" sz="2000" dirty="0">
                <a:solidFill>
                  <a:srgbClr val="000000"/>
                </a:solidFill>
                <a:cs typeface="Arial" charset="0"/>
              </a:rPr>
              <a:t>Ojačanja aluminija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r-HR" altLang="en-US" sz="2000" dirty="0">
                <a:solidFill>
                  <a:srgbClr val="000000"/>
                </a:solidFill>
                <a:cs typeface="Arial" charset="0"/>
              </a:rPr>
              <a:t>Aluminijske legure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r-HR" altLang="en-US" sz="2000" dirty="0">
                <a:solidFill>
                  <a:srgbClr val="000000"/>
                </a:solidFill>
                <a:cs typeface="Arial" charset="0"/>
              </a:rPr>
              <a:t>Statički proračun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hr-HR" altLang="en-US" sz="2000" dirty="0">
                <a:solidFill>
                  <a:srgbClr val="FFFFFF">
                    <a:lumMod val="50000"/>
                  </a:srgbClr>
                </a:solidFill>
                <a:cs typeface="Arial" charset="0"/>
              </a:rPr>
              <a:t>Numerička i eksperimentalna ispitivanja izvijanja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hr-HR" altLang="en-US" sz="2000" dirty="0">
                <a:solidFill>
                  <a:srgbClr val="FFFFFF">
                    <a:lumMod val="50000"/>
                  </a:srgbClr>
                </a:solidFill>
                <a:cs typeface="Arial" charset="0"/>
              </a:rPr>
              <a:t> Inovativna rješenja i budućnost aluminijskih konstrukcija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hr-HR" altLang="en-US" sz="2000" dirty="0">
                <a:solidFill>
                  <a:srgbClr val="FFFFFF">
                    <a:lumMod val="50000"/>
                  </a:srgbClr>
                </a:solidFill>
                <a:cs typeface="Arial" charset="0"/>
              </a:rPr>
              <a:t> Aluminijski mostovi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hr-HR" altLang="en-US" sz="2000" dirty="0">
                <a:solidFill>
                  <a:srgbClr val="FFFFFF">
                    <a:lumMod val="50000"/>
                  </a:srgbClr>
                </a:solidFill>
                <a:cs typeface="Arial" charset="0"/>
              </a:rPr>
              <a:t> </a:t>
            </a:r>
            <a:r>
              <a:rPr lang="hr-HR" altLang="en-US" sz="2000" dirty="0">
                <a:solidFill>
                  <a:srgbClr val="FFFFFF">
                    <a:lumMod val="50000"/>
                  </a:srgbClr>
                </a:solidFill>
                <a:cs typeface="Arial" charset="0"/>
              </a:rPr>
              <a:t>Primjena i dimenzioniranje aluminija kod prostornih nosača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endParaRPr kumimoji="1" lang="hr-HR" alt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kumimoji="1" lang="hr-HR" altLang="en-US" sz="2000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endParaRPr lang="hr-HR" alt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endParaRPr lang="hr-HR" altLang="en-US" sz="2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endParaRPr lang="hr-HR" altLang="en-US" sz="2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alt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F5B7AF-EA8E-468F-A27F-FE5EAB26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27DD51-8986-45D5-BE48-3169EC8F10B5}" type="slidenum">
              <a:rPr lang="en-US" altLang="sr-Latn-RS" smtClean="0"/>
              <a:pPr>
                <a:defRPr/>
              </a:pPr>
              <a:t>2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1986221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00063"/>
            <a:ext cx="8218487" cy="709612"/>
          </a:xfrm>
          <a:noFill/>
        </p:spPr>
        <p:txBody>
          <a:bodyPr/>
          <a:lstStyle/>
          <a:p>
            <a:pPr algn="r" eaLnBrk="1" hangingPunct="1"/>
            <a:r>
              <a:rPr lang="hr-HR" altLang="en-US" sz="4000"/>
              <a:t>Mala težina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33824"/>
            <a:ext cx="6336704" cy="419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908175" y="5876925"/>
            <a:ext cx="338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Lords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18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Cricket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18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Ground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, London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5359A-DA40-4C62-8F5B-C7B7B7947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6015038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20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5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91512" cy="777875"/>
          </a:xfrm>
          <a:noFill/>
        </p:spPr>
        <p:txBody>
          <a:bodyPr/>
          <a:lstStyle/>
          <a:p>
            <a:pPr algn="r" eaLnBrk="1" hangingPunct="1"/>
            <a:r>
              <a:rPr lang="hr-HR" altLang="en-US" sz="3200"/>
              <a:t>Otpornost na koroziju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49372"/>
            <a:ext cx="5690022" cy="392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619250" y="5589588"/>
            <a:ext cx="3384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Bridge </a:t>
            </a:r>
            <a:r>
              <a:rPr kumimoji="0" lang="hr-HR" altLang="en-US" sz="18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of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18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Aspiration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  <a:r>
              <a:rPr kumimoji="0" lang="hr-HR" altLang="en-US" sz="18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Convent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18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Garden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, London, UK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3F5906-75D2-4533-90DA-4AA5E42C7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76008" y="6080125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21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47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91512" cy="777875"/>
          </a:xfrm>
          <a:noFill/>
        </p:spPr>
        <p:txBody>
          <a:bodyPr/>
          <a:lstStyle/>
          <a:p>
            <a:pPr algn="r" eaLnBrk="1" hangingPunct="1"/>
            <a:r>
              <a:rPr lang="hr-HR" altLang="en-US" sz="3200"/>
              <a:t>Područja primjene – dobra konkurentnost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844824"/>
            <a:ext cx="8228012" cy="3338513"/>
          </a:xfrm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altLang="en-US" sz="2400" dirty="0" err="1">
                <a:solidFill>
                  <a:srgbClr val="FF0000"/>
                </a:solidFill>
              </a:rPr>
              <a:t>Velikorasponski</a:t>
            </a:r>
            <a:r>
              <a:rPr lang="hr-HR" altLang="en-US" sz="2400" dirty="0">
                <a:solidFill>
                  <a:srgbClr val="FF0000"/>
                </a:solidFill>
              </a:rPr>
              <a:t> krovni sustavi</a:t>
            </a:r>
          </a:p>
          <a:p>
            <a:pPr eaLnBrk="1" hangingPunct="1">
              <a:buFontTx/>
              <a:buChar char="-"/>
            </a:pPr>
            <a:endParaRPr lang="hr-HR" altLang="en-US" sz="2400" dirty="0"/>
          </a:p>
          <a:p>
            <a:pPr eaLnBrk="1" hangingPunct="1">
              <a:buFontTx/>
              <a:buChar char="-"/>
            </a:pPr>
            <a:r>
              <a:rPr lang="hr-HR" altLang="en-US" sz="2400" dirty="0">
                <a:solidFill>
                  <a:srgbClr val="FF0000"/>
                </a:solidFill>
              </a:rPr>
              <a:t>Konstrukcije koje se nalaze u nepristupačnim dijelovima</a:t>
            </a:r>
          </a:p>
          <a:p>
            <a:pPr eaLnBrk="1" hangingPunct="1">
              <a:buFontTx/>
              <a:buChar char="-"/>
            </a:pPr>
            <a:endParaRPr lang="hr-HR" altLang="en-US" sz="2400" dirty="0"/>
          </a:p>
          <a:p>
            <a:pPr eaLnBrk="1" hangingPunct="1">
              <a:buFontTx/>
              <a:buChar char="-"/>
            </a:pPr>
            <a:r>
              <a:rPr lang="hr-HR" altLang="en-US" sz="2400" dirty="0">
                <a:solidFill>
                  <a:srgbClr val="FF0000"/>
                </a:solidFill>
              </a:rPr>
              <a:t>Konstrukcije smještene u vlažnim i korozivnim sredinama </a:t>
            </a:r>
            <a:endParaRPr lang="hr-HR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985E53-DF37-47F9-B222-DF478D7FA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7108" y="6017776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22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19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91512" cy="777875"/>
          </a:xfrm>
          <a:noFill/>
        </p:spPr>
        <p:txBody>
          <a:bodyPr/>
          <a:lstStyle/>
          <a:p>
            <a:pPr algn="r" eaLnBrk="1" hangingPunct="1"/>
            <a:r>
              <a:rPr lang="hr-HR" altLang="en-US" sz="3200"/>
              <a:t>Područja primjene – dobra konkurentnost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28775"/>
            <a:ext cx="8228012" cy="3338513"/>
          </a:xfrm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altLang="en-US" sz="2400" dirty="0">
                <a:solidFill>
                  <a:srgbClr val="FF0000"/>
                </a:solidFill>
              </a:rPr>
              <a:t>Konstrukcije koje imaju pokretne dijelove </a:t>
            </a:r>
          </a:p>
          <a:p>
            <a:pPr eaLnBrk="1" hangingPunct="1">
              <a:buFontTx/>
              <a:buChar char="-"/>
            </a:pPr>
            <a:endParaRPr lang="hr-HR" altLang="en-US" sz="2400" dirty="0"/>
          </a:p>
          <a:p>
            <a:pPr eaLnBrk="1" hangingPunct="1">
              <a:buFontTx/>
              <a:buChar char="-"/>
            </a:pPr>
            <a:r>
              <a:rPr lang="hr-HR" altLang="en-US" sz="2400" dirty="0">
                <a:solidFill>
                  <a:srgbClr val="FF0000"/>
                </a:solidFill>
              </a:rPr>
              <a:t>Konstrukcije specijalne namjene </a:t>
            </a:r>
          </a:p>
          <a:p>
            <a:pPr eaLnBrk="1" hangingPunct="1">
              <a:buFontTx/>
              <a:buChar char="-"/>
            </a:pPr>
            <a:endParaRPr lang="hr-HR" altLang="en-US" sz="2400" dirty="0">
              <a:solidFill>
                <a:srgbClr val="FF0000"/>
              </a:solidFill>
            </a:endParaRPr>
          </a:p>
          <a:p>
            <a:pPr eaLnBrk="1" hangingPunct="1">
              <a:buFontTx/>
              <a:buChar char="-"/>
            </a:pPr>
            <a:r>
              <a:rPr lang="hr-HR" altLang="en-US" sz="2400" dirty="0">
                <a:solidFill>
                  <a:srgbClr val="FF0000"/>
                </a:solidFill>
              </a:rPr>
              <a:t>Konstrukcije gdje je pitanje težine glede temeljenja bitno</a:t>
            </a:r>
            <a:endParaRPr lang="hr-HR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52DB9B-EDC0-457F-BA0E-5E8198FE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6019800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23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41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 noChangeArrowheads="1"/>
          </p:cNvSpPr>
          <p:nvPr>
            <p:ph type="title"/>
          </p:nvPr>
        </p:nvSpPr>
        <p:spPr>
          <a:xfrm>
            <a:off x="214313" y="357188"/>
            <a:ext cx="8802687" cy="1219200"/>
          </a:xfrm>
        </p:spPr>
        <p:txBody>
          <a:bodyPr/>
          <a:lstStyle/>
          <a:p>
            <a:r>
              <a:rPr lang="hr-HR" altLang="en-US" sz="3200"/>
              <a:t>Interamerican  Exhibition Center Sao Paulo Brazil, 1969. 60 x 60 m</a:t>
            </a:r>
            <a:endParaRPr lang="en-US" altLang="en-US" sz="3200"/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25" y="1643063"/>
            <a:ext cx="5012035" cy="3285068"/>
          </a:xfrm>
          <a:noFill/>
        </p:spPr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539552" y="4743186"/>
            <a:ext cx="835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hr-HR" altLang="en-US" sz="1800" dirty="0">
                <a:solidFill>
                  <a:srgbClr val="FFFFFF"/>
                </a:solidFill>
                <a:latin typeface="Arial" charset="0"/>
                <a:cs typeface="Arial" charset="0"/>
              </a:rPr>
              <a:t>Visina prostorne rešetke je 2,36 m, 25 kranova diglo cijelu konstrukciju na 14 m visine za 27 sati. Težina konstrukcije 16 kg/m3.  </a:t>
            </a:r>
            <a:endParaRPr kumimoji="0" lang="en-US" altLang="en-US" sz="1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6858000" y="1714500"/>
            <a:ext cx="21431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hr-HR" altLang="en-US" sz="1800">
                <a:solidFill>
                  <a:srgbClr val="FFFFFF"/>
                </a:solidFill>
                <a:latin typeface="Arial" charset="0"/>
                <a:cs typeface="Arial" charset="0"/>
              </a:rPr>
              <a:t>56820 štapova, ukupne duljine 300 km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hr-HR" altLang="en-US" sz="1800">
                <a:solidFill>
                  <a:srgbClr val="FFFFFF"/>
                </a:solidFill>
                <a:latin typeface="Arial" charset="0"/>
                <a:cs typeface="Arial" charset="0"/>
              </a:rPr>
              <a:t>550000 vijaka u 13724 čvorova</a:t>
            </a: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F60D5D-A668-4F79-9150-7A1AB711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040173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24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679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/>
              <a:t>Primjeri konstrukcija </a:t>
            </a:r>
            <a:endParaRPr lang="en-US" altLang="en-US"/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1714500"/>
            <a:ext cx="4122737" cy="2714625"/>
          </a:xfrm>
          <a:noFill/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14500"/>
            <a:ext cx="40005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214313" y="4643438"/>
            <a:ext cx="4071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hr-HR" altLang="en-US" sz="1800">
                <a:solidFill>
                  <a:srgbClr val="FFFFFF"/>
                </a:solidFill>
                <a:latin typeface="Arial" charset="0"/>
                <a:cs typeface="Arial" charset="0"/>
              </a:rPr>
              <a:t>The International Congress Center of Rio de Janeiro, Brazil</a:t>
            </a: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4714875" y="4786313"/>
            <a:ext cx="392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hr-HR" altLang="en-US" sz="1800">
                <a:solidFill>
                  <a:srgbClr val="FFFFFF"/>
                </a:solidFill>
                <a:latin typeface="Arial" charset="0"/>
                <a:cs typeface="Arial" charset="0"/>
              </a:rPr>
              <a:t>Krovište bazena (Columbia)</a:t>
            </a: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27BB5C-56DA-4580-A6AA-84FE15290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25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58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/>
              <a:t>Primjeri konstrukcija </a:t>
            </a:r>
            <a:endParaRPr lang="en-US" altLang="en-US"/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214313" y="4643438"/>
            <a:ext cx="4071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hr-HR" altLang="en-US" sz="1800">
                <a:solidFill>
                  <a:srgbClr val="FFFFFF"/>
                </a:solidFill>
                <a:latin typeface="Arial" charset="0"/>
                <a:cs typeface="Arial" charset="0"/>
              </a:rPr>
              <a:t>Sport Hall of Quito (Ecuador)</a:t>
            </a: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4714875" y="4786313"/>
            <a:ext cx="3929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hr-HR" altLang="en-US" sz="18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1800" dirty="0" err="1">
                <a:solidFill>
                  <a:srgbClr val="FFFFFF"/>
                </a:solidFill>
                <a:latin typeface="Arial" charset="0"/>
                <a:cs typeface="Arial" charset="0"/>
              </a:rPr>
              <a:t>The</a:t>
            </a:r>
            <a:r>
              <a:rPr kumimoji="0" lang="hr-HR" altLang="en-US" sz="1800" dirty="0">
                <a:solidFill>
                  <a:srgbClr val="FFFFFF"/>
                </a:solidFill>
                <a:latin typeface="Arial" charset="0"/>
                <a:cs typeface="Arial" charset="0"/>
              </a:rPr>
              <a:t> “</a:t>
            </a:r>
            <a:r>
              <a:rPr kumimoji="0" lang="hr-HR" altLang="en-US" sz="1800" dirty="0" err="1">
                <a:solidFill>
                  <a:srgbClr val="FFFFFF"/>
                </a:solidFill>
                <a:latin typeface="Arial" charset="0"/>
                <a:cs typeface="Arial" charset="0"/>
              </a:rPr>
              <a:t>Spruce</a:t>
            </a:r>
            <a:r>
              <a:rPr kumimoji="0" lang="hr-HR" altLang="en-US" sz="18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1800" dirty="0" err="1">
                <a:solidFill>
                  <a:srgbClr val="FFFFFF"/>
                </a:solidFill>
                <a:latin typeface="Arial" charset="0"/>
                <a:cs typeface="Arial" charset="0"/>
              </a:rPr>
              <a:t>Goose</a:t>
            </a:r>
            <a:r>
              <a:rPr kumimoji="0" lang="hr-HR" altLang="en-US" sz="1800" dirty="0">
                <a:solidFill>
                  <a:srgbClr val="FFFFFF"/>
                </a:solidFill>
                <a:latin typeface="Arial" charset="0"/>
                <a:cs typeface="Arial" charset="0"/>
              </a:rPr>
              <a:t>” kupola, (</a:t>
            </a:r>
            <a:r>
              <a:rPr kumimoji="0" lang="hr-HR" altLang="en-US" sz="1800" dirty="0" err="1">
                <a:solidFill>
                  <a:srgbClr val="FFFFFF"/>
                </a:solidFill>
                <a:latin typeface="Arial" charset="0"/>
                <a:cs typeface="Arial" charset="0"/>
              </a:rPr>
              <a:t>Long</a:t>
            </a:r>
            <a:r>
              <a:rPr kumimoji="0" lang="hr-HR" altLang="en-US" sz="1800" dirty="0">
                <a:solidFill>
                  <a:srgbClr val="FFFFFF"/>
                </a:solidFill>
                <a:latin typeface="Arial" charset="0"/>
                <a:cs typeface="Arial" charset="0"/>
              </a:rPr>
              <a:t> Beach California), skladišta, raspon 415 stopa</a:t>
            </a:r>
            <a:endParaRPr kumimoji="0" lang="en-US" altLang="en-US" sz="1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072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714500"/>
            <a:ext cx="4387850" cy="2895600"/>
          </a:xfrm>
          <a:noFill/>
        </p:spPr>
      </p:pic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500"/>
            <a:ext cx="45735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AA1117-243B-4D75-818D-4E552008E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26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16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/>
              <a:t>Primjeri konstrukcija </a:t>
            </a:r>
            <a:endParaRPr lang="en-US" altLang="en-US"/>
          </a:p>
        </p:txBody>
      </p:sp>
      <p:sp>
        <p:nvSpPr>
          <p:cNvPr id="31747" name="TextBox 6"/>
          <p:cNvSpPr txBox="1">
            <a:spLocks noChangeArrowheads="1"/>
          </p:cNvSpPr>
          <p:nvPr/>
        </p:nvSpPr>
        <p:spPr bwMode="auto">
          <a:xfrm>
            <a:off x="571500" y="5715000"/>
            <a:ext cx="3929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>
                <a:solidFill>
                  <a:srgbClr val="FFFFFF"/>
                </a:solidFill>
                <a:latin typeface="Arial" charset="0"/>
                <a:cs typeface="Arial" charset="0"/>
              </a:rPr>
              <a:t>Geodetska kupola u Muzeju Traianei u Rimu </a:t>
            </a: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1214438"/>
            <a:ext cx="3125787" cy="4500562"/>
          </a:xfrm>
          <a:noFill/>
        </p:spPr>
      </p:pic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3" y="1357313"/>
            <a:ext cx="5138737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15"/>
          <p:cNvSpPr txBox="1">
            <a:spLocks noChangeArrowheads="1"/>
          </p:cNvSpPr>
          <p:nvPr/>
        </p:nvSpPr>
        <p:spPr bwMode="auto">
          <a:xfrm>
            <a:off x="4286250" y="5000625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hr-HR" altLang="en-US" sz="1800">
                <a:solidFill>
                  <a:srgbClr val="FFFFFF"/>
                </a:solidFill>
                <a:latin typeface="Arial" charset="0"/>
                <a:cs typeface="Arial" charset="0"/>
              </a:rPr>
              <a:t>Helideck na off-shore platformi</a:t>
            </a: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F17D04-F6E1-4D48-8C6B-11C2928F7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27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28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/>
              <a:t>Primjeri konstrukcija </a:t>
            </a:r>
            <a:endParaRPr lang="en-US" altLang="en-US"/>
          </a:p>
        </p:txBody>
      </p:sp>
      <p:sp>
        <p:nvSpPr>
          <p:cNvPr id="32771" name="TextBox 6"/>
          <p:cNvSpPr txBox="1">
            <a:spLocks noChangeArrowheads="1"/>
          </p:cNvSpPr>
          <p:nvPr/>
        </p:nvSpPr>
        <p:spPr bwMode="auto">
          <a:xfrm>
            <a:off x="214313" y="5000625"/>
            <a:ext cx="3929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>
                <a:solidFill>
                  <a:srgbClr val="FFFFFF"/>
                </a:solidFill>
                <a:latin typeface="Arial" charset="0"/>
                <a:cs typeface="Arial" charset="0"/>
              </a:rPr>
              <a:t>vojni most: faza podizanja</a:t>
            </a: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2772" name="TextBox 15"/>
          <p:cNvSpPr txBox="1">
            <a:spLocks noChangeArrowheads="1"/>
          </p:cNvSpPr>
          <p:nvPr/>
        </p:nvSpPr>
        <p:spPr bwMode="auto">
          <a:xfrm>
            <a:off x="4286250" y="5000625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hr-HR" altLang="en-US" sz="1800">
                <a:solidFill>
                  <a:srgbClr val="FFFFFF"/>
                </a:solidFill>
                <a:latin typeface="Arial" charset="0"/>
                <a:cs typeface="Arial" charset="0"/>
              </a:rPr>
              <a:t> Kanalizacijski sustav</a:t>
            </a: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277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0" y="1785938"/>
            <a:ext cx="4221163" cy="2924175"/>
          </a:xfrm>
          <a:noFill/>
        </p:spPr>
      </p:pic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806575"/>
            <a:ext cx="4500562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2DB5BC-A05F-4E2A-94C1-46F37567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14331" y="6021288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28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98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/>
              <a:t>Primjeri konstrukcija </a:t>
            </a:r>
            <a:endParaRPr lang="en-US" altLang="en-US"/>
          </a:p>
        </p:txBody>
      </p:sp>
      <p:sp>
        <p:nvSpPr>
          <p:cNvPr id="32771" name="TextBox 6"/>
          <p:cNvSpPr txBox="1">
            <a:spLocks noChangeArrowheads="1"/>
          </p:cNvSpPr>
          <p:nvPr/>
        </p:nvSpPr>
        <p:spPr bwMode="auto">
          <a:xfrm>
            <a:off x="214313" y="5000625"/>
            <a:ext cx="39290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dirty="0">
                <a:solidFill>
                  <a:srgbClr val="FFFFFF"/>
                </a:solidFill>
                <a:latin typeface="Arial" charset="0"/>
                <a:cs typeface="Arial" charset="0"/>
              </a:rPr>
              <a:t>Aluminijska kupola za skladištenje ugljena</a:t>
            </a:r>
            <a:endParaRPr kumimoji="0" lang="en-US" altLang="en-US" sz="1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340768"/>
            <a:ext cx="395357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22097"/>
            <a:ext cx="4860032" cy="322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D34E2D-D44F-435B-AA57-1070F53EF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5877272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29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2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575675" cy="901700"/>
          </a:xfrm>
          <a:noFill/>
        </p:spPr>
        <p:txBody>
          <a:bodyPr/>
          <a:lstStyle/>
          <a:p>
            <a:pPr algn="r" eaLnBrk="1" hangingPunct="1"/>
            <a:r>
              <a:rPr lang="hr-HR" altLang="en-US" dirty="0"/>
              <a:t>Uvod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414" y="1716795"/>
            <a:ext cx="5472112" cy="465772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en-US" sz="2400" dirty="0"/>
              <a:t>-Element aluminij otkriven je prije 250 godina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en-US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en-US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en-US" sz="2400" dirty="0"/>
              <a:t>-Simbol Al, atomski broj 13, atomska masa 27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en-US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en-US" sz="36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1550988"/>
            <a:ext cx="3379788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282531" y="5849938"/>
            <a:ext cx="28082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 dirty="0">
                <a:solidFill>
                  <a:srgbClr val="FFFFFF"/>
                </a:solidFill>
                <a:cs typeface="Arial" charset="0"/>
              </a:rPr>
              <a:t>Iskop boksita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067F7C-8544-4546-A444-B115DE19B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9016" y="5937250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3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6108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hr-HR" altLang="en-US" sz="3200">
                <a:latin typeface="Arial" charset="0"/>
              </a:rPr>
              <a:t>Osnovna fizikalna i mehanička svojstva</a:t>
            </a:r>
          </a:p>
        </p:txBody>
      </p:sp>
      <p:graphicFrame>
        <p:nvGraphicFramePr>
          <p:cNvPr id="425122" name="Group 1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668713"/>
              </p:ext>
            </p:extLst>
          </p:nvPr>
        </p:nvGraphicFramePr>
        <p:xfrm>
          <a:off x="611981" y="1916832"/>
          <a:ext cx="7920037" cy="3260828"/>
        </p:xfrm>
        <a:graphic>
          <a:graphicData uri="http://schemas.openxmlformats.org/drawingml/2006/table">
            <a:tbl>
              <a:tblPr/>
              <a:tblGrid>
                <a:gridCol w="3240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3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Aluminij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Čelik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Specifična masa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2,7 g/m</a:t>
                      </a:r>
                      <a:r>
                        <a:rPr kumimoji="1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³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7,85 g/m</a:t>
                      </a:r>
                      <a:r>
                        <a:rPr kumimoji="1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³</a:t>
                      </a:r>
                      <a:endParaRPr kumimoji="1" lang="hr-H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Temperatura taljenja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660,24 </a:t>
                      </a:r>
                      <a:r>
                        <a:rPr kumimoji="1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°</a:t>
                      </a: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kumimoji="1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1536 </a:t>
                      </a:r>
                      <a:r>
                        <a:rPr kumimoji="1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°</a:t>
                      </a: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Temperatura ključanja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2500 </a:t>
                      </a:r>
                      <a:r>
                        <a:rPr kumimoji="1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°</a:t>
                      </a: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2500 </a:t>
                      </a:r>
                      <a:r>
                        <a:rPr kumimoji="1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°</a:t>
                      </a: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Modul elastičnosti E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70 000 N/mm</a:t>
                      </a:r>
                      <a:r>
                        <a:rPr kumimoji="1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²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210 000 N/mm</a:t>
                      </a:r>
                      <a:r>
                        <a:rPr kumimoji="1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²</a:t>
                      </a:r>
                      <a:endParaRPr kumimoji="1" lang="hr-H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Modul posmika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27 000 N/mm</a:t>
                      </a:r>
                      <a:r>
                        <a:rPr kumimoji="1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²</a:t>
                      </a:r>
                      <a:endParaRPr kumimoji="1" lang="hr-H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81 000 N/mm</a:t>
                      </a:r>
                      <a:r>
                        <a:rPr kumimoji="1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²</a:t>
                      </a:r>
                      <a:endParaRPr kumimoji="1" lang="hr-H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Poissonov broj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0,34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0,3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853" name="Rectangle 146"/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4854" name="Text Box 150"/>
          <p:cNvSpPr txBox="1">
            <a:spLocks noChangeArrowheads="1"/>
          </p:cNvSpPr>
          <p:nvPr/>
        </p:nvSpPr>
        <p:spPr bwMode="auto">
          <a:xfrm>
            <a:off x="5056188" y="227012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9D85C4-A478-40F9-9309-46F2E53A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5987477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30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01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95288" y="549275"/>
            <a:ext cx="82804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i="1" u="sng">
                <a:solidFill>
                  <a:srgbClr val="FFFFFF"/>
                </a:solidFill>
                <a:latin typeface="Arial" charset="0"/>
                <a:cs typeface="Arial" charset="0"/>
              </a:rPr>
              <a:t>Modul elastičnosti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-1/3 modula elastičnosti čelika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-u mnogim slučajevima krutost presjeka je ključan čimbenik za konstrukcijsko oblikovanje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2375"/>
            <a:ext cx="6048375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6516216" y="3978276"/>
            <a:ext cx="26638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600" i="1" dirty="0">
                <a:solidFill>
                  <a:srgbClr val="FFFFFF"/>
                </a:solidFill>
                <a:latin typeface="Arial" charset="0"/>
                <a:cs typeface="Arial" charset="0"/>
              </a:rPr>
              <a:t>Usporedba krutosti i težine po metru čeličnih i aluminijskih presjeka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9D9F9B-EE50-4577-A2B4-132FE7AC2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1168" y="6037742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31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3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549275"/>
            <a:ext cx="8813800" cy="56880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en-US" sz="2400" i="1" u="sng" dirty="0">
                <a:latin typeface="Arial" charset="0"/>
              </a:rPr>
              <a:t>Utjecaj temperature</a:t>
            </a:r>
          </a:p>
          <a:p>
            <a:pPr eaLnBrk="1" hangingPunct="1">
              <a:buFontTx/>
              <a:buChar char="-"/>
            </a:pPr>
            <a:endParaRPr lang="hr-HR" altLang="en-US" sz="2400" dirty="0"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hr-HR" altLang="en-US" sz="2000" dirty="0">
              <a:latin typeface="Arial" charset="0"/>
              <a:cs typeface="Arial" charset="0"/>
            </a:endParaRPr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337" y="1147895"/>
            <a:ext cx="4290847" cy="454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1013073" y="5822116"/>
            <a:ext cx="6552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Smanjenje čvrstoće u toplinom zahvaćenom dijelu kod zavara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EDB0F2-C8ED-4104-ACCD-B7DEF245B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2141" y="5911060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32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01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578" y="720725"/>
            <a:ext cx="8813800" cy="54165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en-US" sz="2400" b="1" i="1" dirty="0">
                <a:latin typeface="Arial" charset="0"/>
              </a:rPr>
              <a:t>SVOJSTVA</a:t>
            </a:r>
            <a:r>
              <a:rPr lang="hr-HR" altLang="en-US" sz="2400" i="1" u="sng" dirty="0">
                <a:latin typeface="Arial" charset="0"/>
              </a:rPr>
              <a:t> </a:t>
            </a:r>
          </a:p>
          <a:p>
            <a:pPr eaLnBrk="1" hangingPunct="1">
              <a:buFontTx/>
              <a:buNone/>
            </a:pPr>
            <a:endParaRPr lang="hr-HR" altLang="en-US" sz="2400" i="1" u="sng" dirty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hr-HR" altLang="en-US" sz="2400" i="1" u="sng" dirty="0">
                <a:latin typeface="Arial" charset="0"/>
              </a:rPr>
              <a:t>Otpornost na udarce</a:t>
            </a:r>
          </a:p>
          <a:p>
            <a:pPr eaLnBrk="1" hangingPunct="1">
              <a:buFontTx/>
              <a:buNone/>
            </a:pPr>
            <a:endParaRPr lang="hr-HR" altLang="en-US" sz="2400" i="1" u="sng" dirty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hr-HR" altLang="en-US" sz="2400" i="1" u="sng" dirty="0">
                <a:latin typeface="Arial" charset="0"/>
              </a:rPr>
              <a:t>Otpornost na zamor</a:t>
            </a:r>
          </a:p>
          <a:p>
            <a:pPr eaLnBrk="1" hangingPunct="1">
              <a:buFontTx/>
              <a:buNone/>
            </a:pPr>
            <a:endParaRPr lang="hr-HR" altLang="en-US" sz="2400" i="1" u="sng" dirty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hr-HR" altLang="en-US" sz="2400" i="1" u="sng" dirty="0">
                <a:latin typeface="Arial" charset="0"/>
              </a:rPr>
              <a:t>Utjecaj puzanja materijala</a:t>
            </a:r>
          </a:p>
          <a:p>
            <a:pPr eaLnBrk="1" hangingPunct="1">
              <a:buFontTx/>
              <a:buNone/>
            </a:pPr>
            <a:r>
              <a:rPr lang="el-GR" altLang="en-US" sz="2400" i="1" dirty="0">
                <a:latin typeface="Arial" charset="0"/>
              </a:rPr>
              <a:t> c = 1 – 0,4 (γ - 0.5)</a:t>
            </a:r>
            <a:endParaRPr lang="hr-HR" altLang="en-US" sz="2400" i="1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hr-HR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E8574B-0DE4-498D-AC15-3DE928A5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6019800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33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92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13" y="115888"/>
            <a:ext cx="8802687" cy="1219200"/>
          </a:xfrm>
        </p:spPr>
        <p:txBody>
          <a:bodyPr/>
          <a:lstStyle/>
          <a:p>
            <a:pPr algn="r" eaLnBrk="1" hangingPunct="1"/>
            <a:r>
              <a:rPr lang="hr-HR" altLang="en-US" sz="3200" b="1" dirty="0"/>
              <a:t>Stabilnost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538" y="1769269"/>
            <a:ext cx="8813800" cy="573246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hr-HR" altLang="en-US" sz="2000" dirty="0">
                <a:latin typeface="Arial" charset="0"/>
              </a:rPr>
              <a:t>-</a:t>
            </a:r>
            <a:r>
              <a:rPr lang="hr-HR" altLang="en-US" sz="2400" dirty="0">
                <a:latin typeface="Arial" charset="0"/>
              </a:rPr>
              <a:t>zbog malog modula elastičnosti tlačna nosivost vitkih elemenata u odnosu na čelik je ozbiljno reducirana</a:t>
            </a:r>
          </a:p>
          <a:p>
            <a:pPr eaLnBrk="1" hangingPunct="1"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hr-HR" altLang="en-US" sz="2000" dirty="0">
              <a:latin typeface="Arial" charset="0"/>
            </a:endParaRP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4211638" y="3933825"/>
            <a:ext cx="431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400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18D406-9E89-403A-ACE4-B84F9B4B0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019800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34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77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hr-HR" altLang="en-US" sz="3200"/>
              <a:t>Spajanje elemenata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3" y="1412875"/>
            <a:ext cx="8813800" cy="476885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marL="609600" indent="-609600"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-spojevi su vrlo važni dio svake konstrukcije, ne samo sa stajališta konstrukcijskog ponašanja, nego i u relaciji sa cijenom proizvoda:</a:t>
            </a:r>
          </a:p>
          <a:p>
            <a:pPr marL="609600" indent="-609600" eaLnBrk="1" hangingPunct="1"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marL="609600" indent="-609600"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	- zakovice</a:t>
            </a:r>
          </a:p>
          <a:p>
            <a:pPr marL="609600" indent="-609600"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	- vijci</a:t>
            </a:r>
          </a:p>
          <a:p>
            <a:pPr marL="609600" indent="-609600"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	- </a:t>
            </a:r>
            <a:r>
              <a:rPr lang="hr-HR" altLang="en-US" sz="2400" dirty="0" err="1">
                <a:latin typeface="Arial" charset="0"/>
              </a:rPr>
              <a:t>zavar</a:t>
            </a:r>
            <a:endParaRPr lang="hr-HR" altLang="en-US" sz="2400" dirty="0">
              <a:latin typeface="Arial" charset="0"/>
            </a:endParaRPr>
          </a:p>
          <a:p>
            <a:pPr marL="609600" indent="-609600"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	-lijepljenje</a:t>
            </a:r>
          </a:p>
          <a:p>
            <a:pPr marL="609600" indent="-609600" eaLnBrk="1" hangingPunct="1">
              <a:buFontTx/>
              <a:buNone/>
            </a:pPr>
            <a:endParaRPr lang="hr-HR" altLang="en-US" sz="2400" i="1" u="sng" dirty="0">
              <a:latin typeface="Arial" charset="0"/>
            </a:endParaRPr>
          </a:p>
          <a:p>
            <a:pPr marL="609600" indent="-609600" eaLnBrk="1" hangingPunct="1">
              <a:buFontTx/>
              <a:buNone/>
            </a:pPr>
            <a:endParaRPr lang="hr-HR" altLang="en-US" dirty="0">
              <a:latin typeface="Arial" charset="0"/>
            </a:endParaRPr>
          </a:p>
          <a:p>
            <a:pPr marL="609600" indent="-609600" eaLnBrk="1" hangingPunct="1">
              <a:buFontTx/>
              <a:buNone/>
            </a:pPr>
            <a:endParaRPr lang="hr-HR" altLang="en-US" dirty="0">
              <a:latin typeface="Arial" charset="0"/>
            </a:endParaRPr>
          </a:p>
          <a:p>
            <a:pPr marL="609600" indent="-609600" eaLnBrk="1" hangingPunct="1">
              <a:buFontTx/>
              <a:buNone/>
            </a:pPr>
            <a:endParaRPr lang="hr-HR" altLang="en-US" i="1" u="sng" dirty="0">
              <a:latin typeface="Arial" charset="0"/>
            </a:endParaRPr>
          </a:p>
          <a:p>
            <a:pPr marL="609600" indent="-609600" eaLnBrk="1" hangingPunct="1">
              <a:buFontTx/>
              <a:buNone/>
            </a:pPr>
            <a:endParaRPr lang="hr-HR" altLang="en-US" i="1" u="sng" dirty="0">
              <a:latin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770DFC-3470-4897-B09B-AD6AF4969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6028403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35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74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368425"/>
            <a:ext cx="8813800" cy="54895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-za dimenzioniranje spoja slijedeći uvjet mora biti zadovoljen:</a:t>
            </a:r>
          </a:p>
          <a:p>
            <a:pPr eaLnBrk="1" hangingPunct="1"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algn="ctr" eaLnBrk="1" hangingPunct="1">
              <a:buFontTx/>
              <a:buNone/>
            </a:pPr>
            <a:r>
              <a:rPr lang="hr-HR" altLang="en-US" sz="2400" dirty="0" err="1">
                <a:latin typeface="Arial" charset="0"/>
              </a:rPr>
              <a:t>F</a:t>
            </a:r>
            <a:r>
              <a:rPr lang="hr-HR" altLang="en-US" sz="1200" dirty="0" err="1">
                <a:latin typeface="Arial" charset="0"/>
              </a:rPr>
              <a:t>Ed</a:t>
            </a:r>
            <a:r>
              <a:rPr lang="hr-HR" altLang="en-US" sz="1200" dirty="0">
                <a:latin typeface="Arial" charset="0"/>
              </a:rPr>
              <a:t>  </a:t>
            </a:r>
            <a:r>
              <a:rPr lang="hr-HR" altLang="en-US" sz="2400" dirty="0">
                <a:latin typeface="Arial" charset="0"/>
                <a:cs typeface="Arial" charset="0"/>
              </a:rPr>
              <a:t>≤ </a:t>
            </a:r>
            <a:r>
              <a:rPr lang="hr-HR" altLang="en-US" sz="2400" dirty="0" err="1">
                <a:latin typeface="Arial" charset="0"/>
                <a:cs typeface="Arial" charset="0"/>
              </a:rPr>
              <a:t>F</a:t>
            </a:r>
            <a:r>
              <a:rPr lang="hr-HR" altLang="en-US" sz="1200" dirty="0" err="1">
                <a:latin typeface="Arial" charset="0"/>
                <a:cs typeface="Arial" charset="0"/>
              </a:rPr>
              <a:t>Rd</a:t>
            </a:r>
            <a:endParaRPr lang="hr-HR" altLang="en-US" sz="1200" dirty="0">
              <a:latin typeface="Arial" charset="0"/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hr-HR" altLang="en-US" sz="1200" dirty="0">
              <a:latin typeface="Arial" charset="0"/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hr-HR" altLang="en-US" sz="2400" dirty="0" err="1">
                <a:latin typeface="Arial" charset="0"/>
              </a:rPr>
              <a:t>F</a:t>
            </a:r>
            <a:r>
              <a:rPr lang="hr-HR" altLang="en-US" sz="1200" dirty="0" err="1">
                <a:latin typeface="Arial" charset="0"/>
              </a:rPr>
              <a:t>Ed</a:t>
            </a:r>
            <a:r>
              <a:rPr lang="hr-HR" altLang="en-US" sz="1200" dirty="0">
                <a:latin typeface="Arial" charset="0"/>
              </a:rPr>
              <a:t> </a:t>
            </a:r>
            <a:r>
              <a:rPr lang="hr-HR" altLang="en-US" sz="2400" dirty="0">
                <a:latin typeface="Arial" charset="0"/>
              </a:rPr>
              <a:t>= sila u spoju uzrokovana opterećenjem</a:t>
            </a:r>
          </a:p>
          <a:p>
            <a:pPr algn="ctr" eaLnBrk="1" hangingPunct="1">
              <a:buFontTx/>
              <a:buNone/>
            </a:pPr>
            <a:r>
              <a:rPr lang="hr-HR" altLang="en-US" sz="2400" dirty="0" err="1">
                <a:latin typeface="Arial" charset="0"/>
                <a:cs typeface="Arial" charset="0"/>
              </a:rPr>
              <a:t>F</a:t>
            </a:r>
            <a:r>
              <a:rPr lang="hr-HR" altLang="en-US" sz="1200" dirty="0" err="1">
                <a:latin typeface="Arial" charset="0"/>
                <a:cs typeface="Arial" charset="0"/>
              </a:rPr>
              <a:t>Rd</a:t>
            </a:r>
            <a:r>
              <a:rPr lang="hr-HR" altLang="en-US" sz="1200" dirty="0">
                <a:latin typeface="Arial" charset="0"/>
                <a:cs typeface="Arial" charset="0"/>
              </a:rPr>
              <a:t> </a:t>
            </a:r>
            <a:r>
              <a:rPr lang="hr-HR" altLang="en-US" sz="2400" dirty="0">
                <a:latin typeface="Arial" charset="0"/>
                <a:cs typeface="Arial" charset="0"/>
              </a:rPr>
              <a:t>= sila otpornosti spoja</a:t>
            </a:r>
          </a:p>
          <a:p>
            <a:pPr algn="ctr" eaLnBrk="1" hangingPunct="1">
              <a:buFontTx/>
              <a:buNone/>
            </a:pPr>
            <a:endParaRPr lang="hr-HR" altLang="en-US" sz="2400" dirty="0">
              <a:latin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C6574F-34F8-4E9B-92C8-08F82EABD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6019800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36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06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250" y="908720"/>
            <a:ext cx="8813800" cy="5632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en-US" sz="2400" dirty="0">
                <a:latin typeface="Arial" charset="0"/>
              </a:rPr>
              <a:t>-zakivanje se obavlja uz solidno prethodno stezanje elemenata za spajanje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en-US" sz="2400" dirty="0">
                <a:latin typeface="Arial" charset="0"/>
              </a:rPr>
              <a:t>-glavu zakovice treba odgovarajuće oblikovati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en-US" sz="2400" dirty="0">
                <a:latin typeface="Arial" charset="0"/>
              </a:rPr>
              <a:t>-čvrstoće zakovica od 180 do 260 N/mm</a:t>
            </a:r>
            <a:r>
              <a:rPr lang="en-US" altLang="en-US" sz="2400" dirty="0">
                <a:latin typeface="Arial" charset="0"/>
                <a:cs typeface="Arial" charset="0"/>
              </a:rPr>
              <a:t>²</a:t>
            </a:r>
            <a:endParaRPr lang="hr-HR" altLang="en-US" sz="2400" dirty="0">
              <a:latin typeface="Arial" charset="0"/>
              <a:cs typeface="Arial" charset="0"/>
            </a:endParaRP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3">
            <a:lum bright="54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0575"/>
            <a:ext cx="4391025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4932363" y="2133600"/>
            <a:ext cx="4103687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lphaLcParenR"/>
            </a:pP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polukružna glava (za profile zakovice do 12mm)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b),c),</a:t>
            </a:r>
            <a:r>
              <a:rPr kumimoji="0" lang="hr-HR" altLang="en-US" sz="2400" dirty="0" err="1">
                <a:solidFill>
                  <a:srgbClr val="FFFFFF"/>
                </a:solidFill>
                <a:latin typeface="Arial" charset="0"/>
                <a:cs typeface="Arial" charset="0"/>
              </a:rPr>
              <a:t>d</a:t>
            </a: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) glave specifičnih oblika za veće profile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e) zakovice za dinamički naprezane elemente iz dva odvojena dijela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lphaLcParenR"/>
            </a:pPr>
            <a:endParaRPr kumimoji="0" lang="hr-HR" altLang="en-US" sz="24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4B9C0-8A4B-424A-9F1E-C67099760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6033401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37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71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642938"/>
            <a:ext cx="8813800" cy="554513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hr-HR" altLang="en-US" sz="2400" i="1" u="sng" dirty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hr-HR" altLang="en-US" i="1" u="sng" dirty="0">
                <a:latin typeface="Arial" charset="0"/>
              </a:rPr>
              <a:t>SPOJEVI</a:t>
            </a:r>
          </a:p>
          <a:p>
            <a:pPr eaLnBrk="1" hangingPunct="1">
              <a:buFontTx/>
              <a:buNone/>
            </a:pPr>
            <a:endParaRPr lang="hr-HR" altLang="en-US" sz="2400" i="1" u="sng" dirty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hr-HR" altLang="en-US" sz="2400" i="1" u="sng" dirty="0">
                <a:latin typeface="Arial" charset="0"/>
              </a:rPr>
              <a:t>Vijčani spojevi</a:t>
            </a:r>
          </a:p>
          <a:p>
            <a:pPr eaLnBrk="1" hangingPunct="1">
              <a:buFontTx/>
              <a:buNone/>
            </a:pPr>
            <a:endParaRPr lang="hr-HR" altLang="en-US" sz="2400" i="1" u="sng" dirty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hr-HR" altLang="en-US" sz="2400" i="1" u="sng" dirty="0">
                <a:latin typeface="Arial" charset="0"/>
                <a:cs typeface="Arial" charset="0"/>
              </a:rPr>
              <a:t>Lijepljenje</a:t>
            </a:r>
          </a:p>
          <a:p>
            <a:pPr eaLnBrk="1" hangingPunct="1">
              <a:buFontTx/>
              <a:buNone/>
            </a:pPr>
            <a:endParaRPr lang="hr-HR" altLang="en-US" sz="2400" i="1" u="sng" dirty="0"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hr-HR" altLang="en-US" sz="2400" i="1" u="sng" dirty="0">
                <a:latin typeface="Arial" charset="0"/>
                <a:cs typeface="Arial" charset="0"/>
              </a:rPr>
              <a:t>Zavarivanje</a:t>
            </a:r>
          </a:p>
          <a:p>
            <a:pPr eaLnBrk="1" hangingPunct="1">
              <a:buFontTx/>
              <a:buNone/>
            </a:pPr>
            <a:endParaRPr lang="hr-HR" altLang="en-US" sz="2400" dirty="0"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hr-HR" altLang="en-US" sz="2400" i="1" u="sng" dirty="0">
              <a:latin typeface="Arial" charset="0"/>
              <a:cs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F84441-12C8-4E4E-9F09-90423965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6026590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38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59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ZAVARIVANJE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err="1"/>
              <a:t>plinsko</a:t>
            </a:r>
            <a:r>
              <a:rPr lang="en-GB" sz="2400" dirty="0"/>
              <a:t> </a:t>
            </a:r>
            <a:r>
              <a:rPr lang="en-GB" sz="2400" dirty="0" err="1"/>
              <a:t>zavarivanje</a:t>
            </a:r>
            <a:r>
              <a:rPr lang="en-GB" sz="2400" dirty="0"/>
              <a:t> (</a:t>
            </a:r>
            <a:r>
              <a:rPr lang="en-GB" sz="2400" dirty="0" err="1"/>
              <a:t>autogeno</a:t>
            </a:r>
            <a:r>
              <a:rPr lang="en-GB" sz="2400" dirty="0"/>
              <a:t> </a:t>
            </a:r>
            <a:r>
              <a:rPr lang="en-GB" sz="2400" dirty="0" err="1"/>
              <a:t>zavarivanje</a:t>
            </a:r>
            <a:r>
              <a:rPr lang="en-GB" sz="2400" dirty="0"/>
              <a:t>),</a:t>
            </a:r>
          </a:p>
          <a:p>
            <a:r>
              <a:rPr lang="en-GB" sz="2400" dirty="0" err="1"/>
              <a:t>elektrolučno</a:t>
            </a:r>
            <a:r>
              <a:rPr lang="en-GB" sz="2400" dirty="0"/>
              <a:t> </a:t>
            </a:r>
            <a:r>
              <a:rPr lang="en-GB" sz="2400" dirty="0" err="1"/>
              <a:t>zavarivanje</a:t>
            </a:r>
            <a:r>
              <a:rPr lang="en-GB" sz="2400" dirty="0"/>
              <a:t> (</a:t>
            </a:r>
            <a:r>
              <a:rPr lang="en-GB" sz="2400" dirty="0" err="1"/>
              <a:t>elektrode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zaštitnom</a:t>
            </a:r>
            <a:r>
              <a:rPr lang="en-GB" sz="2400" dirty="0"/>
              <a:t> </a:t>
            </a:r>
            <a:r>
              <a:rPr lang="en-GB" sz="2400" dirty="0" err="1"/>
              <a:t>oblogom</a:t>
            </a:r>
            <a:r>
              <a:rPr lang="en-GB" sz="2400" dirty="0"/>
              <a:t>),</a:t>
            </a:r>
          </a:p>
          <a:p>
            <a:r>
              <a:rPr lang="en-GB" sz="2400" dirty="0"/>
              <a:t> </a:t>
            </a:r>
            <a:r>
              <a:rPr lang="en-GB" sz="2400" dirty="0" err="1"/>
              <a:t>zavarivanje</a:t>
            </a:r>
            <a:r>
              <a:rPr lang="en-GB" sz="2400" dirty="0"/>
              <a:t> pod </a:t>
            </a:r>
            <a:r>
              <a:rPr lang="en-GB" sz="2400" dirty="0" err="1"/>
              <a:t>zaštitom</a:t>
            </a:r>
            <a:r>
              <a:rPr lang="en-GB" sz="2400" dirty="0"/>
              <a:t> </a:t>
            </a:r>
            <a:r>
              <a:rPr lang="en-GB" sz="2400" dirty="0" err="1"/>
              <a:t>inertnog</a:t>
            </a:r>
            <a:r>
              <a:rPr lang="en-GB" sz="2400" dirty="0"/>
              <a:t> </a:t>
            </a:r>
            <a:r>
              <a:rPr lang="en-GB" sz="2400" dirty="0" err="1"/>
              <a:t>plina</a:t>
            </a:r>
            <a:r>
              <a:rPr lang="en-GB" sz="2400" dirty="0"/>
              <a:t> s </a:t>
            </a:r>
            <a:r>
              <a:rPr lang="en-GB" sz="2400" dirty="0" err="1"/>
              <a:t>trajnom</a:t>
            </a:r>
            <a:r>
              <a:rPr lang="en-GB" sz="2400" dirty="0"/>
              <a:t> tungsten (</a:t>
            </a:r>
            <a:r>
              <a:rPr lang="en-GB" sz="2400" dirty="0" err="1"/>
              <a:t>volfram</a:t>
            </a:r>
            <a:r>
              <a:rPr lang="en-GB" sz="2400" dirty="0"/>
              <a:t>) </a:t>
            </a:r>
            <a:r>
              <a:rPr lang="en-GB" sz="2400" dirty="0" err="1"/>
              <a:t>elektrodom</a:t>
            </a:r>
            <a:r>
              <a:rPr lang="en-GB" sz="2400" dirty="0"/>
              <a:t> (TIG), </a:t>
            </a:r>
            <a:r>
              <a:rPr lang="en-GB" sz="2400" dirty="0" err="1"/>
              <a:t>ili</a:t>
            </a:r>
            <a:r>
              <a:rPr lang="en-GB" sz="2400" dirty="0"/>
              <a:t> s</a:t>
            </a:r>
            <a:r>
              <a:rPr lang="hr-HR" sz="2400" dirty="0"/>
              <a:t> </a:t>
            </a:r>
            <a:r>
              <a:rPr lang="en-GB" sz="2400" dirty="0" err="1"/>
              <a:t>potrošnom</a:t>
            </a:r>
            <a:r>
              <a:rPr lang="en-GB" sz="2400" dirty="0"/>
              <a:t> </a:t>
            </a:r>
            <a:r>
              <a:rPr lang="en-GB" sz="2400" dirty="0" err="1"/>
              <a:t>metalnom</a:t>
            </a:r>
            <a:r>
              <a:rPr lang="en-GB" sz="2400" dirty="0"/>
              <a:t> </a:t>
            </a:r>
            <a:r>
              <a:rPr lang="en-GB" sz="2400" dirty="0" err="1"/>
              <a:t>elektrodom</a:t>
            </a:r>
            <a:r>
              <a:rPr lang="en-GB" sz="2400" dirty="0"/>
              <a:t> (MIG),</a:t>
            </a:r>
          </a:p>
          <a:p>
            <a:r>
              <a:rPr lang="en-GB" sz="2400" dirty="0"/>
              <a:t> </a:t>
            </a:r>
            <a:r>
              <a:rPr lang="en-GB" sz="2400" dirty="0" err="1"/>
              <a:t>lasersko</a:t>
            </a:r>
            <a:r>
              <a:rPr lang="en-GB" sz="2400" dirty="0"/>
              <a:t> </a:t>
            </a:r>
            <a:r>
              <a:rPr lang="en-GB" sz="2400" dirty="0" err="1"/>
              <a:t>zavarivanje</a:t>
            </a:r>
            <a:r>
              <a:rPr lang="en-GB" sz="2400" dirty="0"/>
              <a:t>,</a:t>
            </a:r>
          </a:p>
          <a:p>
            <a:r>
              <a:rPr lang="en-GB" sz="2400" dirty="0"/>
              <a:t> </a:t>
            </a:r>
            <a:r>
              <a:rPr lang="en-GB" sz="2400" dirty="0" err="1"/>
              <a:t>zavarivanje</a:t>
            </a:r>
            <a:r>
              <a:rPr lang="en-GB" sz="2400" dirty="0"/>
              <a:t> </a:t>
            </a:r>
            <a:r>
              <a:rPr lang="en-GB" sz="2400" dirty="0" err="1"/>
              <a:t>trenjem</a:t>
            </a:r>
            <a:r>
              <a:rPr lang="en-GB" sz="2400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13F5F7-981B-44A7-82F9-E1730CE3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5997622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39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38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3751263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30175" y="1773238"/>
            <a:ext cx="5113338" cy="45370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en-US" sz="2400" dirty="0"/>
              <a:t>-prerada drugih ruda s nižim sadržajem Al je tehnički moguća i predstavlja sirovinski potencijal budućnosti, ali za sada zbog kompliciranih i skupih postupaka nema gospodarstveni značaj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en-US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en-US" sz="1800" dirty="0"/>
          </a:p>
        </p:txBody>
      </p:sp>
      <p:sp>
        <p:nvSpPr>
          <p:cNvPr id="8196" name="Text Box 11"/>
          <p:cNvSpPr txBox="1">
            <a:spLocks noChangeArrowheads="1"/>
          </p:cNvSpPr>
          <p:nvPr/>
        </p:nvSpPr>
        <p:spPr bwMode="auto">
          <a:xfrm>
            <a:off x="5715000" y="4286250"/>
            <a:ext cx="316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000" i="1">
                <a:solidFill>
                  <a:srgbClr val="FFFFFF"/>
                </a:solidFill>
                <a:cs typeface="Arial" charset="0"/>
              </a:rPr>
              <a:t>Svjetske rezerve boksita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806C47-8F1E-47EE-9190-8C698ECA9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6002187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80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245" y="620688"/>
            <a:ext cx="8813800" cy="55610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en-US" sz="2400" i="1" u="sng" dirty="0">
                <a:latin typeface="Arial" charset="0"/>
              </a:rPr>
              <a:t>TIG varenje (</a:t>
            </a:r>
            <a:r>
              <a:rPr lang="hr-HR" altLang="en-US" sz="2400" i="1" u="sng" dirty="0" err="1">
                <a:latin typeface="Arial" charset="0"/>
              </a:rPr>
              <a:t>Tungsten</a:t>
            </a:r>
            <a:r>
              <a:rPr lang="hr-HR" altLang="en-US" sz="2400" i="1" u="sng" dirty="0">
                <a:latin typeface="Arial" charset="0"/>
              </a:rPr>
              <a:t> </a:t>
            </a:r>
            <a:r>
              <a:rPr lang="hr-HR" altLang="en-US" sz="2400" i="1" u="sng" dirty="0" err="1">
                <a:latin typeface="Arial" charset="0"/>
              </a:rPr>
              <a:t>Inert</a:t>
            </a:r>
            <a:r>
              <a:rPr lang="hr-HR" altLang="en-US" sz="2400" i="1" u="sng" dirty="0">
                <a:latin typeface="Arial" charset="0"/>
              </a:rPr>
              <a:t> Gas)</a:t>
            </a:r>
          </a:p>
          <a:p>
            <a:pPr eaLnBrk="1" hangingPunct="1">
              <a:buFontTx/>
              <a:buNone/>
            </a:pPr>
            <a:endParaRPr lang="hr-HR" altLang="en-US" sz="2400" dirty="0">
              <a:latin typeface="Arial" charset="0"/>
            </a:endParaRPr>
          </a:p>
        </p:txBody>
      </p:sp>
      <p:pic>
        <p:nvPicPr>
          <p:cNvPr id="4608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752" y="4845844"/>
            <a:ext cx="3390900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268760"/>
            <a:ext cx="9018952" cy="341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C76FFE-BCD6-4901-BBE8-8FEB8E6D3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8917" y="5808781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40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57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404664"/>
            <a:ext cx="8813800" cy="55610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vi-VN" altLang="en-US" sz="2400" u="sng" dirty="0">
                <a:latin typeface="Arial" charset="0"/>
              </a:rPr>
              <a:t>MIG varenje (Metal Inert Gas)</a:t>
            </a:r>
          </a:p>
          <a:p>
            <a:pPr eaLnBrk="1" hangingPunct="1">
              <a:buFontTx/>
              <a:buNone/>
            </a:pPr>
            <a:endParaRPr lang="hr-HR" altLang="en-US" sz="2400" dirty="0">
              <a:latin typeface="Arial" charset="0"/>
            </a:endParaRPr>
          </a:p>
        </p:txBody>
      </p:sp>
      <p:pic>
        <p:nvPicPr>
          <p:cNvPr id="4710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04349"/>
            <a:ext cx="4899548" cy="202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16" y="908720"/>
            <a:ext cx="8174858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FA8620-9049-4EB7-9B01-92A4DD093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0236" y="6059585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41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007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3" y="692150"/>
            <a:ext cx="8813800" cy="548957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hr-HR" altLang="en-US" sz="2400" b="1" dirty="0">
                <a:latin typeface="Arial" charset="0"/>
              </a:rPr>
              <a:t>USPOREDBA ZAVARIVANJA TIG I MIG POSTUPKOM ZA ČELIČNE I ALUMINIJSKE KONSTRUKCIJE </a:t>
            </a:r>
          </a:p>
          <a:p>
            <a:pPr eaLnBrk="1" hangingPunct="1"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- 2 osnovna problema</a:t>
            </a:r>
            <a:r>
              <a:rPr lang="hr-HR" altLang="en-US" sz="2400" dirty="0">
                <a:solidFill>
                  <a:srgbClr val="FFC266"/>
                </a:solidFill>
                <a:latin typeface="Arial" charset="0"/>
              </a:rPr>
              <a:t>: veliki afinitet Al prema kisiku</a:t>
            </a:r>
            <a:r>
              <a:rPr lang="hr-HR" altLang="en-US" sz="2400" dirty="0">
                <a:solidFill>
                  <a:srgbClr val="FF8585"/>
                </a:solidFill>
                <a:latin typeface="Arial" charset="0"/>
              </a:rPr>
              <a:t>, različita tališta osnovnog materijala (660</a:t>
            </a:r>
            <a:r>
              <a:rPr lang="en-US" altLang="en-US" sz="2400" dirty="0">
                <a:solidFill>
                  <a:srgbClr val="FF8585"/>
                </a:solidFill>
                <a:latin typeface="Arial" charset="0"/>
                <a:cs typeface="Arial" charset="0"/>
              </a:rPr>
              <a:t>°</a:t>
            </a:r>
            <a:r>
              <a:rPr lang="hr-HR" altLang="en-US" sz="2400" dirty="0">
                <a:solidFill>
                  <a:srgbClr val="FF8585"/>
                </a:solidFill>
                <a:latin typeface="Arial" charset="0"/>
                <a:cs typeface="Arial" charset="0"/>
              </a:rPr>
              <a:t>C) i </a:t>
            </a:r>
            <a:r>
              <a:rPr lang="hr-HR" altLang="en-US" sz="2400" dirty="0" err="1">
                <a:solidFill>
                  <a:srgbClr val="FF8585"/>
                </a:solidFill>
                <a:latin typeface="Arial" charset="0"/>
                <a:cs typeface="Arial" charset="0"/>
              </a:rPr>
              <a:t>oksidne</a:t>
            </a:r>
            <a:r>
              <a:rPr lang="hr-HR" altLang="en-US" sz="2400" dirty="0">
                <a:solidFill>
                  <a:srgbClr val="FF8585"/>
                </a:solidFill>
                <a:latin typeface="Arial" charset="0"/>
                <a:cs typeface="Arial" charset="0"/>
              </a:rPr>
              <a:t> prevlake   (2050 </a:t>
            </a:r>
            <a:r>
              <a:rPr lang="en-US" altLang="en-US" sz="2400" dirty="0">
                <a:solidFill>
                  <a:srgbClr val="FF8585"/>
                </a:solidFill>
                <a:latin typeface="Arial" charset="0"/>
                <a:cs typeface="Arial" charset="0"/>
              </a:rPr>
              <a:t>°</a:t>
            </a:r>
            <a:r>
              <a:rPr lang="hr-HR" altLang="en-US" sz="2400" dirty="0">
                <a:solidFill>
                  <a:srgbClr val="FF8585"/>
                </a:solidFill>
                <a:latin typeface="Arial" charset="0"/>
                <a:cs typeface="Arial" charset="0"/>
              </a:rPr>
              <a:t>C)</a:t>
            </a:r>
          </a:p>
          <a:p>
            <a:pPr eaLnBrk="1" hangingPunct="1">
              <a:buFontTx/>
              <a:buNone/>
            </a:pPr>
            <a:endParaRPr lang="hr-HR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DC79F8-6F46-49CA-AC8B-E2CFC14EA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021778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42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602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50825" y="765175"/>
            <a:ext cx="8713788" cy="614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i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Oslabljenja toplinom  zahvaćenih područja u blizini varenja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-pri dimenzioniranju zavarenih konstrukcija u obzir se mora uzeti i redukcija u čvrstoći koja se pojavljuje u blizini varova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r-HR" altLang="en-US" sz="10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- jačina oslabljenja može se uzeti u proračun preko karakterističnih vrijednosti čvrstoća </a:t>
            </a:r>
            <a:r>
              <a:rPr kumimoji="0" lang="hr-HR" altLang="en-US" sz="2400" dirty="0" err="1">
                <a:solidFill>
                  <a:srgbClr val="FFFFFF"/>
                </a:solidFill>
                <a:latin typeface="Arial" charset="0"/>
                <a:cs typeface="Arial" charset="0"/>
              </a:rPr>
              <a:t>f</a:t>
            </a:r>
            <a:r>
              <a:rPr kumimoji="0" lang="hr-HR" altLang="en-US" sz="1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o</a:t>
            </a:r>
            <a:r>
              <a:rPr kumimoji="0" lang="hr-HR" altLang="en-US" sz="1200" dirty="0">
                <a:solidFill>
                  <a:srgbClr val="FFFFFF"/>
                </a:solidFill>
                <a:latin typeface="Arial" charset="0"/>
                <a:cs typeface="Arial" charset="0"/>
              </a:rPr>
              <a:t>,</a:t>
            </a:r>
            <a:r>
              <a:rPr kumimoji="0" lang="hr-HR" altLang="en-US" sz="1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haz</a:t>
            </a: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 i </a:t>
            </a:r>
            <a:r>
              <a:rPr kumimoji="0" lang="hr-HR" altLang="en-US" sz="2400" dirty="0" err="1">
                <a:solidFill>
                  <a:srgbClr val="FFFFFF"/>
                </a:solidFill>
                <a:latin typeface="Arial" charset="0"/>
                <a:cs typeface="Arial" charset="0"/>
              </a:rPr>
              <a:t>f</a:t>
            </a:r>
            <a:r>
              <a:rPr kumimoji="0" lang="hr-HR" altLang="en-US" sz="1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u</a:t>
            </a:r>
            <a:r>
              <a:rPr kumimoji="0" lang="hr-HR" altLang="en-US" sz="1200" dirty="0">
                <a:solidFill>
                  <a:srgbClr val="FFFFFF"/>
                </a:solidFill>
                <a:latin typeface="Arial" charset="0"/>
                <a:cs typeface="Arial" charset="0"/>
              </a:rPr>
              <a:t>,</a:t>
            </a:r>
            <a:r>
              <a:rPr kumimoji="0" lang="hr-HR" altLang="en-US" sz="1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haz</a:t>
            </a: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 u ZUT (HAZ-u), ili reducirajući pretpostavljeni presjek preko kojeg djeluju sile prema faktorima </a:t>
            </a:r>
            <a:r>
              <a:rPr kumimoji="0" lang="el-G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ρ</a:t>
            </a:r>
            <a:r>
              <a:rPr kumimoji="0" lang="hr-HR" altLang="en-US" sz="1200" dirty="0">
                <a:solidFill>
                  <a:srgbClr val="FFFFFF"/>
                </a:solidFill>
                <a:latin typeface="Arial" charset="0"/>
                <a:cs typeface="Arial" charset="0"/>
              </a:rPr>
              <a:t>o,</a:t>
            </a:r>
            <a:r>
              <a:rPr kumimoji="0" lang="hr-HR" altLang="en-US" sz="1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haz</a:t>
            </a: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 i </a:t>
            </a:r>
            <a:r>
              <a:rPr kumimoji="0" lang="el-G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ρ</a:t>
            </a:r>
            <a:r>
              <a:rPr kumimoji="0" lang="hr-HR" altLang="en-US" sz="1200" dirty="0">
                <a:solidFill>
                  <a:srgbClr val="FFFFFF"/>
                </a:solidFill>
                <a:latin typeface="Arial" charset="0"/>
                <a:cs typeface="Arial" charset="0"/>
              </a:rPr>
              <a:t>u,</a:t>
            </a:r>
            <a:r>
              <a:rPr kumimoji="0" lang="hr-HR" altLang="en-US" sz="1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haz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kumimoji="0" lang="hr-HR" altLang="en-US" sz="24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kumimoji="0" lang="el-G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ρ</a:t>
            </a:r>
            <a:r>
              <a:rPr kumimoji="0" lang="hr-HR" altLang="en-US" sz="1200" dirty="0">
                <a:solidFill>
                  <a:srgbClr val="FFFFFF"/>
                </a:solidFill>
                <a:latin typeface="Arial" charset="0"/>
                <a:cs typeface="Arial" charset="0"/>
              </a:rPr>
              <a:t>o,</a:t>
            </a:r>
            <a:r>
              <a:rPr kumimoji="0" lang="hr-HR" altLang="en-US" sz="1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haz</a:t>
            </a:r>
            <a:r>
              <a:rPr kumimoji="0" lang="hr-HR" altLang="en-US" sz="12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= </a:t>
            </a:r>
            <a:r>
              <a:rPr kumimoji="0" lang="hr-HR" altLang="en-US" sz="2400" dirty="0" err="1">
                <a:solidFill>
                  <a:srgbClr val="FFFFFF"/>
                </a:solidFill>
                <a:latin typeface="Arial" charset="0"/>
                <a:cs typeface="Arial" charset="0"/>
              </a:rPr>
              <a:t>f</a:t>
            </a:r>
            <a:r>
              <a:rPr kumimoji="0" lang="hr-HR" altLang="en-US" sz="1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o</a:t>
            </a:r>
            <a:r>
              <a:rPr kumimoji="0" lang="hr-HR" altLang="en-US" sz="1200" dirty="0">
                <a:solidFill>
                  <a:srgbClr val="FFFFFF"/>
                </a:solidFill>
                <a:latin typeface="Arial" charset="0"/>
                <a:cs typeface="Arial" charset="0"/>
              </a:rPr>
              <a:t>,</a:t>
            </a:r>
            <a:r>
              <a:rPr kumimoji="0" lang="hr-HR" altLang="en-US" sz="1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haz</a:t>
            </a:r>
            <a:r>
              <a:rPr kumimoji="0" lang="hr-HR" altLang="en-US" sz="12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/ </a:t>
            </a:r>
            <a:r>
              <a:rPr kumimoji="0" lang="hr-HR" altLang="en-US" sz="2400" dirty="0" err="1">
                <a:solidFill>
                  <a:srgbClr val="FFFFFF"/>
                </a:solidFill>
                <a:latin typeface="Arial" charset="0"/>
                <a:cs typeface="Arial" charset="0"/>
              </a:rPr>
              <a:t>f</a:t>
            </a:r>
            <a:r>
              <a:rPr kumimoji="0" lang="hr-HR" altLang="en-US" sz="1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o</a:t>
            </a:r>
            <a:endParaRPr kumimoji="0" lang="hr-HR" alt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kumimoji="0" lang="el-G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ρ</a:t>
            </a:r>
            <a:r>
              <a:rPr kumimoji="0" lang="hr-HR" altLang="en-US" sz="1200" dirty="0">
                <a:solidFill>
                  <a:srgbClr val="FFFFFF"/>
                </a:solidFill>
                <a:latin typeface="Arial" charset="0"/>
                <a:cs typeface="Arial" charset="0"/>
              </a:rPr>
              <a:t>u,</a:t>
            </a:r>
            <a:r>
              <a:rPr kumimoji="0" lang="hr-HR" altLang="en-US" sz="1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haz</a:t>
            </a:r>
            <a:r>
              <a:rPr kumimoji="0" lang="hr-HR" altLang="en-US" sz="18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=</a:t>
            </a:r>
            <a:r>
              <a:rPr kumimoji="0" lang="hr-HR" altLang="en-US" sz="18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2400" dirty="0" err="1">
                <a:solidFill>
                  <a:srgbClr val="FFFFFF"/>
                </a:solidFill>
                <a:latin typeface="Arial" charset="0"/>
                <a:cs typeface="Arial" charset="0"/>
              </a:rPr>
              <a:t>f</a:t>
            </a:r>
            <a:r>
              <a:rPr kumimoji="0" lang="hr-HR" altLang="en-US" sz="1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u</a:t>
            </a:r>
            <a:r>
              <a:rPr kumimoji="0" lang="hr-HR" altLang="en-US" sz="1200" dirty="0">
                <a:solidFill>
                  <a:srgbClr val="FFFFFF"/>
                </a:solidFill>
                <a:latin typeface="Arial" charset="0"/>
                <a:cs typeface="Arial" charset="0"/>
              </a:rPr>
              <a:t>,</a:t>
            </a:r>
            <a:r>
              <a:rPr kumimoji="0" lang="hr-HR" altLang="en-US" sz="1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haz</a:t>
            </a:r>
            <a:r>
              <a:rPr kumimoji="0" lang="hr-HR" altLang="en-US" sz="1800" dirty="0">
                <a:solidFill>
                  <a:srgbClr val="FFFFFF"/>
                </a:solidFill>
                <a:latin typeface="Arial" charset="0"/>
                <a:cs typeface="Arial" charset="0"/>
              </a:rPr>
              <a:t> / </a:t>
            </a:r>
            <a:r>
              <a:rPr kumimoji="0" lang="hr-HR" altLang="en-US" sz="2400" dirty="0" err="1">
                <a:solidFill>
                  <a:srgbClr val="FFFFFF"/>
                </a:solidFill>
                <a:latin typeface="Arial" charset="0"/>
                <a:cs typeface="Arial" charset="0"/>
              </a:rPr>
              <a:t>f</a:t>
            </a:r>
            <a:r>
              <a:rPr kumimoji="0" lang="hr-HR" altLang="en-US" sz="1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o</a:t>
            </a:r>
            <a:endParaRPr kumimoji="0" lang="hr-HR" alt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kumimoji="0" lang="hr-HR" alt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-obično je reducirano područje određeno reduciranjem debljine na efektivnu debljinu </a:t>
            </a:r>
            <a:r>
              <a:rPr kumimoji="0" lang="el-GR" altLang="en-US" sz="2400" i="1" dirty="0">
                <a:solidFill>
                  <a:srgbClr val="FFFFFF"/>
                </a:solidFill>
                <a:latin typeface="Arial" charset="0"/>
                <a:cs typeface="Arial" charset="0"/>
              </a:rPr>
              <a:t>ρ</a:t>
            </a:r>
            <a:r>
              <a:rPr kumimoji="0" lang="hr-HR" altLang="en-US" sz="1200" i="1" dirty="0">
                <a:solidFill>
                  <a:srgbClr val="FFFFFF"/>
                </a:solidFill>
                <a:latin typeface="Arial" charset="0"/>
                <a:cs typeface="Arial" charset="0"/>
              </a:rPr>
              <a:t>o,</a:t>
            </a:r>
            <a:r>
              <a:rPr kumimoji="0" lang="hr-HR" altLang="en-US" sz="12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haz</a:t>
            </a:r>
            <a:r>
              <a:rPr kumimoji="0" lang="hr-HR" altLang="en-US" sz="1200" i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2400" i="1" dirty="0">
                <a:solidFill>
                  <a:srgbClr val="FFFFFF"/>
                </a:solidFill>
                <a:latin typeface="Arial" charset="0"/>
                <a:cs typeface="Arial" charset="0"/>
              </a:rPr>
              <a:t>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r-HR" altLang="en-US" sz="24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302E59-CD42-427C-9F5B-5D00DACF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037562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43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087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27" y="350787"/>
            <a:ext cx="8728146" cy="330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6206" y="3930741"/>
            <a:ext cx="87281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/>
              <a:t>Karakteristične</a:t>
            </a:r>
            <a:r>
              <a:rPr lang="en-GB" sz="2400" dirty="0"/>
              <a:t> </a:t>
            </a:r>
            <a:r>
              <a:rPr lang="en-GB" sz="2400" dirty="0" err="1"/>
              <a:t>vrijednosti</a:t>
            </a:r>
            <a:r>
              <a:rPr lang="en-GB" sz="2400" dirty="0"/>
              <a:t> </a:t>
            </a:r>
            <a:r>
              <a:rPr lang="en-GB" sz="2400" dirty="0" err="1"/>
              <a:t>dogovorne</a:t>
            </a:r>
            <a:r>
              <a:rPr lang="en-GB" sz="2400" dirty="0"/>
              <a:t> </a:t>
            </a:r>
            <a:r>
              <a:rPr lang="en-GB" sz="2400" dirty="0" err="1"/>
              <a:t>granice</a:t>
            </a:r>
            <a:r>
              <a:rPr lang="en-GB" sz="2400" dirty="0"/>
              <a:t> </a:t>
            </a:r>
            <a:r>
              <a:rPr lang="en-GB" sz="2400" dirty="0" err="1"/>
              <a:t>popuštanja</a:t>
            </a:r>
            <a:r>
              <a:rPr lang="en-GB" sz="2400" dirty="0"/>
              <a:t> </a:t>
            </a:r>
            <a:r>
              <a:rPr lang="en-GB" sz="2400" dirty="0" err="1"/>
              <a:t>pri</a:t>
            </a:r>
            <a:r>
              <a:rPr lang="en-GB" sz="2400" dirty="0"/>
              <a:t> </a:t>
            </a:r>
            <a:r>
              <a:rPr lang="en-GB" sz="2400" dirty="0" err="1"/>
              <a:t>trajnoj</a:t>
            </a:r>
            <a:r>
              <a:rPr lang="en-GB" sz="2400" dirty="0"/>
              <a:t> </a:t>
            </a:r>
            <a:r>
              <a:rPr lang="en-GB" sz="2400" dirty="0" err="1"/>
              <a:t>deformaciji</a:t>
            </a:r>
            <a:r>
              <a:rPr lang="en-GB" sz="2400" dirty="0"/>
              <a:t> od</a:t>
            </a:r>
            <a:r>
              <a:rPr lang="hr-HR" sz="2400" dirty="0"/>
              <a:t> </a:t>
            </a:r>
            <a:r>
              <a:rPr lang="en-GB" sz="2400" dirty="0"/>
              <a:t>0.2%, f</a:t>
            </a:r>
            <a:r>
              <a:rPr lang="en-GB" sz="2400" baseline="-25000" dirty="0"/>
              <a:t>0</a:t>
            </a:r>
            <a:r>
              <a:rPr lang="en-GB" sz="2400" dirty="0"/>
              <a:t>, </a:t>
            </a:r>
            <a:r>
              <a:rPr lang="en-GB" sz="2400" dirty="0" err="1"/>
              <a:t>vlačne</a:t>
            </a:r>
            <a:r>
              <a:rPr lang="en-GB" sz="2400" dirty="0"/>
              <a:t> </a:t>
            </a:r>
            <a:r>
              <a:rPr lang="en-GB" sz="2400" dirty="0" err="1"/>
              <a:t>čvrstoće</a:t>
            </a:r>
            <a:r>
              <a:rPr lang="en-GB" sz="2400" dirty="0"/>
              <a:t>, f</a:t>
            </a:r>
            <a:r>
              <a:rPr lang="en-GB" sz="2400" baseline="-25000" dirty="0"/>
              <a:t>u</a:t>
            </a:r>
            <a:r>
              <a:rPr lang="en-GB" sz="2400" dirty="0"/>
              <a:t>, (za </a:t>
            </a:r>
            <a:r>
              <a:rPr lang="en-GB" sz="2400" dirty="0" err="1"/>
              <a:t>nezavarene</a:t>
            </a:r>
            <a:r>
              <a:rPr lang="en-GB" sz="2400" dirty="0"/>
              <a:t> </a:t>
            </a:r>
            <a:r>
              <a:rPr lang="en-GB" sz="2400" dirty="0" err="1"/>
              <a:t>materijale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za ZUT - HAZ),</a:t>
            </a:r>
            <a:r>
              <a:rPr lang="hr-HR" sz="2400" dirty="0"/>
              <a:t> </a:t>
            </a:r>
            <a:r>
              <a:rPr lang="en-GB" sz="2400" dirty="0" err="1"/>
              <a:t>faktori</a:t>
            </a:r>
            <a:r>
              <a:rPr lang="en-GB" sz="2400" dirty="0"/>
              <a:t> </a:t>
            </a:r>
            <a:r>
              <a:rPr lang="en-GB" sz="2400" dirty="0" err="1"/>
              <a:t>smanjenja</a:t>
            </a:r>
            <a:r>
              <a:rPr lang="en-GB" sz="2400" dirty="0"/>
              <a:t> </a:t>
            </a:r>
            <a:r>
              <a:rPr lang="el-GR" sz="2400" dirty="0"/>
              <a:t>ρ</a:t>
            </a:r>
            <a:r>
              <a:rPr lang="hr-HR" sz="2400" baseline="-25000" dirty="0"/>
              <a:t>O</a:t>
            </a:r>
            <a:r>
              <a:rPr lang="en-GB" sz="2400" baseline="-25000" dirty="0" err="1"/>
              <a:t>o,haz</a:t>
            </a:r>
            <a:r>
              <a:rPr lang="en-GB" sz="2400" baseline="-250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l-GR" sz="2400" dirty="0"/>
              <a:t>ρ</a:t>
            </a:r>
            <a:r>
              <a:rPr lang="hr-HR" sz="2400" baseline="-25000" dirty="0"/>
              <a:t>O</a:t>
            </a:r>
            <a:r>
              <a:rPr lang="en-GB" sz="2400" baseline="-25000" dirty="0" err="1"/>
              <a:t>u,haz</a:t>
            </a:r>
            <a:r>
              <a:rPr lang="en-GB" sz="2400" baseline="-25000" dirty="0"/>
              <a:t> </a:t>
            </a:r>
            <a:r>
              <a:rPr lang="en-GB" sz="2400" dirty="0" err="1"/>
              <a:t>za</a:t>
            </a:r>
            <a:r>
              <a:rPr lang="en-GB" sz="2400" dirty="0"/>
              <a:t> HAZ, </a:t>
            </a:r>
            <a:r>
              <a:rPr lang="en-GB" sz="2400" dirty="0" err="1"/>
              <a:t>razred</a:t>
            </a:r>
            <a:r>
              <a:rPr lang="en-GB" sz="2400" dirty="0"/>
              <a:t> </a:t>
            </a:r>
            <a:r>
              <a:rPr lang="en-GB" sz="2400" dirty="0" err="1"/>
              <a:t>izvijanja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eksponenet</a:t>
            </a:r>
            <a:r>
              <a:rPr lang="en-GB" sz="2400" dirty="0"/>
              <a:t> n</a:t>
            </a:r>
            <a:r>
              <a:rPr lang="en-GB" sz="2400" baseline="-25000" dirty="0"/>
              <a:t>p</a:t>
            </a:r>
            <a:r>
              <a:rPr lang="en-GB" sz="2400" dirty="0"/>
              <a:t> </a:t>
            </a:r>
            <a:r>
              <a:rPr lang="en-GB" sz="2400" dirty="0" err="1"/>
              <a:t>za</a:t>
            </a:r>
            <a:r>
              <a:rPr lang="en-GB" sz="2400" dirty="0"/>
              <a:t> </a:t>
            </a:r>
            <a:r>
              <a:rPr lang="en-GB" sz="2400" dirty="0" err="1"/>
              <a:t>gnječive</a:t>
            </a:r>
            <a:r>
              <a:rPr lang="en-GB" sz="2400" dirty="0"/>
              <a:t> (</a:t>
            </a:r>
            <a:r>
              <a:rPr lang="en-GB" sz="2400" dirty="0" err="1"/>
              <a:t>kovke</a:t>
            </a:r>
            <a:r>
              <a:rPr lang="en-GB" sz="2400" dirty="0"/>
              <a:t>)</a:t>
            </a:r>
            <a:r>
              <a:rPr lang="hr-HR" sz="2400" dirty="0"/>
              <a:t> </a:t>
            </a:r>
            <a:r>
              <a:rPr lang="en-GB" sz="2400" dirty="0" err="1"/>
              <a:t>aluminijske</a:t>
            </a:r>
            <a:r>
              <a:rPr lang="en-GB" sz="2400" dirty="0"/>
              <a:t> </a:t>
            </a:r>
            <a:r>
              <a:rPr lang="en-GB" sz="2400" dirty="0" err="1"/>
              <a:t>legure</a:t>
            </a:r>
            <a:r>
              <a:rPr lang="en-GB" sz="2400" dirty="0"/>
              <a:t> - </a:t>
            </a:r>
            <a:r>
              <a:rPr lang="en-GB" sz="2400" dirty="0" err="1"/>
              <a:t>za</a:t>
            </a:r>
            <a:r>
              <a:rPr lang="en-GB" sz="2400" dirty="0"/>
              <a:t> </a:t>
            </a:r>
            <a:r>
              <a:rPr lang="en-GB" sz="2400" dirty="0" err="1"/>
              <a:t>limove</a:t>
            </a:r>
            <a:r>
              <a:rPr lang="en-GB" sz="2400" dirty="0"/>
              <a:t>, </a:t>
            </a:r>
            <a:r>
              <a:rPr lang="en-GB" sz="2400" dirty="0" err="1"/>
              <a:t>trakove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ploče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16C79-B152-412E-9FC3-473EB1DB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6035092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44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5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0" name="Text Box 212"/>
          <p:cNvSpPr txBox="1">
            <a:spLocks noChangeArrowheads="1"/>
          </p:cNvSpPr>
          <p:nvPr/>
        </p:nvSpPr>
        <p:spPr bwMode="auto">
          <a:xfrm>
            <a:off x="1475657" y="5373216"/>
            <a:ext cx="57601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000" i="1" dirty="0">
                <a:solidFill>
                  <a:srgbClr val="FFFFFF"/>
                </a:solidFill>
                <a:latin typeface="Arial" charset="0"/>
                <a:cs typeface="Arial" charset="0"/>
              </a:rPr>
              <a:t>Karakteristične čvrstoće zavarenih metala </a:t>
            </a:r>
            <a:r>
              <a:rPr kumimoji="0" lang="hr-HR" altLang="en-US" sz="20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f</a:t>
            </a:r>
            <a:r>
              <a:rPr kumimoji="0" lang="hr-HR" altLang="en-US" sz="1100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w</a:t>
            </a:r>
            <a:endParaRPr kumimoji="0" lang="hr-HR" altLang="en-US" sz="1100" i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61" y="1700808"/>
            <a:ext cx="8823011" cy="314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B2F762-030A-4384-A723-C06F4DB6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068576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46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524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2563" y="765175"/>
            <a:ext cx="8813800" cy="54165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kumimoji="0" lang="hr-HR" altLang="en-US" sz="2400" i="1" u="sng" dirty="0">
                <a:latin typeface="Arial" charset="0"/>
              </a:rPr>
              <a:t>Prostiranje zone utjecaja topline (ZUT, HAZ)</a:t>
            </a:r>
          </a:p>
          <a:p>
            <a:pPr eaLnBrk="1" hangingPunct="1">
              <a:buFontTx/>
              <a:buNone/>
            </a:pPr>
            <a:endParaRPr kumimoji="0" lang="hr-HR" altLang="en-US" sz="2400" i="1" u="sng" dirty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kumimoji="0" lang="hr-HR" altLang="en-US" sz="2400" dirty="0">
                <a:latin typeface="Arial" charset="0"/>
              </a:rPr>
              <a:t>-pretpostavlja se da će HAZ postići duljinu </a:t>
            </a:r>
            <a:r>
              <a:rPr kumimoji="0" lang="hr-HR" altLang="en-US" sz="2400" dirty="0" err="1">
                <a:latin typeface="Arial" charset="0"/>
              </a:rPr>
              <a:t>b</a:t>
            </a:r>
            <a:r>
              <a:rPr kumimoji="0" lang="hr-HR" altLang="en-US" sz="1200" dirty="0" err="1">
                <a:latin typeface="Arial" charset="0"/>
              </a:rPr>
              <a:t>haz</a:t>
            </a:r>
            <a:r>
              <a:rPr kumimoji="0" lang="hr-HR" altLang="en-US" sz="2400" dirty="0">
                <a:latin typeface="Arial" charset="0"/>
              </a:rPr>
              <a:t> u svim smjerovima od zavara, mjerenu okomito od centra zavara ili točke presjeka zavarene površine za uske varove</a:t>
            </a:r>
          </a:p>
          <a:p>
            <a:pPr eaLnBrk="1" hangingPunct="1">
              <a:buFontTx/>
              <a:buNone/>
            </a:pPr>
            <a:r>
              <a:rPr kumimoji="0" lang="hr-HR" altLang="en-US" sz="2400" dirty="0">
                <a:latin typeface="Arial" charset="0"/>
              </a:rPr>
              <a:t>-</a:t>
            </a:r>
            <a:r>
              <a:rPr kumimoji="0" lang="hr-HR" altLang="en-US" sz="2400" dirty="0" err="1">
                <a:latin typeface="Arial" charset="0"/>
              </a:rPr>
              <a:t>b</a:t>
            </a:r>
            <a:r>
              <a:rPr kumimoji="0" lang="hr-HR" altLang="en-US" sz="1200" dirty="0" err="1">
                <a:latin typeface="Arial" charset="0"/>
              </a:rPr>
              <a:t>haz</a:t>
            </a:r>
            <a:r>
              <a:rPr kumimoji="0" lang="hr-HR" altLang="en-US" sz="2400" dirty="0">
                <a:latin typeface="Arial" charset="0"/>
              </a:rPr>
              <a:t> ovisi o debljini površine i metodama zavarivanja</a:t>
            </a:r>
            <a:endParaRPr kumimoji="0" lang="el-GR" altLang="en-US" sz="24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hr-HR" altLang="en-US" sz="2400" dirty="0">
              <a:latin typeface="Arial" charset="0"/>
            </a:endParaRP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43" y="3481611"/>
            <a:ext cx="3743325" cy="234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8983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286398"/>
              </p:ext>
            </p:extLst>
          </p:nvPr>
        </p:nvGraphicFramePr>
        <p:xfrm>
          <a:off x="5125144" y="3391825"/>
          <a:ext cx="3478213" cy="2651760"/>
        </p:xfrm>
        <a:graphic>
          <a:graphicData uri="http://schemas.openxmlformats.org/drawingml/2006/table">
            <a:tbl>
              <a:tblPr/>
              <a:tblGrid>
                <a:gridCol w="2006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09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  <a:r>
                        <a:rPr kumimoji="1" lang="hr-H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haz</a:t>
                      </a: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[mm]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Debljina t [mm]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MIG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TIG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1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 &lt; t </a:t>
                      </a: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≤</a:t>
                      </a:r>
                      <a:r>
                        <a:rPr kumimoji="1" lang="hr-H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1" lang="hr-H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 &lt; t </a:t>
                      </a: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≤</a:t>
                      </a:r>
                      <a:r>
                        <a:rPr kumimoji="1" lang="hr-H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1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 &lt; t </a:t>
                      </a: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≤</a:t>
                      </a:r>
                      <a:r>
                        <a:rPr kumimoji="1" lang="hr-H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 &gt; 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910C6-F022-4BEA-842C-0E6AB432F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9497" y="5987472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47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183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2843213" y="5661025"/>
            <a:ext cx="4211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>
                <a:solidFill>
                  <a:srgbClr val="FFFFFF"/>
                </a:solidFill>
                <a:latin typeface="Arial" charset="0"/>
                <a:cs typeface="Arial" charset="0"/>
              </a:rPr>
              <a:t>Duljine b</a:t>
            </a:r>
            <a:r>
              <a:rPr kumimoji="0" lang="hr-HR" altLang="en-US" sz="1000" i="1">
                <a:solidFill>
                  <a:srgbClr val="FFFFFF"/>
                </a:solidFill>
                <a:latin typeface="Arial" charset="0"/>
                <a:cs typeface="Arial" charset="0"/>
              </a:rPr>
              <a:t>haz</a:t>
            </a:r>
            <a:r>
              <a:rPr kumimoji="0" lang="hr-HR" altLang="en-US" sz="1800" i="1">
                <a:solidFill>
                  <a:srgbClr val="FFFFFF"/>
                </a:solidFill>
                <a:latin typeface="Arial" charset="0"/>
                <a:cs typeface="Arial" charset="0"/>
              </a:rPr>
              <a:t> za različite vrste elemenata</a:t>
            </a:r>
          </a:p>
        </p:txBody>
      </p:sp>
      <p:pic>
        <p:nvPicPr>
          <p:cNvPr id="542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1"/>
          <a:stretch>
            <a:fillRect/>
          </a:stretch>
        </p:blipFill>
        <p:spPr bwMode="auto">
          <a:xfrm>
            <a:off x="684213" y="188640"/>
            <a:ext cx="79025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3A1A9C-EE55-464D-8283-F885BE205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6074048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48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754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3" y="635795"/>
            <a:ext cx="8961437" cy="31686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Dimenzioniranje varova</a:t>
            </a:r>
          </a:p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- dimenzioniranje zavarenih spojeva i provjera naprezanja u varovima moraju biti vezani za provjeru čvrstoće zavarenog metala</a:t>
            </a:r>
          </a:p>
          <a:p>
            <a:pPr algn="ctr" eaLnBrk="1" hangingPunct="1">
              <a:buFontTx/>
              <a:buNone/>
            </a:pPr>
            <a:r>
              <a:rPr lang="el-GR" altLang="en-US" sz="2400" dirty="0">
                <a:latin typeface="Arial" charset="0"/>
                <a:cs typeface="Arial" charset="0"/>
              </a:rPr>
              <a:t>σ</a:t>
            </a:r>
            <a:r>
              <a:rPr lang="hr-HR" altLang="en-US" sz="2400" dirty="0">
                <a:latin typeface="Arial" charset="0"/>
                <a:cs typeface="Arial" charset="0"/>
              </a:rPr>
              <a:t> = </a:t>
            </a:r>
            <a:r>
              <a:rPr lang="hr-HR" altLang="en-US" sz="2400" dirty="0" err="1">
                <a:latin typeface="Arial" charset="0"/>
                <a:cs typeface="Arial" charset="0"/>
              </a:rPr>
              <a:t>f</a:t>
            </a:r>
            <a:r>
              <a:rPr lang="hr-HR" altLang="en-US" sz="1200" dirty="0" err="1">
                <a:latin typeface="Arial" charset="0"/>
                <a:cs typeface="Arial" charset="0"/>
              </a:rPr>
              <a:t>w</a:t>
            </a:r>
            <a:r>
              <a:rPr lang="hr-HR" altLang="en-US" sz="2400" dirty="0">
                <a:latin typeface="Arial" charset="0"/>
                <a:cs typeface="Arial" charset="0"/>
              </a:rPr>
              <a:t> / </a:t>
            </a:r>
            <a:r>
              <a:rPr lang="el-GR" altLang="en-US" sz="2400" dirty="0">
                <a:latin typeface="Arial" charset="0"/>
                <a:cs typeface="Arial" charset="0"/>
              </a:rPr>
              <a:t>γ</a:t>
            </a:r>
            <a:r>
              <a:rPr lang="hr-HR" altLang="en-US" sz="1200" dirty="0" err="1">
                <a:latin typeface="Arial" charset="0"/>
                <a:cs typeface="Arial" charset="0"/>
              </a:rPr>
              <a:t>Mw</a:t>
            </a:r>
            <a:endParaRPr lang="hr-HR" altLang="en-US" sz="1200" dirty="0">
              <a:latin typeface="Arial" charset="0"/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hr-HR" altLang="en-US" sz="1200" dirty="0"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  <a:cs typeface="Arial" charset="0"/>
              </a:rPr>
              <a:t>			</a:t>
            </a:r>
            <a:r>
              <a:rPr lang="hr-HR" altLang="en-US" sz="2400" dirty="0" err="1">
                <a:latin typeface="Arial" charset="0"/>
                <a:cs typeface="Arial" charset="0"/>
              </a:rPr>
              <a:t>f</a:t>
            </a:r>
            <a:r>
              <a:rPr lang="hr-HR" altLang="en-US" sz="1200" dirty="0" err="1">
                <a:latin typeface="Arial" charset="0"/>
                <a:cs typeface="Arial" charset="0"/>
              </a:rPr>
              <a:t>w</a:t>
            </a:r>
            <a:r>
              <a:rPr lang="hr-HR" altLang="en-US" sz="1200" dirty="0">
                <a:latin typeface="Arial" charset="0"/>
                <a:cs typeface="Arial" charset="0"/>
              </a:rPr>
              <a:t> </a:t>
            </a:r>
            <a:r>
              <a:rPr lang="hr-HR" altLang="en-US" sz="2400" dirty="0">
                <a:latin typeface="Arial" charset="0"/>
                <a:cs typeface="Arial" charset="0"/>
              </a:rPr>
              <a:t>= karakteristična čvrstoća zavarenog metala</a:t>
            </a:r>
          </a:p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  <a:cs typeface="Arial" charset="0"/>
              </a:rPr>
              <a:t>			</a:t>
            </a:r>
            <a:r>
              <a:rPr lang="el-GR" altLang="en-US" sz="2400" dirty="0">
                <a:latin typeface="Arial" charset="0"/>
                <a:cs typeface="Arial" charset="0"/>
              </a:rPr>
              <a:t>γ</a:t>
            </a:r>
            <a:r>
              <a:rPr lang="hr-HR" altLang="en-US" sz="1200" dirty="0" err="1">
                <a:latin typeface="Arial" charset="0"/>
                <a:cs typeface="Arial" charset="0"/>
              </a:rPr>
              <a:t>Mw</a:t>
            </a:r>
            <a:r>
              <a:rPr lang="hr-HR" altLang="en-US" sz="1200" dirty="0">
                <a:latin typeface="Arial" charset="0"/>
                <a:cs typeface="Arial" charset="0"/>
              </a:rPr>
              <a:t> </a:t>
            </a:r>
            <a:r>
              <a:rPr lang="hr-HR" altLang="en-US" sz="2400" dirty="0">
                <a:latin typeface="Arial" charset="0"/>
                <a:cs typeface="Arial" charset="0"/>
              </a:rPr>
              <a:t>= parcijalni koeficijenti sigurnosti, </a:t>
            </a:r>
            <a:r>
              <a:rPr lang="el-GR" altLang="en-US" sz="2400" dirty="0">
                <a:latin typeface="Arial" charset="0"/>
                <a:cs typeface="Arial" charset="0"/>
              </a:rPr>
              <a:t>γ</a:t>
            </a:r>
            <a:r>
              <a:rPr lang="hr-HR" altLang="en-US" sz="1200" dirty="0" err="1">
                <a:latin typeface="Arial" charset="0"/>
                <a:cs typeface="Arial" charset="0"/>
              </a:rPr>
              <a:t>Mw</a:t>
            </a:r>
            <a:r>
              <a:rPr lang="hr-HR" altLang="en-US" sz="2400" dirty="0">
                <a:latin typeface="Arial" charset="0"/>
                <a:cs typeface="Arial" charset="0"/>
              </a:rPr>
              <a:t> = 1.25</a:t>
            </a:r>
          </a:p>
          <a:p>
            <a:pPr eaLnBrk="1" hangingPunct="1">
              <a:buFontTx/>
              <a:buNone/>
            </a:pPr>
            <a:endParaRPr lang="hr-HR" altLang="en-US" sz="2400" dirty="0"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hr-HR" altLang="en-US" sz="1200" dirty="0"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hr-HR" altLang="en-US" sz="2400" dirty="0">
              <a:latin typeface="Arial" charset="0"/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el-GR" altLang="en-US" sz="1200" dirty="0">
              <a:latin typeface="Arial" charset="0"/>
              <a:cs typeface="Arial" charset="0"/>
            </a:endParaRPr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7" y="3832100"/>
            <a:ext cx="7405687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3563888" y="5829486"/>
            <a:ext cx="396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Debljina čeonog vara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6D99AE-CA52-4470-BABC-3A8AC78C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23781" y="6016284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49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586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563" y="692150"/>
            <a:ext cx="8782050" cy="27368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-u varovima dolazi do pojave slijedećih naprezanja: vlačna naprezanja koja djeluju na presjek okomito na osi zavara, vlačna </a:t>
            </a:r>
            <a:r>
              <a:rPr lang="hr-HR" altLang="en-US" sz="2400" dirty="0" err="1">
                <a:latin typeface="Arial" charset="0"/>
              </a:rPr>
              <a:t>napreznanja</a:t>
            </a:r>
            <a:r>
              <a:rPr lang="hr-HR" altLang="en-US" sz="2400" dirty="0">
                <a:latin typeface="Arial" charset="0"/>
              </a:rPr>
              <a:t> koja djeluju na presjek paralelno sa osima zavara</a:t>
            </a:r>
          </a:p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-normalna naprezanja paralelna sa osima možemo zanemariti</a:t>
            </a:r>
          </a:p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-dimenzionirana otpornost varova mora zadovoljiti:</a:t>
            </a:r>
            <a:endParaRPr lang="hr-HR" altLang="en-US" sz="2800" dirty="0">
              <a:latin typeface="Arial" charset="0"/>
            </a:endParaRPr>
          </a:p>
        </p:txBody>
      </p:sp>
      <p:graphicFrame>
        <p:nvGraphicFramePr>
          <p:cNvPr id="57347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5651500" y="3429000"/>
          <a:ext cx="2860675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25600" imgH="431800" progId="Equation.3">
                  <p:embed/>
                </p:oleObj>
              </mc:Choice>
              <mc:Fallback>
                <p:oleObj name="Equation" r:id="rId3" imgW="1625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3429000"/>
                        <a:ext cx="2860675" cy="7604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4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13100"/>
            <a:ext cx="46799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8"/>
          <p:cNvSpPr txBox="1">
            <a:spLocks noChangeArrowheads="1"/>
          </p:cNvSpPr>
          <p:nvPr/>
        </p:nvSpPr>
        <p:spPr bwMode="auto">
          <a:xfrm>
            <a:off x="5292725" y="5661025"/>
            <a:ext cx="3024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>
                <a:solidFill>
                  <a:srgbClr val="FFFFFF"/>
                </a:solidFill>
                <a:latin typeface="Arial" charset="0"/>
                <a:cs typeface="Arial" charset="0"/>
              </a:rPr>
              <a:t>Naprezanja u varovima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5FE69-81A9-4AC9-B29D-04A41EDF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4413" y="6038300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50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67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96975"/>
            <a:ext cx="8569325" cy="45354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en-US" sz="2400"/>
              <a:t>-svoju punu pravu afirmaciju Al nalazi u izgradnji aviona, tj. razvoj avijacije u 2. svjetskom ratu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en-US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en-US" sz="2000"/>
          </a:p>
        </p:txBody>
      </p:sp>
      <p:pic>
        <p:nvPicPr>
          <p:cNvPr id="921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2420888"/>
            <a:ext cx="4970462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12"/>
          <p:cNvSpPr txBox="1">
            <a:spLocks noChangeArrowheads="1"/>
          </p:cNvSpPr>
          <p:nvPr/>
        </p:nvSpPr>
        <p:spPr bwMode="auto">
          <a:xfrm>
            <a:off x="1835150" y="5949950"/>
            <a:ext cx="554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>
                <a:solidFill>
                  <a:srgbClr val="FFFFFF"/>
                </a:solidFill>
                <a:cs typeface="Arial" charset="0"/>
              </a:rPr>
              <a:t>Most Arvida, Quebec, Canada – 1. aluminijski most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7F8AE8-AC8C-42E4-B0AB-F609A06E6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5942405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912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548680"/>
            <a:ext cx="9145587" cy="4657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en-US" sz="2400" i="1" u="sng" dirty="0">
                <a:latin typeface="Arial" charset="0"/>
              </a:rPr>
              <a:t>Dimenzionirana otpornost HAZ</a:t>
            </a:r>
          </a:p>
          <a:p>
            <a:pPr eaLnBrk="1" hangingPunct="1"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-kao i kod dimenzioniranja zavara vrijedi slijedeće:</a:t>
            </a:r>
          </a:p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		-sile djeluju na toplinski zahvaćene ravnine i uzrokuju pojedinačne komponente naprezanja</a:t>
            </a:r>
          </a:p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		-dimenzionirana čvrstoća HAZ-a mora zadovoljiti formulu:</a:t>
            </a:r>
          </a:p>
          <a:p>
            <a:pPr algn="ctr" eaLnBrk="1" hangingPunct="1">
              <a:buFontTx/>
              <a:buNone/>
            </a:pPr>
            <a:endParaRPr lang="en-US" altLang="en-US" sz="2400" dirty="0">
              <a:latin typeface="Arial" charset="0"/>
            </a:endParaRPr>
          </a:p>
        </p:txBody>
      </p:sp>
      <p:graphicFrame>
        <p:nvGraphicFramePr>
          <p:cNvPr id="59395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763713" y="3357563"/>
          <a:ext cx="1482725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61669" imgH="444307" progId="Equation.3">
                  <p:embed/>
                </p:oleObj>
              </mc:Choice>
              <mc:Fallback>
                <p:oleObj name="Equation" r:id="rId3" imgW="761669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3357563"/>
                        <a:ext cx="1482725" cy="8651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Text Box 14"/>
          <p:cNvSpPr txBox="1">
            <a:spLocks noChangeArrowheads="1"/>
          </p:cNvSpPr>
          <p:nvPr/>
        </p:nvSpPr>
        <p:spPr bwMode="auto">
          <a:xfrm>
            <a:off x="3492500" y="3284538"/>
            <a:ext cx="5148263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f</a:t>
            </a:r>
            <a:r>
              <a:rPr kumimoji="0" lang="hr-HR" altLang="en-US" sz="1200">
                <a:solidFill>
                  <a:srgbClr val="FFFFFF"/>
                </a:solidFill>
                <a:latin typeface="Arial" charset="0"/>
                <a:cs typeface="Arial" charset="0"/>
              </a:rPr>
              <a:t>u,haz </a:t>
            </a:r>
            <a:r>
              <a:rPr kumimoji="0" lang="hr-HR" alt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= karakt. čvrstoća HAZ-a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l-GR" alt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γ</a:t>
            </a:r>
            <a:r>
              <a:rPr lang="hr-HR" altLang="en-US" sz="1200">
                <a:solidFill>
                  <a:srgbClr val="FFFFFF"/>
                </a:solidFill>
                <a:latin typeface="Arial" charset="0"/>
                <a:cs typeface="Arial" charset="0"/>
              </a:rPr>
              <a:t>Mw</a:t>
            </a:r>
            <a:r>
              <a:rPr lang="hr-HR" alt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 = parcijalni koeficijent sigurnosti</a:t>
            </a:r>
            <a:endParaRPr lang="en-US" altLang="en-US" sz="24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9397" name="Text Box 16"/>
          <p:cNvSpPr txBox="1">
            <a:spLocks noChangeArrowheads="1"/>
          </p:cNvSpPr>
          <p:nvPr/>
        </p:nvSpPr>
        <p:spPr bwMode="auto">
          <a:xfrm>
            <a:off x="4716463" y="5013325"/>
            <a:ext cx="4427537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dirty="0">
                <a:solidFill>
                  <a:srgbClr val="FFFFFF"/>
                </a:solidFill>
                <a:latin typeface="Arial" charset="0"/>
                <a:cs typeface="Arial" charset="0"/>
              </a:rPr>
              <a:t>Linija F – HAZ na mješovitoj granici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dirty="0">
                <a:solidFill>
                  <a:srgbClr val="FFFFFF"/>
                </a:solidFill>
                <a:latin typeface="Arial" charset="0"/>
                <a:cs typeface="Arial" charset="0"/>
              </a:rPr>
              <a:t>Linija T – HAZ na vrhu zavara</a:t>
            </a:r>
            <a:endParaRPr kumimoji="0" lang="en-US" altLang="en-US" sz="1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5939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20" y="4510041"/>
            <a:ext cx="41052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701DC0-50F4-4CB5-A3D5-1EC41E6E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5733" y="6024516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51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237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/>
              <a:t>Legure aluminija</a:t>
            </a:r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42875" y="1500188"/>
            <a:ext cx="9001125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hr-HR" sz="2000" dirty="0">
                <a:solidFill>
                  <a:srgbClr val="FFFFFF"/>
                </a:solidFill>
                <a:latin typeface="Arial" charset="0"/>
                <a:cs typeface="Arial" charset="0"/>
              </a:rPr>
              <a:t>Aluminijske legure  zahtjevaju </a:t>
            </a:r>
            <a:r>
              <a:rPr lang="hr-HR" sz="2000" u="sng" dirty="0">
                <a:solidFill>
                  <a:srgbClr val="00B0F0"/>
                </a:solidFill>
                <a:latin typeface="Arial" charset="0"/>
                <a:cs typeface="Arial" charset="0"/>
              </a:rPr>
              <a:t>vrlo male količine dodanih elemenata (5-10%)</a:t>
            </a:r>
            <a:r>
              <a:rPr lang="hr-HR" sz="2000" dirty="0">
                <a:solidFill>
                  <a:srgbClr val="FFFFFF"/>
                </a:solidFill>
                <a:latin typeface="Arial" charset="0"/>
                <a:cs typeface="Arial" charset="0"/>
              </a:rPr>
              <a:t>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  <a:defRPr/>
            </a:pPr>
            <a:r>
              <a:rPr lang="hr-HR" sz="2000" dirty="0">
                <a:solidFill>
                  <a:srgbClr val="FF0000"/>
                </a:solidFill>
                <a:latin typeface="Arial" charset="0"/>
                <a:cs typeface="Arial" charset="0"/>
              </a:rPr>
              <a:t>Magnezij (Mg) – smanjuje temperaturu taljenja na 450 stupnjeva C i zato ga često koristimo kod legura za žicu varenje; pospješuje </a:t>
            </a:r>
            <a:r>
              <a:rPr lang="hr-HR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antikorozivnost</a:t>
            </a:r>
            <a:r>
              <a:rPr lang="hr-HR" sz="2000" dirty="0">
                <a:solidFill>
                  <a:srgbClr val="FF0000"/>
                </a:solidFill>
                <a:latin typeface="Arial" charset="0"/>
                <a:cs typeface="Arial" charset="0"/>
              </a:rPr>
              <a:t> u morskoj sredini pa se legure koriste za elemente u moru i oko mora</a:t>
            </a:r>
            <a:endParaRPr lang="hr-HR" sz="2000" u="sng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  <a:defRPr/>
            </a:pPr>
            <a:r>
              <a:rPr lang="hr-HR" sz="20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hr-HR" sz="2000" dirty="0">
                <a:solidFill>
                  <a:srgbClr val="0000FF">
                    <a:lumMod val="60000"/>
                    <a:lumOff val="40000"/>
                  </a:srgbClr>
                </a:solidFill>
                <a:latin typeface="Arial" charset="0"/>
                <a:cs typeface="Arial" charset="0"/>
              </a:rPr>
              <a:t>Cink (Zn) – povećava čvrstoću i omogućava hladno </a:t>
            </a:r>
            <a:r>
              <a:rPr lang="hr-HR" sz="2000" dirty="0" err="1">
                <a:solidFill>
                  <a:srgbClr val="0000FF">
                    <a:lumMod val="60000"/>
                    <a:lumOff val="40000"/>
                  </a:srgbClr>
                </a:solidFill>
                <a:latin typeface="Arial" charset="0"/>
                <a:cs typeface="Arial" charset="0"/>
              </a:rPr>
              <a:t>očvršćavanje</a:t>
            </a:r>
            <a:endParaRPr lang="hr-HR" sz="20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  <a:defRPr/>
            </a:pPr>
            <a:r>
              <a:rPr lang="hr-HR" sz="20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hr-HR" sz="2000" dirty="0">
                <a:solidFill>
                  <a:srgbClr val="FF9900">
                    <a:lumMod val="60000"/>
                    <a:lumOff val="40000"/>
                  </a:srgbClr>
                </a:solidFill>
                <a:latin typeface="Arial" charset="0"/>
                <a:cs typeface="Arial" charset="0"/>
              </a:rPr>
              <a:t>Bakar (Cu) – povećava duktilnost i mogućnost varenja materijala, smanjuje koroziju, povećava čvrstoću i omogućava hladno </a:t>
            </a:r>
            <a:r>
              <a:rPr lang="hr-HR" sz="2000" dirty="0" err="1">
                <a:solidFill>
                  <a:srgbClr val="FF9900">
                    <a:lumMod val="60000"/>
                    <a:lumOff val="40000"/>
                  </a:srgbClr>
                </a:solidFill>
                <a:latin typeface="Arial" charset="0"/>
                <a:cs typeface="Arial" charset="0"/>
              </a:rPr>
              <a:t>očvršćavanje</a:t>
            </a:r>
            <a:endParaRPr lang="hr-HR" sz="2000" u="sng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  <a:defRPr/>
            </a:pPr>
            <a:r>
              <a:rPr lang="hr-HR" sz="2000" dirty="0">
                <a:solidFill>
                  <a:srgbClr val="003300">
                    <a:lumMod val="75000"/>
                    <a:lumOff val="25000"/>
                  </a:srgbClr>
                </a:solidFill>
                <a:latin typeface="Arial" charset="0"/>
                <a:cs typeface="Arial" charset="0"/>
              </a:rPr>
              <a:t> Nikal (Ni) – povećava čvrstoću u uvjetima visokih temperatura</a:t>
            </a:r>
            <a:endParaRPr lang="hr-HR" sz="2000" u="sng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  <a:defRPr/>
            </a:pPr>
            <a:r>
              <a:rPr lang="hr-HR" sz="2000" dirty="0">
                <a:solidFill>
                  <a:srgbClr val="FFFFFF"/>
                </a:solidFill>
                <a:latin typeface="Arial" charset="0"/>
                <a:cs typeface="Arial" charset="0"/>
              </a:rPr>
              <a:t>  </a:t>
            </a:r>
            <a:r>
              <a:rPr lang="hr-HR" sz="2000" dirty="0">
                <a:solidFill>
                  <a:srgbClr val="00B0F0"/>
                </a:solidFill>
                <a:latin typeface="Arial" charset="0"/>
                <a:cs typeface="Arial" charset="0"/>
              </a:rPr>
              <a:t>Cirkonium (Zi) – stabilizator i povećava obradivost u uvjetima visokih temperatura</a:t>
            </a:r>
            <a:endParaRPr lang="hr-HR" sz="2000" u="sng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  <a:defRPr/>
            </a:pPr>
            <a:r>
              <a:rPr lang="hr-HR" sz="20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hr-HR" sz="2000" dirty="0">
                <a:solidFill>
                  <a:srgbClr val="CC0000">
                    <a:lumMod val="60000"/>
                    <a:lumOff val="40000"/>
                  </a:srgbClr>
                </a:solidFill>
                <a:latin typeface="Arial" charset="0"/>
                <a:cs typeface="Arial" charset="0"/>
              </a:rPr>
              <a:t>Krom (Cr) – povećava otpornost na koroziju</a:t>
            </a:r>
            <a:r>
              <a:rPr lang="hr-HR" sz="2000" u="sng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en-US" sz="2000" u="sng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6B5BE-6F6E-4441-9FE6-9ED09DBDD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016517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52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620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1271" y="243880"/>
            <a:ext cx="8495639" cy="1219200"/>
          </a:xfrm>
        </p:spPr>
        <p:txBody>
          <a:bodyPr/>
          <a:lstStyle/>
          <a:p>
            <a:r>
              <a:rPr lang="hr-HR" sz="2800" dirty="0"/>
              <a:t>Označavanje glavnih </a:t>
            </a:r>
            <a:r>
              <a:rPr lang="hr-HR" sz="2800" dirty="0" err="1"/>
              <a:t>kovkih</a:t>
            </a:r>
            <a:r>
              <a:rPr lang="hr-HR" sz="2800" dirty="0"/>
              <a:t> aluminijskih legura</a:t>
            </a:r>
            <a:endParaRPr lang="en-GB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8" y="1366809"/>
            <a:ext cx="882013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1928" y="5013176"/>
            <a:ext cx="86585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/>
              <a:t>Gnječive</a:t>
            </a:r>
            <a:r>
              <a:rPr lang="en-GB" sz="2000" dirty="0"/>
              <a:t> </a:t>
            </a:r>
            <a:r>
              <a:rPr lang="en-GB" sz="2000" dirty="0" err="1"/>
              <a:t>aluminijske</a:t>
            </a:r>
            <a:r>
              <a:rPr lang="en-GB" sz="2000" dirty="0"/>
              <a:t> </a:t>
            </a:r>
            <a:r>
              <a:rPr lang="en-GB" sz="2000" dirty="0" err="1"/>
              <a:t>legure</a:t>
            </a:r>
            <a:r>
              <a:rPr lang="en-GB" sz="2000" dirty="0"/>
              <a:t> (</a:t>
            </a:r>
            <a:r>
              <a:rPr lang="en-GB" sz="2000" dirty="0" err="1"/>
              <a:t>kovke</a:t>
            </a:r>
            <a:r>
              <a:rPr lang="en-GB" sz="2000" dirty="0"/>
              <a:t> </a:t>
            </a:r>
            <a:r>
              <a:rPr lang="en-GB" sz="2000" dirty="0" err="1"/>
              <a:t>legure</a:t>
            </a:r>
            <a:r>
              <a:rPr lang="en-GB" sz="2000" dirty="0"/>
              <a:t>) </a:t>
            </a:r>
            <a:r>
              <a:rPr lang="en-GB" sz="2000" dirty="0" err="1"/>
              <a:t>ispred</a:t>
            </a:r>
            <a:r>
              <a:rPr lang="en-GB" sz="2000" dirty="0"/>
              <a:t> </a:t>
            </a:r>
            <a:r>
              <a:rPr lang="en-GB" sz="2000" dirty="0" err="1"/>
              <a:t>brojčane</a:t>
            </a:r>
            <a:r>
              <a:rPr lang="en-GB" sz="2000" dirty="0"/>
              <a:t> </a:t>
            </a:r>
            <a:r>
              <a:rPr lang="en-GB" sz="2000" dirty="0" err="1"/>
              <a:t>oznake</a:t>
            </a:r>
            <a:r>
              <a:rPr lang="en-GB" sz="2000" dirty="0"/>
              <a:t> </a:t>
            </a:r>
            <a:r>
              <a:rPr lang="en-GB" sz="2000" dirty="0" err="1"/>
              <a:t>imaju</a:t>
            </a:r>
            <a:r>
              <a:rPr lang="en-GB" sz="2000" dirty="0"/>
              <a:t> </a:t>
            </a:r>
            <a:r>
              <a:rPr lang="en-GB" sz="2000" dirty="0" err="1"/>
              <a:t>prefiks</a:t>
            </a:r>
            <a:r>
              <a:rPr lang="en-GB" sz="2000" dirty="0"/>
              <a:t> EN (</a:t>
            </a:r>
            <a:r>
              <a:rPr lang="en-GB" sz="2000" dirty="0" err="1"/>
              <a:t>oznaka</a:t>
            </a:r>
            <a:r>
              <a:rPr lang="hr-HR" sz="2000" dirty="0"/>
              <a:t> </a:t>
            </a:r>
            <a:r>
              <a:rPr lang="en-GB" sz="2000" dirty="0" err="1"/>
              <a:t>europske</a:t>
            </a:r>
            <a:r>
              <a:rPr lang="en-GB" sz="2000" dirty="0"/>
              <a:t> </a:t>
            </a:r>
            <a:r>
              <a:rPr lang="en-GB" sz="2000" dirty="0" err="1"/>
              <a:t>norme</a:t>
            </a:r>
            <a:r>
              <a:rPr lang="en-GB" sz="2000" dirty="0"/>
              <a:t>), </a:t>
            </a:r>
            <a:r>
              <a:rPr lang="en-GB" sz="2000" dirty="0" err="1"/>
              <a:t>iza</a:t>
            </a:r>
            <a:r>
              <a:rPr lang="en-GB" sz="2000" dirty="0"/>
              <a:t> </a:t>
            </a:r>
            <a:r>
              <a:rPr lang="en-GB" sz="2000" dirty="0" err="1"/>
              <a:t>kojeg</a:t>
            </a:r>
            <a:r>
              <a:rPr lang="en-GB" sz="2000" dirty="0"/>
              <a:t> </a:t>
            </a:r>
            <a:r>
              <a:rPr lang="en-GB" sz="2000" dirty="0" err="1"/>
              <a:t>odvojeno</a:t>
            </a:r>
            <a:r>
              <a:rPr lang="en-GB" sz="2000" dirty="0"/>
              <a:t> </a:t>
            </a:r>
            <a:r>
              <a:rPr lang="en-GB" sz="2000" dirty="0" err="1"/>
              <a:t>praznim</a:t>
            </a:r>
            <a:r>
              <a:rPr lang="en-GB" sz="2000" dirty="0"/>
              <a:t> </a:t>
            </a:r>
            <a:r>
              <a:rPr lang="en-GB" sz="2000" dirty="0" err="1"/>
              <a:t>mjestom</a:t>
            </a:r>
            <a:r>
              <a:rPr lang="en-GB" sz="2000" dirty="0"/>
              <a:t> </a:t>
            </a:r>
            <a:r>
              <a:rPr lang="en-GB" sz="2000" dirty="0" err="1"/>
              <a:t>stoji</a:t>
            </a:r>
            <a:r>
              <a:rPr lang="en-GB" sz="2000" dirty="0"/>
              <a:t> </a:t>
            </a:r>
            <a:r>
              <a:rPr lang="en-GB" sz="2000" dirty="0" err="1"/>
              <a:t>oznaka</a:t>
            </a:r>
            <a:r>
              <a:rPr lang="en-GB" sz="2000" dirty="0"/>
              <a:t> A (</a:t>
            </a:r>
            <a:r>
              <a:rPr lang="en-GB" sz="2000" dirty="0" err="1"/>
              <a:t>aluminij</a:t>
            </a:r>
            <a:r>
              <a:rPr lang="en-GB" sz="2000" dirty="0"/>
              <a:t>). </a:t>
            </a:r>
            <a:r>
              <a:rPr lang="en-GB" sz="2000" dirty="0" err="1"/>
              <a:t>Iza</a:t>
            </a:r>
            <a:r>
              <a:rPr lang="en-GB" sz="2000" dirty="0"/>
              <a:t> </a:t>
            </a:r>
            <a:r>
              <a:rPr lang="en-GB" sz="2000" dirty="0" err="1"/>
              <a:t>oznake</a:t>
            </a:r>
            <a:r>
              <a:rPr lang="en-GB" sz="2000" dirty="0"/>
              <a:t> </a:t>
            </a:r>
            <a:r>
              <a:rPr lang="en-GB" sz="2000" dirty="0" err="1"/>
              <a:t>Adolazi</a:t>
            </a:r>
            <a:r>
              <a:rPr lang="en-GB" sz="2000" dirty="0"/>
              <a:t> </a:t>
            </a:r>
            <a:r>
              <a:rPr lang="en-GB" sz="2000" dirty="0" err="1"/>
              <a:t>oznaka</a:t>
            </a:r>
            <a:r>
              <a:rPr lang="en-GB" sz="2000" dirty="0"/>
              <a:t> W (wrought), </a:t>
            </a:r>
            <a:r>
              <a:rPr lang="en-GB" sz="2000" dirty="0" err="1"/>
              <a:t>što</a:t>
            </a:r>
            <a:r>
              <a:rPr lang="en-GB" sz="2000" dirty="0"/>
              <a:t> </a:t>
            </a:r>
            <a:r>
              <a:rPr lang="en-GB" sz="2000" dirty="0" err="1"/>
              <a:t>znači</a:t>
            </a:r>
            <a:r>
              <a:rPr lang="en-GB" sz="2000" dirty="0"/>
              <a:t> da se </a:t>
            </a:r>
            <a:r>
              <a:rPr lang="en-GB" sz="2000" dirty="0" err="1"/>
              <a:t>radi</a:t>
            </a:r>
            <a:r>
              <a:rPr lang="en-GB" sz="2000" dirty="0"/>
              <a:t> o </a:t>
            </a:r>
            <a:r>
              <a:rPr lang="en-GB" sz="2000" dirty="0" err="1"/>
              <a:t>gnječivoj</a:t>
            </a:r>
            <a:r>
              <a:rPr lang="en-GB" sz="2000" dirty="0"/>
              <a:t> (</a:t>
            </a:r>
            <a:r>
              <a:rPr lang="en-GB" sz="2000" dirty="0" err="1"/>
              <a:t>kovkoj</a:t>
            </a:r>
            <a:r>
              <a:rPr lang="en-GB" sz="2000" dirty="0"/>
              <a:t>) </a:t>
            </a:r>
            <a:r>
              <a:rPr lang="en-GB" sz="2000" dirty="0" err="1"/>
              <a:t>leguri</a:t>
            </a:r>
            <a:r>
              <a:rPr lang="en-GB" sz="2000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85B04-F64D-4C51-B9F6-55785C1CD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6004" y="6033882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53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826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2563" y="620713"/>
            <a:ext cx="8813800" cy="55610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en-US" sz="2400" i="1" u="sng">
                <a:latin typeface="Arial" charset="0"/>
              </a:rPr>
              <a:t>Nomenklatura legura</a:t>
            </a:r>
          </a:p>
          <a:p>
            <a:pPr eaLnBrk="1" hangingPunct="1">
              <a:buFontTx/>
              <a:buNone/>
            </a:pPr>
            <a:endParaRPr lang="hr-HR" altLang="en-US" sz="2400" i="1" u="sng">
              <a:latin typeface="Arial" charset="0"/>
            </a:endParaRPr>
          </a:p>
          <a:p>
            <a:pPr eaLnBrk="1" hangingPunct="1">
              <a:buFontTx/>
              <a:buNone/>
            </a:pPr>
            <a:endParaRPr lang="hr-HR" altLang="en-US" sz="2400" i="1" u="sng">
              <a:latin typeface="Arial" charset="0"/>
            </a:endParaRPr>
          </a:p>
        </p:txBody>
      </p:sp>
      <p:graphicFrame>
        <p:nvGraphicFramePr>
          <p:cNvPr id="471043" name="Group 3"/>
          <p:cNvGraphicFramePr>
            <a:graphicFrameLocks noGrp="1"/>
          </p:cNvGraphicFramePr>
          <p:nvPr/>
        </p:nvGraphicFramePr>
        <p:xfrm>
          <a:off x="323850" y="1196975"/>
          <a:ext cx="4176713" cy="3108468"/>
        </p:xfrm>
        <a:graphic>
          <a:graphicData uri="http://schemas.openxmlformats.org/drawingml/2006/table">
            <a:tbl>
              <a:tblPr/>
              <a:tblGrid>
                <a:gridCol w="722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3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2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Mn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Mg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 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Zn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Cu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Mn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AlMn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3xxx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Mg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AlMgMn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5xxx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AlMg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5xxx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AlZnMgCu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7xxx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AlMgSi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6xxx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AlSi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4xxx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Zn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AlZnMg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7xxx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Cu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AlCuMg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2xxx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AlCuX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2xxx</a:t>
                      </a:r>
                    </a:p>
                  </a:txBody>
                  <a:tcPr marT="45679" marB="456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2518" name="Text Box 56"/>
          <p:cNvSpPr txBox="1">
            <a:spLocks noChangeArrowheads="1"/>
          </p:cNvSpPr>
          <p:nvPr/>
        </p:nvSpPr>
        <p:spPr bwMode="auto">
          <a:xfrm>
            <a:off x="4716463" y="1125538"/>
            <a:ext cx="424815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hr-HR" altLang="en-US" sz="2200">
                <a:solidFill>
                  <a:srgbClr val="FFFFFF"/>
                </a:solidFill>
                <a:latin typeface="Arial" charset="0"/>
                <a:cs typeface="Arial" charset="0"/>
              </a:rPr>
              <a:t>Serije 3xxx,5xxx su tako zvane termički nepopustljive legure koje čvrstoću dobivaju legiranjem i funkcionalnim ojačanjem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hr-HR" altLang="en-US" sz="2200">
                <a:solidFill>
                  <a:srgbClr val="FFFFFF"/>
                </a:solidFill>
                <a:latin typeface="Arial" charset="0"/>
                <a:cs typeface="Arial" charset="0"/>
              </a:rPr>
              <a:t>2xxx,6xxx,7xxx su termički popustljive legure koje čvrstoću dobivanju legiranjem i ojačanjem taloženjem</a:t>
            </a:r>
          </a:p>
        </p:txBody>
      </p:sp>
      <p:sp>
        <p:nvSpPr>
          <p:cNvPr id="62519" name="Text Box 57"/>
          <p:cNvSpPr txBox="1">
            <a:spLocks noChangeArrowheads="1"/>
          </p:cNvSpPr>
          <p:nvPr/>
        </p:nvSpPr>
        <p:spPr bwMode="auto">
          <a:xfrm>
            <a:off x="323850" y="4581525"/>
            <a:ext cx="864076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hr-HR" altLang="en-US" sz="2200" dirty="0">
                <a:solidFill>
                  <a:srgbClr val="FFFFFF"/>
                </a:solidFill>
                <a:latin typeface="Arial" charset="0"/>
                <a:cs typeface="Arial" charset="0"/>
              </a:rPr>
              <a:t>3xxx,8xxx se ojačavaju sa sve 3 metode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hr-HR" altLang="en-US" sz="2200" dirty="0">
                <a:solidFill>
                  <a:srgbClr val="FFFFFF"/>
                </a:solidFill>
                <a:latin typeface="Arial" charset="0"/>
                <a:cs typeface="Arial" charset="0"/>
              </a:rPr>
              <a:t>1xxx predstavlja </a:t>
            </a:r>
            <a:r>
              <a:rPr kumimoji="0" lang="hr-HR" altLang="en-US" sz="2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nelegirane</a:t>
            </a:r>
            <a:r>
              <a:rPr kumimoji="0" lang="hr-HR" altLang="en-US" sz="2200" dirty="0">
                <a:solidFill>
                  <a:srgbClr val="FFFFFF"/>
                </a:solidFill>
                <a:latin typeface="Arial" charset="0"/>
                <a:cs typeface="Arial" charset="0"/>
              </a:rPr>
              <a:t> materijale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hr-HR" altLang="en-US" sz="2200" dirty="0">
                <a:solidFill>
                  <a:srgbClr val="FFFFFF"/>
                </a:solidFill>
                <a:latin typeface="Arial" charset="0"/>
                <a:cs typeface="Arial" charset="0"/>
              </a:rPr>
              <a:t>najvažniji element za </a:t>
            </a:r>
            <a:r>
              <a:rPr kumimoji="0" lang="hr-HR" altLang="en-US" sz="2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legiranje</a:t>
            </a:r>
            <a:r>
              <a:rPr kumimoji="0" lang="hr-HR" altLang="en-US" sz="2200" dirty="0">
                <a:solidFill>
                  <a:srgbClr val="FFFFFF"/>
                </a:solidFill>
                <a:latin typeface="Arial" charset="0"/>
                <a:cs typeface="Arial" charset="0"/>
              </a:rPr>
              <a:t> opisan je prvom znamenkom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kumimoji="0" lang="hr-HR" altLang="en-US" sz="2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EE4881-DB0B-4A15-820A-A006AB5C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027217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54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263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369142"/>
              </p:ext>
            </p:extLst>
          </p:nvPr>
        </p:nvGraphicFramePr>
        <p:xfrm>
          <a:off x="251520" y="465592"/>
          <a:ext cx="7429500" cy="5853114"/>
        </p:xfrm>
        <a:graphic>
          <a:graphicData uri="http://schemas.openxmlformats.org/drawingml/2006/table">
            <a:tbl>
              <a:tblPr/>
              <a:tblGrid>
                <a:gridCol w="1398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7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9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447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Oznaka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legure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Oblik proizvoda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Razredba trajnosti </a:t>
                      </a:r>
                      <a:r>
                        <a:rPr kumimoji="0" lang="en-GB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Brojčana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Kemijski simboli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38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AW-3004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AW-AlMn1Mg1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SH, ST, PL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138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AW-3005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AW-AlMn1Mg0,5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SH, ST, PL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138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AW‑3103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AW‑Al Mn1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SH, ST, PL, ET, EP, ER/B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514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AW-5005 / 5005A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AW-AlMg1(B) / (C)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SH, ST, PL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138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AW-5049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AW-AlMg2Mn0,8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SH, ST, PL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90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AW‑5052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AW‑Al Mg2,5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SH, ST, PL, ET</a:t>
                      </a:r>
                      <a:r>
                        <a:rPr kumimoji="0" lang="nb-NO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2)</a:t>
                      </a:r>
                      <a:r>
                        <a:rPr kumimoji="0" 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EP</a:t>
                      </a:r>
                      <a:r>
                        <a:rPr kumimoji="0" lang="nb-NO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2)</a:t>
                      </a:r>
                      <a:r>
                        <a:rPr kumimoji="0" 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ER/B, DT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90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AW‑5083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AW‑Al Mg4,5Mn0,7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nb-N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SH, ST, PL, ET</a:t>
                      </a:r>
                      <a:r>
                        <a:rPr kumimoji="0" lang="nb-NO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2)</a:t>
                      </a:r>
                      <a:r>
                        <a:rPr kumimoji="0" lang="nb-N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EP</a:t>
                      </a:r>
                      <a:r>
                        <a:rPr kumimoji="0" lang="nb-NO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2)</a:t>
                      </a:r>
                      <a:r>
                        <a:rPr kumimoji="0" lang="nb-N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ER/B, DT, FO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GB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138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AW‑5454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AW‑Al Mg3Mn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SH, ST, PL, ET</a:t>
                      </a:r>
                      <a:r>
                        <a:rPr kumimoji="0" lang="nb-NO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2)</a:t>
                      </a:r>
                      <a:r>
                        <a:rPr kumimoji="0" 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EP</a:t>
                      </a:r>
                      <a:r>
                        <a:rPr kumimoji="0" lang="nb-NO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2)</a:t>
                      </a:r>
                      <a:r>
                        <a:rPr kumimoji="0" 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ER/B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90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AW‑5754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AW‑Al Mg3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SH, ST, PL, ET</a:t>
                      </a:r>
                      <a:r>
                        <a:rPr kumimoji="0" lang="nb-NO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2)</a:t>
                      </a:r>
                      <a:r>
                        <a:rPr kumimoji="0" 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EP</a:t>
                      </a:r>
                      <a:r>
                        <a:rPr kumimoji="0" lang="nb-NO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2)</a:t>
                      </a:r>
                      <a:r>
                        <a:rPr kumimoji="0" 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ER/B, DT, FO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138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AW‑6060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AW‑Al MgSi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ET,EP,ER/B,DT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138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AW‑6061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AW‑Al Mg1SiCu 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nb-N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SH, ST,PL,ET,EP,ER/B,DT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8138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AW‑6063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nb-N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AW‑Al Mg0,7Si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ET, EP, ER/B,DT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138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AW‑6005A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AW‑Al SiMg(A)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ET, EP, ER/B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90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AW‑6082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AW‑Al Si1MgMn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SH, ST, PL, ET, EP, ER/B, DT, FO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8138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AW-6106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AW-AlMgSiMn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EP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8138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AW‑7020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AW‑Al Zn4,5Mg1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SH, ST, PL, ET, EP, ER/B, DT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8138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AW-8011A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2286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 AW-AlFeSi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SH, ST, PL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800"/>
                        </a:lnSpc>
                        <a:spcBef>
                          <a:spcPts val="550"/>
                        </a:spcBef>
                        <a:spcAft>
                          <a:spcPts val="363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9906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66928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811213" algn="l"/>
                          <a:tab pos="901700" algn="l"/>
                        </a:tabLst>
                      </a:pP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Legenda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:	SH-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lim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(EN 485)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811213" algn="l"/>
                          <a:tab pos="901700" algn="l"/>
                        </a:tabLst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	ST	-	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trak</a:t>
                      </a: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(EN 485)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811213" algn="l"/>
                          <a:tab pos="901700" algn="l"/>
                        </a:tabLst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PL	-	</a:t>
                      </a:r>
                      <a:r>
                        <a:rPr kumimoji="0" lang="fr-FR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ploča</a:t>
                      </a: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(EN 485)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811213" algn="l"/>
                          <a:tab pos="901700" algn="l"/>
                        </a:tabLst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	ET	-	</a:t>
                      </a:r>
                      <a:r>
                        <a:rPr kumimoji="0" lang="fr-FR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istisnuta</a:t>
                      </a: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fr-FR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cijev</a:t>
                      </a: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(EN 755)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1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449263" algn="l"/>
                          <a:tab pos="539750" algn="l"/>
                          <a:tab pos="811213" algn="l"/>
                          <a:tab pos="901700" algn="l"/>
                        </a:tabLst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EP	-	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istisnuti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profili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(EN 755)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361950" algn="l"/>
                          <a:tab pos="450850" algn="l"/>
                          <a:tab pos="900113" algn="l"/>
                        </a:tabLst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ER/B	-	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istisnuta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šipka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(EN 755)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361950" algn="l"/>
                          <a:tab pos="450850" algn="l"/>
                          <a:tab pos="900113" algn="l"/>
                        </a:tabLst>
                      </a:pPr>
                      <a:r>
                        <a:rPr kumimoji="0" 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DT	-	vučena cijev (EN 754)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361950" algn="l"/>
                          <a:tab pos="450850" algn="l"/>
                          <a:tab pos="900113" algn="l"/>
                        </a:tabLst>
                      </a:pPr>
                      <a:r>
                        <a:rPr kumimoji="0" 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FO	-	otkivci (EN 586)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361950" algn="l"/>
                          <a:tab pos="450850" algn="l"/>
                          <a:tab pos="900113" algn="l"/>
                        </a:tabLst>
                      </a:pP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1)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vidjeti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dodatak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C: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točka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C2.2.2(2)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361950" algn="l"/>
                          <a:tab pos="450850" algn="l"/>
                          <a:tab pos="900113" algn="l"/>
                        </a:tabLst>
                      </a:pPr>
                      <a:r>
                        <a:rPr kumimoji="0" lang="en-GB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2)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samo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jednostavni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puni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otvoreni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vučeni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profili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ili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361950" algn="l"/>
                          <a:tab pos="450850" algn="l"/>
                          <a:tab pos="900113" algn="l"/>
                        </a:tabLst>
                      </a:pP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cijevi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debelih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stijenki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oblikovane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s 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pomoću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trna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bešavne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457200" algn="l"/>
                          <a:tab pos="361950" algn="l"/>
                          <a:tab pos="450850" algn="l"/>
                          <a:tab pos="900113" algn="l"/>
                        </a:tabLst>
                      </a:pPr>
                      <a:r>
                        <a:rPr kumimoji="0" lang="en-GB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3)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vidjeti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4. 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poglavlje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Dodaci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 </a:t>
                      </a:r>
                      <a:r>
                        <a:rPr kumimoji="0" lang="en-GB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D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309" marR="74309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3592" name="Rectangle 1"/>
          <p:cNvSpPr>
            <a:spLocks noChangeArrowheads="1"/>
          </p:cNvSpPr>
          <p:nvPr/>
        </p:nvSpPr>
        <p:spPr bwMode="auto">
          <a:xfrm>
            <a:off x="857250" y="0"/>
            <a:ext cx="768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tabLst>
                <a:tab pos="-457200" algn="l"/>
                <a:tab pos="450850" algn="l"/>
                <a:tab pos="539750" algn="l"/>
                <a:tab pos="900113" algn="l"/>
              </a:tabLs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tabLst>
                <a:tab pos="-457200" algn="l"/>
                <a:tab pos="450850" algn="l"/>
                <a:tab pos="539750" algn="l"/>
                <a:tab pos="900113" algn="l"/>
              </a:tabLs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tabLst>
                <a:tab pos="-457200" algn="l"/>
                <a:tab pos="450850" algn="l"/>
                <a:tab pos="539750" algn="l"/>
                <a:tab pos="9001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tabLst>
                <a:tab pos="-457200" algn="l"/>
                <a:tab pos="450850" algn="l"/>
                <a:tab pos="539750" algn="l"/>
                <a:tab pos="900113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tabLst>
                <a:tab pos="-457200" algn="l"/>
                <a:tab pos="450850" algn="l"/>
                <a:tab pos="539750" algn="l"/>
                <a:tab pos="900113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tabLst>
                <a:tab pos="-457200" algn="l"/>
                <a:tab pos="450850" algn="l"/>
                <a:tab pos="539750" algn="l"/>
                <a:tab pos="900113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tabLst>
                <a:tab pos="-457200" algn="l"/>
                <a:tab pos="450850" algn="l"/>
                <a:tab pos="539750" algn="l"/>
                <a:tab pos="900113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tabLst>
                <a:tab pos="-457200" algn="l"/>
                <a:tab pos="450850" algn="l"/>
                <a:tab pos="539750" algn="l"/>
                <a:tab pos="900113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tabLst>
                <a:tab pos="-457200" algn="l"/>
                <a:tab pos="450850" algn="l"/>
                <a:tab pos="539750" algn="l"/>
                <a:tab pos="900113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GB" altLang="en-US" sz="2400" b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Tablica  - Kovke aluminijske legure za konstrukcije</a:t>
            </a:r>
            <a:endParaRPr kumimoji="0" lang="en-GB" altLang="en-US" sz="24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02F0B-E24F-4686-92D0-5F2A54A5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2881" y="6019635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55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550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699462-E4B1-459D-ABB4-1934BB7A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4789" y="5893899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56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FDC644-7631-4CB5-9D79-00F7A02EA8B9}"/>
              </a:ext>
            </a:extLst>
          </p:cNvPr>
          <p:cNvSpPr txBox="1"/>
          <p:nvPr/>
        </p:nvSpPr>
        <p:spPr>
          <a:xfrm>
            <a:off x="827584" y="1321185"/>
            <a:ext cx="603720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Označavanje</a:t>
            </a:r>
            <a:r>
              <a:rPr lang="en-GB" dirty="0"/>
              <a:t> </a:t>
            </a:r>
            <a:r>
              <a:rPr lang="en-GB" b="1" dirty="0" err="1"/>
              <a:t>lijevanih</a:t>
            </a:r>
            <a:r>
              <a:rPr lang="en-GB" dirty="0"/>
              <a:t> </a:t>
            </a:r>
            <a:r>
              <a:rPr lang="en-GB" dirty="0" err="1"/>
              <a:t>aluminijskih</a:t>
            </a:r>
            <a:r>
              <a:rPr lang="en-GB" dirty="0"/>
              <a:t> </a:t>
            </a:r>
            <a:r>
              <a:rPr lang="en-GB" dirty="0" err="1"/>
              <a:t>legura</a:t>
            </a:r>
            <a:r>
              <a:rPr lang="en-GB" dirty="0"/>
              <a:t> </a:t>
            </a:r>
            <a:r>
              <a:rPr lang="en-GB" dirty="0" err="1"/>
              <a:t>Prema</a:t>
            </a:r>
            <a:r>
              <a:rPr lang="en-GB" dirty="0"/>
              <a:t> </a:t>
            </a:r>
            <a:r>
              <a:rPr lang="en-GB" dirty="0" err="1"/>
              <a:t>europskoj</a:t>
            </a:r>
            <a:r>
              <a:rPr lang="en-GB" dirty="0"/>
              <a:t> </a:t>
            </a:r>
            <a:r>
              <a:rPr lang="en-GB" dirty="0" err="1"/>
              <a:t>normi</a:t>
            </a:r>
            <a:r>
              <a:rPr lang="en-GB" dirty="0"/>
              <a:t> EN 1780 </a:t>
            </a:r>
            <a:r>
              <a:rPr lang="en-GB" dirty="0" err="1"/>
              <a:t>gnječene</a:t>
            </a:r>
            <a:r>
              <a:rPr lang="en-GB" dirty="0"/>
              <a:t> </a:t>
            </a:r>
            <a:r>
              <a:rPr lang="en-GB" dirty="0" err="1"/>
              <a:t>legure</a:t>
            </a:r>
            <a:r>
              <a:rPr lang="en-GB" dirty="0"/>
              <a:t> se </a:t>
            </a:r>
            <a:r>
              <a:rPr lang="en-GB" dirty="0" err="1"/>
              <a:t>označavaju</a:t>
            </a:r>
            <a:r>
              <a:rPr lang="en-GB" dirty="0"/>
              <a:t>:</a:t>
            </a:r>
            <a:endParaRPr lang="hr-HR" dirty="0"/>
          </a:p>
          <a:p>
            <a:endParaRPr lang="hr-HR" dirty="0"/>
          </a:p>
          <a:p>
            <a:r>
              <a:rPr lang="en-GB" dirty="0"/>
              <a:t> </a:t>
            </a:r>
            <a:r>
              <a:rPr lang="hr-HR" dirty="0"/>
              <a:t>-</a:t>
            </a:r>
            <a:r>
              <a:rPr lang="en-GB" dirty="0"/>
              <a:t> EN - </a:t>
            </a:r>
            <a:r>
              <a:rPr lang="en-GB" dirty="0" err="1"/>
              <a:t>označava</a:t>
            </a:r>
            <a:r>
              <a:rPr lang="en-GB" dirty="0"/>
              <a:t> </a:t>
            </a:r>
            <a:r>
              <a:rPr lang="en-GB" dirty="0" err="1"/>
              <a:t>europski</a:t>
            </a:r>
            <a:r>
              <a:rPr lang="en-GB" dirty="0"/>
              <a:t> standard (</a:t>
            </a:r>
            <a:r>
              <a:rPr lang="en-GB" dirty="0" err="1"/>
              <a:t>normu</a:t>
            </a:r>
            <a:r>
              <a:rPr lang="en-GB" dirty="0"/>
              <a:t>) </a:t>
            </a:r>
            <a:endParaRPr lang="hr-HR" dirty="0"/>
          </a:p>
          <a:p>
            <a:pPr marL="285750" indent="-285750">
              <a:buFontTx/>
              <a:buChar char="-"/>
            </a:pPr>
            <a:r>
              <a:rPr lang="en-GB" dirty="0"/>
              <a:t>A - </a:t>
            </a:r>
            <a:r>
              <a:rPr lang="en-GB" dirty="0" err="1"/>
              <a:t>označava</a:t>
            </a:r>
            <a:r>
              <a:rPr lang="en-GB" dirty="0"/>
              <a:t> </a:t>
            </a:r>
            <a:r>
              <a:rPr lang="en-GB" dirty="0" err="1"/>
              <a:t>aluminij</a:t>
            </a:r>
            <a:r>
              <a:rPr lang="en-GB" dirty="0"/>
              <a:t> </a:t>
            </a:r>
            <a:endParaRPr lang="hr-HR" dirty="0"/>
          </a:p>
          <a:p>
            <a:pPr marL="285750" indent="-285750">
              <a:buFontTx/>
              <a:buChar char="-"/>
            </a:pPr>
            <a:r>
              <a:rPr lang="en-GB" dirty="0"/>
              <a:t>C- </a:t>
            </a:r>
            <a:r>
              <a:rPr lang="en-GB" dirty="0" err="1"/>
              <a:t>označava</a:t>
            </a:r>
            <a:r>
              <a:rPr lang="en-GB" dirty="0"/>
              <a:t> da se </a:t>
            </a:r>
            <a:r>
              <a:rPr lang="en-GB" dirty="0" err="1"/>
              <a:t>radi</a:t>
            </a:r>
            <a:r>
              <a:rPr lang="en-GB" dirty="0"/>
              <a:t> o </a:t>
            </a:r>
            <a:r>
              <a:rPr lang="en-GB" dirty="0" err="1"/>
              <a:t>odljevku</a:t>
            </a:r>
            <a:r>
              <a:rPr lang="en-GB" dirty="0"/>
              <a:t> (</a:t>
            </a:r>
            <a:r>
              <a:rPr lang="en-GB" dirty="0" err="1"/>
              <a:t>engl.</a:t>
            </a:r>
            <a:r>
              <a:rPr lang="en-GB" dirty="0"/>
              <a:t> casting) </a:t>
            </a:r>
            <a:r>
              <a:rPr lang="en-GB" dirty="0" err="1"/>
              <a:t>iza</a:t>
            </a:r>
            <a:r>
              <a:rPr lang="en-GB" dirty="0"/>
              <a:t> </a:t>
            </a:r>
            <a:r>
              <a:rPr lang="en-GB" dirty="0" err="1"/>
              <a:t>kojeg</a:t>
            </a:r>
            <a:r>
              <a:rPr lang="en-GB" dirty="0"/>
              <a:t> </a:t>
            </a:r>
            <a:r>
              <a:rPr lang="en-GB" dirty="0" err="1"/>
              <a:t>slijedi</a:t>
            </a:r>
            <a:r>
              <a:rPr lang="en-GB" dirty="0"/>
              <a:t> </a:t>
            </a:r>
            <a:r>
              <a:rPr lang="en-GB" dirty="0" err="1"/>
              <a:t>crtica</a:t>
            </a:r>
            <a:r>
              <a:rPr lang="en-GB" dirty="0"/>
              <a:t> </a:t>
            </a:r>
            <a:endParaRPr lang="hr-HR" dirty="0"/>
          </a:p>
          <a:p>
            <a:pPr marL="742950" lvl="1" indent="-285750">
              <a:buFontTx/>
              <a:buChar char="-"/>
            </a:pPr>
            <a:r>
              <a:rPr lang="en-GB" dirty="0" err="1"/>
              <a:t>sastav</a:t>
            </a:r>
            <a:r>
              <a:rPr lang="en-GB" dirty="0"/>
              <a:t> </a:t>
            </a:r>
            <a:r>
              <a:rPr lang="en-GB" dirty="0" err="1"/>
              <a:t>legure</a:t>
            </a:r>
            <a:r>
              <a:rPr lang="en-GB" dirty="0"/>
              <a:t> koji je </a:t>
            </a:r>
            <a:r>
              <a:rPr lang="en-GB" dirty="0" err="1"/>
              <a:t>određen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:</a:t>
            </a:r>
            <a:endParaRPr lang="hr-HR" dirty="0"/>
          </a:p>
          <a:p>
            <a:pPr marL="742950" lvl="1" indent="-285750">
              <a:buFontTx/>
              <a:buChar char="-"/>
            </a:pPr>
            <a:r>
              <a:rPr lang="en-GB" dirty="0"/>
              <a:t> a) </a:t>
            </a:r>
            <a:r>
              <a:rPr lang="en-GB" dirty="0" err="1"/>
              <a:t>znamenkama</a:t>
            </a:r>
            <a:r>
              <a:rPr lang="en-GB" dirty="0"/>
              <a:t> (5 </a:t>
            </a:r>
            <a:r>
              <a:rPr lang="en-GB" dirty="0" err="1"/>
              <a:t>znamenaka</a:t>
            </a:r>
            <a:r>
              <a:rPr lang="en-GB" dirty="0"/>
              <a:t>) </a:t>
            </a:r>
            <a:endParaRPr lang="hr-HR" dirty="0"/>
          </a:p>
          <a:p>
            <a:pPr marL="742950" lvl="1" indent="-285750">
              <a:buFontTx/>
              <a:buChar char="-"/>
            </a:pPr>
            <a:r>
              <a:rPr lang="en-GB" dirty="0"/>
              <a:t>b) </a:t>
            </a:r>
            <a:r>
              <a:rPr lang="en-GB" dirty="0" err="1"/>
              <a:t>kemijskim</a:t>
            </a:r>
            <a:r>
              <a:rPr lang="en-GB" dirty="0"/>
              <a:t> </a:t>
            </a:r>
            <a:r>
              <a:rPr lang="en-GB" dirty="0" err="1"/>
              <a:t>simbolima</a:t>
            </a:r>
            <a:r>
              <a:rPr lang="en-GB" dirty="0"/>
              <a:t> </a:t>
            </a:r>
            <a:r>
              <a:rPr lang="en-GB" dirty="0" err="1"/>
              <a:t>iza</a:t>
            </a:r>
            <a:r>
              <a:rPr lang="en-GB" dirty="0"/>
              <a:t> </a:t>
            </a:r>
            <a:r>
              <a:rPr lang="en-GB" dirty="0" err="1"/>
              <a:t>kojih</a:t>
            </a:r>
            <a:r>
              <a:rPr lang="en-GB" dirty="0"/>
              <a:t> </a:t>
            </a:r>
            <a:r>
              <a:rPr lang="en-GB" dirty="0" err="1"/>
              <a:t>slijedi</a:t>
            </a:r>
            <a:r>
              <a:rPr lang="en-GB" dirty="0"/>
              <a:t> </a:t>
            </a:r>
            <a:r>
              <a:rPr lang="en-GB" dirty="0" err="1"/>
              <a:t>slovo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/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znamenka</a:t>
            </a:r>
            <a:r>
              <a:rPr lang="en-GB" dirty="0"/>
              <a:t> koji </a:t>
            </a:r>
            <a:r>
              <a:rPr lang="en-GB" dirty="0" err="1"/>
              <a:t>označavaju</a:t>
            </a:r>
            <a:r>
              <a:rPr lang="en-GB" dirty="0"/>
              <a:t> </a:t>
            </a:r>
            <a:r>
              <a:rPr lang="en-GB" dirty="0" err="1"/>
              <a:t>metalurško</a:t>
            </a:r>
            <a:r>
              <a:rPr lang="en-GB" dirty="0"/>
              <a:t> </a:t>
            </a:r>
            <a:r>
              <a:rPr lang="en-GB" dirty="0" err="1"/>
              <a:t>stanje</a:t>
            </a:r>
            <a:r>
              <a:rPr lang="en-GB" dirty="0"/>
              <a:t> </a:t>
            </a:r>
            <a:endParaRPr lang="hr-HR" dirty="0"/>
          </a:p>
          <a:p>
            <a:pPr marL="742950" lvl="1" indent="-285750">
              <a:buFontTx/>
              <a:buChar char="-"/>
            </a:pPr>
            <a:r>
              <a:rPr lang="en-GB" dirty="0" err="1"/>
              <a:t>Primjer</a:t>
            </a:r>
            <a:r>
              <a:rPr lang="en-GB" dirty="0"/>
              <a:t>: EN AC-42000KT6 (</a:t>
            </a:r>
            <a:r>
              <a:rPr lang="en-GB" dirty="0" err="1"/>
              <a:t>legura</a:t>
            </a:r>
            <a:r>
              <a:rPr lang="en-GB" dirty="0"/>
              <a:t> Al 7%SiMg za </a:t>
            </a:r>
            <a:r>
              <a:rPr lang="en-GB" dirty="0" err="1"/>
              <a:t>lijevanje</a:t>
            </a:r>
            <a:r>
              <a:rPr lang="en-GB" dirty="0"/>
              <a:t> u </a:t>
            </a:r>
            <a:r>
              <a:rPr lang="en-GB" dirty="0" err="1"/>
              <a:t>višekratnom</a:t>
            </a:r>
            <a:r>
              <a:rPr lang="en-GB" dirty="0"/>
              <a:t> </a:t>
            </a:r>
            <a:r>
              <a:rPr lang="en-GB" dirty="0" err="1"/>
              <a:t>kalupu</a:t>
            </a:r>
            <a:r>
              <a:rPr lang="en-GB" dirty="0"/>
              <a:t>, T6 </a:t>
            </a:r>
            <a:r>
              <a:rPr lang="en-GB" dirty="0" err="1"/>
              <a:t>toplinska</a:t>
            </a:r>
            <a:r>
              <a:rPr lang="en-GB" dirty="0"/>
              <a:t> </a:t>
            </a:r>
            <a:r>
              <a:rPr lang="en-GB" dirty="0" err="1"/>
              <a:t>obrada</a:t>
            </a:r>
            <a:r>
              <a:rPr lang="en-GB" dirty="0"/>
              <a:t>)</a:t>
            </a:r>
            <a:endParaRPr lang="hr-HR" dirty="0"/>
          </a:p>
          <a:p>
            <a:pPr marL="0" lvl="1"/>
            <a:endParaRPr lang="hr-HR" dirty="0"/>
          </a:p>
          <a:p>
            <a:pPr marL="0" lvl="1"/>
            <a:r>
              <a:rPr lang="en-GB" dirty="0" err="1"/>
              <a:t>Prvo</a:t>
            </a:r>
            <a:r>
              <a:rPr lang="en-GB" dirty="0"/>
              <a:t> </a:t>
            </a:r>
            <a:r>
              <a:rPr lang="en-GB" dirty="0" err="1"/>
              <a:t>slovo</a:t>
            </a:r>
            <a:r>
              <a:rPr lang="en-GB" dirty="0"/>
              <a:t> </a:t>
            </a:r>
            <a:r>
              <a:rPr lang="en-GB" dirty="0" err="1"/>
              <a:t>iza</a:t>
            </a:r>
            <a:r>
              <a:rPr lang="en-GB" dirty="0"/>
              <a:t> </a:t>
            </a:r>
            <a:r>
              <a:rPr lang="en-GB" dirty="0" err="1"/>
              <a:t>peteroznamenkastog</a:t>
            </a:r>
            <a:r>
              <a:rPr lang="en-GB" dirty="0"/>
              <a:t> </a:t>
            </a:r>
            <a:r>
              <a:rPr lang="en-GB" dirty="0" err="1"/>
              <a:t>broja</a:t>
            </a:r>
            <a:r>
              <a:rPr lang="en-GB" dirty="0"/>
              <a:t> </a:t>
            </a:r>
            <a:r>
              <a:rPr lang="en-GB" dirty="0" err="1"/>
              <a:t>označava</a:t>
            </a:r>
            <a:r>
              <a:rPr lang="en-GB" dirty="0"/>
              <a:t> </a:t>
            </a:r>
            <a:r>
              <a:rPr lang="en-GB" dirty="0" err="1"/>
              <a:t>postupak</a:t>
            </a:r>
            <a:r>
              <a:rPr lang="en-GB" dirty="0"/>
              <a:t> </a:t>
            </a:r>
            <a:r>
              <a:rPr lang="en-GB" dirty="0" err="1"/>
              <a:t>lijevanja</a:t>
            </a:r>
            <a:r>
              <a:rPr lang="en-GB" dirty="0"/>
              <a:t>:  D - </a:t>
            </a:r>
            <a:r>
              <a:rPr lang="en-GB" dirty="0" err="1"/>
              <a:t>Tlačni</a:t>
            </a:r>
            <a:r>
              <a:rPr lang="en-GB" dirty="0"/>
              <a:t> </a:t>
            </a:r>
            <a:r>
              <a:rPr lang="en-GB" dirty="0" err="1"/>
              <a:t>lijev</a:t>
            </a:r>
            <a:r>
              <a:rPr lang="en-GB" dirty="0"/>
              <a:t> </a:t>
            </a:r>
            <a:r>
              <a:rPr lang="hr-HR" dirty="0"/>
              <a:t>,</a:t>
            </a:r>
            <a:r>
              <a:rPr lang="en-GB" dirty="0"/>
              <a:t> K - </a:t>
            </a:r>
            <a:r>
              <a:rPr lang="en-GB" dirty="0" err="1"/>
              <a:t>kokilni</a:t>
            </a:r>
            <a:r>
              <a:rPr lang="en-GB" dirty="0"/>
              <a:t> </a:t>
            </a:r>
            <a:r>
              <a:rPr lang="en-GB" dirty="0" err="1"/>
              <a:t>lijev</a:t>
            </a:r>
            <a:r>
              <a:rPr lang="en-GB" dirty="0"/>
              <a:t> </a:t>
            </a:r>
            <a:r>
              <a:rPr lang="hr-HR" dirty="0"/>
              <a:t>,</a:t>
            </a:r>
            <a:r>
              <a:rPr lang="en-GB" dirty="0"/>
              <a:t> L - </a:t>
            </a:r>
            <a:r>
              <a:rPr lang="en-GB" dirty="0" err="1"/>
              <a:t>isparljivi</a:t>
            </a:r>
            <a:r>
              <a:rPr lang="en-GB" dirty="0"/>
              <a:t> </a:t>
            </a:r>
            <a:r>
              <a:rPr lang="en-GB" dirty="0" err="1"/>
              <a:t>lijev</a:t>
            </a:r>
            <a:r>
              <a:rPr lang="en-GB" dirty="0"/>
              <a:t>  S - </a:t>
            </a:r>
            <a:r>
              <a:rPr lang="en-GB" dirty="0" err="1"/>
              <a:t>pješčani</a:t>
            </a:r>
            <a:r>
              <a:rPr lang="en-GB" dirty="0"/>
              <a:t> </a:t>
            </a:r>
            <a:r>
              <a:rPr lang="en-GB" dirty="0" err="1"/>
              <a:t>lijev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FDCB4E-76D8-44CC-869E-BE22AD7C6939}"/>
              </a:ext>
            </a:extLst>
          </p:cNvPr>
          <p:cNvSpPr txBox="1">
            <a:spLocks/>
          </p:cNvSpPr>
          <p:nvPr/>
        </p:nvSpPr>
        <p:spPr>
          <a:xfrm>
            <a:off x="-468560" y="404664"/>
            <a:ext cx="8495639" cy="1219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hr-HR" sz="2800" kern="0" dirty="0"/>
              <a:t>Označavanje glavnih lijevanih aluminijskih legura</a:t>
            </a:r>
            <a:endParaRPr lang="en-GB" sz="2800" kern="0" dirty="0"/>
          </a:p>
        </p:txBody>
      </p:sp>
    </p:spTree>
    <p:extLst>
      <p:ext uri="{BB962C8B-B14F-4D97-AF65-F5344CB8AC3E}">
        <p14:creationId xmlns:p14="http://schemas.microsoft.com/office/powerpoint/2010/main" val="25113118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323850" y="765175"/>
            <a:ext cx="8351838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i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Čvrstoća legura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r-HR" altLang="en-US" sz="2400" i="1" u="sng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-od 35 N/mm</a:t>
            </a:r>
            <a:r>
              <a:rPr kumimoji="0" lang="en-US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²</a:t>
            </a: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 do 290 N/mm</a:t>
            </a:r>
            <a:r>
              <a:rPr kumimoji="0" lang="en-US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²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kumimoji="0" lang="en-US" altLang="en-US" sz="24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-čvrstoća od 280 N/mm</a:t>
            </a:r>
            <a:r>
              <a:rPr kumimoji="0" lang="en-US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²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odgovara čeliku kvalitete S235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-čvrstoće od 140-160 N/mm</a:t>
            </a:r>
            <a:r>
              <a:rPr kumimoji="0" lang="en-US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²</a:t>
            </a: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 izgledaju preslabe, ali sa pravilnom uporabom zadovoljavaju </a:t>
            </a:r>
            <a:r>
              <a:rPr kumimoji="0" lang="hr-HR" altLang="en-US" sz="2400" dirty="0" err="1">
                <a:solidFill>
                  <a:srgbClr val="FFFFFF"/>
                </a:solidFill>
                <a:latin typeface="Arial" charset="0"/>
                <a:cs typeface="Arial" charset="0"/>
              </a:rPr>
              <a:t>uvete</a:t>
            </a: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 konstrukcija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-čvrstoće od 450 i 560 N/mm</a:t>
            </a:r>
            <a:r>
              <a:rPr kumimoji="0" lang="en-US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²</a:t>
            </a: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  </a:t>
            </a: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 koriste se rijetko, jer se pri visoko čvrstim legurama javlja problem korozije, posebno kod legura od bakra</a:t>
            </a:r>
            <a:endParaRPr kumimoji="0" lang="en-US" altLang="en-US" sz="1800" i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B5FE70-DEDB-4141-80E3-5C0C384D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002128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57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957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692150"/>
            <a:ext cx="9285288" cy="30241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en-US" sz="2400" i="1" u="sng" dirty="0">
                <a:solidFill>
                  <a:schemeClr val="hlink"/>
                </a:solidFill>
                <a:latin typeface="Arial" charset="0"/>
              </a:rPr>
              <a:t>Eksperimenti na karakteristikama aluminijski zavarenih spojeva</a:t>
            </a:r>
          </a:p>
          <a:p>
            <a:pPr eaLnBrk="1" hangingPunct="1">
              <a:buFontTx/>
              <a:buNone/>
            </a:pPr>
            <a:endParaRPr lang="hr-HR" altLang="en-US" sz="2400" i="1" u="sng" dirty="0">
              <a:solidFill>
                <a:schemeClr val="hlink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hr-HR" altLang="en-US" sz="2400" u="sng" dirty="0">
                <a:solidFill>
                  <a:schemeClr val="hlink"/>
                </a:solidFill>
                <a:latin typeface="Arial" charset="0"/>
              </a:rPr>
              <a:t>Čeono zavareni spojevi</a:t>
            </a:r>
          </a:p>
          <a:p>
            <a:pPr eaLnBrk="1" hangingPunct="1">
              <a:buFontTx/>
              <a:buNone/>
            </a:pPr>
            <a:endParaRPr lang="hr-HR" altLang="en-US" sz="2400" u="sng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hr-HR" altLang="en-US" sz="24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altLang="en-US" sz="2400" dirty="0">
              <a:latin typeface="Arial" charset="0"/>
            </a:endParaRPr>
          </a:p>
        </p:txBody>
      </p:sp>
      <p:graphicFrame>
        <p:nvGraphicFramePr>
          <p:cNvPr id="522322" name="Group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090426"/>
              </p:ext>
            </p:extLst>
          </p:nvPr>
        </p:nvGraphicFramePr>
        <p:xfrm>
          <a:off x="467544" y="2996952"/>
          <a:ext cx="8280400" cy="2175049"/>
        </p:xfrm>
        <a:graphic>
          <a:graphicData uri="http://schemas.openxmlformats.org/drawingml/2006/table">
            <a:tbl>
              <a:tblPr/>
              <a:tblGrid>
                <a:gridCol w="223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2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Izvorni metal</a:t>
                      </a:r>
                      <a:endParaRPr kumimoji="1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6061-T6</a:t>
                      </a:r>
                      <a:endParaRPr kumimoji="1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8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Proces varenja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MIG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TIG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Žica za varenje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4043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5356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5A06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Debljina ploče [mm]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 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1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6599" name="Text Box 83"/>
          <p:cNvSpPr txBox="1">
            <a:spLocks noChangeArrowheads="1"/>
          </p:cNvSpPr>
          <p:nvPr/>
        </p:nvSpPr>
        <p:spPr bwMode="auto">
          <a:xfrm>
            <a:off x="2411413" y="5510212"/>
            <a:ext cx="50403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Parametri uzoraka čeono zavarenih primjeraka</a:t>
            </a:r>
            <a:endParaRPr kumimoji="0" lang="en-US" altLang="en-US" sz="1800" i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al5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744" y="6198722"/>
            <a:ext cx="609600" cy="60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EE844-DE81-4DF4-8FC3-B4E86EDA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6034367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58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8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692150"/>
            <a:ext cx="8813800" cy="56165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-nakon varenja, čeka se barem 1 tjedan do ispitivanja</a:t>
            </a:r>
          </a:p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-prema namjeni eksperimenta, testiranja su svrstana u dvije vrste:</a:t>
            </a:r>
          </a:p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		1. grupa uključuje:</a:t>
            </a:r>
          </a:p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			a) 27 standardnih vlačnih uzoraka okomitih na 			osi varova</a:t>
            </a:r>
          </a:p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			b) 9 </a:t>
            </a:r>
            <a:r>
              <a:rPr lang="hr-HR" altLang="en-US" sz="2400" dirty="0" err="1">
                <a:latin typeface="Arial" charset="0"/>
              </a:rPr>
              <a:t>Vickers</a:t>
            </a:r>
            <a:r>
              <a:rPr lang="hr-HR" altLang="en-US" sz="2400" dirty="0">
                <a:latin typeface="Arial" charset="0"/>
              </a:rPr>
              <a:t>-ovih uzoraka</a:t>
            </a:r>
          </a:p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			c) 9 </a:t>
            </a:r>
            <a:r>
              <a:rPr lang="hr-HR" altLang="en-US" sz="2400" dirty="0" err="1">
                <a:latin typeface="Arial" charset="0"/>
              </a:rPr>
              <a:t>Moire</a:t>
            </a:r>
            <a:r>
              <a:rPr lang="hr-HR" altLang="en-US" sz="2400" dirty="0">
                <a:latin typeface="Arial" charset="0"/>
              </a:rPr>
              <a:t>-ovih uzoraka</a:t>
            </a:r>
          </a:p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		2. grupa uključuje:</a:t>
            </a:r>
          </a:p>
          <a:p>
            <a:pPr eaLnBrk="1" hangingPunct="1">
              <a:buFontTx/>
              <a:buNone/>
            </a:pPr>
            <a:r>
              <a:rPr lang="hr-HR" altLang="en-US" sz="2400" dirty="0">
                <a:latin typeface="Arial" charset="0"/>
              </a:rPr>
              <a:t>			- 81 standardni vlačni uzorak paralelan sa osima 		varova, čija se pozicija u može odrediti 				tek nakon što je prva grupa ispitivanja završena</a:t>
            </a:r>
            <a:endParaRPr lang="en-US" altLang="en-US" sz="2400" dirty="0">
              <a:latin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DA34E3-63F4-4B3D-BF5F-DCB24D144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6013450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59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146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434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5"/>
          <p:cNvSpPr txBox="1">
            <a:spLocks noChangeArrowheads="1"/>
          </p:cNvSpPr>
          <p:nvPr/>
        </p:nvSpPr>
        <p:spPr bwMode="auto">
          <a:xfrm>
            <a:off x="4787900" y="692150"/>
            <a:ext cx="4356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>
                <a:solidFill>
                  <a:srgbClr val="FFFFFF"/>
                </a:solidFill>
                <a:latin typeface="Arial" charset="0"/>
                <a:cs typeface="Arial" charset="0"/>
              </a:rPr>
              <a:t>Dimenzije čeono zavarenih primjeraka i mjesta svih vrsta uzoraka, [mm]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35362-3A05-41C3-AB31-9B5FAD187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5937250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60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06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881187"/>
            <a:ext cx="4608512" cy="5400675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en-US" sz="2400" dirty="0"/>
              <a:t>POVIJEST, PRVA PRIMJENA</a:t>
            </a:r>
          </a:p>
          <a:p>
            <a:pPr eaLnBrk="1" hangingPunct="1">
              <a:buFontTx/>
              <a:buNone/>
            </a:pPr>
            <a:endParaRPr lang="hr-HR" altLang="en-US" sz="2400" dirty="0"/>
          </a:p>
          <a:p>
            <a:pPr eaLnBrk="1" hangingPunct="1">
              <a:buFontTx/>
              <a:buNone/>
            </a:pPr>
            <a:r>
              <a:rPr lang="hr-HR" altLang="en-US" sz="2400" dirty="0"/>
              <a:t>-godina prve primjene Al u graditeljstvu smatra se 1897. kada je Al pločama prekrivena kupola Sv. Jakova u Rimu</a:t>
            </a:r>
          </a:p>
          <a:p>
            <a:pPr eaLnBrk="1" hangingPunct="1">
              <a:buFontTx/>
              <a:buNone/>
            </a:pPr>
            <a:endParaRPr lang="hr-HR" altLang="en-US" sz="2400" dirty="0"/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050"/>
            <a:ext cx="4087851" cy="410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5651500" y="4581525"/>
            <a:ext cx="3024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>
                <a:solidFill>
                  <a:srgbClr val="FFFFFF"/>
                </a:solidFill>
                <a:cs typeface="Arial" charset="0"/>
              </a:rPr>
              <a:t>Conference Center, Glasgow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0E8EDA-6A0F-43F9-9D6A-81F43CE6A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7755" y="6019800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8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6516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44923"/>
              </p:ext>
            </p:extLst>
          </p:nvPr>
        </p:nvGraphicFramePr>
        <p:xfrm>
          <a:off x="467544" y="620688"/>
          <a:ext cx="8378827" cy="5689533"/>
        </p:xfrm>
        <a:graphic>
          <a:graphicData uri="http://schemas.openxmlformats.org/drawingml/2006/table">
            <a:tbl>
              <a:tblPr/>
              <a:tblGrid>
                <a:gridCol w="1658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1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7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2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43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327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Rezultati ispitivanja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EC9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3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Tehnologija varenja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Žica za varenje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Debljina ploče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Karakterist. veličina čvrstoće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Karakterist. čvrstoća zavarenog metala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HAZ   čvrstoća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59"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MIG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4043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 mm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202,4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170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175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 mm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186,2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 mm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160,7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5356</a:t>
                      </a:r>
                      <a:endParaRPr kumimoji="1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 mm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219,9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190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7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 mm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209,4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8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 mm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208,5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365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 mm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183,6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4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TIG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5A06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 mm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182,8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1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55576" y="340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rgbClr val="FFC000"/>
                </a:solidFill>
              </a:rPr>
              <a:t>Testiranje</a:t>
            </a:r>
            <a:r>
              <a:rPr lang="en-GB" sz="2400" b="1" dirty="0">
                <a:solidFill>
                  <a:srgbClr val="FFC000"/>
                </a:solidFill>
              </a:rPr>
              <a:t> </a:t>
            </a:r>
            <a:r>
              <a:rPr lang="en-GB" sz="2400" b="1" dirty="0" err="1">
                <a:solidFill>
                  <a:srgbClr val="FFC000"/>
                </a:solidFill>
              </a:rPr>
              <a:t>vlačnih</a:t>
            </a:r>
            <a:r>
              <a:rPr lang="en-GB" sz="2400" b="1" dirty="0">
                <a:solidFill>
                  <a:srgbClr val="FFC000"/>
                </a:solidFill>
              </a:rPr>
              <a:t> </a:t>
            </a:r>
            <a:r>
              <a:rPr lang="en-GB" sz="2400" b="1" dirty="0" err="1">
                <a:solidFill>
                  <a:srgbClr val="FFC000"/>
                </a:solidFill>
              </a:rPr>
              <a:t>uzoraka</a:t>
            </a:r>
            <a:r>
              <a:rPr lang="en-GB" sz="2400" b="1" dirty="0">
                <a:solidFill>
                  <a:srgbClr val="FFC000"/>
                </a:solidFill>
              </a:rPr>
              <a:t> </a:t>
            </a:r>
            <a:r>
              <a:rPr lang="en-GB" sz="2400" b="1" dirty="0" err="1">
                <a:solidFill>
                  <a:srgbClr val="FFC000"/>
                </a:solidFill>
              </a:rPr>
              <a:t>okomitih</a:t>
            </a:r>
            <a:r>
              <a:rPr lang="en-GB" sz="2400" b="1" dirty="0">
                <a:solidFill>
                  <a:srgbClr val="FFC000"/>
                </a:solidFill>
              </a:rPr>
              <a:t> </a:t>
            </a:r>
            <a:r>
              <a:rPr lang="en-GB" sz="2400" b="1" dirty="0" err="1">
                <a:solidFill>
                  <a:srgbClr val="FFC000"/>
                </a:solidFill>
              </a:rPr>
              <a:t>na</a:t>
            </a:r>
            <a:r>
              <a:rPr lang="en-GB" sz="2400" b="1" dirty="0">
                <a:solidFill>
                  <a:srgbClr val="FFC000"/>
                </a:solidFill>
              </a:rPr>
              <a:t> </a:t>
            </a:r>
            <a:r>
              <a:rPr lang="en-GB" sz="2400" b="1" dirty="0" err="1">
                <a:solidFill>
                  <a:srgbClr val="FFC000"/>
                </a:solidFill>
              </a:rPr>
              <a:t>osi</a:t>
            </a:r>
            <a:r>
              <a:rPr lang="en-GB" sz="2400" b="1" dirty="0">
                <a:solidFill>
                  <a:srgbClr val="FFC000"/>
                </a:solidFill>
              </a:rPr>
              <a:t> </a:t>
            </a:r>
            <a:r>
              <a:rPr lang="en-GB" sz="2400" b="1" dirty="0" err="1">
                <a:solidFill>
                  <a:srgbClr val="FFC000"/>
                </a:solidFill>
              </a:rPr>
              <a:t>zavara</a:t>
            </a:r>
            <a:endParaRPr lang="en-GB" sz="2400" b="1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2CCFA-AB27-4ED0-AAA0-22A6B47A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70899" y="6008638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61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231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549275"/>
            <a:ext cx="8813800" cy="548957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hr-HR" altLang="en-US" sz="240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hr-HR" altLang="en-US" sz="2400">
                <a:latin typeface="Arial" charset="0"/>
              </a:rPr>
              <a:t>-rezultatima ispitivanja došlo se do određenih zaključaka:</a:t>
            </a:r>
          </a:p>
          <a:p>
            <a:pPr eaLnBrk="1" hangingPunct="1">
              <a:buFontTx/>
              <a:buNone/>
            </a:pPr>
            <a:endParaRPr lang="hr-HR" altLang="en-US" sz="240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hr-HR" altLang="en-US" sz="2400">
                <a:latin typeface="Arial" charset="0"/>
              </a:rPr>
              <a:t>		1. čvrstoća uzorka koji je koristio žicu 5356 uvijek je veća 	nego kod korištenja žice 4043</a:t>
            </a:r>
          </a:p>
          <a:p>
            <a:pPr eaLnBrk="1" hangingPunct="1">
              <a:buFontTx/>
              <a:buNone/>
            </a:pPr>
            <a:endParaRPr lang="hr-HR" altLang="en-US" sz="240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hr-HR" altLang="en-US" sz="2400">
                <a:latin typeface="Arial" charset="0"/>
              </a:rPr>
              <a:t>		2. čvrstoća uzorka postepeno pada povećanjem debljine 	ploče</a:t>
            </a:r>
          </a:p>
          <a:p>
            <a:pPr eaLnBrk="1" hangingPunct="1">
              <a:buFontTx/>
              <a:buNone/>
            </a:pPr>
            <a:endParaRPr lang="hr-HR" altLang="en-US" sz="240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hr-HR" altLang="en-US" sz="2400">
                <a:latin typeface="Arial" charset="0"/>
              </a:rPr>
              <a:t>		3. čvrstoća uzorka sa debljinom ploče od 6 mm gdje je 	korištena MIG tehnologija, veća je od one gdje je 	korišten  TIG</a:t>
            </a:r>
            <a:endParaRPr lang="en-US" altLang="en-US" sz="2400">
              <a:latin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F697FD-7AAB-42B1-9382-A8A698422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038850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62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94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549275"/>
            <a:ext cx="8813800" cy="54895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en-US" sz="2400" u="sng">
                <a:latin typeface="Arial" charset="0"/>
              </a:rPr>
              <a:t>Testiranje Vickersovih uzoraka</a:t>
            </a:r>
          </a:p>
          <a:p>
            <a:pPr eaLnBrk="1" hangingPunct="1">
              <a:buFontTx/>
              <a:buNone/>
            </a:pPr>
            <a:r>
              <a:rPr lang="hr-HR" altLang="en-US" sz="2400">
                <a:latin typeface="Arial" charset="0"/>
              </a:rPr>
              <a:t>-cilj istraživanja je proučiti mehaničke karakteristike HAZ-a u spojevima, npr. stupanj redukcije čvrstoće, širenje HAZ-a, širenje zone redukcije čvrstoće, lokacija otkaznih površina...</a:t>
            </a:r>
          </a:p>
          <a:p>
            <a:pPr eaLnBrk="1" hangingPunct="1">
              <a:buFontTx/>
              <a:buNone/>
            </a:pPr>
            <a:r>
              <a:rPr lang="hr-HR" altLang="en-US" sz="2400">
                <a:latin typeface="Arial" charset="0"/>
              </a:rPr>
              <a:t>-sve mjerne točke nalaze se u sredini presjeka uzorka </a:t>
            </a:r>
          </a:p>
          <a:p>
            <a:pPr eaLnBrk="1" hangingPunct="1">
              <a:buFontTx/>
              <a:buNone/>
            </a:pPr>
            <a:endParaRPr lang="en-US" altLang="en-US" sz="2400">
              <a:latin typeface="Arial" charset="0"/>
            </a:endParaRPr>
          </a:p>
        </p:txBody>
      </p:sp>
      <p:pic>
        <p:nvPicPr>
          <p:cNvPr id="737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2638" r="1405" b="4279"/>
          <a:stretch>
            <a:fillRect/>
          </a:stretch>
        </p:blipFill>
        <p:spPr bwMode="auto">
          <a:xfrm>
            <a:off x="900113" y="2636838"/>
            <a:ext cx="70564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7"/>
          <p:cNvSpPr txBox="1">
            <a:spLocks noChangeArrowheads="1"/>
          </p:cNvSpPr>
          <p:nvPr/>
        </p:nvSpPr>
        <p:spPr bwMode="auto">
          <a:xfrm>
            <a:off x="1187450" y="5157788"/>
            <a:ext cx="3168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>
                <a:solidFill>
                  <a:srgbClr val="FFFFFF"/>
                </a:solidFill>
                <a:latin typeface="Arial" charset="0"/>
                <a:cs typeface="Arial" charset="0"/>
              </a:rPr>
              <a:t>a) Uzorci uzeti iz primjeraka za 6 mm i 8 mm</a:t>
            </a:r>
          </a:p>
        </p:txBody>
      </p:sp>
      <p:sp>
        <p:nvSpPr>
          <p:cNvPr id="73733" name="Text Box 8"/>
          <p:cNvSpPr txBox="1">
            <a:spLocks noChangeArrowheads="1"/>
          </p:cNvSpPr>
          <p:nvPr/>
        </p:nvSpPr>
        <p:spPr bwMode="auto">
          <a:xfrm>
            <a:off x="4643438" y="5157788"/>
            <a:ext cx="32400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>
                <a:solidFill>
                  <a:srgbClr val="FFFFFF"/>
                </a:solidFill>
                <a:latin typeface="Arial" charset="0"/>
                <a:cs typeface="Arial" charset="0"/>
              </a:rPr>
              <a:t>b) Uzorci uzeti iz primjeraka za 12 mm i 16 mm</a:t>
            </a:r>
          </a:p>
        </p:txBody>
      </p:sp>
      <p:sp>
        <p:nvSpPr>
          <p:cNvPr id="73734" name="Text Box 9"/>
          <p:cNvSpPr txBox="1">
            <a:spLocks noChangeArrowheads="1"/>
          </p:cNvSpPr>
          <p:nvPr/>
        </p:nvSpPr>
        <p:spPr bwMode="auto">
          <a:xfrm>
            <a:off x="1835150" y="5876925"/>
            <a:ext cx="612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000" i="1">
                <a:solidFill>
                  <a:srgbClr val="FFFFFF"/>
                </a:solidFill>
                <a:latin typeface="Arial" charset="0"/>
                <a:cs typeface="Arial" charset="0"/>
              </a:rPr>
              <a:t>Mjesta mjernih točaka na Vickers-ovim uzorcima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44DADE-AEFB-4BBF-A0DD-ED4C4D8F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6061075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63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46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2563" y="692150"/>
            <a:ext cx="8813800" cy="548957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hr-HR" altLang="en-US" sz="240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altLang="en-US" sz="2400">
              <a:latin typeface="Arial" charset="0"/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52450"/>
            <a:ext cx="6480175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1763713" y="5805488"/>
            <a:ext cx="5903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>
                <a:solidFill>
                  <a:srgbClr val="FFFFFF"/>
                </a:solidFill>
                <a:latin typeface="Arial" charset="0"/>
                <a:cs typeface="Arial" charset="0"/>
              </a:rPr>
              <a:t>Krivulja Vickers-ove tvrdoće oko središnje linije mjerenja</a:t>
            </a:r>
            <a:endParaRPr kumimoji="0"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4A6D3C-3D5A-452F-AA2D-45928D33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53837" y="6092825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64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636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5364163" y="2133600"/>
          <a:ext cx="2592387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46200" imgH="698500" progId="Equation.3">
                  <p:embed/>
                </p:oleObj>
              </mc:Choice>
              <mc:Fallback>
                <p:oleObj name="Equation" r:id="rId3" imgW="13462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2133600"/>
                        <a:ext cx="2592387" cy="12144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197643" y="3503638"/>
            <a:ext cx="874871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f = dimenzionirana vrijednost za elastični limit izvornog metala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f(x) = </a:t>
            </a:r>
            <a:r>
              <a:rPr kumimoji="0" lang="hr-HR" altLang="en-US" sz="2400" dirty="0" err="1">
                <a:solidFill>
                  <a:srgbClr val="FFFFFF"/>
                </a:solidFill>
                <a:latin typeface="Arial" charset="0"/>
                <a:cs typeface="Arial" charset="0"/>
              </a:rPr>
              <a:t>funcija</a:t>
            </a: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 redukcije čvrstoće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dirty="0" err="1">
                <a:solidFill>
                  <a:srgbClr val="FFFFFF"/>
                </a:solidFill>
                <a:latin typeface="Arial" charset="0"/>
                <a:cs typeface="Arial" charset="0"/>
              </a:rPr>
              <a:t>b</a:t>
            </a:r>
            <a:r>
              <a:rPr kumimoji="0" lang="hr-HR" altLang="en-US" sz="1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haz</a:t>
            </a: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 = pola širine HAZ-a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400" dirty="0" err="1">
                <a:solidFill>
                  <a:srgbClr val="FFFFFF"/>
                </a:solidFill>
                <a:latin typeface="Arial" charset="0"/>
                <a:cs typeface="Arial" charset="0"/>
              </a:rPr>
              <a:t>b</a:t>
            </a:r>
            <a:r>
              <a:rPr kumimoji="0" lang="hr-HR" altLang="en-US" sz="1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r</a:t>
            </a: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 = pola širine zone reducirane čvrstoće (RSZ)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l-G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ρ</a:t>
            </a:r>
            <a:r>
              <a:rPr kumimoji="0" lang="hr-HR" altLang="en-US" sz="1200" dirty="0" err="1">
                <a:solidFill>
                  <a:srgbClr val="FFFFFF"/>
                </a:solidFill>
                <a:latin typeface="Arial" charset="0"/>
                <a:cs typeface="Arial" charset="0"/>
              </a:rPr>
              <a:t>haz</a:t>
            </a:r>
            <a:r>
              <a:rPr kumimoji="0" lang="hr-HR" altLang="en-US" sz="12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0" lang="hr-HR" alt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= reducirani koeficijent čvrstoće u ravnini otkazivanja HAZ-a</a:t>
            </a:r>
            <a:endParaRPr kumimoji="0" lang="el-GR" altLang="en-US" sz="24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7578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2" y="404664"/>
            <a:ext cx="4736332" cy="309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 Box 9"/>
          <p:cNvSpPr txBox="1">
            <a:spLocks noChangeArrowheads="1"/>
          </p:cNvSpPr>
          <p:nvPr/>
        </p:nvSpPr>
        <p:spPr bwMode="auto">
          <a:xfrm>
            <a:off x="4787900" y="692150"/>
            <a:ext cx="43561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2600" dirty="0">
                <a:solidFill>
                  <a:srgbClr val="FFFFFF"/>
                </a:solidFill>
                <a:latin typeface="Arial" charset="0"/>
                <a:cs typeface="Arial" charset="0"/>
              </a:rPr>
              <a:t>Zona utjecaja topline i zona smanjene čvrstoće u čeono zavarenim spojevima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72A3B9-94DF-4E0E-A963-BC1E89F09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9897" y="6066012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65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38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549275"/>
            <a:ext cx="8218488" cy="777875"/>
          </a:xfrm>
          <a:noFill/>
        </p:spPr>
        <p:txBody>
          <a:bodyPr/>
          <a:lstStyle/>
          <a:p>
            <a:pPr algn="r" eaLnBrk="1" hangingPunct="1"/>
            <a:r>
              <a:rPr lang="hr-HR" altLang="en-US" sz="3200"/>
              <a:t>Funkcionalni strukturalni oblici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992" y="1651000"/>
            <a:ext cx="8813800" cy="4657725"/>
          </a:xfrm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altLang="en-US" sz="2400" dirty="0"/>
              <a:t>Poboljšanje geometrijskih karakteristika presjeka upotrebom oblika koji istodobno daje minimalnu težinu i maksimalnu strukturalnu efikasnost</a:t>
            </a:r>
          </a:p>
          <a:p>
            <a:pPr eaLnBrk="1" hangingPunct="1">
              <a:buFontTx/>
              <a:buChar char="-"/>
            </a:pPr>
            <a:r>
              <a:rPr lang="hr-HR" altLang="en-US" sz="2400" dirty="0"/>
              <a:t>Postizanje krutosti oblika izbjegavanjem varenja i spajanja vijcima</a:t>
            </a:r>
          </a:p>
          <a:p>
            <a:pPr eaLnBrk="1" hangingPunct="1">
              <a:buFontTx/>
              <a:buChar char="-"/>
            </a:pPr>
            <a:r>
              <a:rPr lang="hr-HR" altLang="en-US" sz="2400" dirty="0"/>
              <a:t>Pojednostavljeni spojni sustavi između različitih komponenti, poboljšanje zglobnih detalja</a:t>
            </a:r>
          </a:p>
          <a:p>
            <a:pPr eaLnBrk="1" hangingPunct="1">
              <a:buFontTx/>
              <a:buChar char="-"/>
            </a:pPr>
            <a:r>
              <a:rPr lang="hr-HR" altLang="en-US" sz="2400" dirty="0"/>
              <a:t>Kombinacija različitih funkcija strukturnih komponenti za ostvarivanje ekonomičnijih i racionalnijih profila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EAFBE9-4D35-496E-AB13-9D01C11E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6080125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66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27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395288" y="620713"/>
            <a:ext cx="38877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>
                <a:solidFill>
                  <a:srgbClr val="FFFFFF"/>
                </a:solidFill>
                <a:latin typeface="Arial" charset="0"/>
                <a:cs typeface="Arial" charset="0"/>
              </a:rPr>
              <a:t>Shema proizvodnje aluminija</a:t>
            </a:r>
          </a:p>
        </p:txBody>
      </p:sp>
      <p:pic>
        <p:nvPicPr>
          <p:cNvPr id="1126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573182"/>
            <a:ext cx="4067175" cy="579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2076D7-FFA3-4F6F-8FEA-EB2B19DD6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5989957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2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395536" y="2145759"/>
            <a:ext cx="38893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dirty="0">
                <a:solidFill>
                  <a:srgbClr val="FFFFFF"/>
                </a:solidFill>
                <a:latin typeface="Arial" charset="0"/>
                <a:cs typeface="Arial" charset="0"/>
              </a:rPr>
              <a:t>Dobivanje glinice – </a:t>
            </a:r>
            <a:r>
              <a:rPr kumimoji="0" lang="hr-HR" altLang="en-US" dirty="0" err="1">
                <a:solidFill>
                  <a:srgbClr val="FFFFFF"/>
                </a:solidFill>
                <a:latin typeface="Arial" charset="0"/>
                <a:cs typeface="Arial" charset="0"/>
              </a:rPr>
              <a:t>Bayerov</a:t>
            </a:r>
            <a:r>
              <a:rPr kumimoji="0" lang="hr-HR" altLang="en-US" dirty="0">
                <a:solidFill>
                  <a:srgbClr val="FFFFFF"/>
                </a:solidFill>
                <a:latin typeface="Arial" charset="0"/>
                <a:cs typeface="Arial" charset="0"/>
              </a:rPr>
              <a:t> proces</a:t>
            </a:r>
          </a:p>
        </p:txBody>
      </p:sp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17809"/>
            <a:ext cx="41211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895B05-3827-4DE8-997A-DCE7431EB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0863" y="5877272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8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7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323850" y="476250"/>
            <a:ext cx="79200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>
                <a:solidFill>
                  <a:srgbClr val="FFFFFF"/>
                </a:solidFill>
                <a:latin typeface="Arial" charset="0"/>
                <a:cs typeface="Arial" charset="0"/>
              </a:rPr>
              <a:t>Rastapanje glinice (Hall-Héroult proces)</a:t>
            </a: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237704"/>
            <a:ext cx="5580062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107950" y="3819525"/>
            <a:ext cx="3240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r-HR" altLang="en-US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Pogon za rastapanje glinice u Kanadi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1AC504-9BD7-4CC4-AD2D-02AB41F91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6021432"/>
            <a:ext cx="2001838" cy="457200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FF"/>
                </a:solidFill>
              </a:rPr>
              <a:t>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34073"/>
      </p:ext>
    </p:extLst>
  </p:cSld>
  <p:clrMapOvr>
    <a:masterClrMapping/>
  </p:clrMapOvr>
</p:sld>
</file>

<file path=ppt/theme/theme1.xml><?xml version="1.0" encoding="utf-8"?>
<a:theme xmlns:a="http://schemas.openxmlformats.org/drawingml/2006/main" name="Construction">
  <a:themeElements>
    <a:clrScheme name="Construction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Construc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-"/>
          <a:tabLst/>
          <a:defRPr kumimoji="0" lang="hr-H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-"/>
          <a:tabLst/>
          <a:defRPr kumimoji="0" lang="hr-H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Construction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truction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truction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truction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truction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UTTONS">
  <a:themeElements>
    <a:clrScheme name="BUTTONS 4">
      <a:dk1>
        <a:srgbClr val="000000"/>
      </a:dk1>
      <a:lt1>
        <a:srgbClr val="FFFFFF"/>
      </a:lt1>
      <a:dk2>
        <a:srgbClr val="003300"/>
      </a:dk2>
      <a:lt2>
        <a:srgbClr val="FF9900"/>
      </a:lt2>
      <a:accent1>
        <a:srgbClr val="CC0000"/>
      </a:accent1>
      <a:accent2>
        <a:srgbClr val="0000FF"/>
      </a:accent2>
      <a:accent3>
        <a:srgbClr val="AAADAA"/>
      </a:accent3>
      <a:accent4>
        <a:srgbClr val="DADADA"/>
      </a:accent4>
      <a:accent5>
        <a:srgbClr val="E2AAAA"/>
      </a:accent5>
      <a:accent6>
        <a:srgbClr val="0000E7"/>
      </a:accent6>
      <a:hlink>
        <a:srgbClr val="FF9933"/>
      </a:hlink>
      <a:folHlink>
        <a:srgbClr val="006600"/>
      </a:folHlink>
    </a:clrScheme>
    <a:fontScheme name="BUTT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-"/>
          <a:tabLst/>
          <a:defRPr kumimoji="0" lang="hr-H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-"/>
          <a:tabLst/>
          <a:defRPr kumimoji="0" lang="hr-H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UTTONS 1">
        <a:dk1>
          <a:srgbClr val="000000"/>
        </a:dk1>
        <a:lt1>
          <a:srgbClr val="FFFFFF"/>
        </a:lt1>
        <a:dk2>
          <a:srgbClr val="6699FF"/>
        </a:dk2>
        <a:lt2>
          <a:srgbClr val="99FFFF"/>
        </a:lt2>
        <a:accent1>
          <a:srgbClr val="CCCCFF"/>
        </a:accent1>
        <a:accent2>
          <a:srgbClr val="FF6699"/>
        </a:accent2>
        <a:accent3>
          <a:srgbClr val="B8CAFF"/>
        </a:accent3>
        <a:accent4>
          <a:srgbClr val="DADADA"/>
        </a:accent4>
        <a:accent5>
          <a:srgbClr val="E2E2FF"/>
        </a:accent5>
        <a:accent6>
          <a:srgbClr val="E75C8A"/>
        </a:accent6>
        <a:hlink>
          <a:srgbClr val="00CC99"/>
        </a:hlink>
        <a:folHlink>
          <a:srgbClr val="00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TTONS 2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TTONS 3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9999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CACA"/>
        </a:accent5>
        <a:accent6>
          <a:srgbClr val="E72DB9"/>
        </a:accent6>
        <a:hlink>
          <a:srgbClr val="FF9966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TTONS 4">
        <a:dk1>
          <a:srgbClr val="000000"/>
        </a:dk1>
        <a:lt1>
          <a:srgbClr val="FFFFFF"/>
        </a:lt1>
        <a:dk2>
          <a:srgbClr val="003300"/>
        </a:dk2>
        <a:lt2>
          <a:srgbClr val="FF9900"/>
        </a:lt2>
        <a:accent1>
          <a:srgbClr val="CC0000"/>
        </a:accent1>
        <a:accent2>
          <a:srgbClr val="0000FF"/>
        </a:accent2>
        <a:accent3>
          <a:srgbClr val="AAADAA"/>
        </a:accent3>
        <a:accent4>
          <a:srgbClr val="DADADA"/>
        </a:accent4>
        <a:accent5>
          <a:srgbClr val="E2AAAA"/>
        </a:accent5>
        <a:accent6>
          <a:srgbClr val="0000E7"/>
        </a:accent6>
        <a:hlink>
          <a:srgbClr val="FF9933"/>
        </a:hlink>
        <a:folHlink>
          <a:srgbClr val="00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TTONS 5">
        <a:dk1>
          <a:srgbClr val="000000"/>
        </a:dk1>
        <a:lt1>
          <a:srgbClr val="FFFFFF"/>
        </a:lt1>
        <a:dk2>
          <a:srgbClr val="663300"/>
        </a:dk2>
        <a:lt2>
          <a:srgbClr val="99FFFF"/>
        </a:lt2>
        <a:accent1>
          <a:srgbClr val="CCCCFF"/>
        </a:accent1>
        <a:accent2>
          <a:srgbClr val="FF6699"/>
        </a:accent2>
        <a:accent3>
          <a:srgbClr val="B8ADAA"/>
        </a:accent3>
        <a:accent4>
          <a:srgbClr val="DADADA"/>
        </a:accent4>
        <a:accent5>
          <a:srgbClr val="E2E2FF"/>
        </a:accent5>
        <a:accent6>
          <a:srgbClr val="E75C8A"/>
        </a:accent6>
        <a:hlink>
          <a:srgbClr val="33CC33"/>
        </a:hlink>
        <a:folHlink>
          <a:srgbClr val="00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TTONS 6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9900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3124</TotalTime>
  <Words>6942</Words>
  <Application>Microsoft Office PowerPoint</Application>
  <PresentationFormat>On-screen Show (4:3)</PresentationFormat>
  <Paragraphs>828</Paragraphs>
  <Slides>65</Slides>
  <Notes>56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Arial</vt:lpstr>
      <vt:lpstr>Arial Narrow</vt:lpstr>
      <vt:lpstr>Calibri</vt:lpstr>
      <vt:lpstr>Times New Roman</vt:lpstr>
      <vt:lpstr>Construction</vt:lpstr>
      <vt:lpstr>BUTTONS</vt:lpstr>
      <vt:lpstr>Equation</vt:lpstr>
      <vt:lpstr>PowerPoint Presentation</vt:lpstr>
      <vt:lpstr>PowerPoint Presentation</vt:lpstr>
      <vt:lpstr>Uvod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Reciklaža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Karakteristike Al </vt:lpstr>
      <vt:lpstr>PowerPoint Presentation</vt:lpstr>
      <vt:lpstr>Osnovni preduvjeti kvalitete Al</vt:lpstr>
      <vt:lpstr>Mala težina</vt:lpstr>
      <vt:lpstr>Otpornost na koroziju</vt:lpstr>
      <vt:lpstr>Područja primjene – dobra konkurentnost</vt:lpstr>
      <vt:lpstr>Područja primjene – dobra konkurentnost</vt:lpstr>
      <vt:lpstr>Interamerican  Exhibition Center Sao Paulo Brazil, 1969. 60 x 60 m</vt:lpstr>
      <vt:lpstr>Primjeri konstrukcija </vt:lpstr>
      <vt:lpstr>Primjeri konstrukcija </vt:lpstr>
      <vt:lpstr>Primjeri konstrukcija </vt:lpstr>
      <vt:lpstr>Primjeri konstrukcija </vt:lpstr>
      <vt:lpstr>Primjeri konstrukcija </vt:lpstr>
      <vt:lpstr>Osnovna fizikalna i mehanička svojstva</vt:lpstr>
      <vt:lpstr>PowerPoint Presentation</vt:lpstr>
      <vt:lpstr>PowerPoint Presentation</vt:lpstr>
      <vt:lpstr>PowerPoint Presentation</vt:lpstr>
      <vt:lpstr>Stabilnost</vt:lpstr>
      <vt:lpstr>Spajanje elemenata</vt:lpstr>
      <vt:lpstr>PowerPoint Presentation</vt:lpstr>
      <vt:lpstr>PowerPoint Presentation</vt:lpstr>
      <vt:lpstr>PowerPoint Presentation</vt:lpstr>
      <vt:lpstr>ZAVARIVANJE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Legure aluminija</vt:lpstr>
      <vt:lpstr>Označavanje glavnih kovkih aluminijskih legura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Funkcionalni strukturalni oblici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Vlatka Rajcic</dc:creator>
  <cp:lastModifiedBy>Vlatka Rajčić</cp:lastModifiedBy>
  <cp:revision>95</cp:revision>
  <dcterms:created xsi:type="dcterms:W3CDTF">2020-05-23T15:40:05Z</dcterms:created>
  <dcterms:modified xsi:type="dcterms:W3CDTF">2022-06-05T13:29:58Z</dcterms:modified>
</cp:coreProperties>
</file>