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8" r:id="rId2"/>
    <p:sldId id="260" r:id="rId3"/>
    <p:sldId id="262" r:id="rId4"/>
    <p:sldId id="263" r:id="rId5"/>
    <p:sldId id="265" r:id="rId6"/>
    <p:sldId id="266" r:id="rId7"/>
    <p:sldId id="268" r:id="rId8"/>
    <p:sldId id="270" r:id="rId9"/>
    <p:sldId id="271" r:id="rId10"/>
    <p:sldId id="273" r:id="rId11"/>
    <p:sldId id="274" r:id="rId12"/>
    <p:sldId id="275" r:id="rId13"/>
    <p:sldId id="276" r:id="rId14"/>
    <p:sldId id="277" r:id="rId15"/>
    <p:sldId id="279" r:id="rId16"/>
    <p:sldId id="280" r:id="rId17"/>
    <p:sldId id="282" r:id="rId18"/>
    <p:sldId id="281" r:id="rId19"/>
    <p:sldId id="283" r:id="rId20"/>
    <p:sldId id="284" r:id="rId21"/>
    <p:sldId id="285" r:id="rId22"/>
    <p:sldId id="286" r:id="rId23"/>
    <p:sldId id="287" r:id="rId24"/>
    <p:sldId id="288" r:id="rId25"/>
    <p:sldId id="290" r:id="rId26"/>
    <p:sldId id="291" r:id="rId27"/>
    <p:sldId id="292" r:id="rId28"/>
    <p:sldId id="294" r:id="rId29"/>
    <p:sldId id="295" r:id="rId30"/>
    <p:sldId id="296" r:id="rId31"/>
    <p:sldId id="297" r:id="rId32"/>
    <p:sldId id="298" r:id="rId33"/>
    <p:sldId id="300" r:id="rId34"/>
    <p:sldId id="301" r:id="rId35"/>
    <p:sldId id="302" r:id="rId36"/>
    <p:sldId id="303" r:id="rId37"/>
    <p:sldId id="312" r:id="rId38"/>
    <p:sldId id="313" r:id="rId39"/>
    <p:sldId id="314" r:id="rId40"/>
    <p:sldId id="317"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80995" autoAdjust="0"/>
  </p:normalViewPr>
  <p:slideViewPr>
    <p:cSldViewPr>
      <p:cViewPr varScale="1">
        <p:scale>
          <a:sx n="63" d="100"/>
          <a:sy n="63" d="100"/>
        </p:scale>
        <p:origin x="2059"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B18D6D-A254-4E28-9D09-44BECFEE9830}" type="datetimeFigureOut">
              <a:rPr lang="en-GB" smtClean="0"/>
              <a:t>05/06/2022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DFD6BA-4A89-4879-8DD3-B49FA7587593}" type="slidenum">
              <a:rPr lang="en-GB" smtClean="0"/>
              <a:t>‹#›</a:t>
            </a:fld>
            <a:endParaRPr lang="en-GB"/>
          </a:p>
        </p:txBody>
      </p:sp>
    </p:spTree>
    <p:extLst>
      <p:ext uri="{BB962C8B-B14F-4D97-AF65-F5344CB8AC3E}">
        <p14:creationId xmlns:p14="http://schemas.microsoft.com/office/powerpoint/2010/main" val="404732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oblik</a:t>
            </a:r>
            <a:r>
              <a:rPr lang="en-GB" altLang="en-US" dirty="0"/>
              <a:t> </a:t>
            </a:r>
            <a:r>
              <a:rPr lang="en-GB" altLang="en-US" dirty="0" err="1"/>
              <a:t>i</a:t>
            </a:r>
            <a:r>
              <a:rPr lang="en-GB" altLang="en-US" dirty="0"/>
              <a:t> </a:t>
            </a:r>
            <a:r>
              <a:rPr lang="en-GB" altLang="en-US" dirty="0" err="1"/>
              <a:t>dimenzije</a:t>
            </a:r>
            <a:r>
              <a:rPr lang="en-GB" altLang="en-US" dirty="0"/>
              <a:t> </a:t>
            </a:r>
            <a:r>
              <a:rPr lang="en-GB" altLang="en-US" dirty="0" err="1"/>
              <a:t>kao</a:t>
            </a:r>
            <a:r>
              <a:rPr lang="en-GB" altLang="en-US" dirty="0"/>
              <a:t> </a:t>
            </a:r>
            <a:r>
              <a:rPr lang="en-GB" altLang="en-US" dirty="0" err="1"/>
              <a:t>i</a:t>
            </a:r>
            <a:r>
              <a:rPr lang="en-GB" altLang="en-US" dirty="0"/>
              <a:t> </a:t>
            </a:r>
            <a:r>
              <a:rPr lang="en-GB" altLang="en-US" dirty="0" err="1"/>
              <a:t>standardni</a:t>
            </a:r>
            <a:r>
              <a:rPr lang="en-GB" altLang="en-US" dirty="0"/>
              <a:t> </a:t>
            </a:r>
            <a:r>
              <a:rPr lang="en-GB" altLang="en-US" dirty="0" err="1"/>
              <a:t>uzorak</a:t>
            </a:r>
            <a:r>
              <a:rPr lang="en-GB" altLang="en-US" dirty="0"/>
              <a:t> </a:t>
            </a:r>
            <a:r>
              <a:rPr lang="en-GB" altLang="en-US" dirty="0" err="1"/>
              <a:t>naprezan</a:t>
            </a:r>
            <a:r>
              <a:rPr lang="en-GB" altLang="en-US" dirty="0"/>
              <a:t> </a:t>
            </a:r>
            <a:r>
              <a:rPr lang="en-GB" altLang="en-US" dirty="0" err="1"/>
              <a:t>okomito</a:t>
            </a:r>
            <a:r>
              <a:rPr lang="en-GB" altLang="en-US" dirty="0"/>
              <a:t> </a:t>
            </a:r>
            <a:r>
              <a:rPr lang="en-GB" altLang="en-US" dirty="0" err="1"/>
              <a:t>na</a:t>
            </a:r>
            <a:r>
              <a:rPr lang="en-GB" altLang="en-US" dirty="0"/>
              <a:t> </a:t>
            </a:r>
            <a:r>
              <a:rPr lang="en-GB" altLang="en-US" dirty="0" err="1"/>
              <a:t>osi</a:t>
            </a:r>
            <a:r>
              <a:rPr lang="en-GB" altLang="en-US" dirty="0"/>
              <a:t> </a:t>
            </a:r>
            <a:r>
              <a:rPr lang="en-GB" altLang="en-US" dirty="0" err="1"/>
              <a:t>varova</a:t>
            </a:r>
            <a:r>
              <a:rPr lang="en-GB" altLang="en-US" dirty="0"/>
              <a:t>  -</a:t>
            </a:r>
            <a:r>
              <a:rPr lang="en-GB" altLang="en-US" dirty="0" err="1"/>
              <a:t>svih</a:t>
            </a:r>
            <a:r>
              <a:rPr lang="en-GB" altLang="en-US" dirty="0"/>
              <a:t> 8 </a:t>
            </a:r>
            <a:r>
              <a:rPr lang="en-GB" altLang="en-US" dirty="0" err="1"/>
              <a:t>primjeraka</a:t>
            </a:r>
            <a:r>
              <a:rPr lang="en-GB" altLang="en-US" dirty="0"/>
              <a:t> </a:t>
            </a:r>
            <a:r>
              <a:rPr lang="en-GB" altLang="en-US" dirty="0" err="1"/>
              <a:t>su</a:t>
            </a:r>
            <a:r>
              <a:rPr lang="en-GB" altLang="en-US" dirty="0"/>
              <a:t> </a:t>
            </a:r>
            <a:r>
              <a:rPr lang="en-GB" altLang="en-US" dirty="0" err="1"/>
              <a:t>rastegnuti</a:t>
            </a:r>
            <a:r>
              <a:rPr lang="en-GB" altLang="en-US" dirty="0"/>
              <a:t> u </a:t>
            </a:r>
            <a:r>
              <a:rPr lang="en-GB" altLang="en-US" dirty="0" err="1"/>
              <a:t>istom</a:t>
            </a:r>
            <a:r>
              <a:rPr lang="en-GB" altLang="en-US" dirty="0"/>
              <a:t> </a:t>
            </a:r>
            <a:r>
              <a:rPr lang="en-GB" altLang="en-US" dirty="0" err="1"/>
              <a:t>pravcu</a:t>
            </a:r>
            <a:r>
              <a:rPr lang="en-GB" altLang="en-US" dirty="0"/>
              <a:t> </a:t>
            </a:r>
            <a:r>
              <a:rPr lang="en-GB" altLang="en-US" dirty="0" err="1"/>
              <a:t>pri</a:t>
            </a:r>
            <a:r>
              <a:rPr lang="en-GB" altLang="en-US" dirty="0"/>
              <a:t> </a:t>
            </a:r>
            <a:r>
              <a:rPr lang="en-GB" altLang="en-US" dirty="0" err="1"/>
              <a:t>sobnoj</a:t>
            </a:r>
            <a:r>
              <a:rPr lang="en-GB" altLang="en-US" dirty="0"/>
              <a:t> </a:t>
            </a:r>
            <a:r>
              <a:rPr lang="en-GB" altLang="en-US" dirty="0" err="1"/>
              <a:t>temperaturi</a:t>
            </a:r>
            <a:r>
              <a:rPr lang="en-GB" altLang="en-US" dirty="0"/>
              <a:t> </a:t>
            </a:r>
            <a:r>
              <a:rPr lang="en-GB" altLang="en-US" dirty="0" err="1"/>
              <a:t>i</a:t>
            </a:r>
            <a:r>
              <a:rPr lang="en-GB" altLang="en-US" dirty="0"/>
              <a:t> </a:t>
            </a:r>
            <a:r>
              <a:rPr lang="en-GB" altLang="en-US" dirty="0" err="1"/>
              <a:t>nakon</a:t>
            </a:r>
            <a:r>
              <a:rPr lang="en-GB" altLang="en-US" dirty="0"/>
              <a:t> </a:t>
            </a:r>
            <a:r>
              <a:rPr lang="en-GB" altLang="en-US" dirty="0" err="1"/>
              <a:t>svake</a:t>
            </a:r>
            <a:r>
              <a:rPr lang="en-GB" altLang="en-US" dirty="0"/>
              <a:t> </a:t>
            </a:r>
            <a:r>
              <a:rPr lang="en-GB" altLang="en-US" dirty="0" err="1"/>
              <a:t>razine</a:t>
            </a:r>
            <a:r>
              <a:rPr lang="en-GB" altLang="en-US" dirty="0"/>
              <a:t> </a:t>
            </a:r>
            <a:r>
              <a:rPr lang="en-GB" altLang="en-US" dirty="0" err="1"/>
              <a:t>opterećenja</a:t>
            </a:r>
            <a:r>
              <a:rPr lang="en-GB" altLang="en-US" dirty="0"/>
              <a:t> mora se </a:t>
            </a:r>
            <a:r>
              <a:rPr lang="en-GB" altLang="en-US" dirty="0" err="1"/>
              <a:t>fotografirati</a:t>
            </a:r>
            <a:r>
              <a:rPr lang="en-GB" altLang="en-US" dirty="0"/>
              <a:t> </a:t>
            </a:r>
            <a:r>
              <a:rPr lang="en-GB" altLang="en-US" dirty="0" err="1"/>
              <a:t>stanje</a:t>
            </a:r>
            <a:r>
              <a:rPr lang="en-GB" altLang="en-US" dirty="0"/>
              <a:t> </a:t>
            </a:r>
            <a:r>
              <a:rPr lang="en-GB" altLang="en-US" dirty="0" err="1"/>
              <a:t>uzorka</a:t>
            </a:r>
            <a:endParaRPr lang="en-GB" altLang="en-US" dirty="0"/>
          </a:p>
          <a:p>
            <a:r>
              <a:rPr lang="en-GB" altLang="en-US" dirty="0"/>
              <a:t>-</a:t>
            </a:r>
            <a:r>
              <a:rPr lang="en-GB" altLang="en-US" dirty="0" err="1"/>
              <a:t>dvije</a:t>
            </a:r>
            <a:r>
              <a:rPr lang="en-GB" altLang="en-US" dirty="0"/>
              <a:t> </a:t>
            </a:r>
            <a:r>
              <a:rPr lang="en-GB" altLang="en-US" dirty="0" err="1"/>
              <a:t>vrste</a:t>
            </a:r>
            <a:r>
              <a:rPr lang="en-GB" altLang="en-US" dirty="0"/>
              <a:t> </a:t>
            </a:r>
            <a:r>
              <a:rPr lang="en-GB" altLang="en-US" dirty="0" err="1"/>
              <a:t>otkazivanja</a:t>
            </a:r>
            <a:r>
              <a:rPr lang="en-GB" altLang="en-US" dirty="0"/>
              <a:t>: 1) </a:t>
            </a:r>
            <a:r>
              <a:rPr lang="en-GB" altLang="en-US" dirty="0" err="1"/>
              <a:t>otkazivanje</a:t>
            </a:r>
            <a:r>
              <a:rPr lang="en-GB" altLang="en-US" dirty="0"/>
              <a:t> u </a:t>
            </a:r>
            <a:r>
              <a:rPr lang="en-GB" altLang="en-US" dirty="0" err="1"/>
              <a:t>zoni</a:t>
            </a:r>
            <a:r>
              <a:rPr lang="en-GB" altLang="en-US" dirty="0"/>
              <a:t> </a:t>
            </a:r>
            <a:r>
              <a:rPr lang="en-GB" altLang="en-US" dirty="0" err="1"/>
              <a:t>varenja</a:t>
            </a:r>
            <a:r>
              <a:rPr lang="en-GB" altLang="en-US" dirty="0"/>
              <a:t> ,  2) </a:t>
            </a:r>
            <a:r>
              <a:rPr lang="en-GB" altLang="en-US" dirty="0" err="1"/>
              <a:t>otkazivanje</a:t>
            </a:r>
            <a:r>
              <a:rPr lang="en-GB" altLang="en-US" dirty="0"/>
              <a:t> u HAZ-u</a:t>
            </a:r>
          </a:p>
          <a:p>
            <a:r>
              <a:rPr lang="en-GB" altLang="en-US" dirty="0" err="1"/>
              <a:t>prema</a:t>
            </a:r>
            <a:r>
              <a:rPr lang="en-GB" altLang="en-US" dirty="0"/>
              <a:t> </a:t>
            </a:r>
            <a:r>
              <a:rPr lang="en-GB" altLang="en-US" dirty="0" err="1"/>
              <a:t>slikama</a:t>
            </a:r>
            <a:r>
              <a:rPr lang="en-GB" altLang="en-US" dirty="0"/>
              <a:t> se </a:t>
            </a:r>
            <a:r>
              <a:rPr lang="en-GB" altLang="en-US" dirty="0" err="1"/>
              <a:t>vidi</a:t>
            </a:r>
            <a:r>
              <a:rPr lang="en-GB" altLang="en-US" dirty="0"/>
              <a:t> da </a:t>
            </a:r>
            <a:r>
              <a:rPr lang="en-GB" altLang="en-US" dirty="0" err="1"/>
              <a:t>nema</a:t>
            </a:r>
            <a:r>
              <a:rPr lang="en-GB" altLang="en-US" dirty="0"/>
              <a:t> </a:t>
            </a:r>
            <a:r>
              <a:rPr lang="en-GB" altLang="en-US" dirty="0" err="1"/>
              <a:t>Moire-ovih</a:t>
            </a:r>
            <a:r>
              <a:rPr lang="en-GB" altLang="en-US" dirty="0"/>
              <a:t> </a:t>
            </a:r>
            <a:r>
              <a:rPr lang="en-GB" altLang="en-US" dirty="0" err="1"/>
              <a:t>linija</a:t>
            </a:r>
            <a:r>
              <a:rPr lang="en-GB" altLang="en-US" dirty="0"/>
              <a:t> </a:t>
            </a:r>
            <a:r>
              <a:rPr lang="en-GB" altLang="en-US" dirty="0" err="1"/>
              <a:t>na</a:t>
            </a:r>
            <a:r>
              <a:rPr lang="en-GB" altLang="en-US" dirty="0"/>
              <a:t> </a:t>
            </a:r>
            <a:r>
              <a:rPr lang="en-GB" altLang="en-US" dirty="0" err="1"/>
              <a:t>površini</a:t>
            </a:r>
            <a:r>
              <a:rPr lang="en-GB" altLang="en-US" dirty="0"/>
              <a:t> </a:t>
            </a:r>
            <a:r>
              <a:rPr lang="en-GB" altLang="en-US" dirty="0" err="1"/>
              <a:t>uzorka</a:t>
            </a:r>
            <a:r>
              <a:rPr lang="en-GB" altLang="en-US" dirty="0"/>
              <a:t> </a:t>
            </a:r>
            <a:r>
              <a:rPr lang="en-GB" altLang="en-US" dirty="0" err="1"/>
              <a:t>kada</a:t>
            </a:r>
            <a:r>
              <a:rPr lang="en-GB" altLang="en-US" dirty="0"/>
              <a:t> </a:t>
            </a:r>
            <a:r>
              <a:rPr lang="en-GB" altLang="en-US" dirty="0" err="1"/>
              <a:t>nema</a:t>
            </a:r>
            <a:r>
              <a:rPr lang="en-GB" altLang="en-US" dirty="0"/>
              <a:t> </a:t>
            </a:r>
            <a:r>
              <a:rPr lang="en-GB" altLang="en-US" dirty="0" err="1"/>
              <a:t>opterećenja</a:t>
            </a:r>
            <a:r>
              <a:rPr lang="en-GB" altLang="en-US" dirty="0"/>
              <a:t> -</a:t>
            </a:r>
            <a:r>
              <a:rPr lang="en-GB" altLang="en-US" dirty="0" err="1"/>
              <a:t>povećanjem</a:t>
            </a:r>
            <a:r>
              <a:rPr lang="en-GB" altLang="en-US" dirty="0"/>
              <a:t> </a:t>
            </a:r>
            <a:r>
              <a:rPr lang="en-GB" altLang="en-US" dirty="0" err="1"/>
              <a:t>opterećenja</a:t>
            </a:r>
            <a:r>
              <a:rPr lang="en-GB" altLang="en-US" dirty="0"/>
              <a:t> </a:t>
            </a:r>
            <a:r>
              <a:rPr lang="en-GB" altLang="en-US" dirty="0" err="1"/>
              <a:t>pojavljuju</a:t>
            </a:r>
            <a:r>
              <a:rPr lang="en-GB" altLang="en-US" dirty="0"/>
              <a:t> se </a:t>
            </a:r>
            <a:r>
              <a:rPr lang="en-GB" altLang="en-US" dirty="0" err="1"/>
              <a:t>i</a:t>
            </a:r>
            <a:r>
              <a:rPr lang="en-GB" altLang="en-US" dirty="0"/>
              <a:t> </a:t>
            </a:r>
            <a:r>
              <a:rPr lang="en-GB" altLang="en-US" dirty="0" err="1"/>
              <a:t>deformacije</a:t>
            </a:r>
            <a:r>
              <a:rPr lang="en-GB" altLang="en-US" dirty="0"/>
              <a:t>, a </a:t>
            </a:r>
            <a:r>
              <a:rPr lang="en-GB" altLang="en-US" dirty="0" err="1"/>
              <a:t>samim</a:t>
            </a:r>
            <a:r>
              <a:rPr lang="en-GB" altLang="en-US" dirty="0"/>
              <a:t> time </a:t>
            </a:r>
            <a:r>
              <a:rPr lang="en-GB" altLang="en-US" dirty="0" err="1"/>
              <a:t>i</a:t>
            </a:r>
            <a:r>
              <a:rPr lang="en-GB" altLang="en-US" dirty="0"/>
              <a:t> </a:t>
            </a:r>
            <a:r>
              <a:rPr lang="en-GB" altLang="en-US" dirty="0" err="1"/>
              <a:t>Moire-linije</a:t>
            </a:r>
            <a:r>
              <a:rPr lang="en-GB" altLang="en-US" dirty="0"/>
              <a:t>  -</a:t>
            </a:r>
            <a:r>
              <a:rPr lang="en-GB" altLang="en-US" dirty="0" err="1"/>
              <a:t>gustoća</a:t>
            </a:r>
            <a:r>
              <a:rPr lang="en-GB" altLang="en-US" dirty="0"/>
              <a:t> </a:t>
            </a:r>
            <a:r>
              <a:rPr lang="en-GB" altLang="en-US" dirty="0" err="1"/>
              <a:t>linija</a:t>
            </a:r>
            <a:r>
              <a:rPr lang="en-GB" altLang="en-US" dirty="0"/>
              <a:t> je </a:t>
            </a:r>
            <a:r>
              <a:rPr lang="en-GB" altLang="en-US" dirty="0" err="1"/>
              <a:t>uvijek</a:t>
            </a:r>
            <a:r>
              <a:rPr lang="en-GB" altLang="en-US" dirty="0"/>
              <a:t> </a:t>
            </a:r>
            <a:r>
              <a:rPr lang="en-GB" altLang="en-US" dirty="0" err="1"/>
              <a:t>veća</a:t>
            </a:r>
            <a:r>
              <a:rPr lang="en-GB" altLang="en-US" dirty="0"/>
              <a:t> </a:t>
            </a:r>
            <a:r>
              <a:rPr lang="en-GB" altLang="en-US" dirty="0" err="1"/>
              <a:t>kod</a:t>
            </a:r>
            <a:r>
              <a:rPr lang="en-GB" altLang="en-US" dirty="0"/>
              <a:t> </a:t>
            </a:r>
            <a:r>
              <a:rPr lang="en-GB" altLang="en-US" dirty="0" err="1"/>
              <a:t>otkazivanja</a:t>
            </a:r>
            <a:r>
              <a:rPr lang="en-GB" altLang="en-US" dirty="0"/>
              <a:t> u </a:t>
            </a:r>
            <a:r>
              <a:rPr lang="en-GB" altLang="en-US" dirty="0" err="1"/>
              <a:t>zoni</a:t>
            </a:r>
            <a:r>
              <a:rPr lang="en-GB" altLang="en-US" dirty="0"/>
              <a:t> </a:t>
            </a:r>
            <a:r>
              <a:rPr lang="en-GB" altLang="en-US" dirty="0" err="1"/>
              <a:t>varenja</a:t>
            </a:r>
            <a:r>
              <a:rPr lang="en-GB" altLang="en-US" dirty="0"/>
              <a:t> </a:t>
            </a:r>
            <a:r>
              <a:rPr lang="en-GB" altLang="en-US" dirty="0" err="1"/>
              <a:t>nego</a:t>
            </a:r>
            <a:r>
              <a:rPr lang="en-GB" altLang="en-US" dirty="0"/>
              <a:t> </a:t>
            </a:r>
            <a:r>
              <a:rPr lang="en-GB" altLang="en-US" dirty="0" err="1"/>
              <a:t>kod</a:t>
            </a:r>
            <a:r>
              <a:rPr lang="en-GB" altLang="en-US" dirty="0"/>
              <a:t> </a:t>
            </a:r>
            <a:r>
              <a:rPr lang="en-GB" altLang="en-US" dirty="0" err="1"/>
              <a:t>otkazivanja</a:t>
            </a:r>
            <a:r>
              <a:rPr lang="en-GB" altLang="en-US" dirty="0"/>
              <a:t> u HAZ-u   -</a:t>
            </a:r>
            <a:r>
              <a:rPr lang="en-GB" altLang="en-US" dirty="0" err="1"/>
              <a:t>otkazivanja</a:t>
            </a:r>
            <a:r>
              <a:rPr lang="en-GB" altLang="en-US" dirty="0"/>
              <a:t> se </a:t>
            </a:r>
            <a:r>
              <a:rPr lang="en-GB" altLang="en-US" dirty="0" err="1"/>
              <a:t>događaju</a:t>
            </a:r>
            <a:r>
              <a:rPr lang="en-GB" altLang="en-US" dirty="0"/>
              <a:t> </a:t>
            </a:r>
            <a:r>
              <a:rPr lang="en-GB" altLang="en-US" dirty="0" err="1"/>
              <a:t>kod</a:t>
            </a:r>
            <a:r>
              <a:rPr lang="en-GB" altLang="en-US" dirty="0"/>
              <a:t> </a:t>
            </a:r>
            <a:r>
              <a:rPr lang="en-GB" altLang="en-US" dirty="0" err="1"/>
              <a:t>distribucije</a:t>
            </a:r>
            <a:r>
              <a:rPr lang="en-GB" altLang="en-US" dirty="0"/>
              <a:t> </a:t>
            </a:r>
            <a:r>
              <a:rPr lang="en-GB" altLang="en-US" dirty="0" err="1"/>
              <a:t>naprezanja</a:t>
            </a:r>
            <a:r>
              <a:rPr lang="en-GB" altLang="en-US" dirty="0"/>
              <a:t> u </a:t>
            </a:r>
            <a:r>
              <a:rPr lang="en-GB" altLang="en-US" dirty="0" err="1"/>
              <a:t>zoni</a:t>
            </a:r>
            <a:r>
              <a:rPr lang="en-GB" altLang="en-US" dirty="0"/>
              <a:t> </a:t>
            </a:r>
            <a:r>
              <a:rPr lang="en-GB" altLang="en-US" dirty="0" err="1"/>
              <a:t>varenja</a:t>
            </a:r>
            <a:endParaRPr lang="en-GB" altLang="en-US" dirty="0"/>
          </a:p>
          <a:p>
            <a:r>
              <a:rPr lang="en-GB" altLang="en-US" dirty="0"/>
              <a:t>-zona </a:t>
            </a:r>
            <a:r>
              <a:rPr lang="en-GB" altLang="en-US" dirty="0" err="1"/>
              <a:t>varenja</a:t>
            </a:r>
            <a:r>
              <a:rPr lang="en-GB" altLang="en-US" dirty="0"/>
              <a:t> </a:t>
            </a:r>
            <a:r>
              <a:rPr lang="en-GB" altLang="en-US" dirty="0" err="1"/>
              <a:t>će</a:t>
            </a:r>
            <a:r>
              <a:rPr lang="en-GB" altLang="en-US" dirty="0"/>
              <a:t> </a:t>
            </a:r>
            <a:r>
              <a:rPr lang="en-GB" altLang="en-US" dirty="0" err="1"/>
              <a:t>dostići</a:t>
            </a:r>
            <a:r>
              <a:rPr lang="en-GB" altLang="en-US" dirty="0"/>
              <a:t> </a:t>
            </a:r>
            <a:r>
              <a:rPr lang="en-GB" altLang="en-US" dirty="0" err="1"/>
              <a:t>plastičnu</a:t>
            </a:r>
            <a:r>
              <a:rPr lang="en-GB" altLang="en-US" dirty="0"/>
              <a:t> </a:t>
            </a:r>
            <a:r>
              <a:rPr lang="en-GB" altLang="en-US" dirty="0" err="1"/>
              <a:t>deformaciju</a:t>
            </a:r>
            <a:r>
              <a:rPr lang="en-GB" altLang="en-US" dirty="0"/>
              <a:t> </a:t>
            </a:r>
            <a:r>
              <a:rPr lang="en-GB" altLang="en-US" dirty="0" err="1"/>
              <a:t>prije</a:t>
            </a:r>
            <a:r>
              <a:rPr lang="en-GB" altLang="en-US" dirty="0"/>
              <a:t> </a:t>
            </a:r>
            <a:r>
              <a:rPr lang="en-GB" altLang="en-US" dirty="0" err="1"/>
              <a:t>nego</a:t>
            </a:r>
            <a:r>
              <a:rPr lang="en-GB" altLang="en-US" dirty="0"/>
              <a:t> HAZ  -</a:t>
            </a:r>
            <a:r>
              <a:rPr lang="en-GB" altLang="en-US" dirty="0" err="1"/>
              <a:t>kada</a:t>
            </a:r>
            <a:r>
              <a:rPr lang="en-GB" altLang="en-US" dirty="0"/>
              <a:t> </a:t>
            </a:r>
            <a:r>
              <a:rPr lang="en-GB" altLang="en-US" dirty="0" err="1"/>
              <a:t>opterećenje</a:t>
            </a:r>
            <a:r>
              <a:rPr lang="en-GB" altLang="en-US" dirty="0"/>
              <a:t> ne </a:t>
            </a:r>
            <a:r>
              <a:rPr lang="en-GB" altLang="en-US" dirty="0" err="1"/>
              <a:t>doseže</a:t>
            </a:r>
            <a:r>
              <a:rPr lang="en-GB" altLang="en-US" dirty="0"/>
              <a:t> 90% </a:t>
            </a:r>
            <a:r>
              <a:rPr lang="en-GB" altLang="en-US" dirty="0" err="1"/>
              <a:t>nosivosti</a:t>
            </a:r>
            <a:r>
              <a:rPr lang="en-GB" altLang="en-US" dirty="0"/>
              <a:t>, </a:t>
            </a:r>
            <a:r>
              <a:rPr lang="en-GB" altLang="en-US" dirty="0" err="1"/>
              <a:t>distribucija</a:t>
            </a:r>
            <a:r>
              <a:rPr lang="en-GB" altLang="en-US" dirty="0"/>
              <a:t> </a:t>
            </a:r>
            <a:r>
              <a:rPr lang="en-GB" altLang="en-US" dirty="0" err="1"/>
              <a:t>naprezanja</a:t>
            </a:r>
            <a:r>
              <a:rPr lang="en-GB" altLang="en-US" dirty="0"/>
              <a:t> je </a:t>
            </a:r>
            <a:r>
              <a:rPr lang="en-GB" altLang="en-US" dirty="0" err="1"/>
              <a:t>većinom</a:t>
            </a:r>
            <a:r>
              <a:rPr lang="en-GB" altLang="en-US" dirty="0"/>
              <a:t> u </a:t>
            </a:r>
            <a:r>
              <a:rPr lang="en-GB" altLang="en-US" dirty="0" err="1"/>
              <a:t>zoni</a:t>
            </a:r>
            <a:r>
              <a:rPr lang="en-GB" altLang="en-US" dirty="0"/>
              <a:t> </a:t>
            </a:r>
            <a:r>
              <a:rPr lang="en-GB" altLang="en-US" dirty="0" err="1"/>
              <a:t>varenja</a:t>
            </a:r>
            <a:endParaRPr lang="en-GB" altLang="en-US" dirty="0"/>
          </a:p>
          <a:p>
            <a:endParaRPr lang="en-GB" altLang="en-US" dirty="0"/>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6A29C600-FA0D-4087-BACA-C51FF516EEF0}" type="slidenum">
              <a:rPr lang="en-GB" altLang="en-US">
                <a:solidFill>
                  <a:prstClr val="black"/>
                </a:solidFill>
              </a:rPr>
              <a:pPr/>
              <a:t>1</a:t>
            </a:fld>
            <a:endParaRPr lang="en-GB"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F0D4588B-9196-4C4C-B8E0-39E58829D207}" type="slidenum">
              <a:rPr lang="en-GB" altLang="en-US">
                <a:solidFill>
                  <a:prstClr val="black"/>
                </a:solidFill>
              </a:rPr>
              <a:pPr/>
              <a:t>14</a:t>
            </a:fld>
            <a:endParaRPr lang="en-GB"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kod</a:t>
            </a:r>
            <a:r>
              <a:rPr lang="en-GB" altLang="en-US" dirty="0"/>
              <a:t> </a:t>
            </a:r>
            <a:r>
              <a:rPr lang="en-GB" altLang="en-US" dirty="0" err="1"/>
              <a:t>dimenzioniranja</a:t>
            </a:r>
            <a:r>
              <a:rPr lang="en-GB" altLang="en-US" dirty="0"/>
              <a:t> </a:t>
            </a:r>
            <a:r>
              <a:rPr lang="en-GB" altLang="en-US" dirty="0" err="1"/>
              <a:t>aluminijskih</a:t>
            </a:r>
            <a:r>
              <a:rPr lang="en-GB" altLang="en-US" dirty="0"/>
              <a:t> </a:t>
            </a:r>
            <a:r>
              <a:rPr lang="en-GB" altLang="en-US" dirty="0" err="1"/>
              <a:t>konstrukcija</a:t>
            </a:r>
            <a:r>
              <a:rPr lang="en-GB" altLang="en-US" dirty="0"/>
              <a:t> </a:t>
            </a:r>
            <a:r>
              <a:rPr lang="en-GB" altLang="en-US" dirty="0" err="1"/>
              <a:t>posebna</a:t>
            </a:r>
            <a:r>
              <a:rPr lang="en-GB" altLang="en-US" dirty="0"/>
              <a:t> </a:t>
            </a:r>
            <a:r>
              <a:rPr lang="en-GB" altLang="en-US" dirty="0" err="1"/>
              <a:t>pozornost</a:t>
            </a:r>
            <a:r>
              <a:rPr lang="en-GB" altLang="en-US" dirty="0"/>
              <a:t> mora se </a:t>
            </a:r>
            <a:r>
              <a:rPr lang="en-GB" altLang="en-US" dirty="0" err="1"/>
              <a:t>dati</a:t>
            </a:r>
            <a:r>
              <a:rPr lang="en-GB" altLang="en-US" dirty="0"/>
              <a:t> </a:t>
            </a:r>
            <a:r>
              <a:rPr lang="en-GB" altLang="en-US" dirty="0" err="1"/>
              <a:t>specifičnim</a:t>
            </a:r>
            <a:r>
              <a:rPr lang="en-GB" altLang="en-US" dirty="0"/>
              <a:t> </a:t>
            </a:r>
            <a:r>
              <a:rPr lang="en-GB" altLang="en-US" dirty="0" err="1"/>
              <a:t>karakteristikama</a:t>
            </a:r>
            <a:r>
              <a:rPr lang="en-GB" altLang="en-US" dirty="0"/>
              <a:t> </a:t>
            </a:r>
            <a:r>
              <a:rPr lang="en-GB" altLang="en-US" dirty="0" err="1"/>
              <a:t>materijala</a:t>
            </a:r>
            <a:r>
              <a:rPr lang="en-GB" altLang="en-US" dirty="0"/>
              <a:t> (</a:t>
            </a:r>
            <a:r>
              <a:rPr lang="en-GB" altLang="en-US" dirty="0" err="1"/>
              <a:t>relativno</a:t>
            </a:r>
            <a:r>
              <a:rPr lang="en-GB" altLang="en-US" dirty="0"/>
              <a:t> </a:t>
            </a:r>
            <a:r>
              <a:rPr lang="en-GB" altLang="en-US" dirty="0" err="1"/>
              <a:t>niski</a:t>
            </a:r>
            <a:r>
              <a:rPr lang="en-GB" altLang="en-US" dirty="0"/>
              <a:t> </a:t>
            </a:r>
            <a:r>
              <a:rPr lang="en-GB" altLang="en-US" dirty="0" err="1"/>
              <a:t>modul</a:t>
            </a:r>
            <a:r>
              <a:rPr lang="en-GB" altLang="en-US" dirty="0"/>
              <a:t> </a:t>
            </a:r>
            <a:r>
              <a:rPr lang="en-GB" altLang="en-US" dirty="0" err="1"/>
              <a:t>elastičnosti</a:t>
            </a:r>
            <a:r>
              <a:rPr lang="en-GB" altLang="en-US" dirty="0"/>
              <a:t>, </a:t>
            </a:r>
            <a:r>
              <a:rPr lang="en-GB" altLang="en-US" dirty="0" err="1"/>
              <a:t>nelinearan</a:t>
            </a:r>
            <a:r>
              <a:rPr lang="en-GB" altLang="en-US" dirty="0"/>
              <a:t> </a:t>
            </a:r>
            <a:r>
              <a:rPr lang="en-GB" altLang="en-US" dirty="0" err="1"/>
              <a:t>odnos</a:t>
            </a:r>
            <a:r>
              <a:rPr lang="en-GB" altLang="en-US" dirty="0"/>
              <a:t> </a:t>
            </a:r>
            <a:r>
              <a:rPr lang="en-GB" altLang="en-US" dirty="0" err="1"/>
              <a:t>naprezanja</a:t>
            </a:r>
            <a:r>
              <a:rPr lang="en-GB" altLang="en-US" dirty="0"/>
              <a:t> </a:t>
            </a:r>
            <a:r>
              <a:rPr lang="en-GB" altLang="en-US" dirty="0" err="1"/>
              <a:t>i</a:t>
            </a:r>
            <a:r>
              <a:rPr lang="en-GB" altLang="en-US" dirty="0"/>
              <a:t> </a:t>
            </a:r>
            <a:r>
              <a:rPr lang="en-GB" altLang="en-US" dirty="0" err="1"/>
              <a:t>deformacija</a:t>
            </a:r>
            <a:r>
              <a:rPr lang="en-GB" altLang="en-US" dirty="0"/>
              <a:t>, </a:t>
            </a:r>
            <a:r>
              <a:rPr lang="en-GB" altLang="en-US" dirty="0" err="1"/>
              <a:t>omekšanje</a:t>
            </a:r>
            <a:r>
              <a:rPr lang="en-GB" altLang="en-US" dirty="0"/>
              <a:t> </a:t>
            </a:r>
            <a:r>
              <a:rPr lang="en-GB" altLang="en-US" dirty="0" err="1"/>
              <a:t>materijala</a:t>
            </a:r>
            <a:r>
              <a:rPr lang="en-GB" altLang="en-US" dirty="0"/>
              <a:t> </a:t>
            </a:r>
            <a:r>
              <a:rPr lang="en-GB" altLang="en-US" dirty="0" err="1"/>
              <a:t>pri</a:t>
            </a:r>
            <a:r>
              <a:rPr lang="en-GB" altLang="en-US" dirty="0"/>
              <a:t> </a:t>
            </a:r>
            <a:r>
              <a:rPr lang="en-GB" altLang="en-US" dirty="0" err="1"/>
              <a:t>povišenim</a:t>
            </a:r>
            <a:r>
              <a:rPr lang="en-GB" altLang="en-US" dirty="0"/>
              <a:t> temp.) </a:t>
            </a:r>
            <a:r>
              <a:rPr lang="en-GB" altLang="en-US" dirty="0" err="1"/>
              <a:t>i</a:t>
            </a:r>
            <a:r>
              <a:rPr lang="en-GB" altLang="en-US" dirty="0"/>
              <a:t> </a:t>
            </a:r>
            <a:r>
              <a:rPr lang="en-GB" altLang="en-US" dirty="0" err="1"/>
              <a:t>tehnikama</a:t>
            </a:r>
            <a:r>
              <a:rPr lang="en-GB" altLang="en-US" dirty="0"/>
              <a:t> </a:t>
            </a:r>
            <a:r>
              <a:rPr lang="en-GB" altLang="en-US" dirty="0" err="1"/>
              <a:t>i</a:t>
            </a:r>
            <a:r>
              <a:rPr lang="en-GB" altLang="en-US" dirty="0"/>
              <a:t> </a:t>
            </a:r>
            <a:r>
              <a:rPr lang="en-GB" altLang="en-US" dirty="0" err="1"/>
              <a:t>kvaliteti</a:t>
            </a:r>
            <a:r>
              <a:rPr lang="en-GB" altLang="en-US" dirty="0"/>
              <a:t> </a:t>
            </a:r>
            <a:r>
              <a:rPr lang="en-GB" altLang="en-US" dirty="0" err="1"/>
              <a:t>izrade</a:t>
            </a:r>
            <a:r>
              <a:rPr lang="en-GB" altLang="en-US" dirty="0"/>
              <a:t> </a:t>
            </a:r>
            <a:r>
              <a:rPr lang="en-GB" altLang="en-US" dirty="0" err="1"/>
              <a:t>elemenata</a:t>
            </a:r>
            <a:endParaRPr lang="en-GB" altLang="en-US" dirty="0"/>
          </a:p>
          <a:p>
            <a:r>
              <a:rPr lang="en-GB" altLang="en-US" dirty="0"/>
              <a:t>-Al </a:t>
            </a:r>
            <a:r>
              <a:rPr lang="en-GB" altLang="en-US" dirty="0" err="1"/>
              <a:t>profili</a:t>
            </a:r>
            <a:r>
              <a:rPr lang="en-GB" altLang="en-US" dirty="0"/>
              <a:t> </a:t>
            </a:r>
            <a:r>
              <a:rPr lang="en-GB" altLang="en-US" dirty="0" err="1"/>
              <a:t>su</a:t>
            </a:r>
            <a:r>
              <a:rPr lang="en-GB" altLang="en-US" dirty="0"/>
              <a:t> </a:t>
            </a:r>
            <a:r>
              <a:rPr lang="en-GB" altLang="en-US" dirty="0" err="1"/>
              <a:t>često</a:t>
            </a:r>
            <a:r>
              <a:rPr lang="en-GB" altLang="en-US" dirty="0"/>
              <a:t> </a:t>
            </a:r>
            <a:r>
              <a:rPr lang="en-GB" altLang="en-US" dirty="0" err="1"/>
              <a:t>asimetrični</a:t>
            </a:r>
            <a:r>
              <a:rPr lang="en-GB" altLang="en-US" dirty="0"/>
              <a:t> </a:t>
            </a:r>
            <a:r>
              <a:rPr lang="en-GB" altLang="en-US" dirty="0" err="1"/>
              <a:t>i</a:t>
            </a:r>
            <a:r>
              <a:rPr lang="en-GB" altLang="en-US" dirty="0"/>
              <a:t> </a:t>
            </a:r>
            <a:r>
              <a:rPr lang="en-GB" altLang="en-US" dirty="0" err="1"/>
              <a:t>komplicirani</a:t>
            </a:r>
            <a:r>
              <a:rPr lang="en-GB" altLang="en-US" dirty="0"/>
              <a:t>, </a:t>
            </a:r>
            <a:r>
              <a:rPr lang="en-GB" altLang="en-US" dirty="0" err="1"/>
              <a:t>centar</a:t>
            </a:r>
            <a:r>
              <a:rPr lang="en-GB" altLang="en-US" dirty="0"/>
              <a:t> </a:t>
            </a:r>
            <a:r>
              <a:rPr lang="en-GB" altLang="en-US" dirty="0" err="1"/>
              <a:t>posmika</a:t>
            </a:r>
            <a:r>
              <a:rPr lang="en-GB" altLang="en-US" dirty="0"/>
              <a:t> ne </a:t>
            </a:r>
            <a:r>
              <a:rPr lang="en-GB" altLang="en-US" dirty="0" err="1"/>
              <a:t>poklapa</a:t>
            </a:r>
            <a:r>
              <a:rPr lang="en-GB" altLang="en-US" dirty="0"/>
              <a:t> se </a:t>
            </a:r>
            <a:r>
              <a:rPr lang="en-GB" altLang="en-US" dirty="0" err="1"/>
              <a:t>sa</a:t>
            </a:r>
            <a:r>
              <a:rPr lang="en-GB" altLang="en-US" dirty="0"/>
              <a:t> </a:t>
            </a:r>
            <a:r>
              <a:rPr lang="en-GB" altLang="en-US" dirty="0" err="1"/>
              <a:t>gravitacijskim</a:t>
            </a:r>
            <a:r>
              <a:rPr lang="en-GB" altLang="en-US" dirty="0"/>
              <a:t> </a:t>
            </a:r>
            <a:r>
              <a:rPr lang="en-GB" altLang="en-US" dirty="0" err="1"/>
              <a:t>centrom</a:t>
            </a:r>
            <a:r>
              <a:rPr lang="en-GB" altLang="en-US" dirty="0"/>
              <a:t> pa </a:t>
            </a:r>
            <a:r>
              <a:rPr lang="en-GB" altLang="en-US" dirty="0" err="1"/>
              <a:t>može</a:t>
            </a:r>
            <a:r>
              <a:rPr lang="en-GB" altLang="en-US" dirty="0"/>
              <a:t> </a:t>
            </a:r>
            <a:r>
              <a:rPr lang="en-GB" altLang="en-US" dirty="0" err="1"/>
              <a:t>doći</a:t>
            </a:r>
            <a:r>
              <a:rPr lang="en-GB" altLang="en-US" dirty="0"/>
              <a:t> do </a:t>
            </a:r>
            <a:r>
              <a:rPr lang="en-GB" altLang="en-US" dirty="0" err="1"/>
              <a:t>pojave</a:t>
            </a:r>
            <a:r>
              <a:rPr lang="en-GB" altLang="en-US" dirty="0"/>
              <a:t> momenta </a:t>
            </a:r>
            <a:r>
              <a:rPr lang="en-GB" altLang="en-US" dirty="0" err="1"/>
              <a:t>torzije</a:t>
            </a:r>
            <a:endParaRPr lang="en-GB" altLang="en-US" dirty="0"/>
          </a:p>
          <a:p>
            <a:r>
              <a:rPr lang="en-GB" altLang="en-US" dirty="0"/>
              <a:t>-</a:t>
            </a:r>
            <a:r>
              <a:rPr lang="en-GB" altLang="en-US" dirty="0" err="1"/>
              <a:t>pravila</a:t>
            </a:r>
            <a:r>
              <a:rPr lang="en-GB" altLang="en-US" dirty="0"/>
              <a:t> za </a:t>
            </a:r>
            <a:r>
              <a:rPr lang="en-GB" altLang="en-US" dirty="0" err="1"/>
              <a:t>dimenzioniranje</a:t>
            </a:r>
            <a:r>
              <a:rPr lang="en-GB" altLang="en-US" dirty="0"/>
              <a:t> </a:t>
            </a:r>
            <a:r>
              <a:rPr lang="en-GB" altLang="en-US" dirty="0" err="1"/>
              <a:t>nalaze</a:t>
            </a:r>
            <a:r>
              <a:rPr lang="en-GB" altLang="en-US" dirty="0"/>
              <a:t> se u Eurocode-u 9</a:t>
            </a:r>
          </a:p>
          <a:p>
            <a:endParaRPr lang="en-GB" altLang="en-US" dirty="0"/>
          </a:p>
        </p:txBody>
      </p:sp>
      <p:sp>
        <p:nvSpPr>
          <p:cNvPr id="197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AA2B84DD-E358-4AB3-9A93-ED8B941D2CAE}" type="slidenum">
              <a:rPr lang="en-GB" altLang="en-US">
                <a:solidFill>
                  <a:prstClr val="black"/>
                </a:solidFill>
              </a:rPr>
              <a:pPr/>
              <a:t>15</a:t>
            </a:fld>
            <a:endParaRPr lang="en-GB"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Klasifikacija</a:t>
            </a:r>
            <a:r>
              <a:rPr lang="en-US" dirty="0"/>
              <a:t> (</a:t>
            </a:r>
            <a:r>
              <a:rPr lang="en-US" dirty="0" err="1"/>
              <a:t>razredba</a:t>
            </a:r>
            <a:r>
              <a:rPr lang="en-US" dirty="0"/>
              <a:t>) </a:t>
            </a:r>
            <a:r>
              <a:rPr lang="en-US" dirty="0" err="1"/>
              <a:t>poprečnoga</a:t>
            </a:r>
            <a:r>
              <a:rPr lang="en-US" dirty="0"/>
              <a:t> </a:t>
            </a:r>
            <a:r>
              <a:rPr lang="en-US" dirty="0" err="1"/>
              <a:t>presjeka</a:t>
            </a:r>
            <a:r>
              <a:rPr lang="en-US" dirty="0"/>
              <a:t> </a:t>
            </a:r>
            <a:r>
              <a:rPr lang="en-US" dirty="0" err="1"/>
              <a:t>konstrukcija</a:t>
            </a:r>
            <a:r>
              <a:rPr lang="en-US" dirty="0"/>
              <a:t> </a:t>
            </a:r>
            <a:r>
              <a:rPr lang="en-US" dirty="0" err="1"/>
              <a:t>iz</a:t>
            </a:r>
            <a:r>
              <a:rPr lang="en-US" dirty="0"/>
              <a:t> </a:t>
            </a:r>
            <a:r>
              <a:rPr lang="en-US" dirty="0" err="1"/>
              <a:t>aluminijskih</a:t>
            </a:r>
            <a:r>
              <a:rPr lang="en-US" dirty="0"/>
              <a:t> </a:t>
            </a:r>
            <a:r>
              <a:rPr lang="en-US" dirty="0" err="1"/>
              <a:t>legura</a:t>
            </a:r>
            <a:r>
              <a:rPr lang="en-US" dirty="0"/>
              <a:t> </a:t>
            </a:r>
            <a:r>
              <a:rPr lang="en-US" dirty="0" err="1"/>
              <a:t>ovisi</a:t>
            </a:r>
            <a:r>
              <a:rPr lang="en-US" dirty="0"/>
              <a:t> o </a:t>
            </a:r>
            <a:r>
              <a:rPr lang="en-US" dirty="0" err="1"/>
              <a:t>omjeru</a:t>
            </a:r>
            <a:r>
              <a:rPr lang="en-US" dirty="0"/>
              <a:t> </a:t>
            </a:r>
            <a:r>
              <a:rPr lang="en-US" dirty="0" err="1"/>
              <a:t>širine</a:t>
            </a:r>
            <a:r>
              <a:rPr lang="en-US" dirty="0"/>
              <a:t> </a:t>
            </a:r>
            <a:r>
              <a:rPr lang="en-US" dirty="0" err="1"/>
              <a:t>i</a:t>
            </a:r>
            <a:r>
              <a:rPr lang="en-US" dirty="0"/>
              <a:t> </a:t>
            </a:r>
            <a:r>
              <a:rPr lang="en-US" dirty="0" err="1"/>
              <a:t>debljine</a:t>
            </a:r>
            <a:r>
              <a:rPr lang="en-US" dirty="0"/>
              <a:t> </a:t>
            </a:r>
            <a:r>
              <a:rPr lang="en-US" dirty="0" err="1"/>
              <a:t>dijelova</a:t>
            </a:r>
            <a:r>
              <a:rPr lang="en-US" dirty="0"/>
              <a:t> </a:t>
            </a:r>
            <a:r>
              <a:rPr lang="en-US" dirty="0" err="1"/>
              <a:t>presjeka</a:t>
            </a:r>
            <a:r>
              <a:rPr lang="en-US" dirty="0"/>
              <a:t> koji </a:t>
            </a:r>
            <a:r>
              <a:rPr lang="en-US" dirty="0" err="1"/>
              <a:t>su</a:t>
            </a:r>
            <a:r>
              <a:rPr lang="en-US" dirty="0"/>
              <a:t> </a:t>
            </a:r>
            <a:r>
              <a:rPr lang="en-US" dirty="0" err="1"/>
              <a:t>izloženi</a:t>
            </a:r>
            <a:r>
              <a:rPr lang="en-US" dirty="0"/>
              <a:t> </a:t>
            </a:r>
            <a:r>
              <a:rPr lang="en-US" dirty="0" err="1"/>
              <a:t>tlaku</a:t>
            </a:r>
            <a:r>
              <a:rPr lang="en-US" dirty="0"/>
              <a:t>. </a:t>
            </a:r>
            <a:r>
              <a:rPr lang="en-US" dirty="0" err="1"/>
              <a:t>Tlačni</a:t>
            </a:r>
            <a:r>
              <a:rPr lang="en-US" dirty="0"/>
              <a:t> </a:t>
            </a:r>
            <a:r>
              <a:rPr lang="en-US" dirty="0" err="1"/>
              <a:t>dijelovi</a:t>
            </a:r>
            <a:r>
              <a:rPr lang="en-US" dirty="0"/>
              <a:t> </a:t>
            </a:r>
            <a:r>
              <a:rPr lang="en-US" dirty="0" err="1"/>
              <a:t>obuhvaćaju</a:t>
            </a:r>
            <a:r>
              <a:rPr lang="en-US" dirty="0"/>
              <a:t> </a:t>
            </a:r>
            <a:r>
              <a:rPr lang="en-US" dirty="0" err="1"/>
              <a:t>svaki</a:t>
            </a:r>
            <a:r>
              <a:rPr lang="en-US" dirty="0"/>
              <a:t> </a:t>
            </a:r>
            <a:r>
              <a:rPr lang="en-US" dirty="0" err="1"/>
              <a:t>dio</a:t>
            </a:r>
            <a:r>
              <a:rPr lang="en-US" dirty="0"/>
              <a:t> </a:t>
            </a:r>
            <a:r>
              <a:rPr lang="en-US" dirty="0" err="1"/>
              <a:t>poprečnoga</a:t>
            </a:r>
            <a:r>
              <a:rPr lang="en-US" dirty="0"/>
              <a:t> </a:t>
            </a:r>
            <a:r>
              <a:rPr lang="en-US" dirty="0" err="1"/>
              <a:t>presjeka</a:t>
            </a:r>
            <a:r>
              <a:rPr lang="en-US" dirty="0"/>
              <a:t> koji je u </a:t>
            </a:r>
            <a:r>
              <a:rPr lang="en-US" dirty="0" err="1"/>
              <a:t>cijelosti</a:t>
            </a:r>
            <a:r>
              <a:rPr lang="en-US" dirty="0"/>
              <a:t> </a:t>
            </a:r>
            <a:r>
              <a:rPr lang="en-US" dirty="0" err="1"/>
              <a:t>ili</a:t>
            </a:r>
            <a:r>
              <a:rPr lang="en-US" dirty="0"/>
              <a:t> </a:t>
            </a:r>
            <a:r>
              <a:rPr lang="en-US" dirty="0" err="1"/>
              <a:t>djelomično</a:t>
            </a:r>
            <a:r>
              <a:rPr lang="en-US" dirty="0"/>
              <a:t> </a:t>
            </a:r>
            <a:r>
              <a:rPr lang="en-US" dirty="0" err="1"/>
              <a:t>tlačno</a:t>
            </a:r>
            <a:r>
              <a:rPr lang="en-US" dirty="0"/>
              <a:t> </a:t>
            </a:r>
            <a:r>
              <a:rPr lang="en-US" dirty="0" err="1"/>
              <a:t>napregnut</a:t>
            </a:r>
            <a:r>
              <a:rPr lang="en-US" dirty="0"/>
              <a:t> za </a:t>
            </a:r>
            <a:r>
              <a:rPr lang="en-US" dirty="0" err="1"/>
              <a:t>razmatranu</a:t>
            </a:r>
            <a:r>
              <a:rPr lang="en-US" dirty="0"/>
              <a:t> </a:t>
            </a:r>
            <a:r>
              <a:rPr lang="en-US" dirty="0" err="1"/>
              <a:t>kombinaciju</a:t>
            </a:r>
            <a:r>
              <a:rPr lang="en-US" dirty="0"/>
              <a:t> </a:t>
            </a:r>
            <a:r>
              <a:rPr lang="en-US" dirty="0" err="1"/>
              <a:t>djelovanja</a:t>
            </a:r>
            <a:r>
              <a:rPr lang="en-US" dirty="0"/>
              <a:t>. </a:t>
            </a:r>
            <a:r>
              <a:rPr lang="en-US" dirty="0" err="1"/>
              <a:t>Različiti</a:t>
            </a:r>
            <a:r>
              <a:rPr lang="en-US" dirty="0"/>
              <a:t> </a:t>
            </a:r>
            <a:r>
              <a:rPr lang="en-US" dirty="0" err="1"/>
              <a:t>tlačni</a:t>
            </a:r>
            <a:r>
              <a:rPr lang="en-US" dirty="0"/>
              <a:t> </a:t>
            </a:r>
            <a:r>
              <a:rPr lang="en-US" dirty="0" err="1"/>
              <a:t>dijelovi</a:t>
            </a:r>
            <a:r>
              <a:rPr lang="en-US" dirty="0"/>
              <a:t> </a:t>
            </a:r>
            <a:r>
              <a:rPr lang="en-US" dirty="0" err="1"/>
              <a:t>poprečnoga</a:t>
            </a:r>
            <a:r>
              <a:rPr lang="en-US" dirty="0"/>
              <a:t> </a:t>
            </a:r>
            <a:r>
              <a:rPr lang="en-US" dirty="0" err="1"/>
              <a:t>presjeka</a:t>
            </a:r>
            <a:r>
              <a:rPr lang="en-US" dirty="0"/>
              <a:t> (</a:t>
            </a:r>
            <a:r>
              <a:rPr lang="en-US" dirty="0" err="1"/>
              <a:t>kao</a:t>
            </a:r>
            <a:r>
              <a:rPr lang="en-US" dirty="0"/>
              <a:t> </a:t>
            </a:r>
            <a:r>
              <a:rPr lang="en-US" dirty="0" err="1"/>
              <a:t>što</a:t>
            </a:r>
            <a:r>
              <a:rPr lang="en-US" dirty="0"/>
              <a:t> </a:t>
            </a:r>
            <a:r>
              <a:rPr lang="en-US" dirty="0" err="1"/>
              <a:t>su</a:t>
            </a:r>
            <a:r>
              <a:rPr lang="en-US" dirty="0"/>
              <a:t> </a:t>
            </a:r>
            <a:r>
              <a:rPr lang="en-US" dirty="0" err="1"/>
              <a:t>hrbat</a:t>
            </a:r>
            <a:r>
              <a:rPr lang="en-US" dirty="0"/>
              <a:t> </a:t>
            </a:r>
            <a:r>
              <a:rPr lang="en-US" dirty="0" err="1"/>
              <a:t>ili</a:t>
            </a:r>
            <a:r>
              <a:rPr lang="en-US" dirty="0"/>
              <a:t> </a:t>
            </a:r>
            <a:r>
              <a:rPr lang="en-US" dirty="0" err="1"/>
              <a:t>pojasnica</a:t>
            </a:r>
            <a:r>
              <a:rPr lang="en-US" dirty="0"/>
              <a:t>) </a:t>
            </a:r>
            <a:r>
              <a:rPr lang="en-US" dirty="0" err="1"/>
              <a:t>mogu</a:t>
            </a:r>
            <a:r>
              <a:rPr lang="en-US" dirty="0"/>
              <a:t>, </a:t>
            </a:r>
            <a:r>
              <a:rPr lang="en-US" dirty="0" err="1"/>
              <a:t>općenito</a:t>
            </a:r>
            <a:r>
              <a:rPr lang="en-US" dirty="0"/>
              <a:t>, </a:t>
            </a:r>
            <a:r>
              <a:rPr lang="en-US" dirty="0" err="1"/>
              <a:t>biti</a:t>
            </a:r>
            <a:r>
              <a:rPr lang="en-US" dirty="0"/>
              <a:t> u </a:t>
            </a:r>
            <a:r>
              <a:rPr lang="en-US" dirty="0" err="1"/>
              <a:t>različitim</a:t>
            </a:r>
            <a:r>
              <a:rPr lang="en-US" dirty="0"/>
              <a:t> </a:t>
            </a:r>
            <a:r>
              <a:rPr lang="en-US" dirty="0" err="1"/>
              <a:t>klasama</a:t>
            </a:r>
            <a:r>
              <a:rPr lang="en-US" dirty="0"/>
              <a:t>. </a:t>
            </a:r>
            <a:r>
              <a:rPr lang="en-US" dirty="0" err="1"/>
              <a:t>Poprečni</a:t>
            </a:r>
            <a:r>
              <a:rPr lang="en-US" dirty="0"/>
              <a:t> </a:t>
            </a:r>
            <a:r>
              <a:rPr lang="en-US" dirty="0" err="1"/>
              <a:t>presjek</a:t>
            </a:r>
            <a:r>
              <a:rPr lang="en-US" dirty="0"/>
              <a:t> se </a:t>
            </a:r>
            <a:r>
              <a:rPr lang="en-US" dirty="0" err="1"/>
              <a:t>razvrstava</a:t>
            </a:r>
            <a:r>
              <a:rPr lang="en-US" dirty="0"/>
              <a:t> u </a:t>
            </a:r>
            <a:r>
              <a:rPr lang="en-US" dirty="0" err="1"/>
              <a:t>skladu</a:t>
            </a:r>
            <a:r>
              <a:rPr lang="en-US" dirty="0"/>
              <a:t> s </a:t>
            </a:r>
            <a:r>
              <a:rPr lang="en-US" dirty="0" err="1"/>
              <a:t>najvišom</a:t>
            </a:r>
            <a:r>
              <a:rPr lang="en-US" dirty="0"/>
              <a:t> (</a:t>
            </a:r>
            <a:r>
              <a:rPr lang="en-US" dirty="0" err="1"/>
              <a:t>najnepovoljnijom</a:t>
            </a:r>
            <a:r>
              <a:rPr lang="en-US" dirty="0"/>
              <a:t>) </a:t>
            </a:r>
            <a:r>
              <a:rPr lang="en-US" dirty="0" err="1"/>
              <a:t>klasom</a:t>
            </a:r>
            <a:r>
              <a:rPr lang="en-US" dirty="0"/>
              <a:t> </a:t>
            </a:r>
            <a:r>
              <a:rPr lang="en-US" dirty="0" err="1"/>
              <a:t>svojih</a:t>
            </a:r>
            <a:r>
              <a:rPr lang="en-US" dirty="0"/>
              <a:t> </a:t>
            </a:r>
            <a:r>
              <a:rPr lang="en-US" dirty="0" err="1"/>
              <a:t>tlačnih</a:t>
            </a:r>
            <a:r>
              <a:rPr lang="en-US" dirty="0"/>
              <a:t> </a:t>
            </a:r>
            <a:r>
              <a:rPr lang="en-US" dirty="0" err="1"/>
              <a:t>dijelova</a:t>
            </a:r>
            <a:r>
              <a:rPr lang="en-US" dirty="0"/>
              <a:t>. </a:t>
            </a:r>
            <a:r>
              <a:rPr lang="en-US" dirty="0" err="1"/>
              <a:t>Kod</a:t>
            </a:r>
            <a:r>
              <a:rPr lang="en-US" dirty="0"/>
              <a:t> </a:t>
            </a:r>
            <a:r>
              <a:rPr lang="en-US" dirty="0" err="1"/>
              <a:t>klasifikacije</a:t>
            </a:r>
            <a:r>
              <a:rPr lang="en-US" dirty="0"/>
              <a:t> (</a:t>
            </a:r>
            <a:r>
              <a:rPr lang="en-US" dirty="0" err="1"/>
              <a:t>razredbe</a:t>
            </a:r>
            <a:r>
              <a:rPr lang="en-US" dirty="0"/>
              <a:t>) </a:t>
            </a:r>
            <a:r>
              <a:rPr lang="en-US" dirty="0" err="1"/>
              <a:t>poprečnih</a:t>
            </a:r>
            <a:r>
              <a:rPr lang="en-US" dirty="0"/>
              <a:t> </a:t>
            </a:r>
            <a:r>
              <a:rPr lang="en-US" dirty="0" err="1"/>
              <a:t>presjeka</a:t>
            </a:r>
            <a:r>
              <a:rPr lang="en-US" dirty="0"/>
              <a:t> </a:t>
            </a:r>
            <a:r>
              <a:rPr lang="en-US" dirty="0" err="1"/>
              <a:t>razlikuju</a:t>
            </a:r>
            <a:r>
              <a:rPr lang="en-US" dirty="0"/>
              <a:t> se tri </a:t>
            </a:r>
            <a:r>
              <a:rPr lang="en-US" dirty="0" err="1"/>
              <a:t>osnovne</a:t>
            </a:r>
            <a:r>
              <a:rPr lang="en-US" dirty="0"/>
              <a:t> </a:t>
            </a:r>
            <a:r>
              <a:rPr lang="en-US" dirty="0" err="1"/>
              <a:t>vrste</a:t>
            </a:r>
            <a:r>
              <a:rPr lang="en-US" dirty="0"/>
              <a:t> </a:t>
            </a:r>
            <a:r>
              <a:rPr lang="en-US" dirty="0" err="1"/>
              <a:t>dijelova</a:t>
            </a:r>
            <a:r>
              <a:rPr lang="en-US" dirty="0"/>
              <a:t> </a:t>
            </a:r>
            <a:r>
              <a:rPr lang="en-US" dirty="0" err="1"/>
              <a:t>tankih</a:t>
            </a:r>
            <a:r>
              <a:rPr lang="en-US" dirty="0"/>
              <a:t> </a:t>
            </a:r>
            <a:r>
              <a:rPr lang="en-US" dirty="0" err="1"/>
              <a:t>stijenki</a:t>
            </a:r>
            <a:r>
              <a:rPr lang="en-US" dirty="0"/>
              <a:t>: • </a:t>
            </a:r>
            <a:r>
              <a:rPr lang="en-US" dirty="0" err="1"/>
              <a:t>ravni</a:t>
            </a:r>
            <a:r>
              <a:rPr lang="en-US" dirty="0"/>
              <a:t> </a:t>
            </a:r>
            <a:r>
              <a:rPr lang="en-US" dirty="0" err="1"/>
              <a:t>istaknuti</a:t>
            </a:r>
            <a:r>
              <a:rPr lang="en-US" dirty="0"/>
              <a:t> (</a:t>
            </a:r>
            <a:r>
              <a:rPr lang="en-US" dirty="0" err="1"/>
              <a:t>konzolni</a:t>
            </a:r>
            <a:r>
              <a:rPr lang="en-US" dirty="0"/>
              <a:t>) </a:t>
            </a:r>
            <a:r>
              <a:rPr lang="en-US" dirty="0" err="1"/>
              <a:t>dijelovi</a:t>
            </a:r>
            <a:r>
              <a:rPr lang="en-US" dirty="0"/>
              <a:t>, • </a:t>
            </a:r>
            <a:r>
              <a:rPr lang="en-US" dirty="0" err="1"/>
              <a:t>ravni</a:t>
            </a:r>
            <a:r>
              <a:rPr lang="en-US" dirty="0"/>
              <a:t> </a:t>
            </a:r>
            <a:r>
              <a:rPr lang="en-US" dirty="0" err="1"/>
              <a:t>unutarnji</a:t>
            </a:r>
            <a:r>
              <a:rPr lang="en-US" dirty="0"/>
              <a:t> </a:t>
            </a:r>
            <a:r>
              <a:rPr lang="en-US" dirty="0" err="1"/>
              <a:t>dijelovi</a:t>
            </a:r>
            <a:r>
              <a:rPr lang="en-US" dirty="0"/>
              <a:t>, • </a:t>
            </a:r>
            <a:r>
              <a:rPr lang="en-US" dirty="0" err="1"/>
              <a:t>zakrivljeni</a:t>
            </a:r>
            <a:r>
              <a:rPr lang="en-US" dirty="0"/>
              <a:t> </a:t>
            </a:r>
            <a:r>
              <a:rPr lang="en-US" dirty="0" err="1"/>
              <a:t>unutarnji</a:t>
            </a:r>
            <a:r>
              <a:rPr lang="en-US" dirty="0"/>
              <a:t> </a:t>
            </a:r>
            <a:r>
              <a:rPr lang="en-US" dirty="0" err="1"/>
              <a:t>dijelovi</a:t>
            </a:r>
            <a:r>
              <a:rPr lang="en-US" dirty="0"/>
              <a:t>. </a:t>
            </a:r>
            <a:r>
              <a:rPr lang="en-US" dirty="0" err="1"/>
              <a:t>Ovi</a:t>
            </a:r>
            <a:r>
              <a:rPr lang="en-US" dirty="0"/>
              <a:t> </a:t>
            </a:r>
            <a:r>
              <a:rPr lang="en-US" dirty="0" err="1"/>
              <a:t>dijelovi</a:t>
            </a:r>
            <a:r>
              <a:rPr lang="en-US" dirty="0"/>
              <a:t> </a:t>
            </a:r>
            <a:r>
              <a:rPr lang="en-US" dirty="0" err="1"/>
              <a:t>mogu</a:t>
            </a:r>
            <a:r>
              <a:rPr lang="en-US" dirty="0"/>
              <a:t> </a:t>
            </a:r>
            <a:r>
              <a:rPr lang="en-US" dirty="0" err="1"/>
              <a:t>biti</a:t>
            </a:r>
            <a:r>
              <a:rPr lang="en-US" dirty="0"/>
              <a:t> </a:t>
            </a:r>
            <a:r>
              <a:rPr lang="en-US" dirty="0" err="1"/>
              <a:t>nepojačani</a:t>
            </a:r>
            <a:r>
              <a:rPr lang="en-US" dirty="0"/>
              <a:t> (</a:t>
            </a:r>
            <a:r>
              <a:rPr lang="en-US" dirty="0" err="1"/>
              <a:t>neukrućeni</a:t>
            </a:r>
            <a:r>
              <a:rPr lang="en-US" dirty="0"/>
              <a:t>) </a:t>
            </a:r>
            <a:r>
              <a:rPr lang="en-US" dirty="0" err="1"/>
              <a:t>ili</a:t>
            </a:r>
            <a:r>
              <a:rPr lang="en-US" dirty="0"/>
              <a:t> </a:t>
            </a:r>
            <a:r>
              <a:rPr lang="en-US" dirty="0" err="1"/>
              <a:t>pojačani</a:t>
            </a:r>
            <a:r>
              <a:rPr lang="en-US" dirty="0"/>
              <a:t> (</a:t>
            </a:r>
            <a:r>
              <a:rPr lang="en-US" dirty="0" err="1"/>
              <a:t>ukrućeni</a:t>
            </a:r>
            <a:r>
              <a:rPr lang="en-US" dirty="0"/>
              <a:t>) </a:t>
            </a:r>
            <a:r>
              <a:rPr lang="en-US" dirty="0" err="1"/>
              <a:t>uzdužnim</a:t>
            </a:r>
            <a:r>
              <a:rPr lang="en-US" dirty="0"/>
              <a:t> </a:t>
            </a:r>
            <a:r>
              <a:rPr lang="en-US" dirty="0" err="1"/>
              <a:t>ukrutnim</a:t>
            </a:r>
            <a:r>
              <a:rPr lang="en-US" dirty="0"/>
              <a:t> </a:t>
            </a:r>
            <a:r>
              <a:rPr lang="en-US" dirty="0" err="1"/>
              <a:t>rebrima</a:t>
            </a:r>
            <a:r>
              <a:rPr lang="en-US" dirty="0"/>
              <a:t> </a:t>
            </a:r>
            <a:r>
              <a:rPr lang="en-US" dirty="0" err="1"/>
              <a:t>ili</a:t>
            </a:r>
            <a:r>
              <a:rPr lang="en-US" dirty="0"/>
              <a:t> </a:t>
            </a:r>
            <a:r>
              <a:rPr lang="en-US" dirty="0" err="1"/>
              <a:t>rubnim</a:t>
            </a:r>
            <a:r>
              <a:rPr lang="en-US" dirty="0"/>
              <a:t> </a:t>
            </a:r>
            <a:r>
              <a:rPr lang="en-US" dirty="0" err="1"/>
              <a:t>previnutim</a:t>
            </a:r>
            <a:r>
              <a:rPr lang="en-US" dirty="0"/>
              <a:t> </a:t>
            </a:r>
            <a:r>
              <a:rPr lang="en-US" dirty="0" err="1"/>
              <a:t>dijelovima</a:t>
            </a:r>
            <a:r>
              <a:rPr lang="en-US" dirty="0"/>
              <a:t> </a:t>
            </a:r>
            <a:r>
              <a:rPr lang="en-US" dirty="0" err="1"/>
              <a:t>ili</a:t>
            </a:r>
            <a:r>
              <a:rPr lang="en-US" dirty="0"/>
              <a:t> </a:t>
            </a:r>
            <a:r>
              <a:rPr lang="en-US" dirty="0" err="1"/>
              <a:t>zaobljenim</a:t>
            </a:r>
            <a:r>
              <a:rPr lang="en-US" dirty="0"/>
              <a:t> </a:t>
            </a:r>
            <a:r>
              <a:rPr lang="en-US" dirty="0" err="1"/>
              <a:t>pojačanjima</a:t>
            </a:r>
            <a:r>
              <a:rPr lang="en-US" dirty="0"/>
              <a:t>, </a:t>
            </a:r>
            <a:r>
              <a:rPr lang="hr-HR" dirty="0"/>
              <a:t>prikazani su na slijedećem </a:t>
            </a:r>
            <a:r>
              <a:rPr lang="hr-HR" dirty="0" err="1"/>
              <a:t>slidu</a:t>
            </a:r>
            <a:endParaRPr lang="en-US" dirty="0"/>
          </a:p>
        </p:txBody>
      </p:sp>
      <p:sp>
        <p:nvSpPr>
          <p:cNvPr id="4" name="Slide Number Placeholder 3"/>
          <p:cNvSpPr>
            <a:spLocks noGrp="1"/>
          </p:cNvSpPr>
          <p:nvPr>
            <p:ph type="sldNum" sz="quarter" idx="5"/>
          </p:nvPr>
        </p:nvSpPr>
        <p:spPr/>
        <p:txBody>
          <a:bodyPr/>
          <a:lstStyle/>
          <a:p>
            <a:fld id="{5EDFD6BA-4A89-4879-8DD3-B49FA7587593}" type="slidenum">
              <a:rPr lang="en-GB" smtClean="0"/>
              <a:t>16</a:t>
            </a:fld>
            <a:endParaRPr lang="en-GB"/>
          </a:p>
        </p:txBody>
      </p:sp>
    </p:spTree>
    <p:extLst>
      <p:ext uri="{BB962C8B-B14F-4D97-AF65-F5344CB8AC3E}">
        <p14:creationId xmlns:p14="http://schemas.microsoft.com/office/powerpoint/2010/main" val="1578262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6141674-80AF-4F90-A181-EE20EC2419D7}" type="slidenum">
              <a:rPr lang="en-GB" altLang="en-US">
                <a:solidFill>
                  <a:prstClr val="black"/>
                </a:solidFill>
              </a:rPr>
              <a:pPr/>
              <a:t>17</a:t>
            </a:fld>
            <a:endParaRPr lang="en-GB"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99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31361246-7A7D-4C2A-8018-BFDEDD7B5001}" type="slidenum">
              <a:rPr lang="en-GB" altLang="en-US">
                <a:solidFill>
                  <a:prstClr val="black"/>
                </a:solidFill>
              </a:rPr>
              <a:pPr/>
              <a:t>18</a:t>
            </a:fld>
            <a:endParaRPr lang="en-GB"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DFD6BA-4A89-4879-8DD3-B49FA7587593}" type="slidenum">
              <a:rPr lang="en-GB" smtClean="0"/>
              <a:t>19</a:t>
            </a:fld>
            <a:endParaRPr lang="en-GB"/>
          </a:p>
        </p:txBody>
      </p:sp>
    </p:spTree>
    <p:extLst>
      <p:ext uri="{BB962C8B-B14F-4D97-AF65-F5344CB8AC3E}">
        <p14:creationId xmlns:p14="http://schemas.microsoft.com/office/powerpoint/2010/main" val="32330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DFD6BA-4A89-4879-8DD3-B49FA7587593}" type="slidenum">
              <a:rPr lang="en-GB" smtClean="0"/>
              <a:t>23</a:t>
            </a:fld>
            <a:endParaRPr lang="en-GB"/>
          </a:p>
        </p:txBody>
      </p:sp>
    </p:spTree>
    <p:extLst>
      <p:ext uri="{BB962C8B-B14F-4D97-AF65-F5344CB8AC3E}">
        <p14:creationId xmlns:p14="http://schemas.microsoft.com/office/powerpoint/2010/main" val="2527760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Plastični</a:t>
            </a:r>
            <a:r>
              <a:rPr lang="en-GB" dirty="0"/>
              <a:t> (</a:t>
            </a:r>
            <a:r>
              <a:rPr lang="en-GB" dirty="0" err="1"/>
              <a:t>duktilni</a:t>
            </a:r>
            <a:r>
              <a:rPr lang="en-GB" dirty="0"/>
              <a:t>) </a:t>
            </a:r>
            <a:r>
              <a:rPr lang="en-GB" dirty="0" err="1"/>
              <a:t>poprečni</a:t>
            </a:r>
            <a:r>
              <a:rPr lang="en-GB" dirty="0"/>
              <a:t> </a:t>
            </a:r>
            <a:r>
              <a:rPr lang="en-GB" dirty="0" err="1"/>
              <a:t>presjeci</a:t>
            </a:r>
            <a:r>
              <a:rPr lang="en-GB" dirty="0"/>
              <a:t> </a:t>
            </a:r>
            <a:r>
              <a:rPr lang="en-GB" dirty="0" err="1"/>
              <a:t>klase</a:t>
            </a:r>
            <a:r>
              <a:rPr lang="en-GB" dirty="0"/>
              <a:t> 1 </a:t>
            </a:r>
            <a:r>
              <a:rPr lang="en-GB" dirty="0" err="1"/>
              <a:t>dostižu</a:t>
            </a:r>
            <a:r>
              <a:rPr lang="en-GB" dirty="0"/>
              <a:t> </a:t>
            </a:r>
            <a:r>
              <a:rPr lang="en-GB" dirty="0" err="1"/>
              <a:t>rušenje</a:t>
            </a:r>
            <a:r>
              <a:rPr lang="en-GB" dirty="0"/>
              <a:t> bez </a:t>
            </a:r>
            <a:r>
              <a:rPr lang="en-GB" dirty="0" err="1"/>
              <a:t>lokalne</a:t>
            </a:r>
            <a:r>
              <a:rPr lang="en-GB" dirty="0"/>
              <a:t> </a:t>
            </a:r>
            <a:r>
              <a:rPr lang="en-GB" dirty="0" err="1"/>
              <a:t>nestabilnosti</a:t>
            </a:r>
            <a:r>
              <a:rPr lang="en-GB" dirty="0"/>
              <a:t> </a:t>
            </a:r>
            <a:r>
              <a:rPr lang="en-GB" dirty="0" err="1"/>
              <a:t>presjeka</a:t>
            </a:r>
            <a:r>
              <a:rPr lang="en-GB" dirty="0"/>
              <a:t>. </a:t>
            </a:r>
            <a:r>
              <a:rPr lang="en-GB" dirty="0" err="1"/>
              <a:t>Dopušteno</a:t>
            </a:r>
            <a:r>
              <a:rPr lang="en-GB" dirty="0"/>
              <a:t> je </a:t>
            </a:r>
            <a:r>
              <a:rPr lang="en-GB" dirty="0" err="1"/>
              <a:t>postupno</a:t>
            </a:r>
            <a:r>
              <a:rPr lang="en-GB" dirty="0"/>
              <a:t> </a:t>
            </a:r>
            <a:r>
              <a:rPr lang="en-GB" dirty="0" err="1"/>
              <a:t>iskorištenje</a:t>
            </a:r>
            <a:r>
              <a:rPr lang="en-GB" dirty="0"/>
              <a:t> </a:t>
            </a:r>
            <a:r>
              <a:rPr lang="en-GB" dirty="0" err="1"/>
              <a:t>svojstava</a:t>
            </a:r>
            <a:r>
              <a:rPr lang="en-GB" dirty="0"/>
              <a:t> </a:t>
            </a:r>
            <a:r>
              <a:rPr lang="en-GB" dirty="0" err="1"/>
              <a:t>očvršćenja</a:t>
            </a:r>
            <a:r>
              <a:rPr lang="en-GB" dirty="0"/>
              <a:t> </a:t>
            </a:r>
            <a:r>
              <a:rPr lang="en-GB" dirty="0" err="1"/>
              <a:t>materijala</a:t>
            </a:r>
            <a:r>
              <a:rPr lang="en-GB" dirty="0"/>
              <a:t> </a:t>
            </a:r>
            <a:r>
              <a:rPr lang="en-GB" dirty="0" err="1"/>
              <a:t>sve</a:t>
            </a:r>
            <a:r>
              <a:rPr lang="en-GB" dirty="0"/>
              <a:t> </a:t>
            </a:r>
            <a:r>
              <a:rPr lang="en-GB" dirty="0" err="1"/>
              <a:t>dok</a:t>
            </a:r>
            <a:r>
              <a:rPr lang="en-GB" dirty="0"/>
              <a:t> se ne </a:t>
            </a:r>
            <a:r>
              <a:rPr lang="en-GB" dirty="0" err="1"/>
              <a:t>dostigne</a:t>
            </a:r>
            <a:r>
              <a:rPr lang="en-GB" dirty="0"/>
              <a:t> </a:t>
            </a:r>
            <a:r>
              <a:rPr lang="en-GB" dirty="0" err="1"/>
              <a:t>krajnja</a:t>
            </a:r>
            <a:r>
              <a:rPr lang="en-GB" dirty="0"/>
              <a:t> </a:t>
            </a:r>
            <a:r>
              <a:rPr lang="en-GB" dirty="0" err="1"/>
              <a:t>vrijednost</a:t>
            </a:r>
            <a:r>
              <a:rPr lang="en-GB" dirty="0"/>
              <a:t> </a:t>
            </a:r>
            <a:r>
              <a:rPr lang="en-GB" dirty="0" err="1"/>
              <a:t>deformiranja</a:t>
            </a:r>
            <a:r>
              <a:rPr lang="en-GB" dirty="0"/>
              <a:t> </a:t>
            </a:r>
            <a:r>
              <a:rPr lang="en-GB" dirty="0" err="1"/>
              <a:t>ovisna</a:t>
            </a:r>
            <a:r>
              <a:rPr lang="en-GB" dirty="0"/>
              <a:t> o </a:t>
            </a:r>
            <a:r>
              <a:rPr lang="en-GB" dirty="0" err="1"/>
              <a:t>vrsti</a:t>
            </a:r>
            <a:r>
              <a:rPr lang="en-GB" dirty="0"/>
              <a:t> </a:t>
            </a:r>
            <a:r>
              <a:rPr lang="en-GB" dirty="0" err="1"/>
              <a:t>legure</a:t>
            </a:r>
            <a:r>
              <a:rPr lang="en-GB" dirty="0"/>
              <a:t>.</a:t>
            </a:r>
          </a:p>
          <a:p>
            <a:r>
              <a:rPr lang="en-GB" dirty="0" err="1"/>
              <a:t>Kompaktni</a:t>
            </a:r>
            <a:r>
              <a:rPr lang="en-GB" dirty="0"/>
              <a:t> </a:t>
            </a:r>
            <a:r>
              <a:rPr lang="en-GB" dirty="0" err="1"/>
              <a:t>presjeci</a:t>
            </a:r>
            <a:r>
              <a:rPr lang="en-GB" dirty="0"/>
              <a:t> </a:t>
            </a:r>
            <a:r>
              <a:rPr lang="en-GB" dirty="0" err="1"/>
              <a:t>klase</a:t>
            </a:r>
            <a:r>
              <a:rPr lang="en-GB" dirty="0"/>
              <a:t> 2 </a:t>
            </a:r>
            <a:r>
              <a:rPr lang="en-GB" dirty="0" err="1"/>
              <a:t>sposobni</a:t>
            </a:r>
            <a:r>
              <a:rPr lang="en-GB" dirty="0"/>
              <a:t> </a:t>
            </a:r>
            <a:r>
              <a:rPr lang="en-GB" dirty="0" err="1"/>
              <a:t>su</a:t>
            </a:r>
            <a:r>
              <a:rPr lang="en-GB" dirty="0"/>
              <a:t> </a:t>
            </a:r>
            <a:r>
              <a:rPr lang="en-GB" dirty="0" err="1"/>
              <a:t>dostići</a:t>
            </a:r>
            <a:r>
              <a:rPr lang="en-GB" dirty="0"/>
              <a:t> </a:t>
            </a:r>
            <a:r>
              <a:rPr lang="en-GB" dirty="0" err="1"/>
              <a:t>plastičnu</a:t>
            </a:r>
            <a:r>
              <a:rPr lang="en-GB" dirty="0"/>
              <a:t> </a:t>
            </a:r>
            <a:r>
              <a:rPr lang="en-GB" dirty="0" err="1"/>
              <a:t>graničnu</a:t>
            </a:r>
            <a:r>
              <a:rPr lang="en-GB" dirty="0"/>
              <a:t> </a:t>
            </a:r>
            <a:r>
              <a:rPr lang="en-GB" dirty="0" err="1"/>
              <a:t>otpornost</a:t>
            </a:r>
            <a:r>
              <a:rPr lang="en-GB" dirty="0"/>
              <a:t>. </a:t>
            </a:r>
            <a:r>
              <a:rPr lang="en-GB" dirty="0" err="1"/>
              <a:t>Potpuno</a:t>
            </a:r>
            <a:r>
              <a:rPr lang="en-GB" dirty="0"/>
              <a:t> </a:t>
            </a:r>
            <a:r>
              <a:rPr lang="en-GB" dirty="0" err="1"/>
              <a:t>iskorištenje</a:t>
            </a:r>
            <a:r>
              <a:rPr lang="en-GB" dirty="0"/>
              <a:t> </a:t>
            </a:r>
            <a:r>
              <a:rPr lang="en-GB" dirty="0" err="1"/>
              <a:t>svojstava</a:t>
            </a:r>
            <a:r>
              <a:rPr lang="en-GB" dirty="0"/>
              <a:t> </a:t>
            </a:r>
            <a:r>
              <a:rPr lang="en-GB" dirty="0" err="1"/>
              <a:t>očvršćenja</a:t>
            </a:r>
            <a:r>
              <a:rPr lang="en-GB" dirty="0"/>
              <a:t> </a:t>
            </a:r>
            <a:r>
              <a:rPr lang="en-GB" dirty="0" err="1"/>
              <a:t>materijala</a:t>
            </a:r>
            <a:r>
              <a:rPr lang="en-GB" dirty="0"/>
              <a:t> </a:t>
            </a:r>
            <a:r>
              <a:rPr lang="en-GB" dirty="0" err="1"/>
              <a:t>spriječeno</a:t>
            </a:r>
            <a:r>
              <a:rPr lang="en-GB" dirty="0"/>
              <a:t> je </a:t>
            </a:r>
            <a:r>
              <a:rPr lang="en-GB" dirty="0" err="1"/>
              <a:t>pojavom</a:t>
            </a:r>
            <a:r>
              <a:rPr lang="en-GB" dirty="0"/>
              <a:t> </a:t>
            </a:r>
            <a:r>
              <a:rPr lang="en-GB" dirty="0" err="1"/>
              <a:t>početka</a:t>
            </a:r>
            <a:r>
              <a:rPr lang="en-GB" dirty="0"/>
              <a:t> </a:t>
            </a:r>
            <a:r>
              <a:rPr lang="en-GB" dirty="0" err="1"/>
              <a:t>plastične</a:t>
            </a:r>
            <a:r>
              <a:rPr lang="en-GB" dirty="0"/>
              <a:t> </a:t>
            </a:r>
            <a:r>
              <a:rPr lang="en-GB" dirty="0" err="1"/>
              <a:t>nestabilnosti</a:t>
            </a:r>
            <a:r>
              <a:rPr lang="en-GB" dirty="0"/>
              <a:t>.</a:t>
            </a:r>
          </a:p>
          <a:p>
            <a:r>
              <a:rPr lang="en-GB" dirty="0" err="1"/>
              <a:t>Djelomično</a:t>
            </a:r>
            <a:r>
              <a:rPr lang="en-GB" dirty="0"/>
              <a:t> </a:t>
            </a:r>
            <a:r>
              <a:rPr lang="en-GB" dirty="0" err="1"/>
              <a:t>kompaktni</a:t>
            </a:r>
            <a:r>
              <a:rPr lang="en-GB" dirty="0"/>
              <a:t> </a:t>
            </a:r>
            <a:r>
              <a:rPr lang="en-GB" dirty="0" err="1"/>
              <a:t>presjeci</a:t>
            </a:r>
            <a:r>
              <a:rPr lang="en-GB" dirty="0"/>
              <a:t> </a:t>
            </a:r>
            <a:r>
              <a:rPr lang="en-GB" dirty="0" err="1"/>
              <a:t>klase</a:t>
            </a:r>
            <a:r>
              <a:rPr lang="en-GB" dirty="0"/>
              <a:t> 3 </a:t>
            </a:r>
            <a:r>
              <a:rPr lang="en-GB" dirty="0" err="1"/>
              <a:t>sposobni</a:t>
            </a:r>
            <a:r>
              <a:rPr lang="en-GB" dirty="0"/>
              <a:t> </a:t>
            </a:r>
            <a:r>
              <a:rPr lang="en-GB" dirty="0" err="1"/>
              <a:t>su</a:t>
            </a:r>
            <a:r>
              <a:rPr lang="en-GB" dirty="0"/>
              <a:t> </a:t>
            </a:r>
            <a:r>
              <a:rPr lang="en-GB" dirty="0" err="1"/>
              <a:t>dostići</a:t>
            </a:r>
            <a:r>
              <a:rPr lang="en-GB" dirty="0"/>
              <a:t> </a:t>
            </a:r>
            <a:r>
              <a:rPr lang="en-GB" dirty="0" err="1"/>
              <a:t>samo</a:t>
            </a:r>
            <a:r>
              <a:rPr lang="en-GB" dirty="0"/>
              <a:t> </a:t>
            </a:r>
            <a:r>
              <a:rPr lang="en-GB" dirty="0" err="1"/>
              <a:t>elastičnu</a:t>
            </a:r>
            <a:r>
              <a:rPr lang="en-GB" dirty="0"/>
              <a:t> </a:t>
            </a:r>
            <a:r>
              <a:rPr lang="en-GB" dirty="0" err="1"/>
              <a:t>graničnu</a:t>
            </a:r>
            <a:r>
              <a:rPr lang="en-GB" dirty="0"/>
              <a:t> </a:t>
            </a:r>
            <a:r>
              <a:rPr lang="en-GB" dirty="0" err="1"/>
              <a:t>otpornost</a:t>
            </a:r>
            <a:r>
              <a:rPr lang="en-GB" dirty="0"/>
              <a:t> bez </a:t>
            </a:r>
            <a:r>
              <a:rPr lang="en-GB" dirty="0" err="1"/>
              <a:t>ulaska</a:t>
            </a:r>
            <a:r>
              <a:rPr lang="en-GB" dirty="0"/>
              <a:t> u </a:t>
            </a:r>
            <a:r>
              <a:rPr lang="en-GB" dirty="0" err="1"/>
              <a:t>neelastično</a:t>
            </a:r>
            <a:r>
              <a:rPr lang="en-GB" dirty="0"/>
              <a:t> </a:t>
            </a:r>
            <a:r>
              <a:rPr lang="en-GB" dirty="0" err="1"/>
              <a:t>područje</a:t>
            </a:r>
            <a:r>
              <a:rPr lang="en-GB" dirty="0"/>
              <a:t> </a:t>
            </a:r>
            <a:r>
              <a:rPr lang="en-GB" dirty="0" err="1"/>
              <a:t>zbog</a:t>
            </a:r>
            <a:r>
              <a:rPr lang="en-GB" dirty="0"/>
              <a:t> </a:t>
            </a:r>
            <a:r>
              <a:rPr lang="en-GB" dirty="0" err="1"/>
              <a:t>pojava</a:t>
            </a:r>
            <a:r>
              <a:rPr lang="en-GB" dirty="0"/>
              <a:t> </a:t>
            </a:r>
            <a:r>
              <a:rPr lang="en-GB" dirty="0" err="1"/>
              <a:t>nestabilnosti</a:t>
            </a:r>
            <a:r>
              <a:rPr lang="en-GB" dirty="0"/>
              <a:t>. U </a:t>
            </a:r>
            <a:r>
              <a:rPr lang="en-GB" dirty="0" err="1"/>
              <a:t>presjeku</a:t>
            </a:r>
            <a:r>
              <a:rPr lang="en-GB" dirty="0"/>
              <a:t> </a:t>
            </a:r>
            <a:r>
              <a:rPr lang="en-GB" dirty="0" err="1"/>
              <a:t>nastaju</a:t>
            </a:r>
            <a:r>
              <a:rPr lang="en-GB" dirty="0"/>
              <a:t> </a:t>
            </a:r>
            <a:r>
              <a:rPr lang="en-GB" dirty="0" err="1"/>
              <a:t>samo</a:t>
            </a:r>
            <a:r>
              <a:rPr lang="en-GB" dirty="0"/>
              <a:t> mala </a:t>
            </a:r>
            <a:r>
              <a:rPr lang="en-GB" dirty="0" err="1"/>
              <a:t>plastična</a:t>
            </a:r>
            <a:r>
              <a:rPr lang="en-GB" dirty="0"/>
              <a:t> </a:t>
            </a:r>
            <a:r>
              <a:rPr lang="en-GB" dirty="0" err="1"/>
              <a:t>deformiranja</a:t>
            </a:r>
            <a:r>
              <a:rPr lang="en-GB" dirty="0"/>
              <a:t> </a:t>
            </a:r>
            <a:r>
              <a:rPr lang="en-GB" dirty="0" err="1"/>
              <a:t>čije</a:t>
            </a:r>
            <a:r>
              <a:rPr lang="en-GB" dirty="0"/>
              <a:t> </a:t>
            </a:r>
            <a:r>
              <a:rPr lang="en-GB" dirty="0" err="1"/>
              <a:t>ponašanje</a:t>
            </a:r>
            <a:r>
              <a:rPr lang="en-GB" dirty="0"/>
              <a:t> </a:t>
            </a:r>
            <a:r>
              <a:rPr lang="en-GB" dirty="0" err="1"/>
              <a:t>ostaje</a:t>
            </a:r>
            <a:r>
              <a:rPr lang="en-GB" dirty="0"/>
              <a:t> u </a:t>
            </a:r>
            <a:r>
              <a:rPr lang="en-GB" dirty="0" err="1"/>
              <a:t>biti</a:t>
            </a:r>
            <a:r>
              <a:rPr lang="en-GB" dirty="0"/>
              <a:t> </a:t>
            </a:r>
            <a:r>
              <a:rPr lang="en-GB" dirty="0" err="1"/>
              <a:t>krhko</a:t>
            </a:r>
            <a:r>
              <a:rPr lang="en-GB" dirty="0"/>
              <a:t>.</a:t>
            </a:r>
          </a:p>
          <a:p>
            <a:r>
              <a:rPr lang="en-GB" dirty="0" err="1"/>
              <a:t>Vitki</a:t>
            </a:r>
            <a:r>
              <a:rPr lang="en-GB" dirty="0"/>
              <a:t> </a:t>
            </a:r>
            <a:r>
              <a:rPr lang="en-GB" dirty="0" err="1"/>
              <a:t>poprečni</a:t>
            </a:r>
            <a:r>
              <a:rPr lang="en-GB" dirty="0"/>
              <a:t> </a:t>
            </a:r>
            <a:r>
              <a:rPr lang="en-GB" dirty="0" err="1"/>
              <a:t>presjeci</a:t>
            </a:r>
            <a:r>
              <a:rPr lang="en-GB" dirty="0"/>
              <a:t> </a:t>
            </a:r>
            <a:r>
              <a:rPr lang="en-GB" dirty="0" err="1"/>
              <a:t>klase</a:t>
            </a:r>
            <a:r>
              <a:rPr lang="en-GB" dirty="0"/>
              <a:t> 4, </a:t>
            </a:r>
            <a:r>
              <a:rPr lang="en-GB" dirty="0" err="1"/>
              <a:t>zbog</a:t>
            </a:r>
            <a:r>
              <a:rPr lang="en-GB" dirty="0"/>
              <a:t> </a:t>
            </a:r>
            <a:r>
              <a:rPr lang="en-GB" dirty="0" err="1"/>
              <a:t>lokalnog</a:t>
            </a:r>
            <a:r>
              <a:rPr lang="en-GB" dirty="0"/>
              <a:t> </a:t>
            </a:r>
            <a:r>
              <a:rPr lang="en-GB" dirty="0" err="1"/>
              <a:t>izvijanja</a:t>
            </a:r>
            <a:r>
              <a:rPr lang="en-GB" dirty="0"/>
              <a:t> </a:t>
            </a:r>
            <a:r>
              <a:rPr lang="en-GB" dirty="0" err="1"/>
              <a:t>presjeka</a:t>
            </a:r>
            <a:r>
              <a:rPr lang="en-GB" dirty="0"/>
              <a:t> </a:t>
            </a:r>
            <a:r>
              <a:rPr lang="en-GB" dirty="0" err="1"/>
              <a:t>ili</a:t>
            </a:r>
            <a:r>
              <a:rPr lang="en-GB" dirty="0"/>
              <a:t> </a:t>
            </a:r>
            <a:r>
              <a:rPr lang="en-GB" dirty="0" err="1"/>
              <a:t>dijelova</a:t>
            </a:r>
            <a:r>
              <a:rPr lang="en-GB" dirty="0"/>
              <a:t> </a:t>
            </a:r>
            <a:r>
              <a:rPr lang="en-GB" dirty="0" err="1"/>
              <a:t>presjeka</a:t>
            </a:r>
            <a:r>
              <a:rPr lang="en-GB" dirty="0"/>
              <a:t>, </a:t>
            </a:r>
            <a:r>
              <a:rPr lang="en-GB" dirty="0" err="1"/>
              <a:t>nisu</a:t>
            </a:r>
            <a:r>
              <a:rPr lang="en-GB" dirty="0"/>
              <a:t> u </a:t>
            </a:r>
            <a:r>
              <a:rPr lang="en-GB" dirty="0" err="1"/>
              <a:t>mogućnosti</a:t>
            </a:r>
            <a:r>
              <a:rPr lang="en-GB" dirty="0"/>
              <a:t> </a:t>
            </a:r>
            <a:r>
              <a:rPr lang="en-GB" dirty="0" err="1"/>
              <a:t>dostići</a:t>
            </a:r>
            <a:r>
              <a:rPr lang="en-GB" dirty="0"/>
              <a:t> </a:t>
            </a:r>
            <a:r>
              <a:rPr lang="en-GB" dirty="0" err="1"/>
              <a:t>elastičnu</a:t>
            </a:r>
            <a:r>
              <a:rPr lang="en-GB" dirty="0"/>
              <a:t> </a:t>
            </a:r>
            <a:r>
              <a:rPr lang="en-GB" dirty="0" err="1"/>
              <a:t>graničnu</a:t>
            </a:r>
            <a:r>
              <a:rPr lang="en-GB" dirty="0"/>
              <a:t> </a:t>
            </a:r>
            <a:r>
              <a:rPr lang="en-GB" dirty="0" err="1"/>
              <a:t>otpornost</a:t>
            </a:r>
            <a:r>
              <a:rPr lang="en-GB" dirty="0"/>
              <a:t>, </a:t>
            </a:r>
            <a:r>
              <a:rPr lang="en-GB" dirty="0" err="1"/>
              <a:t>tako</a:t>
            </a:r>
            <a:r>
              <a:rPr lang="en-GB" dirty="0"/>
              <a:t> da je </a:t>
            </a:r>
            <a:r>
              <a:rPr lang="en-GB" dirty="0" err="1"/>
              <a:t>potrebno</a:t>
            </a:r>
            <a:r>
              <a:rPr lang="en-GB" dirty="0"/>
              <a:t> </a:t>
            </a:r>
            <a:r>
              <a:rPr lang="en-GB" dirty="0" err="1"/>
              <a:t>uzeti</a:t>
            </a:r>
            <a:r>
              <a:rPr lang="en-GB" dirty="0"/>
              <a:t> u </a:t>
            </a:r>
            <a:r>
              <a:rPr lang="en-GB" dirty="0" err="1"/>
              <a:t>obzir</a:t>
            </a:r>
            <a:r>
              <a:rPr lang="en-GB" dirty="0"/>
              <a:t> </a:t>
            </a:r>
            <a:r>
              <a:rPr lang="en-GB" dirty="0" err="1"/>
              <a:t>granično</a:t>
            </a:r>
            <a:r>
              <a:rPr lang="en-GB" dirty="0"/>
              <a:t> </a:t>
            </a:r>
            <a:r>
              <a:rPr lang="en-GB" dirty="0" err="1"/>
              <a:t>stanje</a:t>
            </a:r>
            <a:r>
              <a:rPr lang="en-GB" dirty="0"/>
              <a:t> </a:t>
            </a:r>
            <a:r>
              <a:rPr lang="en-GB" dirty="0" err="1"/>
              <a:t>elastičnog</a:t>
            </a:r>
            <a:r>
              <a:rPr lang="en-GB" dirty="0"/>
              <a:t> </a:t>
            </a:r>
            <a:r>
              <a:rPr lang="en-GB" dirty="0" err="1"/>
              <a:t>izvijanja</a:t>
            </a:r>
            <a:endParaRPr lang="en-GB" dirty="0"/>
          </a:p>
        </p:txBody>
      </p:sp>
      <p:sp>
        <p:nvSpPr>
          <p:cNvPr id="4" name="Slide Number Placeholder 3"/>
          <p:cNvSpPr>
            <a:spLocks noGrp="1"/>
          </p:cNvSpPr>
          <p:nvPr>
            <p:ph type="sldNum" sz="quarter" idx="10"/>
          </p:nvPr>
        </p:nvSpPr>
        <p:spPr/>
        <p:txBody>
          <a:bodyPr/>
          <a:lstStyle/>
          <a:p>
            <a:fld id="{5EDFD6BA-4A89-4879-8DD3-B49FA7587593}" type="slidenum">
              <a:rPr lang="en-GB" smtClean="0"/>
              <a:t>24</a:t>
            </a:fld>
            <a:endParaRPr lang="en-GB"/>
          </a:p>
        </p:txBody>
      </p:sp>
    </p:spTree>
    <p:extLst>
      <p:ext uri="{BB962C8B-B14F-4D97-AF65-F5344CB8AC3E}">
        <p14:creationId xmlns:p14="http://schemas.microsoft.com/office/powerpoint/2010/main" val="1352778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lokalno</a:t>
            </a:r>
            <a:r>
              <a:rPr lang="en-GB" dirty="0"/>
              <a:t> </a:t>
            </a:r>
            <a:r>
              <a:rPr lang="en-GB" dirty="0" err="1"/>
              <a:t>izvijanje</a:t>
            </a:r>
            <a:r>
              <a:rPr lang="en-GB" dirty="0"/>
              <a:t> u </a:t>
            </a:r>
            <a:r>
              <a:rPr lang="en-GB" dirty="0" err="1"/>
              <a:t>klasi</a:t>
            </a:r>
            <a:r>
              <a:rPr lang="en-GB" dirty="0"/>
              <a:t> 4 </a:t>
            </a:r>
            <a:r>
              <a:rPr lang="en-GB" dirty="0" err="1"/>
              <a:t>općenito</a:t>
            </a:r>
            <a:r>
              <a:rPr lang="en-GB" dirty="0"/>
              <a:t> je </a:t>
            </a:r>
            <a:r>
              <a:rPr lang="en-GB" dirty="0" err="1"/>
              <a:t>dozvoljeno</a:t>
            </a:r>
            <a:r>
              <a:rPr lang="en-GB" dirty="0"/>
              <a:t> </a:t>
            </a:r>
            <a:r>
              <a:rPr lang="en-GB" dirty="0" err="1"/>
              <a:t>ako</a:t>
            </a:r>
            <a:r>
              <a:rPr lang="en-GB" dirty="0"/>
              <a:t> </a:t>
            </a:r>
            <a:r>
              <a:rPr lang="en-GB" dirty="0" err="1"/>
              <a:t>pravi</a:t>
            </a:r>
            <a:r>
              <a:rPr lang="en-GB" dirty="0"/>
              <a:t> </a:t>
            </a:r>
            <a:r>
              <a:rPr lang="en-GB" dirty="0" err="1"/>
              <a:t>presjek</a:t>
            </a:r>
            <a:r>
              <a:rPr lang="en-GB" dirty="0"/>
              <a:t> </a:t>
            </a:r>
            <a:r>
              <a:rPr lang="en-GB" dirty="0" err="1"/>
              <a:t>zamijenimo</a:t>
            </a:r>
            <a:r>
              <a:rPr lang="en-GB" dirty="0"/>
              <a:t> </a:t>
            </a:r>
            <a:r>
              <a:rPr lang="en-GB" dirty="0" err="1"/>
              <a:t>efektivnim</a:t>
            </a:r>
            <a:r>
              <a:rPr lang="en-GB" dirty="0"/>
              <a:t> </a:t>
            </a:r>
            <a:r>
              <a:rPr lang="en-GB" dirty="0" err="1"/>
              <a:t>presjekom</a:t>
            </a:r>
            <a:r>
              <a:rPr lang="en-GB" dirty="0"/>
              <a:t> </a:t>
            </a:r>
            <a:r>
              <a:rPr lang="en-GB" dirty="0" err="1"/>
              <a:t>proširenim</a:t>
            </a:r>
            <a:r>
              <a:rPr lang="en-GB" dirty="0"/>
              <a:t> </a:t>
            </a:r>
            <a:r>
              <a:rPr lang="en-GB" dirty="0" err="1"/>
              <a:t>dodavanjem</a:t>
            </a:r>
            <a:r>
              <a:rPr lang="en-GB" dirty="0"/>
              <a:t> </a:t>
            </a:r>
            <a:r>
              <a:rPr lang="en-GB" dirty="0" err="1"/>
              <a:t>lokalnog</a:t>
            </a:r>
            <a:r>
              <a:rPr lang="en-GB" dirty="0"/>
              <a:t> </a:t>
            </a:r>
            <a:r>
              <a:rPr lang="en-GB" dirty="0" err="1"/>
              <a:t>faktora</a:t>
            </a:r>
            <a:r>
              <a:rPr lang="en-GB" dirty="0"/>
              <a:t> </a:t>
            </a:r>
            <a:r>
              <a:rPr lang="el-GR" dirty="0"/>
              <a:t>ρ</a:t>
            </a:r>
            <a:r>
              <a:rPr lang="en-GB" dirty="0"/>
              <a:t>c </a:t>
            </a:r>
            <a:r>
              <a:rPr lang="en-GB" dirty="0" err="1"/>
              <a:t>koji</a:t>
            </a:r>
            <a:r>
              <a:rPr lang="en-GB" dirty="0"/>
              <a:t> </a:t>
            </a:r>
            <a:r>
              <a:rPr lang="en-GB" dirty="0" err="1"/>
              <a:t>reducira</a:t>
            </a:r>
            <a:r>
              <a:rPr lang="en-GB" dirty="0"/>
              <a:t> </a:t>
            </a:r>
            <a:r>
              <a:rPr lang="en-GB" dirty="0" err="1"/>
              <a:t>debljinu</a:t>
            </a:r>
            <a:endParaRPr lang="en-GB" dirty="0"/>
          </a:p>
          <a:p>
            <a:r>
              <a:rPr lang="en-GB" dirty="0"/>
              <a:t>-</a:t>
            </a:r>
            <a:r>
              <a:rPr lang="en-GB" dirty="0" err="1"/>
              <a:t>vrijedi</a:t>
            </a:r>
            <a:r>
              <a:rPr lang="en-GB" dirty="0"/>
              <a:t> </a:t>
            </a:r>
            <a:r>
              <a:rPr lang="en-GB" dirty="0" err="1"/>
              <a:t>za</a:t>
            </a:r>
            <a:r>
              <a:rPr lang="en-GB" dirty="0"/>
              <a:t> </a:t>
            </a:r>
            <a:r>
              <a:rPr lang="en-GB" dirty="0" err="1"/>
              <a:t>presjeke</a:t>
            </a:r>
            <a:r>
              <a:rPr lang="en-GB" dirty="0"/>
              <a:t> </a:t>
            </a:r>
            <a:r>
              <a:rPr lang="en-GB" dirty="0" err="1"/>
              <a:t>koji</a:t>
            </a:r>
            <a:r>
              <a:rPr lang="en-GB" dirty="0"/>
              <a:t> </a:t>
            </a:r>
            <a:r>
              <a:rPr lang="en-GB" dirty="0" err="1"/>
              <a:t>su</a:t>
            </a:r>
            <a:r>
              <a:rPr lang="en-GB" dirty="0"/>
              <a:t> </a:t>
            </a:r>
            <a:r>
              <a:rPr lang="en-GB" dirty="0" err="1"/>
              <a:t>djelomično</a:t>
            </a:r>
            <a:r>
              <a:rPr lang="en-GB" dirty="0"/>
              <a:t> </a:t>
            </a:r>
            <a:r>
              <a:rPr lang="en-GB" dirty="0" err="1"/>
              <a:t>ili</a:t>
            </a:r>
            <a:r>
              <a:rPr lang="en-GB" dirty="0"/>
              <a:t> u </a:t>
            </a:r>
            <a:r>
              <a:rPr lang="en-GB" dirty="0" err="1"/>
              <a:t>potpunosti</a:t>
            </a:r>
            <a:r>
              <a:rPr lang="en-GB" dirty="0"/>
              <a:t> pod </a:t>
            </a:r>
            <a:r>
              <a:rPr lang="en-GB" dirty="0" err="1"/>
              <a:t>tlačnim</a:t>
            </a:r>
            <a:r>
              <a:rPr lang="en-GB" dirty="0"/>
              <a:t> </a:t>
            </a:r>
            <a:r>
              <a:rPr lang="en-GB" dirty="0" err="1"/>
              <a:t>naprezanjima</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5AEFFE62-4C08-4209-90EB-E2A1F313EDA3}" type="slidenum">
              <a:rPr lang="en-GB">
                <a:solidFill>
                  <a:prstClr val="black"/>
                </a:solidFill>
              </a:rPr>
              <a:pPr>
                <a:defRPr/>
              </a:pPr>
              <a:t>26</a:t>
            </a:fld>
            <a:endParaRPr lang="en-GB">
              <a:solidFill>
                <a:prstClr val="black"/>
              </a:solidFill>
            </a:endParaRPr>
          </a:p>
        </p:txBody>
      </p:sp>
    </p:spTree>
    <p:extLst>
      <p:ext uri="{BB962C8B-B14F-4D97-AF65-F5344CB8AC3E}">
        <p14:creationId xmlns:p14="http://schemas.microsoft.com/office/powerpoint/2010/main" val="3900858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dirty="0" err="1"/>
              <a:t>za</a:t>
            </a:r>
            <a:r>
              <a:rPr lang="en-GB" dirty="0"/>
              <a:t> </a:t>
            </a:r>
            <a:r>
              <a:rPr lang="en-GB" dirty="0" err="1"/>
              <a:t>izbjegavanje</a:t>
            </a:r>
            <a:r>
              <a:rPr lang="en-GB" dirty="0"/>
              <a:t> </a:t>
            </a:r>
            <a:r>
              <a:rPr lang="en-GB" dirty="0" err="1"/>
              <a:t>torzije</a:t>
            </a:r>
            <a:r>
              <a:rPr lang="en-GB" dirty="0"/>
              <a:t> </a:t>
            </a:r>
            <a:r>
              <a:rPr lang="en-GB" dirty="0" err="1"/>
              <a:t>ili</a:t>
            </a:r>
            <a:r>
              <a:rPr lang="en-GB" dirty="0"/>
              <a:t> </a:t>
            </a:r>
            <a:r>
              <a:rPr lang="en-GB" dirty="0" err="1"/>
              <a:t>smanjenja</a:t>
            </a:r>
            <a:r>
              <a:rPr lang="en-GB" dirty="0"/>
              <a:t> </a:t>
            </a:r>
            <a:r>
              <a:rPr lang="en-GB" dirty="0" err="1"/>
              <a:t>naprezanja</a:t>
            </a:r>
            <a:r>
              <a:rPr lang="en-GB" dirty="0"/>
              <a:t> </a:t>
            </a:r>
            <a:r>
              <a:rPr lang="en-GB" dirty="0" err="1"/>
              <a:t>uzrokovanih</a:t>
            </a:r>
            <a:r>
              <a:rPr lang="en-GB" dirty="0"/>
              <a:t> </a:t>
            </a:r>
            <a:r>
              <a:rPr lang="en-GB" dirty="0" err="1"/>
              <a:t>momentom</a:t>
            </a:r>
            <a:r>
              <a:rPr lang="en-GB" dirty="0"/>
              <a:t> </a:t>
            </a:r>
            <a:r>
              <a:rPr lang="en-GB" dirty="0" err="1"/>
              <a:t>torzije</a:t>
            </a:r>
            <a:r>
              <a:rPr lang="en-GB" dirty="0"/>
              <a:t> </a:t>
            </a:r>
            <a:r>
              <a:rPr lang="en-GB" dirty="0" err="1"/>
              <a:t>postoje</a:t>
            </a:r>
            <a:r>
              <a:rPr lang="en-GB" dirty="0"/>
              <a:t> </a:t>
            </a:r>
            <a:r>
              <a:rPr lang="en-GB" dirty="0" err="1"/>
              <a:t>brojne</a:t>
            </a:r>
            <a:r>
              <a:rPr lang="en-GB" dirty="0"/>
              <a:t> </a:t>
            </a:r>
            <a:r>
              <a:rPr lang="en-GB" dirty="0" err="1"/>
              <a:t>metode,kao</a:t>
            </a:r>
            <a:r>
              <a:rPr lang="en-GB" dirty="0"/>
              <a:t> </a:t>
            </a:r>
            <a:r>
              <a:rPr lang="en-GB" dirty="0" err="1"/>
              <a:t>npr</a:t>
            </a:r>
            <a:r>
              <a:rPr lang="en-GB" dirty="0"/>
              <a:t>. :</a:t>
            </a:r>
          </a:p>
          <a:p>
            <a:r>
              <a:rPr lang="en-GB" dirty="0"/>
              <a:t>	-</a:t>
            </a:r>
            <a:r>
              <a:rPr lang="en-GB" dirty="0" err="1"/>
              <a:t>dodavanje</a:t>
            </a:r>
            <a:r>
              <a:rPr lang="en-GB" dirty="0"/>
              <a:t> </a:t>
            </a:r>
            <a:r>
              <a:rPr lang="en-GB" dirty="0" err="1"/>
              <a:t>poprečnih</a:t>
            </a:r>
            <a:r>
              <a:rPr lang="en-GB" dirty="0"/>
              <a:t> </a:t>
            </a:r>
            <a:r>
              <a:rPr lang="en-GB" dirty="0" err="1"/>
              <a:t>ukrućenja</a:t>
            </a:r>
            <a:r>
              <a:rPr lang="en-GB" dirty="0"/>
              <a:t> </a:t>
            </a:r>
            <a:r>
              <a:rPr lang="hr-HR" dirty="0"/>
              <a:t>: -</a:t>
            </a:r>
            <a:r>
              <a:rPr lang="en-GB" dirty="0" err="1"/>
              <a:t>pričvršćenje</a:t>
            </a:r>
            <a:r>
              <a:rPr lang="en-GB" dirty="0"/>
              <a:t> </a:t>
            </a:r>
            <a:r>
              <a:rPr lang="en-GB" dirty="0" err="1"/>
              <a:t>ploča</a:t>
            </a:r>
            <a:r>
              <a:rPr lang="en-GB" dirty="0"/>
              <a:t> </a:t>
            </a:r>
            <a:r>
              <a:rPr lang="en-GB" dirty="0" err="1"/>
              <a:t>za</a:t>
            </a:r>
            <a:r>
              <a:rPr lang="en-GB" dirty="0"/>
              <a:t> </a:t>
            </a:r>
            <a:r>
              <a:rPr lang="en-GB" dirty="0" err="1"/>
              <a:t>gredu</a:t>
            </a:r>
            <a:r>
              <a:rPr lang="en-GB" dirty="0"/>
              <a:t> </a:t>
            </a:r>
            <a:r>
              <a:rPr lang="en-GB" dirty="0" err="1"/>
              <a:t>gdje</a:t>
            </a:r>
            <a:r>
              <a:rPr lang="en-GB" dirty="0"/>
              <a:t> </a:t>
            </a:r>
            <a:r>
              <a:rPr lang="en-GB" dirty="0" err="1"/>
              <a:t>će</a:t>
            </a:r>
            <a:r>
              <a:rPr lang="en-GB" dirty="0"/>
              <a:t> se </a:t>
            </a:r>
            <a:r>
              <a:rPr lang="en-GB" dirty="0" err="1"/>
              <a:t>rezultat</a:t>
            </a:r>
            <a:r>
              <a:rPr lang="en-GB" dirty="0"/>
              <a:t> </a:t>
            </a:r>
            <a:r>
              <a:rPr lang="en-GB" dirty="0" err="1"/>
              <a:t>očitovati</a:t>
            </a:r>
            <a:r>
              <a:rPr lang="en-GB" dirty="0"/>
              <a:t> u 	</a:t>
            </a:r>
            <a:r>
              <a:rPr lang="hr-HR" dirty="0"/>
              <a:t>dodavanju sila </a:t>
            </a:r>
            <a:r>
              <a:rPr lang="hr-HR" dirty="0" err="1"/>
              <a:t>kvQ</a:t>
            </a:r>
            <a:r>
              <a:rPr lang="hr-HR" dirty="0"/>
              <a:t> i </a:t>
            </a:r>
            <a:r>
              <a:rPr lang="en-GB" dirty="0" err="1"/>
              <a:t>povećanjem</a:t>
            </a:r>
            <a:r>
              <a:rPr lang="en-GB" dirty="0"/>
              <a:t> </a:t>
            </a:r>
            <a:r>
              <a:rPr lang="en-GB" dirty="0" err="1"/>
              <a:t>kontaktnog</a:t>
            </a:r>
            <a:r>
              <a:rPr lang="en-GB" dirty="0"/>
              <a:t> </a:t>
            </a:r>
            <a:r>
              <a:rPr lang="en-GB" dirty="0" err="1"/>
              <a:t>pritiska</a:t>
            </a:r>
            <a:r>
              <a:rPr lang="en-GB" dirty="0"/>
              <a:t> </a:t>
            </a:r>
            <a:r>
              <a:rPr lang="en-GB" dirty="0" err="1"/>
              <a:t>preko</a:t>
            </a:r>
            <a:r>
              <a:rPr lang="en-GB" dirty="0"/>
              <a:t> </a:t>
            </a:r>
            <a:r>
              <a:rPr lang="en-GB" dirty="0" err="1"/>
              <a:t>hrpta</a:t>
            </a:r>
            <a:r>
              <a:rPr lang="en-GB" dirty="0"/>
              <a:t> </a:t>
            </a:r>
            <a:r>
              <a:rPr lang="hr-HR" dirty="0"/>
              <a:t>: </a:t>
            </a:r>
            <a:r>
              <a:rPr lang="en-GB" dirty="0"/>
              <a:t>-</a:t>
            </a:r>
            <a:r>
              <a:rPr lang="en-GB" dirty="0" err="1"/>
              <a:t>upotreba</a:t>
            </a:r>
            <a:r>
              <a:rPr lang="en-GB" dirty="0"/>
              <a:t> </a:t>
            </a:r>
            <a:r>
              <a:rPr lang="en-GB" dirty="0" err="1"/>
              <a:t>opterećenja</a:t>
            </a:r>
            <a:r>
              <a:rPr lang="en-GB" dirty="0"/>
              <a:t> </a:t>
            </a:r>
            <a:r>
              <a:rPr lang="en-GB" dirty="0" err="1"/>
              <a:t>iznad</a:t>
            </a:r>
            <a:r>
              <a:rPr lang="en-GB" dirty="0"/>
              <a:t> </a:t>
            </a:r>
            <a:r>
              <a:rPr lang="en-GB" dirty="0" err="1"/>
              <a:t>centra</a:t>
            </a:r>
            <a:r>
              <a:rPr lang="en-GB" dirty="0"/>
              <a:t> </a:t>
            </a:r>
            <a:r>
              <a:rPr lang="en-GB" dirty="0" err="1"/>
              <a:t>posmika</a:t>
            </a:r>
            <a:r>
              <a:rPr lang="en-GB" dirty="0"/>
              <a:t> </a:t>
            </a:r>
            <a:r>
              <a:rPr lang="en-GB" dirty="0" err="1"/>
              <a:t>dodavanjem</a:t>
            </a:r>
            <a:r>
              <a:rPr lang="en-GB" dirty="0"/>
              <a:t> </a:t>
            </a:r>
            <a:r>
              <a:rPr lang="en-GB" dirty="0" err="1"/>
              <a:t>ukrute</a:t>
            </a:r>
            <a:r>
              <a:rPr lang="en-GB" dirty="0"/>
              <a:t> </a:t>
            </a:r>
            <a:r>
              <a:rPr lang="en-GB" dirty="0" err="1"/>
              <a:t>na</a:t>
            </a:r>
            <a:r>
              <a:rPr lang="en-GB" dirty="0"/>
              <a:t> </a:t>
            </a:r>
            <a:r>
              <a:rPr lang="en-GB" dirty="0" err="1"/>
              <a:t>hrbat</a:t>
            </a:r>
            <a:r>
              <a:rPr lang="hr-HR" dirty="0"/>
              <a:t>:   </a:t>
            </a:r>
            <a:r>
              <a:rPr lang="en-GB" dirty="0"/>
              <a:t>-</a:t>
            </a:r>
            <a:r>
              <a:rPr lang="en-GB" dirty="0" err="1"/>
              <a:t>oblikovanje</a:t>
            </a:r>
            <a:r>
              <a:rPr lang="en-GB" dirty="0"/>
              <a:t> </a:t>
            </a:r>
            <a:r>
              <a:rPr lang="en-GB" dirty="0" err="1"/>
              <a:t>grede</a:t>
            </a:r>
            <a:r>
              <a:rPr lang="en-GB" dirty="0"/>
              <a:t> </a:t>
            </a:r>
            <a:r>
              <a:rPr lang="en-GB" dirty="0" err="1"/>
              <a:t>tako</a:t>
            </a:r>
            <a:r>
              <a:rPr lang="en-GB" dirty="0"/>
              <a:t> da </a:t>
            </a:r>
            <a:r>
              <a:rPr lang="en-GB" dirty="0" err="1"/>
              <a:t>opterećenje</a:t>
            </a:r>
            <a:r>
              <a:rPr lang="en-GB" dirty="0"/>
              <a:t> </a:t>
            </a:r>
            <a:r>
              <a:rPr lang="en-GB" dirty="0" err="1"/>
              <a:t>djeluje</a:t>
            </a:r>
            <a:r>
              <a:rPr lang="en-GB" dirty="0"/>
              <a:t> </a:t>
            </a:r>
            <a:r>
              <a:rPr lang="en-GB" dirty="0" err="1"/>
              <a:t>ispod</a:t>
            </a:r>
            <a:r>
              <a:rPr lang="en-GB" dirty="0"/>
              <a:t> </a:t>
            </a:r>
            <a:r>
              <a:rPr lang="hr-HR" dirty="0"/>
              <a:t> </a:t>
            </a:r>
            <a:r>
              <a:rPr lang="en-GB" dirty="0" err="1"/>
              <a:t>centra</a:t>
            </a:r>
            <a:r>
              <a:rPr lang="en-GB" dirty="0"/>
              <a:t> </a:t>
            </a:r>
            <a:r>
              <a:rPr lang="en-GB" dirty="0" err="1"/>
              <a:t>posmika</a:t>
            </a:r>
            <a:r>
              <a:rPr lang="hr-HR" dirty="0"/>
              <a:t>   </a:t>
            </a:r>
            <a:r>
              <a:rPr lang="en-GB" dirty="0"/>
              <a:t>-</a:t>
            </a:r>
            <a:r>
              <a:rPr lang="en-GB" dirty="0" err="1"/>
              <a:t>korištenje</a:t>
            </a:r>
            <a:r>
              <a:rPr lang="en-GB" dirty="0"/>
              <a:t> </a:t>
            </a:r>
            <a:r>
              <a:rPr lang="en-GB" dirty="0" err="1"/>
              <a:t>šupljih</a:t>
            </a:r>
            <a:r>
              <a:rPr lang="en-GB" dirty="0"/>
              <a:t> </a:t>
            </a:r>
            <a:r>
              <a:rPr lang="en-GB" dirty="0" err="1"/>
              <a:t>presjeka</a:t>
            </a:r>
            <a:r>
              <a:rPr lang="en-GB" dirty="0"/>
              <a:t> </a:t>
            </a:r>
            <a:r>
              <a:rPr lang="en-GB" dirty="0" err="1"/>
              <a:t>koji</a:t>
            </a:r>
            <a:r>
              <a:rPr lang="en-GB" dirty="0"/>
              <a:t> </a:t>
            </a:r>
            <a:r>
              <a:rPr lang="en-GB" dirty="0" err="1"/>
              <a:t>imaju</a:t>
            </a:r>
            <a:r>
              <a:rPr lang="en-GB" dirty="0"/>
              <a:t> </a:t>
            </a:r>
            <a:r>
              <a:rPr lang="en-GB" dirty="0" err="1"/>
              <a:t>veću</a:t>
            </a:r>
            <a:r>
              <a:rPr lang="en-GB" dirty="0"/>
              <a:t> </a:t>
            </a:r>
            <a:r>
              <a:rPr lang="en-GB" dirty="0" err="1"/>
              <a:t>krutost</a:t>
            </a:r>
            <a:r>
              <a:rPr lang="hr-HR" dirty="0"/>
              <a:t>: </a:t>
            </a:r>
            <a:r>
              <a:rPr lang="en-GB" dirty="0"/>
              <a:t>	-</a:t>
            </a:r>
            <a:r>
              <a:rPr lang="en-GB" dirty="0" err="1"/>
              <a:t>povećanje</a:t>
            </a:r>
            <a:r>
              <a:rPr lang="en-GB" dirty="0"/>
              <a:t> </a:t>
            </a:r>
            <a:r>
              <a:rPr lang="en-GB" dirty="0" err="1"/>
              <a:t>torzijske</a:t>
            </a:r>
            <a:r>
              <a:rPr lang="en-GB" dirty="0"/>
              <a:t> </a:t>
            </a:r>
            <a:r>
              <a:rPr lang="en-GB" dirty="0" err="1"/>
              <a:t>krutosti</a:t>
            </a:r>
            <a:r>
              <a:rPr lang="en-GB" dirty="0"/>
              <a:t> </a:t>
            </a:r>
            <a:r>
              <a:rPr lang="en-GB" dirty="0" err="1"/>
              <a:t>povećanjem</a:t>
            </a:r>
            <a:r>
              <a:rPr lang="en-GB" dirty="0"/>
              <a:t> </a:t>
            </a:r>
            <a:r>
              <a:rPr lang="en-GB" dirty="0" err="1"/>
              <a:t>debljine</a:t>
            </a:r>
            <a:r>
              <a:rPr lang="hr-HR" dirty="0"/>
              <a:t>: </a:t>
            </a:r>
            <a:r>
              <a:rPr lang="en-GB" dirty="0"/>
              <a:t>	-</a:t>
            </a:r>
            <a:r>
              <a:rPr lang="en-GB" dirty="0" err="1"/>
              <a:t>povećanje</a:t>
            </a:r>
            <a:r>
              <a:rPr lang="en-GB" dirty="0"/>
              <a:t> </a:t>
            </a:r>
            <a:r>
              <a:rPr lang="en-GB" dirty="0" err="1"/>
              <a:t>krutosti</a:t>
            </a:r>
            <a:r>
              <a:rPr lang="en-GB" dirty="0"/>
              <a:t> </a:t>
            </a:r>
            <a:r>
              <a:rPr lang="en-GB" dirty="0" err="1"/>
              <a:t>upotrebom</a:t>
            </a:r>
            <a:r>
              <a:rPr lang="en-GB" dirty="0"/>
              <a:t> </a:t>
            </a:r>
            <a:r>
              <a:rPr lang="en-GB" dirty="0" err="1"/>
              <a:t>zaobljenja</a:t>
            </a:r>
            <a:r>
              <a:rPr lang="en-GB" dirty="0"/>
              <a:t> </a:t>
            </a:r>
            <a:r>
              <a:rPr lang="en-GB" dirty="0" err="1"/>
              <a:t>presjeka</a:t>
            </a:r>
            <a:r>
              <a:rPr lang="hr-HR" dirty="0"/>
              <a:t>  </a:t>
            </a:r>
            <a:endParaRPr lang="en-GB" dirty="0"/>
          </a:p>
        </p:txBody>
      </p:sp>
      <p:sp>
        <p:nvSpPr>
          <p:cNvPr id="4" name="Slide Number Placeholder 3"/>
          <p:cNvSpPr>
            <a:spLocks noGrp="1"/>
          </p:cNvSpPr>
          <p:nvPr>
            <p:ph type="sldNum" sz="quarter" idx="10"/>
          </p:nvPr>
        </p:nvSpPr>
        <p:spPr/>
        <p:txBody>
          <a:bodyPr/>
          <a:lstStyle/>
          <a:p>
            <a:pPr>
              <a:defRPr/>
            </a:pPr>
            <a:fld id="{5AEFFE62-4C08-4209-90EB-E2A1F313EDA3}" type="slidenum">
              <a:rPr lang="en-GB">
                <a:solidFill>
                  <a:prstClr val="black"/>
                </a:solidFill>
              </a:rPr>
              <a:pPr>
                <a:defRPr/>
              </a:pPr>
              <a:t>27</a:t>
            </a:fld>
            <a:endParaRPr lang="en-GB">
              <a:solidFill>
                <a:prstClr val="black"/>
              </a:solidFill>
            </a:endParaRPr>
          </a:p>
        </p:txBody>
      </p:sp>
    </p:spTree>
    <p:extLst>
      <p:ext uri="{BB962C8B-B14F-4D97-AF65-F5344CB8AC3E}">
        <p14:creationId xmlns:p14="http://schemas.microsoft.com/office/powerpoint/2010/main" val="106422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iz</a:t>
            </a:r>
            <a:r>
              <a:rPr lang="en-GB" altLang="en-US" dirty="0"/>
              <a:t>  </a:t>
            </a:r>
            <a:r>
              <a:rPr lang="en-GB" altLang="en-US" dirty="0" err="1"/>
              <a:t>dijagrama</a:t>
            </a:r>
            <a:r>
              <a:rPr lang="en-GB" altLang="en-US" dirty="0"/>
              <a:t> </a:t>
            </a:r>
            <a:r>
              <a:rPr lang="en-GB" altLang="en-US" dirty="0" err="1"/>
              <a:t>zaključujemo</a:t>
            </a:r>
            <a:r>
              <a:rPr lang="en-GB" altLang="en-US" dirty="0"/>
              <a:t>: 1) -</a:t>
            </a:r>
            <a:r>
              <a:rPr lang="en-GB" altLang="en-US" dirty="0" err="1"/>
              <a:t>krivulja</a:t>
            </a:r>
            <a:r>
              <a:rPr lang="en-GB" altLang="en-US" dirty="0"/>
              <a:t> </a:t>
            </a:r>
            <a:r>
              <a:rPr lang="en-GB" altLang="en-US" dirty="0" err="1"/>
              <a:t>izvornog</a:t>
            </a:r>
            <a:r>
              <a:rPr lang="en-GB" altLang="en-US" dirty="0"/>
              <a:t> </a:t>
            </a:r>
            <a:r>
              <a:rPr lang="en-GB" altLang="en-US" dirty="0" err="1"/>
              <a:t>metala</a:t>
            </a:r>
            <a:r>
              <a:rPr lang="en-GB" altLang="en-US" dirty="0"/>
              <a:t> </a:t>
            </a:r>
            <a:r>
              <a:rPr lang="en-GB" altLang="en-US" dirty="0" err="1"/>
              <a:t>ima</a:t>
            </a:r>
            <a:r>
              <a:rPr lang="en-GB" altLang="en-US" dirty="0"/>
              <a:t> </a:t>
            </a:r>
            <a:r>
              <a:rPr lang="en-GB" altLang="en-US" dirty="0" err="1"/>
              <a:t>izvanredan</a:t>
            </a:r>
            <a:r>
              <a:rPr lang="en-GB" altLang="en-US" dirty="0"/>
              <a:t> </a:t>
            </a:r>
            <a:r>
              <a:rPr lang="en-GB" altLang="en-US" dirty="0" err="1"/>
              <a:t>otpor</a:t>
            </a:r>
            <a:r>
              <a:rPr lang="en-GB" altLang="en-US" dirty="0"/>
              <a:t> </a:t>
            </a:r>
            <a:r>
              <a:rPr lang="en-GB" altLang="en-US" dirty="0" err="1"/>
              <a:t>deformaciji</a:t>
            </a:r>
            <a:r>
              <a:rPr lang="en-GB" altLang="en-US" dirty="0"/>
              <a:t>, </a:t>
            </a:r>
            <a:r>
              <a:rPr lang="en-GB" altLang="en-US" dirty="0" err="1"/>
              <a:t>ali</a:t>
            </a:r>
            <a:r>
              <a:rPr lang="en-GB" altLang="en-US" dirty="0"/>
              <a:t> je </a:t>
            </a:r>
            <a:r>
              <a:rPr lang="en-GB" altLang="en-US" dirty="0" err="1"/>
              <a:t>razlika</a:t>
            </a:r>
            <a:r>
              <a:rPr lang="en-GB" altLang="en-US" dirty="0"/>
              <a:t> </a:t>
            </a:r>
            <a:r>
              <a:rPr lang="en-GB" altLang="en-US" dirty="0" err="1"/>
              <a:t>čvrstoće</a:t>
            </a:r>
            <a:r>
              <a:rPr lang="en-GB" altLang="en-US" dirty="0"/>
              <a:t> </a:t>
            </a:r>
            <a:r>
              <a:rPr lang="en-GB" altLang="en-US" dirty="0" err="1"/>
              <a:t>i</a:t>
            </a:r>
            <a:r>
              <a:rPr lang="en-GB" altLang="en-US" dirty="0"/>
              <a:t> </a:t>
            </a:r>
            <a:r>
              <a:rPr lang="en-GB" altLang="en-US" dirty="0" err="1"/>
              <a:t>elastične</a:t>
            </a:r>
            <a:r>
              <a:rPr lang="en-GB" altLang="en-US" dirty="0"/>
              <a:t> </a:t>
            </a:r>
            <a:r>
              <a:rPr lang="en-GB" altLang="en-US" dirty="0" err="1"/>
              <a:t>granice</a:t>
            </a:r>
            <a:r>
              <a:rPr lang="en-GB" altLang="en-US" dirty="0"/>
              <a:t> </a:t>
            </a:r>
            <a:r>
              <a:rPr lang="en-GB" altLang="en-US" dirty="0" err="1"/>
              <a:t>vrlo</a:t>
            </a:r>
            <a:r>
              <a:rPr lang="en-GB" altLang="en-US" dirty="0"/>
              <a:t> mala (</a:t>
            </a:r>
            <a:r>
              <a:rPr lang="en-GB" altLang="en-US" dirty="0" err="1"/>
              <a:t>oko</a:t>
            </a:r>
            <a:r>
              <a:rPr lang="en-GB" altLang="en-US" dirty="0"/>
              <a:t> 1,07),  -</a:t>
            </a:r>
            <a:r>
              <a:rPr lang="en-GB" altLang="en-US" dirty="0" err="1"/>
              <a:t>čvrstoća</a:t>
            </a:r>
            <a:r>
              <a:rPr lang="en-GB" altLang="en-US" dirty="0"/>
              <a:t> </a:t>
            </a:r>
            <a:r>
              <a:rPr lang="en-GB" altLang="en-US" dirty="0" err="1"/>
              <a:t>i</a:t>
            </a:r>
            <a:r>
              <a:rPr lang="en-GB" altLang="en-US" dirty="0"/>
              <a:t> </a:t>
            </a:r>
            <a:r>
              <a:rPr lang="en-GB" altLang="en-US" dirty="0" err="1"/>
              <a:t>elastična</a:t>
            </a:r>
            <a:r>
              <a:rPr lang="en-GB" altLang="en-US" dirty="0"/>
              <a:t> </a:t>
            </a:r>
            <a:r>
              <a:rPr lang="en-GB" altLang="en-US" dirty="0" err="1"/>
              <a:t>granica</a:t>
            </a:r>
            <a:r>
              <a:rPr lang="en-GB" altLang="en-US" dirty="0"/>
              <a:t> </a:t>
            </a:r>
            <a:r>
              <a:rPr lang="en-GB" altLang="en-US" dirty="0" err="1"/>
              <a:t>toplinom</a:t>
            </a:r>
            <a:r>
              <a:rPr lang="en-GB" altLang="en-US" dirty="0"/>
              <a:t> </a:t>
            </a:r>
            <a:r>
              <a:rPr lang="en-GB" altLang="en-US" dirty="0" err="1"/>
              <a:t>zahvaćenih</a:t>
            </a:r>
            <a:r>
              <a:rPr lang="en-GB" altLang="en-US" dirty="0"/>
              <a:t> </a:t>
            </a:r>
            <a:r>
              <a:rPr lang="en-GB" altLang="en-US" dirty="0" err="1"/>
              <a:t>područja</a:t>
            </a:r>
            <a:r>
              <a:rPr lang="en-GB" altLang="en-US" dirty="0"/>
              <a:t> </a:t>
            </a:r>
            <a:r>
              <a:rPr lang="en-GB" altLang="en-US" dirty="0" err="1"/>
              <a:t>vlačnih</a:t>
            </a:r>
            <a:r>
              <a:rPr lang="en-GB" altLang="en-US" dirty="0"/>
              <a:t> </a:t>
            </a:r>
            <a:r>
              <a:rPr lang="en-GB" altLang="en-US" dirty="0" err="1"/>
              <a:t>uzoraka</a:t>
            </a:r>
            <a:r>
              <a:rPr lang="en-GB" altLang="en-US" dirty="0"/>
              <a:t> </a:t>
            </a:r>
            <a:r>
              <a:rPr lang="en-GB" altLang="en-US" dirty="0" err="1"/>
              <a:t>su</a:t>
            </a:r>
            <a:r>
              <a:rPr lang="en-GB" altLang="en-US" dirty="0"/>
              <a:t> </a:t>
            </a:r>
            <a:r>
              <a:rPr lang="en-GB" altLang="en-US" dirty="0" err="1"/>
              <a:t>osjetno</a:t>
            </a:r>
            <a:r>
              <a:rPr lang="en-GB" altLang="en-US" dirty="0"/>
              <a:t> </a:t>
            </a:r>
            <a:r>
              <a:rPr lang="en-GB" altLang="en-US" dirty="0" err="1"/>
              <a:t>reducirani</a:t>
            </a:r>
            <a:r>
              <a:rPr lang="en-GB" altLang="en-US" dirty="0"/>
              <a:t>, </a:t>
            </a:r>
            <a:r>
              <a:rPr lang="en-GB" altLang="en-US" dirty="0" err="1"/>
              <a:t>ali</a:t>
            </a:r>
            <a:r>
              <a:rPr lang="en-GB" altLang="en-US" dirty="0"/>
              <a:t> </a:t>
            </a:r>
            <a:r>
              <a:rPr lang="en-GB" altLang="en-US" dirty="0" err="1"/>
              <a:t>su</a:t>
            </a:r>
            <a:r>
              <a:rPr lang="en-GB" altLang="en-US" dirty="0"/>
              <a:t> </a:t>
            </a:r>
            <a:r>
              <a:rPr lang="en-GB" altLang="en-US" dirty="0" err="1"/>
              <a:t>stupanj</a:t>
            </a:r>
            <a:r>
              <a:rPr lang="en-GB" altLang="en-US" dirty="0"/>
              <a:t> </a:t>
            </a:r>
            <a:r>
              <a:rPr lang="en-GB" altLang="en-US" dirty="0" err="1"/>
              <a:t>elongacije</a:t>
            </a:r>
            <a:r>
              <a:rPr lang="en-GB" altLang="en-US" dirty="0"/>
              <a:t> </a:t>
            </a:r>
            <a:r>
              <a:rPr lang="en-GB" altLang="en-US" dirty="0" err="1"/>
              <a:t>i</a:t>
            </a:r>
            <a:r>
              <a:rPr lang="en-GB" altLang="en-US" dirty="0"/>
              <a:t> </a:t>
            </a:r>
            <a:r>
              <a:rPr lang="en-GB" altLang="en-US" dirty="0" err="1"/>
              <a:t>konačna</a:t>
            </a:r>
            <a:r>
              <a:rPr lang="en-GB" altLang="en-US" dirty="0"/>
              <a:t> </a:t>
            </a:r>
            <a:r>
              <a:rPr lang="en-GB" altLang="en-US" dirty="0" err="1"/>
              <a:t>čvrstoća</a:t>
            </a:r>
            <a:r>
              <a:rPr lang="en-GB" altLang="en-US" dirty="0"/>
              <a:t> </a:t>
            </a:r>
            <a:r>
              <a:rPr lang="en-GB" altLang="en-US" dirty="0" err="1"/>
              <a:t>veći</a:t>
            </a:r>
            <a:r>
              <a:rPr lang="en-GB" altLang="en-US" dirty="0"/>
              <a:t>  2) -</a:t>
            </a:r>
            <a:r>
              <a:rPr lang="en-GB" altLang="en-US" dirty="0" err="1"/>
              <a:t>čvrstoća</a:t>
            </a:r>
            <a:r>
              <a:rPr lang="en-GB" altLang="en-US" dirty="0"/>
              <a:t> HAZ </a:t>
            </a:r>
            <a:r>
              <a:rPr lang="en-GB" altLang="en-US" dirty="0" err="1"/>
              <a:t>vlačnih</a:t>
            </a:r>
            <a:r>
              <a:rPr lang="en-GB" altLang="en-US" dirty="0"/>
              <a:t> </a:t>
            </a:r>
            <a:r>
              <a:rPr lang="en-GB" altLang="en-US" dirty="0" err="1"/>
              <a:t>uzoraka</a:t>
            </a:r>
            <a:r>
              <a:rPr lang="en-GB" altLang="en-US" dirty="0"/>
              <a:t> </a:t>
            </a:r>
            <a:r>
              <a:rPr lang="en-GB" altLang="en-US" dirty="0" err="1"/>
              <a:t>smanjujue</a:t>
            </a:r>
            <a:r>
              <a:rPr lang="en-GB" altLang="en-US" dirty="0"/>
              <a:t> se </a:t>
            </a:r>
            <a:r>
              <a:rPr lang="en-GB" altLang="en-US" dirty="0" err="1"/>
              <a:t>povećanjem</a:t>
            </a:r>
            <a:r>
              <a:rPr lang="en-GB" altLang="en-US" dirty="0"/>
              <a:t> </a:t>
            </a:r>
            <a:r>
              <a:rPr lang="en-GB" altLang="en-US" dirty="0" err="1"/>
              <a:t>debljine</a:t>
            </a:r>
            <a:r>
              <a:rPr lang="en-GB" altLang="en-US" dirty="0"/>
              <a:t> </a:t>
            </a:r>
            <a:r>
              <a:rPr lang="en-GB" altLang="en-US" dirty="0" err="1"/>
              <a:t>ploče</a:t>
            </a:r>
            <a:r>
              <a:rPr lang="en-GB" altLang="en-US" dirty="0"/>
              <a:t> ,  -</a:t>
            </a:r>
            <a:r>
              <a:rPr lang="en-GB" altLang="en-US" dirty="0" err="1"/>
              <a:t>redukcija</a:t>
            </a:r>
            <a:r>
              <a:rPr lang="en-GB" altLang="en-US" dirty="0"/>
              <a:t> </a:t>
            </a:r>
            <a:r>
              <a:rPr lang="en-GB" altLang="en-US" dirty="0" err="1"/>
              <a:t>čvrstoće</a:t>
            </a:r>
            <a:r>
              <a:rPr lang="en-GB" altLang="en-US" dirty="0"/>
              <a:t> </a:t>
            </a:r>
            <a:r>
              <a:rPr lang="en-GB" altLang="en-US" dirty="0" err="1"/>
              <a:t>veća</a:t>
            </a:r>
            <a:r>
              <a:rPr lang="en-GB" altLang="en-US" dirty="0"/>
              <a:t> </a:t>
            </a:r>
            <a:r>
              <a:rPr lang="en-GB" altLang="en-US" dirty="0" err="1"/>
              <a:t>kod</a:t>
            </a:r>
            <a:r>
              <a:rPr lang="en-GB" altLang="en-US" dirty="0"/>
              <a:t> TIG </a:t>
            </a:r>
            <a:r>
              <a:rPr lang="en-GB" altLang="en-US" dirty="0" err="1"/>
              <a:t>tehnologije</a:t>
            </a:r>
            <a:r>
              <a:rPr lang="en-GB" altLang="en-US" dirty="0"/>
              <a:t> </a:t>
            </a:r>
            <a:r>
              <a:rPr lang="en-GB" altLang="en-US" dirty="0" err="1"/>
              <a:t>nego</a:t>
            </a:r>
            <a:r>
              <a:rPr lang="en-GB" altLang="en-US" dirty="0"/>
              <a:t> </a:t>
            </a:r>
            <a:r>
              <a:rPr lang="en-GB" altLang="en-US" dirty="0" err="1"/>
              <a:t>kod</a:t>
            </a:r>
            <a:r>
              <a:rPr lang="en-GB" altLang="en-US" dirty="0"/>
              <a:t> MIG, 3) -</a:t>
            </a:r>
            <a:r>
              <a:rPr lang="en-GB" altLang="en-US" dirty="0" err="1"/>
              <a:t>otkazivanje</a:t>
            </a:r>
            <a:r>
              <a:rPr lang="en-GB" altLang="en-US" dirty="0"/>
              <a:t> </a:t>
            </a:r>
            <a:r>
              <a:rPr lang="en-GB" altLang="en-US" dirty="0" err="1"/>
              <a:t>uzorka</a:t>
            </a:r>
            <a:r>
              <a:rPr lang="en-GB" altLang="en-US" dirty="0"/>
              <a:t> </a:t>
            </a:r>
            <a:r>
              <a:rPr lang="en-GB" altLang="en-US" dirty="0" err="1"/>
              <a:t>može</a:t>
            </a:r>
            <a:r>
              <a:rPr lang="en-GB" altLang="en-US" dirty="0"/>
              <a:t> se </a:t>
            </a:r>
            <a:r>
              <a:rPr lang="en-GB" altLang="en-US" dirty="0" err="1"/>
              <a:t>dogoditi</a:t>
            </a:r>
            <a:r>
              <a:rPr lang="en-GB" altLang="en-US" dirty="0"/>
              <a:t> </a:t>
            </a:r>
            <a:r>
              <a:rPr lang="en-GB" altLang="en-US" dirty="0" err="1"/>
              <a:t>ili</a:t>
            </a:r>
            <a:r>
              <a:rPr lang="en-GB" altLang="en-US" dirty="0"/>
              <a:t> u </a:t>
            </a:r>
            <a:r>
              <a:rPr lang="en-GB" altLang="en-US" dirty="0" err="1"/>
              <a:t>zoni</a:t>
            </a:r>
            <a:r>
              <a:rPr lang="en-GB" altLang="en-US" dirty="0"/>
              <a:t> </a:t>
            </a:r>
            <a:r>
              <a:rPr lang="en-GB" altLang="en-US" dirty="0" err="1"/>
              <a:t>varenja</a:t>
            </a:r>
            <a:r>
              <a:rPr lang="en-GB" altLang="en-US" dirty="0"/>
              <a:t> </a:t>
            </a:r>
            <a:r>
              <a:rPr lang="en-GB" altLang="en-US" dirty="0" err="1"/>
              <a:t>ili</a:t>
            </a:r>
            <a:r>
              <a:rPr lang="en-GB" altLang="en-US" dirty="0"/>
              <a:t> u      HAZ-u </a:t>
            </a:r>
            <a:r>
              <a:rPr lang="en-GB" altLang="en-US" dirty="0" err="1"/>
              <a:t>zato</a:t>
            </a:r>
            <a:r>
              <a:rPr lang="en-GB" altLang="en-US" dirty="0"/>
              <a:t> </a:t>
            </a:r>
            <a:r>
              <a:rPr lang="en-GB" altLang="en-US" dirty="0" err="1"/>
              <a:t>jer</a:t>
            </a:r>
            <a:r>
              <a:rPr lang="en-GB" altLang="en-US" dirty="0"/>
              <a:t> </a:t>
            </a:r>
            <a:r>
              <a:rPr lang="en-GB" altLang="en-US" dirty="0" err="1"/>
              <a:t>su</a:t>
            </a:r>
            <a:r>
              <a:rPr lang="en-GB" altLang="en-US" dirty="0"/>
              <a:t> </a:t>
            </a:r>
            <a:r>
              <a:rPr lang="en-GB" altLang="en-US" dirty="0" err="1"/>
              <a:t>im</a:t>
            </a:r>
            <a:r>
              <a:rPr lang="en-GB" altLang="en-US" dirty="0"/>
              <a:t> </a:t>
            </a:r>
            <a:r>
              <a:rPr lang="en-GB" altLang="en-US" dirty="0" err="1"/>
              <a:t>vrijednosti</a:t>
            </a:r>
            <a:r>
              <a:rPr lang="en-GB" altLang="en-US" dirty="0"/>
              <a:t> </a:t>
            </a:r>
            <a:r>
              <a:rPr lang="en-GB" altLang="en-US" dirty="0" err="1"/>
              <a:t>vrlo</a:t>
            </a:r>
            <a:r>
              <a:rPr lang="en-GB" altLang="en-US" dirty="0"/>
              <a:t> </a:t>
            </a:r>
            <a:r>
              <a:rPr lang="en-GB" altLang="en-US" dirty="0" err="1"/>
              <a:t>slične</a:t>
            </a:r>
            <a:r>
              <a:rPr lang="en-GB" altLang="en-US" dirty="0"/>
              <a:t> - zona </a:t>
            </a:r>
            <a:r>
              <a:rPr lang="en-GB" altLang="en-US" dirty="0" err="1"/>
              <a:t>varenja</a:t>
            </a:r>
            <a:r>
              <a:rPr lang="en-GB" altLang="en-US" dirty="0"/>
              <a:t> </a:t>
            </a:r>
            <a:r>
              <a:rPr lang="en-GB" altLang="en-US" dirty="0" err="1"/>
              <a:t>će</a:t>
            </a:r>
            <a:r>
              <a:rPr lang="en-GB" altLang="en-US" dirty="0"/>
              <a:t> </a:t>
            </a:r>
            <a:r>
              <a:rPr lang="en-GB" altLang="en-US" dirty="0" err="1"/>
              <a:t>dostići</a:t>
            </a:r>
            <a:r>
              <a:rPr lang="en-GB" altLang="en-US" dirty="0"/>
              <a:t> </a:t>
            </a:r>
            <a:r>
              <a:rPr lang="en-GB" altLang="en-US" dirty="0" err="1"/>
              <a:t>plastičnu</a:t>
            </a:r>
            <a:r>
              <a:rPr lang="en-GB" altLang="en-US" dirty="0"/>
              <a:t> </a:t>
            </a:r>
            <a:r>
              <a:rPr lang="en-GB" altLang="en-US" dirty="0" err="1"/>
              <a:t>deformaciju</a:t>
            </a:r>
            <a:r>
              <a:rPr lang="en-GB" altLang="en-US" dirty="0"/>
              <a:t> </a:t>
            </a:r>
            <a:r>
              <a:rPr lang="en-GB" altLang="en-US" dirty="0" err="1"/>
              <a:t>prije</a:t>
            </a:r>
            <a:r>
              <a:rPr lang="en-GB" altLang="en-US" dirty="0"/>
              <a:t> </a:t>
            </a:r>
            <a:r>
              <a:rPr lang="en-GB" altLang="en-US" dirty="0" err="1"/>
              <a:t>nego</a:t>
            </a:r>
            <a:r>
              <a:rPr lang="en-GB" altLang="en-US" dirty="0"/>
              <a:t> HAZ </a:t>
            </a:r>
            <a:r>
              <a:rPr lang="en-GB" altLang="en-US" dirty="0" err="1"/>
              <a:t>jer</a:t>
            </a:r>
            <a:r>
              <a:rPr lang="en-GB" altLang="en-US" dirty="0"/>
              <a:t> je </a:t>
            </a:r>
            <a:r>
              <a:rPr lang="en-GB" altLang="en-US" dirty="0" err="1"/>
              <a:t>stupanj</a:t>
            </a:r>
            <a:r>
              <a:rPr lang="en-GB" altLang="en-US" dirty="0"/>
              <a:t> </a:t>
            </a:r>
            <a:r>
              <a:rPr lang="en-GB" altLang="en-US" dirty="0" err="1"/>
              <a:t>redukcije</a:t>
            </a:r>
            <a:r>
              <a:rPr lang="en-GB" altLang="en-US" dirty="0"/>
              <a:t> el. </a:t>
            </a:r>
            <a:r>
              <a:rPr lang="en-GB" altLang="en-US" dirty="0" err="1"/>
              <a:t>granice</a:t>
            </a:r>
            <a:r>
              <a:rPr lang="en-GB" altLang="en-US" dirty="0"/>
              <a:t> </a:t>
            </a:r>
            <a:r>
              <a:rPr lang="en-GB" altLang="en-US" dirty="0" err="1"/>
              <a:t>veći</a:t>
            </a:r>
            <a:r>
              <a:rPr lang="en-GB" altLang="en-US" dirty="0"/>
              <a:t> u </a:t>
            </a:r>
            <a:r>
              <a:rPr lang="en-GB" altLang="en-US" dirty="0" err="1"/>
              <a:t>zoni</a:t>
            </a:r>
            <a:r>
              <a:rPr lang="en-GB" altLang="en-US" dirty="0"/>
              <a:t> </a:t>
            </a:r>
            <a:r>
              <a:rPr lang="en-GB" altLang="en-US" dirty="0" err="1"/>
              <a:t>varenja</a:t>
            </a:r>
            <a:endParaRPr lang="en-GB" altLang="en-US" dirty="0"/>
          </a:p>
          <a:p>
            <a:r>
              <a:rPr lang="en-GB" altLang="en-US" dirty="0"/>
              <a:t>4) -</a:t>
            </a:r>
            <a:r>
              <a:rPr lang="en-GB" altLang="en-US" dirty="0" err="1"/>
              <a:t>dobiveni</a:t>
            </a:r>
            <a:r>
              <a:rPr lang="en-GB" altLang="en-US" dirty="0"/>
              <a:t> </a:t>
            </a:r>
            <a:r>
              <a:rPr lang="en-GB" altLang="en-US" dirty="0" err="1"/>
              <a:t>rezultati</a:t>
            </a:r>
            <a:r>
              <a:rPr lang="en-GB" altLang="en-US" dirty="0"/>
              <a:t> </a:t>
            </a:r>
            <a:r>
              <a:rPr lang="en-GB" altLang="en-US" dirty="0" err="1"/>
              <a:t>veći</a:t>
            </a:r>
            <a:r>
              <a:rPr lang="en-GB" altLang="en-US" dirty="0"/>
              <a:t> </a:t>
            </a:r>
            <a:r>
              <a:rPr lang="en-GB" altLang="en-US" dirty="0" err="1"/>
              <a:t>su</a:t>
            </a:r>
            <a:r>
              <a:rPr lang="en-GB" altLang="en-US" dirty="0"/>
              <a:t> od </a:t>
            </a:r>
            <a:r>
              <a:rPr lang="en-GB" altLang="en-US" dirty="0" err="1"/>
              <a:t>vrijednosti</a:t>
            </a:r>
            <a:r>
              <a:rPr lang="en-GB" altLang="en-US" dirty="0"/>
              <a:t> </a:t>
            </a:r>
            <a:r>
              <a:rPr lang="en-GB" altLang="en-US" dirty="0" err="1"/>
              <a:t>iz</a:t>
            </a:r>
            <a:r>
              <a:rPr lang="en-GB" altLang="en-US" dirty="0"/>
              <a:t> EC9,</a:t>
            </a:r>
          </a:p>
          <a:p>
            <a:endParaRPr lang="en-GB" altLang="en-US" dirty="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7DEB757B-3D26-4725-8D1D-CCA34045B1EB}" type="slidenum">
              <a:rPr lang="en-GB" altLang="en-US">
                <a:solidFill>
                  <a:prstClr val="black"/>
                </a:solidFill>
              </a:rPr>
              <a:pPr/>
              <a:t>2</a:t>
            </a:fld>
            <a:endParaRPr lang="en-GB"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odgovor</a:t>
            </a:r>
            <a:r>
              <a:rPr lang="en-GB" dirty="0"/>
              <a:t> </a:t>
            </a:r>
            <a:r>
              <a:rPr lang="en-GB" dirty="0" err="1"/>
              <a:t>na</a:t>
            </a:r>
            <a:r>
              <a:rPr lang="en-GB" dirty="0"/>
              <a:t> </a:t>
            </a:r>
            <a:r>
              <a:rPr lang="en-GB" dirty="0" err="1"/>
              <a:t>pitanje</a:t>
            </a:r>
            <a:r>
              <a:rPr lang="en-GB" dirty="0"/>
              <a:t> da li </a:t>
            </a:r>
            <a:r>
              <a:rPr lang="en-GB" dirty="0" err="1"/>
              <a:t>aluminijske</a:t>
            </a:r>
            <a:r>
              <a:rPr lang="en-GB" dirty="0"/>
              <a:t> </a:t>
            </a:r>
            <a:r>
              <a:rPr lang="en-GB" dirty="0" err="1"/>
              <a:t>konstrukcije</a:t>
            </a:r>
            <a:r>
              <a:rPr lang="en-GB" dirty="0"/>
              <a:t> nude </a:t>
            </a:r>
            <a:r>
              <a:rPr lang="en-GB" dirty="0" err="1"/>
              <a:t>vrijedno</a:t>
            </a:r>
            <a:r>
              <a:rPr lang="en-GB" dirty="0"/>
              <a:t> </a:t>
            </a:r>
            <a:r>
              <a:rPr lang="en-GB" dirty="0" err="1"/>
              <a:t>i</a:t>
            </a:r>
            <a:r>
              <a:rPr lang="en-GB" dirty="0"/>
              <a:t> </a:t>
            </a:r>
            <a:r>
              <a:rPr lang="en-GB" dirty="0" err="1"/>
              <a:t>izvjesno</a:t>
            </a:r>
            <a:r>
              <a:rPr lang="en-GB" dirty="0"/>
              <a:t> </a:t>
            </a:r>
            <a:r>
              <a:rPr lang="en-GB" dirty="0" err="1"/>
              <a:t>rješenje</a:t>
            </a:r>
            <a:r>
              <a:rPr lang="en-GB" dirty="0"/>
              <a:t> u </a:t>
            </a:r>
            <a:r>
              <a:rPr lang="en-GB" dirty="0" err="1"/>
              <a:t>konstrukcijskom</a:t>
            </a:r>
            <a:r>
              <a:rPr lang="en-GB" dirty="0"/>
              <a:t> </a:t>
            </a:r>
            <a:r>
              <a:rPr lang="en-GB" dirty="0" err="1"/>
              <a:t>dimenzioniranju</a:t>
            </a:r>
            <a:r>
              <a:rPr lang="en-GB" dirty="0"/>
              <a:t> </a:t>
            </a:r>
            <a:r>
              <a:rPr lang="en-GB" dirty="0" err="1"/>
              <a:t>daju</a:t>
            </a:r>
            <a:r>
              <a:rPr lang="en-GB" dirty="0"/>
              <a:t> </a:t>
            </a:r>
            <a:r>
              <a:rPr lang="en-GB" dirty="0" err="1"/>
              <a:t>nam</a:t>
            </a:r>
            <a:r>
              <a:rPr lang="en-GB" dirty="0"/>
              <a:t> </a:t>
            </a:r>
            <a:r>
              <a:rPr lang="en-GB" dirty="0" err="1"/>
              <a:t>brojna</a:t>
            </a:r>
            <a:r>
              <a:rPr lang="en-GB" dirty="0"/>
              <a:t> </a:t>
            </a:r>
            <a:r>
              <a:rPr lang="en-GB" dirty="0" err="1"/>
              <a:t>istraživanja</a:t>
            </a:r>
            <a:r>
              <a:rPr lang="en-GB" dirty="0"/>
              <a:t> </a:t>
            </a:r>
            <a:r>
              <a:rPr lang="en-GB" dirty="0" err="1"/>
              <a:t>provedena</a:t>
            </a:r>
            <a:r>
              <a:rPr lang="en-GB" dirty="0"/>
              <a:t> u </a:t>
            </a:r>
            <a:r>
              <a:rPr lang="en-GB" dirty="0" err="1"/>
              <a:t>posljednje</a:t>
            </a:r>
            <a:r>
              <a:rPr lang="en-GB" dirty="0"/>
              <a:t> </a:t>
            </a:r>
            <a:r>
              <a:rPr lang="en-GB" dirty="0" err="1"/>
              <a:t>vrijeme</a:t>
            </a:r>
            <a:endParaRPr lang="en-GB" dirty="0"/>
          </a:p>
          <a:p>
            <a:r>
              <a:rPr lang="en-GB" dirty="0"/>
              <a:t>-</a:t>
            </a:r>
            <a:r>
              <a:rPr lang="en-GB" dirty="0" err="1"/>
              <a:t>paralelno</a:t>
            </a:r>
            <a:r>
              <a:rPr lang="en-GB" dirty="0"/>
              <a:t> </a:t>
            </a:r>
            <a:r>
              <a:rPr lang="en-GB" dirty="0" err="1"/>
              <a:t>istraživanju</a:t>
            </a:r>
            <a:r>
              <a:rPr lang="en-GB" dirty="0"/>
              <a:t> </a:t>
            </a:r>
            <a:r>
              <a:rPr lang="en-GB" dirty="0" err="1"/>
              <a:t>ekonomskih</a:t>
            </a:r>
            <a:r>
              <a:rPr lang="en-GB" dirty="0"/>
              <a:t> </a:t>
            </a:r>
            <a:r>
              <a:rPr lang="en-GB" dirty="0" err="1"/>
              <a:t>i</a:t>
            </a:r>
            <a:r>
              <a:rPr lang="en-GB" dirty="0"/>
              <a:t> </a:t>
            </a:r>
            <a:r>
              <a:rPr lang="en-GB" dirty="0" err="1"/>
              <a:t>ekoloških</a:t>
            </a:r>
            <a:r>
              <a:rPr lang="en-GB" dirty="0"/>
              <a:t> </a:t>
            </a:r>
            <a:r>
              <a:rPr lang="en-GB" dirty="0" err="1"/>
              <a:t>karakteristika</a:t>
            </a:r>
            <a:r>
              <a:rPr lang="en-GB" dirty="0"/>
              <a:t>, </a:t>
            </a:r>
            <a:r>
              <a:rPr lang="en-GB" dirty="0" err="1"/>
              <a:t>provode</a:t>
            </a:r>
            <a:r>
              <a:rPr lang="en-GB" dirty="0"/>
              <a:t> se </a:t>
            </a:r>
            <a:r>
              <a:rPr lang="en-GB" dirty="0" err="1"/>
              <a:t>i</a:t>
            </a:r>
            <a:r>
              <a:rPr lang="en-GB" dirty="0"/>
              <a:t> </a:t>
            </a:r>
            <a:r>
              <a:rPr lang="en-GB" dirty="0" err="1"/>
              <a:t>istraživanja</a:t>
            </a:r>
            <a:r>
              <a:rPr lang="en-GB" dirty="0"/>
              <a:t> </a:t>
            </a:r>
            <a:r>
              <a:rPr lang="en-GB" dirty="0" err="1"/>
              <a:t>na</a:t>
            </a:r>
            <a:r>
              <a:rPr lang="en-GB" dirty="0"/>
              <a:t> </a:t>
            </a:r>
            <a:r>
              <a:rPr lang="en-GB" dirty="0" err="1"/>
              <a:t>aspektima</a:t>
            </a:r>
            <a:r>
              <a:rPr lang="en-GB" dirty="0"/>
              <a:t> </a:t>
            </a:r>
            <a:r>
              <a:rPr lang="en-GB" dirty="0" err="1"/>
              <a:t>dimenzioniranja</a:t>
            </a:r>
            <a:endParaRPr lang="en-GB" dirty="0"/>
          </a:p>
          <a:p>
            <a:r>
              <a:rPr lang="en-GB" dirty="0"/>
              <a:t>-</a:t>
            </a:r>
            <a:r>
              <a:rPr lang="en-GB" dirty="0" err="1"/>
              <a:t>utjecaji</a:t>
            </a:r>
            <a:r>
              <a:rPr lang="en-GB" dirty="0"/>
              <a:t> </a:t>
            </a:r>
            <a:r>
              <a:rPr lang="en-GB" dirty="0" err="1"/>
              <a:t>okoliša</a:t>
            </a:r>
            <a:r>
              <a:rPr lang="en-GB" dirty="0"/>
              <a:t> </a:t>
            </a:r>
            <a:r>
              <a:rPr lang="en-GB" dirty="0" err="1"/>
              <a:t>promatraju</a:t>
            </a:r>
            <a:r>
              <a:rPr lang="en-GB" dirty="0"/>
              <a:t> se </a:t>
            </a:r>
            <a:r>
              <a:rPr lang="en-GB" dirty="0" err="1"/>
              <a:t>takozvanim</a:t>
            </a:r>
            <a:r>
              <a:rPr lang="en-GB" dirty="0"/>
              <a:t> Life-Cycle </a:t>
            </a:r>
            <a:r>
              <a:rPr lang="en-GB" dirty="0" err="1"/>
              <a:t>analizama</a:t>
            </a:r>
            <a:endParaRPr lang="en-GB" dirty="0"/>
          </a:p>
          <a:p>
            <a:r>
              <a:rPr lang="en-GB" dirty="0"/>
              <a:t>-</a:t>
            </a:r>
            <a:r>
              <a:rPr lang="en-GB" dirty="0" err="1"/>
              <a:t>ako</a:t>
            </a:r>
            <a:r>
              <a:rPr lang="en-GB" dirty="0"/>
              <a:t> je </a:t>
            </a:r>
            <a:r>
              <a:rPr lang="en-GB" dirty="0" err="1"/>
              <a:t>aluminijska</a:t>
            </a:r>
            <a:r>
              <a:rPr lang="en-GB" dirty="0"/>
              <a:t> </a:t>
            </a:r>
            <a:r>
              <a:rPr lang="en-GB" dirty="0" err="1"/>
              <a:t>konstrukcija</a:t>
            </a:r>
            <a:r>
              <a:rPr lang="en-GB" dirty="0"/>
              <a:t> </a:t>
            </a:r>
            <a:r>
              <a:rPr lang="en-GB" dirty="0" err="1"/>
              <a:t>ispravno</a:t>
            </a:r>
            <a:r>
              <a:rPr lang="en-GB" dirty="0"/>
              <a:t> </a:t>
            </a:r>
            <a:r>
              <a:rPr lang="en-GB" dirty="0" err="1"/>
              <a:t>dimenzionirana</a:t>
            </a:r>
            <a:r>
              <a:rPr lang="en-GB" dirty="0"/>
              <a:t> </a:t>
            </a:r>
            <a:r>
              <a:rPr lang="en-GB" dirty="0" err="1"/>
              <a:t>i</a:t>
            </a:r>
            <a:r>
              <a:rPr lang="en-GB" dirty="0"/>
              <a:t> </a:t>
            </a:r>
            <a:r>
              <a:rPr lang="en-GB" dirty="0" err="1"/>
              <a:t>izvedena</a:t>
            </a:r>
            <a:r>
              <a:rPr lang="en-GB" dirty="0"/>
              <a:t>, </a:t>
            </a:r>
            <a:r>
              <a:rPr lang="en-GB" dirty="0" err="1"/>
              <a:t>dat</a:t>
            </a:r>
            <a:r>
              <a:rPr lang="en-GB" dirty="0"/>
              <a:t> </a:t>
            </a:r>
            <a:r>
              <a:rPr lang="en-GB" dirty="0" err="1"/>
              <a:t>će</a:t>
            </a:r>
            <a:r>
              <a:rPr lang="en-GB" dirty="0"/>
              <a:t> </a:t>
            </a:r>
            <a:r>
              <a:rPr lang="en-GB" dirty="0" err="1"/>
              <a:t>mnogo</a:t>
            </a:r>
            <a:r>
              <a:rPr lang="en-GB" dirty="0"/>
              <a:t> </a:t>
            </a:r>
            <a:r>
              <a:rPr lang="en-GB" dirty="0" err="1"/>
              <a:t>bolje</a:t>
            </a:r>
            <a:r>
              <a:rPr lang="en-GB" dirty="0"/>
              <a:t> </a:t>
            </a:r>
            <a:r>
              <a:rPr lang="en-GB" dirty="0" err="1"/>
              <a:t>ekonomske</a:t>
            </a:r>
            <a:r>
              <a:rPr lang="en-GB" dirty="0"/>
              <a:t> </a:t>
            </a:r>
            <a:r>
              <a:rPr lang="en-GB" dirty="0" err="1"/>
              <a:t>i</a:t>
            </a:r>
            <a:r>
              <a:rPr lang="en-GB" dirty="0"/>
              <a:t> </a:t>
            </a:r>
            <a:r>
              <a:rPr lang="en-GB" dirty="0" err="1"/>
              <a:t>ekološke</a:t>
            </a:r>
            <a:r>
              <a:rPr lang="en-GB" dirty="0"/>
              <a:t> </a:t>
            </a:r>
            <a:r>
              <a:rPr lang="en-GB" dirty="0" err="1"/>
              <a:t>karakteristike</a:t>
            </a:r>
            <a:r>
              <a:rPr lang="en-GB" dirty="0"/>
              <a:t> </a:t>
            </a:r>
            <a:r>
              <a:rPr lang="en-GB" dirty="0" err="1"/>
              <a:t>nego</a:t>
            </a:r>
            <a:r>
              <a:rPr lang="en-GB" dirty="0"/>
              <a:t> </a:t>
            </a:r>
            <a:r>
              <a:rPr lang="en-GB" dirty="0" err="1"/>
              <a:t>čelik</a:t>
            </a:r>
            <a:endParaRPr lang="hr-HR" dirty="0"/>
          </a:p>
          <a:p>
            <a:r>
              <a:rPr lang="en-GB" dirty="0" err="1"/>
              <a:t>povoljni</a:t>
            </a:r>
            <a:r>
              <a:rPr lang="en-GB" dirty="0"/>
              <a:t> </a:t>
            </a:r>
            <a:r>
              <a:rPr lang="en-GB" dirty="0" err="1"/>
              <a:t>činitelji</a:t>
            </a:r>
            <a:r>
              <a:rPr lang="en-GB" dirty="0"/>
              <a:t> </a:t>
            </a:r>
            <a:r>
              <a:rPr lang="en-GB" dirty="0" err="1"/>
              <a:t>su</a:t>
            </a:r>
            <a:r>
              <a:rPr lang="en-GB" dirty="0"/>
              <a:t> </a:t>
            </a:r>
            <a:r>
              <a:rPr lang="en-GB" dirty="0" err="1"/>
              <a:t>visoka</a:t>
            </a:r>
            <a:r>
              <a:rPr lang="en-GB" dirty="0"/>
              <a:t> </a:t>
            </a:r>
            <a:r>
              <a:rPr lang="en-GB" dirty="0" err="1"/>
              <a:t>vrijednost</a:t>
            </a:r>
            <a:r>
              <a:rPr lang="en-GB" dirty="0"/>
              <a:t> </a:t>
            </a:r>
            <a:r>
              <a:rPr lang="en-GB" dirty="0" err="1"/>
              <a:t>nosivosti</a:t>
            </a:r>
            <a:r>
              <a:rPr lang="en-GB" dirty="0"/>
              <a:t> </a:t>
            </a:r>
            <a:r>
              <a:rPr lang="en-GB" dirty="0" err="1"/>
              <a:t>stalnog</a:t>
            </a:r>
            <a:r>
              <a:rPr lang="en-GB" dirty="0"/>
              <a:t> </a:t>
            </a:r>
            <a:r>
              <a:rPr lang="en-GB" dirty="0" err="1"/>
              <a:t>opterećenja</a:t>
            </a:r>
            <a:r>
              <a:rPr lang="en-GB" dirty="0"/>
              <a:t>, </a:t>
            </a:r>
            <a:r>
              <a:rPr lang="en-GB" dirty="0" err="1"/>
              <a:t>velike</a:t>
            </a:r>
            <a:r>
              <a:rPr lang="en-GB" dirty="0"/>
              <a:t> </a:t>
            </a:r>
            <a:r>
              <a:rPr lang="en-GB" dirty="0" err="1"/>
              <a:t>mogućnosti</a:t>
            </a:r>
            <a:r>
              <a:rPr lang="en-GB" dirty="0"/>
              <a:t> </a:t>
            </a:r>
            <a:r>
              <a:rPr lang="en-GB" dirty="0" err="1"/>
              <a:t>oblikovanja</a:t>
            </a:r>
            <a:r>
              <a:rPr lang="en-GB" dirty="0"/>
              <a:t> </a:t>
            </a:r>
            <a:r>
              <a:rPr lang="en-GB" dirty="0" err="1"/>
              <a:t>i</a:t>
            </a:r>
            <a:r>
              <a:rPr lang="en-GB" dirty="0"/>
              <a:t> </a:t>
            </a:r>
            <a:r>
              <a:rPr lang="en-GB" dirty="0" err="1"/>
              <a:t>optimalizacije</a:t>
            </a:r>
            <a:r>
              <a:rPr lang="en-GB" dirty="0"/>
              <a:t> </a:t>
            </a:r>
            <a:r>
              <a:rPr lang="en-GB" dirty="0" err="1"/>
              <a:t>presjeka</a:t>
            </a:r>
            <a:r>
              <a:rPr lang="en-GB" dirty="0"/>
              <a:t>, </a:t>
            </a:r>
            <a:r>
              <a:rPr lang="en-GB" dirty="0" err="1"/>
              <a:t>veća</a:t>
            </a:r>
            <a:r>
              <a:rPr lang="en-GB" dirty="0"/>
              <a:t> </a:t>
            </a:r>
            <a:r>
              <a:rPr lang="en-GB" dirty="0" err="1"/>
              <a:t>korozivna</a:t>
            </a:r>
            <a:r>
              <a:rPr lang="en-GB" dirty="0"/>
              <a:t> </a:t>
            </a:r>
            <a:r>
              <a:rPr lang="en-GB" dirty="0" err="1"/>
              <a:t>otpornost</a:t>
            </a:r>
            <a:r>
              <a:rPr lang="en-GB" dirty="0"/>
              <a:t>, </a:t>
            </a:r>
            <a:r>
              <a:rPr lang="en-GB" dirty="0" err="1"/>
              <a:t>niski</a:t>
            </a:r>
            <a:r>
              <a:rPr lang="en-GB" dirty="0"/>
              <a:t> </a:t>
            </a:r>
            <a:r>
              <a:rPr lang="en-GB" dirty="0" err="1"/>
              <a:t>zahtjevi</a:t>
            </a:r>
            <a:r>
              <a:rPr lang="en-GB" dirty="0"/>
              <a:t> </a:t>
            </a:r>
            <a:r>
              <a:rPr lang="en-GB" dirty="0" err="1"/>
              <a:t>održavanja</a:t>
            </a:r>
            <a:r>
              <a:rPr lang="en-GB" dirty="0"/>
              <a:t> </a:t>
            </a:r>
            <a:r>
              <a:rPr lang="en-GB" dirty="0" err="1"/>
              <a:t>i</a:t>
            </a:r>
            <a:r>
              <a:rPr lang="en-GB" dirty="0"/>
              <a:t> </a:t>
            </a:r>
            <a:r>
              <a:rPr lang="en-GB" dirty="0" err="1"/>
              <a:t>veliki</a:t>
            </a:r>
            <a:r>
              <a:rPr lang="en-GB" dirty="0"/>
              <a:t> </a:t>
            </a:r>
            <a:r>
              <a:rPr lang="en-GB" dirty="0" err="1"/>
              <a:t>potencijal</a:t>
            </a:r>
            <a:r>
              <a:rPr lang="en-GB" dirty="0"/>
              <a:t> </a:t>
            </a:r>
            <a:r>
              <a:rPr lang="en-GB" dirty="0" err="1"/>
              <a:t>recikliranja</a:t>
            </a:r>
            <a:endParaRPr lang="en-GB" dirty="0"/>
          </a:p>
        </p:txBody>
      </p:sp>
      <p:sp>
        <p:nvSpPr>
          <p:cNvPr id="4" name="Slide Number Placeholder 3"/>
          <p:cNvSpPr>
            <a:spLocks noGrp="1"/>
          </p:cNvSpPr>
          <p:nvPr>
            <p:ph type="sldNum" sz="quarter" idx="10"/>
          </p:nvPr>
        </p:nvSpPr>
        <p:spPr/>
        <p:txBody>
          <a:bodyPr/>
          <a:lstStyle/>
          <a:p>
            <a:fld id="{5EDFD6BA-4A89-4879-8DD3-B49FA7587593}" type="slidenum">
              <a:rPr lang="en-GB" smtClean="0"/>
              <a:t>40</a:t>
            </a:fld>
            <a:endParaRPr lang="en-GB"/>
          </a:p>
        </p:txBody>
      </p:sp>
    </p:spTree>
    <p:extLst>
      <p:ext uri="{BB962C8B-B14F-4D97-AF65-F5344CB8AC3E}">
        <p14:creationId xmlns:p14="http://schemas.microsoft.com/office/powerpoint/2010/main" val="4212890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Karakteristike</a:t>
            </a:r>
            <a:r>
              <a:rPr lang="en-US" dirty="0"/>
              <a:t> </a:t>
            </a:r>
            <a:r>
              <a:rPr lang="en-US" dirty="0" err="1"/>
              <a:t>otkazivanja</a:t>
            </a:r>
            <a:endParaRPr lang="en-US" dirty="0"/>
          </a:p>
          <a:p>
            <a:r>
              <a:rPr lang="en-US" dirty="0"/>
              <a:t>	-</a:t>
            </a:r>
            <a:r>
              <a:rPr lang="en-US" dirty="0" err="1"/>
              <a:t>svi</a:t>
            </a:r>
            <a:r>
              <a:rPr lang="en-US" dirty="0"/>
              <a:t> </a:t>
            </a:r>
            <a:r>
              <a:rPr lang="en-US" dirty="0" err="1"/>
              <a:t>uzorci</a:t>
            </a:r>
            <a:r>
              <a:rPr lang="en-US" dirty="0"/>
              <a:t> </a:t>
            </a:r>
            <a:r>
              <a:rPr lang="en-US" dirty="0" err="1"/>
              <a:t>otkazuju</a:t>
            </a:r>
            <a:r>
              <a:rPr lang="en-US" dirty="0"/>
              <a:t> u </a:t>
            </a:r>
            <a:r>
              <a:rPr lang="en-US" dirty="0" err="1"/>
              <a:t>varovima</a:t>
            </a:r>
            <a:endParaRPr lang="en-US" dirty="0"/>
          </a:p>
          <a:p>
            <a:r>
              <a:rPr lang="en-US" dirty="0"/>
              <a:t>	-</a:t>
            </a:r>
            <a:r>
              <a:rPr lang="en-US" dirty="0" err="1"/>
              <a:t>nakon</a:t>
            </a:r>
            <a:r>
              <a:rPr lang="en-US" dirty="0"/>
              <a:t> </a:t>
            </a:r>
            <a:r>
              <a:rPr lang="en-US" dirty="0" err="1"/>
              <a:t>testiranja</a:t>
            </a:r>
            <a:r>
              <a:rPr lang="en-US" dirty="0"/>
              <a:t> </a:t>
            </a:r>
            <a:r>
              <a:rPr lang="en-US" dirty="0" err="1"/>
              <a:t>mjere</a:t>
            </a:r>
            <a:r>
              <a:rPr lang="en-US" dirty="0"/>
              <a:t> se </a:t>
            </a:r>
            <a:r>
              <a:rPr lang="en-US" dirty="0" err="1"/>
              <a:t>kutevi</a:t>
            </a:r>
            <a:r>
              <a:rPr lang="en-US" dirty="0"/>
              <a:t> </a:t>
            </a:r>
            <a:r>
              <a:rPr lang="en-US" dirty="0" err="1"/>
              <a:t>između</a:t>
            </a:r>
            <a:r>
              <a:rPr lang="en-US" dirty="0"/>
              <a:t> </a:t>
            </a:r>
            <a:r>
              <a:rPr lang="en-US" dirty="0" err="1"/>
              <a:t>puknutih</a:t>
            </a:r>
            <a:r>
              <a:rPr lang="en-US" dirty="0"/>
              <a:t> </a:t>
            </a:r>
            <a:r>
              <a:rPr lang="en-US" dirty="0" err="1"/>
              <a:t>presjeka</a:t>
            </a:r>
            <a:r>
              <a:rPr lang="en-US" dirty="0"/>
              <a:t> </a:t>
            </a:r>
            <a:r>
              <a:rPr lang="en-US" dirty="0" err="1"/>
              <a:t>i</a:t>
            </a:r>
            <a:r>
              <a:rPr lang="en-US" dirty="0"/>
              <a:t> </a:t>
            </a:r>
            <a:r>
              <a:rPr lang="en-US" dirty="0" err="1"/>
              <a:t>rubova</a:t>
            </a:r>
            <a:r>
              <a:rPr lang="en-US" dirty="0"/>
              <a:t> </a:t>
            </a:r>
            <a:r>
              <a:rPr lang="en-US" dirty="0" err="1"/>
              <a:t>zavara</a:t>
            </a:r>
            <a:endParaRPr lang="en-US" dirty="0"/>
          </a:p>
          <a:p>
            <a:r>
              <a:rPr lang="en-US" dirty="0"/>
              <a:t>	-</a:t>
            </a:r>
            <a:r>
              <a:rPr lang="en-US" dirty="0" err="1"/>
              <a:t>srednja</a:t>
            </a:r>
            <a:r>
              <a:rPr lang="en-US" dirty="0"/>
              <a:t> </a:t>
            </a:r>
            <a:r>
              <a:rPr lang="en-US" dirty="0" err="1"/>
              <a:t>vrijednost</a:t>
            </a:r>
            <a:r>
              <a:rPr lang="en-US" dirty="0"/>
              <a:t> kuta </a:t>
            </a:r>
            <a:r>
              <a:rPr lang="en-US" dirty="0" err="1"/>
              <a:t>kod</a:t>
            </a:r>
            <a:r>
              <a:rPr lang="en-US" dirty="0"/>
              <a:t> </a:t>
            </a:r>
            <a:r>
              <a:rPr lang="en-US" dirty="0" err="1"/>
              <a:t>paralelnog</a:t>
            </a:r>
            <a:r>
              <a:rPr lang="en-US" dirty="0"/>
              <a:t> </a:t>
            </a:r>
            <a:r>
              <a:rPr lang="en-US" dirty="0" err="1"/>
              <a:t>naprezanja</a:t>
            </a:r>
            <a:r>
              <a:rPr lang="en-US" dirty="0"/>
              <a:t> je 56°, a </a:t>
            </a:r>
            <a:r>
              <a:rPr lang="en-US" dirty="0" err="1"/>
              <a:t>kod</a:t>
            </a:r>
            <a:r>
              <a:rPr lang="en-US" dirty="0"/>
              <a:t> </a:t>
            </a:r>
            <a:r>
              <a:rPr lang="en-US" dirty="0" err="1"/>
              <a:t>okomitog</a:t>
            </a:r>
            <a:r>
              <a:rPr lang="en-US" dirty="0"/>
              <a:t> </a:t>
            </a:r>
            <a:r>
              <a:rPr lang="en-US" dirty="0" err="1"/>
              <a:t>naprezanja</a:t>
            </a:r>
            <a:r>
              <a:rPr lang="en-US" dirty="0"/>
              <a:t> 38°, </a:t>
            </a:r>
            <a:r>
              <a:rPr lang="en-US" dirty="0" err="1"/>
              <a:t>što</a:t>
            </a:r>
            <a:r>
              <a:rPr lang="en-US" dirty="0"/>
              <a:t> je </a:t>
            </a:r>
            <a:r>
              <a:rPr lang="en-US" dirty="0" err="1"/>
              <a:t>ako</a:t>
            </a:r>
            <a:r>
              <a:rPr lang="en-US" dirty="0"/>
              <a:t> </a:t>
            </a:r>
            <a:r>
              <a:rPr lang="en-US" dirty="0" err="1"/>
              <a:t>uzmemo</a:t>
            </a:r>
            <a:r>
              <a:rPr lang="en-US" dirty="0"/>
              <a:t> </a:t>
            </a:r>
            <a:r>
              <a:rPr lang="en-US" dirty="0" err="1"/>
              <a:t>srednju</a:t>
            </a:r>
            <a:r>
              <a:rPr lang="en-US" dirty="0"/>
              <a:t> </a:t>
            </a:r>
            <a:r>
              <a:rPr lang="en-US" dirty="0" err="1"/>
              <a:t>vrijednost</a:t>
            </a:r>
            <a:r>
              <a:rPr lang="en-US" dirty="0"/>
              <a:t> 45°, pa </a:t>
            </a:r>
            <a:r>
              <a:rPr lang="en-US" dirty="0" err="1"/>
              <a:t>kut</a:t>
            </a:r>
            <a:r>
              <a:rPr lang="en-US" dirty="0"/>
              <a:t> od 45° </a:t>
            </a:r>
            <a:r>
              <a:rPr lang="en-US" dirty="0" err="1"/>
              <a:t>uzimamo</a:t>
            </a:r>
            <a:r>
              <a:rPr lang="en-US" dirty="0"/>
              <a:t> </a:t>
            </a:r>
            <a:r>
              <a:rPr lang="en-US" dirty="0" err="1"/>
              <a:t>kao</a:t>
            </a:r>
            <a:r>
              <a:rPr lang="en-US" dirty="0"/>
              <a:t> </a:t>
            </a:r>
            <a:r>
              <a:rPr lang="en-US" dirty="0" err="1"/>
              <a:t>kut</a:t>
            </a:r>
            <a:r>
              <a:rPr lang="en-US" dirty="0"/>
              <a:t> </a:t>
            </a:r>
            <a:r>
              <a:rPr lang="en-US" dirty="0" err="1"/>
              <a:t>sloma</a:t>
            </a:r>
            <a:endParaRPr lang="en-US" dirty="0"/>
          </a:p>
          <a:p>
            <a:endParaRPr lang="en-US" dirty="0"/>
          </a:p>
        </p:txBody>
      </p:sp>
      <p:sp>
        <p:nvSpPr>
          <p:cNvPr id="4" name="Slide Number Placeholder 3"/>
          <p:cNvSpPr>
            <a:spLocks noGrp="1"/>
          </p:cNvSpPr>
          <p:nvPr>
            <p:ph type="sldNum" sz="quarter" idx="5"/>
          </p:nvPr>
        </p:nvSpPr>
        <p:spPr/>
        <p:txBody>
          <a:bodyPr/>
          <a:lstStyle/>
          <a:p>
            <a:fld id="{5EDFD6BA-4A89-4879-8DD3-B49FA7587593}" type="slidenum">
              <a:rPr lang="en-GB" smtClean="0"/>
              <a:t>4</a:t>
            </a:fld>
            <a:endParaRPr lang="en-GB"/>
          </a:p>
        </p:txBody>
      </p:sp>
    </p:spTree>
    <p:extLst>
      <p:ext uri="{BB962C8B-B14F-4D97-AF65-F5344CB8AC3E}">
        <p14:creationId xmlns:p14="http://schemas.microsoft.com/office/powerpoint/2010/main" val="38235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DFD6BA-4A89-4879-8DD3-B49FA7587593}" type="slidenum">
              <a:rPr lang="en-GB" smtClean="0"/>
              <a:t>5</a:t>
            </a:fld>
            <a:endParaRPr lang="en-GB"/>
          </a:p>
        </p:txBody>
      </p:sp>
    </p:spTree>
    <p:extLst>
      <p:ext uri="{BB962C8B-B14F-4D97-AF65-F5344CB8AC3E}">
        <p14:creationId xmlns:p14="http://schemas.microsoft.com/office/powerpoint/2010/main" val="137112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čisti</a:t>
            </a:r>
            <a:r>
              <a:rPr lang="en-GB" altLang="en-US" dirty="0"/>
              <a:t> Al je metal </a:t>
            </a:r>
            <a:r>
              <a:rPr lang="en-GB" altLang="en-US" dirty="0" err="1"/>
              <a:t>sa</a:t>
            </a:r>
            <a:r>
              <a:rPr lang="en-GB" altLang="en-US" dirty="0"/>
              <a:t> </a:t>
            </a:r>
            <a:r>
              <a:rPr lang="en-GB" altLang="en-US" dirty="0" err="1"/>
              <a:t>relativno</a:t>
            </a:r>
            <a:r>
              <a:rPr lang="en-GB" altLang="en-US" dirty="0"/>
              <a:t> </a:t>
            </a:r>
            <a:r>
              <a:rPr lang="en-GB" altLang="en-US" dirty="0" err="1"/>
              <a:t>malom</a:t>
            </a:r>
            <a:r>
              <a:rPr lang="en-GB" altLang="en-US" dirty="0"/>
              <a:t> </a:t>
            </a:r>
            <a:r>
              <a:rPr lang="en-GB" altLang="en-US" dirty="0" err="1"/>
              <a:t>čvrstoćom</a:t>
            </a:r>
            <a:r>
              <a:rPr lang="en-GB" altLang="en-US" dirty="0"/>
              <a:t>, u </a:t>
            </a:r>
            <a:r>
              <a:rPr lang="en-GB" altLang="en-US" dirty="0" err="1"/>
              <a:t>svom</a:t>
            </a:r>
            <a:r>
              <a:rPr lang="en-GB" altLang="en-US" dirty="0"/>
              <a:t> </a:t>
            </a:r>
            <a:r>
              <a:rPr lang="en-GB" altLang="en-US" dirty="0" err="1"/>
              <a:t>najčišćem</a:t>
            </a:r>
            <a:r>
              <a:rPr lang="en-GB" altLang="en-US" dirty="0"/>
              <a:t> </a:t>
            </a:r>
            <a:r>
              <a:rPr lang="en-GB" altLang="en-US" dirty="0" err="1"/>
              <a:t>obliku</a:t>
            </a:r>
            <a:r>
              <a:rPr lang="en-GB" altLang="en-US" dirty="0"/>
              <a:t> </a:t>
            </a:r>
            <a:r>
              <a:rPr lang="en-GB" altLang="en-US" dirty="0" err="1"/>
              <a:t>ima</a:t>
            </a:r>
            <a:r>
              <a:rPr lang="en-GB" altLang="en-US" dirty="0"/>
              <a:t> </a:t>
            </a:r>
            <a:r>
              <a:rPr lang="en-GB" altLang="en-US" dirty="0" err="1"/>
              <a:t>vlačnu</a:t>
            </a:r>
            <a:r>
              <a:rPr lang="en-GB" altLang="en-US" dirty="0"/>
              <a:t> </a:t>
            </a:r>
            <a:r>
              <a:rPr lang="en-GB" altLang="en-US" dirty="0" err="1"/>
              <a:t>čvrstoću</a:t>
            </a:r>
            <a:r>
              <a:rPr lang="en-GB" altLang="en-US" dirty="0"/>
              <a:t> od 40 N/mm², </a:t>
            </a:r>
            <a:r>
              <a:rPr lang="en-GB" altLang="en-US" dirty="0" err="1"/>
              <a:t>što</a:t>
            </a:r>
            <a:r>
              <a:rPr lang="en-GB" altLang="en-US" dirty="0"/>
              <a:t> je za </a:t>
            </a:r>
            <a:r>
              <a:rPr lang="en-GB" altLang="en-US" dirty="0" err="1"/>
              <a:t>tehničku</a:t>
            </a:r>
            <a:r>
              <a:rPr lang="en-GB" altLang="en-US" dirty="0"/>
              <a:t> </a:t>
            </a:r>
            <a:r>
              <a:rPr lang="en-GB" altLang="en-US" dirty="0" err="1"/>
              <a:t>uporabu</a:t>
            </a:r>
            <a:r>
              <a:rPr lang="en-GB" altLang="en-US" dirty="0"/>
              <a:t> </a:t>
            </a:r>
            <a:r>
              <a:rPr lang="en-GB" altLang="en-US" dirty="0" err="1"/>
              <a:t>premalo</a:t>
            </a:r>
            <a:endParaRPr lang="en-GB" altLang="en-US" dirty="0"/>
          </a:p>
          <a:p>
            <a:r>
              <a:rPr lang="en-GB" altLang="en-US" dirty="0"/>
              <a:t>-Al </a:t>
            </a:r>
            <a:r>
              <a:rPr lang="en-GB" altLang="en-US" dirty="0" err="1"/>
              <a:t>legure</a:t>
            </a:r>
            <a:r>
              <a:rPr lang="en-GB" altLang="en-US" dirty="0"/>
              <a:t> </a:t>
            </a:r>
            <a:r>
              <a:rPr lang="en-GB" altLang="en-US" dirty="0" err="1"/>
              <a:t>su</a:t>
            </a:r>
            <a:r>
              <a:rPr lang="en-GB" altLang="en-US" dirty="0"/>
              <a:t> </a:t>
            </a:r>
            <a:r>
              <a:rPr lang="en-GB" altLang="en-US" dirty="0" err="1"/>
              <a:t>razvijene</a:t>
            </a:r>
            <a:r>
              <a:rPr lang="en-GB" altLang="en-US" dirty="0"/>
              <a:t> </a:t>
            </a:r>
            <a:r>
              <a:rPr lang="en-GB" altLang="en-US" dirty="0" err="1"/>
              <a:t>sa</a:t>
            </a:r>
            <a:r>
              <a:rPr lang="en-GB" altLang="en-US" dirty="0"/>
              <a:t> </a:t>
            </a:r>
            <a:r>
              <a:rPr lang="en-GB" altLang="en-US" dirty="0" err="1"/>
              <a:t>puno</a:t>
            </a:r>
            <a:r>
              <a:rPr lang="en-GB" altLang="en-US" dirty="0"/>
              <a:t> </a:t>
            </a:r>
            <a:r>
              <a:rPr lang="en-GB" altLang="en-US" dirty="0" err="1"/>
              <a:t>boljim</a:t>
            </a:r>
            <a:r>
              <a:rPr lang="en-GB" altLang="en-US" dirty="0"/>
              <a:t> </a:t>
            </a:r>
            <a:r>
              <a:rPr lang="en-GB" altLang="en-US" dirty="0" err="1"/>
              <a:t>mehaničkim</a:t>
            </a:r>
            <a:r>
              <a:rPr lang="en-GB" altLang="en-US" dirty="0"/>
              <a:t> </a:t>
            </a:r>
            <a:r>
              <a:rPr lang="en-GB" altLang="en-US" dirty="0" err="1"/>
              <a:t>karakteristikama</a:t>
            </a:r>
            <a:r>
              <a:rPr lang="en-GB" altLang="en-US" dirty="0"/>
              <a:t>:-u </a:t>
            </a:r>
            <a:r>
              <a:rPr lang="en-GB" altLang="en-US" dirty="0" err="1"/>
              <a:t>svim</a:t>
            </a:r>
            <a:r>
              <a:rPr lang="en-GB" altLang="en-US" dirty="0"/>
              <a:t> </a:t>
            </a:r>
            <a:r>
              <a:rPr lang="en-GB" altLang="en-US" dirty="0" err="1"/>
              <a:t>čvrstim</a:t>
            </a:r>
            <a:r>
              <a:rPr lang="en-GB" altLang="en-US" dirty="0"/>
              <a:t> </a:t>
            </a:r>
            <a:r>
              <a:rPr lang="en-GB" altLang="en-US" dirty="0" err="1"/>
              <a:t>metalima</a:t>
            </a:r>
            <a:r>
              <a:rPr lang="en-GB" altLang="en-US" dirty="0"/>
              <a:t> </a:t>
            </a:r>
            <a:r>
              <a:rPr lang="en-GB" altLang="en-US" dirty="0" err="1"/>
              <a:t>plastični</a:t>
            </a:r>
            <a:r>
              <a:rPr lang="en-GB" altLang="en-US" dirty="0"/>
              <a:t> </a:t>
            </a:r>
            <a:r>
              <a:rPr lang="en-GB" altLang="en-US" dirty="0" err="1"/>
              <a:t>lom</a:t>
            </a:r>
            <a:r>
              <a:rPr lang="en-GB" altLang="en-US" dirty="0"/>
              <a:t> </a:t>
            </a:r>
            <a:r>
              <a:rPr lang="en-GB" altLang="en-US" dirty="0" err="1"/>
              <a:t>pojavljuje</a:t>
            </a:r>
            <a:r>
              <a:rPr lang="en-GB" altLang="en-US" dirty="0"/>
              <a:t> se </a:t>
            </a:r>
            <a:r>
              <a:rPr lang="en-GB" altLang="en-US" dirty="0" err="1"/>
              <a:t>duž</a:t>
            </a:r>
            <a:r>
              <a:rPr lang="en-GB" altLang="en-US" dirty="0"/>
              <a:t> </a:t>
            </a:r>
            <a:r>
              <a:rPr lang="en-GB" altLang="en-US" dirty="0" err="1"/>
              <a:t>specifičnih</a:t>
            </a:r>
            <a:r>
              <a:rPr lang="en-GB" altLang="en-US" dirty="0"/>
              <a:t> </a:t>
            </a:r>
            <a:r>
              <a:rPr lang="en-GB" altLang="en-US" dirty="0" err="1"/>
              <a:t>kliznih</a:t>
            </a:r>
            <a:r>
              <a:rPr lang="en-GB" altLang="en-US" dirty="0"/>
              <a:t> </a:t>
            </a:r>
            <a:r>
              <a:rPr lang="en-GB" altLang="en-US" dirty="0" err="1"/>
              <a:t>površina</a:t>
            </a:r>
            <a:endParaRPr lang="en-GB" altLang="en-US" dirty="0"/>
          </a:p>
          <a:p>
            <a:r>
              <a:rPr lang="en-GB" altLang="en-US" dirty="0"/>
              <a:t>-</a:t>
            </a:r>
            <a:r>
              <a:rPr lang="en-GB" altLang="en-US" dirty="0" err="1"/>
              <a:t>te</a:t>
            </a:r>
            <a:r>
              <a:rPr lang="en-GB" altLang="en-US" dirty="0"/>
              <a:t> </a:t>
            </a:r>
            <a:r>
              <a:rPr lang="en-GB" altLang="en-US" dirty="0" err="1"/>
              <a:t>površine</a:t>
            </a:r>
            <a:r>
              <a:rPr lang="en-GB" altLang="en-US" dirty="0"/>
              <a:t> </a:t>
            </a:r>
            <a:r>
              <a:rPr lang="en-GB" altLang="en-US" dirty="0" err="1"/>
              <a:t>imaju</a:t>
            </a:r>
            <a:r>
              <a:rPr lang="en-GB" altLang="en-US" dirty="0"/>
              <a:t> </a:t>
            </a:r>
            <a:r>
              <a:rPr lang="en-GB" altLang="en-US" dirty="0" err="1"/>
              <a:t>najmanju</a:t>
            </a:r>
            <a:r>
              <a:rPr lang="en-GB" altLang="en-US" dirty="0"/>
              <a:t> </a:t>
            </a:r>
            <a:r>
              <a:rPr lang="en-GB" altLang="en-US" dirty="0" err="1"/>
              <a:t>otpornost</a:t>
            </a:r>
            <a:r>
              <a:rPr lang="en-GB" altLang="en-US" dirty="0"/>
              <a:t> </a:t>
            </a:r>
            <a:r>
              <a:rPr lang="en-GB" altLang="en-US" dirty="0" err="1"/>
              <a:t>na</a:t>
            </a:r>
            <a:r>
              <a:rPr lang="en-GB" altLang="en-US" dirty="0"/>
              <a:t> </a:t>
            </a:r>
            <a:r>
              <a:rPr lang="en-GB" altLang="en-US" dirty="0" err="1"/>
              <a:t>posmična</a:t>
            </a:r>
            <a:r>
              <a:rPr lang="en-GB" altLang="en-US" dirty="0"/>
              <a:t> </a:t>
            </a:r>
            <a:r>
              <a:rPr lang="en-GB" altLang="en-US" dirty="0" err="1"/>
              <a:t>naprezanja</a:t>
            </a:r>
            <a:r>
              <a:rPr lang="en-GB" altLang="en-US" dirty="0"/>
              <a:t>:-</a:t>
            </a:r>
            <a:r>
              <a:rPr lang="en-GB" altLang="en-US" dirty="0" err="1"/>
              <a:t>ako</a:t>
            </a:r>
            <a:r>
              <a:rPr lang="en-GB" altLang="en-US" dirty="0"/>
              <a:t> je metal </a:t>
            </a:r>
            <a:r>
              <a:rPr lang="en-GB" altLang="en-US" dirty="0" err="1"/>
              <a:t>naprezan</a:t>
            </a:r>
            <a:r>
              <a:rPr lang="en-GB" altLang="en-US" dirty="0"/>
              <a:t> </a:t>
            </a:r>
            <a:r>
              <a:rPr lang="en-GB" altLang="en-US" dirty="0" err="1"/>
              <a:t>oko</a:t>
            </a:r>
            <a:r>
              <a:rPr lang="en-GB" altLang="en-US" dirty="0"/>
              <a:t> </a:t>
            </a:r>
            <a:r>
              <a:rPr lang="en-GB" altLang="en-US" dirty="0" err="1"/>
              <a:t>svojih</a:t>
            </a:r>
            <a:r>
              <a:rPr lang="en-GB" altLang="en-US" dirty="0"/>
              <a:t> </a:t>
            </a:r>
            <a:r>
              <a:rPr lang="en-GB" altLang="en-US" dirty="0" err="1"/>
              <a:t>elastičnih</a:t>
            </a:r>
            <a:r>
              <a:rPr lang="en-GB" altLang="en-US" dirty="0"/>
              <a:t> </a:t>
            </a:r>
            <a:r>
              <a:rPr lang="en-GB" altLang="en-US" dirty="0" err="1"/>
              <a:t>granica</a:t>
            </a:r>
            <a:r>
              <a:rPr lang="en-GB" altLang="en-US" dirty="0"/>
              <a:t>, </a:t>
            </a:r>
            <a:r>
              <a:rPr lang="en-GB" altLang="en-US" dirty="0" err="1"/>
              <a:t>počinje</a:t>
            </a:r>
            <a:r>
              <a:rPr lang="en-GB" altLang="en-US" dirty="0"/>
              <a:t> </a:t>
            </a:r>
            <a:r>
              <a:rPr lang="en-GB" altLang="en-US" dirty="0" err="1"/>
              <a:t>teći</a:t>
            </a:r>
            <a:r>
              <a:rPr lang="en-GB" altLang="en-US" dirty="0"/>
              <a:t> </a:t>
            </a:r>
            <a:r>
              <a:rPr lang="en-GB" altLang="en-US" dirty="0" err="1"/>
              <a:t>i</a:t>
            </a:r>
            <a:r>
              <a:rPr lang="en-GB" altLang="en-US" dirty="0"/>
              <a:t> </a:t>
            </a:r>
            <a:r>
              <a:rPr lang="en-GB" altLang="en-US" dirty="0" err="1"/>
              <a:t>dolazi</a:t>
            </a:r>
            <a:r>
              <a:rPr lang="en-GB" altLang="en-US" dirty="0"/>
              <a:t> do </a:t>
            </a:r>
            <a:r>
              <a:rPr lang="en-GB" altLang="en-US" dirty="0" err="1"/>
              <a:t>stalnih</a:t>
            </a:r>
            <a:r>
              <a:rPr lang="en-GB" altLang="en-US" dirty="0"/>
              <a:t> </a:t>
            </a:r>
            <a:r>
              <a:rPr lang="en-GB" altLang="en-US" dirty="0" err="1"/>
              <a:t>plastičnih</a:t>
            </a:r>
            <a:r>
              <a:rPr lang="en-GB" altLang="en-US" dirty="0"/>
              <a:t> </a:t>
            </a:r>
            <a:r>
              <a:rPr lang="en-GB" altLang="en-US" dirty="0" err="1"/>
              <a:t>deformacija</a:t>
            </a:r>
            <a:r>
              <a:rPr lang="en-GB" altLang="en-US" dirty="0"/>
              <a:t>: -U </a:t>
            </a:r>
            <a:r>
              <a:rPr lang="en-GB" altLang="en-US" dirty="0" err="1"/>
              <a:t>kristalnoj</a:t>
            </a:r>
            <a:r>
              <a:rPr lang="en-GB" altLang="en-US" dirty="0"/>
              <a:t> </a:t>
            </a:r>
            <a:r>
              <a:rPr lang="en-GB" altLang="en-US" dirty="0" err="1"/>
              <a:t>mreži</a:t>
            </a:r>
            <a:r>
              <a:rPr lang="en-GB" altLang="en-US" dirty="0"/>
              <a:t> </a:t>
            </a:r>
            <a:r>
              <a:rPr lang="en-GB" altLang="en-US" dirty="0" err="1"/>
              <a:t>metala</a:t>
            </a:r>
            <a:r>
              <a:rPr lang="en-GB" altLang="en-US" dirty="0"/>
              <a:t> </a:t>
            </a:r>
            <a:r>
              <a:rPr lang="en-GB" altLang="en-US" dirty="0" err="1"/>
              <a:t>dolazi</a:t>
            </a:r>
            <a:r>
              <a:rPr lang="en-GB" altLang="en-US" dirty="0"/>
              <a:t> do </a:t>
            </a:r>
            <a:r>
              <a:rPr lang="en-GB" altLang="en-US" dirty="0" err="1"/>
              <a:t>pojave</a:t>
            </a:r>
            <a:r>
              <a:rPr lang="en-GB" altLang="en-US" dirty="0"/>
              <a:t> </a:t>
            </a:r>
            <a:r>
              <a:rPr lang="en-GB" altLang="en-US" dirty="0" err="1"/>
              <a:t>grešaka</a:t>
            </a:r>
            <a:r>
              <a:rPr lang="en-GB" altLang="en-US" dirty="0"/>
              <a:t>. </a:t>
            </a:r>
            <a:r>
              <a:rPr lang="en-GB" altLang="en-US" dirty="0" err="1"/>
              <a:t>Svojstva</a:t>
            </a:r>
            <a:r>
              <a:rPr lang="en-GB" altLang="en-US" dirty="0"/>
              <a:t> </a:t>
            </a:r>
            <a:r>
              <a:rPr lang="en-GB" altLang="en-US" dirty="0" err="1"/>
              <a:t>aluminija</a:t>
            </a:r>
            <a:r>
              <a:rPr lang="en-GB" altLang="en-US" dirty="0"/>
              <a:t> </a:t>
            </a:r>
            <a:r>
              <a:rPr lang="en-GB" altLang="en-US" dirty="0" err="1"/>
              <a:t>i</a:t>
            </a:r>
            <a:r>
              <a:rPr lang="en-GB" altLang="en-US" dirty="0"/>
              <a:t> </a:t>
            </a:r>
            <a:r>
              <a:rPr lang="en-GB" altLang="en-US" dirty="0" err="1"/>
              <a:t>aluminijskih</a:t>
            </a:r>
            <a:r>
              <a:rPr lang="en-GB" altLang="en-US" dirty="0"/>
              <a:t> </a:t>
            </a:r>
            <a:r>
              <a:rPr lang="en-GB" altLang="en-US" dirty="0" err="1"/>
              <a:t>legura</a:t>
            </a:r>
            <a:r>
              <a:rPr lang="en-GB" altLang="en-US" dirty="0"/>
              <a:t> </a:t>
            </a:r>
            <a:r>
              <a:rPr lang="en-GB" altLang="en-US" dirty="0" err="1"/>
              <a:t>su</a:t>
            </a:r>
            <a:r>
              <a:rPr lang="en-GB" altLang="en-US" dirty="0"/>
              <a:t> </a:t>
            </a:r>
            <a:r>
              <a:rPr lang="en-GB" altLang="en-US" dirty="0" err="1"/>
              <a:t>uglavnom</a:t>
            </a:r>
            <a:r>
              <a:rPr lang="en-GB" altLang="en-US" dirty="0"/>
              <a:t> </a:t>
            </a:r>
            <a:r>
              <a:rPr lang="en-GB" altLang="en-US" dirty="0" err="1"/>
              <a:t>ovisna</a:t>
            </a:r>
            <a:r>
              <a:rPr lang="en-GB" altLang="en-US" dirty="0"/>
              <a:t> o </a:t>
            </a:r>
            <a:r>
              <a:rPr lang="en-GB" altLang="en-US" dirty="0" err="1"/>
              <a:t>tim</a:t>
            </a:r>
            <a:r>
              <a:rPr lang="en-GB" altLang="en-US" dirty="0"/>
              <a:t> </a:t>
            </a:r>
            <a:r>
              <a:rPr lang="en-GB" altLang="en-US" dirty="0" err="1"/>
              <a:t>greškama</a:t>
            </a:r>
            <a:r>
              <a:rPr lang="en-GB" altLang="en-US" dirty="0"/>
              <a:t>. U </a:t>
            </a:r>
            <a:r>
              <a:rPr lang="en-GB" altLang="en-US" dirty="0" err="1"/>
              <a:t>kristalima</a:t>
            </a:r>
            <a:r>
              <a:rPr lang="en-GB" altLang="en-US" dirty="0"/>
              <a:t> se (</a:t>
            </a:r>
            <a:r>
              <a:rPr lang="en-GB" altLang="en-US" dirty="0" err="1"/>
              <a:t>crtež</a:t>
            </a:r>
            <a:r>
              <a:rPr lang="en-GB" altLang="en-US" dirty="0"/>
              <a:t> ) </a:t>
            </a:r>
            <a:r>
              <a:rPr lang="en-GB" altLang="en-US" dirty="0" err="1"/>
              <a:t>javljaju</a:t>
            </a:r>
            <a:r>
              <a:rPr lang="en-GB" altLang="en-US" dirty="0"/>
              <a:t> </a:t>
            </a:r>
            <a:r>
              <a:rPr lang="en-GB" altLang="en-US" dirty="0" err="1"/>
              <a:t>sljedeće</a:t>
            </a:r>
            <a:r>
              <a:rPr lang="en-GB" altLang="en-US" dirty="0"/>
              <a:t> </a:t>
            </a:r>
            <a:r>
              <a:rPr lang="en-GB" altLang="en-US" dirty="0" err="1"/>
              <a:t>greške</a:t>
            </a:r>
            <a:r>
              <a:rPr lang="en-GB" altLang="en-US" dirty="0"/>
              <a:t>: </a:t>
            </a:r>
            <a:r>
              <a:rPr lang="en-GB" altLang="en-US" dirty="0" err="1"/>
              <a:t>točkaste</a:t>
            </a:r>
            <a:r>
              <a:rPr lang="en-GB" altLang="en-US" dirty="0"/>
              <a:t> </a:t>
            </a:r>
            <a:r>
              <a:rPr lang="en-GB" altLang="en-US" dirty="0" err="1"/>
              <a:t>ili</a:t>
            </a:r>
            <a:r>
              <a:rPr lang="en-GB" altLang="en-US" dirty="0"/>
              <a:t> </a:t>
            </a:r>
            <a:r>
              <a:rPr lang="en-GB" altLang="en-US" dirty="0" err="1"/>
              <a:t>bezdimenzionalne</a:t>
            </a:r>
            <a:r>
              <a:rPr lang="en-GB" altLang="en-US" dirty="0"/>
              <a:t> </a:t>
            </a:r>
            <a:r>
              <a:rPr lang="en-GB" altLang="en-US" dirty="0" err="1"/>
              <a:t>greške</a:t>
            </a:r>
            <a:r>
              <a:rPr lang="en-GB" altLang="en-US" dirty="0"/>
              <a:t>: </a:t>
            </a:r>
            <a:r>
              <a:rPr lang="en-GB" altLang="en-US" dirty="0" err="1"/>
              <a:t>praznine</a:t>
            </a:r>
            <a:r>
              <a:rPr lang="en-GB" altLang="en-US" dirty="0"/>
              <a:t> u </a:t>
            </a:r>
            <a:r>
              <a:rPr lang="en-GB" altLang="en-US" dirty="0" err="1"/>
              <a:t>rešetki</a:t>
            </a:r>
            <a:r>
              <a:rPr lang="en-GB" altLang="en-US" dirty="0"/>
              <a:t>, </a:t>
            </a:r>
            <a:r>
              <a:rPr lang="en-GB" altLang="en-US" dirty="0" err="1"/>
              <a:t>intersticijski</a:t>
            </a:r>
            <a:r>
              <a:rPr lang="en-GB" altLang="en-US" dirty="0"/>
              <a:t> </a:t>
            </a:r>
            <a:r>
              <a:rPr lang="en-GB" altLang="en-US" dirty="0" err="1"/>
              <a:t>atomi</a:t>
            </a:r>
            <a:r>
              <a:rPr lang="en-GB" altLang="en-US" dirty="0"/>
              <a:t>, </a:t>
            </a:r>
            <a:r>
              <a:rPr lang="en-GB" altLang="en-US" dirty="0" err="1"/>
              <a:t>strani</a:t>
            </a:r>
            <a:r>
              <a:rPr lang="en-GB" altLang="en-US" dirty="0"/>
              <a:t> </a:t>
            </a:r>
            <a:r>
              <a:rPr lang="en-GB" altLang="en-US" dirty="0" err="1"/>
              <a:t>atomi</a:t>
            </a:r>
            <a:r>
              <a:rPr lang="en-GB" altLang="en-US" dirty="0"/>
              <a:t>,  </a:t>
            </a:r>
            <a:r>
              <a:rPr lang="en-GB" altLang="en-US" dirty="0" err="1"/>
              <a:t>linijske</a:t>
            </a:r>
            <a:r>
              <a:rPr lang="en-GB" altLang="en-US" dirty="0"/>
              <a:t> </a:t>
            </a:r>
            <a:r>
              <a:rPr lang="en-GB" altLang="en-US" dirty="0" err="1"/>
              <a:t>ili</a:t>
            </a:r>
            <a:r>
              <a:rPr lang="en-GB" altLang="en-US" dirty="0"/>
              <a:t> </a:t>
            </a:r>
            <a:r>
              <a:rPr lang="en-GB" altLang="en-US" dirty="0" err="1"/>
              <a:t>jednodimenzionalne</a:t>
            </a:r>
            <a:r>
              <a:rPr lang="en-GB" altLang="en-US" dirty="0"/>
              <a:t> </a:t>
            </a:r>
            <a:r>
              <a:rPr lang="en-GB" altLang="en-US" dirty="0" err="1"/>
              <a:t>greške</a:t>
            </a:r>
            <a:r>
              <a:rPr lang="en-GB" altLang="en-US" dirty="0"/>
              <a:t> – </a:t>
            </a:r>
            <a:r>
              <a:rPr lang="en-GB" altLang="en-US" dirty="0" err="1"/>
              <a:t>dislokacije</a:t>
            </a:r>
            <a:r>
              <a:rPr lang="en-GB" altLang="en-US" dirty="0"/>
              <a:t>,  </a:t>
            </a:r>
            <a:r>
              <a:rPr lang="en-GB" altLang="en-US" dirty="0" err="1"/>
              <a:t>plošne</a:t>
            </a:r>
            <a:r>
              <a:rPr lang="en-GB" altLang="en-US" dirty="0"/>
              <a:t> </a:t>
            </a:r>
            <a:r>
              <a:rPr lang="en-GB" altLang="en-US" dirty="0" err="1"/>
              <a:t>ili</a:t>
            </a:r>
            <a:r>
              <a:rPr lang="en-GB" altLang="en-US" dirty="0"/>
              <a:t> </a:t>
            </a:r>
            <a:r>
              <a:rPr lang="en-GB" altLang="en-US" dirty="0" err="1"/>
              <a:t>dvodimenzionalne</a:t>
            </a:r>
            <a:r>
              <a:rPr lang="en-GB" altLang="en-US" dirty="0"/>
              <a:t> </a:t>
            </a:r>
            <a:r>
              <a:rPr lang="en-GB" altLang="en-US" dirty="0" err="1"/>
              <a:t>greške</a:t>
            </a:r>
            <a:r>
              <a:rPr lang="en-GB" altLang="en-US" dirty="0"/>
              <a:t>: </a:t>
            </a:r>
            <a:r>
              <a:rPr lang="en-GB" altLang="en-US" dirty="0" err="1"/>
              <a:t>naslage</a:t>
            </a:r>
            <a:r>
              <a:rPr lang="en-GB" altLang="en-US" dirty="0"/>
              <a:t>, </a:t>
            </a:r>
            <a:r>
              <a:rPr lang="en-GB" altLang="en-US" dirty="0" err="1"/>
              <a:t>greške</a:t>
            </a:r>
            <a:r>
              <a:rPr lang="en-GB" altLang="en-US" dirty="0"/>
              <a:t> </a:t>
            </a:r>
            <a:r>
              <a:rPr lang="en-GB" altLang="en-US" dirty="0" err="1"/>
              <a:t>na</a:t>
            </a:r>
            <a:r>
              <a:rPr lang="en-GB" altLang="en-US" dirty="0"/>
              <a:t> </a:t>
            </a:r>
            <a:r>
              <a:rPr lang="en-GB" altLang="en-US" dirty="0" err="1"/>
              <a:t>granicama</a:t>
            </a:r>
            <a:r>
              <a:rPr lang="en-GB" altLang="en-US" dirty="0"/>
              <a:t> </a:t>
            </a:r>
            <a:r>
              <a:rPr lang="en-GB" altLang="en-US" dirty="0" err="1"/>
              <a:t>podzrna</a:t>
            </a:r>
            <a:r>
              <a:rPr lang="en-GB" altLang="en-US" dirty="0"/>
              <a:t>, </a:t>
            </a:r>
            <a:r>
              <a:rPr lang="en-GB" altLang="en-US" dirty="0" err="1"/>
              <a:t>kao</a:t>
            </a:r>
            <a:r>
              <a:rPr lang="en-GB" altLang="en-US" dirty="0"/>
              <a:t> </a:t>
            </a:r>
            <a:r>
              <a:rPr lang="en-GB" altLang="en-US" dirty="0" err="1"/>
              <a:t>i</a:t>
            </a:r>
            <a:r>
              <a:rPr lang="en-GB" altLang="en-US" dirty="0"/>
              <a:t> </a:t>
            </a:r>
            <a:r>
              <a:rPr lang="en-GB" altLang="en-US" dirty="0" err="1"/>
              <a:t>greške</a:t>
            </a:r>
            <a:r>
              <a:rPr lang="en-GB" altLang="en-US" dirty="0"/>
              <a:t> </a:t>
            </a:r>
            <a:r>
              <a:rPr lang="en-GB" altLang="en-US" dirty="0" err="1"/>
              <a:t>na</a:t>
            </a:r>
            <a:r>
              <a:rPr lang="en-GB" altLang="en-US" dirty="0"/>
              <a:t> </a:t>
            </a:r>
            <a:r>
              <a:rPr lang="en-GB" altLang="en-US" dirty="0" err="1"/>
              <a:t>granicama</a:t>
            </a:r>
            <a:r>
              <a:rPr lang="en-GB" altLang="en-US" dirty="0"/>
              <a:t> </a:t>
            </a:r>
            <a:r>
              <a:rPr lang="en-GB" altLang="en-US" dirty="0" err="1"/>
              <a:t>zrna</a:t>
            </a:r>
            <a:r>
              <a:rPr lang="en-GB" altLang="en-US" dirty="0"/>
              <a:t>.</a:t>
            </a:r>
          </a:p>
          <a:p>
            <a:endParaRPr lang="en-GB" altLang="en-US" dirty="0"/>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BBF57456-C9DD-4C87-93FE-9967F4D00910}" type="slidenum">
              <a:rPr lang="en-GB" altLang="en-US">
                <a:solidFill>
                  <a:prstClr val="black"/>
                </a:solidFill>
              </a:rPr>
              <a:pPr/>
              <a:t>7</a:t>
            </a:fld>
            <a:endParaRPr lang="en-GB"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err="1"/>
              <a:t>jedan</a:t>
            </a:r>
            <a:r>
              <a:rPr lang="en-GB" altLang="en-US" dirty="0"/>
              <a:t> od </a:t>
            </a:r>
            <a:r>
              <a:rPr lang="en-GB" altLang="en-US" dirty="0" err="1"/>
              <a:t>najboljih</a:t>
            </a:r>
            <a:r>
              <a:rPr lang="en-GB" altLang="en-US" dirty="0"/>
              <a:t> </a:t>
            </a:r>
            <a:r>
              <a:rPr lang="en-GB" altLang="en-US" dirty="0" err="1"/>
              <a:t>elemenata</a:t>
            </a:r>
            <a:r>
              <a:rPr lang="en-GB" altLang="en-US" dirty="0"/>
              <a:t> za </a:t>
            </a:r>
            <a:r>
              <a:rPr lang="en-GB" altLang="en-US" dirty="0" err="1"/>
              <a:t>poboljšanje</a:t>
            </a:r>
            <a:r>
              <a:rPr lang="en-GB" altLang="en-US" dirty="0"/>
              <a:t> </a:t>
            </a:r>
            <a:r>
              <a:rPr lang="en-GB" altLang="en-US" dirty="0" err="1"/>
              <a:t>čvrstoće</a:t>
            </a:r>
            <a:r>
              <a:rPr lang="en-GB" altLang="en-US" dirty="0"/>
              <a:t> </a:t>
            </a:r>
            <a:r>
              <a:rPr lang="hr-HR" altLang="en-US" dirty="0" err="1"/>
              <a:t>legiranjem</a:t>
            </a:r>
            <a:r>
              <a:rPr lang="hr-HR" altLang="en-US" dirty="0"/>
              <a:t> j</a:t>
            </a:r>
            <a:r>
              <a:rPr lang="en-GB" altLang="en-US" dirty="0"/>
              <a:t>e </a:t>
            </a:r>
            <a:r>
              <a:rPr lang="en-GB" altLang="en-US" dirty="0" err="1"/>
              <a:t>magnezij</a:t>
            </a:r>
            <a:r>
              <a:rPr lang="en-GB" altLang="en-US" dirty="0"/>
              <a:t> -Al-Mg </a:t>
            </a:r>
            <a:r>
              <a:rPr lang="en-GB" altLang="en-US" dirty="0" err="1"/>
              <a:t>legure</a:t>
            </a:r>
            <a:r>
              <a:rPr lang="en-GB" altLang="en-US" dirty="0"/>
              <a:t> </a:t>
            </a:r>
            <a:r>
              <a:rPr lang="en-GB" altLang="en-US" dirty="0" err="1"/>
              <a:t>su</a:t>
            </a:r>
            <a:r>
              <a:rPr lang="en-GB" altLang="en-US" dirty="0"/>
              <a:t> bile </a:t>
            </a:r>
            <a:r>
              <a:rPr lang="en-GB" altLang="en-US" dirty="0" err="1"/>
              <a:t>pretežan</a:t>
            </a:r>
            <a:r>
              <a:rPr lang="en-GB" altLang="en-US" dirty="0"/>
              <a:t> </a:t>
            </a:r>
            <a:r>
              <a:rPr lang="en-GB" altLang="en-US" dirty="0" err="1"/>
              <a:t>izbor</a:t>
            </a:r>
            <a:r>
              <a:rPr lang="en-GB" altLang="en-US" dirty="0"/>
              <a:t>  </a:t>
            </a:r>
            <a:r>
              <a:rPr lang="en-GB" altLang="en-US" dirty="0" err="1"/>
              <a:t>već</a:t>
            </a:r>
            <a:r>
              <a:rPr lang="en-GB" altLang="en-US" dirty="0"/>
              <a:t> </a:t>
            </a:r>
            <a:r>
              <a:rPr lang="en-GB" altLang="en-US" dirty="0" err="1"/>
              <a:t>prije</a:t>
            </a:r>
            <a:r>
              <a:rPr lang="en-GB" altLang="en-US" dirty="0"/>
              <a:t> 100 </a:t>
            </a:r>
            <a:r>
              <a:rPr lang="en-GB" altLang="en-US" dirty="0" err="1"/>
              <a:t>godina</a:t>
            </a:r>
            <a:endParaRPr lang="en-GB" altLang="en-US" dirty="0"/>
          </a:p>
          <a:p>
            <a:r>
              <a:rPr lang="en-GB" altLang="en-US" dirty="0"/>
              <a:t>-</a:t>
            </a:r>
            <a:r>
              <a:rPr lang="en-GB" altLang="en-US" dirty="0" err="1"/>
              <a:t>visoke</a:t>
            </a:r>
            <a:r>
              <a:rPr lang="en-GB" altLang="en-US" dirty="0"/>
              <a:t> </a:t>
            </a:r>
            <a:r>
              <a:rPr lang="en-GB" altLang="en-US" dirty="0" err="1"/>
              <a:t>vrijednosti</a:t>
            </a:r>
            <a:r>
              <a:rPr lang="en-GB" altLang="en-US" dirty="0"/>
              <a:t> </a:t>
            </a:r>
            <a:r>
              <a:rPr lang="en-GB" altLang="en-US" dirty="0" err="1"/>
              <a:t>čvrstoća</a:t>
            </a:r>
            <a:r>
              <a:rPr lang="en-GB" altLang="en-US" dirty="0"/>
              <a:t> u </a:t>
            </a:r>
            <a:r>
              <a:rPr lang="en-GB" altLang="en-US" dirty="0" err="1"/>
              <a:t>legurama</a:t>
            </a:r>
            <a:r>
              <a:rPr lang="en-GB" altLang="en-US" dirty="0"/>
              <a:t> </a:t>
            </a:r>
            <a:r>
              <a:rPr lang="en-GB" altLang="en-US" dirty="0" err="1"/>
              <a:t>sa</a:t>
            </a:r>
            <a:r>
              <a:rPr lang="en-GB" altLang="en-US" dirty="0"/>
              <a:t> 10 % Mg </a:t>
            </a:r>
            <a:r>
              <a:rPr lang="en-GB" altLang="en-US" dirty="0" err="1"/>
              <a:t>su</a:t>
            </a:r>
            <a:r>
              <a:rPr lang="en-GB" altLang="en-US" dirty="0"/>
              <a:t> </a:t>
            </a:r>
            <a:r>
              <a:rPr lang="en-GB" altLang="en-US" dirty="0" err="1"/>
              <a:t>komercijalno</a:t>
            </a:r>
            <a:r>
              <a:rPr lang="en-GB" altLang="en-US" dirty="0"/>
              <a:t> </a:t>
            </a:r>
            <a:r>
              <a:rPr lang="en-GB" altLang="en-US" dirty="0" err="1"/>
              <a:t>dostupne</a:t>
            </a:r>
            <a:r>
              <a:rPr lang="en-GB" altLang="en-US" dirty="0"/>
              <a:t>, -</a:t>
            </a:r>
            <a:r>
              <a:rPr lang="en-GB" altLang="en-US" dirty="0" err="1"/>
              <a:t>problemi</a:t>
            </a:r>
            <a:r>
              <a:rPr lang="en-GB" altLang="en-US" dirty="0"/>
              <a:t> se </a:t>
            </a:r>
            <a:r>
              <a:rPr lang="en-GB" altLang="en-US" dirty="0" err="1"/>
              <a:t>javljaju</a:t>
            </a:r>
            <a:r>
              <a:rPr lang="en-GB" altLang="en-US" dirty="0"/>
              <a:t> </a:t>
            </a:r>
            <a:r>
              <a:rPr lang="en-GB" altLang="en-US" dirty="0" err="1"/>
              <a:t>kada</a:t>
            </a:r>
            <a:r>
              <a:rPr lang="en-GB" altLang="en-US" dirty="0"/>
              <a:t> </a:t>
            </a:r>
            <a:r>
              <a:rPr lang="en-GB" altLang="en-US" dirty="0" err="1"/>
              <a:t>manja</a:t>
            </a:r>
            <a:r>
              <a:rPr lang="en-GB" altLang="en-US" dirty="0"/>
              <a:t> </a:t>
            </a:r>
            <a:r>
              <a:rPr lang="en-GB" altLang="en-US" dirty="0" err="1"/>
              <a:t>korozivna</a:t>
            </a:r>
            <a:r>
              <a:rPr lang="en-GB" altLang="en-US" dirty="0"/>
              <a:t> </a:t>
            </a:r>
            <a:r>
              <a:rPr lang="en-GB" altLang="en-US" dirty="0" err="1"/>
              <a:t>otpornost</a:t>
            </a:r>
            <a:r>
              <a:rPr lang="en-GB" altLang="en-US" dirty="0"/>
              <a:t> </a:t>
            </a:r>
            <a:r>
              <a:rPr lang="en-GB" altLang="en-US" dirty="0" err="1"/>
              <a:t>legura</a:t>
            </a:r>
            <a:r>
              <a:rPr lang="en-GB" altLang="en-US" dirty="0"/>
              <a:t> </a:t>
            </a:r>
            <a:r>
              <a:rPr lang="en-GB" altLang="en-US" dirty="0" err="1"/>
              <a:t>sa</a:t>
            </a:r>
            <a:r>
              <a:rPr lang="en-GB" altLang="en-US" dirty="0"/>
              <a:t> </a:t>
            </a:r>
            <a:r>
              <a:rPr lang="en-GB" altLang="en-US" dirty="0" err="1"/>
              <a:t>većim</a:t>
            </a:r>
            <a:r>
              <a:rPr lang="en-GB" altLang="en-US" dirty="0"/>
              <a:t> </a:t>
            </a:r>
            <a:r>
              <a:rPr lang="en-GB" altLang="en-US" dirty="0" err="1"/>
              <a:t>udjelom</a:t>
            </a:r>
            <a:r>
              <a:rPr lang="en-GB" altLang="en-US" dirty="0"/>
              <a:t> </a:t>
            </a:r>
            <a:r>
              <a:rPr lang="en-GB" altLang="en-US" dirty="0" err="1"/>
              <a:t>magnezija</a:t>
            </a:r>
            <a:r>
              <a:rPr lang="en-GB" altLang="en-US" dirty="0"/>
              <a:t> </a:t>
            </a:r>
            <a:r>
              <a:rPr lang="en-GB" altLang="en-US" dirty="0" err="1"/>
              <a:t>vodi</a:t>
            </a:r>
            <a:r>
              <a:rPr lang="en-GB" altLang="en-US" dirty="0"/>
              <a:t> </a:t>
            </a:r>
            <a:r>
              <a:rPr lang="en-GB" altLang="en-US" dirty="0" err="1"/>
              <a:t>postepenom</a:t>
            </a:r>
            <a:r>
              <a:rPr lang="en-GB" altLang="en-US" dirty="0"/>
              <a:t> </a:t>
            </a:r>
            <a:r>
              <a:rPr lang="en-GB" altLang="en-US" dirty="0" err="1"/>
              <a:t>prihvaćanju</a:t>
            </a:r>
            <a:r>
              <a:rPr lang="en-GB" altLang="en-US" dirty="0"/>
              <a:t> </a:t>
            </a:r>
            <a:r>
              <a:rPr lang="en-GB" altLang="en-US" dirty="0" err="1"/>
              <a:t>legura</a:t>
            </a:r>
            <a:r>
              <a:rPr lang="en-GB" altLang="en-US" dirty="0"/>
              <a:t> </a:t>
            </a:r>
            <a:r>
              <a:rPr lang="en-GB" altLang="en-US" dirty="0" err="1"/>
              <a:t>sa</a:t>
            </a:r>
            <a:r>
              <a:rPr lang="en-GB" altLang="en-US" dirty="0"/>
              <a:t> </a:t>
            </a:r>
            <a:r>
              <a:rPr lang="en-GB" altLang="en-US" dirty="0" err="1"/>
              <a:t>manjim</a:t>
            </a:r>
            <a:r>
              <a:rPr lang="en-GB" altLang="en-US" dirty="0"/>
              <a:t>  </a:t>
            </a:r>
            <a:r>
              <a:rPr lang="en-GB" altLang="en-US" dirty="0" err="1"/>
              <a:t>količinama</a:t>
            </a:r>
            <a:r>
              <a:rPr lang="en-GB" altLang="en-US" dirty="0"/>
              <a:t> </a:t>
            </a:r>
            <a:r>
              <a:rPr lang="en-GB" altLang="en-US" dirty="0" err="1"/>
              <a:t>magnezija</a:t>
            </a:r>
            <a:r>
              <a:rPr lang="en-GB" altLang="en-US" dirty="0"/>
              <a:t> </a:t>
            </a:r>
            <a:r>
              <a:rPr lang="en-GB" altLang="en-US" dirty="0" err="1"/>
              <a:t>sa</a:t>
            </a:r>
            <a:r>
              <a:rPr lang="en-GB" altLang="en-US" dirty="0"/>
              <a:t> </a:t>
            </a:r>
            <a:r>
              <a:rPr lang="en-GB" altLang="en-US" dirty="0" err="1"/>
              <a:t>dodacima</a:t>
            </a:r>
            <a:r>
              <a:rPr lang="en-GB" altLang="en-US" dirty="0"/>
              <a:t> </a:t>
            </a:r>
            <a:r>
              <a:rPr lang="en-GB" altLang="en-US" dirty="0" err="1"/>
              <a:t>mangana</a:t>
            </a:r>
            <a:endParaRPr lang="en-GB" altLang="en-US" dirty="0"/>
          </a:p>
          <a:p>
            <a:r>
              <a:rPr lang="en-GB" altLang="en-US" dirty="0" err="1"/>
              <a:t>Ojačanje</a:t>
            </a:r>
            <a:r>
              <a:rPr lang="en-GB" altLang="en-US" dirty="0"/>
              <a:t> </a:t>
            </a:r>
            <a:r>
              <a:rPr lang="en-GB" altLang="en-US" dirty="0" err="1"/>
              <a:t>legiranjem</a:t>
            </a:r>
            <a:r>
              <a:rPr lang="en-GB" altLang="en-US" dirty="0"/>
              <a:t> (alloy hardening)</a:t>
            </a:r>
          </a:p>
          <a:p>
            <a:r>
              <a:rPr lang="en-GB" altLang="en-US" dirty="0"/>
              <a:t>-</a:t>
            </a:r>
            <a:r>
              <a:rPr lang="en-GB" altLang="en-US" dirty="0" err="1"/>
              <a:t>uspješan</a:t>
            </a:r>
            <a:r>
              <a:rPr lang="en-GB" altLang="en-US" dirty="0"/>
              <a:t> </a:t>
            </a:r>
            <a:r>
              <a:rPr lang="en-GB" altLang="en-US" dirty="0" err="1"/>
              <a:t>način</a:t>
            </a:r>
            <a:r>
              <a:rPr lang="en-GB" altLang="en-US" dirty="0"/>
              <a:t> </a:t>
            </a:r>
            <a:r>
              <a:rPr lang="en-GB" altLang="en-US" dirty="0" err="1"/>
              <a:t>proizvodnje</a:t>
            </a:r>
            <a:r>
              <a:rPr lang="en-GB" altLang="en-US" dirty="0"/>
              <a:t> </a:t>
            </a:r>
            <a:r>
              <a:rPr lang="en-GB" altLang="en-US" dirty="0" err="1"/>
              <a:t>rešetkastih</a:t>
            </a:r>
            <a:r>
              <a:rPr lang="en-GB" altLang="en-US" dirty="0"/>
              <a:t> </a:t>
            </a:r>
            <a:r>
              <a:rPr lang="en-GB" altLang="en-US" dirty="0" err="1"/>
              <a:t>imperfekcija</a:t>
            </a:r>
            <a:r>
              <a:rPr lang="en-GB" altLang="en-US" dirty="0"/>
              <a:t> je u </a:t>
            </a:r>
            <a:r>
              <a:rPr lang="en-GB" altLang="en-US" dirty="0" err="1"/>
              <a:t>uvođenju</a:t>
            </a:r>
            <a:r>
              <a:rPr lang="en-GB" altLang="en-US" dirty="0"/>
              <a:t> </a:t>
            </a:r>
            <a:r>
              <a:rPr lang="en-GB" altLang="en-US" dirty="0" err="1"/>
              <a:t>prikladnih</a:t>
            </a:r>
            <a:r>
              <a:rPr lang="en-GB" altLang="en-US" dirty="0"/>
              <a:t> </a:t>
            </a:r>
            <a:r>
              <a:rPr lang="en-GB" altLang="en-US" dirty="0" err="1"/>
              <a:t>vanjskih</a:t>
            </a:r>
            <a:r>
              <a:rPr lang="en-GB" altLang="en-US" dirty="0"/>
              <a:t> </a:t>
            </a:r>
            <a:r>
              <a:rPr lang="en-GB" altLang="en-US" dirty="0" err="1"/>
              <a:t>elemenata</a:t>
            </a:r>
            <a:r>
              <a:rPr lang="en-GB" altLang="en-US" dirty="0"/>
              <a:t> </a:t>
            </a:r>
            <a:r>
              <a:rPr lang="en-GB" altLang="en-US" dirty="0" err="1"/>
              <a:t>na</a:t>
            </a:r>
            <a:r>
              <a:rPr lang="en-GB" altLang="en-US" dirty="0"/>
              <a:t> </a:t>
            </a:r>
            <a:r>
              <a:rPr lang="en-GB" altLang="en-US" dirty="0" err="1"/>
              <a:t>aluminijskoj</a:t>
            </a:r>
            <a:r>
              <a:rPr lang="en-GB" altLang="en-US" dirty="0"/>
              <a:t> </a:t>
            </a:r>
            <a:r>
              <a:rPr lang="en-GB" altLang="en-US" dirty="0" err="1"/>
              <a:t>matrici</a:t>
            </a:r>
            <a:endParaRPr lang="en-GB" altLang="en-US" dirty="0"/>
          </a:p>
          <a:p>
            <a:r>
              <a:rPr lang="en-GB" altLang="en-US" dirty="0"/>
              <a:t>-do </a:t>
            </a:r>
            <a:r>
              <a:rPr lang="en-GB" altLang="en-US" dirty="0" err="1"/>
              <a:t>određene</a:t>
            </a:r>
            <a:r>
              <a:rPr lang="en-GB" altLang="en-US" dirty="0"/>
              <a:t> </a:t>
            </a:r>
            <a:r>
              <a:rPr lang="en-GB" altLang="en-US" dirty="0" err="1"/>
              <a:t>razine</a:t>
            </a:r>
            <a:r>
              <a:rPr lang="en-GB" altLang="en-US" dirty="0"/>
              <a:t> </a:t>
            </a:r>
            <a:r>
              <a:rPr lang="en-GB" altLang="en-US" dirty="0" err="1"/>
              <a:t>efikasnost</a:t>
            </a:r>
            <a:r>
              <a:rPr lang="en-GB" altLang="en-US" dirty="0"/>
              <a:t> </a:t>
            </a:r>
            <a:r>
              <a:rPr lang="en-GB" altLang="en-US" dirty="0" err="1"/>
              <a:t>ovisi</a:t>
            </a:r>
            <a:r>
              <a:rPr lang="en-GB" altLang="en-US" dirty="0"/>
              <a:t> o </a:t>
            </a:r>
            <a:r>
              <a:rPr lang="en-GB" altLang="en-US" dirty="0" err="1"/>
              <a:t>razlici</a:t>
            </a:r>
            <a:r>
              <a:rPr lang="en-GB" altLang="en-US" dirty="0"/>
              <a:t> </a:t>
            </a:r>
            <a:r>
              <a:rPr lang="en-GB" altLang="en-US" dirty="0" err="1"/>
              <a:t>atomskog</a:t>
            </a:r>
            <a:r>
              <a:rPr lang="en-GB" altLang="en-US" dirty="0"/>
              <a:t> </a:t>
            </a:r>
            <a:r>
              <a:rPr lang="en-GB" altLang="en-US" dirty="0" err="1"/>
              <a:t>radijusa</a:t>
            </a:r>
            <a:r>
              <a:rPr lang="en-GB" altLang="en-US" dirty="0"/>
              <a:t> </a:t>
            </a:r>
            <a:r>
              <a:rPr lang="en-GB" altLang="en-US" dirty="0" err="1"/>
              <a:t>vanjskog</a:t>
            </a:r>
            <a:r>
              <a:rPr lang="en-GB" altLang="en-US" dirty="0"/>
              <a:t> </a:t>
            </a:r>
            <a:r>
              <a:rPr lang="en-GB" altLang="en-US" dirty="0" err="1"/>
              <a:t>elementa</a:t>
            </a:r>
            <a:r>
              <a:rPr lang="en-GB" altLang="en-US" dirty="0"/>
              <a:t> </a:t>
            </a:r>
            <a:r>
              <a:rPr lang="en-GB" altLang="en-US" dirty="0" err="1"/>
              <a:t>i</a:t>
            </a:r>
            <a:r>
              <a:rPr lang="en-GB" altLang="en-US" dirty="0"/>
              <a:t> </a:t>
            </a:r>
            <a:r>
              <a:rPr lang="en-GB" altLang="en-US" dirty="0" err="1"/>
              <a:t>aluminija</a:t>
            </a:r>
            <a:r>
              <a:rPr lang="en-GB" altLang="en-US" dirty="0"/>
              <a:t> </a:t>
            </a:r>
            <a:r>
              <a:rPr lang="en-GB" altLang="en-US" dirty="0" err="1"/>
              <a:t>čiji</a:t>
            </a:r>
            <a:r>
              <a:rPr lang="en-GB" altLang="en-US" dirty="0"/>
              <a:t> </a:t>
            </a:r>
            <a:r>
              <a:rPr lang="en-GB" altLang="en-US" dirty="0" err="1"/>
              <a:t>odnos</a:t>
            </a:r>
            <a:r>
              <a:rPr lang="en-GB" altLang="en-US" dirty="0"/>
              <a:t> </a:t>
            </a:r>
            <a:r>
              <a:rPr lang="en-GB" altLang="en-US" dirty="0" err="1"/>
              <a:t>nije</a:t>
            </a:r>
            <a:r>
              <a:rPr lang="en-GB" altLang="en-US" dirty="0"/>
              <a:t> </a:t>
            </a:r>
            <a:r>
              <a:rPr lang="en-GB" altLang="en-US" dirty="0" err="1"/>
              <a:t>linearan</a:t>
            </a:r>
            <a:r>
              <a:rPr lang="en-GB" altLang="en-US" dirty="0"/>
              <a:t> </a:t>
            </a:r>
          </a:p>
          <a:p>
            <a:endParaRPr lang="en-GB" altLang="en-US" dirty="0"/>
          </a:p>
        </p:txBody>
      </p:sp>
      <p:sp>
        <p:nvSpPr>
          <p:cNvPr id="193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D3C81D0E-4AAD-48E6-AB3D-828543170628}" type="slidenum">
              <a:rPr lang="en-GB" altLang="en-US">
                <a:solidFill>
                  <a:prstClr val="black"/>
                </a:solidFill>
              </a:rPr>
              <a:pPr/>
              <a:t>8</a:t>
            </a:fld>
            <a:endParaRPr lang="en-GB"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FUNKCIONALNA OJAČANJA </a:t>
            </a:r>
            <a:r>
              <a:rPr lang="en-GB" altLang="en-US" dirty="0" err="1"/>
              <a:t>plastične</a:t>
            </a:r>
            <a:r>
              <a:rPr lang="en-GB" altLang="en-US" dirty="0"/>
              <a:t> </a:t>
            </a:r>
            <a:r>
              <a:rPr lang="en-GB" altLang="en-US" dirty="0" err="1"/>
              <a:t>deformacije</a:t>
            </a:r>
            <a:r>
              <a:rPr lang="en-GB" altLang="en-US" dirty="0"/>
              <a:t> </a:t>
            </a:r>
            <a:r>
              <a:rPr lang="en-GB" altLang="en-US" dirty="0" err="1"/>
              <a:t>potiču</a:t>
            </a:r>
            <a:r>
              <a:rPr lang="en-GB" altLang="en-US" dirty="0"/>
              <a:t> </a:t>
            </a:r>
            <a:r>
              <a:rPr lang="en-GB" altLang="en-US" dirty="0" err="1"/>
              <a:t>imperfekcije</a:t>
            </a:r>
            <a:r>
              <a:rPr lang="en-GB" altLang="en-US" dirty="0"/>
              <a:t> u </a:t>
            </a:r>
            <a:r>
              <a:rPr lang="en-GB" altLang="en-US" dirty="0" err="1"/>
              <a:t>rešetki</a:t>
            </a:r>
            <a:r>
              <a:rPr lang="en-GB" altLang="en-US" dirty="0"/>
              <a:t> </a:t>
            </a:r>
            <a:r>
              <a:rPr lang="en-GB" altLang="en-US" dirty="0" err="1"/>
              <a:t>povećavajući</a:t>
            </a:r>
            <a:r>
              <a:rPr lang="en-GB" altLang="en-US" dirty="0"/>
              <a:t> </a:t>
            </a:r>
            <a:r>
              <a:rPr lang="en-GB" altLang="en-US" dirty="0" err="1"/>
              <a:t>broj</a:t>
            </a:r>
            <a:r>
              <a:rPr lang="en-GB" altLang="en-US" dirty="0"/>
              <a:t> </a:t>
            </a:r>
            <a:r>
              <a:rPr lang="en-GB" altLang="en-US" dirty="0" err="1"/>
              <a:t>dislokacija</a:t>
            </a:r>
            <a:r>
              <a:rPr lang="en-GB" altLang="en-US" dirty="0"/>
              <a:t> </a:t>
            </a:r>
            <a:r>
              <a:rPr lang="en-GB" altLang="en-US" dirty="0" err="1"/>
              <a:t>osobito</a:t>
            </a:r>
            <a:r>
              <a:rPr lang="en-GB" altLang="en-US" dirty="0"/>
              <a:t> </a:t>
            </a:r>
            <a:r>
              <a:rPr lang="en-GB" altLang="en-US" dirty="0" err="1"/>
              <a:t>duž</a:t>
            </a:r>
            <a:r>
              <a:rPr lang="en-GB" altLang="en-US" dirty="0"/>
              <a:t> </a:t>
            </a:r>
            <a:r>
              <a:rPr lang="en-GB" altLang="en-US" dirty="0" err="1"/>
              <a:t>kliznih</a:t>
            </a:r>
            <a:r>
              <a:rPr lang="en-GB" altLang="en-US" dirty="0"/>
              <a:t> </a:t>
            </a:r>
            <a:r>
              <a:rPr lang="en-GB" altLang="en-US" dirty="0" err="1"/>
              <a:t>površina</a:t>
            </a:r>
            <a:r>
              <a:rPr lang="en-GB" altLang="en-US" dirty="0"/>
              <a:t>: -</a:t>
            </a:r>
            <a:r>
              <a:rPr lang="en-GB" altLang="en-US" dirty="0" err="1"/>
              <a:t>povećanjem</a:t>
            </a:r>
            <a:r>
              <a:rPr lang="en-GB" altLang="en-US" dirty="0"/>
              <a:t> </a:t>
            </a:r>
            <a:r>
              <a:rPr lang="en-GB" altLang="en-US" dirty="0" err="1"/>
              <a:t>opterećenja</a:t>
            </a:r>
            <a:r>
              <a:rPr lang="en-GB" altLang="en-US" dirty="0"/>
              <a:t> </a:t>
            </a:r>
            <a:r>
              <a:rPr lang="en-GB" altLang="en-US" dirty="0" err="1"/>
              <a:t>i</a:t>
            </a:r>
            <a:r>
              <a:rPr lang="en-GB" altLang="en-US" dirty="0"/>
              <a:t> </a:t>
            </a:r>
            <a:r>
              <a:rPr lang="en-GB" altLang="en-US" dirty="0" err="1"/>
              <a:t>deformacija</a:t>
            </a:r>
            <a:r>
              <a:rPr lang="en-GB" altLang="en-US" dirty="0"/>
              <a:t>, </a:t>
            </a:r>
            <a:r>
              <a:rPr lang="en-GB" altLang="en-US" dirty="0" err="1"/>
              <a:t>klizne</a:t>
            </a:r>
            <a:r>
              <a:rPr lang="en-GB" altLang="en-US" dirty="0"/>
              <a:t> </a:t>
            </a:r>
            <a:r>
              <a:rPr lang="en-GB" altLang="en-US" dirty="0" err="1"/>
              <a:t>površine</a:t>
            </a:r>
            <a:r>
              <a:rPr lang="en-GB" altLang="en-US" dirty="0"/>
              <a:t> se </a:t>
            </a:r>
            <a:r>
              <a:rPr lang="en-GB" altLang="en-US" dirty="0" err="1"/>
              <a:t>kontinuirano</a:t>
            </a:r>
            <a:r>
              <a:rPr lang="en-GB" altLang="en-US" dirty="0"/>
              <a:t> </a:t>
            </a:r>
            <a:r>
              <a:rPr lang="en-GB" altLang="en-US" dirty="0" err="1"/>
              <a:t>razvijaju</a:t>
            </a:r>
            <a:r>
              <a:rPr lang="en-GB" altLang="en-US" dirty="0"/>
              <a:t> pa se </a:t>
            </a:r>
            <a:r>
              <a:rPr lang="en-GB" altLang="en-US" dirty="0" err="1"/>
              <a:t>i</a:t>
            </a:r>
            <a:r>
              <a:rPr lang="en-GB" altLang="en-US" dirty="0"/>
              <a:t> </a:t>
            </a:r>
            <a:r>
              <a:rPr lang="en-GB" altLang="en-US" dirty="0" err="1"/>
              <a:t>materijal</a:t>
            </a:r>
            <a:r>
              <a:rPr lang="en-GB" altLang="en-US" dirty="0"/>
              <a:t> </a:t>
            </a:r>
            <a:r>
              <a:rPr lang="en-GB" altLang="en-US" dirty="0" err="1"/>
              <a:t>razvija</a:t>
            </a:r>
            <a:r>
              <a:rPr lang="en-GB" altLang="en-US" dirty="0"/>
              <a:t> </a:t>
            </a:r>
            <a:r>
              <a:rPr lang="en-GB" altLang="en-US" dirty="0" err="1"/>
              <a:t>sa</a:t>
            </a:r>
            <a:r>
              <a:rPr lang="en-GB" altLang="en-US" dirty="0"/>
              <a:t> </a:t>
            </a:r>
            <a:r>
              <a:rPr lang="en-GB" altLang="en-US" dirty="0" err="1"/>
              <a:t>povećanom</a:t>
            </a:r>
            <a:r>
              <a:rPr lang="en-GB" altLang="en-US" dirty="0"/>
              <a:t> </a:t>
            </a:r>
            <a:r>
              <a:rPr lang="en-GB" altLang="en-US" dirty="0" err="1"/>
              <a:t>čvrstoćom</a:t>
            </a:r>
            <a:r>
              <a:rPr lang="en-GB" altLang="en-US" dirty="0"/>
              <a:t> -</a:t>
            </a:r>
            <a:r>
              <a:rPr lang="en-GB" altLang="en-US" dirty="0" err="1"/>
              <a:t>paralelno</a:t>
            </a:r>
            <a:r>
              <a:rPr lang="en-GB" altLang="en-US" dirty="0"/>
              <a:t> </a:t>
            </a:r>
            <a:r>
              <a:rPr lang="en-GB" altLang="en-US" dirty="0" err="1"/>
              <a:t>sa</a:t>
            </a:r>
            <a:r>
              <a:rPr lang="en-GB" altLang="en-US" dirty="0"/>
              <a:t> </a:t>
            </a:r>
            <a:r>
              <a:rPr lang="en-GB" altLang="en-US" dirty="0" err="1"/>
              <a:t>povećanjem</a:t>
            </a:r>
            <a:r>
              <a:rPr lang="en-GB" altLang="en-US" dirty="0"/>
              <a:t> </a:t>
            </a:r>
            <a:r>
              <a:rPr lang="en-GB" altLang="en-US" dirty="0" err="1"/>
              <a:t>čvrstoće</a:t>
            </a:r>
            <a:r>
              <a:rPr lang="en-GB" altLang="en-US" dirty="0"/>
              <a:t>, </a:t>
            </a:r>
            <a:r>
              <a:rPr lang="en-GB" altLang="en-US" dirty="0" err="1"/>
              <a:t>žilavost</a:t>
            </a:r>
            <a:r>
              <a:rPr lang="en-GB" altLang="en-US" dirty="0"/>
              <a:t> pada </a:t>
            </a:r>
            <a:r>
              <a:rPr lang="en-GB" altLang="en-US" dirty="0" err="1"/>
              <a:t>sve</a:t>
            </a:r>
            <a:r>
              <a:rPr lang="en-GB" altLang="en-US" dirty="0"/>
              <a:t> do </a:t>
            </a:r>
            <a:r>
              <a:rPr lang="en-GB" altLang="en-US" dirty="0" err="1"/>
              <a:t>prestanka</a:t>
            </a:r>
            <a:r>
              <a:rPr lang="en-GB" altLang="en-US" dirty="0"/>
              <a:t> </a:t>
            </a:r>
            <a:r>
              <a:rPr lang="en-GB" altLang="en-US" dirty="0" err="1"/>
              <a:t>deformiranja</a:t>
            </a:r>
            <a:endParaRPr lang="en-GB" altLang="en-US" dirty="0"/>
          </a:p>
          <a:p>
            <a:r>
              <a:rPr lang="en-GB" altLang="en-US" dirty="0"/>
              <a:t>-</a:t>
            </a:r>
            <a:r>
              <a:rPr lang="en-GB" altLang="en-US" dirty="0" err="1"/>
              <a:t>pri</a:t>
            </a:r>
            <a:r>
              <a:rPr lang="en-GB" altLang="en-US" dirty="0"/>
              <a:t> </a:t>
            </a:r>
            <a:r>
              <a:rPr lang="en-GB" altLang="en-US" dirty="0" err="1"/>
              <a:t>hladnom</a:t>
            </a:r>
            <a:r>
              <a:rPr lang="en-GB" altLang="en-US" dirty="0"/>
              <a:t> </a:t>
            </a:r>
            <a:r>
              <a:rPr lang="en-GB" altLang="en-US" dirty="0" err="1"/>
              <a:t>valjanju</a:t>
            </a:r>
            <a:r>
              <a:rPr lang="en-GB" altLang="en-US" dirty="0"/>
              <a:t>, “</a:t>
            </a:r>
            <a:r>
              <a:rPr lang="en-GB" altLang="en-US" dirty="0" err="1"/>
              <a:t>funkcionalno</a:t>
            </a:r>
            <a:r>
              <a:rPr lang="en-GB" altLang="en-US" dirty="0"/>
              <a:t> </a:t>
            </a:r>
            <a:r>
              <a:rPr lang="en-GB" altLang="en-US" dirty="0" err="1"/>
              <a:t>ojačanje</a:t>
            </a:r>
            <a:r>
              <a:rPr lang="en-GB" altLang="en-US" dirty="0"/>
              <a:t>” se </a:t>
            </a:r>
            <a:r>
              <a:rPr lang="en-GB" altLang="en-US" dirty="0" err="1"/>
              <a:t>nastavlja</a:t>
            </a:r>
            <a:r>
              <a:rPr lang="en-GB" altLang="en-US" dirty="0"/>
              <a:t> </a:t>
            </a:r>
            <a:r>
              <a:rPr lang="en-GB" altLang="en-US" dirty="0" err="1"/>
              <a:t>sve</a:t>
            </a:r>
            <a:r>
              <a:rPr lang="en-GB" altLang="en-US" dirty="0"/>
              <a:t> do </a:t>
            </a:r>
            <a:r>
              <a:rPr lang="en-GB" altLang="en-US" dirty="0" err="1"/>
              <a:t>trenutka</a:t>
            </a:r>
            <a:r>
              <a:rPr lang="en-GB" altLang="en-US" dirty="0"/>
              <a:t> </a:t>
            </a:r>
            <a:r>
              <a:rPr lang="en-GB" altLang="en-US" dirty="0" err="1"/>
              <a:t>sloma</a:t>
            </a:r>
            <a:r>
              <a:rPr lang="en-GB" altLang="en-US" dirty="0"/>
              <a:t> </a:t>
            </a:r>
            <a:r>
              <a:rPr lang="en-GB" altLang="en-US" dirty="0" err="1"/>
              <a:t>materijala</a:t>
            </a:r>
            <a:r>
              <a:rPr lang="en-GB" altLang="en-US" dirty="0"/>
              <a:t>, </a:t>
            </a:r>
            <a:r>
              <a:rPr lang="en-GB" altLang="en-US" dirty="0" err="1"/>
              <a:t>obično</a:t>
            </a:r>
            <a:r>
              <a:rPr lang="en-GB" altLang="en-US" dirty="0"/>
              <a:t> </a:t>
            </a:r>
            <a:r>
              <a:rPr lang="en-GB" altLang="en-US" dirty="0" err="1"/>
              <a:t>na</a:t>
            </a:r>
            <a:r>
              <a:rPr lang="en-GB" altLang="en-US" dirty="0"/>
              <a:t> </a:t>
            </a:r>
            <a:r>
              <a:rPr lang="en-GB" altLang="en-US" dirty="0" err="1"/>
              <a:t>rubnim</a:t>
            </a:r>
            <a:r>
              <a:rPr lang="en-GB" altLang="en-US" dirty="0"/>
              <a:t> </a:t>
            </a:r>
            <a:r>
              <a:rPr lang="en-GB" altLang="en-US" dirty="0" err="1"/>
              <a:t>dijelovima</a:t>
            </a:r>
            <a:r>
              <a:rPr lang="en-GB" altLang="en-US" dirty="0"/>
              <a:t> -</a:t>
            </a:r>
            <a:r>
              <a:rPr lang="en-GB" altLang="en-US" dirty="0" err="1"/>
              <a:t>proces</a:t>
            </a:r>
            <a:r>
              <a:rPr lang="en-GB" altLang="en-US" dirty="0"/>
              <a:t> je </a:t>
            </a:r>
            <a:r>
              <a:rPr lang="en-GB" altLang="en-US" dirty="0" err="1"/>
              <a:t>reverzibilan</a:t>
            </a:r>
            <a:r>
              <a:rPr lang="en-GB" altLang="en-US" dirty="0"/>
              <a:t> </a:t>
            </a:r>
            <a:r>
              <a:rPr lang="en-GB" altLang="en-US" dirty="0" err="1"/>
              <a:t>ako</a:t>
            </a:r>
            <a:r>
              <a:rPr lang="en-GB" altLang="en-US" dirty="0"/>
              <a:t> mu </a:t>
            </a:r>
            <a:r>
              <a:rPr lang="en-GB" altLang="en-US" dirty="0" err="1"/>
              <a:t>osiguramo</a:t>
            </a:r>
            <a:r>
              <a:rPr lang="en-GB" altLang="en-US" dirty="0"/>
              <a:t> </a:t>
            </a:r>
            <a:r>
              <a:rPr lang="en-GB" altLang="en-US" dirty="0" err="1"/>
              <a:t>dostatnu</a:t>
            </a:r>
            <a:r>
              <a:rPr lang="en-GB" altLang="en-US" dirty="0"/>
              <a:t> </a:t>
            </a:r>
            <a:r>
              <a:rPr lang="en-GB" altLang="en-US" dirty="0" err="1"/>
              <a:t>količinu</a:t>
            </a:r>
            <a:r>
              <a:rPr lang="en-GB" altLang="en-US" dirty="0"/>
              <a:t> </a:t>
            </a:r>
            <a:r>
              <a:rPr lang="en-GB" altLang="en-US" dirty="0" err="1"/>
              <a:t>toplinske</a:t>
            </a:r>
            <a:r>
              <a:rPr lang="en-GB" altLang="en-US" dirty="0"/>
              <a:t> </a:t>
            </a:r>
            <a:r>
              <a:rPr lang="en-GB" altLang="en-US" dirty="0" err="1"/>
              <a:t>energije</a:t>
            </a:r>
            <a:r>
              <a:rPr lang="en-GB" altLang="en-US" dirty="0"/>
              <a:t>, </a:t>
            </a:r>
            <a:r>
              <a:rPr lang="en-GB" altLang="en-US" dirty="0" err="1"/>
              <a:t>tj</a:t>
            </a:r>
            <a:r>
              <a:rPr lang="en-GB" altLang="en-US" dirty="0"/>
              <a:t>. </a:t>
            </a:r>
            <a:r>
              <a:rPr lang="en-GB" altLang="en-US" dirty="0" err="1"/>
              <a:t>ako</a:t>
            </a:r>
            <a:r>
              <a:rPr lang="en-GB" altLang="en-US" dirty="0"/>
              <a:t> ga </a:t>
            </a:r>
            <a:r>
              <a:rPr lang="en-GB" altLang="en-US" dirty="0" err="1"/>
              <a:t>žarimo</a:t>
            </a:r>
            <a:endParaRPr lang="en-GB" altLang="en-US" dirty="0"/>
          </a:p>
          <a:p>
            <a:r>
              <a:rPr lang="en-GB" altLang="en-US" dirty="0"/>
              <a:t>OJAČANJA TALOŽENJEM </a:t>
            </a:r>
            <a:r>
              <a:rPr lang="en-GB" altLang="en-US" dirty="0" err="1"/>
              <a:t>efekt</a:t>
            </a:r>
            <a:r>
              <a:rPr lang="en-GB" altLang="en-US" dirty="0"/>
              <a:t> </a:t>
            </a:r>
            <a:r>
              <a:rPr lang="en-GB" altLang="en-US" dirty="0" err="1"/>
              <a:t>taloženja</a:t>
            </a:r>
            <a:r>
              <a:rPr lang="en-GB" altLang="en-US" dirty="0"/>
              <a:t> </a:t>
            </a:r>
            <a:r>
              <a:rPr lang="en-GB" altLang="en-US" dirty="0" err="1"/>
              <a:t>prvi</a:t>
            </a:r>
            <a:r>
              <a:rPr lang="en-GB" altLang="en-US" dirty="0"/>
              <a:t> puta </a:t>
            </a:r>
            <a:r>
              <a:rPr lang="en-GB" altLang="en-US" dirty="0" err="1"/>
              <a:t>upotrebljen</a:t>
            </a:r>
            <a:r>
              <a:rPr lang="en-GB" altLang="en-US" dirty="0"/>
              <a:t> 1906.</a:t>
            </a:r>
          </a:p>
          <a:p>
            <a:r>
              <a:rPr lang="en-GB" altLang="en-US" dirty="0"/>
              <a:t>-</a:t>
            </a:r>
            <a:r>
              <a:rPr lang="en-GB" altLang="en-US" dirty="0" err="1"/>
              <a:t>temelji</a:t>
            </a:r>
            <a:r>
              <a:rPr lang="en-GB" altLang="en-US" dirty="0"/>
              <a:t> se </a:t>
            </a:r>
            <a:r>
              <a:rPr lang="en-GB" altLang="en-US" dirty="0" err="1"/>
              <a:t>na</a:t>
            </a:r>
            <a:r>
              <a:rPr lang="en-GB" altLang="en-US" dirty="0"/>
              <a:t> </a:t>
            </a:r>
            <a:r>
              <a:rPr lang="en-GB" altLang="en-US" dirty="0" err="1"/>
              <a:t>činjenici</a:t>
            </a:r>
            <a:r>
              <a:rPr lang="en-GB" altLang="en-US" dirty="0"/>
              <a:t> da </a:t>
            </a:r>
            <a:r>
              <a:rPr lang="en-GB" altLang="en-US" dirty="0" err="1"/>
              <a:t>jedan</a:t>
            </a:r>
            <a:r>
              <a:rPr lang="en-GB" altLang="en-US" dirty="0"/>
              <a:t> </a:t>
            </a:r>
            <a:r>
              <a:rPr lang="en-GB" altLang="en-US" dirty="0" err="1"/>
              <a:t>ili</a:t>
            </a:r>
            <a:r>
              <a:rPr lang="en-GB" altLang="en-US" dirty="0"/>
              <a:t> </a:t>
            </a:r>
            <a:r>
              <a:rPr lang="en-GB" altLang="en-US" dirty="0" err="1"/>
              <a:t>više</a:t>
            </a:r>
            <a:r>
              <a:rPr lang="en-GB" altLang="en-US" dirty="0"/>
              <a:t> </a:t>
            </a:r>
            <a:r>
              <a:rPr lang="en-GB" altLang="en-US" dirty="0" err="1"/>
              <a:t>prikladnih</a:t>
            </a:r>
            <a:r>
              <a:rPr lang="en-GB" altLang="en-US" dirty="0"/>
              <a:t> </a:t>
            </a:r>
            <a:r>
              <a:rPr lang="en-GB" altLang="en-US" dirty="0" err="1"/>
              <a:t>elemenata</a:t>
            </a:r>
            <a:r>
              <a:rPr lang="en-GB" altLang="en-US" dirty="0"/>
              <a:t> </a:t>
            </a:r>
            <a:r>
              <a:rPr lang="en-GB" altLang="en-US" dirty="0" err="1"/>
              <a:t>jedan</a:t>
            </a:r>
            <a:r>
              <a:rPr lang="en-GB" altLang="en-US" dirty="0"/>
              <a:t> </a:t>
            </a:r>
            <a:r>
              <a:rPr lang="en-GB" altLang="en-US" dirty="0" err="1"/>
              <a:t>sa</a:t>
            </a:r>
            <a:r>
              <a:rPr lang="en-GB" altLang="en-US" dirty="0"/>
              <a:t> </a:t>
            </a:r>
            <a:r>
              <a:rPr lang="en-GB" altLang="en-US" dirty="0" err="1"/>
              <a:t>drugim</a:t>
            </a:r>
            <a:r>
              <a:rPr lang="en-GB" altLang="en-US" dirty="0"/>
              <a:t> </a:t>
            </a:r>
            <a:r>
              <a:rPr lang="en-GB" altLang="en-US" dirty="0" err="1"/>
              <a:t>ili</a:t>
            </a:r>
            <a:r>
              <a:rPr lang="en-GB" altLang="en-US" dirty="0"/>
              <a:t> </a:t>
            </a:r>
            <a:r>
              <a:rPr lang="en-GB" altLang="en-US" dirty="0" err="1"/>
              <a:t>zajedno</a:t>
            </a:r>
            <a:r>
              <a:rPr lang="en-GB" altLang="en-US" dirty="0"/>
              <a:t> </a:t>
            </a:r>
            <a:r>
              <a:rPr lang="en-GB" altLang="en-US" dirty="0" err="1"/>
              <a:t>sa</a:t>
            </a:r>
            <a:r>
              <a:rPr lang="en-GB" altLang="en-US" dirty="0"/>
              <a:t> </a:t>
            </a:r>
            <a:r>
              <a:rPr lang="en-GB" altLang="en-US" dirty="0" err="1"/>
              <a:t>aluminijem</a:t>
            </a:r>
            <a:r>
              <a:rPr lang="en-GB" altLang="en-US" dirty="0"/>
              <a:t> </a:t>
            </a:r>
            <a:r>
              <a:rPr lang="en-GB" altLang="en-US" dirty="0" err="1"/>
              <a:t>tvore</a:t>
            </a:r>
            <a:r>
              <a:rPr lang="en-GB" altLang="en-US" dirty="0"/>
              <a:t> </a:t>
            </a:r>
            <a:r>
              <a:rPr lang="en-GB" altLang="en-US" dirty="0" err="1"/>
              <a:t>dijelove</a:t>
            </a:r>
            <a:r>
              <a:rPr lang="en-GB" altLang="en-US" dirty="0"/>
              <a:t> </a:t>
            </a:r>
            <a:r>
              <a:rPr lang="en-GB" altLang="en-US" dirty="0" err="1"/>
              <a:t>zvane</a:t>
            </a:r>
            <a:r>
              <a:rPr lang="en-GB" altLang="en-US" dirty="0"/>
              <a:t> </a:t>
            </a:r>
            <a:r>
              <a:rPr lang="en-GB" altLang="en-US" dirty="0" err="1"/>
              <a:t>intermetalni</a:t>
            </a:r>
            <a:r>
              <a:rPr lang="en-GB" altLang="en-US" dirty="0"/>
              <a:t> </a:t>
            </a:r>
            <a:r>
              <a:rPr lang="en-GB" altLang="en-US" dirty="0" err="1"/>
              <a:t>spojevi</a:t>
            </a:r>
            <a:r>
              <a:rPr lang="en-GB" altLang="en-US" dirty="0"/>
              <a:t> -</a:t>
            </a:r>
            <a:r>
              <a:rPr lang="en-GB" altLang="en-US" dirty="0" err="1"/>
              <a:t>veličina</a:t>
            </a:r>
            <a:r>
              <a:rPr lang="en-GB" altLang="en-US" dirty="0"/>
              <a:t> </a:t>
            </a:r>
            <a:r>
              <a:rPr lang="en-GB" altLang="en-US" dirty="0" err="1"/>
              <a:t>intermetalnih</a:t>
            </a:r>
            <a:r>
              <a:rPr lang="en-GB" altLang="en-US" dirty="0"/>
              <a:t> </a:t>
            </a:r>
            <a:r>
              <a:rPr lang="en-GB" altLang="en-US" dirty="0" err="1"/>
              <a:t>spojeva</a:t>
            </a:r>
            <a:r>
              <a:rPr lang="en-GB" altLang="en-US" dirty="0"/>
              <a:t> </a:t>
            </a:r>
            <a:r>
              <a:rPr lang="en-GB" altLang="en-US" dirty="0" err="1"/>
              <a:t>i</a:t>
            </a:r>
            <a:r>
              <a:rPr lang="en-GB" altLang="en-US" dirty="0"/>
              <a:t> </a:t>
            </a:r>
            <a:r>
              <a:rPr lang="en-GB" altLang="en-US" dirty="0" err="1"/>
              <a:t>njihova</a:t>
            </a:r>
            <a:r>
              <a:rPr lang="en-GB" altLang="en-US" dirty="0"/>
              <a:t> </a:t>
            </a:r>
            <a:r>
              <a:rPr lang="en-GB" altLang="en-US" dirty="0" err="1"/>
              <a:t>istovrsna</a:t>
            </a:r>
            <a:r>
              <a:rPr lang="en-GB" altLang="en-US" dirty="0"/>
              <a:t> </a:t>
            </a:r>
            <a:r>
              <a:rPr lang="en-GB" altLang="en-US" dirty="0" err="1"/>
              <a:t>distribucija</a:t>
            </a:r>
            <a:r>
              <a:rPr lang="en-GB" altLang="en-US" dirty="0"/>
              <a:t> </a:t>
            </a:r>
            <a:r>
              <a:rPr lang="en-GB" altLang="en-US" dirty="0" err="1"/>
              <a:t>uzrokuju</a:t>
            </a:r>
            <a:r>
              <a:rPr lang="en-GB" altLang="en-US" dirty="0"/>
              <a:t> </a:t>
            </a:r>
            <a:r>
              <a:rPr lang="en-GB" altLang="en-US" dirty="0" err="1"/>
              <a:t>izvanredna</a:t>
            </a:r>
            <a:r>
              <a:rPr lang="en-GB" altLang="en-US" dirty="0"/>
              <a:t> </a:t>
            </a:r>
            <a:r>
              <a:rPr lang="en-GB" altLang="en-US" dirty="0" err="1"/>
              <a:t>povećanja</a:t>
            </a:r>
            <a:r>
              <a:rPr lang="en-GB" altLang="en-US" dirty="0"/>
              <a:t> </a:t>
            </a:r>
            <a:r>
              <a:rPr lang="en-GB" altLang="en-US" dirty="0" err="1"/>
              <a:t>čvrstoće</a:t>
            </a:r>
            <a:r>
              <a:rPr lang="en-GB" altLang="en-US" dirty="0"/>
              <a:t> -</a:t>
            </a:r>
            <a:r>
              <a:rPr lang="en-GB" altLang="en-US" dirty="0" err="1"/>
              <a:t>proces</a:t>
            </a:r>
            <a:r>
              <a:rPr lang="en-GB" altLang="en-US" dirty="0"/>
              <a:t> </a:t>
            </a:r>
            <a:r>
              <a:rPr lang="en-GB" altLang="en-US" dirty="0" err="1"/>
              <a:t>počinje</a:t>
            </a:r>
            <a:r>
              <a:rPr lang="en-GB" altLang="en-US" dirty="0"/>
              <a:t> </a:t>
            </a:r>
            <a:r>
              <a:rPr lang="en-GB" altLang="en-US" dirty="0" err="1"/>
              <a:t>zagrijavanjem</a:t>
            </a:r>
            <a:r>
              <a:rPr lang="en-GB" altLang="en-US" dirty="0"/>
              <a:t> </a:t>
            </a:r>
            <a:r>
              <a:rPr lang="en-GB" altLang="en-US" dirty="0" err="1"/>
              <a:t>legiranih</a:t>
            </a:r>
            <a:r>
              <a:rPr lang="en-GB" altLang="en-US" dirty="0"/>
              <a:t> </a:t>
            </a:r>
            <a:r>
              <a:rPr lang="en-GB" altLang="en-US" dirty="0" err="1"/>
              <a:t>elemenata</a:t>
            </a:r>
            <a:r>
              <a:rPr lang="en-GB" altLang="en-US" dirty="0"/>
              <a:t>, a </a:t>
            </a:r>
            <a:r>
              <a:rPr lang="en-GB" altLang="en-US" dirty="0" err="1"/>
              <a:t>nakon</a:t>
            </a:r>
            <a:r>
              <a:rPr lang="en-GB" altLang="en-US" dirty="0"/>
              <a:t> toga </a:t>
            </a:r>
            <a:r>
              <a:rPr lang="en-GB" altLang="en-US" dirty="0" err="1"/>
              <a:t>brzim</a:t>
            </a:r>
            <a:r>
              <a:rPr lang="en-GB" altLang="en-US" dirty="0"/>
              <a:t> </a:t>
            </a:r>
            <a:r>
              <a:rPr lang="en-GB" altLang="en-US" dirty="0" err="1"/>
              <a:t>hlađenjem</a:t>
            </a:r>
            <a:r>
              <a:rPr lang="en-GB" altLang="en-US" dirty="0"/>
              <a:t> </a:t>
            </a:r>
            <a:r>
              <a:rPr lang="en-GB" altLang="en-US" dirty="0" err="1"/>
              <a:t>kako</a:t>
            </a:r>
            <a:r>
              <a:rPr lang="en-GB" altLang="en-US" dirty="0"/>
              <a:t> bi se </a:t>
            </a:r>
            <a:r>
              <a:rPr lang="en-GB" altLang="en-US" dirty="0" err="1"/>
              <a:t>dobila</a:t>
            </a:r>
            <a:r>
              <a:rPr lang="en-GB" altLang="en-US" dirty="0"/>
              <a:t> </a:t>
            </a:r>
            <a:r>
              <a:rPr lang="en-GB" altLang="en-US" dirty="0" err="1"/>
              <a:t>istovrsna</a:t>
            </a:r>
            <a:r>
              <a:rPr lang="en-GB" altLang="en-US" dirty="0"/>
              <a:t> </a:t>
            </a:r>
            <a:r>
              <a:rPr lang="en-GB" altLang="en-US" dirty="0" err="1"/>
              <a:t>distribucija</a:t>
            </a:r>
            <a:r>
              <a:rPr lang="en-GB" altLang="en-US" dirty="0"/>
              <a:t> </a:t>
            </a:r>
            <a:r>
              <a:rPr lang="en-GB" altLang="en-US" dirty="0" err="1"/>
              <a:t>svih</a:t>
            </a:r>
            <a:r>
              <a:rPr lang="en-GB" altLang="en-US" dirty="0"/>
              <a:t> </a:t>
            </a:r>
            <a:r>
              <a:rPr lang="en-GB" altLang="en-US" dirty="0" err="1"/>
              <a:t>elementa</a:t>
            </a:r>
            <a:r>
              <a:rPr lang="en-GB" altLang="en-US" dirty="0"/>
              <a:t> -</a:t>
            </a:r>
            <a:r>
              <a:rPr lang="en-GB" altLang="en-US" dirty="0" err="1"/>
              <a:t>takvi</a:t>
            </a:r>
            <a:r>
              <a:rPr lang="en-GB" altLang="en-US" dirty="0"/>
              <a:t> </a:t>
            </a:r>
            <a:r>
              <a:rPr lang="en-GB" altLang="en-US" dirty="0" err="1"/>
              <a:t>elementi</a:t>
            </a:r>
            <a:r>
              <a:rPr lang="en-GB" altLang="en-US" dirty="0"/>
              <a:t> </a:t>
            </a:r>
            <a:r>
              <a:rPr lang="en-GB" altLang="en-US" dirty="0" err="1"/>
              <a:t>počinju</a:t>
            </a:r>
            <a:r>
              <a:rPr lang="en-GB" altLang="en-US" dirty="0"/>
              <a:t> </a:t>
            </a:r>
            <a:r>
              <a:rPr lang="en-GB" altLang="en-US" dirty="0" err="1"/>
              <a:t>zadirati</a:t>
            </a:r>
            <a:r>
              <a:rPr lang="en-GB" altLang="en-US" dirty="0"/>
              <a:t> u Al </a:t>
            </a:r>
            <a:r>
              <a:rPr lang="en-GB" altLang="en-US" dirty="0" err="1"/>
              <a:t>matricu</a:t>
            </a:r>
            <a:r>
              <a:rPr lang="en-GB" altLang="en-US" dirty="0"/>
              <a:t>, </a:t>
            </a:r>
            <a:r>
              <a:rPr lang="en-GB" altLang="en-US" dirty="0" err="1"/>
              <a:t>sjedinjuju</a:t>
            </a:r>
            <a:r>
              <a:rPr lang="en-GB" altLang="en-US" dirty="0"/>
              <a:t> se u </a:t>
            </a:r>
            <a:r>
              <a:rPr lang="en-GB" altLang="en-US" dirty="0" err="1"/>
              <a:t>intermetalni</a:t>
            </a:r>
            <a:r>
              <a:rPr lang="en-GB" altLang="en-US" dirty="0"/>
              <a:t> </a:t>
            </a:r>
            <a:r>
              <a:rPr lang="en-GB" altLang="en-US" dirty="0" err="1"/>
              <a:t>spoj</a:t>
            </a:r>
            <a:r>
              <a:rPr lang="en-GB" altLang="en-US" dirty="0"/>
              <a:t> </a:t>
            </a:r>
          </a:p>
          <a:p>
            <a:endParaRPr lang="en-GB" altLang="en-US" dirty="0"/>
          </a:p>
        </p:txBody>
      </p:sp>
      <p:sp>
        <p:nvSpPr>
          <p:cNvPr id="195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843B985F-1B32-45FA-8334-26D5F0F06F52}" type="slidenum">
              <a:rPr lang="en-GB" altLang="en-US">
                <a:solidFill>
                  <a:prstClr val="black"/>
                </a:solidFill>
              </a:rPr>
              <a:pPr/>
              <a:t>9</a:t>
            </a:fld>
            <a:endParaRPr lang="en-GB"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FD6BA-4A89-4879-8DD3-B49FA7587593}" type="slidenum">
              <a:rPr lang="en-GB" smtClean="0"/>
              <a:t>10</a:t>
            </a:fld>
            <a:endParaRPr lang="en-GB"/>
          </a:p>
        </p:txBody>
      </p:sp>
    </p:spTree>
    <p:extLst>
      <p:ext uri="{BB962C8B-B14F-4D97-AF65-F5344CB8AC3E}">
        <p14:creationId xmlns:p14="http://schemas.microsoft.com/office/powerpoint/2010/main" val="3829449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Izbor</a:t>
            </a:r>
            <a:r>
              <a:rPr lang="en-US" dirty="0"/>
              <a:t> </a:t>
            </a:r>
            <a:r>
              <a:rPr lang="en-US" dirty="0" err="1"/>
              <a:t>legure</a:t>
            </a:r>
            <a:endParaRPr lang="en-US" dirty="0"/>
          </a:p>
          <a:p>
            <a:r>
              <a:rPr lang="en-US" dirty="0"/>
              <a:t>-</a:t>
            </a:r>
            <a:r>
              <a:rPr lang="en-US" dirty="0" err="1"/>
              <a:t>osim</a:t>
            </a:r>
            <a:r>
              <a:rPr lang="en-US" dirty="0"/>
              <a:t> </a:t>
            </a:r>
            <a:r>
              <a:rPr lang="en-US" dirty="0" err="1"/>
              <a:t>vrijednosti</a:t>
            </a:r>
            <a:r>
              <a:rPr lang="en-US" dirty="0"/>
              <a:t> </a:t>
            </a:r>
            <a:r>
              <a:rPr lang="en-US" dirty="0" err="1"/>
              <a:t>čvrstoće</a:t>
            </a:r>
            <a:r>
              <a:rPr lang="en-US" dirty="0"/>
              <a:t> </a:t>
            </a:r>
            <a:r>
              <a:rPr lang="en-US" dirty="0" err="1"/>
              <a:t>legure</a:t>
            </a:r>
            <a:r>
              <a:rPr lang="en-US" dirty="0"/>
              <a:t>, </a:t>
            </a:r>
            <a:r>
              <a:rPr lang="en-US" dirty="0" err="1"/>
              <a:t>koja</a:t>
            </a:r>
            <a:r>
              <a:rPr lang="en-US" dirty="0"/>
              <a:t> je </a:t>
            </a:r>
            <a:r>
              <a:rPr lang="en-US" dirty="0" err="1"/>
              <a:t>najbitnije</a:t>
            </a:r>
            <a:r>
              <a:rPr lang="en-US" dirty="0"/>
              <a:t> </a:t>
            </a:r>
            <a:r>
              <a:rPr lang="en-US" dirty="0" err="1"/>
              <a:t>obilježje</a:t>
            </a:r>
            <a:r>
              <a:rPr lang="en-US" dirty="0"/>
              <a:t>, </a:t>
            </a:r>
            <a:r>
              <a:rPr lang="en-US" dirty="0" err="1"/>
              <a:t>treba</a:t>
            </a:r>
            <a:r>
              <a:rPr lang="en-US" dirty="0"/>
              <a:t> </a:t>
            </a:r>
            <a:r>
              <a:rPr lang="en-US" dirty="0" err="1"/>
              <a:t>voditi</a:t>
            </a:r>
            <a:r>
              <a:rPr lang="en-US" dirty="0"/>
              <a:t> </a:t>
            </a:r>
            <a:r>
              <a:rPr lang="en-US" dirty="0" err="1"/>
              <a:t>računa</a:t>
            </a:r>
            <a:r>
              <a:rPr lang="en-US" dirty="0"/>
              <a:t> </a:t>
            </a:r>
            <a:r>
              <a:rPr lang="en-US" dirty="0" err="1"/>
              <a:t>i</a:t>
            </a:r>
            <a:r>
              <a:rPr lang="en-US" dirty="0"/>
              <a:t> o </a:t>
            </a:r>
            <a:r>
              <a:rPr lang="en-US" dirty="0" err="1"/>
              <a:t>dostupnosti</a:t>
            </a:r>
            <a:r>
              <a:rPr lang="en-US" dirty="0"/>
              <a:t> </a:t>
            </a:r>
            <a:r>
              <a:rPr lang="en-US" dirty="0" err="1"/>
              <a:t>legure</a:t>
            </a:r>
            <a:r>
              <a:rPr lang="en-US" dirty="0"/>
              <a:t> u </a:t>
            </a:r>
            <a:r>
              <a:rPr lang="en-US" dirty="0" err="1"/>
              <a:t>zahtijevanom</a:t>
            </a:r>
            <a:r>
              <a:rPr lang="en-US" dirty="0"/>
              <a:t> </a:t>
            </a:r>
            <a:r>
              <a:rPr lang="en-US" dirty="0" err="1"/>
              <a:t>obliku</a:t>
            </a:r>
            <a:r>
              <a:rPr lang="en-US" dirty="0"/>
              <a:t>, </a:t>
            </a:r>
            <a:r>
              <a:rPr lang="en-US" dirty="0" err="1"/>
              <a:t>dostupnosti</a:t>
            </a:r>
            <a:r>
              <a:rPr lang="en-US" dirty="0"/>
              <a:t> u </a:t>
            </a:r>
            <a:r>
              <a:rPr lang="en-US" dirty="0" err="1"/>
              <a:t>skladištima</a:t>
            </a:r>
            <a:r>
              <a:rPr lang="en-US" dirty="0"/>
              <a:t>, </a:t>
            </a:r>
            <a:r>
              <a:rPr lang="en-US" dirty="0" err="1"/>
              <a:t>dekorativnim</a:t>
            </a:r>
            <a:r>
              <a:rPr lang="en-US" dirty="0"/>
              <a:t> </a:t>
            </a:r>
            <a:r>
              <a:rPr lang="en-US" dirty="0" err="1"/>
              <a:t>obilježjima</a:t>
            </a:r>
            <a:r>
              <a:rPr lang="en-US" dirty="0"/>
              <a:t>, </a:t>
            </a:r>
            <a:r>
              <a:rPr lang="en-US" dirty="0" err="1"/>
              <a:t>mogućim</a:t>
            </a:r>
            <a:r>
              <a:rPr lang="en-US" dirty="0"/>
              <a:t> </a:t>
            </a:r>
            <a:r>
              <a:rPr lang="en-US" dirty="0" err="1"/>
              <a:t>šupljinama</a:t>
            </a:r>
            <a:r>
              <a:rPr lang="en-US" dirty="0"/>
              <a:t> </a:t>
            </a:r>
            <a:r>
              <a:rPr lang="en-US" dirty="0" err="1"/>
              <a:t>i</a:t>
            </a:r>
            <a:r>
              <a:rPr lang="en-US" dirty="0"/>
              <a:t> </a:t>
            </a:r>
            <a:r>
              <a:rPr lang="en-US" dirty="0" err="1"/>
              <a:t>imperfekcijama</a:t>
            </a:r>
            <a:r>
              <a:rPr lang="en-US" dirty="0"/>
              <a:t> </a:t>
            </a:r>
            <a:r>
              <a:rPr lang="en-US" dirty="0" err="1"/>
              <a:t>elementa</a:t>
            </a:r>
            <a:r>
              <a:rPr lang="en-US" dirty="0"/>
              <a:t>, </a:t>
            </a:r>
            <a:r>
              <a:rPr lang="en-US" dirty="0" err="1"/>
              <a:t>čvrstoći</a:t>
            </a:r>
            <a:r>
              <a:rPr lang="en-US" dirty="0"/>
              <a:t> </a:t>
            </a:r>
            <a:r>
              <a:rPr lang="en-US" dirty="0" err="1"/>
              <a:t>varova</a:t>
            </a:r>
            <a:r>
              <a:rPr lang="en-US" dirty="0"/>
              <a:t>, </a:t>
            </a:r>
            <a:r>
              <a:rPr lang="en-US" dirty="0" err="1"/>
              <a:t>korozivnoj</a:t>
            </a:r>
            <a:r>
              <a:rPr lang="en-US" dirty="0"/>
              <a:t> </a:t>
            </a:r>
            <a:r>
              <a:rPr lang="en-US" dirty="0" err="1"/>
              <a:t>otpornosti</a:t>
            </a:r>
            <a:r>
              <a:rPr lang="en-US" dirty="0"/>
              <a:t>, </a:t>
            </a:r>
            <a:r>
              <a:rPr lang="en-US" dirty="0" err="1"/>
              <a:t>cijeni</a:t>
            </a:r>
            <a:r>
              <a:rPr lang="en-US" dirty="0"/>
              <a:t>, </a:t>
            </a:r>
            <a:r>
              <a:rPr lang="en-US" dirty="0" err="1"/>
              <a:t>izvijanju</a:t>
            </a:r>
            <a:r>
              <a:rPr lang="en-US" dirty="0"/>
              <a:t> </a:t>
            </a:r>
            <a:r>
              <a:rPr lang="en-US" dirty="0" err="1"/>
              <a:t>elementa</a:t>
            </a:r>
            <a:r>
              <a:rPr lang="en-US" dirty="0"/>
              <a:t>, </a:t>
            </a:r>
            <a:r>
              <a:rPr lang="en-US" dirty="0" err="1"/>
              <a:t>žilavosti</a:t>
            </a:r>
            <a:r>
              <a:rPr lang="en-US" dirty="0"/>
              <a:t>, </a:t>
            </a:r>
            <a:r>
              <a:rPr lang="en-US" dirty="0" err="1"/>
              <a:t>čvrstoći</a:t>
            </a:r>
            <a:r>
              <a:rPr lang="en-US" dirty="0"/>
              <a:t> </a:t>
            </a:r>
            <a:r>
              <a:rPr lang="en-US" dirty="0" err="1"/>
              <a:t>pri</a:t>
            </a:r>
            <a:r>
              <a:rPr lang="en-US" dirty="0"/>
              <a:t> </a:t>
            </a:r>
            <a:r>
              <a:rPr lang="en-US" dirty="0" err="1"/>
              <a:t>povišenim</a:t>
            </a:r>
            <a:r>
              <a:rPr lang="en-US" dirty="0"/>
              <a:t> </a:t>
            </a:r>
            <a:r>
              <a:rPr lang="en-US" dirty="0" err="1"/>
              <a:t>temperaturama</a:t>
            </a:r>
            <a:r>
              <a:rPr lang="en-US" dirty="0"/>
              <a:t>...</a:t>
            </a:r>
          </a:p>
          <a:p>
            <a:endParaRPr lang="en-US" dirty="0"/>
          </a:p>
        </p:txBody>
      </p:sp>
      <p:sp>
        <p:nvSpPr>
          <p:cNvPr id="4" name="Slide Number Placeholder 3"/>
          <p:cNvSpPr>
            <a:spLocks noGrp="1"/>
          </p:cNvSpPr>
          <p:nvPr>
            <p:ph type="sldNum" sz="quarter" idx="5"/>
          </p:nvPr>
        </p:nvSpPr>
        <p:spPr/>
        <p:txBody>
          <a:bodyPr/>
          <a:lstStyle/>
          <a:p>
            <a:fld id="{5EDFD6BA-4A89-4879-8DD3-B49FA7587593}" type="slidenum">
              <a:rPr lang="en-GB" smtClean="0"/>
              <a:t>13</a:t>
            </a:fld>
            <a:endParaRPr lang="en-GB"/>
          </a:p>
        </p:txBody>
      </p:sp>
    </p:spTree>
    <p:extLst>
      <p:ext uri="{BB962C8B-B14F-4D97-AF65-F5344CB8AC3E}">
        <p14:creationId xmlns:p14="http://schemas.microsoft.com/office/powerpoint/2010/main" val="361856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p:nvGrpSpPr>
        <p:grpSpPr bwMode="auto">
          <a:xfrm>
            <a:off x="177800" y="152400"/>
            <a:ext cx="508000" cy="469900"/>
            <a:chOff x="112" y="96"/>
            <a:chExt cx="320" cy="296"/>
          </a:xfrm>
        </p:grpSpPr>
        <p:sp>
          <p:nvSpPr>
            <p:cNvPr id="5" name="Oval 6"/>
            <p:cNvSpPr>
              <a:spLocks noChangeArrowheads="1"/>
            </p:cNvSpPr>
            <p:nvPr/>
          </p:nvSpPr>
          <p:spPr bwMode="auto">
            <a:xfrm>
              <a:off x="112" y="96"/>
              <a:ext cx="320" cy="296"/>
            </a:xfrm>
            <a:prstGeom prst="ellipse">
              <a:avLst/>
            </a:prstGeom>
            <a:gradFill rotWithShape="0">
              <a:gsLst>
                <a:gs pos="0">
                  <a:srgbClr val="0000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6" name="Freeform 7"/>
            <p:cNvSpPr>
              <a:spLocks/>
            </p:cNvSpPr>
            <p:nvPr/>
          </p:nvSpPr>
          <p:spPr bwMode="auto">
            <a:xfrm>
              <a:off x="268" y="101"/>
              <a:ext cx="160" cy="150"/>
            </a:xfrm>
            <a:custGeom>
              <a:avLst/>
              <a:gdLst>
                <a:gd name="T0" fmla="*/ 0 w 160"/>
                <a:gd name="T1" fmla="*/ 3 h 150"/>
                <a:gd name="T2" fmla="*/ 29 w 160"/>
                <a:gd name="T3" fmla="*/ 0 h 150"/>
                <a:gd name="T4" fmla="*/ 55 w 160"/>
                <a:gd name="T5" fmla="*/ 8 h 150"/>
                <a:gd name="T6" fmla="*/ 83 w 160"/>
                <a:gd name="T7" fmla="*/ 19 h 150"/>
                <a:gd name="T8" fmla="*/ 106 w 160"/>
                <a:gd name="T9" fmla="*/ 34 h 150"/>
                <a:gd name="T10" fmla="*/ 127 w 160"/>
                <a:gd name="T11" fmla="*/ 55 h 150"/>
                <a:gd name="T12" fmla="*/ 143 w 160"/>
                <a:gd name="T13" fmla="*/ 78 h 150"/>
                <a:gd name="T14" fmla="*/ 155 w 160"/>
                <a:gd name="T15" fmla="*/ 107 h 150"/>
                <a:gd name="T16" fmla="*/ 159 w 160"/>
                <a:gd name="T17" fmla="*/ 138 h 150"/>
                <a:gd name="T18" fmla="*/ 155 w 160"/>
                <a:gd name="T19" fmla="*/ 149 h 150"/>
                <a:gd name="T20" fmla="*/ 153 w 160"/>
                <a:gd name="T21" fmla="*/ 134 h 150"/>
                <a:gd name="T22" fmla="*/ 146 w 160"/>
                <a:gd name="T23" fmla="*/ 101 h 150"/>
                <a:gd name="T24" fmla="*/ 134 w 160"/>
                <a:gd name="T25" fmla="*/ 78 h 150"/>
                <a:gd name="T26" fmla="*/ 117 w 160"/>
                <a:gd name="T27" fmla="*/ 58 h 150"/>
                <a:gd name="T28" fmla="*/ 97 w 160"/>
                <a:gd name="T29" fmla="*/ 40 h 150"/>
                <a:gd name="T30" fmla="*/ 74 w 160"/>
                <a:gd name="T31" fmla="*/ 25 h 150"/>
                <a:gd name="T32" fmla="*/ 50 w 160"/>
                <a:gd name="T33" fmla="*/ 15 h 150"/>
                <a:gd name="T34" fmla="*/ 27 w 160"/>
                <a:gd name="T35" fmla="*/ 7 h 150"/>
                <a:gd name="T36" fmla="*/ 7 w 160"/>
                <a:gd name="T37" fmla="*/ 5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50">
                  <a:moveTo>
                    <a:pt x="0" y="3"/>
                  </a:moveTo>
                  <a:lnTo>
                    <a:pt x="29" y="0"/>
                  </a:lnTo>
                  <a:lnTo>
                    <a:pt x="55" y="8"/>
                  </a:lnTo>
                  <a:lnTo>
                    <a:pt x="83" y="19"/>
                  </a:lnTo>
                  <a:lnTo>
                    <a:pt x="106" y="34"/>
                  </a:lnTo>
                  <a:lnTo>
                    <a:pt x="127" y="55"/>
                  </a:lnTo>
                  <a:lnTo>
                    <a:pt x="143" y="78"/>
                  </a:lnTo>
                  <a:lnTo>
                    <a:pt x="155" y="107"/>
                  </a:lnTo>
                  <a:lnTo>
                    <a:pt x="159" y="138"/>
                  </a:lnTo>
                  <a:lnTo>
                    <a:pt x="155" y="149"/>
                  </a:lnTo>
                  <a:lnTo>
                    <a:pt x="153" y="134"/>
                  </a:lnTo>
                  <a:lnTo>
                    <a:pt x="146" y="101"/>
                  </a:lnTo>
                  <a:lnTo>
                    <a:pt x="134" y="78"/>
                  </a:lnTo>
                  <a:lnTo>
                    <a:pt x="117" y="58"/>
                  </a:lnTo>
                  <a:lnTo>
                    <a:pt x="97" y="40"/>
                  </a:lnTo>
                  <a:lnTo>
                    <a:pt x="74" y="25"/>
                  </a:lnTo>
                  <a:lnTo>
                    <a:pt x="50" y="15"/>
                  </a:lnTo>
                  <a:lnTo>
                    <a:pt x="27" y="7"/>
                  </a:lnTo>
                  <a:lnTo>
                    <a:pt x="7" y="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7" name="Freeform 8"/>
            <p:cNvSpPr>
              <a:spLocks/>
            </p:cNvSpPr>
            <p:nvPr/>
          </p:nvSpPr>
          <p:spPr bwMode="auto">
            <a:xfrm>
              <a:off x="120" y="233"/>
              <a:ext cx="158" cy="151"/>
            </a:xfrm>
            <a:custGeom>
              <a:avLst/>
              <a:gdLst>
                <a:gd name="T0" fmla="*/ 157 w 158"/>
                <a:gd name="T1" fmla="*/ 146 h 151"/>
                <a:gd name="T2" fmla="*/ 128 w 158"/>
                <a:gd name="T3" fmla="*/ 150 h 151"/>
                <a:gd name="T4" fmla="*/ 101 w 158"/>
                <a:gd name="T5" fmla="*/ 141 h 151"/>
                <a:gd name="T6" fmla="*/ 74 w 158"/>
                <a:gd name="T7" fmla="*/ 130 h 151"/>
                <a:gd name="T8" fmla="*/ 52 w 158"/>
                <a:gd name="T9" fmla="*/ 115 h 151"/>
                <a:gd name="T10" fmla="*/ 30 w 158"/>
                <a:gd name="T11" fmla="*/ 94 h 151"/>
                <a:gd name="T12" fmla="*/ 15 w 158"/>
                <a:gd name="T13" fmla="*/ 70 h 151"/>
                <a:gd name="T14" fmla="*/ 3 w 158"/>
                <a:gd name="T15" fmla="*/ 41 h 151"/>
                <a:gd name="T16" fmla="*/ 0 w 158"/>
                <a:gd name="T17" fmla="*/ 10 h 151"/>
                <a:gd name="T18" fmla="*/ 3 w 158"/>
                <a:gd name="T19" fmla="*/ 0 h 151"/>
                <a:gd name="T20" fmla="*/ 5 w 158"/>
                <a:gd name="T21" fmla="*/ 15 h 151"/>
                <a:gd name="T22" fmla="*/ 12 w 158"/>
                <a:gd name="T23" fmla="*/ 47 h 151"/>
                <a:gd name="T24" fmla="*/ 24 w 158"/>
                <a:gd name="T25" fmla="*/ 70 h 151"/>
                <a:gd name="T26" fmla="*/ 41 w 158"/>
                <a:gd name="T27" fmla="*/ 91 h 151"/>
                <a:gd name="T28" fmla="*/ 61 w 158"/>
                <a:gd name="T29" fmla="*/ 109 h 151"/>
                <a:gd name="T30" fmla="*/ 83 w 158"/>
                <a:gd name="T31" fmla="*/ 123 h 151"/>
                <a:gd name="T32" fmla="*/ 107 w 158"/>
                <a:gd name="T33" fmla="*/ 134 h 151"/>
                <a:gd name="T34" fmla="*/ 129 w 158"/>
                <a:gd name="T35" fmla="*/ 142 h 151"/>
                <a:gd name="T36" fmla="*/ 149 w 158"/>
                <a:gd name="T37" fmla="*/ 144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8" h="151">
                  <a:moveTo>
                    <a:pt x="157" y="146"/>
                  </a:moveTo>
                  <a:lnTo>
                    <a:pt x="128" y="150"/>
                  </a:lnTo>
                  <a:lnTo>
                    <a:pt x="101" y="141"/>
                  </a:lnTo>
                  <a:lnTo>
                    <a:pt x="74" y="130"/>
                  </a:lnTo>
                  <a:lnTo>
                    <a:pt x="52" y="115"/>
                  </a:lnTo>
                  <a:lnTo>
                    <a:pt x="30" y="94"/>
                  </a:lnTo>
                  <a:lnTo>
                    <a:pt x="15" y="70"/>
                  </a:lnTo>
                  <a:lnTo>
                    <a:pt x="3" y="41"/>
                  </a:lnTo>
                  <a:lnTo>
                    <a:pt x="0" y="10"/>
                  </a:lnTo>
                  <a:lnTo>
                    <a:pt x="3" y="0"/>
                  </a:lnTo>
                  <a:lnTo>
                    <a:pt x="5" y="15"/>
                  </a:lnTo>
                  <a:lnTo>
                    <a:pt x="12" y="47"/>
                  </a:lnTo>
                  <a:lnTo>
                    <a:pt x="24" y="70"/>
                  </a:lnTo>
                  <a:lnTo>
                    <a:pt x="41" y="91"/>
                  </a:lnTo>
                  <a:lnTo>
                    <a:pt x="61" y="109"/>
                  </a:lnTo>
                  <a:lnTo>
                    <a:pt x="83" y="123"/>
                  </a:lnTo>
                  <a:lnTo>
                    <a:pt x="107" y="134"/>
                  </a:lnTo>
                  <a:lnTo>
                    <a:pt x="129" y="142"/>
                  </a:lnTo>
                  <a:lnTo>
                    <a:pt x="149" y="144"/>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8" name="Group 9"/>
          <p:cNvGrpSpPr>
            <a:grpSpLocks/>
          </p:cNvGrpSpPr>
          <p:nvPr/>
        </p:nvGrpSpPr>
        <p:grpSpPr bwMode="auto">
          <a:xfrm>
            <a:off x="2895600" y="101600"/>
            <a:ext cx="508000" cy="469900"/>
            <a:chOff x="1824" y="64"/>
            <a:chExt cx="320" cy="296"/>
          </a:xfrm>
        </p:grpSpPr>
        <p:sp>
          <p:nvSpPr>
            <p:cNvPr id="9" name="Oval 10"/>
            <p:cNvSpPr>
              <a:spLocks noChangeArrowheads="1"/>
            </p:cNvSpPr>
            <p:nvPr/>
          </p:nvSpPr>
          <p:spPr bwMode="auto">
            <a:xfrm>
              <a:off x="1824" y="64"/>
              <a:ext cx="320" cy="296"/>
            </a:xfrm>
            <a:prstGeom prst="ellipse">
              <a:avLst/>
            </a:prstGeom>
            <a:gradFill rotWithShape="0">
              <a:gsLst>
                <a:gs pos="0">
                  <a:srgbClr val="0000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10" name="Freeform 11"/>
            <p:cNvSpPr>
              <a:spLocks/>
            </p:cNvSpPr>
            <p:nvPr/>
          </p:nvSpPr>
          <p:spPr bwMode="auto">
            <a:xfrm>
              <a:off x="1980" y="69"/>
              <a:ext cx="160" cy="150"/>
            </a:xfrm>
            <a:custGeom>
              <a:avLst/>
              <a:gdLst>
                <a:gd name="T0" fmla="*/ 0 w 160"/>
                <a:gd name="T1" fmla="*/ 3 h 150"/>
                <a:gd name="T2" fmla="*/ 29 w 160"/>
                <a:gd name="T3" fmla="*/ 0 h 150"/>
                <a:gd name="T4" fmla="*/ 55 w 160"/>
                <a:gd name="T5" fmla="*/ 8 h 150"/>
                <a:gd name="T6" fmla="*/ 83 w 160"/>
                <a:gd name="T7" fmla="*/ 19 h 150"/>
                <a:gd name="T8" fmla="*/ 106 w 160"/>
                <a:gd name="T9" fmla="*/ 34 h 150"/>
                <a:gd name="T10" fmla="*/ 127 w 160"/>
                <a:gd name="T11" fmla="*/ 55 h 150"/>
                <a:gd name="T12" fmla="*/ 143 w 160"/>
                <a:gd name="T13" fmla="*/ 78 h 150"/>
                <a:gd name="T14" fmla="*/ 155 w 160"/>
                <a:gd name="T15" fmla="*/ 107 h 150"/>
                <a:gd name="T16" fmla="*/ 159 w 160"/>
                <a:gd name="T17" fmla="*/ 138 h 150"/>
                <a:gd name="T18" fmla="*/ 155 w 160"/>
                <a:gd name="T19" fmla="*/ 149 h 150"/>
                <a:gd name="T20" fmla="*/ 153 w 160"/>
                <a:gd name="T21" fmla="*/ 134 h 150"/>
                <a:gd name="T22" fmla="*/ 146 w 160"/>
                <a:gd name="T23" fmla="*/ 101 h 150"/>
                <a:gd name="T24" fmla="*/ 134 w 160"/>
                <a:gd name="T25" fmla="*/ 78 h 150"/>
                <a:gd name="T26" fmla="*/ 117 w 160"/>
                <a:gd name="T27" fmla="*/ 58 h 150"/>
                <a:gd name="T28" fmla="*/ 97 w 160"/>
                <a:gd name="T29" fmla="*/ 40 h 150"/>
                <a:gd name="T30" fmla="*/ 74 w 160"/>
                <a:gd name="T31" fmla="*/ 25 h 150"/>
                <a:gd name="T32" fmla="*/ 50 w 160"/>
                <a:gd name="T33" fmla="*/ 15 h 150"/>
                <a:gd name="T34" fmla="*/ 27 w 160"/>
                <a:gd name="T35" fmla="*/ 7 h 150"/>
                <a:gd name="T36" fmla="*/ 7 w 160"/>
                <a:gd name="T37" fmla="*/ 5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50">
                  <a:moveTo>
                    <a:pt x="0" y="3"/>
                  </a:moveTo>
                  <a:lnTo>
                    <a:pt x="29" y="0"/>
                  </a:lnTo>
                  <a:lnTo>
                    <a:pt x="55" y="8"/>
                  </a:lnTo>
                  <a:lnTo>
                    <a:pt x="83" y="19"/>
                  </a:lnTo>
                  <a:lnTo>
                    <a:pt x="106" y="34"/>
                  </a:lnTo>
                  <a:lnTo>
                    <a:pt x="127" y="55"/>
                  </a:lnTo>
                  <a:lnTo>
                    <a:pt x="143" y="78"/>
                  </a:lnTo>
                  <a:lnTo>
                    <a:pt x="155" y="107"/>
                  </a:lnTo>
                  <a:lnTo>
                    <a:pt x="159" y="138"/>
                  </a:lnTo>
                  <a:lnTo>
                    <a:pt x="155" y="149"/>
                  </a:lnTo>
                  <a:lnTo>
                    <a:pt x="153" y="134"/>
                  </a:lnTo>
                  <a:lnTo>
                    <a:pt x="146" y="101"/>
                  </a:lnTo>
                  <a:lnTo>
                    <a:pt x="134" y="78"/>
                  </a:lnTo>
                  <a:lnTo>
                    <a:pt x="117" y="58"/>
                  </a:lnTo>
                  <a:lnTo>
                    <a:pt x="97" y="40"/>
                  </a:lnTo>
                  <a:lnTo>
                    <a:pt x="74" y="25"/>
                  </a:lnTo>
                  <a:lnTo>
                    <a:pt x="50" y="15"/>
                  </a:lnTo>
                  <a:lnTo>
                    <a:pt x="27" y="7"/>
                  </a:lnTo>
                  <a:lnTo>
                    <a:pt x="7" y="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1" name="Freeform 12"/>
            <p:cNvSpPr>
              <a:spLocks/>
            </p:cNvSpPr>
            <p:nvPr/>
          </p:nvSpPr>
          <p:spPr bwMode="auto">
            <a:xfrm>
              <a:off x="1832" y="201"/>
              <a:ext cx="158" cy="151"/>
            </a:xfrm>
            <a:custGeom>
              <a:avLst/>
              <a:gdLst>
                <a:gd name="T0" fmla="*/ 157 w 158"/>
                <a:gd name="T1" fmla="*/ 146 h 151"/>
                <a:gd name="T2" fmla="*/ 128 w 158"/>
                <a:gd name="T3" fmla="*/ 150 h 151"/>
                <a:gd name="T4" fmla="*/ 101 w 158"/>
                <a:gd name="T5" fmla="*/ 141 h 151"/>
                <a:gd name="T6" fmla="*/ 74 w 158"/>
                <a:gd name="T7" fmla="*/ 130 h 151"/>
                <a:gd name="T8" fmla="*/ 52 w 158"/>
                <a:gd name="T9" fmla="*/ 115 h 151"/>
                <a:gd name="T10" fmla="*/ 30 w 158"/>
                <a:gd name="T11" fmla="*/ 94 h 151"/>
                <a:gd name="T12" fmla="*/ 15 w 158"/>
                <a:gd name="T13" fmla="*/ 70 h 151"/>
                <a:gd name="T14" fmla="*/ 3 w 158"/>
                <a:gd name="T15" fmla="*/ 41 h 151"/>
                <a:gd name="T16" fmla="*/ 0 w 158"/>
                <a:gd name="T17" fmla="*/ 10 h 151"/>
                <a:gd name="T18" fmla="*/ 3 w 158"/>
                <a:gd name="T19" fmla="*/ 0 h 151"/>
                <a:gd name="T20" fmla="*/ 5 w 158"/>
                <a:gd name="T21" fmla="*/ 15 h 151"/>
                <a:gd name="T22" fmla="*/ 12 w 158"/>
                <a:gd name="T23" fmla="*/ 47 h 151"/>
                <a:gd name="T24" fmla="*/ 24 w 158"/>
                <a:gd name="T25" fmla="*/ 70 h 151"/>
                <a:gd name="T26" fmla="*/ 41 w 158"/>
                <a:gd name="T27" fmla="*/ 91 h 151"/>
                <a:gd name="T28" fmla="*/ 61 w 158"/>
                <a:gd name="T29" fmla="*/ 109 h 151"/>
                <a:gd name="T30" fmla="*/ 83 w 158"/>
                <a:gd name="T31" fmla="*/ 123 h 151"/>
                <a:gd name="T32" fmla="*/ 107 w 158"/>
                <a:gd name="T33" fmla="*/ 134 h 151"/>
                <a:gd name="T34" fmla="*/ 129 w 158"/>
                <a:gd name="T35" fmla="*/ 142 h 151"/>
                <a:gd name="T36" fmla="*/ 149 w 158"/>
                <a:gd name="T37" fmla="*/ 144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8" h="151">
                  <a:moveTo>
                    <a:pt x="157" y="146"/>
                  </a:moveTo>
                  <a:lnTo>
                    <a:pt x="128" y="150"/>
                  </a:lnTo>
                  <a:lnTo>
                    <a:pt x="101" y="141"/>
                  </a:lnTo>
                  <a:lnTo>
                    <a:pt x="74" y="130"/>
                  </a:lnTo>
                  <a:lnTo>
                    <a:pt x="52" y="115"/>
                  </a:lnTo>
                  <a:lnTo>
                    <a:pt x="30" y="94"/>
                  </a:lnTo>
                  <a:lnTo>
                    <a:pt x="15" y="70"/>
                  </a:lnTo>
                  <a:lnTo>
                    <a:pt x="3" y="41"/>
                  </a:lnTo>
                  <a:lnTo>
                    <a:pt x="0" y="10"/>
                  </a:lnTo>
                  <a:lnTo>
                    <a:pt x="3" y="0"/>
                  </a:lnTo>
                  <a:lnTo>
                    <a:pt x="5" y="15"/>
                  </a:lnTo>
                  <a:lnTo>
                    <a:pt x="12" y="47"/>
                  </a:lnTo>
                  <a:lnTo>
                    <a:pt x="24" y="70"/>
                  </a:lnTo>
                  <a:lnTo>
                    <a:pt x="41" y="91"/>
                  </a:lnTo>
                  <a:lnTo>
                    <a:pt x="61" y="109"/>
                  </a:lnTo>
                  <a:lnTo>
                    <a:pt x="83" y="123"/>
                  </a:lnTo>
                  <a:lnTo>
                    <a:pt x="107" y="134"/>
                  </a:lnTo>
                  <a:lnTo>
                    <a:pt x="129" y="142"/>
                  </a:lnTo>
                  <a:lnTo>
                    <a:pt x="149" y="144"/>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12" name="Group 13"/>
          <p:cNvGrpSpPr>
            <a:grpSpLocks/>
          </p:cNvGrpSpPr>
          <p:nvPr/>
        </p:nvGrpSpPr>
        <p:grpSpPr bwMode="auto">
          <a:xfrm>
            <a:off x="88900" y="6299200"/>
            <a:ext cx="508000" cy="469900"/>
            <a:chOff x="56" y="3968"/>
            <a:chExt cx="320" cy="296"/>
          </a:xfrm>
        </p:grpSpPr>
        <p:sp>
          <p:nvSpPr>
            <p:cNvPr id="13" name="Oval 14"/>
            <p:cNvSpPr>
              <a:spLocks noChangeArrowheads="1"/>
            </p:cNvSpPr>
            <p:nvPr/>
          </p:nvSpPr>
          <p:spPr bwMode="auto">
            <a:xfrm>
              <a:off x="56" y="3968"/>
              <a:ext cx="320" cy="296"/>
            </a:xfrm>
            <a:prstGeom prst="ellipse">
              <a:avLst/>
            </a:prstGeom>
            <a:gradFill rotWithShape="0">
              <a:gsLst>
                <a:gs pos="0">
                  <a:srgbClr val="0000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14" name="Freeform 15"/>
            <p:cNvSpPr>
              <a:spLocks/>
            </p:cNvSpPr>
            <p:nvPr/>
          </p:nvSpPr>
          <p:spPr bwMode="auto">
            <a:xfrm>
              <a:off x="212" y="3973"/>
              <a:ext cx="160" cy="150"/>
            </a:xfrm>
            <a:custGeom>
              <a:avLst/>
              <a:gdLst>
                <a:gd name="T0" fmla="*/ 0 w 160"/>
                <a:gd name="T1" fmla="*/ 3 h 150"/>
                <a:gd name="T2" fmla="*/ 29 w 160"/>
                <a:gd name="T3" fmla="*/ 0 h 150"/>
                <a:gd name="T4" fmla="*/ 55 w 160"/>
                <a:gd name="T5" fmla="*/ 8 h 150"/>
                <a:gd name="T6" fmla="*/ 83 w 160"/>
                <a:gd name="T7" fmla="*/ 19 h 150"/>
                <a:gd name="T8" fmla="*/ 106 w 160"/>
                <a:gd name="T9" fmla="*/ 34 h 150"/>
                <a:gd name="T10" fmla="*/ 127 w 160"/>
                <a:gd name="T11" fmla="*/ 55 h 150"/>
                <a:gd name="T12" fmla="*/ 143 w 160"/>
                <a:gd name="T13" fmla="*/ 78 h 150"/>
                <a:gd name="T14" fmla="*/ 155 w 160"/>
                <a:gd name="T15" fmla="*/ 107 h 150"/>
                <a:gd name="T16" fmla="*/ 159 w 160"/>
                <a:gd name="T17" fmla="*/ 138 h 150"/>
                <a:gd name="T18" fmla="*/ 155 w 160"/>
                <a:gd name="T19" fmla="*/ 149 h 150"/>
                <a:gd name="T20" fmla="*/ 153 w 160"/>
                <a:gd name="T21" fmla="*/ 134 h 150"/>
                <a:gd name="T22" fmla="*/ 146 w 160"/>
                <a:gd name="T23" fmla="*/ 101 h 150"/>
                <a:gd name="T24" fmla="*/ 134 w 160"/>
                <a:gd name="T25" fmla="*/ 78 h 150"/>
                <a:gd name="T26" fmla="*/ 117 w 160"/>
                <a:gd name="T27" fmla="*/ 58 h 150"/>
                <a:gd name="T28" fmla="*/ 97 w 160"/>
                <a:gd name="T29" fmla="*/ 40 h 150"/>
                <a:gd name="T30" fmla="*/ 74 w 160"/>
                <a:gd name="T31" fmla="*/ 25 h 150"/>
                <a:gd name="T32" fmla="*/ 50 w 160"/>
                <a:gd name="T33" fmla="*/ 15 h 150"/>
                <a:gd name="T34" fmla="*/ 27 w 160"/>
                <a:gd name="T35" fmla="*/ 7 h 150"/>
                <a:gd name="T36" fmla="*/ 7 w 160"/>
                <a:gd name="T37" fmla="*/ 5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50">
                  <a:moveTo>
                    <a:pt x="0" y="3"/>
                  </a:moveTo>
                  <a:lnTo>
                    <a:pt x="29" y="0"/>
                  </a:lnTo>
                  <a:lnTo>
                    <a:pt x="55" y="8"/>
                  </a:lnTo>
                  <a:lnTo>
                    <a:pt x="83" y="19"/>
                  </a:lnTo>
                  <a:lnTo>
                    <a:pt x="106" y="34"/>
                  </a:lnTo>
                  <a:lnTo>
                    <a:pt x="127" y="55"/>
                  </a:lnTo>
                  <a:lnTo>
                    <a:pt x="143" y="78"/>
                  </a:lnTo>
                  <a:lnTo>
                    <a:pt x="155" y="107"/>
                  </a:lnTo>
                  <a:lnTo>
                    <a:pt x="159" y="138"/>
                  </a:lnTo>
                  <a:lnTo>
                    <a:pt x="155" y="149"/>
                  </a:lnTo>
                  <a:lnTo>
                    <a:pt x="153" y="134"/>
                  </a:lnTo>
                  <a:lnTo>
                    <a:pt x="146" y="101"/>
                  </a:lnTo>
                  <a:lnTo>
                    <a:pt x="134" y="78"/>
                  </a:lnTo>
                  <a:lnTo>
                    <a:pt x="117" y="58"/>
                  </a:lnTo>
                  <a:lnTo>
                    <a:pt x="97" y="40"/>
                  </a:lnTo>
                  <a:lnTo>
                    <a:pt x="74" y="25"/>
                  </a:lnTo>
                  <a:lnTo>
                    <a:pt x="50" y="15"/>
                  </a:lnTo>
                  <a:lnTo>
                    <a:pt x="27" y="7"/>
                  </a:lnTo>
                  <a:lnTo>
                    <a:pt x="7" y="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5" name="Freeform 16"/>
            <p:cNvSpPr>
              <a:spLocks/>
            </p:cNvSpPr>
            <p:nvPr/>
          </p:nvSpPr>
          <p:spPr bwMode="auto">
            <a:xfrm>
              <a:off x="64" y="4105"/>
              <a:ext cx="158" cy="151"/>
            </a:xfrm>
            <a:custGeom>
              <a:avLst/>
              <a:gdLst>
                <a:gd name="T0" fmla="*/ 157 w 158"/>
                <a:gd name="T1" fmla="*/ 146 h 151"/>
                <a:gd name="T2" fmla="*/ 128 w 158"/>
                <a:gd name="T3" fmla="*/ 150 h 151"/>
                <a:gd name="T4" fmla="*/ 101 w 158"/>
                <a:gd name="T5" fmla="*/ 141 h 151"/>
                <a:gd name="T6" fmla="*/ 74 w 158"/>
                <a:gd name="T7" fmla="*/ 130 h 151"/>
                <a:gd name="T8" fmla="*/ 52 w 158"/>
                <a:gd name="T9" fmla="*/ 115 h 151"/>
                <a:gd name="T10" fmla="*/ 30 w 158"/>
                <a:gd name="T11" fmla="*/ 94 h 151"/>
                <a:gd name="T12" fmla="*/ 15 w 158"/>
                <a:gd name="T13" fmla="*/ 70 h 151"/>
                <a:gd name="T14" fmla="*/ 3 w 158"/>
                <a:gd name="T15" fmla="*/ 41 h 151"/>
                <a:gd name="T16" fmla="*/ 0 w 158"/>
                <a:gd name="T17" fmla="*/ 10 h 151"/>
                <a:gd name="T18" fmla="*/ 3 w 158"/>
                <a:gd name="T19" fmla="*/ 0 h 151"/>
                <a:gd name="T20" fmla="*/ 5 w 158"/>
                <a:gd name="T21" fmla="*/ 15 h 151"/>
                <a:gd name="T22" fmla="*/ 12 w 158"/>
                <a:gd name="T23" fmla="*/ 47 h 151"/>
                <a:gd name="T24" fmla="*/ 24 w 158"/>
                <a:gd name="T25" fmla="*/ 70 h 151"/>
                <a:gd name="T26" fmla="*/ 41 w 158"/>
                <a:gd name="T27" fmla="*/ 91 h 151"/>
                <a:gd name="T28" fmla="*/ 61 w 158"/>
                <a:gd name="T29" fmla="*/ 109 h 151"/>
                <a:gd name="T30" fmla="*/ 83 w 158"/>
                <a:gd name="T31" fmla="*/ 123 h 151"/>
                <a:gd name="T32" fmla="*/ 107 w 158"/>
                <a:gd name="T33" fmla="*/ 134 h 151"/>
                <a:gd name="T34" fmla="*/ 129 w 158"/>
                <a:gd name="T35" fmla="*/ 142 h 151"/>
                <a:gd name="T36" fmla="*/ 149 w 158"/>
                <a:gd name="T37" fmla="*/ 144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8" h="151">
                  <a:moveTo>
                    <a:pt x="157" y="146"/>
                  </a:moveTo>
                  <a:lnTo>
                    <a:pt x="128" y="150"/>
                  </a:lnTo>
                  <a:lnTo>
                    <a:pt x="101" y="141"/>
                  </a:lnTo>
                  <a:lnTo>
                    <a:pt x="74" y="130"/>
                  </a:lnTo>
                  <a:lnTo>
                    <a:pt x="52" y="115"/>
                  </a:lnTo>
                  <a:lnTo>
                    <a:pt x="30" y="94"/>
                  </a:lnTo>
                  <a:lnTo>
                    <a:pt x="15" y="70"/>
                  </a:lnTo>
                  <a:lnTo>
                    <a:pt x="3" y="41"/>
                  </a:lnTo>
                  <a:lnTo>
                    <a:pt x="0" y="10"/>
                  </a:lnTo>
                  <a:lnTo>
                    <a:pt x="3" y="0"/>
                  </a:lnTo>
                  <a:lnTo>
                    <a:pt x="5" y="15"/>
                  </a:lnTo>
                  <a:lnTo>
                    <a:pt x="12" y="47"/>
                  </a:lnTo>
                  <a:lnTo>
                    <a:pt x="24" y="70"/>
                  </a:lnTo>
                  <a:lnTo>
                    <a:pt x="41" y="91"/>
                  </a:lnTo>
                  <a:lnTo>
                    <a:pt x="61" y="109"/>
                  </a:lnTo>
                  <a:lnTo>
                    <a:pt x="83" y="123"/>
                  </a:lnTo>
                  <a:lnTo>
                    <a:pt x="107" y="134"/>
                  </a:lnTo>
                  <a:lnTo>
                    <a:pt x="129" y="142"/>
                  </a:lnTo>
                  <a:lnTo>
                    <a:pt x="149" y="144"/>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16" name="Group 17"/>
          <p:cNvGrpSpPr>
            <a:grpSpLocks/>
          </p:cNvGrpSpPr>
          <p:nvPr/>
        </p:nvGrpSpPr>
        <p:grpSpPr bwMode="auto">
          <a:xfrm>
            <a:off x="8483600" y="139700"/>
            <a:ext cx="508000" cy="469900"/>
            <a:chOff x="5344" y="88"/>
            <a:chExt cx="320" cy="296"/>
          </a:xfrm>
        </p:grpSpPr>
        <p:sp>
          <p:nvSpPr>
            <p:cNvPr id="17" name="Oval 18"/>
            <p:cNvSpPr>
              <a:spLocks noChangeArrowheads="1"/>
            </p:cNvSpPr>
            <p:nvPr/>
          </p:nvSpPr>
          <p:spPr bwMode="auto">
            <a:xfrm>
              <a:off x="5344" y="88"/>
              <a:ext cx="320" cy="296"/>
            </a:xfrm>
            <a:prstGeom prst="ellipse">
              <a:avLst/>
            </a:prstGeom>
            <a:gradFill rotWithShape="0">
              <a:gsLst>
                <a:gs pos="0">
                  <a:srgbClr val="0000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18" name="Freeform 19"/>
            <p:cNvSpPr>
              <a:spLocks/>
            </p:cNvSpPr>
            <p:nvPr/>
          </p:nvSpPr>
          <p:spPr bwMode="auto">
            <a:xfrm>
              <a:off x="5500" y="93"/>
              <a:ext cx="160" cy="150"/>
            </a:xfrm>
            <a:custGeom>
              <a:avLst/>
              <a:gdLst>
                <a:gd name="T0" fmla="*/ 0 w 160"/>
                <a:gd name="T1" fmla="*/ 3 h 150"/>
                <a:gd name="T2" fmla="*/ 29 w 160"/>
                <a:gd name="T3" fmla="*/ 0 h 150"/>
                <a:gd name="T4" fmla="*/ 55 w 160"/>
                <a:gd name="T5" fmla="*/ 8 h 150"/>
                <a:gd name="T6" fmla="*/ 83 w 160"/>
                <a:gd name="T7" fmla="*/ 19 h 150"/>
                <a:gd name="T8" fmla="*/ 106 w 160"/>
                <a:gd name="T9" fmla="*/ 34 h 150"/>
                <a:gd name="T10" fmla="*/ 127 w 160"/>
                <a:gd name="T11" fmla="*/ 55 h 150"/>
                <a:gd name="T12" fmla="*/ 143 w 160"/>
                <a:gd name="T13" fmla="*/ 78 h 150"/>
                <a:gd name="T14" fmla="*/ 155 w 160"/>
                <a:gd name="T15" fmla="*/ 107 h 150"/>
                <a:gd name="T16" fmla="*/ 159 w 160"/>
                <a:gd name="T17" fmla="*/ 138 h 150"/>
                <a:gd name="T18" fmla="*/ 155 w 160"/>
                <a:gd name="T19" fmla="*/ 149 h 150"/>
                <a:gd name="T20" fmla="*/ 153 w 160"/>
                <a:gd name="T21" fmla="*/ 134 h 150"/>
                <a:gd name="T22" fmla="*/ 146 w 160"/>
                <a:gd name="T23" fmla="*/ 101 h 150"/>
                <a:gd name="T24" fmla="*/ 134 w 160"/>
                <a:gd name="T25" fmla="*/ 78 h 150"/>
                <a:gd name="T26" fmla="*/ 117 w 160"/>
                <a:gd name="T27" fmla="*/ 58 h 150"/>
                <a:gd name="T28" fmla="*/ 97 w 160"/>
                <a:gd name="T29" fmla="*/ 40 h 150"/>
                <a:gd name="T30" fmla="*/ 74 w 160"/>
                <a:gd name="T31" fmla="*/ 25 h 150"/>
                <a:gd name="T32" fmla="*/ 50 w 160"/>
                <a:gd name="T33" fmla="*/ 15 h 150"/>
                <a:gd name="T34" fmla="*/ 27 w 160"/>
                <a:gd name="T35" fmla="*/ 7 h 150"/>
                <a:gd name="T36" fmla="*/ 7 w 160"/>
                <a:gd name="T37" fmla="*/ 5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50">
                  <a:moveTo>
                    <a:pt x="0" y="3"/>
                  </a:moveTo>
                  <a:lnTo>
                    <a:pt x="29" y="0"/>
                  </a:lnTo>
                  <a:lnTo>
                    <a:pt x="55" y="8"/>
                  </a:lnTo>
                  <a:lnTo>
                    <a:pt x="83" y="19"/>
                  </a:lnTo>
                  <a:lnTo>
                    <a:pt x="106" y="34"/>
                  </a:lnTo>
                  <a:lnTo>
                    <a:pt x="127" y="55"/>
                  </a:lnTo>
                  <a:lnTo>
                    <a:pt x="143" y="78"/>
                  </a:lnTo>
                  <a:lnTo>
                    <a:pt x="155" y="107"/>
                  </a:lnTo>
                  <a:lnTo>
                    <a:pt x="159" y="138"/>
                  </a:lnTo>
                  <a:lnTo>
                    <a:pt x="155" y="149"/>
                  </a:lnTo>
                  <a:lnTo>
                    <a:pt x="153" y="134"/>
                  </a:lnTo>
                  <a:lnTo>
                    <a:pt x="146" y="101"/>
                  </a:lnTo>
                  <a:lnTo>
                    <a:pt x="134" y="78"/>
                  </a:lnTo>
                  <a:lnTo>
                    <a:pt x="117" y="58"/>
                  </a:lnTo>
                  <a:lnTo>
                    <a:pt x="97" y="40"/>
                  </a:lnTo>
                  <a:lnTo>
                    <a:pt x="74" y="25"/>
                  </a:lnTo>
                  <a:lnTo>
                    <a:pt x="50" y="15"/>
                  </a:lnTo>
                  <a:lnTo>
                    <a:pt x="27" y="7"/>
                  </a:lnTo>
                  <a:lnTo>
                    <a:pt x="7" y="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9" name="Freeform 20"/>
            <p:cNvSpPr>
              <a:spLocks/>
            </p:cNvSpPr>
            <p:nvPr/>
          </p:nvSpPr>
          <p:spPr bwMode="auto">
            <a:xfrm>
              <a:off x="5352" y="225"/>
              <a:ext cx="158" cy="151"/>
            </a:xfrm>
            <a:custGeom>
              <a:avLst/>
              <a:gdLst>
                <a:gd name="T0" fmla="*/ 157 w 158"/>
                <a:gd name="T1" fmla="*/ 146 h 151"/>
                <a:gd name="T2" fmla="*/ 128 w 158"/>
                <a:gd name="T3" fmla="*/ 150 h 151"/>
                <a:gd name="T4" fmla="*/ 101 w 158"/>
                <a:gd name="T5" fmla="*/ 141 h 151"/>
                <a:gd name="T6" fmla="*/ 74 w 158"/>
                <a:gd name="T7" fmla="*/ 130 h 151"/>
                <a:gd name="T8" fmla="*/ 52 w 158"/>
                <a:gd name="T9" fmla="*/ 115 h 151"/>
                <a:gd name="T10" fmla="*/ 30 w 158"/>
                <a:gd name="T11" fmla="*/ 94 h 151"/>
                <a:gd name="T12" fmla="*/ 15 w 158"/>
                <a:gd name="T13" fmla="*/ 70 h 151"/>
                <a:gd name="T14" fmla="*/ 3 w 158"/>
                <a:gd name="T15" fmla="*/ 41 h 151"/>
                <a:gd name="T16" fmla="*/ 0 w 158"/>
                <a:gd name="T17" fmla="*/ 10 h 151"/>
                <a:gd name="T18" fmla="*/ 3 w 158"/>
                <a:gd name="T19" fmla="*/ 0 h 151"/>
                <a:gd name="T20" fmla="*/ 5 w 158"/>
                <a:gd name="T21" fmla="*/ 15 h 151"/>
                <a:gd name="T22" fmla="*/ 12 w 158"/>
                <a:gd name="T23" fmla="*/ 47 h 151"/>
                <a:gd name="T24" fmla="*/ 24 w 158"/>
                <a:gd name="T25" fmla="*/ 70 h 151"/>
                <a:gd name="T26" fmla="*/ 41 w 158"/>
                <a:gd name="T27" fmla="*/ 91 h 151"/>
                <a:gd name="T28" fmla="*/ 61 w 158"/>
                <a:gd name="T29" fmla="*/ 109 h 151"/>
                <a:gd name="T30" fmla="*/ 83 w 158"/>
                <a:gd name="T31" fmla="*/ 123 h 151"/>
                <a:gd name="T32" fmla="*/ 107 w 158"/>
                <a:gd name="T33" fmla="*/ 134 h 151"/>
                <a:gd name="T34" fmla="*/ 129 w 158"/>
                <a:gd name="T35" fmla="*/ 142 h 151"/>
                <a:gd name="T36" fmla="*/ 149 w 158"/>
                <a:gd name="T37" fmla="*/ 144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8" h="151">
                  <a:moveTo>
                    <a:pt x="157" y="146"/>
                  </a:moveTo>
                  <a:lnTo>
                    <a:pt x="128" y="150"/>
                  </a:lnTo>
                  <a:lnTo>
                    <a:pt x="101" y="141"/>
                  </a:lnTo>
                  <a:lnTo>
                    <a:pt x="74" y="130"/>
                  </a:lnTo>
                  <a:lnTo>
                    <a:pt x="52" y="115"/>
                  </a:lnTo>
                  <a:lnTo>
                    <a:pt x="30" y="94"/>
                  </a:lnTo>
                  <a:lnTo>
                    <a:pt x="15" y="70"/>
                  </a:lnTo>
                  <a:lnTo>
                    <a:pt x="3" y="41"/>
                  </a:lnTo>
                  <a:lnTo>
                    <a:pt x="0" y="10"/>
                  </a:lnTo>
                  <a:lnTo>
                    <a:pt x="3" y="0"/>
                  </a:lnTo>
                  <a:lnTo>
                    <a:pt x="5" y="15"/>
                  </a:lnTo>
                  <a:lnTo>
                    <a:pt x="12" y="47"/>
                  </a:lnTo>
                  <a:lnTo>
                    <a:pt x="24" y="70"/>
                  </a:lnTo>
                  <a:lnTo>
                    <a:pt x="41" y="91"/>
                  </a:lnTo>
                  <a:lnTo>
                    <a:pt x="61" y="109"/>
                  </a:lnTo>
                  <a:lnTo>
                    <a:pt x="83" y="123"/>
                  </a:lnTo>
                  <a:lnTo>
                    <a:pt x="107" y="134"/>
                  </a:lnTo>
                  <a:lnTo>
                    <a:pt x="129" y="142"/>
                  </a:lnTo>
                  <a:lnTo>
                    <a:pt x="149" y="144"/>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20" name="Group 21"/>
          <p:cNvGrpSpPr>
            <a:grpSpLocks/>
          </p:cNvGrpSpPr>
          <p:nvPr/>
        </p:nvGrpSpPr>
        <p:grpSpPr bwMode="auto">
          <a:xfrm>
            <a:off x="8585200" y="6324600"/>
            <a:ext cx="508000" cy="469900"/>
            <a:chOff x="5408" y="3984"/>
            <a:chExt cx="320" cy="296"/>
          </a:xfrm>
        </p:grpSpPr>
        <p:sp>
          <p:nvSpPr>
            <p:cNvPr id="21" name="Oval 22"/>
            <p:cNvSpPr>
              <a:spLocks noChangeArrowheads="1"/>
            </p:cNvSpPr>
            <p:nvPr/>
          </p:nvSpPr>
          <p:spPr bwMode="auto">
            <a:xfrm>
              <a:off x="5408" y="3984"/>
              <a:ext cx="320" cy="296"/>
            </a:xfrm>
            <a:prstGeom prst="ellipse">
              <a:avLst/>
            </a:prstGeom>
            <a:gradFill rotWithShape="0">
              <a:gsLst>
                <a:gs pos="0">
                  <a:srgbClr val="0000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22" name="Freeform 23"/>
            <p:cNvSpPr>
              <a:spLocks/>
            </p:cNvSpPr>
            <p:nvPr/>
          </p:nvSpPr>
          <p:spPr bwMode="auto">
            <a:xfrm>
              <a:off x="5564" y="3989"/>
              <a:ext cx="160" cy="150"/>
            </a:xfrm>
            <a:custGeom>
              <a:avLst/>
              <a:gdLst>
                <a:gd name="T0" fmla="*/ 0 w 160"/>
                <a:gd name="T1" fmla="*/ 3 h 150"/>
                <a:gd name="T2" fmla="*/ 29 w 160"/>
                <a:gd name="T3" fmla="*/ 0 h 150"/>
                <a:gd name="T4" fmla="*/ 55 w 160"/>
                <a:gd name="T5" fmla="*/ 8 h 150"/>
                <a:gd name="T6" fmla="*/ 83 w 160"/>
                <a:gd name="T7" fmla="*/ 19 h 150"/>
                <a:gd name="T8" fmla="*/ 106 w 160"/>
                <a:gd name="T9" fmla="*/ 34 h 150"/>
                <a:gd name="T10" fmla="*/ 127 w 160"/>
                <a:gd name="T11" fmla="*/ 55 h 150"/>
                <a:gd name="T12" fmla="*/ 143 w 160"/>
                <a:gd name="T13" fmla="*/ 78 h 150"/>
                <a:gd name="T14" fmla="*/ 155 w 160"/>
                <a:gd name="T15" fmla="*/ 107 h 150"/>
                <a:gd name="T16" fmla="*/ 159 w 160"/>
                <a:gd name="T17" fmla="*/ 138 h 150"/>
                <a:gd name="T18" fmla="*/ 155 w 160"/>
                <a:gd name="T19" fmla="*/ 149 h 150"/>
                <a:gd name="T20" fmla="*/ 153 w 160"/>
                <a:gd name="T21" fmla="*/ 134 h 150"/>
                <a:gd name="T22" fmla="*/ 146 w 160"/>
                <a:gd name="T23" fmla="*/ 101 h 150"/>
                <a:gd name="T24" fmla="*/ 134 w 160"/>
                <a:gd name="T25" fmla="*/ 78 h 150"/>
                <a:gd name="T26" fmla="*/ 117 w 160"/>
                <a:gd name="T27" fmla="*/ 58 h 150"/>
                <a:gd name="T28" fmla="*/ 97 w 160"/>
                <a:gd name="T29" fmla="*/ 40 h 150"/>
                <a:gd name="T30" fmla="*/ 74 w 160"/>
                <a:gd name="T31" fmla="*/ 25 h 150"/>
                <a:gd name="T32" fmla="*/ 50 w 160"/>
                <a:gd name="T33" fmla="*/ 15 h 150"/>
                <a:gd name="T34" fmla="*/ 27 w 160"/>
                <a:gd name="T35" fmla="*/ 7 h 150"/>
                <a:gd name="T36" fmla="*/ 7 w 160"/>
                <a:gd name="T37" fmla="*/ 5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50">
                  <a:moveTo>
                    <a:pt x="0" y="3"/>
                  </a:moveTo>
                  <a:lnTo>
                    <a:pt x="29" y="0"/>
                  </a:lnTo>
                  <a:lnTo>
                    <a:pt x="55" y="8"/>
                  </a:lnTo>
                  <a:lnTo>
                    <a:pt x="83" y="19"/>
                  </a:lnTo>
                  <a:lnTo>
                    <a:pt x="106" y="34"/>
                  </a:lnTo>
                  <a:lnTo>
                    <a:pt x="127" y="55"/>
                  </a:lnTo>
                  <a:lnTo>
                    <a:pt x="143" y="78"/>
                  </a:lnTo>
                  <a:lnTo>
                    <a:pt x="155" y="107"/>
                  </a:lnTo>
                  <a:lnTo>
                    <a:pt x="159" y="138"/>
                  </a:lnTo>
                  <a:lnTo>
                    <a:pt x="155" y="149"/>
                  </a:lnTo>
                  <a:lnTo>
                    <a:pt x="153" y="134"/>
                  </a:lnTo>
                  <a:lnTo>
                    <a:pt x="146" y="101"/>
                  </a:lnTo>
                  <a:lnTo>
                    <a:pt x="134" y="78"/>
                  </a:lnTo>
                  <a:lnTo>
                    <a:pt x="117" y="58"/>
                  </a:lnTo>
                  <a:lnTo>
                    <a:pt x="97" y="40"/>
                  </a:lnTo>
                  <a:lnTo>
                    <a:pt x="74" y="25"/>
                  </a:lnTo>
                  <a:lnTo>
                    <a:pt x="50" y="15"/>
                  </a:lnTo>
                  <a:lnTo>
                    <a:pt x="27" y="7"/>
                  </a:lnTo>
                  <a:lnTo>
                    <a:pt x="7" y="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23" name="Freeform 24"/>
            <p:cNvSpPr>
              <a:spLocks/>
            </p:cNvSpPr>
            <p:nvPr/>
          </p:nvSpPr>
          <p:spPr bwMode="auto">
            <a:xfrm>
              <a:off x="5416" y="4121"/>
              <a:ext cx="158" cy="151"/>
            </a:xfrm>
            <a:custGeom>
              <a:avLst/>
              <a:gdLst>
                <a:gd name="T0" fmla="*/ 157 w 158"/>
                <a:gd name="T1" fmla="*/ 146 h 151"/>
                <a:gd name="T2" fmla="*/ 128 w 158"/>
                <a:gd name="T3" fmla="*/ 150 h 151"/>
                <a:gd name="T4" fmla="*/ 101 w 158"/>
                <a:gd name="T5" fmla="*/ 141 h 151"/>
                <a:gd name="T6" fmla="*/ 74 w 158"/>
                <a:gd name="T7" fmla="*/ 130 h 151"/>
                <a:gd name="T8" fmla="*/ 52 w 158"/>
                <a:gd name="T9" fmla="*/ 115 h 151"/>
                <a:gd name="T10" fmla="*/ 30 w 158"/>
                <a:gd name="T11" fmla="*/ 94 h 151"/>
                <a:gd name="T12" fmla="*/ 15 w 158"/>
                <a:gd name="T13" fmla="*/ 70 h 151"/>
                <a:gd name="T14" fmla="*/ 3 w 158"/>
                <a:gd name="T15" fmla="*/ 41 h 151"/>
                <a:gd name="T16" fmla="*/ 0 w 158"/>
                <a:gd name="T17" fmla="*/ 10 h 151"/>
                <a:gd name="T18" fmla="*/ 3 w 158"/>
                <a:gd name="T19" fmla="*/ 0 h 151"/>
                <a:gd name="T20" fmla="*/ 5 w 158"/>
                <a:gd name="T21" fmla="*/ 15 h 151"/>
                <a:gd name="T22" fmla="*/ 12 w 158"/>
                <a:gd name="T23" fmla="*/ 47 h 151"/>
                <a:gd name="T24" fmla="*/ 24 w 158"/>
                <a:gd name="T25" fmla="*/ 70 h 151"/>
                <a:gd name="T26" fmla="*/ 41 w 158"/>
                <a:gd name="T27" fmla="*/ 91 h 151"/>
                <a:gd name="T28" fmla="*/ 61 w 158"/>
                <a:gd name="T29" fmla="*/ 109 h 151"/>
                <a:gd name="T30" fmla="*/ 83 w 158"/>
                <a:gd name="T31" fmla="*/ 123 h 151"/>
                <a:gd name="T32" fmla="*/ 107 w 158"/>
                <a:gd name="T33" fmla="*/ 134 h 151"/>
                <a:gd name="T34" fmla="*/ 129 w 158"/>
                <a:gd name="T35" fmla="*/ 142 h 151"/>
                <a:gd name="T36" fmla="*/ 149 w 158"/>
                <a:gd name="T37" fmla="*/ 144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8" h="151">
                  <a:moveTo>
                    <a:pt x="157" y="146"/>
                  </a:moveTo>
                  <a:lnTo>
                    <a:pt x="128" y="150"/>
                  </a:lnTo>
                  <a:lnTo>
                    <a:pt x="101" y="141"/>
                  </a:lnTo>
                  <a:lnTo>
                    <a:pt x="74" y="130"/>
                  </a:lnTo>
                  <a:lnTo>
                    <a:pt x="52" y="115"/>
                  </a:lnTo>
                  <a:lnTo>
                    <a:pt x="30" y="94"/>
                  </a:lnTo>
                  <a:lnTo>
                    <a:pt x="15" y="70"/>
                  </a:lnTo>
                  <a:lnTo>
                    <a:pt x="3" y="41"/>
                  </a:lnTo>
                  <a:lnTo>
                    <a:pt x="0" y="10"/>
                  </a:lnTo>
                  <a:lnTo>
                    <a:pt x="3" y="0"/>
                  </a:lnTo>
                  <a:lnTo>
                    <a:pt x="5" y="15"/>
                  </a:lnTo>
                  <a:lnTo>
                    <a:pt x="12" y="47"/>
                  </a:lnTo>
                  <a:lnTo>
                    <a:pt x="24" y="70"/>
                  </a:lnTo>
                  <a:lnTo>
                    <a:pt x="41" y="91"/>
                  </a:lnTo>
                  <a:lnTo>
                    <a:pt x="61" y="109"/>
                  </a:lnTo>
                  <a:lnTo>
                    <a:pt x="83" y="123"/>
                  </a:lnTo>
                  <a:lnTo>
                    <a:pt x="107" y="134"/>
                  </a:lnTo>
                  <a:lnTo>
                    <a:pt x="129" y="142"/>
                  </a:lnTo>
                  <a:lnTo>
                    <a:pt x="149" y="144"/>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24" name="Group 25"/>
          <p:cNvGrpSpPr>
            <a:grpSpLocks/>
          </p:cNvGrpSpPr>
          <p:nvPr/>
        </p:nvGrpSpPr>
        <p:grpSpPr bwMode="auto">
          <a:xfrm>
            <a:off x="5626100" y="114300"/>
            <a:ext cx="508000" cy="469900"/>
            <a:chOff x="3544" y="72"/>
            <a:chExt cx="320" cy="296"/>
          </a:xfrm>
        </p:grpSpPr>
        <p:sp>
          <p:nvSpPr>
            <p:cNvPr id="25" name="Oval 26"/>
            <p:cNvSpPr>
              <a:spLocks noChangeArrowheads="1"/>
            </p:cNvSpPr>
            <p:nvPr/>
          </p:nvSpPr>
          <p:spPr bwMode="auto">
            <a:xfrm>
              <a:off x="3544" y="72"/>
              <a:ext cx="320" cy="296"/>
            </a:xfrm>
            <a:prstGeom prst="ellipse">
              <a:avLst/>
            </a:prstGeom>
            <a:gradFill rotWithShape="0">
              <a:gsLst>
                <a:gs pos="0">
                  <a:srgbClr val="0000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26" name="Freeform 27"/>
            <p:cNvSpPr>
              <a:spLocks/>
            </p:cNvSpPr>
            <p:nvPr/>
          </p:nvSpPr>
          <p:spPr bwMode="auto">
            <a:xfrm>
              <a:off x="3700" y="77"/>
              <a:ext cx="160" cy="150"/>
            </a:xfrm>
            <a:custGeom>
              <a:avLst/>
              <a:gdLst>
                <a:gd name="T0" fmla="*/ 0 w 160"/>
                <a:gd name="T1" fmla="*/ 3 h 150"/>
                <a:gd name="T2" fmla="*/ 29 w 160"/>
                <a:gd name="T3" fmla="*/ 0 h 150"/>
                <a:gd name="T4" fmla="*/ 55 w 160"/>
                <a:gd name="T5" fmla="*/ 8 h 150"/>
                <a:gd name="T6" fmla="*/ 83 w 160"/>
                <a:gd name="T7" fmla="*/ 19 h 150"/>
                <a:gd name="T8" fmla="*/ 106 w 160"/>
                <a:gd name="T9" fmla="*/ 34 h 150"/>
                <a:gd name="T10" fmla="*/ 127 w 160"/>
                <a:gd name="T11" fmla="*/ 55 h 150"/>
                <a:gd name="T12" fmla="*/ 143 w 160"/>
                <a:gd name="T13" fmla="*/ 78 h 150"/>
                <a:gd name="T14" fmla="*/ 155 w 160"/>
                <a:gd name="T15" fmla="*/ 107 h 150"/>
                <a:gd name="T16" fmla="*/ 159 w 160"/>
                <a:gd name="T17" fmla="*/ 138 h 150"/>
                <a:gd name="T18" fmla="*/ 155 w 160"/>
                <a:gd name="T19" fmla="*/ 149 h 150"/>
                <a:gd name="T20" fmla="*/ 153 w 160"/>
                <a:gd name="T21" fmla="*/ 134 h 150"/>
                <a:gd name="T22" fmla="*/ 146 w 160"/>
                <a:gd name="T23" fmla="*/ 101 h 150"/>
                <a:gd name="T24" fmla="*/ 134 w 160"/>
                <a:gd name="T25" fmla="*/ 78 h 150"/>
                <a:gd name="T26" fmla="*/ 117 w 160"/>
                <a:gd name="T27" fmla="*/ 58 h 150"/>
                <a:gd name="T28" fmla="*/ 97 w 160"/>
                <a:gd name="T29" fmla="*/ 40 h 150"/>
                <a:gd name="T30" fmla="*/ 74 w 160"/>
                <a:gd name="T31" fmla="*/ 25 h 150"/>
                <a:gd name="T32" fmla="*/ 50 w 160"/>
                <a:gd name="T33" fmla="*/ 15 h 150"/>
                <a:gd name="T34" fmla="*/ 27 w 160"/>
                <a:gd name="T35" fmla="*/ 7 h 150"/>
                <a:gd name="T36" fmla="*/ 7 w 160"/>
                <a:gd name="T37" fmla="*/ 5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50">
                  <a:moveTo>
                    <a:pt x="0" y="3"/>
                  </a:moveTo>
                  <a:lnTo>
                    <a:pt x="29" y="0"/>
                  </a:lnTo>
                  <a:lnTo>
                    <a:pt x="55" y="8"/>
                  </a:lnTo>
                  <a:lnTo>
                    <a:pt x="83" y="19"/>
                  </a:lnTo>
                  <a:lnTo>
                    <a:pt x="106" y="34"/>
                  </a:lnTo>
                  <a:lnTo>
                    <a:pt x="127" y="55"/>
                  </a:lnTo>
                  <a:lnTo>
                    <a:pt x="143" y="78"/>
                  </a:lnTo>
                  <a:lnTo>
                    <a:pt x="155" y="107"/>
                  </a:lnTo>
                  <a:lnTo>
                    <a:pt x="159" y="138"/>
                  </a:lnTo>
                  <a:lnTo>
                    <a:pt x="155" y="149"/>
                  </a:lnTo>
                  <a:lnTo>
                    <a:pt x="153" y="134"/>
                  </a:lnTo>
                  <a:lnTo>
                    <a:pt x="146" y="101"/>
                  </a:lnTo>
                  <a:lnTo>
                    <a:pt x="134" y="78"/>
                  </a:lnTo>
                  <a:lnTo>
                    <a:pt x="117" y="58"/>
                  </a:lnTo>
                  <a:lnTo>
                    <a:pt x="97" y="40"/>
                  </a:lnTo>
                  <a:lnTo>
                    <a:pt x="74" y="25"/>
                  </a:lnTo>
                  <a:lnTo>
                    <a:pt x="50" y="15"/>
                  </a:lnTo>
                  <a:lnTo>
                    <a:pt x="27" y="7"/>
                  </a:lnTo>
                  <a:lnTo>
                    <a:pt x="7" y="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27" name="Freeform 28"/>
            <p:cNvSpPr>
              <a:spLocks/>
            </p:cNvSpPr>
            <p:nvPr/>
          </p:nvSpPr>
          <p:spPr bwMode="auto">
            <a:xfrm>
              <a:off x="3552" y="209"/>
              <a:ext cx="158" cy="151"/>
            </a:xfrm>
            <a:custGeom>
              <a:avLst/>
              <a:gdLst>
                <a:gd name="T0" fmla="*/ 157 w 158"/>
                <a:gd name="T1" fmla="*/ 146 h 151"/>
                <a:gd name="T2" fmla="*/ 128 w 158"/>
                <a:gd name="T3" fmla="*/ 150 h 151"/>
                <a:gd name="T4" fmla="*/ 101 w 158"/>
                <a:gd name="T5" fmla="*/ 141 h 151"/>
                <a:gd name="T6" fmla="*/ 74 w 158"/>
                <a:gd name="T7" fmla="*/ 130 h 151"/>
                <a:gd name="T8" fmla="*/ 52 w 158"/>
                <a:gd name="T9" fmla="*/ 115 h 151"/>
                <a:gd name="T10" fmla="*/ 30 w 158"/>
                <a:gd name="T11" fmla="*/ 94 h 151"/>
                <a:gd name="T12" fmla="*/ 15 w 158"/>
                <a:gd name="T13" fmla="*/ 70 h 151"/>
                <a:gd name="T14" fmla="*/ 3 w 158"/>
                <a:gd name="T15" fmla="*/ 41 h 151"/>
                <a:gd name="T16" fmla="*/ 0 w 158"/>
                <a:gd name="T17" fmla="*/ 10 h 151"/>
                <a:gd name="T18" fmla="*/ 3 w 158"/>
                <a:gd name="T19" fmla="*/ 0 h 151"/>
                <a:gd name="T20" fmla="*/ 5 w 158"/>
                <a:gd name="T21" fmla="*/ 15 h 151"/>
                <a:gd name="T22" fmla="*/ 12 w 158"/>
                <a:gd name="T23" fmla="*/ 47 h 151"/>
                <a:gd name="T24" fmla="*/ 24 w 158"/>
                <a:gd name="T25" fmla="*/ 70 h 151"/>
                <a:gd name="T26" fmla="*/ 41 w 158"/>
                <a:gd name="T27" fmla="*/ 91 h 151"/>
                <a:gd name="T28" fmla="*/ 61 w 158"/>
                <a:gd name="T29" fmla="*/ 109 h 151"/>
                <a:gd name="T30" fmla="*/ 83 w 158"/>
                <a:gd name="T31" fmla="*/ 123 h 151"/>
                <a:gd name="T32" fmla="*/ 107 w 158"/>
                <a:gd name="T33" fmla="*/ 134 h 151"/>
                <a:gd name="T34" fmla="*/ 129 w 158"/>
                <a:gd name="T35" fmla="*/ 142 h 151"/>
                <a:gd name="T36" fmla="*/ 149 w 158"/>
                <a:gd name="T37" fmla="*/ 144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8" h="151">
                  <a:moveTo>
                    <a:pt x="157" y="146"/>
                  </a:moveTo>
                  <a:lnTo>
                    <a:pt x="128" y="150"/>
                  </a:lnTo>
                  <a:lnTo>
                    <a:pt x="101" y="141"/>
                  </a:lnTo>
                  <a:lnTo>
                    <a:pt x="74" y="130"/>
                  </a:lnTo>
                  <a:lnTo>
                    <a:pt x="52" y="115"/>
                  </a:lnTo>
                  <a:lnTo>
                    <a:pt x="30" y="94"/>
                  </a:lnTo>
                  <a:lnTo>
                    <a:pt x="15" y="70"/>
                  </a:lnTo>
                  <a:lnTo>
                    <a:pt x="3" y="41"/>
                  </a:lnTo>
                  <a:lnTo>
                    <a:pt x="0" y="10"/>
                  </a:lnTo>
                  <a:lnTo>
                    <a:pt x="3" y="0"/>
                  </a:lnTo>
                  <a:lnTo>
                    <a:pt x="5" y="15"/>
                  </a:lnTo>
                  <a:lnTo>
                    <a:pt x="12" y="47"/>
                  </a:lnTo>
                  <a:lnTo>
                    <a:pt x="24" y="70"/>
                  </a:lnTo>
                  <a:lnTo>
                    <a:pt x="41" y="91"/>
                  </a:lnTo>
                  <a:lnTo>
                    <a:pt x="61" y="109"/>
                  </a:lnTo>
                  <a:lnTo>
                    <a:pt x="83" y="123"/>
                  </a:lnTo>
                  <a:lnTo>
                    <a:pt x="107" y="134"/>
                  </a:lnTo>
                  <a:lnTo>
                    <a:pt x="129" y="142"/>
                  </a:lnTo>
                  <a:lnTo>
                    <a:pt x="149" y="144"/>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28" name="Group 29"/>
          <p:cNvGrpSpPr>
            <a:grpSpLocks/>
          </p:cNvGrpSpPr>
          <p:nvPr/>
        </p:nvGrpSpPr>
        <p:grpSpPr bwMode="auto">
          <a:xfrm>
            <a:off x="88900" y="3200400"/>
            <a:ext cx="508000" cy="469900"/>
            <a:chOff x="56" y="2016"/>
            <a:chExt cx="320" cy="296"/>
          </a:xfrm>
        </p:grpSpPr>
        <p:sp>
          <p:nvSpPr>
            <p:cNvPr id="29" name="Oval 30"/>
            <p:cNvSpPr>
              <a:spLocks noChangeArrowheads="1"/>
            </p:cNvSpPr>
            <p:nvPr/>
          </p:nvSpPr>
          <p:spPr bwMode="auto">
            <a:xfrm>
              <a:off x="56" y="2016"/>
              <a:ext cx="320" cy="296"/>
            </a:xfrm>
            <a:prstGeom prst="ellipse">
              <a:avLst/>
            </a:prstGeom>
            <a:gradFill rotWithShape="0">
              <a:gsLst>
                <a:gs pos="0">
                  <a:srgbClr val="0000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30" name="Freeform 31"/>
            <p:cNvSpPr>
              <a:spLocks/>
            </p:cNvSpPr>
            <p:nvPr/>
          </p:nvSpPr>
          <p:spPr bwMode="auto">
            <a:xfrm>
              <a:off x="212" y="2021"/>
              <a:ext cx="160" cy="150"/>
            </a:xfrm>
            <a:custGeom>
              <a:avLst/>
              <a:gdLst>
                <a:gd name="T0" fmla="*/ 0 w 160"/>
                <a:gd name="T1" fmla="*/ 3 h 150"/>
                <a:gd name="T2" fmla="*/ 29 w 160"/>
                <a:gd name="T3" fmla="*/ 0 h 150"/>
                <a:gd name="T4" fmla="*/ 55 w 160"/>
                <a:gd name="T5" fmla="*/ 8 h 150"/>
                <a:gd name="T6" fmla="*/ 83 w 160"/>
                <a:gd name="T7" fmla="*/ 19 h 150"/>
                <a:gd name="T8" fmla="*/ 106 w 160"/>
                <a:gd name="T9" fmla="*/ 34 h 150"/>
                <a:gd name="T10" fmla="*/ 127 w 160"/>
                <a:gd name="T11" fmla="*/ 55 h 150"/>
                <a:gd name="T12" fmla="*/ 143 w 160"/>
                <a:gd name="T13" fmla="*/ 78 h 150"/>
                <a:gd name="T14" fmla="*/ 155 w 160"/>
                <a:gd name="T15" fmla="*/ 107 h 150"/>
                <a:gd name="T16" fmla="*/ 159 w 160"/>
                <a:gd name="T17" fmla="*/ 138 h 150"/>
                <a:gd name="T18" fmla="*/ 155 w 160"/>
                <a:gd name="T19" fmla="*/ 149 h 150"/>
                <a:gd name="T20" fmla="*/ 153 w 160"/>
                <a:gd name="T21" fmla="*/ 134 h 150"/>
                <a:gd name="T22" fmla="*/ 146 w 160"/>
                <a:gd name="T23" fmla="*/ 101 h 150"/>
                <a:gd name="T24" fmla="*/ 134 w 160"/>
                <a:gd name="T25" fmla="*/ 78 h 150"/>
                <a:gd name="T26" fmla="*/ 117 w 160"/>
                <a:gd name="T27" fmla="*/ 58 h 150"/>
                <a:gd name="T28" fmla="*/ 97 w 160"/>
                <a:gd name="T29" fmla="*/ 40 h 150"/>
                <a:gd name="T30" fmla="*/ 74 w 160"/>
                <a:gd name="T31" fmla="*/ 25 h 150"/>
                <a:gd name="T32" fmla="*/ 50 w 160"/>
                <a:gd name="T33" fmla="*/ 15 h 150"/>
                <a:gd name="T34" fmla="*/ 27 w 160"/>
                <a:gd name="T35" fmla="*/ 7 h 150"/>
                <a:gd name="T36" fmla="*/ 7 w 160"/>
                <a:gd name="T37" fmla="*/ 5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50">
                  <a:moveTo>
                    <a:pt x="0" y="3"/>
                  </a:moveTo>
                  <a:lnTo>
                    <a:pt x="29" y="0"/>
                  </a:lnTo>
                  <a:lnTo>
                    <a:pt x="55" y="8"/>
                  </a:lnTo>
                  <a:lnTo>
                    <a:pt x="83" y="19"/>
                  </a:lnTo>
                  <a:lnTo>
                    <a:pt x="106" y="34"/>
                  </a:lnTo>
                  <a:lnTo>
                    <a:pt x="127" y="55"/>
                  </a:lnTo>
                  <a:lnTo>
                    <a:pt x="143" y="78"/>
                  </a:lnTo>
                  <a:lnTo>
                    <a:pt x="155" y="107"/>
                  </a:lnTo>
                  <a:lnTo>
                    <a:pt x="159" y="138"/>
                  </a:lnTo>
                  <a:lnTo>
                    <a:pt x="155" y="149"/>
                  </a:lnTo>
                  <a:lnTo>
                    <a:pt x="153" y="134"/>
                  </a:lnTo>
                  <a:lnTo>
                    <a:pt x="146" y="101"/>
                  </a:lnTo>
                  <a:lnTo>
                    <a:pt x="134" y="78"/>
                  </a:lnTo>
                  <a:lnTo>
                    <a:pt x="117" y="58"/>
                  </a:lnTo>
                  <a:lnTo>
                    <a:pt x="97" y="40"/>
                  </a:lnTo>
                  <a:lnTo>
                    <a:pt x="74" y="25"/>
                  </a:lnTo>
                  <a:lnTo>
                    <a:pt x="50" y="15"/>
                  </a:lnTo>
                  <a:lnTo>
                    <a:pt x="27" y="7"/>
                  </a:lnTo>
                  <a:lnTo>
                    <a:pt x="7" y="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31" name="Freeform 32"/>
            <p:cNvSpPr>
              <a:spLocks/>
            </p:cNvSpPr>
            <p:nvPr/>
          </p:nvSpPr>
          <p:spPr bwMode="auto">
            <a:xfrm>
              <a:off x="64" y="2153"/>
              <a:ext cx="158" cy="151"/>
            </a:xfrm>
            <a:custGeom>
              <a:avLst/>
              <a:gdLst>
                <a:gd name="T0" fmla="*/ 157 w 158"/>
                <a:gd name="T1" fmla="*/ 146 h 151"/>
                <a:gd name="T2" fmla="*/ 128 w 158"/>
                <a:gd name="T3" fmla="*/ 150 h 151"/>
                <a:gd name="T4" fmla="*/ 101 w 158"/>
                <a:gd name="T5" fmla="*/ 141 h 151"/>
                <a:gd name="T6" fmla="*/ 74 w 158"/>
                <a:gd name="T7" fmla="*/ 130 h 151"/>
                <a:gd name="T8" fmla="*/ 52 w 158"/>
                <a:gd name="T9" fmla="*/ 115 h 151"/>
                <a:gd name="T10" fmla="*/ 30 w 158"/>
                <a:gd name="T11" fmla="*/ 94 h 151"/>
                <a:gd name="T12" fmla="*/ 15 w 158"/>
                <a:gd name="T13" fmla="*/ 70 h 151"/>
                <a:gd name="T14" fmla="*/ 3 w 158"/>
                <a:gd name="T15" fmla="*/ 41 h 151"/>
                <a:gd name="T16" fmla="*/ 0 w 158"/>
                <a:gd name="T17" fmla="*/ 10 h 151"/>
                <a:gd name="T18" fmla="*/ 3 w 158"/>
                <a:gd name="T19" fmla="*/ 0 h 151"/>
                <a:gd name="T20" fmla="*/ 5 w 158"/>
                <a:gd name="T21" fmla="*/ 15 h 151"/>
                <a:gd name="T22" fmla="*/ 12 w 158"/>
                <a:gd name="T23" fmla="*/ 47 h 151"/>
                <a:gd name="T24" fmla="*/ 24 w 158"/>
                <a:gd name="T25" fmla="*/ 70 h 151"/>
                <a:gd name="T26" fmla="*/ 41 w 158"/>
                <a:gd name="T27" fmla="*/ 91 h 151"/>
                <a:gd name="T28" fmla="*/ 61 w 158"/>
                <a:gd name="T29" fmla="*/ 109 h 151"/>
                <a:gd name="T30" fmla="*/ 83 w 158"/>
                <a:gd name="T31" fmla="*/ 123 h 151"/>
                <a:gd name="T32" fmla="*/ 107 w 158"/>
                <a:gd name="T33" fmla="*/ 134 h 151"/>
                <a:gd name="T34" fmla="*/ 129 w 158"/>
                <a:gd name="T35" fmla="*/ 142 h 151"/>
                <a:gd name="T36" fmla="*/ 149 w 158"/>
                <a:gd name="T37" fmla="*/ 144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8" h="151">
                  <a:moveTo>
                    <a:pt x="157" y="146"/>
                  </a:moveTo>
                  <a:lnTo>
                    <a:pt x="128" y="150"/>
                  </a:lnTo>
                  <a:lnTo>
                    <a:pt x="101" y="141"/>
                  </a:lnTo>
                  <a:lnTo>
                    <a:pt x="74" y="130"/>
                  </a:lnTo>
                  <a:lnTo>
                    <a:pt x="52" y="115"/>
                  </a:lnTo>
                  <a:lnTo>
                    <a:pt x="30" y="94"/>
                  </a:lnTo>
                  <a:lnTo>
                    <a:pt x="15" y="70"/>
                  </a:lnTo>
                  <a:lnTo>
                    <a:pt x="3" y="41"/>
                  </a:lnTo>
                  <a:lnTo>
                    <a:pt x="0" y="10"/>
                  </a:lnTo>
                  <a:lnTo>
                    <a:pt x="3" y="0"/>
                  </a:lnTo>
                  <a:lnTo>
                    <a:pt x="5" y="15"/>
                  </a:lnTo>
                  <a:lnTo>
                    <a:pt x="12" y="47"/>
                  </a:lnTo>
                  <a:lnTo>
                    <a:pt x="24" y="70"/>
                  </a:lnTo>
                  <a:lnTo>
                    <a:pt x="41" y="91"/>
                  </a:lnTo>
                  <a:lnTo>
                    <a:pt x="61" y="109"/>
                  </a:lnTo>
                  <a:lnTo>
                    <a:pt x="83" y="123"/>
                  </a:lnTo>
                  <a:lnTo>
                    <a:pt x="107" y="134"/>
                  </a:lnTo>
                  <a:lnTo>
                    <a:pt x="129" y="142"/>
                  </a:lnTo>
                  <a:lnTo>
                    <a:pt x="149" y="144"/>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32" name="Group 33"/>
          <p:cNvGrpSpPr>
            <a:grpSpLocks/>
          </p:cNvGrpSpPr>
          <p:nvPr/>
        </p:nvGrpSpPr>
        <p:grpSpPr bwMode="auto">
          <a:xfrm>
            <a:off x="8559800" y="3327400"/>
            <a:ext cx="508000" cy="469900"/>
            <a:chOff x="5392" y="2096"/>
            <a:chExt cx="320" cy="296"/>
          </a:xfrm>
        </p:grpSpPr>
        <p:sp>
          <p:nvSpPr>
            <p:cNvPr id="33" name="Oval 34"/>
            <p:cNvSpPr>
              <a:spLocks noChangeArrowheads="1"/>
            </p:cNvSpPr>
            <p:nvPr/>
          </p:nvSpPr>
          <p:spPr bwMode="auto">
            <a:xfrm>
              <a:off x="5392" y="2096"/>
              <a:ext cx="320" cy="296"/>
            </a:xfrm>
            <a:prstGeom prst="ellipse">
              <a:avLst/>
            </a:prstGeom>
            <a:gradFill rotWithShape="0">
              <a:gsLst>
                <a:gs pos="0">
                  <a:srgbClr val="0000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34" name="Freeform 35"/>
            <p:cNvSpPr>
              <a:spLocks/>
            </p:cNvSpPr>
            <p:nvPr/>
          </p:nvSpPr>
          <p:spPr bwMode="auto">
            <a:xfrm>
              <a:off x="5548" y="2101"/>
              <a:ext cx="160" cy="150"/>
            </a:xfrm>
            <a:custGeom>
              <a:avLst/>
              <a:gdLst>
                <a:gd name="T0" fmla="*/ 0 w 160"/>
                <a:gd name="T1" fmla="*/ 3 h 150"/>
                <a:gd name="T2" fmla="*/ 29 w 160"/>
                <a:gd name="T3" fmla="*/ 0 h 150"/>
                <a:gd name="T4" fmla="*/ 55 w 160"/>
                <a:gd name="T5" fmla="*/ 8 h 150"/>
                <a:gd name="T6" fmla="*/ 83 w 160"/>
                <a:gd name="T7" fmla="*/ 19 h 150"/>
                <a:gd name="T8" fmla="*/ 106 w 160"/>
                <a:gd name="T9" fmla="*/ 34 h 150"/>
                <a:gd name="T10" fmla="*/ 127 w 160"/>
                <a:gd name="T11" fmla="*/ 55 h 150"/>
                <a:gd name="T12" fmla="*/ 143 w 160"/>
                <a:gd name="T13" fmla="*/ 78 h 150"/>
                <a:gd name="T14" fmla="*/ 155 w 160"/>
                <a:gd name="T15" fmla="*/ 107 h 150"/>
                <a:gd name="T16" fmla="*/ 159 w 160"/>
                <a:gd name="T17" fmla="*/ 138 h 150"/>
                <a:gd name="T18" fmla="*/ 155 w 160"/>
                <a:gd name="T19" fmla="*/ 149 h 150"/>
                <a:gd name="T20" fmla="*/ 153 w 160"/>
                <a:gd name="T21" fmla="*/ 134 h 150"/>
                <a:gd name="T22" fmla="*/ 146 w 160"/>
                <a:gd name="T23" fmla="*/ 101 h 150"/>
                <a:gd name="T24" fmla="*/ 134 w 160"/>
                <a:gd name="T25" fmla="*/ 78 h 150"/>
                <a:gd name="T26" fmla="*/ 117 w 160"/>
                <a:gd name="T27" fmla="*/ 58 h 150"/>
                <a:gd name="T28" fmla="*/ 97 w 160"/>
                <a:gd name="T29" fmla="*/ 40 h 150"/>
                <a:gd name="T30" fmla="*/ 74 w 160"/>
                <a:gd name="T31" fmla="*/ 25 h 150"/>
                <a:gd name="T32" fmla="*/ 50 w 160"/>
                <a:gd name="T33" fmla="*/ 15 h 150"/>
                <a:gd name="T34" fmla="*/ 27 w 160"/>
                <a:gd name="T35" fmla="*/ 7 h 150"/>
                <a:gd name="T36" fmla="*/ 7 w 160"/>
                <a:gd name="T37" fmla="*/ 5 h 1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50">
                  <a:moveTo>
                    <a:pt x="0" y="3"/>
                  </a:moveTo>
                  <a:lnTo>
                    <a:pt x="29" y="0"/>
                  </a:lnTo>
                  <a:lnTo>
                    <a:pt x="55" y="8"/>
                  </a:lnTo>
                  <a:lnTo>
                    <a:pt x="83" y="19"/>
                  </a:lnTo>
                  <a:lnTo>
                    <a:pt x="106" y="34"/>
                  </a:lnTo>
                  <a:lnTo>
                    <a:pt x="127" y="55"/>
                  </a:lnTo>
                  <a:lnTo>
                    <a:pt x="143" y="78"/>
                  </a:lnTo>
                  <a:lnTo>
                    <a:pt x="155" y="107"/>
                  </a:lnTo>
                  <a:lnTo>
                    <a:pt x="159" y="138"/>
                  </a:lnTo>
                  <a:lnTo>
                    <a:pt x="155" y="149"/>
                  </a:lnTo>
                  <a:lnTo>
                    <a:pt x="153" y="134"/>
                  </a:lnTo>
                  <a:lnTo>
                    <a:pt x="146" y="101"/>
                  </a:lnTo>
                  <a:lnTo>
                    <a:pt x="134" y="78"/>
                  </a:lnTo>
                  <a:lnTo>
                    <a:pt x="117" y="58"/>
                  </a:lnTo>
                  <a:lnTo>
                    <a:pt x="97" y="40"/>
                  </a:lnTo>
                  <a:lnTo>
                    <a:pt x="74" y="25"/>
                  </a:lnTo>
                  <a:lnTo>
                    <a:pt x="50" y="15"/>
                  </a:lnTo>
                  <a:lnTo>
                    <a:pt x="27" y="7"/>
                  </a:lnTo>
                  <a:lnTo>
                    <a:pt x="7" y="5"/>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35" name="Freeform 36"/>
            <p:cNvSpPr>
              <a:spLocks/>
            </p:cNvSpPr>
            <p:nvPr/>
          </p:nvSpPr>
          <p:spPr bwMode="auto">
            <a:xfrm>
              <a:off x="5400" y="2233"/>
              <a:ext cx="158" cy="151"/>
            </a:xfrm>
            <a:custGeom>
              <a:avLst/>
              <a:gdLst>
                <a:gd name="T0" fmla="*/ 157 w 158"/>
                <a:gd name="T1" fmla="*/ 146 h 151"/>
                <a:gd name="T2" fmla="*/ 128 w 158"/>
                <a:gd name="T3" fmla="*/ 150 h 151"/>
                <a:gd name="T4" fmla="*/ 101 w 158"/>
                <a:gd name="T5" fmla="*/ 141 h 151"/>
                <a:gd name="T6" fmla="*/ 74 w 158"/>
                <a:gd name="T7" fmla="*/ 130 h 151"/>
                <a:gd name="T8" fmla="*/ 52 w 158"/>
                <a:gd name="T9" fmla="*/ 115 h 151"/>
                <a:gd name="T10" fmla="*/ 30 w 158"/>
                <a:gd name="T11" fmla="*/ 94 h 151"/>
                <a:gd name="T12" fmla="*/ 15 w 158"/>
                <a:gd name="T13" fmla="*/ 70 h 151"/>
                <a:gd name="T14" fmla="*/ 3 w 158"/>
                <a:gd name="T15" fmla="*/ 41 h 151"/>
                <a:gd name="T16" fmla="*/ 0 w 158"/>
                <a:gd name="T17" fmla="*/ 10 h 151"/>
                <a:gd name="T18" fmla="*/ 3 w 158"/>
                <a:gd name="T19" fmla="*/ 0 h 151"/>
                <a:gd name="T20" fmla="*/ 5 w 158"/>
                <a:gd name="T21" fmla="*/ 15 h 151"/>
                <a:gd name="T22" fmla="*/ 12 w 158"/>
                <a:gd name="T23" fmla="*/ 47 h 151"/>
                <a:gd name="T24" fmla="*/ 24 w 158"/>
                <a:gd name="T25" fmla="*/ 70 h 151"/>
                <a:gd name="T26" fmla="*/ 41 w 158"/>
                <a:gd name="T27" fmla="*/ 91 h 151"/>
                <a:gd name="T28" fmla="*/ 61 w 158"/>
                <a:gd name="T29" fmla="*/ 109 h 151"/>
                <a:gd name="T30" fmla="*/ 83 w 158"/>
                <a:gd name="T31" fmla="*/ 123 h 151"/>
                <a:gd name="T32" fmla="*/ 107 w 158"/>
                <a:gd name="T33" fmla="*/ 134 h 151"/>
                <a:gd name="T34" fmla="*/ 129 w 158"/>
                <a:gd name="T35" fmla="*/ 142 h 151"/>
                <a:gd name="T36" fmla="*/ 149 w 158"/>
                <a:gd name="T37" fmla="*/ 144 h 1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8" h="151">
                  <a:moveTo>
                    <a:pt x="157" y="146"/>
                  </a:moveTo>
                  <a:lnTo>
                    <a:pt x="128" y="150"/>
                  </a:lnTo>
                  <a:lnTo>
                    <a:pt x="101" y="141"/>
                  </a:lnTo>
                  <a:lnTo>
                    <a:pt x="74" y="130"/>
                  </a:lnTo>
                  <a:lnTo>
                    <a:pt x="52" y="115"/>
                  </a:lnTo>
                  <a:lnTo>
                    <a:pt x="30" y="94"/>
                  </a:lnTo>
                  <a:lnTo>
                    <a:pt x="15" y="70"/>
                  </a:lnTo>
                  <a:lnTo>
                    <a:pt x="3" y="41"/>
                  </a:lnTo>
                  <a:lnTo>
                    <a:pt x="0" y="10"/>
                  </a:lnTo>
                  <a:lnTo>
                    <a:pt x="3" y="0"/>
                  </a:lnTo>
                  <a:lnTo>
                    <a:pt x="5" y="15"/>
                  </a:lnTo>
                  <a:lnTo>
                    <a:pt x="12" y="47"/>
                  </a:lnTo>
                  <a:lnTo>
                    <a:pt x="24" y="70"/>
                  </a:lnTo>
                  <a:lnTo>
                    <a:pt x="41" y="91"/>
                  </a:lnTo>
                  <a:lnTo>
                    <a:pt x="61" y="109"/>
                  </a:lnTo>
                  <a:lnTo>
                    <a:pt x="83" y="123"/>
                  </a:lnTo>
                  <a:lnTo>
                    <a:pt x="107" y="134"/>
                  </a:lnTo>
                  <a:lnTo>
                    <a:pt x="129" y="142"/>
                  </a:lnTo>
                  <a:lnTo>
                    <a:pt x="149" y="144"/>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sp>
        <p:nvSpPr>
          <p:cNvPr id="36" name="Line 39"/>
          <p:cNvSpPr>
            <a:spLocks noChangeShapeType="1"/>
          </p:cNvSpPr>
          <p:nvPr/>
        </p:nvSpPr>
        <p:spPr bwMode="auto">
          <a:xfrm flipH="1">
            <a:off x="323850" y="476250"/>
            <a:ext cx="882015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37" name="Rectangle 40"/>
          <p:cNvSpPr>
            <a:spLocks noChangeArrowheads="1"/>
          </p:cNvSpPr>
          <p:nvPr/>
        </p:nvSpPr>
        <p:spPr bwMode="auto">
          <a:xfrm>
            <a:off x="5783263" y="6421438"/>
            <a:ext cx="301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0"/>
              </a:spcBef>
              <a:spcAft>
                <a:spcPct val="0"/>
              </a:spcAft>
              <a:defRPr/>
            </a:pPr>
            <a:r>
              <a:rPr lang="hr-HR" altLang="en-US" b="1">
                <a:solidFill>
                  <a:srgbClr val="FF9933"/>
                </a:solidFill>
              </a:rPr>
              <a:t>LAGANE KONSTRUKCIJE</a:t>
            </a:r>
          </a:p>
        </p:txBody>
      </p:sp>
      <p:sp>
        <p:nvSpPr>
          <p:cNvPr id="38" name="Line 41"/>
          <p:cNvSpPr>
            <a:spLocks noChangeShapeType="1"/>
          </p:cNvSpPr>
          <p:nvPr/>
        </p:nvSpPr>
        <p:spPr bwMode="auto">
          <a:xfrm flipH="1">
            <a:off x="323850" y="6381750"/>
            <a:ext cx="882015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411685" name="Rectangle 37"/>
          <p:cNvSpPr>
            <a:spLocks noGrp="1" noChangeArrowheads="1"/>
          </p:cNvSpPr>
          <p:nvPr>
            <p:ph type="ctrTitle" sz="quarter"/>
          </p:nvPr>
        </p:nvSpPr>
        <p:spPr>
          <a:xfrm>
            <a:off x="685800" y="2286000"/>
            <a:ext cx="7772400" cy="1143000"/>
          </a:xfrm>
        </p:spPr>
        <p:txBody>
          <a:bodyPr lIns="91440" tIns="45720" rIns="91440" bIns="45720"/>
          <a:lstStyle>
            <a:lvl1pPr>
              <a:defRPr>
                <a:effectLst>
                  <a:outerShdw blurRad="38100" dist="38100" dir="2700000" algn="tl">
                    <a:srgbClr val="000000"/>
                  </a:outerShdw>
                </a:effectLst>
              </a:defRPr>
            </a:lvl1pPr>
          </a:lstStyle>
          <a:p>
            <a:r>
              <a:rPr lang="hr-HR"/>
              <a:t>Click to edit Master title style</a:t>
            </a:r>
          </a:p>
        </p:txBody>
      </p:sp>
      <p:sp>
        <p:nvSpPr>
          <p:cNvPr id="411686" name="Rectangle 38"/>
          <p:cNvSpPr>
            <a:spLocks noGrp="1" noChangeArrowheads="1"/>
          </p:cNvSpPr>
          <p:nvPr>
            <p:ph type="subTitle" sz="quarter" idx="1"/>
          </p:nvPr>
        </p:nvSpPr>
        <p:spPr>
          <a:xfrm>
            <a:off x="1371600" y="3886200"/>
            <a:ext cx="6400800" cy="1752600"/>
          </a:xfrm>
        </p:spPr>
        <p:txBody>
          <a:bodyPr lIns="91440" tIns="45720" rIns="91440" bIns="45720"/>
          <a:lstStyle>
            <a:lvl1pPr marL="0" indent="0" algn="ctr">
              <a:buFontTx/>
              <a:buNone/>
              <a:defRPr>
                <a:effectLst>
                  <a:outerShdw blurRad="38100" dist="38100" dir="2700000" algn="tl">
                    <a:srgbClr val="000000"/>
                  </a:outerShdw>
                </a:effectLst>
              </a:defRPr>
            </a:lvl1pPr>
          </a:lstStyle>
          <a:p>
            <a:r>
              <a:rPr lang="hr-HR"/>
              <a:t>Click to edit Master subtitle style</a:t>
            </a:r>
          </a:p>
        </p:txBody>
      </p:sp>
      <p:sp>
        <p:nvSpPr>
          <p:cNvPr id="39" name="Rectangle 2"/>
          <p:cNvSpPr>
            <a:spLocks noGrp="1" noChangeArrowheads="1"/>
          </p:cNvSpPr>
          <p:nvPr>
            <p:ph type="dt" sz="quarter" idx="10"/>
          </p:nvPr>
        </p:nvSpPr>
        <p:spPr>
          <a:xfrm>
            <a:off x="711200" y="6264275"/>
            <a:ext cx="2463800" cy="544513"/>
          </a:xfrm>
        </p:spPr>
        <p:txBody>
          <a:bodyPr/>
          <a:lstStyle>
            <a:lvl1pPr>
              <a:defRPr/>
            </a:lvl1pPr>
          </a:lstStyle>
          <a:p>
            <a:pPr>
              <a:defRPr/>
            </a:pPr>
            <a:endParaRPr lang="en-US">
              <a:solidFill>
                <a:srgbClr val="FFFFFF"/>
              </a:solidFill>
            </a:endParaRPr>
          </a:p>
        </p:txBody>
      </p:sp>
      <p:sp>
        <p:nvSpPr>
          <p:cNvPr id="40" name="Rectangle 3"/>
          <p:cNvSpPr>
            <a:spLocks noGrp="1" noChangeArrowheads="1"/>
          </p:cNvSpPr>
          <p:nvPr>
            <p:ph type="ftr" sz="quarter" idx="11"/>
          </p:nvPr>
        </p:nvSpPr>
        <p:spPr>
          <a:xfrm>
            <a:off x="3314700" y="6251575"/>
            <a:ext cx="2641600" cy="544513"/>
          </a:xfrm>
        </p:spPr>
        <p:txBody>
          <a:bodyPr/>
          <a:lstStyle>
            <a:lvl1pPr>
              <a:defRPr/>
            </a:lvl1pPr>
          </a:lstStyle>
          <a:p>
            <a:pPr>
              <a:defRPr/>
            </a:pPr>
            <a:endParaRPr lang="en-US">
              <a:solidFill>
                <a:srgbClr val="FFFFFF"/>
              </a:solidFill>
            </a:endParaRPr>
          </a:p>
        </p:txBody>
      </p:sp>
      <p:sp>
        <p:nvSpPr>
          <p:cNvPr id="41" name="Rectangle 4"/>
          <p:cNvSpPr>
            <a:spLocks noGrp="1" noChangeArrowheads="1"/>
          </p:cNvSpPr>
          <p:nvPr>
            <p:ph type="sldNum" sz="quarter" idx="12"/>
          </p:nvPr>
        </p:nvSpPr>
        <p:spPr>
          <a:xfrm>
            <a:off x="6108700" y="6251575"/>
            <a:ext cx="2374900" cy="544513"/>
          </a:xfrm>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221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86615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2913" y="228600"/>
            <a:ext cx="2203450"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228600"/>
            <a:ext cx="6457950"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0507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675" y="228600"/>
            <a:ext cx="8802688" cy="1219200"/>
          </a:xfrm>
        </p:spPr>
        <p:txBody>
          <a:bodyPr/>
          <a:lstStyle/>
          <a:p>
            <a:r>
              <a:rPr lang="en-US"/>
              <a:t>Click to edit Master title style</a:t>
            </a:r>
          </a:p>
        </p:txBody>
      </p:sp>
      <p:sp>
        <p:nvSpPr>
          <p:cNvPr id="3" name="Text Placeholder 2"/>
          <p:cNvSpPr>
            <a:spLocks noGrp="1"/>
          </p:cNvSpPr>
          <p:nvPr>
            <p:ph type="body" sz="half" idx="1"/>
          </p:nvPr>
        </p:nvSpPr>
        <p:spPr>
          <a:xfrm>
            <a:off x="182563" y="1524000"/>
            <a:ext cx="4330700" cy="465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5663" y="1524000"/>
            <a:ext cx="4330700" cy="465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3216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3675" y="228600"/>
            <a:ext cx="8802688" cy="1219200"/>
          </a:xfrm>
        </p:spPr>
        <p:txBody>
          <a:bodyPr/>
          <a:lstStyle/>
          <a:p>
            <a:r>
              <a:rPr lang="en-US"/>
              <a:t>Click to edit Master title style</a:t>
            </a:r>
          </a:p>
        </p:txBody>
      </p:sp>
      <p:sp>
        <p:nvSpPr>
          <p:cNvPr id="3" name="Text Placeholder 2"/>
          <p:cNvSpPr>
            <a:spLocks noGrp="1"/>
          </p:cNvSpPr>
          <p:nvPr>
            <p:ph type="body" sz="half" idx="1"/>
          </p:nvPr>
        </p:nvSpPr>
        <p:spPr>
          <a:xfrm>
            <a:off x="182563" y="1524000"/>
            <a:ext cx="4330700" cy="465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65663" y="1524000"/>
            <a:ext cx="4330700" cy="225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65663" y="3929063"/>
            <a:ext cx="4330700" cy="2252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07704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563" y="228600"/>
            <a:ext cx="8813800" cy="5953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50379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868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63668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563" y="1524000"/>
            <a:ext cx="43307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5663" y="1524000"/>
            <a:ext cx="43307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9495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202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7705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825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66833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8308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3675" y="228600"/>
            <a:ext cx="88026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hr-HR" altLang="en-US"/>
              <a:t>Click to edit Master title style</a:t>
            </a:r>
          </a:p>
        </p:txBody>
      </p:sp>
      <p:sp>
        <p:nvSpPr>
          <p:cNvPr id="1027" name="Rectangle 3"/>
          <p:cNvSpPr>
            <a:spLocks noGrp="1" noChangeArrowheads="1"/>
          </p:cNvSpPr>
          <p:nvPr>
            <p:ph type="body" idx="1"/>
          </p:nvPr>
        </p:nvSpPr>
        <p:spPr bwMode="auto">
          <a:xfrm>
            <a:off x="182563" y="1524000"/>
            <a:ext cx="88138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hr-HR" altLang="en-US"/>
              <a:t>Click to edit Master text styles</a:t>
            </a:r>
          </a:p>
          <a:p>
            <a:pPr lvl="1"/>
            <a:r>
              <a:rPr lang="hr-HR" altLang="en-US"/>
              <a:t>Second level</a:t>
            </a:r>
          </a:p>
          <a:p>
            <a:pPr lvl="2"/>
            <a:r>
              <a:rPr lang="hr-HR" altLang="en-US"/>
              <a:t>Third level</a:t>
            </a:r>
          </a:p>
          <a:p>
            <a:pPr lvl="3"/>
            <a:r>
              <a:rPr lang="hr-HR" altLang="en-US"/>
              <a:t>Fourth level</a:t>
            </a:r>
          </a:p>
          <a:p>
            <a:pPr lvl="4"/>
            <a:r>
              <a:rPr lang="hr-HR" altLang="en-US"/>
              <a:t>Fifth level</a:t>
            </a:r>
          </a:p>
        </p:txBody>
      </p:sp>
      <p:sp>
        <p:nvSpPr>
          <p:cNvPr id="410628" name="Rectangle 4"/>
          <p:cNvSpPr>
            <a:spLocks noGrp="1" noChangeArrowheads="1"/>
          </p:cNvSpPr>
          <p:nvPr>
            <p:ph type="dt" sz="half" idx="2"/>
          </p:nvPr>
        </p:nvSpPr>
        <p:spPr bwMode="auto">
          <a:xfrm>
            <a:off x="685800" y="6248400"/>
            <a:ext cx="222567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buFontTx/>
              <a:buNone/>
              <a:defRPr sz="1400">
                <a:latin typeface="+mn-lt"/>
                <a:cs typeface="Arial" pitchFamily="34" charset="0"/>
              </a:defRPr>
            </a:lvl1pPr>
          </a:lstStyle>
          <a:p>
            <a:pPr fontAlgn="base">
              <a:spcAft>
                <a:spcPct val="0"/>
              </a:spcAft>
              <a:defRPr/>
            </a:pPr>
            <a:endParaRPr lang="en-US">
              <a:solidFill>
                <a:srgbClr val="FFFFFF"/>
              </a:solidFill>
            </a:endParaRPr>
          </a:p>
        </p:txBody>
      </p:sp>
      <p:sp>
        <p:nvSpPr>
          <p:cNvPr id="410629" name="Rectangle 5"/>
          <p:cNvSpPr>
            <a:spLocks noGrp="1" noChangeArrowheads="1"/>
          </p:cNvSpPr>
          <p:nvPr>
            <p:ph type="ftr" sz="quarter" idx="3"/>
          </p:nvPr>
        </p:nvSpPr>
        <p:spPr bwMode="auto">
          <a:xfrm>
            <a:off x="2992438" y="6248400"/>
            <a:ext cx="33909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buFontTx/>
              <a:buNone/>
              <a:defRPr sz="1400">
                <a:latin typeface="+mn-lt"/>
                <a:cs typeface="Arial" pitchFamily="34" charset="0"/>
              </a:defRPr>
            </a:lvl1pPr>
          </a:lstStyle>
          <a:p>
            <a:pPr fontAlgn="base">
              <a:spcAft>
                <a:spcPct val="0"/>
              </a:spcAft>
              <a:defRPr/>
            </a:pPr>
            <a:endParaRPr lang="en-US">
              <a:solidFill>
                <a:srgbClr val="FFFFFF"/>
              </a:solidFill>
            </a:endParaRPr>
          </a:p>
        </p:txBody>
      </p:sp>
      <p:sp>
        <p:nvSpPr>
          <p:cNvPr id="410630" name="Rectangle 6"/>
          <p:cNvSpPr>
            <a:spLocks noGrp="1" noChangeArrowheads="1"/>
          </p:cNvSpPr>
          <p:nvPr>
            <p:ph type="sldNum" sz="quarter" idx="4"/>
          </p:nvPr>
        </p:nvSpPr>
        <p:spPr bwMode="auto">
          <a:xfrm>
            <a:off x="6553200" y="6248400"/>
            <a:ext cx="200183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buFontTx/>
              <a:buNone/>
              <a:defRPr sz="1400">
                <a:latin typeface="+mn-lt"/>
                <a:cs typeface="Arial" pitchFamily="34" charset="0"/>
              </a:defRPr>
            </a:lvl1pPr>
          </a:lstStyle>
          <a:p>
            <a:pPr fontAlgn="base">
              <a:spcAft>
                <a:spcPct val="0"/>
              </a:spcAft>
              <a:defRPr/>
            </a:pPr>
            <a:endParaRPr lang="en-US">
              <a:solidFill>
                <a:srgbClr val="FFFFFF"/>
              </a:solidFill>
            </a:endParaRPr>
          </a:p>
        </p:txBody>
      </p:sp>
      <p:sp>
        <p:nvSpPr>
          <p:cNvPr id="1031" name="Oval 7"/>
          <p:cNvSpPr>
            <a:spLocks noChangeArrowheads="1"/>
          </p:cNvSpPr>
          <p:nvPr/>
        </p:nvSpPr>
        <p:spPr bwMode="auto">
          <a:xfrm>
            <a:off x="8910638" y="141288"/>
            <a:ext cx="53975" cy="539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grpSp>
        <p:nvGrpSpPr>
          <p:cNvPr id="1032" name="Group 8"/>
          <p:cNvGrpSpPr>
            <a:grpSpLocks/>
          </p:cNvGrpSpPr>
          <p:nvPr/>
        </p:nvGrpSpPr>
        <p:grpSpPr bwMode="auto">
          <a:xfrm>
            <a:off x="190500" y="138113"/>
            <a:ext cx="381000" cy="381000"/>
            <a:chOff x="120" y="87"/>
            <a:chExt cx="240" cy="240"/>
          </a:xfrm>
        </p:grpSpPr>
        <p:sp>
          <p:nvSpPr>
            <p:cNvPr id="1048" name="Oval 9"/>
            <p:cNvSpPr>
              <a:spLocks noChangeArrowheads="1"/>
            </p:cNvSpPr>
            <p:nvPr/>
          </p:nvSpPr>
          <p:spPr bwMode="auto">
            <a:xfrm>
              <a:off x="120" y="87"/>
              <a:ext cx="240" cy="240"/>
            </a:xfrm>
            <a:prstGeom prst="ellipse">
              <a:avLst/>
            </a:prstGeom>
            <a:gradFill rotWithShape="0">
              <a:gsLst>
                <a:gs pos="0">
                  <a:srgbClr val="0033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1049" name="Freeform 10"/>
            <p:cNvSpPr>
              <a:spLocks/>
            </p:cNvSpPr>
            <p:nvPr/>
          </p:nvSpPr>
          <p:spPr bwMode="auto">
            <a:xfrm>
              <a:off x="221" y="103"/>
              <a:ext cx="123" cy="83"/>
            </a:xfrm>
            <a:custGeom>
              <a:avLst/>
              <a:gdLst>
                <a:gd name="T0" fmla="*/ 0 w 123"/>
                <a:gd name="T1" fmla="*/ 3 h 83"/>
                <a:gd name="T2" fmla="*/ 44 w 123"/>
                <a:gd name="T3" fmla="*/ 0 h 83"/>
                <a:gd name="T4" fmla="*/ 60 w 123"/>
                <a:gd name="T5" fmla="*/ 7 h 83"/>
                <a:gd name="T6" fmla="*/ 74 w 123"/>
                <a:gd name="T7" fmla="*/ 13 h 83"/>
                <a:gd name="T8" fmla="*/ 95 w 123"/>
                <a:gd name="T9" fmla="*/ 25 h 83"/>
                <a:gd name="T10" fmla="*/ 107 w 123"/>
                <a:gd name="T11" fmla="*/ 37 h 83"/>
                <a:gd name="T12" fmla="*/ 117 w 123"/>
                <a:gd name="T13" fmla="*/ 53 h 83"/>
                <a:gd name="T14" fmla="*/ 122 w 123"/>
                <a:gd name="T15" fmla="*/ 82 h 83"/>
                <a:gd name="T16" fmla="*/ 116 w 123"/>
                <a:gd name="T17" fmla="*/ 65 h 83"/>
                <a:gd name="T18" fmla="*/ 105 w 123"/>
                <a:gd name="T19" fmla="*/ 49 h 83"/>
                <a:gd name="T20" fmla="*/ 95 w 123"/>
                <a:gd name="T21" fmla="*/ 38 h 83"/>
                <a:gd name="T22" fmla="*/ 78 w 123"/>
                <a:gd name="T23" fmla="*/ 23 h 83"/>
                <a:gd name="T24" fmla="*/ 48 w 123"/>
                <a:gd name="T25" fmla="*/ 8 h 83"/>
                <a:gd name="T26" fmla="*/ 26 w 123"/>
                <a:gd name="T27" fmla="*/ 5 h 83"/>
                <a:gd name="T28" fmla="*/ 0 w 123"/>
                <a:gd name="T29" fmla="*/ 3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3" h="83">
                  <a:moveTo>
                    <a:pt x="0" y="3"/>
                  </a:moveTo>
                  <a:lnTo>
                    <a:pt x="44" y="0"/>
                  </a:lnTo>
                  <a:lnTo>
                    <a:pt x="60" y="7"/>
                  </a:lnTo>
                  <a:lnTo>
                    <a:pt x="74" y="13"/>
                  </a:lnTo>
                  <a:lnTo>
                    <a:pt x="95" y="25"/>
                  </a:lnTo>
                  <a:lnTo>
                    <a:pt x="107" y="37"/>
                  </a:lnTo>
                  <a:lnTo>
                    <a:pt x="117" y="53"/>
                  </a:lnTo>
                  <a:lnTo>
                    <a:pt x="122" y="82"/>
                  </a:lnTo>
                  <a:lnTo>
                    <a:pt x="116" y="65"/>
                  </a:lnTo>
                  <a:lnTo>
                    <a:pt x="105" y="49"/>
                  </a:lnTo>
                  <a:lnTo>
                    <a:pt x="95" y="38"/>
                  </a:lnTo>
                  <a:lnTo>
                    <a:pt x="78" y="23"/>
                  </a:lnTo>
                  <a:lnTo>
                    <a:pt x="48" y="8"/>
                  </a:lnTo>
                  <a:lnTo>
                    <a:pt x="26" y="5"/>
                  </a:lnTo>
                  <a:lnTo>
                    <a:pt x="0" y="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050" name="Freeform 11"/>
            <p:cNvSpPr>
              <a:spLocks/>
            </p:cNvSpPr>
            <p:nvPr/>
          </p:nvSpPr>
          <p:spPr bwMode="auto">
            <a:xfrm>
              <a:off x="138" y="230"/>
              <a:ext cx="133" cy="89"/>
            </a:xfrm>
            <a:custGeom>
              <a:avLst/>
              <a:gdLst>
                <a:gd name="T0" fmla="*/ 132 w 133"/>
                <a:gd name="T1" fmla="*/ 80 h 89"/>
                <a:gd name="T2" fmla="*/ 99 w 133"/>
                <a:gd name="T3" fmla="*/ 82 h 89"/>
                <a:gd name="T4" fmla="*/ 76 w 133"/>
                <a:gd name="T5" fmla="*/ 79 h 89"/>
                <a:gd name="T6" fmla="*/ 57 w 133"/>
                <a:gd name="T7" fmla="*/ 71 h 89"/>
                <a:gd name="T8" fmla="*/ 39 w 133"/>
                <a:gd name="T9" fmla="*/ 58 h 89"/>
                <a:gd name="T10" fmla="*/ 27 w 133"/>
                <a:gd name="T11" fmla="*/ 49 h 89"/>
                <a:gd name="T12" fmla="*/ 20 w 133"/>
                <a:gd name="T13" fmla="*/ 40 h 89"/>
                <a:gd name="T14" fmla="*/ 0 w 133"/>
                <a:gd name="T15" fmla="*/ 0 h 89"/>
                <a:gd name="T16" fmla="*/ 6 w 133"/>
                <a:gd name="T17" fmla="*/ 27 h 89"/>
                <a:gd name="T18" fmla="*/ 15 w 133"/>
                <a:gd name="T19" fmla="*/ 46 h 89"/>
                <a:gd name="T20" fmla="*/ 30 w 133"/>
                <a:gd name="T21" fmla="*/ 60 h 89"/>
                <a:gd name="T22" fmla="*/ 50 w 133"/>
                <a:gd name="T23" fmla="*/ 73 h 89"/>
                <a:gd name="T24" fmla="*/ 72 w 133"/>
                <a:gd name="T25" fmla="*/ 85 h 89"/>
                <a:gd name="T26" fmla="*/ 95 w 133"/>
                <a:gd name="T27" fmla="*/ 88 h 89"/>
                <a:gd name="T28" fmla="*/ 118 w 133"/>
                <a:gd name="T29" fmla="*/ 86 h 89"/>
                <a:gd name="T30" fmla="*/ 132 w 133"/>
                <a:gd name="T31" fmla="*/ 80 h 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89">
                  <a:moveTo>
                    <a:pt x="132" y="80"/>
                  </a:moveTo>
                  <a:lnTo>
                    <a:pt x="99" y="82"/>
                  </a:lnTo>
                  <a:lnTo>
                    <a:pt x="76" y="79"/>
                  </a:lnTo>
                  <a:lnTo>
                    <a:pt x="57" y="71"/>
                  </a:lnTo>
                  <a:lnTo>
                    <a:pt x="39" y="58"/>
                  </a:lnTo>
                  <a:lnTo>
                    <a:pt x="27" y="49"/>
                  </a:lnTo>
                  <a:lnTo>
                    <a:pt x="20" y="40"/>
                  </a:lnTo>
                  <a:lnTo>
                    <a:pt x="0" y="0"/>
                  </a:lnTo>
                  <a:lnTo>
                    <a:pt x="6" y="27"/>
                  </a:lnTo>
                  <a:lnTo>
                    <a:pt x="15" y="46"/>
                  </a:lnTo>
                  <a:lnTo>
                    <a:pt x="30" y="60"/>
                  </a:lnTo>
                  <a:lnTo>
                    <a:pt x="50" y="73"/>
                  </a:lnTo>
                  <a:lnTo>
                    <a:pt x="72" y="85"/>
                  </a:lnTo>
                  <a:lnTo>
                    <a:pt x="95" y="88"/>
                  </a:lnTo>
                  <a:lnTo>
                    <a:pt x="118" y="86"/>
                  </a:lnTo>
                  <a:lnTo>
                    <a:pt x="132" y="8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1033" name="Group 12"/>
          <p:cNvGrpSpPr>
            <a:grpSpLocks/>
          </p:cNvGrpSpPr>
          <p:nvPr/>
        </p:nvGrpSpPr>
        <p:grpSpPr bwMode="auto">
          <a:xfrm>
            <a:off x="8648700" y="163513"/>
            <a:ext cx="381000" cy="381000"/>
            <a:chOff x="5448" y="103"/>
            <a:chExt cx="240" cy="240"/>
          </a:xfrm>
        </p:grpSpPr>
        <p:sp>
          <p:nvSpPr>
            <p:cNvPr id="1045" name="Oval 13"/>
            <p:cNvSpPr>
              <a:spLocks noChangeArrowheads="1"/>
            </p:cNvSpPr>
            <p:nvPr/>
          </p:nvSpPr>
          <p:spPr bwMode="auto">
            <a:xfrm>
              <a:off x="5448" y="103"/>
              <a:ext cx="240" cy="240"/>
            </a:xfrm>
            <a:prstGeom prst="ellipse">
              <a:avLst/>
            </a:prstGeom>
            <a:gradFill rotWithShape="0">
              <a:gsLst>
                <a:gs pos="0">
                  <a:srgbClr val="0033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1046" name="Freeform 14"/>
            <p:cNvSpPr>
              <a:spLocks/>
            </p:cNvSpPr>
            <p:nvPr/>
          </p:nvSpPr>
          <p:spPr bwMode="auto">
            <a:xfrm>
              <a:off x="5549" y="119"/>
              <a:ext cx="123" cy="83"/>
            </a:xfrm>
            <a:custGeom>
              <a:avLst/>
              <a:gdLst>
                <a:gd name="T0" fmla="*/ 0 w 123"/>
                <a:gd name="T1" fmla="*/ 3 h 83"/>
                <a:gd name="T2" fmla="*/ 44 w 123"/>
                <a:gd name="T3" fmla="*/ 0 h 83"/>
                <a:gd name="T4" fmla="*/ 60 w 123"/>
                <a:gd name="T5" fmla="*/ 7 h 83"/>
                <a:gd name="T6" fmla="*/ 74 w 123"/>
                <a:gd name="T7" fmla="*/ 13 h 83"/>
                <a:gd name="T8" fmla="*/ 95 w 123"/>
                <a:gd name="T9" fmla="*/ 25 h 83"/>
                <a:gd name="T10" fmla="*/ 107 w 123"/>
                <a:gd name="T11" fmla="*/ 37 h 83"/>
                <a:gd name="T12" fmla="*/ 117 w 123"/>
                <a:gd name="T13" fmla="*/ 53 h 83"/>
                <a:gd name="T14" fmla="*/ 122 w 123"/>
                <a:gd name="T15" fmla="*/ 82 h 83"/>
                <a:gd name="T16" fmla="*/ 116 w 123"/>
                <a:gd name="T17" fmla="*/ 65 h 83"/>
                <a:gd name="T18" fmla="*/ 105 w 123"/>
                <a:gd name="T19" fmla="*/ 49 h 83"/>
                <a:gd name="T20" fmla="*/ 95 w 123"/>
                <a:gd name="T21" fmla="*/ 38 h 83"/>
                <a:gd name="T22" fmla="*/ 78 w 123"/>
                <a:gd name="T23" fmla="*/ 23 h 83"/>
                <a:gd name="T24" fmla="*/ 48 w 123"/>
                <a:gd name="T25" fmla="*/ 8 h 83"/>
                <a:gd name="T26" fmla="*/ 26 w 123"/>
                <a:gd name="T27" fmla="*/ 5 h 83"/>
                <a:gd name="T28" fmla="*/ 0 w 123"/>
                <a:gd name="T29" fmla="*/ 3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3" h="83">
                  <a:moveTo>
                    <a:pt x="0" y="3"/>
                  </a:moveTo>
                  <a:lnTo>
                    <a:pt x="44" y="0"/>
                  </a:lnTo>
                  <a:lnTo>
                    <a:pt x="60" y="7"/>
                  </a:lnTo>
                  <a:lnTo>
                    <a:pt x="74" y="13"/>
                  </a:lnTo>
                  <a:lnTo>
                    <a:pt x="95" y="25"/>
                  </a:lnTo>
                  <a:lnTo>
                    <a:pt x="107" y="37"/>
                  </a:lnTo>
                  <a:lnTo>
                    <a:pt x="117" y="53"/>
                  </a:lnTo>
                  <a:lnTo>
                    <a:pt x="122" y="82"/>
                  </a:lnTo>
                  <a:lnTo>
                    <a:pt x="116" y="65"/>
                  </a:lnTo>
                  <a:lnTo>
                    <a:pt x="105" y="49"/>
                  </a:lnTo>
                  <a:lnTo>
                    <a:pt x="95" y="38"/>
                  </a:lnTo>
                  <a:lnTo>
                    <a:pt x="78" y="23"/>
                  </a:lnTo>
                  <a:lnTo>
                    <a:pt x="48" y="8"/>
                  </a:lnTo>
                  <a:lnTo>
                    <a:pt x="26" y="5"/>
                  </a:lnTo>
                  <a:lnTo>
                    <a:pt x="0" y="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047" name="Freeform 15"/>
            <p:cNvSpPr>
              <a:spLocks/>
            </p:cNvSpPr>
            <p:nvPr/>
          </p:nvSpPr>
          <p:spPr bwMode="auto">
            <a:xfrm>
              <a:off x="5466" y="246"/>
              <a:ext cx="133" cy="89"/>
            </a:xfrm>
            <a:custGeom>
              <a:avLst/>
              <a:gdLst>
                <a:gd name="T0" fmla="*/ 132 w 133"/>
                <a:gd name="T1" fmla="*/ 80 h 89"/>
                <a:gd name="T2" fmla="*/ 99 w 133"/>
                <a:gd name="T3" fmla="*/ 82 h 89"/>
                <a:gd name="T4" fmla="*/ 76 w 133"/>
                <a:gd name="T5" fmla="*/ 79 h 89"/>
                <a:gd name="T6" fmla="*/ 57 w 133"/>
                <a:gd name="T7" fmla="*/ 71 h 89"/>
                <a:gd name="T8" fmla="*/ 39 w 133"/>
                <a:gd name="T9" fmla="*/ 58 h 89"/>
                <a:gd name="T10" fmla="*/ 27 w 133"/>
                <a:gd name="T11" fmla="*/ 49 h 89"/>
                <a:gd name="T12" fmla="*/ 20 w 133"/>
                <a:gd name="T13" fmla="*/ 40 h 89"/>
                <a:gd name="T14" fmla="*/ 0 w 133"/>
                <a:gd name="T15" fmla="*/ 0 h 89"/>
                <a:gd name="T16" fmla="*/ 6 w 133"/>
                <a:gd name="T17" fmla="*/ 27 h 89"/>
                <a:gd name="T18" fmla="*/ 15 w 133"/>
                <a:gd name="T19" fmla="*/ 46 h 89"/>
                <a:gd name="T20" fmla="*/ 30 w 133"/>
                <a:gd name="T21" fmla="*/ 60 h 89"/>
                <a:gd name="T22" fmla="*/ 50 w 133"/>
                <a:gd name="T23" fmla="*/ 73 h 89"/>
                <a:gd name="T24" fmla="*/ 72 w 133"/>
                <a:gd name="T25" fmla="*/ 85 h 89"/>
                <a:gd name="T26" fmla="*/ 95 w 133"/>
                <a:gd name="T27" fmla="*/ 88 h 89"/>
                <a:gd name="T28" fmla="*/ 118 w 133"/>
                <a:gd name="T29" fmla="*/ 86 h 89"/>
                <a:gd name="T30" fmla="*/ 132 w 133"/>
                <a:gd name="T31" fmla="*/ 80 h 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89">
                  <a:moveTo>
                    <a:pt x="132" y="80"/>
                  </a:moveTo>
                  <a:lnTo>
                    <a:pt x="99" y="82"/>
                  </a:lnTo>
                  <a:lnTo>
                    <a:pt x="76" y="79"/>
                  </a:lnTo>
                  <a:lnTo>
                    <a:pt x="57" y="71"/>
                  </a:lnTo>
                  <a:lnTo>
                    <a:pt x="39" y="58"/>
                  </a:lnTo>
                  <a:lnTo>
                    <a:pt x="27" y="49"/>
                  </a:lnTo>
                  <a:lnTo>
                    <a:pt x="20" y="40"/>
                  </a:lnTo>
                  <a:lnTo>
                    <a:pt x="0" y="0"/>
                  </a:lnTo>
                  <a:lnTo>
                    <a:pt x="6" y="27"/>
                  </a:lnTo>
                  <a:lnTo>
                    <a:pt x="15" y="46"/>
                  </a:lnTo>
                  <a:lnTo>
                    <a:pt x="30" y="60"/>
                  </a:lnTo>
                  <a:lnTo>
                    <a:pt x="50" y="73"/>
                  </a:lnTo>
                  <a:lnTo>
                    <a:pt x="72" y="85"/>
                  </a:lnTo>
                  <a:lnTo>
                    <a:pt x="95" y="88"/>
                  </a:lnTo>
                  <a:lnTo>
                    <a:pt x="118" y="86"/>
                  </a:lnTo>
                  <a:lnTo>
                    <a:pt x="132" y="8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1034" name="Group 16"/>
          <p:cNvGrpSpPr>
            <a:grpSpLocks/>
          </p:cNvGrpSpPr>
          <p:nvPr/>
        </p:nvGrpSpPr>
        <p:grpSpPr bwMode="auto">
          <a:xfrm>
            <a:off x="8661400" y="6310313"/>
            <a:ext cx="381000" cy="381000"/>
            <a:chOff x="5456" y="3975"/>
            <a:chExt cx="240" cy="240"/>
          </a:xfrm>
        </p:grpSpPr>
        <p:sp>
          <p:nvSpPr>
            <p:cNvPr id="1042" name="Oval 17"/>
            <p:cNvSpPr>
              <a:spLocks noChangeArrowheads="1"/>
            </p:cNvSpPr>
            <p:nvPr/>
          </p:nvSpPr>
          <p:spPr bwMode="auto">
            <a:xfrm>
              <a:off x="5456" y="3975"/>
              <a:ext cx="240" cy="240"/>
            </a:xfrm>
            <a:prstGeom prst="ellipse">
              <a:avLst/>
            </a:prstGeom>
            <a:gradFill rotWithShape="0">
              <a:gsLst>
                <a:gs pos="0">
                  <a:srgbClr val="0033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1043" name="Freeform 18"/>
            <p:cNvSpPr>
              <a:spLocks/>
            </p:cNvSpPr>
            <p:nvPr/>
          </p:nvSpPr>
          <p:spPr bwMode="auto">
            <a:xfrm>
              <a:off x="5557" y="3991"/>
              <a:ext cx="123" cy="83"/>
            </a:xfrm>
            <a:custGeom>
              <a:avLst/>
              <a:gdLst>
                <a:gd name="T0" fmla="*/ 0 w 123"/>
                <a:gd name="T1" fmla="*/ 3 h 83"/>
                <a:gd name="T2" fmla="*/ 44 w 123"/>
                <a:gd name="T3" fmla="*/ 0 h 83"/>
                <a:gd name="T4" fmla="*/ 60 w 123"/>
                <a:gd name="T5" fmla="*/ 7 h 83"/>
                <a:gd name="T6" fmla="*/ 74 w 123"/>
                <a:gd name="T7" fmla="*/ 13 h 83"/>
                <a:gd name="T8" fmla="*/ 95 w 123"/>
                <a:gd name="T9" fmla="*/ 25 h 83"/>
                <a:gd name="T10" fmla="*/ 107 w 123"/>
                <a:gd name="T11" fmla="*/ 37 h 83"/>
                <a:gd name="T12" fmla="*/ 117 w 123"/>
                <a:gd name="T13" fmla="*/ 53 h 83"/>
                <a:gd name="T14" fmla="*/ 122 w 123"/>
                <a:gd name="T15" fmla="*/ 82 h 83"/>
                <a:gd name="T16" fmla="*/ 116 w 123"/>
                <a:gd name="T17" fmla="*/ 65 h 83"/>
                <a:gd name="T18" fmla="*/ 105 w 123"/>
                <a:gd name="T19" fmla="*/ 49 h 83"/>
                <a:gd name="T20" fmla="*/ 95 w 123"/>
                <a:gd name="T21" fmla="*/ 38 h 83"/>
                <a:gd name="T22" fmla="*/ 78 w 123"/>
                <a:gd name="T23" fmla="*/ 23 h 83"/>
                <a:gd name="T24" fmla="*/ 48 w 123"/>
                <a:gd name="T25" fmla="*/ 8 h 83"/>
                <a:gd name="T26" fmla="*/ 26 w 123"/>
                <a:gd name="T27" fmla="*/ 5 h 83"/>
                <a:gd name="T28" fmla="*/ 0 w 123"/>
                <a:gd name="T29" fmla="*/ 3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3" h="83">
                  <a:moveTo>
                    <a:pt x="0" y="3"/>
                  </a:moveTo>
                  <a:lnTo>
                    <a:pt x="44" y="0"/>
                  </a:lnTo>
                  <a:lnTo>
                    <a:pt x="60" y="7"/>
                  </a:lnTo>
                  <a:lnTo>
                    <a:pt x="74" y="13"/>
                  </a:lnTo>
                  <a:lnTo>
                    <a:pt x="95" y="25"/>
                  </a:lnTo>
                  <a:lnTo>
                    <a:pt x="107" y="37"/>
                  </a:lnTo>
                  <a:lnTo>
                    <a:pt x="117" y="53"/>
                  </a:lnTo>
                  <a:lnTo>
                    <a:pt x="122" y="82"/>
                  </a:lnTo>
                  <a:lnTo>
                    <a:pt x="116" y="65"/>
                  </a:lnTo>
                  <a:lnTo>
                    <a:pt x="105" y="49"/>
                  </a:lnTo>
                  <a:lnTo>
                    <a:pt x="95" y="38"/>
                  </a:lnTo>
                  <a:lnTo>
                    <a:pt x="78" y="23"/>
                  </a:lnTo>
                  <a:lnTo>
                    <a:pt x="48" y="8"/>
                  </a:lnTo>
                  <a:lnTo>
                    <a:pt x="26" y="5"/>
                  </a:lnTo>
                  <a:lnTo>
                    <a:pt x="0" y="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044" name="Freeform 19"/>
            <p:cNvSpPr>
              <a:spLocks/>
            </p:cNvSpPr>
            <p:nvPr/>
          </p:nvSpPr>
          <p:spPr bwMode="auto">
            <a:xfrm>
              <a:off x="5474" y="4118"/>
              <a:ext cx="133" cy="89"/>
            </a:xfrm>
            <a:custGeom>
              <a:avLst/>
              <a:gdLst>
                <a:gd name="T0" fmla="*/ 132 w 133"/>
                <a:gd name="T1" fmla="*/ 80 h 89"/>
                <a:gd name="T2" fmla="*/ 99 w 133"/>
                <a:gd name="T3" fmla="*/ 82 h 89"/>
                <a:gd name="T4" fmla="*/ 76 w 133"/>
                <a:gd name="T5" fmla="*/ 79 h 89"/>
                <a:gd name="T6" fmla="*/ 57 w 133"/>
                <a:gd name="T7" fmla="*/ 71 h 89"/>
                <a:gd name="T8" fmla="*/ 39 w 133"/>
                <a:gd name="T9" fmla="*/ 58 h 89"/>
                <a:gd name="T10" fmla="*/ 27 w 133"/>
                <a:gd name="T11" fmla="*/ 49 h 89"/>
                <a:gd name="T12" fmla="*/ 20 w 133"/>
                <a:gd name="T13" fmla="*/ 40 h 89"/>
                <a:gd name="T14" fmla="*/ 0 w 133"/>
                <a:gd name="T15" fmla="*/ 0 h 89"/>
                <a:gd name="T16" fmla="*/ 6 w 133"/>
                <a:gd name="T17" fmla="*/ 27 h 89"/>
                <a:gd name="T18" fmla="*/ 15 w 133"/>
                <a:gd name="T19" fmla="*/ 46 h 89"/>
                <a:gd name="T20" fmla="*/ 30 w 133"/>
                <a:gd name="T21" fmla="*/ 60 h 89"/>
                <a:gd name="T22" fmla="*/ 50 w 133"/>
                <a:gd name="T23" fmla="*/ 73 h 89"/>
                <a:gd name="T24" fmla="*/ 72 w 133"/>
                <a:gd name="T25" fmla="*/ 85 h 89"/>
                <a:gd name="T26" fmla="*/ 95 w 133"/>
                <a:gd name="T27" fmla="*/ 88 h 89"/>
                <a:gd name="T28" fmla="*/ 118 w 133"/>
                <a:gd name="T29" fmla="*/ 86 h 89"/>
                <a:gd name="T30" fmla="*/ 132 w 133"/>
                <a:gd name="T31" fmla="*/ 80 h 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89">
                  <a:moveTo>
                    <a:pt x="132" y="80"/>
                  </a:moveTo>
                  <a:lnTo>
                    <a:pt x="99" y="82"/>
                  </a:lnTo>
                  <a:lnTo>
                    <a:pt x="76" y="79"/>
                  </a:lnTo>
                  <a:lnTo>
                    <a:pt x="57" y="71"/>
                  </a:lnTo>
                  <a:lnTo>
                    <a:pt x="39" y="58"/>
                  </a:lnTo>
                  <a:lnTo>
                    <a:pt x="27" y="49"/>
                  </a:lnTo>
                  <a:lnTo>
                    <a:pt x="20" y="40"/>
                  </a:lnTo>
                  <a:lnTo>
                    <a:pt x="0" y="0"/>
                  </a:lnTo>
                  <a:lnTo>
                    <a:pt x="6" y="27"/>
                  </a:lnTo>
                  <a:lnTo>
                    <a:pt x="15" y="46"/>
                  </a:lnTo>
                  <a:lnTo>
                    <a:pt x="30" y="60"/>
                  </a:lnTo>
                  <a:lnTo>
                    <a:pt x="50" y="73"/>
                  </a:lnTo>
                  <a:lnTo>
                    <a:pt x="72" y="85"/>
                  </a:lnTo>
                  <a:lnTo>
                    <a:pt x="95" y="88"/>
                  </a:lnTo>
                  <a:lnTo>
                    <a:pt x="118" y="86"/>
                  </a:lnTo>
                  <a:lnTo>
                    <a:pt x="132" y="8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grpSp>
        <p:nvGrpSpPr>
          <p:cNvPr id="1035" name="Group 20"/>
          <p:cNvGrpSpPr>
            <a:grpSpLocks/>
          </p:cNvGrpSpPr>
          <p:nvPr/>
        </p:nvGrpSpPr>
        <p:grpSpPr bwMode="auto">
          <a:xfrm>
            <a:off x="177800" y="6335713"/>
            <a:ext cx="381000" cy="381000"/>
            <a:chOff x="112" y="3991"/>
            <a:chExt cx="240" cy="240"/>
          </a:xfrm>
        </p:grpSpPr>
        <p:sp>
          <p:nvSpPr>
            <p:cNvPr id="1039" name="Oval 21"/>
            <p:cNvSpPr>
              <a:spLocks noChangeArrowheads="1"/>
            </p:cNvSpPr>
            <p:nvPr/>
          </p:nvSpPr>
          <p:spPr bwMode="auto">
            <a:xfrm>
              <a:off x="112" y="3991"/>
              <a:ext cx="240" cy="240"/>
            </a:xfrm>
            <a:prstGeom prst="ellipse">
              <a:avLst/>
            </a:prstGeom>
            <a:gradFill rotWithShape="0">
              <a:gsLst>
                <a:gs pos="0">
                  <a:srgbClr val="003300"/>
                </a:gs>
                <a:gs pos="100000">
                  <a:schemeClr val="folHlink"/>
                </a:gs>
              </a:gsLst>
              <a:lin ang="18900000" scaled="1"/>
            </a:gradFill>
            <a:ln>
              <a:noFill/>
            </a:ln>
            <a:effectLst>
              <a:outerShdw dist="107763" dir="81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50000"/>
                </a:spcBef>
                <a:spcAft>
                  <a:spcPct val="0"/>
                </a:spcAft>
                <a:buFontTx/>
                <a:buChar char="-"/>
                <a:defRPr/>
              </a:pPr>
              <a:endParaRPr lang="en-US" altLang="en-US">
                <a:solidFill>
                  <a:srgbClr val="FFFFFF"/>
                </a:solidFill>
              </a:endParaRPr>
            </a:p>
          </p:txBody>
        </p:sp>
        <p:sp>
          <p:nvSpPr>
            <p:cNvPr id="1040" name="Freeform 22"/>
            <p:cNvSpPr>
              <a:spLocks/>
            </p:cNvSpPr>
            <p:nvPr/>
          </p:nvSpPr>
          <p:spPr bwMode="auto">
            <a:xfrm>
              <a:off x="213" y="4007"/>
              <a:ext cx="123" cy="83"/>
            </a:xfrm>
            <a:custGeom>
              <a:avLst/>
              <a:gdLst>
                <a:gd name="T0" fmla="*/ 0 w 123"/>
                <a:gd name="T1" fmla="*/ 3 h 83"/>
                <a:gd name="T2" fmla="*/ 44 w 123"/>
                <a:gd name="T3" fmla="*/ 0 h 83"/>
                <a:gd name="T4" fmla="*/ 60 w 123"/>
                <a:gd name="T5" fmla="*/ 7 h 83"/>
                <a:gd name="T6" fmla="*/ 74 w 123"/>
                <a:gd name="T7" fmla="*/ 13 h 83"/>
                <a:gd name="T8" fmla="*/ 95 w 123"/>
                <a:gd name="T9" fmla="*/ 25 h 83"/>
                <a:gd name="T10" fmla="*/ 107 w 123"/>
                <a:gd name="T11" fmla="*/ 37 h 83"/>
                <a:gd name="T12" fmla="*/ 117 w 123"/>
                <a:gd name="T13" fmla="*/ 53 h 83"/>
                <a:gd name="T14" fmla="*/ 122 w 123"/>
                <a:gd name="T15" fmla="*/ 82 h 83"/>
                <a:gd name="T16" fmla="*/ 116 w 123"/>
                <a:gd name="T17" fmla="*/ 65 h 83"/>
                <a:gd name="T18" fmla="*/ 105 w 123"/>
                <a:gd name="T19" fmla="*/ 49 h 83"/>
                <a:gd name="T20" fmla="*/ 95 w 123"/>
                <a:gd name="T21" fmla="*/ 38 h 83"/>
                <a:gd name="T22" fmla="*/ 78 w 123"/>
                <a:gd name="T23" fmla="*/ 23 h 83"/>
                <a:gd name="T24" fmla="*/ 48 w 123"/>
                <a:gd name="T25" fmla="*/ 8 h 83"/>
                <a:gd name="T26" fmla="*/ 26 w 123"/>
                <a:gd name="T27" fmla="*/ 5 h 83"/>
                <a:gd name="T28" fmla="*/ 0 w 123"/>
                <a:gd name="T29" fmla="*/ 3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3" h="83">
                  <a:moveTo>
                    <a:pt x="0" y="3"/>
                  </a:moveTo>
                  <a:lnTo>
                    <a:pt x="44" y="0"/>
                  </a:lnTo>
                  <a:lnTo>
                    <a:pt x="60" y="7"/>
                  </a:lnTo>
                  <a:lnTo>
                    <a:pt x="74" y="13"/>
                  </a:lnTo>
                  <a:lnTo>
                    <a:pt x="95" y="25"/>
                  </a:lnTo>
                  <a:lnTo>
                    <a:pt x="107" y="37"/>
                  </a:lnTo>
                  <a:lnTo>
                    <a:pt x="117" y="53"/>
                  </a:lnTo>
                  <a:lnTo>
                    <a:pt x="122" y="82"/>
                  </a:lnTo>
                  <a:lnTo>
                    <a:pt x="116" y="65"/>
                  </a:lnTo>
                  <a:lnTo>
                    <a:pt x="105" y="49"/>
                  </a:lnTo>
                  <a:lnTo>
                    <a:pt x="95" y="38"/>
                  </a:lnTo>
                  <a:lnTo>
                    <a:pt x="78" y="23"/>
                  </a:lnTo>
                  <a:lnTo>
                    <a:pt x="48" y="8"/>
                  </a:lnTo>
                  <a:lnTo>
                    <a:pt x="26" y="5"/>
                  </a:lnTo>
                  <a:lnTo>
                    <a:pt x="0" y="3"/>
                  </a:lnTo>
                </a:path>
              </a:pathLst>
            </a:custGeom>
            <a:solidFill>
              <a:srgbClr val="FFFFFF"/>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041" name="Freeform 23"/>
            <p:cNvSpPr>
              <a:spLocks/>
            </p:cNvSpPr>
            <p:nvPr/>
          </p:nvSpPr>
          <p:spPr bwMode="auto">
            <a:xfrm>
              <a:off x="130" y="4134"/>
              <a:ext cx="133" cy="89"/>
            </a:xfrm>
            <a:custGeom>
              <a:avLst/>
              <a:gdLst>
                <a:gd name="T0" fmla="*/ 132 w 133"/>
                <a:gd name="T1" fmla="*/ 80 h 89"/>
                <a:gd name="T2" fmla="*/ 99 w 133"/>
                <a:gd name="T3" fmla="*/ 82 h 89"/>
                <a:gd name="T4" fmla="*/ 76 w 133"/>
                <a:gd name="T5" fmla="*/ 79 h 89"/>
                <a:gd name="T6" fmla="*/ 57 w 133"/>
                <a:gd name="T7" fmla="*/ 71 h 89"/>
                <a:gd name="T8" fmla="*/ 39 w 133"/>
                <a:gd name="T9" fmla="*/ 58 h 89"/>
                <a:gd name="T10" fmla="*/ 27 w 133"/>
                <a:gd name="T11" fmla="*/ 49 h 89"/>
                <a:gd name="T12" fmla="*/ 20 w 133"/>
                <a:gd name="T13" fmla="*/ 40 h 89"/>
                <a:gd name="T14" fmla="*/ 0 w 133"/>
                <a:gd name="T15" fmla="*/ 0 h 89"/>
                <a:gd name="T16" fmla="*/ 6 w 133"/>
                <a:gd name="T17" fmla="*/ 27 h 89"/>
                <a:gd name="T18" fmla="*/ 15 w 133"/>
                <a:gd name="T19" fmla="*/ 46 h 89"/>
                <a:gd name="T20" fmla="*/ 30 w 133"/>
                <a:gd name="T21" fmla="*/ 60 h 89"/>
                <a:gd name="T22" fmla="*/ 50 w 133"/>
                <a:gd name="T23" fmla="*/ 73 h 89"/>
                <a:gd name="T24" fmla="*/ 72 w 133"/>
                <a:gd name="T25" fmla="*/ 85 h 89"/>
                <a:gd name="T26" fmla="*/ 95 w 133"/>
                <a:gd name="T27" fmla="*/ 88 h 89"/>
                <a:gd name="T28" fmla="*/ 118 w 133"/>
                <a:gd name="T29" fmla="*/ 86 h 89"/>
                <a:gd name="T30" fmla="*/ 132 w 133"/>
                <a:gd name="T31" fmla="*/ 80 h 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3" h="89">
                  <a:moveTo>
                    <a:pt x="132" y="80"/>
                  </a:moveTo>
                  <a:lnTo>
                    <a:pt x="99" y="82"/>
                  </a:lnTo>
                  <a:lnTo>
                    <a:pt x="76" y="79"/>
                  </a:lnTo>
                  <a:lnTo>
                    <a:pt x="57" y="71"/>
                  </a:lnTo>
                  <a:lnTo>
                    <a:pt x="39" y="58"/>
                  </a:lnTo>
                  <a:lnTo>
                    <a:pt x="27" y="49"/>
                  </a:lnTo>
                  <a:lnTo>
                    <a:pt x="20" y="40"/>
                  </a:lnTo>
                  <a:lnTo>
                    <a:pt x="0" y="0"/>
                  </a:lnTo>
                  <a:lnTo>
                    <a:pt x="6" y="27"/>
                  </a:lnTo>
                  <a:lnTo>
                    <a:pt x="15" y="46"/>
                  </a:lnTo>
                  <a:lnTo>
                    <a:pt x="30" y="60"/>
                  </a:lnTo>
                  <a:lnTo>
                    <a:pt x="50" y="73"/>
                  </a:lnTo>
                  <a:lnTo>
                    <a:pt x="72" y="85"/>
                  </a:lnTo>
                  <a:lnTo>
                    <a:pt x="95" y="88"/>
                  </a:lnTo>
                  <a:lnTo>
                    <a:pt x="118" y="86"/>
                  </a:lnTo>
                  <a:lnTo>
                    <a:pt x="132" y="80"/>
                  </a:lnTo>
                </a:path>
              </a:pathLst>
            </a:custGeom>
            <a:solidFill>
              <a:schemeClr val="bg1"/>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grpSp>
      <p:sp>
        <p:nvSpPr>
          <p:cNvPr id="1036" name="Line 24"/>
          <p:cNvSpPr>
            <a:spLocks noChangeShapeType="1"/>
          </p:cNvSpPr>
          <p:nvPr/>
        </p:nvSpPr>
        <p:spPr bwMode="auto">
          <a:xfrm flipH="1">
            <a:off x="323850" y="476250"/>
            <a:ext cx="882015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037" name="Rectangle 25"/>
          <p:cNvSpPr>
            <a:spLocks noChangeArrowheads="1"/>
          </p:cNvSpPr>
          <p:nvPr/>
        </p:nvSpPr>
        <p:spPr bwMode="auto">
          <a:xfrm>
            <a:off x="5783263" y="6421438"/>
            <a:ext cx="301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50000"/>
              </a:spcBef>
              <a:spcAft>
                <a:spcPct val="0"/>
              </a:spcAft>
              <a:buChar char="-"/>
              <a:defRPr>
                <a:solidFill>
                  <a:schemeClr val="tx1"/>
                </a:solidFill>
                <a:latin typeface="Arial" charset="0"/>
                <a:cs typeface="Arial" charset="0"/>
              </a:defRPr>
            </a:lvl6pPr>
            <a:lvl7pPr marL="2971800" indent="-228600" eaLnBrk="0" fontAlgn="base" hangingPunct="0">
              <a:spcBef>
                <a:spcPct val="50000"/>
              </a:spcBef>
              <a:spcAft>
                <a:spcPct val="0"/>
              </a:spcAft>
              <a:buChar char="-"/>
              <a:defRPr>
                <a:solidFill>
                  <a:schemeClr val="tx1"/>
                </a:solidFill>
                <a:latin typeface="Arial" charset="0"/>
                <a:cs typeface="Arial" charset="0"/>
              </a:defRPr>
            </a:lvl7pPr>
            <a:lvl8pPr marL="3429000" indent="-228600" eaLnBrk="0" fontAlgn="base" hangingPunct="0">
              <a:spcBef>
                <a:spcPct val="50000"/>
              </a:spcBef>
              <a:spcAft>
                <a:spcPct val="0"/>
              </a:spcAft>
              <a:buChar char="-"/>
              <a:defRPr>
                <a:solidFill>
                  <a:schemeClr val="tx1"/>
                </a:solidFill>
                <a:latin typeface="Arial" charset="0"/>
                <a:cs typeface="Arial" charset="0"/>
              </a:defRPr>
            </a:lvl8pPr>
            <a:lvl9pPr marL="3886200" indent="-228600" eaLnBrk="0" fontAlgn="base" hangingPunct="0">
              <a:spcBef>
                <a:spcPct val="50000"/>
              </a:spcBef>
              <a:spcAft>
                <a:spcPct val="0"/>
              </a:spcAft>
              <a:buChar char="-"/>
              <a:defRPr>
                <a:solidFill>
                  <a:schemeClr val="tx1"/>
                </a:solidFill>
                <a:latin typeface="Arial" charset="0"/>
                <a:cs typeface="Arial" charset="0"/>
              </a:defRPr>
            </a:lvl9pPr>
          </a:lstStyle>
          <a:p>
            <a:pPr eaLnBrk="1" fontAlgn="base" hangingPunct="1">
              <a:spcBef>
                <a:spcPct val="0"/>
              </a:spcBef>
              <a:spcAft>
                <a:spcPct val="0"/>
              </a:spcAft>
              <a:defRPr/>
            </a:pPr>
            <a:r>
              <a:rPr lang="hr-HR" altLang="en-US" b="1">
                <a:solidFill>
                  <a:srgbClr val="FF9933"/>
                </a:solidFill>
              </a:rPr>
              <a:t>LAGANE KONSTRUKCIJE</a:t>
            </a:r>
          </a:p>
        </p:txBody>
      </p:sp>
      <p:sp>
        <p:nvSpPr>
          <p:cNvPr id="1038" name="Line 26"/>
          <p:cNvSpPr>
            <a:spLocks noChangeShapeType="1"/>
          </p:cNvSpPr>
          <p:nvPr/>
        </p:nvSpPr>
        <p:spPr bwMode="auto">
          <a:xfrm flipH="1">
            <a:off x="323850" y="6381750"/>
            <a:ext cx="882015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FFFFFF"/>
              </a:solidFill>
              <a:latin typeface="Arial" charset="0"/>
              <a:cs typeface="Arial" charset="0"/>
            </a:endParaRPr>
          </a:p>
        </p:txBody>
      </p:sp>
    </p:spTree>
    <p:extLst>
      <p:ext uri="{BB962C8B-B14F-4D97-AF65-F5344CB8AC3E}">
        <p14:creationId xmlns:p14="http://schemas.microsoft.com/office/powerpoint/2010/main" val="9697612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fontAlgn="base">
        <a:spcBef>
          <a:spcPct val="0"/>
        </a:spcBef>
        <a:spcAft>
          <a:spcPct val="0"/>
        </a:spcAft>
        <a:defRPr kumimoji="1" sz="4400">
          <a:solidFill>
            <a:schemeClr val="tx2"/>
          </a:solidFill>
          <a:latin typeface="Times New Roman" pitchFamily="18" charset="0"/>
        </a:defRPr>
      </a:lvl6pPr>
      <a:lvl7pPr marL="914400" algn="ctr" rtl="0" fontAlgn="base">
        <a:spcBef>
          <a:spcPct val="0"/>
        </a:spcBef>
        <a:spcAft>
          <a:spcPct val="0"/>
        </a:spcAft>
        <a:defRPr kumimoji="1" sz="4400">
          <a:solidFill>
            <a:schemeClr val="tx2"/>
          </a:solidFill>
          <a:latin typeface="Times New Roman" pitchFamily="18" charset="0"/>
        </a:defRPr>
      </a:lvl7pPr>
      <a:lvl8pPr marL="1371600" algn="ctr" rtl="0" fontAlgn="base">
        <a:spcBef>
          <a:spcPct val="0"/>
        </a:spcBef>
        <a:spcAft>
          <a:spcPct val="0"/>
        </a:spcAft>
        <a:defRPr kumimoji="1" sz="4400">
          <a:solidFill>
            <a:schemeClr val="tx2"/>
          </a:solidFill>
          <a:latin typeface="Times New Roman" pitchFamily="18" charset="0"/>
        </a:defRPr>
      </a:lvl8pPr>
      <a:lvl9pPr marL="1828800" algn="ctr" rtl="0" fontAlgn="base">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tx2"/>
        </a:buClr>
        <a:buSzPct val="75000"/>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75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tx2"/>
        </a:buClr>
        <a:buSzPct val="75000"/>
        <a:buChar char="•"/>
        <a:defRPr kumimoji="1" sz="2000">
          <a:solidFill>
            <a:schemeClr val="tx1"/>
          </a:solidFill>
          <a:latin typeface="+mn-lt"/>
        </a:defRPr>
      </a:lvl5pPr>
      <a:lvl6pPr marL="2514600" indent="-228600" algn="l" rtl="0" fontAlgn="base">
        <a:spcBef>
          <a:spcPct val="20000"/>
        </a:spcBef>
        <a:spcAft>
          <a:spcPct val="0"/>
        </a:spcAft>
        <a:buClr>
          <a:schemeClr val="tx2"/>
        </a:buClr>
        <a:buSzPct val="75000"/>
        <a:buChar char="•"/>
        <a:defRPr kumimoji="1" sz="2000">
          <a:solidFill>
            <a:schemeClr val="tx1"/>
          </a:solidFill>
          <a:latin typeface="+mn-lt"/>
        </a:defRPr>
      </a:lvl6pPr>
      <a:lvl7pPr marL="2971800" indent="-228600" algn="l" rtl="0" fontAlgn="base">
        <a:spcBef>
          <a:spcPct val="20000"/>
        </a:spcBef>
        <a:spcAft>
          <a:spcPct val="0"/>
        </a:spcAft>
        <a:buClr>
          <a:schemeClr val="tx2"/>
        </a:buClr>
        <a:buSzPct val="75000"/>
        <a:buChar char="•"/>
        <a:defRPr kumimoji="1" sz="2000">
          <a:solidFill>
            <a:schemeClr val="tx1"/>
          </a:solidFill>
          <a:latin typeface="+mn-lt"/>
        </a:defRPr>
      </a:lvl7pPr>
      <a:lvl8pPr marL="3429000" indent="-228600" algn="l" rtl="0" fontAlgn="base">
        <a:spcBef>
          <a:spcPct val="20000"/>
        </a:spcBef>
        <a:spcAft>
          <a:spcPct val="0"/>
        </a:spcAft>
        <a:buClr>
          <a:schemeClr val="tx2"/>
        </a:buClr>
        <a:buSzPct val="75000"/>
        <a:buChar char="•"/>
        <a:defRPr kumimoji="1" sz="2000">
          <a:solidFill>
            <a:schemeClr val="tx1"/>
          </a:solidFill>
          <a:latin typeface="+mn-lt"/>
        </a:defRPr>
      </a:lvl8pPr>
      <a:lvl9pPr marL="3886200" indent="-228600" algn="l" rtl="0" fontAlgn="base">
        <a:spcBef>
          <a:spcPct val="20000"/>
        </a:spcBef>
        <a:spcAft>
          <a:spcPct val="0"/>
        </a:spcAft>
        <a:buClr>
          <a:schemeClr val="tx2"/>
        </a:buClr>
        <a:buSzPct val="75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wmf"/><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wmf"/></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1.wmf"/><Relationship Id="rId2" Type="http://schemas.openxmlformats.org/officeDocument/2006/relationships/oleObject" Target="../embeddings/oleObject4.bin"/><Relationship Id="rId1" Type="http://schemas.openxmlformats.org/officeDocument/2006/relationships/slideLayout" Target="../slideLayouts/slideLayout13.xml"/><Relationship Id="rId6" Type="http://schemas.openxmlformats.org/officeDocument/2006/relationships/oleObject" Target="../embeddings/oleObject6.bin"/><Relationship Id="rId5" Type="http://schemas.openxmlformats.org/officeDocument/2006/relationships/image" Target="../media/image10.wmf"/><Relationship Id="rId4" Type="http://schemas.openxmlformats.org/officeDocument/2006/relationships/oleObject" Target="../embeddings/oleObject5.bin"/></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788"/>
            <a:ext cx="8993188"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68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357563"/>
            <a:ext cx="8964612"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6804" name="Text Box 6"/>
          <p:cNvSpPr txBox="1">
            <a:spLocks noChangeArrowheads="1"/>
          </p:cNvSpPr>
          <p:nvPr/>
        </p:nvSpPr>
        <p:spPr bwMode="auto">
          <a:xfrm>
            <a:off x="1187450" y="2997200"/>
            <a:ext cx="7129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1) Moire-ove fotografije za različita opterećenja (uzorak 4043-12mm)</a:t>
            </a:r>
          </a:p>
        </p:txBody>
      </p:sp>
      <p:sp>
        <p:nvSpPr>
          <p:cNvPr id="76805" name="Text Box 7"/>
          <p:cNvSpPr txBox="1">
            <a:spLocks noChangeArrowheads="1"/>
          </p:cNvSpPr>
          <p:nvPr/>
        </p:nvSpPr>
        <p:spPr bwMode="auto">
          <a:xfrm>
            <a:off x="1116013" y="5949950"/>
            <a:ext cx="7129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2) Moire-ove fotografije za različita opterećenja (uzorak 5356-12mm)</a:t>
            </a:r>
          </a:p>
        </p:txBody>
      </p:sp>
      <p:sp>
        <p:nvSpPr>
          <p:cNvPr id="76806" name="Rectangle 1"/>
          <p:cNvSpPr>
            <a:spLocks noChangeArrowheads="1"/>
          </p:cNvSpPr>
          <p:nvPr/>
        </p:nvSpPr>
        <p:spPr bwMode="auto">
          <a:xfrm>
            <a:off x="2974975" y="36513"/>
            <a:ext cx="3719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eaLnBrk="0" fontAlgn="base" hangingPunct="0">
              <a:spcBef>
                <a:spcPct val="0"/>
              </a:spcBef>
              <a:spcAft>
                <a:spcPct val="0"/>
              </a:spcAft>
              <a:buClrTx/>
              <a:buSzTx/>
              <a:buFontTx/>
              <a:buNone/>
            </a:pPr>
            <a:r>
              <a:rPr kumimoji="0" lang="en-GB" altLang="en-US" sz="1800" b="1">
                <a:solidFill>
                  <a:srgbClr val="FFFFFF"/>
                </a:solidFill>
                <a:latin typeface="Arial" charset="0"/>
                <a:cs typeface="Arial" charset="0"/>
              </a:rPr>
              <a:t>Testiranje Moire-ovih primjeraka</a:t>
            </a:r>
          </a:p>
        </p:txBody>
      </p:sp>
    </p:spTree>
    <p:extLst>
      <p:ext uri="{BB962C8B-B14F-4D97-AF65-F5344CB8AC3E}">
        <p14:creationId xmlns:p14="http://schemas.microsoft.com/office/powerpoint/2010/main" val="385989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7380"/>
            <a:ext cx="6336703" cy="271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5"/>
          <p:cNvSpPr txBox="1">
            <a:spLocks noChangeArrowheads="1"/>
          </p:cNvSpPr>
          <p:nvPr/>
        </p:nvSpPr>
        <p:spPr bwMode="auto">
          <a:xfrm>
            <a:off x="1331913" y="3141663"/>
            <a:ext cx="7058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Čvrstoća kao funkcija vremena na sobnoj i povišenoj temperaturi</a:t>
            </a:r>
          </a:p>
        </p:txBody>
      </p:sp>
      <p:sp>
        <p:nvSpPr>
          <p:cNvPr id="92164" name="Text Box 6"/>
          <p:cNvSpPr txBox="1">
            <a:spLocks noChangeArrowheads="1"/>
          </p:cNvSpPr>
          <p:nvPr/>
        </p:nvSpPr>
        <p:spPr bwMode="auto">
          <a:xfrm>
            <a:off x="179388" y="3933825"/>
            <a:ext cx="8713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i="1">
              <a:solidFill>
                <a:srgbClr val="FFFFFF"/>
              </a:solidFill>
              <a:latin typeface="Arial" charset="0"/>
              <a:cs typeface="Arial" charset="0"/>
            </a:endParaRPr>
          </a:p>
        </p:txBody>
      </p:sp>
      <p:sp>
        <p:nvSpPr>
          <p:cNvPr id="92165" name="Text Box 7"/>
          <p:cNvSpPr txBox="1">
            <a:spLocks noChangeArrowheads="1"/>
          </p:cNvSpPr>
          <p:nvPr/>
        </p:nvSpPr>
        <p:spPr bwMode="auto">
          <a:xfrm>
            <a:off x="250825" y="3500438"/>
            <a:ext cx="878522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200" dirty="0">
                <a:solidFill>
                  <a:srgbClr val="FFFFFF"/>
                </a:solidFill>
                <a:latin typeface="Arial" charset="0"/>
                <a:cs typeface="Arial" charset="0"/>
              </a:rPr>
              <a:t>-slika prikazuje proces starenja</a:t>
            </a:r>
          </a:p>
          <a:p>
            <a:pPr fontAlgn="base">
              <a:spcBef>
                <a:spcPct val="50000"/>
              </a:spcBef>
              <a:spcAft>
                <a:spcPct val="0"/>
              </a:spcAft>
              <a:buClrTx/>
              <a:buSzTx/>
              <a:buFontTx/>
              <a:buNone/>
            </a:pPr>
            <a:r>
              <a:rPr kumimoji="0" lang="hr-HR" altLang="en-US" sz="2200" dirty="0">
                <a:solidFill>
                  <a:srgbClr val="FFFFFF"/>
                </a:solidFill>
                <a:latin typeface="Arial" charset="0"/>
                <a:cs typeface="Arial" charset="0"/>
              </a:rPr>
              <a:t>-prirodno starenje počinje odmah nakon hlađenja i do gornje granice (T4) dolazi za tjedan dana</a:t>
            </a:r>
          </a:p>
          <a:p>
            <a:pPr fontAlgn="base">
              <a:spcBef>
                <a:spcPct val="50000"/>
              </a:spcBef>
              <a:spcAft>
                <a:spcPct val="0"/>
              </a:spcAft>
              <a:buClrTx/>
              <a:buSzTx/>
              <a:buFontTx/>
              <a:buNone/>
            </a:pPr>
            <a:r>
              <a:rPr kumimoji="0" lang="hr-HR" altLang="en-US" sz="2200" dirty="0">
                <a:solidFill>
                  <a:srgbClr val="FFFFFF"/>
                </a:solidFill>
                <a:latin typeface="Arial" charset="0"/>
                <a:cs typeface="Arial" charset="0"/>
              </a:rPr>
              <a:t>-kod brzog hlađenja čvrstoća regresivno raste do gornje granice (T6)</a:t>
            </a:r>
          </a:p>
          <a:p>
            <a:pPr fontAlgn="base">
              <a:spcBef>
                <a:spcPct val="50000"/>
              </a:spcBef>
              <a:spcAft>
                <a:spcPct val="0"/>
              </a:spcAft>
              <a:buClrTx/>
              <a:buSzTx/>
              <a:buFontTx/>
              <a:buNone/>
            </a:pPr>
            <a:r>
              <a:rPr kumimoji="0" lang="hr-HR" altLang="en-US" sz="2200" dirty="0">
                <a:solidFill>
                  <a:srgbClr val="FFFFFF"/>
                </a:solidFill>
                <a:latin typeface="Arial" charset="0"/>
                <a:cs typeface="Arial" charset="0"/>
              </a:rPr>
              <a:t>-ako temp. djeluje duže vrijeme čvrstoća pada do točke T7 gdje materijal pokazuje poboljšane karakteristike (veća žilavost,        otpornost na koroziju i električna vodljivost</a:t>
            </a:r>
          </a:p>
        </p:txBody>
      </p:sp>
    </p:spTree>
    <p:extLst>
      <p:ext uri="{BB962C8B-B14F-4D97-AF65-F5344CB8AC3E}">
        <p14:creationId xmlns:p14="http://schemas.microsoft.com/office/powerpoint/2010/main" val="133518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body" idx="1"/>
          </p:nvPr>
        </p:nvSpPr>
        <p:spPr>
          <a:xfrm>
            <a:off x="182563" y="692150"/>
            <a:ext cx="8813800" cy="5489575"/>
          </a:xfrm>
        </p:spPr>
        <p:txBody>
          <a:bodyPr/>
          <a:lstStyle/>
          <a:p>
            <a:pPr eaLnBrk="1" hangingPunct="1">
              <a:buFontTx/>
              <a:buNone/>
            </a:pPr>
            <a:r>
              <a:rPr lang="hr-HR" altLang="en-US" sz="2400"/>
              <a:t>	1. HLADNA OBRADA</a:t>
            </a:r>
          </a:p>
          <a:p>
            <a:pPr eaLnBrk="1" hangingPunct="1">
              <a:buFontTx/>
              <a:buNone/>
            </a:pPr>
            <a:endParaRPr lang="hr-HR" altLang="en-US" sz="2400"/>
          </a:p>
          <a:p>
            <a:pPr eaLnBrk="1" hangingPunct="1">
              <a:buFontTx/>
              <a:buChar char="-"/>
            </a:pPr>
            <a:r>
              <a:rPr lang="hr-HR" altLang="en-US" sz="2400"/>
              <a:t>Valjanje i izvlačenje pri normalnoj temperaturi</a:t>
            </a:r>
          </a:p>
          <a:p>
            <a:pPr eaLnBrk="1" hangingPunct="1">
              <a:buFontTx/>
              <a:buChar char="-"/>
            </a:pPr>
            <a:r>
              <a:rPr lang="hr-HR" altLang="en-US" sz="2400"/>
              <a:t>Povećanje  čvrstoće i tvrdoće na račun smanjivanja plastičnih svojstava</a:t>
            </a:r>
          </a:p>
          <a:p>
            <a:pPr eaLnBrk="1" hangingPunct="1">
              <a:buFontTx/>
              <a:buNone/>
            </a:pPr>
            <a:endParaRPr lang="hr-HR" altLang="en-US" sz="2400"/>
          </a:p>
          <a:p>
            <a:pPr eaLnBrk="1" hangingPunct="1">
              <a:buFontTx/>
              <a:buNone/>
            </a:pPr>
            <a:r>
              <a:rPr lang="hr-HR" altLang="en-US" sz="2400"/>
              <a:t>	2. KALJENJE</a:t>
            </a:r>
          </a:p>
          <a:p>
            <a:pPr eaLnBrk="1" hangingPunct="1">
              <a:buFontTx/>
              <a:buNone/>
            </a:pPr>
            <a:endParaRPr lang="hr-HR" altLang="en-US" sz="2400"/>
          </a:p>
          <a:p>
            <a:pPr eaLnBrk="1" hangingPunct="1">
              <a:buFontTx/>
              <a:buNone/>
            </a:pPr>
            <a:r>
              <a:rPr lang="hr-HR" altLang="en-US" sz="2400"/>
              <a:t>-   Naglo hlađenje poslije zagrijavanja na 500 </a:t>
            </a:r>
            <a:r>
              <a:rPr lang="en-US" altLang="en-US" sz="2400">
                <a:cs typeface="Times New Roman" pitchFamily="18" charset="0"/>
              </a:rPr>
              <a:t>°</a:t>
            </a:r>
            <a:r>
              <a:rPr lang="hr-HR" altLang="en-US" sz="2400">
                <a:cs typeface="Times New Roman" pitchFamily="18" charset="0"/>
              </a:rPr>
              <a:t>C u tekućini kroz 30 do 90 minuta</a:t>
            </a:r>
          </a:p>
          <a:p>
            <a:pPr eaLnBrk="1" hangingPunct="1">
              <a:buFontTx/>
              <a:buNone/>
            </a:pPr>
            <a:endParaRPr lang="en-US" altLang="en-US" sz="2400">
              <a:cs typeface="Times New Roman" pitchFamily="18" charset="0"/>
            </a:endParaRPr>
          </a:p>
        </p:txBody>
      </p:sp>
    </p:spTree>
    <p:extLst>
      <p:ext uri="{BB962C8B-B14F-4D97-AF65-F5344CB8AC3E}">
        <p14:creationId xmlns:p14="http://schemas.microsoft.com/office/powerpoint/2010/main" val="3979795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82563" y="765175"/>
            <a:ext cx="8813800" cy="5416550"/>
          </a:xfrm>
        </p:spPr>
        <p:txBody>
          <a:bodyPr/>
          <a:lstStyle/>
          <a:p>
            <a:pPr eaLnBrk="1" hangingPunct="1">
              <a:buFontTx/>
              <a:buNone/>
            </a:pPr>
            <a:r>
              <a:rPr lang="hr-HR" altLang="en-US" sz="2400"/>
              <a:t>	3. STARENJE</a:t>
            </a:r>
          </a:p>
          <a:p>
            <a:pPr eaLnBrk="1" hangingPunct="1">
              <a:buFontTx/>
              <a:buNone/>
            </a:pPr>
            <a:endParaRPr lang="hr-HR" altLang="en-US" sz="2400"/>
          </a:p>
          <a:p>
            <a:pPr eaLnBrk="1" hangingPunct="1">
              <a:buFontTx/>
              <a:buChar char="-"/>
            </a:pPr>
            <a:r>
              <a:rPr lang="hr-HR" altLang="en-US" sz="2400"/>
              <a:t>Predstavlja strukturnu promjenu nastalu u toku velikih deformacija</a:t>
            </a:r>
          </a:p>
          <a:p>
            <a:pPr eaLnBrk="1" hangingPunct="1">
              <a:buFontTx/>
              <a:buChar char="-"/>
            </a:pPr>
            <a:r>
              <a:rPr lang="hr-HR" altLang="en-US" sz="2400"/>
              <a:t>Razlikujemo </a:t>
            </a:r>
            <a:r>
              <a:rPr lang="hr-HR" altLang="en-US" sz="2400" i="1" u="sng"/>
              <a:t>prirodno </a:t>
            </a:r>
            <a:r>
              <a:rPr lang="hr-HR" altLang="en-US" sz="2400"/>
              <a:t>( polagani proces na sobnoj temperaturi) i </a:t>
            </a:r>
            <a:r>
              <a:rPr lang="hr-HR" altLang="en-US" sz="2400" i="1" u="sng"/>
              <a:t>umjetno starenje </a:t>
            </a:r>
            <a:r>
              <a:rPr lang="hr-HR" altLang="en-US" sz="2400"/>
              <a:t>( na temp. od 160 – 180 </a:t>
            </a:r>
            <a:r>
              <a:rPr lang="en-US" altLang="en-US" sz="2400">
                <a:cs typeface="Times New Roman" pitchFamily="18" charset="0"/>
              </a:rPr>
              <a:t>°</a:t>
            </a:r>
            <a:r>
              <a:rPr lang="hr-HR" altLang="en-US" sz="2400">
                <a:cs typeface="Times New Roman" pitchFamily="18" charset="0"/>
              </a:rPr>
              <a:t>C</a:t>
            </a:r>
            <a:r>
              <a:rPr lang="hr-HR" altLang="en-US" sz="2400"/>
              <a:t> kroz par sati)</a:t>
            </a:r>
          </a:p>
          <a:p>
            <a:pPr eaLnBrk="1" hangingPunct="1">
              <a:buFontTx/>
              <a:buChar char="-"/>
            </a:pPr>
            <a:endParaRPr lang="hr-HR" altLang="en-US" sz="2400"/>
          </a:p>
          <a:p>
            <a:pPr eaLnBrk="1" hangingPunct="1">
              <a:buFontTx/>
              <a:buNone/>
            </a:pPr>
            <a:r>
              <a:rPr lang="hr-HR" altLang="en-US" sz="2400"/>
              <a:t>	4. TERMIČKA OBRADA</a:t>
            </a:r>
          </a:p>
          <a:p>
            <a:pPr eaLnBrk="1" hangingPunct="1">
              <a:buFontTx/>
              <a:buNone/>
            </a:pPr>
            <a:endParaRPr lang="hr-HR" altLang="en-US" sz="2400"/>
          </a:p>
          <a:p>
            <a:pPr eaLnBrk="1" hangingPunct="1">
              <a:buFontTx/>
              <a:buChar char="-"/>
            </a:pPr>
            <a:r>
              <a:rPr lang="hr-HR" altLang="en-US" sz="2400"/>
              <a:t>Poboljšanje plastičnih svojstava, ali s polaganim hlađenjem</a:t>
            </a:r>
          </a:p>
          <a:p>
            <a:pPr eaLnBrk="1" hangingPunct="1">
              <a:buFontTx/>
              <a:buChar char="-"/>
            </a:pPr>
            <a:r>
              <a:rPr lang="hr-HR" altLang="en-US" sz="2400"/>
              <a:t>Poslije zagrijavanja na 350 do 430 </a:t>
            </a:r>
            <a:r>
              <a:rPr lang="en-US" altLang="en-US" sz="2400">
                <a:cs typeface="Times New Roman" pitchFamily="18" charset="0"/>
              </a:rPr>
              <a:t>°</a:t>
            </a:r>
            <a:r>
              <a:rPr lang="hr-HR" altLang="en-US" sz="2400">
                <a:cs typeface="Times New Roman" pitchFamily="18" charset="0"/>
              </a:rPr>
              <a:t>C  legura se hladi s najvećim padom brzinom od 30 </a:t>
            </a:r>
            <a:r>
              <a:rPr lang="en-US" altLang="en-US" sz="2400">
                <a:cs typeface="Times New Roman" pitchFamily="18" charset="0"/>
              </a:rPr>
              <a:t>°</a:t>
            </a:r>
            <a:r>
              <a:rPr lang="hr-HR" altLang="en-US" sz="2400">
                <a:cs typeface="Times New Roman" pitchFamily="18" charset="0"/>
              </a:rPr>
              <a:t>C na sat</a:t>
            </a:r>
          </a:p>
        </p:txBody>
      </p:sp>
    </p:spTree>
    <p:extLst>
      <p:ext uri="{BB962C8B-B14F-4D97-AF65-F5344CB8AC3E}">
        <p14:creationId xmlns:p14="http://schemas.microsoft.com/office/powerpoint/2010/main" val="653892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l="1408" t="1347" r="2800"/>
          <a:stretch>
            <a:fillRect/>
          </a:stretch>
        </p:blipFill>
        <p:spPr bwMode="auto">
          <a:xfrm>
            <a:off x="2268538" y="1268413"/>
            <a:ext cx="4967287"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p:cNvSpPr txBox="1">
            <a:spLocks noChangeArrowheads="1"/>
          </p:cNvSpPr>
          <p:nvPr/>
        </p:nvSpPr>
        <p:spPr bwMode="auto">
          <a:xfrm>
            <a:off x="395288" y="620713"/>
            <a:ext cx="8569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a:solidFill>
                  <a:srgbClr val="FFFFFF"/>
                </a:solidFill>
                <a:cs typeface="Arial" charset="0"/>
              </a:rPr>
              <a:t>Karakteristi</a:t>
            </a:r>
            <a:r>
              <a:rPr kumimoji="0" lang="hr-HR" altLang="en-US" sz="2800">
                <a:solidFill>
                  <a:srgbClr val="FFFFFF"/>
                </a:solidFill>
                <a:cs typeface="Arial" charset="0"/>
              </a:rPr>
              <a:t>č</a:t>
            </a:r>
            <a:r>
              <a:rPr kumimoji="0" lang="hr-HR" altLang="en-US">
                <a:solidFill>
                  <a:srgbClr val="FFFFFF"/>
                </a:solidFill>
                <a:cs typeface="Arial" charset="0"/>
              </a:rPr>
              <a:t>ne krivulje </a:t>
            </a:r>
            <a:r>
              <a:rPr kumimoji="0" lang="el-GR" altLang="en-US">
                <a:solidFill>
                  <a:srgbClr val="FFFFFF"/>
                </a:solidFill>
                <a:cs typeface="Times New Roman" pitchFamily="18" charset="0"/>
              </a:rPr>
              <a:t>σ</a:t>
            </a:r>
            <a:r>
              <a:rPr kumimoji="0" lang="hr-HR" altLang="en-US">
                <a:solidFill>
                  <a:srgbClr val="FFFFFF"/>
                </a:solidFill>
                <a:cs typeface="Times New Roman" pitchFamily="18" charset="0"/>
              </a:rPr>
              <a:t>-</a:t>
            </a:r>
            <a:r>
              <a:rPr kumimoji="0" lang="el-GR" altLang="en-US">
                <a:solidFill>
                  <a:srgbClr val="FFFFFF"/>
                </a:solidFill>
                <a:cs typeface="Times New Roman" pitchFamily="18" charset="0"/>
              </a:rPr>
              <a:t>ε</a:t>
            </a:r>
            <a:r>
              <a:rPr kumimoji="0" lang="hr-HR" altLang="en-US">
                <a:solidFill>
                  <a:srgbClr val="FFFFFF"/>
                </a:solidFill>
                <a:cs typeface="Times New Roman" pitchFamily="18" charset="0"/>
              </a:rPr>
              <a:t> za Al legure i čelik</a:t>
            </a:r>
            <a:endParaRPr kumimoji="0" lang="el-GR" altLang="en-US">
              <a:solidFill>
                <a:srgbClr val="FFFFFF"/>
              </a:solidFill>
              <a:cs typeface="Times New Roman" pitchFamily="18" charset="0"/>
            </a:endParaRPr>
          </a:p>
        </p:txBody>
      </p:sp>
      <p:sp>
        <p:nvSpPr>
          <p:cNvPr id="95236" name="Text Box 4"/>
          <p:cNvSpPr txBox="1">
            <a:spLocks noChangeArrowheads="1"/>
          </p:cNvSpPr>
          <p:nvPr/>
        </p:nvSpPr>
        <p:spPr bwMode="auto">
          <a:xfrm>
            <a:off x="5148263" y="5084763"/>
            <a:ext cx="3995737"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0"/>
              </a:spcBef>
              <a:spcAft>
                <a:spcPct val="0"/>
              </a:spcAft>
              <a:buClrTx/>
              <a:buSzTx/>
              <a:buFontTx/>
              <a:buNone/>
            </a:pPr>
            <a:r>
              <a:rPr kumimoji="0" lang="hr-HR" altLang="en-US" sz="2400">
                <a:solidFill>
                  <a:srgbClr val="FFFFFF"/>
                </a:solidFill>
                <a:cs typeface="Arial" charset="0"/>
              </a:rPr>
              <a:t>3. AlZn4 termi</a:t>
            </a:r>
            <a:r>
              <a:rPr kumimoji="0" lang="hr-HR" altLang="en-US" sz="1900">
                <a:solidFill>
                  <a:srgbClr val="FFFFFF"/>
                </a:solidFill>
                <a:latin typeface="Arial" charset="0"/>
                <a:cs typeface="Arial" charset="0"/>
              </a:rPr>
              <a:t>č</a:t>
            </a:r>
            <a:r>
              <a:rPr kumimoji="0" lang="hr-HR" altLang="en-US" sz="2400">
                <a:solidFill>
                  <a:srgbClr val="FFFFFF"/>
                </a:solidFill>
                <a:cs typeface="Arial" charset="0"/>
              </a:rPr>
              <a:t>ki obrađena</a:t>
            </a:r>
          </a:p>
          <a:p>
            <a:pPr fontAlgn="base">
              <a:spcBef>
                <a:spcPct val="0"/>
              </a:spcBef>
              <a:spcAft>
                <a:spcPct val="0"/>
              </a:spcAft>
              <a:buClrTx/>
              <a:buSzTx/>
              <a:buFontTx/>
              <a:buNone/>
            </a:pPr>
            <a:r>
              <a:rPr kumimoji="0" lang="hr-HR" altLang="en-US" sz="2400">
                <a:solidFill>
                  <a:srgbClr val="FFFFFF"/>
                </a:solidFill>
                <a:cs typeface="Arial" charset="0"/>
              </a:rPr>
              <a:t>4. AlMgSi termi</a:t>
            </a:r>
            <a:r>
              <a:rPr kumimoji="0" lang="hr-HR" altLang="en-US" sz="2400">
                <a:solidFill>
                  <a:srgbClr val="FFFFFF"/>
                </a:solidFill>
                <a:latin typeface="Arial" charset="0"/>
                <a:cs typeface="Arial" charset="0"/>
              </a:rPr>
              <a:t>č</a:t>
            </a:r>
            <a:r>
              <a:rPr kumimoji="0" lang="hr-HR" altLang="en-US" sz="2400">
                <a:solidFill>
                  <a:srgbClr val="FFFFFF"/>
                </a:solidFill>
                <a:cs typeface="Arial" charset="0"/>
              </a:rPr>
              <a:t>ki obrađena</a:t>
            </a:r>
          </a:p>
          <a:p>
            <a:pPr fontAlgn="base">
              <a:spcBef>
                <a:spcPct val="50000"/>
              </a:spcBef>
              <a:spcAft>
                <a:spcPct val="0"/>
              </a:spcAft>
              <a:buClrTx/>
              <a:buSzTx/>
              <a:buFontTx/>
              <a:buNone/>
            </a:pPr>
            <a:endParaRPr kumimoji="0" lang="hr-HR" altLang="en-US" sz="2400">
              <a:solidFill>
                <a:srgbClr val="FFFFFF"/>
              </a:solidFill>
              <a:cs typeface="Arial" charset="0"/>
            </a:endParaRPr>
          </a:p>
        </p:txBody>
      </p:sp>
      <p:sp>
        <p:nvSpPr>
          <p:cNvPr id="95237" name="Text Box 5"/>
          <p:cNvSpPr txBox="1">
            <a:spLocks noChangeArrowheads="1"/>
          </p:cNvSpPr>
          <p:nvPr/>
        </p:nvSpPr>
        <p:spPr bwMode="auto">
          <a:xfrm>
            <a:off x="323850" y="5084763"/>
            <a:ext cx="525621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0"/>
              </a:spcBef>
              <a:spcAft>
                <a:spcPct val="0"/>
              </a:spcAft>
              <a:buClrTx/>
              <a:buSzTx/>
              <a:buFontTx/>
              <a:buNone/>
            </a:pPr>
            <a:r>
              <a:rPr kumimoji="0" lang="hr-HR" altLang="en-US" sz="2400">
                <a:solidFill>
                  <a:srgbClr val="FFFFFF"/>
                </a:solidFill>
                <a:cs typeface="Arial" charset="0"/>
              </a:rPr>
              <a:t>1. AlCuMg termi</a:t>
            </a:r>
            <a:r>
              <a:rPr kumimoji="0" lang="hr-HR" altLang="en-US" sz="2000">
                <a:solidFill>
                  <a:srgbClr val="FFFFFF"/>
                </a:solidFill>
                <a:cs typeface="Arial" charset="0"/>
              </a:rPr>
              <a:t>č</a:t>
            </a:r>
            <a:r>
              <a:rPr kumimoji="0" lang="hr-HR" altLang="en-US" sz="2400">
                <a:solidFill>
                  <a:srgbClr val="FFFFFF"/>
                </a:solidFill>
                <a:cs typeface="Arial" charset="0"/>
              </a:rPr>
              <a:t>ki obrađena legura</a:t>
            </a:r>
          </a:p>
          <a:p>
            <a:pPr fontAlgn="base">
              <a:spcBef>
                <a:spcPct val="0"/>
              </a:spcBef>
              <a:spcAft>
                <a:spcPct val="0"/>
              </a:spcAft>
              <a:buClrTx/>
              <a:buSzTx/>
              <a:buFontTx/>
              <a:buNone/>
            </a:pPr>
            <a:r>
              <a:rPr kumimoji="0" lang="hr-HR" altLang="en-US" sz="2400">
                <a:solidFill>
                  <a:srgbClr val="FFFFFF"/>
                </a:solidFill>
                <a:cs typeface="Arial" charset="0"/>
              </a:rPr>
              <a:t>2. AlCuMg u mekanom stanju</a:t>
            </a:r>
          </a:p>
          <a:p>
            <a:pPr fontAlgn="base">
              <a:spcBef>
                <a:spcPct val="50000"/>
              </a:spcBef>
              <a:spcAft>
                <a:spcPct val="0"/>
              </a:spcAft>
              <a:buClrTx/>
              <a:buSzTx/>
              <a:buFontTx/>
              <a:buNone/>
            </a:pPr>
            <a:endParaRPr kumimoji="0" lang="hr-HR" altLang="en-US" sz="2400">
              <a:solidFill>
                <a:srgbClr val="FFFFFF"/>
              </a:solidFill>
              <a:cs typeface="Arial" charset="0"/>
            </a:endParaRPr>
          </a:p>
        </p:txBody>
      </p:sp>
    </p:spTree>
    <p:extLst>
      <p:ext uri="{BB962C8B-B14F-4D97-AF65-F5344CB8AC3E}">
        <p14:creationId xmlns:p14="http://schemas.microsoft.com/office/powerpoint/2010/main" val="3390290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4"/>
          <p:cNvSpPr txBox="1">
            <a:spLocks noChangeArrowheads="1"/>
          </p:cNvSpPr>
          <p:nvPr/>
        </p:nvSpPr>
        <p:spPr bwMode="auto">
          <a:xfrm>
            <a:off x="323850" y="765175"/>
            <a:ext cx="842486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200" i="1" u="sng">
                <a:solidFill>
                  <a:srgbClr val="FFFFFF"/>
                </a:solidFill>
                <a:latin typeface="Arial" charset="0"/>
                <a:cs typeface="Arial" charset="0"/>
              </a:rPr>
              <a:t>Čvrstoća termički nepopustljivih legura</a:t>
            </a:r>
          </a:p>
          <a:p>
            <a:pPr fontAlgn="base">
              <a:spcBef>
                <a:spcPct val="50000"/>
              </a:spcBef>
              <a:spcAft>
                <a:spcPct val="0"/>
              </a:spcAft>
              <a:buClrTx/>
              <a:buSzTx/>
              <a:buFontTx/>
              <a:buNone/>
            </a:pPr>
            <a:r>
              <a:rPr kumimoji="0" lang="hr-HR" altLang="en-US" sz="2200" i="1" u="sng">
                <a:solidFill>
                  <a:srgbClr val="FFFFFF"/>
                </a:solidFill>
                <a:latin typeface="Arial" charset="0"/>
                <a:cs typeface="Arial" charset="0"/>
              </a:rPr>
              <a:t> </a:t>
            </a:r>
          </a:p>
        </p:txBody>
      </p:sp>
      <p:pic>
        <p:nvPicPr>
          <p:cNvPr id="962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628559"/>
            <a:ext cx="4176017" cy="254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6"/>
          <p:cNvSpPr txBox="1">
            <a:spLocks noChangeArrowheads="1"/>
          </p:cNvSpPr>
          <p:nvPr/>
        </p:nvSpPr>
        <p:spPr bwMode="auto">
          <a:xfrm>
            <a:off x="107950" y="1341438"/>
            <a:ext cx="89281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200">
                <a:solidFill>
                  <a:srgbClr val="FFFFFF"/>
                </a:solidFill>
                <a:latin typeface="Arial" charset="0"/>
                <a:cs typeface="Arial" charset="0"/>
              </a:rPr>
              <a:t>-povećanjem hladne obrade raste i čvrstoća</a:t>
            </a:r>
          </a:p>
          <a:p>
            <a:pPr fontAlgn="base">
              <a:spcBef>
                <a:spcPct val="50000"/>
              </a:spcBef>
              <a:spcAft>
                <a:spcPct val="0"/>
              </a:spcAft>
              <a:buClrTx/>
              <a:buSzTx/>
              <a:buFontTx/>
              <a:buNone/>
            </a:pPr>
            <a:r>
              <a:rPr kumimoji="0" lang="hr-HR" altLang="en-US" sz="2200">
                <a:solidFill>
                  <a:srgbClr val="FFFFFF"/>
                </a:solidFill>
                <a:latin typeface="Arial" charset="0"/>
                <a:cs typeface="Arial" charset="0"/>
              </a:rPr>
              <a:t>-H18-najteže postignuto stanje</a:t>
            </a:r>
          </a:p>
          <a:p>
            <a:pPr fontAlgn="base">
              <a:spcBef>
                <a:spcPct val="50000"/>
              </a:spcBef>
              <a:spcAft>
                <a:spcPct val="0"/>
              </a:spcAft>
              <a:buClrTx/>
              <a:buSzTx/>
              <a:buFontTx/>
              <a:buNone/>
            </a:pPr>
            <a:endParaRPr kumimoji="0" lang="hr-HR" altLang="en-US" sz="2200">
              <a:solidFill>
                <a:srgbClr val="FFFFFF"/>
              </a:solidFill>
              <a:latin typeface="Arial" charset="0"/>
              <a:cs typeface="Arial" charset="0"/>
            </a:endParaRPr>
          </a:p>
        </p:txBody>
      </p:sp>
      <p:graphicFrame>
        <p:nvGraphicFramePr>
          <p:cNvPr id="472120" name="Group 56"/>
          <p:cNvGraphicFramePr>
            <a:graphicFrameLocks noGrp="1"/>
          </p:cNvGraphicFramePr>
          <p:nvPr>
            <p:extLst>
              <p:ext uri="{D42A27DB-BD31-4B8C-83A1-F6EECF244321}">
                <p14:modId xmlns:p14="http://schemas.microsoft.com/office/powerpoint/2010/main" val="838547697"/>
              </p:ext>
            </p:extLst>
          </p:nvPr>
        </p:nvGraphicFramePr>
        <p:xfrm>
          <a:off x="323850" y="2565400"/>
          <a:ext cx="4464174" cy="3887938"/>
        </p:xfrm>
        <a:graphic>
          <a:graphicData uri="http://schemas.openxmlformats.org/drawingml/2006/table">
            <a:tbl>
              <a:tblPr/>
              <a:tblGrid>
                <a:gridCol w="926632">
                  <a:extLst>
                    <a:ext uri="{9D8B030D-6E8A-4147-A177-3AD203B41FA5}">
                      <a16:colId xmlns:a16="http://schemas.microsoft.com/office/drawing/2014/main" val="20000"/>
                    </a:ext>
                  </a:extLst>
                </a:gridCol>
                <a:gridCol w="3537542">
                  <a:extLst>
                    <a:ext uri="{9D8B030D-6E8A-4147-A177-3AD203B41FA5}">
                      <a16:colId xmlns:a16="http://schemas.microsoft.com/office/drawing/2014/main" val="20001"/>
                    </a:ext>
                  </a:extLst>
                </a:gridCol>
              </a:tblGrid>
              <a:tr h="414847">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dirty="0">
                          <a:ln>
                            <a:noFill/>
                          </a:ln>
                          <a:solidFill>
                            <a:schemeClr val="tx1"/>
                          </a:solidFill>
                          <a:effectLst/>
                          <a:latin typeface="Times New Roman" pitchFamily="18" charset="0"/>
                        </a:rPr>
                        <a:t>Simbol</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a:ln>
                            <a:noFill/>
                          </a:ln>
                          <a:solidFill>
                            <a:schemeClr val="tx1"/>
                          </a:solidFill>
                          <a:effectLst/>
                          <a:latin typeface="Times New Roman" pitchFamily="18" charset="0"/>
                        </a:rPr>
                        <a:t>Opis</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76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a:ln>
                            <a:noFill/>
                          </a:ln>
                          <a:solidFill>
                            <a:schemeClr val="tx1"/>
                          </a:solidFill>
                          <a:effectLst/>
                          <a:latin typeface="Times New Roman" pitchFamily="18" charset="0"/>
                        </a:rPr>
                        <a:t>0</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a:ln>
                            <a:noFill/>
                          </a:ln>
                          <a:solidFill>
                            <a:schemeClr val="tx1"/>
                          </a:solidFill>
                          <a:effectLst/>
                          <a:latin typeface="Times New Roman" pitchFamily="18" charset="0"/>
                        </a:rPr>
                        <a:t>mekan</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76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a:ln>
                            <a:noFill/>
                          </a:ln>
                          <a:solidFill>
                            <a:schemeClr val="tx1"/>
                          </a:solidFill>
                          <a:effectLst/>
                          <a:latin typeface="Times New Roman" pitchFamily="18" charset="0"/>
                        </a:rPr>
                        <a:t>H111</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dirty="0">
                          <a:ln>
                            <a:noFill/>
                          </a:ln>
                          <a:solidFill>
                            <a:schemeClr val="tx1"/>
                          </a:solidFill>
                          <a:effectLst/>
                          <a:latin typeface="Times New Roman" pitchFamily="18" charset="0"/>
                        </a:rPr>
                        <a:t>Neznatno hladno ojačan</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0681">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a:ln>
                            <a:noFill/>
                          </a:ln>
                          <a:solidFill>
                            <a:schemeClr val="tx1"/>
                          </a:solidFill>
                          <a:effectLst/>
                          <a:latin typeface="Times New Roman" pitchFamily="18" charset="0"/>
                        </a:rPr>
                        <a:t>H12</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dirty="0">
                          <a:ln>
                            <a:noFill/>
                          </a:ln>
                          <a:solidFill>
                            <a:schemeClr val="tx1"/>
                          </a:solidFill>
                          <a:effectLst/>
                          <a:latin typeface="Times New Roman" pitchFamily="18" charset="0"/>
                        </a:rPr>
                        <a:t>Hladno ojačano    ¼ tvrdo</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6950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a:ln>
                            <a:noFill/>
                          </a:ln>
                          <a:solidFill>
                            <a:schemeClr val="tx1"/>
                          </a:solidFill>
                          <a:effectLst/>
                          <a:latin typeface="Times New Roman" pitchFamily="18" charset="0"/>
                        </a:rPr>
                        <a:t>H22</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it-IT" sz="1600" b="0" i="0" u="none" strike="noStrike" cap="none" normalizeH="0" baseline="0" dirty="0" err="1">
                          <a:ln>
                            <a:noFill/>
                          </a:ln>
                          <a:solidFill>
                            <a:schemeClr val="tx1"/>
                          </a:solidFill>
                          <a:effectLst/>
                          <a:latin typeface="Times New Roman" pitchFamily="18" charset="0"/>
                        </a:rPr>
                        <a:t>Hladno</a:t>
                      </a:r>
                      <a:r>
                        <a:rPr kumimoji="1" lang="it-IT" sz="1600" b="0" i="0" u="none" strike="noStrike" cap="none" normalizeH="0" baseline="0" dirty="0">
                          <a:ln>
                            <a:noFill/>
                          </a:ln>
                          <a:solidFill>
                            <a:schemeClr val="tx1"/>
                          </a:solidFill>
                          <a:effectLst/>
                          <a:latin typeface="Times New Roman" pitchFamily="18" charset="0"/>
                        </a:rPr>
                        <a:t> </a:t>
                      </a:r>
                      <a:r>
                        <a:rPr kumimoji="1" lang="it-IT" sz="1600" b="0" i="0" u="none" strike="noStrike" cap="none" normalizeH="0" baseline="0" dirty="0" err="1">
                          <a:ln>
                            <a:noFill/>
                          </a:ln>
                          <a:solidFill>
                            <a:schemeClr val="tx1"/>
                          </a:solidFill>
                          <a:effectLst/>
                          <a:latin typeface="Times New Roman" pitchFamily="18" charset="0"/>
                        </a:rPr>
                        <a:t>očvrsnuto</a:t>
                      </a:r>
                      <a:r>
                        <a:rPr kumimoji="1" lang="it-IT" sz="1600" b="0" i="0" u="none" strike="noStrike" cap="none" normalizeH="0" baseline="0" dirty="0">
                          <a:ln>
                            <a:noFill/>
                          </a:ln>
                          <a:solidFill>
                            <a:schemeClr val="tx1"/>
                          </a:solidFill>
                          <a:effectLst/>
                          <a:latin typeface="Times New Roman" pitchFamily="18" charset="0"/>
                        </a:rPr>
                        <a:t> i </a:t>
                      </a:r>
                      <a:r>
                        <a:rPr kumimoji="1" lang="it-IT" sz="1600" b="0" i="0" u="none" strike="noStrike" cap="none" normalizeH="0" baseline="0" dirty="0" err="1">
                          <a:ln>
                            <a:noFill/>
                          </a:ln>
                          <a:solidFill>
                            <a:schemeClr val="tx1"/>
                          </a:solidFill>
                          <a:effectLst/>
                          <a:latin typeface="Times New Roman" pitchFamily="18" charset="0"/>
                        </a:rPr>
                        <a:t>povratno</a:t>
                      </a:r>
                      <a:r>
                        <a:rPr kumimoji="1" lang="it-IT" sz="1600" b="0" i="0" u="none" strike="noStrike" cap="none" normalizeH="0" baseline="0" dirty="0">
                          <a:ln>
                            <a:noFill/>
                          </a:ln>
                          <a:solidFill>
                            <a:schemeClr val="tx1"/>
                          </a:solidFill>
                          <a:effectLst/>
                          <a:latin typeface="Times New Roman" pitchFamily="18" charset="0"/>
                        </a:rPr>
                        <a:t> </a:t>
                      </a:r>
                      <a:r>
                        <a:rPr kumimoji="1" lang="it-IT" sz="1600" b="0" i="0" u="none" strike="noStrike" cap="none" normalizeH="0" baseline="0" dirty="0" err="1">
                          <a:ln>
                            <a:noFill/>
                          </a:ln>
                          <a:solidFill>
                            <a:schemeClr val="tx1"/>
                          </a:solidFill>
                          <a:effectLst/>
                          <a:latin typeface="Times New Roman" pitchFamily="18" charset="0"/>
                        </a:rPr>
                        <a:t>žareno</a:t>
                      </a:r>
                      <a:r>
                        <a:rPr kumimoji="1" lang="it-IT" sz="1600" b="0" i="0" u="none" strike="noStrike" cap="none" normalizeH="0" baseline="0" dirty="0">
                          <a:ln>
                            <a:noFill/>
                          </a:ln>
                          <a:solidFill>
                            <a:schemeClr val="tx1"/>
                          </a:solidFill>
                          <a:effectLst/>
                          <a:latin typeface="Times New Roman" pitchFamily="18" charset="0"/>
                        </a:rPr>
                        <a:t> – 1/4 </a:t>
                      </a:r>
                      <a:r>
                        <a:rPr kumimoji="1" lang="it-IT" sz="1600" b="0" i="0" u="none" strike="noStrike" cap="none" normalizeH="0" baseline="0" dirty="0" err="1">
                          <a:ln>
                            <a:noFill/>
                          </a:ln>
                          <a:solidFill>
                            <a:schemeClr val="tx1"/>
                          </a:solidFill>
                          <a:effectLst/>
                          <a:latin typeface="Times New Roman" pitchFamily="18" charset="0"/>
                        </a:rPr>
                        <a:t>tvrdo</a:t>
                      </a:r>
                      <a:endParaRPr kumimoji="1" lang="hr-HR" sz="1600" b="0" i="0" u="none" strike="noStrike" cap="none" normalizeH="0" baseline="0" dirty="0">
                        <a:ln>
                          <a:noFill/>
                        </a:ln>
                        <a:solidFill>
                          <a:schemeClr val="tx1"/>
                        </a:solidFill>
                        <a:effectLst/>
                        <a:latin typeface="Times New Roman" pitchFamily="18"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6950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a:ln>
                            <a:noFill/>
                          </a:ln>
                          <a:solidFill>
                            <a:schemeClr val="tx1"/>
                          </a:solidFill>
                          <a:effectLst/>
                          <a:latin typeface="Times New Roman" pitchFamily="18" charset="0"/>
                        </a:rPr>
                        <a:t>H32</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dirty="0">
                          <a:ln>
                            <a:noFill/>
                          </a:ln>
                          <a:solidFill>
                            <a:schemeClr val="tx1"/>
                          </a:solidFill>
                          <a:effectLst/>
                          <a:latin typeface="Times New Roman" pitchFamily="18" charset="0"/>
                        </a:rPr>
                        <a:t>Hladno očvrsnuto i stabilizirano – ½ tvrdo</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035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a:ln>
                            <a:noFill/>
                          </a:ln>
                          <a:solidFill>
                            <a:schemeClr val="tx1"/>
                          </a:solidFill>
                          <a:effectLst/>
                          <a:latin typeface="Times New Roman" pitchFamily="18" charset="0"/>
                        </a:rPr>
                        <a:t>H14</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dirty="0">
                          <a:ln>
                            <a:noFill/>
                          </a:ln>
                          <a:solidFill>
                            <a:schemeClr val="tx1"/>
                          </a:solidFill>
                          <a:effectLst/>
                          <a:latin typeface="Times New Roman" pitchFamily="18" charset="0"/>
                        </a:rPr>
                        <a:t>Hladno očvrsnuto – 1/2 tvrdo</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76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dirty="0">
                          <a:ln>
                            <a:noFill/>
                          </a:ln>
                          <a:solidFill>
                            <a:schemeClr val="tx1"/>
                          </a:solidFill>
                          <a:effectLst/>
                          <a:latin typeface="Times New Roman" pitchFamily="18" charset="0"/>
                        </a:rPr>
                        <a:t>H18</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dirty="0">
                          <a:ln>
                            <a:noFill/>
                          </a:ln>
                          <a:solidFill>
                            <a:schemeClr val="tx1"/>
                          </a:solidFill>
                          <a:effectLst/>
                          <a:latin typeface="Times New Roman" pitchFamily="18" charset="0"/>
                        </a:rPr>
                        <a:t>Hladno očvrsnuto – 4/4 tvrdo</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18551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lgn="r" eaLnBrk="1" hangingPunct="1"/>
            <a:r>
              <a:rPr lang="hr-HR" altLang="en-US" sz="3200"/>
              <a:t>Statički proračun</a:t>
            </a:r>
            <a:endParaRPr lang="en-US" altLang="en-US" sz="3200"/>
          </a:p>
        </p:txBody>
      </p:sp>
      <p:sp>
        <p:nvSpPr>
          <p:cNvPr id="98307" name="Rectangle 3"/>
          <p:cNvSpPr>
            <a:spLocks noGrp="1" noChangeArrowheads="1"/>
          </p:cNvSpPr>
          <p:nvPr>
            <p:ph type="body" idx="1"/>
          </p:nvPr>
        </p:nvSpPr>
        <p:spPr>
          <a:xfrm>
            <a:off x="123612" y="795337"/>
            <a:ext cx="8813800" cy="4657725"/>
          </a:xfrm>
        </p:spPr>
        <p:txBody>
          <a:bodyPr/>
          <a:lstStyle/>
          <a:p>
            <a:pPr eaLnBrk="1" hangingPunct="1">
              <a:buFontTx/>
              <a:buNone/>
            </a:pPr>
            <a:r>
              <a:rPr lang="hr-HR" altLang="en-US" sz="2400" i="1" u="sng" dirty="0">
                <a:latin typeface="Arial" charset="0"/>
              </a:rPr>
              <a:t>Uvod</a:t>
            </a:r>
          </a:p>
          <a:p>
            <a:pPr eaLnBrk="1" hangingPunct="1">
              <a:buFontTx/>
              <a:buNone/>
            </a:pPr>
            <a:endParaRPr lang="hr-HR" altLang="en-US" sz="2400" i="1" u="sng" dirty="0">
              <a:latin typeface="Arial" charset="0"/>
            </a:endParaRPr>
          </a:p>
          <a:p>
            <a:pPr eaLnBrk="1" hangingPunct="1">
              <a:buFontTx/>
              <a:buNone/>
            </a:pPr>
            <a:endParaRPr lang="en-US" altLang="en-US" sz="2400" u="sng" dirty="0">
              <a:latin typeface="Arial" charset="0"/>
            </a:endParaRPr>
          </a:p>
        </p:txBody>
      </p:sp>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342629"/>
            <a:ext cx="5194975" cy="485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5023362"/>
            <a:ext cx="3220417" cy="117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726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noChangeArrowheads="1"/>
          </p:cNvSpPr>
          <p:nvPr>
            <p:ph type="body" sz="half" idx="1"/>
          </p:nvPr>
        </p:nvSpPr>
        <p:spPr>
          <a:xfrm>
            <a:off x="250825" y="620713"/>
            <a:ext cx="8710613" cy="5616575"/>
          </a:xfrm>
        </p:spPr>
        <p:txBody>
          <a:bodyPr/>
          <a:lstStyle/>
          <a:p>
            <a:pPr eaLnBrk="1" hangingPunct="1">
              <a:lnSpc>
                <a:spcPct val="90000"/>
              </a:lnSpc>
              <a:buFontTx/>
              <a:buNone/>
            </a:pPr>
            <a:r>
              <a:rPr lang="hr-HR" altLang="en-US" sz="2400" i="1" u="sng" dirty="0">
                <a:latin typeface="Arial" charset="0"/>
              </a:rPr>
              <a:t>Lokalno izvijanje</a:t>
            </a:r>
          </a:p>
          <a:p>
            <a:pPr eaLnBrk="1" hangingPunct="1">
              <a:lnSpc>
                <a:spcPct val="90000"/>
              </a:lnSpc>
              <a:buFontTx/>
              <a:buNone/>
            </a:pPr>
            <a:endParaRPr lang="hr-HR" altLang="en-US" sz="2400" i="1" u="sng" dirty="0">
              <a:latin typeface="Arial" charset="0"/>
            </a:endParaRPr>
          </a:p>
          <a:p>
            <a:pPr eaLnBrk="1" hangingPunct="1">
              <a:lnSpc>
                <a:spcPct val="90000"/>
              </a:lnSpc>
              <a:buFontTx/>
              <a:buNone/>
            </a:pPr>
            <a:r>
              <a:rPr lang="hr-HR" altLang="en-US" sz="2400" dirty="0">
                <a:latin typeface="Arial" charset="0"/>
              </a:rPr>
              <a:t>-ponašanje i metode dimenzioniranja grede pri savijanju ili opterećenju tlakom ovisi o vitkosti opterećenog presjeka</a:t>
            </a:r>
          </a:p>
          <a:p>
            <a:pPr eaLnBrk="1" hangingPunct="1">
              <a:lnSpc>
                <a:spcPct val="90000"/>
              </a:lnSpc>
              <a:buFontTx/>
              <a:buNone/>
            </a:pPr>
            <a:r>
              <a:rPr lang="hr-HR" altLang="en-US" sz="2400" dirty="0">
                <a:latin typeface="Arial" charset="0"/>
              </a:rPr>
              <a:t>-klasifikacija presjeka: </a:t>
            </a:r>
          </a:p>
          <a:p>
            <a:pPr eaLnBrk="1" hangingPunct="1">
              <a:lnSpc>
                <a:spcPct val="90000"/>
              </a:lnSpc>
              <a:buFontTx/>
              <a:buNone/>
            </a:pPr>
            <a:r>
              <a:rPr lang="hr-HR" altLang="en-US" sz="2400" dirty="0">
                <a:latin typeface="Arial" charset="0"/>
              </a:rPr>
              <a:t>          	Klasa 1 - duktilan presjek</a:t>
            </a:r>
          </a:p>
          <a:p>
            <a:pPr eaLnBrk="1" hangingPunct="1">
              <a:lnSpc>
                <a:spcPct val="90000"/>
              </a:lnSpc>
              <a:buFontTx/>
              <a:buNone/>
            </a:pPr>
            <a:r>
              <a:rPr lang="hr-HR" altLang="en-US" sz="2400" dirty="0">
                <a:latin typeface="Arial" charset="0"/>
              </a:rPr>
              <a:t>		Klasa 2 - kompaktan presjek</a:t>
            </a:r>
          </a:p>
          <a:p>
            <a:pPr eaLnBrk="1" hangingPunct="1">
              <a:lnSpc>
                <a:spcPct val="90000"/>
              </a:lnSpc>
              <a:buFontTx/>
              <a:buNone/>
            </a:pPr>
            <a:r>
              <a:rPr lang="hr-HR" altLang="en-US" sz="2400" dirty="0">
                <a:latin typeface="Arial" charset="0"/>
              </a:rPr>
              <a:t>		Klasa 3 - polu-kompaktan presjek</a:t>
            </a:r>
          </a:p>
          <a:p>
            <a:pPr eaLnBrk="1" hangingPunct="1">
              <a:lnSpc>
                <a:spcPct val="90000"/>
              </a:lnSpc>
              <a:buFontTx/>
              <a:buNone/>
            </a:pPr>
            <a:r>
              <a:rPr lang="hr-HR" altLang="en-US" sz="2400" dirty="0">
                <a:latin typeface="Arial" charset="0"/>
              </a:rPr>
              <a:t>		Klasa 4 – vitki presjek</a:t>
            </a:r>
          </a:p>
          <a:p>
            <a:pPr eaLnBrk="1" hangingPunct="1">
              <a:lnSpc>
                <a:spcPct val="90000"/>
              </a:lnSpc>
              <a:buFontTx/>
              <a:buNone/>
            </a:pPr>
            <a:r>
              <a:rPr lang="hr-HR" altLang="en-US" sz="2400" dirty="0">
                <a:latin typeface="Arial" charset="0"/>
                <a:cs typeface="Arial" charset="0"/>
              </a:rPr>
              <a:t>-osnovni tipovi presjeka definirani u procesu klasifikacije:</a:t>
            </a:r>
          </a:p>
          <a:p>
            <a:pPr eaLnBrk="1" hangingPunct="1">
              <a:lnSpc>
                <a:spcPct val="90000"/>
              </a:lnSpc>
              <a:buFontTx/>
              <a:buNone/>
            </a:pPr>
            <a:r>
              <a:rPr lang="hr-HR" altLang="en-US" sz="2400" dirty="0">
                <a:latin typeface="Arial" charset="0"/>
                <a:cs typeface="Arial" charset="0"/>
              </a:rPr>
              <a:t>		-ravni vanjski dijelovi </a:t>
            </a:r>
            <a:endParaRPr lang="hr-HR" altLang="en-US" sz="2400" dirty="0">
              <a:solidFill>
                <a:srgbClr val="FF3300"/>
              </a:solidFill>
              <a:latin typeface="Arial" charset="0"/>
              <a:cs typeface="Arial" charset="0"/>
            </a:endParaRPr>
          </a:p>
          <a:p>
            <a:pPr eaLnBrk="1" hangingPunct="1">
              <a:lnSpc>
                <a:spcPct val="90000"/>
              </a:lnSpc>
              <a:buFontTx/>
              <a:buNone/>
            </a:pPr>
            <a:r>
              <a:rPr lang="hr-HR" altLang="en-US" sz="2400" dirty="0">
                <a:solidFill>
                  <a:srgbClr val="FF3300"/>
                </a:solidFill>
                <a:latin typeface="Arial" charset="0"/>
                <a:cs typeface="Arial" charset="0"/>
              </a:rPr>
              <a:t>		</a:t>
            </a:r>
            <a:r>
              <a:rPr lang="hr-HR" altLang="en-US" sz="2400" dirty="0">
                <a:latin typeface="Arial" charset="0"/>
                <a:cs typeface="Arial" charset="0"/>
              </a:rPr>
              <a:t>-ravni unutarnji dijelovi</a:t>
            </a:r>
          </a:p>
          <a:p>
            <a:pPr eaLnBrk="1" hangingPunct="1">
              <a:lnSpc>
                <a:spcPct val="90000"/>
              </a:lnSpc>
              <a:buFontTx/>
              <a:buNone/>
            </a:pPr>
            <a:r>
              <a:rPr lang="hr-HR" altLang="en-US" sz="2400" dirty="0">
                <a:latin typeface="Arial" charset="0"/>
                <a:cs typeface="Arial" charset="0"/>
              </a:rPr>
              <a:t>		-zakrivljeni unutarnji dijelovi</a:t>
            </a:r>
            <a:endParaRPr lang="el-GR" altLang="en-US" sz="2400" dirty="0">
              <a:latin typeface="Arial" charset="0"/>
              <a:cs typeface="Arial" charset="0"/>
            </a:endParaRPr>
          </a:p>
        </p:txBody>
      </p:sp>
    </p:spTree>
    <p:extLst>
      <p:ext uri="{BB962C8B-B14F-4D97-AF65-F5344CB8AC3E}">
        <p14:creationId xmlns:p14="http://schemas.microsoft.com/office/powerpoint/2010/main" val="3689816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8"/>
          <p:cNvSpPr txBox="1">
            <a:spLocks noChangeArrowheads="1"/>
          </p:cNvSpPr>
          <p:nvPr/>
        </p:nvSpPr>
        <p:spPr bwMode="auto">
          <a:xfrm>
            <a:off x="2411413" y="5892800"/>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Tipovi elemenata</a:t>
            </a:r>
          </a:p>
        </p:txBody>
      </p:sp>
      <p:pic>
        <p:nvPicPr>
          <p:cNvPr id="1003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542925"/>
            <a:ext cx="6962775" cy="392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604505"/>
            <a:ext cx="7235825" cy="119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079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3"/>
          <p:cNvSpPr>
            <a:spLocks noGrp="1" noChangeArrowheads="1"/>
          </p:cNvSpPr>
          <p:nvPr>
            <p:ph type="body" idx="1"/>
          </p:nvPr>
        </p:nvSpPr>
        <p:spPr>
          <a:xfrm>
            <a:off x="182563" y="620713"/>
            <a:ext cx="8813800" cy="5561012"/>
          </a:xfrm>
        </p:spPr>
        <p:txBody>
          <a:bodyPr/>
          <a:lstStyle/>
          <a:p>
            <a:pPr eaLnBrk="1" hangingPunct="1">
              <a:buFontTx/>
              <a:buNone/>
            </a:pPr>
            <a:r>
              <a:rPr lang="hr-HR" altLang="en-US" sz="2400" dirty="0">
                <a:latin typeface="Arial" charset="0"/>
              </a:rPr>
              <a:t>-vitkost definiramo formulom</a:t>
            </a:r>
          </a:p>
          <a:p>
            <a:pPr algn="ctr" eaLnBrk="1" hangingPunct="1">
              <a:buFontTx/>
              <a:buNone/>
            </a:pPr>
            <a:r>
              <a:rPr lang="el-GR" altLang="en-US" sz="2400" dirty="0">
                <a:latin typeface="Arial" charset="0"/>
                <a:cs typeface="Arial" charset="0"/>
              </a:rPr>
              <a:t>β</a:t>
            </a:r>
            <a:r>
              <a:rPr lang="hr-HR" altLang="en-US" sz="2400" dirty="0">
                <a:latin typeface="Arial" charset="0"/>
                <a:cs typeface="Arial" charset="0"/>
              </a:rPr>
              <a:t> = </a:t>
            </a:r>
            <a:r>
              <a:rPr lang="el-GR" altLang="en-US" sz="2400" dirty="0">
                <a:latin typeface="Arial" charset="0"/>
                <a:cs typeface="Arial" charset="0"/>
              </a:rPr>
              <a:t>η</a:t>
            </a:r>
            <a:r>
              <a:rPr lang="hr-HR" altLang="en-US" sz="2400" dirty="0">
                <a:latin typeface="Arial" charset="0"/>
                <a:cs typeface="Arial" charset="0"/>
              </a:rPr>
              <a:t> b/t</a:t>
            </a:r>
          </a:p>
          <a:p>
            <a:pPr eaLnBrk="1" hangingPunct="1">
              <a:buFontTx/>
              <a:buNone/>
            </a:pPr>
            <a:r>
              <a:rPr lang="hr-HR" altLang="en-US" sz="2400" dirty="0">
                <a:latin typeface="Arial" charset="0"/>
                <a:cs typeface="Arial" charset="0"/>
              </a:rPr>
              <a:t>			b = širina presjeka</a:t>
            </a:r>
          </a:p>
          <a:p>
            <a:pPr eaLnBrk="1" hangingPunct="1">
              <a:buFontTx/>
              <a:buNone/>
            </a:pPr>
            <a:r>
              <a:rPr lang="hr-HR" altLang="en-US" sz="2400" dirty="0">
                <a:latin typeface="Arial" charset="0"/>
                <a:cs typeface="Arial" charset="0"/>
              </a:rPr>
              <a:t>			 t = debljina presjeka</a:t>
            </a:r>
          </a:p>
          <a:p>
            <a:pPr eaLnBrk="1" hangingPunct="1">
              <a:buFontTx/>
              <a:buNone/>
            </a:pPr>
            <a:r>
              <a:rPr lang="hr-HR" altLang="en-US" sz="2400" dirty="0">
                <a:latin typeface="Arial" charset="0"/>
                <a:cs typeface="Arial" charset="0"/>
              </a:rPr>
              <a:t>			</a:t>
            </a:r>
            <a:r>
              <a:rPr lang="el-GR" altLang="en-US" sz="2400" dirty="0">
                <a:latin typeface="Arial" charset="0"/>
                <a:cs typeface="Arial" charset="0"/>
              </a:rPr>
              <a:t>η</a:t>
            </a:r>
            <a:r>
              <a:rPr lang="hr-HR" altLang="en-US" sz="2400" dirty="0">
                <a:latin typeface="Arial" charset="0"/>
                <a:cs typeface="Arial" charset="0"/>
              </a:rPr>
              <a:t> = faktor stupnja naprezanja</a:t>
            </a:r>
          </a:p>
          <a:p>
            <a:pPr eaLnBrk="1" hangingPunct="1">
              <a:buFontTx/>
              <a:buNone/>
            </a:pPr>
            <a:r>
              <a:rPr lang="hr-HR" altLang="en-US" sz="2800" dirty="0">
                <a:latin typeface="Arial" charset="0"/>
                <a:cs typeface="Arial" charset="0"/>
              </a:rPr>
              <a:t>	</a:t>
            </a:r>
            <a:endParaRPr lang="el-GR" altLang="en-US" sz="2800" dirty="0">
              <a:latin typeface="Arial" charset="0"/>
              <a:cs typeface="Arial" charset="0"/>
            </a:endParaRPr>
          </a:p>
          <a:p>
            <a:pPr eaLnBrk="1" hangingPunct="1">
              <a:buFontTx/>
              <a:buNone/>
            </a:pPr>
            <a:endParaRPr lang="hr-HR" altLang="en-US" dirty="0"/>
          </a:p>
        </p:txBody>
      </p:sp>
      <p:pic>
        <p:nvPicPr>
          <p:cNvPr id="1013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997200"/>
            <a:ext cx="451167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5"/>
          <p:cNvSpPr txBox="1">
            <a:spLocks noChangeArrowheads="1"/>
          </p:cNvSpPr>
          <p:nvPr/>
        </p:nvSpPr>
        <p:spPr bwMode="auto">
          <a:xfrm>
            <a:off x="4932363" y="4581525"/>
            <a:ext cx="43211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Vrijednosti parametra </a:t>
            </a:r>
            <a:r>
              <a:rPr lang="el-GR" altLang="en-US" sz="1800" i="1">
                <a:solidFill>
                  <a:srgbClr val="FFFFFF"/>
                </a:solidFill>
                <a:latin typeface="Arial" charset="0"/>
                <a:cs typeface="Arial" charset="0"/>
              </a:rPr>
              <a:t>η</a:t>
            </a:r>
            <a:endParaRPr lang="hr-HR" altLang="en-US" sz="1800" i="1">
              <a:solidFill>
                <a:srgbClr val="FFFFFF"/>
              </a:solidFill>
              <a:latin typeface="Arial" charset="0"/>
              <a:cs typeface="Arial" charset="0"/>
            </a:endParaRPr>
          </a:p>
          <a:p>
            <a:pPr fontAlgn="base">
              <a:spcBef>
                <a:spcPct val="50000"/>
              </a:spcBef>
              <a:spcAft>
                <a:spcPct val="0"/>
              </a:spcAft>
              <a:buClrTx/>
              <a:buSzTx/>
              <a:buFontTx/>
              <a:buNone/>
            </a:pPr>
            <a:r>
              <a:rPr lang="hr-HR" altLang="en-US" sz="1800" i="1">
                <a:solidFill>
                  <a:srgbClr val="FFFFFF"/>
                </a:solidFill>
                <a:latin typeface="Arial" charset="0"/>
                <a:cs typeface="Arial" charset="0"/>
              </a:rPr>
              <a:t>A: unutarnji dijelovi, vanjski dijelovi sa max.tlakom u osi</a:t>
            </a:r>
            <a:endParaRPr lang="hr-HR" altLang="en-US" sz="1800" b="1" i="1">
              <a:solidFill>
                <a:srgbClr val="FF3300"/>
              </a:solidFill>
              <a:latin typeface="Arial" charset="0"/>
              <a:cs typeface="Arial" charset="0"/>
            </a:endParaRPr>
          </a:p>
          <a:p>
            <a:pPr fontAlgn="base">
              <a:spcBef>
                <a:spcPct val="50000"/>
              </a:spcBef>
              <a:spcAft>
                <a:spcPct val="0"/>
              </a:spcAft>
              <a:buClrTx/>
              <a:buSzTx/>
              <a:buFontTx/>
              <a:buNone/>
            </a:pPr>
            <a:r>
              <a:rPr lang="hr-HR" altLang="en-US" sz="1800" i="1">
                <a:solidFill>
                  <a:srgbClr val="FFFFFF"/>
                </a:solidFill>
                <a:latin typeface="Arial" charset="0"/>
                <a:cs typeface="Arial" charset="0"/>
              </a:rPr>
              <a:t>B: vanjski dijelovi sa max.tlakom</a:t>
            </a:r>
            <a:r>
              <a:rPr lang="hr-HR" altLang="en-US" sz="1800" i="1">
                <a:solidFill>
                  <a:srgbClr val="FF3300"/>
                </a:solidFill>
                <a:latin typeface="Arial" charset="0"/>
                <a:cs typeface="Arial" charset="0"/>
              </a:rPr>
              <a:t> </a:t>
            </a:r>
            <a:r>
              <a:rPr lang="hr-HR" altLang="en-US" sz="1800" i="1">
                <a:solidFill>
                  <a:srgbClr val="FFFFFF"/>
                </a:solidFill>
                <a:latin typeface="Arial" charset="0"/>
                <a:cs typeface="Arial" charset="0"/>
              </a:rPr>
              <a:t>na rubu</a:t>
            </a:r>
            <a:endParaRPr lang="hr-HR" altLang="en-US" sz="1800" i="1">
              <a:solidFill>
                <a:srgbClr val="FF3300"/>
              </a:solidFill>
              <a:latin typeface="Arial" charset="0"/>
              <a:cs typeface="Arial" charset="0"/>
            </a:endParaRPr>
          </a:p>
        </p:txBody>
      </p:sp>
    </p:spTree>
    <p:extLst>
      <p:ext uri="{BB962C8B-B14F-4D97-AF65-F5344CB8AC3E}">
        <p14:creationId xmlns:p14="http://schemas.microsoft.com/office/powerpoint/2010/main" val="1423193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802688" cy="1219200"/>
          </a:xfrm>
        </p:spPr>
        <p:txBody>
          <a:bodyPr/>
          <a:lstStyle/>
          <a:p>
            <a:r>
              <a:rPr lang="hr-HR" sz="2800" dirty="0"/>
              <a:t>Provjera na </a:t>
            </a:r>
            <a:r>
              <a:rPr lang="hr-HR" sz="2800" dirty="0" err="1"/>
              <a:t>centričnu</a:t>
            </a:r>
            <a:r>
              <a:rPr lang="hr-HR" sz="2800" dirty="0"/>
              <a:t> tlačnu silu </a:t>
            </a:r>
            <a:endParaRPr lang="en-GB" sz="2800" dirty="0"/>
          </a:p>
        </p:txBody>
      </p:sp>
      <p:sp>
        <p:nvSpPr>
          <p:cNvPr id="3" name="Content Placeholder 2"/>
          <p:cNvSpPr>
            <a:spLocks noGrp="1"/>
          </p:cNvSpPr>
          <p:nvPr>
            <p:ph idx="1"/>
          </p:nvPr>
        </p:nvSpPr>
        <p:spPr>
          <a:xfrm>
            <a:off x="107504" y="980728"/>
            <a:ext cx="8813800" cy="4896544"/>
          </a:xfrm>
        </p:spPr>
        <p:txBody>
          <a:bodyPr/>
          <a:lstStyle/>
          <a:p>
            <a:r>
              <a:rPr lang="en-GB" sz="2000" dirty="0" err="1"/>
              <a:t>Za</a:t>
            </a:r>
            <a:r>
              <a:rPr lang="en-GB" sz="2000" dirty="0"/>
              <a:t> </a:t>
            </a:r>
            <a:r>
              <a:rPr lang="en-GB" sz="2000" dirty="0" err="1"/>
              <a:t>poprečne</a:t>
            </a:r>
            <a:r>
              <a:rPr lang="en-GB" sz="2000" dirty="0"/>
              <a:t> </a:t>
            </a:r>
            <a:r>
              <a:rPr lang="en-GB" sz="2000" dirty="0" err="1"/>
              <a:t>presjeke</a:t>
            </a:r>
            <a:r>
              <a:rPr lang="en-GB" sz="2000" dirty="0"/>
              <a:t> od </a:t>
            </a:r>
            <a:r>
              <a:rPr lang="en-GB" sz="2000" dirty="0" err="1"/>
              <a:t>aluminijskih</a:t>
            </a:r>
            <a:r>
              <a:rPr lang="en-GB" sz="2000" dirty="0"/>
              <a:t> </a:t>
            </a:r>
            <a:r>
              <a:rPr lang="en-GB" sz="2000" dirty="0" err="1"/>
              <a:t>legura</a:t>
            </a:r>
            <a:r>
              <a:rPr lang="en-GB" sz="2000" dirty="0"/>
              <a:t> </a:t>
            </a:r>
            <a:r>
              <a:rPr lang="en-GB" sz="2000" dirty="0" err="1"/>
              <a:t>izložene</a:t>
            </a:r>
            <a:r>
              <a:rPr lang="en-GB" sz="2000" dirty="0"/>
              <a:t> </a:t>
            </a:r>
            <a:r>
              <a:rPr lang="en-GB" sz="2000" dirty="0" err="1"/>
              <a:t>uzdužnoj</a:t>
            </a:r>
            <a:r>
              <a:rPr lang="en-GB" sz="2000" dirty="0"/>
              <a:t> </a:t>
            </a:r>
            <a:r>
              <a:rPr lang="en-GB" sz="2000" dirty="0" err="1"/>
              <a:t>tlačnoj</a:t>
            </a:r>
            <a:r>
              <a:rPr lang="en-GB" sz="2000" dirty="0"/>
              <a:t> </a:t>
            </a:r>
            <a:r>
              <a:rPr lang="en-GB" sz="2000" dirty="0" err="1"/>
              <a:t>sili</a:t>
            </a:r>
            <a:r>
              <a:rPr lang="en-GB" sz="2000" dirty="0"/>
              <a:t> </a:t>
            </a:r>
            <a:r>
              <a:rPr lang="en-GB" sz="2000" dirty="0" err="1"/>
              <a:t>treba</a:t>
            </a:r>
            <a:r>
              <a:rPr lang="en-GB" sz="2000" dirty="0"/>
              <a:t> </a:t>
            </a:r>
            <a:r>
              <a:rPr lang="en-GB" sz="2000" dirty="0" err="1"/>
              <a:t>biti</a:t>
            </a:r>
            <a:r>
              <a:rPr lang="en-GB" sz="2000" dirty="0"/>
              <a:t> </a:t>
            </a:r>
            <a:r>
              <a:rPr lang="en-GB" sz="2000" dirty="0" err="1"/>
              <a:t>zadovoljeno</a:t>
            </a:r>
            <a:r>
              <a:rPr lang="en-GB" sz="2000" dirty="0"/>
              <a:t>:</a:t>
            </a:r>
            <a:endParaRPr lang="hr-HR" sz="2000" dirty="0"/>
          </a:p>
          <a:p>
            <a:endParaRPr lang="hr-HR" sz="2000" dirty="0"/>
          </a:p>
          <a:p>
            <a:endParaRPr lang="hr-HR" sz="2000" dirty="0"/>
          </a:p>
          <a:p>
            <a:pPr marL="0" indent="0">
              <a:buNone/>
            </a:pPr>
            <a:r>
              <a:rPr lang="hr-HR" sz="2000" dirty="0"/>
              <a:t>gdje je: 	</a:t>
            </a:r>
            <a:r>
              <a:rPr lang="hr-HR" sz="2000" dirty="0" err="1"/>
              <a:t>f</a:t>
            </a:r>
            <a:r>
              <a:rPr lang="hr-HR" sz="1800" dirty="0" err="1"/>
              <a:t>o</a:t>
            </a:r>
            <a:r>
              <a:rPr lang="hr-HR" sz="2000" dirty="0"/>
              <a:t> - dogovorna granica popuštanja pri trajnoj deformaciji od 0.2 %,</a:t>
            </a:r>
          </a:p>
          <a:p>
            <a:pPr marL="0" indent="0">
              <a:buNone/>
            </a:pPr>
            <a:r>
              <a:rPr lang="hr-HR" sz="2000" dirty="0"/>
              <a:t>	</a:t>
            </a:r>
            <a:r>
              <a:rPr lang="hr-HR" sz="2000" dirty="0" err="1"/>
              <a:t>f</a:t>
            </a:r>
            <a:r>
              <a:rPr lang="hr-HR" sz="1800" dirty="0" err="1"/>
              <a:t>u</a:t>
            </a:r>
            <a:r>
              <a:rPr lang="hr-HR" sz="2000" dirty="0"/>
              <a:t> - karakteristična vlačna čvrstoća.</a:t>
            </a:r>
          </a:p>
          <a:p>
            <a:r>
              <a:rPr lang="hr-HR" sz="2000" dirty="0" err="1"/>
              <a:t>N</a:t>
            </a:r>
            <a:r>
              <a:rPr lang="hr-HR" sz="1600" dirty="0" err="1"/>
              <a:t>Ed</a:t>
            </a:r>
            <a:r>
              <a:rPr lang="hr-HR" sz="2000" dirty="0"/>
              <a:t> - proračunska uzdužna sila kao učinak djelovanja,</a:t>
            </a:r>
          </a:p>
          <a:p>
            <a:r>
              <a:rPr lang="hr-HR" sz="2000" dirty="0" err="1"/>
              <a:t>N</a:t>
            </a:r>
            <a:r>
              <a:rPr lang="hr-HR" sz="1600" dirty="0" err="1"/>
              <a:t>c</a:t>
            </a:r>
            <a:r>
              <a:rPr lang="hr-HR" sz="1600" dirty="0"/>
              <a:t>,</a:t>
            </a:r>
            <a:r>
              <a:rPr lang="hr-HR" sz="1600" dirty="0" err="1"/>
              <a:t>Rd</a:t>
            </a:r>
            <a:r>
              <a:rPr lang="hr-HR" sz="2000" dirty="0"/>
              <a:t>  - proračunska otpornost poprečnog presjeka na uzdužnu tlačnu silu.</a:t>
            </a:r>
          </a:p>
          <a:p>
            <a:r>
              <a:rPr lang="en-GB" sz="2000" dirty="0" err="1"/>
              <a:t>Za</a:t>
            </a:r>
            <a:r>
              <a:rPr lang="en-GB" sz="2000" dirty="0"/>
              <a:t> </a:t>
            </a:r>
            <a:r>
              <a:rPr lang="en-GB" sz="2000" dirty="0" err="1"/>
              <a:t>proračunsku</a:t>
            </a:r>
            <a:r>
              <a:rPr lang="en-GB" sz="2000" dirty="0"/>
              <a:t> </a:t>
            </a:r>
            <a:r>
              <a:rPr lang="en-GB" sz="2000" dirty="0" err="1"/>
              <a:t>tlačnu</a:t>
            </a:r>
            <a:r>
              <a:rPr lang="en-GB" sz="2000" dirty="0"/>
              <a:t> </a:t>
            </a:r>
            <a:r>
              <a:rPr lang="en-GB" sz="2000" dirty="0" err="1"/>
              <a:t>otpornost</a:t>
            </a:r>
            <a:r>
              <a:rPr lang="en-GB" sz="2000" dirty="0"/>
              <a:t> </a:t>
            </a:r>
            <a:r>
              <a:rPr lang="en-GB" sz="2000" dirty="0" err="1"/>
              <a:t>poprečnoga</a:t>
            </a:r>
            <a:r>
              <a:rPr lang="en-GB" sz="2000" dirty="0"/>
              <a:t> </a:t>
            </a:r>
            <a:r>
              <a:rPr lang="en-GB" sz="2000" dirty="0" err="1"/>
              <a:t>presjeka</a:t>
            </a:r>
            <a:r>
              <a:rPr lang="en-GB" sz="2000" dirty="0"/>
              <a:t> </a:t>
            </a:r>
            <a:r>
              <a:rPr lang="en-GB" sz="2000" dirty="0" err="1"/>
              <a:t>N</a:t>
            </a:r>
            <a:r>
              <a:rPr lang="en-GB" sz="1800" dirty="0" err="1"/>
              <a:t>c,Rd</a:t>
            </a:r>
            <a:r>
              <a:rPr lang="en-GB" sz="2000" dirty="0"/>
              <a:t> </a:t>
            </a:r>
            <a:r>
              <a:rPr lang="en-GB" sz="2000" dirty="0" err="1"/>
              <a:t>treba</a:t>
            </a:r>
            <a:r>
              <a:rPr lang="en-GB" sz="2000" dirty="0"/>
              <a:t> </a:t>
            </a:r>
            <a:r>
              <a:rPr lang="en-GB" sz="2000" dirty="0" err="1"/>
              <a:t>uzeti</a:t>
            </a:r>
            <a:r>
              <a:rPr lang="en-GB" sz="2000" dirty="0"/>
              <a:t> </a:t>
            </a:r>
            <a:r>
              <a:rPr lang="en-GB" sz="2000" dirty="0" err="1"/>
              <a:t>manju</a:t>
            </a:r>
            <a:r>
              <a:rPr lang="en-GB" sz="2000" dirty="0"/>
              <a:t> </a:t>
            </a:r>
            <a:r>
              <a:rPr lang="en-GB" sz="2000" dirty="0" err="1"/>
              <a:t>vrijednost</a:t>
            </a:r>
            <a:r>
              <a:rPr lang="en-GB" sz="2000" dirty="0"/>
              <a:t> od </a:t>
            </a:r>
            <a:r>
              <a:rPr lang="en-GB" sz="2000" dirty="0" err="1"/>
              <a:t>N</a:t>
            </a:r>
            <a:r>
              <a:rPr lang="en-GB" sz="1800" dirty="0" err="1"/>
              <a:t>o,Rd</a:t>
            </a:r>
            <a:r>
              <a:rPr lang="en-GB" sz="2000" dirty="0"/>
              <a:t> </a:t>
            </a:r>
            <a:r>
              <a:rPr lang="en-GB" sz="2000" dirty="0" err="1"/>
              <a:t>i</a:t>
            </a:r>
            <a:r>
              <a:rPr lang="hr-HR" sz="2000" dirty="0"/>
              <a:t> </a:t>
            </a:r>
            <a:r>
              <a:rPr lang="en-GB" sz="2000" dirty="0" err="1"/>
              <a:t>N</a:t>
            </a:r>
            <a:r>
              <a:rPr lang="en-GB" sz="1800" dirty="0" err="1"/>
              <a:t>u,Rd</a:t>
            </a:r>
            <a:r>
              <a:rPr lang="en-GB" sz="2000" dirty="0"/>
              <a:t> :</a:t>
            </a:r>
            <a:endParaRPr lang="hr-HR" sz="2000" dirty="0"/>
          </a:p>
          <a:p>
            <a:r>
              <a:rPr lang="pl-PL" sz="2000" dirty="0"/>
              <a:t>a) u presjecima s nezapunjenim rupama:</a:t>
            </a:r>
          </a:p>
          <a:p>
            <a:endParaRPr lang="pl-PL" sz="2000" dirty="0"/>
          </a:p>
          <a:p>
            <a:r>
              <a:rPr lang="pl-PL" sz="2000" dirty="0"/>
              <a:t>b) u presjecima s poprečnim varom:</a:t>
            </a:r>
          </a:p>
          <a:p>
            <a:endParaRPr lang="pl-PL" sz="2000" dirty="0"/>
          </a:p>
          <a:p>
            <a:r>
              <a:rPr lang="en-GB" sz="2000" dirty="0"/>
              <a:t>c) u </a:t>
            </a:r>
            <a:r>
              <a:rPr lang="en-GB" sz="2000" dirty="0" err="1"/>
              <a:t>ostalim</a:t>
            </a:r>
            <a:r>
              <a:rPr lang="en-GB" sz="2000" dirty="0"/>
              <a:t> </a:t>
            </a:r>
            <a:r>
              <a:rPr lang="en-GB" sz="2000" dirty="0" err="1"/>
              <a:t>presjecima</a:t>
            </a:r>
            <a:r>
              <a:rPr lang="en-GB" sz="2000" dirty="0"/>
              <a:t>:</a:t>
            </a:r>
          </a:p>
          <a:p>
            <a:pPr marL="0" indent="0">
              <a:buNone/>
            </a:pPr>
            <a:endParaRPr lang="en-GB" dirty="0"/>
          </a:p>
        </p:txBody>
      </p:sp>
      <p:pic>
        <p:nvPicPr>
          <p:cNvPr id="226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37" y="1455575"/>
            <a:ext cx="1224136" cy="76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3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4367938"/>
            <a:ext cx="1656184" cy="71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3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5177574"/>
            <a:ext cx="1584176" cy="63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3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405" y="5811244"/>
            <a:ext cx="1368580" cy="62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651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182563" y="620713"/>
            <a:ext cx="8813800" cy="5561012"/>
          </a:xfrm>
        </p:spPr>
        <p:txBody>
          <a:bodyPr/>
          <a:lstStyle/>
          <a:p>
            <a:pPr eaLnBrk="1" hangingPunct="1">
              <a:buFontTx/>
              <a:buNone/>
            </a:pPr>
            <a:r>
              <a:rPr lang="hr-HR" altLang="en-US" sz="2400" u="sng" dirty="0">
                <a:latin typeface="Arial" charset="0"/>
              </a:rPr>
              <a:t>Ispitivanja vlačnih uzoraka paralelnim sa osima varenja</a:t>
            </a:r>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7" y="1196752"/>
            <a:ext cx="6560507" cy="468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5"/>
          <p:cNvSpPr txBox="1">
            <a:spLocks noChangeArrowheads="1"/>
          </p:cNvSpPr>
          <p:nvPr/>
        </p:nvSpPr>
        <p:spPr bwMode="auto">
          <a:xfrm>
            <a:off x="4643438" y="5876925"/>
            <a:ext cx="3743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a:solidFill>
                  <a:srgbClr val="FFFFFF"/>
                </a:solidFill>
                <a:latin typeface="Arial" charset="0"/>
                <a:cs typeface="Arial" charset="0"/>
              </a:rPr>
              <a:t>Krivulje naprezanje-deformacija</a:t>
            </a:r>
          </a:p>
        </p:txBody>
      </p:sp>
    </p:spTree>
    <p:extLst>
      <p:ext uri="{BB962C8B-B14F-4D97-AF65-F5344CB8AC3E}">
        <p14:creationId xmlns:p14="http://schemas.microsoft.com/office/powerpoint/2010/main" val="3502915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2800" dirty="0"/>
              <a:t>Provjera na savijanje</a:t>
            </a:r>
            <a:endParaRPr lang="en-GB" sz="2800" dirty="0"/>
          </a:p>
        </p:txBody>
      </p:sp>
      <p:sp>
        <p:nvSpPr>
          <p:cNvPr id="3" name="Content Placeholder 2"/>
          <p:cNvSpPr>
            <a:spLocks noGrp="1"/>
          </p:cNvSpPr>
          <p:nvPr>
            <p:ph idx="1"/>
          </p:nvPr>
        </p:nvSpPr>
        <p:spPr>
          <a:xfrm>
            <a:off x="179512" y="1202154"/>
            <a:ext cx="8813800" cy="4840957"/>
          </a:xfrm>
        </p:spPr>
        <p:txBody>
          <a:bodyPr/>
          <a:lstStyle/>
          <a:p>
            <a:r>
              <a:rPr lang="en-GB" sz="2000" dirty="0" err="1"/>
              <a:t>Za</a:t>
            </a:r>
            <a:r>
              <a:rPr lang="en-GB" sz="2000" dirty="0"/>
              <a:t> </a:t>
            </a:r>
            <a:r>
              <a:rPr lang="en-GB" sz="2000" dirty="0" err="1"/>
              <a:t>dvoosno</a:t>
            </a:r>
            <a:r>
              <a:rPr lang="en-GB" sz="2000" dirty="0"/>
              <a:t> </a:t>
            </a:r>
            <a:r>
              <a:rPr lang="en-GB" sz="2000" dirty="0" err="1"/>
              <a:t>simetrične</a:t>
            </a:r>
            <a:r>
              <a:rPr lang="en-GB" sz="2000" dirty="0"/>
              <a:t> </a:t>
            </a:r>
            <a:r>
              <a:rPr lang="en-GB" sz="2000" dirty="0" err="1"/>
              <a:t>poprečne</a:t>
            </a:r>
            <a:r>
              <a:rPr lang="en-GB" sz="2000" dirty="0"/>
              <a:t> </a:t>
            </a:r>
            <a:r>
              <a:rPr lang="en-GB" sz="2000" dirty="0" err="1"/>
              <a:t>presjeke</a:t>
            </a:r>
            <a:r>
              <a:rPr lang="en-GB" sz="2000" dirty="0"/>
              <a:t> </a:t>
            </a:r>
            <a:r>
              <a:rPr lang="en-GB" sz="2000" dirty="0" err="1"/>
              <a:t>ili</a:t>
            </a:r>
            <a:r>
              <a:rPr lang="hr-HR" sz="2000" dirty="0"/>
              <a:t> </a:t>
            </a:r>
            <a:r>
              <a:rPr lang="en-GB" sz="2000" dirty="0" err="1"/>
              <a:t>jednoosno</a:t>
            </a:r>
            <a:r>
              <a:rPr lang="en-GB" sz="2000" dirty="0"/>
              <a:t> </a:t>
            </a:r>
            <a:r>
              <a:rPr lang="en-GB" sz="2000" dirty="0" err="1"/>
              <a:t>simetrične</a:t>
            </a:r>
            <a:r>
              <a:rPr lang="en-GB" sz="2000" dirty="0"/>
              <a:t> </a:t>
            </a:r>
            <a:r>
              <a:rPr lang="en-GB" sz="2000" dirty="0" err="1"/>
              <a:t>poprečne</a:t>
            </a:r>
            <a:r>
              <a:rPr lang="en-GB" sz="2000" dirty="0"/>
              <a:t> </a:t>
            </a:r>
            <a:r>
              <a:rPr lang="en-GB" sz="2000" dirty="0" err="1"/>
              <a:t>presjeke</a:t>
            </a:r>
            <a:r>
              <a:rPr lang="en-GB" sz="2000" dirty="0"/>
              <a:t> </a:t>
            </a:r>
            <a:r>
              <a:rPr lang="en-GB" sz="2000" dirty="0" err="1"/>
              <a:t>savijanje</a:t>
            </a:r>
            <a:r>
              <a:rPr lang="en-GB" sz="2000" dirty="0"/>
              <a:t> </a:t>
            </a:r>
            <a:r>
              <a:rPr lang="en-GB" sz="2000" dirty="0" err="1"/>
              <a:t>oko</a:t>
            </a:r>
            <a:r>
              <a:rPr lang="en-GB" sz="2000" dirty="0"/>
              <a:t> </a:t>
            </a:r>
            <a:r>
              <a:rPr lang="en-GB" sz="2000" dirty="0" err="1"/>
              <a:t>osi</a:t>
            </a:r>
            <a:r>
              <a:rPr lang="en-GB" sz="2000" dirty="0"/>
              <a:t> </a:t>
            </a:r>
            <a:r>
              <a:rPr lang="en-GB" sz="2000" dirty="0" err="1"/>
              <a:t>simetrije</a:t>
            </a:r>
            <a:r>
              <a:rPr lang="en-GB" sz="2000" dirty="0"/>
              <a:t>, </a:t>
            </a:r>
            <a:r>
              <a:rPr lang="en-GB" sz="2000" dirty="0" err="1"/>
              <a:t>pretpostavljajući</a:t>
            </a:r>
            <a:r>
              <a:rPr lang="en-GB" sz="2000" dirty="0"/>
              <a:t> </a:t>
            </a:r>
            <a:r>
              <a:rPr lang="en-GB" sz="2000" dirty="0" err="1"/>
              <a:t>elastično</a:t>
            </a:r>
            <a:r>
              <a:rPr lang="hr-HR" sz="2000" dirty="0"/>
              <a:t> </a:t>
            </a:r>
            <a:r>
              <a:rPr lang="en-GB" sz="2000" dirty="0" err="1"/>
              <a:t>ponašanje</a:t>
            </a:r>
            <a:r>
              <a:rPr lang="en-GB" sz="2000" dirty="0"/>
              <a:t> </a:t>
            </a:r>
            <a:r>
              <a:rPr lang="en-GB" sz="2000" dirty="0" err="1"/>
              <a:t>materijala</a:t>
            </a:r>
            <a:r>
              <a:rPr lang="en-GB" sz="2000" dirty="0"/>
              <a:t>, </a:t>
            </a:r>
            <a:r>
              <a:rPr lang="en-GB" sz="2000" dirty="0" err="1"/>
              <a:t>dobiva</a:t>
            </a:r>
            <a:r>
              <a:rPr lang="en-GB" sz="2000" dirty="0"/>
              <a:t> se </a:t>
            </a:r>
            <a:r>
              <a:rPr lang="en-GB" sz="2000" dirty="0" err="1"/>
              <a:t>raspodjela</a:t>
            </a:r>
            <a:r>
              <a:rPr lang="en-GB" sz="2000" dirty="0"/>
              <a:t> </a:t>
            </a:r>
            <a:r>
              <a:rPr lang="en-GB" sz="2000" dirty="0" err="1"/>
              <a:t>naprezanja</a:t>
            </a:r>
            <a:r>
              <a:rPr lang="en-GB" sz="2000" dirty="0"/>
              <a:t> </a:t>
            </a:r>
            <a:r>
              <a:rPr lang="en-GB" sz="2000" dirty="0" err="1"/>
              <a:t>prikazana</a:t>
            </a:r>
            <a:r>
              <a:rPr lang="en-GB" sz="2000" dirty="0"/>
              <a:t> </a:t>
            </a:r>
            <a:r>
              <a:rPr lang="en-GB" sz="2000" dirty="0" err="1"/>
              <a:t>na</a:t>
            </a:r>
            <a:r>
              <a:rPr lang="en-GB" sz="2000" dirty="0"/>
              <a:t> </a:t>
            </a:r>
            <a:r>
              <a:rPr lang="en-GB" sz="2000" dirty="0" err="1"/>
              <a:t>crtežu</a:t>
            </a:r>
            <a:r>
              <a:rPr lang="hr-HR" sz="2000" dirty="0"/>
              <a:t> lijevo</a:t>
            </a:r>
            <a:r>
              <a:rPr lang="en-GB" sz="2000" dirty="0"/>
              <a:t>:</a:t>
            </a:r>
            <a:endParaRPr lang="hr-HR" sz="2000" dirty="0"/>
          </a:p>
          <a:p>
            <a:endParaRPr lang="hr-HR" sz="2000" dirty="0"/>
          </a:p>
          <a:p>
            <a:endParaRPr lang="hr-HR" sz="2000" dirty="0"/>
          </a:p>
          <a:p>
            <a:endParaRPr lang="hr-HR" sz="2000" dirty="0"/>
          </a:p>
          <a:p>
            <a:endParaRPr lang="hr-HR" sz="2000" dirty="0"/>
          </a:p>
          <a:p>
            <a:endParaRPr lang="hr-HR" sz="2000" dirty="0"/>
          </a:p>
          <a:p>
            <a:endParaRPr lang="hr-HR" sz="2000" dirty="0"/>
          </a:p>
          <a:p>
            <a:endParaRPr lang="hr-HR" sz="800" dirty="0"/>
          </a:p>
          <a:p>
            <a:r>
              <a:rPr lang="vi-VN" sz="2000" dirty="0"/>
              <a:t>Određeni materijali (čelik i aluminij) imaju sposobnost preraspodjele naprezanja u poprečnom</a:t>
            </a:r>
            <a:r>
              <a:rPr lang="hr-HR" sz="2000" dirty="0"/>
              <a:t> </a:t>
            </a:r>
            <a:r>
              <a:rPr lang="vi-VN" sz="2000" dirty="0"/>
              <a:t>presjeku i dosezanja momenta plastičnosti u poprečnom presjeku. Razvijanjem plastičnog momenta</a:t>
            </a:r>
            <a:r>
              <a:rPr lang="hr-HR" sz="2000" dirty="0"/>
              <a:t> </a:t>
            </a:r>
            <a:r>
              <a:rPr lang="vi-VN" sz="2000" dirty="0"/>
              <a:t>otpornosti postiže se takvo stanje u presjeku da je svako vlakance dosegnulo dogovornu granicu</a:t>
            </a:r>
            <a:r>
              <a:rPr lang="hr-HR" sz="2000" dirty="0"/>
              <a:t> </a:t>
            </a:r>
            <a:r>
              <a:rPr lang="vi-VN" sz="2000" dirty="0"/>
              <a:t>popuštanja pri trajnoj def</a:t>
            </a:r>
            <a:r>
              <a:rPr lang="hr-HR" sz="2000" dirty="0"/>
              <a:t>. </a:t>
            </a:r>
            <a:r>
              <a:rPr lang="vi-VN" sz="2000" dirty="0"/>
              <a:t>od 0.2 % o f . Potpuna plastična raspodjela normalnih naprezanja</a:t>
            </a:r>
            <a:r>
              <a:rPr lang="hr-HR" sz="2000" dirty="0"/>
              <a:t> </a:t>
            </a:r>
            <a:r>
              <a:rPr lang="vi-VN" sz="2000" dirty="0"/>
              <a:t>od savijanja za dvoosno simetrične presjeke dana je na crtežu</a:t>
            </a:r>
            <a:r>
              <a:rPr lang="hr-HR" sz="2000" dirty="0"/>
              <a:t> desno</a:t>
            </a:r>
            <a:r>
              <a:rPr lang="vi-VN" sz="2000" dirty="0"/>
              <a:t>:</a:t>
            </a:r>
            <a:endParaRPr lang="en-GB" sz="2000" dirty="0"/>
          </a:p>
        </p:txBody>
      </p:sp>
      <p:pic>
        <p:nvPicPr>
          <p:cNvPr id="227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230872"/>
            <a:ext cx="2448271" cy="167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230872"/>
            <a:ext cx="1684987"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461" y="2761377"/>
            <a:ext cx="2655539" cy="17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907047"/>
            <a:ext cx="1670438" cy="57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107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err="1"/>
              <a:t>Provjera</a:t>
            </a:r>
            <a:r>
              <a:rPr lang="en-GB" sz="2800" dirty="0"/>
              <a:t> </a:t>
            </a:r>
            <a:r>
              <a:rPr lang="en-GB" sz="2800" dirty="0" err="1"/>
              <a:t>na</a:t>
            </a:r>
            <a:r>
              <a:rPr lang="en-GB" sz="2800" dirty="0"/>
              <a:t> </a:t>
            </a:r>
            <a:r>
              <a:rPr lang="en-GB" sz="2800" dirty="0" err="1"/>
              <a:t>savijanje</a:t>
            </a:r>
            <a:endParaRPr lang="en-GB" sz="2800" dirty="0"/>
          </a:p>
        </p:txBody>
      </p:sp>
      <p:sp>
        <p:nvSpPr>
          <p:cNvPr id="3" name="Content Placeholder 2"/>
          <p:cNvSpPr>
            <a:spLocks noGrp="1"/>
          </p:cNvSpPr>
          <p:nvPr>
            <p:ph idx="1"/>
          </p:nvPr>
        </p:nvSpPr>
        <p:spPr>
          <a:xfrm>
            <a:off x="237108" y="1268760"/>
            <a:ext cx="8813800" cy="4657725"/>
          </a:xfrm>
        </p:spPr>
        <p:txBody>
          <a:bodyPr/>
          <a:lstStyle/>
          <a:p>
            <a:r>
              <a:rPr lang="vi-VN" sz="2000" dirty="0"/>
              <a:t>Proračunska otpornost na savijanje oko jedne glavne osi poprečnoga presjeka M</a:t>
            </a:r>
            <a:r>
              <a:rPr lang="vi-VN" sz="1800" dirty="0"/>
              <a:t>Rd</a:t>
            </a:r>
            <a:r>
              <a:rPr lang="vi-VN" sz="2000" dirty="0"/>
              <a:t> određuje se kao</a:t>
            </a:r>
            <a:r>
              <a:rPr lang="hr-HR" sz="2000" dirty="0"/>
              <a:t> </a:t>
            </a:r>
            <a:r>
              <a:rPr lang="vi-VN" sz="2000" dirty="0"/>
              <a:t>manja od vrijednosti M</a:t>
            </a:r>
            <a:r>
              <a:rPr lang="vi-VN" sz="1800" dirty="0"/>
              <a:t>u,Rd</a:t>
            </a:r>
            <a:r>
              <a:rPr lang="vi-VN" sz="2000" dirty="0"/>
              <a:t> i M</a:t>
            </a:r>
            <a:r>
              <a:rPr lang="vi-VN" sz="1800" dirty="0"/>
              <a:t>c,Rd</a:t>
            </a:r>
            <a:r>
              <a:rPr lang="vi-VN" sz="2000" dirty="0"/>
              <a:t>:</a:t>
            </a:r>
            <a:endParaRPr lang="hr-HR" sz="2000" dirty="0"/>
          </a:p>
          <a:p>
            <a:endParaRPr lang="hr-HR" sz="2000" dirty="0"/>
          </a:p>
          <a:p>
            <a:r>
              <a:rPr lang="en-GB" sz="2000" dirty="0"/>
              <a:t>a) u </a:t>
            </a:r>
            <a:r>
              <a:rPr lang="en-GB" sz="2000" dirty="0" err="1"/>
              <a:t>neto</a:t>
            </a:r>
            <a:r>
              <a:rPr lang="en-GB" sz="2000" dirty="0"/>
              <a:t> </a:t>
            </a:r>
            <a:r>
              <a:rPr lang="en-GB" sz="2000" dirty="0" err="1"/>
              <a:t>presjeku</a:t>
            </a:r>
            <a:r>
              <a:rPr lang="en-GB" sz="2000" dirty="0"/>
              <a:t>:</a:t>
            </a:r>
            <a:endParaRPr lang="hr-HR" sz="2000" dirty="0"/>
          </a:p>
          <a:p>
            <a:endParaRPr lang="hr-HR" sz="2000" dirty="0"/>
          </a:p>
          <a:p>
            <a:r>
              <a:rPr lang="pl-PL" sz="2000" dirty="0"/>
              <a:t>b) u presjecima s poprečnim varom: </a:t>
            </a:r>
          </a:p>
          <a:p>
            <a:endParaRPr lang="pl-PL" sz="2000" dirty="0"/>
          </a:p>
          <a:p>
            <a:r>
              <a:rPr lang="pl-PL" sz="2000" dirty="0"/>
              <a:t>c) u ostalim presjecima:</a:t>
            </a:r>
          </a:p>
          <a:p>
            <a:endParaRPr lang="hr-HR" sz="2000" dirty="0"/>
          </a:p>
          <a:p>
            <a:r>
              <a:rPr lang="en-GB" sz="2000" dirty="0" err="1"/>
              <a:t>Wnet</a:t>
            </a:r>
            <a:r>
              <a:rPr lang="en-GB" sz="2000" dirty="0"/>
              <a:t> - </a:t>
            </a:r>
            <a:r>
              <a:rPr lang="en-GB" sz="2000" dirty="0" err="1"/>
              <a:t>elastični</a:t>
            </a:r>
            <a:r>
              <a:rPr lang="en-GB" sz="2000" dirty="0"/>
              <a:t> moment </a:t>
            </a:r>
            <a:r>
              <a:rPr lang="en-GB" sz="2000" dirty="0" err="1"/>
              <a:t>otpora</a:t>
            </a:r>
            <a:r>
              <a:rPr lang="en-GB" sz="2000" dirty="0"/>
              <a:t> </a:t>
            </a:r>
            <a:r>
              <a:rPr lang="en-GB" sz="2000" dirty="0" err="1"/>
              <a:t>neto</a:t>
            </a:r>
            <a:r>
              <a:rPr lang="en-GB" sz="2000" dirty="0"/>
              <a:t> </a:t>
            </a:r>
            <a:r>
              <a:rPr lang="en-GB" sz="2000" dirty="0" err="1"/>
              <a:t>presjeka</a:t>
            </a:r>
            <a:r>
              <a:rPr lang="en-GB" sz="2000" dirty="0"/>
              <a:t> </a:t>
            </a:r>
            <a:r>
              <a:rPr lang="en-GB" sz="2000" dirty="0" err="1"/>
              <a:t>kojim</a:t>
            </a:r>
            <a:r>
              <a:rPr lang="en-GB" sz="2000" dirty="0"/>
              <a:t> se </a:t>
            </a:r>
            <a:r>
              <a:rPr lang="en-GB" sz="2000" dirty="0" err="1"/>
              <a:t>uzimaju</a:t>
            </a:r>
            <a:r>
              <a:rPr lang="en-GB" sz="2000" dirty="0"/>
              <a:t> u </a:t>
            </a:r>
            <a:r>
              <a:rPr lang="en-GB" sz="2000" dirty="0" err="1"/>
              <a:t>obzir</a:t>
            </a:r>
            <a:r>
              <a:rPr lang="en-GB" sz="2000" dirty="0"/>
              <a:t> </a:t>
            </a:r>
            <a:r>
              <a:rPr lang="en-GB" sz="2000" dirty="0" err="1"/>
              <a:t>rupe</a:t>
            </a:r>
            <a:r>
              <a:rPr lang="en-GB" sz="2000" dirty="0"/>
              <a:t> </a:t>
            </a:r>
            <a:r>
              <a:rPr lang="en-GB" sz="2000" dirty="0" err="1"/>
              <a:t>i</a:t>
            </a:r>
            <a:r>
              <a:rPr lang="en-GB" sz="2000" dirty="0"/>
              <a:t> </a:t>
            </a:r>
            <a:r>
              <a:rPr lang="en-GB" sz="2000" dirty="0" err="1"/>
              <a:t>omekšanje</a:t>
            </a:r>
            <a:r>
              <a:rPr lang="en-GB" sz="2000" dirty="0"/>
              <a:t> </a:t>
            </a:r>
            <a:r>
              <a:rPr lang="en-GB" sz="2000" dirty="0" err="1"/>
              <a:t>zbog</a:t>
            </a:r>
            <a:r>
              <a:rPr lang="hr-HR" sz="2000" dirty="0"/>
              <a:t> </a:t>
            </a:r>
            <a:r>
              <a:rPr lang="en-GB" sz="2000" dirty="0"/>
              <a:t>ZUT-a (HAZ- a) </a:t>
            </a:r>
            <a:r>
              <a:rPr lang="en-GB" sz="2000" dirty="0" err="1"/>
              <a:t>ako</a:t>
            </a:r>
            <a:r>
              <a:rPr lang="en-GB" sz="2000" dirty="0"/>
              <a:t> </a:t>
            </a:r>
            <a:r>
              <a:rPr lang="en-GB" sz="2000" dirty="0" err="1"/>
              <a:t>postoje</a:t>
            </a:r>
            <a:r>
              <a:rPr lang="en-GB" sz="2000" dirty="0"/>
              <a:t> </a:t>
            </a:r>
            <a:r>
              <a:rPr lang="en-GB" sz="2000" dirty="0" err="1"/>
              <a:t>varovi</a:t>
            </a:r>
            <a:r>
              <a:rPr lang="en-GB" sz="2000" dirty="0"/>
              <a:t>. </a:t>
            </a:r>
            <a:r>
              <a:rPr lang="en-GB" sz="2000" dirty="0" err="1"/>
              <a:t>Smanjenje</a:t>
            </a:r>
            <a:r>
              <a:rPr lang="en-GB" sz="2000" dirty="0"/>
              <a:t> </a:t>
            </a:r>
            <a:r>
              <a:rPr lang="en-GB" sz="2000" dirty="0" err="1"/>
              <a:t>zbog</a:t>
            </a:r>
            <a:r>
              <a:rPr lang="en-GB" sz="2000" dirty="0"/>
              <a:t> ZUT-a (HAZ-a) </a:t>
            </a:r>
            <a:r>
              <a:rPr lang="en-GB" sz="2000" dirty="0" err="1"/>
              <a:t>utemeljeno</a:t>
            </a:r>
            <a:r>
              <a:rPr lang="en-GB" sz="2000" dirty="0"/>
              <a:t> je </a:t>
            </a:r>
            <a:r>
              <a:rPr lang="hr-HR" sz="2000" dirty="0"/>
              <a:t>na s</a:t>
            </a:r>
            <a:r>
              <a:rPr lang="en-GB" sz="2000" dirty="0" err="1"/>
              <a:t>manjenju</a:t>
            </a:r>
            <a:r>
              <a:rPr lang="en-GB" sz="2000" dirty="0"/>
              <a:t> </a:t>
            </a:r>
            <a:r>
              <a:rPr lang="en-GB" sz="2000" dirty="0" err="1"/>
              <a:t>debljine</a:t>
            </a:r>
            <a:r>
              <a:rPr lang="en-GB" sz="2000" dirty="0"/>
              <a:t> </a:t>
            </a:r>
            <a:r>
              <a:rPr lang="en-GB" sz="2000" dirty="0">
                <a:latin typeface="Arial"/>
                <a:cs typeface="Arial"/>
              </a:rPr>
              <a:t>ᵖ</a:t>
            </a:r>
            <a:r>
              <a:rPr lang="en-GB" sz="2000" dirty="0" err="1"/>
              <a:t>u,haz</a:t>
            </a:r>
            <a:r>
              <a:rPr lang="en-GB" sz="2000" dirty="0"/>
              <a:t> t,</a:t>
            </a:r>
            <a:r>
              <a:rPr lang="hr-HR" sz="2000" dirty="0"/>
              <a:t> </a:t>
            </a:r>
            <a:r>
              <a:rPr lang="en-GB" sz="2000" dirty="0" err="1"/>
              <a:t>Wu,eff</a:t>
            </a:r>
            <a:r>
              <a:rPr lang="en-GB" sz="2000" dirty="0"/>
              <a:t> - </a:t>
            </a:r>
            <a:r>
              <a:rPr lang="en-GB" sz="2000" dirty="0" err="1"/>
              <a:t>proračunska</a:t>
            </a:r>
            <a:r>
              <a:rPr lang="en-GB" sz="2000" dirty="0"/>
              <a:t> moment </a:t>
            </a:r>
            <a:r>
              <a:rPr lang="en-GB" sz="2000" dirty="0" err="1"/>
              <a:t>otpora</a:t>
            </a:r>
            <a:r>
              <a:rPr lang="en-GB" sz="2000" dirty="0"/>
              <a:t> </a:t>
            </a:r>
            <a:r>
              <a:rPr lang="en-GB" sz="2000" dirty="0" err="1"/>
              <a:t>poprečnog</a:t>
            </a:r>
            <a:r>
              <a:rPr lang="en-GB" sz="2000" dirty="0"/>
              <a:t> </a:t>
            </a:r>
            <a:r>
              <a:rPr lang="en-GB" sz="2000" dirty="0" err="1"/>
              <a:t>presjeka</a:t>
            </a:r>
            <a:r>
              <a:rPr lang="en-GB" sz="2000" dirty="0"/>
              <a:t> </a:t>
            </a:r>
            <a:r>
              <a:rPr lang="en-GB" sz="2000" dirty="0" err="1"/>
              <a:t>koristeći</a:t>
            </a:r>
            <a:r>
              <a:rPr lang="en-GB" sz="2000" dirty="0"/>
              <a:t> </a:t>
            </a:r>
            <a:r>
              <a:rPr lang="en-GB" sz="2000" dirty="0" err="1"/>
              <a:t>redukciju</a:t>
            </a:r>
            <a:r>
              <a:rPr lang="en-GB" sz="2000" dirty="0"/>
              <a:t> </a:t>
            </a:r>
            <a:r>
              <a:rPr lang="hr-HR" sz="2000" dirty="0"/>
              <a:t> </a:t>
            </a:r>
            <a:r>
              <a:rPr lang="hr-HR" sz="2000" dirty="0">
                <a:latin typeface="Arial"/>
                <a:cs typeface="Arial"/>
              </a:rPr>
              <a:t>ᵖ</a:t>
            </a:r>
            <a:r>
              <a:rPr lang="en-GB" sz="2000" dirty="0" err="1"/>
              <a:t>ct</a:t>
            </a:r>
            <a:r>
              <a:rPr lang="en-GB" sz="2000" dirty="0"/>
              <a:t> </a:t>
            </a:r>
            <a:r>
              <a:rPr lang="en-GB" sz="2000" dirty="0" err="1"/>
              <a:t>za</a:t>
            </a:r>
            <a:r>
              <a:rPr lang="en-GB" sz="2000" dirty="0"/>
              <a:t> </a:t>
            </a:r>
            <a:r>
              <a:rPr lang="en-GB" sz="2000" dirty="0" err="1"/>
              <a:t>klasu</a:t>
            </a:r>
            <a:r>
              <a:rPr lang="en-GB" sz="2000" dirty="0"/>
              <a:t> 4</a:t>
            </a:r>
            <a:r>
              <a:rPr lang="hr-HR" sz="2000" dirty="0"/>
              <a:t> </a:t>
            </a:r>
            <a:r>
              <a:rPr lang="en-GB" sz="2000" dirty="0" err="1"/>
              <a:t>poprečnog</a:t>
            </a:r>
            <a:r>
              <a:rPr lang="en-GB" sz="2000" dirty="0"/>
              <a:t> </a:t>
            </a:r>
            <a:r>
              <a:rPr lang="en-GB" sz="2000" dirty="0" err="1"/>
              <a:t>presjeka</a:t>
            </a:r>
            <a:r>
              <a:rPr lang="en-GB" sz="2000" dirty="0"/>
              <a:t> </a:t>
            </a:r>
            <a:r>
              <a:rPr lang="en-GB" sz="2000" dirty="0" err="1"/>
              <a:t>i</a:t>
            </a:r>
            <a:r>
              <a:rPr lang="en-GB" sz="2000" dirty="0"/>
              <a:t> </a:t>
            </a:r>
            <a:r>
              <a:rPr lang="en-GB" sz="2000" dirty="0" err="1"/>
              <a:t>smanjena</a:t>
            </a:r>
            <a:r>
              <a:rPr lang="en-GB" sz="2000" dirty="0"/>
              <a:t> </a:t>
            </a:r>
            <a:r>
              <a:rPr lang="en-GB" sz="2000" dirty="0" err="1"/>
              <a:t>debljina</a:t>
            </a:r>
            <a:r>
              <a:rPr lang="en-GB" sz="2000" dirty="0"/>
              <a:t> </a:t>
            </a:r>
            <a:r>
              <a:rPr lang="en-GB" sz="2000" dirty="0">
                <a:latin typeface="Arial"/>
                <a:cs typeface="Arial"/>
              </a:rPr>
              <a:t>ᵖ</a:t>
            </a:r>
            <a:r>
              <a:rPr lang="en-GB" sz="2000" dirty="0" err="1"/>
              <a:t>u,haz</a:t>
            </a:r>
            <a:r>
              <a:rPr lang="en-GB" sz="2000" dirty="0"/>
              <a:t> u </a:t>
            </a:r>
            <a:r>
              <a:rPr lang="en-GB" sz="2000" dirty="0" err="1"/>
              <a:t>području</a:t>
            </a:r>
            <a:r>
              <a:rPr lang="en-GB" sz="2000" dirty="0"/>
              <a:t> ZUT-a (HAZ-a). </a:t>
            </a:r>
            <a:r>
              <a:rPr lang="en-GB" sz="2000" dirty="0" err="1"/>
              <a:t>Mjerodavna</a:t>
            </a:r>
            <a:r>
              <a:rPr lang="en-GB" sz="2000" dirty="0"/>
              <a:t> je</a:t>
            </a:r>
          </a:p>
          <a:p>
            <a:r>
              <a:rPr lang="en-GB" sz="2000" dirty="0" err="1"/>
              <a:t>manja</a:t>
            </a:r>
            <a:r>
              <a:rPr lang="en-GB" sz="2000" dirty="0"/>
              <a:t> </a:t>
            </a:r>
            <a:r>
              <a:rPr lang="en-GB" sz="2000" dirty="0" err="1"/>
              <a:t>vrijednost</a:t>
            </a:r>
            <a:r>
              <a:rPr lang="en-GB" sz="2000" dirty="0"/>
              <a:t> </a:t>
            </a:r>
            <a:r>
              <a:rPr lang="en-GB" sz="2000" dirty="0" err="1"/>
              <a:t>proračunske</a:t>
            </a:r>
            <a:r>
              <a:rPr lang="en-GB" sz="2000" dirty="0"/>
              <a:t> </a:t>
            </a:r>
            <a:r>
              <a:rPr lang="en-GB" sz="2000" dirty="0" err="1"/>
              <a:t>površine</a:t>
            </a:r>
            <a:r>
              <a:rPr lang="en-GB" sz="2000" dirty="0"/>
              <a:t>,</a:t>
            </a:r>
          </a:p>
        </p:txBody>
      </p:sp>
      <p:pic>
        <p:nvPicPr>
          <p:cNvPr id="228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092102"/>
            <a:ext cx="1548383" cy="64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706" y="2842616"/>
            <a:ext cx="1572479" cy="735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3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421" y="3717032"/>
            <a:ext cx="14001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016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0" y="30520"/>
            <a:ext cx="8802688" cy="1219200"/>
          </a:xfrm>
        </p:spPr>
        <p:txBody>
          <a:bodyPr/>
          <a:lstStyle/>
          <a:p>
            <a:r>
              <a:rPr lang="en-GB" sz="2800" dirty="0" err="1"/>
              <a:t>Provjera</a:t>
            </a:r>
            <a:r>
              <a:rPr lang="en-GB" sz="2800" dirty="0"/>
              <a:t> </a:t>
            </a:r>
            <a:r>
              <a:rPr lang="en-GB" sz="2800" dirty="0" err="1"/>
              <a:t>na</a:t>
            </a:r>
            <a:r>
              <a:rPr lang="en-GB" sz="2800" dirty="0"/>
              <a:t> </a:t>
            </a:r>
            <a:r>
              <a:rPr lang="en-GB" sz="2800" dirty="0" err="1"/>
              <a:t>savijanje</a:t>
            </a:r>
            <a:r>
              <a:rPr lang="hr-HR" sz="2800" dirty="0"/>
              <a:t> slučaj c) vrijednosti faktora oblika </a:t>
            </a:r>
            <a:r>
              <a:rPr lang="el-GR" sz="2800" dirty="0"/>
              <a:t>α</a:t>
            </a:r>
            <a:endParaRPr lang="en-GB" sz="2800" dirty="0"/>
          </a:p>
        </p:txBody>
      </p:sp>
      <p:pic>
        <p:nvPicPr>
          <p:cNvPr id="2293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656" y="1102430"/>
            <a:ext cx="5331658" cy="35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80112" y="731122"/>
            <a:ext cx="3456384" cy="4247317"/>
          </a:xfrm>
          <a:prstGeom prst="rect">
            <a:avLst/>
          </a:prstGeom>
        </p:spPr>
        <p:txBody>
          <a:bodyPr wrap="square">
            <a:spAutoFit/>
          </a:bodyPr>
          <a:lstStyle/>
          <a:p>
            <a:pPr eaLnBrk="0" fontAlgn="base" hangingPunct="0">
              <a:spcBef>
                <a:spcPct val="0"/>
              </a:spcBef>
              <a:spcAft>
                <a:spcPct val="0"/>
              </a:spcAft>
            </a:pPr>
            <a:endParaRPr lang="hr-HR" dirty="0">
              <a:solidFill>
                <a:srgbClr val="FFFFFF"/>
              </a:solidFill>
              <a:cs typeface="Arial" charset="0"/>
            </a:endParaRPr>
          </a:p>
          <a:p>
            <a:pPr eaLnBrk="0" fontAlgn="base" hangingPunct="0">
              <a:spcBef>
                <a:spcPct val="0"/>
              </a:spcBef>
              <a:spcAft>
                <a:spcPct val="0"/>
              </a:spcAft>
            </a:pPr>
            <a:r>
              <a:rPr lang="vi-VN" dirty="0">
                <a:solidFill>
                  <a:srgbClr val="FFFFFF"/>
                </a:solidFill>
                <a:cs typeface="Arial" charset="0"/>
              </a:rPr>
              <a:t>gdje je:</a:t>
            </a:r>
          </a:p>
          <a:p>
            <a:pPr eaLnBrk="0" fontAlgn="base" hangingPunct="0">
              <a:spcBef>
                <a:spcPct val="0"/>
              </a:spcBef>
              <a:spcAft>
                <a:spcPct val="0"/>
              </a:spcAft>
            </a:pPr>
            <a:r>
              <a:rPr lang="vi-VN" dirty="0">
                <a:solidFill>
                  <a:srgbClr val="FFFFFF"/>
                </a:solidFill>
                <a:cs typeface="Arial" charset="0"/>
              </a:rPr>
              <a:t>Wpl - plastični moment otpora bruto presjeka,</a:t>
            </a:r>
          </a:p>
          <a:p>
            <a:pPr eaLnBrk="0" fontAlgn="base" hangingPunct="0">
              <a:spcBef>
                <a:spcPct val="0"/>
              </a:spcBef>
              <a:spcAft>
                <a:spcPct val="0"/>
              </a:spcAft>
            </a:pPr>
            <a:r>
              <a:rPr lang="vi-VN" dirty="0">
                <a:solidFill>
                  <a:srgbClr val="FFFFFF"/>
                </a:solidFill>
                <a:cs typeface="Arial" charset="0"/>
              </a:rPr>
              <a:t>Wel - elastični moment otpora bruto presjeka,</a:t>
            </a:r>
          </a:p>
          <a:p>
            <a:pPr eaLnBrk="0" fontAlgn="base" hangingPunct="0">
              <a:spcBef>
                <a:spcPct val="0"/>
              </a:spcBef>
              <a:spcAft>
                <a:spcPct val="0"/>
              </a:spcAft>
            </a:pPr>
            <a:r>
              <a:rPr lang="vi-VN" dirty="0">
                <a:solidFill>
                  <a:srgbClr val="FFFFFF"/>
                </a:solidFill>
                <a:cs typeface="Arial" charset="0"/>
              </a:rPr>
              <a:t>Weff - proračunski elastični moment otpora određen uz smanjenu debljinu teff za poprečne</a:t>
            </a:r>
            <a:r>
              <a:rPr lang="hr-HR" dirty="0">
                <a:solidFill>
                  <a:srgbClr val="FFFFFF"/>
                </a:solidFill>
                <a:cs typeface="Arial" charset="0"/>
              </a:rPr>
              <a:t> </a:t>
            </a:r>
            <a:r>
              <a:rPr lang="vi-VN" dirty="0">
                <a:solidFill>
                  <a:srgbClr val="FFFFFF"/>
                </a:solidFill>
                <a:cs typeface="Arial" charset="0"/>
              </a:rPr>
              <a:t>presjeke klase 4 ,</a:t>
            </a:r>
          </a:p>
          <a:p>
            <a:pPr eaLnBrk="0" fontAlgn="base" hangingPunct="0">
              <a:spcBef>
                <a:spcPct val="0"/>
              </a:spcBef>
              <a:spcAft>
                <a:spcPct val="0"/>
              </a:spcAft>
            </a:pPr>
            <a:r>
              <a:rPr lang="vi-VN" dirty="0">
                <a:solidFill>
                  <a:srgbClr val="FFFFFF"/>
                </a:solidFill>
                <a:cs typeface="Arial" charset="0"/>
              </a:rPr>
              <a:t>Wel,haz - proračunski elastični moment otpora bruto presjeka određen uz smanjenu debljinu</a:t>
            </a:r>
          </a:p>
          <a:p>
            <a:pPr eaLnBrk="0" fontAlgn="base" hangingPunct="0">
              <a:spcBef>
                <a:spcPct val="0"/>
              </a:spcBef>
              <a:spcAft>
                <a:spcPct val="0"/>
              </a:spcAft>
            </a:pPr>
            <a:r>
              <a:rPr lang="vi-VN" dirty="0">
                <a:solidFill>
                  <a:srgbClr val="FFFFFF"/>
                </a:solidFill>
                <a:cs typeface="Arial"/>
              </a:rPr>
              <a:t>ᵖ</a:t>
            </a:r>
            <a:r>
              <a:rPr lang="vi-VN" dirty="0">
                <a:solidFill>
                  <a:srgbClr val="FFFFFF"/>
                </a:solidFill>
                <a:cs typeface="Arial" charset="0"/>
              </a:rPr>
              <a:t>o,haz t za materijal u području ZUT-a (HAZ-a),</a:t>
            </a:r>
            <a:endParaRPr lang="en-GB" dirty="0">
              <a:solidFill>
                <a:srgbClr val="FFFFFF"/>
              </a:solidFill>
              <a:cs typeface="Arial" charset="0"/>
            </a:endParaRPr>
          </a:p>
        </p:txBody>
      </p:sp>
      <p:sp>
        <p:nvSpPr>
          <p:cNvPr id="5" name="Rectangle 4"/>
          <p:cNvSpPr/>
          <p:nvPr/>
        </p:nvSpPr>
        <p:spPr>
          <a:xfrm>
            <a:off x="97656" y="4978439"/>
            <a:ext cx="8964488" cy="1477328"/>
          </a:xfrm>
          <a:prstGeom prst="rect">
            <a:avLst/>
          </a:prstGeom>
        </p:spPr>
        <p:txBody>
          <a:bodyPr wrap="square">
            <a:spAutoFit/>
          </a:bodyPr>
          <a:lstStyle/>
          <a:p>
            <a:pPr eaLnBrk="0" fontAlgn="base" hangingPunct="0">
              <a:spcBef>
                <a:spcPct val="0"/>
              </a:spcBef>
              <a:spcAft>
                <a:spcPct val="0"/>
              </a:spcAft>
            </a:pPr>
            <a:r>
              <a:rPr lang="vi-VN" dirty="0">
                <a:solidFill>
                  <a:srgbClr val="FFFFFF"/>
                </a:solidFill>
                <a:cs typeface="Arial" charset="0"/>
              </a:rPr>
              <a:t>Wpl,haz - proračunski plastični moment otpora bruto presjeka određen uz smanjenu debljinu</a:t>
            </a:r>
            <a:r>
              <a:rPr lang="hr-HR" dirty="0">
                <a:solidFill>
                  <a:srgbClr val="FFFFFF"/>
                </a:solidFill>
                <a:cs typeface="Arial" charset="0"/>
              </a:rPr>
              <a:t> </a:t>
            </a:r>
            <a:r>
              <a:rPr lang="hr-HR" dirty="0">
                <a:solidFill>
                  <a:srgbClr val="FFFFFF"/>
                </a:solidFill>
                <a:latin typeface="Arial"/>
                <a:cs typeface="Arial"/>
              </a:rPr>
              <a:t>ᵖ</a:t>
            </a:r>
            <a:r>
              <a:rPr lang="vi-VN" dirty="0">
                <a:solidFill>
                  <a:srgbClr val="FFFFFF"/>
                </a:solidFill>
                <a:cs typeface="Arial" charset="0"/>
              </a:rPr>
              <a:t>o,haz t za materijal u području ZUT-a (HAZ-a),</a:t>
            </a:r>
          </a:p>
          <a:p>
            <a:pPr eaLnBrk="0" fontAlgn="base" hangingPunct="0">
              <a:spcBef>
                <a:spcPct val="0"/>
              </a:spcBef>
              <a:spcAft>
                <a:spcPct val="0"/>
              </a:spcAft>
            </a:pPr>
            <a:r>
              <a:rPr lang="vi-VN" dirty="0">
                <a:solidFill>
                  <a:srgbClr val="FFFFFF"/>
                </a:solidFill>
                <a:cs typeface="Arial" charset="0"/>
              </a:rPr>
              <a:t>Weff,haz - proračunska elastični moment otpora koristeći redukciju </a:t>
            </a:r>
            <a:r>
              <a:rPr lang="vi-VN" dirty="0">
                <a:solidFill>
                  <a:srgbClr val="FFFFFF"/>
                </a:solidFill>
                <a:latin typeface="Arial"/>
                <a:cs typeface="Arial"/>
              </a:rPr>
              <a:t>ᵖ</a:t>
            </a:r>
            <a:r>
              <a:rPr lang="vi-VN" dirty="0">
                <a:solidFill>
                  <a:srgbClr val="FFFFFF"/>
                </a:solidFill>
                <a:cs typeface="Arial" charset="0"/>
              </a:rPr>
              <a:t>c</a:t>
            </a:r>
            <a:r>
              <a:rPr lang="vi-VN" dirty="0">
                <a:solidFill>
                  <a:srgbClr val="FFFFFF"/>
                </a:solidFill>
                <a:latin typeface="Arial"/>
                <a:cs typeface="Arial"/>
              </a:rPr>
              <a:t>·</a:t>
            </a:r>
            <a:r>
              <a:rPr lang="vi-VN" dirty="0">
                <a:solidFill>
                  <a:srgbClr val="FFFFFF"/>
                </a:solidFill>
                <a:cs typeface="Arial" charset="0"/>
              </a:rPr>
              <a:t>t za klasu 4 poprečnog</a:t>
            </a:r>
            <a:r>
              <a:rPr lang="hr-HR" dirty="0">
                <a:solidFill>
                  <a:srgbClr val="FFFFFF"/>
                </a:solidFill>
                <a:cs typeface="Arial" charset="0"/>
              </a:rPr>
              <a:t> </a:t>
            </a:r>
            <a:r>
              <a:rPr lang="vi-VN" dirty="0">
                <a:solidFill>
                  <a:srgbClr val="FFFFFF"/>
                </a:solidFill>
                <a:cs typeface="Arial" charset="0"/>
              </a:rPr>
              <a:t>presjeka i smanjena debljina </a:t>
            </a:r>
            <a:r>
              <a:rPr lang="vi-VN" dirty="0">
                <a:solidFill>
                  <a:srgbClr val="FFFFFF"/>
                </a:solidFill>
                <a:latin typeface="Arial"/>
                <a:cs typeface="Arial"/>
              </a:rPr>
              <a:t>ᵖ</a:t>
            </a:r>
            <a:r>
              <a:rPr lang="vi-VN" dirty="0">
                <a:solidFill>
                  <a:srgbClr val="FFFFFF"/>
                </a:solidFill>
                <a:cs typeface="Arial" charset="0"/>
              </a:rPr>
              <a:t>u,haz</a:t>
            </a:r>
            <a:r>
              <a:rPr lang="vi-VN" dirty="0">
                <a:solidFill>
                  <a:srgbClr val="FFFFFF"/>
                </a:solidFill>
                <a:latin typeface="Arial"/>
                <a:cs typeface="Arial"/>
              </a:rPr>
              <a:t>·</a:t>
            </a:r>
            <a:r>
              <a:rPr lang="vi-VN" dirty="0">
                <a:solidFill>
                  <a:srgbClr val="FFFFFF"/>
                </a:solidFill>
                <a:cs typeface="Arial" charset="0"/>
              </a:rPr>
              <a:t>t u području ZUT-a (HAZ-a). Mjerodavna je manja</a:t>
            </a:r>
            <a:r>
              <a:rPr lang="hr-HR" dirty="0">
                <a:solidFill>
                  <a:srgbClr val="FFFFFF"/>
                </a:solidFill>
                <a:cs typeface="Arial" charset="0"/>
              </a:rPr>
              <a:t> </a:t>
            </a:r>
            <a:r>
              <a:rPr lang="vi-VN" dirty="0">
                <a:solidFill>
                  <a:srgbClr val="FFFFFF"/>
                </a:solidFill>
                <a:cs typeface="Arial" charset="0"/>
              </a:rPr>
              <a:t>vrijednost proračunske površine</a:t>
            </a:r>
            <a:endParaRPr lang="en-GB" dirty="0">
              <a:solidFill>
                <a:srgbClr val="FFFFFF"/>
              </a:solidFill>
              <a:cs typeface="Arial" charset="0"/>
            </a:endParaRPr>
          </a:p>
        </p:txBody>
      </p:sp>
    </p:spTree>
    <p:extLst>
      <p:ext uri="{BB962C8B-B14F-4D97-AF65-F5344CB8AC3E}">
        <p14:creationId xmlns:p14="http://schemas.microsoft.com/office/powerpoint/2010/main" val="3645175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z="2800" dirty="0"/>
              <a:t>Otpornost na poprečnu silu</a:t>
            </a:r>
            <a:endParaRPr lang="en-GB" sz="2800" dirty="0"/>
          </a:p>
        </p:txBody>
      </p:sp>
      <p:sp>
        <p:nvSpPr>
          <p:cNvPr id="3" name="Content Placeholder 2"/>
          <p:cNvSpPr>
            <a:spLocks noGrp="1"/>
          </p:cNvSpPr>
          <p:nvPr>
            <p:ph idx="1"/>
          </p:nvPr>
        </p:nvSpPr>
        <p:spPr>
          <a:xfrm>
            <a:off x="182563" y="1268760"/>
            <a:ext cx="8813800" cy="5040560"/>
          </a:xfrm>
        </p:spPr>
        <p:txBody>
          <a:bodyPr/>
          <a:lstStyle/>
          <a:p>
            <a:pPr marL="0" indent="0">
              <a:buNone/>
            </a:pPr>
            <a:r>
              <a:rPr lang="hr-HR" sz="2000" dirty="0"/>
              <a:t>Mora biti zadovoljen uvjet:</a:t>
            </a:r>
          </a:p>
          <a:p>
            <a:pPr marL="0" indent="0">
              <a:buNone/>
            </a:pPr>
            <a:endParaRPr lang="hr-HR" sz="2000" dirty="0"/>
          </a:p>
          <a:p>
            <a:pPr marL="0" indent="0">
              <a:buNone/>
            </a:pPr>
            <a:endParaRPr lang="en-GB" sz="2000" dirty="0"/>
          </a:p>
          <a:p>
            <a:pPr marL="0" indent="0">
              <a:buNone/>
            </a:pPr>
            <a:endParaRPr lang="hr-HR" sz="2000" dirty="0"/>
          </a:p>
          <a:p>
            <a:pPr marL="0" indent="0">
              <a:buNone/>
            </a:pPr>
            <a:endParaRPr lang="hr-HR" sz="2000" dirty="0"/>
          </a:p>
          <a:p>
            <a:pPr marL="0" indent="0">
              <a:buNone/>
            </a:pPr>
            <a:r>
              <a:rPr lang="en-GB" sz="2000" dirty="0" err="1"/>
              <a:t>VE</a:t>
            </a:r>
            <a:r>
              <a:rPr lang="en-GB" sz="1800" dirty="0" err="1"/>
              <a:t>d</a:t>
            </a:r>
            <a:r>
              <a:rPr lang="hr-HR" sz="1800" dirty="0"/>
              <a:t>,</a:t>
            </a:r>
            <a:r>
              <a:rPr lang="en-GB" sz="1800" dirty="0"/>
              <a:t> </a:t>
            </a:r>
            <a:r>
              <a:rPr lang="en-GB" sz="2000" dirty="0"/>
              <a:t>- </a:t>
            </a:r>
            <a:r>
              <a:rPr lang="en-GB" sz="2000" dirty="0" err="1"/>
              <a:t>proračunska</a:t>
            </a:r>
            <a:r>
              <a:rPr lang="en-GB" sz="2000" dirty="0"/>
              <a:t> </a:t>
            </a:r>
            <a:r>
              <a:rPr lang="en-GB" sz="2000" dirty="0" err="1"/>
              <a:t>vrijednost</a:t>
            </a:r>
            <a:r>
              <a:rPr lang="en-GB" sz="2000" dirty="0"/>
              <a:t> </a:t>
            </a:r>
            <a:r>
              <a:rPr lang="en-GB" sz="2000" dirty="0" err="1"/>
              <a:t>poprečne</a:t>
            </a:r>
            <a:r>
              <a:rPr lang="en-GB" sz="2000" dirty="0"/>
              <a:t> sile </a:t>
            </a:r>
            <a:r>
              <a:rPr lang="en-GB" sz="2000" dirty="0" err="1"/>
              <a:t>kao</a:t>
            </a:r>
            <a:r>
              <a:rPr lang="en-GB" sz="2000" dirty="0"/>
              <a:t> </a:t>
            </a:r>
            <a:r>
              <a:rPr lang="en-GB" sz="2000" dirty="0" err="1"/>
              <a:t>učinka</a:t>
            </a:r>
            <a:r>
              <a:rPr lang="en-GB" sz="2000" dirty="0"/>
              <a:t> </a:t>
            </a:r>
            <a:r>
              <a:rPr lang="en-GB" sz="2000" dirty="0" err="1"/>
              <a:t>djelovanja</a:t>
            </a:r>
            <a:r>
              <a:rPr lang="en-GB" sz="2000" dirty="0"/>
              <a:t>,</a:t>
            </a:r>
          </a:p>
          <a:p>
            <a:pPr marL="0" indent="0">
              <a:buNone/>
            </a:pPr>
            <a:r>
              <a:rPr lang="en-GB" sz="2000" dirty="0" err="1"/>
              <a:t>VR</a:t>
            </a:r>
            <a:r>
              <a:rPr lang="en-GB" sz="1800" dirty="0" err="1"/>
              <a:t>d</a:t>
            </a:r>
            <a:r>
              <a:rPr lang="en-GB" sz="1800" dirty="0"/>
              <a:t> </a:t>
            </a:r>
            <a:r>
              <a:rPr lang="en-GB" sz="2000" dirty="0"/>
              <a:t>- </a:t>
            </a:r>
            <a:r>
              <a:rPr lang="en-GB" sz="2000" dirty="0" err="1"/>
              <a:t>proračunska</a:t>
            </a:r>
            <a:r>
              <a:rPr lang="en-GB" sz="2000" dirty="0"/>
              <a:t> </a:t>
            </a:r>
            <a:r>
              <a:rPr lang="en-GB" sz="2000" dirty="0" err="1"/>
              <a:t>otpornost</a:t>
            </a:r>
            <a:r>
              <a:rPr lang="en-GB" sz="2000" dirty="0"/>
              <a:t> </a:t>
            </a:r>
            <a:r>
              <a:rPr lang="en-GB" sz="2000" dirty="0" err="1"/>
              <a:t>poprečnog</a:t>
            </a:r>
            <a:r>
              <a:rPr lang="en-GB" sz="2000" dirty="0"/>
              <a:t> </a:t>
            </a:r>
            <a:r>
              <a:rPr lang="en-GB" sz="2000" dirty="0" err="1"/>
              <a:t>presjeka</a:t>
            </a:r>
            <a:r>
              <a:rPr lang="en-GB" sz="2000" dirty="0"/>
              <a:t> </a:t>
            </a:r>
            <a:r>
              <a:rPr lang="en-GB" sz="2000" dirty="0" err="1"/>
              <a:t>na</a:t>
            </a:r>
            <a:r>
              <a:rPr lang="en-GB" sz="2000" dirty="0"/>
              <a:t> </a:t>
            </a:r>
            <a:r>
              <a:rPr lang="en-GB" sz="2000" dirty="0" err="1"/>
              <a:t>poprečnu</a:t>
            </a:r>
            <a:r>
              <a:rPr lang="en-GB" sz="2000" dirty="0"/>
              <a:t> </a:t>
            </a:r>
            <a:r>
              <a:rPr lang="en-GB" sz="2000" dirty="0" err="1"/>
              <a:t>silu</a:t>
            </a:r>
            <a:r>
              <a:rPr lang="en-GB" sz="2000" dirty="0"/>
              <a:t>.</a:t>
            </a:r>
          </a:p>
          <a:p>
            <a:pPr marL="0" indent="0">
              <a:buNone/>
            </a:pPr>
            <a:endParaRPr lang="hr-HR" sz="2000" dirty="0"/>
          </a:p>
          <a:p>
            <a:pPr marL="0" indent="0">
              <a:buNone/>
            </a:pPr>
            <a:r>
              <a:rPr lang="en-GB" sz="2000" dirty="0" err="1"/>
              <a:t>Za</a:t>
            </a:r>
            <a:r>
              <a:rPr lang="en-GB" sz="2000" dirty="0"/>
              <a:t> </a:t>
            </a:r>
            <a:r>
              <a:rPr lang="en-GB" sz="2000" dirty="0" err="1"/>
              <a:t>poprečne</a:t>
            </a:r>
            <a:r>
              <a:rPr lang="en-GB" sz="2000" dirty="0"/>
              <a:t> </a:t>
            </a:r>
            <a:r>
              <a:rPr lang="en-GB" sz="2000" dirty="0" err="1"/>
              <a:t>presjeke</a:t>
            </a:r>
            <a:r>
              <a:rPr lang="en-GB" sz="2000" dirty="0"/>
              <a:t> bez </a:t>
            </a:r>
            <a:r>
              <a:rPr lang="en-GB" sz="2000" dirty="0" err="1"/>
              <a:t>izvijanja</a:t>
            </a:r>
            <a:r>
              <a:rPr lang="en-GB" sz="2000" dirty="0"/>
              <a:t> (</a:t>
            </a:r>
            <a:r>
              <a:rPr lang="en-GB" sz="2000" dirty="0" err="1"/>
              <a:t>nevitke</a:t>
            </a:r>
            <a:r>
              <a:rPr lang="en-GB" sz="2000" dirty="0"/>
              <a:t> </a:t>
            </a:r>
            <a:r>
              <a:rPr lang="en-GB" sz="2000" dirty="0" err="1"/>
              <a:t>poprečne</a:t>
            </a:r>
            <a:r>
              <a:rPr lang="en-GB" sz="2000" dirty="0"/>
              <a:t> </a:t>
            </a:r>
            <a:r>
              <a:rPr lang="en-GB" sz="2000" dirty="0" err="1"/>
              <a:t>presjeke</a:t>
            </a:r>
            <a:r>
              <a:rPr lang="en-GB" sz="2000" dirty="0"/>
              <a:t>) </a:t>
            </a:r>
            <a:r>
              <a:rPr lang="en-GB" sz="2000" dirty="0" err="1"/>
              <a:t>kod</a:t>
            </a:r>
            <a:r>
              <a:rPr lang="en-GB" sz="2000" dirty="0"/>
              <a:t> </a:t>
            </a:r>
            <a:r>
              <a:rPr lang="en-GB" sz="2000" dirty="0" err="1"/>
              <a:t>kojih</a:t>
            </a:r>
            <a:r>
              <a:rPr lang="en-GB" sz="2000" dirty="0"/>
              <a:t> je </a:t>
            </a:r>
            <a:r>
              <a:rPr lang="en-GB" sz="2000" dirty="0" err="1"/>
              <a:t>zadovoljen</a:t>
            </a:r>
            <a:r>
              <a:rPr lang="en-GB" sz="2000" dirty="0"/>
              <a:t> </a:t>
            </a:r>
            <a:r>
              <a:rPr lang="en-GB" sz="2000" dirty="0" err="1"/>
              <a:t>uvjet</a:t>
            </a:r>
            <a:r>
              <a:rPr lang="hr-HR" sz="2000" dirty="0"/>
              <a:t>  </a:t>
            </a:r>
            <a:r>
              <a:rPr lang="hr-HR" sz="2000" dirty="0" err="1"/>
              <a:t>hw</a:t>
            </a:r>
            <a:r>
              <a:rPr lang="hr-HR" sz="2000" dirty="0"/>
              <a:t>/</a:t>
            </a:r>
            <a:r>
              <a:rPr lang="hr-HR" sz="2000" dirty="0" err="1"/>
              <a:t>tw</a:t>
            </a:r>
            <a:r>
              <a:rPr lang="hr-HR" sz="2000" dirty="0"/>
              <a:t>&lt;39</a:t>
            </a:r>
            <a:r>
              <a:rPr lang="el-GR" sz="2000" dirty="0">
                <a:latin typeface="Arial"/>
                <a:cs typeface="Arial"/>
              </a:rPr>
              <a:t>ε</a:t>
            </a:r>
            <a:r>
              <a:rPr lang="hr-HR" sz="2000" dirty="0"/>
              <a:t>  </a:t>
            </a:r>
            <a:r>
              <a:rPr lang="hr-HR" sz="2000" dirty="0" err="1"/>
              <a:t>vr</a:t>
            </a:r>
            <a:r>
              <a:rPr lang="en-GB" sz="2000" dirty="0" err="1"/>
              <a:t>ijedi</a:t>
            </a:r>
            <a:r>
              <a:rPr lang="en-GB" sz="2000" dirty="0"/>
              <a:t>:</a:t>
            </a:r>
          </a:p>
        </p:txBody>
      </p:sp>
      <p:pic>
        <p:nvPicPr>
          <p:cNvPr id="230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904011"/>
            <a:ext cx="1224136" cy="78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361" y="5157192"/>
            <a:ext cx="1945275"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301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83" y="-315416"/>
            <a:ext cx="8802688" cy="1219200"/>
          </a:xfrm>
        </p:spPr>
        <p:txBody>
          <a:bodyPr/>
          <a:lstStyle/>
          <a:p>
            <a:r>
              <a:rPr lang="hr-HR" sz="2800" dirty="0"/>
              <a:t>Klase poprečnih presjeka</a:t>
            </a:r>
            <a:endParaRPr lang="en-GB" sz="2800" dirty="0"/>
          </a:p>
        </p:txBody>
      </p:sp>
      <p:sp>
        <p:nvSpPr>
          <p:cNvPr id="3" name="Content Placeholder 2"/>
          <p:cNvSpPr>
            <a:spLocks noGrp="1"/>
          </p:cNvSpPr>
          <p:nvPr>
            <p:ph idx="1"/>
          </p:nvPr>
        </p:nvSpPr>
        <p:spPr>
          <a:xfrm>
            <a:off x="107504" y="548680"/>
            <a:ext cx="8813800" cy="4657725"/>
          </a:xfrm>
        </p:spPr>
        <p:txBody>
          <a:bodyPr/>
          <a:lstStyle/>
          <a:p>
            <a:r>
              <a:rPr lang="hr-HR" sz="2000" dirty="0"/>
              <a:t>z</a:t>
            </a:r>
            <a:r>
              <a:rPr lang="en-GB" sz="2000" dirty="0"/>
              <a:t>a </a:t>
            </a:r>
            <a:r>
              <a:rPr lang="en-GB" sz="2000" dirty="0" err="1"/>
              <a:t>proračun</a:t>
            </a:r>
            <a:r>
              <a:rPr lang="en-GB" sz="2000" dirty="0"/>
              <a:t> </a:t>
            </a:r>
            <a:r>
              <a:rPr lang="en-GB" sz="2000" dirty="0" err="1"/>
              <a:t>nosivih</a:t>
            </a:r>
            <a:r>
              <a:rPr lang="en-GB" sz="2000" dirty="0"/>
              <a:t> </a:t>
            </a:r>
            <a:r>
              <a:rPr lang="en-GB" sz="2000" dirty="0" err="1"/>
              <a:t>sustava</a:t>
            </a:r>
            <a:r>
              <a:rPr lang="en-GB" sz="2000" dirty="0"/>
              <a:t> </a:t>
            </a:r>
            <a:r>
              <a:rPr lang="en-GB" sz="2000" dirty="0" err="1"/>
              <a:t>bitna</a:t>
            </a:r>
            <a:r>
              <a:rPr lang="en-GB" sz="2000" dirty="0"/>
              <a:t> </a:t>
            </a:r>
            <a:r>
              <a:rPr lang="en-GB" sz="2000" dirty="0" err="1"/>
              <a:t>svojstva</a:t>
            </a:r>
            <a:r>
              <a:rPr lang="en-GB" sz="2000" dirty="0"/>
              <a:t> </a:t>
            </a:r>
            <a:r>
              <a:rPr lang="en-GB" sz="2000" dirty="0" err="1"/>
              <a:t>konstrukcijskih</a:t>
            </a:r>
            <a:r>
              <a:rPr lang="hr-HR" sz="2000" dirty="0"/>
              <a:t> </a:t>
            </a:r>
            <a:r>
              <a:rPr lang="en-GB" sz="2000" dirty="0" err="1"/>
              <a:t>elemenata</a:t>
            </a:r>
            <a:r>
              <a:rPr lang="en-GB" sz="2000" dirty="0"/>
              <a:t> </a:t>
            </a:r>
            <a:r>
              <a:rPr lang="en-GB" sz="2000" dirty="0" err="1"/>
              <a:t>su</a:t>
            </a:r>
            <a:r>
              <a:rPr lang="en-GB" sz="2000" dirty="0"/>
              <a:t>:</a:t>
            </a:r>
            <a:r>
              <a:rPr lang="hr-HR" sz="2000" dirty="0"/>
              <a:t> </a:t>
            </a:r>
            <a:r>
              <a:rPr lang="en-GB" sz="2000" dirty="0"/>
              <a:t> </a:t>
            </a:r>
            <a:r>
              <a:rPr lang="en-GB" sz="2000" dirty="0" err="1"/>
              <a:t>otpornost</a:t>
            </a:r>
            <a:r>
              <a:rPr lang="en-GB" sz="2000" dirty="0"/>
              <a:t>,</a:t>
            </a:r>
            <a:r>
              <a:rPr lang="hr-HR" sz="2000" dirty="0"/>
              <a:t> </a:t>
            </a:r>
            <a:r>
              <a:rPr lang="en-GB" sz="2000" dirty="0"/>
              <a:t> </a:t>
            </a:r>
            <a:r>
              <a:rPr lang="en-GB" sz="2000" dirty="0" err="1"/>
              <a:t>krutost</a:t>
            </a:r>
            <a:r>
              <a:rPr lang="en-GB" sz="2000" dirty="0"/>
              <a:t>,</a:t>
            </a:r>
            <a:r>
              <a:rPr lang="hr-HR" sz="2000" dirty="0"/>
              <a:t> </a:t>
            </a:r>
            <a:r>
              <a:rPr lang="en-GB" sz="2000" dirty="0"/>
              <a:t> </a:t>
            </a:r>
            <a:r>
              <a:rPr lang="en-GB" sz="2000" dirty="0" err="1"/>
              <a:t>sposobnost</a:t>
            </a:r>
            <a:r>
              <a:rPr lang="en-GB" sz="2000" dirty="0"/>
              <a:t> </a:t>
            </a:r>
            <a:r>
              <a:rPr lang="en-GB" sz="2000" dirty="0" err="1"/>
              <a:t>deformacije</a:t>
            </a:r>
            <a:r>
              <a:rPr lang="en-GB" sz="2000" dirty="0"/>
              <a:t>.</a:t>
            </a:r>
          </a:p>
          <a:p>
            <a:r>
              <a:rPr lang="en-GB" sz="2000" dirty="0"/>
              <a:t>U </a:t>
            </a:r>
            <a:r>
              <a:rPr lang="en-GB" sz="2000" dirty="0" err="1"/>
              <a:t>ovisnosti</a:t>
            </a:r>
            <a:r>
              <a:rPr lang="en-GB" sz="2000" dirty="0"/>
              <a:t> o </a:t>
            </a:r>
            <a:r>
              <a:rPr lang="en-GB" sz="2000" dirty="0" err="1"/>
              <a:t>ovim</a:t>
            </a:r>
            <a:r>
              <a:rPr lang="en-GB" sz="2000" dirty="0"/>
              <a:t> </a:t>
            </a:r>
            <a:r>
              <a:rPr lang="en-GB" sz="2000" dirty="0" err="1"/>
              <a:t>svojstvima</a:t>
            </a:r>
            <a:r>
              <a:rPr lang="en-GB" sz="2000" dirty="0"/>
              <a:t> </a:t>
            </a:r>
            <a:r>
              <a:rPr lang="en-GB" sz="2000" dirty="0" err="1"/>
              <a:t>definira</a:t>
            </a:r>
            <a:r>
              <a:rPr lang="hr-HR" sz="2000" dirty="0"/>
              <a:t>ju se</a:t>
            </a:r>
            <a:r>
              <a:rPr lang="en-GB" sz="2000" dirty="0"/>
              <a:t> 4 </a:t>
            </a:r>
            <a:r>
              <a:rPr lang="en-GB" sz="2000" dirty="0" err="1"/>
              <a:t>klase</a:t>
            </a:r>
            <a:r>
              <a:rPr lang="en-GB" sz="2000" dirty="0"/>
              <a:t> (</a:t>
            </a:r>
            <a:r>
              <a:rPr lang="en-GB" sz="2000" dirty="0" err="1"/>
              <a:t>razreda</a:t>
            </a:r>
            <a:r>
              <a:rPr lang="en-GB" sz="2000" dirty="0"/>
              <a:t>) </a:t>
            </a:r>
            <a:r>
              <a:rPr lang="en-GB" sz="2000" dirty="0" err="1"/>
              <a:t>poprečnih</a:t>
            </a:r>
            <a:r>
              <a:rPr lang="en-GB" sz="2000" dirty="0"/>
              <a:t> </a:t>
            </a:r>
            <a:r>
              <a:rPr lang="en-GB" sz="2000" dirty="0" err="1"/>
              <a:t>presjeka</a:t>
            </a:r>
            <a:r>
              <a:rPr lang="en-GB" sz="2000" dirty="0"/>
              <a:t>:</a:t>
            </a:r>
          </a:p>
          <a:p>
            <a:r>
              <a:rPr lang="en-GB" sz="2000" dirty="0" err="1"/>
              <a:t>klasa</a:t>
            </a:r>
            <a:r>
              <a:rPr lang="en-GB" sz="2000" dirty="0"/>
              <a:t> (</a:t>
            </a:r>
            <a:r>
              <a:rPr lang="en-GB" sz="2000" dirty="0" err="1"/>
              <a:t>razred</a:t>
            </a:r>
            <a:r>
              <a:rPr lang="en-GB" sz="2000" dirty="0"/>
              <a:t>) 1 – </a:t>
            </a:r>
            <a:r>
              <a:rPr lang="en-GB" sz="2000" dirty="0" err="1"/>
              <a:t>duktilni</a:t>
            </a:r>
            <a:r>
              <a:rPr lang="en-GB" sz="2000" dirty="0"/>
              <a:t> </a:t>
            </a:r>
            <a:r>
              <a:rPr lang="en-GB" sz="2000" dirty="0" err="1"/>
              <a:t>ili</a:t>
            </a:r>
            <a:r>
              <a:rPr lang="en-GB" sz="2000" dirty="0"/>
              <a:t> </a:t>
            </a:r>
            <a:r>
              <a:rPr lang="en-GB" sz="2000" dirty="0" err="1"/>
              <a:t>plastični</a:t>
            </a:r>
            <a:r>
              <a:rPr lang="en-GB" sz="2000" dirty="0"/>
              <a:t> </a:t>
            </a:r>
            <a:r>
              <a:rPr lang="en-GB" sz="2000" dirty="0" err="1"/>
              <a:t>poprečni</a:t>
            </a:r>
            <a:r>
              <a:rPr lang="en-GB" sz="2000" dirty="0"/>
              <a:t> </a:t>
            </a:r>
            <a:r>
              <a:rPr lang="en-GB" sz="2000" dirty="0" err="1"/>
              <a:t>presjeci</a:t>
            </a:r>
            <a:r>
              <a:rPr lang="en-GB" sz="2000" dirty="0"/>
              <a:t>,</a:t>
            </a:r>
          </a:p>
          <a:p>
            <a:r>
              <a:rPr lang="en-GB" sz="2000" dirty="0" err="1"/>
              <a:t>klasa</a:t>
            </a:r>
            <a:r>
              <a:rPr lang="en-GB" sz="2000" dirty="0"/>
              <a:t> (</a:t>
            </a:r>
            <a:r>
              <a:rPr lang="en-GB" sz="2000" dirty="0" err="1"/>
              <a:t>razred</a:t>
            </a:r>
            <a:r>
              <a:rPr lang="en-GB" sz="2000" dirty="0"/>
              <a:t>) 2 – </a:t>
            </a:r>
            <a:r>
              <a:rPr lang="en-GB" sz="2000" dirty="0" err="1"/>
              <a:t>kompaktni</a:t>
            </a:r>
            <a:r>
              <a:rPr lang="en-GB" sz="2000" dirty="0"/>
              <a:t> </a:t>
            </a:r>
            <a:r>
              <a:rPr lang="en-GB" sz="2000" dirty="0" err="1"/>
              <a:t>poprečni</a:t>
            </a:r>
            <a:r>
              <a:rPr lang="en-GB" sz="2000" dirty="0"/>
              <a:t> </a:t>
            </a:r>
            <a:r>
              <a:rPr lang="en-GB" sz="2000" dirty="0" err="1"/>
              <a:t>presjeci</a:t>
            </a:r>
            <a:r>
              <a:rPr lang="en-GB" sz="2000" dirty="0"/>
              <a:t>,</a:t>
            </a:r>
          </a:p>
          <a:p>
            <a:r>
              <a:rPr lang="en-GB" sz="2000" dirty="0"/>
              <a:t> </a:t>
            </a:r>
            <a:r>
              <a:rPr lang="en-GB" sz="2000" dirty="0" err="1"/>
              <a:t>klasa</a:t>
            </a:r>
            <a:r>
              <a:rPr lang="en-GB" sz="2000" dirty="0"/>
              <a:t> (</a:t>
            </a:r>
            <a:r>
              <a:rPr lang="en-GB" sz="2000" dirty="0" err="1"/>
              <a:t>razred</a:t>
            </a:r>
            <a:r>
              <a:rPr lang="en-GB" sz="2000" dirty="0"/>
              <a:t>) 3 – </a:t>
            </a:r>
            <a:r>
              <a:rPr lang="en-GB" sz="2000" dirty="0" err="1"/>
              <a:t>djelomično</a:t>
            </a:r>
            <a:r>
              <a:rPr lang="en-GB" sz="2000" dirty="0"/>
              <a:t> </a:t>
            </a:r>
            <a:r>
              <a:rPr lang="en-GB" sz="2000" dirty="0" err="1"/>
              <a:t>kompaktni</a:t>
            </a:r>
            <a:r>
              <a:rPr lang="en-GB" sz="2000" dirty="0"/>
              <a:t> </a:t>
            </a:r>
            <a:r>
              <a:rPr lang="en-GB" sz="2000" dirty="0" err="1"/>
              <a:t>poprečni</a:t>
            </a:r>
            <a:r>
              <a:rPr lang="en-GB" sz="2000" dirty="0"/>
              <a:t> </a:t>
            </a:r>
            <a:r>
              <a:rPr lang="en-GB" sz="2000" dirty="0" err="1"/>
              <a:t>presjeci</a:t>
            </a:r>
            <a:r>
              <a:rPr lang="en-GB" sz="2000" dirty="0"/>
              <a:t>,</a:t>
            </a:r>
          </a:p>
          <a:p>
            <a:r>
              <a:rPr lang="en-GB" sz="2000" dirty="0"/>
              <a:t> </a:t>
            </a:r>
            <a:r>
              <a:rPr lang="en-GB" sz="2000" dirty="0" err="1"/>
              <a:t>klasa</a:t>
            </a:r>
            <a:r>
              <a:rPr lang="en-GB" sz="2000" dirty="0"/>
              <a:t> (</a:t>
            </a:r>
            <a:r>
              <a:rPr lang="en-GB" sz="2000" dirty="0" err="1"/>
              <a:t>razred</a:t>
            </a:r>
            <a:r>
              <a:rPr lang="en-GB" sz="2000" dirty="0"/>
              <a:t>) 4 – </a:t>
            </a:r>
            <a:r>
              <a:rPr lang="en-GB" sz="2000" dirty="0" err="1"/>
              <a:t>vitki</a:t>
            </a:r>
            <a:r>
              <a:rPr lang="en-GB" sz="2000" dirty="0"/>
              <a:t> </a:t>
            </a:r>
            <a:r>
              <a:rPr lang="en-GB" sz="2000" dirty="0" err="1"/>
              <a:t>poprečni</a:t>
            </a:r>
            <a:r>
              <a:rPr lang="en-GB" sz="2000" dirty="0"/>
              <a:t> </a:t>
            </a:r>
            <a:r>
              <a:rPr lang="en-GB" sz="2000" dirty="0" err="1"/>
              <a:t>presjeci</a:t>
            </a:r>
            <a:r>
              <a:rPr lang="en-GB" sz="2000" dirty="0"/>
              <a:t>.</a:t>
            </a:r>
          </a:p>
        </p:txBody>
      </p:sp>
      <p:pic>
        <p:nvPicPr>
          <p:cNvPr id="231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134122"/>
            <a:ext cx="5580112" cy="369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7544" y="5005738"/>
            <a:ext cx="2454518" cy="369332"/>
          </a:xfrm>
          <a:prstGeom prst="rect">
            <a:avLst/>
          </a:prstGeom>
        </p:spPr>
        <p:txBody>
          <a:bodyPr wrap="none">
            <a:spAutoFit/>
          </a:bodyPr>
          <a:lstStyle/>
          <a:p>
            <a:pPr eaLnBrk="0" fontAlgn="base" hangingPunct="0">
              <a:spcBef>
                <a:spcPct val="0"/>
              </a:spcBef>
              <a:spcAft>
                <a:spcPct val="0"/>
              </a:spcAft>
            </a:pPr>
            <a:r>
              <a:rPr lang="en-GB" dirty="0">
                <a:solidFill>
                  <a:srgbClr val="FFFFFF"/>
                </a:solidFill>
                <a:latin typeface="Arial" charset="0"/>
                <a:cs typeface="Arial" charset="0"/>
              </a:rPr>
              <a:t>F - </a:t>
            </a:r>
            <a:r>
              <a:rPr lang="en-GB" dirty="0" err="1">
                <a:solidFill>
                  <a:srgbClr val="FFFFFF"/>
                </a:solidFill>
                <a:latin typeface="Arial" charset="0"/>
                <a:cs typeface="Arial" charset="0"/>
              </a:rPr>
              <a:t>generalizirana</a:t>
            </a:r>
            <a:r>
              <a:rPr lang="en-GB" dirty="0">
                <a:solidFill>
                  <a:srgbClr val="FFFFFF"/>
                </a:solidFill>
                <a:latin typeface="Arial" charset="0"/>
                <a:cs typeface="Arial" charset="0"/>
              </a:rPr>
              <a:t> </a:t>
            </a:r>
            <a:r>
              <a:rPr lang="en-GB" dirty="0" err="1">
                <a:solidFill>
                  <a:srgbClr val="FFFFFF"/>
                </a:solidFill>
                <a:latin typeface="Arial" charset="0"/>
                <a:cs typeface="Arial" charset="0"/>
              </a:rPr>
              <a:t>sila</a:t>
            </a:r>
            <a:r>
              <a:rPr lang="en-GB" dirty="0">
                <a:solidFill>
                  <a:srgbClr val="FFFFFF"/>
                </a:solidFill>
                <a:latin typeface="Arial" charset="0"/>
                <a:cs typeface="Arial" charset="0"/>
              </a:rPr>
              <a:t>,</a:t>
            </a:r>
          </a:p>
        </p:txBody>
      </p:sp>
      <p:sp>
        <p:nvSpPr>
          <p:cNvPr id="5" name="Rectangle 4"/>
          <p:cNvSpPr/>
          <p:nvPr/>
        </p:nvSpPr>
        <p:spPr>
          <a:xfrm>
            <a:off x="493804" y="5426261"/>
            <a:ext cx="2685351" cy="369332"/>
          </a:xfrm>
          <a:prstGeom prst="rect">
            <a:avLst/>
          </a:prstGeom>
        </p:spPr>
        <p:txBody>
          <a:bodyPr wrap="none">
            <a:spAutoFit/>
          </a:bodyPr>
          <a:lstStyle/>
          <a:p>
            <a:pPr eaLnBrk="0" fontAlgn="base" hangingPunct="0">
              <a:spcBef>
                <a:spcPct val="0"/>
              </a:spcBef>
              <a:spcAft>
                <a:spcPct val="0"/>
              </a:spcAft>
            </a:pPr>
            <a:r>
              <a:rPr lang="en-GB" dirty="0">
                <a:solidFill>
                  <a:srgbClr val="FFFFFF"/>
                </a:solidFill>
                <a:latin typeface="Arial" charset="0"/>
                <a:cs typeface="Arial" charset="0"/>
              </a:rPr>
              <a:t>D - </a:t>
            </a:r>
            <a:r>
              <a:rPr lang="en-GB" dirty="0" err="1">
                <a:solidFill>
                  <a:srgbClr val="FFFFFF"/>
                </a:solidFill>
                <a:latin typeface="Arial" charset="0"/>
                <a:cs typeface="Arial" charset="0"/>
              </a:rPr>
              <a:t>generalizirani</a:t>
            </a:r>
            <a:r>
              <a:rPr lang="en-GB" dirty="0">
                <a:solidFill>
                  <a:srgbClr val="FFFFFF"/>
                </a:solidFill>
                <a:latin typeface="Arial" charset="0"/>
                <a:cs typeface="Arial" charset="0"/>
              </a:rPr>
              <a:t> </a:t>
            </a:r>
            <a:r>
              <a:rPr lang="en-GB" dirty="0" err="1">
                <a:solidFill>
                  <a:srgbClr val="FFFFFF"/>
                </a:solidFill>
                <a:latin typeface="Arial" charset="0"/>
                <a:cs typeface="Arial" charset="0"/>
              </a:rPr>
              <a:t>pomak</a:t>
            </a:r>
            <a:endParaRPr lang="en-GB" dirty="0">
              <a:solidFill>
                <a:srgbClr val="FFFFFF"/>
              </a:solidFill>
              <a:latin typeface="Arial" charset="0"/>
              <a:cs typeface="Arial" charset="0"/>
            </a:endParaRPr>
          </a:p>
        </p:txBody>
      </p:sp>
    </p:spTree>
    <p:extLst>
      <p:ext uri="{BB962C8B-B14F-4D97-AF65-F5344CB8AC3E}">
        <p14:creationId xmlns:p14="http://schemas.microsoft.com/office/powerpoint/2010/main" val="2312056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body" idx="1"/>
          </p:nvPr>
        </p:nvSpPr>
        <p:spPr>
          <a:xfrm>
            <a:off x="182563" y="620713"/>
            <a:ext cx="8961437" cy="5561012"/>
          </a:xfrm>
        </p:spPr>
        <p:txBody>
          <a:bodyPr/>
          <a:lstStyle/>
          <a:p>
            <a:pPr eaLnBrk="1" hangingPunct="1">
              <a:buFontTx/>
              <a:buNone/>
            </a:pPr>
            <a:r>
              <a:rPr lang="hr-HR" altLang="en-US" sz="2400">
                <a:latin typeface="Arial" charset="0"/>
              </a:rPr>
              <a:t>-klasifikacija presjeka povezana je sa vrijednosti parametra vitkosti </a:t>
            </a:r>
            <a:r>
              <a:rPr lang="el-GR" altLang="en-US" sz="2400">
                <a:latin typeface="Arial" charset="0"/>
                <a:cs typeface="Arial" charset="0"/>
              </a:rPr>
              <a:t>β</a:t>
            </a:r>
            <a:endParaRPr lang="hr-HR" altLang="en-US" sz="2400">
              <a:latin typeface="Arial" charset="0"/>
              <a:cs typeface="Arial" charset="0"/>
            </a:endParaRPr>
          </a:p>
          <a:p>
            <a:pPr eaLnBrk="1" hangingPunct="1">
              <a:buFontTx/>
              <a:buNone/>
            </a:pPr>
            <a:r>
              <a:rPr lang="hr-HR" altLang="en-US" sz="2400">
                <a:latin typeface="Arial" charset="0"/>
                <a:cs typeface="Arial" charset="0"/>
              </a:rPr>
              <a:t>GREDE:  </a:t>
            </a:r>
            <a:r>
              <a:rPr lang="el-GR" altLang="en-US" sz="2400">
                <a:latin typeface="Arial" charset="0"/>
                <a:cs typeface="Arial" charset="0"/>
              </a:rPr>
              <a:t>β</a:t>
            </a:r>
            <a:r>
              <a:rPr lang="hr-HR" altLang="en-US" sz="2400">
                <a:latin typeface="Arial" charset="0"/>
                <a:cs typeface="Arial" charset="0"/>
              </a:rPr>
              <a:t> </a:t>
            </a:r>
            <a:r>
              <a:rPr lang="el-GR" altLang="en-US" sz="2400">
                <a:latin typeface="Arial" charset="0"/>
                <a:cs typeface="Arial" charset="0"/>
              </a:rPr>
              <a:t>≤</a:t>
            </a:r>
            <a:r>
              <a:rPr lang="hr-HR" altLang="en-US" sz="2400">
                <a:latin typeface="Arial" charset="0"/>
                <a:cs typeface="Arial" charset="0"/>
              </a:rPr>
              <a:t> </a:t>
            </a:r>
            <a:r>
              <a:rPr lang="el-GR" altLang="en-US" sz="2400">
                <a:latin typeface="Arial" charset="0"/>
                <a:cs typeface="Arial" charset="0"/>
              </a:rPr>
              <a:t>β</a:t>
            </a:r>
            <a:r>
              <a:rPr lang="hr-HR" altLang="en-US" sz="1200">
                <a:latin typeface="Arial" charset="0"/>
                <a:cs typeface="Arial" charset="0"/>
              </a:rPr>
              <a:t>1	     </a:t>
            </a:r>
            <a:r>
              <a:rPr lang="hr-HR" altLang="en-US" sz="2400">
                <a:latin typeface="Arial" charset="0"/>
                <a:cs typeface="Arial" charset="0"/>
              </a:rPr>
              <a:t>klasa 1</a:t>
            </a:r>
            <a:r>
              <a:rPr lang="hr-HR" altLang="en-US" sz="1200">
                <a:latin typeface="Arial" charset="0"/>
                <a:cs typeface="Arial" charset="0"/>
              </a:rPr>
              <a:t>	</a:t>
            </a:r>
            <a:r>
              <a:rPr lang="hr-HR" altLang="en-US" sz="2400">
                <a:latin typeface="Arial" charset="0"/>
                <a:cs typeface="Arial" charset="0"/>
              </a:rPr>
              <a:t>STUPOVI: </a:t>
            </a:r>
            <a:r>
              <a:rPr lang="el-GR" altLang="en-US" sz="2400">
                <a:latin typeface="Arial" charset="0"/>
                <a:cs typeface="Arial" charset="0"/>
              </a:rPr>
              <a:t>β</a:t>
            </a:r>
            <a:r>
              <a:rPr lang="hr-HR" altLang="en-US" sz="2400">
                <a:latin typeface="Arial" charset="0"/>
                <a:cs typeface="Arial" charset="0"/>
              </a:rPr>
              <a:t> </a:t>
            </a:r>
            <a:r>
              <a:rPr lang="el-GR" altLang="en-US" sz="2400">
                <a:latin typeface="Arial" charset="0"/>
                <a:cs typeface="Arial" charset="0"/>
              </a:rPr>
              <a:t>≤</a:t>
            </a:r>
            <a:r>
              <a:rPr lang="hr-HR" altLang="en-US" sz="2400">
                <a:latin typeface="Arial" charset="0"/>
                <a:cs typeface="Arial" charset="0"/>
              </a:rPr>
              <a:t> </a:t>
            </a:r>
            <a:r>
              <a:rPr lang="el-GR" altLang="en-US" sz="2400">
                <a:latin typeface="Arial" charset="0"/>
                <a:cs typeface="Arial" charset="0"/>
              </a:rPr>
              <a:t>β</a:t>
            </a:r>
            <a:r>
              <a:rPr lang="hr-HR" altLang="en-US" sz="1200">
                <a:latin typeface="Arial" charset="0"/>
                <a:cs typeface="Arial" charset="0"/>
              </a:rPr>
              <a:t>2      </a:t>
            </a:r>
            <a:r>
              <a:rPr lang="hr-HR" altLang="en-US" sz="2400">
                <a:latin typeface="Arial" charset="0"/>
                <a:cs typeface="Arial" charset="0"/>
              </a:rPr>
              <a:t>klase 1 i 2</a:t>
            </a:r>
            <a:endParaRPr lang="hr-HR" altLang="en-US" sz="1200">
              <a:latin typeface="Arial" charset="0"/>
              <a:cs typeface="Arial" charset="0"/>
            </a:endParaRPr>
          </a:p>
          <a:p>
            <a:pPr eaLnBrk="1" hangingPunct="1">
              <a:buFontTx/>
              <a:buNone/>
            </a:pPr>
            <a:r>
              <a:rPr lang="hr-HR" altLang="en-US" sz="2400">
                <a:latin typeface="Arial" charset="0"/>
                <a:cs typeface="Arial" charset="0"/>
              </a:rPr>
              <a:t>		    </a:t>
            </a:r>
            <a:r>
              <a:rPr lang="el-GR" altLang="en-US" sz="2400">
                <a:latin typeface="Arial" charset="0"/>
                <a:cs typeface="Arial" charset="0"/>
              </a:rPr>
              <a:t>β</a:t>
            </a:r>
            <a:r>
              <a:rPr lang="hr-HR" altLang="en-US" sz="1200">
                <a:latin typeface="Arial" charset="0"/>
                <a:cs typeface="Arial" charset="0"/>
              </a:rPr>
              <a:t>1</a:t>
            </a:r>
            <a:r>
              <a:rPr lang="hr-HR" altLang="en-US" sz="2400">
                <a:latin typeface="Arial" charset="0"/>
                <a:cs typeface="Arial" charset="0"/>
              </a:rPr>
              <a:t> </a:t>
            </a:r>
            <a:r>
              <a:rPr lang="en-US" altLang="en-US" sz="2400">
                <a:latin typeface="Arial" charset="0"/>
                <a:cs typeface="Arial" charset="0"/>
              </a:rPr>
              <a:t>&lt;</a:t>
            </a:r>
            <a:r>
              <a:rPr lang="hr-HR" altLang="en-US" sz="2400">
                <a:latin typeface="Arial" charset="0"/>
                <a:cs typeface="Arial" charset="0"/>
              </a:rPr>
              <a:t> </a:t>
            </a:r>
            <a:r>
              <a:rPr lang="el-GR" altLang="en-US" sz="2400">
                <a:latin typeface="Arial" charset="0"/>
                <a:cs typeface="Arial" charset="0"/>
              </a:rPr>
              <a:t>β</a:t>
            </a:r>
            <a:r>
              <a:rPr lang="hr-HR" altLang="en-US" sz="2400">
                <a:latin typeface="Arial" charset="0"/>
                <a:cs typeface="Arial" charset="0"/>
              </a:rPr>
              <a:t> ≤ </a:t>
            </a:r>
            <a:r>
              <a:rPr lang="el-GR" altLang="en-US" sz="2400">
                <a:latin typeface="Arial" charset="0"/>
                <a:cs typeface="Arial" charset="0"/>
              </a:rPr>
              <a:t>β</a:t>
            </a:r>
            <a:r>
              <a:rPr lang="hr-HR" altLang="en-US" sz="1200">
                <a:latin typeface="Arial" charset="0"/>
                <a:cs typeface="Arial" charset="0"/>
              </a:rPr>
              <a:t>2	     </a:t>
            </a:r>
            <a:r>
              <a:rPr lang="hr-HR" altLang="en-US" sz="2400">
                <a:latin typeface="Arial" charset="0"/>
                <a:cs typeface="Arial" charset="0"/>
              </a:rPr>
              <a:t>klasa 2                    </a:t>
            </a:r>
            <a:r>
              <a:rPr lang="el-GR" altLang="en-US" sz="2400">
                <a:latin typeface="Arial" charset="0"/>
                <a:cs typeface="Arial" charset="0"/>
              </a:rPr>
              <a:t>β</a:t>
            </a:r>
            <a:r>
              <a:rPr lang="hr-HR" altLang="en-US" sz="1200">
                <a:latin typeface="Arial" charset="0"/>
                <a:cs typeface="Arial" charset="0"/>
              </a:rPr>
              <a:t>2</a:t>
            </a:r>
            <a:r>
              <a:rPr lang="hr-HR" altLang="en-US" sz="2400">
                <a:latin typeface="Arial" charset="0"/>
                <a:cs typeface="Arial" charset="0"/>
              </a:rPr>
              <a:t> </a:t>
            </a:r>
            <a:r>
              <a:rPr lang="en-US" altLang="en-US" sz="2400">
                <a:latin typeface="Arial" charset="0"/>
                <a:cs typeface="Arial" charset="0"/>
              </a:rPr>
              <a:t>&lt;</a:t>
            </a:r>
            <a:r>
              <a:rPr lang="hr-HR" altLang="en-US" sz="2400">
                <a:latin typeface="Arial" charset="0"/>
                <a:cs typeface="Arial" charset="0"/>
              </a:rPr>
              <a:t> </a:t>
            </a:r>
            <a:r>
              <a:rPr lang="el-GR" altLang="en-US" sz="2400">
                <a:latin typeface="Arial" charset="0"/>
                <a:cs typeface="Arial" charset="0"/>
              </a:rPr>
              <a:t>β</a:t>
            </a:r>
            <a:r>
              <a:rPr lang="hr-HR" altLang="en-US" sz="2400">
                <a:latin typeface="Arial" charset="0"/>
                <a:cs typeface="Arial" charset="0"/>
              </a:rPr>
              <a:t> ≤ </a:t>
            </a:r>
            <a:r>
              <a:rPr lang="el-GR" altLang="en-US" sz="2400">
                <a:latin typeface="Arial" charset="0"/>
                <a:cs typeface="Arial" charset="0"/>
              </a:rPr>
              <a:t>β</a:t>
            </a:r>
            <a:r>
              <a:rPr lang="hr-HR" altLang="en-US" sz="1200">
                <a:latin typeface="Arial" charset="0"/>
                <a:cs typeface="Arial" charset="0"/>
              </a:rPr>
              <a:t>3          </a:t>
            </a:r>
            <a:r>
              <a:rPr lang="hr-HR" altLang="en-US" sz="2400">
                <a:latin typeface="Arial" charset="0"/>
                <a:cs typeface="Arial" charset="0"/>
              </a:rPr>
              <a:t>klasa 3</a:t>
            </a:r>
            <a:endParaRPr lang="hr-HR" altLang="en-US" sz="1200">
              <a:latin typeface="Arial" charset="0"/>
              <a:cs typeface="Arial" charset="0"/>
            </a:endParaRPr>
          </a:p>
          <a:p>
            <a:pPr eaLnBrk="1" hangingPunct="1">
              <a:buFontTx/>
              <a:buNone/>
            </a:pPr>
            <a:r>
              <a:rPr lang="hr-HR" altLang="en-US" sz="2400">
                <a:latin typeface="Arial" charset="0"/>
                <a:cs typeface="Arial" charset="0"/>
              </a:rPr>
              <a:t>	           </a:t>
            </a:r>
            <a:r>
              <a:rPr lang="el-GR" altLang="en-US" sz="2400">
                <a:latin typeface="Arial" charset="0"/>
                <a:cs typeface="Arial" charset="0"/>
              </a:rPr>
              <a:t>β</a:t>
            </a:r>
            <a:r>
              <a:rPr lang="hr-HR" altLang="en-US" sz="1200">
                <a:latin typeface="Arial" charset="0"/>
                <a:cs typeface="Arial" charset="0"/>
              </a:rPr>
              <a:t>2</a:t>
            </a:r>
            <a:r>
              <a:rPr lang="hr-HR" altLang="en-US" sz="2400">
                <a:latin typeface="Arial" charset="0"/>
                <a:cs typeface="Arial" charset="0"/>
              </a:rPr>
              <a:t> </a:t>
            </a:r>
            <a:r>
              <a:rPr lang="en-US" altLang="en-US" sz="2400">
                <a:latin typeface="Arial" charset="0"/>
                <a:cs typeface="Arial" charset="0"/>
              </a:rPr>
              <a:t>&lt;</a:t>
            </a:r>
            <a:r>
              <a:rPr lang="hr-HR" altLang="en-US" sz="2400">
                <a:latin typeface="Arial" charset="0"/>
                <a:cs typeface="Arial" charset="0"/>
              </a:rPr>
              <a:t> </a:t>
            </a:r>
            <a:r>
              <a:rPr lang="el-GR" altLang="en-US" sz="2400">
                <a:latin typeface="Arial" charset="0"/>
                <a:cs typeface="Arial" charset="0"/>
              </a:rPr>
              <a:t>β</a:t>
            </a:r>
            <a:r>
              <a:rPr lang="hr-HR" altLang="en-US" sz="2400">
                <a:latin typeface="Arial" charset="0"/>
                <a:cs typeface="Arial" charset="0"/>
              </a:rPr>
              <a:t> ≤ </a:t>
            </a:r>
            <a:r>
              <a:rPr lang="el-GR" altLang="en-US" sz="2400">
                <a:latin typeface="Arial" charset="0"/>
                <a:cs typeface="Arial" charset="0"/>
              </a:rPr>
              <a:t>β</a:t>
            </a:r>
            <a:r>
              <a:rPr lang="hr-HR" altLang="en-US" sz="1200">
                <a:latin typeface="Arial" charset="0"/>
                <a:cs typeface="Arial" charset="0"/>
              </a:rPr>
              <a:t>3	     </a:t>
            </a:r>
            <a:r>
              <a:rPr lang="hr-HR" altLang="en-US" sz="2400">
                <a:latin typeface="Arial" charset="0"/>
                <a:cs typeface="Arial" charset="0"/>
              </a:rPr>
              <a:t>klasa 3                    </a:t>
            </a:r>
            <a:r>
              <a:rPr lang="el-GR" altLang="en-US" sz="2400">
                <a:latin typeface="Arial" charset="0"/>
                <a:cs typeface="Arial" charset="0"/>
              </a:rPr>
              <a:t>β</a:t>
            </a:r>
            <a:r>
              <a:rPr lang="hr-HR" altLang="en-US" sz="1200">
                <a:latin typeface="Arial" charset="0"/>
                <a:cs typeface="Arial" charset="0"/>
              </a:rPr>
              <a:t>3</a:t>
            </a:r>
            <a:r>
              <a:rPr lang="hr-HR" altLang="en-US" sz="2400">
                <a:latin typeface="Arial" charset="0"/>
                <a:cs typeface="Arial" charset="0"/>
              </a:rPr>
              <a:t> </a:t>
            </a:r>
            <a:r>
              <a:rPr lang="en-US" altLang="en-US" sz="2400">
                <a:latin typeface="Arial" charset="0"/>
                <a:cs typeface="Arial" charset="0"/>
              </a:rPr>
              <a:t>&lt;</a:t>
            </a:r>
            <a:r>
              <a:rPr lang="hr-HR" altLang="en-US" sz="2400">
                <a:latin typeface="Arial" charset="0"/>
                <a:cs typeface="Arial" charset="0"/>
              </a:rPr>
              <a:t> </a:t>
            </a:r>
            <a:r>
              <a:rPr lang="el-GR" altLang="en-US" sz="2400">
                <a:latin typeface="Arial" charset="0"/>
                <a:cs typeface="Arial" charset="0"/>
              </a:rPr>
              <a:t>β</a:t>
            </a:r>
            <a:r>
              <a:rPr lang="hr-HR" altLang="en-US" sz="2400">
                <a:latin typeface="Arial" charset="0"/>
                <a:cs typeface="Arial" charset="0"/>
              </a:rPr>
              <a:t> 	 klasa 4</a:t>
            </a:r>
            <a:endParaRPr lang="hr-HR" altLang="en-US" sz="1200">
              <a:latin typeface="Arial" charset="0"/>
              <a:cs typeface="Arial" charset="0"/>
            </a:endParaRPr>
          </a:p>
          <a:p>
            <a:pPr eaLnBrk="1" hangingPunct="1">
              <a:buFontTx/>
              <a:buNone/>
            </a:pPr>
            <a:r>
              <a:rPr lang="hr-HR" altLang="en-US" sz="2400">
                <a:latin typeface="Arial" charset="0"/>
                <a:cs typeface="Arial" charset="0"/>
              </a:rPr>
              <a:t>		    </a:t>
            </a:r>
            <a:r>
              <a:rPr lang="el-GR" altLang="en-US" sz="2400">
                <a:latin typeface="Arial" charset="0"/>
                <a:cs typeface="Arial" charset="0"/>
              </a:rPr>
              <a:t>β</a:t>
            </a:r>
            <a:r>
              <a:rPr lang="hr-HR" altLang="en-US" sz="1200">
                <a:latin typeface="Arial" charset="0"/>
                <a:cs typeface="Arial" charset="0"/>
              </a:rPr>
              <a:t>3</a:t>
            </a:r>
            <a:r>
              <a:rPr lang="hr-HR" altLang="en-US" sz="2400">
                <a:latin typeface="Arial" charset="0"/>
                <a:cs typeface="Arial" charset="0"/>
              </a:rPr>
              <a:t> </a:t>
            </a:r>
            <a:r>
              <a:rPr lang="en-US" altLang="en-US" sz="2400">
                <a:latin typeface="Arial" charset="0"/>
                <a:cs typeface="Arial" charset="0"/>
              </a:rPr>
              <a:t>&lt;</a:t>
            </a:r>
            <a:r>
              <a:rPr lang="hr-HR" altLang="en-US" sz="2400">
                <a:latin typeface="Arial" charset="0"/>
                <a:cs typeface="Arial" charset="0"/>
              </a:rPr>
              <a:t> </a:t>
            </a:r>
            <a:r>
              <a:rPr lang="el-GR" altLang="en-US" sz="2400">
                <a:latin typeface="Arial" charset="0"/>
                <a:cs typeface="Arial" charset="0"/>
              </a:rPr>
              <a:t>β</a:t>
            </a:r>
            <a:r>
              <a:rPr lang="hr-HR" altLang="en-US" sz="2400">
                <a:latin typeface="Arial" charset="0"/>
                <a:cs typeface="Arial" charset="0"/>
              </a:rPr>
              <a:t> 	  klasa 4</a:t>
            </a:r>
          </a:p>
        </p:txBody>
      </p:sp>
      <p:graphicFrame>
        <p:nvGraphicFramePr>
          <p:cNvPr id="483419" name="Group 91"/>
          <p:cNvGraphicFramePr>
            <a:graphicFrameLocks noGrp="1"/>
          </p:cNvGraphicFramePr>
          <p:nvPr/>
        </p:nvGraphicFramePr>
        <p:xfrm>
          <a:off x="539750" y="3429000"/>
          <a:ext cx="4465638" cy="2886076"/>
        </p:xfrm>
        <a:graphic>
          <a:graphicData uri="http://schemas.openxmlformats.org/drawingml/2006/table">
            <a:tbl>
              <a:tblPr/>
              <a:tblGrid>
                <a:gridCol w="1730375">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935038">
                  <a:extLst>
                    <a:ext uri="{9D8B030D-6E8A-4147-A177-3AD203B41FA5}">
                      <a16:colId xmlns:a16="http://schemas.microsoft.com/office/drawing/2014/main" val="20003"/>
                    </a:ext>
                  </a:extLst>
                </a:gridCol>
              </a:tblGrid>
              <a:tr h="503238">
                <a:tc row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Izvijanje materijala</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Vanjski presjeci</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el-GR" sz="2000" b="0" i="0" u="none" strike="noStrike" cap="none" normalizeH="0" baseline="0">
                          <a:ln>
                            <a:noFill/>
                          </a:ln>
                          <a:solidFill>
                            <a:schemeClr val="tx1"/>
                          </a:solidFill>
                          <a:effectLst/>
                          <a:latin typeface="Arial" pitchFamily="34" charset="0"/>
                          <a:cs typeface="Arial" pitchFamily="34" charset="0"/>
                        </a:rPr>
                        <a:t>β</a:t>
                      </a:r>
                      <a:r>
                        <a:rPr kumimoji="1" lang="hr-HR" sz="1000" b="0" i="0" u="none" strike="noStrike" cap="none" normalizeH="0" baseline="0">
                          <a:ln>
                            <a:noFill/>
                          </a:ln>
                          <a:solidFill>
                            <a:schemeClr val="tx1"/>
                          </a:solidFill>
                          <a:effectLst/>
                          <a:latin typeface="Arial" pitchFamily="34" charset="0"/>
                          <a:cs typeface="Arial" pitchFamily="34" charset="0"/>
                        </a:rPr>
                        <a:t>1</a:t>
                      </a:r>
                      <a:r>
                        <a:rPr kumimoji="1" lang="hr-HR" sz="2400" b="0" i="0" u="none" strike="noStrike" cap="none" normalizeH="0" baseline="0">
                          <a:ln>
                            <a:noFill/>
                          </a:ln>
                          <a:solidFill>
                            <a:schemeClr val="tx1"/>
                          </a:solidFill>
                          <a:effectLst/>
                          <a:latin typeface="Arial" pitchFamily="34" charset="0"/>
                          <a:cs typeface="Arial" pitchFamily="34" charset="0"/>
                        </a:rPr>
                        <a:t>/</a:t>
                      </a:r>
                      <a:r>
                        <a:rPr kumimoji="1" lang="el-GR" sz="2400" b="0" i="0" u="none" strike="noStrike" cap="none" normalizeH="0" baseline="0">
                          <a:ln>
                            <a:noFill/>
                          </a:ln>
                          <a:solidFill>
                            <a:schemeClr val="tx1"/>
                          </a:solidFill>
                          <a:effectLst/>
                          <a:latin typeface="Arial" pitchFamily="34" charset="0"/>
                          <a:cs typeface="Arial" pitchFamily="34" charset="0"/>
                        </a:rPr>
                        <a:t>ε</a:t>
                      </a:r>
                      <a:r>
                        <a:rPr kumimoji="1" lang="hr-HR" sz="2400" b="0" i="0" u="none" strike="noStrike" cap="none" normalizeH="0" baseline="0">
                          <a:ln>
                            <a:noFill/>
                          </a:ln>
                          <a:solidFill>
                            <a:schemeClr val="tx1"/>
                          </a:solidFill>
                          <a:effectLst/>
                          <a:latin typeface="Arial" pitchFamily="34" charset="0"/>
                          <a:cs typeface="Arial" pitchFamily="34" charset="0"/>
                        </a:rPr>
                        <a:t> </a:t>
                      </a:r>
                      <a:endParaRPr kumimoji="1" lang="en-US"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el-GR" sz="2000" b="0" i="0" u="none" strike="noStrike" cap="none" normalizeH="0" baseline="0">
                          <a:ln>
                            <a:noFill/>
                          </a:ln>
                          <a:solidFill>
                            <a:schemeClr val="tx1"/>
                          </a:solidFill>
                          <a:effectLst/>
                          <a:latin typeface="Arial" pitchFamily="34" charset="0"/>
                          <a:cs typeface="Arial" pitchFamily="34" charset="0"/>
                        </a:rPr>
                        <a:t>β</a:t>
                      </a:r>
                      <a:r>
                        <a:rPr kumimoji="1" lang="hr-HR" sz="1000" b="0" i="0" u="none" strike="noStrike" cap="none" normalizeH="0" baseline="0">
                          <a:ln>
                            <a:noFill/>
                          </a:ln>
                          <a:solidFill>
                            <a:schemeClr val="tx1"/>
                          </a:solidFill>
                          <a:effectLst/>
                          <a:latin typeface="Arial" pitchFamily="34" charset="0"/>
                          <a:cs typeface="Arial" pitchFamily="34" charset="0"/>
                        </a:rPr>
                        <a:t>2 </a:t>
                      </a:r>
                      <a:r>
                        <a:rPr kumimoji="1" lang="hr-HR" sz="2400" b="0" i="0" u="none" strike="noStrike" cap="none" normalizeH="0" baseline="0">
                          <a:ln>
                            <a:noFill/>
                          </a:ln>
                          <a:solidFill>
                            <a:schemeClr val="tx1"/>
                          </a:solidFill>
                          <a:effectLst/>
                          <a:latin typeface="Arial" pitchFamily="34" charset="0"/>
                          <a:cs typeface="Arial" pitchFamily="34" charset="0"/>
                        </a:rPr>
                        <a:t>/</a:t>
                      </a:r>
                      <a:r>
                        <a:rPr kumimoji="1" lang="el-GR" sz="2400" b="0" i="0" u="none" strike="noStrike" cap="none" normalizeH="0" baseline="0">
                          <a:ln>
                            <a:noFill/>
                          </a:ln>
                          <a:solidFill>
                            <a:schemeClr val="tx1"/>
                          </a:solidFill>
                          <a:effectLst/>
                          <a:latin typeface="Arial" pitchFamily="34" charset="0"/>
                          <a:cs typeface="Arial" pitchFamily="34" charset="0"/>
                        </a:rPr>
                        <a:t>ε</a:t>
                      </a:r>
                      <a:endParaRPr kumimoji="1" lang="en-US"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el-GR" sz="2000" b="0" i="0" u="none" strike="noStrike" cap="none" normalizeH="0" baseline="0">
                          <a:ln>
                            <a:noFill/>
                          </a:ln>
                          <a:solidFill>
                            <a:schemeClr val="tx1"/>
                          </a:solidFill>
                          <a:effectLst/>
                          <a:latin typeface="Arial" pitchFamily="34" charset="0"/>
                          <a:cs typeface="Arial" pitchFamily="34" charset="0"/>
                        </a:rPr>
                        <a:t>β</a:t>
                      </a:r>
                      <a:r>
                        <a:rPr kumimoji="1" lang="hr-HR" sz="1000" b="0" i="0" u="none" strike="noStrike" cap="none" normalizeH="0" baseline="0">
                          <a:ln>
                            <a:noFill/>
                          </a:ln>
                          <a:solidFill>
                            <a:schemeClr val="tx1"/>
                          </a:solidFill>
                          <a:effectLst/>
                          <a:latin typeface="Arial" pitchFamily="34" charset="0"/>
                          <a:cs typeface="Arial" pitchFamily="34" charset="0"/>
                        </a:rPr>
                        <a:t>3</a:t>
                      </a:r>
                      <a:r>
                        <a:rPr kumimoji="1" lang="hr-HR" sz="2400" b="0" i="0" u="none" strike="noStrike" cap="none" normalizeH="0" baseline="0">
                          <a:ln>
                            <a:noFill/>
                          </a:ln>
                          <a:solidFill>
                            <a:schemeClr val="tx1"/>
                          </a:solidFill>
                          <a:effectLst/>
                          <a:latin typeface="Arial" pitchFamily="34" charset="0"/>
                          <a:cs typeface="Arial" pitchFamily="34" charset="0"/>
                        </a:rPr>
                        <a:t>/</a:t>
                      </a:r>
                      <a:r>
                        <a:rPr kumimoji="1" lang="el-GR" sz="2400" b="0" i="0" u="none" strike="noStrike" cap="none" normalizeH="0" baseline="0">
                          <a:ln>
                            <a:noFill/>
                          </a:ln>
                          <a:solidFill>
                            <a:schemeClr val="tx1"/>
                          </a:solidFill>
                          <a:effectLst/>
                          <a:latin typeface="Arial" pitchFamily="34" charset="0"/>
                          <a:cs typeface="Arial" pitchFamily="34" charset="0"/>
                        </a:rPr>
                        <a:t>ε</a:t>
                      </a:r>
                      <a:endParaRPr kumimoji="1" lang="el-GR" sz="1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62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Klasa A, o</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3</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4,5</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6</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49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Klasa A, w</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2,5</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4</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5</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Klasa B, o</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3,5</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4,5</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5</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Klasa B, w</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3</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3,5</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4</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2437" name="Text Box 92"/>
          <p:cNvSpPr txBox="1">
            <a:spLocks noChangeArrowheads="1"/>
          </p:cNvSpPr>
          <p:nvPr/>
        </p:nvSpPr>
        <p:spPr bwMode="auto">
          <a:xfrm>
            <a:off x="5380038" y="5805488"/>
            <a:ext cx="32242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i="1">
              <a:solidFill>
                <a:srgbClr val="FFFFFF"/>
              </a:solidFill>
              <a:latin typeface="Arial" charset="0"/>
              <a:cs typeface="Arial" charset="0"/>
            </a:endParaRPr>
          </a:p>
        </p:txBody>
      </p:sp>
      <p:sp>
        <p:nvSpPr>
          <p:cNvPr id="102438" name="Text Box 93"/>
          <p:cNvSpPr txBox="1">
            <a:spLocks noChangeArrowheads="1"/>
          </p:cNvSpPr>
          <p:nvPr/>
        </p:nvSpPr>
        <p:spPr bwMode="auto">
          <a:xfrm>
            <a:off x="5076825" y="5373688"/>
            <a:ext cx="36004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Granice vitkosti za vanjske dijelove presjeka, o = bez varova, w = sa longitudinalnim varovima</a:t>
            </a:r>
            <a:endParaRPr kumimoji="0" lang="en-US" altLang="en-US" sz="1800" i="1">
              <a:solidFill>
                <a:srgbClr val="FFFFFF"/>
              </a:solidFill>
              <a:latin typeface="Arial" charset="0"/>
              <a:cs typeface="Arial" charset="0"/>
            </a:endParaRPr>
          </a:p>
        </p:txBody>
      </p:sp>
      <p:sp>
        <p:nvSpPr>
          <p:cNvPr id="102439" name="Text Box 94"/>
          <p:cNvSpPr txBox="1">
            <a:spLocks noChangeArrowheads="1"/>
          </p:cNvSpPr>
          <p:nvPr/>
        </p:nvSpPr>
        <p:spPr bwMode="auto">
          <a:xfrm>
            <a:off x="5724525" y="3857625"/>
            <a:ext cx="2633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lang="hr-HR" altLang="en-US" sz="2400">
                <a:solidFill>
                  <a:srgbClr val="FFFFFF"/>
                </a:solidFill>
                <a:latin typeface="Arial" charset="0"/>
                <a:cs typeface="Arial" charset="0"/>
              </a:rPr>
              <a:t> </a:t>
            </a:r>
            <a:r>
              <a:rPr lang="el-GR" altLang="en-US" sz="2400">
                <a:solidFill>
                  <a:srgbClr val="FFFFFF"/>
                </a:solidFill>
                <a:latin typeface="Arial" charset="0"/>
                <a:cs typeface="Arial" charset="0"/>
              </a:rPr>
              <a:t>ε</a:t>
            </a:r>
            <a:r>
              <a:rPr lang="hr-HR" altLang="en-US" sz="1800" i="1">
                <a:solidFill>
                  <a:srgbClr val="FFFFFF"/>
                </a:solidFill>
                <a:latin typeface="Arial" charset="0"/>
                <a:cs typeface="Arial" charset="0"/>
              </a:rPr>
              <a:t> </a:t>
            </a:r>
            <a:r>
              <a:rPr lang="hr-HR" altLang="en-US" sz="2400">
                <a:solidFill>
                  <a:srgbClr val="FFFFFF"/>
                </a:solidFill>
                <a:latin typeface="Arial" charset="0"/>
                <a:cs typeface="Arial" charset="0"/>
              </a:rPr>
              <a:t>= √ (250 / f</a:t>
            </a:r>
            <a:r>
              <a:rPr lang="hr-HR" altLang="en-US" sz="1200">
                <a:solidFill>
                  <a:srgbClr val="FFFFFF"/>
                </a:solidFill>
                <a:latin typeface="Arial" charset="0"/>
                <a:cs typeface="Arial" charset="0"/>
              </a:rPr>
              <a:t>0</a:t>
            </a:r>
            <a:r>
              <a:rPr lang="hr-HR" altLang="en-US" sz="2400">
                <a:solidFill>
                  <a:srgbClr val="FFFFFF"/>
                </a:solidFill>
                <a:latin typeface="Arial" charset="0"/>
                <a:cs typeface="Arial" charset="0"/>
              </a:rPr>
              <a:t>) </a:t>
            </a:r>
            <a:endParaRPr lang="en-US" altLang="en-US" sz="2400">
              <a:solidFill>
                <a:srgbClr val="FFFFFF"/>
              </a:solidFill>
              <a:latin typeface="Arial" charset="0"/>
              <a:cs typeface="Arial" charset="0"/>
            </a:endParaRPr>
          </a:p>
        </p:txBody>
      </p:sp>
      <p:sp>
        <p:nvSpPr>
          <p:cNvPr id="102440" name="Line 95"/>
          <p:cNvSpPr>
            <a:spLocks noChangeShapeType="1"/>
          </p:cNvSpPr>
          <p:nvPr/>
        </p:nvSpPr>
        <p:spPr bwMode="auto">
          <a:xfrm>
            <a:off x="6516688" y="4005263"/>
            <a:ext cx="1295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02441" name="Line 96"/>
          <p:cNvSpPr>
            <a:spLocks noChangeShapeType="1"/>
          </p:cNvSpPr>
          <p:nvPr/>
        </p:nvSpPr>
        <p:spPr bwMode="auto">
          <a:xfrm>
            <a:off x="6516688" y="4005263"/>
            <a:ext cx="13684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en-GB">
              <a:solidFill>
                <a:srgbClr val="FFFFFF"/>
              </a:solidFill>
              <a:latin typeface="Arial" charset="0"/>
              <a:cs typeface="Arial" charset="0"/>
            </a:endParaRPr>
          </a:p>
        </p:txBody>
      </p:sp>
      <p:sp>
        <p:nvSpPr>
          <p:cNvPr id="102442" name="Line 97"/>
          <p:cNvSpPr>
            <a:spLocks noChangeShapeType="1"/>
          </p:cNvSpPr>
          <p:nvPr/>
        </p:nvSpPr>
        <p:spPr bwMode="auto">
          <a:xfrm>
            <a:off x="6516688" y="4005263"/>
            <a:ext cx="1295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eaLnBrk="0" fontAlgn="base" hangingPunct="0">
              <a:spcBef>
                <a:spcPct val="0"/>
              </a:spcBef>
              <a:spcAft>
                <a:spcPct val="0"/>
              </a:spcAft>
            </a:pPr>
            <a:endParaRPr lang="en-GB">
              <a:solidFill>
                <a:srgbClr val="FFFFFF"/>
              </a:solidFill>
              <a:latin typeface="Arial" charset="0"/>
              <a:cs typeface="Arial" charset="0"/>
            </a:endParaRPr>
          </a:p>
        </p:txBody>
      </p:sp>
    </p:spTree>
    <p:extLst>
      <p:ext uri="{BB962C8B-B14F-4D97-AF65-F5344CB8AC3E}">
        <p14:creationId xmlns:p14="http://schemas.microsoft.com/office/powerpoint/2010/main" val="1110454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p:cNvSpPr txBox="1">
            <a:spLocks noChangeArrowheads="1"/>
          </p:cNvSpPr>
          <p:nvPr/>
        </p:nvSpPr>
        <p:spPr bwMode="auto">
          <a:xfrm>
            <a:off x="250825" y="620713"/>
            <a:ext cx="8785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i="1" u="sng" dirty="0">
                <a:solidFill>
                  <a:srgbClr val="FFFFFF"/>
                </a:solidFill>
                <a:latin typeface="Arial" charset="0"/>
                <a:cs typeface="Arial" charset="0"/>
              </a:rPr>
              <a:t>Koncept efektivne debljine</a:t>
            </a:r>
          </a:p>
          <a:p>
            <a:pPr fontAlgn="base">
              <a:spcBef>
                <a:spcPct val="50000"/>
              </a:spcBef>
              <a:spcAft>
                <a:spcPct val="0"/>
              </a:spcAft>
              <a:buClrTx/>
              <a:buSzTx/>
              <a:buFontTx/>
              <a:buNone/>
            </a:pPr>
            <a:endParaRPr kumimoji="0" lang="el-GR" altLang="en-US" sz="2400" dirty="0">
              <a:solidFill>
                <a:srgbClr val="FFFFFF"/>
              </a:solidFill>
              <a:latin typeface="Arial" charset="0"/>
              <a:cs typeface="Arial" charset="0"/>
            </a:endParaRPr>
          </a:p>
        </p:txBody>
      </p:sp>
      <p:graphicFrame>
        <p:nvGraphicFramePr>
          <p:cNvPr id="484424" name="Group 72"/>
          <p:cNvGraphicFramePr>
            <a:graphicFrameLocks noGrp="1"/>
          </p:cNvGraphicFramePr>
          <p:nvPr>
            <p:extLst>
              <p:ext uri="{D42A27DB-BD31-4B8C-83A1-F6EECF244321}">
                <p14:modId xmlns:p14="http://schemas.microsoft.com/office/powerpoint/2010/main" val="2998530273"/>
              </p:ext>
            </p:extLst>
          </p:nvPr>
        </p:nvGraphicFramePr>
        <p:xfrm>
          <a:off x="225943" y="2096294"/>
          <a:ext cx="5327650" cy="2808288"/>
        </p:xfrm>
        <a:graphic>
          <a:graphicData uri="http://schemas.openxmlformats.org/drawingml/2006/table">
            <a:tbl>
              <a:tblPr/>
              <a:tblGrid>
                <a:gridCol w="1754188">
                  <a:extLst>
                    <a:ext uri="{9D8B030D-6E8A-4147-A177-3AD203B41FA5}">
                      <a16:colId xmlns:a16="http://schemas.microsoft.com/office/drawing/2014/main" val="20000"/>
                    </a:ext>
                  </a:extLst>
                </a:gridCol>
                <a:gridCol w="839787">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74725">
                  <a:extLst>
                    <a:ext uri="{9D8B030D-6E8A-4147-A177-3AD203B41FA5}">
                      <a16:colId xmlns:a16="http://schemas.microsoft.com/office/drawing/2014/main" val="20003"/>
                    </a:ext>
                  </a:extLst>
                </a:gridCol>
                <a:gridCol w="844550">
                  <a:extLst>
                    <a:ext uri="{9D8B030D-6E8A-4147-A177-3AD203B41FA5}">
                      <a16:colId xmlns:a16="http://schemas.microsoft.com/office/drawing/2014/main" val="20004"/>
                    </a:ext>
                  </a:extLst>
                </a:gridCol>
              </a:tblGrid>
              <a:tr h="503238">
                <a:tc row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dirty="0">
                          <a:ln>
                            <a:noFill/>
                          </a:ln>
                          <a:solidFill>
                            <a:schemeClr val="tx1"/>
                          </a:solidFill>
                          <a:effectLst/>
                          <a:latin typeface="Arial" pitchFamily="34" charset="0"/>
                        </a:rPr>
                        <a:t>Izvijanje materijala</a:t>
                      </a:r>
                      <a:endParaRPr kumimoji="1"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Unutarnji</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Vanjski</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45720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000" b="0" i="0" u="none" strike="noStrike" cap="none" normalizeH="0" baseline="0" dirty="0">
                          <a:ln>
                            <a:noFill/>
                          </a:ln>
                          <a:solidFill>
                            <a:schemeClr val="tx1"/>
                          </a:solidFill>
                          <a:effectLst/>
                          <a:latin typeface="Arial" pitchFamily="34" charset="0"/>
                          <a:cs typeface="Arial" pitchFamily="34" charset="0"/>
                        </a:rPr>
                        <a:t>C1</a:t>
                      </a:r>
                      <a:r>
                        <a:rPr kumimoji="1" lang="hr-HR" sz="2400" b="0" i="0" u="none" strike="noStrike" cap="none" normalizeH="0" baseline="0" dirty="0">
                          <a:ln>
                            <a:noFill/>
                          </a:ln>
                          <a:solidFill>
                            <a:schemeClr val="tx1"/>
                          </a:solidFill>
                          <a:effectLst/>
                          <a:latin typeface="Arial" pitchFamily="34" charset="0"/>
                          <a:cs typeface="Arial" pitchFamily="34" charset="0"/>
                        </a:rPr>
                        <a:t> </a:t>
                      </a:r>
                      <a:endParaRPr kumimoji="1" lang="en-US"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000" b="0" i="0" u="none" strike="noStrike" cap="none" normalizeH="0" baseline="0">
                          <a:ln>
                            <a:noFill/>
                          </a:ln>
                          <a:solidFill>
                            <a:schemeClr val="tx1"/>
                          </a:solidFill>
                          <a:effectLst/>
                          <a:latin typeface="Arial" pitchFamily="34" charset="0"/>
                          <a:cs typeface="Arial" pitchFamily="34" charset="0"/>
                        </a:rPr>
                        <a:t>C2</a:t>
                      </a:r>
                      <a:endParaRPr kumimoji="1" lang="en-US"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000" b="0" i="0" u="none" strike="noStrike" cap="none" normalizeH="0" baseline="0">
                          <a:ln>
                            <a:noFill/>
                          </a:ln>
                          <a:solidFill>
                            <a:schemeClr val="tx1"/>
                          </a:solidFill>
                          <a:effectLst/>
                          <a:latin typeface="Arial" pitchFamily="34" charset="0"/>
                          <a:cs typeface="Arial" pitchFamily="34" charset="0"/>
                        </a:rPr>
                        <a:t>C1</a:t>
                      </a:r>
                      <a:endParaRPr kumimoji="1" lang="el-GR" sz="1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000" b="0" i="0" u="none" strike="noStrike" cap="none" normalizeH="0" baseline="0">
                          <a:ln>
                            <a:noFill/>
                          </a:ln>
                          <a:solidFill>
                            <a:schemeClr val="tx1"/>
                          </a:solidFill>
                          <a:effectLst/>
                          <a:latin typeface="Arial" pitchFamily="34" charset="0"/>
                          <a:cs typeface="Arial" pitchFamily="34" charset="0"/>
                        </a:rPr>
                        <a:t>C2</a:t>
                      </a:r>
                      <a:endParaRPr kumimoji="1" lang="el-GR" sz="20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62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Klasa A, o</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32</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220</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10</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000" b="0" i="0" u="none" strike="noStrike" cap="none" normalizeH="0" baseline="0">
                          <a:ln>
                            <a:noFill/>
                          </a:ln>
                          <a:solidFill>
                            <a:schemeClr val="tx1"/>
                          </a:solidFill>
                          <a:effectLst/>
                          <a:latin typeface="Arial" pitchFamily="34" charset="0"/>
                        </a:rPr>
                        <a:t>24</a:t>
                      </a:r>
                      <a:endParaRPr kumimoji="1"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Klasa A, w</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29</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198</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9</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000" b="0" i="0" u="none" strike="noStrike" cap="none" normalizeH="0" baseline="0">
                          <a:ln>
                            <a:noFill/>
                          </a:ln>
                          <a:solidFill>
                            <a:schemeClr val="tx1"/>
                          </a:solidFill>
                          <a:effectLst/>
                          <a:latin typeface="Arial" pitchFamily="34" charset="0"/>
                        </a:rPr>
                        <a:t>20</a:t>
                      </a:r>
                      <a:endParaRPr kumimoji="1"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Klasa B, o</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29</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198</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9</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000" b="0" i="0" u="none" strike="noStrike" cap="none" normalizeH="0" baseline="0">
                          <a:ln>
                            <a:noFill/>
                          </a:ln>
                          <a:solidFill>
                            <a:schemeClr val="tx1"/>
                          </a:solidFill>
                          <a:effectLst/>
                          <a:latin typeface="Arial" pitchFamily="34" charset="0"/>
                        </a:rPr>
                        <a:t>20</a:t>
                      </a:r>
                      <a:endParaRPr kumimoji="1" lang="en-US"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Klasa B, w</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25</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150</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400" b="0" i="0" u="none" strike="noStrike" cap="none" normalizeH="0" baseline="0">
                          <a:ln>
                            <a:noFill/>
                          </a:ln>
                          <a:solidFill>
                            <a:schemeClr val="tx1"/>
                          </a:solidFill>
                          <a:effectLst/>
                          <a:latin typeface="Arial" pitchFamily="34" charset="0"/>
                        </a:rPr>
                        <a:t>8</a:t>
                      </a:r>
                      <a:endParaRPr kumimoji="1" lang="en-US" sz="24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2000" b="0" i="0" u="none" strike="noStrike" cap="none" normalizeH="0" baseline="0" dirty="0">
                          <a:ln>
                            <a:noFill/>
                          </a:ln>
                          <a:solidFill>
                            <a:schemeClr val="tx1"/>
                          </a:solidFill>
                          <a:effectLst/>
                          <a:latin typeface="Arial" pitchFamily="34" charset="0"/>
                        </a:rPr>
                        <a:t>16</a:t>
                      </a:r>
                      <a:endParaRPr kumimoji="1" lang="en-US"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3468" name="Text Box 73"/>
          <p:cNvSpPr txBox="1">
            <a:spLocks noChangeArrowheads="1"/>
          </p:cNvSpPr>
          <p:nvPr/>
        </p:nvSpPr>
        <p:spPr bwMode="auto">
          <a:xfrm>
            <a:off x="5724525" y="3500438"/>
            <a:ext cx="341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el-GR" altLang="en-US" sz="2400" i="1">
                <a:solidFill>
                  <a:srgbClr val="FFFFFF"/>
                </a:solidFill>
                <a:latin typeface="Arial" charset="0"/>
                <a:cs typeface="Arial" charset="0"/>
              </a:rPr>
              <a:t>ρ</a:t>
            </a:r>
            <a:r>
              <a:rPr kumimoji="0" lang="hr-HR" altLang="en-US" sz="1200" i="1">
                <a:solidFill>
                  <a:srgbClr val="FFFFFF"/>
                </a:solidFill>
                <a:latin typeface="Arial" charset="0"/>
                <a:cs typeface="Arial" charset="0"/>
              </a:rPr>
              <a:t>c</a:t>
            </a:r>
            <a:r>
              <a:rPr kumimoji="0" lang="hr-HR" altLang="en-US" sz="2000" i="1">
                <a:solidFill>
                  <a:srgbClr val="FFFFFF"/>
                </a:solidFill>
                <a:latin typeface="Arial" charset="0"/>
                <a:cs typeface="Arial" charset="0"/>
              </a:rPr>
              <a:t> = C1/ (</a:t>
            </a:r>
            <a:r>
              <a:rPr lang="el-GR" altLang="en-US" sz="2000">
                <a:solidFill>
                  <a:srgbClr val="FFFFFF"/>
                </a:solidFill>
                <a:latin typeface="Arial" charset="0"/>
                <a:cs typeface="Arial" charset="0"/>
              </a:rPr>
              <a:t>β</a:t>
            </a:r>
            <a:r>
              <a:rPr lang="hr-HR" altLang="en-US" sz="2000">
                <a:solidFill>
                  <a:srgbClr val="FFFFFF"/>
                </a:solidFill>
                <a:latin typeface="Arial" charset="0"/>
                <a:cs typeface="Arial" charset="0"/>
              </a:rPr>
              <a:t>/</a:t>
            </a:r>
            <a:r>
              <a:rPr lang="el-GR" altLang="en-US" sz="2000">
                <a:solidFill>
                  <a:srgbClr val="FFFFFF"/>
                </a:solidFill>
                <a:latin typeface="Arial" charset="0"/>
                <a:cs typeface="Arial" charset="0"/>
              </a:rPr>
              <a:t>ε</a:t>
            </a:r>
            <a:r>
              <a:rPr lang="hr-HR" altLang="en-US" sz="2000">
                <a:solidFill>
                  <a:srgbClr val="FFFFFF"/>
                </a:solidFill>
                <a:latin typeface="Arial" charset="0"/>
                <a:cs typeface="Arial" charset="0"/>
              </a:rPr>
              <a:t>)</a:t>
            </a:r>
            <a:r>
              <a:rPr lang="hr-HR" altLang="en-US" sz="2000" i="1">
                <a:solidFill>
                  <a:srgbClr val="FFFFFF"/>
                </a:solidFill>
                <a:latin typeface="Arial" charset="0"/>
                <a:cs typeface="Arial" charset="0"/>
              </a:rPr>
              <a:t> – C2/ (</a:t>
            </a:r>
            <a:r>
              <a:rPr lang="el-GR" altLang="en-US" sz="2000">
                <a:solidFill>
                  <a:srgbClr val="FFFFFF"/>
                </a:solidFill>
                <a:latin typeface="Arial" charset="0"/>
                <a:cs typeface="Arial" charset="0"/>
              </a:rPr>
              <a:t>β</a:t>
            </a:r>
            <a:r>
              <a:rPr lang="hr-HR" altLang="en-US" sz="2000">
                <a:solidFill>
                  <a:srgbClr val="FFFFFF"/>
                </a:solidFill>
                <a:latin typeface="Arial" charset="0"/>
                <a:cs typeface="Arial" charset="0"/>
              </a:rPr>
              <a:t>/</a:t>
            </a:r>
            <a:r>
              <a:rPr lang="el-GR" altLang="en-US" sz="2000">
                <a:solidFill>
                  <a:srgbClr val="FFFFFF"/>
                </a:solidFill>
                <a:latin typeface="Arial" charset="0"/>
                <a:cs typeface="Arial" charset="0"/>
              </a:rPr>
              <a:t>ε</a:t>
            </a:r>
            <a:r>
              <a:rPr lang="hr-HR" altLang="en-US" sz="2000">
                <a:solidFill>
                  <a:srgbClr val="FFFFFF"/>
                </a:solidFill>
                <a:latin typeface="Arial" charset="0"/>
                <a:cs typeface="Arial" charset="0"/>
              </a:rPr>
              <a:t>)</a:t>
            </a:r>
            <a:r>
              <a:rPr lang="hr-HR" altLang="en-US" sz="1800" i="1">
                <a:solidFill>
                  <a:srgbClr val="FFFFFF"/>
                </a:solidFill>
                <a:latin typeface="Arial" charset="0"/>
                <a:cs typeface="Arial" charset="0"/>
              </a:rPr>
              <a:t> </a:t>
            </a:r>
            <a:endParaRPr lang="el-GR" altLang="en-US" sz="1800" i="1">
              <a:solidFill>
                <a:srgbClr val="FFFFFF"/>
              </a:solidFill>
              <a:latin typeface="Arial" charset="0"/>
              <a:cs typeface="Arial" charset="0"/>
            </a:endParaRPr>
          </a:p>
        </p:txBody>
      </p:sp>
      <p:sp>
        <p:nvSpPr>
          <p:cNvPr id="103469" name="Text Box 74"/>
          <p:cNvSpPr txBox="1">
            <a:spLocks noChangeArrowheads="1"/>
          </p:cNvSpPr>
          <p:nvPr/>
        </p:nvSpPr>
        <p:spPr bwMode="auto">
          <a:xfrm>
            <a:off x="5724525" y="5373688"/>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Konstante C1 i C2 za lokalno izvijanje</a:t>
            </a:r>
            <a:endParaRPr kumimoji="0" lang="en-US" altLang="en-US" sz="1800" i="1">
              <a:solidFill>
                <a:srgbClr val="FFFFFF"/>
              </a:solidFill>
              <a:latin typeface="Arial" charset="0"/>
              <a:cs typeface="Arial" charset="0"/>
            </a:endParaRPr>
          </a:p>
        </p:txBody>
      </p:sp>
      <p:sp>
        <p:nvSpPr>
          <p:cNvPr id="103470" name="Text Box 75"/>
          <p:cNvSpPr txBox="1">
            <a:spLocks noChangeArrowheads="1"/>
          </p:cNvSpPr>
          <p:nvPr/>
        </p:nvSpPr>
        <p:spPr bwMode="auto">
          <a:xfrm>
            <a:off x="6443663" y="4221163"/>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i="1">
                <a:solidFill>
                  <a:srgbClr val="FFFFFF"/>
                </a:solidFill>
                <a:latin typeface="Arial" charset="0"/>
                <a:cs typeface="Arial" charset="0"/>
              </a:rPr>
              <a:t>t</a:t>
            </a:r>
            <a:r>
              <a:rPr kumimoji="0" lang="hr-HR" altLang="en-US" sz="1200" i="1">
                <a:solidFill>
                  <a:srgbClr val="FFFFFF"/>
                </a:solidFill>
                <a:latin typeface="Arial" charset="0"/>
                <a:cs typeface="Arial" charset="0"/>
              </a:rPr>
              <a:t>eff</a:t>
            </a:r>
            <a:r>
              <a:rPr kumimoji="0" lang="hr-HR" altLang="en-US" sz="2400" i="1">
                <a:solidFill>
                  <a:srgbClr val="FFFFFF"/>
                </a:solidFill>
                <a:latin typeface="Arial" charset="0"/>
                <a:cs typeface="Arial" charset="0"/>
              </a:rPr>
              <a:t> = </a:t>
            </a:r>
            <a:r>
              <a:rPr kumimoji="0" lang="el-GR" altLang="en-US" sz="2400" i="1">
                <a:solidFill>
                  <a:srgbClr val="FFFFFF"/>
                </a:solidFill>
                <a:latin typeface="Arial" charset="0"/>
                <a:cs typeface="Arial" charset="0"/>
              </a:rPr>
              <a:t>ρ</a:t>
            </a:r>
            <a:r>
              <a:rPr kumimoji="0" lang="hr-HR" altLang="en-US" sz="1200" i="1">
                <a:solidFill>
                  <a:srgbClr val="FFFFFF"/>
                </a:solidFill>
                <a:latin typeface="Arial" charset="0"/>
                <a:cs typeface="Arial" charset="0"/>
              </a:rPr>
              <a:t>c </a:t>
            </a:r>
            <a:r>
              <a:rPr kumimoji="0" lang="hr-HR" altLang="en-US" sz="2400" i="1">
                <a:solidFill>
                  <a:srgbClr val="FFFFFF"/>
                </a:solidFill>
                <a:latin typeface="Arial" charset="0"/>
                <a:cs typeface="Arial" charset="0"/>
              </a:rPr>
              <a:t>t</a:t>
            </a:r>
            <a:endParaRPr kumimoji="0" lang="el-GR" altLang="en-US" sz="2400" i="1">
              <a:solidFill>
                <a:srgbClr val="FFFFFF"/>
              </a:solidFill>
              <a:latin typeface="Arial" charset="0"/>
              <a:cs typeface="Arial" charset="0"/>
            </a:endParaRPr>
          </a:p>
        </p:txBody>
      </p:sp>
      <p:sp>
        <p:nvSpPr>
          <p:cNvPr id="103471" name="Oval 76"/>
          <p:cNvSpPr>
            <a:spLocks noChangeArrowheads="1"/>
          </p:cNvSpPr>
          <p:nvPr/>
        </p:nvSpPr>
        <p:spPr bwMode="auto">
          <a:xfrm>
            <a:off x="7092950" y="4221163"/>
            <a:ext cx="935038" cy="5032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a:solidFill>
                <a:srgbClr val="FFFFFF"/>
              </a:solidFill>
              <a:latin typeface="Arial" charset="0"/>
              <a:cs typeface="Arial" charset="0"/>
            </a:endParaRPr>
          </a:p>
        </p:txBody>
      </p:sp>
      <p:sp>
        <p:nvSpPr>
          <p:cNvPr id="103472" name="Oval 77"/>
          <p:cNvSpPr>
            <a:spLocks noChangeArrowheads="1"/>
          </p:cNvSpPr>
          <p:nvPr/>
        </p:nvSpPr>
        <p:spPr bwMode="auto">
          <a:xfrm>
            <a:off x="6443663" y="4221163"/>
            <a:ext cx="1296987" cy="5048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a:solidFill>
                <a:srgbClr val="FFFFFF"/>
              </a:solidFill>
              <a:latin typeface="Arial" charset="0"/>
              <a:cs typeface="Arial" charset="0"/>
            </a:endParaRPr>
          </a:p>
        </p:txBody>
      </p:sp>
    </p:spTree>
    <p:extLst>
      <p:ext uri="{BB962C8B-B14F-4D97-AF65-F5344CB8AC3E}">
        <p14:creationId xmlns:p14="http://schemas.microsoft.com/office/powerpoint/2010/main" val="322494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body" idx="1"/>
          </p:nvPr>
        </p:nvSpPr>
        <p:spPr>
          <a:xfrm>
            <a:off x="542925" y="470694"/>
            <a:ext cx="8601075" cy="5561012"/>
          </a:xfrm>
        </p:spPr>
        <p:txBody>
          <a:bodyPr/>
          <a:lstStyle/>
          <a:p>
            <a:pPr eaLnBrk="1" hangingPunct="1">
              <a:buFontTx/>
              <a:buNone/>
            </a:pPr>
            <a:r>
              <a:rPr lang="hr-HR" altLang="en-US" sz="2000" i="1" u="sng" dirty="0">
                <a:latin typeface="Arial" charset="0"/>
              </a:rPr>
              <a:t>Torzija</a:t>
            </a:r>
          </a:p>
          <a:p>
            <a:pPr eaLnBrk="1" hangingPunct="1">
              <a:buFontTx/>
              <a:buNone/>
            </a:pPr>
            <a:r>
              <a:rPr lang="hr-HR" altLang="en-US" sz="2000" dirty="0">
                <a:latin typeface="Arial" charset="0"/>
              </a:rPr>
              <a:t>-aluminijski elementi oblikovani su da zadovolje mnogo različitih zahtjeva i funkcija</a:t>
            </a:r>
          </a:p>
          <a:p>
            <a:pPr eaLnBrk="1" hangingPunct="1">
              <a:buFontTx/>
              <a:buNone/>
            </a:pPr>
            <a:r>
              <a:rPr lang="hr-HR" altLang="en-US" sz="2000" dirty="0">
                <a:latin typeface="Arial" charset="0"/>
              </a:rPr>
              <a:t>-često imaju vrlo kompliciran i asimetričan presjek</a:t>
            </a:r>
          </a:p>
          <a:p>
            <a:pPr eaLnBrk="1" hangingPunct="1">
              <a:buFontTx/>
              <a:buNone/>
            </a:pPr>
            <a:r>
              <a:rPr lang="hr-HR" altLang="en-US" sz="2000" dirty="0">
                <a:latin typeface="Arial" charset="0"/>
              </a:rPr>
              <a:t>-centar </a:t>
            </a:r>
            <a:r>
              <a:rPr lang="hr-HR" altLang="en-US" sz="2000" dirty="0" err="1">
                <a:latin typeface="Arial" charset="0"/>
              </a:rPr>
              <a:t>posmika</a:t>
            </a:r>
            <a:r>
              <a:rPr lang="hr-HR" altLang="en-US" sz="2000" dirty="0">
                <a:latin typeface="Arial" charset="0"/>
              </a:rPr>
              <a:t> (CS) često se ne poklapa sa gravitacijskim središtem (GC)</a:t>
            </a:r>
          </a:p>
          <a:p>
            <a:pPr eaLnBrk="1" hangingPunct="1">
              <a:buFontTx/>
              <a:buNone/>
            </a:pPr>
            <a:r>
              <a:rPr lang="hr-HR" altLang="en-US" sz="2000" dirty="0">
                <a:latin typeface="Arial" charset="0"/>
              </a:rPr>
              <a:t>-ako opterećenje djeluje izvan centra </a:t>
            </a:r>
            <a:r>
              <a:rPr lang="hr-HR" altLang="en-US" sz="2000" dirty="0" err="1">
                <a:latin typeface="Arial" charset="0"/>
              </a:rPr>
              <a:t>posmika</a:t>
            </a:r>
            <a:r>
              <a:rPr lang="hr-HR" altLang="en-US" sz="2000" dirty="0">
                <a:latin typeface="Arial" charset="0"/>
              </a:rPr>
              <a:t> u gredi će se pojaviti moment  torzije</a:t>
            </a:r>
          </a:p>
          <a:p>
            <a:pPr eaLnBrk="1" hangingPunct="1">
              <a:buFontTx/>
              <a:buNone/>
            </a:pPr>
            <a:endParaRPr lang="hr-HR" altLang="en-US" sz="2400" dirty="0">
              <a:latin typeface="Arial" charset="0"/>
            </a:endParaRPr>
          </a:p>
          <a:p>
            <a:pPr eaLnBrk="1" hangingPunct="1">
              <a:buFontTx/>
              <a:buNone/>
            </a:pPr>
            <a:endParaRPr lang="hr-HR" altLang="en-US" sz="2400" dirty="0">
              <a:solidFill>
                <a:srgbClr val="FFFF00"/>
              </a:solidFill>
              <a:latin typeface="Arial" charset="0"/>
            </a:endParaRPr>
          </a:p>
        </p:txBody>
      </p:sp>
      <p:pic>
        <p:nvPicPr>
          <p:cNvPr id="1044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251200"/>
            <a:ext cx="3744912"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4452" name="Text Box 5"/>
          <p:cNvSpPr txBox="1">
            <a:spLocks noChangeArrowheads="1"/>
          </p:cNvSpPr>
          <p:nvPr/>
        </p:nvSpPr>
        <p:spPr bwMode="auto">
          <a:xfrm>
            <a:off x="4857750" y="5643563"/>
            <a:ext cx="3959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Efektivna debljina presjeka klase 4 sa varovima</a:t>
            </a:r>
          </a:p>
        </p:txBody>
      </p:sp>
    </p:spTree>
    <p:extLst>
      <p:ext uri="{BB962C8B-B14F-4D97-AF65-F5344CB8AC3E}">
        <p14:creationId xmlns:p14="http://schemas.microsoft.com/office/powerpoint/2010/main" val="893303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703036"/>
            <a:ext cx="6789738"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6499" name="Text Box 6"/>
          <p:cNvSpPr txBox="1">
            <a:spLocks noChangeArrowheads="1"/>
          </p:cNvSpPr>
          <p:nvPr/>
        </p:nvSpPr>
        <p:spPr bwMode="auto">
          <a:xfrm>
            <a:off x="1187450" y="5734050"/>
            <a:ext cx="7200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algn="ctr" fontAlgn="base">
              <a:spcBef>
                <a:spcPct val="50000"/>
              </a:spcBef>
              <a:spcAft>
                <a:spcPct val="0"/>
              </a:spcAft>
              <a:buClrTx/>
              <a:buSzTx/>
              <a:buFontTx/>
              <a:buNone/>
            </a:pPr>
            <a:r>
              <a:rPr kumimoji="0" lang="hr-HR" altLang="en-US" sz="1800" i="1">
                <a:solidFill>
                  <a:srgbClr val="FFFFFF"/>
                </a:solidFill>
                <a:latin typeface="Arial" charset="0"/>
                <a:cs typeface="Arial" charset="0"/>
              </a:rPr>
              <a:t>Centar posmika kutnog (U) presjeka i horizontalnih (a) i vertikalnih (b) sila za prevenciju torzije</a:t>
            </a:r>
          </a:p>
        </p:txBody>
      </p:sp>
    </p:spTree>
    <p:extLst>
      <p:ext uri="{BB962C8B-B14F-4D97-AF65-F5344CB8AC3E}">
        <p14:creationId xmlns:p14="http://schemas.microsoft.com/office/powerpoint/2010/main" val="1191603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76250"/>
            <a:ext cx="428625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7523" name="Text Box 5"/>
          <p:cNvSpPr txBox="1">
            <a:spLocks noChangeArrowheads="1"/>
          </p:cNvSpPr>
          <p:nvPr/>
        </p:nvSpPr>
        <p:spPr bwMode="auto">
          <a:xfrm>
            <a:off x="5076825" y="765175"/>
            <a:ext cx="37433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(a), (b) – oblici za izbjegavanje 	torzije</a:t>
            </a:r>
          </a:p>
          <a:p>
            <a:pPr fontAlgn="base">
              <a:spcBef>
                <a:spcPct val="50000"/>
              </a:spcBef>
              <a:spcAft>
                <a:spcPct val="0"/>
              </a:spcAft>
              <a:buClrTx/>
              <a:buSzTx/>
              <a:buFontTx/>
              <a:buNone/>
            </a:pPr>
            <a:r>
              <a:rPr kumimoji="0" lang="hr-HR" altLang="en-US" sz="1800" i="1">
                <a:solidFill>
                  <a:srgbClr val="FFFFFF"/>
                </a:solidFill>
                <a:latin typeface="Arial" charset="0"/>
                <a:cs typeface="Arial" charset="0"/>
              </a:rPr>
              <a:t>(c) – otvoreni presjek sa malom   torzijskom konstantom I</a:t>
            </a:r>
            <a:r>
              <a:rPr kumimoji="0" lang="hr-HR" altLang="en-US" sz="1000" i="1">
                <a:solidFill>
                  <a:srgbClr val="FFFFFF"/>
                </a:solidFill>
                <a:latin typeface="Arial" charset="0"/>
                <a:cs typeface="Arial" charset="0"/>
              </a:rPr>
              <a:t>t</a:t>
            </a:r>
          </a:p>
          <a:p>
            <a:pPr fontAlgn="base">
              <a:spcBef>
                <a:spcPct val="50000"/>
              </a:spcBef>
              <a:spcAft>
                <a:spcPct val="0"/>
              </a:spcAft>
              <a:buClrTx/>
              <a:buSzTx/>
              <a:buFontTx/>
              <a:buNone/>
            </a:pPr>
            <a:r>
              <a:rPr kumimoji="0" lang="hr-HR" altLang="en-US" sz="1800" i="1">
                <a:solidFill>
                  <a:srgbClr val="FFFFFF"/>
                </a:solidFill>
                <a:latin typeface="Arial" charset="0"/>
                <a:cs typeface="Arial" charset="0"/>
              </a:rPr>
              <a:t>(d) – šuplji presjek sa velikim I</a:t>
            </a:r>
            <a:r>
              <a:rPr kumimoji="0" lang="hr-HR" altLang="en-US" sz="1000" i="1">
                <a:solidFill>
                  <a:srgbClr val="FFFFFF"/>
                </a:solidFill>
                <a:latin typeface="Arial" charset="0"/>
                <a:cs typeface="Arial" charset="0"/>
              </a:rPr>
              <a:t>t</a:t>
            </a:r>
            <a:endParaRPr kumimoji="0" lang="hr-HR" altLang="en-US" sz="1800" i="1">
              <a:solidFill>
                <a:srgbClr val="FFFFFF"/>
              </a:solidFill>
              <a:latin typeface="Arial" charset="0"/>
              <a:cs typeface="Arial" charset="0"/>
            </a:endParaRPr>
          </a:p>
        </p:txBody>
      </p:sp>
    </p:spTree>
    <p:extLst>
      <p:ext uri="{BB962C8B-B14F-4D97-AF65-F5344CB8AC3E}">
        <p14:creationId xmlns:p14="http://schemas.microsoft.com/office/powerpoint/2010/main" val="3150346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body" sz="half" idx="1"/>
          </p:nvPr>
        </p:nvSpPr>
        <p:spPr>
          <a:xfrm>
            <a:off x="179388" y="620713"/>
            <a:ext cx="8785225" cy="4657725"/>
          </a:xfrm>
        </p:spPr>
        <p:txBody>
          <a:bodyPr/>
          <a:lstStyle/>
          <a:p>
            <a:pPr eaLnBrk="1" hangingPunct="1">
              <a:buFontTx/>
              <a:buNone/>
            </a:pPr>
            <a:r>
              <a:rPr lang="hr-HR" altLang="en-US" sz="2400" u="sng" dirty="0">
                <a:solidFill>
                  <a:schemeClr val="hlink"/>
                </a:solidFill>
                <a:latin typeface="Arial" charset="0"/>
              </a:rPr>
              <a:t>Kutno vareni spojevi</a:t>
            </a:r>
          </a:p>
          <a:p>
            <a:pPr eaLnBrk="1" hangingPunct="1">
              <a:buFontTx/>
              <a:buNone/>
            </a:pPr>
            <a:endParaRPr lang="hr-HR" altLang="en-US" sz="2400" u="sng" dirty="0">
              <a:solidFill>
                <a:schemeClr val="hlink"/>
              </a:solidFill>
              <a:latin typeface="Arial" charset="0"/>
            </a:endParaRPr>
          </a:p>
          <a:p>
            <a:pPr eaLnBrk="1" hangingPunct="1">
              <a:buFontTx/>
              <a:buNone/>
            </a:pPr>
            <a:r>
              <a:rPr lang="hr-HR" altLang="en-US" sz="2400" dirty="0">
                <a:latin typeface="Arial" charset="0"/>
              </a:rPr>
              <a:t>-čvrstoća se računa prema formuli</a:t>
            </a:r>
          </a:p>
          <a:p>
            <a:pPr eaLnBrk="1" hangingPunct="1">
              <a:buFontTx/>
              <a:buNone/>
            </a:pPr>
            <a:r>
              <a:rPr lang="hr-HR" altLang="en-US" sz="2400" dirty="0">
                <a:latin typeface="Arial" charset="0"/>
              </a:rPr>
              <a:t>-testiraju se dvije vrste uzoraka: </a:t>
            </a:r>
          </a:p>
          <a:p>
            <a:pPr eaLnBrk="1" hangingPunct="1">
              <a:buFontTx/>
              <a:buNone/>
            </a:pPr>
            <a:r>
              <a:rPr lang="hr-HR" altLang="en-US" sz="2400" dirty="0">
                <a:latin typeface="Arial" charset="0"/>
              </a:rPr>
              <a:t>			1) varovi paralelni sa smjerovima naprezanja</a:t>
            </a:r>
          </a:p>
          <a:p>
            <a:pPr eaLnBrk="1" hangingPunct="1">
              <a:buFontTx/>
              <a:buNone/>
            </a:pPr>
            <a:r>
              <a:rPr lang="hr-HR" altLang="en-US" sz="2400" dirty="0">
                <a:latin typeface="Arial" charset="0"/>
              </a:rPr>
              <a:t>			</a:t>
            </a:r>
          </a:p>
          <a:p>
            <a:pPr eaLnBrk="1" hangingPunct="1">
              <a:buFontTx/>
              <a:buNone/>
            </a:pPr>
            <a:endParaRPr lang="hr-HR" altLang="en-US" sz="2400" dirty="0">
              <a:latin typeface="Arial" charset="0"/>
            </a:endParaRPr>
          </a:p>
          <a:p>
            <a:pPr eaLnBrk="1" hangingPunct="1">
              <a:buFontTx/>
              <a:buNone/>
            </a:pPr>
            <a:endParaRPr lang="hr-HR" altLang="en-US" sz="2400" dirty="0">
              <a:solidFill>
                <a:srgbClr val="FFFF00"/>
              </a:solidFill>
              <a:latin typeface="Arial" charset="0"/>
            </a:endParaRPr>
          </a:p>
          <a:p>
            <a:pPr eaLnBrk="1" hangingPunct="1">
              <a:buFontTx/>
              <a:buNone/>
            </a:pPr>
            <a:endParaRPr lang="hr-HR" altLang="en-US" sz="2400" dirty="0">
              <a:latin typeface="Arial" charset="0"/>
            </a:endParaRPr>
          </a:p>
        </p:txBody>
      </p:sp>
      <p:graphicFrame>
        <p:nvGraphicFramePr>
          <p:cNvPr id="80899" name="Object 4"/>
          <p:cNvGraphicFramePr>
            <a:graphicFrameLocks noGrp="1" noChangeAspect="1"/>
          </p:cNvGraphicFramePr>
          <p:nvPr>
            <p:ph sz="quarter" idx="2"/>
          </p:nvPr>
        </p:nvGraphicFramePr>
        <p:xfrm>
          <a:off x="5508625" y="1403350"/>
          <a:ext cx="2706688" cy="517525"/>
        </p:xfrm>
        <a:graphic>
          <a:graphicData uri="http://schemas.openxmlformats.org/presentationml/2006/ole">
            <mc:AlternateContent xmlns:mc="http://schemas.openxmlformats.org/markup-compatibility/2006">
              <mc:Choice xmlns:v="urn:schemas-microsoft-com:vml" Requires="v">
                <p:oleObj name="Equation" r:id="rId2" imgW="1524000" imgH="292100" progId="Equation.3">
                  <p:embed/>
                </p:oleObj>
              </mc:Choice>
              <mc:Fallback>
                <p:oleObj name="Equation" r:id="rId2" imgW="1524000" imgH="2921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403350"/>
                        <a:ext cx="2706688" cy="517525"/>
                      </a:xfrm>
                      <a:prstGeom prst="rect">
                        <a:avLst/>
                      </a:prstGeom>
                      <a:solidFill>
                        <a:schemeClr val="tx1"/>
                      </a:solidFill>
                      <a:ln>
                        <a:noFill/>
                      </a:ln>
                      <a:effectLst/>
                      <a:extLs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0900" name="Text Box 7"/>
          <p:cNvSpPr txBox="1">
            <a:spLocks noChangeArrowheads="1"/>
          </p:cNvSpPr>
          <p:nvPr/>
        </p:nvSpPr>
        <p:spPr bwMode="auto">
          <a:xfrm>
            <a:off x="5651500" y="3500438"/>
            <a:ext cx="5111750"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Uzorci sa kutnim zavarima </a:t>
            </a:r>
          </a:p>
          <a:p>
            <a:pPr fontAlgn="base">
              <a:spcBef>
                <a:spcPct val="50000"/>
              </a:spcBef>
              <a:spcAft>
                <a:spcPct val="0"/>
              </a:spcAft>
              <a:buClrTx/>
              <a:buSzTx/>
              <a:buFontTx/>
              <a:buNone/>
            </a:pPr>
            <a:r>
              <a:rPr kumimoji="0" lang="hr-HR" altLang="en-US" sz="1800" i="1">
                <a:solidFill>
                  <a:srgbClr val="FFFFFF"/>
                </a:solidFill>
                <a:latin typeface="Arial" charset="0"/>
                <a:cs typeface="Arial" charset="0"/>
              </a:rPr>
              <a:t>paralelnim sa smjerom </a:t>
            </a:r>
          </a:p>
          <a:p>
            <a:pPr fontAlgn="base">
              <a:spcBef>
                <a:spcPct val="50000"/>
              </a:spcBef>
              <a:spcAft>
                <a:spcPct val="0"/>
              </a:spcAft>
              <a:buClrTx/>
              <a:buSzTx/>
              <a:buFontTx/>
              <a:buNone/>
            </a:pPr>
            <a:r>
              <a:rPr kumimoji="0" lang="hr-HR" altLang="en-US" sz="1800" i="1">
                <a:solidFill>
                  <a:srgbClr val="FFFFFF"/>
                </a:solidFill>
                <a:latin typeface="Arial" charset="0"/>
                <a:cs typeface="Arial" charset="0"/>
              </a:rPr>
              <a:t>naprezanja</a:t>
            </a:r>
            <a:r>
              <a:rPr kumimoji="0" lang="hr-HR" altLang="en-US" sz="1800">
                <a:solidFill>
                  <a:srgbClr val="FFFFFF"/>
                </a:solidFill>
                <a:latin typeface="Arial" charset="0"/>
                <a:cs typeface="Arial" charset="0"/>
              </a:rPr>
              <a:t> </a:t>
            </a:r>
            <a:endParaRPr kumimoji="0" lang="el-GR" altLang="en-US" sz="1800">
              <a:solidFill>
                <a:srgbClr val="FF3300"/>
              </a:solidFill>
              <a:latin typeface="Arial" charset="0"/>
              <a:cs typeface="Arial" charset="0"/>
            </a:endParaRPr>
          </a:p>
        </p:txBody>
      </p:sp>
      <p:graphicFrame>
        <p:nvGraphicFramePr>
          <p:cNvPr id="80901" name="Object 8"/>
          <p:cNvGraphicFramePr>
            <a:graphicFrameLocks noGrp="1" noChangeAspect="1"/>
          </p:cNvGraphicFramePr>
          <p:nvPr>
            <p:ph sz="quarter" idx="3"/>
          </p:nvPr>
        </p:nvGraphicFramePr>
        <p:xfrm>
          <a:off x="7019925" y="4292600"/>
          <a:ext cx="261938" cy="363538"/>
        </p:xfrm>
        <a:graphic>
          <a:graphicData uri="http://schemas.openxmlformats.org/presentationml/2006/ole">
            <mc:AlternateContent xmlns:mc="http://schemas.openxmlformats.org/markup-compatibility/2006">
              <mc:Choice xmlns:v="urn:schemas-microsoft-com:vml" Requires="v">
                <p:oleObj name="Equation" r:id="rId4" imgW="165028" imgH="228501" progId="Equation.3">
                  <p:embed/>
                </p:oleObj>
              </mc:Choice>
              <mc:Fallback>
                <p:oleObj name="Equation" r:id="rId4" imgW="165028" imgH="22850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4292600"/>
                        <a:ext cx="261938" cy="363538"/>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0902"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429000"/>
            <a:ext cx="525621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418457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549275"/>
            <a:ext cx="6626225"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5"/>
          <p:cNvSpPr txBox="1">
            <a:spLocks noChangeArrowheads="1"/>
          </p:cNvSpPr>
          <p:nvPr/>
        </p:nvSpPr>
        <p:spPr bwMode="auto">
          <a:xfrm>
            <a:off x="1908175" y="5949950"/>
            <a:ext cx="6264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Smanjenje progiba w grede koja nosi staklena vrata</a:t>
            </a:r>
          </a:p>
        </p:txBody>
      </p:sp>
    </p:spTree>
    <p:extLst>
      <p:ext uri="{BB962C8B-B14F-4D97-AF65-F5344CB8AC3E}">
        <p14:creationId xmlns:p14="http://schemas.microsoft.com/office/powerpoint/2010/main" val="2846419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65175"/>
            <a:ext cx="47529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95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644900"/>
            <a:ext cx="4824412"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9572" name="Text Box 6"/>
          <p:cNvSpPr txBox="1">
            <a:spLocks noChangeArrowheads="1"/>
          </p:cNvSpPr>
          <p:nvPr/>
        </p:nvSpPr>
        <p:spPr bwMode="auto">
          <a:xfrm>
            <a:off x="5435600" y="2781300"/>
            <a:ext cx="3024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Primjeri zaobljenja</a:t>
            </a:r>
          </a:p>
        </p:txBody>
      </p:sp>
      <p:sp>
        <p:nvSpPr>
          <p:cNvPr id="109573" name="Text Box 7"/>
          <p:cNvSpPr txBox="1">
            <a:spLocks noChangeArrowheads="1"/>
          </p:cNvSpPr>
          <p:nvPr/>
        </p:nvSpPr>
        <p:spPr bwMode="auto">
          <a:xfrm>
            <a:off x="5435600" y="5373688"/>
            <a:ext cx="3529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Povećanje torzijske konstante zaobljenjem unutarnjeg ruba</a:t>
            </a:r>
          </a:p>
        </p:txBody>
      </p:sp>
    </p:spTree>
    <p:extLst>
      <p:ext uri="{BB962C8B-B14F-4D97-AF65-F5344CB8AC3E}">
        <p14:creationId xmlns:p14="http://schemas.microsoft.com/office/powerpoint/2010/main" val="3114455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32681"/>
            <a:ext cx="4071937"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0595" name="TextBox 2"/>
          <p:cNvSpPr txBox="1">
            <a:spLocks noChangeArrowheads="1"/>
          </p:cNvSpPr>
          <p:nvPr/>
        </p:nvSpPr>
        <p:spPr bwMode="auto">
          <a:xfrm>
            <a:off x="1071563" y="571500"/>
            <a:ext cx="7072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800">
                <a:solidFill>
                  <a:srgbClr val="FFFFFF"/>
                </a:solidFill>
                <a:latin typeface="Arial" charset="0"/>
                <a:cs typeface="Arial" charset="0"/>
              </a:rPr>
              <a:t>ALUMINIJSKI EKSTRUDIRANI PROFILI</a:t>
            </a:r>
            <a:endParaRPr kumimoji="0" lang="en-US" altLang="en-US" sz="2800">
              <a:solidFill>
                <a:srgbClr val="FFFFFF"/>
              </a:solidFill>
              <a:latin typeface="Arial" charset="0"/>
              <a:cs typeface="Arial" charset="0"/>
            </a:endParaRPr>
          </a:p>
        </p:txBody>
      </p:sp>
      <p:pic>
        <p:nvPicPr>
          <p:cNvPr id="1105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3" y="4025829"/>
            <a:ext cx="9061687" cy="272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05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85875"/>
            <a:ext cx="438785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522520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a:xfrm>
            <a:off x="330200" y="428625"/>
            <a:ext cx="8813800" cy="5561013"/>
          </a:xfrm>
        </p:spPr>
        <p:txBody>
          <a:bodyPr/>
          <a:lstStyle/>
          <a:p>
            <a:pPr eaLnBrk="1" hangingPunct="1">
              <a:buFontTx/>
              <a:buNone/>
            </a:pPr>
            <a:r>
              <a:rPr lang="hr-HR" altLang="en-US" sz="2400" i="1" u="sng">
                <a:latin typeface="Arial" charset="0"/>
              </a:rPr>
              <a:t>Nosive ploče </a:t>
            </a:r>
          </a:p>
          <a:p>
            <a:pPr eaLnBrk="1" hangingPunct="1">
              <a:buFontTx/>
              <a:buNone/>
            </a:pPr>
            <a:r>
              <a:rPr lang="hr-HR" altLang="en-US" sz="2400">
                <a:latin typeface="Arial" charset="0"/>
              </a:rPr>
              <a:t>-tehnike ekstrudiranja u kombinaciji sa varenjem (metodom kružnog trenja) čine aluminij vrlo pogodnim za konstrukcije ploča</a:t>
            </a:r>
          </a:p>
          <a:p>
            <a:pPr eaLnBrk="1" hangingPunct="1">
              <a:buFontTx/>
              <a:buNone/>
            </a:pPr>
            <a:r>
              <a:rPr lang="hr-HR" altLang="en-US" sz="2400">
                <a:latin typeface="Arial" charset="0"/>
              </a:rPr>
              <a:t>-mogućnost proizvodnje šupljih profila bez bez puno varenja omogućuje dobivanje velike krutosti na izvijanje u svim smjerovima, ali i veliku torzijsku krutost</a:t>
            </a:r>
          </a:p>
        </p:txBody>
      </p:sp>
      <p:pic>
        <p:nvPicPr>
          <p:cNvPr id="1126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3290888"/>
            <a:ext cx="3357562"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5"/>
          <p:cNvSpPr txBox="1">
            <a:spLocks noChangeArrowheads="1"/>
          </p:cNvSpPr>
          <p:nvPr/>
        </p:nvSpPr>
        <p:spPr bwMode="auto">
          <a:xfrm>
            <a:off x="4214813" y="5643563"/>
            <a:ext cx="2879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Vrste ortotropnih ploča</a:t>
            </a:r>
          </a:p>
        </p:txBody>
      </p:sp>
    </p:spTree>
    <p:extLst>
      <p:ext uri="{BB962C8B-B14F-4D97-AF65-F5344CB8AC3E}">
        <p14:creationId xmlns:p14="http://schemas.microsoft.com/office/powerpoint/2010/main" val="3377826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14375"/>
            <a:ext cx="4198938"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5"/>
          <p:cNvSpPr txBox="1">
            <a:spLocks noChangeArrowheads="1"/>
          </p:cNvSpPr>
          <p:nvPr/>
        </p:nvSpPr>
        <p:spPr bwMode="auto">
          <a:xfrm>
            <a:off x="5003800" y="908050"/>
            <a:ext cx="3889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Utjecaj širine trapezoidnih ukruta na progibe ortotropne ploče</a:t>
            </a:r>
          </a:p>
        </p:txBody>
      </p:sp>
    </p:spTree>
    <p:extLst>
      <p:ext uri="{BB962C8B-B14F-4D97-AF65-F5344CB8AC3E}">
        <p14:creationId xmlns:p14="http://schemas.microsoft.com/office/powerpoint/2010/main" val="4015385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noChangeArrowheads="1"/>
          </p:cNvSpPr>
          <p:nvPr>
            <p:ph type="title"/>
          </p:nvPr>
        </p:nvSpPr>
        <p:spPr/>
        <p:txBody>
          <a:bodyPr/>
          <a:lstStyle/>
          <a:p>
            <a:r>
              <a:rPr lang="hr-HR" altLang="en-US"/>
              <a:t>Spajanje- vijci, zavar, zakovice</a:t>
            </a:r>
            <a:endParaRPr lang="en-US" altLang="en-US"/>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3500438"/>
            <a:ext cx="21431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46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013" y="1643063"/>
            <a:ext cx="33623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46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50018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469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25" y="1500188"/>
            <a:ext cx="19986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931225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341313" y="549275"/>
            <a:ext cx="8802687" cy="1219200"/>
          </a:xfrm>
        </p:spPr>
        <p:txBody>
          <a:bodyPr/>
          <a:lstStyle/>
          <a:p>
            <a:pPr algn="l" eaLnBrk="1" hangingPunct="1"/>
            <a:r>
              <a:rPr lang="hr-HR" altLang="en-US" sz="3200">
                <a:latin typeface="Arial" charset="0"/>
              </a:rPr>
              <a:t>Numerička i eksperimentalna ispitivanja fleksijsko-torzijskog izvijanja aluminijskih greda</a:t>
            </a:r>
          </a:p>
        </p:txBody>
      </p:sp>
      <p:sp>
        <p:nvSpPr>
          <p:cNvPr id="115715" name="Rectangle 3"/>
          <p:cNvSpPr>
            <a:spLocks noGrp="1" noChangeArrowheads="1"/>
          </p:cNvSpPr>
          <p:nvPr>
            <p:ph type="body" idx="1"/>
          </p:nvPr>
        </p:nvSpPr>
        <p:spPr>
          <a:xfrm>
            <a:off x="250825" y="1557338"/>
            <a:ext cx="8713788" cy="4657725"/>
          </a:xfrm>
        </p:spPr>
        <p:txBody>
          <a:bodyPr/>
          <a:lstStyle/>
          <a:p>
            <a:pPr eaLnBrk="1" hangingPunct="1">
              <a:buFontTx/>
              <a:buNone/>
            </a:pPr>
            <a:endParaRPr lang="hr-HR" altLang="en-US" sz="2400">
              <a:latin typeface="Arial" charset="0"/>
            </a:endParaRPr>
          </a:p>
          <a:p>
            <a:pPr eaLnBrk="1" hangingPunct="1">
              <a:buFontTx/>
              <a:buNone/>
            </a:pPr>
            <a:r>
              <a:rPr lang="hr-HR" altLang="en-US" sz="2400">
                <a:latin typeface="Arial" charset="0"/>
              </a:rPr>
              <a:t>-razvitkom metode konačnih elemenata numeričke metode dopuštaju procjenu krivulja izvijanja svih profila s geometrijskim i mehaničkim imperfekcijama</a:t>
            </a:r>
          </a:p>
          <a:p>
            <a:pPr eaLnBrk="1" hangingPunct="1">
              <a:buFontTx/>
              <a:buNone/>
            </a:pPr>
            <a:r>
              <a:rPr lang="hr-HR" altLang="en-US" sz="2400">
                <a:latin typeface="Arial" charset="0"/>
              </a:rPr>
              <a:t>-dobivene procjene koriste se za istraživanja poprečnih izvijanja i izradu odgovarajućih formula tehnikama numeričke simulacije</a:t>
            </a:r>
          </a:p>
          <a:p>
            <a:pPr eaLnBrk="1" hangingPunct="1">
              <a:buFontTx/>
              <a:buNone/>
            </a:pPr>
            <a:r>
              <a:rPr lang="hr-HR" altLang="en-US" sz="2400">
                <a:latin typeface="Arial" charset="0"/>
              </a:rPr>
              <a:t>-za dokaz točnosti i pouzdanosti korištenih numeričkih metoda vršeni su testovi na jednostavno oslonjenim gredama I-profila</a:t>
            </a:r>
          </a:p>
        </p:txBody>
      </p:sp>
    </p:spTree>
    <p:extLst>
      <p:ext uri="{BB962C8B-B14F-4D97-AF65-F5344CB8AC3E}">
        <p14:creationId xmlns:p14="http://schemas.microsoft.com/office/powerpoint/2010/main" val="2988372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idx="1"/>
          </p:nvPr>
        </p:nvSpPr>
        <p:spPr>
          <a:xfrm>
            <a:off x="182563" y="620713"/>
            <a:ext cx="8813800" cy="5832475"/>
          </a:xfrm>
        </p:spPr>
        <p:txBody>
          <a:bodyPr/>
          <a:lstStyle/>
          <a:p>
            <a:pPr eaLnBrk="1" hangingPunct="1">
              <a:lnSpc>
                <a:spcPct val="90000"/>
              </a:lnSpc>
              <a:buFontTx/>
              <a:buNone/>
            </a:pPr>
            <a:endParaRPr lang="hr-HR" altLang="en-US" sz="2400">
              <a:latin typeface="Arial" charset="0"/>
            </a:endParaRPr>
          </a:p>
          <a:p>
            <a:pPr eaLnBrk="1" hangingPunct="1">
              <a:lnSpc>
                <a:spcPct val="90000"/>
              </a:lnSpc>
              <a:buFontTx/>
              <a:buNone/>
            </a:pPr>
            <a:endParaRPr lang="hr-HR" altLang="en-US" sz="2400">
              <a:latin typeface="Arial" charset="0"/>
            </a:endParaRPr>
          </a:p>
          <a:p>
            <a:pPr eaLnBrk="1" hangingPunct="1">
              <a:lnSpc>
                <a:spcPct val="90000"/>
              </a:lnSpc>
              <a:buFontTx/>
              <a:buNone/>
            </a:pPr>
            <a:endParaRPr lang="hr-HR" altLang="en-US" sz="2400">
              <a:latin typeface="Arial" charset="0"/>
            </a:endParaRPr>
          </a:p>
          <a:p>
            <a:pPr eaLnBrk="1" hangingPunct="1">
              <a:lnSpc>
                <a:spcPct val="90000"/>
              </a:lnSpc>
              <a:buFontTx/>
              <a:buNone/>
            </a:pPr>
            <a:endParaRPr lang="hr-HR" altLang="en-US" sz="2400">
              <a:latin typeface="Arial" charset="0"/>
            </a:endParaRPr>
          </a:p>
          <a:p>
            <a:pPr eaLnBrk="1" hangingPunct="1">
              <a:lnSpc>
                <a:spcPct val="90000"/>
              </a:lnSpc>
              <a:buFontTx/>
              <a:buNone/>
            </a:pPr>
            <a:endParaRPr lang="hr-HR" altLang="en-US" sz="2400">
              <a:latin typeface="Arial" charset="0"/>
            </a:endParaRPr>
          </a:p>
          <a:p>
            <a:pPr eaLnBrk="1" hangingPunct="1">
              <a:lnSpc>
                <a:spcPct val="90000"/>
              </a:lnSpc>
              <a:buFontTx/>
              <a:buNone/>
            </a:pPr>
            <a:endParaRPr lang="hr-HR" altLang="en-US" sz="2400">
              <a:latin typeface="Arial" charset="0"/>
            </a:endParaRPr>
          </a:p>
          <a:p>
            <a:pPr eaLnBrk="1" hangingPunct="1">
              <a:lnSpc>
                <a:spcPct val="90000"/>
              </a:lnSpc>
              <a:buFontTx/>
              <a:buNone/>
            </a:pPr>
            <a:endParaRPr lang="hr-HR" altLang="en-US" sz="2400">
              <a:latin typeface="Arial" charset="0"/>
            </a:endParaRPr>
          </a:p>
          <a:p>
            <a:pPr eaLnBrk="1" hangingPunct="1">
              <a:lnSpc>
                <a:spcPct val="90000"/>
              </a:lnSpc>
              <a:buFontTx/>
              <a:buNone/>
            </a:pPr>
            <a:endParaRPr lang="hr-HR" altLang="en-US" sz="2400">
              <a:latin typeface="Arial" charset="0"/>
            </a:endParaRPr>
          </a:p>
          <a:p>
            <a:pPr eaLnBrk="1" hangingPunct="1">
              <a:lnSpc>
                <a:spcPct val="90000"/>
              </a:lnSpc>
              <a:buFontTx/>
              <a:buNone/>
            </a:pPr>
            <a:r>
              <a:rPr lang="hr-HR" altLang="en-US" sz="2400">
                <a:latin typeface="Arial" charset="0"/>
              </a:rPr>
              <a:t>-uzorci se deformiraju i zaokreću izvan ravnine opterećenja vrlo sporo</a:t>
            </a:r>
          </a:p>
          <a:p>
            <a:pPr eaLnBrk="1" hangingPunct="1">
              <a:lnSpc>
                <a:spcPct val="90000"/>
              </a:lnSpc>
              <a:buFontTx/>
              <a:buNone/>
            </a:pPr>
            <a:r>
              <a:rPr lang="hr-HR" altLang="en-US" sz="2400">
                <a:latin typeface="Arial" charset="0"/>
              </a:rPr>
              <a:t>-kada vanjsko opterećenje dosegne vrijednost blizu vrijednosti kritičnog izvijanja rotacija se ubrzava</a:t>
            </a:r>
          </a:p>
          <a:p>
            <a:pPr eaLnBrk="1" hangingPunct="1">
              <a:lnSpc>
                <a:spcPct val="90000"/>
              </a:lnSpc>
              <a:buFontTx/>
              <a:buNone/>
            </a:pPr>
            <a:r>
              <a:rPr lang="hr-HR" altLang="en-US" sz="2400">
                <a:latin typeface="Arial" charset="0"/>
              </a:rPr>
              <a:t>-deformacije su vrlo velike, ali se većina distorzije može poništiti rasterećenjem grede (jer je modul elastičnosti puno manji nego kod čelika)</a:t>
            </a:r>
            <a:endParaRPr lang="en-US" altLang="en-US" sz="2400">
              <a:latin typeface="Arial" charset="0"/>
            </a:endParaRPr>
          </a:p>
        </p:txBody>
      </p:sp>
      <p:pic>
        <p:nvPicPr>
          <p:cNvPr id="124931" name="Picture 3"/>
          <p:cNvPicPr>
            <a:picLocks noChangeAspect="1" noChangeArrowheads="1"/>
          </p:cNvPicPr>
          <p:nvPr/>
        </p:nvPicPr>
        <p:blipFill>
          <a:blip r:embed="rId2">
            <a:extLst>
              <a:ext uri="{28A0092B-C50C-407E-A947-70E740481C1C}">
                <a14:useLocalDpi xmlns:a14="http://schemas.microsoft.com/office/drawing/2010/main" val="0"/>
              </a:ext>
            </a:extLst>
          </a:blip>
          <a:srcRect l="1054" t="2443" r="1241" b="3964"/>
          <a:stretch>
            <a:fillRect/>
          </a:stretch>
        </p:blipFill>
        <p:spPr bwMode="auto">
          <a:xfrm>
            <a:off x="1763688" y="692150"/>
            <a:ext cx="662463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p:cNvSpPr txBox="1">
            <a:spLocks noChangeArrowheads="1"/>
          </p:cNvSpPr>
          <p:nvPr/>
        </p:nvSpPr>
        <p:spPr bwMode="auto">
          <a:xfrm>
            <a:off x="1547813" y="3429000"/>
            <a:ext cx="741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Tipovi izvijanja grede kod testriranja i u numeričkoj analizi</a:t>
            </a:r>
            <a:endParaRPr kumimoji="0" lang="en-US" altLang="en-US" sz="1800" i="1">
              <a:solidFill>
                <a:srgbClr val="FFFFFF"/>
              </a:solidFill>
              <a:latin typeface="Arial" charset="0"/>
              <a:cs typeface="Arial" charset="0"/>
            </a:endParaRPr>
          </a:p>
        </p:txBody>
      </p:sp>
    </p:spTree>
    <p:extLst>
      <p:ext uri="{BB962C8B-B14F-4D97-AF65-F5344CB8AC3E}">
        <p14:creationId xmlns:p14="http://schemas.microsoft.com/office/powerpoint/2010/main" val="1728649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body" idx="1"/>
          </p:nvPr>
        </p:nvSpPr>
        <p:spPr>
          <a:xfrm>
            <a:off x="330200" y="571500"/>
            <a:ext cx="8813800" cy="1584325"/>
          </a:xfrm>
        </p:spPr>
        <p:txBody>
          <a:bodyPr/>
          <a:lstStyle/>
          <a:p>
            <a:pPr eaLnBrk="1" hangingPunct="1">
              <a:lnSpc>
                <a:spcPct val="90000"/>
              </a:lnSpc>
              <a:buFontTx/>
              <a:buNone/>
            </a:pPr>
            <a:r>
              <a:rPr lang="hr-HR" altLang="en-US" sz="2400">
                <a:latin typeface="Arial" charset="0"/>
              </a:rPr>
              <a:t>-</a:t>
            </a:r>
            <a:r>
              <a:rPr lang="hr-HR" altLang="en-US" sz="2200">
                <a:latin typeface="Arial" charset="0"/>
              </a:rPr>
              <a:t>tijekom testa, greda počinje nakon dodavanja opterećenja vrlo brzo rotirati jer nije savršeno ravna i zato jer se opterećenje ne može pridružiti točno u centar presjeka</a:t>
            </a:r>
          </a:p>
          <a:p>
            <a:pPr eaLnBrk="1" hangingPunct="1">
              <a:lnSpc>
                <a:spcPct val="90000"/>
              </a:lnSpc>
              <a:buFontTx/>
              <a:buNone/>
            </a:pPr>
            <a:r>
              <a:rPr lang="hr-HR" altLang="en-US" sz="2200">
                <a:latin typeface="Arial" charset="0"/>
              </a:rPr>
              <a:t>-svih 10 uzoraka gube stabilnost postepeno</a:t>
            </a:r>
          </a:p>
          <a:p>
            <a:pPr eaLnBrk="1" hangingPunct="1">
              <a:lnSpc>
                <a:spcPct val="90000"/>
              </a:lnSpc>
              <a:buFontTx/>
              <a:buNone/>
            </a:pPr>
            <a:endParaRPr lang="en-US" altLang="en-US" sz="2400">
              <a:latin typeface="Arial" charset="0"/>
            </a:endParaRPr>
          </a:p>
        </p:txBody>
      </p:sp>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l="1482" t="12804" r="3288" b="16319"/>
          <a:stretch>
            <a:fillRect/>
          </a:stretch>
        </p:blipFill>
        <p:spPr bwMode="auto">
          <a:xfrm>
            <a:off x="827088" y="2060575"/>
            <a:ext cx="76327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801734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sz="half" idx="1"/>
          </p:nvPr>
        </p:nvSpPr>
        <p:spPr>
          <a:xfrm>
            <a:off x="182563" y="4365625"/>
            <a:ext cx="8961437" cy="2159000"/>
          </a:xfrm>
        </p:spPr>
        <p:txBody>
          <a:bodyPr/>
          <a:lstStyle/>
          <a:p>
            <a:pPr eaLnBrk="1" hangingPunct="1">
              <a:lnSpc>
                <a:spcPct val="90000"/>
              </a:lnSpc>
              <a:buFontTx/>
              <a:buNone/>
            </a:pPr>
            <a:endParaRPr lang="hr-HR" altLang="en-US" sz="1800">
              <a:latin typeface="Arial" charset="0"/>
            </a:endParaRPr>
          </a:p>
          <a:p>
            <a:pPr eaLnBrk="1" hangingPunct="1">
              <a:lnSpc>
                <a:spcPct val="90000"/>
              </a:lnSpc>
              <a:buFontTx/>
              <a:buNone/>
            </a:pPr>
            <a:endParaRPr lang="hr-HR" altLang="en-US" sz="1800">
              <a:latin typeface="Arial" charset="0"/>
            </a:endParaRPr>
          </a:p>
          <a:p>
            <a:pPr eaLnBrk="1" hangingPunct="1">
              <a:lnSpc>
                <a:spcPct val="90000"/>
              </a:lnSpc>
              <a:buFontTx/>
              <a:buNone/>
            </a:pPr>
            <a:endParaRPr lang="hr-HR" altLang="en-US" sz="1800">
              <a:latin typeface="Arial" charset="0"/>
            </a:endParaRPr>
          </a:p>
          <a:p>
            <a:pPr eaLnBrk="1" hangingPunct="1">
              <a:lnSpc>
                <a:spcPct val="90000"/>
              </a:lnSpc>
              <a:buFontTx/>
              <a:buNone/>
            </a:pPr>
            <a:endParaRPr lang="hr-HR" altLang="en-US" sz="1800">
              <a:latin typeface="Arial" charset="0"/>
            </a:endParaRPr>
          </a:p>
          <a:p>
            <a:pPr eaLnBrk="1" hangingPunct="1">
              <a:lnSpc>
                <a:spcPct val="90000"/>
              </a:lnSpc>
              <a:buFontTx/>
              <a:buNone/>
            </a:pPr>
            <a:r>
              <a:rPr lang="hr-HR" altLang="en-US" sz="2400">
                <a:latin typeface="Arial" charset="0"/>
              </a:rPr>
              <a:t>-krivulje S1 i S2 su vrlo blizu, ali su rezultati ispitivanja u načelu uvijek veći nego kod numeričke analize (FEM)</a:t>
            </a:r>
            <a:endParaRPr lang="en-US" altLang="en-US" sz="2400">
              <a:latin typeface="Arial" charset="0"/>
            </a:endParaRPr>
          </a:p>
        </p:txBody>
      </p:sp>
      <p:pic>
        <p:nvPicPr>
          <p:cNvPr id="126979" name="Picture 15"/>
          <p:cNvPicPr>
            <a:picLocks noChangeAspect="1" noChangeArrowheads="1"/>
          </p:cNvPicPr>
          <p:nvPr/>
        </p:nvPicPr>
        <p:blipFill>
          <a:blip r:embed="rId2">
            <a:extLst>
              <a:ext uri="{28A0092B-C50C-407E-A947-70E740481C1C}">
                <a14:useLocalDpi xmlns:a14="http://schemas.microsoft.com/office/drawing/2010/main" val="0"/>
              </a:ext>
            </a:extLst>
          </a:blip>
          <a:srcRect l="2180" t="17079" r="1315" b="8047"/>
          <a:stretch>
            <a:fillRect/>
          </a:stretch>
        </p:blipFill>
        <p:spPr bwMode="auto">
          <a:xfrm>
            <a:off x="323850" y="620713"/>
            <a:ext cx="860425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589826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1"/>
          </p:nvPr>
        </p:nvSpPr>
        <p:spPr>
          <a:xfrm>
            <a:off x="182563" y="620713"/>
            <a:ext cx="8961437" cy="5561012"/>
          </a:xfrm>
        </p:spPr>
        <p:txBody>
          <a:bodyPr/>
          <a:lstStyle/>
          <a:p>
            <a:pPr eaLnBrk="1" hangingPunct="1">
              <a:buFontTx/>
              <a:buNone/>
            </a:pPr>
            <a:r>
              <a:rPr lang="hr-HR" altLang="en-US" sz="2000" dirty="0">
                <a:latin typeface="Arial" charset="0"/>
              </a:rPr>
              <a:t>2) varovi okomiti na smjerove naprezanja</a:t>
            </a:r>
          </a:p>
        </p:txBody>
      </p:sp>
      <p:sp>
        <p:nvSpPr>
          <p:cNvPr id="81923" name="Text Box 4"/>
          <p:cNvSpPr txBox="1">
            <a:spLocks noChangeArrowheads="1"/>
          </p:cNvSpPr>
          <p:nvPr/>
        </p:nvSpPr>
        <p:spPr bwMode="auto">
          <a:xfrm>
            <a:off x="1883140" y="5226051"/>
            <a:ext cx="511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dirty="0">
                <a:solidFill>
                  <a:srgbClr val="FFFFFF"/>
                </a:solidFill>
                <a:latin typeface="Arial" charset="0"/>
                <a:cs typeface="Arial" charset="0"/>
              </a:rPr>
              <a:t>Uzorci sa kutnim </a:t>
            </a:r>
            <a:r>
              <a:rPr kumimoji="0" lang="hr-HR" altLang="en-US" sz="1800" dirty="0" err="1">
                <a:solidFill>
                  <a:srgbClr val="FFFFFF"/>
                </a:solidFill>
                <a:latin typeface="Arial" charset="0"/>
                <a:cs typeface="Arial" charset="0"/>
              </a:rPr>
              <a:t>zavarima</a:t>
            </a:r>
            <a:r>
              <a:rPr kumimoji="0" lang="hr-HR" altLang="en-US" sz="1800" dirty="0">
                <a:solidFill>
                  <a:srgbClr val="FFFFFF"/>
                </a:solidFill>
                <a:latin typeface="Arial" charset="0"/>
                <a:cs typeface="Arial" charset="0"/>
              </a:rPr>
              <a:t> okomitim sa smjerom naprezanja </a:t>
            </a:r>
            <a:endParaRPr kumimoji="0" lang="el-GR" altLang="en-US" sz="1800" dirty="0">
              <a:solidFill>
                <a:srgbClr val="FF3300"/>
              </a:solidFill>
              <a:latin typeface="Arial" charset="0"/>
              <a:cs typeface="Arial" charset="0"/>
            </a:endParaRPr>
          </a:p>
        </p:txBody>
      </p:sp>
      <p:graphicFrame>
        <p:nvGraphicFramePr>
          <p:cNvPr id="81924" name="Object 5"/>
          <p:cNvGraphicFramePr>
            <a:graphicFrameLocks noGrp="1" noChangeAspect="1"/>
          </p:cNvGraphicFramePr>
          <p:nvPr>
            <p:ph sz="half" idx="2"/>
            <p:extLst>
              <p:ext uri="{D42A27DB-BD31-4B8C-83A1-F6EECF244321}">
                <p14:modId xmlns:p14="http://schemas.microsoft.com/office/powerpoint/2010/main" val="2337565822"/>
              </p:ext>
            </p:extLst>
          </p:nvPr>
        </p:nvGraphicFramePr>
        <p:xfrm>
          <a:off x="3275856" y="5517410"/>
          <a:ext cx="776288" cy="409575"/>
        </p:xfrm>
        <a:graphic>
          <a:graphicData uri="http://schemas.openxmlformats.org/presentationml/2006/ole">
            <mc:AlternateContent xmlns:mc="http://schemas.openxmlformats.org/markup-compatibility/2006">
              <mc:Choice xmlns:v="urn:schemas-microsoft-com:vml" Requires="v">
                <p:oleObj name="Equation" r:id="rId3" imgW="406048" imgH="215713" progId="Equation.3">
                  <p:embed/>
                </p:oleObj>
              </mc:Choice>
              <mc:Fallback>
                <p:oleObj name="Equation" r:id="rId3" imgW="406048" imgH="2157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5517410"/>
                        <a:ext cx="776288" cy="409575"/>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19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24744"/>
            <a:ext cx="8785225"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800430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body" idx="1"/>
          </p:nvPr>
        </p:nvSpPr>
        <p:spPr>
          <a:xfrm>
            <a:off x="179388" y="692150"/>
            <a:ext cx="8813800" cy="5489575"/>
          </a:xfrm>
        </p:spPr>
        <p:txBody>
          <a:bodyPr/>
          <a:lstStyle/>
          <a:p>
            <a:pPr eaLnBrk="1" hangingPunct="1">
              <a:buFontTx/>
              <a:buNone/>
            </a:pPr>
            <a:r>
              <a:rPr lang="hr-HR" altLang="en-US" dirty="0">
                <a:solidFill>
                  <a:schemeClr val="tx2"/>
                </a:solidFill>
                <a:latin typeface="Arial" charset="0"/>
              </a:rPr>
              <a:t>Aluminijske konstrukcije – očekivana budućnost</a:t>
            </a:r>
          </a:p>
          <a:p>
            <a:pPr eaLnBrk="1" hangingPunct="1">
              <a:buFontTx/>
              <a:buNone/>
            </a:pPr>
            <a:endParaRPr lang="hr-HR" altLang="en-US" sz="2400" dirty="0">
              <a:solidFill>
                <a:schemeClr val="tx2"/>
              </a:solidFill>
              <a:latin typeface="Arial" charset="0"/>
            </a:endParaRPr>
          </a:p>
          <a:p>
            <a:pPr eaLnBrk="1" hangingPunct="1">
              <a:buFontTx/>
              <a:buNone/>
            </a:pPr>
            <a:endParaRPr lang="en-US" altLang="en-US" sz="2400" dirty="0">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3" y="1484784"/>
            <a:ext cx="3527926" cy="26425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1484784"/>
            <a:ext cx="3923928" cy="2615952"/>
          </a:xfrm>
          <a:prstGeom prst="rect">
            <a:avLst/>
          </a:prstGeom>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4157922"/>
            <a:ext cx="3131955" cy="208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753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179388" y="620713"/>
            <a:ext cx="8813800" cy="5416550"/>
          </a:xfrm>
        </p:spPr>
        <p:txBody>
          <a:bodyPr/>
          <a:lstStyle/>
          <a:p>
            <a:pPr eaLnBrk="1" hangingPunct="1">
              <a:buFontTx/>
              <a:buNone/>
            </a:pPr>
            <a:r>
              <a:rPr lang="hr-HR" altLang="en-US" sz="2400" u="sng">
                <a:latin typeface="Arial" charset="0"/>
              </a:rPr>
              <a:t>Zaključak</a:t>
            </a:r>
          </a:p>
          <a:p>
            <a:pPr eaLnBrk="1" hangingPunct="1">
              <a:buFontTx/>
              <a:buNone/>
            </a:pPr>
            <a:endParaRPr lang="hr-HR" altLang="en-US" sz="2400" u="sng">
              <a:latin typeface="Arial" charset="0"/>
            </a:endParaRPr>
          </a:p>
          <a:p>
            <a:pPr eaLnBrk="1" hangingPunct="1">
              <a:buFontTx/>
              <a:buNone/>
            </a:pPr>
            <a:r>
              <a:rPr lang="hr-HR" altLang="en-US" sz="2400">
                <a:latin typeface="Arial" charset="0"/>
              </a:rPr>
              <a:t>-osnova za održive i kvalitetne karakteristike aluminijskih konstrukcija nalaze se u ranoj fazi planiranja</a:t>
            </a:r>
          </a:p>
          <a:p>
            <a:pPr eaLnBrk="1" hangingPunct="1">
              <a:buFontTx/>
              <a:buNone/>
            </a:pPr>
            <a:r>
              <a:rPr lang="hr-HR" altLang="en-US" sz="2400">
                <a:latin typeface="Arial" charset="0"/>
              </a:rPr>
              <a:t>-efikasno dimenzioniranje je od vrlo velike važnosti i direktno utječe na ekološka i ekonomska svojstva materijalne potrošnje, na spojeve, obradu spojeva, reciklažu materijala...</a:t>
            </a:r>
          </a:p>
          <a:p>
            <a:pPr eaLnBrk="1" hangingPunct="1">
              <a:buFontTx/>
              <a:buNone/>
            </a:pPr>
            <a:r>
              <a:rPr lang="hr-HR" altLang="en-US" sz="2400">
                <a:latin typeface="Arial" charset="0"/>
              </a:rPr>
              <a:t>-velika potrošnja energije tokom proizvodnje i velika inicijalna cijena aluminija moraju se kompenzirati optimalnim poprečnim presjecima, lakom montažom, dugotrajnošću i velikom mogućnošću reciklaže</a:t>
            </a:r>
          </a:p>
          <a:p>
            <a:pPr eaLnBrk="1" hangingPunct="1">
              <a:buFontTx/>
              <a:buNone/>
            </a:pPr>
            <a:r>
              <a:rPr lang="hr-HR" altLang="en-US" sz="2400">
                <a:latin typeface="Arial" charset="0"/>
              </a:rPr>
              <a:t>-općenito, upotreba Al bit će optimalna za aplikacije bez površinske obrade, sa potencijalom recikliranja od najmanje 80%  i težine od oko 50% težine takve građevine od čelika</a:t>
            </a:r>
            <a:endParaRPr lang="en-US" altLang="en-US" sz="2400">
              <a:latin typeface="Arial" charset="0"/>
            </a:endParaRPr>
          </a:p>
        </p:txBody>
      </p:sp>
    </p:spTree>
    <p:extLst>
      <p:ext uri="{BB962C8B-B14F-4D97-AF65-F5344CB8AC3E}">
        <p14:creationId xmlns:p14="http://schemas.microsoft.com/office/powerpoint/2010/main" val="923500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body" idx="1"/>
          </p:nvPr>
        </p:nvSpPr>
        <p:spPr>
          <a:xfrm>
            <a:off x="179388" y="620713"/>
            <a:ext cx="8813800" cy="5561012"/>
          </a:xfrm>
        </p:spPr>
        <p:txBody>
          <a:bodyPr/>
          <a:lstStyle/>
          <a:p>
            <a:pPr algn="r" eaLnBrk="1" hangingPunct="1">
              <a:buFontTx/>
              <a:buNone/>
            </a:pPr>
            <a:r>
              <a:rPr lang="hr-HR" altLang="en-US" b="1" dirty="0">
                <a:solidFill>
                  <a:schemeClr val="tx2"/>
                </a:solidFill>
                <a:latin typeface="Arial" charset="0"/>
              </a:rPr>
              <a:t>INFORMATIVNO</a:t>
            </a:r>
            <a:r>
              <a:rPr lang="hr-HR" altLang="en-US" dirty="0">
                <a:solidFill>
                  <a:schemeClr val="tx2"/>
                </a:solidFill>
                <a:latin typeface="Arial" charset="0"/>
              </a:rPr>
              <a:t>- Aluminijski mostovi</a:t>
            </a:r>
          </a:p>
          <a:p>
            <a:pPr eaLnBrk="1" hangingPunct="1">
              <a:buFontTx/>
              <a:buNone/>
            </a:pPr>
            <a:endParaRPr lang="hr-HR" altLang="en-US" sz="2400" dirty="0">
              <a:latin typeface="Arial" charset="0"/>
            </a:endParaRPr>
          </a:p>
          <a:p>
            <a:pPr eaLnBrk="1" hangingPunct="1">
              <a:buFontTx/>
              <a:buNone/>
            </a:pPr>
            <a:r>
              <a:rPr lang="hr-HR" altLang="en-US" sz="2400" dirty="0">
                <a:latin typeface="Arial" charset="0"/>
              </a:rPr>
              <a:t>-prva upotreba aluminija u </a:t>
            </a:r>
            <a:r>
              <a:rPr lang="hr-HR" altLang="en-US" sz="2400" dirty="0" err="1">
                <a:latin typeface="Arial" charset="0"/>
              </a:rPr>
              <a:t>mostogradnji</a:t>
            </a:r>
            <a:r>
              <a:rPr lang="hr-HR" altLang="en-US" sz="2400" dirty="0">
                <a:latin typeface="Arial" charset="0"/>
              </a:rPr>
              <a:t> dogodila se 1933. rekonstrukcijom ploče mosta </a:t>
            </a:r>
            <a:r>
              <a:rPr lang="hr-HR" altLang="en-US" sz="2400" dirty="0" err="1">
                <a:latin typeface="Arial" charset="0"/>
              </a:rPr>
              <a:t>Smithfield</a:t>
            </a:r>
            <a:r>
              <a:rPr lang="hr-HR" altLang="en-US" sz="2400" dirty="0">
                <a:latin typeface="Arial" charset="0"/>
              </a:rPr>
              <a:t> Street Bridge u Pittsburgh-u</a:t>
            </a:r>
          </a:p>
          <a:p>
            <a:pPr eaLnBrk="1" hangingPunct="1">
              <a:buFontTx/>
              <a:buNone/>
            </a:pPr>
            <a:r>
              <a:rPr lang="hr-HR" altLang="en-US" sz="2400" dirty="0">
                <a:latin typeface="Arial" charset="0"/>
              </a:rPr>
              <a:t>-drvena ploča zamijenjena je aluminijskom, težina se smanjila za 675 tona, što je omogućilo nosivost mosta veću za 4,5 do 16 tona</a:t>
            </a:r>
          </a:p>
          <a:p>
            <a:pPr eaLnBrk="1" hangingPunct="1">
              <a:buFontTx/>
              <a:buNone/>
            </a:pPr>
            <a:r>
              <a:rPr lang="hr-HR" altLang="en-US" sz="2400" dirty="0">
                <a:latin typeface="Arial" charset="0"/>
              </a:rPr>
              <a:t>-prvi, u cijelosti izgrađen most od aluminija, završen je 1950. u mjestu </a:t>
            </a:r>
            <a:r>
              <a:rPr lang="hr-HR" altLang="en-US" sz="2400" dirty="0" err="1">
                <a:latin typeface="Arial" charset="0"/>
              </a:rPr>
              <a:t>Arvida</a:t>
            </a:r>
            <a:r>
              <a:rPr lang="hr-HR" altLang="en-US" sz="2400" dirty="0">
                <a:latin typeface="Arial" charset="0"/>
              </a:rPr>
              <a:t> u Kanadi</a:t>
            </a:r>
          </a:p>
          <a:p>
            <a:pPr eaLnBrk="1" hangingPunct="1">
              <a:buFontTx/>
              <a:buNone/>
            </a:pPr>
            <a:r>
              <a:rPr lang="hr-HR" altLang="en-US" sz="2400" dirty="0">
                <a:latin typeface="Arial" charset="0"/>
              </a:rPr>
              <a:t>-glavni raspon mosta je luk dužine 88,4 m i visine 14,5 m</a:t>
            </a:r>
          </a:p>
          <a:p>
            <a:pPr eaLnBrk="1" hangingPunct="1">
              <a:buFontTx/>
              <a:buNone/>
            </a:pPr>
            <a:r>
              <a:rPr lang="hr-HR" altLang="en-US" sz="2400" dirty="0">
                <a:latin typeface="Arial" charset="0"/>
              </a:rPr>
              <a:t>-težina mosta je 150 t, trenutno je još uvijek u upotrebi i još uvijek je najduži aluminijski most na svijetu</a:t>
            </a:r>
            <a:endParaRPr lang="en-US" altLang="en-US" sz="2400" dirty="0">
              <a:latin typeface="Arial" charset="0"/>
            </a:endParaRPr>
          </a:p>
        </p:txBody>
      </p:sp>
    </p:spTree>
    <p:extLst>
      <p:ext uri="{BB962C8B-B14F-4D97-AF65-F5344CB8AC3E}">
        <p14:creationId xmlns:p14="http://schemas.microsoft.com/office/powerpoint/2010/main" val="4148055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3" descr="scan0004"/>
          <p:cNvPicPr>
            <a:picLocks noChangeAspect="1" noChangeArrowheads="1"/>
          </p:cNvPicPr>
          <p:nvPr/>
        </p:nvPicPr>
        <p:blipFill>
          <a:blip r:embed="rId2">
            <a:extLst>
              <a:ext uri="{28A0092B-C50C-407E-A947-70E740481C1C}">
                <a14:useLocalDpi xmlns:a14="http://schemas.microsoft.com/office/drawing/2010/main" val="0"/>
              </a:ext>
            </a:extLst>
          </a:blip>
          <a:srcRect l="9781" t="4807" r="48935" b="75404"/>
          <a:stretch>
            <a:fillRect/>
          </a:stretch>
        </p:blipFill>
        <p:spPr bwMode="auto">
          <a:xfrm>
            <a:off x="1187450" y="765175"/>
            <a:ext cx="6696075"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 Box 4"/>
          <p:cNvSpPr txBox="1">
            <a:spLocks noChangeArrowheads="1"/>
          </p:cNvSpPr>
          <p:nvPr/>
        </p:nvSpPr>
        <p:spPr bwMode="auto">
          <a:xfrm>
            <a:off x="1908175" y="5300663"/>
            <a:ext cx="554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Prvi potpuno aluminijski most, Arvida, Kanada</a:t>
            </a:r>
            <a:endParaRPr kumimoji="0" lang="en-US" altLang="en-US" sz="1800" i="1">
              <a:solidFill>
                <a:srgbClr val="FFFFFF"/>
              </a:solidFill>
              <a:latin typeface="Arial" charset="0"/>
              <a:cs typeface="Arial" charset="0"/>
            </a:endParaRPr>
          </a:p>
        </p:txBody>
      </p:sp>
    </p:spTree>
    <p:extLst>
      <p:ext uri="{BB962C8B-B14F-4D97-AF65-F5344CB8AC3E}">
        <p14:creationId xmlns:p14="http://schemas.microsoft.com/office/powerpoint/2010/main" val="474470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4"/>
          <p:cNvSpPr txBox="1">
            <a:spLocks noChangeArrowheads="1"/>
          </p:cNvSpPr>
          <p:nvPr/>
        </p:nvSpPr>
        <p:spPr bwMode="auto">
          <a:xfrm>
            <a:off x="179388" y="692150"/>
            <a:ext cx="8964612"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-mnoge su prednosti aluminija pri izgradnji mostova;</a:t>
            </a:r>
          </a:p>
          <a:p>
            <a:pPr fontAlgn="base">
              <a:spcBef>
                <a:spcPct val="50000"/>
              </a:spcBef>
              <a:spcAft>
                <a:spcPct val="0"/>
              </a:spcAft>
              <a:buClrTx/>
              <a:buSzTx/>
              <a:buFontTx/>
              <a:buNone/>
            </a:pPr>
            <a:endParaRPr kumimoji="0" lang="hr-HR" altLang="en-US" sz="2400">
              <a:solidFill>
                <a:srgbClr val="FFFFFF"/>
              </a:solidFill>
              <a:latin typeface="Arial" charset="0"/>
              <a:cs typeface="Arial" charset="0"/>
            </a:endParaRP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1. čvrstoća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2. mala težina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3. nekorozivne karakteristike</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4. male cijene održavanja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5. lagana ugradnja gotovih elemenata</a:t>
            </a:r>
          </a:p>
          <a:p>
            <a:pPr fontAlgn="base">
              <a:spcBef>
                <a:spcPct val="50000"/>
              </a:spcBef>
              <a:spcAft>
                <a:spcPct val="0"/>
              </a:spcAft>
              <a:buClrTx/>
              <a:buSzTx/>
              <a:buFontTx/>
              <a:buNone/>
            </a:pPr>
            <a:endParaRPr kumimoji="0" lang="hr-HR" altLang="en-US" sz="2400">
              <a:solidFill>
                <a:srgbClr val="FFFFFF"/>
              </a:solidFill>
              <a:latin typeface="Arial" charset="0"/>
              <a:cs typeface="Arial" charset="0"/>
            </a:endParaRPr>
          </a:p>
          <a:p>
            <a:pPr fontAlgn="base">
              <a:spcBef>
                <a:spcPct val="50000"/>
              </a:spcBef>
              <a:spcAft>
                <a:spcPct val="0"/>
              </a:spcAft>
              <a:buClrTx/>
              <a:buSzTx/>
              <a:buFontTx/>
              <a:buNone/>
            </a:pPr>
            <a:r>
              <a:rPr kumimoji="0" lang="hr-HR" altLang="en-US" sz="2400">
                <a:solidFill>
                  <a:srgbClr val="FFFFFF"/>
                </a:solidFill>
                <a:latin typeface="Arial" charset="0"/>
                <a:cs typeface="Arial" charset="0"/>
              </a:rPr>
              <a:t>-upravo navedene karakteristike čine aluminij jednim od glavnih materijala za budućnost izgradnje mostova</a:t>
            </a:r>
          </a:p>
          <a:p>
            <a:pPr fontAlgn="base">
              <a:spcBef>
                <a:spcPct val="50000"/>
              </a:spcBef>
              <a:spcAft>
                <a:spcPct val="0"/>
              </a:spcAft>
              <a:buClrTx/>
              <a:buSzTx/>
              <a:buFontTx/>
              <a:buNone/>
            </a:pPr>
            <a:endParaRPr kumimoji="0" lang="en-US" altLang="en-US" sz="2400">
              <a:solidFill>
                <a:srgbClr val="FFFFFF"/>
              </a:solidFill>
              <a:latin typeface="Arial" charset="0"/>
              <a:cs typeface="Arial" charset="0"/>
            </a:endParaRPr>
          </a:p>
        </p:txBody>
      </p:sp>
    </p:spTree>
    <p:extLst>
      <p:ext uri="{BB962C8B-B14F-4D97-AF65-F5344CB8AC3E}">
        <p14:creationId xmlns:p14="http://schemas.microsoft.com/office/powerpoint/2010/main" val="4245483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468313" y="692150"/>
            <a:ext cx="84963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-glavne grane uporabe aluminija u mostogradnji;</a:t>
            </a:r>
          </a:p>
          <a:p>
            <a:pPr fontAlgn="base">
              <a:spcBef>
                <a:spcPct val="50000"/>
              </a:spcBef>
              <a:spcAft>
                <a:spcPct val="0"/>
              </a:spcAft>
              <a:buClrTx/>
              <a:buSzTx/>
              <a:buFontTx/>
              <a:buNone/>
            </a:pPr>
            <a:endParaRPr kumimoji="0" lang="hr-HR" altLang="en-US" sz="2400">
              <a:solidFill>
                <a:srgbClr val="FFFFFF"/>
              </a:solidFill>
              <a:latin typeface="Arial" charset="0"/>
              <a:cs typeface="Arial" charset="0"/>
            </a:endParaRP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1. renovacija ili zamjena oštećenih ploča mostova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2. nadogradnja i produženje postojećih mostova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3. pomični mostovi</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4. plutajući mostovi</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5. pješački mostovi</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6. vojni mostovi</a:t>
            </a:r>
          </a:p>
          <a:p>
            <a:pPr fontAlgn="base">
              <a:spcBef>
                <a:spcPct val="50000"/>
              </a:spcBef>
              <a:spcAft>
                <a:spcPct val="0"/>
              </a:spcAft>
              <a:buClrTx/>
              <a:buSzTx/>
              <a:buFontTx/>
              <a:buNone/>
            </a:pPr>
            <a:endParaRPr kumimoji="0" lang="en-US" altLang="en-US" sz="2400">
              <a:solidFill>
                <a:srgbClr val="FFFFFF"/>
              </a:solidFill>
              <a:latin typeface="Arial" charset="0"/>
              <a:cs typeface="Arial" charset="0"/>
            </a:endParaRPr>
          </a:p>
        </p:txBody>
      </p:sp>
    </p:spTree>
    <p:extLst>
      <p:ext uri="{BB962C8B-B14F-4D97-AF65-F5344CB8AC3E}">
        <p14:creationId xmlns:p14="http://schemas.microsoft.com/office/powerpoint/2010/main" val="3969096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2">
            <a:extLst>
              <a:ext uri="{28A0092B-C50C-407E-A947-70E740481C1C}">
                <a14:useLocalDpi xmlns:a14="http://schemas.microsoft.com/office/drawing/2010/main" val="0"/>
              </a:ext>
            </a:extLst>
          </a:blip>
          <a:srcRect l="31543" t="10634" r="30061" b="17513"/>
          <a:stretch>
            <a:fillRect/>
          </a:stretch>
        </p:blipFill>
        <p:spPr bwMode="auto">
          <a:xfrm>
            <a:off x="250825" y="620713"/>
            <a:ext cx="374491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8243" name="Picture 5"/>
          <p:cNvPicPr>
            <a:picLocks noChangeAspect="1" noChangeArrowheads="1"/>
          </p:cNvPicPr>
          <p:nvPr/>
        </p:nvPicPr>
        <p:blipFill>
          <a:blip r:embed="rId3">
            <a:extLst>
              <a:ext uri="{28A0092B-C50C-407E-A947-70E740481C1C}">
                <a14:useLocalDpi xmlns:a14="http://schemas.microsoft.com/office/drawing/2010/main" val="0"/>
              </a:ext>
            </a:extLst>
          </a:blip>
          <a:srcRect l="537" t="5707" r="18994" b="19489"/>
          <a:stretch>
            <a:fillRect/>
          </a:stretch>
        </p:blipFill>
        <p:spPr bwMode="auto">
          <a:xfrm>
            <a:off x="4175125" y="620713"/>
            <a:ext cx="496887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8244" name="AutoShape 6"/>
          <p:cNvSpPr>
            <a:spLocks noChangeArrowheads="1"/>
          </p:cNvSpPr>
          <p:nvPr/>
        </p:nvSpPr>
        <p:spPr bwMode="auto">
          <a:xfrm>
            <a:off x="4500563" y="4149725"/>
            <a:ext cx="287337" cy="287338"/>
          </a:xfrm>
          <a:prstGeom prst="downArrow">
            <a:avLst>
              <a:gd name="adj1" fmla="val 50000"/>
              <a:gd name="adj2" fmla="val 25000"/>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a:solidFill>
                <a:srgbClr val="FFFFFF"/>
              </a:solidFill>
              <a:latin typeface="Arial" charset="0"/>
              <a:cs typeface="Arial" charset="0"/>
            </a:endParaRPr>
          </a:p>
        </p:txBody>
      </p:sp>
      <p:sp>
        <p:nvSpPr>
          <p:cNvPr id="138245" name="AutoShape 7"/>
          <p:cNvSpPr>
            <a:spLocks noChangeArrowheads="1"/>
          </p:cNvSpPr>
          <p:nvPr/>
        </p:nvSpPr>
        <p:spPr bwMode="auto">
          <a:xfrm>
            <a:off x="4067175" y="5661025"/>
            <a:ext cx="288925" cy="288925"/>
          </a:xfrm>
          <a:prstGeom prst="rightArrow">
            <a:avLst>
              <a:gd name="adj1" fmla="val 50000"/>
              <a:gd name="adj2" fmla="val 25000"/>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a:solidFill>
                <a:srgbClr val="FFFFFF"/>
              </a:solidFill>
              <a:latin typeface="Arial" charset="0"/>
              <a:cs typeface="Arial" charset="0"/>
            </a:endParaRPr>
          </a:p>
        </p:txBody>
      </p:sp>
      <p:sp>
        <p:nvSpPr>
          <p:cNvPr id="138246" name="Text Box 8"/>
          <p:cNvSpPr txBox="1">
            <a:spLocks noChangeArrowheads="1"/>
          </p:cNvSpPr>
          <p:nvPr/>
        </p:nvSpPr>
        <p:spPr bwMode="auto">
          <a:xfrm>
            <a:off x="4284663" y="4508500"/>
            <a:ext cx="4032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Plutajući most sa aluminijskom pločom</a:t>
            </a:r>
            <a:endParaRPr kumimoji="0" lang="en-US" altLang="en-US" sz="1800" i="1">
              <a:solidFill>
                <a:srgbClr val="FFFFFF"/>
              </a:solidFill>
              <a:latin typeface="Arial" charset="0"/>
              <a:cs typeface="Arial" charset="0"/>
            </a:endParaRPr>
          </a:p>
        </p:txBody>
      </p:sp>
      <p:sp>
        <p:nvSpPr>
          <p:cNvPr id="138247" name="Text Box 9"/>
          <p:cNvSpPr txBox="1">
            <a:spLocks noChangeArrowheads="1"/>
          </p:cNvSpPr>
          <p:nvPr/>
        </p:nvSpPr>
        <p:spPr bwMode="auto">
          <a:xfrm>
            <a:off x="4427538" y="5589588"/>
            <a:ext cx="252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Pomični most</a:t>
            </a:r>
            <a:endParaRPr kumimoji="0" lang="en-US" altLang="en-US" sz="1800" i="1">
              <a:solidFill>
                <a:srgbClr val="FFFFFF"/>
              </a:solidFill>
              <a:latin typeface="Arial" charset="0"/>
              <a:cs typeface="Arial" charset="0"/>
            </a:endParaRPr>
          </a:p>
        </p:txBody>
      </p:sp>
    </p:spTree>
    <p:extLst>
      <p:ext uri="{BB962C8B-B14F-4D97-AF65-F5344CB8AC3E}">
        <p14:creationId xmlns:p14="http://schemas.microsoft.com/office/powerpoint/2010/main" val="864862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23850" y="620713"/>
            <a:ext cx="864235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a:solidFill>
                  <a:srgbClr val="FF9900"/>
                </a:solidFill>
                <a:latin typeface="Arial" charset="0"/>
                <a:cs typeface="Arial" charset="0"/>
              </a:rPr>
              <a:t>Nosivi sistemi</a:t>
            </a:r>
            <a:r>
              <a:rPr kumimoji="0" lang="hr-HR" altLang="en-US" sz="2400">
                <a:solidFill>
                  <a:srgbClr val="FFFFFF"/>
                </a:solidFill>
                <a:latin typeface="Arial" charset="0"/>
                <a:cs typeface="Arial" charset="0"/>
              </a:rPr>
              <a:t> </a:t>
            </a:r>
          </a:p>
          <a:p>
            <a:pPr fontAlgn="base">
              <a:spcBef>
                <a:spcPct val="50000"/>
              </a:spcBef>
              <a:spcAft>
                <a:spcPct val="0"/>
              </a:spcAft>
              <a:buClrTx/>
              <a:buSzTx/>
              <a:buFontTx/>
              <a:buNone/>
            </a:pPr>
            <a:endParaRPr kumimoji="0" lang="hr-HR" altLang="en-US" sz="2400">
              <a:solidFill>
                <a:srgbClr val="FFFFFF"/>
              </a:solidFill>
              <a:latin typeface="Arial" charset="0"/>
              <a:cs typeface="Arial" charset="0"/>
            </a:endParaRPr>
          </a:p>
          <a:p>
            <a:pPr fontAlgn="base">
              <a:spcBef>
                <a:spcPct val="50000"/>
              </a:spcBef>
              <a:spcAft>
                <a:spcPct val="0"/>
              </a:spcAft>
              <a:buClrTx/>
              <a:buSzTx/>
              <a:buFontTx/>
              <a:buNone/>
            </a:pPr>
            <a:r>
              <a:rPr kumimoji="0" lang="hr-HR" altLang="en-US" sz="2400">
                <a:solidFill>
                  <a:srgbClr val="FFFFFF"/>
                </a:solidFill>
                <a:latin typeface="Arial" charset="0"/>
                <a:cs typeface="Arial" charset="0"/>
              </a:rPr>
              <a:t>-u 50-im godinama 20-og stoljeća brojnim razmatranjima uspostavilo se da će se poboljšanjem nosivih sistema poboljšati i cjelokupna stabilnost i nosivost mostova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-prvi razvijeni nosivi sistemi bili su </a:t>
            </a:r>
            <a:r>
              <a:rPr kumimoji="0" lang="hr-HR" altLang="en-US" sz="2400" i="1">
                <a:solidFill>
                  <a:srgbClr val="FFFFFF"/>
                </a:solidFill>
                <a:latin typeface="Arial" charset="0"/>
                <a:cs typeface="Arial" charset="0"/>
              </a:rPr>
              <a:t>Fairchild bridge system i Baroni bridge system </a:t>
            </a:r>
            <a:r>
              <a:rPr kumimoji="0" lang="hr-HR" altLang="en-US" sz="2400">
                <a:solidFill>
                  <a:srgbClr val="FFFFFF"/>
                </a:solidFill>
                <a:latin typeface="Arial" charset="0"/>
                <a:cs typeface="Arial" charset="0"/>
              </a:rPr>
              <a:t>nastali 1950., odnosno 1960. godine</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-cilj im je bio ograničiti težinu, olakšati ugradnju gotovih elemenata i smanjiti troškove održavanja</a:t>
            </a:r>
          </a:p>
          <a:p>
            <a:pPr fontAlgn="base">
              <a:spcBef>
                <a:spcPct val="50000"/>
              </a:spcBef>
              <a:spcAft>
                <a:spcPct val="0"/>
              </a:spcAft>
              <a:buClrTx/>
              <a:buSzTx/>
              <a:buFontTx/>
              <a:buNone/>
            </a:pPr>
            <a:endParaRPr kumimoji="0" lang="en-US" altLang="en-US" sz="2400" i="1">
              <a:solidFill>
                <a:srgbClr val="FFFFFF"/>
              </a:solidFill>
              <a:latin typeface="Arial" charset="0"/>
              <a:cs typeface="Arial" charset="0"/>
            </a:endParaRPr>
          </a:p>
        </p:txBody>
      </p:sp>
    </p:spTree>
    <p:extLst>
      <p:ext uri="{BB962C8B-B14F-4D97-AF65-F5344CB8AC3E}">
        <p14:creationId xmlns:p14="http://schemas.microsoft.com/office/powerpoint/2010/main" val="3200431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3"/>
          <p:cNvPicPr>
            <a:picLocks noChangeAspect="1" noChangeArrowheads="1"/>
          </p:cNvPicPr>
          <p:nvPr/>
        </p:nvPicPr>
        <p:blipFill>
          <a:blip r:embed="rId2">
            <a:extLst>
              <a:ext uri="{28A0092B-C50C-407E-A947-70E740481C1C}">
                <a14:useLocalDpi xmlns:a14="http://schemas.microsoft.com/office/drawing/2010/main" val="0"/>
              </a:ext>
            </a:extLst>
          </a:blip>
          <a:srcRect t="2354" b="2354"/>
          <a:stretch>
            <a:fillRect/>
          </a:stretch>
        </p:blipFill>
        <p:spPr bwMode="auto">
          <a:xfrm>
            <a:off x="179388" y="549275"/>
            <a:ext cx="5040312"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5" y="3213100"/>
            <a:ext cx="4810125"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AutoShape 5"/>
          <p:cNvSpPr>
            <a:spLocks noChangeArrowheads="1"/>
          </p:cNvSpPr>
          <p:nvPr/>
        </p:nvSpPr>
        <p:spPr bwMode="auto">
          <a:xfrm>
            <a:off x="5292725" y="692150"/>
            <a:ext cx="287338" cy="360363"/>
          </a:xfrm>
          <a:prstGeom prst="rightArrow">
            <a:avLst>
              <a:gd name="adj1" fmla="val 50000"/>
              <a:gd name="adj2" fmla="val 25000"/>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a:solidFill>
                <a:srgbClr val="FFFFFF"/>
              </a:solidFill>
              <a:latin typeface="Arial" charset="0"/>
              <a:cs typeface="Arial" charset="0"/>
            </a:endParaRPr>
          </a:p>
        </p:txBody>
      </p:sp>
      <p:sp>
        <p:nvSpPr>
          <p:cNvPr id="140293" name="AutoShape 6"/>
          <p:cNvSpPr>
            <a:spLocks noChangeArrowheads="1"/>
          </p:cNvSpPr>
          <p:nvPr/>
        </p:nvSpPr>
        <p:spPr bwMode="auto">
          <a:xfrm>
            <a:off x="3924300" y="5734050"/>
            <a:ext cx="287338" cy="215900"/>
          </a:xfrm>
          <a:prstGeom prst="rightArrow">
            <a:avLst>
              <a:gd name="adj1" fmla="val 50000"/>
              <a:gd name="adj2" fmla="val 3327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a:solidFill>
                <a:srgbClr val="FFFFFF"/>
              </a:solidFill>
              <a:latin typeface="Arial" charset="0"/>
              <a:cs typeface="Arial" charset="0"/>
            </a:endParaRPr>
          </a:p>
        </p:txBody>
      </p:sp>
      <p:sp>
        <p:nvSpPr>
          <p:cNvPr id="140294" name="AutoShape 7"/>
          <p:cNvSpPr>
            <a:spLocks noChangeArrowheads="1"/>
          </p:cNvSpPr>
          <p:nvPr/>
        </p:nvSpPr>
        <p:spPr bwMode="auto">
          <a:xfrm>
            <a:off x="3851275" y="5949950"/>
            <a:ext cx="360363" cy="287338"/>
          </a:xfrm>
          <a:prstGeom prst="leftArrow">
            <a:avLst>
              <a:gd name="adj1" fmla="val 50000"/>
              <a:gd name="adj2" fmla="val 31354"/>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a:solidFill>
                <a:srgbClr val="FFFFFF"/>
              </a:solidFill>
              <a:latin typeface="Arial" charset="0"/>
              <a:cs typeface="Arial" charset="0"/>
            </a:endParaRPr>
          </a:p>
        </p:txBody>
      </p:sp>
      <p:sp>
        <p:nvSpPr>
          <p:cNvPr id="140295" name="Text Box 8"/>
          <p:cNvSpPr txBox="1">
            <a:spLocks noChangeArrowheads="1"/>
          </p:cNvSpPr>
          <p:nvPr/>
        </p:nvSpPr>
        <p:spPr bwMode="auto">
          <a:xfrm>
            <a:off x="5724525" y="692150"/>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Fairchild</a:t>
            </a:r>
            <a:endParaRPr kumimoji="0" lang="en-US" altLang="en-US" sz="1800" i="1">
              <a:solidFill>
                <a:srgbClr val="FFFFFF"/>
              </a:solidFill>
              <a:latin typeface="Arial" charset="0"/>
              <a:cs typeface="Arial" charset="0"/>
            </a:endParaRPr>
          </a:p>
        </p:txBody>
      </p:sp>
      <p:sp>
        <p:nvSpPr>
          <p:cNvPr id="140296" name="Text Box 9"/>
          <p:cNvSpPr txBox="1">
            <a:spLocks noChangeArrowheads="1"/>
          </p:cNvSpPr>
          <p:nvPr/>
        </p:nvSpPr>
        <p:spPr bwMode="auto">
          <a:xfrm>
            <a:off x="2916238" y="5876925"/>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Baroni</a:t>
            </a:r>
            <a:endParaRPr kumimoji="0" lang="en-US" altLang="en-US" sz="1800" i="1">
              <a:solidFill>
                <a:srgbClr val="FFFFFF"/>
              </a:solidFill>
              <a:latin typeface="Arial" charset="0"/>
              <a:cs typeface="Arial" charset="0"/>
            </a:endParaRPr>
          </a:p>
        </p:txBody>
      </p:sp>
    </p:spTree>
    <p:extLst>
      <p:ext uri="{BB962C8B-B14F-4D97-AF65-F5344CB8AC3E}">
        <p14:creationId xmlns:p14="http://schemas.microsoft.com/office/powerpoint/2010/main" val="3625947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395288" y="692150"/>
            <a:ext cx="8569325"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-u današnje vrijeme koriste se vrlo raznoliki nosivi sistemi koji ovise o državi izgradnje mosta, o proizvođaču alumijskih dijelova, o namjeni i veličini mosta...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-za zamjenu starih, dotrajalih ili oštećenih armirano-betonskih ploča često se koriste </a:t>
            </a:r>
            <a:r>
              <a:rPr kumimoji="0" lang="hr-HR" altLang="en-US" sz="2400" i="1">
                <a:solidFill>
                  <a:srgbClr val="FFFFFF"/>
                </a:solidFill>
                <a:latin typeface="Arial" charset="0"/>
                <a:cs typeface="Arial" charset="0"/>
              </a:rPr>
              <a:t>Sapa Front </a:t>
            </a:r>
            <a:r>
              <a:rPr kumimoji="0" lang="hr-HR" altLang="en-US" sz="2400">
                <a:solidFill>
                  <a:srgbClr val="FFFFFF"/>
                </a:solidFill>
                <a:latin typeface="Arial" charset="0"/>
                <a:cs typeface="Arial" charset="0"/>
              </a:rPr>
              <a:t>sistemi, razvijeni u Švedskoj</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-u Sapa Front sistemu ništa nije vareno, ploča je pokrivena asfaltom, a sama ploča izrađena je od vakumskih</a:t>
            </a:r>
            <a:r>
              <a:rPr kumimoji="0" lang="hr-HR" altLang="en-US" sz="2400">
                <a:solidFill>
                  <a:srgbClr val="FF9900"/>
                </a:solidFill>
                <a:latin typeface="Arial" charset="0"/>
                <a:cs typeface="Arial" charset="0"/>
              </a:rPr>
              <a:t> </a:t>
            </a:r>
            <a:r>
              <a:rPr kumimoji="0" lang="hr-HR" altLang="en-US" sz="2400">
                <a:solidFill>
                  <a:srgbClr val="FFFFFF"/>
                </a:solidFill>
                <a:latin typeface="Arial" charset="0"/>
                <a:cs typeface="Arial" charset="0"/>
              </a:rPr>
              <a:t>ekstruzija međusobno povezanih</a:t>
            </a:r>
            <a:r>
              <a:rPr kumimoji="0" lang="hr-HR" altLang="en-US" sz="1800">
                <a:solidFill>
                  <a:srgbClr val="FFFFFF"/>
                </a:solidFill>
                <a:latin typeface="Arial" charset="0"/>
                <a:cs typeface="Arial" charset="0"/>
              </a:rPr>
              <a:t> </a:t>
            </a:r>
            <a:r>
              <a:rPr kumimoji="0" lang="hr-HR" altLang="en-US" sz="2400">
                <a:solidFill>
                  <a:srgbClr val="FFFFFF"/>
                </a:solidFill>
                <a:latin typeface="Arial" charset="0"/>
                <a:cs typeface="Arial" charset="0"/>
              </a:rPr>
              <a:t>tako da tvore ortotropnu ploču </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-u Americi je vrlo popularan sistem </a:t>
            </a:r>
            <a:r>
              <a:rPr kumimoji="0" lang="hr-HR" altLang="en-US" sz="2400" i="1">
                <a:solidFill>
                  <a:srgbClr val="FFFFFF"/>
                </a:solidFill>
                <a:latin typeface="Arial" charset="0"/>
                <a:cs typeface="Arial" charset="0"/>
              </a:rPr>
              <a:t>Alumdeck</a:t>
            </a:r>
            <a:r>
              <a:rPr kumimoji="0" lang="hr-HR" altLang="en-US" sz="2400">
                <a:solidFill>
                  <a:srgbClr val="FFFFFF"/>
                </a:solidFill>
                <a:latin typeface="Arial" charset="0"/>
                <a:cs typeface="Arial" charset="0"/>
              </a:rPr>
              <a:t> koji je izotropan, što omogućava značajnu otpornost na savijanje i u uzdužnom i u poprečnom smjeru</a:t>
            </a:r>
            <a:endParaRPr kumimoji="0" lang="en-US" altLang="en-US" sz="2400" i="1">
              <a:solidFill>
                <a:srgbClr val="FFFFFF"/>
              </a:solidFill>
              <a:latin typeface="Arial" charset="0"/>
              <a:cs typeface="Arial" charset="0"/>
            </a:endParaRPr>
          </a:p>
        </p:txBody>
      </p:sp>
    </p:spTree>
    <p:extLst>
      <p:ext uri="{BB962C8B-B14F-4D97-AF65-F5344CB8AC3E}">
        <p14:creationId xmlns:p14="http://schemas.microsoft.com/office/powerpoint/2010/main" val="2071740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6903" name="Group 87"/>
          <p:cNvGraphicFramePr>
            <a:graphicFrameLocks noGrp="1"/>
          </p:cNvGraphicFramePr>
          <p:nvPr>
            <p:extLst>
              <p:ext uri="{D42A27DB-BD31-4B8C-83A1-F6EECF244321}">
                <p14:modId xmlns:p14="http://schemas.microsoft.com/office/powerpoint/2010/main" val="3258829257"/>
              </p:ext>
            </p:extLst>
          </p:nvPr>
        </p:nvGraphicFramePr>
        <p:xfrm>
          <a:off x="430213" y="3756799"/>
          <a:ext cx="8208962" cy="1668463"/>
        </p:xfrm>
        <a:graphic>
          <a:graphicData uri="http://schemas.openxmlformats.org/drawingml/2006/table">
            <a:tbl>
              <a:tblPr/>
              <a:tblGrid>
                <a:gridCol w="1008062">
                  <a:extLst>
                    <a:ext uri="{9D8B030D-6E8A-4147-A177-3AD203B41FA5}">
                      <a16:colId xmlns:a16="http://schemas.microsoft.com/office/drawing/2014/main" val="20000"/>
                    </a:ext>
                  </a:extLst>
                </a:gridCol>
                <a:gridCol w="792163">
                  <a:extLst>
                    <a:ext uri="{9D8B030D-6E8A-4147-A177-3AD203B41FA5}">
                      <a16:colId xmlns:a16="http://schemas.microsoft.com/office/drawing/2014/main" val="20001"/>
                    </a:ext>
                  </a:extLst>
                </a:gridCol>
                <a:gridCol w="863600">
                  <a:extLst>
                    <a:ext uri="{9D8B030D-6E8A-4147-A177-3AD203B41FA5}">
                      <a16:colId xmlns:a16="http://schemas.microsoft.com/office/drawing/2014/main" val="20002"/>
                    </a:ext>
                  </a:extLst>
                </a:gridCol>
                <a:gridCol w="936625">
                  <a:extLst>
                    <a:ext uri="{9D8B030D-6E8A-4147-A177-3AD203B41FA5}">
                      <a16:colId xmlns:a16="http://schemas.microsoft.com/office/drawing/2014/main" val="20003"/>
                    </a:ext>
                  </a:extLst>
                </a:gridCol>
                <a:gridCol w="936625">
                  <a:extLst>
                    <a:ext uri="{9D8B030D-6E8A-4147-A177-3AD203B41FA5}">
                      <a16:colId xmlns:a16="http://schemas.microsoft.com/office/drawing/2014/main" val="20004"/>
                    </a:ext>
                  </a:extLst>
                </a:gridCol>
                <a:gridCol w="935037">
                  <a:extLst>
                    <a:ext uri="{9D8B030D-6E8A-4147-A177-3AD203B41FA5}">
                      <a16:colId xmlns:a16="http://schemas.microsoft.com/office/drawing/2014/main" val="20005"/>
                    </a:ext>
                  </a:extLst>
                </a:gridCol>
                <a:gridCol w="936625">
                  <a:extLst>
                    <a:ext uri="{9D8B030D-6E8A-4147-A177-3AD203B41FA5}">
                      <a16:colId xmlns:a16="http://schemas.microsoft.com/office/drawing/2014/main" val="20006"/>
                    </a:ext>
                  </a:extLst>
                </a:gridCol>
                <a:gridCol w="792163">
                  <a:extLst>
                    <a:ext uri="{9D8B030D-6E8A-4147-A177-3AD203B41FA5}">
                      <a16:colId xmlns:a16="http://schemas.microsoft.com/office/drawing/2014/main" val="20007"/>
                    </a:ext>
                  </a:extLst>
                </a:gridCol>
                <a:gridCol w="1008062">
                  <a:extLst>
                    <a:ext uri="{9D8B030D-6E8A-4147-A177-3AD203B41FA5}">
                      <a16:colId xmlns:a16="http://schemas.microsoft.com/office/drawing/2014/main" val="20008"/>
                    </a:ext>
                  </a:extLst>
                </a:gridCol>
              </a:tblGrid>
              <a:tr h="431882">
                <a:tc row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Žica za varenje</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Uzorci pod paralelnim naponom</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Uzorci pod okomitim naponom</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4921">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CF-1</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CF-2</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CF-3</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200" b="0" i="0" u="none" strike="noStrike" cap="none" normalizeH="0" baseline="0">
                          <a:ln>
                            <a:noFill/>
                          </a:ln>
                          <a:solidFill>
                            <a:schemeClr val="tx1"/>
                          </a:solidFill>
                          <a:effectLst/>
                          <a:latin typeface="Arial" pitchFamily="34" charset="0"/>
                        </a:rPr>
                        <a:t>Karakt. vrijednost</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ZF-1</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ZF-2</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ZF-3</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200" b="0" i="0" u="none" strike="noStrike" cap="none" normalizeH="0" baseline="0">
                          <a:ln>
                            <a:noFill/>
                          </a:ln>
                          <a:solidFill>
                            <a:schemeClr val="tx1"/>
                          </a:solidFill>
                          <a:effectLst/>
                          <a:latin typeface="Arial" pitchFamily="34" charset="0"/>
                        </a:rPr>
                        <a:t>Karakt. vrijednost</a:t>
                      </a:r>
                      <a:endParaRPr kumimoji="1" lang="hr-HR" sz="1800" b="0" i="0" u="none" strike="noStrike" cap="none" normalizeH="0" baseline="0">
                        <a:ln>
                          <a:noFill/>
                        </a:ln>
                        <a:solidFill>
                          <a:schemeClr val="tx1"/>
                        </a:solidFill>
                        <a:effectLst/>
                        <a:latin typeface="Arial" pitchFamily="34" charset="0"/>
                      </a:endParaRP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83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4043</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115,6</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125,4</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118,5</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113,8</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147,6</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144,3</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150,2</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141,4</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83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5356</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130,9</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128,7</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123,5</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121,7</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156,6</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160,6</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159,8</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dirty="0">
                          <a:ln>
                            <a:noFill/>
                          </a:ln>
                          <a:solidFill>
                            <a:schemeClr val="tx1"/>
                          </a:solidFill>
                          <a:effectLst/>
                          <a:latin typeface="Arial" pitchFamily="34" charset="0"/>
                        </a:rPr>
                        <a:t>153,0</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4015" name="Text Box 88"/>
          <p:cNvSpPr txBox="1">
            <a:spLocks noChangeArrowheads="1"/>
          </p:cNvSpPr>
          <p:nvPr/>
        </p:nvSpPr>
        <p:spPr bwMode="auto">
          <a:xfrm>
            <a:off x="1692275" y="5741396"/>
            <a:ext cx="5545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dirty="0">
                <a:solidFill>
                  <a:srgbClr val="FFFFFF"/>
                </a:solidFill>
                <a:latin typeface="Arial" charset="0"/>
                <a:cs typeface="Arial" charset="0"/>
              </a:rPr>
              <a:t>Vrijednosti čvrstoća uzoraka sa kutnim </a:t>
            </a:r>
            <a:r>
              <a:rPr kumimoji="0" lang="hr-HR" altLang="en-US" sz="1800" i="1" dirty="0" err="1">
                <a:solidFill>
                  <a:srgbClr val="FFFFFF"/>
                </a:solidFill>
                <a:latin typeface="Arial" charset="0"/>
                <a:cs typeface="Arial" charset="0"/>
              </a:rPr>
              <a:t>zavarima</a:t>
            </a:r>
            <a:endParaRPr kumimoji="0" lang="hr-HR" altLang="en-US" sz="1800" i="1" dirty="0">
              <a:solidFill>
                <a:srgbClr val="FFFFFF"/>
              </a:solidFill>
              <a:latin typeface="Arial" charset="0"/>
              <a:cs typeface="Arial" charset="0"/>
            </a:endParaRPr>
          </a:p>
        </p:txBody>
      </p:sp>
      <p:sp>
        <p:nvSpPr>
          <p:cNvPr id="84016" name="Text Box 89"/>
          <p:cNvSpPr txBox="1">
            <a:spLocks noChangeArrowheads="1"/>
          </p:cNvSpPr>
          <p:nvPr/>
        </p:nvSpPr>
        <p:spPr bwMode="auto">
          <a:xfrm>
            <a:off x="430213" y="620713"/>
            <a:ext cx="871378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lang="hr-HR" altLang="en-US" sz="2400" dirty="0">
                <a:solidFill>
                  <a:srgbClr val="FFFFFF"/>
                </a:solidFill>
                <a:latin typeface="Arial" charset="0"/>
                <a:cs typeface="Arial" charset="0"/>
              </a:rPr>
              <a:t>Rezultati testiranja i ocjena</a:t>
            </a:r>
          </a:p>
          <a:p>
            <a:pPr fontAlgn="base">
              <a:spcBef>
                <a:spcPct val="50000"/>
              </a:spcBef>
              <a:spcAft>
                <a:spcPct val="0"/>
              </a:spcAft>
              <a:buClrTx/>
              <a:buSzTx/>
              <a:buFontTx/>
              <a:buNone/>
            </a:pPr>
            <a:r>
              <a:rPr lang="hr-HR" altLang="en-US" sz="2400" dirty="0">
                <a:solidFill>
                  <a:srgbClr val="FFFFFF"/>
                </a:solidFill>
                <a:latin typeface="Arial" charset="0"/>
                <a:cs typeface="Arial" charset="0"/>
              </a:rPr>
              <a:t>- </a:t>
            </a:r>
            <a:r>
              <a:rPr lang="hr-HR" altLang="en-US" sz="2400" u="sng" dirty="0">
                <a:solidFill>
                  <a:srgbClr val="FFFFFF"/>
                </a:solidFill>
                <a:latin typeface="Arial" charset="0"/>
                <a:cs typeface="Arial" charset="0"/>
              </a:rPr>
              <a:t>Čvrstoća otkazivanja</a:t>
            </a:r>
          </a:p>
          <a:p>
            <a:pPr fontAlgn="base">
              <a:spcBef>
                <a:spcPct val="50000"/>
              </a:spcBef>
              <a:spcAft>
                <a:spcPct val="0"/>
              </a:spcAft>
              <a:buClrTx/>
              <a:buSzTx/>
              <a:buFontTx/>
              <a:buNone/>
            </a:pPr>
            <a:r>
              <a:rPr lang="hr-HR" altLang="en-US" sz="2400" dirty="0">
                <a:solidFill>
                  <a:srgbClr val="FFFFFF"/>
                </a:solidFill>
                <a:latin typeface="Arial" charset="0"/>
                <a:cs typeface="Arial" charset="0"/>
              </a:rPr>
              <a:t>-može se izračunati </a:t>
            </a:r>
            <a:r>
              <a:rPr lang="hr-HR" altLang="en-US" sz="2400" dirty="0" err="1">
                <a:solidFill>
                  <a:srgbClr val="FFFFFF"/>
                </a:solidFill>
                <a:latin typeface="Arial" charset="0"/>
                <a:cs typeface="Arial" charset="0"/>
              </a:rPr>
              <a:t>djeljenjem</a:t>
            </a:r>
            <a:r>
              <a:rPr lang="hr-HR" altLang="en-US" sz="2400" dirty="0">
                <a:solidFill>
                  <a:srgbClr val="FFFFFF"/>
                </a:solidFill>
                <a:latin typeface="Arial" charset="0"/>
                <a:cs typeface="Arial" charset="0"/>
              </a:rPr>
              <a:t> lomnog opterećenja sa produktom dužine i debljine slomljenog uzorka </a:t>
            </a:r>
          </a:p>
          <a:p>
            <a:pPr fontAlgn="base">
              <a:spcBef>
                <a:spcPct val="50000"/>
              </a:spcBef>
              <a:spcAft>
                <a:spcPct val="0"/>
              </a:spcAft>
              <a:buClrTx/>
              <a:buSzTx/>
              <a:buFontTx/>
              <a:buNone/>
            </a:pPr>
            <a:r>
              <a:rPr lang="hr-HR" altLang="en-US" sz="2400" dirty="0">
                <a:solidFill>
                  <a:srgbClr val="FFFFFF"/>
                </a:solidFill>
                <a:latin typeface="Arial" charset="0"/>
                <a:cs typeface="Arial" charset="0"/>
              </a:rPr>
              <a:t>-</a:t>
            </a:r>
            <a:r>
              <a:rPr kumimoji="0" lang="hr-HR" altLang="en-US" sz="2400" dirty="0">
                <a:solidFill>
                  <a:srgbClr val="FFFFFF"/>
                </a:solidFill>
                <a:latin typeface="Arial" charset="0"/>
                <a:cs typeface="Arial" charset="0"/>
              </a:rPr>
              <a:t>čvrstoća uzoraka naprezanih okomito veća je od onih naprezanih paralelno, veća za 1.25 puta</a:t>
            </a:r>
          </a:p>
          <a:p>
            <a:pPr fontAlgn="base">
              <a:spcBef>
                <a:spcPct val="50000"/>
              </a:spcBef>
              <a:spcAft>
                <a:spcPct val="0"/>
              </a:spcAft>
              <a:buClrTx/>
              <a:buSzTx/>
              <a:buFontTx/>
              <a:buNone/>
            </a:pPr>
            <a:endParaRPr kumimoji="0" lang="hr-HR" altLang="en-US" sz="2400" dirty="0">
              <a:solidFill>
                <a:srgbClr val="FFFFFF"/>
              </a:solidFill>
              <a:latin typeface="Arial" charset="0"/>
              <a:cs typeface="Arial" charset="0"/>
            </a:endParaRPr>
          </a:p>
          <a:p>
            <a:pPr fontAlgn="base">
              <a:spcBef>
                <a:spcPct val="50000"/>
              </a:spcBef>
              <a:spcAft>
                <a:spcPct val="0"/>
              </a:spcAft>
              <a:buClrTx/>
              <a:buSzTx/>
              <a:buFontTx/>
              <a:buNone/>
            </a:pPr>
            <a:endParaRPr kumimoji="0" lang="hr-HR" altLang="en-US" sz="2400" dirty="0">
              <a:solidFill>
                <a:srgbClr val="FFFFFF"/>
              </a:solidFill>
              <a:latin typeface="Arial" charset="0"/>
              <a:cs typeface="Arial" charset="0"/>
            </a:endParaRPr>
          </a:p>
        </p:txBody>
      </p:sp>
    </p:spTree>
    <p:extLst>
      <p:ext uri="{BB962C8B-B14F-4D97-AF65-F5344CB8AC3E}">
        <p14:creationId xmlns:p14="http://schemas.microsoft.com/office/powerpoint/2010/main" val="3346579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61198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AutoShape 4"/>
          <p:cNvSpPr>
            <a:spLocks noChangeArrowheads="1"/>
          </p:cNvSpPr>
          <p:nvPr/>
        </p:nvSpPr>
        <p:spPr bwMode="auto">
          <a:xfrm>
            <a:off x="6516688" y="908050"/>
            <a:ext cx="215900" cy="217488"/>
          </a:xfrm>
          <a:prstGeom prst="rightArrow">
            <a:avLst>
              <a:gd name="adj1" fmla="val 50000"/>
              <a:gd name="adj2" fmla="val 25000"/>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Char char="-"/>
            </a:pPr>
            <a:endParaRPr kumimoji="0" lang="en-US" altLang="en-US" sz="1800">
              <a:solidFill>
                <a:srgbClr val="FFFFFF"/>
              </a:solidFill>
              <a:latin typeface="Arial" charset="0"/>
              <a:cs typeface="Arial" charset="0"/>
            </a:endParaRPr>
          </a:p>
        </p:txBody>
      </p:sp>
      <p:sp>
        <p:nvSpPr>
          <p:cNvPr id="142340" name="Text Box 5"/>
          <p:cNvSpPr txBox="1">
            <a:spLocks noChangeArrowheads="1"/>
          </p:cNvSpPr>
          <p:nvPr/>
        </p:nvSpPr>
        <p:spPr bwMode="auto">
          <a:xfrm>
            <a:off x="6804025" y="692150"/>
            <a:ext cx="15827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Sapa Front sistem</a:t>
            </a:r>
            <a:endParaRPr kumimoji="0" lang="en-US" altLang="en-US" sz="1800" i="1">
              <a:solidFill>
                <a:srgbClr val="FFFFFF"/>
              </a:solidFill>
              <a:latin typeface="Arial" charset="0"/>
              <a:cs typeface="Arial" charset="0"/>
            </a:endParaRPr>
          </a:p>
        </p:txBody>
      </p:sp>
      <p:pic>
        <p:nvPicPr>
          <p:cNvPr id="142341" name="Picture 6" descr="sca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005263"/>
            <a:ext cx="331311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2" name="Text Box 7"/>
          <p:cNvSpPr txBox="1">
            <a:spLocks noChangeArrowheads="1"/>
          </p:cNvSpPr>
          <p:nvPr/>
        </p:nvSpPr>
        <p:spPr bwMode="auto">
          <a:xfrm>
            <a:off x="3635375" y="4941888"/>
            <a:ext cx="15827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Alumdeck sistem</a:t>
            </a:r>
            <a:endParaRPr kumimoji="0" lang="en-US" altLang="en-US" sz="1800" i="1">
              <a:solidFill>
                <a:srgbClr val="FFFFFF"/>
              </a:solidFill>
              <a:latin typeface="Arial" charset="0"/>
              <a:cs typeface="Arial" charset="0"/>
            </a:endParaRPr>
          </a:p>
        </p:txBody>
      </p:sp>
    </p:spTree>
    <p:extLst>
      <p:ext uri="{BB962C8B-B14F-4D97-AF65-F5344CB8AC3E}">
        <p14:creationId xmlns:p14="http://schemas.microsoft.com/office/powerpoint/2010/main" val="2990587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79388" y="476250"/>
            <a:ext cx="856932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a:solidFill>
                  <a:srgbClr val="FF9900"/>
                </a:solidFill>
                <a:latin typeface="Arial" charset="0"/>
                <a:cs typeface="Arial" charset="0"/>
              </a:rPr>
              <a:t>Mogućnosti uporabe aluminija u mostogradnji</a:t>
            </a:r>
          </a:p>
          <a:p>
            <a:pPr fontAlgn="base">
              <a:spcBef>
                <a:spcPct val="50000"/>
              </a:spcBef>
              <a:spcAft>
                <a:spcPct val="0"/>
              </a:spcAft>
              <a:buClrTx/>
              <a:buSzTx/>
              <a:buFontTx/>
              <a:buNone/>
            </a:pPr>
            <a:endParaRPr kumimoji="0" lang="hr-HR" altLang="en-US">
              <a:solidFill>
                <a:srgbClr val="FF9900"/>
              </a:solidFill>
              <a:latin typeface="Arial" charset="0"/>
              <a:cs typeface="Arial" charset="0"/>
            </a:endParaRPr>
          </a:p>
          <a:p>
            <a:pPr fontAlgn="base">
              <a:spcBef>
                <a:spcPct val="50000"/>
              </a:spcBef>
              <a:spcAft>
                <a:spcPct val="0"/>
              </a:spcAft>
              <a:buClrTx/>
              <a:buSzTx/>
              <a:buFontTx/>
              <a:buNone/>
            </a:pPr>
            <a:r>
              <a:rPr kumimoji="0" lang="hr-HR" altLang="en-US" sz="2400">
                <a:solidFill>
                  <a:srgbClr val="FFFFFF"/>
                </a:solidFill>
                <a:latin typeface="Arial" charset="0"/>
                <a:cs typeface="Arial" charset="0"/>
              </a:rPr>
              <a:t>-usavršavanjem i većim čvrstoćama aluminijskih legura dolazi i do šire uporabe aluminija u mostogradnji</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-današnje legure su 1,5 puta jače od ranijih legura korištenih pri izgradnji mostova, imaju bolju korozivnu otpornost, manju masu, a cijena im je ista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-aluminij omogućava produženje životnog vijeka mostova, ugradnja mu je vrlo lagana, rekonstrukcija postojećih mostova bitno je ubrzana...</a:t>
            </a:r>
          </a:p>
          <a:p>
            <a:pPr fontAlgn="base">
              <a:spcBef>
                <a:spcPct val="50000"/>
              </a:spcBef>
              <a:spcAft>
                <a:spcPct val="0"/>
              </a:spcAft>
              <a:buClrTx/>
              <a:buSzTx/>
              <a:buFontTx/>
              <a:buNone/>
            </a:pPr>
            <a:endParaRPr kumimoji="0" lang="en-US" altLang="en-US" sz="2400">
              <a:solidFill>
                <a:srgbClr val="FFFFFF"/>
              </a:solidFill>
              <a:latin typeface="Arial" charset="0"/>
              <a:cs typeface="Arial" charset="0"/>
            </a:endParaRPr>
          </a:p>
        </p:txBody>
      </p:sp>
    </p:spTree>
    <p:extLst>
      <p:ext uri="{BB962C8B-B14F-4D97-AF65-F5344CB8AC3E}">
        <p14:creationId xmlns:p14="http://schemas.microsoft.com/office/powerpoint/2010/main" val="3320661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323850" y="765175"/>
            <a:ext cx="856932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500">
                <a:solidFill>
                  <a:srgbClr val="FFFFFF"/>
                </a:solidFill>
                <a:latin typeface="Arial" charset="0"/>
                <a:cs typeface="Arial" charset="0"/>
              </a:rPr>
              <a:t>-kombinacija legura i odgovarajućih nosivih sistema, a uzimajući u obzir velike prednosti u navedenim karakteristikama, čine aluminij idealnim materijalom za izgradnju mostova i njegovih dijelova</a:t>
            </a:r>
          </a:p>
          <a:p>
            <a:pPr fontAlgn="base">
              <a:spcBef>
                <a:spcPct val="50000"/>
              </a:spcBef>
              <a:spcAft>
                <a:spcPct val="0"/>
              </a:spcAft>
              <a:buClrTx/>
              <a:buSzTx/>
              <a:buFontTx/>
              <a:buNone/>
            </a:pPr>
            <a:r>
              <a:rPr kumimoji="0" lang="hr-HR" altLang="en-US" sz="2500">
                <a:solidFill>
                  <a:srgbClr val="FFFFFF"/>
                </a:solidFill>
                <a:latin typeface="Arial" charset="0"/>
                <a:cs typeface="Arial" charset="0"/>
              </a:rPr>
              <a:t>-budućnost uporabe aluminija u konstrukcijama je zagarantirana, i upravo zbog fizičkih karakteristika, fleksibilnosti, lagane proizvodnje i ugradnje  sve će se više upotrebljavati i koristiti kao konstruktivan materijal, zamijenjujući pritom čelik</a:t>
            </a:r>
          </a:p>
          <a:p>
            <a:pPr fontAlgn="base">
              <a:spcBef>
                <a:spcPct val="50000"/>
              </a:spcBef>
              <a:spcAft>
                <a:spcPct val="0"/>
              </a:spcAft>
              <a:buClrTx/>
              <a:buSzTx/>
              <a:buFontTx/>
              <a:buNone/>
            </a:pPr>
            <a:endParaRPr kumimoji="0" lang="en-US" altLang="en-US" sz="2500">
              <a:solidFill>
                <a:srgbClr val="FFFFFF"/>
              </a:solidFill>
              <a:latin typeface="Arial" charset="0"/>
              <a:cs typeface="Arial" charset="0"/>
            </a:endParaRPr>
          </a:p>
        </p:txBody>
      </p:sp>
    </p:spTree>
    <p:extLst>
      <p:ext uri="{BB962C8B-B14F-4D97-AF65-F5344CB8AC3E}">
        <p14:creationId xmlns:p14="http://schemas.microsoft.com/office/powerpoint/2010/main" val="1933941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395288" y="-17463"/>
            <a:ext cx="8569325" cy="677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endParaRPr kumimoji="0" lang="hr-HR" altLang="en-US" dirty="0">
              <a:solidFill>
                <a:srgbClr val="FFFFFF"/>
              </a:solidFill>
              <a:latin typeface="Arial" charset="0"/>
              <a:cs typeface="Arial" charset="0"/>
            </a:endParaRPr>
          </a:p>
          <a:p>
            <a:pPr fontAlgn="base">
              <a:spcBef>
                <a:spcPct val="50000"/>
              </a:spcBef>
              <a:spcAft>
                <a:spcPct val="0"/>
              </a:spcAft>
              <a:buClrTx/>
              <a:buSzTx/>
              <a:buFontTx/>
              <a:buNone/>
            </a:pPr>
            <a:r>
              <a:rPr kumimoji="0" lang="hr-HR" altLang="en-US" dirty="0">
                <a:solidFill>
                  <a:srgbClr val="FF0000"/>
                </a:solidFill>
                <a:latin typeface="Arial" charset="0"/>
                <a:cs typeface="Arial" charset="0"/>
              </a:rPr>
              <a:t>INFORMATIVNO!!!</a:t>
            </a:r>
          </a:p>
          <a:p>
            <a:pPr fontAlgn="base">
              <a:spcBef>
                <a:spcPct val="50000"/>
              </a:spcBef>
              <a:spcAft>
                <a:spcPct val="0"/>
              </a:spcAft>
              <a:buClrTx/>
              <a:buSzTx/>
              <a:buFontTx/>
              <a:buNone/>
            </a:pPr>
            <a:r>
              <a:rPr kumimoji="0" lang="hr-HR" altLang="en-US" sz="2800" dirty="0">
                <a:solidFill>
                  <a:srgbClr val="FFFFFF"/>
                </a:solidFill>
                <a:latin typeface="Arial" charset="0"/>
                <a:cs typeface="Arial" charset="0"/>
              </a:rPr>
              <a:t>Primjena i dimenzioniranje aluminija kod prostornih nosača</a:t>
            </a:r>
          </a:p>
          <a:p>
            <a:pPr fontAlgn="base">
              <a:spcBef>
                <a:spcPct val="50000"/>
              </a:spcBef>
              <a:spcAft>
                <a:spcPct val="0"/>
              </a:spcAft>
              <a:buClrTx/>
              <a:buSzTx/>
              <a:buFontTx/>
              <a:buNone/>
            </a:pPr>
            <a:endParaRPr kumimoji="0" lang="hr-HR" altLang="en-US" sz="2400" dirty="0">
              <a:solidFill>
                <a:srgbClr val="FFFFFF"/>
              </a:solidFill>
              <a:latin typeface="Arial" charset="0"/>
              <a:cs typeface="Arial" charset="0"/>
            </a:endParaRPr>
          </a:p>
          <a:p>
            <a:pPr fontAlgn="base">
              <a:spcBef>
                <a:spcPct val="50000"/>
              </a:spcBef>
              <a:spcAft>
                <a:spcPct val="0"/>
              </a:spcAft>
              <a:buClrTx/>
              <a:buSzTx/>
              <a:buFontTx/>
              <a:buNone/>
            </a:pPr>
            <a:r>
              <a:rPr kumimoji="0" lang="hr-HR" altLang="en-US" sz="2400" dirty="0">
                <a:solidFill>
                  <a:srgbClr val="FFFFFF"/>
                </a:solidFill>
                <a:latin typeface="Arial" charset="0"/>
                <a:cs typeface="Arial" charset="0"/>
              </a:rPr>
              <a:t>-</a:t>
            </a:r>
            <a:r>
              <a:rPr kumimoji="0" lang="hr-HR" altLang="en-US" sz="2200" dirty="0">
                <a:solidFill>
                  <a:srgbClr val="FFFFFF"/>
                </a:solidFill>
                <a:latin typeface="Arial" charset="0"/>
                <a:cs typeface="Arial" charset="0"/>
              </a:rPr>
              <a:t>učestala potreba za pokrivanjem većih površina, koristeći sve jače i laganije elemente, dovela je do inovativnih rješenja koja </a:t>
            </a:r>
            <a:r>
              <a:rPr kumimoji="0" lang="hr-HR" altLang="en-US" sz="2200" dirty="0" err="1">
                <a:solidFill>
                  <a:srgbClr val="FFFFFF"/>
                </a:solidFill>
                <a:latin typeface="Arial" charset="0"/>
                <a:cs typeface="Arial" charset="0"/>
              </a:rPr>
              <a:t>zahtjevaju</a:t>
            </a:r>
            <a:r>
              <a:rPr kumimoji="0" lang="hr-HR" altLang="en-US" sz="2200" dirty="0">
                <a:solidFill>
                  <a:srgbClr val="FFFFFF"/>
                </a:solidFill>
                <a:latin typeface="Arial" charset="0"/>
                <a:cs typeface="Arial" charset="0"/>
              </a:rPr>
              <a:t> vrlo sofisticirane i komplicirane metode dimenzioniranja</a:t>
            </a:r>
          </a:p>
          <a:p>
            <a:pPr fontAlgn="base">
              <a:spcBef>
                <a:spcPct val="50000"/>
              </a:spcBef>
              <a:spcAft>
                <a:spcPct val="0"/>
              </a:spcAft>
              <a:buClrTx/>
              <a:buSzTx/>
              <a:buFontTx/>
              <a:buNone/>
            </a:pPr>
            <a:r>
              <a:rPr kumimoji="0" lang="hr-HR" altLang="en-US" sz="2200" dirty="0">
                <a:solidFill>
                  <a:srgbClr val="FFFFFF"/>
                </a:solidFill>
                <a:latin typeface="Arial" charset="0"/>
                <a:cs typeface="Arial" charset="0"/>
              </a:rPr>
              <a:t>-upotrebom poboljšanih legura otkriven je velik potencijal aluminija u aeronautici, </a:t>
            </a:r>
            <a:r>
              <a:rPr kumimoji="0" lang="hr-HR" altLang="en-US" sz="2200" dirty="0" err="1">
                <a:solidFill>
                  <a:srgbClr val="FFFFFF"/>
                </a:solidFill>
                <a:latin typeface="Arial" charset="0"/>
                <a:cs typeface="Arial" charset="0"/>
              </a:rPr>
              <a:t>oglašivačkim</a:t>
            </a:r>
            <a:r>
              <a:rPr kumimoji="0" lang="hr-HR" altLang="en-US" sz="2200" dirty="0">
                <a:solidFill>
                  <a:srgbClr val="FFFFFF"/>
                </a:solidFill>
                <a:latin typeface="Arial" charset="0"/>
                <a:cs typeface="Arial" charset="0"/>
              </a:rPr>
              <a:t> panelima, svemirskim </a:t>
            </a:r>
            <a:r>
              <a:rPr kumimoji="0" lang="hr-HR" altLang="en-US" sz="2200" dirty="0" err="1">
                <a:solidFill>
                  <a:srgbClr val="FFFFFF"/>
                </a:solidFill>
                <a:latin typeface="Arial" charset="0"/>
                <a:cs typeface="Arial" charset="0"/>
              </a:rPr>
              <a:t>projektima..</a:t>
            </a:r>
            <a:r>
              <a:rPr kumimoji="0" lang="hr-HR" altLang="en-US" sz="2200" dirty="0">
                <a:solidFill>
                  <a:srgbClr val="FFFFFF"/>
                </a:solidFill>
                <a:latin typeface="Arial" charset="0"/>
                <a:cs typeface="Arial" charset="0"/>
              </a:rPr>
              <a:t>. </a:t>
            </a:r>
          </a:p>
          <a:p>
            <a:pPr fontAlgn="base">
              <a:spcBef>
                <a:spcPct val="50000"/>
              </a:spcBef>
              <a:spcAft>
                <a:spcPct val="0"/>
              </a:spcAft>
              <a:buClrTx/>
              <a:buSzTx/>
              <a:buFontTx/>
              <a:buNone/>
            </a:pPr>
            <a:r>
              <a:rPr kumimoji="0" lang="hr-HR" altLang="en-US" sz="2200" dirty="0">
                <a:solidFill>
                  <a:srgbClr val="FFFFFF"/>
                </a:solidFill>
                <a:latin typeface="Arial" charset="0"/>
                <a:cs typeface="Arial" charset="0"/>
              </a:rPr>
              <a:t>-modularni prostorni okvirni konstrukcijski sistemi široku primjenu dobili su u izgradnji </a:t>
            </a:r>
            <a:r>
              <a:rPr kumimoji="0" lang="hr-HR" altLang="en-US" sz="2200" dirty="0" err="1">
                <a:solidFill>
                  <a:srgbClr val="FFFFFF"/>
                </a:solidFill>
                <a:latin typeface="Arial" charset="0"/>
                <a:cs typeface="Arial" charset="0"/>
              </a:rPr>
              <a:t>oglašivačkih</a:t>
            </a:r>
            <a:r>
              <a:rPr kumimoji="0" lang="hr-HR" altLang="en-US" sz="2200" dirty="0">
                <a:solidFill>
                  <a:srgbClr val="FFFFFF"/>
                </a:solidFill>
                <a:latin typeface="Arial" charset="0"/>
                <a:cs typeface="Arial" charset="0"/>
              </a:rPr>
              <a:t> panela, osobito zbog svoje čvrstoće, modularnosti i težine</a:t>
            </a:r>
          </a:p>
          <a:p>
            <a:pPr fontAlgn="base">
              <a:spcBef>
                <a:spcPct val="50000"/>
              </a:spcBef>
              <a:spcAft>
                <a:spcPct val="0"/>
              </a:spcAft>
              <a:buClrTx/>
              <a:buSzTx/>
              <a:buFontTx/>
              <a:buNone/>
            </a:pPr>
            <a:endParaRPr kumimoji="0" lang="en-US" altLang="en-US" sz="2400" dirty="0">
              <a:solidFill>
                <a:srgbClr val="FFFFFF"/>
              </a:solidFill>
              <a:latin typeface="Arial" charset="0"/>
              <a:cs typeface="Arial" charset="0"/>
            </a:endParaRPr>
          </a:p>
        </p:txBody>
      </p:sp>
    </p:spTree>
    <p:extLst>
      <p:ext uri="{BB962C8B-B14F-4D97-AF65-F5344CB8AC3E}">
        <p14:creationId xmlns:p14="http://schemas.microsoft.com/office/powerpoint/2010/main" val="2201764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95288" y="981075"/>
            <a:ext cx="8497887"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-skeletni sistemi s aluminijskim komponentama omogućuju velik broj rješenja ujedinjujući mogućnosti popravka neonskih i tvorničkih panela i ostalih oglašivaćkih naprava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-sistemi su vrlo lagani i vrlo lako mogu biti podignuti na krov konstrukcije i ugrađeni bez uporabe velikih kranova i ostalih naprava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-sistem dopušta vrlo standardizirane proizvode, rezultirajući  modeli prostornih nosača vrlo su bliski teoretskim, estetske vrijednosti i arhitektonski zahtjevi su zanemarivi</a:t>
            </a:r>
          </a:p>
          <a:p>
            <a:pPr fontAlgn="base">
              <a:spcBef>
                <a:spcPct val="50000"/>
              </a:spcBef>
              <a:spcAft>
                <a:spcPct val="0"/>
              </a:spcAft>
              <a:buClrTx/>
              <a:buSzTx/>
              <a:buFontTx/>
              <a:buNone/>
            </a:pPr>
            <a:endParaRPr kumimoji="0" lang="en-US" altLang="en-US" sz="2400">
              <a:solidFill>
                <a:srgbClr val="FFFFFF"/>
              </a:solidFill>
              <a:latin typeface="Arial" charset="0"/>
              <a:cs typeface="Arial" charset="0"/>
            </a:endParaRPr>
          </a:p>
        </p:txBody>
      </p:sp>
    </p:spTree>
    <p:extLst>
      <p:ext uri="{BB962C8B-B14F-4D97-AF65-F5344CB8AC3E}">
        <p14:creationId xmlns:p14="http://schemas.microsoft.com/office/powerpoint/2010/main" val="3557837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l="28596" t="9636" r="30811" b="17513"/>
          <a:stretch>
            <a:fillRect/>
          </a:stretch>
        </p:blipFill>
        <p:spPr bwMode="auto">
          <a:xfrm>
            <a:off x="179388" y="981075"/>
            <a:ext cx="26225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7459" name="Picture 3"/>
          <p:cNvPicPr>
            <a:picLocks noChangeAspect="1" noChangeArrowheads="1"/>
          </p:cNvPicPr>
          <p:nvPr/>
        </p:nvPicPr>
        <p:blipFill>
          <a:blip r:embed="rId3">
            <a:extLst>
              <a:ext uri="{28A0092B-C50C-407E-A947-70E740481C1C}">
                <a14:useLocalDpi xmlns:a14="http://schemas.microsoft.com/office/drawing/2010/main" val="0"/>
              </a:ext>
            </a:extLst>
          </a:blip>
          <a:srcRect l="52214" t="17513" r="15300" b="24414"/>
          <a:stretch>
            <a:fillRect/>
          </a:stretch>
        </p:blipFill>
        <p:spPr bwMode="auto">
          <a:xfrm>
            <a:off x="2987675" y="981075"/>
            <a:ext cx="26320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7460" name="Picture 4"/>
          <p:cNvPicPr>
            <a:picLocks noChangeAspect="1" noChangeArrowheads="1"/>
          </p:cNvPicPr>
          <p:nvPr/>
        </p:nvPicPr>
        <p:blipFill>
          <a:blip r:embed="rId4">
            <a:extLst>
              <a:ext uri="{28A0092B-C50C-407E-A947-70E740481C1C}">
                <a14:useLocalDpi xmlns:a14="http://schemas.microsoft.com/office/drawing/2010/main" val="0"/>
              </a:ext>
            </a:extLst>
          </a:blip>
          <a:srcRect l="42090" t="60222" r="37614" b="10243"/>
          <a:stretch>
            <a:fillRect/>
          </a:stretch>
        </p:blipFill>
        <p:spPr bwMode="auto">
          <a:xfrm>
            <a:off x="5724525" y="981075"/>
            <a:ext cx="323215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7461" name="Text Box 5"/>
          <p:cNvSpPr txBox="1">
            <a:spLocks noChangeArrowheads="1"/>
          </p:cNvSpPr>
          <p:nvPr/>
        </p:nvSpPr>
        <p:spPr bwMode="auto">
          <a:xfrm>
            <a:off x="1835150" y="4652963"/>
            <a:ext cx="57610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algn="ctr" fontAlgn="base">
              <a:spcBef>
                <a:spcPct val="50000"/>
              </a:spcBef>
              <a:spcAft>
                <a:spcPct val="0"/>
              </a:spcAft>
              <a:buClrTx/>
              <a:buSzTx/>
              <a:buFontTx/>
              <a:buNone/>
            </a:pPr>
            <a:r>
              <a:rPr kumimoji="0" lang="hr-HR" altLang="en-US" sz="1800" i="1">
                <a:solidFill>
                  <a:srgbClr val="FFFFFF"/>
                </a:solidFill>
                <a:latin typeface="Arial" charset="0"/>
                <a:cs typeface="Arial" charset="0"/>
              </a:rPr>
              <a:t>Spajanje elemenata u zglobovima kod okvirnih prostornih nosača</a:t>
            </a:r>
            <a:endParaRPr kumimoji="0" lang="en-US" altLang="en-US" sz="1800" i="1">
              <a:solidFill>
                <a:srgbClr val="FFFFFF"/>
              </a:solidFill>
              <a:latin typeface="Arial" charset="0"/>
              <a:cs typeface="Arial" charset="0"/>
            </a:endParaRPr>
          </a:p>
        </p:txBody>
      </p:sp>
    </p:spTree>
    <p:extLst>
      <p:ext uri="{BB962C8B-B14F-4D97-AF65-F5344CB8AC3E}">
        <p14:creationId xmlns:p14="http://schemas.microsoft.com/office/powerpoint/2010/main" val="3771023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395288" y="549275"/>
            <a:ext cx="8497887"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-osnovna tehnologija koja je koristila čelične kuglaste spojeve zamijenjena je novom metodom koja koristi plastične tvorničke spojeve, ne koristi se varenje (kako bi se spriječili gubici nastali upravo zbog procesa varenja) već se obavlja mehaničko spajanje</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-prednost okvirnih nosača je i tvornička izrada dijelova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-najrašireniji oblici prostornih nosača su polu-oktaedarski i kubični </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-geometrijski problemi spajanja elemenata u zglobovima vrlo su bitni te treba ograničiti kuteve među njima</a:t>
            </a:r>
          </a:p>
          <a:p>
            <a:pPr fontAlgn="base">
              <a:spcBef>
                <a:spcPct val="50000"/>
              </a:spcBef>
              <a:spcAft>
                <a:spcPct val="0"/>
              </a:spcAft>
              <a:buClrTx/>
              <a:buSzTx/>
              <a:buFontTx/>
              <a:buNone/>
            </a:pPr>
            <a:endParaRPr kumimoji="0" lang="en-US" altLang="en-US" sz="2400">
              <a:solidFill>
                <a:srgbClr val="FF3300"/>
              </a:solidFill>
              <a:latin typeface="Arial" charset="0"/>
              <a:cs typeface="Arial" charset="0"/>
            </a:endParaRPr>
          </a:p>
        </p:txBody>
      </p:sp>
      <p:pic>
        <p:nvPicPr>
          <p:cNvPr id="148483" name="Picture 3"/>
          <p:cNvPicPr>
            <a:picLocks noChangeAspect="1" noChangeArrowheads="1"/>
          </p:cNvPicPr>
          <p:nvPr/>
        </p:nvPicPr>
        <p:blipFill>
          <a:blip r:embed="rId2">
            <a:extLst>
              <a:ext uri="{28A0092B-C50C-407E-A947-70E740481C1C}">
                <a14:useLocalDpi xmlns:a14="http://schemas.microsoft.com/office/drawing/2010/main" val="0"/>
              </a:ext>
            </a:extLst>
          </a:blip>
          <a:srcRect l="29524" t="48242" r="37988" b="24197"/>
          <a:stretch>
            <a:fillRect/>
          </a:stretch>
        </p:blipFill>
        <p:spPr bwMode="auto">
          <a:xfrm>
            <a:off x="1403350" y="4803775"/>
            <a:ext cx="23050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8484" name="Picture 4"/>
          <p:cNvPicPr>
            <a:picLocks noChangeAspect="1" noChangeArrowheads="1"/>
          </p:cNvPicPr>
          <p:nvPr/>
        </p:nvPicPr>
        <p:blipFill>
          <a:blip r:embed="rId2">
            <a:extLst>
              <a:ext uri="{28A0092B-C50C-407E-A947-70E740481C1C}">
                <a14:useLocalDpi xmlns:a14="http://schemas.microsoft.com/office/drawing/2010/main" val="0"/>
              </a:ext>
            </a:extLst>
          </a:blip>
          <a:srcRect l="64763" t="49023" r="3125" b="24414"/>
          <a:stretch>
            <a:fillRect/>
          </a:stretch>
        </p:blipFill>
        <p:spPr bwMode="auto">
          <a:xfrm>
            <a:off x="4859338" y="4799013"/>
            <a:ext cx="23764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457660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395288" y="692150"/>
            <a:ext cx="856932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-modeliranje prostornih nosača vrlo je komplicirano zbog velikog broja dijelova koji čine jednu cjelinu, ali upotrebom novih kompjuterskih programa došlo se do vrlo pojednostavljenih i lakših metoda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-postupci modeliranja; </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1.kompjuterski procesi rješavaju nelinearne 	geometrijske probleme</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2.uspostavljaju se odnosi među elementima izloženim 	tlaku i vlaku</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	3.izrađuju se scenariji hazarda i metode kolapsa</a:t>
            </a:r>
            <a:endParaRPr kumimoji="0" lang="en-US" altLang="en-US" sz="2400">
              <a:solidFill>
                <a:srgbClr val="FFFFFF"/>
              </a:solidFill>
              <a:latin typeface="Arial" charset="0"/>
              <a:cs typeface="Arial" charset="0"/>
            </a:endParaRPr>
          </a:p>
        </p:txBody>
      </p:sp>
    </p:spTree>
    <p:extLst>
      <p:ext uri="{BB962C8B-B14F-4D97-AF65-F5344CB8AC3E}">
        <p14:creationId xmlns:p14="http://schemas.microsoft.com/office/powerpoint/2010/main" val="3875478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3"/>
          <p:cNvSpPr txBox="1">
            <a:spLocks noChangeArrowheads="1"/>
          </p:cNvSpPr>
          <p:nvPr/>
        </p:nvSpPr>
        <p:spPr bwMode="auto">
          <a:xfrm>
            <a:off x="395288" y="549275"/>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Primjeri</a:t>
            </a:r>
            <a:endParaRPr kumimoji="0" lang="en-US" altLang="en-US" sz="2400">
              <a:solidFill>
                <a:srgbClr val="FFFFFF"/>
              </a:solidFill>
              <a:latin typeface="Arial" charset="0"/>
              <a:cs typeface="Arial" charset="0"/>
            </a:endParaRPr>
          </a:p>
        </p:txBody>
      </p:sp>
      <p:pic>
        <p:nvPicPr>
          <p:cNvPr id="150531" name="Picture 4"/>
          <p:cNvPicPr>
            <a:picLocks noChangeAspect="1" noChangeArrowheads="1"/>
          </p:cNvPicPr>
          <p:nvPr/>
        </p:nvPicPr>
        <p:blipFill>
          <a:blip r:embed="rId2">
            <a:extLst>
              <a:ext uri="{28A0092B-C50C-407E-A947-70E740481C1C}">
                <a14:useLocalDpi xmlns:a14="http://schemas.microsoft.com/office/drawing/2010/main" val="0"/>
              </a:ext>
            </a:extLst>
          </a:blip>
          <a:srcRect l="6445" t="8659" r="38184" b="50000"/>
          <a:stretch>
            <a:fillRect/>
          </a:stretch>
        </p:blipFill>
        <p:spPr bwMode="auto">
          <a:xfrm>
            <a:off x="3851275" y="620713"/>
            <a:ext cx="4897438"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0532" name="Picture 5"/>
          <p:cNvPicPr>
            <a:picLocks noChangeAspect="1" noChangeArrowheads="1"/>
          </p:cNvPicPr>
          <p:nvPr/>
        </p:nvPicPr>
        <p:blipFill>
          <a:blip r:embed="rId2">
            <a:extLst>
              <a:ext uri="{28A0092B-C50C-407E-A947-70E740481C1C}">
                <a14:useLocalDpi xmlns:a14="http://schemas.microsoft.com/office/drawing/2010/main" val="0"/>
              </a:ext>
            </a:extLst>
          </a:blip>
          <a:srcRect l="6445" t="60829" r="60335" b="9636"/>
          <a:stretch>
            <a:fillRect/>
          </a:stretch>
        </p:blipFill>
        <p:spPr bwMode="auto">
          <a:xfrm>
            <a:off x="4284663" y="3500438"/>
            <a:ext cx="4103687"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0533" name="Picture 6"/>
          <p:cNvPicPr>
            <a:picLocks noChangeAspect="1" noChangeArrowheads="1"/>
          </p:cNvPicPr>
          <p:nvPr/>
        </p:nvPicPr>
        <p:blipFill>
          <a:blip r:embed="rId3">
            <a:extLst>
              <a:ext uri="{28A0092B-C50C-407E-A947-70E740481C1C}">
                <a14:useLocalDpi xmlns:a14="http://schemas.microsoft.com/office/drawing/2010/main" val="0"/>
              </a:ext>
            </a:extLst>
          </a:blip>
          <a:srcRect l="64763" t="6683" r="7178" b="33269"/>
          <a:stretch>
            <a:fillRect/>
          </a:stretch>
        </p:blipFill>
        <p:spPr bwMode="auto">
          <a:xfrm>
            <a:off x="468313" y="1125538"/>
            <a:ext cx="309562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97131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3"/>
          <p:cNvSpPr txBox="1">
            <a:spLocks noChangeArrowheads="1"/>
          </p:cNvSpPr>
          <p:nvPr/>
        </p:nvSpPr>
        <p:spPr bwMode="auto">
          <a:xfrm>
            <a:off x="323850" y="692150"/>
            <a:ext cx="85693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Izgradnja tornjeva (Barcelona Airport Tower)</a:t>
            </a:r>
          </a:p>
          <a:p>
            <a:pPr fontAlgn="base">
              <a:spcBef>
                <a:spcPct val="50000"/>
              </a:spcBef>
              <a:spcAft>
                <a:spcPct val="0"/>
              </a:spcAft>
              <a:buClrTx/>
              <a:buSzTx/>
              <a:buFontTx/>
              <a:buNone/>
            </a:pPr>
            <a:endParaRPr kumimoji="0" lang="hr-HR" altLang="en-US" sz="2400">
              <a:solidFill>
                <a:srgbClr val="FFFFFF"/>
              </a:solidFill>
              <a:latin typeface="Arial" charset="0"/>
              <a:cs typeface="Arial" charset="0"/>
            </a:endParaRPr>
          </a:p>
          <a:p>
            <a:pPr fontAlgn="base">
              <a:spcBef>
                <a:spcPct val="50000"/>
              </a:spcBef>
              <a:spcAft>
                <a:spcPct val="0"/>
              </a:spcAft>
              <a:buClrTx/>
              <a:buSzTx/>
              <a:buFontTx/>
              <a:buNone/>
            </a:pPr>
            <a:endParaRPr kumimoji="0" lang="hr-HR" altLang="en-US" sz="2400">
              <a:solidFill>
                <a:srgbClr val="FF3300"/>
              </a:solidFill>
              <a:latin typeface="Arial" charset="0"/>
              <a:cs typeface="Arial" charset="0"/>
            </a:endParaRPr>
          </a:p>
          <a:p>
            <a:pPr fontAlgn="base">
              <a:spcBef>
                <a:spcPct val="50000"/>
              </a:spcBef>
              <a:spcAft>
                <a:spcPct val="0"/>
              </a:spcAft>
              <a:buClrTx/>
              <a:buSzTx/>
              <a:buFontTx/>
              <a:buNone/>
            </a:pPr>
            <a:endParaRPr kumimoji="0" lang="hr-HR" altLang="en-US" sz="2400">
              <a:solidFill>
                <a:srgbClr val="FF3300"/>
              </a:solidFill>
              <a:latin typeface="Arial" charset="0"/>
              <a:cs typeface="Arial" charset="0"/>
            </a:endParaRPr>
          </a:p>
          <a:p>
            <a:pPr fontAlgn="base">
              <a:spcBef>
                <a:spcPct val="50000"/>
              </a:spcBef>
              <a:spcAft>
                <a:spcPct val="0"/>
              </a:spcAft>
              <a:buClrTx/>
              <a:buSzTx/>
              <a:buFontTx/>
              <a:buNone/>
            </a:pPr>
            <a:endParaRPr kumimoji="0" lang="en-US" altLang="en-US" sz="2400">
              <a:solidFill>
                <a:srgbClr val="FFFFFF"/>
              </a:solidFill>
              <a:latin typeface="Arial" charset="0"/>
              <a:cs typeface="Arial" charset="0"/>
            </a:endParaRPr>
          </a:p>
        </p:txBody>
      </p:sp>
      <p:sp>
        <p:nvSpPr>
          <p:cNvPr id="151555" name="Text Box 5"/>
          <p:cNvSpPr txBox="1">
            <a:spLocks noChangeArrowheads="1"/>
          </p:cNvSpPr>
          <p:nvPr/>
        </p:nvSpPr>
        <p:spPr bwMode="auto">
          <a:xfrm>
            <a:off x="250825" y="1628775"/>
            <a:ext cx="4608513" cy="502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-konstrukcija je oktogonalnog tlocrta visine 43,38 m </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-spojevi su izrađeni visoko čvrstim čeličnim vijcima i ojačani specijalnim ekstrudirajućim elementima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-vezni elementi postavljeni su uspravno tako da uspostave vertikalni kontinuitet i povežu podupirače i horizontalne elemente</a:t>
            </a:r>
          </a:p>
          <a:p>
            <a:pPr fontAlgn="base">
              <a:spcBef>
                <a:spcPct val="50000"/>
              </a:spcBef>
              <a:spcAft>
                <a:spcPct val="0"/>
              </a:spcAft>
              <a:buClrTx/>
              <a:buSzTx/>
              <a:buFontTx/>
              <a:buNone/>
            </a:pPr>
            <a:endParaRPr kumimoji="0" lang="en-US" altLang="en-US" sz="2400">
              <a:solidFill>
                <a:srgbClr val="FFFFFF"/>
              </a:solidFill>
              <a:latin typeface="Arial" charset="0"/>
              <a:cs typeface="Arial" charset="0"/>
            </a:endParaRPr>
          </a:p>
        </p:txBody>
      </p:sp>
      <p:pic>
        <p:nvPicPr>
          <p:cNvPr id="15155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9400" y="1268413"/>
            <a:ext cx="33337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093545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body" sz="half" idx="1"/>
          </p:nvPr>
        </p:nvSpPr>
        <p:spPr>
          <a:xfrm>
            <a:off x="179388" y="620713"/>
            <a:ext cx="8782050" cy="4657725"/>
          </a:xfrm>
        </p:spPr>
        <p:txBody>
          <a:bodyPr/>
          <a:lstStyle/>
          <a:p>
            <a:pPr eaLnBrk="1" hangingPunct="1">
              <a:buFontTx/>
              <a:buNone/>
            </a:pPr>
            <a:r>
              <a:rPr lang="hr-HR" altLang="en-US" sz="2400">
                <a:latin typeface="Arial" charset="0"/>
              </a:rPr>
              <a:t>3) Odnos čvrstoća čeono i kutno zavarenih spojeva</a:t>
            </a:r>
          </a:p>
          <a:p>
            <a:pPr eaLnBrk="1" hangingPunct="1">
              <a:buFontTx/>
              <a:buNone/>
            </a:pPr>
            <a:endParaRPr lang="hr-HR" altLang="en-US" sz="2400">
              <a:latin typeface="Arial" charset="0"/>
            </a:endParaRPr>
          </a:p>
          <a:p>
            <a:pPr eaLnBrk="1" hangingPunct="1">
              <a:buFontTx/>
              <a:buNone/>
            </a:pPr>
            <a:endParaRPr lang="hr-HR" altLang="en-US" sz="2000">
              <a:latin typeface="Arial" charset="0"/>
            </a:endParaRPr>
          </a:p>
        </p:txBody>
      </p:sp>
      <p:graphicFrame>
        <p:nvGraphicFramePr>
          <p:cNvPr id="84995" name="Object 93"/>
          <p:cNvGraphicFramePr>
            <a:graphicFrameLocks noGrp="1" noChangeAspect="1"/>
          </p:cNvGraphicFramePr>
          <p:nvPr>
            <p:ph sz="quarter" idx="2"/>
          </p:nvPr>
        </p:nvGraphicFramePr>
        <p:xfrm>
          <a:off x="4211638" y="1628775"/>
          <a:ext cx="542925" cy="792163"/>
        </p:xfrm>
        <a:graphic>
          <a:graphicData uri="http://schemas.openxmlformats.org/presentationml/2006/ole">
            <mc:AlternateContent xmlns:mc="http://schemas.openxmlformats.org/markup-compatibility/2006">
              <mc:Choice xmlns:v="urn:schemas-microsoft-com:vml" Requires="v">
                <p:oleObj name="Equation" r:id="rId2" imgW="304536" imgH="444114" progId="Equation.3">
                  <p:embed/>
                </p:oleObj>
              </mc:Choice>
              <mc:Fallback>
                <p:oleObj name="Equation" r:id="rId2" imgW="304536" imgH="444114"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628775"/>
                        <a:ext cx="542925" cy="792163"/>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7941" name="Group 101"/>
          <p:cNvGraphicFramePr>
            <a:graphicFrameLocks noGrp="1"/>
          </p:cNvGraphicFramePr>
          <p:nvPr/>
        </p:nvGraphicFramePr>
        <p:xfrm>
          <a:off x="395288" y="1557338"/>
          <a:ext cx="8388350" cy="2255837"/>
        </p:xfrm>
        <a:graphic>
          <a:graphicData uri="http://schemas.openxmlformats.org/drawingml/2006/table">
            <a:tbl>
              <a:tblPr/>
              <a:tblGrid>
                <a:gridCol w="936625">
                  <a:extLst>
                    <a:ext uri="{9D8B030D-6E8A-4147-A177-3AD203B41FA5}">
                      <a16:colId xmlns:a16="http://schemas.microsoft.com/office/drawing/2014/main" val="20000"/>
                    </a:ext>
                  </a:extLst>
                </a:gridCol>
                <a:gridCol w="1287462">
                  <a:extLst>
                    <a:ext uri="{9D8B030D-6E8A-4147-A177-3AD203B41FA5}">
                      <a16:colId xmlns:a16="http://schemas.microsoft.com/office/drawing/2014/main" val="20001"/>
                    </a:ext>
                  </a:extLst>
                </a:gridCol>
                <a:gridCol w="1482725">
                  <a:extLst>
                    <a:ext uri="{9D8B030D-6E8A-4147-A177-3AD203B41FA5}">
                      <a16:colId xmlns:a16="http://schemas.microsoft.com/office/drawing/2014/main" val="20002"/>
                    </a:ext>
                  </a:extLst>
                </a:gridCol>
                <a:gridCol w="808038">
                  <a:extLst>
                    <a:ext uri="{9D8B030D-6E8A-4147-A177-3AD203B41FA5}">
                      <a16:colId xmlns:a16="http://schemas.microsoft.com/office/drawing/2014/main" val="20003"/>
                    </a:ext>
                  </a:extLst>
                </a:gridCol>
                <a:gridCol w="1414462">
                  <a:extLst>
                    <a:ext uri="{9D8B030D-6E8A-4147-A177-3AD203B41FA5}">
                      <a16:colId xmlns:a16="http://schemas.microsoft.com/office/drawing/2014/main" val="20004"/>
                    </a:ext>
                  </a:extLst>
                </a:gridCol>
                <a:gridCol w="1549400">
                  <a:extLst>
                    <a:ext uri="{9D8B030D-6E8A-4147-A177-3AD203B41FA5}">
                      <a16:colId xmlns:a16="http://schemas.microsoft.com/office/drawing/2014/main" val="20005"/>
                    </a:ext>
                  </a:extLst>
                </a:gridCol>
                <a:gridCol w="909638">
                  <a:extLst>
                    <a:ext uri="{9D8B030D-6E8A-4147-A177-3AD203B41FA5}">
                      <a16:colId xmlns:a16="http://schemas.microsoft.com/office/drawing/2014/main" val="20006"/>
                    </a:ext>
                  </a:extLst>
                </a:gridCol>
              </a:tblGrid>
              <a:tr h="1158431">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dirty="0">
                          <a:ln>
                            <a:noFill/>
                          </a:ln>
                          <a:solidFill>
                            <a:schemeClr val="tx1"/>
                          </a:solidFill>
                          <a:effectLst/>
                          <a:latin typeface="Arial" pitchFamily="34" charset="0"/>
                        </a:rPr>
                        <a:t>Žica za varenje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400" b="0" i="0" u="none" strike="noStrike" cap="none" normalizeH="0" baseline="0" dirty="0">
                          <a:ln>
                            <a:noFill/>
                          </a:ln>
                          <a:solidFill>
                            <a:schemeClr val="tx1"/>
                          </a:solidFill>
                          <a:effectLst/>
                          <a:latin typeface="Arial" pitchFamily="34" charset="0"/>
                        </a:rPr>
                        <a:t>Čvrstoća kutnih zavara pod paralelnim naponom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400" b="0" i="0" u="none" strike="noStrike" cap="none" normalizeH="0" baseline="0">
                          <a:ln>
                            <a:noFill/>
                          </a:ln>
                          <a:solidFill>
                            <a:schemeClr val="tx1"/>
                          </a:solidFill>
                          <a:effectLst/>
                          <a:latin typeface="Arial" pitchFamily="34" charset="0"/>
                        </a:rPr>
                        <a:t>Čvrstoća zavarenog metala u čeonom zavaru</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endParaRPr kumimoji="1" lang="en-US" sz="18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400" b="0" i="0" u="none" strike="noStrike" cap="none" normalizeH="0" baseline="0" dirty="0">
                          <a:ln>
                            <a:noFill/>
                          </a:ln>
                          <a:solidFill>
                            <a:schemeClr val="tx1"/>
                          </a:solidFill>
                          <a:effectLst/>
                          <a:latin typeface="Arial" pitchFamily="34" charset="0"/>
                        </a:rPr>
                        <a:t>Čvrstoća kutnih  zavara pod okomitim naponom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400" b="0" i="0" u="none" strike="noStrike" cap="none" normalizeH="0" baseline="0">
                          <a:ln>
                            <a:noFill/>
                          </a:ln>
                          <a:solidFill>
                            <a:schemeClr val="tx1"/>
                          </a:solidFill>
                          <a:effectLst/>
                          <a:latin typeface="Arial" pitchFamily="34" charset="0"/>
                        </a:rPr>
                        <a:t>Čvrstoća zavarenog metala čeonom zavaru</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endParaRPr kumimoji="1" lang="en-US" sz="1800" b="0" i="0" u="none" strike="noStrike" cap="none" normalizeH="0" baseline="0">
                        <a:ln>
                          <a:noFill/>
                        </a:ln>
                        <a:solidFill>
                          <a:schemeClr val="tx1"/>
                        </a:solidFill>
                        <a:effectLst/>
                        <a:latin typeface="Arial"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8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4043</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113,8</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175,2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0,65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141,4</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175,9</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0,80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8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5356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121,7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212,2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0,57</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153,0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212,6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0,72</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8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600" b="0" i="0" u="none" strike="noStrike" cap="none" normalizeH="0" baseline="0">
                          <a:ln>
                            <a:noFill/>
                          </a:ln>
                          <a:solidFill>
                            <a:schemeClr val="tx1"/>
                          </a:solidFill>
                          <a:effectLst/>
                          <a:latin typeface="Arial" pitchFamily="34" charset="0"/>
                        </a:rPr>
                        <a:t>Prosjek</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0,61</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Tx/>
                        <a:buNone/>
                        <a:tabLst/>
                      </a:pPr>
                      <a:r>
                        <a:rPr kumimoji="1" lang="hr-HR" sz="1800" b="0" i="0" u="none" strike="noStrike" cap="none" normalizeH="0" baseline="0">
                          <a:ln>
                            <a:noFill/>
                          </a:ln>
                          <a:solidFill>
                            <a:schemeClr val="tx1"/>
                          </a:solidFill>
                          <a:effectLst/>
                          <a:latin typeface="Arial" pitchFamily="34" charset="0"/>
                        </a:rPr>
                        <a:t>0,76</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85038" name="Object 96"/>
          <p:cNvGraphicFramePr>
            <a:graphicFrameLocks noGrp="1" noChangeAspect="1"/>
          </p:cNvGraphicFramePr>
          <p:nvPr>
            <p:ph sz="quarter" idx="3"/>
          </p:nvPr>
        </p:nvGraphicFramePr>
        <p:xfrm>
          <a:off x="8027988" y="1628775"/>
          <a:ext cx="568325" cy="828675"/>
        </p:xfrm>
        <a:graphic>
          <a:graphicData uri="http://schemas.openxmlformats.org/presentationml/2006/ole">
            <mc:AlternateContent xmlns:mc="http://schemas.openxmlformats.org/markup-compatibility/2006">
              <mc:Choice xmlns:v="urn:schemas-microsoft-com:vml" Requires="v">
                <p:oleObj name="Equation" r:id="rId4" imgW="304536" imgH="444114" progId="Equation.3">
                  <p:embed/>
                </p:oleObj>
              </mc:Choice>
              <mc:Fallback>
                <p:oleObj name="Equation" r:id="rId4" imgW="304536" imgH="444114"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988" y="1628775"/>
                        <a:ext cx="568325" cy="828675"/>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5039" name="Object 102"/>
          <p:cNvGraphicFramePr>
            <a:graphicFrameLocks noChangeAspect="1"/>
          </p:cNvGraphicFramePr>
          <p:nvPr/>
        </p:nvGraphicFramePr>
        <p:xfrm>
          <a:off x="2428875" y="3860800"/>
          <a:ext cx="5037138" cy="996950"/>
        </p:xfrm>
        <a:graphic>
          <a:graphicData uri="http://schemas.openxmlformats.org/presentationml/2006/ole">
            <mc:AlternateContent xmlns:mc="http://schemas.openxmlformats.org/markup-compatibility/2006">
              <mc:Choice xmlns:v="urn:schemas-microsoft-com:vml" Requires="v">
                <p:oleObj name="Equation" r:id="rId6" imgW="2247900" imgH="444500" progId="Equation.3">
                  <p:embed/>
                </p:oleObj>
              </mc:Choice>
              <mc:Fallback>
                <p:oleObj name="Equation" r:id="rId6" imgW="22479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75" y="3860800"/>
                        <a:ext cx="5037138" cy="99695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5040" name="Text Box 103"/>
          <p:cNvSpPr txBox="1">
            <a:spLocks noChangeArrowheads="1"/>
          </p:cNvSpPr>
          <p:nvPr/>
        </p:nvSpPr>
        <p:spPr bwMode="auto">
          <a:xfrm>
            <a:off x="214313" y="5000625"/>
            <a:ext cx="86423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-odnos čvrstoća kutnih zavara i čeonih zavara u aluminijskim konstrukcija jednak je odnosu u čeličnim konstrukcijama</a:t>
            </a:r>
          </a:p>
          <a:p>
            <a:pPr fontAlgn="base">
              <a:spcBef>
                <a:spcPct val="50000"/>
              </a:spcBef>
              <a:spcAft>
                <a:spcPct val="0"/>
              </a:spcAft>
              <a:buClrTx/>
              <a:buSzTx/>
              <a:buFontTx/>
              <a:buNone/>
            </a:pPr>
            <a:endParaRPr kumimoji="0" lang="hr-HR" altLang="en-US" sz="2400">
              <a:solidFill>
                <a:srgbClr val="FFFFFF"/>
              </a:solidFill>
              <a:latin typeface="Arial" charset="0"/>
              <a:cs typeface="Arial" charset="0"/>
            </a:endParaRPr>
          </a:p>
        </p:txBody>
      </p:sp>
    </p:spTree>
    <p:extLst>
      <p:ext uri="{BB962C8B-B14F-4D97-AF65-F5344CB8AC3E}">
        <p14:creationId xmlns:p14="http://schemas.microsoft.com/office/powerpoint/2010/main" val="752748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a:extLst>
              <a:ext uri="{28A0092B-C50C-407E-A947-70E740481C1C}">
                <a14:useLocalDpi xmlns:a14="http://schemas.microsoft.com/office/drawing/2010/main" val="0"/>
              </a:ext>
            </a:extLst>
          </a:blip>
          <a:srcRect l="46306" t="18510" r="7178" b="17513"/>
          <a:stretch>
            <a:fillRect/>
          </a:stretch>
        </p:blipFill>
        <p:spPr bwMode="auto">
          <a:xfrm>
            <a:off x="5003800" y="765175"/>
            <a:ext cx="3840163"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2579" name="Text Box 3"/>
          <p:cNvSpPr txBox="1">
            <a:spLocks noChangeArrowheads="1"/>
          </p:cNvSpPr>
          <p:nvPr/>
        </p:nvSpPr>
        <p:spPr bwMode="auto">
          <a:xfrm>
            <a:off x="5508625" y="4797425"/>
            <a:ext cx="3095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Shema jezgre konstrukcije</a:t>
            </a:r>
          </a:p>
        </p:txBody>
      </p:sp>
      <p:sp>
        <p:nvSpPr>
          <p:cNvPr id="152580" name="Text Box 4"/>
          <p:cNvSpPr txBox="1">
            <a:spLocks noChangeArrowheads="1"/>
          </p:cNvSpPr>
          <p:nvPr/>
        </p:nvSpPr>
        <p:spPr bwMode="auto">
          <a:xfrm>
            <a:off x="179388" y="836613"/>
            <a:ext cx="467995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2400">
                <a:solidFill>
                  <a:srgbClr val="FFFFFF"/>
                </a:solidFill>
                <a:latin typeface="Arial" charset="0"/>
                <a:cs typeface="Arial" charset="0"/>
              </a:rPr>
              <a:t>-svi presjeci sadrže šuplje pravokutne ekstruzije sa hrptovima različitih debljina tako da zadrže odgovarajući pritisak na spoju vijka i hrpta</a:t>
            </a:r>
          </a:p>
          <a:p>
            <a:pPr fontAlgn="base">
              <a:spcBef>
                <a:spcPct val="50000"/>
              </a:spcBef>
              <a:spcAft>
                <a:spcPct val="0"/>
              </a:spcAft>
              <a:buClrTx/>
              <a:buSzTx/>
              <a:buFontTx/>
              <a:buNone/>
            </a:pPr>
            <a:r>
              <a:rPr kumimoji="0" lang="hr-HR" altLang="en-US" sz="2400">
                <a:solidFill>
                  <a:srgbClr val="FFFFFF"/>
                </a:solidFill>
                <a:latin typeface="Arial" charset="0"/>
                <a:cs typeface="Arial" charset="0"/>
              </a:rPr>
              <a:t>-izrada svih elemenata omogućena je tehnologijom aluminijske ekstruzije</a:t>
            </a:r>
          </a:p>
        </p:txBody>
      </p:sp>
      <p:pic>
        <p:nvPicPr>
          <p:cNvPr id="152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076700"/>
            <a:ext cx="30480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2582" name="Text Box 6"/>
          <p:cNvSpPr txBox="1">
            <a:spLocks noChangeArrowheads="1"/>
          </p:cNvSpPr>
          <p:nvPr/>
        </p:nvSpPr>
        <p:spPr bwMode="auto">
          <a:xfrm>
            <a:off x="3779838" y="5805488"/>
            <a:ext cx="4392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Pješčano lijevani horizontalni spojevi</a:t>
            </a:r>
          </a:p>
        </p:txBody>
      </p:sp>
    </p:spTree>
    <p:extLst>
      <p:ext uri="{BB962C8B-B14F-4D97-AF65-F5344CB8AC3E}">
        <p14:creationId xmlns:p14="http://schemas.microsoft.com/office/powerpoint/2010/main" val="20358153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Grp="1" noChangeArrowheads="1"/>
          </p:cNvSpPr>
          <p:nvPr>
            <p:ph type="body" idx="1"/>
          </p:nvPr>
        </p:nvSpPr>
        <p:spPr>
          <a:xfrm>
            <a:off x="182563" y="620713"/>
            <a:ext cx="8813800" cy="5561012"/>
          </a:xfrm>
        </p:spPr>
        <p:txBody>
          <a:bodyPr/>
          <a:lstStyle/>
          <a:p>
            <a:pPr eaLnBrk="1" hangingPunct="1">
              <a:lnSpc>
                <a:spcPct val="90000"/>
              </a:lnSpc>
              <a:buFontTx/>
              <a:buNone/>
            </a:pPr>
            <a:r>
              <a:rPr lang="hr-HR" altLang="en-US" sz="2400">
                <a:latin typeface="Arial" charset="0"/>
              </a:rPr>
              <a:t>-montaža elemenata obavljena je upotrebljavajući strukturalnu interakciju između aluminijskih stepenica i betonskog skeleta tornja</a:t>
            </a:r>
          </a:p>
          <a:p>
            <a:pPr eaLnBrk="1" hangingPunct="1">
              <a:lnSpc>
                <a:spcPct val="90000"/>
              </a:lnSpc>
              <a:buFontTx/>
              <a:buNone/>
            </a:pPr>
            <a:r>
              <a:rPr lang="hr-HR" altLang="en-US" sz="2400">
                <a:latin typeface="Arial" charset="0"/>
              </a:rPr>
              <a:t>-stepenice su dimenzionirane tako da tvore predložak za prostorno pozicioniranje betonskih elemenata tornja i podnesu vlastitu težinu i opterećenja od vjetra</a:t>
            </a:r>
          </a:p>
          <a:p>
            <a:pPr eaLnBrk="1" hangingPunct="1">
              <a:lnSpc>
                <a:spcPct val="90000"/>
              </a:lnSpc>
              <a:buFontTx/>
              <a:buNone/>
            </a:pPr>
            <a:r>
              <a:rPr lang="hr-HR" altLang="en-US" sz="2400">
                <a:latin typeface="Arial" charset="0"/>
              </a:rPr>
              <a:t>-pri svakom vertikalnom koraku montaže prvo je izgrađena stubišna konstrukcija, a tek onda elementi tornja</a:t>
            </a:r>
          </a:p>
          <a:p>
            <a:pPr eaLnBrk="1" hangingPunct="1">
              <a:lnSpc>
                <a:spcPct val="90000"/>
              </a:lnSpc>
              <a:buFontTx/>
              <a:buNone/>
            </a:pPr>
            <a:r>
              <a:rPr lang="hr-HR" altLang="en-US" sz="2400">
                <a:latin typeface="Arial" charset="0"/>
              </a:rPr>
              <a:t>-nakon završetka montaže uklanjaju se privremeni horizontalni vezači između stubišne i betonske konstrukcije</a:t>
            </a:r>
          </a:p>
          <a:p>
            <a:pPr eaLnBrk="1" hangingPunct="1">
              <a:lnSpc>
                <a:spcPct val="90000"/>
              </a:lnSpc>
              <a:buFontTx/>
              <a:buNone/>
            </a:pPr>
            <a:r>
              <a:rPr lang="hr-HR" altLang="en-US" sz="2400">
                <a:latin typeface="Arial" charset="0"/>
              </a:rPr>
              <a:t>-visokočvrste čelične šipke povezuju betonske izbočine s gredom aluminijskih nosivih stepenica, te omogućuju relativne vertikalne pomake, ali sprečavaju pomicanje u horizontali</a:t>
            </a:r>
          </a:p>
          <a:p>
            <a:pPr eaLnBrk="1" hangingPunct="1">
              <a:lnSpc>
                <a:spcPct val="90000"/>
              </a:lnSpc>
              <a:buFontTx/>
              <a:buNone/>
            </a:pPr>
            <a:r>
              <a:rPr lang="hr-HR" altLang="en-US" sz="2400">
                <a:latin typeface="Arial" charset="0"/>
              </a:rPr>
              <a:t> </a:t>
            </a:r>
          </a:p>
        </p:txBody>
      </p:sp>
    </p:spTree>
    <p:extLst>
      <p:ext uri="{BB962C8B-B14F-4D97-AF65-F5344CB8AC3E}">
        <p14:creationId xmlns:p14="http://schemas.microsoft.com/office/powerpoint/2010/main" val="1811315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3897313"/>
            <a:ext cx="300355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20713"/>
            <a:ext cx="29051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4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620713"/>
            <a:ext cx="23177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4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871913"/>
            <a:ext cx="3744912"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4630" name="Text Box 6"/>
          <p:cNvSpPr txBox="1">
            <a:spLocks noChangeArrowheads="1"/>
          </p:cNvSpPr>
          <p:nvPr/>
        </p:nvSpPr>
        <p:spPr bwMode="auto">
          <a:xfrm>
            <a:off x="6948488" y="2781300"/>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a:solidFill>
                  <a:srgbClr val="FFFFFF"/>
                </a:solidFill>
                <a:latin typeface="Arial" charset="0"/>
                <a:cs typeface="Arial" charset="0"/>
              </a:rPr>
              <a:t>Montaža tornja</a:t>
            </a:r>
          </a:p>
        </p:txBody>
      </p:sp>
    </p:spTree>
    <p:extLst>
      <p:ext uri="{BB962C8B-B14F-4D97-AF65-F5344CB8AC3E}">
        <p14:creationId xmlns:p14="http://schemas.microsoft.com/office/powerpoint/2010/main" val="1755653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225425" y="-315913"/>
            <a:ext cx="8802688" cy="1219201"/>
          </a:xfrm>
        </p:spPr>
        <p:txBody>
          <a:bodyPr/>
          <a:lstStyle/>
          <a:p>
            <a:r>
              <a:rPr lang="hr-HR" altLang="en-US" sz="2400" b="1" dirty="0"/>
              <a:t>Kristalna rešetka aluminija</a:t>
            </a:r>
            <a:endParaRPr lang="en-GB" altLang="en-US" sz="2400" b="1" dirty="0"/>
          </a:p>
        </p:txBody>
      </p:sp>
      <p:pic>
        <p:nvPicPr>
          <p:cNvPr id="890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8" y="620688"/>
            <a:ext cx="8853839" cy="437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3" name="TextBox 3"/>
          <p:cNvSpPr txBox="1">
            <a:spLocks noChangeArrowheads="1"/>
          </p:cNvSpPr>
          <p:nvPr/>
        </p:nvSpPr>
        <p:spPr bwMode="auto">
          <a:xfrm>
            <a:off x="392113" y="5318125"/>
            <a:ext cx="2232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hr-HR" altLang="en-US" i="1" dirty="0">
                <a:solidFill>
                  <a:srgbClr val="FFFFFF"/>
                </a:solidFill>
              </a:rPr>
              <a:t>Shematski prikaz najčešćih grešaka u kristalima</a:t>
            </a:r>
            <a:endParaRPr lang="en-GB" altLang="en-US" i="1" dirty="0">
              <a:solidFill>
                <a:srgbClr val="FFFFFF"/>
              </a:solidFill>
            </a:endParaRPr>
          </a:p>
        </p:txBody>
      </p:sp>
      <p:sp>
        <p:nvSpPr>
          <p:cNvPr id="2" name="Content Placeholder 1">
            <a:extLst>
              <a:ext uri="{FF2B5EF4-FFF2-40B4-BE49-F238E27FC236}">
                <a16:creationId xmlns:a16="http://schemas.microsoft.com/office/drawing/2014/main" id="{7809666D-C38F-718A-5B4A-76B1F95FF0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5722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3"/>
          <p:cNvSpPr>
            <a:spLocks noGrp="1" noChangeAspect="1" noChangeArrowheads="1"/>
          </p:cNvSpPr>
          <p:nvPr>
            <p:ph type="body" idx="1"/>
          </p:nvPr>
        </p:nvSpPr>
        <p:spPr>
          <a:xfrm>
            <a:off x="182563" y="765175"/>
            <a:ext cx="8813800" cy="5416550"/>
          </a:xfrm>
        </p:spPr>
        <p:txBody>
          <a:bodyPr/>
          <a:lstStyle/>
          <a:p>
            <a:pPr eaLnBrk="1" hangingPunct="1">
              <a:buFontTx/>
              <a:buNone/>
            </a:pPr>
            <a:r>
              <a:rPr lang="hr-HR" altLang="en-US" sz="2400" u="sng" dirty="0">
                <a:latin typeface="Arial" charset="0"/>
              </a:rPr>
              <a:t>Ojačanje </a:t>
            </a:r>
            <a:r>
              <a:rPr lang="hr-HR" altLang="en-US" sz="2400" u="sng" dirty="0" err="1">
                <a:latin typeface="Arial" charset="0"/>
              </a:rPr>
              <a:t>legiranjem</a:t>
            </a:r>
            <a:endParaRPr lang="hr-HR" altLang="en-US" sz="2400" u="sng" dirty="0">
              <a:latin typeface="Arial" charset="0"/>
            </a:endParaRPr>
          </a:p>
          <a:p>
            <a:pPr eaLnBrk="1" hangingPunct="1">
              <a:buFontTx/>
              <a:buNone/>
            </a:pPr>
            <a:r>
              <a:rPr lang="hr-HR" altLang="en-US" sz="2400" u="sng" dirty="0">
                <a:latin typeface="Arial" charset="0"/>
              </a:rPr>
              <a:t> (</a:t>
            </a:r>
            <a:r>
              <a:rPr lang="hr-HR" altLang="en-US" sz="2400" u="sng" dirty="0" err="1">
                <a:latin typeface="Arial" charset="0"/>
              </a:rPr>
              <a:t>alloy</a:t>
            </a:r>
            <a:r>
              <a:rPr lang="hr-HR" altLang="en-US" sz="2400" u="sng" dirty="0">
                <a:latin typeface="Arial" charset="0"/>
              </a:rPr>
              <a:t> </a:t>
            </a:r>
            <a:r>
              <a:rPr lang="hr-HR" altLang="en-US" sz="2400" u="sng" dirty="0" err="1">
                <a:latin typeface="Arial" charset="0"/>
              </a:rPr>
              <a:t>hardening</a:t>
            </a:r>
            <a:r>
              <a:rPr lang="hr-HR" altLang="en-US" sz="2400" u="sng" dirty="0">
                <a:latin typeface="Arial" charset="0"/>
              </a:rPr>
              <a:t>)</a:t>
            </a:r>
          </a:p>
          <a:p>
            <a:pPr eaLnBrk="1" hangingPunct="1">
              <a:buFontTx/>
              <a:buNone/>
            </a:pPr>
            <a:endParaRPr lang="hr-HR" altLang="en-US" sz="2400" u="sng" dirty="0">
              <a:latin typeface="Arial" charset="0"/>
            </a:endParaRPr>
          </a:p>
        </p:txBody>
      </p:sp>
      <p:sp>
        <p:nvSpPr>
          <p:cNvPr id="88067" name="Text Box 5"/>
          <p:cNvSpPr txBox="1">
            <a:spLocks noChangeArrowheads="1"/>
          </p:cNvSpPr>
          <p:nvPr/>
        </p:nvSpPr>
        <p:spPr bwMode="auto">
          <a:xfrm>
            <a:off x="467544" y="5157787"/>
            <a:ext cx="302418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tx2"/>
              </a:buClr>
              <a:buSzPct val="75000"/>
              <a:buChar char="•"/>
              <a:defRPr kumimoji="1" sz="3200">
                <a:solidFill>
                  <a:schemeClr val="tx1"/>
                </a:solidFill>
                <a:latin typeface="Times New Roman" pitchFamily="18" charset="0"/>
              </a:defRPr>
            </a:lvl1pPr>
            <a:lvl2pPr marL="742950" indent="-285750">
              <a:spcBef>
                <a:spcPct val="20000"/>
              </a:spcBef>
              <a:buClr>
                <a:schemeClr val="tx2"/>
              </a:buClr>
              <a:buSzPct val="75000"/>
              <a:buChar char="•"/>
              <a:defRPr kumimoji="1" sz="2800">
                <a:solidFill>
                  <a:schemeClr val="tx1"/>
                </a:solidFill>
                <a:latin typeface="Times New Roman" pitchFamily="18" charset="0"/>
              </a:defRPr>
            </a:lvl2pPr>
            <a:lvl3pPr marL="1143000" indent="-228600">
              <a:spcBef>
                <a:spcPct val="20000"/>
              </a:spcBef>
              <a:buClr>
                <a:schemeClr val="tx2"/>
              </a:buClr>
              <a:buSzPct val="75000"/>
              <a:buChar char="•"/>
              <a:defRPr kumimoji="1" sz="2400">
                <a:solidFill>
                  <a:schemeClr val="tx1"/>
                </a:solidFill>
                <a:latin typeface="Times New Roman" pitchFamily="18" charset="0"/>
              </a:defRPr>
            </a:lvl3pPr>
            <a:lvl4pPr marL="1600200" indent="-228600">
              <a:spcBef>
                <a:spcPct val="20000"/>
              </a:spcBef>
              <a:buClr>
                <a:schemeClr val="tx2"/>
              </a:buClr>
              <a:buSzPct val="75000"/>
              <a:buChar char="•"/>
              <a:defRPr kumimoji="1" sz="2000">
                <a:solidFill>
                  <a:schemeClr val="tx1"/>
                </a:solidFill>
                <a:latin typeface="Times New Roman" pitchFamily="18" charset="0"/>
              </a:defRPr>
            </a:lvl4pPr>
            <a:lvl5pPr marL="2057400" indent="-228600">
              <a:spcBef>
                <a:spcPct val="20000"/>
              </a:spcBef>
              <a:buClr>
                <a:schemeClr val="tx2"/>
              </a:buClr>
              <a:buSzPct val="75000"/>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SzPct val="75000"/>
              <a:buChar char="•"/>
              <a:defRPr kumimoji="1" sz="2000">
                <a:solidFill>
                  <a:schemeClr val="tx1"/>
                </a:solidFill>
                <a:latin typeface="Times New Roman" pitchFamily="18" charset="0"/>
              </a:defRPr>
            </a:lvl9pPr>
          </a:lstStyle>
          <a:p>
            <a:pPr fontAlgn="base">
              <a:spcBef>
                <a:spcPct val="50000"/>
              </a:spcBef>
              <a:spcAft>
                <a:spcPct val="0"/>
              </a:spcAft>
              <a:buClrTx/>
              <a:buSzTx/>
              <a:buFontTx/>
              <a:buNone/>
            </a:pPr>
            <a:r>
              <a:rPr kumimoji="0" lang="hr-HR" altLang="en-US" sz="1800" i="1" dirty="0">
                <a:solidFill>
                  <a:srgbClr val="FFFFFF"/>
                </a:solidFill>
                <a:latin typeface="Arial" charset="0"/>
                <a:cs typeface="Arial" charset="0"/>
              </a:rPr>
              <a:t>Utjecaj ojačanja kao funkcija sadržaja </a:t>
            </a:r>
            <a:r>
              <a:rPr kumimoji="0" lang="hr-HR" altLang="en-US" sz="1800" i="1" dirty="0" err="1">
                <a:solidFill>
                  <a:srgbClr val="FFFFFF"/>
                </a:solidFill>
                <a:latin typeface="Arial" charset="0"/>
                <a:cs typeface="Arial" charset="0"/>
              </a:rPr>
              <a:t>legiranih</a:t>
            </a:r>
            <a:r>
              <a:rPr kumimoji="0" lang="hr-HR" altLang="en-US" sz="1800" i="1" dirty="0">
                <a:solidFill>
                  <a:srgbClr val="FFFFFF"/>
                </a:solidFill>
                <a:latin typeface="Arial" charset="0"/>
                <a:cs typeface="Arial" charset="0"/>
              </a:rPr>
              <a:t> elemenata</a:t>
            </a:r>
          </a:p>
        </p:txBody>
      </p:sp>
      <p:pic>
        <p:nvPicPr>
          <p:cNvPr id="880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067165"/>
            <a:ext cx="4823990" cy="460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05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idx="1"/>
          </p:nvPr>
        </p:nvSpPr>
        <p:spPr>
          <a:xfrm>
            <a:off x="182563" y="620713"/>
            <a:ext cx="8813800" cy="5561012"/>
          </a:xfrm>
        </p:spPr>
        <p:txBody>
          <a:bodyPr/>
          <a:lstStyle/>
          <a:p>
            <a:pPr eaLnBrk="1" hangingPunct="1">
              <a:buFontTx/>
              <a:buNone/>
            </a:pPr>
            <a:r>
              <a:rPr lang="hr-HR" altLang="en-US" sz="2800" b="1" i="1" u="sng" dirty="0">
                <a:latin typeface="Arial" charset="0"/>
              </a:rPr>
              <a:t>OJAČANJA ALUMINIJA</a:t>
            </a:r>
          </a:p>
          <a:p>
            <a:pPr eaLnBrk="1" hangingPunct="1">
              <a:buFontTx/>
              <a:buNone/>
            </a:pPr>
            <a:endParaRPr lang="hr-HR" altLang="en-US" sz="2400" i="1" u="sng" dirty="0">
              <a:latin typeface="Arial" charset="0"/>
            </a:endParaRPr>
          </a:p>
          <a:p>
            <a:pPr eaLnBrk="1" hangingPunct="1">
              <a:buFontTx/>
              <a:buNone/>
            </a:pPr>
            <a:endParaRPr lang="hr-HR" altLang="en-US" sz="2400" i="1" u="sng" dirty="0">
              <a:latin typeface="Arial" charset="0"/>
            </a:endParaRPr>
          </a:p>
          <a:p>
            <a:pPr eaLnBrk="1" hangingPunct="1">
              <a:buFontTx/>
              <a:buNone/>
            </a:pPr>
            <a:r>
              <a:rPr lang="hr-HR" altLang="en-US" sz="2400" i="1" u="sng" dirty="0">
                <a:latin typeface="Arial" charset="0"/>
              </a:rPr>
              <a:t>Ojačanje </a:t>
            </a:r>
            <a:r>
              <a:rPr lang="hr-HR" altLang="en-US" sz="2400" i="1" u="sng" dirty="0" err="1">
                <a:latin typeface="Arial" charset="0"/>
              </a:rPr>
              <a:t>legiranjem</a:t>
            </a:r>
            <a:r>
              <a:rPr lang="hr-HR" altLang="en-US" sz="2400" i="1" u="sng" dirty="0">
                <a:latin typeface="Arial" charset="0"/>
              </a:rPr>
              <a:t>  (</a:t>
            </a:r>
            <a:r>
              <a:rPr lang="hr-HR" altLang="en-US" sz="2400" i="1" u="sng" dirty="0" err="1">
                <a:latin typeface="Arial" charset="0"/>
              </a:rPr>
              <a:t>alloy</a:t>
            </a:r>
            <a:r>
              <a:rPr lang="hr-HR" altLang="en-US" sz="2400" i="1" u="sng" dirty="0">
                <a:latin typeface="Arial" charset="0"/>
              </a:rPr>
              <a:t> </a:t>
            </a:r>
            <a:r>
              <a:rPr lang="hr-HR" altLang="en-US" sz="2400" i="1" u="sng" dirty="0" err="1">
                <a:latin typeface="Arial" charset="0"/>
              </a:rPr>
              <a:t>hardening</a:t>
            </a:r>
            <a:r>
              <a:rPr lang="hr-HR" altLang="en-US" sz="2400" i="1" u="sng" dirty="0">
                <a:latin typeface="Arial" charset="0"/>
              </a:rPr>
              <a:t>)</a:t>
            </a:r>
          </a:p>
          <a:p>
            <a:pPr eaLnBrk="1" hangingPunct="1">
              <a:buFontTx/>
              <a:buNone/>
            </a:pPr>
            <a:endParaRPr lang="hr-HR" altLang="en-US" sz="2400" i="1" u="sng" dirty="0">
              <a:latin typeface="Arial" charset="0"/>
            </a:endParaRPr>
          </a:p>
          <a:p>
            <a:pPr eaLnBrk="1" hangingPunct="1">
              <a:buFontTx/>
              <a:buNone/>
            </a:pPr>
            <a:endParaRPr lang="hr-HR" altLang="en-US" sz="2400" i="1" u="sng" dirty="0">
              <a:latin typeface="Arial" charset="0"/>
            </a:endParaRPr>
          </a:p>
          <a:p>
            <a:pPr eaLnBrk="1" hangingPunct="1">
              <a:buFontTx/>
              <a:buNone/>
            </a:pPr>
            <a:r>
              <a:rPr lang="hr-HR" altLang="en-US" sz="2400" i="1" u="sng" dirty="0">
                <a:latin typeface="Arial" charset="0"/>
              </a:rPr>
              <a:t>Funkcionalna ojačanja (work </a:t>
            </a:r>
            <a:r>
              <a:rPr lang="hr-HR" altLang="en-US" sz="2400" i="1" u="sng" dirty="0" err="1">
                <a:latin typeface="Arial" charset="0"/>
              </a:rPr>
              <a:t>hardening</a:t>
            </a:r>
            <a:r>
              <a:rPr lang="hr-HR" altLang="en-US" sz="2400" i="1" u="sng" dirty="0">
                <a:latin typeface="Arial" charset="0"/>
              </a:rPr>
              <a:t>)</a:t>
            </a:r>
          </a:p>
          <a:p>
            <a:pPr eaLnBrk="1" hangingPunct="1">
              <a:buFontTx/>
              <a:buNone/>
            </a:pPr>
            <a:endParaRPr lang="hr-HR" altLang="en-US" sz="2400" i="1" u="sng" dirty="0">
              <a:latin typeface="Arial" charset="0"/>
            </a:endParaRPr>
          </a:p>
          <a:p>
            <a:pPr eaLnBrk="1" hangingPunct="1">
              <a:buFontTx/>
              <a:buNone/>
            </a:pPr>
            <a:endParaRPr lang="hr-HR" altLang="en-US" sz="2400" i="1" u="sng" dirty="0">
              <a:latin typeface="Arial" charset="0"/>
            </a:endParaRPr>
          </a:p>
          <a:p>
            <a:pPr eaLnBrk="1" hangingPunct="1">
              <a:buFontTx/>
              <a:buNone/>
            </a:pPr>
            <a:r>
              <a:rPr lang="hr-HR" altLang="en-US" sz="2400" i="1" u="sng" dirty="0">
                <a:latin typeface="Arial" charset="0"/>
              </a:rPr>
              <a:t>Ojačanje taloženjem (</a:t>
            </a:r>
            <a:r>
              <a:rPr lang="hr-HR" altLang="en-US" sz="2400" i="1" u="sng" dirty="0" err="1">
                <a:latin typeface="Arial" charset="0"/>
              </a:rPr>
              <a:t>precipitation</a:t>
            </a:r>
            <a:r>
              <a:rPr lang="hr-HR" altLang="en-US" sz="2400" i="1" u="sng" dirty="0">
                <a:latin typeface="Arial" charset="0"/>
              </a:rPr>
              <a:t> </a:t>
            </a:r>
            <a:r>
              <a:rPr lang="hr-HR" altLang="en-US" sz="2400" i="1" u="sng" dirty="0" err="1">
                <a:latin typeface="Arial" charset="0"/>
              </a:rPr>
              <a:t>hardening</a:t>
            </a:r>
            <a:r>
              <a:rPr lang="hr-HR" altLang="en-US" sz="2400" i="1" u="sng" dirty="0">
                <a:latin typeface="Arial" charset="0"/>
              </a:rPr>
              <a:t>)</a:t>
            </a:r>
          </a:p>
          <a:p>
            <a:pPr eaLnBrk="1" hangingPunct="1">
              <a:buFontTx/>
              <a:buNone/>
            </a:pPr>
            <a:endParaRPr lang="hr-HR" altLang="en-US" sz="2400" i="1" u="sng" dirty="0">
              <a:latin typeface="Arial" charset="0"/>
            </a:endParaRPr>
          </a:p>
          <a:p>
            <a:pPr eaLnBrk="1" hangingPunct="1">
              <a:buFontTx/>
              <a:buNone/>
            </a:pPr>
            <a:endParaRPr lang="hr-HR" altLang="en-US" sz="2400" i="1" u="sng" dirty="0">
              <a:latin typeface="Arial" charset="0"/>
            </a:endParaRPr>
          </a:p>
        </p:txBody>
      </p:sp>
    </p:spTree>
    <p:extLst>
      <p:ext uri="{BB962C8B-B14F-4D97-AF65-F5344CB8AC3E}">
        <p14:creationId xmlns:p14="http://schemas.microsoft.com/office/powerpoint/2010/main" val="3825822824"/>
      </p:ext>
    </p:extLst>
  </p:cSld>
  <p:clrMapOvr>
    <a:masterClrMapping/>
  </p:clrMapOvr>
</p:sld>
</file>

<file path=ppt/theme/theme1.xml><?xml version="1.0" encoding="utf-8"?>
<a:theme xmlns:a="http://schemas.openxmlformats.org/drawingml/2006/main" name="BUTTONS">
  <a:themeElements>
    <a:clrScheme name="BUTTONS 4">
      <a:dk1>
        <a:srgbClr val="000000"/>
      </a:dk1>
      <a:lt1>
        <a:srgbClr val="FFFFFF"/>
      </a:lt1>
      <a:dk2>
        <a:srgbClr val="003300"/>
      </a:dk2>
      <a:lt2>
        <a:srgbClr val="FF9900"/>
      </a:lt2>
      <a:accent1>
        <a:srgbClr val="CC0000"/>
      </a:accent1>
      <a:accent2>
        <a:srgbClr val="0000FF"/>
      </a:accent2>
      <a:accent3>
        <a:srgbClr val="AAADAA"/>
      </a:accent3>
      <a:accent4>
        <a:srgbClr val="DADADA"/>
      </a:accent4>
      <a:accent5>
        <a:srgbClr val="E2AAAA"/>
      </a:accent5>
      <a:accent6>
        <a:srgbClr val="0000E7"/>
      </a:accent6>
      <a:hlink>
        <a:srgbClr val="FF9933"/>
      </a:hlink>
      <a:folHlink>
        <a:srgbClr val="006600"/>
      </a:folHlink>
    </a:clrScheme>
    <a:fontScheme name="BUTT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hr-HR"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hr-HR"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UTTONS 1">
        <a:dk1>
          <a:srgbClr val="000000"/>
        </a:dk1>
        <a:lt1>
          <a:srgbClr val="FFFFFF"/>
        </a:lt1>
        <a:dk2>
          <a:srgbClr val="6699FF"/>
        </a:dk2>
        <a:lt2>
          <a:srgbClr val="99FFFF"/>
        </a:lt2>
        <a:accent1>
          <a:srgbClr val="CCCCFF"/>
        </a:accent1>
        <a:accent2>
          <a:srgbClr val="FF6699"/>
        </a:accent2>
        <a:accent3>
          <a:srgbClr val="B8CAFF"/>
        </a:accent3>
        <a:accent4>
          <a:srgbClr val="DADADA"/>
        </a:accent4>
        <a:accent5>
          <a:srgbClr val="E2E2FF"/>
        </a:accent5>
        <a:accent6>
          <a:srgbClr val="E75C8A"/>
        </a:accent6>
        <a:hlink>
          <a:srgbClr val="00CC99"/>
        </a:hlink>
        <a:folHlink>
          <a:srgbClr val="0066CC"/>
        </a:folHlink>
      </a:clrScheme>
      <a:clrMap bg1="dk2" tx1="lt1" bg2="dk1" tx2="lt2" accent1="accent1" accent2="accent2" accent3="accent3" accent4="accent4" accent5="accent5" accent6="accent6" hlink="hlink" folHlink="folHlink"/>
    </a:extraClrScheme>
    <a:extraClrScheme>
      <a:clrScheme name="BUTTONS 2">
        <a:dk1>
          <a:srgbClr val="000000"/>
        </a:dk1>
        <a:lt1>
          <a:srgbClr val="FFFFFF"/>
        </a:lt1>
        <a:dk2>
          <a:srgbClr val="000000"/>
        </a:dk2>
        <a:lt2>
          <a:srgbClr val="5F5F5F"/>
        </a:lt2>
        <a:accent1>
          <a:srgbClr val="CBCBCB"/>
        </a:accent1>
        <a:accent2>
          <a:srgbClr val="B2B2B2"/>
        </a:accent2>
        <a:accent3>
          <a:srgbClr val="FFFFFF"/>
        </a:accent3>
        <a:accent4>
          <a:srgbClr val="000000"/>
        </a:accent4>
        <a:accent5>
          <a:srgbClr val="E2E2E2"/>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UTTONS 3">
        <a:dk1>
          <a:srgbClr val="000000"/>
        </a:dk1>
        <a:lt1>
          <a:srgbClr val="FFFFFF"/>
        </a:lt1>
        <a:dk2>
          <a:srgbClr val="0066FF"/>
        </a:dk2>
        <a:lt2>
          <a:srgbClr val="FFFF00"/>
        </a:lt2>
        <a:accent1>
          <a:srgbClr val="009999"/>
        </a:accent1>
        <a:accent2>
          <a:srgbClr val="FF33CC"/>
        </a:accent2>
        <a:accent3>
          <a:srgbClr val="AAB8FF"/>
        </a:accent3>
        <a:accent4>
          <a:srgbClr val="DADADA"/>
        </a:accent4>
        <a:accent5>
          <a:srgbClr val="AACACA"/>
        </a:accent5>
        <a:accent6>
          <a:srgbClr val="E72DB9"/>
        </a:accent6>
        <a:hlink>
          <a:srgbClr val="FF9966"/>
        </a:hlink>
        <a:folHlink>
          <a:srgbClr val="3366FF"/>
        </a:folHlink>
      </a:clrScheme>
      <a:clrMap bg1="dk2" tx1="lt1" bg2="dk1" tx2="lt2" accent1="accent1" accent2="accent2" accent3="accent3" accent4="accent4" accent5="accent5" accent6="accent6" hlink="hlink" folHlink="folHlink"/>
    </a:extraClrScheme>
    <a:extraClrScheme>
      <a:clrScheme name="BUTTONS 4">
        <a:dk1>
          <a:srgbClr val="000000"/>
        </a:dk1>
        <a:lt1>
          <a:srgbClr val="FFFFFF"/>
        </a:lt1>
        <a:dk2>
          <a:srgbClr val="003300"/>
        </a:dk2>
        <a:lt2>
          <a:srgbClr val="FF9900"/>
        </a:lt2>
        <a:accent1>
          <a:srgbClr val="CC0000"/>
        </a:accent1>
        <a:accent2>
          <a:srgbClr val="0000FF"/>
        </a:accent2>
        <a:accent3>
          <a:srgbClr val="AAADAA"/>
        </a:accent3>
        <a:accent4>
          <a:srgbClr val="DADADA"/>
        </a:accent4>
        <a:accent5>
          <a:srgbClr val="E2AAAA"/>
        </a:accent5>
        <a:accent6>
          <a:srgbClr val="0000E7"/>
        </a:accent6>
        <a:hlink>
          <a:srgbClr val="FF9933"/>
        </a:hlink>
        <a:folHlink>
          <a:srgbClr val="006600"/>
        </a:folHlink>
      </a:clrScheme>
      <a:clrMap bg1="dk2" tx1="lt1" bg2="dk1" tx2="lt2" accent1="accent1" accent2="accent2" accent3="accent3" accent4="accent4" accent5="accent5" accent6="accent6" hlink="hlink" folHlink="folHlink"/>
    </a:extraClrScheme>
    <a:extraClrScheme>
      <a:clrScheme name="BUTTONS 5">
        <a:dk1>
          <a:srgbClr val="000000"/>
        </a:dk1>
        <a:lt1>
          <a:srgbClr val="FFFFFF"/>
        </a:lt1>
        <a:dk2>
          <a:srgbClr val="663300"/>
        </a:dk2>
        <a:lt2>
          <a:srgbClr val="99FFFF"/>
        </a:lt2>
        <a:accent1>
          <a:srgbClr val="CCCCFF"/>
        </a:accent1>
        <a:accent2>
          <a:srgbClr val="FF6699"/>
        </a:accent2>
        <a:accent3>
          <a:srgbClr val="B8ADAA"/>
        </a:accent3>
        <a:accent4>
          <a:srgbClr val="DADADA"/>
        </a:accent4>
        <a:accent5>
          <a:srgbClr val="E2E2FF"/>
        </a:accent5>
        <a:accent6>
          <a:srgbClr val="E75C8A"/>
        </a:accent6>
        <a:hlink>
          <a:srgbClr val="33CC33"/>
        </a:hlink>
        <a:folHlink>
          <a:srgbClr val="0066CC"/>
        </a:folHlink>
      </a:clrScheme>
      <a:clrMap bg1="dk2" tx1="lt1" bg2="dk1" tx2="lt2" accent1="accent1" accent2="accent2" accent3="accent3" accent4="accent4" accent5="accent5" accent6="accent6" hlink="hlink" folHlink="folHlink"/>
    </a:extraClrScheme>
    <a:extraClrScheme>
      <a:clrScheme name="BUTTONS 6">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99003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1188</TotalTime>
  <Words>4370</Words>
  <Application>Microsoft Office PowerPoint</Application>
  <PresentationFormat>On-screen Show (4:3)</PresentationFormat>
  <Paragraphs>485</Paragraphs>
  <Slides>62</Slides>
  <Notes>20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7" baseType="lpstr">
      <vt:lpstr>Arial</vt:lpstr>
      <vt:lpstr>Calibri</vt:lpstr>
      <vt:lpstr>Times New Roman</vt:lpstr>
      <vt:lpstr>BUTTONS</vt:lpstr>
      <vt:lpstr>Equation</vt:lpstr>
      <vt:lpstr>PowerPoint Presentation</vt:lpstr>
      <vt:lpstr>PowerPoint Presentation</vt:lpstr>
      <vt:lpstr>PowerPoint Presentation</vt:lpstr>
      <vt:lpstr>PowerPoint Presentation</vt:lpstr>
      <vt:lpstr>PowerPoint Presentation</vt:lpstr>
      <vt:lpstr>PowerPoint Presentation</vt:lpstr>
      <vt:lpstr>Kristalna rešetka aluminija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Statički proračun</vt:lpstr>
      <vt:lpstr>PowerPoint Presentation</vt:lpstr>
      <vt:lpstr>PowerPoint Presentation</vt:lpstr>
      <vt:lpstr>PowerPoint Presentation</vt:lpstr>
      <vt:lpstr>Provjera na centričnu tlačnu silu </vt:lpstr>
      <vt:lpstr>Provjera na savijanje</vt:lpstr>
      <vt:lpstr>Provjera na savijanje</vt:lpstr>
      <vt:lpstr>Provjera na savijanje slučaj c) vrijednosti faktora oblika α</vt:lpstr>
      <vt:lpstr>Otpornost na poprečnu silu</vt:lpstr>
      <vt:lpstr>Klase poprečnih presjeka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Spajanje- vijci, zavar, zakovice</vt:lpstr>
      <vt:lpstr>Numerička i eksperimentalna ispitivanja fleksijsko-torzijskog izvijanja aluminijskih greda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Vlatka Rajcic</dc:creator>
  <cp:lastModifiedBy>Vlatka Rajčić</cp:lastModifiedBy>
  <cp:revision>37</cp:revision>
  <dcterms:created xsi:type="dcterms:W3CDTF">2020-05-30T12:51:00Z</dcterms:created>
  <dcterms:modified xsi:type="dcterms:W3CDTF">2022-06-05T13:32:30Z</dcterms:modified>
</cp:coreProperties>
</file>