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15EB7-CE30-4F06-8F34-AABA422C3C83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87869-00C7-4073-898B-7CEFBAE11D9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5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87869-00C7-4073-898B-7CEFBAE11D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3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1B6B3-71B1-4923-912E-67BDA7C6A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686DC1-ED0C-43C9-BACA-FEAD1F649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13A8E0-5C7B-4ABB-BB81-1051DA7E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3945-6BD5-476E-B385-D9C5C04FC80D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ADA040-30C3-4548-BAB0-29CF79E1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9816DE-9E8F-4F86-9C03-501B3C50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highlight>
                  <a:srgbClr val="000000"/>
                </a:highlight>
                <a:latin typeface="Baskerville Old Face" panose="02020602080505020303" pitchFamily="18" charset="0"/>
              </a:defRPr>
            </a:lvl1pPr>
          </a:lstStyle>
          <a:p>
            <a:fld id="{386F737D-1D00-459E-B590-9339D91B5EC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20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07E64-938A-4AF9-990D-9E318F82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706B5-BBC1-4090-94C3-E5C57F388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6CB39-C776-44EA-A338-7905849C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3D70-498B-41E5-B58D-463AA02432C4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D53909-2A66-45E8-B11B-43CDA10E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66F069-DA5A-47DC-9717-EB3900C9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3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7E0AD67-8DF2-44F8-BF87-222840685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674CF8-E9AD-4A84-B126-D25FD0DF2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D9E336-AA2B-4F8B-853A-DDE3CAA6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9D6F-C3DA-48C0-8603-E0BB3DE41853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473FEF-3805-4BD5-9579-5CE84C63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D4E758-BCE7-4AB4-9EF3-8DFFBAF5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48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FF6E6-1CF8-475E-9C07-6BA936AF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47B95-FC6A-476C-8714-85B2D05DD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035CC3-1C31-4886-84EF-E5921C09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E0E3-DF80-4F4E-96E7-1B43988E725D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A5570E-FED2-4345-A752-B04907C8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21D1BD-C6D6-496E-B9FC-B705A452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2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B529F-01F9-4DAE-A723-D248486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DAD79D-46C9-4160-BB30-5DC57EA8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2E70AD-EEA9-4E2E-BB2B-4FE9358F4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04E6-6B14-417F-95D5-CCEECE17E37A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E18783-CA1D-44B8-B7CB-27A7FDE1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FA4847-9A6F-4547-855F-2DC17FFB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45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F5337-4FC3-483B-8115-60629C1F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D8FF43-261F-4140-81E3-2798201E3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BD4CC0-E698-47AF-9399-B108E9DD4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5BDF4C-A5FB-4926-AC73-D55AE0D2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60D-D6CA-40F3-8AD6-7799500B8EE2}" type="datetime1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FDFD54-6E5F-4F18-BA93-2B89D2B5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618C27-256D-484A-A450-BD3034B9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8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FF996-EB77-435A-9A1E-5A442633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87D410-C406-411C-9DB2-1FC3651E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4A12F-85C4-4D3C-BEE0-6B33047C4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C97539-4FD8-4AAF-8D61-F08396663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51ADC5-7ACB-405E-AFDE-EF61456B4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04BC7C-BAE4-45AA-84FB-5238F7C2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8E09-8E8B-4F07-8B09-23525CABB65D}" type="datetime1">
              <a:rPr lang="fr-FR" smtClean="0"/>
              <a:t>15/06/2020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A78F8B-C1D4-4879-99FD-03E59761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C0846E-144D-4D99-9BFF-A1951B73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17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54293-4546-4B3D-ABF6-8625B97C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3C4E19-C49D-4A38-A022-D64A0CEDC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04031-72D1-4552-B162-782760F312C3}" type="datetime1">
              <a:rPr lang="fr-FR" smtClean="0"/>
              <a:t>15/06/2020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2BDAD3-108A-4742-A44D-2A5EAE45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011EBF-CD83-49E3-87EF-10ADB886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1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A463659-3BE6-4CC4-A6C5-57091FD8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30F0-5889-4829-B2EC-62AC286B6C31}" type="datetime1">
              <a:rPr lang="fr-FR" smtClean="0"/>
              <a:t>15/06/2020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C019B4-A212-4269-913B-94DB3B28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840932-A0D4-469B-8892-97637645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1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B987A-DDFA-467A-9410-539AA5B0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99676-B82B-4865-AFEA-06324BFD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3300E6-2F4E-4813-9968-C9F36696C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3D42ED-565A-4AEE-A1EB-FADB8D3C7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37C9-7991-49D5-A47B-FD73AC393EF1}" type="datetime1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F6EED4-965E-45D9-A152-A85F47A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6BA134-A5B6-44C5-9641-91C13F00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79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99099-61BA-401A-89A6-A516304FF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310114-C62C-41A6-9CBE-3A4910E4D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06B628-C1AB-4F76-8BB8-6A61D082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B46C47-1934-4E16-B0E7-9EFFCB2C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39EE-B974-4E41-924B-1E9E0B47D711}" type="datetime1">
              <a:rPr lang="fr-FR" smtClean="0"/>
              <a:t>15/06/2020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4504CF-2C2A-4200-87F3-3766B926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53C5EB-DBB2-4BF1-8BFB-89EA1536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7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9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E280D6-9317-4E2E-97A4-E557BB12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10BD96-2DAB-4F89-8CA7-37BCD287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A3D0D0-A7AA-431D-B2C9-FE7A5A877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10B5-67BD-4CAF-A76A-D2C411FC899F}" type="datetime1">
              <a:rPr lang="fr-FR" smtClean="0"/>
              <a:t>15/06/2020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9AB29C-60BC-4C82-920C-6407B2473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91069-9EA3-4F94-B1D6-97CAA8A44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737D-1D00-459E-B590-9339D91B5E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45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200D1-7D0F-476B-96D5-241E525CA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4396"/>
            <a:ext cx="9144000" cy="995804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The Millau </a:t>
            </a:r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viaduct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AC811D-D273-4EF8-BF81-390AAC326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712" y="6356350"/>
            <a:ext cx="2546430" cy="46220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Bastien Pedemarie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17D0B0-A814-45A4-BE61-A7E7DA5C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>
                <a:solidFill>
                  <a:schemeClr val="bg1"/>
                </a:solidFill>
              </a:rPr>
              <a:t>1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assis, vieux, réfrigérateur, chat&#10;&#10;Description générée automatiquement">
            <a:extLst>
              <a:ext uri="{FF2B5EF4-FFF2-40B4-BE49-F238E27FC236}">
                <a16:creationId xmlns:a16="http://schemas.microsoft.com/office/drawing/2014/main" id="{070ACB45-1FF7-4114-B137-6DE69C8B4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98" y="423263"/>
            <a:ext cx="2024003" cy="1358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Une image contenant herbe, extérieur, train, voie&#10;&#10;Description générée automatiquement">
            <a:extLst>
              <a:ext uri="{FF2B5EF4-FFF2-40B4-BE49-F238E27FC236}">
                <a16:creationId xmlns:a16="http://schemas.microsoft.com/office/drawing/2014/main" id="{C272663A-00FD-459C-84FB-46BF61B0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69" y="1883769"/>
            <a:ext cx="6475261" cy="42914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FDAF293-9211-42C2-9405-63931DB41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" y="382067"/>
            <a:ext cx="1309511" cy="1440462"/>
          </a:xfrm>
          <a:prstGeom prst="rect">
            <a:avLst/>
          </a:prstGeom>
        </p:spPr>
      </p:pic>
      <p:pic>
        <p:nvPicPr>
          <p:cNvPr id="4" name="1 diapo">
            <a:hlinkClick r:id="" action="ppaction://media"/>
            <a:extLst>
              <a:ext uri="{FF2B5EF4-FFF2-40B4-BE49-F238E27FC236}">
                <a16:creationId xmlns:a16="http://schemas.microsoft.com/office/drawing/2014/main" id="{5AF8A9A8-E5AB-4BD6-A41E-8C5AF797D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08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8D2460-A527-4703-97EB-A3FA6C1B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5. 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costs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A7F988-DE80-4397-ADC5-34078F0B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394 millions €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Millau’s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economy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concerns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Eiffage has the concession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until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2080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5BF257-1454-4281-B513-61F4852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 descr="Une image contenant tenant, main, homme, télécommande&#10;&#10;Description générée automatiquement">
            <a:extLst>
              <a:ext uri="{FF2B5EF4-FFF2-40B4-BE49-F238E27FC236}">
                <a16:creationId xmlns:a16="http://schemas.microsoft.com/office/drawing/2014/main" id="{1CEF2748-0B0D-41D0-91F7-3B037A927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83" y="566090"/>
            <a:ext cx="3820288" cy="22491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 descr="Une image contenant extérieur, gens, groupe, personne&#10;&#10;Description générée automatiquement">
            <a:extLst>
              <a:ext uri="{FF2B5EF4-FFF2-40B4-BE49-F238E27FC236}">
                <a16:creationId xmlns:a16="http://schemas.microsoft.com/office/drawing/2014/main" id="{719CBD01-5481-4F26-8C9F-A1128A80F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26" y="3166617"/>
            <a:ext cx="4580973" cy="30488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10 diapo">
            <a:hlinkClick r:id="" action="ppaction://media"/>
            <a:extLst>
              <a:ext uri="{FF2B5EF4-FFF2-40B4-BE49-F238E27FC236}">
                <a16:creationId xmlns:a16="http://schemas.microsoft.com/office/drawing/2014/main" id="{4F0BDA52-D3C6-41CE-8EDD-FAD597297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6" y="6215509"/>
            <a:ext cx="63976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74DA98-7856-43C8-9875-C9093F77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Vocabulary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C3171-E738-4E7A-BC99-92B73FE0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0300" cy="4351338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Multi-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span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cable-stayed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bridge :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Road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alignment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Wedge :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Shrouds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7A95EA-8279-4EC4-8560-7A6D1143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FA7D3-1F4F-4072-A52D-4F1972C95480}"/>
              </a:ext>
            </a:extLst>
          </p:cNvPr>
          <p:cNvSpPr/>
          <p:nvPr/>
        </p:nvSpPr>
        <p:spPr>
          <a:xfrm>
            <a:off x="7023100" y="1646707"/>
            <a:ext cx="4330700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cables that support the weight of the bridge come directly from the tower where they are attached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8251E-2153-4BEC-8EE7-2BCB46EC5DDD}"/>
              </a:ext>
            </a:extLst>
          </p:cNvPr>
          <p:cNvSpPr/>
          <p:nvPr/>
        </p:nvSpPr>
        <p:spPr>
          <a:xfrm>
            <a:off x="4525767" y="4875335"/>
            <a:ext cx="2568965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Cables that supports the deck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8DDEF-2B61-4AE8-9CBE-290AE494B525}"/>
              </a:ext>
            </a:extLst>
          </p:cNvPr>
          <p:cNvSpPr/>
          <p:nvPr/>
        </p:nvSpPr>
        <p:spPr>
          <a:xfrm>
            <a:off x="7785100" y="4001294"/>
            <a:ext cx="2806700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triangular tool with an inclined plane used to lift objects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20C351-6612-4701-B6A6-7447FA5C8A02}"/>
              </a:ext>
            </a:extLst>
          </p:cNvPr>
          <p:cNvSpPr/>
          <p:nvPr/>
        </p:nvSpPr>
        <p:spPr>
          <a:xfrm>
            <a:off x="4597400" y="2781351"/>
            <a:ext cx="2425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positioning of the road according to standards and constraints.</a:t>
            </a:r>
            <a:endParaRPr lang="en-GB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9" name="11 diapo">
            <a:hlinkClick r:id="" action="ppaction://media"/>
            <a:extLst>
              <a:ext uri="{FF2B5EF4-FFF2-40B4-BE49-F238E27FC236}">
                <a16:creationId xmlns:a16="http://schemas.microsoft.com/office/drawing/2014/main" id="{D84EB2A5-EE84-4862-A417-A64D2BF4C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2660" y="6205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9B7C3-CF43-4365-B1CE-D0A2C8AC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40050"/>
            <a:ext cx="11379200" cy="2122488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Thank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you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for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your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attention</a:t>
            </a:r>
            <a:endParaRPr lang="en-GB" dirty="0"/>
          </a:p>
        </p:txBody>
      </p:sp>
      <p:pic>
        <p:nvPicPr>
          <p:cNvPr id="5" name="12 diapo">
            <a:hlinkClick r:id="" action="ppaction://media"/>
            <a:extLst>
              <a:ext uri="{FF2B5EF4-FFF2-40B4-BE49-F238E27FC236}">
                <a16:creationId xmlns:a16="http://schemas.microsoft.com/office/drawing/2014/main" id="{D86428BF-6A0E-4CD7-A487-9EEFAF3016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430" y="6234112"/>
            <a:ext cx="609600" cy="6096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C76637-EA61-44C1-9076-B0DA0FD4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4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8338656-DEE6-4F2A-B814-51D90DA4B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97" y="1591789"/>
            <a:ext cx="5114328" cy="42394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5C1D973-E814-46F6-8C3D-DA721BBA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1.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History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7C56E-ACCB-4AB6-8C17-5A67115B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2</a:t>
            </a:fld>
            <a:endParaRPr lang="fr-FR"/>
          </a:p>
        </p:txBody>
      </p:sp>
      <p:pic>
        <p:nvPicPr>
          <p:cNvPr id="1026" name="Picture 2" descr="Beaumont-de-Lomagne. Norman Foster… Une nouvelle identité pour le ...">
            <a:extLst>
              <a:ext uri="{FF2B5EF4-FFF2-40B4-BE49-F238E27FC236}">
                <a16:creationId xmlns:a16="http://schemas.microsoft.com/office/drawing/2014/main" id="{6450EC35-3358-4942-89E2-A280CDEA6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1" r="22253"/>
          <a:stretch/>
        </p:blipFill>
        <p:spPr bwMode="auto">
          <a:xfrm>
            <a:off x="906590" y="3024437"/>
            <a:ext cx="2223911" cy="21870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DA7B5A-DBEB-49A5-A190-05F6CF4D9E31}"/>
              </a:ext>
            </a:extLst>
          </p:cNvPr>
          <p:cNvSpPr/>
          <p:nvPr/>
        </p:nvSpPr>
        <p:spPr>
          <a:xfrm>
            <a:off x="1467657" y="5026775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Norman Fauster</a:t>
            </a:r>
            <a:endParaRPr lang="en-GB" dirty="0"/>
          </a:p>
        </p:txBody>
      </p:sp>
      <p:pic>
        <p:nvPicPr>
          <p:cNvPr id="13" name="Image 12" descr="Une image contenant signe, dessin, camion, trafic&#10;&#10;Description générée automatiquement">
            <a:extLst>
              <a:ext uri="{FF2B5EF4-FFF2-40B4-BE49-F238E27FC236}">
                <a16:creationId xmlns:a16="http://schemas.microsoft.com/office/drawing/2014/main" id="{B6B85287-4F80-47A0-A47B-3584A7292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5" y="4669601"/>
            <a:ext cx="810797" cy="541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 descr="Une image contenant homme, personne, cravate, intérieur&#10;&#10;Description générée automatiquement">
            <a:extLst>
              <a:ext uri="{FF2B5EF4-FFF2-40B4-BE49-F238E27FC236}">
                <a16:creationId xmlns:a16="http://schemas.microsoft.com/office/drawing/2014/main" id="{76DC100C-6722-43F5-9835-02A24A721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710" y="3730949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C3D26AD-251C-403F-83A9-5F1DC32CD1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886" y="5179722"/>
            <a:ext cx="851391" cy="566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07397-E42E-4CEB-AE65-E80AE2110447}"/>
              </a:ext>
            </a:extLst>
          </p:cNvPr>
          <p:cNvSpPr/>
          <p:nvPr/>
        </p:nvSpPr>
        <p:spPr>
          <a:xfrm>
            <a:off x="9382539" y="5670581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Michel Virlogeux</a:t>
            </a:r>
            <a:endParaRPr lang="en-GB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2A4C67-F6A7-4A95-B0EA-D8AA9E514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926" y="877042"/>
            <a:ext cx="4407632" cy="19335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886A06-2C3A-4D15-A1BB-FE67A4D9DAE5}"/>
              </a:ext>
            </a:extLst>
          </p:cNvPr>
          <p:cNvSpPr/>
          <p:nvPr/>
        </p:nvSpPr>
        <p:spPr>
          <a:xfrm>
            <a:off x="8610600" y="2757720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Gorge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valley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of the Tarn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B1C26D-B175-40DD-B172-BC46CDD8B416}"/>
              </a:ext>
            </a:extLst>
          </p:cNvPr>
          <p:cNvSpPr/>
          <p:nvPr/>
        </p:nvSpPr>
        <p:spPr>
          <a:xfrm>
            <a:off x="5624220" y="5908421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Millau’s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location</a:t>
            </a:r>
            <a:endParaRPr lang="en-GB" dirty="0"/>
          </a:p>
        </p:txBody>
      </p:sp>
      <p:pic>
        <p:nvPicPr>
          <p:cNvPr id="3" name="2 diapo">
            <a:hlinkClick r:id="" action="ppaction://media"/>
            <a:extLst>
              <a:ext uri="{FF2B5EF4-FFF2-40B4-BE49-F238E27FC236}">
                <a16:creationId xmlns:a16="http://schemas.microsoft.com/office/drawing/2014/main" id="{FD2924EB-C562-4001-A848-F2D52A70C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95370" y="6288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FFBF2D-C92E-4562-B586-6820AF87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Characteristics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CAAF15-1E88-4DEC-B369-0E93B0B89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Length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 2 460 m</a:t>
            </a: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Width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 32 m</a:t>
            </a: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Average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height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of the piles : 170 m</a:t>
            </a: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Highest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point (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with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masts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) : 343 m</a:t>
            </a: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Length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of a central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span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 342 m  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2C03EC-7393-4CBE-896F-A6445212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Une image contenant extérieur, montagne, bâtiment, eau&#10;&#10;Description générée automatiquement">
            <a:extLst>
              <a:ext uri="{FF2B5EF4-FFF2-40B4-BE49-F238E27FC236}">
                <a16:creationId xmlns:a16="http://schemas.microsoft.com/office/drawing/2014/main" id="{DE5ED782-F489-42C5-ADCD-026F1B082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681037"/>
            <a:ext cx="3575050" cy="51807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3 diapo">
            <a:hlinkClick r:id="" action="ppaction://media"/>
            <a:extLst>
              <a:ext uri="{FF2B5EF4-FFF2-40B4-BE49-F238E27FC236}">
                <a16:creationId xmlns:a16="http://schemas.microsoft.com/office/drawing/2014/main" id="{CFFF1916-C920-45CD-BF83-4A52F687E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795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9894B-842D-4998-AD19-4518C0E1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2.1 The footings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3792AE-283D-40C2-9B6C-EED3E716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9A496A-0DB1-4931-A1C3-AD90F45A9CBB}"/>
              </a:ext>
            </a:extLst>
          </p:cNvPr>
          <p:cNvPicPr/>
          <p:nvPr/>
        </p:nvPicPr>
        <p:blipFill rotWithShape="1">
          <a:blip r:embed="rId4"/>
          <a:srcRect t="66941"/>
          <a:stretch/>
        </p:blipFill>
        <p:spPr>
          <a:xfrm>
            <a:off x="6283960" y="889457"/>
            <a:ext cx="4168140" cy="13255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36E24C2-E245-4739-84F6-9538BCC19D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44842" y="3392286"/>
            <a:ext cx="4296375" cy="25435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D99819-E3D6-4D8C-914C-9316484E9E91}"/>
              </a:ext>
            </a:extLst>
          </p:cNvPr>
          <p:cNvSpPr/>
          <p:nvPr/>
        </p:nvSpPr>
        <p:spPr>
          <a:xfrm>
            <a:off x="7791145" y="2165291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footing</a:t>
            </a:r>
            <a:endParaRPr lang="en-GB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CF4775D-1704-4AC2-B04C-67C570D010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Footing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thickness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: 5 m</a:t>
            </a: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Four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shafts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C72CBA-0EC6-4ACE-9232-FFC2C33B5791}"/>
              </a:ext>
            </a:extLst>
          </p:cNvPr>
          <p:cNvSpPr/>
          <p:nvPr/>
        </p:nvSpPr>
        <p:spPr>
          <a:xfrm>
            <a:off x="5749591" y="5871724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shafts</a:t>
            </a:r>
            <a:endParaRPr lang="en-GB" dirty="0"/>
          </a:p>
        </p:txBody>
      </p:sp>
      <p:pic>
        <p:nvPicPr>
          <p:cNvPr id="3" name="4 diapo">
            <a:hlinkClick r:id="" action="ppaction://media"/>
            <a:extLst>
              <a:ext uri="{FF2B5EF4-FFF2-40B4-BE49-F238E27FC236}">
                <a16:creationId xmlns:a16="http://schemas.microsoft.com/office/drawing/2014/main" id="{1C09E555-C968-4C06-B461-0638C8221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2725E-99EA-42BE-B40D-F6EFDC1A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2.2 The piles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1ADE9-1EDD-40DC-94D7-AAF9E1855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300" y="4267199"/>
            <a:ext cx="5435600" cy="2089151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7 piles</a:t>
            </a:r>
          </a:p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Each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4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meters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, 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formwork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is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elevated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24C78-E72B-43FA-82F4-8C6DC5C9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 descr="Construction - Millau Viaduct">
            <a:extLst>
              <a:ext uri="{FF2B5EF4-FFF2-40B4-BE49-F238E27FC236}">
                <a16:creationId xmlns:a16="http://schemas.microsoft.com/office/drawing/2014/main" id="{FB00ED1F-DB8D-46ED-93A2-EE9F7E116E1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r="19368"/>
          <a:stretch/>
        </p:blipFill>
        <p:spPr bwMode="auto">
          <a:xfrm>
            <a:off x="6785133" y="266700"/>
            <a:ext cx="5114767" cy="3381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 descr="Le viaduc de Millau: l'actualité de l'aménagement du territoire">
            <a:extLst>
              <a:ext uri="{FF2B5EF4-FFF2-40B4-BE49-F238E27FC236}">
                <a16:creationId xmlns:a16="http://schemas.microsoft.com/office/drawing/2014/main" id="{58D0D059-F985-44B7-8D77-07DC56D51AE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0"/>
          <a:stretch/>
        </p:blipFill>
        <p:spPr bwMode="auto">
          <a:xfrm>
            <a:off x="673100" y="2490788"/>
            <a:ext cx="4889500" cy="36861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83E02B-71E2-43F7-A97D-731E9471D53B}"/>
              </a:ext>
            </a:extLst>
          </p:cNvPr>
          <p:cNvSpPr/>
          <p:nvPr/>
        </p:nvSpPr>
        <p:spPr>
          <a:xfrm>
            <a:off x="2402773" y="6081991"/>
            <a:ext cx="259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Piles and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temporary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pylon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BEC27-7E9C-4BA2-99BD-3F230EDB9F5C}"/>
              </a:ext>
            </a:extLst>
          </p:cNvPr>
          <p:cNvSpPr/>
          <p:nvPr/>
        </p:nvSpPr>
        <p:spPr>
          <a:xfrm>
            <a:off x="8052131" y="3642797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Mobile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formwork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of the pile</a:t>
            </a:r>
            <a:endParaRPr lang="en-GB" dirty="0"/>
          </a:p>
        </p:txBody>
      </p:sp>
      <p:pic>
        <p:nvPicPr>
          <p:cNvPr id="9" name="5 diapo">
            <a:hlinkClick r:id="" action="ppaction://media"/>
            <a:extLst>
              <a:ext uri="{FF2B5EF4-FFF2-40B4-BE49-F238E27FC236}">
                <a16:creationId xmlns:a16="http://schemas.microsoft.com/office/drawing/2014/main" id="{2E6B9D8F-50E6-44AB-90BA-447E30E53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8900" y="6224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C8490-962B-4460-A650-FECE729C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2.3 The deck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B23BB8-D91D-4672-814D-485D257B4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599" y="4104878"/>
            <a:ext cx="5814245" cy="2387997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1. The deck relies on the piles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 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yellow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wedge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elevates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the deck</a:t>
            </a:r>
          </a:p>
          <a:p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3. 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blue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wedge pushes the deck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26211-9A3C-4E2B-B12A-A34F93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 descr="À qui confier les ponts-et-chaussées ?">
            <a:extLst>
              <a:ext uri="{FF2B5EF4-FFF2-40B4-BE49-F238E27FC236}">
                <a16:creationId xmlns:a16="http://schemas.microsoft.com/office/drawing/2014/main" id="{C5133C76-14E7-4950-9059-3FEEADA72F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1" y="456448"/>
            <a:ext cx="5067299" cy="33051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DB4CB8-B553-4AC7-A831-A430CB6F7C44}"/>
              </a:ext>
            </a:extLst>
          </p:cNvPr>
          <p:cNvSpPr/>
          <p:nvPr/>
        </p:nvSpPr>
        <p:spPr>
          <a:xfrm>
            <a:off x="7654473" y="456448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The two decks slide on the piles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A27528-319A-4EDC-BE2C-BD6E694C3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17" y="3761623"/>
            <a:ext cx="4895483" cy="27670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6 diapo">
            <a:hlinkClick r:id="" action="ppaction://media"/>
            <a:extLst>
              <a:ext uri="{FF2B5EF4-FFF2-40B4-BE49-F238E27FC236}">
                <a16:creationId xmlns:a16="http://schemas.microsoft.com/office/drawing/2014/main" id="{5FEEC968-B24A-40B3-8077-3F572E1D6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351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3340E-AA2F-4B30-9D59-438C2597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2.4 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masts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and expansion joints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D4580F-909D-48FD-AE99-4F7ED4DC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7</a:t>
            </a:fld>
            <a:endParaRPr lang="fr-FR" dirty="0"/>
          </a:p>
        </p:txBody>
      </p:sp>
      <p:pic>
        <p:nvPicPr>
          <p:cNvPr id="5" name="Image 4" descr="Les étapes de la construction | Viaduc de Millau | Un ouvrage, un ...">
            <a:extLst>
              <a:ext uri="{FF2B5EF4-FFF2-40B4-BE49-F238E27FC236}">
                <a16:creationId xmlns:a16="http://schemas.microsoft.com/office/drawing/2014/main" id="{CF3D9CE0-512E-4469-B4A7-BDC710A407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94" y="1690688"/>
            <a:ext cx="3392106" cy="3099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BB73E4-9C5B-4148-9186-D6EA667A5436}"/>
              </a:ext>
            </a:extLst>
          </p:cNvPr>
          <p:cNvSpPr/>
          <p:nvPr/>
        </p:nvSpPr>
        <p:spPr>
          <a:xfrm>
            <a:off x="7923594" y="153951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masts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is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brought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then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it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rotates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	</a:t>
            </a:r>
            <a:endParaRPr lang="en-GB" dirty="0"/>
          </a:p>
        </p:txBody>
      </p:sp>
      <p:pic>
        <p:nvPicPr>
          <p:cNvPr id="2050" name="Picture 2" descr="Le tablier">
            <a:extLst>
              <a:ext uri="{FF2B5EF4-FFF2-40B4-BE49-F238E27FC236}">
                <a16:creationId xmlns:a16="http://schemas.microsoft.com/office/drawing/2014/main" id="{2FAEBC64-89C3-4F50-B947-D9EB713B5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9" y="2496345"/>
            <a:ext cx="4264221" cy="3194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F4276D-FAF3-4125-A707-A835F254C85F}"/>
              </a:ext>
            </a:extLst>
          </p:cNvPr>
          <p:cNvSpPr/>
          <p:nvPr/>
        </p:nvSpPr>
        <p:spPr>
          <a:xfrm>
            <a:off x="2027498" y="5621615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Expansion joints</a:t>
            </a:r>
            <a:endParaRPr lang="en-GB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9A6C8FF-CF23-47C9-A9F4-097CA6D8E5B6}"/>
              </a:ext>
            </a:extLst>
          </p:cNvPr>
          <p:cNvSpPr txBox="1">
            <a:spLocks/>
          </p:cNvSpPr>
          <p:nvPr/>
        </p:nvSpPr>
        <p:spPr>
          <a:xfrm>
            <a:off x="5486400" y="5167312"/>
            <a:ext cx="5435600" cy="208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Up to 1.2 m of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length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variation</a:t>
            </a: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12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shrouds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on a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mast</a:t>
            </a:r>
            <a:endParaRPr lang="en-GB" dirty="0"/>
          </a:p>
        </p:txBody>
      </p:sp>
      <p:pic>
        <p:nvPicPr>
          <p:cNvPr id="3" name="7 diapo">
            <a:hlinkClick r:id="" action="ppaction://media"/>
            <a:extLst>
              <a:ext uri="{FF2B5EF4-FFF2-40B4-BE49-F238E27FC236}">
                <a16:creationId xmlns:a16="http://schemas.microsoft.com/office/drawing/2014/main" id="{DCB58074-8B8A-467A-B7BE-CD618426C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11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B3A7D9-8AFB-471A-B47E-B82BC616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3.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Companies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involved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EFBB04-0B95-49F5-8EA0-555DAA16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86F737D-1D00-459E-B590-9339D91B5EC5}" type="slidenum">
              <a:rPr lang="fr-FR" smtClean="0"/>
              <a:t>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00E5BC-EBF0-4E2F-A7C8-25C5E65ED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2000"/>
            <a:ext cx="2794000" cy="2794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 descr="Grève dans trois sites Lafarge-Holcim de la vallée de la Seine">
            <a:extLst>
              <a:ext uri="{FF2B5EF4-FFF2-40B4-BE49-F238E27FC236}">
                <a16:creationId xmlns:a16="http://schemas.microsoft.com/office/drawing/2014/main" id="{37709E99-6641-4EF8-B8B0-08FDB83B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743213"/>
            <a:ext cx="2438400" cy="18764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FF379B-AD3E-44B9-8FB1-6F221BFF7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437" y="4350296"/>
            <a:ext cx="2505425" cy="9907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6" name="Picture 4" descr="Freyssinet | LinkedIn">
            <a:extLst>
              <a:ext uri="{FF2B5EF4-FFF2-40B4-BE49-F238E27FC236}">
                <a16:creationId xmlns:a16="http://schemas.microsoft.com/office/drawing/2014/main" id="{0EA37528-4189-49C3-A550-B571FAF3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4089330"/>
            <a:ext cx="1905000" cy="1905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25BE58-FA18-464E-9EBC-F399AA939B49}"/>
              </a:ext>
            </a:extLst>
          </p:cNvPr>
          <p:cNvSpPr/>
          <p:nvPr/>
        </p:nvSpPr>
        <p:spPr>
          <a:xfrm>
            <a:off x="4367071" y="5518615"/>
            <a:ext cx="3114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Previously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  : 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Eiffel Constructions Métalliques</a:t>
            </a:r>
            <a:endParaRPr lang="en-GB" dirty="0"/>
          </a:p>
        </p:txBody>
      </p:sp>
      <p:pic>
        <p:nvPicPr>
          <p:cNvPr id="3" name="8 diapo">
            <a:hlinkClick r:id="" action="ppaction://media"/>
            <a:extLst>
              <a:ext uri="{FF2B5EF4-FFF2-40B4-BE49-F238E27FC236}">
                <a16:creationId xmlns:a16="http://schemas.microsoft.com/office/drawing/2014/main" id="{D175B7E2-C30C-4217-923B-939E7EDD5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3411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BEB20A-2769-4227-8D29-119ACD52302B}"/>
              </a:ext>
            </a:extLst>
          </p:cNvPr>
          <p:cNvSpPr/>
          <p:nvPr/>
        </p:nvSpPr>
        <p:spPr>
          <a:xfrm>
            <a:off x="1386466" y="482600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Construction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A0CEC-9604-4E4B-AA00-C34271EC246C}"/>
              </a:ext>
            </a:extLst>
          </p:cNvPr>
          <p:cNvSpPr/>
          <p:nvPr/>
        </p:nvSpPr>
        <p:spPr>
          <a:xfrm>
            <a:off x="6233279" y="3584580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Concrete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35CCE-3F2B-4F5F-9833-242DC406DF9F}"/>
              </a:ext>
            </a:extLst>
          </p:cNvPr>
          <p:cNvSpPr/>
          <p:nvPr/>
        </p:nvSpPr>
        <p:spPr>
          <a:xfrm>
            <a:off x="8610600" y="586478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Steel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cables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9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950D6-E36C-441B-B487-2DFA3A37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4.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Chronology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EEAF54-D5E0-414F-BA24-25922187B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900" y="2005012"/>
            <a:ext cx="10515600" cy="4351338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1991 :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decision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to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build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1996 : design</a:t>
            </a: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1998 : deck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shape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corrected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2000 :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contest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2001 : Eiffage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wins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-&gt;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work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begins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2002 :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foundation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and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some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piers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2003 : last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piers</a:t>
            </a:r>
            <a:endParaRPr lang="fr-FR" b="1" dirty="0">
              <a:solidFill>
                <a:schemeClr val="bg1"/>
              </a:solidFill>
              <a:highlight>
                <a:srgbClr val="000000"/>
              </a:highlight>
              <a:latin typeface="Baskerville Old Face" panose="02020602080505020303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2004 : deck and </a:t>
            </a:r>
            <a:r>
              <a:rPr lang="fr-FR" b="1" dirty="0" err="1">
                <a:solidFill>
                  <a:schemeClr val="bg1"/>
                </a:solidFill>
                <a:highlight>
                  <a:srgbClr val="000000"/>
                </a:highlight>
                <a:latin typeface="Baskerville Old Face" panose="02020602080505020303" pitchFamily="18" charset="0"/>
              </a:rPr>
              <a:t>shrouds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EDB8BF-4E1A-4091-AEA4-356F1802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737D-1D00-459E-B590-9339D91B5EC5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7FA131-BEA0-45C8-9000-157042A0D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00" y="637381"/>
            <a:ext cx="7035800" cy="6858000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A6B4D63-61B2-48F1-9B3A-C42E33D32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75" y="379412"/>
            <a:ext cx="3575050" cy="17905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9 diapo">
            <a:hlinkClick r:id="" action="ppaction://media"/>
            <a:extLst>
              <a:ext uri="{FF2B5EF4-FFF2-40B4-BE49-F238E27FC236}">
                <a16:creationId xmlns:a16="http://schemas.microsoft.com/office/drawing/2014/main" id="{FA6903A1-0EE2-41A2-A7AB-77E8095F9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9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289</Words>
  <Application>Microsoft Office PowerPoint</Application>
  <PresentationFormat>Grand écran</PresentationFormat>
  <Paragraphs>82</Paragraphs>
  <Slides>12</Slides>
  <Notes>1</Notes>
  <HiddenSlides>0</HiddenSlides>
  <MMClips>12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Baskerville Old Face</vt:lpstr>
      <vt:lpstr>Calibri</vt:lpstr>
      <vt:lpstr>Calibri Light</vt:lpstr>
      <vt:lpstr>Thème Office</vt:lpstr>
      <vt:lpstr>The Millau viaduct</vt:lpstr>
      <vt:lpstr>1. History</vt:lpstr>
      <vt:lpstr>2. Characteristics</vt:lpstr>
      <vt:lpstr>2.1 The footings</vt:lpstr>
      <vt:lpstr>2.2 The piles</vt:lpstr>
      <vt:lpstr>2.3 The deck</vt:lpstr>
      <vt:lpstr>2.4 The masts and expansion joints</vt:lpstr>
      <vt:lpstr>3. Companies involved</vt:lpstr>
      <vt:lpstr>4. Chronology</vt:lpstr>
      <vt:lpstr>5. The costs</vt:lpstr>
      <vt:lpstr>Vocabulary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Bastien Pedemarie</dc:creator>
  <cp:lastModifiedBy>Bastien Pedemarie</cp:lastModifiedBy>
  <cp:revision>28</cp:revision>
  <dcterms:created xsi:type="dcterms:W3CDTF">2020-05-19T14:13:39Z</dcterms:created>
  <dcterms:modified xsi:type="dcterms:W3CDTF">2020-06-15T01:05:39Z</dcterms:modified>
</cp:coreProperties>
</file>