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9" r:id="rId1"/>
  </p:sldMasterIdLst>
  <p:notesMasterIdLst>
    <p:notesMasterId r:id="rId31"/>
  </p:notesMasterIdLst>
  <p:sldIdLst>
    <p:sldId id="256" r:id="rId2"/>
    <p:sldId id="293" r:id="rId3"/>
    <p:sldId id="294" r:id="rId4"/>
    <p:sldId id="295" r:id="rId5"/>
    <p:sldId id="296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23" r:id="rId22"/>
    <p:sldId id="317" r:id="rId23"/>
    <p:sldId id="318" r:id="rId24"/>
    <p:sldId id="315" r:id="rId25"/>
    <p:sldId id="316" r:id="rId26"/>
    <p:sldId id="319" r:id="rId27"/>
    <p:sldId id="320" r:id="rId28"/>
    <p:sldId id="321" r:id="rId29"/>
    <p:sldId id="32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3F319"/>
    <a:srgbClr val="3366FF"/>
    <a:srgbClr val="FFFFFF"/>
    <a:srgbClr val="008080"/>
    <a:srgbClr val="00FFFF"/>
    <a:srgbClr val="A50021"/>
    <a:srgbClr val="66FF99"/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224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2C9B0-68CD-433B-821E-00A2F8C3B56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B7E8E-C574-428C-B7BE-FC621D9840A5}">
      <dgm:prSet phldrT="[Text]"/>
      <dgm:spPr/>
      <dgm:t>
        <a:bodyPr/>
        <a:lstStyle/>
        <a:p>
          <a:r>
            <a:rPr lang="en-US" dirty="0" smtClean="0"/>
            <a:t>UVOD</a:t>
          </a:r>
          <a:endParaRPr lang="en-US" dirty="0"/>
        </a:p>
      </dgm:t>
    </dgm:pt>
    <dgm:pt modelId="{16898128-345B-42E4-8ABD-1B1E9AB5C864}" type="parTrans" cxnId="{C4B770E4-2278-4400-B02C-9537FE30127B}">
      <dgm:prSet/>
      <dgm:spPr/>
      <dgm:t>
        <a:bodyPr/>
        <a:lstStyle/>
        <a:p>
          <a:endParaRPr lang="en-US"/>
        </a:p>
      </dgm:t>
    </dgm:pt>
    <dgm:pt modelId="{3065C23C-9414-4046-A7A2-008A6AD51B13}" type="sibTrans" cxnId="{C4B770E4-2278-4400-B02C-9537FE30127B}">
      <dgm:prSet/>
      <dgm:spPr/>
      <dgm:t>
        <a:bodyPr/>
        <a:lstStyle/>
        <a:p>
          <a:endParaRPr lang="en-US"/>
        </a:p>
      </dgm:t>
    </dgm:pt>
    <dgm:pt modelId="{03F1CF98-6CF3-4C2F-B8B3-E172001D423F}">
      <dgm:prSet phldrT="[Text]" custT="1"/>
      <dgm:spPr/>
      <dgm:t>
        <a:bodyPr/>
        <a:lstStyle/>
        <a:p>
          <a:r>
            <a:rPr lang="en-US" sz="1400" dirty="0" smtClean="0"/>
            <a:t>OPIS TEZE  </a:t>
          </a:r>
          <a:endParaRPr lang="en-US" sz="1400" dirty="0"/>
        </a:p>
      </dgm:t>
    </dgm:pt>
    <dgm:pt modelId="{09C32D18-3053-42B3-88E9-7030AA3E33AD}" type="parTrans" cxnId="{9548350E-A587-42E3-8469-93ECD30CD0E2}">
      <dgm:prSet/>
      <dgm:spPr/>
      <dgm:t>
        <a:bodyPr/>
        <a:lstStyle/>
        <a:p>
          <a:endParaRPr lang="en-US"/>
        </a:p>
      </dgm:t>
    </dgm:pt>
    <dgm:pt modelId="{CEEABF98-4C5E-4776-868D-16F567FBB174}" type="sibTrans" cxnId="{9548350E-A587-42E3-8469-93ECD30CD0E2}">
      <dgm:prSet/>
      <dgm:spPr/>
      <dgm:t>
        <a:bodyPr/>
        <a:lstStyle/>
        <a:p>
          <a:endParaRPr lang="en-US"/>
        </a:p>
      </dgm:t>
    </dgm:pt>
    <dgm:pt modelId="{EA8F9609-422C-4BB7-9DA1-F44B10262E60}">
      <dgm:prSet phldrT="[Text]"/>
      <dgm:spPr/>
      <dgm:t>
        <a:bodyPr/>
        <a:lstStyle/>
        <a:p>
          <a:r>
            <a:rPr lang="en-US" dirty="0" smtClean="0"/>
            <a:t>TEORIJSKI PRISTUP PROBLEMU </a:t>
          </a:r>
          <a:endParaRPr lang="en-US" dirty="0"/>
        </a:p>
      </dgm:t>
    </dgm:pt>
    <dgm:pt modelId="{2B7C6CB9-3E5A-45A7-846A-91A0C6A95838}" type="parTrans" cxnId="{192FFC8D-7297-48F3-868A-EB9B8CFE8E0D}">
      <dgm:prSet/>
      <dgm:spPr/>
      <dgm:t>
        <a:bodyPr/>
        <a:lstStyle/>
        <a:p>
          <a:endParaRPr lang="en-US"/>
        </a:p>
      </dgm:t>
    </dgm:pt>
    <dgm:pt modelId="{3C3BA38B-EF06-4BC3-83E9-C933F7D37ACD}" type="sibTrans" cxnId="{192FFC8D-7297-48F3-868A-EB9B8CFE8E0D}">
      <dgm:prSet/>
      <dgm:spPr/>
      <dgm:t>
        <a:bodyPr/>
        <a:lstStyle/>
        <a:p>
          <a:endParaRPr lang="en-US"/>
        </a:p>
      </dgm:t>
    </dgm:pt>
    <dgm:pt modelId="{94B83887-40D1-41B4-A624-0B1E01E3140E}">
      <dgm:prSet phldrT="[Text]" custT="1"/>
      <dgm:spPr/>
      <dgm:t>
        <a:bodyPr/>
        <a:lstStyle/>
        <a:p>
          <a:r>
            <a:rPr lang="en-US" sz="1400" dirty="0" smtClean="0"/>
            <a:t>RAZVOJ ISTRA</a:t>
          </a:r>
          <a:r>
            <a:rPr lang="hr-HR" sz="1400" dirty="0" smtClean="0"/>
            <a:t>ŽIVANJA</a:t>
          </a:r>
          <a:endParaRPr lang="en-US" sz="1400" dirty="0"/>
        </a:p>
      </dgm:t>
    </dgm:pt>
    <dgm:pt modelId="{A9D69691-CF07-4CB9-B652-E84BF06F9CBE}" type="parTrans" cxnId="{4FAD2C81-5947-4247-B53B-38B6146CCE3A}">
      <dgm:prSet/>
      <dgm:spPr/>
      <dgm:t>
        <a:bodyPr/>
        <a:lstStyle/>
        <a:p>
          <a:endParaRPr lang="en-US"/>
        </a:p>
      </dgm:t>
    </dgm:pt>
    <dgm:pt modelId="{C31C6D0E-964A-4C48-A628-F7DEF475990A}" type="sibTrans" cxnId="{4FAD2C81-5947-4247-B53B-38B6146CCE3A}">
      <dgm:prSet/>
      <dgm:spPr/>
      <dgm:t>
        <a:bodyPr/>
        <a:lstStyle/>
        <a:p>
          <a:endParaRPr lang="en-US"/>
        </a:p>
      </dgm:t>
    </dgm:pt>
    <dgm:pt modelId="{ACF677F7-332A-40A8-A2DE-93430AA00AC0}">
      <dgm:prSet/>
      <dgm:spPr/>
      <dgm:t>
        <a:bodyPr/>
        <a:lstStyle/>
        <a:p>
          <a:r>
            <a:rPr lang="en-US" dirty="0" smtClean="0"/>
            <a:t>METODOLOŠKI PRISTUP PROBLEMU </a:t>
          </a:r>
          <a:endParaRPr lang="en-US" dirty="0"/>
        </a:p>
      </dgm:t>
    </dgm:pt>
    <dgm:pt modelId="{43949D11-3EFF-48EC-A09B-6E8B374F62C6}" type="parTrans" cxnId="{1FA5133F-4953-4F45-B09C-B5B93BCF4B32}">
      <dgm:prSet/>
      <dgm:spPr/>
      <dgm:t>
        <a:bodyPr/>
        <a:lstStyle/>
        <a:p>
          <a:endParaRPr lang="en-US"/>
        </a:p>
      </dgm:t>
    </dgm:pt>
    <dgm:pt modelId="{FE3971B6-D890-4CE7-86C3-77DD5905CF04}" type="sibTrans" cxnId="{1FA5133F-4953-4F45-B09C-B5B93BCF4B32}">
      <dgm:prSet/>
      <dgm:spPr/>
      <dgm:t>
        <a:bodyPr/>
        <a:lstStyle/>
        <a:p>
          <a:endParaRPr lang="en-US"/>
        </a:p>
      </dgm:t>
    </dgm:pt>
    <dgm:pt modelId="{1DDB0838-45BA-4BE7-B68E-5F01D92F8F95}">
      <dgm:prSet phldrT="[Text]" custT="1"/>
      <dgm:spPr/>
      <dgm:t>
        <a:bodyPr/>
        <a:lstStyle/>
        <a:p>
          <a:r>
            <a:rPr lang="en-US" sz="1400" dirty="0" smtClean="0"/>
            <a:t>ZNA</a:t>
          </a:r>
          <a:r>
            <a:rPr lang="hr-HR" sz="1400" dirty="0" smtClean="0"/>
            <a:t>ČAJ ISTRAŽIVANJA</a:t>
          </a:r>
          <a:endParaRPr lang="en-US" sz="1400" dirty="0"/>
        </a:p>
      </dgm:t>
    </dgm:pt>
    <dgm:pt modelId="{ADB7A518-54A1-47D3-919A-01AAE223F8E7}" type="parTrans" cxnId="{6DE21767-A300-4005-9B4F-02AD660251AA}">
      <dgm:prSet/>
      <dgm:spPr/>
      <dgm:t>
        <a:bodyPr/>
        <a:lstStyle/>
        <a:p>
          <a:endParaRPr lang="en-US"/>
        </a:p>
      </dgm:t>
    </dgm:pt>
    <dgm:pt modelId="{A1F6A753-012D-4AB5-8358-037D4ECC9AA9}" type="sibTrans" cxnId="{6DE21767-A300-4005-9B4F-02AD660251AA}">
      <dgm:prSet/>
      <dgm:spPr/>
      <dgm:t>
        <a:bodyPr/>
        <a:lstStyle/>
        <a:p>
          <a:endParaRPr lang="en-US"/>
        </a:p>
      </dgm:t>
    </dgm:pt>
    <dgm:pt modelId="{CB570BD6-0082-478A-A39E-BAD6D4EDA4F0}">
      <dgm:prSet custT="1"/>
      <dgm:spPr/>
      <dgm:t>
        <a:bodyPr/>
        <a:lstStyle/>
        <a:p>
          <a:r>
            <a:rPr lang="en-US" sz="1200" dirty="0" smtClean="0"/>
            <a:t>Problem </a:t>
          </a:r>
          <a:r>
            <a:rPr lang="en-US" sz="1200" dirty="0" err="1" smtClean="0"/>
            <a:t>istraživanja</a:t>
          </a:r>
          <a:r>
            <a:rPr lang="en-US" sz="1200" dirty="0" smtClean="0"/>
            <a:t> </a:t>
          </a:r>
          <a:endParaRPr lang="en-US" sz="1200" dirty="0"/>
        </a:p>
      </dgm:t>
    </dgm:pt>
    <dgm:pt modelId="{DFAA2B4E-3B3B-49F3-8E6B-2B154EC60788}" type="parTrans" cxnId="{CBA1A868-8738-47A7-8260-9F878DB1B03B}">
      <dgm:prSet/>
      <dgm:spPr/>
      <dgm:t>
        <a:bodyPr/>
        <a:lstStyle/>
        <a:p>
          <a:endParaRPr lang="en-US"/>
        </a:p>
      </dgm:t>
    </dgm:pt>
    <dgm:pt modelId="{38F7A909-D408-4AF2-BBD1-817F45679797}" type="sibTrans" cxnId="{CBA1A868-8738-47A7-8260-9F878DB1B03B}">
      <dgm:prSet/>
      <dgm:spPr/>
      <dgm:t>
        <a:bodyPr/>
        <a:lstStyle/>
        <a:p>
          <a:endParaRPr lang="en-US"/>
        </a:p>
      </dgm:t>
    </dgm:pt>
    <dgm:pt modelId="{B70DF99C-33B8-4611-9E3D-E39A96F007A9}">
      <dgm:prSet custT="1"/>
      <dgm:spPr/>
      <dgm:t>
        <a:bodyPr/>
        <a:lstStyle/>
        <a:p>
          <a:r>
            <a:rPr lang="en-US" sz="1200" dirty="0" err="1" smtClean="0"/>
            <a:t>Predmet</a:t>
          </a:r>
          <a:r>
            <a:rPr lang="en-US" sz="1200" dirty="0" smtClean="0"/>
            <a:t> </a:t>
          </a:r>
          <a:r>
            <a:rPr lang="en-US" sz="1200" dirty="0" err="1" smtClean="0"/>
            <a:t>istraživanja</a:t>
          </a:r>
          <a:r>
            <a:rPr lang="en-US" sz="1200" dirty="0" smtClean="0"/>
            <a:t> </a:t>
          </a:r>
          <a:endParaRPr lang="en-US" sz="1200" dirty="0"/>
        </a:p>
      </dgm:t>
    </dgm:pt>
    <dgm:pt modelId="{F14944B1-1323-479E-BC44-6806686DB6C9}" type="parTrans" cxnId="{05660261-FC6F-4CB4-B01D-7CD65065D1B7}">
      <dgm:prSet/>
      <dgm:spPr/>
      <dgm:t>
        <a:bodyPr/>
        <a:lstStyle/>
        <a:p>
          <a:endParaRPr lang="en-US"/>
        </a:p>
      </dgm:t>
    </dgm:pt>
    <dgm:pt modelId="{807B66F0-72A4-4574-BC47-49195EF5B0FF}" type="sibTrans" cxnId="{05660261-FC6F-4CB4-B01D-7CD65065D1B7}">
      <dgm:prSet/>
      <dgm:spPr/>
      <dgm:t>
        <a:bodyPr/>
        <a:lstStyle/>
        <a:p>
          <a:endParaRPr lang="en-US"/>
        </a:p>
      </dgm:t>
    </dgm:pt>
    <dgm:pt modelId="{48AC159A-9587-46B5-9329-5D19E64CC928}">
      <dgm:prSet custT="1"/>
      <dgm:spPr/>
      <dgm:t>
        <a:bodyPr/>
        <a:lstStyle/>
        <a:p>
          <a:r>
            <a:rPr lang="en-US" sz="1200" dirty="0" err="1" smtClean="0"/>
            <a:t>Cilj</a:t>
          </a:r>
          <a:r>
            <a:rPr lang="en-US" sz="1200" dirty="0" smtClean="0"/>
            <a:t> </a:t>
          </a:r>
          <a:r>
            <a:rPr lang="en-US" sz="1200" dirty="0" err="1" smtClean="0"/>
            <a:t>istraživanja</a:t>
          </a:r>
          <a:r>
            <a:rPr lang="en-US" sz="1200" dirty="0" smtClean="0"/>
            <a:t> </a:t>
          </a:r>
          <a:endParaRPr lang="en-US" sz="1200" dirty="0"/>
        </a:p>
      </dgm:t>
    </dgm:pt>
    <dgm:pt modelId="{1993EC87-CB3D-4718-A9CF-759CC402AE88}" type="parTrans" cxnId="{F34A8FD2-31CD-4ED2-8F52-1C51CAE20DAE}">
      <dgm:prSet/>
      <dgm:spPr/>
      <dgm:t>
        <a:bodyPr/>
        <a:lstStyle/>
        <a:p>
          <a:endParaRPr lang="en-US"/>
        </a:p>
      </dgm:t>
    </dgm:pt>
    <dgm:pt modelId="{F7841135-4CEF-4D82-B881-3AE7D0913584}" type="sibTrans" cxnId="{F34A8FD2-31CD-4ED2-8F52-1C51CAE20DAE}">
      <dgm:prSet/>
      <dgm:spPr/>
      <dgm:t>
        <a:bodyPr/>
        <a:lstStyle/>
        <a:p>
          <a:endParaRPr lang="en-US"/>
        </a:p>
      </dgm:t>
    </dgm:pt>
    <dgm:pt modelId="{1CDF4FEC-10D6-46B4-BD5F-EB58A188BC9D}">
      <dgm:prSet custT="1"/>
      <dgm:spPr/>
      <dgm:t>
        <a:bodyPr/>
        <a:lstStyle/>
        <a:p>
          <a:r>
            <a:rPr lang="en-US" sz="1200" dirty="0" err="1" smtClean="0"/>
            <a:t>Zadaci</a:t>
          </a:r>
          <a:r>
            <a:rPr lang="en-US" sz="1200" dirty="0" smtClean="0"/>
            <a:t> </a:t>
          </a:r>
          <a:r>
            <a:rPr lang="en-US" sz="1200" dirty="0" err="1" smtClean="0"/>
            <a:t>istraživanja</a:t>
          </a:r>
          <a:r>
            <a:rPr lang="en-US" sz="1200" dirty="0" smtClean="0"/>
            <a:t> </a:t>
          </a:r>
          <a:endParaRPr lang="en-US" sz="1200" dirty="0"/>
        </a:p>
      </dgm:t>
    </dgm:pt>
    <dgm:pt modelId="{F5E14663-F6B5-404F-8BC4-352EF45B6A0C}" type="parTrans" cxnId="{C54EBA45-61CE-4C10-BD75-DBC2B1DCE673}">
      <dgm:prSet/>
      <dgm:spPr/>
      <dgm:t>
        <a:bodyPr/>
        <a:lstStyle/>
        <a:p>
          <a:endParaRPr lang="en-US"/>
        </a:p>
      </dgm:t>
    </dgm:pt>
    <dgm:pt modelId="{D4FCC6EB-EA0B-476B-8927-FF29C1937F8C}" type="sibTrans" cxnId="{C54EBA45-61CE-4C10-BD75-DBC2B1DCE673}">
      <dgm:prSet/>
      <dgm:spPr/>
      <dgm:t>
        <a:bodyPr/>
        <a:lstStyle/>
        <a:p>
          <a:endParaRPr lang="en-US"/>
        </a:p>
      </dgm:t>
    </dgm:pt>
    <dgm:pt modelId="{CA4719DA-2C75-4ACF-83FC-64331AE865B8}">
      <dgm:prSet custT="1"/>
      <dgm:spPr/>
      <dgm:t>
        <a:bodyPr/>
        <a:lstStyle/>
        <a:p>
          <a:r>
            <a:rPr lang="en-US" sz="1200" dirty="0" err="1" smtClean="0"/>
            <a:t>Hipoteze</a:t>
          </a:r>
          <a:r>
            <a:rPr lang="en-US" sz="1200" dirty="0" smtClean="0"/>
            <a:t> </a:t>
          </a:r>
          <a:r>
            <a:rPr lang="en-US" sz="1200" dirty="0" err="1" smtClean="0"/>
            <a:t>istraživanja</a:t>
          </a:r>
          <a:r>
            <a:rPr lang="en-US" sz="1200" dirty="0" smtClean="0"/>
            <a:t> </a:t>
          </a:r>
          <a:endParaRPr lang="en-US" sz="1200" dirty="0"/>
        </a:p>
      </dgm:t>
    </dgm:pt>
    <dgm:pt modelId="{1CC40C69-B3DC-43A1-B162-A3661AB972AB}" type="parTrans" cxnId="{1178733F-BE72-4A22-BDBC-5B0F1E17A2AA}">
      <dgm:prSet/>
      <dgm:spPr/>
      <dgm:t>
        <a:bodyPr/>
        <a:lstStyle/>
        <a:p>
          <a:endParaRPr lang="en-US"/>
        </a:p>
      </dgm:t>
    </dgm:pt>
    <dgm:pt modelId="{F59324AC-919C-43A1-8562-26C146AFF9C3}" type="sibTrans" cxnId="{1178733F-BE72-4A22-BDBC-5B0F1E17A2AA}">
      <dgm:prSet/>
      <dgm:spPr/>
      <dgm:t>
        <a:bodyPr/>
        <a:lstStyle/>
        <a:p>
          <a:endParaRPr lang="en-US"/>
        </a:p>
      </dgm:t>
    </dgm:pt>
    <dgm:pt modelId="{CE903ABA-A7A3-4FB4-831C-F76C100D7D88}">
      <dgm:prSet custT="1"/>
      <dgm:spPr/>
      <dgm:t>
        <a:bodyPr/>
        <a:lstStyle/>
        <a:p>
          <a:r>
            <a:rPr lang="en-US" sz="1200" dirty="0" err="1" smtClean="0"/>
            <a:t>Varijable</a:t>
          </a:r>
          <a:r>
            <a:rPr lang="en-US" sz="1200" dirty="0" smtClean="0"/>
            <a:t> </a:t>
          </a:r>
          <a:r>
            <a:rPr lang="en-US" sz="1200" dirty="0" err="1" smtClean="0"/>
            <a:t>istraživanja</a:t>
          </a:r>
          <a:r>
            <a:rPr lang="en-US" sz="1200" dirty="0" smtClean="0"/>
            <a:t> </a:t>
          </a:r>
          <a:endParaRPr lang="en-US" sz="1200" dirty="0"/>
        </a:p>
      </dgm:t>
    </dgm:pt>
    <dgm:pt modelId="{701AF539-06EF-4C3B-AAE8-6FD092B92240}" type="parTrans" cxnId="{4912CAA0-C7A8-4F2A-AE34-E0FD35524829}">
      <dgm:prSet/>
      <dgm:spPr/>
      <dgm:t>
        <a:bodyPr/>
        <a:lstStyle/>
        <a:p>
          <a:endParaRPr lang="en-US"/>
        </a:p>
      </dgm:t>
    </dgm:pt>
    <dgm:pt modelId="{E3DD4476-13BF-4CD7-86D0-AA5E50750C44}" type="sibTrans" cxnId="{4912CAA0-C7A8-4F2A-AE34-E0FD35524829}">
      <dgm:prSet/>
      <dgm:spPr/>
      <dgm:t>
        <a:bodyPr/>
        <a:lstStyle/>
        <a:p>
          <a:endParaRPr lang="en-US"/>
        </a:p>
      </dgm:t>
    </dgm:pt>
    <dgm:pt modelId="{937986C3-596D-4883-9CE5-0E6E7CF88F64}">
      <dgm:prSet custT="1"/>
      <dgm:spPr/>
      <dgm:t>
        <a:bodyPr/>
        <a:lstStyle/>
        <a:p>
          <a:r>
            <a:rPr lang="pl-PL" sz="1200" dirty="0" smtClean="0"/>
            <a:t>Populacija i uzorak istraživanja </a:t>
          </a:r>
          <a:endParaRPr lang="pl-PL" sz="1200" dirty="0"/>
        </a:p>
      </dgm:t>
    </dgm:pt>
    <dgm:pt modelId="{3A5A1AC6-C645-4A1E-81D2-786E1A94C9D0}" type="parTrans" cxnId="{98AB2268-57CE-4650-91F2-BCDD81B8096B}">
      <dgm:prSet/>
      <dgm:spPr/>
      <dgm:t>
        <a:bodyPr/>
        <a:lstStyle/>
        <a:p>
          <a:endParaRPr lang="en-US"/>
        </a:p>
      </dgm:t>
    </dgm:pt>
    <dgm:pt modelId="{A1C8A689-6F0E-4C03-98E0-9A16C0646877}" type="sibTrans" cxnId="{98AB2268-57CE-4650-91F2-BCDD81B8096B}">
      <dgm:prSet/>
      <dgm:spPr/>
      <dgm:t>
        <a:bodyPr/>
        <a:lstStyle/>
        <a:p>
          <a:endParaRPr lang="en-US"/>
        </a:p>
      </dgm:t>
    </dgm:pt>
    <dgm:pt modelId="{A3D00141-A6C4-4C69-B7B5-7F897C0AB219}">
      <dgm:prSet custT="1"/>
      <dgm:spPr/>
      <dgm:t>
        <a:bodyPr/>
        <a:lstStyle/>
        <a:p>
          <a:r>
            <a:rPr lang="en-US" sz="1200" dirty="0" err="1" smtClean="0"/>
            <a:t>Metode</a:t>
          </a:r>
          <a:r>
            <a:rPr lang="en-US" sz="1200" dirty="0" smtClean="0"/>
            <a:t>, </a:t>
          </a:r>
          <a:r>
            <a:rPr lang="en-US" sz="1200" dirty="0" err="1" smtClean="0"/>
            <a:t>tehnike</a:t>
          </a:r>
          <a:r>
            <a:rPr lang="en-US" sz="1200" dirty="0" smtClean="0"/>
            <a:t>, </a:t>
          </a:r>
          <a:r>
            <a:rPr lang="en-US" sz="1200" dirty="0" err="1" smtClean="0"/>
            <a:t>instrumenti</a:t>
          </a:r>
          <a:r>
            <a:rPr lang="en-US" sz="1200" dirty="0" smtClean="0"/>
            <a:t> </a:t>
          </a:r>
          <a:r>
            <a:rPr lang="en-US" sz="1200" dirty="0" err="1" smtClean="0"/>
            <a:t>istraživanja</a:t>
          </a:r>
          <a:r>
            <a:rPr lang="en-US" sz="1200" dirty="0" smtClean="0"/>
            <a:t> </a:t>
          </a:r>
          <a:endParaRPr lang="en-US" sz="1200" dirty="0"/>
        </a:p>
      </dgm:t>
    </dgm:pt>
    <dgm:pt modelId="{A6D38018-DB57-4B51-B7F7-51AEB0B6D7A8}" type="parTrans" cxnId="{50D74130-0436-4552-854A-78A717F273A8}">
      <dgm:prSet/>
      <dgm:spPr/>
      <dgm:t>
        <a:bodyPr/>
        <a:lstStyle/>
        <a:p>
          <a:endParaRPr lang="en-US"/>
        </a:p>
      </dgm:t>
    </dgm:pt>
    <dgm:pt modelId="{14189C37-6761-4626-96E8-5E38BDCFAC21}" type="sibTrans" cxnId="{50D74130-0436-4552-854A-78A717F273A8}">
      <dgm:prSet/>
      <dgm:spPr/>
      <dgm:t>
        <a:bodyPr/>
        <a:lstStyle/>
        <a:p>
          <a:endParaRPr lang="en-US"/>
        </a:p>
      </dgm:t>
    </dgm:pt>
    <dgm:pt modelId="{31FBD620-AC5D-412F-B56D-6584531B25E0}">
      <dgm:prSet custT="1"/>
      <dgm:spPr/>
      <dgm:t>
        <a:bodyPr/>
        <a:lstStyle/>
        <a:p>
          <a:r>
            <a:rPr lang="en-US" sz="1200" dirty="0" err="1" smtClean="0"/>
            <a:t>Statistička</a:t>
          </a:r>
          <a:r>
            <a:rPr lang="en-US" sz="1200" dirty="0" smtClean="0"/>
            <a:t> </a:t>
          </a:r>
          <a:r>
            <a:rPr lang="en-US" sz="1200" dirty="0" err="1" smtClean="0"/>
            <a:t>obrada</a:t>
          </a:r>
          <a:r>
            <a:rPr lang="en-US" sz="1200" dirty="0" smtClean="0"/>
            <a:t> </a:t>
          </a:r>
          <a:r>
            <a:rPr lang="en-US" sz="1200" dirty="0" err="1" smtClean="0"/>
            <a:t>podataka</a:t>
          </a:r>
          <a:r>
            <a:rPr lang="en-US" sz="1200" dirty="0" smtClean="0"/>
            <a:t> </a:t>
          </a:r>
          <a:endParaRPr lang="en-US" sz="1200" dirty="0"/>
        </a:p>
      </dgm:t>
    </dgm:pt>
    <dgm:pt modelId="{D837CCC5-E520-49C1-A00E-863FF394FF4A}" type="parTrans" cxnId="{261FE679-AF98-43BD-AF4B-607409157847}">
      <dgm:prSet/>
      <dgm:spPr/>
      <dgm:t>
        <a:bodyPr/>
        <a:lstStyle/>
        <a:p>
          <a:endParaRPr lang="en-US"/>
        </a:p>
      </dgm:t>
    </dgm:pt>
    <dgm:pt modelId="{0C5EA8C4-4413-474F-A6EB-D2CF370FE11F}" type="sibTrans" cxnId="{261FE679-AF98-43BD-AF4B-607409157847}">
      <dgm:prSet/>
      <dgm:spPr/>
      <dgm:t>
        <a:bodyPr/>
        <a:lstStyle/>
        <a:p>
          <a:endParaRPr lang="en-US"/>
        </a:p>
      </dgm:t>
    </dgm:pt>
    <dgm:pt modelId="{4020CDDB-53DF-4BC7-AD68-79E44E60F126}">
      <dgm:prSet/>
      <dgm:spPr/>
      <dgm:t>
        <a:bodyPr/>
        <a:lstStyle/>
        <a:p>
          <a:r>
            <a:rPr lang="it-IT" smtClean="0"/>
            <a:t>REZULTATI ISTRAŽIVANJA I INTERPRETACIJA REZULTATA </a:t>
          </a:r>
          <a:endParaRPr lang="it-IT"/>
        </a:p>
      </dgm:t>
    </dgm:pt>
    <dgm:pt modelId="{05260368-53FD-4481-88F4-03CF1E30B594}" type="parTrans" cxnId="{F4016D41-B623-4FA3-8442-630324B17782}">
      <dgm:prSet/>
      <dgm:spPr/>
      <dgm:t>
        <a:bodyPr/>
        <a:lstStyle/>
        <a:p>
          <a:endParaRPr lang="en-US"/>
        </a:p>
      </dgm:t>
    </dgm:pt>
    <dgm:pt modelId="{8946690E-90C8-4AF1-B108-D78F509C3100}" type="sibTrans" cxnId="{F4016D41-B623-4FA3-8442-630324B17782}">
      <dgm:prSet/>
      <dgm:spPr/>
      <dgm:t>
        <a:bodyPr/>
        <a:lstStyle/>
        <a:p>
          <a:endParaRPr lang="en-US"/>
        </a:p>
      </dgm:t>
    </dgm:pt>
    <dgm:pt modelId="{D9B696A2-056D-446D-AF4C-66BFE451AE3D}">
      <dgm:prSet custT="1"/>
      <dgm:spPr/>
      <dgm:t>
        <a:bodyPr/>
        <a:lstStyle/>
        <a:p>
          <a:r>
            <a:rPr lang="en-US" sz="1200" dirty="0" smtClean="0"/>
            <a:t>KRITI</a:t>
          </a:r>
          <a:r>
            <a:rPr lang="hr-HR" sz="1200" dirty="0" smtClean="0"/>
            <a:t>Č</a:t>
          </a:r>
          <a:r>
            <a:rPr lang="en-US" sz="1200" dirty="0" smtClean="0"/>
            <a:t>KI OSVRT NA RE</a:t>
          </a:r>
          <a:r>
            <a:rPr lang="hr-HR" sz="1200" dirty="0" smtClean="0"/>
            <a:t>Z</a:t>
          </a:r>
          <a:r>
            <a:rPr lang="en-US" sz="1200" dirty="0" smtClean="0"/>
            <a:t>ULTATE</a:t>
          </a:r>
          <a:r>
            <a:rPr lang="hr-HR" sz="1200" dirty="0" smtClean="0"/>
            <a:t> ANALIZE</a:t>
          </a:r>
          <a:endParaRPr lang="en-US" sz="1200" dirty="0"/>
        </a:p>
      </dgm:t>
    </dgm:pt>
    <dgm:pt modelId="{356ED627-4C60-4C71-A37D-B0E5E43EF229}" type="parTrans" cxnId="{4F75C391-A82E-4309-902B-76A17C94BAB1}">
      <dgm:prSet/>
      <dgm:spPr/>
      <dgm:t>
        <a:bodyPr/>
        <a:lstStyle/>
        <a:p>
          <a:endParaRPr lang="en-US"/>
        </a:p>
      </dgm:t>
    </dgm:pt>
    <dgm:pt modelId="{D52410E4-F3BF-41E6-B033-D7CFB8031FCC}" type="sibTrans" cxnId="{4F75C391-A82E-4309-902B-76A17C94BAB1}">
      <dgm:prSet/>
      <dgm:spPr/>
      <dgm:t>
        <a:bodyPr/>
        <a:lstStyle/>
        <a:p>
          <a:endParaRPr lang="en-US"/>
        </a:p>
      </dgm:t>
    </dgm:pt>
    <dgm:pt modelId="{52390BCB-62B0-406A-A750-462A689677E3}">
      <dgm:prSet/>
      <dgm:spPr/>
      <dgm:t>
        <a:bodyPr/>
        <a:lstStyle/>
        <a:p>
          <a:r>
            <a:rPr lang="it-IT" dirty="0" smtClean="0"/>
            <a:t>ZAKLJU</a:t>
          </a:r>
          <a:r>
            <a:rPr lang="hr-HR" dirty="0" smtClean="0"/>
            <a:t>Č</a:t>
          </a:r>
          <a:r>
            <a:rPr lang="it-IT" dirty="0" smtClean="0"/>
            <a:t>NA RAZMATRANJA</a:t>
          </a:r>
          <a:endParaRPr lang="it-IT" dirty="0"/>
        </a:p>
      </dgm:t>
    </dgm:pt>
    <dgm:pt modelId="{B11AA743-0B5F-4F7C-B230-68AB1CE3A5F1}" type="parTrans" cxnId="{A693AC49-7623-47F4-96D3-8FA2C692122B}">
      <dgm:prSet/>
      <dgm:spPr/>
      <dgm:t>
        <a:bodyPr/>
        <a:lstStyle/>
        <a:p>
          <a:endParaRPr lang="en-US"/>
        </a:p>
      </dgm:t>
    </dgm:pt>
    <dgm:pt modelId="{0C461D7C-08D5-4DDE-A021-289008245155}" type="sibTrans" cxnId="{A693AC49-7623-47F4-96D3-8FA2C692122B}">
      <dgm:prSet/>
      <dgm:spPr/>
      <dgm:t>
        <a:bodyPr/>
        <a:lstStyle/>
        <a:p>
          <a:endParaRPr lang="en-US"/>
        </a:p>
      </dgm:t>
    </dgm:pt>
    <dgm:pt modelId="{0D6B3C90-F124-427C-8143-77565C1F9A75}">
      <dgm:prSet custT="1"/>
      <dgm:spPr/>
      <dgm:t>
        <a:bodyPr/>
        <a:lstStyle/>
        <a:p>
          <a:r>
            <a:rPr lang="hr-HR" sz="1200" dirty="0" smtClean="0"/>
            <a:t>ZAKLJUČNA RAZMATRANJA</a:t>
          </a:r>
          <a:endParaRPr lang="en-US" sz="1200" dirty="0"/>
        </a:p>
      </dgm:t>
    </dgm:pt>
    <dgm:pt modelId="{BEF4421C-9FAD-4B31-8EEC-4D87DA546747}" type="parTrans" cxnId="{A4BC0EDE-8209-4592-8664-FDDDE7EAE2F2}">
      <dgm:prSet/>
      <dgm:spPr/>
      <dgm:t>
        <a:bodyPr/>
        <a:lstStyle/>
        <a:p>
          <a:endParaRPr lang="en-US"/>
        </a:p>
      </dgm:t>
    </dgm:pt>
    <dgm:pt modelId="{D870ECE8-7C5E-4A33-A5F6-C1871B5A047B}" type="sibTrans" cxnId="{A4BC0EDE-8209-4592-8664-FDDDE7EAE2F2}">
      <dgm:prSet/>
      <dgm:spPr/>
      <dgm:t>
        <a:bodyPr/>
        <a:lstStyle/>
        <a:p>
          <a:endParaRPr lang="en-US"/>
        </a:p>
      </dgm:t>
    </dgm:pt>
    <dgm:pt modelId="{3116DC96-292A-43E9-8794-A1C741763BB0}">
      <dgm:prSet custT="1"/>
      <dgm:spPr/>
      <dgm:t>
        <a:bodyPr/>
        <a:lstStyle/>
        <a:p>
          <a:r>
            <a:rPr lang="hr-HR" sz="1200" dirty="0" smtClean="0"/>
            <a:t>PRIJEDLOG DALJNJEG ISTRAŽIVANJA</a:t>
          </a:r>
          <a:endParaRPr lang="en-US" sz="1200" dirty="0"/>
        </a:p>
      </dgm:t>
    </dgm:pt>
    <dgm:pt modelId="{1F33825F-5995-4126-9C5E-6975416F6762}" type="parTrans" cxnId="{F607E711-7FAA-4C98-AA10-8F4750EA6306}">
      <dgm:prSet/>
      <dgm:spPr/>
      <dgm:t>
        <a:bodyPr/>
        <a:lstStyle/>
        <a:p>
          <a:endParaRPr lang="en-US"/>
        </a:p>
      </dgm:t>
    </dgm:pt>
    <dgm:pt modelId="{A762A863-3BAA-4D2C-AAB9-A2D7AE5C960C}" type="sibTrans" cxnId="{F607E711-7FAA-4C98-AA10-8F4750EA6306}">
      <dgm:prSet/>
      <dgm:spPr/>
      <dgm:t>
        <a:bodyPr/>
        <a:lstStyle/>
        <a:p>
          <a:endParaRPr lang="en-US"/>
        </a:p>
      </dgm:t>
    </dgm:pt>
    <dgm:pt modelId="{48A62EEC-9826-4E3B-BE4A-C37BA2EBE4D9}">
      <dgm:prSet custT="1"/>
      <dgm:spPr/>
      <dgm:t>
        <a:bodyPr/>
        <a:lstStyle/>
        <a:p>
          <a:r>
            <a:rPr lang="hr-HR" sz="1200" dirty="0" smtClean="0"/>
            <a:t>EVENTUALNA POBOLJŠANJA I KOREKCIJE</a:t>
          </a:r>
          <a:endParaRPr lang="en-US" sz="1200" dirty="0"/>
        </a:p>
      </dgm:t>
    </dgm:pt>
    <dgm:pt modelId="{6354C8F7-82D8-4E9C-A16F-0215C5C26F29}" type="parTrans" cxnId="{5A1FB16D-B27E-41E2-A694-B2DEF518E983}">
      <dgm:prSet/>
      <dgm:spPr/>
      <dgm:t>
        <a:bodyPr/>
        <a:lstStyle/>
        <a:p>
          <a:endParaRPr lang="en-US"/>
        </a:p>
      </dgm:t>
    </dgm:pt>
    <dgm:pt modelId="{4FCD34E4-CEB1-48DA-BE10-8140DAD21FEC}" type="sibTrans" cxnId="{5A1FB16D-B27E-41E2-A694-B2DEF518E983}">
      <dgm:prSet/>
      <dgm:spPr/>
      <dgm:t>
        <a:bodyPr/>
        <a:lstStyle/>
        <a:p>
          <a:endParaRPr lang="en-US"/>
        </a:p>
      </dgm:t>
    </dgm:pt>
    <dgm:pt modelId="{9A420BDF-71A0-4269-85F8-C881EF864738}">
      <dgm:prSet custT="1"/>
      <dgm:spPr/>
      <dgm:t>
        <a:bodyPr/>
        <a:lstStyle/>
        <a:p>
          <a:r>
            <a:rPr lang="en-US" sz="1200" dirty="0" smtClean="0"/>
            <a:t>PRILOZI I LITERATURA</a:t>
          </a:r>
          <a:endParaRPr lang="en-US" sz="1200" dirty="0"/>
        </a:p>
      </dgm:t>
    </dgm:pt>
    <dgm:pt modelId="{D0C8B070-D994-4EA1-B1BB-E60C425F7E55}" type="parTrans" cxnId="{9AC66F0C-A511-4ECC-9CEE-7D808C776C5A}">
      <dgm:prSet/>
      <dgm:spPr/>
      <dgm:t>
        <a:bodyPr/>
        <a:lstStyle/>
        <a:p>
          <a:endParaRPr lang="en-US"/>
        </a:p>
      </dgm:t>
    </dgm:pt>
    <dgm:pt modelId="{F377EED5-C5E7-4844-9673-922DBB80D395}" type="sibTrans" cxnId="{9AC66F0C-A511-4ECC-9CEE-7D808C776C5A}">
      <dgm:prSet/>
      <dgm:spPr/>
      <dgm:t>
        <a:bodyPr/>
        <a:lstStyle/>
        <a:p>
          <a:endParaRPr lang="en-US"/>
        </a:p>
      </dgm:t>
    </dgm:pt>
    <dgm:pt modelId="{C5396DF0-C67E-423E-BEBD-D6DD5FF89B8E}" type="pres">
      <dgm:prSet presAssocID="{B7B2C9B0-68CD-433B-821E-00A2F8C3B5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21B0C4-AC5F-4BD6-9575-635D81E20565}" type="pres">
      <dgm:prSet presAssocID="{2FDB7E8E-C574-428C-B7BE-FC621D9840A5}" presName="linNode" presStyleCnt="0"/>
      <dgm:spPr/>
    </dgm:pt>
    <dgm:pt modelId="{3D24FA67-B07A-4D0E-B290-05EA32EEC300}" type="pres">
      <dgm:prSet presAssocID="{2FDB7E8E-C574-428C-B7BE-FC621D9840A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EA5E0-D27B-40EC-A4EE-83551EE9F0DF}" type="pres">
      <dgm:prSet presAssocID="{2FDB7E8E-C574-428C-B7BE-FC621D9840A5}" presName="childShp" presStyleLbl="bgAccFollowNode1" presStyleIdx="0" presStyleCnt="5" custScaleY="30864" custLinFactNeighborX="1375" custLinFactNeighborY="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7834A-EAD4-4152-A6BD-036FF77B36FE}" type="pres">
      <dgm:prSet presAssocID="{3065C23C-9414-4046-A7A2-008A6AD51B13}" presName="spacing" presStyleCnt="0"/>
      <dgm:spPr/>
    </dgm:pt>
    <dgm:pt modelId="{70471E09-A944-4F3B-8EA7-22422190AC2C}" type="pres">
      <dgm:prSet presAssocID="{EA8F9609-422C-4BB7-9DA1-F44B10262E60}" presName="linNode" presStyleCnt="0"/>
      <dgm:spPr/>
    </dgm:pt>
    <dgm:pt modelId="{3FA9D5A7-714C-499E-857A-EFC591F64FB2}" type="pres">
      <dgm:prSet presAssocID="{EA8F9609-422C-4BB7-9DA1-F44B10262E6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8889-E35D-4D14-BD09-105FA7F73361}" type="pres">
      <dgm:prSet presAssocID="{EA8F9609-422C-4BB7-9DA1-F44B10262E60}" presName="childShp" presStyleLbl="bgAccFollowNode1" presStyleIdx="1" presStyleCnt="5" custScaleY="70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8ECBA-F493-435C-B66F-A26F3A9D0410}" type="pres">
      <dgm:prSet presAssocID="{3C3BA38B-EF06-4BC3-83E9-C933F7D37ACD}" presName="spacing" presStyleCnt="0"/>
      <dgm:spPr/>
    </dgm:pt>
    <dgm:pt modelId="{F3B3F34C-EE0B-4853-AF9C-E8C102FE78F6}" type="pres">
      <dgm:prSet presAssocID="{ACF677F7-332A-40A8-A2DE-93430AA00AC0}" presName="linNode" presStyleCnt="0"/>
      <dgm:spPr/>
    </dgm:pt>
    <dgm:pt modelId="{37CBEE9B-43E8-4B05-8A5D-57B9644D0ED6}" type="pres">
      <dgm:prSet presAssocID="{ACF677F7-332A-40A8-A2DE-93430AA00AC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7879C-81B1-400A-AAD2-3AC902FE7040}" type="pres">
      <dgm:prSet presAssocID="{ACF677F7-332A-40A8-A2DE-93430AA00AC0}" presName="childShp" presStyleLbl="bgAccFollowNode1" presStyleIdx="2" presStyleCnt="5" custScaleY="31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FA6C2-9954-4666-9DE5-D9F148A1F19E}" type="pres">
      <dgm:prSet presAssocID="{FE3971B6-D890-4CE7-86C3-77DD5905CF04}" presName="spacing" presStyleCnt="0"/>
      <dgm:spPr/>
    </dgm:pt>
    <dgm:pt modelId="{DF3C1753-1169-4801-9C58-5DC31DC30CE4}" type="pres">
      <dgm:prSet presAssocID="{4020CDDB-53DF-4BC7-AD68-79E44E60F126}" presName="linNode" presStyleCnt="0"/>
      <dgm:spPr/>
    </dgm:pt>
    <dgm:pt modelId="{E4226B88-6365-47CA-AA64-2F5587F3C4D7}" type="pres">
      <dgm:prSet presAssocID="{4020CDDB-53DF-4BC7-AD68-79E44E60F12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6DBBF-DDA5-487E-8CE8-D3C5765029A2}" type="pres">
      <dgm:prSet presAssocID="{4020CDDB-53DF-4BC7-AD68-79E44E60F126}" presName="childShp" presStyleLbl="bgAccFollowNode1" presStyleIdx="3" presStyleCnt="5" custScaleY="4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BECC1-96ED-4D66-B508-B39A6E21A069}" type="pres">
      <dgm:prSet presAssocID="{8946690E-90C8-4AF1-B108-D78F509C3100}" presName="spacing" presStyleCnt="0"/>
      <dgm:spPr/>
    </dgm:pt>
    <dgm:pt modelId="{5482DFD7-C552-4AEE-94BD-AE5BFF1AD992}" type="pres">
      <dgm:prSet presAssocID="{52390BCB-62B0-406A-A750-462A689677E3}" presName="linNode" presStyleCnt="0"/>
      <dgm:spPr/>
    </dgm:pt>
    <dgm:pt modelId="{136B85A0-690F-4054-8F09-7AD6A1788AB9}" type="pres">
      <dgm:prSet presAssocID="{52390BCB-62B0-406A-A750-462A689677E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1EA37-75D4-4CE1-9CA7-024B77B539A9}" type="pres">
      <dgm:prSet presAssocID="{52390BCB-62B0-406A-A750-462A689677E3}" presName="childShp" presStyleLbl="bgAccFollowNode1" presStyleIdx="4" presStyleCnt="5" custScaleY="146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22758-5675-4C3E-9378-9F26707B32F4}" type="presOf" srcId="{B7B2C9B0-68CD-433B-821E-00A2F8C3B56E}" destId="{C5396DF0-C67E-423E-BEBD-D6DD5FF89B8E}" srcOrd="0" destOrd="0" presId="urn:microsoft.com/office/officeart/2005/8/layout/vList6"/>
    <dgm:cxn modelId="{C54EBA45-61CE-4C10-BD75-DBC2B1DCE673}" srcId="{ACF677F7-332A-40A8-A2DE-93430AA00AC0}" destId="{1CDF4FEC-10D6-46B4-BD5F-EB58A188BC9D}" srcOrd="3" destOrd="0" parTransId="{F5E14663-F6B5-404F-8BC4-352EF45B6A0C}" sibTransId="{D4FCC6EB-EA0B-476B-8927-FF29C1937F8C}"/>
    <dgm:cxn modelId="{F34A8FD2-31CD-4ED2-8F52-1C51CAE20DAE}" srcId="{ACF677F7-332A-40A8-A2DE-93430AA00AC0}" destId="{48AC159A-9587-46B5-9329-5D19E64CC928}" srcOrd="2" destOrd="0" parTransId="{1993EC87-CB3D-4718-A9CF-759CC402AE88}" sibTransId="{F7841135-4CEF-4D82-B881-3AE7D0913584}"/>
    <dgm:cxn modelId="{14A75AE7-C3D0-455A-BD6E-5B4CF40696D9}" type="presOf" srcId="{A3D00141-A6C4-4C69-B7B5-7F897C0AB219}" destId="{9277879C-81B1-400A-AAD2-3AC902FE7040}" srcOrd="0" destOrd="7" presId="urn:microsoft.com/office/officeart/2005/8/layout/vList6"/>
    <dgm:cxn modelId="{F607E711-7FAA-4C98-AA10-8F4750EA6306}" srcId="{52390BCB-62B0-406A-A750-462A689677E3}" destId="{3116DC96-292A-43E9-8794-A1C741763BB0}" srcOrd="1" destOrd="0" parTransId="{1F33825F-5995-4126-9C5E-6975416F6762}" sibTransId="{A762A863-3BAA-4D2C-AAB9-A2D7AE5C960C}"/>
    <dgm:cxn modelId="{9D7BB60D-B1D3-4BA2-A2A5-83FED582C3E6}" type="presOf" srcId="{ACF677F7-332A-40A8-A2DE-93430AA00AC0}" destId="{37CBEE9B-43E8-4B05-8A5D-57B9644D0ED6}" srcOrd="0" destOrd="0" presId="urn:microsoft.com/office/officeart/2005/8/layout/vList6"/>
    <dgm:cxn modelId="{C79DE9EC-8CD1-4B2A-AD2A-FBA09D0E6E15}" type="presOf" srcId="{94B83887-40D1-41B4-A624-0B1E01E3140E}" destId="{25BF8889-E35D-4D14-BD09-105FA7F73361}" srcOrd="0" destOrd="0" presId="urn:microsoft.com/office/officeart/2005/8/layout/vList6"/>
    <dgm:cxn modelId="{A4BC0EDE-8209-4592-8664-FDDDE7EAE2F2}" srcId="{52390BCB-62B0-406A-A750-462A689677E3}" destId="{0D6B3C90-F124-427C-8143-77565C1F9A75}" srcOrd="0" destOrd="0" parTransId="{BEF4421C-9FAD-4B31-8EEC-4D87DA546747}" sibTransId="{D870ECE8-7C5E-4A33-A5F6-C1871B5A047B}"/>
    <dgm:cxn modelId="{6DE21767-A300-4005-9B4F-02AD660251AA}" srcId="{EA8F9609-422C-4BB7-9DA1-F44B10262E60}" destId="{1DDB0838-45BA-4BE7-B68E-5F01D92F8F95}" srcOrd="1" destOrd="0" parTransId="{ADB7A518-54A1-47D3-919A-01AAE223F8E7}" sibTransId="{A1F6A753-012D-4AB5-8358-037D4ECC9AA9}"/>
    <dgm:cxn modelId="{C4B770E4-2278-4400-B02C-9537FE30127B}" srcId="{B7B2C9B0-68CD-433B-821E-00A2F8C3B56E}" destId="{2FDB7E8E-C574-428C-B7BE-FC621D9840A5}" srcOrd="0" destOrd="0" parTransId="{16898128-345B-42E4-8ABD-1B1E9AB5C864}" sibTransId="{3065C23C-9414-4046-A7A2-008A6AD51B13}"/>
    <dgm:cxn modelId="{9AC66F0C-A511-4ECC-9CEE-7D808C776C5A}" srcId="{52390BCB-62B0-406A-A750-462A689677E3}" destId="{9A420BDF-71A0-4269-85F8-C881EF864738}" srcOrd="3" destOrd="0" parTransId="{D0C8B070-D994-4EA1-B1BB-E60C425F7E55}" sibTransId="{F377EED5-C5E7-4844-9673-922DBB80D395}"/>
    <dgm:cxn modelId="{17772A79-ED79-48A4-BB48-5E7B392D9BC1}" type="presOf" srcId="{EA8F9609-422C-4BB7-9DA1-F44B10262E60}" destId="{3FA9D5A7-714C-499E-857A-EFC591F64FB2}" srcOrd="0" destOrd="0" presId="urn:microsoft.com/office/officeart/2005/8/layout/vList6"/>
    <dgm:cxn modelId="{7EDACA98-40E5-470C-90D5-AD225D4511A0}" type="presOf" srcId="{D9B696A2-056D-446D-AF4C-66BFE451AE3D}" destId="{6966DBBF-DDA5-487E-8CE8-D3C5765029A2}" srcOrd="0" destOrd="0" presId="urn:microsoft.com/office/officeart/2005/8/layout/vList6"/>
    <dgm:cxn modelId="{F4016D41-B623-4FA3-8442-630324B17782}" srcId="{B7B2C9B0-68CD-433B-821E-00A2F8C3B56E}" destId="{4020CDDB-53DF-4BC7-AD68-79E44E60F126}" srcOrd="3" destOrd="0" parTransId="{05260368-53FD-4481-88F4-03CF1E30B594}" sibTransId="{8946690E-90C8-4AF1-B108-D78F509C3100}"/>
    <dgm:cxn modelId="{4F75C391-A82E-4309-902B-76A17C94BAB1}" srcId="{4020CDDB-53DF-4BC7-AD68-79E44E60F126}" destId="{D9B696A2-056D-446D-AF4C-66BFE451AE3D}" srcOrd="0" destOrd="0" parTransId="{356ED627-4C60-4C71-A37D-B0E5E43EF229}" sibTransId="{D52410E4-F3BF-41E6-B033-D7CFB8031FCC}"/>
    <dgm:cxn modelId="{0695C1AD-97A7-4C12-BA5D-E20AC67582FA}" type="presOf" srcId="{0D6B3C90-F124-427C-8143-77565C1F9A75}" destId="{7BE1EA37-75D4-4CE1-9CA7-024B77B539A9}" srcOrd="0" destOrd="0" presId="urn:microsoft.com/office/officeart/2005/8/layout/vList6"/>
    <dgm:cxn modelId="{2F71F79C-21F0-447E-998D-1678658B81CE}" type="presOf" srcId="{B70DF99C-33B8-4611-9E3D-E39A96F007A9}" destId="{9277879C-81B1-400A-AAD2-3AC902FE7040}" srcOrd="0" destOrd="1" presId="urn:microsoft.com/office/officeart/2005/8/layout/vList6"/>
    <dgm:cxn modelId="{07A2E9BA-1050-4CA7-B1BE-34923B52255C}" type="presOf" srcId="{48AC159A-9587-46B5-9329-5D19E64CC928}" destId="{9277879C-81B1-400A-AAD2-3AC902FE7040}" srcOrd="0" destOrd="2" presId="urn:microsoft.com/office/officeart/2005/8/layout/vList6"/>
    <dgm:cxn modelId="{CBA1A868-8738-47A7-8260-9F878DB1B03B}" srcId="{ACF677F7-332A-40A8-A2DE-93430AA00AC0}" destId="{CB570BD6-0082-478A-A39E-BAD6D4EDA4F0}" srcOrd="0" destOrd="0" parTransId="{DFAA2B4E-3B3B-49F3-8E6B-2B154EC60788}" sibTransId="{38F7A909-D408-4AF2-BBD1-817F45679797}"/>
    <dgm:cxn modelId="{DCE639D8-9EC3-4ACC-BCF9-7210B5EFA490}" type="presOf" srcId="{2FDB7E8E-C574-428C-B7BE-FC621D9840A5}" destId="{3D24FA67-B07A-4D0E-B290-05EA32EEC300}" srcOrd="0" destOrd="0" presId="urn:microsoft.com/office/officeart/2005/8/layout/vList6"/>
    <dgm:cxn modelId="{F0C0D889-3FF5-49C7-8557-ADAD7F6AB067}" type="presOf" srcId="{1DDB0838-45BA-4BE7-B68E-5F01D92F8F95}" destId="{25BF8889-E35D-4D14-BD09-105FA7F73361}" srcOrd="0" destOrd="1" presId="urn:microsoft.com/office/officeart/2005/8/layout/vList6"/>
    <dgm:cxn modelId="{D56E69BA-B8DD-44D5-9EC2-7DE063DAC003}" type="presOf" srcId="{CA4719DA-2C75-4ACF-83FC-64331AE865B8}" destId="{9277879C-81B1-400A-AAD2-3AC902FE7040}" srcOrd="0" destOrd="4" presId="urn:microsoft.com/office/officeart/2005/8/layout/vList6"/>
    <dgm:cxn modelId="{50D74130-0436-4552-854A-78A717F273A8}" srcId="{ACF677F7-332A-40A8-A2DE-93430AA00AC0}" destId="{A3D00141-A6C4-4C69-B7B5-7F897C0AB219}" srcOrd="7" destOrd="0" parTransId="{A6D38018-DB57-4B51-B7F7-51AEB0B6D7A8}" sibTransId="{14189C37-6761-4626-96E8-5E38BDCFAC21}"/>
    <dgm:cxn modelId="{9548350E-A587-42E3-8469-93ECD30CD0E2}" srcId="{2FDB7E8E-C574-428C-B7BE-FC621D9840A5}" destId="{03F1CF98-6CF3-4C2F-B8B3-E172001D423F}" srcOrd="0" destOrd="0" parTransId="{09C32D18-3053-42B3-88E9-7030AA3E33AD}" sibTransId="{CEEABF98-4C5E-4776-868D-16F567FBB174}"/>
    <dgm:cxn modelId="{A693AC49-7623-47F4-96D3-8FA2C692122B}" srcId="{B7B2C9B0-68CD-433B-821E-00A2F8C3B56E}" destId="{52390BCB-62B0-406A-A750-462A689677E3}" srcOrd="4" destOrd="0" parTransId="{B11AA743-0B5F-4F7C-B230-68AB1CE3A5F1}" sibTransId="{0C461D7C-08D5-4DDE-A021-289008245155}"/>
    <dgm:cxn modelId="{6616DC14-728F-4E3C-AC43-47C48ED3DD90}" type="presOf" srcId="{9A420BDF-71A0-4269-85F8-C881EF864738}" destId="{7BE1EA37-75D4-4CE1-9CA7-024B77B539A9}" srcOrd="0" destOrd="3" presId="urn:microsoft.com/office/officeart/2005/8/layout/vList6"/>
    <dgm:cxn modelId="{5A1FB16D-B27E-41E2-A694-B2DEF518E983}" srcId="{52390BCB-62B0-406A-A750-462A689677E3}" destId="{48A62EEC-9826-4E3B-BE4A-C37BA2EBE4D9}" srcOrd="2" destOrd="0" parTransId="{6354C8F7-82D8-4E9C-A16F-0215C5C26F29}" sibTransId="{4FCD34E4-CEB1-48DA-BE10-8140DAD21FEC}"/>
    <dgm:cxn modelId="{53C64012-D805-44D4-AEEF-4272BA8ADD46}" type="presOf" srcId="{52390BCB-62B0-406A-A750-462A689677E3}" destId="{136B85A0-690F-4054-8F09-7AD6A1788AB9}" srcOrd="0" destOrd="0" presId="urn:microsoft.com/office/officeart/2005/8/layout/vList6"/>
    <dgm:cxn modelId="{40FDFB2E-B1C6-44C2-8EAB-70616A8FAFCB}" type="presOf" srcId="{3116DC96-292A-43E9-8794-A1C741763BB0}" destId="{7BE1EA37-75D4-4CE1-9CA7-024B77B539A9}" srcOrd="0" destOrd="1" presId="urn:microsoft.com/office/officeart/2005/8/layout/vList6"/>
    <dgm:cxn modelId="{6B04C7C9-CE25-47D6-AB75-8D2CF269A7EC}" type="presOf" srcId="{31FBD620-AC5D-412F-B56D-6584531B25E0}" destId="{9277879C-81B1-400A-AAD2-3AC902FE7040}" srcOrd="0" destOrd="8" presId="urn:microsoft.com/office/officeart/2005/8/layout/vList6"/>
    <dgm:cxn modelId="{C4C2E0A4-F67D-4AB0-8E0C-3AC263D95888}" type="presOf" srcId="{CE903ABA-A7A3-4FB4-831C-F76C100D7D88}" destId="{9277879C-81B1-400A-AAD2-3AC902FE7040}" srcOrd="0" destOrd="5" presId="urn:microsoft.com/office/officeart/2005/8/layout/vList6"/>
    <dgm:cxn modelId="{192FFC8D-7297-48F3-868A-EB9B8CFE8E0D}" srcId="{B7B2C9B0-68CD-433B-821E-00A2F8C3B56E}" destId="{EA8F9609-422C-4BB7-9DA1-F44B10262E60}" srcOrd="1" destOrd="0" parTransId="{2B7C6CB9-3E5A-45A7-846A-91A0C6A95838}" sibTransId="{3C3BA38B-EF06-4BC3-83E9-C933F7D37ACD}"/>
    <dgm:cxn modelId="{816FD109-6CF3-44BC-905E-3DC0BC5CC59E}" type="presOf" srcId="{4020CDDB-53DF-4BC7-AD68-79E44E60F126}" destId="{E4226B88-6365-47CA-AA64-2F5587F3C4D7}" srcOrd="0" destOrd="0" presId="urn:microsoft.com/office/officeart/2005/8/layout/vList6"/>
    <dgm:cxn modelId="{4FAD2C81-5947-4247-B53B-38B6146CCE3A}" srcId="{EA8F9609-422C-4BB7-9DA1-F44B10262E60}" destId="{94B83887-40D1-41B4-A624-0B1E01E3140E}" srcOrd="0" destOrd="0" parTransId="{A9D69691-CF07-4CB9-B652-E84BF06F9CBE}" sibTransId="{C31C6D0E-964A-4C48-A628-F7DEF475990A}"/>
    <dgm:cxn modelId="{261FE679-AF98-43BD-AF4B-607409157847}" srcId="{ACF677F7-332A-40A8-A2DE-93430AA00AC0}" destId="{31FBD620-AC5D-412F-B56D-6584531B25E0}" srcOrd="8" destOrd="0" parTransId="{D837CCC5-E520-49C1-A00E-863FF394FF4A}" sibTransId="{0C5EA8C4-4413-474F-A6EB-D2CF370FE11F}"/>
    <dgm:cxn modelId="{1178733F-BE72-4A22-BDBC-5B0F1E17A2AA}" srcId="{ACF677F7-332A-40A8-A2DE-93430AA00AC0}" destId="{CA4719DA-2C75-4ACF-83FC-64331AE865B8}" srcOrd="4" destOrd="0" parTransId="{1CC40C69-B3DC-43A1-B162-A3661AB972AB}" sibTransId="{F59324AC-919C-43A1-8562-26C146AFF9C3}"/>
    <dgm:cxn modelId="{08B37BD5-F555-45D2-BFFA-AB569B5896A5}" type="presOf" srcId="{937986C3-596D-4883-9CE5-0E6E7CF88F64}" destId="{9277879C-81B1-400A-AAD2-3AC902FE7040}" srcOrd="0" destOrd="6" presId="urn:microsoft.com/office/officeart/2005/8/layout/vList6"/>
    <dgm:cxn modelId="{9C457378-40E0-4BF5-845D-EF903A88260E}" type="presOf" srcId="{03F1CF98-6CF3-4C2F-B8B3-E172001D423F}" destId="{BA8EA5E0-D27B-40EC-A4EE-83551EE9F0DF}" srcOrd="0" destOrd="0" presId="urn:microsoft.com/office/officeart/2005/8/layout/vList6"/>
    <dgm:cxn modelId="{0A14654A-208C-4FE5-8D63-E22E074137D0}" type="presOf" srcId="{CB570BD6-0082-478A-A39E-BAD6D4EDA4F0}" destId="{9277879C-81B1-400A-AAD2-3AC902FE7040}" srcOrd="0" destOrd="0" presId="urn:microsoft.com/office/officeart/2005/8/layout/vList6"/>
    <dgm:cxn modelId="{1FA5133F-4953-4F45-B09C-B5B93BCF4B32}" srcId="{B7B2C9B0-68CD-433B-821E-00A2F8C3B56E}" destId="{ACF677F7-332A-40A8-A2DE-93430AA00AC0}" srcOrd="2" destOrd="0" parTransId="{43949D11-3EFF-48EC-A09B-6E8B374F62C6}" sibTransId="{FE3971B6-D890-4CE7-86C3-77DD5905CF04}"/>
    <dgm:cxn modelId="{4912CAA0-C7A8-4F2A-AE34-E0FD35524829}" srcId="{ACF677F7-332A-40A8-A2DE-93430AA00AC0}" destId="{CE903ABA-A7A3-4FB4-831C-F76C100D7D88}" srcOrd="5" destOrd="0" parTransId="{701AF539-06EF-4C3B-AAE8-6FD092B92240}" sibTransId="{E3DD4476-13BF-4CD7-86D0-AA5E50750C44}"/>
    <dgm:cxn modelId="{05660261-FC6F-4CB4-B01D-7CD65065D1B7}" srcId="{ACF677F7-332A-40A8-A2DE-93430AA00AC0}" destId="{B70DF99C-33B8-4611-9E3D-E39A96F007A9}" srcOrd="1" destOrd="0" parTransId="{F14944B1-1323-479E-BC44-6806686DB6C9}" sibTransId="{807B66F0-72A4-4574-BC47-49195EF5B0FF}"/>
    <dgm:cxn modelId="{3EFC8EFE-7992-4333-A454-E0A5DC81761E}" type="presOf" srcId="{1CDF4FEC-10D6-46B4-BD5F-EB58A188BC9D}" destId="{9277879C-81B1-400A-AAD2-3AC902FE7040}" srcOrd="0" destOrd="3" presId="urn:microsoft.com/office/officeart/2005/8/layout/vList6"/>
    <dgm:cxn modelId="{98AB2268-57CE-4650-91F2-BCDD81B8096B}" srcId="{ACF677F7-332A-40A8-A2DE-93430AA00AC0}" destId="{937986C3-596D-4883-9CE5-0E6E7CF88F64}" srcOrd="6" destOrd="0" parTransId="{3A5A1AC6-C645-4A1E-81D2-786E1A94C9D0}" sibTransId="{A1C8A689-6F0E-4C03-98E0-9A16C0646877}"/>
    <dgm:cxn modelId="{3BDC3B49-773E-4342-A561-F769E05625FE}" type="presOf" srcId="{48A62EEC-9826-4E3B-BE4A-C37BA2EBE4D9}" destId="{7BE1EA37-75D4-4CE1-9CA7-024B77B539A9}" srcOrd="0" destOrd="2" presId="urn:microsoft.com/office/officeart/2005/8/layout/vList6"/>
    <dgm:cxn modelId="{90CDAC40-B094-45DA-AC9A-C745E49164FF}" type="presParOf" srcId="{C5396DF0-C67E-423E-BEBD-D6DD5FF89B8E}" destId="{6421B0C4-AC5F-4BD6-9575-635D81E20565}" srcOrd="0" destOrd="0" presId="urn:microsoft.com/office/officeart/2005/8/layout/vList6"/>
    <dgm:cxn modelId="{4DA73CE5-B89A-451C-83D0-7453B1453ADD}" type="presParOf" srcId="{6421B0C4-AC5F-4BD6-9575-635D81E20565}" destId="{3D24FA67-B07A-4D0E-B290-05EA32EEC300}" srcOrd="0" destOrd="0" presId="urn:microsoft.com/office/officeart/2005/8/layout/vList6"/>
    <dgm:cxn modelId="{FC894590-D2ED-413D-AE99-C78CD828780D}" type="presParOf" srcId="{6421B0C4-AC5F-4BD6-9575-635D81E20565}" destId="{BA8EA5E0-D27B-40EC-A4EE-83551EE9F0DF}" srcOrd="1" destOrd="0" presId="urn:microsoft.com/office/officeart/2005/8/layout/vList6"/>
    <dgm:cxn modelId="{09AFA213-9F2D-4F0E-986F-F16C6CF1D224}" type="presParOf" srcId="{C5396DF0-C67E-423E-BEBD-D6DD5FF89B8E}" destId="{D977834A-EAD4-4152-A6BD-036FF77B36FE}" srcOrd="1" destOrd="0" presId="urn:microsoft.com/office/officeart/2005/8/layout/vList6"/>
    <dgm:cxn modelId="{8EA6ED29-B090-4897-8756-66B03D8B9B59}" type="presParOf" srcId="{C5396DF0-C67E-423E-BEBD-D6DD5FF89B8E}" destId="{70471E09-A944-4F3B-8EA7-22422190AC2C}" srcOrd="2" destOrd="0" presId="urn:microsoft.com/office/officeart/2005/8/layout/vList6"/>
    <dgm:cxn modelId="{3AB47291-28D2-4582-A353-554A18772F76}" type="presParOf" srcId="{70471E09-A944-4F3B-8EA7-22422190AC2C}" destId="{3FA9D5A7-714C-499E-857A-EFC591F64FB2}" srcOrd="0" destOrd="0" presId="urn:microsoft.com/office/officeart/2005/8/layout/vList6"/>
    <dgm:cxn modelId="{368028DE-7459-48E5-81CA-FB17424E1FAA}" type="presParOf" srcId="{70471E09-A944-4F3B-8EA7-22422190AC2C}" destId="{25BF8889-E35D-4D14-BD09-105FA7F73361}" srcOrd="1" destOrd="0" presId="urn:microsoft.com/office/officeart/2005/8/layout/vList6"/>
    <dgm:cxn modelId="{250DC795-10DB-44D4-A2E0-475C0347B70F}" type="presParOf" srcId="{C5396DF0-C67E-423E-BEBD-D6DD5FF89B8E}" destId="{8CF8ECBA-F493-435C-B66F-A26F3A9D0410}" srcOrd="3" destOrd="0" presId="urn:microsoft.com/office/officeart/2005/8/layout/vList6"/>
    <dgm:cxn modelId="{626E24CC-8D07-4ABC-B9E5-B7A54A3AAAD1}" type="presParOf" srcId="{C5396DF0-C67E-423E-BEBD-D6DD5FF89B8E}" destId="{F3B3F34C-EE0B-4853-AF9C-E8C102FE78F6}" srcOrd="4" destOrd="0" presId="urn:microsoft.com/office/officeart/2005/8/layout/vList6"/>
    <dgm:cxn modelId="{6D390BFD-D75A-4DDB-BFE8-A2079DDFF5D5}" type="presParOf" srcId="{F3B3F34C-EE0B-4853-AF9C-E8C102FE78F6}" destId="{37CBEE9B-43E8-4B05-8A5D-57B9644D0ED6}" srcOrd="0" destOrd="0" presId="urn:microsoft.com/office/officeart/2005/8/layout/vList6"/>
    <dgm:cxn modelId="{99054ED6-9A2B-411B-94D4-B3B7178131E8}" type="presParOf" srcId="{F3B3F34C-EE0B-4853-AF9C-E8C102FE78F6}" destId="{9277879C-81B1-400A-AAD2-3AC902FE7040}" srcOrd="1" destOrd="0" presId="urn:microsoft.com/office/officeart/2005/8/layout/vList6"/>
    <dgm:cxn modelId="{6CB09191-4E1F-4910-B010-CE066142AF4B}" type="presParOf" srcId="{C5396DF0-C67E-423E-BEBD-D6DD5FF89B8E}" destId="{8A2FA6C2-9954-4666-9DE5-D9F148A1F19E}" srcOrd="5" destOrd="0" presId="urn:microsoft.com/office/officeart/2005/8/layout/vList6"/>
    <dgm:cxn modelId="{D25AAF6F-F96D-4BFF-9CE8-35A2667CB7C3}" type="presParOf" srcId="{C5396DF0-C67E-423E-BEBD-D6DD5FF89B8E}" destId="{DF3C1753-1169-4801-9C58-5DC31DC30CE4}" srcOrd="6" destOrd="0" presId="urn:microsoft.com/office/officeart/2005/8/layout/vList6"/>
    <dgm:cxn modelId="{07C0CDB2-8D4E-46EF-BB79-EC2EF1FB698D}" type="presParOf" srcId="{DF3C1753-1169-4801-9C58-5DC31DC30CE4}" destId="{E4226B88-6365-47CA-AA64-2F5587F3C4D7}" srcOrd="0" destOrd="0" presId="urn:microsoft.com/office/officeart/2005/8/layout/vList6"/>
    <dgm:cxn modelId="{5B9F8217-5574-478B-AA8D-E27B712E0C0D}" type="presParOf" srcId="{DF3C1753-1169-4801-9C58-5DC31DC30CE4}" destId="{6966DBBF-DDA5-487E-8CE8-D3C5765029A2}" srcOrd="1" destOrd="0" presId="urn:microsoft.com/office/officeart/2005/8/layout/vList6"/>
    <dgm:cxn modelId="{9714C339-F207-4581-A7E9-EF941B64C697}" type="presParOf" srcId="{C5396DF0-C67E-423E-BEBD-D6DD5FF89B8E}" destId="{F5EBECC1-96ED-4D66-B508-B39A6E21A069}" srcOrd="7" destOrd="0" presId="urn:microsoft.com/office/officeart/2005/8/layout/vList6"/>
    <dgm:cxn modelId="{1EEFCD33-4EB2-4A80-9359-4367EECEA2A0}" type="presParOf" srcId="{C5396DF0-C67E-423E-BEBD-D6DD5FF89B8E}" destId="{5482DFD7-C552-4AEE-94BD-AE5BFF1AD992}" srcOrd="8" destOrd="0" presId="urn:microsoft.com/office/officeart/2005/8/layout/vList6"/>
    <dgm:cxn modelId="{C487C534-8DB0-4073-A404-DB163BDF047E}" type="presParOf" srcId="{5482DFD7-C552-4AEE-94BD-AE5BFF1AD992}" destId="{136B85A0-690F-4054-8F09-7AD6A1788AB9}" srcOrd="0" destOrd="0" presId="urn:microsoft.com/office/officeart/2005/8/layout/vList6"/>
    <dgm:cxn modelId="{D7B95AD3-7036-4054-8273-C5DC1747E071}" type="presParOf" srcId="{5482DFD7-C552-4AEE-94BD-AE5BFF1AD992}" destId="{7BE1EA37-75D4-4CE1-9CA7-024B77B539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A9A79-E014-42A6-923B-C2C0CC7DDC0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8B59A-8EC7-4760-9C52-576D5CC8AB19}">
      <dgm:prSet phldrT="[Text]" custT="1"/>
      <dgm:spPr/>
      <dgm:t>
        <a:bodyPr/>
        <a:lstStyle/>
        <a:p>
          <a:r>
            <a:rPr lang="en-US" sz="1600" b="1" i="1" dirty="0" err="1" smtClean="0">
              <a:solidFill>
                <a:srgbClr val="FF0000"/>
              </a:solidFill>
            </a:rPr>
            <a:t>Tema</a:t>
          </a:r>
          <a:r>
            <a:rPr lang="en-US" sz="1600" b="1" i="1" dirty="0" smtClean="0">
              <a:solidFill>
                <a:srgbClr val="FF0000"/>
              </a:solidFill>
            </a:rPr>
            <a:t> 1</a:t>
          </a:r>
        </a:p>
        <a:p>
          <a:r>
            <a:rPr lang="pl-PL" sz="1600" dirty="0" smtClean="0">
              <a:latin typeface="Times New Roman"/>
              <a:ea typeface="Cambria"/>
              <a:cs typeface="Times New Roman"/>
            </a:rPr>
            <a:t>Utjecaj vodnog bilja na vodni režim: krivulja trajanja vodostaja. Vodni režim i vegetacijski period na otvorenim vodotocima i umjetnim jezerima. Obalno vegetacijski profili</a:t>
          </a:r>
          <a:endParaRPr lang="en-US" sz="1600" dirty="0" smtClean="0"/>
        </a:p>
      </dgm:t>
    </dgm:pt>
    <dgm:pt modelId="{0E873428-817D-446A-9DF8-8E5631AA24B9}" type="parTrans" cxnId="{7DA6C7B4-1B0A-42E5-88CC-8984744A6A82}">
      <dgm:prSet/>
      <dgm:spPr/>
      <dgm:t>
        <a:bodyPr/>
        <a:lstStyle/>
        <a:p>
          <a:endParaRPr lang="en-US"/>
        </a:p>
      </dgm:t>
    </dgm:pt>
    <dgm:pt modelId="{D87F2492-E940-4143-A9AB-2AF93787EF00}" type="sibTrans" cxnId="{7DA6C7B4-1B0A-42E5-88CC-8984744A6A82}">
      <dgm:prSet/>
      <dgm:spPr/>
      <dgm:t>
        <a:bodyPr/>
        <a:lstStyle/>
        <a:p>
          <a:endParaRPr lang="en-US"/>
        </a:p>
      </dgm:t>
    </dgm:pt>
    <dgm:pt modelId="{EF7C1E70-A41F-4915-803F-D588A20CBF3A}">
      <dgm:prSet phldrT="[Text]" custT="1"/>
      <dgm:spPr/>
      <dgm:t>
        <a:bodyPr/>
        <a:lstStyle/>
        <a:p>
          <a:r>
            <a:rPr lang="en-US" sz="1600" b="1" i="1" dirty="0" err="1" smtClean="0">
              <a:solidFill>
                <a:srgbClr val="FF0000"/>
              </a:solidFill>
            </a:rPr>
            <a:t>Tema</a:t>
          </a:r>
          <a:r>
            <a:rPr lang="en-US" sz="1600" b="1" i="1" dirty="0" smtClean="0">
              <a:solidFill>
                <a:srgbClr val="FF0000"/>
              </a:solidFill>
            </a:rPr>
            <a:t> 3</a:t>
          </a:r>
        </a:p>
        <a:p>
          <a:r>
            <a:rPr lang="hr-HR" sz="1600" dirty="0" smtClean="0"/>
            <a:t>Restauracija potoka u urbanim i </a:t>
          </a:r>
          <a:r>
            <a:rPr lang="hr-HR" sz="1600" dirty="0" err="1" smtClean="0"/>
            <a:t>semi</a:t>
          </a:r>
          <a:r>
            <a:rPr lang="hr-HR" sz="1600" dirty="0" smtClean="0"/>
            <a:t>-urbanim sredinama</a:t>
          </a:r>
          <a:endParaRPr lang="en-US" sz="1600" dirty="0"/>
        </a:p>
      </dgm:t>
    </dgm:pt>
    <dgm:pt modelId="{5D294F02-9EB7-4202-BC53-89F57984AD44}" type="parTrans" cxnId="{8522F5CE-9BE8-4FF1-96B7-ABEC85B5D1D6}">
      <dgm:prSet/>
      <dgm:spPr/>
      <dgm:t>
        <a:bodyPr/>
        <a:lstStyle/>
        <a:p>
          <a:endParaRPr lang="en-US"/>
        </a:p>
      </dgm:t>
    </dgm:pt>
    <dgm:pt modelId="{A5CC49E1-28AD-4302-A352-21F32A9D3BE9}" type="sibTrans" cxnId="{8522F5CE-9BE8-4FF1-96B7-ABEC85B5D1D6}">
      <dgm:prSet/>
      <dgm:spPr/>
      <dgm:t>
        <a:bodyPr/>
        <a:lstStyle/>
        <a:p>
          <a:endParaRPr lang="en-US"/>
        </a:p>
      </dgm:t>
    </dgm:pt>
    <dgm:pt modelId="{F1E2DB2F-E4AA-4DA5-A8DD-8F8DB9BB9D47}">
      <dgm:prSet phldrT="[Text]" custT="1"/>
      <dgm:spPr/>
      <dgm:t>
        <a:bodyPr/>
        <a:lstStyle/>
        <a:p>
          <a:r>
            <a:rPr lang="en-US" sz="1600" b="1" i="1" dirty="0" err="1" smtClean="0">
              <a:solidFill>
                <a:srgbClr val="FF0000"/>
              </a:solidFill>
            </a:rPr>
            <a:t>Tema</a:t>
          </a:r>
          <a:r>
            <a:rPr lang="en-US" sz="1600" b="1" i="1" dirty="0" smtClean="0">
              <a:solidFill>
                <a:srgbClr val="FF0000"/>
              </a:solidFill>
            </a:rPr>
            <a:t> 5</a:t>
          </a:r>
        </a:p>
        <a:p>
          <a:r>
            <a:rPr lang="hr-HR" sz="1600" dirty="0" err="1" smtClean="0">
              <a:latin typeface="Times New Roman"/>
              <a:ea typeface="Cambria"/>
              <a:cs typeface="Times New Roman"/>
            </a:rPr>
            <a:t>Pool</a:t>
          </a:r>
          <a:r>
            <a:rPr lang="hr-HR" sz="1600" dirty="0" smtClean="0">
              <a:latin typeface="Times New Roman"/>
              <a:ea typeface="Cambria"/>
              <a:cs typeface="Times New Roman"/>
            </a:rPr>
            <a:t> – </a:t>
          </a:r>
          <a:r>
            <a:rPr lang="hr-HR" sz="1600" dirty="0" err="1" smtClean="0">
              <a:latin typeface="Times New Roman"/>
              <a:ea typeface="Cambria"/>
              <a:cs typeface="Times New Roman"/>
            </a:rPr>
            <a:t>riffle</a:t>
          </a:r>
          <a:r>
            <a:rPr lang="hr-HR" sz="1600" dirty="0" smtClean="0">
              <a:latin typeface="Times New Roman"/>
              <a:ea typeface="Cambria"/>
              <a:cs typeface="Times New Roman"/>
            </a:rPr>
            <a:t> restauracijski efekt</a:t>
          </a:r>
          <a:endParaRPr lang="en-US" sz="1600" dirty="0"/>
        </a:p>
      </dgm:t>
    </dgm:pt>
    <dgm:pt modelId="{F8A5EE33-79DD-4C8B-80FD-37D8B8C1A2D5}" type="parTrans" cxnId="{F713C723-4DA8-4A08-92CC-30B4AF34A7FB}">
      <dgm:prSet/>
      <dgm:spPr/>
      <dgm:t>
        <a:bodyPr/>
        <a:lstStyle/>
        <a:p>
          <a:endParaRPr lang="en-US"/>
        </a:p>
      </dgm:t>
    </dgm:pt>
    <dgm:pt modelId="{F5349A97-480B-41C0-90FB-A94A01D3711D}" type="sibTrans" cxnId="{F713C723-4DA8-4A08-92CC-30B4AF34A7FB}">
      <dgm:prSet/>
      <dgm:spPr/>
      <dgm:t>
        <a:bodyPr/>
        <a:lstStyle/>
        <a:p>
          <a:endParaRPr lang="en-US"/>
        </a:p>
      </dgm:t>
    </dgm:pt>
    <dgm:pt modelId="{626E48B6-76FD-4822-B3D2-F3494C0CF316}">
      <dgm:prSet phldrT="[Text]" custT="1"/>
      <dgm:spPr/>
      <dgm:t>
        <a:bodyPr/>
        <a:lstStyle/>
        <a:p>
          <a:r>
            <a:rPr lang="en-US" sz="1600" b="1" i="1" dirty="0" err="1" smtClean="0">
              <a:solidFill>
                <a:srgbClr val="FF0000"/>
              </a:solidFill>
            </a:rPr>
            <a:t>Tema</a:t>
          </a:r>
          <a:r>
            <a:rPr lang="en-US" sz="1600" b="1" i="1" dirty="0" smtClean="0">
              <a:solidFill>
                <a:srgbClr val="FF0000"/>
              </a:solidFill>
            </a:rPr>
            <a:t> 4</a:t>
          </a:r>
        </a:p>
        <a:p>
          <a:r>
            <a:rPr lang="hr-HR" sz="1600" dirty="0" err="1" smtClean="0"/>
            <a:t>Meandriranost</a:t>
          </a:r>
          <a:r>
            <a:rPr lang="hr-HR" sz="1600" dirty="0" smtClean="0"/>
            <a:t> rijeke</a:t>
          </a:r>
          <a:endParaRPr lang="en-US" sz="1600" dirty="0"/>
        </a:p>
      </dgm:t>
    </dgm:pt>
    <dgm:pt modelId="{064AF7F7-45C8-4719-B198-9C6CFC32074E}" type="parTrans" cxnId="{473C6F9D-DD4A-4C4E-9B12-A89E0E266775}">
      <dgm:prSet/>
      <dgm:spPr/>
      <dgm:t>
        <a:bodyPr/>
        <a:lstStyle/>
        <a:p>
          <a:endParaRPr lang="en-US"/>
        </a:p>
      </dgm:t>
    </dgm:pt>
    <dgm:pt modelId="{8D7E4F15-B480-4724-9686-87AE0DA1B0E3}" type="sibTrans" cxnId="{473C6F9D-DD4A-4C4E-9B12-A89E0E266775}">
      <dgm:prSet/>
      <dgm:spPr/>
      <dgm:t>
        <a:bodyPr/>
        <a:lstStyle/>
        <a:p>
          <a:endParaRPr lang="en-US"/>
        </a:p>
      </dgm:t>
    </dgm:pt>
    <dgm:pt modelId="{893777DE-033A-4C85-8058-9FB051727B0C}">
      <dgm:prSet phldrT="[Text]" custT="1"/>
      <dgm:spPr/>
      <dgm:t>
        <a:bodyPr/>
        <a:lstStyle/>
        <a:p>
          <a:r>
            <a:rPr lang="en-US" sz="1600" b="1" i="1" dirty="0" err="1" smtClean="0">
              <a:solidFill>
                <a:srgbClr val="FF0000"/>
              </a:solidFill>
            </a:rPr>
            <a:t>Tema</a:t>
          </a:r>
          <a:r>
            <a:rPr lang="en-US" sz="1600" b="1" i="1" dirty="0" smtClean="0">
              <a:solidFill>
                <a:srgbClr val="FF0000"/>
              </a:solidFill>
            </a:rPr>
            <a:t> 2</a:t>
          </a:r>
        </a:p>
        <a:p>
          <a:r>
            <a:rPr lang="hr-HR" sz="1600" dirty="0" smtClean="0">
              <a:latin typeface="Times New Roman"/>
              <a:ea typeface="Cambria"/>
              <a:cs typeface="Times New Roman"/>
            </a:rPr>
            <a:t>Biološke vodogradnje u funkciji stabilnosti dna i pokosa vodotoka</a:t>
          </a:r>
          <a:endParaRPr lang="en-US" sz="1600" dirty="0"/>
        </a:p>
      </dgm:t>
    </dgm:pt>
    <dgm:pt modelId="{8F5248CE-6B5F-4BDA-9E73-595932C1D145}" type="parTrans" cxnId="{D1033D26-0F74-47ED-A488-54DD1CEA4752}">
      <dgm:prSet/>
      <dgm:spPr/>
      <dgm:t>
        <a:bodyPr/>
        <a:lstStyle/>
        <a:p>
          <a:endParaRPr lang="en-US"/>
        </a:p>
      </dgm:t>
    </dgm:pt>
    <dgm:pt modelId="{66C7EADB-2D5C-4716-8175-BEC592F14433}" type="sibTrans" cxnId="{D1033D26-0F74-47ED-A488-54DD1CEA4752}">
      <dgm:prSet/>
      <dgm:spPr/>
      <dgm:t>
        <a:bodyPr/>
        <a:lstStyle/>
        <a:p>
          <a:endParaRPr lang="en-US"/>
        </a:p>
      </dgm:t>
    </dgm:pt>
    <dgm:pt modelId="{6F30CB67-298E-4EAF-A8BA-23ABC6D1E9B0}" type="pres">
      <dgm:prSet presAssocID="{BE0A9A79-E014-42A6-923B-C2C0CC7DDC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70E6C6-1318-49D3-8A70-01272E0BF5D8}" type="pres">
      <dgm:prSet presAssocID="{BE0A9A79-E014-42A6-923B-C2C0CC7DDC07}" presName="cycle" presStyleCnt="0"/>
      <dgm:spPr/>
    </dgm:pt>
    <dgm:pt modelId="{6E55238B-C084-4512-97D5-2750E97A911D}" type="pres">
      <dgm:prSet presAssocID="{CFA8B59A-8EC7-4760-9C52-576D5CC8AB19}" presName="nodeFirstNode" presStyleLbl="node1" presStyleIdx="0" presStyleCnt="5" custScaleX="138900" custScaleY="134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58E75-2E61-429A-B73E-33A4DA1B5D89}" type="pres">
      <dgm:prSet presAssocID="{D87F2492-E940-4143-A9AB-2AF93787EF0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F41D76E-9551-4ED7-B77F-C0ED5F4F34CD}" type="pres">
      <dgm:prSet presAssocID="{EF7C1E70-A41F-4915-803F-D588A20CBF3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1BFFC-F990-4D92-BA4F-BAA91C7F5146}" type="pres">
      <dgm:prSet presAssocID="{F1E2DB2F-E4AA-4DA5-A8DD-8F8DB9BB9D4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3B067-484E-4946-8493-692B97799E82}" type="pres">
      <dgm:prSet presAssocID="{626E48B6-76FD-4822-B3D2-F3494C0CF31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5C8BA-20EF-4F7C-B02F-BB8A729D7CBC}" type="pres">
      <dgm:prSet presAssocID="{893777DE-033A-4C85-8058-9FB051727B0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33D26-0F74-47ED-A488-54DD1CEA4752}" srcId="{BE0A9A79-E014-42A6-923B-C2C0CC7DDC07}" destId="{893777DE-033A-4C85-8058-9FB051727B0C}" srcOrd="4" destOrd="0" parTransId="{8F5248CE-6B5F-4BDA-9E73-595932C1D145}" sibTransId="{66C7EADB-2D5C-4716-8175-BEC592F14433}"/>
    <dgm:cxn modelId="{473C6F9D-DD4A-4C4E-9B12-A89E0E266775}" srcId="{BE0A9A79-E014-42A6-923B-C2C0CC7DDC07}" destId="{626E48B6-76FD-4822-B3D2-F3494C0CF316}" srcOrd="3" destOrd="0" parTransId="{064AF7F7-45C8-4719-B198-9C6CFC32074E}" sibTransId="{8D7E4F15-B480-4724-9686-87AE0DA1B0E3}"/>
    <dgm:cxn modelId="{132687D8-5EAC-432F-A827-8B0B23F2B3C0}" type="presOf" srcId="{D87F2492-E940-4143-A9AB-2AF93787EF00}" destId="{5C058E75-2E61-429A-B73E-33A4DA1B5D89}" srcOrd="0" destOrd="0" presId="urn:microsoft.com/office/officeart/2005/8/layout/cycle3"/>
    <dgm:cxn modelId="{8522F5CE-9BE8-4FF1-96B7-ABEC85B5D1D6}" srcId="{BE0A9A79-E014-42A6-923B-C2C0CC7DDC07}" destId="{EF7C1E70-A41F-4915-803F-D588A20CBF3A}" srcOrd="1" destOrd="0" parTransId="{5D294F02-9EB7-4202-BC53-89F57984AD44}" sibTransId="{A5CC49E1-28AD-4302-A352-21F32A9D3BE9}"/>
    <dgm:cxn modelId="{50675ECC-9EA8-46BC-80F2-FBA09DCC4342}" type="presOf" srcId="{CFA8B59A-8EC7-4760-9C52-576D5CC8AB19}" destId="{6E55238B-C084-4512-97D5-2750E97A911D}" srcOrd="0" destOrd="0" presId="urn:microsoft.com/office/officeart/2005/8/layout/cycle3"/>
    <dgm:cxn modelId="{B8CB3153-1923-40C2-894E-BCACF6FB3956}" type="presOf" srcId="{F1E2DB2F-E4AA-4DA5-A8DD-8F8DB9BB9D47}" destId="{4C41BFFC-F990-4D92-BA4F-BAA91C7F5146}" srcOrd="0" destOrd="0" presId="urn:microsoft.com/office/officeart/2005/8/layout/cycle3"/>
    <dgm:cxn modelId="{7DA6C7B4-1B0A-42E5-88CC-8984744A6A82}" srcId="{BE0A9A79-E014-42A6-923B-C2C0CC7DDC07}" destId="{CFA8B59A-8EC7-4760-9C52-576D5CC8AB19}" srcOrd="0" destOrd="0" parTransId="{0E873428-817D-446A-9DF8-8E5631AA24B9}" sibTransId="{D87F2492-E940-4143-A9AB-2AF93787EF00}"/>
    <dgm:cxn modelId="{670FB93C-7C65-4DD7-A12E-48DF342877FD}" type="presOf" srcId="{EF7C1E70-A41F-4915-803F-D588A20CBF3A}" destId="{AF41D76E-9551-4ED7-B77F-C0ED5F4F34CD}" srcOrd="0" destOrd="0" presId="urn:microsoft.com/office/officeart/2005/8/layout/cycle3"/>
    <dgm:cxn modelId="{BBE2D9C3-2889-4328-8D0F-6C8A5332D217}" type="presOf" srcId="{BE0A9A79-E014-42A6-923B-C2C0CC7DDC07}" destId="{6F30CB67-298E-4EAF-A8BA-23ABC6D1E9B0}" srcOrd="0" destOrd="0" presId="urn:microsoft.com/office/officeart/2005/8/layout/cycle3"/>
    <dgm:cxn modelId="{3F585D91-99AD-43DD-9EBA-3C2157405438}" type="presOf" srcId="{893777DE-033A-4C85-8058-9FB051727B0C}" destId="{FFB5C8BA-20EF-4F7C-B02F-BB8A729D7CBC}" srcOrd="0" destOrd="0" presId="urn:microsoft.com/office/officeart/2005/8/layout/cycle3"/>
    <dgm:cxn modelId="{F713C723-4DA8-4A08-92CC-30B4AF34A7FB}" srcId="{BE0A9A79-E014-42A6-923B-C2C0CC7DDC07}" destId="{F1E2DB2F-E4AA-4DA5-A8DD-8F8DB9BB9D47}" srcOrd="2" destOrd="0" parTransId="{F8A5EE33-79DD-4C8B-80FD-37D8B8C1A2D5}" sibTransId="{F5349A97-480B-41C0-90FB-A94A01D3711D}"/>
    <dgm:cxn modelId="{329EBF0B-A1B7-419D-8868-62638C1AD737}" type="presOf" srcId="{626E48B6-76FD-4822-B3D2-F3494C0CF316}" destId="{5D03B067-484E-4946-8493-692B97799E82}" srcOrd="0" destOrd="0" presId="urn:microsoft.com/office/officeart/2005/8/layout/cycle3"/>
    <dgm:cxn modelId="{1B3519EB-1CD7-49ED-B7A7-E469BB5F1A46}" type="presParOf" srcId="{6F30CB67-298E-4EAF-A8BA-23ABC6D1E9B0}" destId="{E470E6C6-1318-49D3-8A70-01272E0BF5D8}" srcOrd="0" destOrd="0" presId="urn:microsoft.com/office/officeart/2005/8/layout/cycle3"/>
    <dgm:cxn modelId="{DBB62A14-18B6-40B9-AF3A-19B55C6DB383}" type="presParOf" srcId="{E470E6C6-1318-49D3-8A70-01272E0BF5D8}" destId="{6E55238B-C084-4512-97D5-2750E97A911D}" srcOrd="0" destOrd="0" presId="urn:microsoft.com/office/officeart/2005/8/layout/cycle3"/>
    <dgm:cxn modelId="{FCD2BCFB-039E-49BC-9A76-D8FDFD14457A}" type="presParOf" srcId="{E470E6C6-1318-49D3-8A70-01272E0BF5D8}" destId="{5C058E75-2E61-429A-B73E-33A4DA1B5D89}" srcOrd="1" destOrd="0" presId="urn:microsoft.com/office/officeart/2005/8/layout/cycle3"/>
    <dgm:cxn modelId="{E1348889-A676-4000-8536-FEADA99F8ED3}" type="presParOf" srcId="{E470E6C6-1318-49D3-8A70-01272E0BF5D8}" destId="{AF41D76E-9551-4ED7-B77F-C0ED5F4F34CD}" srcOrd="2" destOrd="0" presId="urn:microsoft.com/office/officeart/2005/8/layout/cycle3"/>
    <dgm:cxn modelId="{FC5DFE8A-BE11-4621-955A-2BB134C05F4A}" type="presParOf" srcId="{E470E6C6-1318-49D3-8A70-01272E0BF5D8}" destId="{4C41BFFC-F990-4D92-BA4F-BAA91C7F5146}" srcOrd="3" destOrd="0" presId="urn:microsoft.com/office/officeart/2005/8/layout/cycle3"/>
    <dgm:cxn modelId="{21519928-E601-45AA-8FBE-14BE15237CD5}" type="presParOf" srcId="{E470E6C6-1318-49D3-8A70-01272E0BF5D8}" destId="{5D03B067-484E-4946-8493-692B97799E82}" srcOrd="4" destOrd="0" presId="urn:microsoft.com/office/officeart/2005/8/layout/cycle3"/>
    <dgm:cxn modelId="{2AB209FD-11C0-4BE4-B811-8EFD2717C07A}" type="presParOf" srcId="{E470E6C6-1318-49D3-8A70-01272E0BF5D8}" destId="{FFB5C8BA-20EF-4F7C-B02F-BB8A729D7CB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8EA5E0-D27B-40EC-A4EE-83551EE9F0DF}">
      <dsp:nvSpPr>
        <dsp:cNvPr id="0" name=""/>
        <dsp:cNvSpPr/>
      </dsp:nvSpPr>
      <dsp:spPr>
        <a:xfrm>
          <a:off x="2438399" y="251329"/>
          <a:ext cx="3657600" cy="216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OPIS TEZE  </a:t>
          </a:r>
          <a:endParaRPr lang="en-US" sz="1400" kern="1200" dirty="0"/>
        </a:p>
      </dsp:txBody>
      <dsp:txXfrm>
        <a:off x="2438399" y="251329"/>
        <a:ext cx="3657600" cy="216917"/>
      </dsp:txXfrm>
    </dsp:sp>
    <dsp:sp modelId="{3D24FA67-B07A-4D0E-B290-05EA32EEC300}">
      <dsp:nvSpPr>
        <dsp:cNvPr id="0" name=""/>
        <dsp:cNvSpPr/>
      </dsp:nvSpPr>
      <dsp:spPr>
        <a:xfrm>
          <a:off x="0" y="1884"/>
          <a:ext cx="2438400" cy="70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UVOD</a:t>
          </a:r>
          <a:endParaRPr lang="en-US" sz="1500" kern="1200" dirty="0"/>
        </a:p>
      </dsp:txBody>
      <dsp:txXfrm>
        <a:off x="0" y="1884"/>
        <a:ext cx="2438400" cy="702818"/>
      </dsp:txXfrm>
    </dsp:sp>
    <dsp:sp modelId="{25BF8889-E35D-4D14-BD09-105FA7F73361}">
      <dsp:nvSpPr>
        <dsp:cNvPr id="0" name=""/>
        <dsp:cNvSpPr/>
      </dsp:nvSpPr>
      <dsp:spPr>
        <a:xfrm>
          <a:off x="2438399" y="877677"/>
          <a:ext cx="3657600" cy="4974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RAZVOJ ISTRA</a:t>
          </a:r>
          <a:r>
            <a:rPr lang="hr-HR" sz="1400" kern="1200" dirty="0" smtClean="0"/>
            <a:t>ŽIVANJA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ZNA</a:t>
          </a:r>
          <a:r>
            <a:rPr lang="hr-HR" sz="1400" kern="1200" dirty="0" smtClean="0"/>
            <a:t>ČAJ ISTRAŽIVANJA</a:t>
          </a:r>
          <a:endParaRPr lang="en-US" sz="1400" kern="1200" dirty="0"/>
        </a:p>
      </dsp:txBody>
      <dsp:txXfrm>
        <a:off x="2438399" y="877677"/>
        <a:ext cx="3657600" cy="497433"/>
      </dsp:txXfrm>
    </dsp:sp>
    <dsp:sp modelId="{3FA9D5A7-714C-499E-857A-EFC591F64FB2}">
      <dsp:nvSpPr>
        <dsp:cNvPr id="0" name=""/>
        <dsp:cNvSpPr/>
      </dsp:nvSpPr>
      <dsp:spPr>
        <a:xfrm>
          <a:off x="0" y="774985"/>
          <a:ext cx="2438400" cy="70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TEORIJSKI PRISTUP PROBLEMU </a:t>
          </a:r>
          <a:endParaRPr lang="en-US" sz="1500" kern="1200" dirty="0"/>
        </a:p>
      </dsp:txBody>
      <dsp:txXfrm>
        <a:off x="0" y="774985"/>
        <a:ext cx="2438400" cy="702818"/>
      </dsp:txXfrm>
    </dsp:sp>
    <dsp:sp modelId="{9277879C-81B1-400A-AAD2-3AC902FE7040}">
      <dsp:nvSpPr>
        <dsp:cNvPr id="0" name=""/>
        <dsp:cNvSpPr/>
      </dsp:nvSpPr>
      <dsp:spPr>
        <a:xfrm>
          <a:off x="2439590" y="1548085"/>
          <a:ext cx="3650459" cy="2241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Problem </a:t>
          </a:r>
          <a:r>
            <a:rPr lang="en-US" sz="1200" kern="1200" dirty="0" err="1" smtClean="0"/>
            <a:t>istraživanja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Predmet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istraživanja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Cilj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istraživanja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Zadaci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istraživanja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Hipoteze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istraživanja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Varijable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istraživanja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Populacija i uzorak istraživanja 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Metode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tehnike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instrumenti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istraživanja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Statistička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obrada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podataka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2439590" y="1548085"/>
        <a:ext cx="3650459" cy="2241210"/>
      </dsp:txXfrm>
    </dsp:sp>
    <dsp:sp modelId="{37CBEE9B-43E8-4B05-8A5D-57B9644D0ED6}">
      <dsp:nvSpPr>
        <dsp:cNvPr id="0" name=""/>
        <dsp:cNvSpPr/>
      </dsp:nvSpPr>
      <dsp:spPr>
        <a:xfrm>
          <a:off x="5950" y="2317281"/>
          <a:ext cx="2433639" cy="70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METODOLOŠKI PRISTUP PROBLEMU </a:t>
          </a:r>
          <a:endParaRPr lang="en-US" sz="1500" kern="1200" dirty="0"/>
        </a:p>
      </dsp:txBody>
      <dsp:txXfrm>
        <a:off x="5950" y="2317281"/>
        <a:ext cx="2433639" cy="702818"/>
      </dsp:txXfrm>
    </dsp:sp>
    <dsp:sp modelId="{6966DBBF-DDA5-487E-8CE8-D3C5765029A2}">
      <dsp:nvSpPr>
        <dsp:cNvPr id="0" name=""/>
        <dsp:cNvSpPr/>
      </dsp:nvSpPr>
      <dsp:spPr>
        <a:xfrm>
          <a:off x="2438400" y="4041991"/>
          <a:ext cx="3657600" cy="3379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KRITI</a:t>
          </a:r>
          <a:r>
            <a:rPr lang="hr-HR" sz="1200" kern="1200" dirty="0" smtClean="0"/>
            <a:t>Č</a:t>
          </a:r>
          <a:r>
            <a:rPr lang="en-US" sz="1200" kern="1200" dirty="0" smtClean="0"/>
            <a:t>KI OSVRT NA RE</a:t>
          </a:r>
          <a:r>
            <a:rPr lang="hr-HR" sz="1200" kern="1200" dirty="0" smtClean="0"/>
            <a:t>Z</a:t>
          </a:r>
          <a:r>
            <a:rPr lang="en-US" sz="1200" kern="1200" dirty="0" smtClean="0"/>
            <a:t>ULTATE</a:t>
          </a:r>
          <a:r>
            <a:rPr lang="hr-HR" sz="1200" kern="1200" dirty="0" smtClean="0"/>
            <a:t> ANALIZE</a:t>
          </a:r>
          <a:endParaRPr lang="en-US" sz="1200" kern="1200" dirty="0"/>
        </a:p>
      </dsp:txBody>
      <dsp:txXfrm>
        <a:off x="2438400" y="4041991"/>
        <a:ext cx="3657600" cy="337992"/>
      </dsp:txXfrm>
    </dsp:sp>
    <dsp:sp modelId="{E4226B88-6365-47CA-AA64-2F5587F3C4D7}">
      <dsp:nvSpPr>
        <dsp:cNvPr id="0" name=""/>
        <dsp:cNvSpPr/>
      </dsp:nvSpPr>
      <dsp:spPr>
        <a:xfrm>
          <a:off x="0" y="3859578"/>
          <a:ext cx="2438400" cy="70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REZULTATI ISTRAŽIVANJA I INTERPRETACIJA REZULTATA </a:t>
          </a:r>
          <a:endParaRPr lang="it-IT" sz="1500" kern="1200"/>
        </a:p>
      </dsp:txBody>
      <dsp:txXfrm>
        <a:off x="0" y="3859578"/>
        <a:ext cx="2438400" cy="702818"/>
      </dsp:txXfrm>
    </dsp:sp>
    <dsp:sp modelId="{7BE1EA37-75D4-4CE1-9CA7-024B77B539A9}">
      <dsp:nvSpPr>
        <dsp:cNvPr id="0" name=""/>
        <dsp:cNvSpPr/>
      </dsp:nvSpPr>
      <dsp:spPr>
        <a:xfrm>
          <a:off x="2438995" y="4632678"/>
          <a:ext cx="3654028" cy="10266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ZAKLJUČNA RAZMATRANJA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PRIJEDLOG DALJNJEG ISTRAŽIVANJA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EVENTUALNA POBOLJŠANJA I KOREKCIJE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PRILOZI I LITERATURA</a:t>
          </a:r>
          <a:endParaRPr lang="en-US" sz="1200" kern="1200" dirty="0"/>
        </a:p>
      </dsp:txBody>
      <dsp:txXfrm>
        <a:off x="2438995" y="4632678"/>
        <a:ext cx="3654028" cy="1026684"/>
      </dsp:txXfrm>
    </dsp:sp>
    <dsp:sp modelId="{136B85A0-690F-4054-8F09-7AD6A1788AB9}">
      <dsp:nvSpPr>
        <dsp:cNvPr id="0" name=""/>
        <dsp:cNvSpPr/>
      </dsp:nvSpPr>
      <dsp:spPr>
        <a:xfrm>
          <a:off x="2976" y="4794611"/>
          <a:ext cx="2436018" cy="70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ZAKLJU</a:t>
          </a:r>
          <a:r>
            <a:rPr lang="hr-HR" sz="1500" kern="1200" dirty="0" smtClean="0"/>
            <a:t>Č</a:t>
          </a:r>
          <a:r>
            <a:rPr lang="it-IT" sz="1500" kern="1200" dirty="0" smtClean="0"/>
            <a:t>NA RAZMATRANJA</a:t>
          </a:r>
          <a:endParaRPr lang="it-IT" sz="1500" kern="1200" dirty="0"/>
        </a:p>
      </dsp:txBody>
      <dsp:txXfrm>
        <a:off x="2976" y="4794611"/>
        <a:ext cx="2436018" cy="7028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58E75-2E61-429A-B73E-33A4DA1B5D89}">
      <dsp:nvSpPr>
        <dsp:cNvPr id="0" name=""/>
        <dsp:cNvSpPr/>
      </dsp:nvSpPr>
      <dsp:spPr>
        <a:xfrm>
          <a:off x="1168595" y="-326518"/>
          <a:ext cx="5367665" cy="5367665"/>
        </a:xfrm>
        <a:prstGeom prst="circularArrow">
          <a:avLst>
            <a:gd name="adj1" fmla="val 5544"/>
            <a:gd name="adj2" fmla="val 330680"/>
            <a:gd name="adj3" fmla="val 12788082"/>
            <a:gd name="adj4" fmla="val 1802100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5238B-C084-4512-97D5-2750E97A911D}">
      <dsp:nvSpPr>
        <dsp:cNvPr id="0" name=""/>
        <dsp:cNvSpPr/>
      </dsp:nvSpPr>
      <dsp:spPr>
        <a:xfrm>
          <a:off x="2107074" y="-106935"/>
          <a:ext cx="3490706" cy="1690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rgbClr val="FF0000"/>
              </a:solidFill>
            </a:rPr>
            <a:t>Tema</a:t>
          </a:r>
          <a:r>
            <a:rPr lang="en-US" sz="1600" b="1" i="1" kern="1200" dirty="0" smtClean="0">
              <a:solidFill>
                <a:srgbClr val="FF0000"/>
              </a:solidFill>
            </a:rPr>
            <a:t>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Times New Roman"/>
              <a:ea typeface="Cambria"/>
              <a:cs typeface="Times New Roman"/>
            </a:rPr>
            <a:t>Utjecaj vodnog bilja na vodni režim: krivulja trajanja vodostaja. Vodni režim i vegetacijski period na otvorenim vodotocima i umjetnim jezerima. Obalno vegetacijski profili</a:t>
          </a:r>
          <a:endParaRPr lang="en-US" sz="1600" kern="1200" dirty="0" smtClean="0"/>
        </a:p>
      </dsp:txBody>
      <dsp:txXfrm>
        <a:off x="2107074" y="-106935"/>
        <a:ext cx="3490706" cy="1690768"/>
      </dsp:txXfrm>
    </dsp:sp>
    <dsp:sp modelId="{AF41D76E-9551-4ED7-B77F-C0ED5F4F34CD}">
      <dsp:nvSpPr>
        <dsp:cNvPr id="0" name=""/>
        <dsp:cNvSpPr/>
      </dsp:nvSpPr>
      <dsp:spPr>
        <a:xfrm>
          <a:off x="4772826" y="1691820"/>
          <a:ext cx="2513107" cy="1256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rgbClr val="FF0000"/>
              </a:solidFill>
            </a:rPr>
            <a:t>Tema</a:t>
          </a:r>
          <a:r>
            <a:rPr lang="en-US" sz="1600" b="1" i="1" kern="1200" dirty="0" smtClean="0">
              <a:solidFill>
                <a:srgbClr val="FF0000"/>
              </a:solidFill>
            </a:rPr>
            <a:t>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Restauracija potoka u urbanim i </a:t>
          </a:r>
          <a:r>
            <a:rPr lang="hr-HR" sz="1600" kern="1200" dirty="0" err="1" smtClean="0"/>
            <a:t>semi</a:t>
          </a:r>
          <a:r>
            <a:rPr lang="hr-HR" sz="1600" kern="1200" dirty="0" smtClean="0"/>
            <a:t>-urbanim sredinama</a:t>
          </a:r>
          <a:endParaRPr lang="en-US" sz="1600" kern="1200" dirty="0"/>
        </a:p>
      </dsp:txBody>
      <dsp:txXfrm>
        <a:off x="4772826" y="1691820"/>
        <a:ext cx="2513107" cy="1256553"/>
      </dsp:txXfrm>
    </dsp:sp>
    <dsp:sp modelId="{4C41BFFC-F990-4D92-BA4F-BAA91C7F5146}">
      <dsp:nvSpPr>
        <dsp:cNvPr id="0" name=""/>
        <dsp:cNvSpPr/>
      </dsp:nvSpPr>
      <dsp:spPr>
        <a:xfrm>
          <a:off x="3941304" y="4250981"/>
          <a:ext cx="2513107" cy="1256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rgbClr val="FF0000"/>
              </a:solidFill>
            </a:rPr>
            <a:t>Tema</a:t>
          </a:r>
          <a:r>
            <a:rPr lang="en-US" sz="1600" b="1" i="1" kern="1200" dirty="0" smtClean="0">
              <a:solidFill>
                <a:srgbClr val="FF0000"/>
              </a:solidFill>
            </a:rPr>
            <a:t> 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>
              <a:latin typeface="Times New Roman"/>
              <a:ea typeface="Cambria"/>
              <a:cs typeface="Times New Roman"/>
            </a:rPr>
            <a:t>Pool</a:t>
          </a:r>
          <a:r>
            <a:rPr lang="hr-HR" sz="1600" kern="1200" dirty="0" smtClean="0">
              <a:latin typeface="Times New Roman"/>
              <a:ea typeface="Cambria"/>
              <a:cs typeface="Times New Roman"/>
            </a:rPr>
            <a:t> – </a:t>
          </a:r>
          <a:r>
            <a:rPr lang="hr-HR" sz="1600" kern="1200" dirty="0" err="1" smtClean="0">
              <a:latin typeface="Times New Roman"/>
              <a:ea typeface="Cambria"/>
              <a:cs typeface="Times New Roman"/>
            </a:rPr>
            <a:t>riffle</a:t>
          </a:r>
          <a:r>
            <a:rPr lang="hr-HR" sz="1600" kern="1200" dirty="0" smtClean="0">
              <a:latin typeface="Times New Roman"/>
              <a:ea typeface="Cambria"/>
              <a:cs typeface="Times New Roman"/>
            </a:rPr>
            <a:t> restauracijski efekt</a:t>
          </a:r>
          <a:endParaRPr lang="en-US" sz="1600" kern="1200" dirty="0"/>
        </a:p>
      </dsp:txBody>
      <dsp:txXfrm>
        <a:off x="3941304" y="4250981"/>
        <a:ext cx="2513107" cy="1256553"/>
      </dsp:txXfrm>
    </dsp:sp>
    <dsp:sp modelId="{5D03B067-484E-4946-8493-692B97799E82}">
      <dsp:nvSpPr>
        <dsp:cNvPr id="0" name=""/>
        <dsp:cNvSpPr/>
      </dsp:nvSpPr>
      <dsp:spPr>
        <a:xfrm>
          <a:off x="1250443" y="4250981"/>
          <a:ext cx="2513107" cy="1256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rgbClr val="FF0000"/>
              </a:solidFill>
            </a:rPr>
            <a:t>Tema</a:t>
          </a:r>
          <a:r>
            <a:rPr lang="en-US" sz="1600" b="1" i="1" kern="1200" dirty="0" smtClean="0">
              <a:solidFill>
                <a:srgbClr val="FF0000"/>
              </a:solidFill>
            </a:rPr>
            <a:t> 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Meandriranost</a:t>
          </a:r>
          <a:r>
            <a:rPr lang="hr-HR" sz="1600" kern="1200" dirty="0" smtClean="0"/>
            <a:t> rijeke</a:t>
          </a:r>
          <a:endParaRPr lang="en-US" sz="1600" kern="1200" dirty="0"/>
        </a:p>
      </dsp:txBody>
      <dsp:txXfrm>
        <a:off x="1250443" y="4250981"/>
        <a:ext cx="2513107" cy="1256553"/>
      </dsp:txXfrm>
    </dsp:sp>
    <dsp:sp modelId="{FFB5C8BA-20EF-4F7C-B02F-BB8A729D7CBC}">
      <dsp:nvSpPr>
        <dsp:cNvPr id="0" name=""/>
        <dsp:cNvSpPr/>
      </dsp:nvSpPr>
      <dsp:spPr>
        <a:xfrm>
          <a:off x="418922" y="1691820"/>
          <a:ext cx="2513107" cy="1256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rgbClr val="FF0000"/>
              </a:solidFill>
            </a:rPr>
            <a:t>Tema</a:t>
          </a:r>
          <a:r>
            <a:rPr lang="en-US" sz="1600" b="1" i="1" kern="1200" dirty="0" smtClean="0">
              <a:solidFill>
                <a:srgbClr val="FF0000"/>
              </a:solidFill>
            </a:rPr>
            <a:t>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Times New Roman"/>
              <a:ea typeface="Cambria"/>
              <a:cs typeface="Times New Roman"/>
            </a:rPr>
            <a:t>Biološke vodogradnje u funkciji stabilnosti dna i pokosa vodotoka</a:t>
          </a:r>
          <a:endParaRPr lang="en-US" sz="1600" kern="1200" dirty="0"/>
        </a:p>
      </dsp:txBody>
      <dsp:txXfrm>
        <a:off x="418922" y="1691820"/>
        <a:ext cx="2513107" cy="125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2A926-5B1F-4E6B-9178-6DD8C7A2E570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ACFE5-5D29-42B5-B194-EC0CEDB39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D155F-73A9-445A-B57F-19B43EBB22E8}" type="slidenum">
              <a:rPr lang="hr-HR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D155F-73A9-445A-B57F-19B43EBB22E8}" type="slidenum">
              <a:rPr lang="hr-HR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D155F-73A9-445A-B57F-19B43EBB22E8}" type="slidenum">
              <a:rPr lang="hr-HR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D155F-73A9-445A-B57F-19B43EBB22E8}" type="slidenum">
              <a:rPr lang="hr-HR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D155F-73A9-445A-B57F-19B43EBB22E8}" type="slidenum">
              <a:rPr lang="hr-HR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8ABD7-3C93-411A-803D-183E5AF4A0F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57C50-C71A-4B28-9ACF-26380CBFE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71C95-F6A5-4287-8346-66391C8EF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6E169-3DFE-49FA-8A6C-78C6CD0D7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6BE69-8714-4310-8F99-63E88BB4AE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E3484-DB83-4665-8B94-C285C90E2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AE899-66DE-47A2-9095-E7743855F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CDCDA-1A29-4848-ACC3-E05EB1EC11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9F032-80F5-4904-9ABF-A1DFA8E46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631AF-2044-4250-84A5-78FCAEABC2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EE81C-0E66-4E23-9E00-70CB62C379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832A9-AFD3-4C9D-B031-9D5160C44D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5EE469-B996-48D2-88B2-1BACA314F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7162800" cy="762000"/>
          </a:xfrm>
        </p:spPr>
        <p:txBody>
          <a:bodyPr/>
          <a:lstStyle/>
          <a:p>
            <a:r>
              <a:rPr lang="hr-HR" b="1" dirty="0" smtClean="0">
                <a:solidFill>
                  <a:srgbClr val="66FF99"/>
                </a:solidFill>
              </a:rPr>
              <a:t>      </a:t>
            </a:r>
            <a:r>
              <a:rPr lang="en-US" b="1" dirty="0" smtClean="0">
                <a:solidFill>
                  <a:srgbClr val="66FF99"/>
                </a:solidFill>
              </a:rPr>
              <a:t> </a:t>
            </a: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rincip</a:t>
            </a: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roces</a:t>
            </a: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hr-HR" b="1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ra</a:t>
            </a:r>
            <a:r>
              <a:rPr lang="hr-HR" b="1" dirty="0" err="1" smtClean="0">
                <a:solidFill>
                  <a:schemeClr val="bg2">
                    <a:lumMod val="50000"/>
                  </a:schemeClr>
                </a:solidFill>
              </a:rPr>
              <a:t>ksa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23850" y="549275"/>
            <a:ext cx="85344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hr-HR" sz="4800" b="1" dirty="0">
              <a:solidFill>
                <a:srgbClr val="00FF00"/>
              </a:solidFill>
            </a:endParaRPr>
          </a:p>
          <a:p>
            <a:pPr algn="ctr"/>
            <a:r>
              <a:rPr lang="hr-HR" sz="4800" b="1" dirty="0">
                <a:solidFill>
                  <a:schemeClr val="tx1"/>
                </a:solidFill>
              </a:rPr>
              <a:t>BIOLOŠKE  VODOGRADNJE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</a:rPr>
              <a:t>P1</a:t>
            </a:r>
          </a:p>
          <a:p>
            <a:pPr algn="ctr"/>
            <a:endParaRPr lang="hr-HR" sz="1200" b="1" dirty="0">
              <a:solidFill>
                <a:srgbClr val="00FF00"/>
              </a:solidFill>
            </a:endParaRPr>
          </a:p>
          <a:p>
            <a:pPr algn="ctr"/>
            <a:r>
              <a:rPr lang="hr-HR" sz="3200" b="1" dirty="0">
                <a:solidFill>
                  <a:schemeClr val="tx1"/>
                </a:solidFill>
              </a:rPr>
              <a:t>EKOLOŠKO UREĐENJE 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</a:rPr>
              <a:t>I OBNOVA VODOTOKA </a:t>
            </a:r>
            <a:endParaRPr lang="hr-HR" sz="48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5616" y="4653136"/>
            <a:ext cx="7772400" cy="119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hr-H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Doc.dr.sc. Duška Kunštek</a:t>
            </a: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756576" cy="521653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44" y="1340768"/>
            <a:ext cx="8411156" cy="5273377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40570"/>
            <a:ext cx="7981759" cy="571743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874767" cy="4765129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548916" cy="4793133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517770" cy="454910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876945" cy="4889524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547664" y="1196752"/>
          <a:ext cx="6096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2154"/>
          </a:xfrm>
        </p:spPr>
        <p:txBody>
          <a:bodyPr>
            <a:normAutofit/>
          </a:bodyPr>
          <a:lstStyle/>
          <a:p>
            <a:r>
              <a:rPr lang="en-US" dirty="0" err="1" smtClean="0"/>
              <a:t>Odabir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hr-HR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611560" y="1196752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AutoShape 17"/>
          <p:cNvCxnSpPr>
            <a:cxnSpLocks noChangeShapeType="1"/>
          </p:cNvCxnSpPr>
          <p:nvPr/>
        </p:nvCxnSpPr>
        <p:spPr bwMode="gray">
          <a:xfrm>
            <a:off x="5568504" y="5298118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Tehnologija rješavanja problema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1813" y="1595338"/>
            <a:ext cx="1724025" cy="482600"/>
            <a:chOff x="816" y="2304"/>
            <a:chExt cx="1440" cy="448"/>
          </a:xfrm>
        </p:grpSpPr>
        <p:sp>
          <p:nvSpPr>
            <p:cNvPr id="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1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1813" y="2738338"/>
            <a:ext cx="1724025" cy="482600"/>
            <a:chOff x="816" y="2304"/>
            <a:chExt cx="1440" cy="448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2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1813" y="3881338"/>
            <a:ext cx="1724025" cy="482600"/>
            <a:chOff x="816" y="2304"/>
            <a:chExt cx="1440" cy="448"/>
          </a:xfrm>
        </p:grpSpPr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3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31813" y="5024338"/>
            <a:ext cx="1724025" cy="482600"/>
            <a:chOff x="816" y="2304"/>
            <a:chExt cx="1440" cy="448"/>
          </a:xfrm>
        </p:grpSpPr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4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cxnSp>
        <p:nvCxnSpPr>
          <p:cNvPr id="15" name="AutoShape 15"/>
          <p:cNvCxnSpPr>
            <a:cxnSpLocks noChangeShapeType="1"/>
            <a:stCxn id="4" idx="11"/>
            <a:endCxn id="8" idx="0"/>
          </p:cNvCxnSpPr>
          <p:nvPr/>
        </p:nvCxnSpPr>
        <p:spPr bwMode="gray">
          <a:xfrm>
            <a:off x="1389063" y="2022375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6"/>
          <p:cNvCxnSpPr>
            <a:cxnSpLocks noChangeShapeType="1"/>
            <a:stCxn id="7" idx="11"/>
            <a:endCxn id="11" idx="0"/>
          </p:cNvCxnSpPr>
          <p:nvPr/>
        </p:nvCxnSpPr>
        <p:spPr bwMode="gray">
          <a:xfrm>
            <a:off x="1389063" y="3165375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7"/>
          <p:cNvCxnSpPr>
            <a:cxnSpLocks noChangeShapeType="1"/>
            <a:stCxn id="10" idx="11"/>
            <a:endCxn id="14" idx="0"/>
          </p:cNvCxnSpPr>
          <p:nvPr/>
        </p:nvCxnSpPr>
        <p:spPr bwMode="gray">
          <a:xfrm>
            <a:off x="1389063" y="4308375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446213" y="2308125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446213" y="3552725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1446213" y="4670325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555776" y="1554718"/>
            <a:ext cx="1440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/>
              <a:t>UOČAVANJE PROBLEMA</a:t>
            </a:r>
            <a:endParaRPr lang="en-US" sz="1400" b="1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583159" y="2796125"/>
            <a:ext cx="14873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/>
              <a:t>ORIJENTACIJA</a:t>
            </a:r>
            <a:endParaRPr lang="en-US" sz="1400" b="1" dirty="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83159" y="3853149"/>
            <a:ext cx="1672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/>
              <a:t>DEFINICIJA PROBLEMA</a:t>
            </a:r>
            <a:endParaRPr lang="en-US" sz="1400" b="1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555776" y="4932932"/>
            <a:ext cx="16321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/>
              <a:t>UTVRĐIVANJE STANJA PROBLEMA</a:t>
            </a: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4716016" y="1595338"/>
            <a:ext cx="1724025" cy="482600"/>
            <a:chOff x="816" y="2304"/>
            <a:chExt cx="1440" cy="448"/>
          </a:xfrm>
        </p:grpSpPr>
        <p:sp>
          <p:nvSpPr>
            <p:cNvPr id="26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5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4716016" y="2738338"/>
            <a:ext cx="1724025" cy="482600"/>
            <a:chOff x="816" y="2304"/>
            <a:chExt cx="1440" cy="448"/>
          </a:xfrm>
        </p:grpSpPr>
        <p:sp>
          <p:nvSpPr>
            <p:cNvPr id="29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Koraci 6 i 7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4716016" y="3881338"/>
            <a:ext cx="1724025" cy="482600"/>
            <a:chOff x="816" y="2304"/>
            <a:chExt cx="1440" cy="448"/>
          </a:xfrm>
        </p:grpSpPr>
        <p:sp>
          <p:nvSpPr>
            <p:cNvPr id="32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8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4716016" y="5024338"/>
            <a:ext cx="1724025" cy="482600"/>
            <a:chOff x="816" y="2304"/>
            <a:chExt cx="1440" cy="448"/>
          </a:xfrm>
        </p:grpSpPr>
        <p:sp>
          <p:nvSpPr>
            <p:cNvPr id="3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9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cxnSp>
        <p:nvCxnSpPr>
          <p:cNvPr id="37" name="AutoShape 15"/>
          <p:cNvCxnSpPr>
            <a:cxnSpLocks noChangeShapeType="1"/>
            <a:stCxn id="26" idx="11"/>
            <a:endCxn id="30" idx="0"/>
          </p:cNvCxnSpPr>
          <p:nvPr/>
        </p:nvCxnSpPr>
        <p:spPr bwMode="gray">
          <a:xfrm>
            <a:off x="5573266" y="2022375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6"/>
          <p:cNvCxnSpPr>
            <a:cxnSpLocks noChangeShapeType="1"/>
            <a:stCxn id="29" idx="11"/>
            <a:endCxn id="33" idx="0"/>
          </p:cNvCxnSpPr>
          <p:nvPr/>
        </p:nvCxnSpPr>
        <p:spPr bwMode="gray">
          <a:xfrm>
            <a:off x="5573266" y="3165375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7"/>
          <p:cNvCxnSpPr>
            <a:cxnSpLocks noChangeShapeType="1"/>
            <a:stCxn id="32" idx="11"/>
            <a:endCxn id="36" idx="0"/>
          </p:cNvCxnSpPr>
          <p:nvPr/>
        </p:nvCxnSpPr>
        <p:spPr bwMode="gray">
          <a:xfrm>
            <a:off x="5573266" y="4308375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6588224" y="1437682"/>
            <a:ext cx="19313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/>
              <a:t>PROUČAVANJE STANJA PROBLEMA</a:t>
            </a:r>
            <a:endParaRPr lang="en-US" sz="1400" b="1" dirty="0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685532" y="2580681"/>
            <a:ext cx="1719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/>
              <a:t>IZRADA </a:t>
            </a:r>
            <a:r>
              <a:rPr lang="hr-HR" sz="1400" b="1" dirty="0" smtClean="0"/>
              <a:t>I OPTIMIZACIJA RJEŠENJA</a:t>
            </a:r>
            <a:endParaRPr lang="en-US" sz="1400" b="1" dirty="0"/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6663579" y="3831404"/>
            <a:ext cx="17416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 smtClean="0"/>
              <a:t>OBLIKOVANJE </a:t>
            </a:r>
            <a:r>
              <a:rPr lang="hr-HR" sz="1400" b="1" dirty="0"/>
              <a:t>RJEŠENJA</a:t>
            </a:r>
            <a:endParaRPr lang="en-US" sz="1400" b="1" dirty="0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6685532" y="4924470"/>
            <a:ext cx="1520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/>
              <a:t>PROVOĐENJE RJEŠENJA</a:t>
            </a:r>
            <a:endParaRPr lang="en-US" sz="1400" b="1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4713634" y="5949280"/>
            <a:ext cx="1724025" cy="482600"/>
            <a:chOff x="816" y="2304"/>
            <a:chExt cx="1440" cy="448"/>
          </a:xfrm>
        </p:grpSpPr>
        <p:sp>
          <p:nvSpPr>
            <p:cNvPr id="45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hr-HR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Korak 10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670451" y="5823996"/>
            <a:ext cx="16321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r-HR" sz="1400" b="1" dirty="0" smtClean="0"/>
              <a:t>USAVRŠAVANJE POSTUPKA RJEŠAVANJA</a:t>
            </a:r>
            <a:endParaRPr lang="hr-HR" sz="1400" b="1" dirty="0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V="1">
            <a:off x="3995935" y="5671595"/>
            <a:ext cx="3393877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5A4D-A6BE-46FE-8BBD-8B4F68B051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528" y="188640"/>
            <a:ext cx="295232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hr-HR" sz="2000" b="1" dirty="0" smtClean="0"/>
              <a:t>Izvedbeni plan kolegija:</a:t>
            </a:r>
            <a:endParaRPr lang="hr-HR" sz="2000" b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549275"/>
            <a:ext cx="8675687" cy="68263"/>
          </a:xfrm>
          <a:prstGeom prst="rect">
            <a:avLst/>
          </a:prstGeom>
          <a:solidFill>
            <a:srgbClr val="39D7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251520" y="689120"/>
            <a:ext cx="8568952" cy="3795604"/>
            <a:chOff x="251520" y="1052737"/>
            <a:chExt cx="8568952" cy="2922562"/>
          </a:xfrm>
        </p:grpSpPr>
        <p:sp>
          <p:nvSpPr>
            <p:cNvPr id="30725" name="Text Box 19"/>
            <p:cNvSpPr txBox="1">
              <a:spLocks noChangeArrowheads="1"/>
            </p:cNvSpPr>
            <p:nvPr/>
          </p:nvSpPr>
          <p:spPr bwMode="auto">
            <a:xfrm>
              <a:off x="251520" y="1052737"/>
              <a:ext cx="8568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hr-HR" dirty="0" smtClean="0"/>
                <a:t>1.	</a:t>
              </a:r>
              <a:r>
                <a:rPr lang="hr-HR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r-HR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atnica izvođenja nastave     	</a:t>
              </a:r>
              <a:r>
                <a:rPr lang="hr-HR" dirty="0" smtClean="0"/>
                <a:t> 30 + 30</a:t>
              </a:r>
              <a:endParaRPr lang="hr-HR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251520" y="2716091"/>
              <a:ext cx="8568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hr-HR" dirty="0" smtClean="0"/>
                <a:t>4.	</a:t>
              </a:r>
              <a:r>
                <a:rPr lang="hr-HR" dirty="0" smtClean="0">
                  <a:latin typeface="+mj-lt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hr-HR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Oblici nastave			 predavanja, vježbe, seminar </a:t>
              </a:r>
              <a:endParaRPr lang="hr-HR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251520" y="3605967"/>
              <a:ext cx="8568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hr-HR" dirty="0" smtClean="0">
                  <a:latin typeface="+mj-lt"/>
                  <a:ea typeface="Times New Roman" pitchFamily="18" charset="0"/>
                  <a:cs typeface="Arial" pitchFamily="34" charset="0"/>
                </a:rPr>
                <a:t>6.	</a:t>
              </a:r>
              <a:r>
                <a:rPr lang="hr-HR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I</a:t>
              </a:r>
              <a:r>
                <a:rPr lang="it-IT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spitni</a:t>
              </a:r>
              <a:r>
                <a:rPr lang="it-IT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termini</a:t>
              </a:r>
              <a:r>
                <a:rPr lang="hr-HR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			prema planu ispitnih rokova</a:t>
              </a:r>
              <a:endParaRPr lang="hr-HR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251520" y="3162406"/>
              <a:ext cx="8568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hr-HR" dirty="0" smtClean="0"/>
                <a:t>5.	</a:t>
              </a:r>
              <a:r>
                <a:rPr lang="hr-HR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hr-HR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it-IT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</a:t>
              </a:r>
              <a:r>
                <a:rPr lang="hr-HR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č</a:t>
              </a:r>
              <a:r>
                <a:rPr lang="it-IT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in </a:t>
              </a:r>
              <a:r>
                <a:rPr lang="it-IT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polaganja</a:t>
              </a:r>
              <a:r>
                <a:rPr lang="it-IT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ispita</a:t>
              </a:r>
              <a:r>
                <a:rPr lang="hr-HR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		pismeni (seminar) i usmeni</a:t>
              </a:r>
              <a:endParaRPr lang="hr-HR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51520" y="4653136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hr-HR" dirty="0" smtClean="0"/>
              <a:t>7.	Konzultacije			</a:t>
            </a:r>
            <a:r>
              <a:rPr lang="pl-PL" dirty="0" smtClean="0"/>
              <a:t>utorkom i srijedom od 11 do 						12 sati </a:t>
            </a:r>
            <a:r>
              <a:rPr lang="hr-HR" dirty="0" smtClean="0"/>
              <a:t>h, u kabinetu </a:t>
            </a:r>
            <a:r>
              <a:rPr lang="hr-HR" dirty="0" err="1" smtClean="0"/>
              <a:t>D.Kunštek</a:t>
            </a:r>
            <a:r>
              <a:rPr lang="hr-HR" dirty="0" smtClean="0"/>
              <a:t>		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51520" y="1121167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r-HR" dirty="0" smtClean="0"/>
              <a:t>2.	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Opterećenje		</a:t>
            </a:r>
            <a:r>
              <a:rPr lang="hr-H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4   + </a:t>
            </a:r>
            <a:r>
              <a:rPr lang="hr-HR" dirty="0" smtClean="0">
                <a:ea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(6 ECTS boda)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1520" y="1697231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 startAt="3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Praćenje  nastave i obavijesti na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	web-u:  </a:t>
            </a:r>
            <a:r>
              <a:rPr lang="hr-H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	</a:t>
            </a:r>
            <a:r>
              <a:rPr lang="hr-HR" dirty="0" smtClean="0">
                <a:ea typeface="Times New Roman" pitchFamily="18" charset="0"/>
                <a:cs typeface="Times New Roman" pitchFamily="18" charset="0"/>
              </a:rPr>
              <a:t>http://www.grad.unizg.hr/predmet/</a:t>
            </a:r>
            <a:r>
              <a:rPr lang="hr-HR" dirty="0" err="1" smtClean="0">
                <a:ea typeface="Times New Roman" pitchFamily="18" charset="0"/>
                <a:cs typeface="Times New Roman" pitchFamily="18" charset="0"/>
              </a:rPr>
              <a:t>biovod</a:t>
            </a:r>
            <a:r>
              <a:rPr lang="hr-HR" dirty="0" smtClean="0">
                <a:ea typeface="Times New Roman" pitchFamily="18" charset="0"/>
                <a:cs typeface="Times New Roman" pitchFamily="18" charset="0"/>
              </a:rPr>
              <a:t>_b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Bojan Petras\My Documents\My Pictures\OBV-profi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DEE0"/>
              </a:clrFrom>
              <a:clrTo>
                <a:srgbClr val="DEDE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14400"/>
            <a:ext cx="8458200" cy="565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87624" y="116632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51435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03648" y="692696"/>
            <a:ext cx="4824536" cy="1008112"/>
          </a:xfrm>
          <a:prstGeom prst="rect">
            <a:avLst/>
          </a:prstGeom>
          <a:solidFill>
            <a:srgbClr val="F3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Slojevi vegetacije </a:t>
            </a:r>
            <a:r>
              <a:rPr lang="hr-HR" sz="1400" dirty="0" smtClean="0">
                <a:solidFill>
                  <a:schemeClr val="tx2"/>
                </a:solidFill>
              </a:rPr>
              <a:t/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Pružaju utočište, zaklon i koridor kretanja životinja</a:t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Usporavaju poplavne vode i smanjiti eroziju </a:t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Palo voće, lišće i grane daju organsku hranu vodotoku</a:t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Pružaju hlad i reguliraju  temperaturu vodotoka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648" y="4653136"/>
            <a:ext cx="3384376" cy="1944216"/>
          </a:xfrm>
          <a:prstGeom prst="rect">
            <a:avLst/>
          </a:prstGeom>
          <a:solidFill>
            <a:srgbClr val="F3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Trupci i lišće </a:t>
            </a:r>
            <a:r>
              <a:rPr lang="hr-HR" sz="1400" dirty="0" smtClean="0">
                <a:solidFill>
                  <a:schemeClr val="tx2"/>
                </a:solidFill>
              </a:rPr>
              <a:t/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Zadržava sediment i filtrira hranjive tvari iz vanjskih voda</a:t>
            </a:r>
          </a:p>
          <a:p>
            <a:r>
              <a:rPr lang="hr-HR" sz="1400" dirty="0" smtClean="0">
                <a:solidFill>
                  <a:schemeClr val="tx2"/>
                </a:solidFill>
              </a:rPr>
              <a:t>- Zadržava sjeme u vrijeme poplava, omogućujući im da klijaju </a:t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Usporavaju poplavne vode i smanjiti eroziju </a:t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Osiguravaju stanište vodenih i kopnenih životinja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8024" y="4653136"/>
            <a:ext cx="3240360" cy="1944216"/>
          </a:xfrm>
          <a:prstGeom prst="rect">
            <a:avLst/>
          </a:prstGeom>
          <a:solidFill>
            <a:srgbClr val="F3F3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Biljni korijeni </a:t>
            </a:r>
            <a:r>
              <a:rPr lang="hr-HR" sz="1400" dirty="0" smtClean="0">
                <a:solidFill>
                  <a:schemeClr val="tx2"/>
                </a:solidFill>
              </a:rPr>
              <a:t/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Stabiliziraju pokose nasipa </a:t>
            </a:r>
            <a:br>
              <a:rPr lang="hr-HR" sz="1400" dirty="0" smtClean="0">
                <a:solidFill>
                  <a:schemeClr val="tx2"/>
                </a:solidFill>
              </a:rPr>
            </a:br>
            <a:r>
              <a:rPr lang="hr-HR" sz="1400" dirty="0" smtClean="0">
                <a:solidFill>
                  <a:schemeClr val="tx2"/>
                </a:solidFill>
              </a:rPr>
              <a:t>- Uzimaju </a:t>
            </a:r>
            <a:r>
              <a:rPr lang="hr-HR" sz="1400" dirty="0" err="1" smtClean="0">
                <a:solidFill>
                  <a:schemeClr val="tx2"/>
                </a:solidFill>
              </a:rPr>
              <a:t>nutriente</a:t>
            </a:r>
            <a:r>
              <a:rPr lang="hr-HR" sz="1400" dirty="0" smtClean="0">
                <a:solidFill>
                  <a:schemeClr val="tx2"/>
                </a:solidFill>
              </a:rPr>
              <a:t> -  hranjive  iz podzemnih voda prije ulaska u potok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5616" y="18864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Visoka vegetacija može se naći na gornjim i srednjim, te u manjoj mjeri, nižim obalama i sastoji se od drveća koje raste i do 20 metara visine. Geologije i vodni režim utječu na dubinu korijena, ali najčešće visoka vegetacija ima duboko i složeno korijenje.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Niska vegetacija se također može pronaći na gornjim i srednjim obalama vodotoka , ali ima je i na nizinskim obalnim dijelovima.  Sastoji se od vegetacijskih vrsta rasta od 1 do 5 metara sa značajno manjom dubinom </a:t>
            </a:r>
            <a:r>
              <a:rPr lang="hr-HR" sz="2000" dirty="0" err="1" smtClean="0"/>
              <a:t>zakorjevanja</a:t>
            </a:r>
            <a:r>
              <a:rPr lang="hr-HR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Pokrivači tla kao što su grmlje, trave, šaš i  druge manje biljke od 1 metar od vitalnog su značaja za stabilizaciju gornjeg sloja tla </a:t>
            </a:r>
          </a:p>
          <a:p>
            <a:r>
              <a:rPr lang="hr-HR" sz="2000" dirty="0" smtClean="0"/>
              <a:t>u debljini od 30 centimetara. Ovaj tip </a:t>
            </a:r>
          </a:p>
          <a:p>
            <a:r>
              <a:rPr lang="hr-HR" sz="2000" dirty="0" smtClean="0"/>
              <a:t>vegetacije je pronađena i među visokom i </a:t>
            </a:r>
          </a:p>
          <a:p>
            <a:r>
              <a:rPr lang="hr-HR" sz="2000" dirty="0" smtClean="0"/>
              <a:t>niskom vegetacijom , ali ne može rasti na </a:t>
            </a:r>
          </a:p>
          <a:p>
            <a:r>
              <a:rPr lang="hr-HR" sz="2000" dirty="0" smtClean="0"/>
              <a:t>nožici obale, jer nije u stanju izdržati </a:t>
            </a:r>
          </a:p>
          <a:p>
            <a:r>
              <a:rPr lang="hr-HR" sz="2000" dirty="0" smtClean="0"/>
              <a:t>plavljenja. </a:t>
            </a:r>
            <a:r>
              <a:rPr lang="hr-HR" sz="2000" dirty="0" err="1" smtClean="0"/>
              <a:t>Makrofiti</a:t>
            </a:r>
            <a:r>
              <a:rPr lang="hr-HR" sz="2000" dirty="0" smtClean="0"/>
              <a:t> se nalaze upravo </a:t>
            </a:r>
          </a:p>
          <a:p>
            <a:r>
              <a:rPr lang="hr-HR" sz="2000" dirty="0" smtClean="0"/>
              <a:t>na mjestima rubne nožice pokosa obale i </a:t>
            </a:r>
          </a:p>
          <a:p>
            <a:r>
              <a:rPr lang="hr-HR" sz="2000" dirty="0" smtClean="0"/>
              <a:t>uključuju šaš, juri, i trstiku koji imaju </a:t>
            </a:r>
          </a:p>
          <a:p>
            <a:r>
              <a:rPr lang="hr-HR" sz="2000" dirty="0" smtClean="0"/>
              <a:t>plitko korijenje i rastu uz rub vode.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4176464" cy="236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5616" y="18864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6543675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62068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Primjeri izmjene </a:t>
            </a:r>
            <a:r>
              <a:rPr lang="hr-HR" sz="1600" dirty="0" err="1" smtClean="0"/>
              <a:t>proticajnog</a:t>
            </a:r>
            <a:r>
              <a:rPr lang="hr-HR" sz="1600" dirty="0" smtClean="0"/>
              <a:t> profila i hidrauličke slike toka na:</a:t>
            </a:r>
          </a:p>
          <a:p>
            <a:r>
              <a:rPr lang="hr-HR" sz="1600" dirty="0" smtClean="0"/>
              <a:t>Gore lijevo: 'lanac bara - retencija' nastao je u potoku u cilju usporavanja protoka vode i omogućavanja taloženja sedimenta. </a:t>
            </a:r>
            <a:br>
              <a:rPr lang="hr-HR" sz="1600" dirty="0" smtClean="0"/>
            </a:br>
            <a:r>
              <a:rPr lang="hr-HR" sz="1600" dirty="0" smtClean="0"/>
              <a:t>Gore desno: Kameni </a:t>
            </a:r>
            <a:r>
              <a:rPr lang="hr-HR" sz="1600" dirty="0" err="1" smtClean="0"/>
              <a:t>nabačaj</a:t>
            </a:r>
            <a:r>
              <a:rPr lang="hr-HR" sz="1600" dirty="0" smtClean="0"/>
              <a:t> također je instaliran kako bi se spriječila erozije korita.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060848"/>
            <a:ext cx="180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Dolje lijevo: Opsežno presađivanje je provedeno od strane Konzervatorskog udruženja u Australiji. </a:t>
            </a:r>
            <a:br>
              <a:rPr lang="hr-HR" sz="1600" dirty="0" smtClean="0"/>
            </a:br>
            <a:r>
              <a:rPr lang="hr-HR" sz="1600" dirty="0" smtClean="0"/>
              <a:t>Dolje desno: 26 mjeseci kasnije obnova vegetacije i prirodna obnova bili su vrlo uspješni. </a:t>
            </a:r>
            <a:br>
              <a:rPr lang="hr-HR" sz="1600" dirty="0" smtClean="0"/>
            </a:br>
            <a:endParaRPr lang="hr-HR" sz="1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85311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4392488" cy="255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16016" y="12687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Stanište vodotoka formirano balvanom paralelno sa  tokom, </a:t>
            </a:r>
            <a:r>
              <a:rPr lang="hr-HR" dirty="0" err="1" smtClean="0"/>
              <a:t>Warren</a:t>
            </a:r>
            <a:r>
              <a:rPr lang="hr-HR" dirty="0" smtClean="0"/>
              <a:t> Rijeka, </a:t>
            </a:r>
            <a:r>
              <a:rPr lang="hr-HR" dirty="0" err="1" smtClean="0"/>
              <a:t>Western</a:t>
            </a:r>
            <a:r>
              <a:rPr lang="hr-HR" dirty="0" smtClean="0"/>
              <a:t> Australia. fotografija Simon </a:t>
            </a:r>
            <a:r>
              <a:rPr lang="hr-HR" dirty="0" err="1" smtClean="0"/>
              <a:t>Treadwell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536" y="450912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Stanište vodotoka </a:t>
            </a:r>
            <a:br>
              <a:rPr lang="hr-HR" dirty="0" smtClean="0"/>
            </a:br>
            <a:r>
              <a:rPr lang="hr-HR" dirty="0" smtClean="0"/>
              <a:t>formirano balvanom okomito na tok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Kiewa</a:t>
            </a:r>
            <a:r>
              <a:rPr lang="en-US" dirty="0" smtClean="0"/>
              <a:t> River, Victoria.</a:t>
            </a:r>
          </a:p>
          <a:p>
            <a:r>
              <a:rPr lang="en-US" dirty="0" smtClean="0"/>
              <a:t>Photo by Chris </a:t>
            </a:r>
            <a:r>
              <a:rPr lang="en-US" dirty="0" err="1" smtClean="0"/>
              <a:t>Gippel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44522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/>
              <a:t>Živi komad grane vrbe se zabije u zemlju,  tako da može rasti u novu sadnicu. Na 1 m² kosine  dolaze 2 rupe  izbušene pod kutom od 90 °. Treba umetnuti u te rupe  na dnu ili na debelom kraju koso zarezane reznice vrbe …</a:t>
            </a: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68199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43608" y="764704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Različiti razvoj korijena </a:t>
            </a:r>
            <a:br>
              <a:rPr lang="hr-HR" sz="1200" b="1" dirty="0" smtClean="0">
                <a:solidFill>
                  <a:schemeClr val="bg1"/>
                </a:solidFill>
              </a:rPr>
            </a:br>
            <a:r>
              <a:rPr lang="hr-HR" sz="1200" b="1" dirty="0" smtClean="0">
                <a:solidFill>
                  <a:schemeClr val="bg1"/>
                </a:solidFill>
              </a:rPr>
              <a:t>u tvrdoj reznici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64502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Kutna tvrda reznica </a:t>
            </a:r>
            <a:br>
              <a:rPr lang="hr-HR" sz="1200" b="1" dirty="0" smtClean="0"/>
            </a:br>
            <a:r>
              <a:rPr lang="hr-HR" sz="1200" b="1" dirty="0" smtClean="0"/>
              <a:t>razvija korijenje  uzduž reznice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68" y="980728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Vertikalno postavljene reznice </a:t>
            </a:r>
            <a:br>
              <a:rPr lang="hr-HR" sz="1200" b="1" dirty="0" smtClean="0"/>
            </a:br>
            <a:r>
              <a:rPr lang="hr-HR" sz="1200" b="1" dirty="0" smtClean="0"/>
              <a:t>razvijaju korijenje u bazi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4581128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Dovoljno duboko postavljen plug-drvo, </a:t>
            </a:r>
            <a:br>
              <a:rPr lang="hr-HR" sz="1200" b="1" dirty="0" smtClean="0"/>
            </a:br>
            <a:r>
              <a:rPr lang="hr-HR" sz="1200" b="1" dirty="0" smtClean="0"/>
              <a:t>Duljina oko 30-60 cm, oko 3-8 cm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1531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44522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/>
              <a:t>Živa reznica vrbe, sužena na dnu, ravno rezana na vrhu, ravnomjerno zasađena jedna pored druge stvara živi zid koji je teško slomiti. Postavlja se u nasipu</a:t>
            </a:r>
            <a:br>
              <a:rPr lang="hr-HR" sz="1600" dirty="0" smtClean="0"/>
            </a:br>
            <a:r>
              <a:rPr lang="hr-HR" sz="1600" dirty="0" smtClean="0"/>
              <a:t>na erozijski sklonim vlažnim mjestima, tako da se 2/3 njene duljine postavlja u zemlju, na svakih 60 – 100 cm razmaka. Reznice su </a:t>
            </a:r>
            <a:r>
              <a:rPr lang="hr-HR" sz="1600" dirty="0" err="1" smtClean="0"/>
              <a:t>cca</a:t>
            </a:r>
            <a:r>
              <a:rPr lang="hr-HR" sz="1600" dirty="0" smtClean="0"/>
              <a:t> 1-2 m dujine, 3 do 8 cm u promjeru.</a:t>
            </a:r>
          </a:p>
          <a:p>
            <a:pPr algn="just"/>
            <a:r>
              <a:rPr lang="hr-HR" sz="1600" dirty="0" smtClean="0"/>
              <a:t>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87624" y="126876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Korištenje vrbine šibe kao buduća obalna granica kao protu-erozijska mjera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5616" y="3356992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Dio obale će nestati i formirati novi profil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4797152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Duboka ukorijenjenost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23975"/>
            <a:ext cx="7315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257562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 smtClean="0"/>
              <a:t>Dugi komadi drva ili čelika zabijaju se u razmaku od100 - 300 cm dijagonalno u obalu ili u nasip. U međuvremenu se u razmaku od oko 30 cm postavljaju kratke, žive reznice. Duge, savitljive šipke s debelim krajem uglavljeni su u pod na pilotima pletenica. Na taj način se formira gusto grmlje.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716016" y="5373216"/>
            <a:ext cx="28803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Izgradnja u smjeru toka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1340768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Korištenje </a:t>
            </a:r>
            <a:r>
              <a:rPr lang="hr-HR" sz="1200" b="1" dirty="0" err="1" smtClean="0"/>
              <a:t>fašina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4653136"/>
            <a:ext cx="29523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Zaštita nasipa pleterom protiv </a:t>
            </a:r>
            <a:br>
              <a:rPr lang="hr-HR" sz="1200" b="1" dirty="0" smtClean="0"/>
            </a:br>
            <a:r>
              <a:rPr lang="hr-HR" sz="1200" b="1" dirty="0" smtClean="0"/>
              <a:t>Ispiranja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68844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sz="1400" dirty="0" smtClean="0"/>
              <a:t>Dijelovi koji su usađeni u zemlju na pleterima </a:t>
            </a:r>
            <a:br>
              <a:rPr lang="hr-HR" sz="1400" dirty="0" smtClean="0"/>
            </a:br>
            <a:r>
              <a:rPr lang="hr-HR" sz="1400" dirty="0" smtClean="0"/>
              <a:t>rasti će bolje od onih dijelova koji su položeni po podu. </a:t>
            </a:r>
            <a:br>
              <a:rPr lang="hr-HR" sz="1400" dirty="0" smtClean="0"/>
            </a:br>
            <a:r>
              <a:rPr lang="hr-HR" sz="1400" dirty="0" smtClean="0"/>
              <a:t>Grane koje leže na tlu će se osušiti i umrijeti, pa se od njih pletu pleteri uzduž toka. Iz korijenja rastu nove mladice formirajući u konačnici grmlje.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971179" y="836712"/>
            <a:ext cx="2961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Pleteri u smjeru toka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257562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 smtClean="0"/>
              <a:t>Potrebno je puno materijala za izradu. Problem je održavanja. Kod više i visoke vode potrebno je dosaditi na vrhu nasipa veće biljke da drže nasip.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05705" y="836712"/>
            <a:ext cx="4092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Pleteri okomito na smjer toka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690688"/>
            <a:ext cx="74961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4791075"/>
            <a:ext cx="4238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588224" y="4797152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 smtClean="0"/>
              <a:t>Stabilizacija nožice nasipa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87624" y="116632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>
                <a:solidFill>
                  <a:srgbClr val="0000FF"/>
                </a:solidFill>
                <a:latin typeface="Arial" charset="0"/>
              </a:rPr>
              <a:t>OBALNO-VEGETACIJSKI PROFIL VODOTOKA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58052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 smtClean="0"/>
              <a:t>Traverze se rade za vrijeme niskih vodostaja,  na načina da se izrade 30 ---- 50 cm duboki rovovi  u kojima se postavljaju žive grane vrbe čvrsto jedna do druge pod </a:t>
            </a:r>
            <a:r>
              <a:rPr lang="hr-HR" sz="1400" dirty="0" err="1" smtClean="0"/>
              <a:t>kutem</a:t>
            </a:r>
            <a:r>
              <a:rPr lang="hr-HR" sz="1400" dirty="0" smtClean="0"/>
              <a:t> od 45 ---- 60 ° nizvodno i podboče se. Razmak između traverzi je 1 - do 1.5 puta  veći od duljine.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187624" y="692696"/>
            <a:ext cx="1356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Traverze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114425"/>
            <a:ext cx="73628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552" y="4005064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Pogled odozgo na traverzu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548680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Razni tipovi traverzi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7944" y="3284984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Postavljanje traverzi u cilju obnove prirodne obale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1520" y="548680"/>
            <a:ext cx="6840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hr-HR" sz="2000" b="1" dirty="0" smtClean="0"/>
              <a:t>Operativni plan nastave kolegija i obaveze studenata:</a:t>
            </a:r>
            <a:endParaRPr lang="hr-HR" sz="2000" b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549275"/>
            <a:ext cx="8675687" cy="68263"/>
          </a:xfrm>
          <a:prstGeom prst="rect">
            <a:avLst/>
          </a:prstGeom>
          <a:solidFill>
            <a:srgbClr val="39D7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19"/>
          <p:cNvSpPr txBox="1">
            <a:spLocks noChangeArrowheads="1"/>
          </p:cNvSpPr>
          <p:nvPr/>
        </p:nvSpPr>
        <p:spPr bwMode="auto">
          <a:xfrm>
            <a:off x="575048" y="1052736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r-HR" sz="2000" dirty="0" smtClean="0"/>
              <a:t>1.	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Sve obavijesti o predmetu pratite tijekom semestra na web-u:</a:t>
            </a:r>
          </a:p>
          <a:p>
            <a:pPr marL="342900" indent="-342900">
              <a:spcBef>
                <a:spcPct val="50000"/>
              </a:spcBef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000" b="1" dirty="0" smtClean="0">
                <a:ea typeface="Times New Roman" pitchFamily="18" charset="0"/>
                <a:cs typeface="Times New Roman" pitchFamily="18" charset="0"/>
              </a:rPr>
              <a:t>http://www.grad.unizg.hr/predmet/</a:t>
            </a:r>
            <a:r>
              <a:rPr lang="hr-HR" sz="2000" b="1" dirty="0" err="1" smtClean="0">
                <a:ea typeface="Times New Roman" pitchFamily="18" charset="0"/>
                <a:cs typeface="Times New Roman" pitchFamily="18" charset="0"/>
              </a:rPr>
              <a:t>biovod</a:t>
            </a:r>
            <a:r>
              <a:rPr lang="hr-HR" sz="2000" b="1" dirty="0" smtClean="0">
                <a:ea typeface="Times New Roman" pitchFamily="18" charset="0"/>
                <a:cs typeface="Times New Roman" pitchFamily="18" charset="0"/>
              </a:rPr>
              <a:t>_b</a:t>
            </a:r>
            <a:endParaRPr lang="en-US" sz="2000" b="1" dirty="0" smtClean="0"/>
          </a:p>
          <a:p>
            <a:pPr marL="342900" indent="-342900">
              <a:spcBef>
                <a:spcPct val="50000"/>
              </a:spcBef>
            </a:pPr>
            <a:endParaRPr lang="hr-H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1520" y="2132856"/>
            <a:ext cx="8568952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2.	PREDAVANJA: 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Predavanja se održavaju 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utorkom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od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1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sati u dvorani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QU2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>
                <a:ea typeface="Times New Roman" pitchFamily="18" charset="0"/>
                <a:cs typeface="Times New Roman" pitchFamily="18" charset="0"/>
              </a:rPr>
              <a:t>- </a:t>
            </a: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srijedom</a:t>
            </a:r>
            <a:r>
              <a:rPr lang="vi-VN" sz="18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ea typeface="Times New Roman" pitchFamily="18" charset="0"/>
                <a:cs typeface="Times New Roman" pitchFamily="18" charset="0"/>
              </a:rPr>
              <a:t>od </a:t>
            </a:r>
            <a:r>
              <a:rPr lang="hr-HR" sz="1800" dirty="0">
                <a:ea typeface="Times New Roman" pitchFamily="18" charset="0"/>
                <a:cs typeface="Times New Roman" pitchFamily="18" charset="0"/>
              </a:rPr>
              <a:t>12</a:t>
            </a:r>
            <a:r>
              <a:rPr lang="vi-VN" sz="1800" dirty="0">
                <a:ea typeface="Times New Roman" pitchFamily="18" charset="0"/>
                <a:cs typeface="Times New Roman" pitchFamily="18" charset="0"/>
              </a:rPr>
              <a:t> do 1</a:t>
            </a:r>
            <a:r>
              <a:rPr lang="hr-HR" sz="1800" dirty="0">
                <a:ea typeface="Times New Roman" pitchFamily="18" charset="0"/>
                <a:cs typeface="Times New Roman" pitchFamily="18" charset="0"/>
              </a:rPr>
              <a:t>4</a:t>
            </a:r>
            <a:r>
              <a:rPr lang="vi-VN" sz="1800" dirty="0">
                <a:ea typeface="Times New Roman" pitchFamily="18" charset="0"/>
                <a:cs typeface="Times New Roman" pitchFamily="18" charset="0"/>
              </a:rPr>
              <a:t> sati u dvorani </a:t>
            </a:r>
            <a:r>
              <a:rPr lang="hr-HR" sz="1800" dirty="0">
                <a:ea typeface="Times New Roman" pitchFamily="18" charset="0"/>
                <a:cs typeface="Times New Roman" pitchFamily="18" charset="0"/>
              </a:rPr>
              <a:t>QU2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endParaRPr lang="vi-VN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Pohađanje predavanja je obavezno prema Statutu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(minimalno 75% predavanja). Vodit će se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evidencija pohađanja nastave.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Popis studenata određen je u studentskoj referadi.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Materijali za praćenje nastave (koncepcija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predavanja i pitanja za lakše svladavanje gradiva) </a:t>
            </a:r>
            <a:r>
              <a:rPr lang="hr-HR" sz="1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objavljeni su na web-stranici predmeta.</a:t>
            </a:r>
          </a:p>
          <a:p>
            <a:pPr marL="342900" indent="-342900" algn="just">
              <a:lnSpc>
                <a:spcPts val="1400"/>
              </a:lnSpc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1520" y="548680"/>
            <a:ext cx="6840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hr-HR" sz="2000" b="1" dirty="0" smtClean="0"/>
              <a:t>Operativni plan nastave kolegija i obaveze studenata:</a:t>
            </a:r>
            <a:endParaRPr lang="hr-HR" sz="2000" b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549275"/>
            <a:ext cx="8675687" cy="68263"/>
          </a:xfrm>
          <a:prstGeom prst="rect">
            <a:avLst/>
          </a:prstGeom>
          <a:solidFill>
            <a:srgbClr val="39D7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1520" y="980728"/>
            <a:ext cx="856895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342900" algn="just">
              <a:lnSpc>
                <a:spcPts val="1400"/>
              </a:lnSpc>
              <a:spcBef>
                <a:spcPct val="50000"/>
              </a:spcBef>
              <a:buAutoNum type="arabicPeriod" startAt="2"/>
            </a:pP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PREDAVANJA: 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</a:t>
            </a: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- Plan i program –</a:t>
            </a:r>
          </a:p>
          <a:p>
            <a:pPr marL="685800" indent="-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				</a:t>
            </a:r>
          </a:p>
          <a:p>
            <a:pPr marL="685800" indent="-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584" y="1340768"/>
          <a:ext cx="7344816" cy="5480972"/>
        </p:xfrm>
        <a:graphic>
          <a:graphicData uri="http://schemas.openxmlformats.org/drawingml/2006/table">
            <a:tbl>
              <a:tblPr/>
              <a:tblGrid>
                <a:gridCol w="1417957"/>
                <a:gridCol w="3998845"/>
                <a:gridCol w="1928014"/>
              </a:tblGrid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Cambria"/>
                          <a:cs typeface="Times New Roman"/>
                        </a:rPr>
                        <a:t>Redni broj predavanja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 b="1">
                          <a:latin typeface="Times New Roman"/>
                          <a:ea typeface="Cambria"/>
                          <a:cs typeface="Times New Roman"/>
                        </a:rPr>
                        <a:t>Nastavna jedinica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 b="1">
                          <a:latin typeface="Times New Roman"/>
                          <a:ea typeface="Cambria"/>
                          <a:cs typeface="Times New Roman"/>
                        </a:rPr>
                        <a:t>Opaska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762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 dirty="0">
                          <a:latin typeface="Times New Roman"/>
                          <a:ea typeface="Cambria"/>
                          <a:cs typeface="Times New Roman"/>
                        </a:rPr>
                        <a:t>1.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>
                          <a:latin typeface="Times New Roman"/>
                          <a:ea typeface="Cambria"/>
                          <a:cs typeface="Times New Roman"/>
                        </a:rPr>
                        <a:t>Značaj bioloških vodogradnji: definicija, svrha i značaj bioloških vodogradnji.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Podaci o strukturi kolegija, ispita, radionica i seminara.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2.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 dirty="0">
                          <a:latin typeface="Times New Roman"/>
                          <a:ea typeface="Cambria"/>
                          <a:cs typeface="Times New Roman"/>
                        </a:rPr>
                        <a:t>Podloge za planiranje i projektiranje bioloških vodogradnji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3.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 dirty="0">
                          <a:latin typeface="Times New Roman"/>
                          <a:ea typeface="Cambria"/>
                          <a:cs typeface="Times New Roman"/>
                        </a:rPr>
                        <a:t>Utjecaj vodnog bilja na vodni režim: krivulja trajanja vodostaja. Vodni režim i vegetacijski period na otvorenim vodotocima i umjetnim jezerima. Obalno vegetacijski profili.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4.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 dirty="0">
                          <a:latin typeface="Times New Roman"/>
                          <a:ea typeface="Cambria"/>
                          <a:cs typeface="Times New Roman"/>
                        </a:rPr>
                        <a:t>Hidraulički efekti ekološkog reguliranja vodotoka.  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5.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 dirty="0">
                          <a:latin typeface="Times New Roman"/>
                          <a:ea typeface="Cambria"/>
                          <a:cs typeface="Times New Roman"/>
                        </a:rPr>
                        <a:t>Utjecaj vegetacije na stabilnost korita vodotoka. Efekti protuerozijske zaštite biljem.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6.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>
                          <a:latin typeface="Times New Roman"/>
                          <a:ea typeface="Cambria"/>
                          <a:cs typeface="Times New Roman"/>
                        </a:rPr>
                        <a:t>Usporedba bioloških i masivnih vodogradnji.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7.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 dirty="0">
                          <a:latin typeface="Times New Roman"/>
                          <a:ea typeface="Cambria"/>
                          <a:cs typeface="Times New Roman"/>
                        </a:rPr>
                        <a:t>Najvažnije vodeno, obalno i zaobalno bilje - uzgoj i priprema bilja za biološke vodogradnje.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8.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>
                          <a:latin typeface="Times New Roman"/>
                          <a:ea typeface="Cambria"/>
                          <a:cs typeface="Times New Roman"/>
                        </a:rPr>
                        <a:t>Primjena bilja u vodogradnjama: bilje kao konstitutivni dio regulacijskih građevina.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pl-PL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>
                          <a:latin typeface="Times New Roman"/>
                          <a:ea typeface="Cambria"/>
                          <a:cs typeface="Times New Roman"/>
                        </a:rPr>
                        <a:t>9.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>
                          <a:latin typeface="Times New Roman"/>
                          <a:ea typeface="Cambria"/>
                          <a:cs typeface="Times New Roman"/>
                        </a:rPr>
                        <a:t>Primjena trske u zaštiti obala  – primjeri rješenja.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10.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>
                          <a:latin typeface="Times New Roman"/>
                          <a:ea typeface="Cambria"/>
                          <a:cs typeface="Times New Roman"/>
                        </a:rPr>
                        <a:t>Primjena vrba i živih pletera u zaštiti obala - primjeri rješenja.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2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11.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Primjena grmolikog bilja i stabala mekog drveta u zaštiti obala - primjer rješenja.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12.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Uređenje okoliša: uređenje inundacija i riječnih otoka, uzgoj i održavanje šumskih kompleksa u priobalju vodotoka i umjetnih jezera.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13.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Parkovi i pejsažna arhitektura u priobalju vodotoka i umjetnih jezera.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14.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Renaturalizacija reguliranih vodotoka.  - primjeri rješenja.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15.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200">
                          <a:latin typeface="Times New Roman"/>
                          <a:ea typeface="Cambria"/>
                          <a:cs typeface="Times New Roman"/>
                        </a:rPr>
                        <a:t>Utjecaj bioloških vodogradnji na očuvanje i zaštitu vodotoka.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1520" y="548680"/>
            <a:ext cx="6840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hr-HR" sz="2000" b="1" dirty="0" smtClean="0"/>
              <a:t>Operativni plan nastave kolegija i obaveze studenata:</a:t>
            </a:r>
            <a:endParaRPr lang="hr-HR" sz="2000" b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549275"/>
            <a:ext cx="8675687" cy="68263"/>
          </a:xfrm>
          <a:prstGeom prst="rect">
            <a:avLst/>
          </a:prstGeom>
          <a:solidFill>
            <a:srgbClr val="39D7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19"/>
          <p:cNvSpPr txBox="1">
            <a:spLocks noChangeArrowheads="1"/>
          </p:cNvSpPr>
          <p:nvPr/>
        </p:nvSpPr>
        <p:spPr bwMode="auto">
          <a:xfrm>
            <a:off x="575048" y="1052736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hr-HR" sz="2000" dirty="0" smtClean="0"/>
              <a:t>3.	VJEŽBE</a:t>
            </a:r>
          </a:p>
          <a:p>
            <a:pPr marL="457200" indent="-457200">
              <a:spcBef>
                <a:spcPct val="50000"/>
              </a:spcBef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Koncipirane su kao aktivne radionice, gdje svaki student na početku semestra odabire temu seminarskog rada iz ponuđenih 5 tema, i po određenom principu razrađuje, te na svakim vježbama obrazlaže i brani svoju tezu.</a:t>
            </a:r>
            <a:endParaRPr lang="en-US" sz="2000" b="1" dirty="0" smtClean="0"/>
          </a:p>
          <a:p>
            <a:pPr marL="342900" indent="-342900">
              <a:spcBef>
                <a:spcPct val="50000"/>
              </a:spcBef>
            </a:pPr>
            <a:endParaRPr lang="hr-H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1520" y="2924944"/>
            <a:ext cx="8568952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cs typeface="Times New Roman" pitchFamily="18" charset="0"/>
              </a:rPr>
              <a:t>-	Uvjeti za uspješnu izradu i obranu vježbi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0" lvl="1" indent="-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cs typeface="Times New Roman" pitchFamily="18" charset="0"/>
              </a:rPr>
              <a:t>		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Vježbe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 održavaju 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utorkom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od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1</a:t>
            </a:r>
            <a:r>
              <a:rPr lang="hr-HR" sz="1800" dirty="0">
                <a:ea typeface="Times New Roman" pitchFamily="18" charset="0"/>
                <a:cs typeface="Times New Roman" pitchFamily="18" charset="0"/>
              </a:rPr>
              <a:t>6</a:t>
            </a:r>
            <a:r>
              <a:rPr lang="vi-VN" sz="1800" dirty="0" smtClean="0">
                <a:ea typeface="Times New Roman" pitchFamily="18" charset="0"/>
                <a:cs typeface="Times New Roman" pitchFamily="18" charset="0"/>
              </a:rPr>
              <a:t> sati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dvorani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QU2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ea typeface="Times New Roman" pitchFamily="18" charset="0"/>
                <a:cs typeface="Times New Roman" pitchFamily="18" charset="0"/>
              </a:rPr>
              <a:t>- </a:t>
            </a: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srijedom</a:t>
            </a:r>
            <a:r>
              <a:rPr lang="vi-VN" sz="18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ea typeface="Times New Roman" pitchFamily="18" charset="0"/>
                <a:cs typeface="Times New Roman" pitchFamily="18" charset="0"/>
              </a:rPr>
              <a:t>od </a:t>
            </a:r>
            <a:r>
              <a:rPr lang="hr-HR" sz="1800" dirty="0">
                <a:ea typeface="Times New Roman" pitchFamily="18" charset="0"/>
                <a:cs typeface="Times New Roman" pitchFamily="18" charset="0"/>
              </a:rPr>
              <a:t>14</a:t>
            </a:r>
            <a:r>
              <a:rPr lang="vi-VN" sz="1800" dirty="0">
                <a:ea typeface="Times New Roman" pitchFamily="18" charset="0"/>
                <a:cs typeface="Times New Roman" pitchFamily="18" charset="0"/>
              </a:rPr>
              <a:t> do 1</a:t>
            </a: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6</a:t>
            </a:r>
            <a:r>
              <a:rPr lang="vi-VN" sz="1800" dirty="0" smtClean="0">
                <a:ea typeface="Times New Roman" pitchFamily="18" charset="0"/>
                <a:cs typeface="Times New Roman" pitchFamily="18" charset="0"/>
              </a:rPr>
              <a:t> sati</a:t>
            </a:r>
            <a:r>
              <a:rPr lang="hr-HR" sz="1800" dirty="0">
                <a:ea typeface="Times New Roman" pitchFamily="18" charset="0"/>
                <a:cs typeface="Times New Roman" pitchFamily="18" charset="0"/>
              </a:rPr>
              <a:t> –</a:t>
            </a:r>
            <a:r>
              <a:rPr lang="vi-VN" sz="1800" dirty="0">
                <a:ea typeface="Times New Roman" pitchFamily="18" charset="0"/>
                <a:cs typeface="Times New Roman" pitchFamily="18" charset="0"/>
              </a:rPr>
              <a:t>u dvorani </a:t>
            </a:r>
            <a:r>
              <a:rPr lang="hr-HR" sz="1800" dirty="0">
                <a:ea typeface="Times New Roman" pitchFamily="18" charset="0"/>
                <a:cs typeface="Times New Roman" pitchFamily="18" charset="0"/>
              </a:rPr>
              <a:t>QU2</a:t>
            </a:r>
            <a:endParaRPr lang="vi-VN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Pohađanje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vježbi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je obavezno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potpunosti, 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prema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Statutu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Fakulteta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Vodit će se evidencija pohađanja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nastave.</a:t>
            </a:r>
            <a:endParaRPr lang="hr-HR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				Cilj VJEŽBI: Uspješna izrada i obrana seminara</a:t>
            </a:r>
            <a:endParaRPr lang="vi-VN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endParaRPr lang="vi-VN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vi-VN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Popis studenata određen je u studentskoj referadi.</a:t>
            </a:r>
          </a:p>
          <a:p>
            <a:pPr marL="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endParaRPr lang="vi-VN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1400"/>
              </a:lnSpc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1520" y="548680"/>
            <a:ext cx="6840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hr-HR" sz="2000" b="1" dirty="0" smtClean="0"/>
              <a:t>Operativni plan nastave kolegija i obaveze studenata:</a:t>
            </a:r>
            <a:endParaRPr lang="hr-HR" sz="2000" b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549275"/>
            <a:ext cx="8675687" cy="68263"/>
          </a:xfrm>
          <a:prstGeom prst="rect">
            <a:avLst/>
          </a:prstGeom>
          <a:solidFill>
            <a:srgbClr val="39D7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51520" y="980728"/>
            <a:ext cx="856895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3.	VJEŽBE:  </a:t>
            </a: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</a:t>
            </a: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- Plan i program –</a:t>
            </a:r>
          </a:p>
          <a:p>
            <a:pPr marL="685800" indent="-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ea typeface="Times New Roman" pitchFamily="18" charset="0"/>
                <a:cs typeface="Times New Roman" pitchFamily="18" charset="0"/>
              </a:rPr>
              <a:t>				</a:t>
            </a:r>
          </a:p>
          <a:p>
            <a:pPr marL="685800" indent="-342900" algn="just">
              <a:lnSpc>
                <a:spcPts val="1400"/>
              </a:lnSpc>
              <a:spcBef>
                <a:spcPct val="50000"/>
              </a:spcBef>
            </a:pPr>
            <a:r>
              <a:rPr lang="hr-HR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1412776"/>
          <a:ext cx="8712968" cy="5234185"/>
        </p:xfrm>
        <a:graphic>
          <a:graphicData uri="http://schemas.openxmlformats.org/drawingml/2006/table">
            <a:tbl>
              <a:tblPr/>
              <a:tblGrid>
                <a:gridCol w="1004411"/>
                <a:gridCol w="2278682"/>
                <a:gridCol w="3469457"/>
                <a:gridCol w="1960418"/>
              </a:tblGrid>
              <a:tr h="8133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Cambria"/>
                          <a:cs typeface="Times New Roman"/>
                        </a:rPr>
                        <a:t>Redni broj 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Cambria"/>
                          <a:cs typeface="Times New Roman"/>
                        </a:rPr>
                        <a:t>vježbi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Cambria"/>
                          <a:cs typeface="Times New Roman"/>
                        </a:rPr>
                        <a:t>Auditorne,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Cambria"/>
                          <a:cs typeface="Times New Roman"/>
                        </a:rPr>
                        <a:t>konstruktivne,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Cambria"/>
                          <a:cs typeface="Times New Roman"/>
                        </a:rPr>
                        <a:t>laboratorijske,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 dirty="0" err="1">
                          <a:latin typeface="Times New Roman"/>
                          <a:ea typeface="Cambria"/>
                          <a:cs typeface="Times New Roman"/>
                        </a:rPr>
                        <a:t>projektantske...</a:t>
                      </a:r>
                      <a:r>
                        <a:rPr lang="hr-HR" sz="1400" b="1" dirty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>
                          <a:latin typeface="Times New Roman"/>
                          <a:ea typeface="Cambria"/>
                          <a:cs typeface="Times New Roman"/>
                        </a:rPr>
                        <a:t>Nastavna jedinica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b="1">
                          <a:latin typeface="Times New Roman"/>
                          <a:ea typeface="Cambria"/>
                          <a:cs typeface="Times New Roman"/>
                        </a:rPr>
                        <a:t>Opaska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8759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1.-2.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auditorne 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400" dirty="0" smtClean="0">
                          <a:latin typeface="Times New Roman"/>
                          <a:ea typeface="Cambria"/>
                          <a:cs typeface="Times New Roman"/>
                        </a:rPr>
                        <a:t>Odabir teme seminarskog rada</a:t>
                      </a: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400" dirty="0" smtClean="0">
                          <a:latin typeface="Times New Roman"/>
                          <a:ea typeface="Cambria"/>
                          <a:cs typeface="Times New Roman"/>
                        </a:rPr>
                        <a:t>Opis 5 ponuđenih tema:</a:t>
                      </a:r>
                    </a:p>
                    <a:p>
                      <a:pPr marL="228600" marR="0" indent="-22860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lain"/>
                        <a:tabLst>
                          <a:tab pos="791845" algn="l"/>
                        </a:tabLst>
                      </a:pPr>
                      <a:r>
                        <a:rPr lang="pl-PL" sz="1400" dirty="0" smtClean="0">
                          <a:latin typeface="Times New Roman"/>
                          <a:ea typeface="Cambria"/>
                          <a:cs typeface="Times New Roman"/>
                        </a:rPr>
                        <a:t>Utjecaj </a:t>
                      </a:r>
                      <a:r>
                        <a:rPr lang="pl-PL" sz="1400" dirty="0">
                          <a:latin typeface="Times New Roman"/>
                          <a:ea typeface="Cambria"/>
                          <a:cs typeface="Times New Roman"/>
                        </a:rPr>
                        <a:t>vodnog bilja na vodni režim: krivulja trajanja vodostaja. Vodni režim i vegetacijski period na otvorenim vodotocima i umjetnim jezerima. Obalno vegetacijski </a:t>
                      </a:r>
                      <a:r>
                        <a:rPr lang="pl-PL" sz="1400" dirty="0" smtClean="0">
                          <a:latin typeface="Times New Roman"/>
                          <a:ea typeface="Cambria"/>
                          <a:cs typeface="Times New Roman"/>
                        </a:rPr>
                        <a:t>profili,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/>
                        <a:tabLst>
                          <a:tab pos="791845" algn="l"/>
                        </a:tabLst>
                        <a:defRPr/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Hidraulički efekti ekološkog reguliranja vodotoka</a:t>
                      </a:r>
                      <a:endParaRPr lang="en-US" sz="14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/>
                        <a:tabLst>
                          <a:tab pos="791845" algn="l"/>
                        </a:tabLst>
                        <a:defRPr/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Usporedba bioloških i masivnih vodogradnji</a:t>
                      </a:r>
                      <a:endParaRPr lang="en-US" sz="14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/>
                        <a:tabLst>
                          <a:tab pos="791845" algn="l"/>
                        </a:tabLst>
                        <a:defRPr/>
                      </a:pPr>
                      <a:r>
                        <a:rPr lang="hr-HR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Renaturalizacija</a:t>
                      </a: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 reguliranih vodotoka  - primjeri rješenja</a:t>
                      </a:r>
                      <a:endParaRPr lang="en-US" sz="14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/>
                        <a:tabLst>
                          <a:tab pos="791845" algn="l"/>
                        </a:tabLst>
                        <a:defRPr/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Utjecaj bioloških vodogradnji na očuvanje i zaštitu vodotoka - primjeri rješenja</a:t>
                      </a:r>
                      <a:endParaRPr lang="en-US" sz="14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pl-PL" sz="1400" dirty="0">
                          <a:latin typeface="Times New Roman"/>
                          <a:ea typeface="Cambria"/>
                          <a:cs typeface="Times New Roman"/>
                        </a:rPr>
                        <a:t>1. sat bloka auditorne vje</a:t>
                      </a:r>
                      <a:r>
                        <a:rPr lang="hr-HR" sz="1400" dirty="0" err="1">
                          <a:latin typeface="Times New Roman"/>
                          <a:ea typeface="Cambria"/>
                          <a:cs typeface="Times New Roman"/>
                        </a:rPr>
                        <a:t>žbe</a:t>
                      </a: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, ostali sati su aktivna konstruktivna radionica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3-5.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auditorne i konstruktivne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Postavljanje teze</a:t>
                      </a:r>
                      <a:r>
                        <a:rPr lang="en-US" sz="1400" dirty="0" smtClean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pregled</a:t>
                      </a:r>
                      <a:r>
                        <a:rPr lang="en-US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literature I </a:t>
                      </a:r>
                      <a:r>
                        <a:rPr lang="en-US" sz="14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dostupnih</a:t>
                      </a:r>
                      <a:r>
                        <a:rPr lang="en-US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publikacija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konstruktivna </a:t>
                      </a: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radionica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6-7.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auditorne i konstruktivne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en-US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Stanje</a:t>
                      </a:r>
                      <a:r>
                        <a:rPr lang="en-US" sz="14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znanja</a:t>
                      </a:r>
                      <a:r>
                        <a:rPr lang="en-US" sz="1400" dirty="0" smtClean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prikupljanje</a:t>
                      </a:r>
                      <a:r>
                        <a:rPr lang="en-US" sz="14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podataka</a:t>
                      </a:r>
                      <a:r>
                        <a:rPr lang="en-US" sz="1400" dirty="0" smtClean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r>
                        <a:rPr lang="en-US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konstruktivna </a:t>
                      </a: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radionica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8.-9.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auditorne i konstruktivne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en-US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Sistematizacija</a:t>
                      </a:r>
                      <a:r>
                        <a:rPr lang="en-US" sz="14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Times New Roman"/>
                          <a:ea typeface="Cambria"/>
                          <a:cs typeface="Times New Roman"/>
                        </a:rPr>
                        <a:t>podataka</a:t>
                      </a:r>
                      <a:r>
                        <a:rPr lang="en-US" sz="1400" dirty="0" smtClean="0">
                          <a:latin typeface="Times New Roman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US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razrada</a:t>
                      </a:r>
                      <a:r>
                        <a:rPr lang="en-US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I </a:t>
                      </a:r>
                      <a:r>
                        <a:rPr lang="en-US" sz="14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analiza</a:t>
                      </a:r>
                      <a:r>
                        <a:rPr lang="en-US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podru</a:t>
                      </a:r>
                      <a:r>
                        <a:rPr lang="hr-HR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č</a:t>
                      </a:r>
                      <a:r>
                        <a:rPr lang="en-US" sz="14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ja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konstruktivna </a:t>
                      </a: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radionica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10-12.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auditorne i konstruktivne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Kritički osvrt</a:t>
                      </a:r>
                      <a:r>
                        <a:rPr lang="hr-HR" sz="14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i zaključna razmatranja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 smtClean="0">
                          <a:latin typeface="Times New Roman"/>
                          <a:ea typeface="Cambria"/>
                          <a:cs typeface="Times New Roman"/>
                        </a:rPr>
                        <a:t>konstruktivna </a:t>
                      </a: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radionica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0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13-14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konstruktivne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Radionica za izradu završnih seminara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aktivna konstruktivna radionica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15.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 dirty="0">
                          <a:latin typeface="Times New Roman"/>
                          <a:ea typeface="Cambria"/>
                          <a:cs typeface="Times New Roman"/>
                        </a:rPr>
                        <a:t>konstruktivne</a:t>
                      </a:r>
                      <a:endParaRPr lang="en-US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r>
                        <a:rPr lang="hr-HR" sz="1400">
                          <a:latin typeface="Times New Roman"/>
                          <a:ea typeface="Cambria"/>
                          <a:cs typeface="Times New Roman"/>
                        </a:rPr>
                        <a:t>Prezentacija studentskih seminara</a:t>
                      </a:r>
                      <a:endParaRPr lang="en-US" sz="1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1845" algn="l"/>
                        </a:tabLst>
                      </a:pPr>
                      <a:endParaRPr lang="hr-HR" sz="1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Nastava i ocjenjivanje (nast.)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Pravo na potpis: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nazočnost </a:t>
            </a:r>
            <a:r>
              <a:rPr lang="hr-HR" dirty="0"/>
              <a:t>na najmanje 75% predavanja i na 100% </a:t>
            </a:r>
            <a:r>
              <a:rPr lang="hr-HR" dirty="0" smtClean="0"/>
              <a:t>vježbi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izraditi </a:t>
            </a:r>
            <a:r>
              <a:rPr lang="hr-HR" dirty="0"/>
              <a:t>individualni </a:t>
            </a:r>
            <a:r>
              <a:rPr lang="hr-HR" dirty="0" smtClean="0"/>
              <a:t>seminarski rad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Izostanci uzrokovani bolešću, student može opravdati isključivo potvrdom Službe za školsku i sveučilišnu medicinu ne kasnije od dva tjedna nakon povratka na nastavu.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Usmeni dio ispita obavljati će se u terminu zadnjih vježbi i paralelno sa obranom seminarskog rada.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hr-HR" dirty="0" smtClean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7961311" cy="4851424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seminarskog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1"/>
                </a:solidFill>
              </a:rPr>
              <a:t>aktivne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konstruktivne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radionice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883390" cy="4635971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4594</TotalTime>
  <Words>1390</Words>
  <Application>Microsoft Office PowerPoint</Application>
  <PresentationFormat>On-screen Show (4:3)</PresentationFormat>
  <Paragraphs>266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Nastava i ocjenjivanje (nast.)</vt:lpstr>
      <vt:lpstr>Koncepcija izrade seminarskog rada</vt:lpstr>
      <vt:lpstr>Koncepcija izrade seminarskog rada aktivne konstruktivne radionice </vt:lpstr>
      <vt:lpstr>Koncepcija izrade seminarskog rada aktivne konstruktivne radionice </vt:lpstr>
      <vt:lpstr>Koncepcija izrade seminarskog rada aktivne konstruktivne radionice </vt:lpstr>
      <vt:lpstr>Koncepcija izrade seminarskog rada aktivne konstruktivne radionice </vt:lpstr>
      <vt:lpstr>Koncepcija izrade seminarskog rada aktivne konstruktivne radionice </vt:lpstr>
      <vt:lpstr>Koncepcija izrade seminarskog rada aktivne konstruktivne radionice </vt:lpstr>
      <vt:lpstr>Koncepcija izrade seminarskog rada aktivne konstruktivne radionice </vt:lpstr>
      <vt:lpstr>Koncepcija izrade seminarskog rada aktivne konstruktivne radionice </vt:lpstr>
      <vt:lpstr>Koncepcija izrade seminarskog rada </vt:lpstr>
      <vt:lpstr>Odabir teme seminarskog rada</vt:lpstr>
      <vt:lpstr>Tehnologija rješavanja problema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- obnova vodotoka</dc:title>
  <dc:creator>GF</dc:creator>
  <cp:lastModifiedBy>Duska Kunstek</cp:lastModifiedBy>
  <cp:revision>155</cp:revision>
  <cp:lastPrinted>2002-03-28T15:59:30Z</cp:lastPrinted>
  <dcterms:created xsi:type="dcterms:W3CDTF">2002-03-28T11:36:52Z</dcterms:created>
  <dcterms:modified xsi:type="dcterms:W3CDTF">2015-02-25T11:25:27Z</dcterms:modified>
</cp:coreProperties>
</file>