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1" r:id="rId3"/>
    <p:sldId id="266" r:id="rId4"/>
    <p:sldId id="267" r:id="rId5"/>
    <p:sldId id="257" r:id="rId6"/>
    <p:sldId id="258" r:id="rId7"/>
    <p:sldId id="259" r:id="rId8"/>
    <p:sldId id="265" r:id="rId9"/>
    <p:sldId id="260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8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</p:grpSp>
      <p:sp>
        <p:nvSpPr>
          <p:cNvPr id="527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27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7F754EE-E4A3-420C-967E-EA1FFA2DF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C2B46-5A45-476E-9A42-B0A0E0DFE2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E53DE-B935-474F-A5F9-B82973AFE8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3CE48-E63D-476F-B605-99DB003730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01F17-A04D-4CFB-8DAF-61EECD4E7A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9D61A-0169-4B6E-92F4-8D05CAA01E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47932-FC2C-40A4-9EF3-E8088CA89E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3137C-0F0D-42C7-90AC-FDBE2A4957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1DA34-295C-4FF8-834C-D2E2B51649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CB780-DA68-426B-8E6D-AA3B5652D5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EBB9B-3689-4FBE-9A52-96BFA7E31D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410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0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411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1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1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1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1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1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2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2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2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2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2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2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2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2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2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2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3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3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3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3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3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3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3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3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3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3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4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4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4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4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4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4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4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4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4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4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5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5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5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5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5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5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5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5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5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5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6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6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6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6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6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6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6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6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6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6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7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7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7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7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7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7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7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7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7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7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8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8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8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8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8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8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8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8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8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8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9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9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9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9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9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9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9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9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9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9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0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0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0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0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0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0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0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0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0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0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1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1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1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1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1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1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1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1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1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1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2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2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2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2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2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2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2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2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2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2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3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3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3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3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3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3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3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3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3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3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4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4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4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4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4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4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4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4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4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</p:grpSp>
      <p:sp>
        <p:nvSpPr>
          <p:cNvPr id="424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425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25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25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C7453820-5910-415A-9DEA-4C7E190D2D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25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/>
              <a:t>GRUPE</a:t>
            </a:r>
            <a:endParaRPr lang="en-GB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sr-Latn-C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b="1" u="sng" dirty="0"/>
              <a:t>Agregat, grupa, zajednica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hr-HR" b="1" i="1" dirty="0"/>
              <a:t>Agregat</a:t>
            </a:r>
            <a:r>
              <a:rPr lang="hr-HR" b="1" dirty="0"/>
              <a:t> je skupina pojedinaca koji se nalaze prostorno blizu jedna drugoj (dizalo). </a:t>
            </a:r>
          </a:p>
          <a:p>
            <a:pPr algn="just">
              <a:defRPr/>
            </a:pPr>
            <a:r>
              <a:rPr lang="hr-HR" b="1" i="1" dirty="0"/>
              <a:t>Grupa</a:t>
            </a:r>
            <a:r>
              <a:rPr lang="hr-HR" b="1" dirty="0"/>
              <a:t> je skupina pojedinaca (agregat) među kojima postoji interakcija (međudjelovanje).</a:t>
            </a:r>
          </a:p>
          <a:p>
            <a:pPr algn="just">
              <a:defRPr/>
            </a:pPr>
            <a:r>
              <a:rPr lang="hr-HR" b="1" dirty="0"/>
              <a:t>Grupe nisu samo zbir pojedinaca, one imaju svoja posebna grupna obilježja. </a:t>
            </a:r>
          </a:p>
          <a:p>
            <a:pPr>
              <a:defRPr/>
            </a:pPr>
            <a:endParaRPr lang="hr-HR" b="1" dirty="0"/>
          </a:p>
          <a:p>
            <a:pPr>
              <a:defRPr/>
            </a:pP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b="1" u="sng" dirty="0"/>
              <a:t>Masa, rulja, organizacija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2800" b="1" i="1" dirty="0"/>
              <a:t>Masa</a:t>
            </a:r>
            <a:r>
              <a:rPr lang="hr-HR" sz="12800" b="1" dirty="0"/>
              <a:t> je agregat ljudi koji se ponašaju nagonski i iracionalno ali relativno jedinstveno (navijači).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2800" b="1" i="1" dirty="0"/>
              <a:t>Rulja </a:t>
            </a:r>
            <a:r>
              <a:rPr lang="hr-HR" sz="12800" b="1" dirty="0"/>
              <a:t>je masa koja se ponaša nasilno.</a:t>
            </a:r>
            <a:endParaRPr lang="hr-HR" sz="12800" b="1" i="1" dirty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2800" b="1" i="1" dirty="0"/>
              <a:t>Zajednica</a:t>
            </a:r>
            <a:r>
              <a:rPr lang="hr-HR" sz="12800" b="1" dirty="0"/>
              <a:t> je grupa koja je emocionalno povezana.  </a:t>
            </a:r>
            <a:r>
              <a:rPr lang="hr-HR" sz="12800" b="1" i="1" dirty="0"/>
              <a:t>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2800" b="1" dirty="0"/>
              <a:t>Grupa postaje </a:t>
            </a:r>
            <a:r>
              <a:rPr lang="hr-HR" sz="12800" b="1" i="1" dirty="0"/>
              <a:t>organizacija </a:t>
            </a:r>
            <a:r>
              <a:rPr lang="hr-HR" sz="12800" b="1" dirty="0"/>
              <a:t>kad dobije </a:t>
            </a:r>
            <a:r>
              <a:rPr lang="hr-HR" sz="12800" b="1" i="1" dirty="0"/>
              <a:t>formalnog</a:t>
            </a:r>
            <a:r>
              <a:rPr lang="hr-HR" sz="12800" b="1" dirty="0"/>
              <a:t> vođu.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b="1" i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223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b="1" u="sng" dirty="0"/>
              <a:t>Institucija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/>
              <a:t>Institucija je visoko strukturirana i relativno trajna organizacija (Katolička crkva, država).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/>
              <a:t>Institucije postoje neovisno o pojedincu i načelno imaju dulji vijek od pojedinaca koji ju formiraju. 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/>
              <a:t>Institucije povezuju različite generacije i služe socijalizaciji ljudi.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/>
              <a:t>Institucije se mijenjaju evolucijom ili revolucijom.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2821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4000" b="1" u="sng" dirty="0">
                <a:effectLst/>
              </a:rPr>
              <a:t>Klasifikacija grupa</a:t>
            </a:r>
            <a:endParaRPr lang="en-GB" sz="4000" b="1" u="sng" dirty="0">
              <a:effectLst/>
            </a:endParaRP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/>
              <a:t>Grupe mogu biti formalne ili neformalne.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/>
              <a:t>Neformalna grupa može prerasti u formalnu.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/>
              <a:t>Isto, formalna grupa može postati neformalna.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/>
              <a:t>Grupe možemo također podijeliti na otvorene i zatvorene.  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4000" b="1"/>
              <a:t>Zašto ljudi djeluju u grupama?</a:t>
            </a:r>
            <a:endParaRPr lang="en-GB" sz="4000" b="1"/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/>
              <a:t>Grupe se formiraju radi obavljanja posla ili radi zadovoljenja društvenih potreba. Međutim, te dvije funkcije nisu strogo odvojene (</a:t>
            </a:r>
            <a:r>
              <a:rPr lang="hr-HR" b="1" dirty="0" err="1"/>
              <a:t>Mayo</a:t>
            </a:r>
            <a:r>
              <a:rPr lang="hr-HR" b="1" dirty="0"/>
              <a:t>).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/>
              <a:t>Daju osjećaj sigurnosti i zaštite.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/>
              <a:t>Grupe daju emocionalnu podršku (</a:t>
            </a:r>
            <a:r>
              <a:rPr lang="hr-HR" b="1" dirty="0" err="1"/>
              <a:t>Durkheim</a:t>
            </a:r>
            <a:r>
              <a:rPr lang="hr-HR" b="1" dirty="0"/>
              <a:t>).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/>
              <a:t>Grupe daju ljudima identitet (apatrid) i status. Prosječan čovjek pripada u 5-6 grupa. </a:t>
            </a:r>
          </a:p>
          <a:p>
            <a:pPr eaLnBrk="1" hangingPunct="1">
              <a:lnSpc>
                <a:spcPct val="90000"/>
              </a:lnSpc>
              <a:defRPr/>
            </a:pPr>
            <a:endParaRPr lang="hr-HR" sz="2800" b="1" dirty="0"/>
          </a:p>
          <a:p>
            <a:pPr eaLnBrk="1" hangingPunct="1">
              <a:lnSpc>
                <a:spcPct val="90000"/>
              </a:lnSpc>
              <a:defRPr/>
            </a:pPr>
            <a:endParaRPr lang="hr-HR" sz="2800" b="1" dirty="0"/>
          </a:p>
          <a:p>
            <a:pPr eaLnBrk="1" hangingPunct="1">
              <a:lnSpc>
                <a:spcPct val="90000"/>
              </a:lnSpc>
              <a:defRPr/>
            </a:pPr>
            <a:endParaRPr lang="hr-HR" sz="2800" b="1" dirty="0"/>
          </a:p>
          <a:p>
            <a:pPr eaLnBrk="1" hangingPunct="1">
              <a:lnSpc>
                <a:spcPct val="90000"/>
              </a:lnSpc>
              <a:defRPr/>
            </a:pPr>
            <a:endParaRPr lang="hr-HR" sz="2800" b="1" dirty="0"/>
          </a:p>
          <a:p>
            <a:pPr eaLnBrk="1" hangingPunct="1">
              <a:lnSpc>
                <a:spcPct val="90000"/>
              </a:lnSpc>
              <a:defRPr/>
            </a:pP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4000" b="1"/>
              <a:t>Zašto ljudi djeluju u grupama?</a:t>
            </a:r>
            <a:endParaRPr lang="en-GB" sz="4000" b="1"/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/>
              <a:t>Grupe omogućavaju bolje </a:t>
            </a:r>
            <a:r>
              <a:rPr lang="hr-HR" b="1"/>
              <a:t>obavljanje rada.</a:t>
            </a:r>
            <a:endParaRPr lang="hr-HR" b="1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/>
              <a:t>Grupe stimuliraju na rad (navijači), međutim mogu ga i otežavati (buka, pijanist).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r-HR" b="1" dirty="0"/>
              <a:t>Timski rad je prevladavajući oblik rada. Stoga je potrebno poznavati osnovne karakteristike grupa općenito, te posebno radnih grupa.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b="1" dirty="0"/>
              <a:t>Veličina grupe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hr-HR" b="1" dirty="0" err="1"/>
              <a:t>Dijada</a:t>
            </a:r>
            <a:r>
              <a:rPr lang="hr-HR" b="1" dirty="0"/>
              <a:t> – najčvršća povezanost;</a:t>
            </a:r>
          </a:p>
          <a:p>
            <a:pPr algn="just">
              <a:defRPr/>
            </a:pPr>
            <a:r>
              <a:rPr lang="hr-HR" b="1" dirty="0"/>
              <a:t>Trijada – mogućnost koalicija;</a:t>
            </a:r>
          </a:p>
          <a:p>
            <a:pPr algn="just">
              <a:defRPr/>
            </a:pPr>
            <a:r>
              <a:rPr lang="hr-HR" b="1" dirty="0"/>
              <a:t>Grupe od 6 ili više ljudi formiraju podgrupe (konverzacija).</a:t>
            </a:r>
          </a:p>
          <a:p>
            <a:pPr algn="just">
              <a:defRPr/>
            </a:pPr>
            <a:r>
              <a:rPr lang="hr-HR" b="1" dirty="0"/>
              <a:t>Grupe od više od 10 ljudi trebaju moderatora (vođu).</a:t>
            </a:r>
          </a:p>
          <a:p>
            <a:pPr algn="just">
              <a:defRPr/>
            </a:pPr>
            <a:r>
              <a:rPr lang="hr-HR" b="1" dirty="0"/>
              <a:t>Veličina grupe povećava moć ali smanjuje povezanost članova.</a:t>
            </a:r>
          </a:p>
          <a:p>
            <a:pPr algn="just">
              <a:defRPr/>
            </a:pPr>
            <a:r>
              <a:rPr lang="hr-HR" b="1" dirty="0"/>
              <a:t>Većina grupa ima 2-6 članova.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4000" b="1"/>
              <a:t>Utjecaj veličine grupe na njezino funkcioniranje:</a:t>
            </a:r>
            <a:br>
              <a:rPr lang="hr-HR" sz="4000" b="1"/>
            </a:br>
            <a:endParaRPr lang="en-GB" sz="4000" b="1"/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 typeface="Arial" charset="0"/>
              <a:buAutoNum type="arabicParenR"/>
              <a:defRPr/>
            </a:pPr>
            <a:r>
              <a:rPr lang="hr-HR" sz="2800" b="1" dirty="0"/>
              <a:t>Veća grupa – potreban veći autoritet (Kina).</a:t>
            </a:r>
          </a:p>
          <a:p>
            <a:pPr marL="609600" indent="-609600" algn="just" eaLnBrk="1" hangingPunct="1">
              <a:lnSpc>
                <a:spcPct val="80000"/>
              </a:lnSpc>
              <a:buFont typeface="Arial" charset="0"/>
              <a:buAutoNum type="arabicParenR"/>
              <a:defRPr/>
            </a:pPr>
            <a:r>
              <a:rPr lang="hr-HR" sz="2800" b="1" dirty="0"/>
              <a:t>Veća grupa – više formalnih pravila i teže donošenje odluka.</a:t>
            </a:r>
          </a:p>
          <a:p>
            <a:pPr marL="609600" indent="-609600" algn="just" eaLnBrk="1" hangingPunct="1">
              <a:lnSpc>
                <a:spcPct val="80000"/>
              </a:lnSpc>
              <a:buFont typeface="Arial" charset="0"/>
              <a:buAutoNum type="arabicParenR"/>
              <a:defRPr/>
            </a:pPr>
            <a:r>
              <a:rPr lang="hr-HR" sz="2800" b="1" dirty="0"/>
              <a:t>Veća grupa – teža koordinacija.</a:t>
            </a:r>
          </a:p>
          <a:p>
            <a:pPr marL="609600" indent="-609600" algn="just" eaLnBrk="1" hangingPunct="1">
              <a:lnSpc>
                <a:spcPct val="80000"/>
              </a:lnSpc>
              <a:buFont typeface="Arial" charset="0"/>
              <a:buAutoNum type="arabicParenR"/>
              <a:defRPr/>
            </a:pPr>
            <a:r>
              <a:rPr lang="hr-HR" sz="2800" b="1" dirty="0"/>
              <a:t>Veća grupa - veća tendencija ka zabušavanju (grupni projekt).</a:t>
            </a:r>
          </a:p>
          <a:p>
            <a:pPr marL="609600" indent="-609600" algn="just" eaLnBrk="1" hangingPunct="1">
              <a:lnSpc>
                <a:spcPct val="80000"/>
              </a:lnSpc>
              <a:buFont typeface="Arial" charset="0"/>
              <a:buAutoNum type="arabicParenR"/>
              <a:defRPr/>
            </a:pPr>
            <a:r>
              <a:rPr lang="hr-HR" sz="2800" b="1" dirty="0"/>
              <a:t>Veća grupa – manje zadovoljstva na radu (osobito kod fizičkih radnika).</a:t>
            </a:r>
          </a:p>
          <a:p>
            <a:pPr marL="609600" indent="-609600" algn="just" eaLnBrk="1" hangingPunct="1">
              <a:lnSpc>
                <a:spcPct val="80000"/>
              </a:lnSpc>
              <a:buFont typeface="Arial" charset="0"/>
              <a:buAutoNum type="arabicParenR"/>
              <a:defRPr/>
            </a:pPr>
            <a:r>
              <a:rPr lang="hr-HR" sz="2800" b="1" dirty="0"/>
              <a:t>Veća grupa – veća moć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hr-HR" sz="2800" b="1" dirty="0"/>
              <a:t>Za većinu radnih zadataka najbolja veličina grupe je 5-7 članova (</a:t>
            </a:r>
            <a:r>
              <a:rPr lang="hr-HR" sz="2800" b="1" dirty="0" err="1"/>
              <a:t>Marriot</a:t>
            </a:r>
            <a:r>
              <a:rPr lang="hr-HR" sz="2800" b="1" dirty="0"/>
              <a:t> – grupe do 10 članova produktivnije).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hr-HR" sz="2800" b="1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hr-HR" sz="2800" b="1" dirty="0"/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arenR"/>
              <a:defRPr/>
            </a:pPr>
            <a:endParaRPr lang="hr-HR" sz="2800" b="1" dirty="0"/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hr-HR" sz="2800" b="1" dirty="0"/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hr-HR" sz="2800" b="1" dirty="0"/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arenR"/>
              <a:defRPr/>
            </a:pPr>
            <a:endParaRPr lang="hr-H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188</TotalTime>
  <Words>413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Compass</vt:lpstr>
      <vt:lpstr>GRUPE</vt:lpstr>
      <vt:lpstr>Agregat, grupa, zajednica</vt:lpstr>
      <vt:lpstr>Masa, rulja, organizacija</vt:lpstr>
      <vt:lpstr>Institucija</vt:lpstr>
      <vt:lpstr>Klasifikacija grupa</vt:lpstr>
      <vt:lpstr>Zašto ljudi djeluju u grupama?</vt:lpstr>
      <vt:lpstr>Zašto ljudi djeluju u grupama?</vt:lpstr>
      <vt:lpstr>Veličina grupe</vt:lpstr>
      <vt:lpstr>Utjecaj veličine grupe na njezino funkcioniranje: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RADNE GRUPE</dc:title>
  <dc:creator>M. Antic</dc:creator>
  <cp:lastModifiedBy>Miljenko Antić</cp:lastModifiedBy>
  <cp:revision>29</cp:revision>
  <dcterms:created xsi:type="dcterms:W3CDTF">2006-05-14T09:48:13Z</dcterms:created>
  <dcterms:modified xsi:type="dcterms:W3CDTF">2020-10-07T04:01:54Z</dcterms:modified>
</cp:coreProperties>
</file>