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2" r:id="rId4"/>
    <p:sldId id="270" r:id="rId5"/>
    <p:sldId id="268" r:id="rId6"/>
    <p:sldId id="273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8" autoAdjust="0"/>
    <p:restoredTop sz="94700" autoAdjust="0"/>
  </p:normalViewPr>
  <p:slideViewPr>
    <p:cSldViewPr>
      <p:cViewPr varScale="1">
        <p:scale>
          <a:sx n="59" d="100"/>
          <a:sy n="59" d="100"/>
        </p:scale>
        <p:origin x="17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997CD-B6DD-4BBF-9DCF-3B47D2CEDB3C}" type="datetimeFigureOut">
              <a:rPr lang="sr-Latn-CS" smtClean="0"/>
              <a:pPr/>
              <a:t>18.5.2023.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6GxIuljT3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no1TpCLj6A&amp;NR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E5YwN4NW5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IvGIwLcIu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GRUPNO PONAŠANJE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Difuzija odgovornosti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U masi ljudi očekuju da će netko drugo preuzeti odgovornost – difuzija odgovornosti.</a:t>
            </a:r>
          </a:p>
          <a:p>
            <a:pPr algn="just"/>
            <a:r>
              <a:rPr lang="hr-HR" b="1" dirty="0"/>
              <a:t>Veća je vjerojatnost pomoći ako je samo jedna osoba prisutna.</a:t>
            </a:r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Zašto ljudi često ne pružaju pomoć?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Ne primjećuju opasnost;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Ne tumače događaj kao opasnost;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Misle da nije na njima da pomognu;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Ne znaju kako pomoći;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Strah ih je;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Ne žele pomoći.</a:t>
            </a:r>
          </a:p>
          <a:p>
            <a:pPr marL="514350" indent="-514350" algn="just"/>
            <a:r>
              <a:rPr lang="hr-HR" b="1" dirty="0"/>
              <a:t>Da li ćemo pomoći umirućem ovisi i o </a:t>
            </a:r>
            <a:r>
              <a:rPr lang="hr-HR" b="1"/>
              <a:t>tome kasnimo </a:t>
            </a:r>
            <a:r>
              <a:rPr lang="hr-HR" b="1" dirty="0"/>
              <a:t>li na posao!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Kako povećati vjerojatnost pomaganja?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/>
              <a:t>Zbližavanjem ljudi;</a:t>
            </a:r>
          </a:p>
          <a:p>
            <a:pPr algn="just"/>
            <a:r>
              <a:rPr lang="hr-HR" b="1" dirty="0"/>
              <a:t>Učenjem činjenica o grupnom ponašanju!</a:t>
            </a:r>
          </a:p>
          <a:p>
            <a:pPr algn="just"/>
            <a:r>
              <a:rPr lang="hr-HR" b="1" dirty="0"/>
              <a:t>Traženjem pomoći od konkretne osobe!</a:t>
            </a:r>
          </a:p>
          <a:p>
            <a:pPr algn="just"/>
            <a:r>
              <a:rPr lang="hr-HR" b="1" dirty="0"/>
              <a:t>Odgojem.</a:t>
            </a:r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Poslušnost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>
                <a:hlinkClick r:id="rId2"/>
              </a:rPr>
              <a:t>http://www.youtube.com/watch?v=y6GxIuljT3w</a:t>
            </a:r>
            <a:endParaRPr lang="hr-HR" b="1" dirty="0"/>
          </a:p>
          <a:p>
            <a:pPr algn="just"/>
            <a:r>
              <a:rPr lang="hr-HR" b="1" dirty="0"/>
              <a:t>63% sudionika zadalo je “smrtonosni” elektrošok!</a:t>
            </a:r>
          </a:p>
          <a:p>
            <a:pPr algn="just"/>
            <a:r>
              <a:rPr lang="hr-HR" b="1" dirty="0"/>
              <a:t>80% nastavilo davati elektrošokove nakon što je “učenik” počeo zapomagati!</a:t>
            </a:r>
          </a:p>
          <a:p>
            <a:pPr algn="just"/>
            <a:r>
              <a:rPr lang="hr-HR" b="1" dirty="0"/>
              <a:t>Kad se jedan suprotstavio samo ih je 10% išlo do kraja.</a:t>
            </a:r>
          </a:p>
        </p:txBody>
      </p:sp>
    </p:spTree>
    <p:extLst>
      <p:ext uri="{BB962C8B-B14F-4D97-AF65-F5344CB8AC3E}">
        <p14:creationId xmlns:p14="http://schemas.microsoft.com/office/powerpoint/2010/main" val="400154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b="1" dirty="0"/>
            </a:br>
            <a:r>
              <a:rPr lang="hr-HR" b="1" dirty="0"/>
              <a:t>Zašto su ljudi tako voljni pokoravati se autoritetu?</a:t>
            </a:r>
            <a:br>
              <a:rPr lang="hr-HR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hr-HR" b="1" dirty="0"/>
              <a:t>Kad je netko nesiguran gleda druge što rade;</a:t>
            </a:r>
          </a:p>
          <a:p>
            <a:pPr marL="514350" indent="-514350" algn="just">
              <a:buAutoNum type="arabicPeriod"/>
            </a:pPr>
            <a:r>
              <a:rPr lang="hr-HR" b="1" dirty="0"/>
              <a:t>U krizama skloni smo se prepustiti tuđem vodstvu;</a:t>
            </a:r>
          </a:p>
          <a:p>
            <a:pPr marL="514350" indent="-514350" algn="just">
              <a:buAutoNum type="arabicPeriod"/>
            </a:pPr>
            <a:r>
              <a:rPr lang="hr-HR" b="1" dirty="0"/>
              <a:t>Slušamo stručnjake (svađa stručnjaka)!</a:t>
            </a:r>
          </a:p>
          <a:p>
            <a:pPr marL="514350" indent="-514350">
              <a:buAutoNum type="arabicPeriod"/>
            </a:pPr>
            <a:r>
              <a:rPr lang="hr-HR" b="1" dirty="0"/>
              <a:t>Postepeno prihvaćamo sve teže naredbe;  </a:t>
            </a:r>
            <a:endParaRPr lang="en-US" b="1" dirty="0"/>
          </a:p>
          <a:p>
            <a:pPr marL="514350" indent="-514350" algn="just"/>
            <a:r>
              <a:rPr lang="hr-HR" b="1" dirty="0"/>
              <a:t>U čemu je značenje </a:t>
            </a:r>
            <a:r>
              <a:rPr lang="hr-HR" b="1" dirty="0" err="1"/>
              <a:t>Milgramovog</a:t>
            </a:r>
            <a:r>
              <a:rPr lang="hr-HR" b="1" dirty="0"/>
              <a:t> eksperimenta za ponašanje u požarima?  </a:t>
            </a:r>
          </a:p>
        </p:txBody>
      </p:sp>
    </p:spTree>
    <p:extLst>
      <p:ext uri="{BB962C8B-B14F-4D97-AF65-F5344CB8AC3E}">
        <p14:creationId xmlns:p14="http://schemas.microsoft.com/office/powerpoint/2010/main" val="404511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52D49-7D33-4E0D-8887-7CB5CE854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Zaključci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E2481-2D25-4872-AAFE-5B32E71E1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/>
              <a:t>80-90% ljudi reagira racionalno za vrijeme požara, nastojeći riješiti problem.</a:t>
            </a:r>
          </a:p>
          <a:p>
            <a:pPr algn="just"/>
            <a:r>
              <a:rPr lang="hr-HR" b="1" dirty="0"/>
              <a:t>Generalno govoreći, ljudi se za vrijeme požara ponašaju altruistički.</a:t>
            </a:r>
          </a:p>
          <a:p>
            <a:pPr algn="just"/>
            <a:r>
              <a:rPr lang="hr-HR" b="1" dirty="0"/>
              <a:t>Ljudi su spremni pomagati i ljudima koje manje poznaju, pogotovo ako su njihovi klijenti (na primjer, pacijenti u bolnicama).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626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0923-29F0-4248-9DA2-6F1A52716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Zaključci 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852CF-E597-43DC-948C-B0904A904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HR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Prisutnost </a:t>
            </a:r>
            <a:r>
              <a:rPr lang="hr-HR" b="1" dirty="0"/>
              <a:t>kvalitetnog vodstva i organizacije povećava adekvatno i altruističko ponašanje, a smanjuje neadekvatno i egoistično ponašanje.</a:t>
            </a:r>
          </a:p>
          <a:p>
            <a:pPr algn="just"/>
            <a:r>
              <a:rPr lang="hr-HR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Trenirani </a:t>
            </a:r>
            <a:r>
              <a:rPr lang="hr-HR" b="1" dirty="0"/>
              <a:t>ljudi daleko se racionalnije ponašaju, češće pristupaju gašenju i rjeđe stradavaju.</a:t>
            </a:r>
            <a:r>
              <a:rPr lang="hr-HR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just"/>
            <a:r>
              <a:rPr lang="hr-HR" b="1" dirty="0"/>
              <a:t>Za planiranje evakuacije važna je spoznaja da se za vrijeme požara ljudi okupljaju na uobičajenim mjestima, zajednički raspravljaju o mogućim rješenjima i nastoje se kretati uobičajenim rutama.</a:t>
            </a:r>
            <a:r>
              <a:rPr lang="hr-HR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460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1C856-D159-4C28-A219-76ED01897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/>
              <a:t>Zaključci 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47A8D-6967-4029-8A10-E310B7382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Za </a:t>
            </a:r>
            <a:r>
              <a:rPr lang="hr-HR" b="1" dirty="0"/>
              <a:t>vrijeme požara jako je važno ljudima davati jasne upute o ponašanju.</a:t>
            </a:r>
          </a:p>
          <a:p>
            <a:pPr algn="just"/>
            <a:r>
              <a:rPr lang="hr-HR" b="1" dirty="0"/>
              <a:t>Ključni faktor za smanjivanje smrtnosti, ozljeda i materijalne štete – uz mjere tehničke zaštite - je pravilno educiranje ljudi kako bi se u slučaju požara ponašali na optimalan način.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7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Konformizam (</a:t>
            </a:r>
            <a:r>
              <a:rPr lang="hr-HR" b="1" dirty="0" err="1"/>
              <a:t>Asch</a:t>
            </a:r>
            <a:r>
              <a:rPr lang="hr-HR" b="1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u="sng" dirty="0">
                <a:hlinkClick r:id="rId2"/>
              </a:rPr>
              <a:t>http://www.youtube.com/watch?v=sno1TpCLj6A&amp;NR=1</a:t>
            </a:r>
            <a:r>
              <a:rPr lang="hr-HR" dirty="0"/>
              <a:t>  (2: 76 :33 :12,5 :16 : 6)</a:t>
            </a:r>
          </a:p>
          <a:p>
            <a:pPr algn="just"/>
            <a:r>
              <a:rPr lang="hr-HR" b="1" dirty="0"/>
              <a:t>Samostalno samo njih 2 posto pogriješilo;</a:t>
            </a:r>
          </a:p>
          <a:p>
            <a:pPr algn="just"/>
            <a:r>
              <a:rPr lang="hr-HR" b="1" dirty="0"/>
              <a:t>76% konformiralo bar na jednom zadatku;</a:t>
            </a:r>
          </a:p>
          <a:p>
            <a:pPr algn="just"/>
            <a:r>
              <a:rPr lang="hr-HR" b="1" dirty="0"/>
              <a:t>Ukupno, krivo odgovorili u 33% posto slučajeva;</a:t>
            </a:r>
          </a:p>
          <a:p>
            <a:pPr algn="just"/>
            <a:r>
              <a:rPr lang="hr-HR" b="1" dirty="0"/>
              <a:t>Kad su pisali odgovore pogriješilo 12,5%;</a:t>
            </a:r>
          </a:p>
          <a:p>
            <a:pPr algn="just"/>
            <a:r>
              <a:rPr lang="hr-HR" b="1" dirty="0"/>
              <a:t>Kad jedan odgovori točno samo 6% griješi!</a:t>
            </a:r>
          </a:p>
          <a:p>
            <a:pPr algn="just"/>
            <a:endParaRPr lang="hr-HR" b="1" dirty="0"/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Konformizam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/>
              <a:t>Konformizam je promjena ponašanja pod utjecajem drugih ljudi.</a:t>
            </a:r>
          </a:p>
          <a:p>
            <a:pPr algn="just"/>
            <a:r>
              <a:rPr lang="hr-HR" b="1" dirty="0"/>
              <a:t>Zašto se većina ljudi ponaša konformistički?</a:t>
            </a:r>
          </a:p>
          <a:p>
            <a:pPr algn="just"/>
            <a:r>
              <a:rPr lang="hr-HR" b="1" dirty="0"/>
              <a:t>Ako postoje suprotstavljena mišljenja drastično se smanjuje konformizam. </a:t>
            </a:r>
          </a:p>
          <a:p>
            <a:pPr algn="just"/>
            <a:r>
              <a:rPr lang="hr-HR" b="1" dirty="0"/>
              <a:t>Jesu li konformizmu skloniji muškarci ili žene?</a:t>
            </a:r>
          </a:p>
          <a:p>
            <a:pPr marL="0" indent="0" algn="just">
              <a:buNone/>
            </a:pPr>
            <a:endParaRPr lang="hr-HR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Kad su ljudi skloni konformizmu?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 dirty="0"/>
              <a:t>Kad je situacija nejasna (linije);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U kriznim situacijama (mentalna zaraza);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Kad je prisutan stručnjak;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Kad je u pitanju veća grupa ljudi;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Kad nemamo saveznika (Marin);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Kad nam je grupa važna;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Kad postoji prostorna bliskost;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Kad imamo nisko samopoštovanje.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Kako konformizam utječe na  odlučivanje u slučaju požara?</a:t>
            </a:r>
            <a:br>
              <a:rPr lang="hr-HR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dirty="0">
                <a:hlinkClick r:id="rId2"/>
              </a:rPr>
              <a:t>https://www.youtube.com/watch?v=KE5YwN4NW5o</a:t>
            </a:r>
            <a:endParaRPr lang="hr-HR" dirty="0"/>
          </a:p>
          <a:p>
            <a:pPr algn="just"/>
            <a:r>
              <a:rPr lang="hr-HR" b="1" dirty="0"/>
              <a:t>Ako je student bio sam u prostoriji u 75% slučajeva je prijavio požar.</a:t>
            </a:r>
          </a:p>
          <a:p>
            <a:pPr algn="just"/>
            <a:r>
              <a:rPr lang="hr-HR" b="1" dirty="0"/>
              <a:t>Međutim, ako su u prostoriji bila još dva „studenta“ koja, po dogovoru s voditeljem eksperimenta nisu reagirala na dim, samo 10% studenata prijavilo je prisutnost dima.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96744-CBD6-496C-A771-045353118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Kako konformizam utječe na  odlučivanje u slučaju požara?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04B46-F83D-49D7-AB63-8B034CD8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HR" b="1" dirty="0"/>
              <a:t>Konformizam je važan za ponašanje u slučaju požara jer će ljudi imitirati druge ljude.</a:t>
            </a:r>
          </a:p>
          <a:p>
            <a:pPr algn="just"/>
            <a:r>
              <a:rPr lang="hr-HR" b="1" dirty="0"/>
              <a:t>Dakle, ako netko počne paničariti vrlo je vjerojatno da će utjecati i na druge ljude te da će se panika proširiti na cijelu grupu.</a:t>
            </a:r>
          </a:p>
          <a:p>
            <a:pPr algn="just"/>
            <a:r>
              <a:rPr lang="hr-HR" b="1" dirty="0"/>
              <a:t>Obratno, ako ljudi vide da drugi ljudi pomažu invalidima pri evakuacije vrlo je vjerojatno da će i sami početi pomagati.</a:t>
            </a:r>
          </a:p>
          <a:p>
            <a:pPr algn="just"/>
            <a:r>
              <a:rPr lang="hr-HR" b="1" dirty="0"/>
              <a:t>Upravo zato je vrlo važno pravilno vođenje ljudi za vrijeme požara.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6403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Socijalna facilitacija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Jesu li su ljudi efikasniji u prisutnosti drugih ljudi?</a:t>
            </a:r>
          </a:p>
          <a:p>
            <a:pPr algn="just"/>
            <a:r>
              <a:rPr lang="hr-HR" b="1" dirty="0"/>
              <a:t>Da, ako se radi o fizičkim naporima i jednostavnim zadacima, ali ne ako se radi o kompliciranim intelektualnim zadacima. </a:t>
            </a:r>
          </a:p>
          <a:p>
            <a:pPr algn="just"/>
            <a:r>
              <a:rPr lang="hr-HR" b="1" dirty="0"/>
              <a:t>Žohari</a:t>
            </a:r>
          </a:p>
          <a:p>
            <a:pPr algn="just"/>
            <a:r>
              <a:rPr lang="hr-HR" b="1" dirty="0"/>
              <a:t>Kako socijalna facilitacija utječe na ponašanje za vrijeme požara?</a:t>
            </a:r>
          </a:p>
        </p:txBody>
      </p:sp>
    </p:spTree>
    <p:extLst>
      <p:ext uri="{BB962C8B-B14F-4D97-AF65-F5344CB8AC3E}">
        <p14:creationId xmlns:p14="http://schemas.microsoft.com/office/powerpoint/2010/main" val="326116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Altruizam</a:t>
            </a:r>
            <a:r>
              <a:rPr lang="hr-H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u="sng" dirty="0">
                <a:hlinkClick r:id="rId2"/>
              </a:rPr>
              <a:t>http://www.youtube.com/</a:t>
            </a:r>
            <a:r>
              <a:rPr lang="hr-HR" u="sng" dirty="0" err="1">
                <a:hlinkClick r:id="rId2"/>
              </a:rPr>
              <a:t>watch</a:t>
            </a:r>
            <a:r>
              <a:rPr lang="hr-HR" u="sng" dirty="0">
                <a:hlinkClick r:id="rId2"/>
              </a:rPr>
              <a:t>?v=</a:t>
            </a:r>
            <a:r>
              <a:rPr lang="hr-HR" u="sng" dirty="0" err="1">
                <a:hlinkClick r:id="rId2"/>
              </a:rPr>
              <a:t>KIvGIwLcIuw</a:t>
            </a:r>
            <a:r>
              <a:rPr lang="hr-HR" dirty="0"/>
              <a:t> – dijete </a:t>
            </a:r>
          </a:p>
          <a:p>
            <a:pPr algn="just"/>
            <a:r>
              <a:rPr lang="hr-HR" b="1" dirty="0"/>
              <a:t>Zašto pomažemo? </a:t>
            </a:r>
          </a:p>
          <a:p>
            <a:pPr algn="just"/>
            <a:r>
              <a:rPr lang="hr-HR" b="1" dirty="0"/>
              <a:t>Obrana gena (pećina), uzajamnost, empatija, dobrota - </a:t>
            </a:r>
            <a:r>
              <a:rPr lang="hr-HR" b="1" dirty="0" err="1"/>
              <a:t>Genovese</a:t>
            </a:r>
            <a:r>
              <a:rPr lang="hr-HR" b="1" dirty="0"/>
              <a:t>, avion, Joško</a:t>
            </a:r>
            <a:endParaRPr lang="hr-HR" b="1" u="sng" dirty="0"/>
          </a:p>
          <a:p>
            <a:pPr algn="just"/>
            <a:r>
              <a:rPr lang="hr-HR" b="1" dirty="0"/>
              <a:t>Pomažu li češće muškarci ili žene?</a:t>
            </a:r>
          </a:p>
          <a:p>
            <a:pPr>
              <a:buNone/>
            </a:pPr>
            <a:endParaRPr lang="hr-H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Altruizam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Pomažemo li češće kad smo dobro ili kad smo loše raspoloženi?</a:t>
            </a:r>
          </a:p>
          <a:p>
            <a:pPr algn="just"/>
            <a:r>
              <a:rPr lang="hr-HR" b="1" dirty="0"/>
              <a:t>Kovanica (4% - 84%), parfemi (57% - 19%).</a:t>
            </a:r>
          </a:p>
          <a:p>
            <a:pPr algn="just"/>
            <a:r>
              <a:rPr lang="hr-HR" b="1" dirty="0"/>
              <a:t>Pomažu li češće ljudi u gradovima ili na selima? Zašto? </a:t>
            </a:r>
          </a:p>
          <a:p>
            <a:pPr algn="just"/>
            <a:r>
              <a:rPr lang="hr-HR" b="1" dirty="0"/>
              <a:t>Je li veća vjerojatnost pomaganja ako smo okruženi s više ili s manje ljudi?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822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GRUPNO PONAŠANJE</vt:lpstr>
      <vt:lpstr>Konformizam (Asch) </vt:lpstr>
      <vt:lpstr>Konformizam </vt:lpstr>
      <vt:lpstr>Kad su ljudi skloni konformizmu?</vt:lpstr>
      <vt:lpstr>Kako konformizam utječe na  odlučivanje u slučaju požara? </vt:lpstr>
      <vt:lpstr>Kako konformizam utječe na  odlučivanje u slučaju požara?</vt:lpstr>
      <vt:lpstr>Socijalna facilitacija </vt:lpstr>
      <vt:lpstr>Altruizam </vt:lpstr>
      <vt:lpstr>Altruizam </vt:lpstr>
      <vt:lpstr>Difuzija odgovornosti</vt:lpstr>
      <vt:lpstr>Zašto ljudi često ne pružaju pomoć? </vt:lpstr>
      <vt:lpstr>Kako povećati vjerojatnost pomaganja? </vt:lpstr>
      <vt:lpstr>Poslušnost </vt:lpstr>
      <vt:lpstr> Zašto su ljudi tako voljni pokoravati se autoritetu? </vt:lpstr>
      <vt:lpstr>Zaključci </vt:lpstr>
      <vt:lpstr>Zaključci </vt:lpstr>
      <vt:lpstr>Zaključci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GRUPNO PONAŠANJE</dc:title>
  <dc:creator>User</dc:creator>
  <cp:lastModifiedBy>Miljenko Antić</cp:lastModifiedBy>
  <cp:revision>27</cp:revision>
  <dcterms:created xsi:type="dcterms:W3CDTF">2010-05-06T16:00:06Z</dcterms:created>
  <dcterms:modified xsi:type="dcterms:W3CDTF">2023-05-18T20:10:17Z</dcterms:modified>
</cp:coreProperties>
</file>