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1" r:id="rId4"/>
    <p:sldId id="258" r:id="rId5"/>
    <p:sldId id="272" r:id="rId6"/>
    <p:sldId id="270" r:id="rId7"/>
    <p:sldId id="268" r:id="rId8"/>
    <p:sldId id="269" r:id="rId9"/>
    <p:sldId id="260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4700" autoAdjust="0"/>
  </p:normalViewPr>
  <p:slideViewPr>
    <p:cSldViewPr>
      <p:cViewPr varScale="1">
        <p:scale>
          <a:sx n="106" d="100"/>
          <a:sy n="106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997CD-B6DD-4BBF-9DCF-3B47D2CEDB3C}" type="datetimeFigureOut">
              <a:rPr lang="sr-Latn-CS" smtClean="0"/>
              <a:pPr/>
              <a:t>23.10.2019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E4CE-5D7B-4D14-AD66-D39CB5F9A21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SsPfbup0ac" TargetMode="External"/><Relationship Id="rId2" Type="http://schemas.openxmlformats.org/officeDocument/2006/relationships/hyperlink" Target="http://www.youtube.com/watch?v=KIvGIwLcIu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E5YwN4NW5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6GxIuljT3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no1TpCLj6A&amp;NR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/>
              <a:t>GRUPNO PONAŠANJE</a:t>
            </a:r>
            <a:endParaRPr lang="hr-H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Altruizam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u="sng" dirty="0">
                <a:hlinkClick r:id="rId2"/>
              </a:rPr>
              <a:t>http://</a:t>
            </a:r>
            <a:r>
              <a:rPr lang="hr-HR" u="sng" dirty="0" smtClean="0">
                <a:hlinkClick r:id="rId2"/>
              </a:rPr>
              <a:t>www.youtube.com/</a:t>
            </a:r>
            <a:r>
              <a:rPr lang="hr-HR" u="sng" dirty="0" err="1" smtClean="0">
                <a:hlinkClick r:id="rId2"/>
              </a:rPr>
              <a:t>watch</a:t>
            </a:r>
            <a:r>
              <a:rPr lang="hr-HR" u="sng" dirty="0" smtClean="0">
                <a:hlinkClick r:id="rId2"/>
              </a:rPr>
              <a:t>?v=</a:t>
            </a:r>
            <a:r>
              <a:rPr lang="hr-HR" u="sng" dirty="0" err="1" smtClean="0">
                <a:hlinkClick r:id="rId2"/>
              </a:rPr>
              <a:t>KIvGIwLcIuw</a:t>
            </a:r>
            <a:r>
              <a:rPr lang="hr-HR" dirty="0" smtClean="0"/>
              <a:t> – dijete </a:t>
            </a:r>
          </a:p>
          <a:p>
            <a:pPr algn="just"/>
            <a:r>
              <a:rPr lang="hr-HR" u="sng" dirty="0">
                <a:hlinkClick r:id="rId3"/>
              </a:rPr>
              <a:t>http://</a:t>
            </a:r>
            <a:r>
              <a:rPr lang="hr-HR" u="sng" dirty="0" smtClean="0">
                <a:hlinkClick r:id="rId3"/>
              </a:rPr>
              <a:t>www.youtube.com/</a:t>
            </a:r>
            <a:r>
              <a:rPr lang="hr-HR" u="sng" dirty="0" err="1" smtClean="0">
                <a:hlinkClick r:id="rId3"/>
              </a:rPr>
              <a:t>watch</a:t>
            </a:r>
            <a:r>
              <a:rPr lang="hr-HR" u="sng" dirty="0" smtClean="0">
                <a:hlinkClick r:id="rId3"/>
              </a:rPr>
              <a:t>?v=OSsPfbup0ac</a:t>
            </a:r>
            <a:r>
              <a:rPr lang="hr-HR" dirty="0" smtClean="0"/>
              <a:t> – pomoć</a:t>
            </a:r>
          </a:p>
          <a:p>
            <a:pPr algn="just"/>
            <a:r>
              <a:rPr lang="hr-HR" b="1" dirty="0" smtClean="0"/>
              <a:t>Zašto pomažemo? </a:t>
            </a:r>
          </a:p>
          <a:p>
            <a:pPr algn="just"/>
            <a:r>
              <a:rPr lang="hr-HR" b="1" dirty="0" smtClean="0"/>
              <a:t>Obrana gena (pećina), uzajamnost, empatija, dobrota - </a:t>
            </a:r>
            <a:r>
              <a:rPr lang="hr-HR" b="1" dirty="0" err="1" smtClean="0"/>
              <a:t>Genovese</a:t>
            </a:r>
            <a:r>
              <a:rPr lang="hr-HR" b="1" dirty="0" smtClean="0"/>
              <a:t>, avion, Joško</a:t>
            </a:r>
            <a:endParaRPr lang="hr-HR" b="1" u="sng" dirty="0"/>
          </a:p>
          <a:p>
            <a:pPr algn="just"/>
            <a:r>
              <a:rPr lang="hr-HR" b="1" dirty="0" smtClean="0"/>
              <a:t>Pomažu li češće muškarci ili žene?</a:t>
            </a:r>
          </a:p>
          <a:p>
            <a:pPr>
              <a:buNone/>
            </a:pPr>
            <a:endParaRPr lang="hr-H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Altruizam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 smtClean="0"/>
              <a:t>Pomažemo li češće kad smo dobro ili kad smo loše raspoloženi?</a:t>
            </a:r>
          </a:p>
          <a:p>
            <a:pPr algn="just"/>
            <a:r>
              <a:rPr lang="hr-HR" b="1" dirty="0" smtClean="0"/>
              <a:t>Kovanica (4% - 84%), parfemi (57% - 19%).</a:t>
            </a:r>
          </a:p>
          <a:p>
            <a:pPr algn="just"/>
            <a:r>
              <a:rPr lang="hr-HR" b="1" dirty="0" smtClean="0"/>
              <a:t>Pomažu li češće ljudi u gradovima ili na selima? Zašto? </a:t>
            </a:r>
          </a:p>
          <a:p>
            <a:pPr algn="just"/>
            <a:r>
              <a:rPr lang="hr-HR" b="1" dirty="0" smtClean="0"/>
              <a:t>Je li veća vjerojatnost pomoći ako smo okruženi s više ili s manje ljudi?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Difuzija odgovornosti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u="sng" dirty="0" smtClean="0">
                <a:hlinkClick r:id="rId2"/>
              </a:rPr>
              <a:t>http</a:t>
            </a:r>
            <a:r>
              <a:rPr lang="hr-HR" u="sng" dirty="0">
                <a:hlinkClick r:id="rId2"/>
              </a:rPr>
              <a:t>://</a:t>
            </a:r>
            <a:r>
              <a:rPr lang="hr-HR" u="sng" dirty="0" smtClean="0">
                <a:hlinkClick r:id="rId2"/>
              </a:rPr>
              <a:t>www.youtube.com/</a:t>
            </a:r>
            <a:r>
              <a:rPr lang="hr-HR" u="sng" dirty="0" err="1" smtClean="0">
                <a:hlinkClick r:id="rId2"/>
              </a:rPr>
              <a:t>watch</a:t>
            </a:r>
            <a:r>
              <a:rPr lang="hr-HR" u="sng" dirty="0" smtClean="0">
                <a:hlinkClick r:id="rId2"/>
              </a:rPr>
              <a:t>?v=KE5YwN4NW5o</a:t>
            </a:r>
            <a:endParaRPr lang="hr-HR" u="sng" dirty="0" smtClean="0"/>
          </a:p>
          <a:p>
            <a:pPr algn="just"/>
            <a:r>
              <a:rPr lang="hr-HR" b="1" dirty="0" smtClean="0"/>
              <a:t>U masi ljudi očekuju da će netko drugo preuzeti odgovornost – difuzija odgovornosti.</a:t>
            </a:r>
          </a:p>
          <a:p>
            <a:pPr algn="just"/>
            <a:r>
              <a:rPr lang="hr-HR" b="1" dirty="0" smtClean="0"/>
              <a:t>Veća je vjerojatnost pomoći ako je samo jedna osoba prisutna.</a:t>
            </a:r>
          </a:p>
          <a:p>
            <a:endParaRPr lang="hr-H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Zašto ljudi često ne pružaju pomoć?</a:t>
            </a:r>
            <a:br>
              <a:rPr lang="hr-HR" b="1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Ne primjećuju opasnost;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Ne tumače događaj kao opasnost;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Misle da nije na njima da pomognu;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Ne znaju kako pomoći;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Strah ih je;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Ne žele pomoći.</a:t>
            </a:r>
          </a:p>
          <a:p>
            <a:pPr marL="514350" indent="-514350" algn="just"/>
            <a:r>
              <a:rPr lang="hr-HR" b="1" dirty="0" smtClean="0"/>
              <a:t>Da li ćemo pomoći umirućem ovisi i o tome da li kasnimo na posao!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Kako povećati vjerojatnost pomaganja?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smtClean="0"/>
              <a:t>Zbližavanjem ljudi;</a:t>
            </a:r>
          </a:p>
          <a:p>
            <a:pPr algn="just"/>
            <a:r>
              <a:rPr lang="hr-HR" b="1" dirty="0" smtClean="0"/>
              <a:t>Učenjem činjenica o grupnom ponašanju!</a:t>
            </a:r>
          </a:p>
          <a:p>
            <a:pPr algn="just"/>
            <a:r>
              <a:rPr lang="hr-HR" b="1" dirty="0" smtClean="0"/>
              <a:t>Traženjem pomoći od konkretne osobe!</a:t>
            </a:r>
          </a:p>
          <a:p>
            <a:pPr algn="just"/>
            <a:r>
              <a:rPr lang="hr-HR" b="1" dirty="0" smtClean="0"/>
              <a:t>Odgojem.</a:t>
            </a:r>
          </a:p>
          <a:p>
            <a:endParaRPr lang="hr-HR" b="1" dirty="0" smtClean="0"/>
          </a:p>
          <a:p>
            <a:endParaRPr lang="hr-HR" b="1" dirty="0" smtClean="0"/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/>
              <a:t>Poslušnost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 smtClean="0">
                <a:hlinkClick r:id="rId2"/>
              </a:rPr>
              <a:t>http://www.youtube.com/</a:t>
            </a:r>
            <a:r>
              <a:rPr lang="hr-HR" b="1" dirty="0" err="1" smtClean="0">
                <a:hlinkClick r:id="rId2"/>
              </a:rPr>
              <a:t>watch</a:t>
            </a:r>
            <a:r>
              <a:rPr lang="hr-HR" b="1" dirty="0" smtClean="0">
                <a:hlinkClick r:id="rId2"/>
              </a:rPr>
              <a:t>?v=y6GxIuljT3w</a:t>
            </a:r>
            <a:endParaRPr lang="hr-HR" b="1" dirty="0" smtClean="0"/>
          </a:p>
          <a:p>
            <a:pPr algn="just"/>
            <a:r>
              <a:rPr lang="hr-HR" b="1" dirty="0" smtClean="0"/>
              <a:t>63% sudionika zadalo je “smrtonosni” elektrošok!</a:t>
            </a:r>
          </a:p>
          <a:p>
            <a:pPr algn="just"/>
            <a:r>
              <a:rPr lang="hr-HR" b="1" dirty="0" smtClean="0"/>
              <a:t>80% nastavilo davati elektrošokove nakon što je “učenik” počeo zapomagati!</a:t>
            </a:r>
          </a:p>
          <a:p>
            <a:pPr algn="just"/>
            <a:r>
              <a:rPr lang="hr-HR" b="1" dirty="0" smtClean="0"/>
              <a:t>Kad se jedan suprotstavio samo ih je 10% išlo do kraja.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Zašto su ljudi tako voljni pokoravati se autoritetu?</a:t>
            </a:r>
            <a:br>
              <a:rPr lang="hr-HR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hr-HR" b="1" dirty="0" smtClean="0"/>
              <a:t>Kad je netko nesiguran gleda druge što rade;</a:t>
            </a:r>
          </a:p>
          <a:p>
            <a:pPr marL="514350" indent="-514350" algn="just">
              <a:buAutoNum type="arabicPeriod"/>
            </a:pPr>
            <a:r>
              <a:rPr lang="hr-HR" b="1" dirty="0" smtClean="0"/>
              <a:t>U krizama skloni smo se prepustiti tuđem vodstvu;</a:t>
            </a:r>
          </a:p>
          <a:p>
            <a:pPr marL="514350" indent="-514350" algn="just">
              <a:buAutoNum type="arabicPeriod"/>
            </a:pPr>
            <a:r>
              <a:rPr lang="hr-HR" b="1" dirty="0" smtClean="0"/>
              <a:t>Slušamo stručnjake (svađa stručnjaka)!</a:t>
            </a:r>
          </a:p>
          <a:p>
            <a:pPr marL="514350" indent="-514350">
              <a:buAutoNum type="arabicPeriod"/>
            </a:pPr>
            <a:r>
              <a:rPr lang="hr-HR" b="1" dirty="0" smtClean="0"/>
              <a:t>Postepeno prihvaćamo sve teže naredbe;</a:t>
            </a:r>
          </a:p>
          <a:p>
            <a:pPr marL="514350" indent="-514350"/>
            <a:r>
              <a:rPr lang="hr-HR" b="1" dirty="0" err="1" smtClean="0"/>
              <a:t>Eichmann</a:t>
            </a:r>
            <a:r>
              <a:rPr lang="hr-HR" b="1" dirty="0" smtClean="0"/>
              <a:t> 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Konformizam (</a:t>
            </a:r>
            <a:r>
              <a:rPr lang="hr-HR" b="1" dirty="0" err="1" smtClean="0"/>
              <a:t>Asch</a:t>
            </a:r>
            <a:r>
              <a:rPr lang="hr-HR" b="1" dirty="0" smtClean="0"/>
              <a:t>)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u="sng" dirty="0" smtClean="0">
                <a:hlinkClick r:id="rId2"/>
              </a:rPr>
              <a:t>http</a:t>
            </a:r>
            <a:r>
              <a:rPr lang="hr-HR" u="sng" dirty="0">
                <a:hlinkClick r:id="rId2"/>
              </a:rPr>
              <a:t>://</a:t>
            </a:r>
            <a:r>
              <a:rPr lang="hr-HR" u="sng" dirty="0" smtClean="0">
                <a:hlinkClick r:id="rId2"/>
              </a:rPr>
              <a:t>www.youtube.com/</a:t>
            </a:r>
            <a:r>
              <a:rPr lang="hr-HR" u="sng" dirty="0" err="1" smtClean="0">
                <a:hlinkClick r:id="rId2"/>
              </a:rPr>
              <a:t>watch</a:t>
            </a:r>
            <a:r>
              <a:rPr lang="hr-HR" u="sng" dirty="0" smtClean="0">
                <a:hlinkClick r:id="rId2"/>
              </a:rPr>
              <a:t>?v=sno1TpCLj6A&amp;NR=1</a:t>
            </a:r>
            <a:r>
              <a:rPr lang="hr-HR" dirty="0" smtClean="0"/>
              <a:t>  (2: 76 :33 :12,5 :16 : 6)</a:t>
            </a:r>
          </a:p>
          <a:p>
            <a:pPr algn="just"/>
            <a:r>
              <a:rPr lang="hr-HR" b="1" dirty="0" smtClean="0"/>
              <a:t>Samostalno samo njih 2 posto pogriješilo;</a:t>
            </a:r>
          </a:p>
          <a:p>
            <a:pPr algn="just"/>
            <a:r>
              <a:rPr lang="hr-HR" b="1" dirty="0" smtClean="0"/>
              <a:t>76% konformiralo bar na jednom zadatku;</a:t>
            </a:r>
          </a:p>
          <a:p>
            <a:pPr algn="just"/>
            <a:r>
              <a:rPr lang="hr-HR" b="1" dirty="0" smtClean="0"/>
              <a:t>Ukupno, krivo odgovorili u 33% posto slučajeva;</a:t>
            </a:r>
          </a:p>
          <a:p>
            <a:pPr algn="just"/>
            <a:r>
              <a:rPr lang="hr-HR" b="1" dirty="0" smtClean="0"/>
              <a:t>Kad su pisali odgovore pogriješilo 12,5%;</a:t>
            </a:r>
          </a:p>
          <a:p>
            <a:pPr algn="just"/>
            <a:r>
              <a:rPr lang="hr-HR" b="1" dirty="0" smtClean="0"/>
              <a:t>Kad jedan odgovori točno samo 6% griješi!</a:t>
            </a:r>
          </a:p>
          <a:p>
            <a:pPr algn="just"/>
            <a:endParaRPr lang="hr-HR" b="1" dirty="0" smtClean="0"/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Konformizam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smtClean="0"/>
              <a:t>Konformizam je promjena ponašanja pod utjecajem drugih ljudi.</a:t>
            </a:r>
          </a:p>
          <a:p>
            <a:pPr algn="just"/>
            <a:r>
              <a:rPr lang="hr-HR" b="1" dirty="0" smtClean="0"/>
              <a:t>Zašto se većina ljudi ponaša konformistički?</a:t>
            </a:r>
          </a:p>
          <a:p>
            <a:pPr algn="just"/>
            <a:r>
              <a:rPr lang="hr-HR" b="1" dirty="0" smtClean="0"/>
              <a:t>Ako postoje suprotstavljena mišljenja drastično se smanjuje konformizam. </a:t>
            </a:r>
          </a:p>
          <a:p>
            <a:pPr algn="just"/>
            <a:r>
              <a:rPr lang="en-US" b="1" dirty="0"/>
              <a:t>J</a:t>
            </a:r>
            <a:r>
              <a:rPr lang="en-US" b="1" dirty="0" smtClean="0"/>
              <a:t>esu</a:t>
            </a:r>
            <a:r>
              <a:rPr lang="hr-HR" b="1" dirty="0" smtClean="0"/>
              <a:t> li konformizmu skloniji muškarci ili žene?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Kad su ljudi skloni konformizmu?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Kad je situacija nejasna (linije);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U kriznim situacijama (mentalna zaraza);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Kad je prisutan stručnjak;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Kad je u pitanju veća grupa ljudi;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Kad nemamo saveznika (Marin);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Kad nam je grupa </a:t>
            </a:r>
            <a:r>
              <a:rPr lang="hr-HR" b="1" dirty="0" smtClean="0"/>
              <a:t>važna </a:t>
            </a:r>
            <a:r>
              <a:rPr lang="hr-HR" b="1" smtClean="0"/>
              <a:t>(skijanje);</a:t>
            </a:r>
            <a:endParaRPr lang="hr-HR" b="1" dirty="0" smtClean="0"/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Kad postoji prostorna bliskost;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 smtClean="0"/>
              <a:t>Kad imamo nisko samopoštovanje.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Kako konformizam utječe na poslovno odlučivanje?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b="1" dirty="0" smtClean="0"/>
              <a:t>Je li veća vjerojatnost da pojedinac ili grupa donese pogrešnu odluku?</a:t>
            </a:r>
          </a:p>
          <a:p>
            <a:pPr algn="just"/>
            <a:r>
              <a:rPr lang="hr-HR" b="1" dirty="0" smtClean="0"/>
              <a:t>Grupe su uspješnije u odlučivanju ako se sastoje od eksperata te ako postoji sloboda diskusije unutar grupe.</a:t>
            </a:r>
          </a:p>
          <a:p>
            <a:pPr algn="just"/>
            <a:r>
              <a:rPr lang="hr-HR" b="1" dirty="0" smtClean="0"/>
              <a:t>Što je grupna zaslijepljenost? </a:t>
            </a:r>
          </a:p>
          <a:p>
            <a:pPr algn="just"/>
            <a:r>
              <a:rPr lang="hr-HR" b="1" dirty="0" smtClean="0"/>
              <a:t>Grupna zaslijepljenost je vrsta mišljenja kod kojeg je konformizam važniji od realističkog sagledavanja činjenica (Zaljev svinja).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Kako spriječiti grupnu zaslijepljenost?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Vođa treba ostati nepristran;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Korisno je da vođa ponekad ne prisustvuje raspravi;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Podijelite ljude u manje grupe i nakon što te grupe formiraju mišljenje sučelite razne opcije;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Korisno je angažirati vanjskog eksperta;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b="1" dirty="0" smtClean="0"/>
              <a:t>Dajte nekom ulogu “đavoljeg odvjetnika”;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Socijalna facilitacija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Jesu</a:t>
            </a:r>
            <a:r>
              <a:rPr lang="hr-HR" b="1" dirty="0" smtClean="0"/>
              <a:t> li</a:t>
            </a:r>
            <a:r>
              <a:rPr lang="en-US" b="1" dirty="0" smtClean="0"/>
              <a:t> </a:t>
            </a:r>
            <a:r>
              <a:rPr lang="hr-HR" b="1" dirty="0" smtClean="0"/>
              <a:t>ljudi efikasniji u prisutnosti drugih ljudi?</a:t>
            </a:r>
          </a:p>
          <a:p>
            <a:pPr algn="just"/>
            <a:r>
              <a:rPr lang="hr-HR" b="1" dirty="0" smtClean="0"/>
              <a:t>Da, ako se radi o fizičkim naporima i jednostavnim zadacima, ali ne ako se radi o kompliciranim intelektualnim zadacima.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563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GRUPNO PONAŠANJE</vt:lpstr>
      <vt:lpstr>Poslušnost </vt:lpstr>
      <vt:lpstr> Zašto su ljudi tako voljni pokoravati se autoritetu? </vt:lpstr>
      <vt:lpstr>Konformizam (Asch) </vt:lpstr>
      <vt:lpstr>Konformizam </vt:lpstr>
      <vt:lpstr>Kad su ljudi skloni konformizmu?</vt:lpstr>
      <vt:lpstr>Kako konformizam utječe na poslovno odlučivanje?</vt:lpstr>
      <vt:lpstr>Kako spriječiti grupnu zaslijepljenost?</vt:lpstr>
      <vt:lpstr>Socijalna facilitacija </vt:lpstr>
      <vt:lpstr>Altruizam </vt:lpstr>
      <vt:lpstr>Altruizam </vt:lpstr>
      <vt:lpstr>Difuzija odgovornosti</vt:lpstr>
      <vt:lpstr>Zašto ljudi često ne pružaju pomoć? </vt:lpstr>
      <vt:lpstr>Kako povećati vjerojatnost pomaganja?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GRUPNO PONAŠANJE</dc:title>
  <dc:creator>User</dc:creator>
  <cp:lastModifiedBy>Miljenko Antic</cp:lastModifiedBy>
  <cp:revision>21</cp:revision>
  <dcterms:created xsi:type="dcterms:W3CDTF">2010-05-06T16:00:06Z</dcterms:created>
  <dcterms:modified xsi:type="dcterms:W3CDTF">2019-10-23T03:43:03Z</dcterms:modified>
</cp:coreProperties>
</file>