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xr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72" r:id="rId6"/>
    <p:sldId id="262" r:id="rId7"/>
    <p:sldId id="267" r:id="rId8"/>
    <p:sldId id="269" r:id="rId9"/>
    <p:sldId id="264" r:id="rId10"/>
    <p:sldId id="260" r:id="rId11"/>
    <p:sldId id="268" r:id="rId12"/>
    <p:sldId id="258" r:id="rId13"/>
    <p:sldId id="259" r:id="rId14"/>
    <p:sldId id="263" r:id="rId15"/>
    <p:sldId id="274" r:id="rId16"/>
    <p:sldId id="271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flection_(engineering)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xr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57B1D8-3444-4005-91CE-30587317B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025" y="1766888"/>
            <a:ext cx="7791449" cy="995363"/>
          </a:xfrm>
        </p:spPr>
        <p:txBody>
          <a:bodyPr/>
          <a:lstStyle/>
          <a:p>
            <a:pPr algn="ctr"/>
            <a:r>
              <a:rPr lang="hr-HR" dirty="0"/>
              <a:t>Hotel </a:t>
            </a:r>
            <a:r>
              <a:rPr lang="hr-HR" dirty="0" err="1"/>
              <a:t>ryugyong</a:t>
            </a:r>
            <a:endParaRPr lang="hr-HR" dirty="0"/>
          </a:p>
        </p:txBody>
      </p:sp>
      <p:pic>
        <p:nvPicPr>
          <p:cNvPr id="4" name="Slika 3" descr="Slika na kojoj se prikazuje sjedenje, zgrada, voda, naprijed&#10;&#10;Opis je automatski generiran">
            <a:extLst>
              <a:ext uri="{FF2B5EF4-FFF2-40B4-BE49-F238E27FC236}">
                <a16:creationId xmlns:a16="http://schemas.microsoft.com/office/drawing/2014/main" id="{A0E06665-01BF-4015-9D73-FE1EA371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47" y="771525"/>
            <a:ext cx="3836727" cy="55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6551C300-1D7A-46C3-9EF6-0EAC9B1E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EC1EDC6-1B42-4FCD-BC53-B1D05BFF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" name="Slika 8" descr="Slika na kojoj se prikazuje na otvorenom, voda, zgrada, sat&#10;&#10;Opis je automatski generiran">
            <a:extLst>
              <a:ext uri="{FF2B5EF4-FFF2-40B4-BE49-F238E27FC236}">
                <a16:creationId xmlns:a16="http://schemas.microsoft.com/office/drawing/2014/main" id="{1B035517-4350-4155-89D0-BD99E6F750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6" name="Rezervirano mjesto sadržaja 2">
            <a:extLst>
              <a:ext uri="{FF2B5EF4-FFF2-40B4-BE49-F238E27FC236}">
                <a16:creationId xmlns:a16="http://schemas.microsoft.com/office/drawing/2014/main" id="{743A2E54-9B5C-4024-BB80-7AE2AA95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" y="685799"/>
            <a:ext cx="5877677" cy="3541714"/>
          </a:xfrm>
        </p:spPr>
        <p:txBody>
          <a:bodyPr>
            <a:normAutofit/>
          </a:bodyPr>
          <a:lstStyle/>
          <a:p>
            <a:r>
              <a:rPr lang="hr-HR" dirty="0"/>
              <a:t>In 2018.</a:t>
            </a:r>
            <a:r>
              <a:rPr lang="en-US" dirty="0"/>
              <a:t> an LED display was fitted to one side of the structure, and propaganda videos and light shows are regularly played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14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6" name="Rectangle 45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0B42C0F-94FA-4E54-9584-9CE3CF1F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hr-HR" sz="3200"/>
              <a:t>costs</a:t>
            </a:r>
          </a:p>
        </p:txBody>
      </p:sp>
      <p:pic>
        <p:nvPicPr>
          <p:cNvPr id="4" name="Slika 3" descr="Slika na kojoj se prikazuje na otvorenom, cesta, zgrada, trava&#10;&#10;Opis je automatski generiran">
            <a:extLst>
              <a:ext uri="{FF2B5EF4-FFF2-40B4-BE49-F238E27FC236}">
                <a16:creationId xmlns:a16="http://schemas.microsoft.com/office/drawing/2014/main" id="{639E6431-0EBB-4202-B12B-CFA0CC0F56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14" r="7825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1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F21A46-7267-4CD0-AEB4-098153AC3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444" y="2249487"/>
            <a:ext cx="4115181" cy="3541714"/>
          </a:xfrm>
        </p:spPr>
        <p:txBody>
          <a:bodyPr>
            <a:normAutofit/>
          </a:bodyPr>
          <a:lstStyle/>
          <a:p>
            <a:r>
              <a:rPr lang="hr-HR" sz="2000" dirty="0"/>
              <a:t>North Korea </a:t>
            </a:r>
            <a:r>
              <a:rPr lang="hr-HR" sz="2000" dirty="0" err="1"/>
              <a:t>has</a:t>
            </a:r>
            <a:r>
              <a:rPr lang="hr-HR" sz="2000" dirty="0"/>
              <a:t> </a:t>
            </a:r>
            <a:r>
              <a:rPr lang="hr-HR" sz="2000" dirty="0" err="1"/>
              <a:t>spent</a:t>
            </a:r>
            <a:r>
              <a:rPr lang="hr-HR" sz="2000" dirty="0"/>
              <a:t> 750 </a:t>
            </a:r>
            <a:r>
              <a:rPr lang="hr-HR" sz="2000" dirty="0" err="1"/>
              <a:t>million</a:t>
            </a:r>
            <a:r>
              <a:rPr lang="hr-HR" sz="2000" dirty="0"/>
              <a:t> $</a:t>
            </a:r>
          </a:p>
          <a:p>
            <a:r>
              <a:rPr lang="hr-HR" sz="2000" dirty="0" err="1"/>
              <a:t>Today</a:t>
            </a:r>
            <a:r>
              <a:rPr lang="hr-HR" sz="2000" dirty="0"/>
              <a:t> </a:t>
            </a:r>
            <a:r>
              <a:rPr lang="hr-HR" sz="2000" dirty="0" err="1"/>
              <a:t>it</a:t>
            </a:r>
            <a:r>
              <a:rPr lang="hr-HR" sz="2000" dirty="0"/>
              <a:t> </a:t>
            </a:r>
            <a:r>
              <a:rPr lang="hr-HR" sz="2000" dirty="0" err="1"/>
              <a:t>would</a:t>
            </a:r>
            <a:r>
              <a:rPr lang="hr-HR" sz="2000" dirty="0"/>
              <a:t> </a:t>
            </a:r>
            <a:r>
              <a:rPr lang="hr-HR" sz="2000" dirty="0" err="1"/>
              <a:t>cost</a:t>
            </a:r>
            <a:r>
              <a:rPr lang="hr-HR" sz="2000" dirty="0"/>
              <a:t> </a:t>
            </a:r>
            <a:r>
              <a:rPr lang="hr-HR" sz="2000" dirty="0" err="1"/>
              <a:t>up</a:t>
            </a:r>
            <a:r>
              <a:rPr lang="hr-HR" sz="2000" dirty="0"/>
              <a:t> to 2 </a:t>
            </a:r>
            <a:r>
              <a:rPr lang="hr-HR" sz="2000" dirty="0" err="1"/>
              <a:t>billion</a:t>
            </a:r>
            <a:r>
              <a:rPr lang="hr-HR" sz="2000" dirty="0"/>
              <a:t> $ to </a:t>
            </a:r>
            <a:r>
              <a:rPr lang="hr-HR" sz="2000" dirty="0" err="1"/>
              <a:t>finish</a:t>
            </a:r>
            <a:r>
              <a:rPr lang="hr-HR" sz="2000" dirty="0"/>
              <a:t> hotel </a:t>
            </a:r>
            <a:r>
              <a:rPr lang="hr-HR" sz="2000" dirty="0" err="1"/>
              <a:t>and</a:t>
            </a:r>
            <a:r>
              <a:rPr lang="hr-HR" sz="2000" dirty="0"/>
              <a:t> make </a:t>
            </a:r>
            <a:r>
              <a:rPr lang="hr-HR" sz="2000" dirty="0" err="1"/>
              <a:t>it</a:t>
            </a:r>
            <a:r>
              <a:rPr lang="hr-HR" sz="2000" dirty="0"/>
              <a:t> </a:t>
            </a:r>
            <a:r>
              <a:rPr lang="hr-HR" sz="2000" dirty="0" err="1"/>
              <a:t>safe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1900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>
            <a:extLst>
              <a:ext uri="{FF2B5EF4-FFF2-40B4-BE49-F238E27FC236}">
                <a16:creationId xmlns:a16="http://schemas.microsoft.com/office/drawing/2014/main" id="{42A62C1E-C074-4B9F-A126-5A6EB8091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200">
            <a:extLst>
              <a:ext uri="{FF2B5EF4-FFF2-40B4-BE49-F238E27FC236}">
                <a16:creationId xmlns:a16="http://schemas.microsoft.com/office/drawing/2014/main" id="{AFAAC72B-1468-4A61-818C-9D6740A34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2" name="Rectangle 5">
              <a:extLst>
                <a:ext uri="{FF2B5EF4-FFF2-40B4-BE49-F238E27FC236}">
                  <a16:creationId xmlns:a16="http://schemas.microsoft.com/office/drawing/2014/main" id="{DE7BA23F-CC7D-4F24-AA5D-87499F598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3" name="Freeform 6">
              <a:extLst>
                <a:ext uri="{FF2B5EF4-FFF2-40B4-BE49-F238E27FC236}">
                  <a16:creationId xmlns:a16="http://schemas.microsoft.com/office/drawing/2014/main" id="{01DA9AA6-9ED7-44A9-B89A-11D0F25AE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7">
              <a:extLst>
                <a:ext uri="{FF2B5EF4-FFF2-40B4-BE49-F238E27FC236}">
                  <a16:creationId xmlns:a16="http://schemas.microsoft.com/office/drawing/2014/main" id="{A01F0F80-5D96-4187-B1CF-7B7431005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" name="Rectangle 8">
              <a:extLst>
                <a:ext uri="{FF2B5EF4-FFF2-40B4-BE49-F238E27FC236}">
                  <a16:creationId xmlns:a16="http://schemas.microsoft.com/office/drawing/2014/main" id="{91BC74D8-180D-4752-8DB9-505286F1A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6" name="Freeform 9">
              <a:extLst>
                <a:ext uri="{FF2B5EF4-FFF2-40B4-BE49-F238E27FC236}">
                  <a16:creationId xmlns:a16="http://schemas.microsoft.com/office/drawing/2014/main" id="{2BE69DAC-23FF-40E7-85CE-FBD085B37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10">
              <a:extLst>
                <a:ext uri="{FF2B5EF4-FFF2-40B4-BE49-F238E27FC236}">
                  <a16:creationId xmlns:a16="http://schemas.microsoft.com/office/drawing/2014/main" id="{382513DE-28E5-4321-8AD8-DFF9A5D8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11">
              <a:extLst>
                <a:ext uri="{FF2B5EF4-FFF2-40B4-BE49-F238E27FC236}">
                  <a16:creationId xmlns:a16="http://schemas.microsoft.com/office/drawing/2014/main" id="{AB55DF4F-428E-4489-BE27-817642043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12">
              <a:extLst>
                <a:ext uri="{FF2B5EF4-FFF2-40B4-BE49-F238E27FC236}">
                  <a16:creationId xmlns:a16="http://schemas.microsoft.com/office/drawing/2014/main" id="{1B7FA976-0B14-4F79-8941-DE4DBC021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13">
              <a:extLst>
                <a:ext uri="{FF2B5EF4-FFF2-40B4-BE49-F238E27FC236}">
                  <a16:creationId xmlns:a16="http://schemas.microsoft.com/office/drawing/2014/main" id="{CEFDC5BE-6BCF-4416-9519-1BD9689B7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14">
              <a:extLst>
                <a:ext uri="{FF2B5EF4-FFF2-40B4-BE49-F238E27FC236}">
                  <a16:creationId xmlns:a16="http://schemas.microsoft.com/office/drawing/2014/main" id="{FDB8EB04-E349-4D57-BBB2-92BFE4450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15">
              <a:extLst>
                <a:ext uri="{FF2B5EF4-FFF2-40B4-BE49-F238E27FC236}">
                  <a16:creationId xmlns:a16="http://schemas.microsoft.com/office/drawing/2014/main" id="{7D4FB99B-8938-4DEB-A48C-3BE646BA6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16">
              <a:extLst>
                <a:ext uri="{FF2B5EF4-FFF2-40B4-BE49-F238E27FC236}">
                  <a16:creationId xmlns:a16="http://schemas.microsoft.com/office/drawing/2014/main" id="{668F5E6F-41A9-43EC-993A-5521B263D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17">
              <a:extLst>
                <a:ext uri="{FF2B5EF4-FFF2-40B4-BE49-F238E27FC236}">
                  <a16:creationId xmlns:a16="http://schemas.microsoft.com/office/drawing/2014/main" id="{5A1F62AA-D053-4902-92FF-68F46F1AE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18">
              <a:extLst>
                <a:ext uri="{FF2B5EF4-FFF2-40B4-BE49-F238E27FC236}">
                  <a16:creationId xmlns:a16="http://schemas.microsoft.com/office/drawing/2014/main" id="{54B35167-8C7F-4B4F-8237-6D71249C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19">
              <a:extLst>
                <a:ext uri="{FF2B5EF4-FFF2-40B4-BE49-F238E27FC236}">
                  <a16:creationId xmlns:a16="http://schemas.microsoft.com/office/drawing/2014/main" id="{5E227694-C57C-4F1D-AF07-8D0EC3F68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20">
              <a:extLst>
                <a:ext uri="{FF2B5EF4-FFF2-40B4-BE49-F238E27FC236}">
                  <a16:creationId xmlns:a16="http://schemas.microsoft.com/office/drawing/2014/main" id="{5839C01B-00BF-4880-B3D7-88C84DD1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8" name="Freeform 21">
              <a:extLst>
                <a:ext uri="{FF2B5EF4-FFF2-40B4-BE49-F238E27FC236}">
                  <a16:creationId xmlns:a16="http://schemas.microsoft.com/office/drawing/2014/main" id="{66C6C7C1-7ACD-4545-BA06-5379AA3CC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9" name="Freeform 22">
              <a:extLst>
                <a:ext uri="{FF2B5EF4-FFF2-40B4-BE49-F238E27FC236}">
                  <a16:creationId xmlns:a16="http://schemas.microsoft.com/office/drawing/2014/main" id="{28491955-6EBA-4E18-A945-B932BF040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0" name="Freeform 23">
              <a:extLst>
                <a:ext uri="{FF2B5EF4-FFF2-40B4-BE49-F238E27FC236}">
                  <a16:creationId xmlns:a16="http://schemas.microsoft.com/office/drawing/2014/main" id="{75E5F549-BC29-4753-AFF3-51A22F953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1" name="Freeform 24">
              <a:extLst>
                <a:ext uri="{FF2B5EF4-FFF2-40B4-BE49-F238E27FC236}">
                  <a16:creationId xmlns:a16="http://schemas.microsoft.com/office/drawing/2014/main" id="{843F9AF2-0061-417E-A0DD-D7C44548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2" name="Freeform 25">
              <a:extLst>
                <a:ext uri="{FF2B5EF4-FFF2-40B4-BE49-F238E27FC236}">
                  <a16:creationId xmlns:a16="http://schemas.microsoft.com/office/drawing/2014/main" id="{441782E9-AB6A-4CF3-9891-3296C9F46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3" name="Freeform 26">
              <a:extLst>
                <a:ext uri="{FF2B5EF4-FFF2-40B4-BE49-F238E27FC236}">
                  <a16:creationId xmlns:a16="http://schemas.microsoft.com/office/drawing/2014/main" id="{0011C945-E97D-4B05-AEF3-C4B7E14C1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4" name="Freeform 27">
              <a:extLst>
                <a:ext uri="{FF2B5EF4-FFF2-40B4-BE49-F238E27FC236}">
                  <a16:creationId xmlns:a16="http://schemas.microsoft.com/office/drawing/2014/main" id="{E027A564-E1CF-4BD2-B2A3-05DFEA1D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5" name="Freeform 28">
              <a:extLst>
                <a:ext uri="{FF2B5EF4-FFF2-40B4-BE49-F238E27FC236}">
                  <a16:creationId xmlns:a16="http://schemas.microsoft.com/office/drawing/2014/main" id="{3EDB7B30-4D98-4873-83A0-409BFA7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6" name="Freeform 29">
              <a:extLst>
                <a:ext uri="{FF2B5EF4-FFF2-40B4-BE49-F238E27FC236}">
                  <a16:creationId xmlns:a16="http://schemas.microsoft.com/office/drawing/2014/main" id="{5213EC14-8315-452D-8459-3D37691A3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7" name="Freeform 30">
              <a:extLst>
                <a:ext uri="{FF2B5EF4-FFF2-40B4-BE49-F238E27FC236}">
                  <a16:creationId xmlns:a16="http://schemas.microsoft.com/office/drawing/2014/main" id="{9A398B2F-C37F-4EEA-A23D-51B55F600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8" name="Freeform 31">
              <a:extLst>
                <a:ext uri="{FF2B5EF4-FFF2-40B4-BE49-F238E27FC236}">
                  <a16:creationId xmlns:a16="http://schemas.microsoft.com/office/drawing/2014/main" id="{FA8C1A2E-3302-4D50-BE7D-4A4BDD25E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9" name="Freeform 32">
              <a:extLst>
                <a:ext uri="{FF2B5EF4-FFF2-40B4-BE49-F238E27FC236}">
                  <a16:creationId xmlns:a16="http://schemas.microsoft.com/office/drawing/2014/main" id="{2B777039-FD88-4624-86A1-2466E07CB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0" name="Rectangle 33">
              <a:extLst>
                <a:ext uri="{FF2B5EF4-FFF2-40B4-BE49-F238E27FC236}">
                  <a16:creationId xmlns:a16="http://schemas.microsoft.com/office/drawing/2014/main" id="{F5BBAC42-91EE-4166-AE92-D9B8E93A6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1" name="Freeform 34">
              <a:extLst>
                <a:ext uri="{FF2B5EF4-FFF2-40B4-BE49-F238E27FC236}">
                  <a16:creationId xmlns:a16="http://schemas.microsoft.com/office/drawing/2014/main" id="{C4F2A499-1D75-4098-A69A-46F1BBCDE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2" name="Freeform 35">
              <a:extLst>
                <a:ext uri="{FF2B5EF4-FFF2-40B4-BE49-F238E27FC236}">
                  <a16:creationId xmlns:a16="http://schemas.microsoft.com/office/drawing/2014/main" id="{BEC3B11A-8CD5-49CE-B430-62523671C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3" name="Freeform 36">
              <a:extLst>
                <a:ext uri="{FF2B5EF4-FFF2-40B4-BE49-F238E27FC236}">
                  <a16:creationId xmlns:a16="http://schemas.microsoft.com/office/drawing/2014/main" id="{6DF23043-CE13-4BD7-A5B1-160E54D2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4" name="Freeform 37">
              <a:extLst>
                <a:ext uri="{FF2B5EF4-FFF2-40B4-BE49-F238E27FC236}">
                  <a16:creationId xmlns:a16="http://schemas.microsoft.com/office/drawing/2014/main" id="{855D1673-334D-4ADA-B7A4-3A93ABA0F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5" name="Freeform 38">
              <a:extLst>
                <a:ext uri="{FF2B5EF4-FFF2-40B4-BE49-F238E27FC236}">
                  <a16:creationId xmlns:a16="http://schemas.microsoft.com/office/drawing/2014/main" id="{A0540102-6F39-4192-B853-36A8304CA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6" name="Freeform 39">
              <a:extLst>
                <a:ext uri="{FF2B5EF4-FFF2-40B4-BE49-F238E27FC236}">
                  <a16:creationId xmlns:a16="http://schemas.microsoft.com/office/drawing/2014/main" id="{FE7B2F63-B5E0-457B-8BDA-296AF0D6D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7" name="Freeform 40">
              <a:extLst>
                <a:ext uri="{FF2B5EF4-FFF2-40B4-BE49-F238E27FC236}">
                  <a16:creationId xmlns:a16="http://schemas.microsoft.com/office/drawing/2014/main" id="{8AE74BF9-DD70-4138-AEA2-9E92FA54C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8" name="Freeform 41">
              <a:extLst>
                <a:ext uri="{FF2B5EF4-FFF2-40B4-BE49-F238E27FC236}">
                  <a16:creationId xmlns:a16="http://schemas.microsoft.com/office/drawing/2014/main" id="{D57F9876-DDD6-4CDB-8CA3-3111229CB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9" name="Freeform 42">
              <a:extLst>
                <a:ext uri="{FF2B5EF4-FFF2-40B4-BE49-F238E27FC236}">
                  <a16:creationId xmlns:a16="http://schemas.microsoft.com/office/drawing/2014/main" id="{D47958BA-B87B-43D9-B93E-988D8F206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0" name="Freeform 43">
              <a:extLst>
                <a:ext uri="{FF2B5EF4-FFF2-40B4-BE49-F238E27FC236}">
                  <a16:creationId xmlns:a16="http://schemas.microsoft.com/office/drawing/2014/main" id="{6803A143-4A93-479A-859F-BC981C5E7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1" name="Freeform 44">
              <a:extLst>
                <a:ext uri="{FF2B5EF4-FFF2-40B4-BE49-F238E27FC236}">
                  <a16:creationId xmlns:a16="http://schemas.microsoft.com/office/drawing/2014/main" id="{5CC5C31E-616F-4351-944F-550BD278E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2" name="Rectangle 45">
              <a:extLst>
                <a:ext uri="{FF2B5EF4-FFF2-40B4-BE49-F238E27FC236}">
                  <a16:creationId xmlns:a16="http://schemas.microsoft.com/office/drawing/2014/main" id="{E8BB0EFF-C194-4679-AEC8-C6FADD255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3" name="Freeform 46">
              <a:extLst>
                <a:ext uri="{FF2B5EF4-FFF2-40B4-BE49-F238E27FC236}">
                  <a16:creationId xmlns:a16="http://schemas.microsoft.com/office/drawing/2014/main" id="{5C5DCB57-D4AE-4565-AC0D-3CADFE7FD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4" name="Freeform 47">
              <a:extLst>
                <a:ext uri="{FF2B5EF4-FFF2-40B4-BE49-F238E27FC236}">
                  <a16:creationId xmlns:a16="http://schemas.microsoft.com/office/drawing/2014/main" id="{93D5FBB1-89CF-4233-BE4A-80A60AA22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5" name="Freeform 48">
              <a:extLst>
                <a:ext uri="{FF2B5EF4-FFF2-40B4-BE49-F238E27FC236}">
                  <a16:creationId xmlns:a16="http://schemas.microsoft.com/office/drawing/2014/main" id="{159AEC9A-0D77-41B5-847A-9DC41199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6" name="Freeform 49">
              <a:extLst>
                <a:ext uri="{FF2B5EF4-FFF2-40B4-BE49-F238E27FC236}">
                  <a16:creationId xmlns:a16="http://schemas.microsoft.com/office/drawing/2014/main" id="{ED3F4044-CEFD-495A-8475-FC1A31C7C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7" name="Freeform 50">
              <a:extLst>
                <a:ext uri="{FF2B5EF4-FFF2-40B4-BE49-F238E27FC236}">
                  <a16:creationId xmlns:a16="http://schemas.microsoft.com/office/drawing/2014/main" id="{F757E84F-F23F-433B-AFFC-2458F7958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8" name="Freeform 51">
              <a:extLst>
                <a:ext uri="{FF2B5EF4-FFF2-40B4-BE49-F238E27FC236}">
                  <a16:creationId xmlns:a16="http://schemas.microsoft.com/office/drawing/2014/main" id="{B5299AC1-77AA-4E3B-9906-E74667C2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9" name="Freeform 52">
              <a:extLst>
                <a:ext uri="{FF2B5EF4-FFF2-40B4-BE49-F238E27FC236}">
                  <a16:creationId xmlns:a16="http://schemas.microsoft.com/office/drawing/2014/main" id="{04ACF07A-AC80-4798-80C1-12A206946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0" name="Freeform 53">
              <a:extLst>
                <a:ext uri="{FF2B5EF4-FFF2-40B4-BE49-F238E27FC236}">
                  <a16:creationId xmlns:a16="http://schemas.microsoft.com/office/drawing/2014/main" id="{26021A8B-6608-47E6-BCA3-604B36A7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1" name="Freeform 54">
              <a:extLst>
                <a:ext uri="{FF2B5EF4-FFF2-40B4-BE49-F238E27FC236}">
                  <a16:creationId xmlns:a16="http://schemas.microsoft.com/office/drawing/2014/main" id="{304A353F-3DAA-4EAF-B03C-89430382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2" name="Freeform 55">
              <a:extLst>
                <a:ext uri="{FF2B5EF4-FFF2-40B4-BE49-F238E27FC236}">
                  <a16:creationId xmlns:a16="http://schemas.microsoft.com/office/drawing/2014/main" id="{41725314-ECC6-43BA-942E-59B57436D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3" name="Freeform 56">
              <a:extLst>
                <a:ext uri="{FF2B5EF4-FFF2-40B4-BE49-F238E27FC236}">
                  <a16:creationId xmlns:a16="http://schemas.microsoft.com/office/drawing/2014/main" id="{6D630F64-A97A-4544-9770-C7A59B041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4" name="Freeform 57">
              <a:extLst>
                <a:ext uri="{FF2B5EF4-FFF2-40B4-BE49-F238E27FC236}">
                  <a16:creationId xmlns:a16="http://schemas.microsoft.com/office/drawing/2014/main" id="{409BC0A2-5953-4975-BDAA-05BC3002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5" name="Freeform 58">
              <a:extLst>
                <a:ext uri="{FF2B5EF4-FFF2-40B4-BE49-F238E27FC236}">
                  <a16:creationId xmlns:a16="http://schemas.microsoft.com/office/drawing/2014/main" id="{BD1C4CCF-2F20-4FC7-B197-1C6478471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2054" name="Group 256">
            <a:extLst>
              <a:ext uri="{FF2B5EF4-FFF2-40B4-BE49-F238E27FC236}">
                <a16:creationId xmlns:a16="http://schemas.microsoft.com/office/drawing/2014/main" id="{5B7C230A-BAA2-4F56-B13C-2CE0DD3CC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58" name="Rectangle 257">
              <a:extLst>
                <a:ext uri="{FF2B5EF4-FFF2-40B4-BE49-F238E27FC236}">
                  <a16:creationId xmlns:a16="http://schemas.microsoft.com/office/drawing/2014/main" id="{9D2AFA69-28E9-4DAC-B060-138203E54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9" name="Picture 2">
              <a:extLst>
                <a:ext uri="{FF2B5EF4-FFF2-40B4-BE49-F238E27FC236}">
                  <a16:creationId xmlns:a16="http://schemas.microsoft.com/office/drawing/2014/main" id="{8F6A870B-D707-4F87-A3C5-215D8AB29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5" name="Group 260">
            <a:extLst>
              <a:ext uri="{FF2B5EF4-FFF2-40B4-BE49-F238E27FC236}">
                <a16:creationId xmlns:a16="http://schemas.microsoft.com/office/drawing/2014/main" id="{89F40229-3FA3-4FE9-A1FF-EA2B17D63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35011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62" name="Rectangle 5">
              <a:extLst>
                <a:ext uri="{FF2B5EF4-FFF2-40B4-BE49-F238E27FC236}">
                  <a16:creationId xmlns:a16="http://schemas.microsoft.com/office/drawing/2014/main" id="{79C194CD-9984-400F-814C-4AD96236B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56" name="Freeform 6">
              <a:extLst>
                <a:ext uri="{FF2B5EF4-FFF2-40B4-BE49-F238E27FC236}">
                  <a16:creationId xmlns:a16="http://schemas.microsoft.com/office/drawing/2014/main" id="{CAD1AA70-75D9-4059-9F93-2B29BC6A8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4" name="Freeform 7">
              <a:extLst>
                <a:ext uri="{FF2B5EF4-FFF2-40B4-BE49-F238E27FC236}">
                  <a16:creationId xmlns:a16="http://schemas.microsoft.com/office/drawing/2014/main" id="{2CE68F37-1795-4F1A-AEE8-C8BFE632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7" name="Rectangle 8">
              <a:extLst>
                <a:ext uri="{FF2B5EF4-FFF2-40B4-BE49-F238E27FC236}">
                  <a16:creationId xmlns:a16="http://schemas.microsoft.com/office/drawing/2014/main" id="{71DE1E7D-1D29-498C-B87A-87390E972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66" name="Freeform 9">
              <a:extLst>
                <a:ext uri="{FF2B5EF4-FFF2-40B4-BE49-F238E27FC236}">
                  <a16:creationId xmlns:a16="http://schemas.microsoft.com/office/drawing/2014/main" id="{6847A05F-0699-4267-B41F-E614FDB09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7" name="Freeform 10">
              <a:extLst>
                <a:ext uri="{FF2B5EF4-FFF2-40B4-BE49-F238E27FC236}">
                  <a16:creationId xmlns:a16="http://schemas.microsoft.com/office/drawing/2014/main" id="{0E85FA28-CB29-41A0-98FE-22529F71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8" name="Freeform 11">
              <a:extLst>
                <a:ext uri="{FF2B5EF4-FFF2-40B4-BE49-F238E27FC236}">
                  <a16:creationId xmlns:a16="http://schemas.microsoft.com/office/drawing/2014/main" id="{0DD4AD26-D7C3-4578-9C96-67F83322E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9" name="Freeform 12">
              <a:extLst>
                <a:ext uri="{FF2B5EF4-FFF2-40B4-BE49-F238E27FC236}">
                  <a16:creationId xmlns:a16="http://schemas.microsoft.com/office/drawing/2014/main" id="{DB6117F9-6D61-44C2-94CA-71BE7DA14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0" name="Freeform 13">
              <a:extLst>
                <a:ext uri="{FF2B5EF4-FFF2-40B4-BE49-F238E27FC236}">
                  <a16:creationId xmlns:a16="http://schemas.microsoft.com/office/drawing/2014/main" id="{2ECD07A2-BF4E-43D6-9612-A23654C59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1" name="Freeform 14">
              <a:extLst>
                <a:ext uri="{FF2B5EF4-FFF2-40B4-BE49-F238E27FC236}">
                  <a16:creationId xmlns:a16="http://schemas.microsoft.com/office/drawing/2014/main" id="{CB91C493-01E4-4BA8-B645-539C620B3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2" name="Freeform 15">
              <a:extLst>
                <a:ext uri="{FF2B5EF4-FFF2-40B4-BE49-F238E27FC236}">
                  <a16:creationId xmlns:a16="http://schemas.microsoft.com/office/drawing/2014/main" id="{EC96B741-2E1F-422A-A81A-F52DCBA6C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3" name="Freeform 16">
              <a:extLst>
                <a:ext uri="{FF2B5EF4-FFF2-40B4-BE49-F238E27FC236}">
                  <a16:creationId xmlns:a16="http://schemas.microsoft.com/office/drawing/2014/main" id="{4D714BDE-08BA-4EEC-9FAB-2FCCBC23E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4" name="Freeform 17">
              <a:extLst>
                <a:ext uri="{FF2B5EF4-FFF2-40B4-BE49-F238E27FC236}">
                  <a16:creationId xmlns:a16="http://schemas.microsoft.com/office/drawing/2014/main" id="{A32E5335-C3C4-41F4-9023-839CEB9AC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5" name="Freeform 18">
              <a:extLst>
                <a:ext uri="{FF2B5EF4-FFF2-40B4-BE49-F238E27FC236}">
                  <a16:creationId xmlns:a16="http://schemas.microsoft.com/office/drawing/2014/main" id="{CEF82CAF-8042-4D10-AB16-2061307FA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6" name="Freeform 19">
              <a:extLst>
                <a:ext uri="{FF2B5EF4-FFF2-40B4-BE49-F238E27FC236}">
                  <a16:creationId xmlns:a16="http://schemas.microsoft.com/office/drawing/2014/main" id="{A9E75EE8-D5D5-445F-AC4E-361BF639D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7" name="Freeform 20">
              <a:extLst>
                <a:ext uri="{FF2B5EF4-FFF2-40B4-BE49-F238E27FC236}">
                  <a16:creationId xmlns:a16="http://schemas.microsoft.com/office/drawing/2014/main" id="{05261AC7-3E06-49CD-96BC-6E4479F68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8" name="Freeform 21">
              <a:extLst>
                <a:ext uri="{FF2B5EF4-FFF2-40B4-BE49-F238E27FC236}">
                  <a16:creationId xmlns:a16="http://schemas.microsoft.com/office/drawing/2014/main" id="{6A24EC87-F66C-48B6-98FB-06C0BA692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9" name="Freeform 22">
              <a:extLst>
                <a:ext uri="{FF2B5EF4-FFF2-40B4-BE49-F238E27FC236}">
                  <a16:creationId xmlns:a16="http://schemas.microsoft.com/office/drawing/2014/main" id="{3FC977E4-811E-47DB-AF01-FD772B5A8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0" name="Freeform 23">
              <a:extLst>
                <a:ext uri="{FF2B5EF4-FFF2-40B4-BE49-F238E27FC236}">
                  <a16:creationId xmlns:a16="http://schemas.microsoft.com/office/drawing/2014/main" id="{BF526744-329B-4FE1-AC5D-A4BBF49FF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1" name="Freeform 24">
              <a:extLst>
                <a:ext uri="{FF2B5EF4-FFF2-40B4-BE49-F238E27FC236}">
                  <a16:creationId xmlns:a16="http://schemas.microsoft.com/office/drawing/2014/main" id="{06B7AC7B-A55E-4C3F-B7BE-B0929306E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2" name="Freeform 25">
              <a:extLst>
                <a:ext uri="{FF2B5EF4-FFF2-40B4-BE49-F238E27FC236}">
                  <a16:creationId xmlns:a16="http://schemas.microsoft.com/office/drawing/2014/main" id="{6E2A752A-DD84-438B-A81A-DE80E031A0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3" name="Freeform 26">
              <a:extLst>
                <a:ext uri="{FF2B5EF4-FFF2-40B4-BE49-F238E27FC236}">
                  <a16:creationId xmlns:a16="http://schemas.microsoft.com/office/drawing/2014/main" id="{654FABA4-2EEA-48E3-9383-D119EDF6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4" name="Freeform 27">
              <a:extLst>
                <a:ext uri="{FF2B5EF4-FFF2-40B4-BE49-F238E27FC236}">
                  <a16:creationId xmlns:a16="http://schemas.microsoft.com/office/drawing/2014/main" id="{BC44A8F2-3915-41E9-9C17-182FE9F54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5" name="Freeform 28">
              <a:extLst>
                <a:ext uri="{FF2B5EF4-FFF2-40B4-BE49-F238E27FC236}">
                  <a16:creationId xmlns:a16="http://schemas.microsoft.com/office/drawing/2014/main" id="{9F0BA22B-07F8-412B-B932-3D538412C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6" name="Freeform 29">
              <a:extLst>
                <a:ext uri="{FF2B5EF4-FFF2-40B4-BE49-F238E27FC236}">
                  <a16:creationId xmlns:a16="http://schemas.microsoft.com/office/drawing/2014/main" id="{D19C71D0-67AB-4D45-AD6E-F9C69A2AB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7" name="Freeform 30">
              <a:extLst>
                <a:ext uri="{FF2B5EF4-FFF2-40B4-BE49-F238E27FC236}">
                  <a16:creationId xmlns:a16="http://schemas.microsoft.com/office/drawing/2014/main" id="{885A530F-966B-478D-90FD-0DEBA2D9F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Freeform 31">
              <a:extLst>
                <a:ext uri="{FF2B5EF4-FFF2-40B4-BE49-F238E27FC236}">
                  <a16:creationId xmlns:a16="http://schemas.microsoft.com/office/drawing/2014/main" id="{10E0B9D0-EED5-4553-B10B-38F026807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9" name="Freeform 32">
              <a:extLst>
                <a:ext uri="{FF2B5EF4-FFF2-40B4-BE49-F238E27FC236}">
                  <a16:creationId xmlns:a16="http://schemas.microsoft.com/office/drawing/2014/main" id="{6D693FAF-4405-44BC-9BB0-718F5C3CE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Rectangle 33">
              <a:extLst>
                <a:ext uri="{FF2B5EF4-FFF2-40B4-BE49-F238E27FC236}">
                  <a16:creationId xmlns:a16="http://schemas.microsoft.com/office/drawing/2014/main" id="{08043854-9F80-41BA-A04E-1417E824E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1" name="Freeform 34">
              <a:extLst>
                <a:ext uri="{FF2B5EF4-FFF2-40B4-BE49-F238E27FC236}">
                  <a16:creationId xmlns:a16="http://schemas.microsoft.com/office/drawing/2014/main" id="{2E4E5E6F-D9D8-4B30-8175-9322F60D7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 35">
              <a:extLst>
                <a:ext uri="{FF2B5EF4-FFF2-40B4-BE49-F238E27FC236}">
                  <a16:creationId xmlns:a16="http://schemas.microsoft.com/office/drawing/2014/main" id="{7A3EED1D-D0A2-4957-B1E1-CCD45DCEA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Freeform 36">
              <a:extLst>
                <a:ext uri="{FF2B5EF4-FFF2-40B4-BE49-F238E27FC236}">
                  <a16:creationId xmlns:a16="http://schemas.microsoft.com/office/drawing/2014/main" id="{803D960C-0B8D-4E18-995A-CF8B54ED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4" name="Freeform 37">
              <a:extLst>
                <a:ext uri="{FF2B5EF4-FFF2-40B4-BE49-F238E27FC236}">
                  <a16:creationId xmlns:a16="http://schemas.microsoft.com/office/drawing/2014/main" id="{B67726D7-C243-488C-AF11-CA9E75827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 38">
              <a:extLst>
                <a:ext uri="{FF2B5EF4-FFF2-40B4-BE49-F238E27FC236}">
                  <a16:creationId xmlns:a16="http://schemas.microsoft.com/office/drawing/2014/main" id="{A9B13550-6E7D-4E73-B743-EE326456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 39">
              <a:extLst>
                <a:ext uri="{FF2B5EF4-FFF2-40B4-BE49-F238E27FC236}">
                  <a16:creationId xmlns:a16="http://schemas.microsoft.com/office/drawing/2014/main" id="{6A93B8B2-A199-411C-BB8E-26487C05A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7" name="Freeform 40">
              <a:extLst>
                <a:ext uri="{FF2B5EF4-FFF2-40B4-BE49-F238E27FC236}">
                  <a16:creationId xmlns:a16="http://schemas.microsoft.com/office/drawing/2014/main" id="{874989C6-3006-407E-9430-8725210B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8" name="Freeform 41">
              <a:extLst>
                <a:ext uri="{FF2B5EF4-FFF2-40B4-BE49-F238E27FC236}">
                  <a16:creationId xmlns:a16="http://schemas.microsoft.com/office/drawing/2014/main" id="{7CE4A45E-D9BD-43D6-9386-5AADAECC1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9" name="Freeform 42">
              <a:extLst>
                <a:ext uri="{FF2B5EF4-FFF2-40B4-BE49-F238E27FC236}">
                  <a16:creationId xmlns:a16="http://schemas.microsoft.com/office/drawing/2014/main" id="{CC66923C-2C2F-4F2E-8027-E9291E45C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0" name="Freeform 43">
              <a:extLst>
                <a:ext uri="{FF2B5EF4-FFF2-40B4-BE49-F238E27FC236}">
                  <a16:creationId xmlns:a16="http://schemas.microsoft.com/office/drawing/2014/main" id="{9408CB7A-BEBE-4183-A682-A5C554859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1" name="Freeform 44">
              <a:extLst>
                <a:ext uri="{FF2B5EF4-FFF2-40B4-BE49-F238E27FC236}">
                  <a16:creationId xmlns:a16="http://schemas.microsoft.com/office/drawing/2014/main" id="{4D6E5D3A-5A99-412B-86F2-AC066275E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2" name="Rectangle 45">
              <a:extLst>
                <a:ext uri="{FF2B5EF4-FFF2-40B4-BE49-F238E27FC236}">
                  <a16:creationId xmlns:a16="http://schemas.microsoft.com/office/drawing/2014/main" id="{0105FC3B-43C3-4A6A-882D-F458E61F3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3" name="Freeform 46">
              <a:extLst>
                <a:ext uri="{FF2B5EF4-FFF2-40B4-BE49-F238E27FC236}">
                  <a16:creationId xmlns:a16="http://schemas.microsoft.com/office/drawing/2014/main" id="{83DBA3DA-642C-4412-8EF4-98B7862EF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4" name="Freeform 47">
              <a:extLst>
                <a:ext uri="{FF2B5EF4-FFF2-40B4-BE49-F238E27FC236}">
                  <a16:creationId xmlns:a16="http://schemas.microsoft.com/office/drawing/2014/main" id="{9D46BC4B-5060-43DA-B108-3B1B89107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5" name="Freeform 48">
              <a:extLst>
                <a:ext uri="{FF2B5EF4-FFF2-40B4-BE49-F238E27FC236}">
                  <a16:creationId xmlns:a16="http://schemas.microsoft.com/office/drawing/2014/main" id="{DF2E5B3A-F468-4E20-82D6-721A885B8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8" name="Freeform 49">
              <a:extLst>
                <a:ext uri="{FF2B5EF4-FFF2-40B4-BE49-F238E27FC236}">
                  <a16:creationId xmlns:a16="http://schemas.microsoft.com/office/drawing/2014/main" id="{D9F42AE1-56ED-44B0-A6E5-71896F6DE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7" name="Freeform 50">
              <a:extLst>
                <a:ext uri="{FF2B5EF4-FFF2-40B4-BE49-F238E27FC236}">
                  <a16:creationId xmlns:a16="http://schemas.microsoft.com/office/drawing/2014/main" id="{79FA88E6-3C45-4B8D-90AA-5758335EF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8" name="Freeform 51">
              <a:extLst>
                <a:ext uri="{FF2B5EF4-FFF2-40B4-BE49-F238E27FC236}">
                  <a16:creationId xmlns:a16="http://schemas.microsoft.com/office/drawing/2014/main" id="{3A9DB5CC-5D06-42BC-942C-F1F4720CB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" name="Freeform 52">
              <a:extLst>
                <a:ext uri="{FF2B5EF4-FFF2-40B4-BE49-F238E27FC236}">
                  <a16:creationId xmlns:a16="http://schemas.microsoft.com/office/drawing/2014/main" id="{7ADC5079-A04D-4377-92B2-11231CF31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" name="Freeform 53">
              <a:extLst>
                <a:ext uri="{FF2B5EF4-FFF2-40B4-BE49-F238E27FC236}">
                  <a16:creationId xmlns:a16="http://schemas.microsoft.com/office/drawing/2014/main" id="{DEA955D4-512E-4681-9024-583A61C72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" name="Freeform 54">
              <a:extLst>
                <a:ext uri="{FF2B5EF4-FFF2-40B4-BE49-F238E27FC236}">
                  <a16:creationId xmlns:a16="http://schemas.microsoft.com/office/drawing/2014/main" id="{87CD2D1F-3BDB-4BBC-AD99-23F8964FF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" name="Freeform 55">
              <a:extLst>
                <a:ext uri="{FF2B5EF4-FFF2-40B4-BE49-F238E27FC236}">
                  <a16:creationId xmlns:a16="http://schemas.microsoft.com/office/drawing/2014/main" id="{BFC5BF6E-EBF5-411A-A466-B34A4D9A3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" name="Freeform 56">
              <a:extLst>
                <a:ext uri="{FF2B5EF4-FFF2-40B4-BE49-F238E27FC236}">
                  <a16:creationId xmlns:a16="http://schemas.microsoft.com/office/drawing/2014/main" id="{49DD9436-E038-47ED-9BFD-44EBAAB38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4" name="Freeform 57">
              <a:extLst>
                <a:ext uri="{FF2B5EF4-FFF2-40B4-BE49-F238E27FC236}">
                  <a16:creationId xmlns:a16="http://schemas.microsoft.com/office/drawing/2014/main" id="{859404B8-AA8C-4BA8-88B5-21CCD3E9A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" name="Freeform 58">
              <a:extLst>
                <a:ext uri="{FF2B5EF4-FFF2-40B4-BE49-F238E27FC236}">
                  <a16:creationId xmlns:a16="http://schemas.microsoft.com/office/drawing/2014/main" id="{4DC9D7D0-3477-4DA2-9373-D9FBEDCF2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5431AA8-E89F-4762-9F9E-D10AFBD1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901" y="541338"/>
            <a:ext cx="4741822" cy="1644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the interior of the building</a:t>
            </a:r>
          </a:p>
        </p:txBody>
      </p:sp>
      <p:pic>
        <p:nvPicPr>
          <p:cNvPr id="10" name="Slika 9" descr="Slika na kojoj se prikazuje zgrada, na zatvorenom, snijeg, velik&#10;&#10;Opis je automatski generiran">
            <a:extLst>
              <a:ext uri="{FF2B5EF4-FFF2-40B4-BE49-F238E27FC236}">
                <a16:creationId xmlns:a16="http://schemas.microsoft.com/office/drawing/2014/main" id="{D6030C6A-8650-497C-8623-867086518C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92" r="19890"/>
          <a:stretch/>
        </p:blipFill>
        <p:spPr>
          <a:xfrm>
            <a:off x="3043878" y="1"/>
            <a:ext cx="3052122" cy="3427413"/>
          </a:xfrm>
          <a:custGeom>
            <a:avLst/>
            <a:gdLst/>
            <a:ahLst/>
            <a:cxnLst/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7" name="Slika 6" descr="Slika na kojoj se prikazuje zgrada, snijeg, na otvorenom, skijanje&#10;&#10;Opis je automatski generiran">
            <a:extLst>
              <a:ext uri="{FF2B5EF4-FFF2-40B4-BE49-F238E27FC236}">
                <a16:creationId xmlns:a16="http://schemas.microsoft.com/office/drawing/2014/main" id="{E1A45078-B149-42D6-9BC8-C49AB8F221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00" r="18410"/>
          <a:stretch/>
        </p:blipFill>
        <p:spPr>
          <a:xfrm>
            <a:off x="20" y="1"/>
            <a:ext cx="3052102" cy="3427413"/>
          </a:xfrm>
          <a:custGeom>
            <a:avLst/>
            <a:gdLst/>
            <a:ahLst/>
            <a:cxnLst/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2050" name="Picture 2" descr="The concrete tomb that is the Ryugyong, aka the ‘hotel of doom’, which started construction two Kins ago and has never been finished. Picture: Koryo Tours">
            <a:extLst>
              <a:ext uri="{FF2B5EF4-FFF2-40B4-BE49-F238E27FC236}">
                <a16:creationId xmlns:a16="http://schemas.microsoft.com/office/drawing/2014/main" id="{283120D2-E5AE-4124-8CA5-2B47D89C1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"/>
          <a:stretch/>
        </p:blipFill>
        <p:spPr bwMode="auto">
          <a:xfrm>
            <a:off x="-5597" y="3427414"/>
            <a:ext cx="6101597" cy="3430587"/>
          </a:xfrm>
          <a:custGeom>
            <a:avLst/>
            <a:gdLst/>
            <a:ahLst/>
            <a:cxnLst/>
            <a:rect l="l" t="t" r="r" b="b"/>
            <a:pathLst>
              <a:path w="6101597" h="3430587">
                <a:moveTo>
                  <a:pt x="0" y="0"/>
                </a:moveTo>
                <a:lnTo>
                  <a:pt x="6101597" y="0"/>
                </a:lnTo>
                <a:lnTo>
                  <a:pt x="6101597" y="3430587"/>
                </a:lnTo>
                <a:lnTo>
                  <a:pt x="0" y="343058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26FA6F24-F64D-4D3D-AC4E-148B94D0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610159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68FA9DCE-6FD1-449B-BDAD-2449D9790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3878" y="-464"/>
            <a:ext cx="2646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0665FE5A-228F-4183-8F0D-D1C70B3C1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354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F650AC76-02B5-409D-948B-1CA93CD74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324" name="Freeform 32">
              <a:extLst>
                <a:ext uri="{FF2B5EF4-FFF2-40B4-BE49-F238E27FC236}">
                  <a16:creationId xmlns:a16="http://schemas.microsoft.com/office/drawing/2014/main" id="{40A99D97-3C5D-4D5E-A87B-1BFAD044F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" name="Freeform 33">
              <a:extLst>
                <a:ext uri="{FF2B5EF4-FFF2-40B4-BE49-F238E27FC236}">
                  <a16:creationId xmlns:a16="http://schemas.microsoft.com/office/drawing/2014/main" id="{8C54DE0E-639F-4FE8-952F-DDD31078B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6" name="Freeform 34">
              <a:extLst>
                <a:ext uri="{FF2B5EF4-FFF2-40B4-BE49-F238E27FC236}">
                  <a16:creationId xmlns:a16="http://schemas.microsoft.com/office/drawing/2014/main" id="{34F55D9D-A6CC-4666-9824-67EA68F3E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7" name="Freeform 35">
              <a:extLst>
                <a:ext uri="{FF2B5EF4-FFF2-40B4-BE49-F238E27FC236}">
                  <a16:creationId xmlns:a16="http://schemas.microsoft.com/office/drawing/2014/main" id="{B080230E-AE42-4FBB-B797-35D763EE7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8" name="Freeform 36">
              <a:extLst>
                <a:ext uri="{FF2B5EF4-FFF2-40B4-BE49-F238E27FC236}">
                  <a16:creationId xmlns:a16="http://schemas.microsoft.com/office/drawing/2014/main" id="{EE22EE87-C211-4D19-8C1D-EAD4DF58A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9" name="Freeform 37">
              <a:extLst>
                <a:ext uri="{FF2B5EF4-FFF2-40B4-BE49-F238E27FC236}">
                  <a16:creationId xmlns:a16="http://schemas.microsoft.com/office/drawing/2014/main" id="{D01B922B-6806-4E1D-9586-70317EE4E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0" name="Freeform 38">
              <a:extLst>
                <a:ext uri="{FF2B5EF4-FFF2-40B4-BE49-F238E27FC236}">
                  <a16:creationId xmlns:a16="http://schemas.microsoft.com/office/drawing/2014/main" id="{F96B0BAF-FC27-4C1C-8F2F-CE36725A0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1" name="Freeform 39">
              <a:extLst>
                <a:ext uri="{FF2B5EF4-FFF2-40B4-BE49-F238E27FC236}">
                  <a16:creationId xmlns:a16="http://schemas.microsoft.com/office/drawing/2014/main" id="{85B53157-21BD-431F-A5B3-C8D698242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2" name="Freeform 40">
              <a:extLst>
                <a:ext uri="{FF2B5EF4-FFF2-40B4-BE49-F238E27FC236}">
                  <a16:creationId xmlns:a16="http://schemas.microsoft.com/office/drawing/2014/main" id="{954AB6B0-1A3B-4FA4-BE90-0F4054C30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3" name="Rectangle 41">
              <a:extLst>
                <a:ext uri="{FF2B5EF4-FFF2-40B4-BE49-F238E27FC236}">
                  <a16:creationId xmlns:a16="http://schemas.microsoft.com/office/drawing/2014/main" id="{8C4CB69D-773B-4675-ADAF-2A854C533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256" name="Rezervirano mjesto sadržaja 2">
            <a:extLst>
              <a:ext uri="{FF2B5EF4-FFF2-40B4-BE49-F238E27FC236}">
                <a16:creationId xmlns:a16="http://schemas.microsoft.com/office/drawing/2014/main" id="{C5402A40-512A-4CA7-B833-4280D95D8900}"/>
              </a:ext>
            </a:extLst>
          </p:cNvPr>
          <p:cNvSpPr txBox="1">
            <a:spLocks/>
          </p:cNvSpPr>
          <p:nvPr/>
        </p:nvSpPr>
        <p:spPr>
          <a:xfrm>
            <a:off x="6964891" y="2917031"/>
            <a:ext cx="4115181" cy="147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/>
              <a:t>Inside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remains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eerie concrete </a:t>
            </a:r>
            <a:r>
              <a:rPr lang="hr-HR" dirty="0" err="1"/>
              <a:t>ghost</a:t>
            </a:r>
            <a:r>
              <a:rPr lang="hr-HR" dirty="0"/>
              <a:t> tower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976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ED6AD0-9765-47F8-AC9F-470BD582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37" y="370054"/>
            <a:ext cx="5894387" cy="1010257"/>
          </a:xfrm>
        </p:spPr>
        <p:txBody>
          <a:bodyPr anchor="b">
            <a:normAutofit/>
          </a:bodyPr>
          <a:lstStyle/>
          <a:p>
            <a:r>
              <a:rPr lang="hr-HR" dirty="0"/>
              <a:t>fun </a:t>
            </a:r>
            <a:r>
              <a:rPr lang="hr-HR" dirty="0" err="1"/>
              <a:t>facts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C76D98-4B8C-4649-89A2-92728B0E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739847"/>
            <a:ext cx="7953373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Guinness Book of Records describes the </a:t>
            </a:r>
            <a:r>
              <a:rPr lang="en-US" sz="2000" dirty="0" err="1"/>
              <a:t>Ryugyong</a:t>
            </a:r>
            <a:r>
              <a:rPr lang="en-US" sz="2000" dirty="0"/>
              <a:t> hotel as the world’s tallest empty building</a:t>
            </a:r>
            <a:endParaRPr lang="hr-HR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The hotel is opened for the tourist to visit and they can take photos</a:t>
            </a:r>
            <a:endParaRPr lang="hr-HR" sz="2000" dirty="0"/>
          </a:p>
          <a:p>
            <a:pPr>
              <a:lnSpc>
                <a:spcPct val="110000"/>
              </a:lnSpc>
            </a:pPr>
            <a:r>
              <a:rPr lang="en-US" sz="2000" dirty="0" err="1"/>
              <a:t>Ryugyong</a:t>
            </a:r>
            <a:r>
              <a:rPr lang="en-US" sz="2000" dirty="0"/>
              <a:t> is believed to have been designed to resemble a mountain rather than a pyramid, as mountains play an important role in the symbolism of the country</a:t>
            </a:r>
            <a:endParaRPr lang="hr-HR" sz="2000" dirty="0"/>
          </a:p>
        </p:txBody>
      </p:sp>
      <p:pic>
        <p:nvPicPr>
          <p:cNvPr id="6" name="Slika 5" descr="Slika na kojoj se prikazuje na otvorenom, zgrada, velik, sat&#10;&#10;Opis je automatski generiran">
            <a:extLst>
              <a:ext uri="{FF2B5EF4-FFF2-40B4-BE49-F238E27FC236}">
                <a16:creationId xmlns:a16="http://schemas.microsoft.com/office/drawing/2014/main" id="{D2E7A767-EE0D-4977-AF18-BA1F3D6BE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4" r="6970" b="7495"/>
          <a:stretch/>
        </p:blipFill>
        <p:spPr>
          <a:xfrm>
            <a:off x="8572498" y="1380311"/>
            <a:ext cx="2805861" cy="3667940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71A737B-89E2-48EC-85B0-095BE39186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112"/>
          <a:stretch/>
        </p:blipFill>
        <p:spPr>
          <a:xfrm>
            <a:off x="3924300" y="4409972"/>
            <a:ext cx="3848100" cy="1743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46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8D181A-8475-4A95-BCD7-45C9D41D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513" y="470517"/>
            <a:ext cx="9344486" cy="1293196"/>
          </a:xfrm>
        </p:spPr>
        <p:txBody>
          <a:bodyPr/>
          <a:lstStyle/>
          <a:p>
            <a:r>
              <a:rPr lang="hr-HR" dirty="0"/>
              <a:t>fun </a:t>
            </a:r>
            <a:r>
              <a:rPr lang="hr-HR" dirty="0" err="1"/>
              <a:t>facts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5A641A-D6EB-415D-ACC9-151D8B331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26" y="1671450"/>
            <a:ext cx="10906173" cy="3541714"/>
          </a:xfrm>
        </p:spPr>
        <p:txBody>
          <a:bodyPr/>
          <a:lstStyle/>
          <a:p>
            <a:r>
              <a:rPr lang="en-US" dirty="0"/>
              <a:t>With a completion date of 1989, it was intended to be open in time for the 13th World Festival of Youth and Students</a:t>
            </a:r>
            <a:endParaRPr lang="hr-HR" dirty="0"/>
          </a:p>
          <a:p>
            <a:r>
              <a:rPr lang="en-US" dirty="0"/>
              <a:t>If this had taken place, the </a:t>
            </a:r>
            <a:r>
              <a:rPr lang="en-US" dirty="0" err="1"/>
              <a:t>Ryugyong</a:t>
            </a:r>
            <a:r>
              <a:rPr lang="en-US" dirty="0"/>
              <a:t> would have been the tallest hotel in the world at that time</a:t>
            </a:r>
            <a:endParaRPr lang="hr-HR" dirty="0"/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511819C-7E2E-426D-9B4C-6DC41BA2F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65" y="3456782"/>
            <a:ext cx="6119315" cy="3275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45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53ADF1-0C94-410A-B7E9-40EB36BE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325" y="387498"/>
            <a:ext cx="9261335" cy="1478570"/>
          </a:xfrm>
        </p:spPr>
        <p:txBody>
          <a:bodyPr>
            <a:normAutofit/>
          </a:bodyPr>
          <a:lstStyle/>
          <a:p>
            <a:r>
              <a:rPr lang="hr-HR" dirty="0" err="1"/>
              <a:t>conclusion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00A558-35CF-46AB-9A5D-BC3ABF1CB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454789"/>
            <a:ext cx="10306048" cy="309057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000" dirty="0" err="1"/>
              <a:t>Wrong</a:t>
            </a:r>
            <a:r>
              <a:rPr lang="hr-HR" sz="2000" dirty="0"/>
              <a:t> </a:t>
            </a:r>
            <a:r>
              <a:rPr lang="hr-HR" sz="2000" dirty="0" err="1"/>
              <a:t>cost</a:t>
            </a:r>
            <a:r>
              <a:rPr lang="hr-HR" sz="2000" dirty="0"/>
              <a:t> </a:t>
            </a:r>
            <a:r>
              <a:rPr lang="hr-HR" sz="2000" dirty="0" err="1"/>
              <a:t>estimate</a:t>
            </a:r>
            <a:r>
              <a:rPr lang="hr-HR" sz="2000" dirty="0"/>
              <a:t>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dirty="0"/>
              <a:t>The North Koreans expected the project to bring in</a:t>
            </a:r>
            <a:r>
              <a:rPr lang="hr-HR" sz="2000" dirty="0"/>
              <a:t> </a:t>
            </a:r>
            <a:r>
              <a:rPr lang="hr-HR" sz="2000" dirty="0" err="1"/>
              <a:t>foreign</a:t>
            </a:r>
            <a:r>
              <a:rPr lang="en-US" sz="2000" dirty="0"/>
              <a:t> investors</a:t>
            </a:r>
            <a:endParaRPr lang="hr-HR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The extremely poor quality concrete used in its construction has left the building sagging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/>
              <a:t>massive overhaul</a:t>
            </a:r>
            <a:endParaRPr lang="hr-HR" sz="2000" dirty="0"/>
          </a:p>
          <a:p>
            <a:pPr>
              <a:lnSpc>
                <a:spcPct val="110000"/>
              </a:lnSpc>
            </a:pPr>
            <a:r>
              <a:rPr lang="hr-HR" sz="2000" dirty="0"/>
              <a:t>E</a:t>
            </a:r>
            <a:r>
              <a:rPr lang="en-US" sz="2000" dirty="0" err="1"/>
              <a:t>conomic</a:t>
            </a:r>
            <a:r>
              <a:rPr lang="en-US" sz="2000" dirty="0"/>
              <a:t> crises and the country tightened policy</a:t>
            </a:r>
            <a:endParaRPr lang="hr-HR" sz="2000" dirty="0"/>
          </a:p>
          <a:p>
            <a:pPr>
              <a:lnSpc>
                <a:spcPct val="110000"/>
              </a:lnSpc>
            </a:pPr>
            <a:r>
              <a:rPr lang="hr-HR" sz="2000" b="1" dirty="0"/>
              <a:t>A</a:t>
            </a:r>
            <a:r>
              <a:rPr lang="en-US" sz="2000" b="1" dirty="0" err="1"/>
              <a:t>ll</a:t>
            </a:r>
            <a:r>
              <a:rPr lang="en-US" sz="2000" b="1" dirty="0"/>
              <a:t> of these things led to the great failure of the project</a:t>
            </a:r>
          </a:p>
        </p:txBody>
      </p:sp>
      <p:pic>
        <p:nvPicPr>
          <p:cNvPr id="5" name="Slika 4" descr="Slika na kojoj se prikazuje na otvorenom, svijetlo, osvijetljeno, naprijed&#10;&#10;Opis je automatski generiran">
            <a:extLst>
              <a:ext uri="{FF2B5EF4-FFF2-40B4-BE49-F238E27FC236}">
                <a16:creationId xmlns:a16="http://schemas.microsoft.com/office/drawing/2014/main" id="{D5D81143-04A3-48FF-AA6D-A3D4C3D2F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48" r="3" b="1755"/>
          <a:stretch/>
        </p:blipFill>
        <p:spPr>
          <a:xfrm>
            <a:off x="6853561" y="3702492"/>
            <a:ext cx="4444552" cy="2910053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30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plavo, muškarac, bijelo, crveno&#10;&#10;Opis je automatski generiran">
            <a:extLst>
              <a:ext uri="{FF2B5EF4-FFF2-40B4-BE49-F238E27FC236}">
                <a16:creationId xmlns:a16="http://schemas.microsoft.com/office/drawing/2014/main" id="{7EB888CA-AA09-4E67-86EA-C720478FB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DBAC7464-55D6-4C1E-A4F1-A8C8340F071F}"/>
              </a:ext>
            </a:extLst>
          </p:cNvPr>
          <p:cNvSpPr txBox="1">
            <a:spLocks/>
          </p:cNvSpPr>
          <p:nvPr/>
        </p:nvSpPr>
        <p:spPr>
          <a:xfrm>
            <a:off x="1704513" y="470517"/>
            <a:ext cx="9344486" cy="12931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 err="1"/>
              <a:t>new</a:t>
            </a:r>
            <a:r>
              <a:rPr lang="hr-HR" dirty="0"/>
              <a:t> </a:t>
            </a:r>
            <a:r>
              <a:rPr lang="hr-HR" dirty="0" err="1"/>
              <a:t>words</a:t>
            </a:r>
            <a:endParaRPr lang="hr-HR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D168780A-BA7C-4BFF-A578-568DBC829305}"/>
              </a:ext>
            </a:extLst>
          </p:cNvPr>
          <p:cNvSpPr txBox="1">
            <a:spLocks/>
          </p:cNvSpPr>
          <p:nvPr/>
        </p:nvSpPr>
        <p:spPr>
          <a:xfrm>
            <a:off x="1704513" y="1567627"/>
            <a:ext cx="1420427" cy="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W</a:t>
            </a:r>
            <a:r>
              <a:rPr lang="en-US" dirty="0" err="1"/>
              <a:t>illow</a:t>
            </a:r>
            <a:endParaRPr lang="hr-HR" dirty="0"/>
          </a:p>
          <a:p>
            <a:endParaRPr lang="hr-HR" sz="2000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C397D1FF-545E-4F2C-BDD3-0128E4135F35}"/>
              </a:ext>
            </a:extLst>
          </p:cNvPr>
          <p:cNvSpPr txBox="1">
            <a:spLocks/>
          </p:cNvSpPr>
          <p:nvPr/>
        </p:nvSpPr>
        <p:spPr>
          <a:xfrm>
            <a:off x="2028556" y="2145607"/>
            <a:ext cx="2504984" cy="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Hotel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doom</a:t>
            </a:r>
            <a:endParaRPr lang="hr-HR" dirty="0"/>
          </a:p>
          <a:p>
            <a:endParaRPr lang="hr-HR" sz="2000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7FA92F6C-CF8C-45B6-927F-F666B8F01433}"/>
              </a:ext>
            </a:extLst>
          </p:cNvPr>
          <p:cNvSpPr txBox="1">
            <a:spLocks/>
          </p:cNvSpPr>
          <p:nvPr/>
        </p:nvSpPr>
        <p:spPr>
          <a:xfrm>
            <a:off x="3120254" y="4781073"/>
            <a:ext cx="3124920" cy="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Crumbling concrete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B9BAAF49-7869-4AD4-ABAF-1073E526DDDE}"/>
              </a:ext>
            </a:extLst>
          </p:cNvPr>
          <p:cNvSpPr txBox="1">
            <a:spLocks/>
          </p:cNvSpPr>
          <p:nvPr/>
        </p:nvSpPr>
        <p:spPr>
          <a:xfrm>
            <a:off x="2212040" y="2779333"/>
            <a:ext cx="3124920" cy="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deficiencies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2D166DA-D14C-46F3-A0EE-0A838A9C33DC}"/>
              </a:ext>
            </a:extLst>
          </p:cNvPr>
          <p:cNvSpPr txBox="1">
            <a:spLocks/>
          </p:cNvSpPr>
          <p:nvPr/>
        </p:nvSpPr>
        <p:spPr>
          <a:xfrm>
            <a:off x="2510386" y="3429000"/>
            <a:ext cx="3124920" cy="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Eerie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900A863-08BD-462A-B205-D2C4D4320BDC}"/>
              </a:ext>
            </a:extLst>
          </p:cNvPr>
          <p:cNvSpPr txBox="1">
            <a:spLocks/>
          </p:cNvSpPr>
          <p:nvPr/>
        </p:nvSpPr>
        <p:spPr>
          <a:xfrm>
            <a:off x="2771333" y="4128250"/>
            <a:ext cx="3124920" cy="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To </a:t>
            </a:r>
            <a:r>
              <a:rPr lang="hr-HR" dirty="0" err="1"/>
              <a:t>resemble</a:t>
            </a:r>
            <a:r>
              <a:rPr lang="hr-HR" dirty="0"/>
              <a:t>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878C71A2-0CEE-4ADB-9F91-25ED44752D13}"/>
              </a:ext>
            </a:extLst>
          </p:cNvPr>
          <p:cNvSpPr txBox="1">
            <a:spLocks/>
          </p:cNvSpPr>
          <p:nvPr/>
        </p:nvSpPr>
        <p:spPr>
          <a:xfrm>
            <a:off x="7282200" y="1448830"/>
            <a:ext cx="2365879" cy="51650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hr-HR" sz="2000" dirty="0"/>
              <a:t>Vrba</a:t>
            </a:r>
          </a:p>
          <a:p>
            <a:pPr>
              <a:spcBef>
                <a:spcPts val="3000"/>
              </a:spcBef>
            </a:pPr>
            <a:r>
              <a:rPr lang="hr-HR" sz="2000" dirty="0"/>
              <a:t>Hotel propasti</a:t>
            </a:r>
          </a:p>
          <a:p>
            <a:pPr>
              <a:spcBef>
                <a:spcPts val="3000"/>
              </a:spcBef>
            </a:pPr>
            <a:r>
              <a:rPr lang="hr-HR" sz="2000" dirty="0"/>
              <a:t>Nedostaci</a:t>
            </a:r>
          </a:p>
          <a:p>
            <a:pPr>
              <a:spcBef>
                <a:spcPts val="3000"/>
              </a:spcBef>
            </a:pPr>
            <a:r>
              <a:rPr lang="hr-HR" sz="2000" dirty="0"/>
              <a:t>Jeziv</a:t>
            </a:r>
          </a:p>
          <a:p>
            <a:pPr>
              <a:spcBef>
                <a:spcPts val="3000"/>
              </a:spcBef>
            </a:pPr>
            <a:r>
              <a:rPr lang="hr-HR" sz="2000" dirty="0"/>
              <a:t>Nalikovati</a:t>
            </a:r>
          </a:p>
          <a:p>
            <a:pPr>
              <a:spcBef>
                <a:spcPts val="3000"/>
              </a:spcBef>
            </a:pPr>
            <a:r>
              <a:rPr lang="hr-HR" sz="2000" dirty="0"/>
              <a:t>Raspadajući beton</a:t>
            </a:r>
          </a:p>
          <a:p>
            <a:pPr>
              <a:spcBef>
                <a:spcPts val="3000"/>
              </a:spcBef>
            </a:pPr>
            <a:r>
              <a:rPr lang="hr-HR" sz="2000" dirty="0"/>
              <a:t>Nagnuto</a:t>
            </a:r>
          </a:p>
          <a:p>
            <a:pPr>
              <a:spcBef>
                <a:spcPts val="3000"/>
              </a:spcBef>
            </a:pPr>
            <a:r>
              <a:rPr lang="hr-HR" sz="2000" dirty="0"/>
              <a:t>Veliki popravak</a:t>
            </a:r>
          </a:p>
          <a:p>
            <a:pPr>
              <a:spcBef>
                <a:spcPts val="3000"/>
              </a:spcBef>
            </a:pPr>
            <a:endParaRPr lang="hr-HR" sz="2000" dirty="0"/>
          </a:p>
          <a:p>
            <a:pPr>
              <a:spcBef>
                <a:spcPts val="3000"/>
              </a:spcBef>
            </a:pPr>
            <a:endParaRPr lang="hr-HR" sz="2000" dirty="0"/>
          </a:p>
          <a:p>
            <a:endParaRPr lang="hr-HR" sz="2000" dirty="0"/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8A52E557-6040-404B-90A8-3B474D199844}"/>
              </a:ext>
            </a:extLst>
          </p:cNvPr>
          <p:cNvSpPr txBox="1">
            <a:spLocks/>
          </p:cNvSpPr>
          <p:nvPr/>
        </p:nvSpPr>
        <p:spPr>
          <a:xfrm>
            <a:off x="3425188" y="5416459"/>
            <a:ext cx="3124920" cy="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/>
              <a:t>Sagging</a:t>
            </a:r>
            <a:r>
              <a:rPr lang="hr-HR" dirty="0"/>
              <a:t>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CEA3AFF-A6DF-4824-8060-2C344CEF52F0}"/>
              </a:ext>
            </a:extLst>
          </p:cNvPr>
          <p:cNvSpPr txBox="1">
            <a:spLocks/>
          </p:cNvSpPr>
          <p:nvPr/>
        </p:nvSpPr>
        <p:spPr>
          <a:xfrm>
            <a:off x="3710361" y="6031045"/>
            <a:ext cx="3124920" cy="6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M</a:t>
            </a:r>
            <a:r>
              <a:rPr lang="en-US" dirty="0" err="1"/>
              <a:t>assive</a:t>
            </a:r>
            <a:r>
              <a:rPr lang="en-US" dirty="0"/>
              <a:t> overhaul</a:t>
            </a:r>
            <a:r>
              <a:rPr lang="hr-HR" dirty="0"/>
              <a:t>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85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6ED30A-E7DA-4FDB-AA70-A0304BFE8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51953" y="4083002"/>
            <a:ext cx="3563755" cy="768922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Made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: Veronika Tušek</a:t>
            </a:r>
          </a:p>
        </p:txBody>
      </p:sp>
    </p:spTree>
    <p:extLst>
      <p:ext uri="{BB962C8B-B14F-4D97-AF65-F5344CB8AC3E}">
        <p14:creationId xmlns:p14="http://schemas.microsoft.com/office/powerpoint/2010/main" val="15573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FEB79C-4A58-4316-A1D3-4AE3788CBA47}"/>
              </a:ext>
            </a:extLst>
          </p:cNvPr>
          <p:cNvSpPr/>
          <p:nvPr/>
        </p:nvSpPr>
        <p:spPr>
          <a:xfrm>
            <a:off x="2486025" y="1343710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INSERT THE WORDS FROM THE PRESENTATION INCLUDING THE WORDS FOR : RASPON </a:t>
            </a:r>
            <a:r>
              <a:rPr lang="en-US" sz="2000"/>
              <a:t>AND KRUTOST</a:t>
            </a:r>
          </a:p>
          <a:p>
            <a:r>
              <a:rPr lang="en-US" sz="2000"/>
              <a:t>They </a:t>
            </a:r>
            <a:r>
              <a:rPr lang="en-US" sz="2000" dirty="0"/>
              <a:t>announced plans for a radical -------------of the country's political system.</a:t>
            </a:r>
          </a:p>
          <a:p>
            <a:r>
              <a:rPr lang="en-US" sz="2000" dirty="0"/>
              <a:t>A strong vertical column made of stone, metal, or wood that supports part of a building or stands alone </a:t>
            </a:r>
            <a:r>
              <a:rPr lang="en-US" sz="2000" dirty="0" err="1"/>
              <a:t>fordecoration</a:t>
            </a:r>
            <a:r>
              <a:rPr lang="en-US" sz="2000" dirty="0"/>
              <a:t> is a ---------</a:t>
            </a:r>
          </a:p>
          <a:p>
            <a:endParaRPr lang="en-US" sz="2000" b="1" dirty="0"/>
          </a:p>
          <a:p>
            <a:r>
              <a:rPr lang="en-US" sz="2000" dirty="0"/>
              <a:t>Along the river, ------------- remnants of an active trading hub are overtaken by nature.</a:t>
            </a:r>
          </a:p>
          <a:p>
            <a:r>
              <a:rPr lang="en-US" sz="2000" dirty="0"/>
              <a:t>In building construction, the --------of beams is called "</a:t>
            </a:r>
            <a:r>
              <a:rPr lang="en-US" sz="2000" dirty="0">
                <a:hlinkClick r:id="rId2" tooltip="Deflection (engineering)"/>
              </a:rPr>
              <a:t>deflection</a:t>
            </a:r>
            <a:r>
              <a:rPr lang="en-US" sz="2000" dirty="0"/>
              <a:t>". The amount of deflection varies, based on the beam’s ---------, the ----- between supports, and the load it carries. ---------- is a common problem in older houses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1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2A85B6-AD26-48FA-A29B-67BBB284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Basic </a:t>
            </a:r>
            <a:r>
              <a:rPr lang="hr-HR" dirty="0" err="1"/>
              <a:t>informations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16D4F6-8BE2-4AD4-B01E-2244D77D7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96" y="2097088"/>
            <a:ext cx="9905999" cy="3541714"/>
          </a:xfrm>
        </p:spPr>
        <p:txBody>
          <a:bodyPr/>
          <a:lstStyle/>
          <a:p>
            <a:r>
              <a:rPr lang="hr-HR" dirty="0" err="1"/>
              <a:t>Pyramid-shaped</a:t>
            </a:r>
            <a:r>
              <a:rPr lang="hr-HR" dirty="0"/>
              <a:t> </a:t>
            </a:r>
            <a:r>
              <a:rPr lang="hr-HR" dirty="0" err="1"/>
              <a:t>skyscraper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Pyongyang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hr-HR" dirty="0"/>
              <a:t>North Korea</a:t>
            </a:r>
          </a:p>
          <a:p>
            <a:r>
              <a:rPr lang="hr-HR" dirty="0"/>
              <a:t>105 story, 330 metre </a:t>
            </a:r>
            <a:r>
              <a:rPr lang="hr-HR" dirty="0" err="1"/>
              <a:t>tall</a:t>
            </a:r>
            <a:endParaRPr lang="hr-HR" dirty="0"/>
          </a:p>
          <a:p>
            <a:r>
              <a:rPr lang="hr-HR" dirty="0" err="1"/>
              <a:t>Ryugyong</a:t>
            </a:r>
            <a:r>
              <a:rPr lang="en-US" dirty="0"/>
              <a:t> </a:t>
            </a:r>
            <a:r>
              <a:rPr lang="hr-HR" dirty="0"/>
              <a:t>=</a:t>
            </a:r>
            <a:r>
              <a:rPr lang="en-US" dirty="0"/>
              <a:t>"capital of willows"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              </a:t>
            </a:r>
            <a:r>
              <a:rPr lang="en-US" dirty="0"/>
              <a:t>historical name</a:t>
            </a:r>
            <a:r>
              <a:rPr lang="hr-HR" dirty="0"/>
              <a:t> </a:t>
            </a:r>
            <a:r>
              <a:rPr lang="en-US" dirty="0"/>
              <a:t>for Pyongyang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2674D29-4522-460C-A39A-79952584D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27" t="14131" r="6095" b="7705"/>
          <a:stretch/>
        </p:blipFill>
        <p:spPr>
          <a:xfrm>
            <a:off x="6580413" y="2607137"/>
            <a:ext cx="4702629" cy="3830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39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862341-E91E-4C7C-884E-DA683461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hr-HR" dirty="0"/>
              <a:t>Basic </a:t>
            </a:r>
            <a:r>
              <a:rPr lang="hr-HR" dirty="0" err="1"/>
              <a:t>informations</a:t>
            </a:r>
            <a:endParaRPr lang="hr-HR" dirty="0"/>
          </a:p>
        </p:txBody>
      </p:sp>
      <p:pic>
        <p:nvPicPr>
          <p:cNvPr id="5" name="Slika 4" descr="Slika na kojoj se prikazuje muškarac, osoba, na zatvorenom, fotografija&#10;&#10;Opis je automatski generiran">
            <a:extLst>
              <a:ext uri="{FF2B5EF4-FFF2-40B4-BE49-F238E27FC236}">
                <a16:creationId xmlns:a16="http://schemas.microsoft.com/office/drawing/2014/main" id="{8B58B8B7-5727-4137-AD12-B4AE7D98A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35" b="4"/>
          <a:stretch/>
        </p:blipFill>
        <p:spPr>
          <a:xfrm>
            <a:off x="1141411" y="2488790"/>
            <a:ext cx="2262754" cy="307104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Slika 6" descr="Slika na kojoj se prikazuje osoba, muškarac, kravata, odijelo&#10;&#10;Opis je automatski generiran">
            <a:extLst>
              <a:ext uri="{FF2B5EF4-FFF2-40B4-BE49-F238E27FC236}">
                <a16:creationId xmlns:a16="http://schemas.microsoft.com/office/drawing/2014/main" id="{010947A8-E2D4-43B3-95EE-623CBCF6B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43" b="5"/>
          <a:stretch/>
        </p:blipFill>
        <p:spPr>
          <a:xfrm>
            <a:off x="3567891" y="2488779"/>
            <a:ext cx="2262754" cy="307106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63CA89-2180-48A4-9C62-BB6490BA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357" y="2097088"/>
            <a:ext cx="4710683" cy="3541714"/>
          </a:xfrm>
        </p:spPr>
        <p:txBody>
          <a:bodyPr>
            <a:normAutofit/>
          </a:bodyPr>
          <a:lstStyle/>
          <a:p>
            <a:r>
              <a:rPr lang="hr-HR" dirty="0"/>
              <a:t>Construction </a:t>
            </a:r>
            <a:r>
              <a:rPr lang="hr-HR" dirty="0" err="1"/>
              <a:t>began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1987</a:t>
            </a:r>
          </a:p>
          <a:p>
            <a:r>
              <a:rPr lang="en-US" dirty="0"/>
              <a:t>Building started under Kim Il-sung</a:t>
            </a:r>
            <a:endParaRPr lang="hr-HR" dirty="0"/>
          </a:p>
          <a:p>
            <a:r>
              <a:rPr lang="en-US" dirty="0"/>
              <a:t>It is an embarrassment to his grandson Kim Jong-un.</a:t>
            </a:r>
            <a:endParaRPr lang="hr-HR" dirty="0"/>
          </a:p>
          <a:p>
            <a:r>
              <a:rPr lang="hr-HR" dirty="0" err="1"/>
              <a:t>Still</a:t>
            </a:r>
            <a:r>
              <a:rPr lang="hr-HR" dirty="0"/>
              <a:t> </a:t>
            </a:r>
            <a:r>
              <a:rPr lang="hr-HR" dirty="0" err="1"/>
              <a:t>unfinished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43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025AB5-2442-48C1-A98B-E0D807A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4178"/>
            <a:ext cx="9905998" cy="1478570"/>
          </a:xfrm>
        </p:spPr>
        <p:txBody>
          <a:bodyPr/>
          <a:lstStyle/>
          <a:p>
            <a:r>
              <a:rPr lang="hr-HR" dirty="0"/>
              <a:t>Basic </a:t>
            </a:r>
            <a:r>
              <a:rPr lang="hr-HR" dirty="0" err="1"/>
              <a:t>informations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1753EE-4928-426D-A855-A0B11D540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80574"/>
            <a:ext cx="9905999" cy="3541714"/>
          </a:xfrm>
        </p:spPr>
        <p:txBody>
          <a:bodyPr/>
          <a:lstStyle/>
          <a:p>
            <a:r>
              <a:rPr lang="hr-HR" dirty="0"/>
              <a:t>T</a:t>
            </a:r>
            <a:r>
              <a:rPr lang="en-US" dirty="0"/>
              <a:t>he hotel has been under construction for 3</a:t>
            </a:r>
            <a:r>
              <a:rPr lang="hr-HR" dirty="0"/>
              <a:t>3</a:t>
            </a:r>
            <a:r>
              <a:rPr lang="en-US" dirty="0"/>
              <a:t> years</a:t>
            </a:r>
            <a:endParaRPr lang="hr-HR" dirty="0"/>
          </a:p>
          <a:p>
            <a:r>
              <a:rPr lang="hr-HR" dirty="0"/>
              <a:t>D</a:t>
            </a:r>
            <a:r>
              <a:rPr lang="en-US" dirty="0" err="1"/>
              <a:t>elayed</a:t>
            </a:r>
            <a:r>
              <a:rPr lang="en-US" dirty="0"/>
              <a:t> by famine, economic ruin and the fall of the Soviet empire</a:t>
            </a:r>
            <a:endParaRPr lang="hr-HR" dirty="0"/>
          </a:p>
          <a:p>
            <a:r>
              <a:rPr lang="en-US" dirty="0"/>
              <a:t>Nicknames</a:t>
            </a:r>
            <a:r>
              <a:rPr lang="hr-HR" dirty="0"/>
              <a:t>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dirty="0"/>
              <a:t>“phantom hotel” and “hotel of doom”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Slika na kojoj se prikazuje na otvorenom, voda, zgrada, čamac&#10;&#10;Opis je automatski generiran">
            <a:extLst>
              <a:ext uri="{FF2B5EF4-FFF2-40B4-BE49-F238E27FC236}">
                <a16:creationId xmlns:a16="http://schemas.microsoft.com/office/drawing/2014/main" id="{B3768A1F-C21B-4A79-9B6E-AFB67C59A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831" y="3579932"/>
            <a:ext cx="4772821" cy="2684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00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59490F6-8EED-40E7-963F-6AF748FB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354503"/>
            <a:ext cx="3084891" cy="1478570"/>
          </a:xfrm>
        </p:spPr>
        <p:txBody>
          <a:bodyPr>
            <a:normAutofit/>
          </a:bodyPr>
          <a:lstStyle/>
          <a:p>
            <a:r>
              <a:rPr lang="hr-HR" sz="3200" dirty="0"/>
              <a:t>Basic </a:t>
            </a:r>
            <a:r>
              <a:rPr lang="hr-HR" sz="3200" dirty="0" err="1"/>
              <a:t>informations</a:t>
            </a:r>
            <a:endParaRPr lang="hr-HR" sz="3200" dirty="0"/>
          </a:p>
        </p:txBody>
      </p:sp>
      <p:pic>
        <p:nvPicPr>
          <p:cNvPr id="5" name="Slika 4" descr="Slika na kojoj se prikazuje zgrada, na otvorenom, velik, grad&#10;&#10;Opis je automatski generiran">
            <a:extLst>
              <a:ext uri="{FF2B5EF4-FFF2-40B4-BE49-F238E27FC236}">
                <a16:creationId xmlns:a16="http://schemas.microsoft.com/office/drawing/2014/main" id="{36014614-4724-4698-B176-05905CF78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19" r="16406" b="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14848C-DDB3-4F85-B9C3-7F540712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7035" y="2439194"/>
            <a:ext cx="4038981" cy="3541714"/>
          </a:xfrm>
        </p:spPr>
        <p:txBody>
          <a:bodyPr>
            <a:normAutofit/>
          </a:bodyPr>
          <a:lstStyle/>
          <a:p>
            <a:r>
              <a:rPr lang="hr-HR" sz="2000" dirty="0"/>
              <a:t>D</a:t>
            </a:r>
            <a:r>
              <a:rPr lang="en-US" sz="2000" dirty="0" err="1"/>
              <a:t>esigned</a:t>
            </a:r>
            <a:r>
              <a:rPr lang="en-US" sz="2000" dirty="0"/>
              <a:t> by </a:t>
            </a:r>
            <a:r>
              <a:rPr lang="en-US" sz="2000" dirty="0" err="1"/>
              <a:t>Baikdoosan</a:t>
            </a:r>
            <a:r>
              <a:rPr lang="en-US" sz="2000" dirty="0"/>
              <a:t> Architects &amp; Engineers</a:t>
            </a:r>
            <a:endParaRPr lang="hr-HR" sz="2000" dirty="0"/>
          </a:p>
          <a:p>
            <a:r>
              <a:rPr lang="hr-HR" sz="2000" dirty="0" err="1"/>
              <a:t>Architectural</a:t>
            </a:r>
            <a:r>
              <a:rPr lang="hr-HR" sz="2000" dirty="0"/>
              <a:t> </a:t>
            </a:r>
            <a:r>
              <a:rPr lang="hr-HR" sz="2000" dirty="0" err="1"/>
              <a:t>style</a:t>
            </a:r>
            <a:r>
              <a:rPr lang="hr-HR" sz="2000" dirty="0"/>
              <a:t>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→ Neo-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futurism</a:t>
            </a:r>
            <a:endParaRPr lang="hr-HR" sz="20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8870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33AFD6-C2B6-4AE0-B4C5-C43A4124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hr-HR" dirty="0"/>
              <a:t>Basic </a:t>
            </a:r>
            <a:r>
              <a:rPr lang="hr-HR" dirty="0" err="1"/>
              <a:t>informations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E73A2DF-C373-4D7D-B3AF-A91DA848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2097088"/>
            <a:ext cx="3549650" cy="35496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831C7C-8948-4148-A609-BC02BBB42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324" y="2563812"/>
            <a:ext cx="6467475" cy="3541714"/>
          </a:xfrm>
        </p:spPr>
        <p:txBody>
          <a:bodyPr>
            <a:normAutofit/>
          </a:bodyPr>
          <a:lstStyle/>
          <a:p>
            <a:r>
              <a:rPr lang="en-US" dirty="0"/>
              <a:t>Meant to be a showpiece of North Korea’s “premier restaurants, hotel accommodation, apartments, and business facilities”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44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4F2F46-711B-46CE-A4ED-9AE62703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construction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913A41-D1A3-49AE-A44B-67AF4AA95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502262" cy="3541714"/>
          </a:xfrm>
        </p:spPr>
        <p:txBody>
          <a:bodyPr/>
          <a:lstStyle/>
          <a:p>
            <a:r>
              <a:rPr lang="en-US" dirty="0"/>
              <a:t>Massive cast concrete floors and pillars </a:t>
            </a:r>
            <a:endParaRPr lang="hr-HR" dirty="0"/>
          </a:p>
          <a:p>
            <a:r>
              <a:rPr lang="hr-HR" dirty="0"/>
              <a:t>Construction problems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</a:t>
            </a:r>
            <a:r>
              <a:rPr lang="hr-HR" dirty="0"/>
              <a:t> crumbling concrete</a:t>
            </a:r>
          </a:p>
          <a:p>
            <a:r>
              <a:rPr lang="hr-HR" dirty="0"/>
              <a:t>T</a:t>
            </a:r>
            <a:r>
              <a:rPr lang="en-US" dirty="0"/>
              <a:t>he building is structurally good and effective </a:t>
            </a:r>
            <a:endParaRPr lang="hr-HR" dirty="0"/>
          </a:p>
          <a:p>
            <a:r>
              <a:rPr lang="en-US" dirty="0"/>
              <a:t>The building consists of three wings, each measuring 100 </a:t>
            </a:r>
            <a:r>
              <a:rPr lang="en-US" dirty="0" err="1"/>
              <a:t>metres</a:t>
            </a:r>
            <a:r>
              <a:rPr lang="en-US" dirty="0"/>
              <a:t> long, 18 </a:t>
            </a:r>
            <a:r>
              <a:rPr lang="en-US" dirty="0" err="1"/>
              <a:t>metres</a:t>
            </a:r>
            <a:r>
              <a:rPr lang="en-US" dirty="0"/>
              <a:t> wide</a:t>
            </a:r>
            <a:endParaRPr lang="hr-HR" dirty="0"/>
          </a:p>
        </p:txBody>
      </p:sp>
      <p:pic>
        <p:nvPicPr>
          <p:cNvPr id="6" name="Slika 5" descr="Slika na kojoj se prikazuje na otvorenom, zgrada, cesta, velik&#10;&#10;Opis je automatski generiran">
            <a:extLst>
              <a:ext uri="{FF2B5EF4-FFF2-40B4-BE49-F238E27FC236}">
                <a16:creationId xmlns:a16="http://schemas.microsoft.com/office/drawing/2014/main" id="{9C33DE2D-1418-43A3-BF84-8D963394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311" y="618518"/>
            <a:ext cx="38481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368C1E-E008-4DBF-8422-F2A84CE8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hr-HR" dirty="0"/>
              <a:t>construction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3FC425-41B4-42DD-8622-6BAC26376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4" y="2249487"/>
            <a:ext cx="5240209" cy="3541714"/>
          </a:xfrm>
        </p:spPr>
        <p:txBody>
          <a:bodyPr anchor="ctr">
            <a:normAutofit/>
          </a:bodyPr>
          <a:lstStyle/>
          <a:p>
            <a:r>
              <a:rPr lang="en-US" dirty="0"/>
              <a:t>The frame of the construction got finished </a:t>
            </a:r>
            <a:r>
              <a:rPr lang="hr-HR" dirty="0" err="1"/>
              <a:t>in</a:t>
            </a:r>
            <a:r>
              <a:rPr lang="en-US" dirty="0"/>
              <a:t>1992.</a:t>
            </a:r>
            <a:endParaRPr lang="hr-HR" dirty="0"/>
          </a:p>
          <a:p>
            <a:r>
              <a:rPr lang="en-US" dirty="0"/>
              <a:t>Work restarted in 2008</a:t>
            </a:r>
            <a:r>
              <a:rPr lang="hr-HR" dirty="0"/>
              <a:t>.</a:t>
            </a:r>
          </a:p>
          <a:p>
            <a:r>
              <a:rPr lang="hr-HR" dirty="0"/>
              <a:t>G</a:t>
            </a:r>
            <a:r>
              <a:rPr lang="en-US" dirty="0"/>
              <a:t>lass panels were added to the exterior in 2011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pic>
        <p:nvPicPr>
          <p:cNvPr id="7" name="Slika 6" descr="Slika na kojoj se prikazuje zgrada, na otvorenom, velik, visoko&#10;&#10;Opis je automatski generiran">
            <a:extLst>
              <a:ext uri="{FF2B5EF4-FFF2-40B4-BE49-F238E27FC236}">
                <a16:creationId xmlns:a16="http://schemas.microsoft.com/office/drawing/2014/main" id="{1C51B93A-C646-40EA-87AD-161EFB838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" r="1134" b="4"/>
          <a:stretch/>
        </p:blipFill>
        <p:spPr>
          <a:xfrm>
            <a:off x="5942332" y="1745761"/>
            <a:ext cx="2799715" cy="3799850"/>
          </a:xfrm>
          <a:custGeom>
            <a:avLst/>
            <a:gdLst/>
            <a:ahLst/>
            <a:cxnLst/>
            <a:rect l="l" t="t" r="r" b="b"/>
            <a:pathLst>
              <a:path w="2245675" h="3047892">
                <a:moveTo>
                  <a:pt x="148128" y="0"/>
                </a:moveTo>
                <a:lnTo>
                  <a:pt x="2245675" y="0"/>
                </a:lnTo>
                <a:lnTo>
                  <a:pt x="2245675" y="3047892"/>
                </a:lnTo>
                <a:lnTo>
                  <a:pt x="0" y="3047892"/>
                </a:lnTo>
                <a:lnTo>
                  <a:pt x="0" y="148128"/>
                </a:lnTo>
                <a:cubicBezTo>
                  <a:pt x="0" y="66319"/>
                  <a:pt x="66319" y="0"/>
                  <a:pt x="148128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Slika 8" descr="Slika na kojoj se prikazuje na otvorenom, zgrada, velik, plavo&#10;&#10;Opis je automatski generiran">
            <a:extLst>
              <a:ext uri="{FF2B5EF4-FFF2-40B4-BE49-F238E27FC236}">
                <a16:creationId xmlns:a16="http://schemas.microsoft.com/office/drawing/2014/main" id="{41A89374-39DC-440E-8243-3C42074167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76" r="-3" b="-3"/>
          <a:stretch/>
        </p:blipFill>
        <p:spPr>
          <a:xfrm>
            <a:off x="8801736" y="1745761"/>
            <a:ext cx="2799714" cy="3799851"/>
          </a:xfrm>
          <a:custGeom>
            <a:avLst/>
            <a:gdLst/>
            <a:ahLst/>
            <a:cxnLst/>
            <a:rect l="l" t="t" r="r" b="b"/>
            <a:pathLst>
              <a:path w="2245674" h="3047892">
                <a:moveTo>
                  <a:pt x="0" y="0"/>
                </a:moveTo>
                <a:lnTo>
                  <a:pt x="2245674" y="0"/>
                </a:lnTo>
                <a:lnTo>
                  <a:pt x="2245674" y="2899764"/>
                </a:lnTo>
                <a:cubicBezTo>
                  <a:pt x="2245674" y="2981573"/>
                  <a:pt x="2179355" y="3047892"/>
                  <a:pt x="2097546" y="3047892"/>
                </a:cubicBezTo>
                <a:lnTo>
                  <a:pt x="0" y="3047892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1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CB5CC6F-11C1-4C07-87C0-F043993E8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FADA3C27-4EC6-4DCA-BB85-C75BAAE82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2D8216BF-F79F-406D-A3B4-46744068A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6C16BE5-8A9A-432D-8A61-230FA0381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81779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2E852AB2-2672-41DF-9CF6-FCDEF1805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90283F1A-A49E-441D-BDF5-35B8BEE42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B0BC41A4-F3F1-4CD4-B266-D9DAA2171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8">
              <a:extLst>
                <a:ext uri="{FF2B5EF4-FFF2-40B4-BE49-F238E27FC236}">
                  <a16:creationId xmlns:a16="http://schemas.microsoft.com/office/drawing/2014/main" id="{6E29DA39-130F-41A1-A21E-4FB453948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39995AD4-F8DE-4CEB-B958-1DBF7EAC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D1F7DCE1-6887-4FE0-A7D7-3652030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4E46B0E1-9543-441D-AD1D-1308AF88C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E8C112C9-8D48-4612-AE0B-CF59EC743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2D16C38C-4A3B-4060-9A3B-C47DD6DE7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0A9B4CAA-8439-44B3-B738-2123169FA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8C6EF933-69B7-48C8-9337-4E0DEF6E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B428AEFA-3C03-48AA-AEA5-8E3F58904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041D2508-FE53-47C0-887F-38BD1FB73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2C0392BD-D896-4A41-B18B-1389FE1F0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B3272EA3-C600-441C-BFC9-ACFF90CD4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D8731AA3-BC2D-408B-9D72-C804B8B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BE934A31-790A-459C-A997-670583ADC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241F679B-BBF0-49DA-A9F3-D623BA752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0BDC4BE0-E1FF-48B5-A064-70F561454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245FC7BA-96DB-41CB-B43A-8EEE482C3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3BBD03A9-646B-40EE-9A27-15297EC93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4D738FC2-47B4-4BC9-B109-05C56DC00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148BE0A7-2537-452C-BA13-B78D302CB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CF6A9D45-D849-4BF5-BBA0-D7BE29B88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13F44E41-B5E8-472D-80F2-4539AD3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CE052494-AAF2-4C3C-A072-317B7F987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90345C3D-13FE-4815-9563-58A52B457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37908D29-2BB3-4D6C-92DB-864F63057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Rectangle 33">
              <a:extLst>
                <a:ext uri="{FF2B5EF4-FFF2-40B4-BE49-F238E27FC236}">
                  <a16:creationId xmlns:a16="http://schemas.microsoft.com/office/drawing/2014/main" id="{174B5792-73C4-4FBF-BAD9-F9A5BBC59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D4741BB8-0638-4A06-85A7-69FE81BC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FBDB982D-6E9A-426E-86B1-69031E104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400B8260-9575-48DB-9175-B1C853024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52FB1DD3-BAEC-4974-89F5-36B695945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E51161AB-FDC1-4703-9C29-C410366B9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DE6123AD-33B5-429C-B8F7-DB1A8FDA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8C454A1D-B20A-4994-8C14-EE5DD3B99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CFA7BB74-790B-45D7-B94B-DD4D83ED8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19BBC3FC-0052-4BDB-8D6A-421E07EE2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3">
              <a:extLst>
                <a:ext uri="{FF2B5EF4-FFF2-40B4-BE49-F238E27FC236}">
                  <a16:creationId xmlns:a16="http://schemas.microsoft.com/office/drawing/2014/main" id="{42A3E4B3-707A-4D0A-BEED-61A77E96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4">
              <a:extLst>
                <a:ext uri="{FF2B5EF4-FFF2-40B4-BE49-F238E27FC236}">
                  <a16:creationId xmlns:a16="http://schemas.microsoft.com/office/drawing/2014/main" id="{089BBE83-D985-45E9-B442-1326F6FBA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Rectangle 45">
              <a:extLst>
                <a:ext uri="{FF2B5EF4-FFF2-40B4-BE49-F238E27FC236}">
                  <a16:creationId xmlns:a16="http://schemas.microsoft.com/office/drawing/2014/main" id="{FE1B194F-F703-4020-92ED-DBDB5C234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D7A22662-B7AF-4857-AD78-716690A26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7">
              <a:extLst>
                <a:ext uri="{FF2B5EF4-FFF2-40B4-BE49-F238E27FC236}">
                  <a16:creationId xmlns:a16="http://schemas.microsoft.com/office/drawing/2014/main" id="{62C16BE5-0C4B-48FC-ABA4-36A8F2DFE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8">
              <a:extLst>
                <a:ext uri="{FF2B5EF4-FFF2-40B4-BE49-F238E27FC236}">
                  <a16:creationId xmlns:a16="http://schemas.microsoft.com/office/drawing/2014/main" id="{C2327DB7-B7F2-4829-909E-A03D62252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9">
              <a:extLst>
                <a:ext uri="{FF2B5EF4-FFF2-40B4-BE49-F238E27FC236}">
                  <a16:creationId xmlns:a16="http://schemas.microsoft.com/office/drawing/2014/main" id="{167918EB-9EB1-413F-8C39-F018CCDCC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0">
              <a:extLst>
                <a:ext uri="{FF2B5EF4-FFF2-40B4-BE49-F238E27FC236}">
                  <a16:creationId xmlns:a16="http://schemas.microsoft.com/office/drawing/2014/main" id="{B971E245-631A-4364-A177-C1D1B6B4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1">
              <a:extLst>
                <a:ext uri="{FF2B5EF4-FFF2-40B4-BE49-F238E27FC236}">
                  <a16:creationId xmlns:a16="http://schemas.microsoft.com/office/drawing/2014/main" id="{1D4C1872-66E3-45EB-BDE7-26C02A17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2">
              <a:extLst>
                <a:ext uri="{FF2B5EF4-FFF2-40B4-BE49-F238E27FC236}">
                  <a16:creationId xmlns:a16="http://schemas.microsoft.com/office/drawing/2014/main" id="{D2BC0771-493C-4FEF-958F-859C53924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3">
              <a:extLst>
                <a:ext uri="{FF2B5EF4-FFF2-40B4-BE49-F238E27FC236}">
                  <a16:creationId xmlns:a16="http://schemas.microsoft.com/office/drawing/2014/main" id="{E339169B-1EE1-4E4F-BA0C-BD3AD57FD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4">
              <a:extLst>
                <a:ext uri="{FF2B5EF4-FFF2-40B4-BE49-F238E27FC236}">
                  <a16:creationId xmlns:a16="http://schemas.microsoft.com/office/drawing/2014/main" id="{BBC80538-8C59-46A3-B187-66C9A6D3F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C5F9090C-11D8-4272-815D-11B1911DA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6">
              <a:extLst>
                <a:ext uri="{FF2B5EF4-FFF2-40B4-BE49-F238E27FC236}">
                  <a16:creationId xmlns:a16="http://schemas.microsoft.com/office/drawing/2014/main" id="{A361F786-6FA9-4EAD-81EF-BF4734D46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7">
              <a:extLst>
                <a:ext uri="{FF2B5EF4-FFF2-40B4-BE49-F238E27FC236}">
                  <a16:creationId xmlns:a16="http://schemas.microsoft.com/office/drawing/2014/main" id="{63B2A436-CEC8-477C-ACDD-6E5D2ABB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8">
              <a:extLst>
                <a:ext uri="{FF2B5EF4-FFF2-40B4-BE49-F238E27FC236}">
                  <a16:creationId xmlns:a16="http://schemas.microsoft.com/office/drawing/2014/main" id="{7FAE92CD-EBFF-4DB4-9F5D-00D33E902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3074" name="Picture 2" descr="Propaganda light shows, such as this North Korean flag atop the Ryugyong hotel, began in 2018. Picture: Ed Jones">
            <a:extLst>
              <a:ext uri="{FF2B5EF4-FFF2-40B4-BE49-F238E27FC236}">
                <a16:creationId xmlns:a16="http://schemas.microsoft.com/office/drawing/2014/main" id="{AB0F9F7B-2D6E-4A3C-8955-518BD51B8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"/>
          <a:stretch/>
        </p:blipFill>
        <p:spPr bwMode="auto">
          <a:xfrm>
            <a:off x="-5597" y="1"/>
            <a:ext cx="4635583" cy="3427413"/>
          </a:xfrm>
          <a:custGeom>
            <a:avLst/>
            <a:gdLst/>
            <a:ahLst/>
            <a:cxnLst/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 descr="Slika na kojoj se prikazuje na otvorenom, čamac, voda, brod&#10;&#10;Opis je automatski generiran">
            <a:extLst>
              <a:ext uri="{FF2B5EF4-FFF2-40B4-BE49-F238E27FC236}">
                <a16:creationId xmlns:a16="http://schemas.microsoft.com/office/drawing/2014/main" id="{EAE7644A-4744-47F4-B228-3E8ED60698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46" b="-2"/>
          <a:stretch/>
        </p:blipFill>
        <p:spPr>
          <a:xfrm>
            <a:off x="-5597" y="3427414"/>
            <a:ext cx="4635583" cy="3430587"/>
          </a:xfrm>
          <a:custGeom>
            <a:avLst/>
            <a:gdLst/>
            <a:ahLst/>
            <a:cxnLst/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104AA93-67FD-43AC-92F9-5840A89E4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2483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5AE1CAD-A877-4C0B-91F7-CA9C684C9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4635583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D936FE-EBF3-4A24-B2D4-74CF85B95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209" y="2249487"/>
            <a:ext cx="5877677" cy="3541714"/>
          </a:xfrm>
        </p:spPr>
        <p:txBody>
          <a:bodyPr>
            <a:normAutofit/>
          </a:bodyPr>
          <a:lstStyle/>
          <a:p>
            <a:r>
              <a:rPr lang="hr-HR" dirty="0"/>
              <a:t>T</a:t>
            </a:r>
            <a:r>
              <a:rPr lang="en-US" dirty="0"/>
              <a:t>he hotel remains a symbol of its country’s deficiencies</a:t>
            </a:r>
            <a:endParaRPr lang="hr-HR" dirty="0"/>
          </a:p>
          <a:p>
            <a:pPr fontAlgn="base"/>
            <a:r>
              <a:rPr lang="en-US" dirty="0"/>
              <a:t>In December 2016, lights were seen shining inside the tower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88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576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Tw Cen MT</vt:lpstr>
      <vt:lpstr>Kružnica</vt:lpstr>
      <vt:lpstr>Hotel ryugyong</vt:lpstr>
      <vt:lpstr>Basic informations</vt:lpstr>
      <vt:lpstr>Basic informations</vt:lpstr>
      <vt:lpstr>Basic informations</vt:lpstr>
      <vt:lpstr>Basic informations</vt:lpstr>
      <vt:lpstr>Basic informations</vt:lpstr>
      <vt:lpstr>construction</vt:lpstr>
      <vt:lpstr>construction</vt:lpstr>
      <vt:lpstr>PowerPoint Presentation</vt:lpstr>
      <vt:lpstr>PowerPoint Presentation</vt:lpstr>
      <vt:lpstr>costs</vt:lpstr>
      <vt:lpstr>the interior of the building</vt:lpstr>
      <vt:lpstr>fun facts</vt:lpstr>
      <vt:lpstr>fun facts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 ryugyong</dc:title>
  <dc:creator>Veronika Tušek</dc:creator>
  <cp:lastModifiedBy>Alemka</cp:lastModifiedBy>
  <cp:revision>9</cp:revision>
  <dcterms:created xsi:type="dcterms:W3CDTF">2020-05-17T11:10:08Z</dcterms:created>
  <dcterms:modified xsi:type="dcterms:W3CDTF">2020-05-19T07:51:22Z</dcterms:modified>
</cp:coreProperties>
</file>