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2" r:id="rId5"/>
    <p:sldId id="263" r:id="rId6"/>
    <p:sldId id="273" r:id="rId7"/>
    <p:sldId id="274" r:id="rId8"/>
    <p:sldId id="282" r:id="rId9"/>
    <p:sldId id="283" r:id="rId10"/>
    <p:sldId id="284" r:id="rId11"/>
    <p:sldId id="286" r:id="rId12"/>
    <p:sldId id="285" r:id="rId13"/>
    <p:sldId id="275" r:id="rId14"/>
    <p:sldId id="276" r:id="rId15"/>
    <p:sldId id="290" r:id="rId16"/>
    <p:sldId id="288" r:id="rId17"/>
    <p:sldId id="295" r:id="rId18"/>
    <p:sldId id="294" r:id="rId19"/>
    <p:sldId id="301" r:id="rId20"/>
    <p:sldId id="302" r:id="rId21"/>
    <p:sldId id="307" r:id="rId22"/>
    <p:sldId id="308" r:id="rId23"/>
    <p:sldId id="310" r:id="rId24"/>
    <p:sldId id="312" r:id="rId2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van Dokoza" initials="ID" lastIdx="4" clrIdx="0">
    <p:extLst>
      <p:ext uri="{19B8F6BF-5375-455C-9EA6-DF929625EA0E}">
        <p15:presenceInfo xmlns:p15="http://schemas.microsoft.com/office/powerpoint/2012/main" userId="Ivan Dokoz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A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34" autoAdjust="0"/>
    <p:restoredTop sz="94660"/>
  </p:normalViewPr>
  <p:slideViewPr>
    <p:cSldViewPr snapToGrid="0">
      <p:cViewPr varScale="1">
        <p:scale>
          <a:sx n="79" d="100"/>
          <a:sy n="79" d="100"/>
        </p:scale>
        <p:origin x="6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3-08T14:09:24.721" idx="4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CC94DAF-AD51-472D-B3FC-B2AFFD000A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3E35A2D-92EC-4AF0-ACB9-DB4660DC7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2026EC-D6E8-4961-B19B-207345193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15.3.2019.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DF0185E-06A7-44EE-90AC-CBFFB0AC3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CE614A4-5D57-49B7-9558-5FDFAFE68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026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264A67-9447-4B93-A317-3EA039A8E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726B1E2-C084-4478-91A2-0473DE1999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C0365C5-85D3-4BF3-834E-7F41F7470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15.3.2019.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CF56DF0-691A-4F8C-A79F-329693622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0C2CACE-1944-4BBC-AC5D-04A993EEC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799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6A354BEE-0474-48DF-A4B4-5413BA4E28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11866EA7-2751-424F-AE16-984874725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96964EA-C727-4D6E-BB41-D03A57E3E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15.3.2019.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B368414-B21C-4E79-8047-D2C012DD3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797005A-C72A-499C-908E-54D413240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5715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3C0803-1F23-419A-A845-4C27FB233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2B148D6-10F2-42FD-A74D-7B7E1C344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DCD6203-B601-446F-BF1A-E21BD6540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15.3.2019.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8530EC1-6612-4C54-B67E-D27B4D204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A77A443-5ED1-458B-9B15-2F49CF413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44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A0CCDE-B40B-4CB4-9693-0B55E7FE2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56F5500-5E84-4FD9-9E2F-6B7D91CB6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4C8A7B0-906A-4CC8-B78D-44ABDF22A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15.3.2019.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9207DAC-EB8C-4277-B601-C144ABA23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3F74C99-52F3-4DAB-8F69-6BDB62756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7447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2A4408-4D67-41A8-8FF3-6ADEDBFF7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D46D3C5-233D-4302-893D-752F1E8F8E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F26700A-72A3-49B2-8FB2-EC9CD1501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73EFF85-9605-4ACE-807E-4C3C3A01B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15.3.2019.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A6B7493-D13F-4548-975D-8CBB8D45B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E938DCE-CC9B-4BB4-ABCD-4C9DD3677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5156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62B904-B9B3-4E50-B2B6-00D99D39B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267A825-2539-443E-A131-3FC50F39F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087C9A7-6F80-46D0-A9E3-F4D8C271A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3E19E9C-F6EB-4014-AE9A-4C863BB457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11902E2-17C0-46B4-9414-D224340CB7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8AE44019-44E2-4158-AF62-F0F0DFA48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15.3.2019.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0B5274D-EA17-4D21-B079-E62A2B3CE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E8C40C5-4762-4C8D-A68E-E0263BA93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64359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AE2538D-6262-49B8-9C10-9E5EAD7D2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2ADB958-ED6D-438B-8204-641D049F9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15.3.2019.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2517F26-9239-4F87-A2C7-11356C5ED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2BF8E89-606E-40A8-B08E-FC38CD83C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3209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E05888C3-5BEA-405C-9EC7-55EF6D65C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15.3.2019.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7A9022D-D344-4A98-A340-47E8BB9C4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37D5A2C-1BB6-49C4-8787-8CAD8C8A1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0456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CBEBE9-7C1D-4E80-9BC4-CC270868F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D8BE215-A401-4922-AAC2-0A2D6B4F2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CEB5B750-DAC8-4434-98A0-A4CBB625A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7D77A4F-6C38-4DE2-9401-1EE717C9C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15.3.2019.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ADF3AC1-10E7-41F1-92A4-F7819B90E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794953C-9987-4599-A672-AD915322E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6139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99ACBAF-2898-4694-B8CD-6CCD84E34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1009F5A1-DCD8-4F32-A002-903770BFE4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D80D92A-51A1-4994-B35C-604300F1FB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9F3B501-52CB-4C9B-9912-BFD7F48E7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0D450-5D66-412A-A9E6-F4DA55B8F533}" type="datetimeFigureOut">
              <a:rPr lang="hr-HR" smtClean="0"/>
              <a:t>15.3.2019.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CEE3FEA-3DA9-44F3-B71E-3F09F5B17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E586571-5FB4-46E2-9DD7-525AA94A4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70208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38B00CD-02C8-4B0F-8EA0-2B1E9B810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199F093-2BC4-45B0-BF13-AF1D54A58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6E90B7D-8BD4-4492-A4F2-2C8173E53C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0D450-5D66-412A-A9E6-F4DA55B8F533}" type="datetimeFigureOut">
              <a:rPr lang="hr-HR" smtClean="0"/>
              <a:t>15.3.2019.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734CBD8-3ADC-494C-B173-BC3B03D051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2D917A5-C61C-43D3-8366-8509681AB4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B856E-EFA0-4BD3-BC0B-0A9C758357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3361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Relationship Id="rId9" Type="http://schemas.openxmlformats.org/officeDocument/2006/relationships/comments" Target="../comments/commen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1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png"/><Relationship Id="rId5" Type="http://schemas.openxmlformats.org/officeDocument/2006/relationships/image" Target="../media/image16.wmf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0.png"/><Relationship Id="rId5" Type="http://schemas.openxmlformats.org/officeDocument/2006/relationships/image" Target="../media/image200.png"/><Relationship Id="rId4" Type="http://schemas.openxmlformats.org/officeDocument/2006/relationships/image" Target="../media/image1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image" Target="../media/image23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png"/><Relationship Id="rId5" Type="http://schemas.openxmlformats.org/officeDocument/2006/relationships/image" Target="../media/image16.png"/><Relationship Id="rId4" Type="http://schemas.openxmlformats.org/officeDocument/2006/relationships/image" Target="../media/image16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image" Target="../media/image25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4.png"/><Relationship Id="rId5" Type="http://schemas.openxmlformats.org/officeDocument/2006/relationships/image" Target="../media/image17.png"/><Relationship Id="rId4" Type="http://schemas.openxmlformats.org/officeDocument/2006/relationships/image" Target="../media/image1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8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1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emf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8.wmf"/><Relationship Id="rId3" Type="http://schemas.openxmlformats.org/officeDocument/2006/relationships/oleObject" Target="../embeddings/oleObject3.bin"/><Relationship Id="rId7" Type="http://schemas.openxmlformats.org/officeDocument/2006/relationships/image" Target="../media/image9.png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5.bin"/><Relationship Id="rId4" Type="http://schemas.openxmlformats.org/officeDocument/2006/relationships/image" Target="../media/image5.wmf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348F7F-6046-4E5C-91DA-DBC3664750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Jezgra poprečnog presjeka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732FEFA-37CE-4895-9456-E677844305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4867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E551ED-FB57-4E5C-B5DB-14D827DD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</p:spPr>
        <p:txBody>
          <a:bodyPr>
            <a:normAutofit/>
          </a:bodyPr>
          <a:lstStyle/>
          <a:p>
            <a:r>
              <a:rPr lang="hr-HR" sz="2800" dirty="0"/>
              <a:t>Određivanje karakterističnih točaka </a:t>
            </a:r>
          </a:p>
        </p:txBody>
      </p:sp>
      <p:pic>
        <p:nvPicPr>
          <p:cNvPr id="205" name="Picture 204">
            <a:extLst>
              <a:ext uri="{FF2B5EF4-FFF2-40B4-BE49-F238E27FC236}">
                <a16:creationId xmlns="" xmlns:a16="http://schemas.microsoft.com/office/drawing/2014/main" id="{CC749C55-FD91-4E55-85FB-47E55B449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644" y="783580"/>
            <a:ext cx="6480000" cy="5707623"/>
          </a:xfrm>
          <a:prstGeom prst="rect">
            <a:avLst/>
          </a:prstGeom>
        </p:spPr>
      </p:pic>
      <p:pic>
        <p:nvPicPr>
          <p:cNvPr id="207" name="Picture 206">
            <a:extLst>
              <a:ext uri="{FF2B5EF4-FFF2-40B4-BE49-F238E27FC236}">
                <a16:creationId xmlns="" xmlns:a16="http://schemas.microsoft.com/office/drawing/2014/main" id="{486094E9-A499-48D7-99BC-A70032A618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644" y="784694"/>
            <a:ext cx="6480000" cy="5707623"/>
          </a:xfrm>
          <a:prstGeom prst="rect">
            <a:avLst/>
          </a:prstGeom>
        </p:spPr>
      </p:pic>
      <p:pic>
        <p:nvPicPr>
          <p:cNvPr id="208" name="Picture 207">
            <a:extLst>
              <a:ext uri="{FF2B5EF4-FFF2-40B4-BE49-F238E27FC236}">
                <a16:creationId xmlns="" xmlns:a16="http://schemas.microsoft.com/office/drawing/2014/main" id="{22CAFD84-3387-424C-8FC5-7626DAE7F9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2644" y="782466"/>
            <a:ext cx="6480000" cy="5707623"/>
          </a:xfrm>
          <a:prstGeom prst="rect">
            <a:avLst/>
          </a:prstGeom>
        </p:spPr>
      </p:pic>
      <p:pic>
        <p:nvPicPr>
          <p:cNvPr id="209" name="Picture 208">
            <a:extLst>
              <a:ext uri="{FF2B5EF4-FFF2-40B4-BE49-F238E27FC236}">
                <a16:creationId xmlns="" xmlns:a16="http://schemas.microsoft.com/office/drawing/2014/main" id="{8ED26072-BD81-4A9B-B9D9-510AE8A504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2644" y="781352"/>
            <a:ext cx="6480000" cy="5707623"/>
          </a:xfrm>
          <a:prstGeom prst="rect">
            <a:avLst/>
          </a:prstGeom>
        </p:spPr>
      </p:pic>
      <p:pic>
        <p:nvPicPr>
          <p:cNvPr id="222" name="Picture 221">
            <a:extLst>
              <a:ext uri="{FF2B5EF4-FFF2-40B4-BE49-F238E27FC236}">
                <a16:creationId xmlns="" xmlns:a16="http://schemas.microsoft.com/office/drawing/2014/main" id="{58FE473E-DD46-4A5A-BC19-2F61658065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2644" y="781352"/>
            <a:ext cx="6480000" cy="5707623"/>
          </a:xfrm>
          <a:prstGeom prst="rect">
            <a:avLst/>
          </a:prstGeom>
        </p:spPr>
      </p:pic>
      <p:pic>
        <p:nvPicPr>
          <p:cNvPr id="223" name="Picture 222">
            <a:extLst>
              <a:ext uri="{FF2B5EF4-FFF2-40B4-BE49-F238E27FC236}">
                <a16:creationId xmlns="" xmlns:a16="http://schemas.microsoft.com/office/drawing/2014/main" id="{52DD9C56-0FAD-46EA-A59D-3B3207395D2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50147" y="780238"/>
            <a:ext cx="6480000" cy="5707623"/>
          </a:xfrm>
          <a:prstGeom prst="rect">
            <a:avLst/>
          </a:prstGeom>
        </p:spPr>
      </p:pic>
      <p:sp>
        <p:nvSpPr>
          <p:cNvPr id="227" name="Content Placeholder 2">
            <a:extLst>
              <a:ext uri="{FF2B5EF4-FFF2-40B4-BE49-F238E27FC236}">
                <a16:creationId xmlns="" xmlns:a16="http://schemas.microsoft.com/office/drawing/2014/main" id="{06068BFE-8EBF-4B97-8DEE-3F617AEA6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31" y="987952"/>
            <a:ext cx="4039478" cy="435133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hr-HR" sz="2000" dirty="0"/>
              <a:t>Tangiranje poprečnog presjeka</a:t>
            </a:r>
          </a:p>
        </p:txBody>
      </p:sp>
    </p:spTree>
    <p:extLst>
      <p:ext uri="{BB962C8B-B14F-4D97-AF65-F5344CB8AC3E}">
        <p14:creationId xmlns:p14="http://schemas.microsoft.com/office/powerpoint/2010/main" val="245605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E551ED-FB57-4E5C-B5DB-14D827DD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</p:spPr>
        <p:txBody>
          <a:bodyPr>
            <a:normAutofit/>
          </a:bodyPr>
          <a:lstStyle/>
          <a:p>
            <a:r>
              <a:rPr lang="hr-HR" sz="2800" dirty="0"/>
              <a:t>Određivanje karakterističnih točaka </a:t>
            </a:r>
          </a:p>
        </p:txBody>
      </p:sp>
      <p:pic>
        <p:nvPicPr>
          <p:cNvPr id="205" name="Picture 204">
            <a:extLst>
              <a:ext uri="{FF2B5EF4-FFF2-40B4-BE49-F238E27FC236}">
                <a16:creationId xmlns="" xmlns:a16="http://schemas.microsoft.com/office/drawing/2014/main" id="{CC749C55-FD91-4E55-85FB-47E55B449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644" y="783580"/>
            <a:ext cx="6480000" cy="5707623"/>
          </a:xfrm>
          <a:prstGeom prst="rect">
            <a:avLst/>
          </a:prstGeom>
        </p:spPr>
      </p:pic>
      <p:pic>
        <p:nvPicPr>
          <p:cNvPr id="207" name="Picture 206">
            <a:extLst>
              <a:ext uri="{FF2B5EF4-FFF2-40B4-BE49-F238E27FC236}">
                <a16:creationId xmlns="" xmlns:a16="http://schemas.microsoft.com/office/drawing/2014/main" id="{486094E9-A499-48D7-99BC-A70032A618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644" y="784694"/>
            <a:ext cx="6480000" cy="5707623"/>
          </a:xfrm>
          <a:prstGeom prst="rect">
            <a:avLst/>
          </a:prstGeom>
        </p:spPr>
      </p:pic>
      <p:pic>
        <p:nvPicPr>
          <p:cNvPr id="208" name="Picture 207">
            <a:extLst>
              <a:ext uri="{FF2B5EF4-FFF2-40B4-BE49-F238E27FC236}">
                <a16:creationId xmlns="" xmlns:a16="http://schemas.microsoft.com/office/drawing/2014/main" id="{22CAFD84-3387-424C-8FC5-7626DAE7F9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2644" y="782466"/>
            <a:ext cx="6480000" cy="5707623"/>
          </a:xfrm>
          <a:prstGeom prst="rect">
            <a:avLst/>
          </a:prstGeom>
        </p:spPr>
      </p:pic>
      <p:pic>
        <p:nvPicPr>
          <p:cNvPr id="209" name="Picture 208">
            <a:extLst>
              <a:ext uri="{FF2B5EF4-FFF2-40B4-BE49-F238E27FC236}">
                <a16:creationId xmlns="" xmlns:a16="http://schemas.microsoft.com/office/drawing/2014/main" id="{8ED26072-BD81-4A9B-B9D9-510AE8A504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2644" y="781352"/>
            <a:ext cx="6480000" cy="5707623"/>
          </a:xfrm>
          <a:prstGeom prst="rect">
            <a:avLst/>
          </a:prstGeom>
        </p:spPr>
      </p:pic>
      <p:pic>
        <p:nvPicPr>
          <p:cNvPr id="222" name="Picture 221">
            <a:extLst>
              <a:ext uri="{FF2B5EF4-FFF2-40B4-BE49-F238E27FC236}">
                <a16:creationId xmlns="" xmlns:a16="http://schemas.microsoft.com/office/drawing/2014/main" id="{58FE473E-DD46-4A5A-BC19-2F61658065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2644" y="781352"/>
            <a:ext cx="6480000" cy="5707623"/>
          </a:xfrm>
          <a:prstGeom prst="rect">
            <a:avLst/>
          </a:prstGeom>
        </p:spPr>
      </p:pic>
      <p:pic>
        <p:nvPicPr>
          <p:cNvPr id="223" name="Picture 222">
            <a:extLst>
              <a:ext uri="{FF2B5EF4-FFF2-40B4-BE49-F238E27FC236}">
                <a16:creationId xmlns="" xmlns:a16="http://schemas.microsoft.com/office/drawing/2014/main" id="{52DD9C56-0FAD-46EA-A59D-3B3207395D2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50147" y="780238"/>
            <a:ext cx="6480000" cy="5707623"/>
          </a:xfrm>
          <a:prstGeom prst="rect">
            <a:avLst/>
          </a:prstGeom>
        </p:spPr>
      </p:pic>
      <p:sp>
        <p:nvSpPr>
          <p:cNvPr id="227" name="Content Placeholder 2">
            <a:extLst>
              <a:ext uri="{FF2B5EF4-FFF2-40B4-BE49-F238E27FC236}">
                <a16:creationId xmlns="" xmlns:a16="http://schemas.microsoft.com/office/drawing/2014/main" id="{06068BFE-8EBF-4B97-8DEE-3F617AEA6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31" y="987952"/>
            <a:ext cx="4039478" cy="435133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hr-HR" sz="2000" dirty="0"/>
              <a:t>Tangiranje poprečnog presjeka</a:t>
            </a:r>
          </a:p>
        </p:txBody>
      </p:sp>
      <p:pic>
        <p:nvPicPr>
          <p:cNvPr id="238" name="Picture 237">
            <a:extLst>
              <a:ext uri="{FF2B5EF4-FFF2-40B4-BE49-F238E27FC236}">
                <a16:creationId xmlns="" xmlns:a16="http://schemas.microsoft.com/office/drawing/2014/main" id="{82969F81-A625-49B2-93BD-8208299BEBA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47650" y="774859"/>
            <a:ext cx="6480000" cy="5707623"/>
          </a:xfrm>
          <a:prstGeom prst="rect">
            <a:avLst/>
          </a:prstGeom>
        </p:spPr>
      </p:pic>
      <p:sp>
        <p:nvSpPr>
          <p:cNvPr id="237" name="Rectangle 236">
            <a:extLst>
              <a:ext uri="{FF2B5EF4-FFF2-40B4-BE49-F238E27FC236}">
                <a16:creationId xmlns="" xmlns:a16="http://schemas.microsoft.com/office/drawing/2014/main" id="{9BF093D5-A490-41D2-97A7-4186E8CCB290}"/>
              </a:ext>
            </a:extLst>
          </p:cNvPr>
          <p:cNvSpPr/>
          <p:nvPr/>
        </p:nvSpPr>
        <p:spPr>
          <a:xfrm>
            <a:off x="6493078" y="4613945"/>
            <a:ext cx="1400962" cy="6354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998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E551ED-FB57-4E5C-B5DB-14D827DD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</p:spPr>
        <p:txBody>
          <a:bodyPr>
            <a:normAutofit/>
          </a:bodyPr>
          <a:lstStyle/>
          <a:p>
            <a:r>
              <a:rPr lang="hr-HR" sz="2800" dirty="0"/>
              <a:t>Određivanje karakterističnih točaka </a:t>
            </a:r>
          </a:p>
        </p:txBody>
      </p:sp>
      <p:pic>
        <p:nvPicPr>
          <p:cNvPr id="205" name="Picture 204">
            <a:extLst>
              <a:ext uri="{FF2B5EF4-FFF2-40B4-BE49-F238E27FC236}">
                <a16:creationId xmlns="" xmlns:a16="http://schemas.microsoft.com/office/drawing/2014/main" id="{CC749C55-FD91-4E55-85FB-47E55B449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644" y="783580"/>
            <a:ext cx="6480000" cy="5707623"/>
          </a:xfrm>
          <a:prstGeom prst="rect">
            <a:avLst/>
          </a:prstGeom>
        </p:spPr>
      </p:pic>
      <p:pic>
        <p:nvPicPr>
          <p:cNvPr id="207" name="Picture 206">
            <a:extLst>
              <a:ext uri="{FF2B5EF4-FFF2-40B4-BE49-F238E27FC236}">
                <a16:creationId xmlns="" xmlns:a16="http://schemas.microsoft.com/office/drawing/2014/main" id="{486094E9-A499-48D7-99BC-A70032A618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644" y="784694"/>
            <a:ext cx="6480000" cy="5707623"/>
          </a:xfrm>
          <a:prstGeom prst="rect">
            <a:avLst/>
          </a:prstGeom>
        </p:spPr>
      </p:pic>
      <p:pic>
        <p:nvPicPr>
          <p:cNvPr id="208" name="Picture 207">
            <a:extLst>
              <a:ext uri="{FF2B5EF4-FFF2-40B4-BE49-F238E27FC236}">
                <a16:creationId xmlns="" xmlns:a16="http://schemas.microsoft.com/office/drawing/2014/main" id="{22CAFD84-3387-424C-8FC5-7626DAE7F9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2644" y="782466"/>
            <a:ext cx="6480000" cy="5707623"/>
          </a:xfrm>
          <a:prstGeom prst="rect">
            <a:avLst/>
          </a:prstGeom>
        </p:spPr>
      </p:pic>
      <p:pic>
        <p:nvPicPr>
          <p:cNvPr id="209" name="Picture 208">
            <a:extLst>
              <a:ext uri="{FF2B5EF4-FFF2-40B4-BE49-F238E27FC236}">
                <a16:creationId xmlns="" xmlns:a16="http://schemas.microsoft.com/office/drawing/2014/main" id="{8ED26072-BD81-4A9B-B9D9-510AE8A504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2644" y="781352"/>
            <a:ext cx="6480000" cy="5707623"/>
          </a:xfrm>
          <a:prstGeom prst="rect">
            <a:avLst/>
          </a:prstGeom>
        </p:spPr>
      </p:pic>
      <p:pic>
        <p:nvPicPr>
          <p:cNvPr id="222" name="Picture 221">
            <a:extLst>
              <a:ext uri="{FF2B5EF4-FFF2-40B4-BE49-F238E27FC236}">
                <a16:creationId xmlns="" xmlns:a16="http://schemas.microsoft.com/office/drawing/2014/main" id="{58FE473E-DD46-4A5A-BC19-2F61658065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2644" y="781352"/>
            <a:ext cx="6480000" cy="5707623"/>
          </a:xfrm>
          <a:prstGeom prst="rect">
            <a:avLst/>
          </a:prstGeom>
        </p:spPr>
      </p:pic>
      <p:pic>
        <p:nvPicPr>
          <p:cNvPr id="223" name="Picture 222">
            <a:extLst>
              <a:ext uri="{FF2B5EF4-FFF2-40B4-BE49-F238E27FC236}">
                <a16:creationId xmlns="" xmlns:a16="http://schemas.microsoft.com/office/drawing/2014/main" id="{52DD9C56-0FAD-46EA-A59D-3B3207395D2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50147" y="780238"/>
            <a:ext cx="6480000" cy="5707623"/>
          </a:xfrm>
          <a:prstGeom prst="rect">
            <a:avLst/>
          </a:prstGeom>
        </p:spPr>
      </p:pic>
      <p:sp>
        <p:nvSpPr>
          <p:cNvPr id="227" name="Content Placeholder 2">
            <a:extLst>
              <a:ext uri="{FF2B5EF4-FFF2-40B4-BE49-F238E27FC236}">
                <a16:creationId xmlns="" xmlns:a16="http://schemas.microsoft.com/office/drawing/2014/main" id="{06068BFE-8EBF-4B97-8DEE-3F617AEA6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31" y="987952"/>
            <a:ext cx="4039478" cy="435133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hr-HR" sz="2000" dirty="0"/>
              <a:t>Tangiranje poprečnog presjeka</a:t>
            </a:r>
          </a:p>
        </p:txBody>
      </p:sp>
      <p:pic>
        <p:nvPicPr>
          <p:cNvPr id="238" name="Picture 237">
            <a:extLst>
              <a:ext uri="{FF2B5EF4-FFF2-40B4-BE49-F238E27FC236}">
                <a16:creationId xmlns="" xmlns:a16="http://schemas.microsoft.com/office/drawing/2014/main" id="{82969F81-A625-49B2-93BD-8208299BEBA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47650" y="774859"/>
            <a:ext cx="6480000" cy="570762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822794D-1B0A-4DEE-8771-6257F2B2CB8A}"/>
              </a:ext>
            </a:extLst>
          </p:cNvPr>
          <p:cNvSpPr/>
          <p:nvPr/>
        </p:nvSpPr>
        <p:spPr>
          <a:xfrm>
            <a:off x="6493078" y="4613945"/>
            <a:ext cx="1400962" cy="6354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42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E551ED-FB57-4E5C-B5DB-14D827DD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</p:spPr>
        <p:txBody>
          <a:bodyPr>
            <a:normAutofit/>
          </a:bodyPr>
          <a:lstStyle/>
          <a:p>
            <a:r>
              <a:rPr lang="hr-HR" sz="2800" dirty="0"/>
              <a:t>Određivanje karakterističnih točaka </a:t>
            </a:r>
          </a:p>
        </p:txBody>
      </p:sp>
      <p:pic>
        <p:nvPicPr>
          <p:cNvPr id="205" name="Picture 204">
            <a:extLst>
              <a:ext uri="{FF2B5EF4-FFF2-40B4-BE49-F238E27FC236}">
                <a16:creationId xmlns="" xmlns:a16="http://schemas.microsoft.com/office/drawing/2014/main" id="{CC749C55-FD91-4E55-85FB-47E55B449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644" y="783580"/>
            <a:ext cx="6480000" cy="5707623"/>
          </a:xfrm>
          <a:prstGeom prst="rect">
            <a:avLst/>
          </a:prstGeom>
        </p:spPr>
      </p:pic>
      <p:pic>
        <p:nvPicPr>
          <p:cNvPr id="207" name="Picture 206">
            <a:extLst>
              <a:ext uri="{FF2B5EF4-FFF2-40B4-BE49-F238E27FC236}">
                <a16:creationId xmlns="" xmlns:a16="http://schemas.microsoft.com/office/drawing/2014/main" id="{486094E9-A499-48D7-99BC-A70032A618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644" y="784694"/>
            <a:ext cx="6480000" cy="5707623"/>
          </a:xfrm>
          <a:prstGeom prst="rect">
            <a:avLst/>
          </a:prstGeom>
        </p:spPr>
      </p:pic>
      <p:pic>
        <p:nvPicPr>
          <p:cNvPr id="208" name="Picture 207">
            <a:extLst>
              <a:ext uri="{FF2B5EF4-FFF2-40B4-BE49-F238E27FC236}">
                <a16:creationId xmlns="" xmlns:a16="http://schemas.microsoft.com/office/drawing/2014/main" id="{22CAFD84-3387-424C-8FC5-7626DAE7F9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2644" y="782466"/>
            <a:ext cx="6480000" cy="5707623"/>
          </a:xfrm>
          <a:prstGeom prst="rect">
            <a:avLst/>
          </a:prstGeom>
        </p:spPr>
      </p:pic>
      <p:pic>
        <p:nvPicPr>
          <p:cNvPr id="209" name="Picture 208">
            <a:extLst>
              <a:ext uri="{FF2B5EF4-FFF2-40B4-BE49-F238E27FC236}">
                <a16:creationId xmlns="" xmlns:a16="http://schemas.microsoft.com/office/drawing/2014/main" id="{8ED26072-BD81-4A9B-B9D9-510AE8A504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2644" y="781352"/>
            <a:ext cx="6480000" cy="5707623"/>
          </a:xfrm>
          <a:prstGeom prst="rect">
            <a:avLst/>
          </a:prstGeom>
        </p:spPr>
      </p:pic>
      <p:pic>
        <p:nvPicPr>
          <p:cNvPr id="222" name="Picture 221">
            <a:extLst>
              <a:ext uri="{FF2B5EF4-FFF2-40B4-BE49-F238E27FC236}">
                <a16:creationId xmlns="" xmlns:a16="http://schemas.microsoft.com/office/drawing/2014/main" id="{58FE473E-DD46-4A5A-BC19-2F61658065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2644" y="781352"/>
            <a:ext cx="6480000" cy="5707623"/>
          </a:xfrm>
          <a:prstGeom prst="rect">
            <a:avLst/>
          </a:prstGeom>
        </p:spPr>
      </p:pic>
      <p:pic>
        <p:nvPicPr>
          <p:cNvPr id="223" name="Picture 222">
            <a:extLst>
              <a:ext uri="{FF2B5EF4-FFF2-40B4-BE49-F238E27FC236}">
                <a16:creationId xmlns="" xmlns:a16="http://schemas.microsoft.com/office/drawing/2014/main" id="{52DD9C56-0FAD-46EA-A59D-3B3207395D2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50147" y="780238"/>
            <a:ext cx="6480000" cy="5707623"/>
          </a:xfrm>
          <a:prstGeom prst="rect">
            <a:avLst/>
          </a:prstGeom>
        </p:spPr>
      </p:pic>
      <p:sp>
        <p:nvSpPr>
          <p:cNvPr id="227" name="Content Placeholder 2">
            <a:extLst>
              <a:ext uri="{FF2B5EF4-FFF2-40B4-BE49-F238E27FC236}">
                <a16:creationId xmlns="" xmlns:a16="http://schemas.microsoft.com/office/drawing/2014/main" id="{06068BFE-8EBF-4B97-8DEE-3F617AEA6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31" y="987952"/>
            <a:ext cx="4039478" cy="435133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hr-HR" sz="2000" dirty="0"/>
              <a:t>Tangiranje poprečnog presjeka</a:t>
            </a:r>
          </a:p>
          <a:p>
            <a:pPr marL="457200" indent="-457200">
              <a:buFont typeface="+mj-lt"/>
              <a:buAutoNum type="alphaLcParenR"/>
            </a:pPr>
            <a:r>
              <a:rPr lang="hr-HR" sz="2000" dirty="0"/>
              <a:t>Na sjecištima tangenti označimo točke, odnosno polove</a:t>
            </a:r>
          </a:p>
        </p:txBody>
      </p:sp>
      <p:pic>
        <p:nvPicPr>
          <p:cNvPr id="238" name="Picture 237">
            <a:extLst>
              <a:ext uri="{FF2B5EF4-FFF2-40B4-BE49-F238E27FC236}">
                <a16:creationId xmlns="" xmlns:a16="http://schemas.microsoft.com/office/drawing/2014/main" id="{82969F81-A625-49B2-93BD-8208299BEBA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56039" y="774859"/>
            <a:ext cx="6480000" cy="5707623"/>
          </a:xfrm>
          <a:prstGeom prst="rect">
            <a:avLst/>
          </a:prstGeom>
        </p:spPr>
      </p:pic>
      <p:sp>
        <p:nvSpPr>
          <p:cNvPr id="200" name="Flowchart: Connector 199">
            <a:extLst>
              <a:ext uri="{FF2B5EF4-FFF2-40B4-BE49-F238E27FC236}">
                <a16:creationId xmlns="" xmlns:a16="http://schemas.microsoft.com/office/drawing/2014/main" id="{2AAE102C-B65B-4CE3-9C4D-344DDA0DE2F0}"/>
              </a:ext>
            </a:extLst>
          </p:cNvPr>
          <p:cNvSpPr/>
          <p:nvPr/>
        </p:nvSpPr>
        <p:spPr>
          <a:xfrm>
            <a:off x="5695557" y="5583237"/>
            <a:ext cx="238125" cy="23812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8" name="Flowchart: Connector 227">
            <a:extLst>
              <a:ext uri="{FF2B5EF4-FFF2-40B4-BE49-F238E27FC236}">
                <a16:creationId xmlns="" xmlns:a16="http://schemas.microsoft.com/office/drawing/2014/main" id="{85707A8E-1632-4E82-80C5-3E71BEF92BF8}"/>
              </a:ext>
            </a:extLst>
          </p:cNvPr>
          <p:cNvSpPr/>
          <p:nvPr/>
        </p:nvSpPr>
        <p:spPr>
          <a:xfrm>
            <a:off x="10403004" y="5583237"/>
            <a:ext cx="238125" cy="23812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FF0000"/>
              </a:solidFill>
            </a:endParaRPr>
          </a:p>
        </p:txBody>
      </p:sp>
      <p:sp>
        <p:nvSpPr>
          <p:cNvPr id="229" name="Flowchart: Connector 228">
            <a:extLst>
              <a:ext uri="{FF2B5EF4-FFF2-40B4-BE49-F238E27FC236}">
                <a16:creationId xmlns="" xmlns:a16="http://schemas.microsoft.com/office/drawing/2014/main" id="{807AA5AB-C320-4C70-A2B7-E3362ACB1BA0}"/>
              </a:ext>
            </a:extLst>
          </p:cNvPr>
          <p:cNvSpPr/>
          <p:nvPr/>
        </p:nvSpPr>
        <p:spPr>
          <a:xfrm>
            <a:off x="10403003" y="4435343"/>
            <a:ext cx="238125" cy="238126"/>
          </a:xfrm>
          <a:prstGeom prst="flowChartConnector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0" name="Flowchart: Connector 229">
            <a:extLst>
              <a:ext uri="{FF2B5EF4-FFF2-40B4-BE49-F238E27FC236}">
                <a16:creationId xmlns="" xmlns:a16="http://schemas.microsoft.com/office/drawing/2014/main" id="{DF51379C-3C4E-42A1-9DE3-E8351FC66EC0}"/>
              </a:ext>
            </a:extLst>
          </p:cNvPr>
          <p:cNvSpPr/>
          <p:nvPr/>
        </p:nvSpPr>
        <p:spPr>
          <a:xfrm>
            <a:off x="5695557" y="4435343"/>
            <a:ext cx="238125" cy="238126"/>
          </a:xfrm>
          <a:prstGeom prst="flowChartConnector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32" name="Flowchart: Connector 231">
            <a:extLst>
              <a:ext uri="{FF2B5EF4-FFF2-40B4-BE49-F238E27FC236}">
                <a16:creationId xmlns="" xmlns:a16="http://schemas.microsoft.com/office/drawing/2014/main" id="{3D26EFC6-BA81-4646-AEB3-F046946D2E54}"/>
              </a:ext>
            </a:extLst>
          </p:cNvPr>
          <p:cNvSpPr/>
          <p:nvPr/>
        </p:nvSpPr>
        <p:spPr>
          <a:xfrm>
            <a:off x="7450254" y="1492230"/>
            <a:ext cx="238125" cy="238126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3" name="Flowchart: Connector 232">
            <a:extLst>
              <a:ext uri="{FF2B5EF4-FFF2-40B4-BE49-F238E27FC236}">
                <a16:creationId xmlns="" xmlns:a16="http://schemas.microsoft.com/office/drawing/2014/main" id="{26BA29A6-AFBA-4947-9A15-9F1D60042971}"/>
              </a:ext>
            </a:extLst>
          </p:cNvPr>
          <p:cNvSpPr/>
          <p:nvPr/>
        </p:nvSpPr>
        <p:spPr>
          <a:xfrm>
            <a:off x="8634020" y="1492230"/>
            <a:ext cx="238125" cy="238126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40" name="TextBox 239">
            <a:extLst>
              <a:ext uri="{FF2B5EF4-FFF2-40B4-BE49-F238E27FC236}">
                <a16:creationId xmlns="" xmlns:a16="http://schemas.microsoft.com/office/drawing/2014/main" id="{CFC48F4F-B9F9-445F-8691-134DA6F84983}"/>
              </a:ext>
            </a:extLst>
          </p:cNvPr>
          <p:cNvSpPr txBox="1"/>
          <p:nvPr/>
        </p:nvSpPr>
        <p:spPr>
          <a:xfrm>
            <a:off x="5356976" y="5741617"/>
            <a:ext cx="511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="" xmlns:a16="http://schemas.microsoft.com/office/drawing/2014/main" id="{8BF60849-D82B-4931-8135-949F067273A6}"/>
              </a:ext>
            </a:extLst>
          </p:cNvPr>
          <p:cNvSpPr txBox="1"/>
          <p:nvPr/>
        </p:nvSpPr>
        <p:spPr>
          <a:xfrm>
            <a:off x="10641128" y="5714581"/>
            <a:ext cx="511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="" xmlns:a16="http://schemas.microsoft.com/office/drawing/2014/main" id="{AB1F5C66-DB8E-463E-844D-3896336B45F4}"/>
              </a:ext>
            </a:extLst>
          </p:cNvPr>
          <p:cNvSpPr txBox="1"/>
          <p:nvPr/>
        </p:nvSpPr>
        <p:spPr>
          <a:xfrm>
            <a:off x="10636200" y="4370184"/>
            <a:ext cx="511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="" xmlns:a16="http://schemas.microsoft.com/office/drawing/2014/main" id="{1F060EB0-6F80-4500-81C4-45239E273C7C}"/>
              </a:ext>
            </a:extLst>
          </p:cNvPr>
          <p:cNvSpPr txBox="1"/>
          <p:nvPr/>
        </p:nvSpPr>
        <p:spPr>
          <a:xfrm>
            <a:off x="8872145" y="1056531"/>
            <a:ext cx="511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00B0F0"/>
                </a:solidFill>
              </a:rPr>
              <a:t>4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="" xmlns:a16="http://schemas.microsoft.com/office/drawing/2014/main" id="{7FF505BA-4BD2-4066-93D0-A6C39DF9685A}"/>
              </a:ext>
            </a:extLst>
          </p:cNvPr>
          <p:cNvSpPr txBox="1"/>
          <p:nvPr/>
        </p:nvSpPr>
        <p:spPr>
          <a:xfrm>
            <a:off x="7214045" y="1056531"/>
            <a:ext cx="511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00B0F0"/>
                </a:solidFill>
              </a:rPr>
              <a:t>5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="" xmlns:a16="http://schemas.microsoft.com/office/drawing/2014/main" id="{F11C3A95-131C-42C7-86BB-E7615EEB03F5}"/>
              </a:ext>
            </a:extLst>
          </p:cNvPr>
          <p:cNvSpPr txBox="1"/>
          <p:nvPr/>
        </p:nvSpPr>
        <p:spPr>
          <a:xfrm>
            <a:off x="5356976" y="4370184"/>
            <a:ext cx="511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chemeClr val="accent6"/>
                </a:solidFill>
              </a:rPr>
              <a:t>6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0EE10531-AB71-43FE-A97C-33C83ADCB5A3}"/>
              </a:ext>
            </a:extLst>
          </p:cNvPr>
          <p:cNvSpPr/>
          <p:nvPr/>
        </p:nvSpPr>
        <p:spPr>
          <a:xfrm>
            <a:off x="6493078" y="4613945"/>
            <a:ext cx="1400962" cy="6354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80862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" grpId="0" animBg="1"/>
      <p:bldP spid="228" grpId="0" animBg="1"/>
      <p:bldP spid="229" grpId="0" animBg="1"/>
      <p:bldP spid="230" grpId="0" animBg="1"/>
      <p:bldP spid="232" grpId="0" animBg="1"/>
      <p:bldP spid="233" grpId="0" animBg="1"/>
      <p:bldP spid="240" grpId="0"/>
      <p:bldP spid="241" grpId="0"/>
      <p:bldP spid="242" grpId="0"/>
      <p:bldP spid="243" grpId="0"/>
      <p:bldP spid="244" grpId="0"/>
      <p:bldP spid="2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E551ED-FB57-4E5C-B5DB-14D827DD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</p:spPr>
        <p:txBody>
          <a:bodyPr>
            <a:normAutofit/>
          </a:bodyPr>
          <a:lstStyle/>
          <a:p>
            <a:r>
              <a:rPr lang="hr-HR" sz="2800" dirty="0"/>
              <a:t>Određivanje karakterističnih točaka </a:t>
            </a:r>
          </a:p>
        </p:txBody>
      </p:sp>
      <p:pic>
        <p:nvPicPr>
          <p:cNvPr id="205" name="Picture 204">
            <a:extLst>
              <a:ext uri="{FF2B5EF4-FFF2-40B4-BE49-F238E27FC236}">
                <a16:creationId xmlns="" xmlns:a16="http://schemas.microsoft.com/office/drawing/2014/main" id="{CC749C55-FD91-4E55-85FB-47E55B449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644" y="783580"/>
            <a:ext cx="6480000" cy="5707623"/>
          </a:xfrm>
          <a:prstGeom prst="rect">
            <a:avLst/>
          </a:prstGeom>
        </p:spPr>
      </p:pic>
      <p:pic>
        <p:nvPicPr>
          <p:cNvPr id="207" name="Picture 206">
            <a:extLst>
              <a:ext uri="{FF2B5EF4-FFF2-40B4-BE49-F238E27FC236}">
                <a16:creationId xmlns="" xmlns:a16="http://schemas.microsoft.com/office/drawing/2014/main" id="{486094E9-A499-48D7-99BC-A70032A618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644" y="784694"/>
            <a:ext cx="6480000" cy="5707623"/>
          </a:xfrm>
          <a:prstGeom prst="rect">
            <a:avLst/>
          </a:prstGeom>
        </p:spPr>
      </p:pic>
      <p:pic>
        <p:nvPicPr>
          <p:cNvPr id="208" name="Picture 207">
            <a:extLst>
              <a:ext uri="{FF2B5EF4-FFF2-40B4-BE49-F238E27FC236}">
                <a16:creationId xmlns="" xmlns:a16="http://schemas.microsoft.com/office/drawing/2014/main" id="{22CAFD84-3387-424C-8FC5-7626DAE7F9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2644" y="782466"/>
            <a:ext cx="6480000" cy="5707623"/>
          </a:xfrm>
          <a:prstGeom prst="rect">
            <a:avLst/>
          </a:prstGeom>
        </p:spPr>
      </p:pic>
      <p:pic>
        <p:nvPicPr>
          <p:cNvPr id="209" name="Picture 208">
            <a:extLst>
              <a:ext uri="{FF2B5EF4-FFF2-40B4-BE49-F238E27FC236}">
                <a16:creationId xmlns="" xmlns:a16="http://schemas.microsoft.com/office/drawing/2014/main" id="{8ED26072-BD81-4A9B-B9D9-510AE8A504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2644" y="781352"/>
            <a:ext cx="6480000" cy="5707623"/>
          </a:xfrm>
          <a:prstGeom prst="rect">
            <a:avLst/>
          </a:prstGeom>
        </p:spPr>
      </p:pic>
      <p:pic>
        <p:nvPicPr>
          <p:cNvPr id="222" name="Picture 221">
            <a:extLst>
              <a:ext uri="{FF2B5EF4-FFF2-40B4-BE49-F238E27FC236}">
                <a16:creationId xmlns="" xmlns:a16="http://schemas.microsoft.com/office/drawing/2014/main" id="{58FE473E-DD46-4A5A-BC19-2F61658065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2644" y="781352"/>
            <a:ext cx="6480000" cy="5707623"/>
          </a:xfrm>
          <a:prstGeom prst="rect">
            <a:avLst/>
          </a:prstGeom>
        </p:spPr>
      </p:pic>
      <p:pic>
        <p:nvPicPr>
          <p:cNvPr id="223" name="Picture 222">
            <a:extLst>
              <a:ext uri="{FF2B5EF4-FFF2-40B4-BE49-F238E27FC236}">
                <a16:creationId xmlns="" xmlns:a16="http://schemas.microsoft.com/office/drawing/2014/main" id="{52DD9C56-0FAD-46EA-A59D-3B3207395D2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50147" y="780238"/>
            <a:ext cx="6480000" cy="5707623"/>
          </a:xfrm>
          <a:prstGeom prst="rect">
            <a:avLst/>
          </a:prstGeom>
        </p:spPr>
      </p:pic>
      <p:sp>
        <p:nvSpPr>
          <p:cNvPr id="227" name="Content Placeholder 2">
            <a:extLst>
              <a:ext uri="{FF2B5EF4-FFF2-40B4-BE49-F238E27FC236}">
                <a16:creationId xmlns="" xmlns:a16="http://schemas.microsoft.com/office/drawing/2014/main" id="{06068BFE-8EBF-4B97-8DEE-3F617AEA6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31" y="987952"/>
            <a:ext cx="4039478" cy="435133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hr-HR" sz="2000" dirty="0"/>
              <a:t>Tangiranje poprečnog presjeka</a:t>
            </a:r>
          </a:p>
          <a:p>
            <a:pPr marL="457200" indent="-457200">
              <a:buFont typeface="+mj-lt"/>
              <a:buAutoNum type="alphaLcParenR"/>
            </a:pPr>
            <a:r>
              <a:rPr lang="hr-HR" sz="2000" dirty="0"/>
              <a:t>Na sjecištima tangenti označimo točke, odnosno polove</a:t>
            </a:r>
          </a:p>
          <a:p>
            <a:pPr marL="457200" indent="-457200">
              <a:buFont typeface="+mj-lt"/>
              <a:buAutoNum type="alphaLcParenR"/>
            </a:pPr>
            <a:r>
              <a:rPr lang="hr-HR" sz="2000" dirty="0"/>
              <a:t>Odredimo koordinate polova</a:t>
            </a:r>
          </a:p>
          <a:p>
            <a:pPr marL="0" indent="0" algn="ctr">
              <a:buNone/>
            </a:pPr>
            <a:r>
              <a:rPr lang="hr-HR" sz="1400" dirty="0"/>
              <a:t>(koordinate određujemo u koordinatnom sustavu glavnih osi tromosti)</a:t>
            </a:r>
          </a:p>
        </p:txBody>
      </p:sp>
      <p:pic>
        <p:nvPicPr>
          <p:cNvPr id="238" name="Picture 237">
            <a:extLst>
              <a:ext uri="{FF2B5EF4-FFF2-40B4-BE49-F238E27FC236}">
                <a16:creationId xmlns="" xmlns:a16="http://schemas.microsoft.com/office/drawing/2014/main" id="{82969F81-A625-49B2-93BD-8208299BEBA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47650" y="774859"/>
            <a:ext cx="6480000" cy="5707623"/>
          </a:xfrm>
          <a:prstGeom prst="rect">
            <a:avLst/>
          </a:prstGeom>
        </p:spPr>
      </p:pic>
      <p:sp>
        <p:nvSpPr>
          <p:cNvPr id="228" name="Flowchart: Connector 227">
            <a:extLst>
              <a:ext uri="{FF2B5EF4-FFF2-40B4-BE49-F238E27FC236}">
                <a16:creationId xmlns="" xmlns:a16="http://schemas.microsoft.com/office/drawing/2014/main" id="{85707A8E-1632-4E82-80C5-3E71BEF92BF8}"/>
              </a:ext>
            </a:extLst>
          </p:cNvPr>
          <p:cNvSpPr/>
          <p:nvPr/>
        </p:nvSpPr>
        <p:spPr>
          <a:xfrm>
            <a:off x="10403004" y="5583237"/>
            <a:ext cx="238125" cy="23812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9" name="Flowchart: Connector 228">
            <a:extLst>
              <a:ext uri="{FF2B5EF4-FFF2-40B4-BE49-F238E27FC236}">
                <a16:creationId xmlns="" xmlns:a16="http://schemas.microsoft.com/office/drawing/2014/main" id="{807AA5AB-C320-4C70-A2B7-E3362ACB1BA0}"/>
              </a:ext>
            </a:extLst>
          </p:cNvPr>
          <p:cNvSpPr/>
          <p:nvPr/>
        </p:nvSpPr>
        <p:spPr>
          <a:xfrm>
            <a:off x="10403003" y="4435343"/>
            <a:ext cx="238125" cy="238126"/>
          </a:xfrm>
          <a:prstGeom prst="flowChartConnector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33" name="Flowchart: Connector 232">
            <a:extLst>
              <a:ext uri="{FF2B5EF4-FFF2-40B4-BE49-F238E27FC236}">
                <a16:creationId xmlns="" xmlns:a16="http://schemas.microsoft.com/office/drawing/2014/main" id="{26BA29A6-AFBA-4947-9A15-9F1D60042971}"/>
              </a:ext>
            </a:extLst>
          </p:cNvPr>
          <p:cNvSpPr/>
          <p:nvPr/>
        </p:nvSpPr>
        <p:spPr>
          <a:xfrm>
            <a:off x="8634020" y="1492230"/>
            <a:ext cx="238125" cy="238126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aphicFrame>
        <p:nvGraphicFramePr>
          <p:cNvPr id="239" name="Table 238">
            <a:extLst>
              <a:ext uri="{FF2B5EF4-FFF2-40B4-BE49-F238E27FC236}">
                <a16:creationId xmlns="" xmlns:a16="http://schemas.microsoft.com/office/drawing/2014/main" id="{C8CB98D1-BD7C-4A8A-B946-95D87D6BA4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084799"/>
              </p:ext>
            </p:extLst>
          </p:nvPr>
        </p:nvGraphicFramePr>
        <p:xfrm>
          <a:off x="1267743" y="3045204"/>
          <a:ext cx="3088967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041">
                  <a:extLst>
                    <a:ext uri="{9D8B030D-6E8A-4147-A177-3AD203B41FA5}">
                      <a16:colId xmlns="" xmlns:a16="http://schemas.microsoft.com/office/drawing/2014/main" val="3207600745"/>
                    </a:ext>
                  </a:extLst>
                </a:gridCol>
                <a:gridCol w="832463">
                  <a:extLst>
                    <a:ext uri="{9D8B030D-6E8A-4147-A177-3AD203B41FA5}">
                      <a16:colId xmlns="" xmlns:a16="http://schemas.microsoft.com/office/drawing/2014/main" val="2089169032"/>
                    </a:ext>
                  </a:extLst>
                </a:gridCol>
                <a:gridCol w="832463">
                  <a:extLst>
                    <a:ext uri="{9D8B030D-6E8A-4147-A177-3AD203B41FA5}">
                      <a16:colId xmlns="" xmlns:a16="http://schemas.microsoft.com/office/drawing/2014/main" val="2516733456"/>
                    </a:ext>
                  </a:extLst>
                </a:gridCol>
              </a:tblGrid>
              <a:tr h="521318">
                <a:tc>
                  <a:txBody>
                    <a:bodyPr/>
                    <a:lstStyle/>
                    <a:p>
                      <a:pPr algn="ctr"/>
                      <a:r>
                        <a:rPr lang="hr-HR" sz="1500" dirty="0"/>
                        <a:t>Karakteristične točke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500" dirty="0"/>
                        <a:t>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500" dirty="0"/>
                        <a:t>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841979760"/>
                  </a:ext>
                </a:extLst>
              </a:tr>
              <a:tr h="328013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/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/>
                        <a:t>117,31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130048527"/>
                  </a:ext>
                </a:extLst>
              </a:tr>
              <a:tr h="328013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/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/>
                        <a:t>17,31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629259088"/>
                  </a:ext>
                </a:extLst>
              </a:tr>
              <a:tr h="328013">
                <a:tc>
                  <a:txBody>
                    <a:bodyPr/>
                    <a:lstStyle/>
                    <a:p>
                      <a:pPr algn="ctr"/>
                      <a:r>
                        <a:rPr lang="hr-HR" sz="16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/>
                        <a:t>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/>
                        <a:t>-232,69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253636601"/>
                  </a:ext>
                </a:extLst>
              </a:tr>
            </a:tbl>
          </a:graphicData>
        </a:graphic>
      </p:graphicFrame>
      <p:sp>
        <p:nvSpPr>
          <p:cNvPr id="241" name="TextBox 240">
            <a:extLst>
              <a:ext uri="{FF2B5EF4-FFF2-40B4-BE49-F238E27FC236}">
                <a16:creationId xmlns="" xmlns:a16="http://schemas.microsoft.com/office/drawing/2014/main" id="{8BF60849-D82B-4931-8135-949F067273A6}"/>
              </a:ext>
            </a:extLst>
          </p:cNvPr>
          <p:cNvSpPr txBox="1"/>
          <p:nvPr/>
        </p:nvSpPr>
        <p:spPr>
          <a:xfrm>
            <a:off x="10641128" y="5714581"/>
            <a:ext cx="511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="" xmlns:a16="http://schemas.microsoft.com/office/drawing/2014/main" id="{AB1F5C66-DB8E-463E-844D-3896336B45F4}"/>
              </a:ext>
            </a:extLst>
          </p:cNvPr>
          <p:cNvSpPr txBox="1"/>
          <p:nvPr/>
        </p:nvSpPr>
        <p:spPr>
          <a:xfrm>
            <a:off x="10636200" y="4370184"/>
            <a:ext cx="511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="" xmlns:a16="http://schemas.microsoft.com/office/drawing/2014/main" id="{1F060EB0-6F80-4500-81C4-45239E273C7C}"/>
              </a:ext>
            </a:extLst>
          </p:cNvPr>
          <p:cNvSpPr txBox="1"/>
          <p:nvPr/>
        </p:nvSpPr>
        <p:spPr>
          <a:xfrm>
            <a:off x="8872145" y="1056531"/>
            <a:ext cx="511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>
                <a:solidFill>
                  <a:srgbClr val="00B0F0"/>
                </a:solidFill>
              </a:rPr>
              <a:t>4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BEBBEDAE-AE8A-4D2D-82E2-9131BC07AD5E}"/>
              </a:ext>
            </a:extLst>
          </p:cNvPr>
          <p:cNvSpPr/>
          <p:nvPr/>
        </p:nvSpPr>
        <p:spPr>
          <a:xfrm>
            <a:off x="6493078" y="4613945"/>
            <a:ext cx="1400962" cy="6354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0403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95188D0-DA2A-4F71-950C-68B0B4A469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55662" y="1253331"/>
            <a:ext cx="6512561" cy="4351338"/>
          </a:xfrm>
        </p:spPr>
        <p:txBody>
          <a:bodyPr>
            <a:normAutofit/>
          </a:bodyPr>
          <a:lstStyle/>
          <a:p>
            <a:r>
              <a:rPr lang="hr-HR" sz="1800" dirty="0"/>
              <a:t>Odsječci </a:t>
            </a:r>
            <a:r>
              <a:rPr lang="hr-HR" sz="1800" dirty="0" smtClean="0"/>
              <a:t>neutralne osi na </a:t>
            </a:r>
            <a:r>
              <a:rPr lang="hr-HR" sz="1800" dirty="0"/>
              <a:t>glavnim središnjim  osima tromosti:</a:t>
            </a:r>
          </a:p>
        </p:txBody>
      </p:sp>
      <p:sp>
        <p:nvSpPr>
          <p:cNvPr id="11" name="Line 6">
            <a:extLst>
              <a:ext uri="{FF2B5EF4-FFF2-40B4-BE49-F238E27FC236}">
                <a16:creationId xmlns="" xmlns:a16="http://schemas.microsoft.com/office/drawing/2014/main" id="{C5A3B3EA-DF7A-450F-A32A-014B0CEF94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2413" y="2524126"/>
            <a:ext cx="0" cy="387985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2" name="Freeform 7">
            <a:extLst>
              <a:ext uri="{FF2B5EF4-FFF2-40B4-BE49-F238E27FC236}">
                <a16:creationId xmlns="" xmlns:a16="http://schemas.microsoft.com/office/drawing/2014/main" id="{0E6CB17E-A8ED-41B0-8C8C-EF2B014759A6}"/>
              </a:ext>
            </a:extLst>
          </p:cNvPr>
          <p:cNvSpPr>
            <a:spLocks/>
          </p:cNvSpPr>
          <p:nvPr/>
        </p:nvSpPr>
        <p:spPr bwMode="auto">
          <a:xfrm>
            <a:off x="9093200" y="6403976"/>
            <a:ext cx="100013" cy="149225"/>
          </a:xfrm>
          <a:custGeom>
            <a:avLst/>
            <a:gdLst>
              <a:gd name="T0" fmla="*/ 63 w 63"/>
              <a:gd name="T1" fmla="*/ 0 h 94"/>
              <a:gd name="T2" fmla="*/ 31 w 63"/>
              <a:gd name="T3" fmla="*/ 94 h 94"/>
              <a:gd name="T4" fmla="*/ 0 w 63"/>
              <a:gd name="T5" fmla="*/ 0 h 94"/>
              <a:gd name="T6" fmla="*/ 63 w 63"/>
              <a:gd name="T7" fmla="*/ 0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3" h="94">
                <a:moveTo>
                  <a:pt x="63" y="0"/>
                </a:moveTo>
                <a:lnTo>
                  <a:pt x="31" y="94"/>
                </a:lnTo>
                <a:lnTo>
                  <a:pt x="0" y="0"/>
                </a:lnTo>
                <a:lnTo>
                  <a:pt x="6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3" name="Line 8">
            <a:extLst>
              <a:ext uri="{FF2B5EF4-FFF2-40B4-BE49-F238E27FC236}">
                <a16:creationId xmlns="" xmlns:a16="http://schemas.microsoft.com/office/drawing/2014/main" id="{5E1C2BB6-734E-4623-AE32-2EE1353789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9588" y="5041901"/>
            <a:ext cx="4430713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4" name="Freeform 9">
            <a:extLst>
              <a:ext uri="{FF2B5EF4-FFF2-40B4-BE49-F238E27FC236}">
                <a16:creationId xmlns="" xmlns:a16="http://schemas.microsoft.com/office/drawing/2014/main" id="{571F0372-3CC4-4B7B-B953-667A96E9F1ED}"/>
              </a:ext>
            </a:extLst>
          </p:cNvPr>
          <p:cNvSpPr>
            <a:spLocks/>
          </p:cNvSpPr>
          <p:nvPr/>
        </p:nvSpPr>
        <p:spPr bwMode="auto">
          <a:xfrm>
            <a:off x="11277600" y="4992688"/>
            <a:ext cx="149225" cy="98425"/>
          </a:xfrm>
          <a:custGeom>
            <a:avLst/>
            <a:gdLst>
              <a:gd name="T0" fmla="*/ 0 w 94"/>
              <a:gd name="T1" fmla="*/ 0 h 62"/>
              <a:gd name="T2" fmla="*/ 94 w 94"/>
              <a:gd name="T3" fmla="*/ 31 h 62"/>
              <a:gd name="T4" fmla="*/ 0 w 94"/>
              <a:gd name="T5" fmla="*/ 62 h 62"/>
              <a:gd name="T6" fmla="*/ 0 w 94"/>
              <a:gd name="T7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4" h="62">
                <a:moveTo>
                  <a:pt x="0" y="0"/>
                </a:moveTo>
                <a:lnTo>
                  <a:pt x="94" y="31"/>
                </a:lnTo>
                <a:lnTo>
                  <a:pt x="0" y="6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5" name="Rectangle 10">
            <a:extLst>
              <a:ext uri="{FF2B5EF4-FFF2-40B4-BE49-F238E27FC236}">
                <a16:creationId xmlns="" xmlns:a16="http://schemas.microsoft.com/office/drawing/2014/main" id="{3F1ADA83-0AFF-4BE2-81F3-602D40F6F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3225" y="6113463"/>
            <a:ext cx="2952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z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1">
            <a:extLst>
              <a:ext uri="{FF2B5EF4-FFF2-40B4-BE49-F238E27FC236}">
                <a16:creationId xmlns="" xmlns:a16="http://schemas.microsoft.com/office/drawing/2014/main" id="{D84A93EE-961B-4A6F-9877-C67B9F41F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38" y="4535488"/>
            <a:ext cx="31115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y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Line 30">
            <a:extLst>
              <a:ext uri="{FF2B5EF4-FFF2-40B4-BE49-F238E27FC236}">
                <a16:creationId xmlns="" xmlns:a16="http://schemas.microsoft.com/office/drawing/2014/main" id="{B532A3E6-E328-4EE4-942E-BE1A914615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2413" y="4346576"/>
            <a:ext cx="0" cy="695325"/>
          </a:xfrm>
          <a:prstGeom prst="line">
            <a:avLst/>
          </a:prstGeom>
          <a:noFill/>
          <a:ln w="1588" cap="rnd">
            <a:solidFill>
              <a:srgbClr val="FF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6" name="Line 31">
            <a:extLst>
              <a:ext uri="{FF2B5EF4-FFF2-40B4-BE49-F238E27FC236}">
                <a16:creationId xmlns="" xmlns:a16="http://schemas.microsoft.com/office/drawing/2014/main" id="{BFDF7D68-7A10-46EB-AC70-ABB7E02C74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94650" y="2536826"/>
            <a:ext cx="2078038" cy="4043363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49" name="Line 44">
            <a:extLst>
              <a:ext uri="{FF2B5EF4-FFF2-40B4-BE49-F238E27FC236}">
                <a16:creationId xmlns="" xmlns:a16="http://schemas.microsoft.com/office/drawing/2014/main" id="{2B4C7CEE-F604-4D89-A4DF-BBA1454720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2413" y="5041901"/>
            <a:ext cx="715963" cy="0"/>
          </a:xfrm>
          <a:prstGeom prst="line">
            <a:avLst/>
          </a:prstGeom>
          <a:noFill/>
          <a:ln w="1588" cap="rnd">
            <a:solidFill>
              <a:srgbClr val="26131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0" name="Line 45">
            <a:extLst>
              <a:ext uri="{FF2B5EF4-FFF2-40B4-BE49-F238E27FC236}">
                <a16:creationId xmlns="" xmlns:a16="http://schemas.microsoft.com/office/drawing/2014/main" id="{F7586BED-79DA-4111-8E79-DDE56E336E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2413" y="3829051"/>
            <a:ext cx="0" cy="1212850"/>
          </a:xfrm>
          <a:prstGeom prst="line">
            <a:avLst/>
          </a:prstGeom>
          <a:noFill/>
          <a:ln w="1588" cap="rnd">
            <a:solidFill>
              <a:srgbClr val="26131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51" name="Line 46">
            <a:extLst>
              <a:ext uri="{FF2B5EF4-FFF2-40B4-BE49-F238E27FC236}">
                <a16:creationId xmlns="" xmlns:a16="http://schemas.microsoft.com/office/drawing/2014/main" id="{B3FA01DB-2920-4495-868B-5865B99CECC0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6013" y="6022976"/>
            <a:ext cx="838200" cy="0"/>
          </a:xfrm>
          <a:prstGeom prst="line">
            <a:avLst/>
          </a:prstGeom>
          <a:noFill/>
          <a:ln w="1588" cap="rnd">
            <a:solidFill>
              <a:srgbClr val="26131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4" name="Line 49">
            <a:extLst>
              <a:ext uri="{FF2B5EF4-FFF2-40B4-BE49-F238E27FC236}">
                <a16:creationId xmlns="" xmlns:a16="http://schemas.microsoft.com/office/drawing/2014/main" id="{243FEE15-34D7-4C3D-B831-36D7A31ED9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6013" y="5186363"/>
            <a:ext cx="125730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5" name="Line 50">
            <a:extLst>
              <a:ext uri="{FF2B5EF4-FFF2-40B4-BE49-F238E27FC236}">
                <a16:creationId xmlns="" xmlns:a16="http://schemas.microsoft.com/office/drawing/2014/main" id="{0A4D38B6-B6C6-44E7-B4C0-D1AAE9B513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6013" y="5186363"/>
            <a:ext cx="0" cy="83661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6" name="Line 51">
            <a:extLst>
              <a:ext uri="{FF2B5EF4-FFF2-40B4-BE49-F238E27FC236}">
                <a16:creationId xmlns="" xmlns:a16="http://schemas.microsoft.com/office/drawing/2014/main" id="{235E8351-535A-412E-A9F8-7CAF37ED58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6013" y="6022976"/>
            <a:ext cx="3354388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7" name="Line 52">
            <a:extLst>
              <a:ext uri="{FF2B5EF4-FFF2-40B4-BE49-F238E27FC236}">
                <a16:creationId xmlns="" xmlns:a16="http://schemas.microsoft.com/office/drawing/2014/main" id="{9C6C38B3-0977-405A-8073-BAFADD5ACC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820400" y="5186363"/>
            <a:ext cx="0" cy="83661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8" name="Line 53">
            <a:extLst>
              <a:ext uri="{FF2B5EF4-FFF2-40B4-BE49-F238E27FC236}">
                <a16:creationId xmlns="" xmlns:a16="http://schemas.microsoft.com/office/drawing/2014/main" id="{2EB6194D-B0DE-40B0-A82A-3FCB9647A2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561513" y="5186363"/>
            <a:ext cx="1258888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9" name="Line 54">
            <a:extLst>
              <a:ext uri="{FF2B5EF4-FFF2-40B4-BE49-F238E27FC236}">
                <a16:creationId xmlns="" xmlns:a16="http://schemas.microsoft.com/office/drawing/2014/main" id="{3C172F86-D932-427A-8D8B-48EA80169E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561513" y="3095626"/>
            <a:ext cx="0" cy="209073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0" name="Line 55">
            <a:extLst>
              <a:ext uri="{FF2B5EF4-FFF2-40B4-BE49-F238E27FC236}">
                <a16:creationId xmlns="" xmlns:a16="http://schemas.microsoft.com/office/drawing/2014/main" id="{26BD8550-3AA9-4819-B5DE-1C19B0E35F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23313" y="3095626"/>
            <a:ext cx="83820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1" name="Line 56">
            <a:extLst>
              <a:ext uri="{FF2B5EF4-FFF2-40B4-BE49-F238E27FC236}">
                <a16:creationId xmlns="" xmlns:a16="http://schemas.microsoft.com/office/drawing/2014/main" id="{D0A80385-42B4-4731-8A02-69BA956A1AE6}"/>
              </a:ext>
            </a:extLst>
          </p:cNvPr>
          <p:cNvSpPr>
            <a:spLocks noChangeShapeType="1"/>
          </p:cNvSpPr>
          <p:nvPr/>
        </p:nvSpPr>
        <p:spPr bwMode="auto">
          <a:xfrm>
            <a:off x="8723313" y="3095626"/>
            <a:ext cx="0" cy="209073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2" name="Flowchart: Connector 61">
            <a:extLst>
              <a:ext uri="{FF2B5EF4-FFF2-40B4-BE49-F238E27FC236}">
                <a16:creationId xmlns="" xmlns:a16="http://schemas.microsoft.com/office/drawing/2014/main" id="{2D58C9D1-2CCD-47EC-A3E0-63D8AA0FFF42}"/>
              </a:ext>
            </a:extLst>
          </p:cNvPr>
          <p:cNvSpPr/>
          <p:nvPr/>
        </p:nvSpPr>
        <p:spPr>
          <a:xfrm>
            <a:off x="10735417" y="5944948"/>
            <a:ext cx="173147" cy="158380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9" name="Flowchart: Connector 68">
            <a:extLst>
              <a:ext uri="{FF2B5EF4-FFF2-40B4-BE49-F238E27FC236}">
                <a16:creationId xmlns="" xmlns:a16="http://schemas.microsoft.com/office/drawing/2014/main" id="{36418963-6470-47A0-92DC-2BD5FBE9DD68}"/>
              </a:ext>
            </a:extLst>
          </p:cNvPr>
          <p:cNvSpPr/>
          <p:nvPr/>
        </p:nvSpPr>
        <p:spPr>
          <a:xfrm>
            <a:off x="9478005" y="3016435"/>
            <a:ext cx="173147" cy="158380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0" name="Flowchart: Connector 69">
            <a:extLst>
              <a:ext uri="{FF2B5EF4-FFF2-40B4-BE49-F238E27FC236}">
                <a16:creationId xmlns="" xmlns:a16="http://schemas.microsoft.com/office/drawing/2014/main" id="{5396B80E-D0DC-4CAF-AA95-BBCBFA55C090}"/>
              </a:ext>
            </a:extLst>
          </p:cNvPr>
          <p:cNvSpPr/>
          <p:nvPr/>
        </p:nvSpPr>
        <p:spPr>
          <a:xfrm>
            <a:off x="10739979" y="5107172"/>
            <a:ext cx="173147" cy="158380"/>
          </a:xfrm>
          <a:prstGeom prst="flowChartConnector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2" name="Rectangle 71">
            <a:extLst>
              <a:ext uri="{FF2B5EF4-FFF2-40B4-BE49-F238E27FC236}">
                <a16:creationId xmlns="" xmlns:a16="http://schemas.microsoft.com/office/drawing/2014/main" id="{44A52DB6-59C0-4D1A-9AC8-92660D88C001}"/>
              </a:ext>
            </a:extLst>
          </p:cNvPr>
          <p:cNvSpPr/>
          <p:nvPr/>
        </p:nvSpPr>
        <p:spPr>
          <a:xfrm>
            <a:off x="10878128" y="594613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="" xmlns:a16="http://schemas.microsoft.com/office/drawing/2014/main" id="{4BFC7A14-D7F8-4160-AE5B-CD725341258C}"/>
              </a:ext>
            </a:extLst>
          </p:cNvPr>
          <p:cNvSpPr/>
          <p:nvPr/>
        </p:nvSpPr>
        <p:spPr>
          <a:xfrm>
            <a:off x="10878128" y="516111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6"/>
                </a:solidFill>
              </a:rPr>
              <a:t>3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="" xmlns:a16="http://schemas.microsoft.com/office/drawing/2014/main" id="{573FB13E-898D-42E2-8F44-E781F7D73190}"/>
              </a:ext>
            </a:extLst>
          </p:cNvPr>
          <p:cNvSpPr/>
          <p:nvPr/>
        </p:nvSpPr>
        <p:spPr>
          <a:xfrm>
            <a:off x="9518448" y="2599037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5"/>
                </a:solidFill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8" name="Table 67">
                <a:extLst>
                  <a:ext uri="{FF2B5EF4-FFF2-40B4-BE49-F238E27FC236}">
                    <a16:creationId xmlns="" xmlns:a16="http://schemas.microsoft.com/office/drawing/2014/main" id="{78E621AE-76B5-4797-BCDB-1CBB126556D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044866"/>
                  </p:ext>
                </p:extLst>
              </p:nvPr>
            </p:nvGraphicFramePr>
            <p:xfrm>
              <a:off x="1133584" y="2816226"/>
              <a:ext cx="4753893" cy="15798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24041">
                      <a:extLst>
                        <a:ext uri="{9D8B030D-6E8A-4147-A177-3AD203B41FA5}">
                          <a16:colId xmlns="" xmlns:a16="http://schemas.microsoft.com/office/drawing/2014/main" val="3207600745"/>
                        </a:ext>
                      </a:extLst>
                    </a:gridCol>
                    <a:gridCol w="832463">
                      <a:extLst>
                        <a:ext uri="{9D8B030D-6E8A-4147-A177-3AD203B41FA5}">
                          <a16:colId xmlns="" xmlns:a16="http://schemas.microsoft.com/office/drawing/2014/main" val="2089169032"/>
                        </a:ext>
                      </a:extLst>
                    </a:gridCol>
                    <a:gridCol w="831392">
                      <a:extLst>
                        <a:ext uri="{9D8B030D-6E8A-4147-A177-3AD203B41FA5}">
                          <a16:colId xmlns="" xmlns:a16="http://schemas.microsoft.com/office/drawing/2014/main" val="2516733456"/>
                        </a:ext>
                      </a:extLst>
                    </a:gridCol>
                    <a:gridCol w="833534">
                      <a:extLst>
                        <a:ext uri="{9D8B030D-6E8A-4147-A177-3AD203B41FA5}">
                          <a16:colId xmlns="" xmlns:a16="http://schemas.microsoft.com/office/drawing/2014/main" val="489604732"/>
                        </a:ext>
                      </a:extLst>
                    </a:gridCol>
                    <a:gridCol w="832463">
                      <a:extLst>
                        <a:ext uri="{9D8B030D-6E8A-4147-A177-3AD203B41FA5}">
                          <a16:colId xmlns="" xmlns:a16="http://schemas.microsoft.com/office/drawing/2014/main" val="1666726117"/>
                        </a:ext>
                      </a:extLst>
                    </a:gridCol>
                  </a:tblGrid>
                  <a:tr h="57402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Karakteristične točke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z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hr-HR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1500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hr-HR" sz="1500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hr-HR" sz="15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hr-HR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1500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hr-HR" sz="1500" b="1" i="1" smtClean="0">
                                        <a:latin typeface="Cambria Math" panose="02040503050406030204" pitchFamily="18" charset="0"/>
                                      </a:rPr>
                                      <m:t>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hr-HR" sz="15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841979760"/>
                      </a:ext>
                    </a:extLst>
                  </a:tr>
                  <a:tr h="3280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3130048527"/>
                      </a:ext>
                    </a:extLst>
                  </a:tr>
                  <a:tr h="3280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2629259088"/>
                      </a:ext>
                    </a:extLst>
                  </a:tr>
                  <a:tr h="3280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42536366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8" name="Table 67">
                <a:extLst>
                  <a:ext uri="{FF2B5EF4-FFF2-40B4-BE49-F238E27FC236}">
                    <a16:creationId xmlns:a16="http://schemas.microsoft.com/office/drawing/2014/main" id="{78E621AE-76B5-4797-BCDB-1CBB126556D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044866"/>
                  </p:ext>
                </p:extLst>
              </p:nvPr>
            </p:nvGraphicFramePr>
            <p:xfrm>
              <a:off x="1133584" y="2816226"/>
              <a:ext cx="4753893" cy="15798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24041">
                      <a:extLst>
                        <a:ext uri="{9D8B030D-6E8A-4147-A177-3AD203B41FA5}">
                          <a16:colId xmlns:a16="http://schemas.microsoft.com/office/drawing/2014/main" val="3207600745"/>
                        </a:ext>
                      </a:extLst>
                    </a:gridCol>
                    <a:gridCol w="832463">
                      <a:extLst>
                        <a:ext uri="{9D8B030D-6E8A-4147-A177-3AD203B41FA5}">
                          <a16:colId xmlns:a16="http://schemas.microsoft.com/office/drawing/2014/main" val="2089169032"/>
                        </a:ext>
                      </a:extLst>
                    </a:gridCol>
                    <a:gridCol w="831392">
                      <a:extLst>
                        <a:ext uri="{9D8B030D-6E8A-4147-A177-3AD203B41FA5}">
                          <a16:colId xmlns:a16="http://schemas.microsoft.com/office/drawing/2014/main" val="2516733456"/>
                        </a:ext>
                      </a:extLst>
                    </a:gridCol>
                    <a:gridCol w="833534">
                      <a:extLst>
                        <a:ext uri="{9D8B030D-6E8A-4147-A177-3AD203B41FA5}">
                          <a16:colId xmlns:a16="http://schemas.microsoft.com/office/drawing/2014/main" val="489604732"/>
                        </a:ext>
                      </a:extLst>
                    </a:gridCol>
                    <a:gridCol w="832463">
                      <a:extLst>
                        <a:ext uri="{9D8B030D-6E8A-4147-A177-3AD203B41FA5}">
                          <a16:colId xmlns:a16="http://schemas.microsoft.com/office/drawing/2014/main" val="1666726117"/>
                        </a:ext>
                      </a:extLst>
                    </a:gridCol>
                  </a:tblGrid>
                  <a:tr h="57402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Karakteristične točke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z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370803" t="-1053" r="-102920" b="-1873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anchor="ctr">
                        <a:blipFill>
                          <a:blip r:embed="rId3"/>
                          <a:stretch>
                            <a:fillRect l="-470803" t="-1053" r="-2920" b="-1873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41979760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30048527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29259088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5363660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4" name="Object 3">
            <a:extLst>
              <a:ext uri="{FF2B5EF4-FFF2-40B4-BE49-F238E27FC236}">
                <a16:creationId xmlns="" xmlns:a16="http://schemas.microsoft.com/office/drawing/2014/main" id="{A2F9109D-C824-4F2C-81B4-E0710AB6A9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5269059"/>
              </p:ext>
            </p:extLst>
          </p:nvPr>
        </p:nvGraphicFramePr>
        <p:xfrm>
          <a:off x="2108956" y="1713018"/>
          <a:ext cx="2640087" cy="872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" name="Equation" r:id="rId4" imgW="1460160" imgH="482400" progId="Equation.DSMT4">
                  <p:embed/>
                </p:oleObj>
              </mc:Choice>
              <mc:Fallback>
                <p:oleObj name="Equation" r:id="rId4" imgW="14601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08956" y="1713018"/>
                        <a:ext cx="2640087" cy="8723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Line 32">
            <a:extLst>
              <a:ext uri="{FF2B5EF4-FFF2-40B4-BE49-F238E27FC236}">
                <a16:creationId xmlns="" xmlns:a16="http://schemas.microsoft.com/office/drawing/2014/main" id="{86A2ECE2-3A60-47EA-806A-B1BACDD6C6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85225" y="5041901"/>
            <a:ext cx="357188" cy="0"/>
          </a:xfrm>
          <a:prstGeom prst="line">
            <a:avLst/>
          </a:prstGeom>
          <a:noFill/>
          <a:ln w="1588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77" name="Line 30">
            <a:extLst>
              <a:ext uri="{FF2B5EF4-FFF2-40B4-BE49-F238E27FC236}">
                <a16:creationId xmlns="" xmlns:a16="http://schemas.microsoft.com/office/drawing/2014/main" id="{EF138A9A-4C63-4ED9-BBD3-9A0F3D946B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2413" y="4346576"/>
            <a:ext cx="0" cy="695325"/>
          </a:xfrm>
          <a:prstGeom prst="line">
            <a:avLst/>
          </a:prstGeom>
          <a:noFill/>
          <a:ln w="1588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="" xmlns:a16="http://schemas.microsoft.com/office/drawing/2014/main" id="{F5D24912-C7B1-4C18-9D6F-EED5A83FA555}"/>
                  </a:ext>
                </a:extLst>
              </p:cNvPr>
              <p:cNvSpPr/>
              <p:nvPr/>
            </p:nvSpPr>
            <p:spPr>
              <a:xfrm>
                <a:off x="8782514" y="5055545"/>
                <a:ext cx="457689" cy="3611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hr-HR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</m:oMath>
                  </m:oMathPara>
                </a14:m>
                <a:endParaRPr lang="hr-HR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5D24912-C7B1-4C18-9D6F-EED5A83FA55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2514" y="5055545"/>
                <a:ext cx="457689" cy="361125"/>
              </a:xfrm>
              <a:prstGeom prst="rect">
                <a:avLst/>
              </a:prstGeom>
              <a:blipFill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="" xmlns:a16="http://schemas.microsoft.com/office/drawing/2014/main" id="{083A46E6-5287-4B96-9E66-E9EB51D7BF57}"/>
                  </a:ext>
                </a:extLst>
              </p:cNvPr>
              <p:cNvSpPr/>
              <p:nvPr/>
            </p:nvSpPr>
            <p:spPr>
              <a:xfrm>
                <a:off x="9074492" y="4546703"/>
                <a:ext cx="44486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6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hr-HR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sub>
                      </m:sSub>
                    </m:oMath>
                  </m:oMathPara>
                </a14:m>
                <a:endParaRPr lang="hr-HR" sz="16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083A46E6-5287-4B96-9E66-E9EB51D7BF5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4492" y="4546703"/>
                <a:ext cx="444865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BFE5ADB2-7F35-4FAF-8ED5-D575C7436200}"/>
              </a:ext>
            </a:extLst>
          </p:cNvPr>
          <p:cNvSpPr txBox="1"/>
          <p:nvPr/>
        </p:nvSpPr>
        <p:spPr>
          <a:xfrm>
            <a:off x="2540947" y="3402467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200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="" xmlns:a16="http://schemas.microsoft.com/office/drawing/2014/main" id="{955B47C1-A39F-4438-A73C-A55F200F789E}"/>
              </a:ext>
            </a:extLst>
          </p:cNvPr>
          <p:cNvSpPr txBox="1"/>
          <p:nvPr/>
        </p:nvSpPr>
        <p:spPr>
          <a:xfrm>
            <a:off x="3388235" y="3402467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117,31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="" xmlns:a16="http://schemas.microsoft.com/office/drawing/2014/main" id="{F7BBB1EF-D4EF-4DD0-9E56-AACB904001D8}"/>
              </a:ext>
            </a:extLst>
          </p:cNvPr>
          <p:cNvSpPr txBox="1"/>
          <p:nvPr/>
        </p:nvSpPr>
        <p:spPr>
          <a:xfrm>
            <a:off x="4218498" y="3383415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-42,63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="" xmlns:a16="http://schemas.microsoft.com/office/drawing/2014/main" id="{30314794-46E8-4105-B8E2-B661025885C8}"/>
              </a:ext>
            </a:extLst>
          </p:cNvPr>
          <p:cNvSpPr txBox="1"/>
          <p:nvPr/>
        </p:nvSpPr>
        <p:spPr>
          <a:xfrm>
            <a:off x="5054102" y="3397704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-83,18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="" xmlns:a16="http://schemas.microsoft.com/office/drawing/2014/main" id="{67495C04-85B3-4F4B-AA0C-2E8D6BDEAE0A}"/>
              </a:ext>
            </a:extLst>
          </p:cNvPr>
          <p:cNvSpPr txBox="1"/>
          <p:nvPr/>
        </p:nvSpPr>
        <p:spPr>
          <a:xfrm>
            <a:off x="2540947" y="3721969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200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="" xmlns:a16="http://schemas.microsoft.com/office/drawing/2014/main" id="{5B138E67-DB6D-4F22-A8DC-50D55983A655}"/>
              </a:ext>
            </a:extLst>
          </p:cNvPr>
          <p:cNvSpPr txBox="1"/>
          <p:nvPr/>
        </p:nvSpPr>
        <p:spPr>
          <a:xfrm>
            <a:off x="3374676" y="3702917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17,31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="" xmlns:a16="http://schemas.microsoft.com/office/drawing/2014/main" id="{B79CF53B-D0B2-4C36-B95A-4EA49D2B5A66}"/>
              </a:ext>
            </a:extLst>
          </p:cNvPr>
          <p:cNvSpPr txBox="1"/>
          <p:nvPr/>
        </p:nvSpPr>
        <p:spPr>
          <a:xfrm>
            <a:off x="2543598" y="4041471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50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="" xmlns:a16="http://schemas.microsoft.com/office/drawing/2014/main" id="{5649B6F5-47A5-4A51-B9F1-236FEB19C752}"/>
              </a:ext>
            </a:extLst>
          </p:cNvPr>
          <p:cNvSpPr txBox="1"/>
          <p:nvPr/>
        </p:nvSpPr>
        <p:spPr>
          <a:xfrm>
            <a:off x="3362588" y="4051694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-232,69</a:t>
            </a:r>
          </a:p>
        </p:txBody>
      </p:sp>
      <p:sp>
        <p:nvSpPr>
          <p:cNvPr id="52" name="Title 1">
            <a:extLst>
              <a:ext uri="{FF2B5EF4-FFF2-40B4-BE49-F238E27FC236}">
                <a16:creationId xmlns="" xmlns:a16="http://schemas.microsoft.com/office/drawing/2014/main" id="{E8DF2618-851F-4D47-BED5-496EB7BCB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768350"/>
          </a:xfrm>
        </p:spPr>
        <p:txBody>
          <a:bodyPr>
            <a:normAutofit fontScale="90000"/>
          </a:bodyPr>
          <a:lstStyle/>
          <a:p>
            <a:r>
              <a:rPr lang="hr-HR" sz="2800" dirty="0"/>
              <a:t>Određivanje karakterističnih točaka </a:t>
            </a:r>
          </a:p>
        </p:txBody>
      </p:sp>
    </p:spTree>
    <p:extLst>
      <p:ext uri="{BB962C8B-B14F-4D97-AF65-F5344CB8AC3E}">
        <p14:creationId xmlns:p14="http://schemas.microsoft.com/office/powerpoint/2010/main" val="2229146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62" grpId="0" animBg="1"/>
      <p:bldP spid="72" grpId="0"/>
      <p:bldP spid="71" grpId="0" animBg="1"/>
      <p:bldP spid="77" grpId="0" animBg="1"/>
      <p:bldP spid="5" grpId="0"/>
      <p:bldP spid="6" grpId="0"/>
      <p:bldP spid="79" grpId="0"/>
      <p:bldP spid="8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95188D0-DA2A-4F71-950C-68B0B4A469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55663" y="1253331"/>
            <a:ext cx="5181600" cy="4351338"/>
          </a:xfrm>
        </p:spPr>
        <p:txBody>
          <a:bodyPr/>
          <a:lstStyle/>
          <a:p>
            <a:r>
              <a:rPr lang="hr-HR" sz="1800" dirty="0"/>
              <a:t>Odsječci na glavnim središnjim  osima tromosti:</a:t>
            </a:r>
          </a:p>
          <a:p>
            <a:endParaRPr lang="hr-HR" dirty="0"/>
          </a:p>
        </p:txBody>
      </p:sp>
      <p:sp>
        <p:nvSpPr>
          <p:cNvPr id="11" name="Line 6">
            <a:extLst>
              <a:ext uri="{FF2B5EF4-FFF2-40B4-BE49-F238E27FC236}">
                <a16:creationId xmlns="" xmlns:a16="http://schemas.microsoft.com/office/drawing/2014/main" id="{C5A3B3EA-DF7A-450F-A32A-014B0CEF94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2413" y="2536826"/>
            <a:ext cx="0" cy="387985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2" name="Freeform 7">
            <a:extLst>
              <a:ext uri="{FF2B5EF4-FFF2-40B4-BE49-F238E27FC236}">
                <a16:creationId xmlns="" xmlns:a16="http://schemas.microsoft.com/office/drawing/2014/main" id="{0E6CB17E-A8ED-41B0-8C8C-EF2B014759A6}"/>
              </a:ext>
            </a:extLst>
          </p:cNvPr>
          <p:cNvSpPr>
            <a:spLocks/>
          </p:cNvSpPr>
          <p:nvPr/>
        </p:nvSpPr>
        <p:spPr bwMode="auto">
          <a:xfrm>
            <a:off x="9093200" y="6403976"/>
            <a:ext cx="100013" cy="149225"/>
          </a:xfrm>
          <a:custGeom>
            <a:avLst/>
            <a:gdLst>
              <a:gd name="T0" fmla="*/ 63 w 63"/>
              <a:gd name="T1" fmla="*/ 0 h 94"/>
              <a:gd name="T2" fmla="*/ 31 w 63"/>
              <a:gd name="T3" fmla="*/ 94 h 94"/>
              <a:gd name="T4" fmla="*/ 0 w 63"/>
              <a:gd name="T5" fmla="*/ 0 h 94"/>
              <a:gd name="T6" fmla="*/ 63 w 63"/>
              <a:gd name="T7" fmla="*/ 0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3" h="94">
                <a:moveTo>
                  <a:pt x="63" y="0"/>
                </a:moveTo>
                <a:lnTo>
                  <a:pt x="31" y="94"/>
                </a:lnTo>
                <a:lnTo>
                  <a:pt x="0" y="0"/>
                </a:lnTo>
                <a:lnTo>
                  <a:pt x="6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3" name="Line 8">
            <a:extLst>
              <a:ext uri="{FF2B5EF4-FFF2-40B4-BE49-F238E27FC236}">
                <a16:creationId xmlns="" xmlns:a16="http://schemas.microsoft.com/office/drawing/2014/main" id="{5E1C2BB6-734E-4623-AE32-2EE1353789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9588" y="5041901"/>
            <a:ext cx="4430713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4" name="Freeform 9">
            <a:extLst>
              <a:ext uri="{FF2B5EF4-FFF2-40B4-BE49-F238E27FC236}">
                <a16:creationId xmlns="" xmlns:a16="http://schemas.microsoft.com/office/drawing/2014/main" id="{571F0372-3CC4-4B7B-B953-667A96E9F1ED}"/>
              </a:ext>
            </a:extLst>
          </p:cNvPr>
          <p:cNvSpPr>
            <a:spLocks/>
          </p:cNvSpPr>
          <p:nvPr/>
        </p:nvSpPr>
        <p:spPr bwMode="auto">
          <a:xfrm>
            <a:off x="11277600" y="4992688"/>
            <a:ext cx="149225" cy="98425"/>
          </a:xfrm>
          <a:custGeom>
            <a:avLst/>
            <a:gdLst>
              <a:gd name="T0" fmla="*/ 0 w 94"/>
              <a:gd name="T1" fmla="*/ 0 h 62"/>
              <a:gd name="T2" fmla="*/ 94 w 94"/>
              <a:gd name="T3" fmla="*/ 31 h 62"/>
              <a:gd name="T4" fmla="*/ 0 w 94"/>
              <a:gd name="T5" fmla="*/ 62 h 62"/>
              <a:gd name="T6" fmla="*/ 0 w 94"/>
              <a:gd name="T7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4" h="62">
                <a:moveTo>
                  <a:pt x="0" y="0"/>
                </a:moveTo>
                <a:lnTo>
                  <a:pt x="94" y="31"/>
                </a:lnTo>
                <a:lnTo>
                  <a:pt x="0" y="6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5" name="Rectangle 10">
            <a:extLst>
              <a:ext uri="{FF2B5EF4-FFF2-40B4-BE49-F238E27FC236}">
                <a16:creationId xmlns="" xmlns:a16="http://schemas.microsoft.com/office/drawing/2014/main" id="{3F1ADA83-0AFF-4BE2-81F3-602D40F6F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3225" y="6113463"/>
            <a:ext cx="2952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z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1">
            <a:extLst>
              <a:ext uri="{FF2B5EF4-FFF2-40B4-BE49-F238E27FC236}">
                <a16:creationId xmlns="" xmlns:a16="http://schemas.microsoft.com/office/drawing/2014/main" id="{D84A93EE-961B-4A6F-9877-C67B9F41F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38" y="4535488"/>
            <a:ext cx="31115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y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Line 29">
            <a:extLst>
              <a:ext uri="{FF2B5EF4-FFF2-40B4-BE49-F238E27FC236}">
                <a16:creationId xmlns="" xmlns:a16="http://schemas.microsoft.com/office/drawing/2014/main" id="{9701376E-5560-433E-BD83-9B32DB66DA6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85225" y="5041901"/>
            <a:ext cx="357188" cy="0"/>
          </a:xfrm>
          <a:prstGeom prst="line">
            <a:avLst/>
          </a:prstGeom>
          <a:noFill/>
          <a:ln w="1588" cap="rnd">
            <a:solidFill>
              <a:schemeClr val="accent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6" name="Line 31">
            <a:extLst>
              <a:ext uri="{FF2B5EF4-FFF2-40B4-BE49-F238E27FC236}">
                <a16:creationId xmlns="" xmlns:a16="http://schemas.microsoft.com/office/drawing/2014/main" id="{BFDF7D68-7A10-46EB-AC70-ABB7E02C74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94650" y="2536826"/>
            <a:ext cx="2078038" cy="4043363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8" name="Line 33">
            <a:extLst>
              <a:ext uri="{FF2B5EF4-FFF2-40B4-BE49-F238E27FC236}">
                <a16:creationId xmlns="" xmlns:a16="http://schemas.microsoft.com/office/drawing/2014/main" id="{026ED2DD-F231-4D45-945A-639BACD3C8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1255" y="274638"/>
            <a:ext cx="0" cy="4762500"/>
          </a:xfrm>
          <a:prstGeom prst="line">
            <a:avLst/>
          </a:prstGeom>
          <a:noFill/>
          <a:ln w="1588" cap="rnd">
            <a:solidFill>
              <a:schemeClr val="accent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9" name="Line 34">
            <a:extLst>
              <a:ext uri="{FF2B5EF4-FFF2-40B4-BE49-F238E27FC236}">
                <a16:creationId xmlns="" xmlns:a16="http://schemas.microsoft.com/office/drawing/2014/main" id="{C3B6D0B0-5A4C-4C7E-97B4-C0442AB510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69338" y="279401"/>
            <a:ext cx="477838" cy="6300788"/>
          </a:xfrm>
          <a:prstGeom prst="line">
            <a:avLst/>
          </a:prstGeom>
          <a:ln>
            <a:solidFill>
              <a:schemeClr val="accent6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49" name="Line 44">
            <a:extLst>
              <a:ext uri="{FF2B5EF4-FFF2-40B4-BE49-F238E27FC236}">
                <a16:creationId xmlns="" xmlns:a16="http://schemas.microsoft.com/office/drawing/2014/main" id="{2B4C7CEE-F604-4D89-A4DF-BBA1454720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2413" y="5041901"/>
            <a:ext cx="715963" cy="0"/>
          </a:xfrm>
          <a:prstGeom prst="line">
            <a:avLst/>
          </a:prstGeom>
          <a:noFill/>
          <a:ln w="1588" cap="rnd">
            <a:solidFill>
              <a:srgbClr val="26131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1" name="Line 46">
            <a:extLst>
              <a:ext uri="{FF2B5EF4-FFF2-40B4-BE49-F238E27FC236}">
                <a16:creationId xmlns="" xmlns:a16="http://schemas.microsoft.com/office/drawing/2014/main" id="{B3FA01DB-2920-4495-868B-5865B99CECC0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6013" y="6022976"/>
            <a:ext cx="838200" cy="0"/>
          </a:xfrm>
          <a:prstGeom prst="line">
            <a:avLst/>
          </a:prstGeom>
          <a:noFill/>
          <a:ln w="1588" cap="rnd">
            <a:solidFill>
              <a:srgbClr val="26131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4" name="Line 49">
            <a:extLst>
              <a:ext uri="{FF2B5EF4-FFF2-40B4-BE49-F238E27FC236}">
                <a16:creationId xmlns="" xmlns:a16="http://schemas.microsoft.com/office/drawing/2014/main" id="{243FEE15-34D7-4C3D-B831-36D7A31ED9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6013" y="5186363"/>
            <a:ext cx="125730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5" name="Line 50">
            <a:extLst>
              <a:ext uri="{FF2B5EF4-FFF2-40B4-BE49-F238E27FC236}">
                <a16:creationId xmlns="" xmlns:a16="http://schemas.microsoft.com/office/drawing/2014/main" id="{0A4D38B6-B6C6-44E7-B4C0-D1AAE9B513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6013" y="5186363"/>
            <a:ext cx="0" cy="83661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6" name="Line 51">
            <a:extLst>
              <a:ext uri="{FF2B5EF4-FFF2-40B4-BE49-F238E27FC236}">
                <a16:creationId xmlns="" xmlns:a16="http://schemas.microsoft.com/office/drawing/2014/main" id="{235E8351-535A-412E-A9F8-7CAF37ED58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6013" y="6022976"/>
            <a:ext cx="3354388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7" name="Line 52">
            <a:extLst>
              <a:ext uri="{FF2B5EF4-FFF2-40B4-BE49-F238E27FC236}">
                <a16:creationId xmlns="" xmlns:a16="http://schemas.microsoft.com/office/drawing/2014/main" id="{9C6C38B3-0977-405A-8073-BAFADD5ACC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820400" y="5186363"/>
            <a:ext cx="0" cy="83661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8" name="Line 53">
            <a:extLst>
              <a:ext uri="{FF2B5EF4-FFF2-40B4-BE49-F238E27FC236}">
                <a16:creationId xmlns="" xmlns:a16="http://schemas.microsoft.com/office/drawing/2014/main" id="{2EB6194D-B0DE-40B0-A82A-3FCB9647A2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561513" y="5186363"/>
            <a:ext cx="1258888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9" name="Line 54">
            <a:extLst>
              <a:ext uri="{FF2B5EF4-FFF2-40B4-BE49-F238E27FC236}">
                <a16:creationId xmlns="" xmlns:a16="http://schemas.microsoft.com/office/drawing/2014/main" id="{3C172F86-D932-427A-8D8B-48EA80169E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561513" y="3095626"/>
            <a:ext cx="0" cy="209073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0" name="Line 55">
            <a:extLst>
              <a:ext uri="{FF2B5EF4-FFF2-40B4-BE49-F238E27FC236}">
                <a16:creationId xmlns="" xmlns:a16="http://schemas.microsoft.com/office/drawing/2014/main" id="{26BD8550-3AA9-4819-B5DE-1C19B0E35F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23313" y="3095626"/>
            <a:ext cx="83820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1" name="Line 56">
            <a:extLst>
              <a:ext uri="{FF2B5EF4-FFF2-40B4-BE49-F238E27FC236}">
                <a16:creationId xmlns="" xmlns:a16="http://schemas.microsoft.com/office/drawing/2014/main" id="{D0A80385-42B4-4731-8A02-69BA956A1AE6}"/>
              </a:ext>
            </a:extLst>
          </p:cNvPr>
          <p:cNvSpPr>
            <a:spLocks noChangeShapeType="1"/>
          </p:cNvSpPr>
          <p:nvPr/>
        </p:nvSpPr>
        <p:spPr bwMode="auto">
          <a:xfrm>
            <a:off x="8723313" y="3095626"/>
            <a:ext cx="0" cy="209073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2" name="Flowchart: Connector 61">
            <a:extLst>
              <a:ext uri="{FF2B5EF4-FFF2-40B4-BE49-F238E27FC236}">
                <a16:creationId xmlns="" xmlns:a16="http://schemas.microsoft.com/office/drawing/2014/main" id="{2D58C9D1-2CCD-47EC-A3E0-63D8AA0FFF42}"/>
              </a:ext>
            </a:extLst>
          </p:cNvPr>
          <p:cNvSpPr/>
          <p:nvPr/>
        </p:nvSpPr>
        <p:spPr>
          <a:xfrm>
            <a:off x="10735417" y="5944948"/>
            <a:ext cx="173147" cy="158380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FF0000"/>
              </a:solidFill>
            </a:endParaRPr>
          </a:p>
        </p:txBody>
      </p:sp>
      <p:sp>
        <p:nvSpPr>
          <p:cNvPr id="69" name="Flowchart: Connector 68">
            <a:extLst>
              <a:ext uri="{FF2B5EF4-FFF2-40B4-BE49-F238E27FC236}">
                <a16:creationId xmlns="" xmlns:a16="http://schemas.microsoft.com/office/drawing/2014/main" id="{36418963-6470-47A0-92DC-2BD5FBE9DD68}"/>
              </a:ext>
            </a:extLst>
          </p:cNvPr>
          <p:cNvSpPr/>
          <p:nvPr/>
        </p:nvSpPr>
        <p:spPr>
          <a:xfrm>
            <a:off x="9478005" y="3016435"/>
            <a:ext cx="173147" cy="158380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0" name="Flowchart: Connector 69">
            <a:extLst>
              <a:ext uri="{FF2B5EF4-FFF2-40B4-BE49-F238E27FC236}">
                <a16:creationId xmlns="" xmlns:a16="http://schemas.microsoft.com/office/drawing/2014/main" id="{5396B80E-D0DC-4CAF-AA95-BBCBFA55C090}"/>
              </a:ext>
            </a:extLst>
          </p:cNvPr>
          <p:cNvSpPr/>
          <p:nvPr/>
        </p:nvSpPr>
        <p:spPr>
          <a:xfrm>
            <a:off x="10739979" y="5107172"/>
            <a:ext cx="173147" cy="158380"/>
          </a:xfrm>
          <a:prstGeom prst="flowChartConnector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2" name="Rectangle 71">
            <a:extLst>
              <a:ext uri="{FF2B5EF4-FFF2-40B4-BE49-F238E27FC236}">
                <a16:creationId xmlns="" xmlns:a16="http://schemas.microsoft.com/office/drawing/2014/main" id="{44A52DB6-59C0-4D1A-9AC8-92660D88C001}"/>
              </a:ext>
            </a:extLst>
          </p:cNvPr>
          <p:cNvSpPr/>
          <p:nvPr/>
        </p:nvSpPr>
        <p:spPr>
          <a:xfrm>
            <a:off x="10878128" y="594613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="" xmlns:a16="http://schemas.microsoft.com/office/drawing/2014/main" id="{4BFC7A14-D7F8-4160-AE5B-CD725341258C}"/>
              </a:ext>
            </a:extLst>
          </p:cNvPr>
          <p:cNvSpPr/>
          <p:nvPr/>
        </p:nvSpPr>
        <p:spPr>
          <a:xfrm>
            <a:off x="10878128" y="516111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6"/>
                </a:solidFill>
              </a:rPr>
              <a:t>3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="" xmlns:a16="http://schemas.microsoft.com/office/drawing/2014/main" id="{573FB13E-898D-42E2-8F44-E781F7D73190}"/>
              </a:ext>
            </a:extLst>
          </p:cNvPr>
          <p:cNvSpPr/>
          <p:nvPr/>
        </p:nvSpPr>
        <p:spPr>
          <a:xfrm>
            <a:off x="9518448" y="2599037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5"/>
                </a:solidFill>
              </a:rPr>
              <a:t>4</a:t>
            </a:r>
          </a:p>
        </p:txBody>
      </p:sp>
      <p:graphicFrame>
        <p:nvGraphicFramePr>
          <p:cNvPr id="63" name="Object 62">
            <a:extLst>
              <a:ext uri="{FF2B5EF4-FFF2-40B4-BE49-F238E27FC236}">
                <a16:creationId xmlns="" xmlns:a16="http://schemas.microsoft.com/office/drawing/2014/main" id="{AACEA762-5C01-46AF-B749-2B96B59BA9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972638"/>
              </p:ext>
            </p:extLst>
          </p:nvPr>
        </p:nvGraphicFramePr>
        <p:xfrm>
          <a:off x="2108956" y="1713018"/>
          <a:ext cx="2640087" cy="872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" name="Equation" r:id="rId3" imgW="1460160" imgH="482400" progId="Equation.DSMT4">
                  <p:embed/>
                </p:oleObj>
              </mc:Choice>
              <mc:Fallback>
                <p:oleObj name="Equation" r:id="rId3" imgW="1460160" imgH="4824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="" xmlns:a16="http://schemas.microsoft.com/office/drawing/2014/main" id="{A2F9109D-C824-4F2C-81B4-E0710AB6A9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08956" y="1713018"/>
                        <a:ext cx="2640087" cy="8723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Rectangle 107">
                <a:extLst>
                  <a:ext uri="{FF2B5EF4-FFF2-40B4-BE49-F238E27FC236}">
                    <a16:creationId xmlns="" xmlns:a16="http://schemas.microsoft.com/office/drawing/2014/main" id="{32FFF972-E617-4EAB-8BAD-EF810A49E2CF}"/>
                  </a:ext>
                </a:extLst>
              </p:cNvPr>
              <p:cNvSpPr/>
              <p:nvPr/>
            </p:nvSpPr>
            <p:spPr>
              <a:xfrm>
                <a:off x="8782514" y="5055545"/>
                <a:ext cx="457689" cy="3611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60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600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hr-HR" sz="1600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</m:oMath>
                  </m:oMathPara>
                </a14:m>
                <a:endParaRPr lang="hr-HR" sz="1600" dirty="0"/>
              </a:p>
            </p:txBody>
          </p:sp>
        </mc:Choice>
        <mc:Fallback xmlns=""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32FFF972-E617-4EAB-8BAD-EF810A49E2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82514" y="5055545"/>
                <a:ext cx="457689" cy="361125"/>
              </a:xfrm>
              <a:prstGeom prst="rect">
                <a:avLst/>
              </a:prstGeom>
              <a:blipFill>
                <a:blip r:embed="rId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Rectangle 108">
                <a:extLst>
                  <a:ext uri="{FF2B5EF4-FFF2-40B4-BE49-F238E27FC236}">
                    <a16:creationId xmlns="" xmlns:a16="http://schemas.microsoft.com/office/drawing/2014/main" id="{649E77B6-8B7D-4374-8B62-E8EA476E4705}"/>
                  </a:ext>
                </a:extLst>
              </p:cNvPr>
              <p:cNvSpPr/>
              <p:nvPr/>
            </p:nvSpPr>
            <p:spPr>
              <a:xfrm>
                <a:off x="9141255" y="2484321"/>
                <a:ext cx="44486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600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600" b="1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hr-HR" sz="1600" b="1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sub>
                      </m:sSub>
                    </m:oMath>
                  </m:oMathPara>
                </a14:m>
                <a:endParaRPr lang="hr-HR" sz="16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649E77B6-8B7D-4374-8B62-E8EA476E47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1255" y="2484321"/>
                <a:ext cx="444865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1" name="Table 120">
                <a:extLst>
                  <a:ext uri="{FF2B5EF4-FFF2-40B4-BE49-F238E27FC236}">
                    <a16:creationId xmlns="" xmlns:a16="http://schemas.microsoft.com/office/drawing/2014/main" id="{11492CD2-F6D6-40A7-8A8D-81F88FE29F8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97084092"/>
                  </p:ext>
                </p:extLst>
              </p:nvPr>
            </p:nvGraphicFramePr>
            <p:xfrm>
              <a:off x="1133584" y="2816226"/>
              <a:ext cx="4753893" cy="15798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24041">
                      <a:extLst>
                        <a:ext uri="{9D8B030D-6E8A-4147-A177-3AD203B41FA5}">
                          <a16:colId xmlns="" xmlns:a16="http://schemas.microsoft.com/office/drawing/2014/main" val="3207600745"/>
                        </a:ext>
                      </a:extLst>
                    </a:gridCol>
                    <a:gridCol w="832463">
                      <a:extLst>
                        <a:ext uri="{9D8B030D-6E8A-4147-A177-3AD203B41FA5}">
                          <a16:colId xmlns="" xmlns:a16="http://schemas.microsoft.com/office/drawing/2014/main" val="2089169032"/>
                        </a:ext>
                      </a:extLst>
                    </a:gridCol>
                    <a:gridCol w="831392">
                      <a:extLst>
                        <a:ext uri="{9D8B030D-6E8A-4147-A177-3AD203B41FA5}">
                          <a16:colId xmlns="" xmlns:a16="http://schemas.microsoft.com/office/drawing/2014/main" val="2516733456"/>
                        </a:ext>
                      </a:extLst>
                    </a:gridCol>
                    <a:gridCol w="833534">
                      <a:extLst>
                        <a:ext uri="{9D8B030D-6E8A-4147-A177-3AD203B41FA5}">
                          <a16:colId xmlns="" xmlns:a16="http://schemas.microsoft.com/office/drawing/2014/main" val="489604732"/>
                        </a:ext>
                      </a:extLst>
                    </a:gridCol>
                    <a:gridCol w="832463">
                      <a:extLst>
                        <a:ext uri="{9D8B030D-6E8A-4147-A177-3AD203B41FA5}">
                          <a16:colId xmlns="" xmlns:a16="http://schemas.microsoft.com/office/drawing/2014/main" val="1666726117"/>
                        </a:ext>
                      </a:extLst>
                    </a:gridCol>
                  </a:tblGrid>
                  <a:tr h="57402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Karakteristične točke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z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hr-HR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1500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hr-HR" sz="1500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hr-HR" sz="15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hr-HR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1500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hr-HR" sz="1500" b="1" i="1" smtClean="0">
                                        <a:latin typeface="Cambria Math" panose="02040503050406030204" pitchFamily="18" charset="0"/>
                                      </a:rPr>
                                      <m:t>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hr-HR" sz="15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841979760"/>
                      </a:ext>
                    </a:extLst>
                  </a:tr>
                  <a:tr h="3280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3130048527"/>
                      </a:ext>
                    </a:extLst>
                  </a:tr>
                  <a:tr h="3280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2629259088"/>
                      </a:ext>
                    </a:extLst>
                  </a:tr>
                  <a:tr h="3280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42536366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1" name="Table 120">
                <a:extLst>
                  <a:ext uri="{FF2B5EF4-FFF2-40B4-BE49-F238E27FC236}">
                    <a16:creationId xmlns:a16="http://schemas.microsoft.com/office/drawing/2014/main" id="{11492CD2-F6D6-40A7-8A8D-81F88FE29F8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97084092"/>
                  </p:ext>
                </p:extLst>
              </p:nvPr>
            </p:nvGraphicFramePr>
            <p:xfrm>
              <a:off x="1133584" y="2816226"/>
              <a:ext cx="4753893" cy="15798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24041">
                      <a:extLst>
                        <a:ext uri="{9D8B030D-6E8A-4147-A177-3AD203B41FA5}">
                          <a16:colId xmlns:a16="http://schemas.microsoft.com/office/drawing/2014/main" val="3207600745"/>
                        </a:ext>
                      </a:extLst>
                    </a:gridCol>
                    <a:gridCol w="832463">
                      <a:extLst>
                        <a:ext uri="{9D8B030D-6E8A-4147-A177-3AD203B41FA5}">
                          <a16:colId xmlns:a16="http://schemas.microsoft.com/office/drawing/2014/main" val="2089169032"/>
                        </a:ext>
                      </a:extLst>
                    </a:gridCol>
                    <a:gridCol w="831392">
                      <a:extLst>
                        <a:ext uri="{9D8B030D-6E8A-4147-A177-3AD203B41FA5}">
                          <a16:colId xmlns:a16="http://schemas.microsoft.com/office/drawing/2014/main" val="2516733456"/>
                        </a:ext>
                      </a:extLst>
                    </a:gridCol>
                    <a:gridCol w="833534">
                      <a:extLst>
                        <a:ext uri="{9D8B030D-6E8A-4147-A177-3AD203B41FA5}">
                          <a16:colId xmlns:a16="http://schemas.microsoft.com/office/drawing/2014/main" val="489604732"/>
                        </a:ext>
                      </a:extLst>
                    </a:gridCol>
                    <a:gridCol w="832463">
                      <a:extLst>
                        <a:ext uri="{9D8B030D-6E8A-4147-A177-3AD203B41FA5}">
                          <a16:colId xmlns:a16="http://schemas.microsoft.com/office/drawing/2014/main" val="1666726117"/>
                        </a:ext>
                      </a:extLst>
                    </a:gridCol>
                  </a:tblGrid>
                  <a:tr h="57402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Karakteristične točke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z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anchor="ctr">
                        <a:blipFill>
                          <a:blip r:embed="rId7"/>
                          <a:stretch>
                            <a:fillRect l="-370803" t="-1053" r="-102920" b="-1873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anchor="ctr">
                        <a:blipFill>
                          <a:blip r:embed="rId7"/>
                          <a:stretch>
                            <a:fillRect l="-470803" t="-1053" r="-2920" b="-1873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41979760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30048527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29259088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536366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22" name="TextBox 121">
            <a:extLst>
              <a:ext uri="{FF2B5EF4-FFF2-40B4-BE49-F238E27FC236}">
                <a16:creationId xmlns="" xmlns:a16="http://schemas.microsoft.com/office/drawing/2014/main" id="{5A085DAD-8E7A-4771-A164-D6D8E831C9E1}"/>
              </a:ext>
            </a:extLst>
          </p:cNvPr>
          <p:cNvSpPr txBox="1"/>
          <p:nvPr/>
        </p:nvSpPr>
        <p:spPr>
          <a:xfrm>
            <a:off x="2540947" y="3402467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200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="" xmlns:a16="http://schemas.microsoft.com/office/drawing/2014/main" id="{2981C1DD-7D0A-4F43-804F-A6EACE73C146}"/>
              </a:ext>
            </a:extLst>
          </p:cNvPr>
          <p:cNvSpPr txBox="1"/>
          <p:nvPr/>
        </p:nvSpPr>
        <p:spPr>
          <a:xfrm>
            <a:off x="3388235" y="3402467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117,31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="" xmlns:a16="http://schemas.microsoft.com/office/drawing/2014/main" id="{E356DA2E-4970-4328-B5F7-EE9C0885B76A}"/>
              </a:ext>
            </a:extLst>
          </p:cNvPr>
          <p:cNvSpPr txBox="1"/>
          <p:nvPr/>
        </p:nvSpPr>
        <p:spPr>
          <a:xfrm>
            <a:off x="4218498" y="3383415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-42,63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="" xmlns:a16="http://schemas.microsoft.com/office/drawing/2014/main" id="{65DEA9A9-A821-4157-9B90-F60BD461CF6C}"/>
              </a:ext>
            </a:extLst>
          </p:cNvPr>
          <p:cNvSpPr txBox="1"/>
          <p:nvPr/>
        </p:nvSpPr>
        <p:spPr>
          <a:xfrm>
            <a:off x="5054102" y="3397704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-83,18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="" xmlns:a16="http://schemas.microsoft.com/office/drawing/2014/main" id="{D78A5C6D-4B2C-4AD1-B981-A9AF3548F329}"/>
              </a:ext>
            </a:extLst>
          </p:cNvPr>
          <p:cNvSpPr txBox="1"/>
          <p:nvPr/>
        </p:nvSpPr>
        <p:spPr>
          <a:xfrm>
            <a:off x="2540947" y="3721969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200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="" xmlns:a16="http://schemas.microsoft.com/office/drawing/2014/main" id="{267CB35C-B3EA-4260-8B26-DB76B3BA8369}"/>
              </a:ext>
            </a:extLst>
          </p:cNvPr>
          <p:cNvSpPr txBox="1"/>
          <p:nvPr/>
        </p:nvSpPr>
        <p:spPr>
          <a:xfrm>
            <a:off x="3374676" y="3702917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17,31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="" xmlns:a16="http://schemas.microsoft.com/office/drawing/2014/main" id="{07DBDA0A-DF19-4F82-80DC-A87239AE427A}"/>
              </a:ext>
            </a:extLst>
          </p:cNvPr>
          <p:cNvSpPr txBox="1"/>
          <p:nvPr/>
        </p:nvSpPr>
        <p:spPr>
          <a:xfrm>
            <a:off x="2543598" y="4041471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50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="" xmlns:a16="http://schemas.microsoft.com/office/drawing/2014/main" id="{0B924EF6-5AF2-4B69-A356-E897B99E87B9}"/>
              </a:ext>
            </a:extLst>
          </p:cNvPr>
          <p:cNvSpPr txBox="1"/>
          <p:nvPr/>
        </p:nvSpPr>
        <p:spPr>
          <a:xfrm>
            <a:off x="3362588" y="4051694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-232,69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="" xmlns:a16="http://schemas.microsoft.com/office/drawing/2014/main" id="{C1B00EF1-1D7D-443E-9C08-DC32B6FDBE60}"/>
              </a:ext>
            </a:extLst>
          </p:cNvPr>
          <p:cNvSpPr txBox="1"/>
          <p:nvPr/>
        </p:nvSpPr>
        <p:spPr>
          <a:xfrm>
            <a:off x="4213535" y="3729616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-42,63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="" xmlns:a16="http://schemas.microsoft.com/office/drawing/2014/main" id="{DC18F894-64D9-4618-AB0E-EE105E54C592}"/>
              </a:ext>
            </a:extLst>
          </p:cNvPr>
          <p:cNvSpPr txBox="1"/>
          <p:nvPr/>
        </p:nvSpPr>
        <p:spPr>
          <a:xfrm>
            <a:off x="5065593" y="3732677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-563,71</a:t>
            </a:r>
          </a:p>
        </p:txBody>
      </p:sp>
      <p:sp>
        <p:nvSpPr>
          <p:cNvPr id="53" name="Title 1">
            <a:extLst>
              <a:ext uri="{FF2B5EF4-FFF2-40B4-BE49-F238E27FC236}">
                <a16:creationId xmlns="" xmlns:a16="http://schemas.microsoft.com/office/drawing/2014/main" id="{7FFBA287-C955-4898-AFFC-5AD845195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768350"/>
          </a:xfrm>
        </p:spPr>
        <p:txBody>
          <a:bodyPr>
            <a:normAutofit fontScale="90000"/>
          </a:bodyPr>
          <a:lstStyle/>
          <a:p>
            <a:r>
              <a:rPr lang="hr-HR" sz="2800" dirty="0"/>
              <a:t>Određivanje karakterističnih točaka </a:t>
            </a:r>
          </a:p>
        </p:txBody>
      </p:sp>
    </p:spTree>
    <p:extLst>
      <p:ext uri="{BB962C8B-B14F-4D97-AF65-F5344CB8AC3E}">
        <p14:creationId xmlns:p14="http://schemas.microsoft.com/office/powerpoint/2010/main" val="82719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8" grpId="0" animBg="1"/>
      <p:bldP spid="39" grpId="0" animBg="1"/>
      <p:bldP spid="70" grpId="0" animBg="1"/>
      <p:bldP spid="73" grpId="0"/>
      <p:bldP spid="108" grpId="0"/>
      <p:bldP spid="109" grpId="0"/>
      <p:bldP spid="132" grpId="0"/>
      <p:bldP spid="1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95188D0-DA2A-4F71-950C-68B0B4A469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55663" y="1253331"/>
            <a:ext cx="5181600" cy="4351338"/>
          </a:xfrm>
        </p:spPr>
        <p:txBody>
          <a:bodyPr/>
          <a:lstStyle/>
          <a:p>
            <a:r>
              <a:rPr lang="hr-HR" sz="1800" dirty="0"/>
              <a:t>Odsječci na glavnim središnjim  osima tromosti:</a:t>
            </a:r>
          </a:p>
          <a:p>
            <a:endParaRPr lang="hr-HR" dirty="0"/>
          </a:p>
        </p:txBody>
      </p:sp>
      <p:sp>
        <p:nvSpPr>
          <p:cNvPr id="11" name="Line 6">
            <a:extLst>
              <a:ext uri="{FF2B5EF4-FFF2-40B4-BE49-F238E27FC236}">
                <a16:creationId xmlns="" xmlns:a16="http://schemas.microsoft.com/office/drawing/2014/main" id="{C5A3B3EA-DF7A-450F-A32A-014B0CEF94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2413" y="2536826"/>
            <a:ext cx="0" cy="387985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2" name="Freeform 7">
            <a:extLst>
              <a:ext uri="{FF2B5EF4-FFF2-40B4-BE49-F238E27FC236}">
                <a16:creationId xmlns="" xmlns:a16="http://schemas.microsoft.com/office/drawing/2014/main" id="{0E6CB17E-A8ED-41B0-8C8C-EF2B014759A6}"/>
              </a:ext>
            </a:extLst>
          </p:cNvPr>
          <p:cNvSpPr>
            <a:spLocks/>
          </p:cNvSpPr>
          <p:nvPr/>
        </p:nvSpPr>
        <p:spPr bwMode="auto">
          <a:xfrm>
            <a:off x="9093200" y="6403976"/>
            <a:ext cx="100013" cy="149225"/>
          </a:xfrm>
          <a:custGeom>
            <a:avLst/>
            <a:gdLst>
              <a:gd name="T0" fmla="*/ 63 w 63"/>
              <a:gd name="T1" fmla="*/ 0 h 94"/>
              <a:gd name="T2" fmla="*/ 31 w 63"/>
              <a:gd name="T3" fmla="*/ 94 h 94"/>
              <a:gd name="T4" fmla="*/ 0 w 63"/>
              <a:gd name="T5" fmla="*/ 0 h 94"/>
              <a:gd name="T6" fmla="*/ 63 w 63"/>
              <a:gd name="T7" fmla="*/ 0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3" h="94">
                <a:moveTo>
                  <a:pt x="63" y="0"/>
                </a:moveTo>
                <a:lnTo>
                  <a:pt x="31" y="94"/>
                </a:lnTo>
                <a:lnTo>
                  <a:pt x="0" y="0"/>
                </a:lnTo>
                <a:lnTo>
                  <a:pt x="6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3" name="Line 8">
            <a:extLst>
              <a:ext uri="{FF2B5EF4-FFF2-40B4-BE49-F238E27FC236}">
                <a16:creationId xmlns="" xmlns:a16="http://schemas.microsoft.com/office/drawing/2014/main" id="{5E1C2BB6-734E-4623-AE32-2EE1353789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9588" y="5041901"/>
            <a:ext cx="4430713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4" name="Freeform 9">
            <a:extLst>
              <a:ext uri="{FF2B5EF4-FFF2-40B4-BE49-F238E27FC236}">
                <a16:creationId xmlns="" xmlns:a16="http://schemas.microsoft.com/office/drawing/2014/main" id="{571F0372-3CC4-4B7B-B953-667A96E9F1ED}"/>
              </a:ext>
            </a:extLst>
          </p:cNvPr>
          <p:cNvSpPr>
            <a:spLocks/>
          </p:cNvSpPr>
          <p:nvPr/>
        </p:nvSpPr>
        <p:spPr bwMode="auto">
          <a:xfrm>
            <a:off x="11277600" y="4992688"/>
            <a:ext cx="149225" cy="98425"/>
          </a:xfrm>
          <a:custGeom>
            <a:avLst/>
            <a:gdLst>
              <a:gd name="T0" fmla="*/ 0 w 94"/>
              <a:gd name="T1" fmla="*/ 0 h 62"/>
              <a:gd name="T2" fmla="*/ 94 w 94"/>
              <a:gd name="T3" fmla="*/ 31 h 62"/>
              <a:gd name="T4" fmla="*/ 0 w 94"/>
              <a:gd name="T5" fmla="*/ 62 h 62"/>
              <a:gd name="T6" fmla="*/ 0 w 94"/>
              <a:gd name="T7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4" h="62">
                <a:moveTo>
                  <a:pt x="0" y="0"/>
                </a:moveTo>
                <a:lnTo>
                  <a:pt x="94" y="31"/>
                </a:lnTo>
                <a:lnTo>
                  <a:pt x="0" y="6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5" name="Rectangle 10">
            <a:extLst>
              <a:ext uri="{FF2B5EF4-FFF2-40B4-BE49-F238E27FC236}">
                <a16:creationId xmlns="" xmlns:a16="http://schemas.microsoft.com/office/drawing/2014/main" id="{3F1ADA83-0AFF-4BE2-81F3-602D40F6F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3225" y="6113463"/>
            <a:ext cx="2952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z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1">
            <a:extLst>
              <a:ext uri="{FF2B5EF4-FFF2-40B4-BE49-F238E27FC236}">
                <a16:creationId xmlns="" xmlns:a16="http://schemas.microsoft.com/office/drawing/2014/main" id="{D84A93EE-961B-4A6F-9877-C67B9F41F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38" y="4535488"/>
            <a:ext cx="31115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y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Line 30">
            <a:extLst>
              <a:ext uri="{FF2B5EF4-FFF2-40B4-BE49-F238E27FC236}">
                <a16:creationId xmlns="" xmlns:a16="http://schemas.microsoft.com/office/drawing/2014/main" id="{B532A3E6-E328-4EE4-942E-BE1A914615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2413" y="4346576"/>
            <a:ext cx="0" cy="695325"/>
          </a:xfrm>
          <a:prstGeom prst="line">
            <a:avLst/>
          </a:prstGeom>
          <a:noFill/>
          <a:ln w="1588" cap="rnd">
            <a:solidFill>
              <a:srgbClr val="FF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6" name="Line 31">
            <a:extLst>
              <a:ext uri="{FF2B5EF4-FFF2-40B4-BE49-F238E27FC236}">
                <a16:creationId xmlns="" xmlns:a16="http://schemas.microsoft.com/office/drawing/2014/main" id="{BFDF7D68-7A10-46EB-AC70-ABB7E02C74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94650" y="2536826"/>
            <a:ext cx="2078038" cy="4043363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9" name="Line 34">
            <a:extLst>
              <a:ext uri="{FF2B5EF4-FFF2-40B4-BE49-F238E27FC236}">
                <a16:creationId xmlns="" xmlns:a16="http://schemas.microsoft.com/office/drawing/2014/main" id="{C3B6D0B0-5A4C-4C7E-97B4-C0442AB510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69338" y="279401"/>
            <a:ext cx="477838" cy="6300788"/>
          </a:xfrm>
          <a:prstGeom prst="line">
            <a:avLst/>
          </a:prstGeom>
          <a:ln>
            <a:solidFill>
              <a:schemeClr val="accent6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40" name="Line 35">
            <a:extLst>
              <a:ext uri="{FF2B5EF4-FFF2-40B4-BE49-F238E27FC236}">
                <a16:creationId xmlns="" xmlns:a16="http://schemas.microsoft.com/office/drawing/2014/main" id="{3C6143C3-2430-4676-81AE-E175BB2B6B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12075" y="5041901"/>
            <a:ext cx="1430338" cy="0"/>
          </a:xfrm>
          <a:prstGeom prst="line">
            <a:avLst/>
          </a:prstGeom>
          <a:noFill/>
          <a:ln w="1588" cap="rnd">
            <a:solidFill>
              <a:srgbClr val="00B0F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41" name="Line 36">
            <a:extLst>
              <a:ext uri="{FF2B5EF4-FFF2-40B4-BE49-F238E27FC236}">
                <a16:creationId xmlns="" xmlns:a16="http://schemas.microsoft.com/office/drawing/2014/main" id="{7779D10D-2840-41BD-A9F2-EEB3F55EF744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2413" y="5041901"/>
            <a:ext cx="0" cy="350838"/>
          </a:xfrm>
          <a:prstGeom prst="line">
            <a:avLst/>
          </a:prstGeom>
          <a:noFill/>
          <a:ln w="1588" cap="rnd">
            <a:solidFill>
              <a:srgbClr val="00B0F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42" name="Line 37">
            <a:extLst>
              <a:ext uri="{FF2B5EF4-FFF2-40B4-BE49-F238E27FC236}">
                <a16:creationId xmlns="" xmlns:a16="http://schemas.microsoft.com/office/drawing/2014/main" id="{8BBD77FC-1010-45D9-B393-8D7BC2E299B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94425" y="4665663"/>
            <a:ext cx="5872163" cy="1452563"/>
          </a:xfrm>
          <a:prstGeom prst="line">
            <a:avLst/>
          </a:prstGeom>
          <a:ln>
            <a:solidFill>
              <a:srgbClr val="00B0F0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49" name="Line 44">
            <a:extLst>
              <a:ext uri="{FF2B5EF4-FFF2-40B4-BE49-F238E27FC236}">
                <a16:creationId xmlns="" xmlns:a16="http://schemas.microsoft.com/office/drawing/2014/main" id="{2B4C7CEE-F604-4D89-A4DF-BBA1454720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2413" y="5041901"/>
            <a:ext cx="715963" cy="0"/>
          </a:xfrm>
          <a:prstGeom prst="line">
            <a:avLst/>
          </a:prstGeom>
          <a:noFill/>
          <a:ln w="1588" cap="rnd">
            <a:solidFill>
              <a:srgbClr val="26131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0" name="Line 45">
            <a:extLst>
              <a:ext uri="{FF2B5EF4-FFF2-40B4-BE49-F238E27FC236}">
                <a16:creationId xmlns="" xmlns:a16="http://schemas.microsoft.com/office/drawing/2014/main" id="{F7586BED-79DA-4111-8E79-DDE56E336E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2413" y="3829051"/>
            <a:ext cx="0" cy="1212850"/>
          </a:xfrm>
          <a:prstGeom prst="line">
            <a:avLst/>
          </a:prstGeom>
          <a:noFill/>
          <a:ln w="1588" cap="rnd">
            <a:solidFill>
              <a:srgbClr val="26131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51" name="Line 46">
            <a:extLst>
              <a:ext uri="{FF2B5EF4-FFF2-40B4-BE49-F238E27FC236}">
                <a16:creationId xmlns="" xmlns:a16="http://schemas.microsoft.com/office/drawing/2014/main" id="{B3FA01DB-2920-4495-868B-5865B99CECC0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6013" y="6022976"/>
            <a:ext cx="838200" cy="0"/>
          </a:xfrm>
          <a:prstGeom prst="line">
            <a:avLst/>
          </a:prstGeom>
          <a:noFill/>
          <a:ln w="1588" cap="rnd">
            <a:solidFill>
              <a:srgbClr val="26131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4" name="Line 49">
            <a:extLst>
              <a:ext uri="{FF2B5EF4-FFF2-40B4-BE49-F238E27FC236}">
                <a16:creationId xmlns="" xmlns:a16="http://schemas.microsoft.com/office/drawing/2014/main" id="{243FEE15-34D7-4C3D-B831-36D7A31ED9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6013" y="5186363"/>
            <a:ext cx="125730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5" name="Line 50">
            <a:extLst>
              <a:ext uri="{FF2B5EF4-FFF2-40B4-BE49-F238E27FC236}">
                <a16:creationId xmlns="" xmlns:a16="http://schemas.microsoft.com/office/drawing/2014/main" id="{0A4D38B6-B6C6-44E7-B4C0-D1AAE9B513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6013" y="5186363"/>
            <a:ext cx="0" cy="83661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6" name="Line 51">
            <a:extLst>
              <a:ext uri="{FF2B5EF4-FFF2-40B4-BE49-F238E27FC236}">
                <a16:creationId xmlns="" xmlns:a16="http://schemas.microsoft.com/office/drawing/2014/main" id="{235E8351-535A-412E-A9F8-7CAF37ED58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6013" y="6022976"/>
            <a:ext cx="3354388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7" name="Line 52">
            <a:extLst>
              <a:ext uri="{FF2B5EF4-FFF2-40B4-BE49-F238E27FC236}">
                <a16:creationId xmlns="" xmlns:a16="http://schemas.microsoft.com/office/drawing/2014/main" id="{9C6C38B3-0977-405A-8073-BAFADD5ACC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820400" y="5186363"/>
            <a:ext cx="0" cy="83661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8" name="Line 53">
            <a:extLst>
              <a:ext uri="{FF2B5EF4-FFF2-40B4-BE49-F238E27FC236}">
                <a16:creationId xmlns="" xmlns:a16="http://schemas.microsoft.com/office/drawing/2014/main" id="{2EB6194D-B0DE-40B0-A82A-3FCB9647A2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561513" y="5186363"/>
            <a:ext cx="1258888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9" name="Line 54">
            <a:extLst>
              <a:ext uri="{FF2B5EF4-FFF2-40B4-BE49-F238E27FC236}">
                <a16:creationId xmlns="" xmlns:a16="http://schemas.microsoft.com/office/drawing/2014/main" id="{3C172F86-D932-427A-8D8B-48EA80169E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561513" y="3095626"/>
            <a:ext cx="0" cy="209073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0" name="Line 55">
            <a:extLst>
              <a:ext uri="{FF2B5EF4-FFF2-40B4-BE49-F238E27FC236}">
                <a16:creationId xmlns="" xmlns:a16="http://schemas.microsoft.com/office/drawing/2014/main" id="{26BD8550-3AA9-4819-B5DE-1C19B0E35F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23313" y="3095626"/>
            <a:ext cx="83820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1" name="Line 56">
            <a:extLst>
              <a:ext uri="{FF2B5EF4-FFF2-40B4-BE49-F238E27FC236}">
                <a16:creationId xmlns="" xmlns:a16="http://schemas.microsoft.com/office/drawing/2014/main" id="{D0A80385-42B4-4731-8A02-69BA956A1AE6}"/>
              </a:ext>
            </a:extLst>
          </p:cNvPr>
          <p:cNvSpPr>
            <a:spLocks noChangeShapeType="1"/>
          </p:cNvSpPr>
          <p:nvPr/>
        </p:nvSpPr>
        <p:spPr bwMode="auto">
          <a:xfrm>
            <a:off x="8723313" y="3095626"/>
            <a:ext cx="0" cy="209073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2" name="Flowchart: Connector 61">
            <a:extLst>
              <a:ext uri="{FF2B5EF4-FFF2-40B4-BE49-F238E27FC236}">
                <a16:creationId xmlns="" xmlns:a16="http://schemas.microsoft.com/office/drawing/2014/main" id="{2D58C9D1-2CCD-47EC-A3E0-63D8AA0FFF42}"/>
              </a:ext>
            </a:extLst>
          </p:cNvPr>
          <p:cNvSpPr/>
          <p:nvPr/>
        </p:nvSpPr>
        <p:spPr>
          <a:xfrm>
            <a:off x="10735417" y="5944948"/>
            <a:ext cx="173147" cy="158380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9" name="Flowchart: Connector 68">
            <a:extLst>
              <a:ext uri="{FF2B5EF4-FFF2-40B4-BE49-F238E27FC236}">
                <a16:creationId xmlns="" xmlns:a16="http://schemas.microsoft.com/office/drawing/2014/main" id="{36418963-6470-47A0-92DC-2BD5FBE9DD68}"/>
              </a:ext>
            </a:extLst>
          </p:cNvPr>
          <p:cNvSpPr/>
          <p:nvPr/>
        </p:nvSpPr>
        <p:spPr>
          <a:xfrm>
            <a:off x="9478005" y="3016435"/>
            <a:ext cx="173147" cy="158380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0" name="Flowchart: Connector 69">
            <a:extLst>
              <a:ext uri="{FF2B5EF4-FFF2-40B4-BE49-F238E27FC236}">
                <a16:creationId xmlns="" xmlns:a16="http://schemas.microsoft.com/office/drawing/2014/main" id="{5396B80E-D0DC-4CAF-AA95-BBCBFA55C090}"/>
              </a:ext>
            </a:extLst>
          </p:cNvPr>
          <p:cNvSpPr/>
          <p:nvPr/>
        </p:nvSpPr>
        <p:spPr>
          <a:xfrm>
            <a:off x="10739979" y="5107172"/>
            <a:ext cx="173147" cy="158380"/>
          </a:xfrm>
          <a:prstGeom prst="flowChartConnector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2" name="Rectangle 71">
            <a:extLst>
              <a:ext uri="{FF2B5EF4-FFF2-40B4-BE49-F238E27FC236}">
                <a16:creationId xmlns="" xmlns:a16="http://schemas.microsoft.com/office/drawing/2014/main" id="{44A52DB6-59C0-4D1A-9AC8-92660D88C001}"/>
              </a:ext>
            </a:extLst>
          </p:cNvPr>
          <p:cNvSpPr/>
          <p:nvPr/>
        </p:nvSpPr>
        <p:spPr>
          <a:xfrm>
            <a:off x="10878128" y="594613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="" xmlns:a16="http://schemas.microsoft.com/office/drawing/2014/main" id="{4BFC7A14-D7F8-4160-AE5B-CD725341258C}"/>
              </a:ext>
            </a:extLst>
          </p:cNvPr>
          <p:cNvSpPr/>
          <p:nvPr/>
        </p:nvSpPr>
        <p:spPr>
          <a:xfrm>
            <a:off x="10878128" y="516111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6"/>
                </a:solidFill>
              </a:rPr>
              <a:t>3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="" xmlns:a16="http://schemas.microsoft.com/office/drawing/2014/main" id="{573FB13E-898D-42E2-8F44-E781F7D73190}"/>
              </a:ext>
            </a:extLst>
          </p:cNvPr>
          <p:cNvSpPr/>
          <p:nvPr/>
        </p:nvSpPr>
        <p:spPr>
          <a:xfrm>
            <a:off x="9518448" y="2599037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5"/>
                </a:solidFill>
              </a:rPr>
              <a:t>4</a:t>
            </a:r>
          </a:p>
        </p:txBody>
      </p:sp>
      <p:graphicFrame>
        <p:nvGraphicFramePr>
          <p:cNvPr id="63" name="Object 62">
            <a:extLst>
              <a:ext uri="{FF2B5EF4-FFF2-40B4-BE49-F238E27FC236}">
                <a16:creationId xmlns="" xmlns:a16="http://schemas.microsoft.com/office/drawing/2014/main" id="{E7BB8C2D-70F1-4732-A778-E2A9C9C284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591885"/>
              </p:ext>
            </p:extLst>
          </p:nvPr>
        </p:nvGraphicFramePr>
        <p:xfrm>
          <a:off x="2108956" y="1713018"/>
          <a:ext cx="2640087" cy="872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Equation" r:id="rId3" imgW="1460160" imgH="482400" progId="Equation.DSMT4">
                  <p:embed/>
                </p:oleObj>
              </mc:Choice>
              <mc:Fallback>
                <p:oleObj name="Equation" r:id="rId3" imgW="1460160" imgH="482400" progId="Equation.DSMT4">
                  <p:embed/>
                  <p:pic>
                    <p:nvPicPr>
                      <p:cNvPr id="63" name="Object 62">
                        <a:extLst>
                          <a:ext uri="{FF2B5EF4-FFF2-40B4-BE49-F238E27FC236}">
                            <a16:creationId xmlns="" xmlns:a16="http://schemas.microsoft.com/office/drawing/2014/main" id="{AACEA762-5C01-46AF-B749-2B96B59BA9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08956" y="1713018"/>
                        <a:ext cx="2640087" cy="8723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5" name="Table 84">
                <a:extLst>
                  <a:ext uri="{FF2B5EF4-FFF2-40B4-BE49-F238E27FC236}">
                    <a16:creationId xmlns="" xmlns:a16="http://schemas.microsoft.com/office/drawing/2014/main" id="{348D38D9-C891-48F5-A04A-BF6A55F989B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1074356"/>
                  </p:ext>
                </p:extLst>
              </p:nvPr>
            </p:nvGraphicFramePr>
            <p:xfrm>
              <a:off x="1133584" y="2816226"/>
              <a:ext cx="4753893" cy="15798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24041">
                      <a:extLst>
                        <a:ext uri="{9D8B030D-6E8A-4147-A177-3AD203B41FA5}">
                          <a16:colId xmlns="" xmlns:a16="http://schemas.microsoft.com/office/drawing/2014/main" val="3207600745"/>
                        </a:ext>
                      </a:extLst>
                    </a:gridCol>
                    <a:gridCol w="832463">
                      <a:extLst>
                        <a:ext uri="{9D8B030D-6E8A-4147-A177-3AD203B41FA5}">
                          <a16:colId xmlns="" xmlns:a16="http://schemas.microsoft.com/office/drawing/2014/main" val="2089169032"/>
                        </a:ext>
                      </a:extLst>
                    </a:gridCol>
                    <a:gridCol w="831392">
                      <a:extLst>
                        <a:ext uri="{9D8B030D-6E8A-4147-A177-3AD203B41FA5}">
                          <a16:colId xmlns="" xmlns:a16="http://schemas.microsoft.com/office/drawing/2014/main" val="2516733456"/>
                        </a:ext>
                      </a:extLst>
                    </a:gridCol>
                    <a:gridCol w="833534">
                      <a:extLst>
                        <a:ext uri="{9D8B030D-6E8A-4147-A177-3AD203B41FA5}">
                          <a16:colId xmlns="" xmlns:a16="http://schemas.microsoft.com/office/drawing/2014/main" val="489604732"/>
                        </a:ext>
                      </a:extLst>
                    </a:gridCol>
                    <a:gridCol w="832463">
                      <a:extLst>
                        <a:ext uri="{9D8B030D-6E8A-4147-A177-3AD203B41FA5}">
                          <a16:colId xmlns="" xmlns:a16="http://schemas.microsoft.com/office/drawing/2014/main" val="1666726117"/>
                        </a:ext>
                      </a:extLst>
                    </a:gridCol>
                  </a:tblGrid>
                  <a:tr h="57402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Karakteristične točke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z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hr-HR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1500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hr-HR" sz="1500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hr-HR" sz="15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hr-HR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1500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hr-HR" sz="1500" b="1" i="1" smtClean="0">
                                        <a:latin typeface="Cambria Math" panose="02040503050406030204" pitchFamily="18" charset="0"/>
                                      </a:rPr>
                                      <m:t>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hr-HR" sz="15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841979760"/>
                      </a:ext>
                    </a:extLst>
                  </a:tr>
                  <a:tr h="3280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3130048527"/>
                      </a:ext>
                    </a:extLst>
                  </a:tr>
                  <a:tr h="3280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2629259088"/>
                      </a:ext>
                    </a:extLst>
                  </a:tr>
                  <a:tr h="3280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42536366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5" name="Table 84">
                <a:extLst>
                  <a:ext uri="{FF2B5EF4-FFF2-40B4-BE49-F238E27FC236}">
                    <a16:creationId xmlns:a16="http://schemas.microsoft.com/office/drawing/2014/main" id="{348D38D9-C891-48F5-A04A-BF6A55F989B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91074356"/>
                  </p:ext>
                </p:extLst>
              </p:nvPr>
            </p:nvGraphicFramePr>
            <p:xfrm>
              <a:off x="1133584" y="2816226"/>
              <a:ext cx="4753893" cy="15798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24041">
                      <a:extLst>
                        <a:ext uri="{9D8B030D-6E8A-4147-A177-3AD203B41FA5}">
                          <a16:colId xmlns:a16="http://schemas.microsoft.com/office/drawing/2014/main" val="3207600745"/>
                        </a:ext>
                      </a:extLst>
                    </a:gridCol>
                    <a:gridCol w="832463">
                      <a:extLst>
                        <a:ext uri="{9D8B030D-6E8A-4147-A177-3AD203B41FA5}">
                          <a16:colId xmlns:a16="http://schemas.microsoft.com/office/drawing/2014/main" val="2089169032"/>
                        </a:ext>
                      </a:extLst>
                    </a:gridCol>
                    <a:gridCol w="831392">
                      <a:extLst>
                        <a:ext uri="{9D8B030D-6E8A-4147-A177-3AD203B41FA5}">
                          <a16:colId xmlns:a16="http://schemas.microsoft.com/office/drawing/2014/main" val="2516733456"/>
                        </a:ext>
                      </a:extLst>
                    </a:gridCol>
                    <a:gridCol w="833534">
                      <a:extLst>
                        <a:ext uri="{9D8B030D-6E8A-4147-A177-3AD203B41FA5}">
                          <a16:colId xmlns:a16="http://schemas.microsoft.com/office/drawing/2014/main" val="489604732"/>
                        </a:ext>
                      </a:extLst>
                    </a:gridCol>
                    <a:gridCol w="832463">
                      <a:extLst>
                        <a:ext uri="{9D8B030D-6E8A-4147-A177-3AD203B41FA5}">
                          <a16:colId xmlns:a16="http://schemas.microsoft.com/office/drawing/2014/main" val="1666726117"/>
                        </a:ext>
                      </a:extLst>
                    </a:gridCol>
                  </a:tblGrid>
                  <a:tr h="57402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Karakteristične točke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z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370803" t="-1053" r="-102920" b="-1873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470803" t="-1053" r="-2920" b="-18736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41979760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30048527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29259088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536366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6" name="TextBox 85">
            <a:extLst>
              <a:ext uri="{FF2B5EF4-FFF2-40B4-BE49-F238E27FC236}">
                <a16:creationId xmlns="" xmlns:a16="http://schemas.microsoft.com/office/drawing/2014/main" id="{22B4C645-CBEE-41F0-B103-FAA71ED92864}"/>
              </a:ext>
            </a:extLst>
          </p:cNvPr>
          <p:cNvSpPr txBox="1"/>
          <p:nvPr/>
        </p:nvSpPr>
        <p:spPr>
          <a:xfrm>
            <a:off x="2540947" y="3402467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200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="" xmlns:a16="http://schemas.microsoft.com/office/drawing/2014/main" id="{B579E81C-8828-40F1-BC24-E893C1BB6512}"/>
              </a:ext>
            </a:extLst>
          </p:cNvPr>
          <p:cNvSpPr txBox="1"/>
          <p:nvPr/>
        </p:nvSpPr>
        <p:spPr>
          <a:xfrm>
            <a:off x="3388235" y="3402467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117,31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="" xmlns:a16="http://schemas.microsoft.com/office/drawing/2014/main" id="{A72C916B-9352-494A-93EC-D17B7E7C31A5}"/>
              </a:ext>
            </a:extLst>
          </p:cNvPr>
          <p:cNvSpPr txBox="1"/>
          <p:nvPr/>
        </p:nvSpPr>
        <p:spPr>
          <a:xfrm>
            <a:off x="4218498" y="3383415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-42,63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="" xmlns:a16="http://schemas.microsoft.com/office/drawing/2014/main" id="{05157BAC-EAD2-4D85-AE7C-A9484A8E623E}"/>
              </a:ext>
            </a:extLst>
          </p:cNvPr>
          <p:cNvSpPr txBox="1"/>
          <p:nvPr/>
        </p:nvSpPr>
        <p:spPr>
          <a:xfrm>
            <a:off x="5054102" y="3397704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-83,18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="" xmlns:a16="http://schemas.microsoft.com/office/drawing/2014/main" id="{8D65791E-F48A-40F8-AD6F-07335C7418F7}"/>
              </a:ext>
            </a:extLst>
          </p:cNvPr>
          <p:cNvSpPr txBox="1"/>
          <p:nvPr/>
        </p:nvSpPr>
        <p:spPr>
          <a:xfrm>
            <a:off x="2540947" y="3721969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200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="" xmlns:a16="http://schemas.microsoft.com/office/drawing/2014/main" id="{16C8E76E-DD62-4766-BF4A-FA85E4BD6FB8}"/>
              </a:ext>
            </a:extLst>
          </p:cNvPr>
          <p:cNvSpPr txBox="1"/>
          <p:nvPr/>
        </p:nvSpPr>
        <p:spPr>
          <a:xfrm>
            <a:off x="3374676" y="3702917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17,31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="" xmlns:a16="http://schemas.microsoft.com/office/drawing/2014/main" id="{143003CA-6E0E-4A14-BB8F-631EDC59E7F2}"/>
              </a:ext>
            </a:extLst>
          </p:cNvPr>
          <p:cNvSpPr txBox="1"/>
          <p:nvPr/>
        </p:nvSpPr>
        <p:spPr>
          <a:xfrm>
            <a:off x="2543598" y="4041471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50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="" xmlns:a16="http://schemas.microsoft.com/office/drawing/2014/main" id="{DB73D8F0-BDDA-43BC-9D48-A2F5E6A4AED6}"/>
              </a:ext>
            </a:extLst>
          </p:cNvPr>
          <p:cNvSpPr txBox="1"/>
          <p:nvPr/>
        </p:nvSpPr>
        <p:spPr>
          <a:xfrm>
            <a:off x="3362588" y="4051694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-232,69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="" xmlns:a16="http://schemas.microsoft.com/office/drawing/2014/main" id="{448B1120-ED2D-4701-A673-881A275B4DD6}"/>
              </a:ext>
            </a:extLst>
          </p:cNvPr>
          <p:cNvSpPr txBox="1"/>
          <p:nvPr/>
        </p:nvSpPr>
        <p:spPr>
          <a:xfrm>
            <a:off x="4213535" y="3729616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-42,63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="" xmlns:a16="http://schemas.microsoft.com/office/drawing/2014/main" id="{0BF78A6A-EAF7-4E7F-A34C-B1F3F977B16D}"/>
              </a:ext>
            </a:extLst>
          </p:cNvPr>
          <p:cNvSpPr txBox="1"/>
          <p:nvPr/>
        </p:nvSpPr>
        <p:spPr>
          <a:xfrm>
            <a:off x="5065593" y="3732677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-563,71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="" xmlns:a16="http://schemas.microsoft.com/office/drawing/2014/main" id="{FD5D1E9E-73A0-418D-8201-35C265A53FEB}"/>
              </a:ext>
            </a:extLst>
          </p:cNvPr>
          <p:cNvSpPr txBox="1"/>
          <p:nvPr/>
        </p:nvSpPr>
        <p:spPr>
          <a:xfrm>
            <a:off x="5051516" y="4054743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41,93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="" xmlns:a16="http://schemas.microsoft.com/office/drawing/2014/main" id="{FC88935A-1776-447C-9565-DE1F872958D7}"/>
              </a:ext>
            </a:extLst>
          </p:cNvPr>
          <p:cNvSpPr txBox="1"/>
          <p:nvPr/>
        </p:nvSpPr>
        <p:spPr>
          <a:xfrm>
            <a:off x="4221874" y="4058461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-170,51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>
                <a:extLst>
                  <a:ext uri="{FF2B5EF4-FFF2-40B4-BE49-F238E27FC236}">
                    <a16:creationId xmlns="" xmlns:a16="http://schemas.microsoft.com/office/drawing/2014/main" id="{C393AEE3-321F-4254-8D41-A3BAB3DA61A7}"/>
                  </a:ext>
                </a:extLst>
              </p:cNvPr>
              <p:cNvSpPr/>
              <p:nvPr/>
            </p:nvSpPr>
            <p:spPr>
              <a:xfrm>
                <a:off x="8273805" y="4689920"/>
                <a:ext cx="457689" cy="3611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6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600" b="1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hr-HR" sz="1600" b="1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</m:oMath>
                  </m:oMathPara>
                </a14:m>
                <a:endParaRPr lang="hr-HR" sz="16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C393AEE3-321F-4254-8D41-A3BAB3DA61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3805" y="4689920"/>
                <a:ext cx="457689" cy="361125"/>
              </a:xfrm>
              <a:prstGeom prst="rect">
                <a:avLst/>
              </a:prstGeom>
              <a:blipFill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Rectangle 100">
                <a:extLst>
                  <a:ext uri="{FF2B5EF4-FFF2-40B4-BE49-F238E27FC236}">
                    <a16:creationId xmlns="" xmlns:a16="http://schemas.microsoft.com/office/drawing/2014/main" id="{3D7CE54C-7E15-45B4-87C1-48A80D0885CD}"/>
                  </a:ext>
                </a:extLst>
              </p:cNvPr>
              <p:cNvSpPr/>
              <p:nvPr/>
            </p:nvSpPr>
            <p:spPr>
              <a:xfrm>
                <a:off x="9121698" y="5017085"/>
                <a:ext cx="44486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6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600" b="1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hr-HR" sz="16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sub>
                      </m:sSub>
                    </m:oMath>
                  </m:oMathPara>
                </a14:m>
                <a:endParaRPr lang="hr-HR" sz="16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3D7CE54C-7E15-45B4-87C1-48A80D0885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1698" y="5017085"/>
                <a:ext cx="444865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itle 1">
            <a:extLst>
              <a:ext uri="{FF2B5EF4-FFF2-40B4-BE49-F238E27FC236}">
                <a16:creationId xmlns="" xmlns:a16="http://schemas.microsoft.com/office/drawing/2014/main" id="{216399C9-F2A4-437F-8A49-D0EEDC268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768350"/>
          </a:xfrm>
        </p:spPr>
        <p:txBody>
          <a:bodyPr>
            <a:normAutofit fontScale="90000"/>
          </a:bodyPr>
          <a:lstStyle/>
          <a:p>
            <a:r>
              <a:rPr lang="hr-HR" sz="2800" dirty="0"/>
              <a:t>Određivanje karakterističnih točaka </a:t>
            </a:r>
          </a:p>
        </p:txBody>
      </p:sp>
    </p:spTree>
    <p:extLst>
      <p:ext uri="{BB962C8B-B14F-4D97-AF65-F5344CB8AC3E}">
        <p14:creationId xmlns:p14="http://schemas.microsoft.com/office/powerpoint/2010/main" val="343863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69" grpId="0" animBg="1"/>
      <p:bldP spid="74" grpId="0"/>
      <p:bldP spid="98" grpId="0"/>
      <p:bldP spid="99" grpId="0"/>
      <p:bldP spid="100" grpId="0"/>
      <p:bldP spid="10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95188D0-DA2A-4F71-950C-68B0B4A469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55663" y="1253331"/>
            <a:ext cx="5181600" cy="4351338"/>
          </a:xfrm>
        </p:spPr>
        <p:txBody>
          <a:bodyPr/>
          <a:lstStyle/>
          <a:p>
            <a:r>
              <a:rPr lang="hr-HR" sz="1800" dirty="0"/>
              <a:t>Odsječci na glavnim središnjim  osima tromosti:</a:t>
            </a:r>
          </a:p>
          <a:p>
            <a:endParaRPr lang="hr-HR" dirty="0"/>
          </a:p>
        </p:txBody>
      </p:sp>
      <p:sp>
        <p:nvSpPr>
          <p:cNvPr id="11" name="Line 6">
            <a:extLst>
              <a:ext uri="{FF2B5EF4-FFF2-40B4-BE49-F238E27FC236}">
                <a16:creationId xmlns="" xmlns:a16="http://schemas.microsoft.com/office/drawing/2014/main" id="{C5A3B3EA-DF7A-450F-A32A-014B0CEF94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2413" y="2536826"/>
            <a:ext cx="0" cy="387985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2" name="Freeform 7">
            <a:extLst>
              <a:ext uri="{FF2B5EF4-FFF2-40B4-BE49-F238E27FC236}">
                <a16:creationId xmlns="" xmlns:a16="http://schemas.microsoft.com/office/drawing/2014/main" id="{0E6CB17E-A8ED-41B0-8C8C-EF2B014759A6}"/>
              </a:ext>
            </a:extLst>
          </p:cNvPr>
          <p:cNvSpPr>
            <a:spLocks/>
          </p:cNvSpPr>
          <p:nvPr/>
        </p:nvSpPr>
        <p:spPr bwMode="auto">
          <a:xfrm>
            <a:off x="9093200" y="6403976"/>
            <a:ext cx="100013" cy="149225"/>
          </a:xfrm>
          <a:custGeom>
            <a:avLst/>
            <a:gdLst>
              <a:gd name="T0" fmla="*/ 63 w 63"/>
              <a:gd name="T1" fmla="*/ 0 h 94"/>
              <a:gd name="T2" fmla="*/ 31 w 63"/>
              <a:gd name="T3" fmla="*/ 94 h 94"/>
              <a:gd name="T4" fmla="*/ 0 w 63"/>
              <a:gd name="T5" fmla="*/ 0 h 94"/>
              <a:gd name="T6" fmla="*/ 63 w 63"/>
              <a:gd name="T7" fmla="*/ 0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3" h="94">
                <a:moveTo>
                  <a:pt x="63" y="0"/>
                </a:moveTo>
                <a:lnTo>
                  <a:pt x="31" y="94"/>
                </a:lnTo>
                <a:lnTo>
                  <a:pt x="0" y="0"/>
                </a:lnTo>
                <a:lnTo>
                  <a:pt x="6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3" name="Line 8">
            <a:extLst>
              <a:ext uri="{FF2B5EF4-FFF2-40B4-BE49-F238E27FC236}">
                <a16:creationId xmlns="" xmlns:a16="http://schemas.microsoft.com/office/drawing/2014/main" id="{5E1C2BB6-734E-4623-AE32-2EE1353789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9588" y="5041901"/>
            <a:ext cx="4430713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4" name="Freeform 9">
            <a:extLst>
              <a:ext uri="{FF2B5EF4-FFF2-40B4-BE49-F238E27FC236}">
                <a16:creationId xmlns="" xmlns:a16="http://schemas.microsoft.com/office/drawing/2014/main" id="{571F0372-3CC4-4B7B-B953-667A96E9F1ED}"/>
              </a:ext>
            </a:extLst>
          </p:cNvPr>
          <p:cNvSpPr>
            <a:spLocks/>
          </p:cNvSpPr>
          <p:nvPr/>
        </p:nvSpPr>
        <p:spPr bwMode="auto">
          <a:xfrm>
            <a:off x="11277600" y="4992688"/>
            <a:ext cx="149225" cy="98425"/>
          </a:xfrm>
          <a:custGeom>
            <a:avLst/>
            <a:gdLst>
              <a:gd name="T0" fmla="*/ 0 w 94"/>
              <a:gd name="T1" fmla="*/ 0 h 62"/>
              <a:gd name="T2" fmla="*/ 94 w 94"/>
              <a:gd name="T3" fmla="*/ 31 h 62"/>
              <a:gd name="T4" fmla="*/ 0 w 94"/>
              <a:gd name="T5" fmla="*/ 62 h 62"/>
              <a:gd name="T6" fmla="*/ 0 w 94"/>
              <a:gd name="T7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4" h="62">
                <a:moveTo>
                  <a:pt x="0" y="0"/>
                </a:moveTo>
                <a:lnTo>
                  <a:pt x="94" y="31"/>
                </a:lnTo>
                <a:lnTo>
                  <a:pt x="0" y="6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5" name="Rectangle 10">
            <a:extLst>
              <a:ext uri="{FF2B5EF4-FFF2-40B4-BE49-F238E27FC236}">
                <a16:creationId xmlns="" xmlns:a16="http://schemas.microsoft.com/office/drawing/2014/main" id="{3F1ADA83-0AFF-4BE2-81F3-602D40F6F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3225" y="6113463"/>
            <a:ext cx="2952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z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1">
            <a:extLst>
              <a:ext uri="{FF2B5EF4-FFF2-40B4-BE49-F238E27FC236}">
                <a16:creationId xmlns="" xmlns:a16="http://schemas.microsoft.com/office/drawing/2014/main" id="{D84A93EE-961B-4A6F-9877-C67B9F41F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38" y="4535488"/>
            <a:ext cx="31115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y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3">
            <a:extLst>
              <a:ext uri="{FF2B5EF4-FFF2-40B4-BE49-F238E27FC236}">
                <a16:creationId xmlns="" xmlns:a16="http://schemas.microsoft.com/office/drawing/2014/main" id="{5DAEDFFD-A5BA-4EE8-B5EC-BE5E71A55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8675" y="5995988"/>
            <a:ext cx="1619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rebuchet MS" panose="020B0603020202020204" pitchFamily="34" charset="0"/>
              </a:rPr>
              <a:t>1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5" name="Line 30">
            <a:extLst>
              <a:ext uri="{FF2B5EF4-FFF2-40B4-BE49-F238E27FC236}">
                <a16:creationId xmlns="" xmlns:a16="http://schemas.microsoft.com/office/drawing/2014/main" id="{B532A3E6-E328-4EE4-942E-BE1A914615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2413" y="4346576"/>
            <a:ext cx="0" cy="695325"/>
          </a:xfrm>
          <a:prstGeom prst="line">
            <a:avLst/>
          </a:prstGeom>
          <a:noFill/>
          <a:ln w="1588" cap="rnd">
            <a:solidFill>
              <a:srgbClr val="FFFF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6" name="Line 31">
            <a:extLst>
              <a:ext uri="{FF2B5EF4-FFF2-40B4-BE49-F238E27FC236}">
                <a16:creationId xmlns="" xmlns:a16="http://schemas.microsoft.com/office/drawing/2014/main" id="{BFDF7D68-7A10-46EB-AC70-ABB7E02C74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94650" y="2536826"/>
            <a:ext cx="2078038" cy="4043363"/>
          </a:xfrm>
          <a:prstGeom prst="line">
            <a:avLst/>
          </a:prstGeom>
          <a:ln>
            <a:solidFill>
              <a:srgbClr val="FF0000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9" name="Line 34">
            <a:extLst>
              <a:ext uri="{FF2B5EF4-FFF2-40B4-BE49-F238E27FC236}">
                <a16:creationId xmlns="" xmlns:a16="http://schemas.microsoft.com/office/drawing/2014/main" id="{C3B6D0B0-5A4C-4C7E-97B4-C0442AB510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69338" y="279401"/>
            <a:ext cx="477838" cy="6300788"/>
          </a:xfrm>
          <a:prstGeom prst="line">
            <a:avLst/>
          </a:prstGeom>
          <a:ln>
            <a:solidFill>
              <a:schemeClr val="accent6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42" name="Line 37">
            <a:extLst>
              <a:ext uri="{FF2B5EF4-FFF2-40B4-BE49-F238E27FC236}">
                <a16:creationId xmlns="" xmlns:a16="http://schemas.microsoft.com/office/drawing/2014/main" id="{8BBD77FC-1010-45D9-B393-8D7BC2E299B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94425" y="4665663"/>
            <a:ext cx="5872163" cy="1452563"/>
          </a:xfrm>
          <a:prstGeom prst="line">
            <a:avLst/>
          </a:prstGeom>
          <a:ln>
            <a:solidFill>
              <a:srgbClr val="00B0F0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43" name="Line 38">
            <a:extLst>
              <a:ext uri="{FF2B5EF4-FFF2-40B4-BE49-F238E27FC236}">
                <a16:creationId xmlns="" xmlns:a16="http://schemas.microsoft.com/office/drawing/2014/main" id="{D5FED819-84FC-4B28-80D6-5462824BA6B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213725" y="2536826"/>
            <a:ext cx="2078038" cy="4043363"/>
          </a:xfrm>
          <a:prstGeom prst="line">
            <a:avLst/>
          </a:prstGeom>
          <a:ln>
            <a:solidFill>
              <a:srgbClr val="FF0000"/>
            </a:solidFill>
            <a:prstDash val="dash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44" name="Line 39">
            <a:extLst>
              <a:ext uri="{FF2B5EF4-FFF2-40B4-BE49-F238E27FC236}">
                <a16:creationId xmlns="" xmlns:a16="http://schemas.microsoft.com/office/drawing/2014/main" id="{E672E2C6-D95A-44DE-886E-EE5C4F47AB43}"/>
              </a:ext>
            </a:extLst>
          </p:cNvPr>
          <p:cNvSpPr>
            <a:spLocks noChangeShapeType="1"/>
          </p:cNvSpPr>
          <p:nvPr/>
        </p:nvSpPr>
        <p:spPr bwMode="auto">
          <a:xfrm>
            <a:off x="9139238" y="277813"/>
            <a:ext cx="477838" cy="6302375"/>
          </a:xfrm>
          <a:prstGeom prst="line">
            <a:avLst/>
          </a:prstGeom>
          <a:ln>
            <a:solidFill>
              <a:schemeClr val="accent6"/>
            </a:solidFill>
            <a:prstDash val="dash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48" name="Line 43">
            <a:extLst>
              <a:ext uri="{FF2B5EF4-FFF2-40B4-BE49-F238E27FC236}">
                <a16:creationId xmlns="" xmlns:a16="http://schemas.microsoft.com/office/drawing/2014/main" id="{31086411-7F5F-47D8-A7C9-20FBED2604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19825" y="4665663"/>
            <a:ext cx="5870575" cy="1452563"/>
          </a:xfrm>
          <a:prstGeom prst="line">
            <a:avLst/>
          </a:prstGeom>
          <a:ln>
            <a:solidFill>
              <a:srgbClr val="00B0F0"/>
            </a:solidFill>
            <a:prstDash val="dash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49" name="Line 44">
            <a:extLst>
              <a:ext uri="{FF2B5EF4-FFF2-40B4-BE49-F238E27FC236}">
                <a16:creationId xmlns="" xmlns:a16="http://schemas.microsoft.com/office/drawing/2014/main" id="{2B4C7CEE-F604-4D89-A4DF-BBA1454720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2413" y="5041901"/>
            <a:ext cx="715963" cy="0"/>
          </a:xfrm>
          <a:prstGeom prst="line">
            <a:avLst/>
          </a:prstGeom>
          <a:noFill/>
          <a:ln w="1588" cap="rnd">
            <a:solidFill>
              <a:srgbClr val="26131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0" name="Line 45">
            <a:extLst>
              <a:ext uri="{FF2B5EF4-FFF2-40B4-BE49-F238E27FC236}">
                <a16:creationId xmlns="" xmlns:a16="http://schemas.microsoft.com/office/drawing/2014/main" id="{F7586BED-79DA-4111-8E79-DDE56E336E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2413" y="3829051"/>
            <a:ext cx="0" cy="1212850"/>
          </a:xfrm>
          <a:prstGeom prst="line">
            <a:avLst/>
          </a:prstGeom>
          <a:noFill/>
          <a:ln w="1588" cap="rnd">
            <a:solidFill>
              <a:srgbClr val="26131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51" name="Line 46">
            <a:extLst>
              <a:ext uri="{FF2B5EF4-FFF2-40B4-BE49-F238E27FC236}">
                <a16:creationId xmlns="" xmlns:a16="http://schemas.microsoft.com/office/drawing/2014/main" id="{B3FA01DB-2920-4495-868B-5865B99CECC0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6013" y="6022976"/>
            <a:ext cx="838200" cy="0"/>
          </a:xfrm>
          <a:prstGeom prst="line">
            <a:avLst/>
          </a:prstGeom>
          <a:noFill/>
          <a:ln w="1588" cap="rnd">
            <a:solidFill>
              <a:srgbClr val="26131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4" name="Line 49">
            <a:extLst>
              <a:ext uri="{FF2B5EF4-FFF2-40B4-BE49-F238E27FC236}">
                <a16:creationId xmlns="" xmlns:a16="http://schemas.microsoft.com/office/drawing/2014/main" id="{243FEE15-34D7-4C3D-B831-36D7A31ED9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66013" y="5186363"/>
            <a:ext cx="125730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5" name="Line 50">
            <a:extLst>
              <a:ext uri="{FF2B5EF4-FFF2-40B4-BE49-F238E27FC236}">
                <a16:creationId xmlns="" xmlns:a16="http://schemas.microsoft.com/office/drawing/2014/main" id="{0A4D38B6-B6C6-44E7-B4C0-D1AAE9B513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6013" y="5186363"/>
            <a:ext cx="0" cy="83661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6" name="Line 51">
            <a:extLst>
              <a:ext uri="{FF2B5EF4-FFF2-40B4-BE49-F238E27FC236}">
                <a16:creationId xmlns="" xmlns:a16="http://schemas.microsoft.com/office/drawing/2014/main" id="{235E8351-535A-412E-A9F8-7CAF37ED5893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6013" y="6022976"/>
            <a:ext cx="3354388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7" name="Line 52">
            <a:extLst>
              <a:ext uri="{FF2B5EF4-FFF2-40B4-BE49-F238E27FC236}">
                <a16:creationId xmlns="" xmlns:a16="http://schemas.microsoft.com/office/drawing/2014/main" id="{9C6C38B3-0977-405A-8073-BAFADD5ACC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820400" y="5186363"/>
            <a:ext cx="0" cy="83661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8" name="Line 53">
            <a:extLst>
              <a:ext uri="{FF2B5EF4-FFF2-40B4-BE49-F238E27FC236}">
                <a16:creationId xmlns="" xmlns:a16="http://schemas.microsoft.com/office/drawing/2014/main" id="{2EB6194D-B0DE-40B0-A82A-3FCB9647A2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561513" y="5186363"/>
            <a:ext cx="1258888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9" name="Line 54">
            <a:extLst>
              <a:ext uri="{FF2B5EF4-FFF2-40B4-BE49-F238E27FC236}">
                <a16:creationId xmlns="" xmlns:a16="http://schemas.microsoft.com/office/drawing/2014/main" id="{3C172F86-D932-427A-8D8B-48EA80169E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561513" y="3095626"/>
            <a:ext cx="0" cy="209073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0" name="Line 55">
            <a:extLst>
              <a:ext uri="{FF2B5EF4-FFF2-40B4-BE49-F238E27FC236}">
                <a16:creationId xmlns="" xmlns:a16="http://schemas.microsoft.com/office/drawing/2014/main" id="{26BD8550-3AA9-4819-B5DE-1C19B0E35F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723313" y="3095626"/>
            <a:ext cx="83820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1" name="Line 56">
            <a:extLst>
              <a:ext uri="{FF2B5EF4-FFF2-40B4-BE49-F238E27FC236}">
                <a16:creationId xmlns="" xmlns:a16="http://schemas.microsoft.com/office/drawing/2014/main" id="{D0A80385-42B4-4731-8A02-69BA956A1AE6}"/>
              </a:ext>
            </a:extLst>
          </p:cNvPr>
          <p:cNvSpPr>
            <a:spLocks noChangeShapeType="1"/>
          </p:cNvSpPr>
          <p:nvPr/>
        </p:nvSpPr>
        <p:spPr bwMode="auto">
          <a:xfrm>
            <a:off x="8723313" y="3095626"/>
            <a:ext cx="0" cy="209073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2" name="Flowchart: Connector 61">
            <a:extLst>
              <a:ext uri="{FF2B5EF4-FFF2-40B4-BE49-F238E27FC236}">
                <a16:creationId xmlns="" xmlns:a16="http://schemas.microsoft.com/office/drawing/2014/main" id="{2D58C9D1-2CCD-47EC-A3E0-63D8AA0FFF42}"/>
              </a:ext>
            </a:extLst>
          </p:cNvPr>
          <p:cNvSpPr/>
          <p:nvPr/>
        </p:nvSpPr>
        <p:spPr>
          <a:xfrm>
            <a:off x="10735417" y="5944948"/>
            <a:ext cx="173147" cy="158380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4" name="Flowchart: Connector 63">
            <a:extLst>
              <a:ext uri="{FF2B5EF4-FFF2-40B4-BE49-F238E27FC236}">
                <a16:creationId xmlns="" xmlns:a16="http://schemas.microsoft.com/office/drawing/2014/main" id="{03DCE28E-C2D4-4696-9EF9-256AA989A629}"/>
              </a:ext>
            </a:extLst>
          </p:cNvPr>
          <p:cNvSpPr/>
          <p:nvPr/>
        </p:nvSpPr>
        <p:spPr>
          <a:xfrm>
            <a:off x="7379438" y="5107172"/>
            <a:ext cx="173147" cy="158380"/>
          </a:xfrm>
          <a:prstGeom prst="flowChartConnector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5" name="Flowchart: Connector 64">
            <a:extLst>
              <a:ext uri="{FF2B5EF4-FFF2-40B4-BE49-F238E27FC236}">
                <a16:creationId xmlns="" xmlns:a16="http://schemas.microsoft.com/office/drawing/2014/main" id="{99B9A5B3-623A-4FEF-AA53-CA409A279C26}"/>
              </a:ext>
            </a:extLst>
          </p:cNvPr>
          <p:cNvSpPr/>
          <p:nvPr/>
        </p:nvSpPr>
        <p:spPr>
          <a:xfrm>
            <a:off x="8636079" y="3014663"/>
            <a:ext cx="173147" cy="158380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7" name="Flowchart: Connector 66">
            <a:extLst>
              <a:ext uri="{FF2B5EF4-FFF2-40B4-BE49-F238E27FC236}">
                <a16:creationId xmlns="" xmlns:a16="http://schemas.microsoft.com/office/drawing/2014/main" id="{5CC744E5-A9C6-44B2-A8C7-B56C0C3C58FC}"/>
              </a:ext>
            </a:extLst>
          </p:cNvPr>
          <p:cNvSpPr/>
          <p:nvPr/>
        </p:nvSpPr>
        <p:spPr>
          <a:xfrm>
            <a:off x="7380233" y="5944948"/>
            <a:ext cx="173147" cy="158380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9" name="Flowchart: Connector 68">
            <a:extLst>
              <a:ext uri="{FF2B5EF4-FFF2-40B4-BE49-F238E27FC236}">
                <a16:creationId xmlns="" xmlns:a16="http://schemas.microsoft.com/office/drawing/2014/main" id="{36418963-6470-47A0-92DC-2BD5FBE9DD68}"/>
              </a:ext>
            </a:extLst>
          </p:cNvPr>
          <p:cNvSpPr/>
          <p:nvPr/>
        </p:nvSpPr>
        <p:spPr>
          <a:xfrm>
            <a:off x="9478005" y="3016435"/>
            <a:ext cx="173147" cy="158380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0" name="Flowchart: Connector 69">
            <a:extLst>
              <a:ext uri="{FF2B5EF4-FFF2-40B4-BE49-F238E27FC236}">
                <a16:creationId xmlns="" xmlns:a16="http://schemas.microsoft.com/office/drawing/2014/main" id="{5396B80E-D0DC-4CAF-AA95-BBCBFA55C090}"/>
              </a:ext>
            </a:extLst>
          </p:cNvPr>
          <p:cNvSpPr/>
          <p:nvPr/>
        </p:nvSpPr>
        <p:spPr>
          <a:xfrm>
            <a:off x="10739979" y="5107172"/>
            <a:ext cx="173147" cy="158380"/>
          </a:xfrm>
          <a:prstGeom prst="flowChartConnector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2" name="Rectangle 71">
            <a:extLst>
              <a:ext uri="{FF2B5EF4-FFF2-40B4-BE49-F238E27FC236}">
                <a16:creationId xmlns="" xmlns:a16="http://schemas.microsoft.com/office/drawing/2014/main" id="{44A52DB6-59C0-4D1A-9AC8-92660D88C001}"/>
              </a:ext>
            </a:extLst>
          </p:cNvPr>
          <p:cNvSpPr/>
          <p:nvPr/>
        </p:nvSpPr>
        <p:spPr>
          <a:xfrm>
            <a:off x="10878128" y="594613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="" xmlns:a16="http://schemas.microsoft.com/office/drawing/2014/main" id="{4BFC7A14-D7F8-4160-AE5B-CD725341258C}"/>
              </a:ext>
            </a:extLst>
          </p:cNvPr>
          <p:cNvSpPr/>
          <p:nvPr/>
        </p:nvSpPr>
        <p:spPr>
          <a:xfrm>
            <a:off x="10878128" y="516111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6"/>
                </a:solidFill>
              </a:rPr>
              <a:t>3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="" xmlns:a16="http://schemas.microsoft.com/office/drawing/2014/main" id="{573FB13E-898D-42E2-8F44-E781F7D73190}"/>
              </a:ext>
            </a:extLst>
          </p:cNvPr>
          <p:cNvSpPr/>
          <p:nvPr/>
        </p:nvSpPr>
        <p:spPr>
          <a:xfrm>
            <a:off x="9518448" y="2599037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5"/>
                </a:solidFill>
              </a:rPr>
              <a:t>4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="" xmlns:a16="http://schemas.microsoft.com/office/drawing/2014/main" id="{CAF17B40-FF2F-4161-9053-6CA6AD8AB74E}"/>
              </a:ext>
            </a:extLst>
          </p:cNvPr>
          <p:cNvSpPr/>
          <p:nvPr/>
        </p:nvSpPr>
        <p:spPr>
          <a:xfrm>
            <a:off x="8571274" y="258539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rgbClr val="00B0F0"/>
                </a:solidFill>
              </a:rPr>
              <a:t>5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="" xmlns:a16="http://schemas.microsoft.com/office/drawing/2014/main" id="{11A26F4A-C1FF-4FFD-840E-1EF94A3D6E47}"/>
              </a:ext>
            </a:extLst>
          </p:cNvPr>
          <p:cNvSpPr/>
          <p:nvPr/>
        </p:nvSpPr>
        <p:spPr>
          <a:xfrm>
            <a:off x="7079295" y="509111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6"/>
                </a:solidFill>
              </a:rPr>
              <a:t>6</a:t>
            </a:r>
          </a:p>
        </p:txBody>
      </p:sp>
      <p:graphicFrame>
        <p:nvGraphicFramePr>
          <p:cNvPr id="63" name="Object 62">
            <a:extLst>
              <a:ext uri="{FF2B5EF4-FFF2-40B4-BE49-F238E27FC236}">
                <a16:creationId xmlns="" xmlns:a16="http://schemas.microsoft.com/office/drawing/2014/main" id="{E22DBA5F-A295-47AB-939D-E8E14167AE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122933"/>
              </p:ext>
            </p:extLst>
          </p:nvPr>
        </p:nvGraphicFramePr>
        <p:xfrm>
          <a:off x="2108956" y="1713018"/>
          <a:ext cx="2640087" cy="872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4" name="Equation" r:id="rId3" imgW="1460160" imgH="482400" progId="Equation.DSMT4">
                  <p:embed/>
                </p:oleObj>
              </mc:Choice>
              <mc:Fallback>
                <p:oleObj name="Equation" r:id="rId3" imgW="1460160" imgH="482400" progId="Equation.DSMT4">
                  <p:embed/>
                  <p:pic>
                    <p:nvPicPr>
                      <p:cNvPr id="63" name="Object 62">
                        <a:extLst>
                          <a:ext uri="{FF2B5EF4-FFF2-40B4-BE49-F238E27FC236}">
                            <a16:creationId xmlns="" xmlns:a16="http://schemas.microsoft.com/office/drawing/2014/main" id="{E7BB8C2D-70F1-4732-A778-E2A9C9C284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08956" y="1713018"/>
                        <a:ext cx="2640087" cy="8723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Table 65">
            <a:extLst>
              <a:ext uri="{FF2B5EF4-FFF2-40B4-BE49-F238E27FC236}">
                <a16:creationId xmlns="" xmlns:a16="http://schemas.microsoft.com/office/drawing/2014/main" id="{87F9D228-8F45-437F-9326-AC8D5F200A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347760"/>
              </p:ext>
            </p:extLst>
          </p:nvPr>
        </p:nvGraphicFramePr>
        <p:xfrm>
          <a:off x="1131203" y="3311177"/>
          <a:ext cx="2173207" cy="1579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4800">
                  <a:extLst>
                    <a:ext uri="{9D8B030D-6E8A-4147-A177-3AD203B41FA5}">
                      <a16:colId xmlns="" xmlns:a16="http://schemas.microsoft.com/office/drawing/2014/main" val="3207600745"/>
                    </a:ext>
                  </a:extLst>
                </a:gridCol>
                <a:gridCol w="758407">
                  <a:extLst>
                    <a:ext uri="{9D8B030D-6E8A-4147-A177-3AD203B41FA5}">
                      <a16:colId xmlns="" xmlns:a16="http://schemas.microsoft.com/office/drawing/2014/main" val="2089169032"/>
                    </a:ext>
                  </a:extLst>
                </a:gridCol>
              </a:tblGrid>
              <a:tr h="574023">
                <a:tc>
                  <a:txBody>
                    <a:bodyPr/>
                    <a:lstStyle/>
                    <a:p>
                      <a:pPr algn="ctr"/>
                      <a:r>
                        <a:rPr lang="hr-HR" sz="1500" dirty="0"/>
                        <a:t>Karakteristične točke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sz="15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1979760"/>
                  </a:ext>
                </a:extLst>
              </a:tr>
              <a:tr h="328013">
                <a:tc>
                  <a:txBody>
                    <a:bodyPr/>
                    <a:lstStyle/>
                    <a:p>
                      <a:pPr algn="ctr"/>
                      <a:endParaRPr lang="hr-H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30048527"/>
                  </a:ext>
                </a:extLst>
              </a:tr>
              <a:tr h="328013">
                <a:tc>
                  <a:txBody>
                    <a:bodyPr/>
                    <a:lstStyle/>
                    <a:p>
                      <a:pPr algn="ctr"/>
                      <a:endParaRPr lang="hr-H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29259088"/>
                  </a:ext>
                </a:extLst>
              </a:tr>
              <a:tr h="328013">
                <a:tc>
                  <a:txBody>
                    <a:bodyPr/>
                    <a:lstStyle/>
                    <a:p>
                      <a:pPr algn="ctr"/>
                      <a:endParaRPr lang="hr-H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53636601"/>
                  </a:ext>
                </a:extLst>
              </a:tr>
            </a:tbl>
          </a:graphicData>
        </a:graphic>
      </p:graphicFrame>
      <p:sp>
        <p:nvSpPr>
          <p:cNvPr id="90" name="Line 6">
            <a:extLst>
              <a:ext uri="{FF2B5EF4-FFF2-40B4-BE49-F238E27FC236}">
                <a16:creationId xmlns="" xmlns:a16="http://schemas.microsoft.com/office/drawing/2014/main" id="{9732C039-A3D5-4147-811C-10EE2FC45E9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65437" y="2816226"/>
            <a:ext cx="6350" cy="2736552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1" name="Freeform 7">
            <a:extLst>
              <a:ext uri="{FF2B5EF4-FFF2-40B4-BE49-F238E27FC236}">
                <a16:creationId xmlns="" xmlns:a16="http://schemas.microsoft.com/office/drawing/2014/main" id="{7CC02D1D-5CD6-4A07-A880-692E2AA03797}"/>
              </a:ext>
            </a:extLst>
          </p:cNvPr>
          <p:cNvSpPr>
            <a:spLocks/>
          </p:cNvSpPr>
          <p:nvPr/>
        </p:nvSpPr>
        <p:spPr bwMode="auto">
          <a:xfrm>
            <a:off x="2922574" y="5540078"/>
            <a:ext cx="100013" cy="149225"/>
          </a:xfrm>
          <a:custGeom>
            <a:avLst/>
            <a:gdLst>
              <a:gd name="T0" fmla="*/ 63 w 63"/>
              <a:gd name="T1" fmla="*/ 0 h 94"/>
              <a:gd name="T2" fmla="*/ 31 w 63"/>
              <a:gd name="T3" fmla="*/ 94 h 94"/>
              <a:gd name="T4" fmla="*/ 0 w 63"/>
              <a:gd name="T5" fmla="*/ 0 h 94"/>
              <a:gd name="T6" fmla="*/ 63 w 63"/>
              <a:gd name="T7" fmla="*/ 0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3" h="94">
                <a:moveTo>
                  <a:pt x="63" y="0"/>
                </a:moveTo>
                <a:lnTo>
                  <a:pt x="31" y="94"/>
                </a:lnTo>
                <a:lnTo>
                  <a:pt x="0" y="0"/>
                </a:lnTo>
                <a:lnTo>
                  <a:pt x="6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2" name="Rectangle 10">
            <a:extLst>
              <a:ext uri="{FF2B5EF4-FFF2-40B4-BE49-F238E27FC236}">
                <a16:creationId xmlns="" xmlns:a16="http://schemas.microsoft.com/office/drawing/2014/main" id="{05C97971-45B4-458A-8AC9-A56F28F80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2599" y="5249565"/>
            <a:ext cx="2952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z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C629D83-2EC7-416F-A3A3-0CDB69141CD8}"/>
              </a:ext>
            </a:extLst>
          </p:cNvPr>
          <p:cNvSpPr txBox="1"/>
          <p:nvPr/>
        </p:nvSpPr>
        <p:spPr>
          <a:xfrm>
            <a:off x="2568575" y="2943919"/>
            <a:ext cx="738664" cy="195489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dirty="0"/>
              <a:t>Simetrične obzirom na os simetrije</a:t>
            </a:r>
          </a:p>
        </p:txBody>
      </p:sp>
      <p:graphicFrame>
        <p:nvGraphicFramePr>
          <p:cNvPr id="96" name="Table 95">
            <a:extLst>
              <a:ext uri="{FF2B5EF4-FFF2-40B4-BE49-F238E27FC236}">
                <a16:creationId xmlns="" xmlns:a16="http://schemas.microsoft.com/office/drawing/2014/main" id="{EE771C72-6E3C-4A8A-94E5-E60B645588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282548"/>
              </p:ext>
            </p:extLst>
          </p:nvPr>
        </p:nvGraphicFramePr>
        <p:xfrm>
          <a:off x="3262548" y="3326061"/>
          <a:ext cx="1414800" cy="1579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4800">
                  <a:extLst>
                    <a:ext uri="{9D8B030D-6E8A-4147-A177-3AD203B41FA5}">
                      <a16:colId xmlns="" xmlns:a16="http://schemas.microsoft.com/office/drawing/2014/main" val="2516733456"/>
                    </a:ext>
                  </a:extLst>
                </a:gridCol>
              </a:tblGrid>
              <a:tr h="574023">
                <a:tc>
                  <a:txBody>
                    <a:bodyPr/>
                    <a:lstStyle/>
                    <a:p>
                      <a:pPr algn="ctr"/>
                      <a:endParaRPr lang="hr-HR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841979760"/>
                  </a:ext>
                </a:extLst>
              </a:tr>
              <a:tr h="328013">
                <a:tc>
                  <a:txBody>
                    <a:bodyPr/>
                    <a:lstStyle/>
                    <a:p>
                      <a:pPr algn="ctr"/>
                      <a:endParaRPr lang="hr-H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130048527"/>
                  </a:ext>
                </a:extLst>
              </a:tr>
              <a:tr h="328013">
                <a:tc>
                  <a:txBody>
                    <a:bodyPr/>
                    <a:lstStyle/>
                    <a:p>
                      <a:pPr algn="ctr"/>
                      <a:endParaRPr lang="hr-H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629259088"/>
                  </a:ext>
                </a:extLst>
              </a:tr>
              <a:tr h="328013">
                <a:tc>
                  <a:txBody>
                    <a:bodyPr/>
                    <a:lstStyle/>
                    <a:p>
                      <a:pPr algn="ctr"/>
                      <a:endParaRPr lang="hr-H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253636601"/>
                  </a:ext>
                </a:extLst>
              </a:tr>
            </a:tbl>
          </a:graphicData>
        </a:graphic>
      </p:graphicFrame>
      <p:sp>
        <p:nvSpPr>
          <p:cNvPr id="97" name="TextBox 96">
            <a:extLst>
              <a:ext uri="{FF2B5EF4-FFF2-40B4-BE49-F238E27FC236}">
                <a16:creationId xmlns="" xmlns:a16="http://schemas.microsoft.com/office/drawing/2014/main" id="{AE5A8EC3-C62A-4528-B37A-C7B6F3075AAF}"/>
              </a:ext>
            </a:extLst>
          </p:cNvPr>
          <p:cNvSpPr txBox="1"/>
          <p:nvPr/>
        </p:nvSpPr>
        <p:spPr>
          <a:xfrm>
            <a:off x="3262548" y="3868521"/>
            <a:ext cx="14198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2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="" xmlns:a16="http://schemas.microsoft.com/office/drawing/2014/main" id="{D346DA5F-4CCF-49CA-BC5C-2B168DC674F5}"/>
              </a:ext>
            </a:extLst>
          </p:cNvPr>
          <p:cNvSpPr txBox="1"/>
          <p:nvPr/>
        </p:nvSpPr>
        <p:spPr>
          <a:xfrm>
            <a:off x="3262548" y="4197803"/>
            <a:ext cx="14198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3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="" xmlns:a16="http://schemas.microsoft.com/office/drawing/2014/main" id="{A684E9DD-9ABC-4E6C-88DC-603465BA216F}"/>
              </a:ext>
            </a:extLst>
          </p:cNvPr>
          <p:cNvSpPr txBox="1"/>
          <p:nvPr/>
        </p:nvSpPr>
        <p:spPr>
          <a:xfrm>
            <a:off x="3262547" y="4531098"/>
            <a:ext cx="14198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E3F7409F-A5A5-4CF7-B137-D6D1CF244A19}"/>
              </a:ext>
            </a:extLst>
          </p:cNvPr>
          <p:cNvSpPr txBox="1"/>
          <p:nvPr/>
        </p:nvSpPr>
        <p:spPr>
          <a:xfrm>
            <a:off x="3270236" y="3337094"/>
            <a:ext cx="14071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500" b="1" dirty="0" err="1">
                <a:solidFill>
                  <a:schemeClr val="bg1"/>
                </a:solidFill>
              </a:rPr>
              <a:t>Karakteristčne</a:t>
            </a:r>
            <a:r>
              <a:rPr lang="hr-HR" sz="1500" b="1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hr-HR" sz="1500" b="1" dirty="0">
                <a:solidFill>
                  <a:schemeClr val="bg1"/>
                </a:solidFill>
              </a:rPr>
              <a:t>točke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="" xmlns:a16="http://schemas.microsoft.com/office/drawing/2014/main" id="{584C09AE-C0CD-4A43-960D-B22CEA38CE0D}"/>
              </a:ext>
            </a:extLst>
          </p:cNvPr>
          <p:cNvSpPr txBox="1"/>
          <p:nvPr/>
        </p:nvSpPr>
        <p:spPr>
          <a:xfrm>
            <a:off x="1132701" y="3904793"/>
            <a:ext cx="14198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1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="" xmlns:a16="http://schemas.microsoft.com/office/drawing/2014/main" id="{372191AA-A9B7-4906-954C-EB2A7BB7B406}"/>
              </a:ext>
            </a:extLst>
          </p:cNvPr>
          <p:cNvSpPr txBox="1"/>
          <p:nvPr/>
        </p:nvSpPr>
        <p:spPr>
          <a:xfrm>
            <a:off x="1132701" y="4234075"/>
            <a:ext cx="14198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6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B67584FF-B0FA-45DA-8891-5EBA1A6870A8}"/>
              </a:ext>
            </a:extLst>
          </p:cNvPr>
          <p:cNvSpPr txBox="1"/>
          <p:nvPr/>
        </p:nvSpPr>
        <p:spPr>
          <a:xfrm>
            <a:off x="1132700" y="4567370"/>
            <a:ext cx="14198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5</a:t>
            </a:r>
          </a:p>
        </p:txBody>
      </p:sp>
      <p:sp>
        <p:nvSpPr>
          <p:cNvPr id="68" name="Freeform 117">
            <a:extLst>
              <a:ext uri="{FF2B5EF4-FFF2-40B4-BE49-F238E27FC236}">
                <a16:creationId xmlns="" xmlns:a16="http://schemas.microsoft.com/office/drawing/2014/main" id="{B984A8DA-AEA2-44C0-9A6A-33544ED34493}"/>
              </a:ext>
            </a:extLst>
          </p:cNvPr>
          <p:cNvSpPr>
            <a:spLocks/>
          </p:cNvSpPr>
          <p:nvPr/>
        </p:nvSpPr>
        <p:spPr bwMode="auto">
          <a:xfrm>
            <a:off x="8766601" y="4344193"/>
            <a:ext cx="754063" cy="1047750"/>
          </a:xfrm>
          <a:custGeom>
            <a:avLst/>
            <a:gdLst>
              <a:gd name="T0" fmla="*/ 237 w 475"/>
              <a:gd name="T1" fmla="*/ 660 h 660"/>
              <a:gd name="T2" fmla="*/ 475 w 475"/>
              <a:gd name="T3" fmla="*/ 601 h 660"/>
              <a:gd name="T4" fmla="*/ 462 w 475"/>
              <a:gd name="T5" fmla="*/ 437 h 660"/>
              <a:gd name="T6" fmla="*/ 237 w 475"/>
              <a:gd name="T7" fmla="*/ 0 h 660"/>
              <a:gd name="T8" fmla="*/ 12 w 475"/>
              <a:gd name="T9" fmla="*/ 437 h 660"/>
              <a:gd name="T10" fmla="*/ 0 w 475"/>
              <a:gd name="T11" fmla="*/ 601 h 660"/>
              <a:gd name="T12" fmla="*/ 237 w 475"/>
              <a:gd name="T13" fmla="*/ 660 h 6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75" h="660">
                <a:moveTo>
                  <a:pt x="237" y="660"/>
                </a:moveTo>
                <a:lnTo>
                  <a:pt x="475" y="601"/>
                </a:lnTo>
                <a:lnTo>
                  <a:pt x="462" y="437"/>
                </a:lnTo>
                <a:lnTo>
                  <a:pt x="237" y="0"/>
                </a:lnTo>
                <a:lnTo>
                  <a:pt x="12" y="437"/>
                </a:lnTo>
                <a:lnTo>
                  <a:pt x="0" y="601"/>
                </a:lnTo>
                <a:lnTo>
                  <a:pt x="237" y="660"/>
                </a:lnTo>
                <a:close/>
              </a:path>
            </a:pathLst>
          </a:custGeom>
          <a:noFill/>
          <a:ln w="19050" cap="flat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71" name="Title 1">
            <a:extLst>
              <a:ext uri="{FF2B5EF4-FFF2-40B4-BE49-F238E27FC236}">
                <a16:creationId xmlns="" xmlns:a16="http://schemas.microsoft.com/office/drawing/2014/main" id="{4D4404E2-E38D-4B6E-8E44-9CE06497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768350"/>
          </a:xfrm>
        </p:spPr>
        <p:txBody>
          <a:bodyPr>
            <a:normAutofit fontScale="90000"/>
          </a:bodyPr>
          <a:lstStyle/>
          <a:p>
            <a:r>
              <a:rPr lang="hr-HR" sz="2800" dirty="0"/>
              <a:t>Određivanje karakterističnih točaka </a:t>
            </a:r>
          </a:p>
        </p:txBody>
      </p:sp>
    </p:spTree>
    <p:extLst>
      <p:ext uri="{BB962C8B-B14F-4D97-AF65-F5344CB8AC3E}">
        <p14:creationId xmlns:p14="http://schemas.microsoft.com/office/powerpoint/2010/main" val="45838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8" grpId="0" animBg="1"/>
      <p:bldP spid="90" grpId="0" animBg="1"/>
      <p:bldP spid="91" grpId="0" animBg="1"/>
      <p:bldP spid="92" grpId="0"/>
      <p:bldP spid="6" grpId="0"/>
      <p:bldP spid="97" grpId="0"/>
      <p:bldP spid="98" grpId="0"/>
      <p:bldP spid="99" grpId="0"/>
      <p:bldP spid="7" grpId="0"/>
      <p:bldP spid="6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95188D0-DA2A-4F71-950C-68B0B4A469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55663" y="1253331"/>
            <a:ext cx="5181600" cy="4351338"/>
          </a:xfrm>
        </p:spPr>
        <p:txBody>
          <a:bodyPr/>
          <a:lstStyle/>
          <a:p>
            <a:r>
              <a:rPr lang="hr-HR" sz="1800" dirty="0"/>
              <a:t>Odsječci na glavnim središnjim  osima tromosti:</a:t>
            </a:r>
          </a:p>
          <a:p>
            <a:endParaRPr lang="hr-HR" dirty="0"/>
          </a:p>
        </p:txBody>
      </p:sp>
      <p:graphicFrame>
        <p:nvGraphicFramePr>
          <p:cNvPr id="63" name="Object 62">
            <a:extLst>
              <a:ext uri="{FF2B5EF4-FFF2-40B4-BE49-F238E27FC236}">
                <a16:creationId xmlns="" xmlns:a16="http://schemas.microsoft.com/office/drawing/2014/main" id="{E22DBA5F-A295-47AB-939D-E8E14167AE49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108956" y="1713018"/>
          <a:ext cx="2640087" cy="872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3" name="Equation" r:id="rId3" imgW="1460160" imgH="482400" progId="Equation.DSMT4">
                  <p:embed/>
                </p:oleObj>
              </mc:Choice>
              <mc:Fallback>
                <p:oleObj name="Equation" r:id="rId3" imgW="1460160" imgH="482400" progId="Equation.DSMT4">
                  <p:embed/>
                  <p:pic>
                    <p:nvPicPr>
                      <p:cNvPr id="63" name="Object 62">
                        <a:extLst>
                          <a:ext uri="{FF2B5EF4-FFF2-40B4-BE49-F238E27FC236}">
                            <a16:creationId xmlns="" xmlns:a16="http://schemas.microsoft.com/office/drawing/2014/main" id="{E22DBA5F-A295-47AB-939D-E8E14167AE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08956" y="1713018"/>
                        <a:ext cx="2640087" cy="8723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Title 1">
            <a:extLst>
              <a:ext uri="{FF2B5EF4-FFF2-40B4-BE49-F238E27FC236}">
                <a16:creationId xmlns="" xmlns:a16="http://schemas.microsoft.com/office/drawing/2014/main" id="{4D4404E2-E38D-4B6E-8E44-9CE06497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768350"/>
          </a:xfrm>
        </p:spPr>
        <p:txBody>
          <a:bodyPr>
            <a:normAutofit fontScale="90000"/>
          </a:bodyPr>
          <a:lstStyle/>
          <a:p>
            <a:r>
              <a:rPr lang="hr-HR" sz="2800" dirty="0"/>
              <a:t>Određivanje karakterističnih točaka </a:t>
            </a:r>
          </a:p>
        </p:txBody>
      </p:sp>
      <p:sp>
        <p:nvSpPr>
          <p:cNvPr id="103" name="AutoShape 3">
            <a:extLst>
              <a:ext uri="{FF2B5EF4-FFF2-40B4-BE49-F238E27FC236}">
                <a16:creationId xmlns="" xmlns:a16="http://schemas.microsoft.com/office/drawing/2014/main" id="{07645857-BDBE-42BA-88E1-C52B93D1A538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5560597" y="170857"/>
            <a:ext cx="6731000" cy="738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4" name="Line 5">
            <a:extLst>
              <a:ext uri="{FF2B5EF4-FFF2-40B4-BE49-F238E27FC236}">
                <a16:creationId xmlns="" xmlns:a16="http://schemas.microsoft.com/office/drawing/2014/main" id="{13E2AD4F-F7A9-4187-A54A-37B8E6C923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65522" y="2910882"/>
            <a:ext cx="1284288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5" name="Line 6">
            <a:extLst>
              <a:ext uri="{FF2B5EF4-FFF2-40B4-BE49-F238E27FC236}">
                <a16:creationId xmlns="" xmlns:a16="http://schemas.microsoft.com/office/drawing/2014/main" id="{A0CC1D19-0C59-48BF-B05A-0240026FFD1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5522" y="2910882"/>
            <a:ext cx="0" cy="85566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6" name="Line 7">
            <a:extLst>
              <a:ext uri="{FF2B5EF4-FFF2-40B4-BE49-F238E27FC236}">
                <a16:creationId xmlns="" xmlns:a16="http://schemas.microsoft.com/office/drawing/2014/main" id="{93B9BB13-946C-478C-8CD1-F361F8A4D26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5522" y="3766545"/>
            <a:ext cx="3421063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7" name="Line 8">
            <a:extLst>
              <a:ext uri="{FF2B5EF4-FFF2-40B4-BE49-F238E27FC236}">
                <a16:creationId xmlns="" xmlns:a16="http://schemas.microsoft.com/office/drawing/2014/main" id="{C85BBEC7-A0AE-4902-A778-D45BCE333F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86585" y="2910882"/>
            <a:ext cx="0" cy="85566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8" name="Line 9">
            <a:extLst>
              <a:ext uri="{FF2B5EF4-FFF2-40B4-BE49-F238E27FC236}">
                <a16:creationId xmlns="" xmlns:a16="http://schemas.microsoft.com/office/drawing/2014/main" id="{108435A6-24A2-4D4D-B3F5-41969FC9FB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003885" y="2910882"/>
            <a:ext cx="128270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9" name="Line 10">
            <a:extLst>
              <a:ext uri="{FF2B5EF4-FFF2-40B4-BE49-F238E27FC236}">
                <a16:creationId xmlns="" xmlns:a16="http://schemas.microsoft.com/office/drawing/2014/main" id="{B221EF71-066F-486E-AC82-50C8DC5991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03885" y="774107"/>
            <a:ext cx="0" cy="21367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0" name="Line 11">
            <a:extLst>
              <a:ext uri="{FF2B5EF4-FFF2-40B4-BE49-F238E27FC236}">
                <a16:creationId xmlns="" xmlns:a16="http://schemas.microsoft.com/office/drawing/2014/main" id="{F93004B4-E8A4-4803-80AF-6EE1ABEABB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49810" y="774107"/>
            <a:ext cx="854075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1" name="Line 12">
            <a:extLst>
              <a:ext uri="{FF2B5EF4-FFF2-40B4-BE49-F238E27FC236}">
                <a16:creationId xmlns="" xmlns:a16="http://schemas.microsoft.com/office/drawing/2014/main" id="{68463613-A435-4D4C-A3BC-4AFC516D5311}"/>
              </a:ext>
            </a:extLst>
          </p:cNvPr>
          <p:cNvSpPr>
            <a:spLocks noChangeShapeType="1"/>
          </p:cNvSpPr>
          <p:nvPr/>
        </p:nvSpPr>
        <p:spPr bwMode="auto">
          <a:xfrm>
            <a:off x="8149810" y="774107"/>
            <a:ext cx="0" cy="21367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2" name="Line 13">
            <a:extLst>
              <a:ext uri="{FF2B5EF4-FFF2-40B4-BE49-F238E27FC236}">
                <a16:creationId xmlns="" xmlns:a16="http://schemas.microsoft.com/office/drawing/2014/main" id="{91DB1758-BA53-40BB-A6BA-41C971B261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76847" y="204195"/>
            <a:ext cx="0" cy="39639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3" name="Freeform 14">
            <a:extLst>
              <a:ext uri="{FF2B5EF4-FFF2-40B4-BE49-F238E27FC236}">
                <a16:creationId xmlns="" xmlns:a16="http://schemas.microsoft.com/office/drawing/2014/main" id="{194F639C-8F5D-4BAC-824F-8FC92F607EE3}"/>
              </a:ext>
            </a:extLst>
          </p:cNvPr>
          <p:cNvSpPr>
            <a:spLocks/>
          </p:cNvSpPr>
          <p:nvPr/>
        </p:nvSpPr>
        <p:spPr bwMode="auto">
          <a:xfrm>
            <a:off x="8526047" y="4155482"/>
            <a:ext cx="101600" cy="152400"/>
          </a:xfrm>
          <a:custGeom>
            <a:avLst/>
            <a:gdLst>
              <a:gd name="T0" fmla="*/ 64 w 64"/>
              <a:gd name="T1" fmla="*/ 0 h 96"/>
              <a:gd name="T2" fmla="*/ 32 w 64"/>
              <a:gd name="T3" fmla="*/ 96 h 96"/>
              <a:gd name="T4" fmla="*/ 0 w 64"/>
              <a:gd name="T5" fmla="*/ 0 h 96"/>
              <a:gd name="T6" fmla="*/ 64 w 64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4" h="96">
                <a:moveTo>
                  <a:pt x="64" y="0"/>
                </a:moveTo>
                <a:lnTo>
                  <a:pt x="32" y="96"/>
                </a:lnTo>
                <a:lnTo>
                  <a:pt x="0" y="0"/>
                </a:lnTo>
                <a:lnTo>
                  <a:pt x="6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4" name="Line 15">
            <a:extLst>
              <a:ext uri="{FF2B5EF4-FFF2-40B4-BE49-F238E27FC236}">
                <a16:creationId xmlns="" xmlns:a16="http://schemas.microsoft.com/office/drawing/2014/main" id="{2618C0CB-581A-4199-AB87-A8DB5CBA84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47985" y="2763245"/>
            <a:ext cx="4516438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5" name="Freeform 16">
            <a:extLst>
              <a:ext uri="{FF2B5EF4-FFF2-40B4-BE49-F238E27FC236}">
                <a16:creationId xmlns="" xmlns:a16="http://schemas.microsoft.com/office/drawing/2014/main" id="{DECE41F3-94CB-4D4E-B1D0-42DAD73DF878}"/>
              </a:ext>
            </a:extLst>
          </p:cNvPr>
          <p:cNvSpPr>
            <a:spLocks/>
          </p:cNvSpPr>
          <p:nvPr/>
        </p:nvSpPr>
        <p:spPr bwMode="auto">
          <a:xfrm>
            <a:off x="10753310" y="2712445"/>
            <a:ext cx="150813" cy="101600"/>
          </a:xfrm>
          <a:custGeom>
            <a:avLst/>
            <a:gdLst>
              <a:gd name="T0" fmla="*/ 0 w 95"/>
              <a:gd name="T1" fmla="*/ 0 h 64"/>
              <a:gd name="T2" fmla="*/ 95 w 95"/>
              <a:gd name="T3" fmla="*/ 32 h 64"/>
              <a:gd name="T4" fmla="*/ 0 w 95"/>
              <a:gd name="T5" fmla="*/ 64 h 64"/>
              <a:gd name="T6" fmla="*/ 0 w 95"/>
              <a:gd name="T7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5" h="64">
                <a:moveTo>
                  <a:pt x="0" y="0"/>
                </a:moveTo>
                <a:lnTo>
                  <a:pt x="95" y="32"/>
                </a:lnTo>
                <a:lnTo>
                  <a:pt x="0" y="6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7" name="Freeform 18">
            <a:extLst>
              <a:ext uri="{FF2B5EF4-FFF2-40B4-BE49-F238E27FC236}">
                <a16:creationId xmlns="" xmlns:a16="http://schemas.microsoft.com/office/drawing/2014/main" id="{C1D37C29-EECA-4374-A987-B8A498F85663}"/>
              </a:ext>
            </a:extLst>
          </p:cNvPr>
          <p:cNvSpPr>
            <a:spLocks noEditPoints="1"/>
          </p:cNvSpPr>
          <p:nvPr/>
        </p:nvSpPr>
        <p:spPr bwMode="auto">
          <a:xfrm>
            <a:off x="7635460" y="3253782"/>
            <a:ext cx="171450" cy="171450"/>
          </a:xfrm>
          <a:custGeom>
            <a:avLst/>
            <a:gdLst>
              <a:gd name="T0" fmla="*/ 91 w 182"/>
              <a:gd name="T1" fmla="*/ 0 h 182"/>
              <a:gd name="T2" fmla="*/ 91 w 182"/>
              <a:gd name="T3" fmla="*/ 91 h 182"/>
              <a:gd name="T4" fmla="*/ 182 w 182"/>
              <a:gd name="T5" fmla="*/ 91 h 182"/>
              <a:gd name="T6" fmla="*/ 91 w 182"/>
              <a:gd name="T7" fmla="*/ 0 h 182"/>
              <a:gd name="T8" fmla="*/ 182 w 182"/>
              <a:gd name="T9" fmla="*/ 91 h 182"/>
              <a:gd name="T10" fmla="*/ 91 w 182"/>
              <a:gd name="T11" fmla="*/ 91 h 182"/>
              <a:gd name="T12" fmla="*/ 91 w 182"/>
              <a:gd name="T13" fmla="*/ 0 h 182"/>
              <a:gd name="T14" fmla="*/ 0 w 182"/>
              <a:gd name="T15" fmla="*/ 91 h 182"/>
              <a:gd name="T16" fmla="*/ 91 w 182"/>
              <a:gd name="T17" fmla="*/ 182 h 182"/>
              <a:gd name="T18" fmla="*/ 182 w 182"/>
              <a:gd name="T19" fmla="*/ 91 h 182"/>
              <a:gd name="T20" fmla="*/ 182 w 182"/>
              <a:gd name="T21" fmla="*/ 91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2" h="182">
                <a:moveTo>
                  <a:pt x="91" y="0"/>
                </a:moveTo>
                <a:lnTo>
                  <a:pt x="91" y="91"/>
                </a:lnTo>
                <a:lnTo>
                  <a:pt x="182" y="91"/>
                </a:lnTo>
                <a:cubicBezTo>
                  <a:pt x="182" y="41"/>
                  <a:pt x="141" y="0"/>
                  <a:pt x="91" y="0"/>
                </a:cubicBezTo>
                <a:close/>
                <a:moveTo>
                  <a:pt x="182" y="91"/>
                </a:moveTo>
                <a:lnTo>
                  <a:pt x="91" y="91"/>
                </a:lnTo>
                <a:lnTo>
                  <a:pt x="91" y="0"/>
                </a:lnTo>
                <a:cubicBezTo>
                  <a:pt x="41" y="0"/>
                  <a:pt x="0" y="41"/>
                  <a:pt x="0" y="91"/>
                </a:cubicBezTo>
                <a:cubicBezTo>
                  <a:pt x="0" y="141"/>
                  <a:pt x="41" y="182"/>
                  <a:pt x="91" y="182"/>
                </a:cubicBezTo>
                <a:cubicBezTo>
                  <a:pt x="141" y="182"/>
                  <a:pt x="182" y="141"/>
                  <a:pt x="182" y="91"/>
                </a:cubicBezTo>
                <a:cubicBezTo>
                  <a:pt x="182" y="91"/>
                  <a:pt x="182" y="91"/>
                  <a:pt x="182" y="91"/>
                </a:cubicBezTo>
                <a:close/>
              </a:path>
            </a:pathLst>
          </a:custGeom>
          <a:solidFill>
            <a:srgbClr val="26131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8" name="Oval 19">
            <a:extLst>
              <a:ext uri="{FF2B5EF4-FFF2-40B4-BE49-F238E27FC236}">
                <a16:creationId xmlns="" xmlns:a16="http://schemas.microsoft.com/office/drawing/2014/main" id="{1E722024-F8B6-4ECE-B16D-D92F9D1D0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5460" y="3253782"/>
            <a:ext cx="171450" cy="171450"/>
          </a:xfrm>
          <a:prstGeom prst="ellipse">
            <a:avLst/>
          </a:prstGeom>
          <a:noFill/>
          <a:ln w="1588" cap="rnd">
            <a:solidFill>
              <a:srgbClr val="26131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9" name="Rectangle 20">
            <a:extLst>
              <a:ext uri="{FF2B5EF4-FFF2-40B4-BE49-F238E27FC236}">
                <a16:creationId xmlns="" xmlns:a16="http://schemas.microsoft.com/office/drawing/2014/main" id="{8DFB3657-92A5-4EBB-BF3F-EE0E324BB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0510" y="2915645"/>
            <a:ext cx="331788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500" b="0" i="0" u="none" strike="noStrike" cap="none" normalizeH="0" baseline="0" dirty="0">
                <a:ln>
                  <a:noFill/>
                </a:ln>
                <a:solidFill>
                  <a:srgbClr val="261313"/>
                </a:solidFill>
                <a:effectLst/>
                <a:latin typeface="Trebuchet MS" panose="020B0603020202020204" pitchFamily="34" charset="0"/>
              </a:rPr>
              <a:t>A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0" name="Line 21">
            <a:extLst>
              <a:ext uri="{FF2B5EF4-FFF2-40B4-BE49-F238E27FC236}">
                <a16:creationId xmlns="" xmlns:a16="http://schemas.microsoft.com/office/drawing/2014/main" id="{F1778A45-87C6-416A-8334-4CE69D13AE30}"/>
              </a:ext>
            </a:extLst>
          </p:cNvPr>
          <p:cNvSpPr>
            <a:spLocks noChangeShapeType="1"/>
          </p:cNvSpPr>
          <p:nvPr/>
        </p:nvSpPr>
        <p:spPr bwMode="auto">
          <a:xfrm>
            <a:off x="8576847" y="2763245"/>
            <a:ext cx="728663" cy="0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21" name="Line 22">
            <a:extLst>
              <a:ext uri="{FF2B5EF4-FFF2-40B4-BE49-F238E27FC236}">
                <a16:creationId xmlns="" xmlns:a16="http://schemas.microsoft.com/office/drawing/2014/main" id="{4247B4D9-A96D-45D2-8217-B2FDA994EB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77095" y="1539280"/>
            <a:ext cx="0" cy="1239838"/>
          </a:xfrm>
          <a:prstGeom prst="line">
            <a:avLst/>
          </a:prstGeom>
          <a:ln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33" name="Freeform 34">
            <a:extLst>
              <a:ext uri="{FF2B5EF4-FFF2-40B4-BE49-F238E27FC236}">
                <a16:creationId xmlns="" xmlns:a16="http://schemas.microsoft.com/office/drawing/2014/main" id="{3697FCAA-A88F-4AD6-823D-A6A5F899DB42}"/>
              </a:ext>
            </a:extLst>
          </p:cNvPr>
          <p:cNvSpPr>
            <a:spLocks/>
          </p:cNvSpPr>
          <p:nvPr/>
        </p:nvSpPr>
        <p:spPr bwMode="auto">
          <a:xfrm>
            <a:off x="8191085" y="2052045"/>
            <a:ext cx="769938" cy="1073150"/>
          </a:xfrm>
          <a:custGeom>
            <a:avLst/>
            <a:gdLst>
              <a:gd name="T0" fmla="*/ 0 w 485"/>
              <a:gd name="T1" fmla="*/ 616 h 676"/>
              <a:gd name="T2" fmla="*/ 13 w 485"/>
              <a:gd name="T3" fmla="*/ 448 h 676"/>
              <a:gd name="T4" fmla="*/ 243 w 485"/>
              <a:gd name="T5" fmla="*/ 0 h 676"/>
              <a:gd name="T6" fmla="*/ 472 w 485"/>
              <a:gd name="T7" fmla="*/ 448 h 676"/>
              <a:gd name="T8" fmla="*/ 485 w 485"/>
              <a:gd name="T9" fmla="*/ 616 h 676"/>
              <a:gd name="T10" fmla="*/ 243 w 485"/>
              <a:gd name="T11" fmla="*/ 676 h 676"/>
              <a:gd name="T12" fmla="*/ 0 w 485"/>
              <a:gd name="T13" fmla="*/ 616 h 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85" h="676">
                <a:moveTo>
                  <a:pt x="0" y="616"/>
                </a:moveTo>
                <a:lnTo>
                  <a:pt x="13" y="448"/>
                </a:lnTo>
                <a:lnTo>
                  <a:pt x="243" y="0"/>
                </a:lnTo>
                <a:lnTo>
                  <a:pt x="472" y="448"/>
                </a:lnTo>
                <a:lnTo>
                  <a:pt x="485" y="616"/>
                </a:lnTo>
                <a:lnTo>
                  <a:pt x="243" y="676"/>
                </a:lnTo>
                <a:lnTo>
                  <a:pt x="0" y="616"/>
                </a:lnTo>
                <a:close/>
              </a:path>
            </a:pathLst>
          </a:custGeom>
          <a:noFill/>
          <a:ln w="238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9" name="Rectangle 10">
            <a:extLst>
              <a:ext uri="{FF2B5EF4-FFF2-40B4-BE49-F238E27FC236}">
                <a16:creationId xmlns="" xmlns:a16="http://schemas.microsoft.com/office/drawing/2014/main" id="{7171818F-9A93-4893-825D-060823529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5645" y="3842439"/>
            <a:ext cx="2952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z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11">
            <a:extLst>
              <a:ext uri="{FF2B5EF4-FFF2-40B4-BE49-F238E27FC236}">
                <a16:creationId xmlns="" xmlns:a16="http://schemas.microsoft.com/office/drawing/2014/main" id="{0EACDE95-FD17-4366-B13C-50379E4BF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60798" y="2277468"/>
            <a:ext cx="31115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y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23">
            <a:extLst>
              <a:ext uri="{FF2B5EF4-FFF2-40B4-BE49-F238E27FC236}">
                <a16:creationId xmlns="" xmlns:a16="http://schemas.microsoft.com/office/drawing/2014/main" id="{5586FAEB-B60D-4999-AA85-71C757080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5953" y="3734312"/>
            <a:ext cx="1619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rebuchet MS" panose="020B0603020202020204" pitchFamily="34" charset="0"/>
              </a:rPr>
              <a:t>1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82" name="Flowchart: Connector 81">
            <a:extLst>
              <a:ext uri="{FF2B5EF4-FFF2-40B4-BE49-F238E27FC236}">
                <a16:creationId xmlns="" xmlns:a16="http://schemas.microsoft.com/office/drawing/2014/main" id="{9AE7914D-31FD-480B-B686-E19B5EF17224}"/>
              </a:ext>
            </a:extLst>
          </p:cNvPr>
          <p:cNvSpPr/>
          <p:nvPr/>
        </p:nvSpPr>
        <p:spPr>
          <a:xfrm>
            <a:off x="6777511" y="3683272"/>
            <a:ext cx="173147" cy="158380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3" name="Flowchart: Connector 82">
            <a:extLst>
              <a:ext uri="{FF2B5EF4-FFF2-40B4-BE49-F238E27FC236}">
                <a16:creationId xmlns="" xmlns:a16="http://schemas.microsoft.com/office/drawing/2014/main" id="{48DFE865-25FD-4B8C-9ADF-63EF8A91F6E0}"/>
              </a:ext>
            </a:extLst>
          </p:cNvPr>
          <p:cNvSpPr/>
          <p:nvPr/>
        </p:nvSpPr>
        <p:spPr>
          <a:xfrm>
            <a:off x="10198683" y="3684471"/>
            <a:ext cx="173147" cy="158380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4" name="Rectangle 83">
            <a:extLst>
              <a:ext uri="{FF2B5EF4-FFF2-40B4-BE49-F238E27FC236}">
                <a16:creationId xmlns="" xmlns:a16="http://schemas.microsoft.com/office/drawing/2014/main" id="{070A1008-4AC8-4650-8579-B571F3FB2D65}"/>
              </a:ext>
            </a:extLst>
          </p:cNvPr>
          <p:cNvSpPr/>
          <p:nvPr/>
        </p:nvSpPr>
        <p:spPr>
          <a:xfrm>
            <a:off x="10341394" y="368565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5" name="Flowchart: Connector 84">
            <a:extLst>
              <a:ext uri="{FF2B5EF4-FFF2-40B4-BE49-F238E27FC236}">
                <a16:creationId xmlns="" xmlns:a16="http://schemas.microsoft.com/office/drawing/2014/main" id="{83F7824F-13EF-445F-9146-610E8B7B170F}"/>
              </a:ext>
            </a:extLst>
          </p:cNvPr>
          <p:cNvSpPr/>
          <p:nvPr/>
        </p:nvSpPr>
        <p:spPr>
          <a:xfrm>
            <a:off x="10198473" y="2831044"/>
            <a:ext cx="173147" cy="158380"/>
          </a:xfrm>
          <a:prstGeom prst="flowChartConnector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6" name="Rectangle 85">
            <a:extLst>
              <a:ext uri="{FF2B5EF4-FFF2-40B4-BE49-F238E27FC236}">
                <a16:creationId xmlns="" xmlns:a16="http://schemas.microsoft.com/office/drawing/2014/main" id="{BB3284DB-C341-4B01-A168-941D230425E3}"/>
              </a:ext>
            </a:extLst>
          </p:cNvPr>
          <p:cNvSpPr/>
          <p:nvPr/>
        </p:nvSpPr>
        <p:spPr>
          <a:xfrm>
            <a:off x="10336622" y="288498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6"/>
                </a:solidFill>
              </a:rPr>
              <a:t>3</a:t>
            </a:r>
          </a:p>
        </p:txBody>
      </p:sp>
      <p:sp>
        <p:nvSpPr>
          <p:cNvPr id="87" name="Flowchart: Connector 86">
            <a:extLst>
              <a:ext uri="{FF2B5EF4-FFF2-40B4-BE49-F238E27FC236}">
                <a16:creationId xmlns="" xmlns:a16="http://schemas.microsoft.com/office/drawing/2014/main" id="{09638F05-0917-4BDB-99DE-E020D24C1105}"/>
              </a:ext>
            </a:extLst>
          </p:cNvPr>
          <p:cNvSpPr/>
          <p:nvPr/>
        </p:nvSpPr>
        <p:spPr>
          <a:xfrm>
            <a:off x="8919015" y="696504"/>
            <a:ext cx="173147" cy="158380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8" name="Rectangle 87">
            <a:extLst>
              <a:ext uri="{FF2B5EF4-FFF2-40B4-BE49-F238E27FC236}">
                <a16:creationId xmlns="" xmlns:a16="http://schemas.microsoft.com/office/drawing/2014/main" id="{0F741A35-77CA-4758-8049-9A019D1A00D2}"/>
              </a:ext>
            </a:extLst>
          </p:cNvPr>
          <p:cNvSpPr/>
          <p:nvPr/>
        </p:nvSpPr>
        <p:spPr>
          <a:xfrm>
            <a:off x="8959458" y="27910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5"/>
                </a:solidFill>
              </a:rPr>
              <a:t>4</a:t>
            </a:r>
          </a:p>
        </p:txBody>
      </p:sp>
      <p:sp>
        <p:nvSpPr>
          <p:cNvPr id="89" name="Flowchart: Connector 88">
            <a:extLst>
              <a:ext uri="{FF2B5EF4-FFF2-40B4-BE49-F238E27FC236}">
                <a16:creationId xmlns="" xmlns:a16="http://schemas.microsoft.com/office/drawing/2014/main" id="{56B69B26-C5C0-4F19-885C-AC510BF29DDF}"/>
              </a:ext>
            </a:extLst>
          </p:cNvPr>
          <p:cNvSpPr/>
          <p:nvPr/>
        </p:nvSpPr>
        <p:spPr>
          <a:xfrm>
            <a:off x="8059057" y="690762"/>
            <a:ext cx="173147" cy="158380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rgbClr val="00B0F0"/>
              </a:solidFill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="" xmlns:a16="http://schemas.microsoft.com/office/drawing/2014/main" id="{8961F746-5CA8-49CE-BF3F-99CDAFB8D4FB}"/>
              </a:ext>
            </a:extLst>
          </p:cNvPr>
          <p:cNvSpPr/>
          <p:nvPr/>
        </p:nvSpPr>
        <p:spPr>
          <a:xfrm>
            <a:off x="7994252" y="26149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rgbClr val="00B0F0"/>
                </a:solidFill>
              </a:rPr>
              <a:t>5</a:t>
            </a:r>
          </a:p>
        </p:txBody>
      </p:sp>
      <p:sp>
        <p:nvSpPr>
          <p:cNvPr id="94" name="Flowchart: Connector 93">
            <a:extLst>
              <a:ext uri="{FF2B5EF4-FFF2-40B4-BE49-F238E27FC236}">
                <a16:creationId xmlns="" xmlns:a16="http://schemas.microsoft.com/office/drawing/2014/main" id="{6E1085EB-8E84-4E23-8293-7BE052EA5906}"/>
              </a:ext>
            </a:extLst>
          </p:cNvPr>
          <p:cNvSpPr/>
          <p:nvPr/>
        </p:nvSpPr>
        <p:spPr>
          <a:xfrm>
            <a:off x="6777511" y="2829603"/>
            <a:ext cx="173147" cy="158380"/>
          </a:xfrm>
          <a:prstGeom prst="flowChartConnector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5" name="Rectangle 94">
            <a:extLst>
              <a:ext uri="{FF2B5EF4-FFF2-40B4-BE49-F238E27FC236}">
                <a16:creationId xmlns="" xmlns:a16="http://schemas.microsoft.com/office/drawing/2014/main" id="{7EEC0F04-4DE2-4682-862D-719DEA5F3200}"/>
              </a:ext>
            </a:extLst>
          </p:cNvPr>
          <p:cNvSpPr/>
          <p:nvPr/>
        </p:nvSpPr>
        <p:spPr>
          <a:xfrm>
            <a:off x="6477368" y="281354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6"/>
                </a:solidFill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5" name="Table 134">
                <a:extLst>
                  <a:ext uri="{FF2B5EF4-FFF2-40B4-BE49-F238E27FC236}">
                    <a16:creationId xmlns="" xmlns:a16="http://schemas.microsoft.com/office/drawing/2014/main" id="{881597A1-6CD5-4AC5-9CFB-4F6D059055B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95683829"/>
                  </p:ext>
                </p:extLst>
              </p:nvPr>
            </p:nvGraphicFramePr>
            <p:xfrm>
              <a:off x="921780" y="2964264"/>
              <a:ext cx="4753893" cy="191514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24041">
                      <a:extLst>
                        <a:ext uri="{9D8B030D-6E8A-4147-A177-3AD203B41FA5}">
                          <a16:colId xmlns="" xmlns:a16="http://schemas.microsoft.com/office/drawing/2014/main" val="3207600745"/>
                        </a:ext>
                      </a:extLst>
                    </a:gridCol>
                    <a:gridCol w="832463">
                      <a:extLst>
                        <a:ext uri="{9D8B030D-6E8A-4147-A177-3AD203B41FA5}">
                          <a16:colId xmlns="" xmlns:a16="http://schemas.microsoft.com/office/drawing/2014/main" val="2089169032"/>
                        </a:ext>
                      </a:extLst>
                    </a:gridCol>
                    <a:gridCol w="831392">
                      <a:extLst>
                        <a:ext uri="{9D8B030D-6E8A-4147-A177-3AD203B41FA5}">
                          <a16:colId xmlns="" xmlns:a16="http://schemas.microsoft.com/office/drawing/2014/main" val="2516733456"/>
                        </a:ext>
                      </a:extLst>
                    </a:gridCol>
                    <a:gridCol w="833534">
                      <a:extLst>
                        <a:ext uri="{9D8B030D-6E8A-4147-A177-3AD203B41FA5}">
                          <a16:colId xmlns="" xmlns:a16="http://schemas.microsoft.com/office/drawing/2014/main" val="489604732"/>
                        </a:ext>
                      </a:extLst>
                    </a:gridCol>
                    <a:gridCol w="832463">
                      <a:extLst>
                        <a:ext uri="{9D8B030D-6E8A-4147-A177-3AD203B41FA5}">
                          <a16:colId xmlns="" xmlns:a16="http://schemas.microsoft.com/office/drawing/2014/main" val="1666726117"/>
                        </a:ext>
                      </a:extLst>
                    </a:gridCol>
                  </a:tblGrid>
                  <a:tr h="57402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Karakteristične točke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z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hr-HR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1500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hr-HR" sz="1500" b="1" i="1" smtClean="0">
                                        <a:latin typeface="Cambria Math" panose="02040503050406030204" pitchFamily="18" charset="0"/>
                                      </a:rPr>
                                      <m:t>𝒚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hr-HR" sz="15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hr-HR" sz="15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hr-HR" sz="1500" b="1" i="1" smtClean="0">
                                        <a:latin typeface="Cambria Math" panose="02040503050406030204" pitchFamily="18" charset="0"/>
                                      </a:rPr>
                                      <m:t>𝒂</m:t>
                                    </m:r>
                                  </m:e>
                                  <m:sub>
                                    <m:r>
                                      <a:rPr lang="hr-HR" sz="1500" b="1" i="1" smtClean="0">
                                        <a:latin typeface="Cambria Math" panose="02040503050406030204" pitchFamily="18" charset="0"/>
                                      </a:rPr>
                                      <m:t>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hr-HR" sz="15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841979760"/>
                      </a:ext>
                    </a:extLst>
                  </a:tr>
                  <a:tr h="3280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3130048527"/>
                      </a:ext>
                    </a:extLst>
                  </a:tr>
                  <a:tr h="3280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2629259088"/>
                      </a:ext>
                    </a:extLst>
                  </a:tr>
                  <a:tr h="32801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4253636601"/>
                      </a:ext>
                    </a:extLst>
                  </a:tr>
                  <a:tr h="328013"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val="27052292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5" name="Table 134">
                <a:extLst>
                  <a:ext uri="{FF2B5EF4-FFF2-40B4-BE49-F238E27FC236}">
                    <a16:creationId xmlns:a16="http://schemas.microsoft.com/office/drawing/2014/main" id="{881597A1-6CD5-4AC5-9CFB-4F6D059055B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95683829"/>
                  </p:ext>
                </p:extLst>
              </p:nvPr>
            </p:nvGraphicFramePr>
            <p:xfrm>
              <a:off x="921780" y="2964264"/>
              <a:ext cx="4753893" cy="191514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24041">
                      <a:extLst>
                        <a:ext uri="{9D8B030D-6E8A-4147-A177-3AD203B41FA5}">
                          <a16:colId xmlns:a16="http://schemas.microsoft.com/office/drawing/2014/main" val="3207600745"/>
                        </a:ext>
                      </a:extLst>
                    </a:gridCol>
                    <a:gridCol w="832463">
                      <a:extLst>
                        <a:ext uri="{9D8B030D-6E8A-4147-A177-3AD203B41FA5}">
                          <a16:colId xmlns:a16="http://schemas.microsoft.com/office/drawing/2014/main" val="2089169032"/>
                        </a:ext>
                      </a:extLst>
                    </a:gridCol>
                    <a:gridCol w="831392">
                      <a:extLst>
                        <a:ext uri="{9D8B030D-6E8A-4147-A177-3AD203B41FA5}">
                          <a16:colId xmlns:a16="http://schemas.microsoft.com/office/drawing/2014/main" val="2516733456"/>
                        </a:ext>
                      </a:extLst>
                    </a:gridCol>
                    <a:gridCol w="833534">
                      <a:extLst>
                        <a:ext uri="{9D8B030D-6E8A-4147-A177-3AD203B41FA5}">
                          <a16:colId xmlns:a16="http://schemas.microsoft.com/office/drawing/2014/main" val="489604732"/>
                        </a:ext>
                      </a:extLst>
                    </a:gridCol>
                    <a:gridCol w="832463">
                      <a:extLst>
                        <a:ext uri="{9D8B030D-6E8A-4147-A177-3AD203B41FA5}">
                          <a16:colId xmlns:a16="http://schemas.microsoft.com/office/drawing/2014/main" val="1666726117"/>
                        </a:ext>
                      </a:extLst>
                    </a:gridCol>
                  </a:tblGrid>
                  <a:tr h="57402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Karakteristične točke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500" dirty="0"/>
                            <a:t>z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370803" t="-1064" r="-102920" b="-2372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sr-Latn-R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470803" t="-1064" r="-2920" b="-23723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41979760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2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30048527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3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629259088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hr-HR" sz="1600" dirty="0"/>
                            <a:t>4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253636601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hr-HR" sz="16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270522928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6" name="TextBox 135">
            <a:extLst>
              <a:ext uri="{FF2B5EF4-FFF2-40B4-BE49-F238E27FC236}">
                <a16:creationId xmlns="" xmlns:a16="http://schemas.microsoft.com/office/drawing/2014/main" id="{0BD31070-ED4F-4004-B454-E747650A434D}"/>
              </a:ext>
            </a:extLst>
          </p:cNvPr>
          <p:cNvSpPr txBox="1"/>
          <p:nvPr/>
        </p:nvSpPr>
        <p:spPr>
          <a:xfrm>
            <a:off x="2329143" y="3550505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200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="" xmlns:a16="http://schemas.microsoft.com/office/drawing/2014/main" id="{9F054EE7-4F6B-4C26-BF23-20DDCC7B3F3B}"/>
              </a:ext>
            </a:extLst>
          </p:cNvPr>
          <p:cNvSpPr txBox="1"/>
          <p:nvPr/>
        </p:nvSpPr>
        <p:spPr>
          <a:xfrm>
            <a:off x="3176431" y="3550505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117,31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="" xmlns:a16="http://schemas.microsoft.com/office/drawing/2014/main" id="{4C1CB4CF-2FD8-4A0B-8F5C-C48FB2638C41}"/>
              </a:ext>
            </a:extLst>
          </p:cNvPr>
          <p:cNvSpPr txBox="1"/>
          <p:nvPr/>
        </p:nvSpPr>
        <p:spPr>
          <a:xfrm>
            <a:off x="4006694" y="3531453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-42,63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="" xmlns:a16="http://schemas.microsoft.com/office/drawing/2014/main" id="{1D23BA60-7326-4A98-A70D-B3F9F12EE0A1}"/>
              </a:ext>
            </a:extLst>
          </p:cNvPr>
          <p:cNvSpPr txBox="1"/>
          <p:nvPr/>
        </p:nvSpPr>
        <p:spPr>
          <a:xfrm>
            <a:off x="4842298" y="3545742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-83,18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="" xmlns:a16="http://schemas.microsoft.com/office/drawing/2014/main" id="{2B98900A-E489-45EB-9AFD-B1C2343D44C4}"/>
              </a:ext>
            </a:extLst>
          </p:cNvPr>
          <p:cNvSpPr txBox="1"/>
          <p:nvPr/>
        </p:nvSpPr>
        <p:spPr>
          <a:xfrm>
            <a:off x="2329143" y="3870007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200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="" xmlns:a16="http://schemas.microsoft.com/office/drawing/2014/main" id="{749217BA-C939-42DD-9C90-BF73056E25E2}"/>
              </a:ext>
            </a:extLst>
          </p:cNvPr>
          <p:cNvSpPr txBox="1"/>
          <p:nvPr/>
        </p:nvSpPr>
        <p:spPr>
          <a:xfrm>
            <a:off x="3988372" y="3866876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-42,63</a:t>
            </a:r>
          </a:p>
        </p:txBody>
      </p:sp>
      <p:sp>
        <p:nvSpPr>
          <p:cNvPr id="142" name="TextBox 141">
            <a:extLst>
              <a:ext uri="{FF2B5EF4-FFF2-40B4-BE49-F238E27FC236}">
                <a16:creationId xmlns="" xmlns:a16="http://schemas.microsoft.com/office/drawing/2014/main" id="{9A162C4D-8CE3-4DC4-A9B0-3871AA14681D}"/>
              </a:ext>
            </a:extLst>
          </p:cNvPr>
          <p:cNvSpPr txBox="1"/>
          <p:nvPr/>
        </p:nvSpPr>
        <p:spPr>
          <a:xfrm>
            <a:off x="4840430" y="3869937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-563,71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="" xmlns:a16="http://schemas.microsoft.com/office/drawing/2014/main" id="{220EB45D-79FA-4264-B655-721ACA4E378F}"/>
              </a:ext>
            </a:extLst>
          </p:cNvPr>
          <p:cNvSpPr txBox="1"/>
          <p:nvPr/>
        </p:nvSpPr>
        <p:spPr>
          <a:xfrm>
            <a:off x="4851102" y="4189509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41,93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="" xmlns:a16="http://schemas.microsoft.com/office/drawing/2014/main" id="{2A6512F0-83A7-40B2-9451-8E2FFD749B49}"/>
              </a:ext>
            </a:extLst>
          </p:cNvPr>
          <p:cNvSpPr txBox="1"/>
          <p:nvPr/>
        </p:nvSpPr>
        <p:spPr>
          <a:xfrm>
            <a:off x="4853491" y="4528063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-144,97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="" xmlns:a16="http://schemas.microsoft.com/office/drawing/2014/main" id="{7965C2B2-CC9C-4679-857F-9D8FD3C0E823}"/>
              </a:ext>
            </a:extLst>
          </p:cNvPr>
          <p:cNvSpPr txBox="1"/>
          <p:nvPr/>
        </p:nvSpPr>
        <p:spPr>
          <a:xfrm>
            <a:off x="2331794" y="4189509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50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="" xmlns:a16="http://schemas.microsoft.com/office/drawing/2014/main" id="{DB21A285-1A2F-4617-80A9-4A80B4D76266}"/>
              </a:ext>
            </a:extLst>
          </p:cNvPr>
          <p:cNvSpPr txBox="1"/>
          <p:nvPr/>
        </p:nvSpPr>
        <p:spPr>
          <a:xfrm>
            <a:off x="2334183" y="4528063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-100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="" xmlns:a16="http://schemas.microsoft.com/office/drawing/2014/main" id="{B219705A-E421-4358-B8B5-4B7C864BAAAA}"/>
              </a:ext>
            </a:extLst>
          </p:cNvPr>
          <p:cNvSpPr txBox="1"/>
          <p:nvPr/>
        </p:nvSpPr>
        <p:spPr>
          <a:xfrm>
            <a:off x="3150784" y="4199732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-232,69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="" xmlns:a16="http://schemas.microsoft.com/office/drawing/2014/main" id="{AFDDF2C4-DE96-485C-8A2D-17B01080C2E3}"/>
              </a:ext>
            </a:extLst>
          </p:cNvPr>
          <p:cNvSpPr txBox="1"/>
          <p:nvPr/>
        </p:nvSpPr>
        <p:spPr>
          <a:xfrm>
            <a:off x="3153173" y="4538286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67,31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="" xmlns:a16="http://schemas.microsoft.com/office/drawing/2014/main" id="{7331C56A-F2D2-4CFD-95FC-7D0D0AAD1B36}"/>
              </a:ext>
            </a:extLst>
          </p:cNvPr>
          <p:cNvSpPr txBox="1"/>
          <p:nvPr/>
        </p:nvSpPr>
        <p:spPr>
          <a:xfrm>
            <a:off x="3988372" y="4207411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-170,51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="" xmlns:a16="http://schemas.microsoft.com/office/drawing/2014/main" id="{BDC47C8B-3F6B-4BB4-AF7D-4A56B03DAB43}"/>
              </a:ext>
            </a:extLst>
          </p:cNvPr>
          <p:cNvSpPr txBox="1"/>
          <p:nvPr/>
        </p:nvSpPr>
        <p:spPr>
          <a:xfrm>
            <a:off x="3990761" y="4545965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85,26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="" xmlns:a16="http://schemas.microsoft.com/office/drawing/2014/main" id="{04065FCC-316C-48B3-930A-7545FB9ED3A7}"/>
              </a:ext>
            </a:extLst>
          </p:cNvPr>
          <p:cNvSpPr txBox="1"/>
          <p:nvPr/>
        </p:nvSpPr>
        <p:spPr>
          <a:xfrm>
            <a:off x="939063" y="4542109"/>
            <a:ext cx="139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A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9DF4FED5-E043-4B2C-B0B1-FF873879F33E}"/>
              </a:ext>
            </a:extLst>
          </p:cNvPr>
          <p:cNvSpPr txBox="1"/>
          <p:nvPr/>
        </p:nvSpPr>
        <p:spPr>
          <a:xfrm>
            <a:off x="3163794" y="3859922"/>
            <a:ext cx="847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/>
              <a:t>17,31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Rectangle 71">
                <a:extLst>
                  <a:ext uri="{FF2B5EF4-FFF2-40B4-BE49-F238E27FC236}">
                    <a16:creationId xmlns="" xmlns:a16="http://schemas.microsoft.com/office/drawing/2014/main" id="{155882B2-76DA-439A-9E42-1980BEF14436}"/>
                  </a:ext>
                </a:extLst>
              </p:cNvPr>
              <p:cNvSpPr/>
              <p:nvPr/>
            </p:nvSpPr>
            <p:spPr>
              <a:xfrm>
                <a:off x="8770868" y="2374309"/>
                <a:ext cx="457689" cy="3611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hr-HR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</m:oMath>
                  </m:oMathPara>
                </a14:m>
                <a:endParaRPr lang="hr-HR" sz="1600" dirty="0"/>
              </a:p>
            </p:txBody>
          </p:sp>
        </mc:Choice>
        <mc:Fallback xmlns=""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155882B2-76DA-439A-9E42-1980BEF144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0868" y="2374309"/>
                <a:ext cx="457689" cy="361125"/>
              </a:xfrm>
              <a:prstGeom prst="rect">
                <a:avLst/>
              </a:prstGeom>
              <a:blipFill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>
                <a:extLst>
                  <a:ext uri="{FF2B5EF4-FFF2-40B4-BE49-F238E27FC236}">
                    <a16:creationId xmlns="" xmlns:a16="http://schemas.microsoft.com/office/drawing/2014/main" id="{F340CC69-4E43-4ECB-A9A2-287A20009E1A}"/>
                  </a:ext>
                </a:extLst>
              </p:cNvPr>
              <p:cNvSpPr/>
              <p:nvPr/>
            </p:nvSpPr>
            <p:spPr>
              <a:xfrm>
                <a:off x="8190780" y="1593680"/>
                <a:ext cx="44486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b>
                          <m:r>
                            <a:rPr lang="hr-HR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sub>
                      </m:sSub>
                    </m:oMath>
                  </m:oMathPara>
                </a14:m>
                <a:endParaRPr lang="hr-HR" sz="1600" dirty="0">
                  <a:solidFill>
                    <a:srgbClr val="00B0F0"/>
                  </a:solidFill>
                </a:endParaRPr>
              </a:p>
            </p:txBody>
          </p:sp>
        </mc:Choice>
        <mc:Fallback xmlns=""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F340CC69-4E43-4ECB-A9A2-287A20009E1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90780" y="1593680"/>
                <a:ext cx="444865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Line 23">
            <a:extLst>
              <a:ext uri="{FF2B5EF4-FFF2-40B4-BE49-F238E27FC236}">
                <a16:creationId xmlns="" xmlns:a16="http://schemas.microsoft.com/office/drawing/2014/main" id="{AF8D1D7E-834B-4AAD-A0CC-5E2D06984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7800560" y="204195"/>
            <a:ext cx="3768725" cy="6408738"/>
          </a:xfrm>
          <a:prstGeom prst="line">
            <a:avLst/>
          </a:prstGeom>
          <a:ln w="15875">
            <a:prstDash val="lgDashDot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1" name="Rectangle 10">
            <a:extLst>
              <a:ext uri="{FF2B5EF4-FFF2-40B4-BE49-F238E27FC236}">
                <a16:creationId xmlns="" xmlns:a16="http://schemas.microsoft.com/office/drawing/2014/main" id="{C969D906-B5FE-4754-9465-7A5D391ECF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0070" y="5554070"/>
            <a:ext cx="4199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dirty="0" err="1">
                <a:solidFill>
                  <a:srgbClr val="000000"/>
                </a:solidFill>
                <a:latin typeface="Trebuchet MS" panose="020B0603020202020204" pitchFamily="34" charset="0"/>
              </a:rPr>
              <a:t>n.o</a:t>
            </a:r>
            <a:r>
              <a:rPr lang="sr-Latn-RS" altLang="sr-Latn-RS" dirty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  <a:endParaRPr kumimoji="0" lang="sr-Latn-RS" altLang="sr-Latn-R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66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 animBg="1"/>
      <p:bldP spid="119" grpId="0"/>
      <p:bldP spid="120" grpId="0" animBg="1"/>
      <p:bldP spid="121" grpId="0" animBg="1"/>
      <p:bldP spid="144" grpId="0"/>
      <p:bldP spid="150" grpId="0"/>
      <p:bldP spid="72" grpId="0"/>
      <p:bldP spid="73" grpId="0"/>
      <p:bldP spid="60" grpId="0" animBg="1"/>
      <p:bldP spid="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3A477C8-3469-488B-AB20-83F1C25FE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3"/>
            <a:ext cx="10515600" cy="6034350"/>
          </a:xfrm>
        </p:spPr>
        <p:txBody>
          <a:bodyPr/>
          <a:lstStyle/>
          <a:p>
            <a:r>
              <a:rPr lang="hr-HR" dirty="0"/>
              <a:t>Štap zadanog poprečnog presjeka opterećen je tlačnom silom F u točki A. Treba nacrtati jezgru poprečnog presjeka te primjenom jezgre odrediti normalna naprezanja. F=520 kN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="" xmlns:a16="http://schemas.microsoft.com/office/drawing/2014/main" id="{20ECCE0C-0C01-4AC3-8522-9CEBEE54395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6402168" y="2397125"/>
            <a:ext cx="3600000" cy="3407172"/>
            <a:chOff x="4054" y="1144"/>
            <a:chExt cx="2147" cy="2032"/>
          </a:xfrm>
        </p:grpSpPr>
        <p:sp>
          <p:nvSpPr>
            <p:cNvPr id="4" name="AutoShape 3">
              <a:extLst>
                <a:ext uri="{FF2B5EF4-FFF2-40B4-BE49-F238E27FC236}">
                  <a16:creationId xmlns="" xmlns:a16="http://schemas.microsoft.com/office/drawing/2014/main" id="{82EFDEAE-B411-42D8-B175-59B5A1A3CE3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4054" y="1144"/>
              <a:ext cx="2147" cy="20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7" name="Freeform 5">
              <a:extLst>
                <a:ext uri="{FF2B5EF4-FFF2-40B4-BE49-F238E27FC236}">
                  <a16:creationId xmlns="" xmlns:a16="http://schemas.microsoft.com/office/drawing/2014/main" id="{C654F0EB-9425-4B46-9E22-2EE0E9FECCD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71" y="2799"/>
              <a:ext cx="93" cy="80"/>
            </a:xfrm>
            <a:custGeom>
              <a:avLst/>
              <a:gdLst>
                <a:gd name="T0" fmla="*/ 93 w 93"/>
                <a:gd name="T1" fmla="*/ 0 h 80"/>
                <a:gd name="T2" fmla="*/ 46 w 93"/>
                <a:gd name="T3" fmla="*/ 0 h 80"/>
                <a:gd name="T4" fmla="*/ 46 w 93"/>
                <a:gd name="T5" fmla="*/ 80 h 80"/>
                <a:gd name="T6" fmla="*/ 93 w 93"/>
                <a:gd name="T7" fmla="*/ 0 h 80"/>
                <a:gd name="T8" fmla="*/ 46 w 93"/>
                <a:gd name="T9" fmla="*/ 0 h 80"/>
                <a:gd name="T10" fmla="*/ 0 w 93"/>
                <a:gd name="T11" fmla="*/ 0 h 80"/>
                <a:gd name="T12" fmla="*/ 46 w 93"/>
                <a:gd name="T13" fmla="*/ 80 h 80"/>
                <a:gd name="T14" fmla="*/ 46 w 93"/>
                <a:gd name="T15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3" h="80">
                  <a:moveTo>
                    <a:pt x="93" y="0"/>
                  </a:moveTo>
                  <a:lnTo>
                    <a:pt x="46" y="0"/>
                  </a:lnTo>
                  <a:lnTo>
                    <a:pt x="46" y="80"/>
                  </a:lnTo>
                  <a:lnTo>
                    <a:pt x="93" y="0"/>
                  </a:lnTo>
                  <a:close/>
                  <a:moveTo>
                    <a:pt x="46" y="0"/>
                  </a:moveTo>
                  <a:lnTo>
                    <a:pt x="0" y="0"/>
                  </a:lnTo>
                  <a:lnTo>
                    <a:pt x="46" y="8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8" name="Oval 6">
              <a:extLst>
                <a:ext uri="{FF2B5EF4-FFF2-40B4-BE49-F238E27FC236}">
                  <a16:creationId xmlns="" xmlns:a16="http://schemas.microsoft.com/office/drawing/2014/main" id="{7A2420A6-3FB7-4C75-B997-04F852C65B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6" y="2384"/>
              <a:ext cx="80" cy="80"/>
            </a:xfrm>
            <a:prstGeom prst="ellipse">
              <a:avLst/>
            </a:prstGeom>
            <a:noFill/>
            <a:ln w="0" cap="rnd">
              <a:solidFill>
                <a:srgbClr val="2613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9" name="Rectangle 7">
              <a:extLst>
                <a:ext uri="{FF2B5EF4-FFF2-40B4-BE49-F238E27FC236}">
                  <a16:creationId xmlns="" xmlns:a16="http://schemas.microsoft.com/office/drawing/2014/main" id="{3D702ED3-1D75-4522-82B4-BC1E2DED9D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2" y="2227"/>
              <a:ext cx="149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0" u="none" strike="noStrike" cap="none" normalizeH="0" baseline="0">
                  <a:ln>
                    <a:noFill/>
                  </a:ln>
                  <a:solidFill>
                    <a:srgbClr val="261313"/>
                  </a:solidFill>
                  <a:effectLst/>
                  <a:latin typeface="Trebuchet MS" panose="020B0603020202020204" pitchFamily="34" charset="0"/>
                </a:rPr>
                <a:t>A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Freeform 8">
              <a:extLst>
                <a:ext uri="{FF2B5EF4-FFF2-40B4-BE49-F238E27FC236}">
                  <a16:creationId xmlns="" xmlns:a16="http://schemas.microsoft.com/office/drawing/2014/main" id="{23A40D0F-8FC6-48A9-A7B7-54D9DEC073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76" y="2384"/>
              <a:ext cx="80" cy="80"/>
            </a:xfrm>
            <a:custGeom>
              <a:avLst/>
              <a:gdLst>
                <a:gd name="T0" fmla="*/ 90 w 181"/>
                <a:gd name="T1" fmla="*/ 0 h 181"/>
                <a:gd name="T2" fmla="*/ 90 w 181"/>
                <a:gd name="T3" fmla="*/ 90 h 181"/>
                <a:gd name="T4" fmla="*/ 181 w 181"/>
                <a:gd name="T5" fmla="*/ 90 h 181"/>
                <a:gd name="T6" fmla="*/ 90 w 181"/>
                <a:gd name="T7" fmla="*/ 0 h 181"/>
                <a:gd name="T8" fmla="*/ 90 w 181"/>
                <a:gd name="T9" fmla="*/ 0 h 181"/>
                <a:gd name="T10" fmla="*/ 181 w 181"/>
                <a:gd name="T11" fmla="*/ 90 h 181"/>
                <a:gd name="T12" fmla="*/ 90 w 181"/>
                <a:gd name="T13" fmla="*/ 90 h 181"/>
                <a:gd name="T14" fmla="*/ 90 w 181"/>
                <a:gd name="T15" fmla="*/ 0 h 181"/>
                <a:gd name="T16" fmla="*/ 0 w 181"/>
                <a:gd name="T17" fmla="*/ 90 h 181"/>
                <a:gd name="T18" fmla="*/ 90 w 181"/>
                <a:gd name="T19" fmla="*/ 181 h 181"/>
                <a:gd name="T20" fmla="*/ 181 w 181"/>
                <a:gd name="T21" fmla="*/ 90 h 181"/>
                <a:gd name="T22" fmla="*/ 181 w 181"/>
                <a:gd name="T23" fmla="*/ 9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1" h="181">
                  <a:moveTo>
                    <a:pt x="90" y="0"/>
                  </a:moveTo>
                  <a:lnTo>
                    <a:pt x="90" y="90"/>
                  </a:lnTo>
                  <a:lnTo>
                    <a:pt x="181" y="90"/>
                  </a:lnTo>
                  <a:cubicBezTo>
                    <a:pt x="181" y="40"/>
                    <a:pt x="140" y="0"/>
                    <a:pt x="90" y="0"/>
                  </a:cubicBezTo>
                  <a:cubicBezTo>
                    <a:pt x="90" y="0"/>
                    <a:pt x="90" y="0"/>
                    <a:pt x="90" y="0"/>
                  </a:cubicBezTo>
                  <a:close/>
                  <a:moveTo>
                    <a:pt x="181" y="90"/>
                  </a:moveTo>
                  <a:lnTo>
                    <a:pt x="90" y="90"/>
                  </a:lnTo>
                  <a:lnTo>
                    <a:pt x="90" y="0"/>
                  </a:lnTo>
                  <a:cubicBezTo>
                    <a:pt x="40" y="0"/>
                    <a:pt x="0" y="40"/>
                    <a:pt x="0" y="90"/>
                  </a:cubicBezTo>
                  <a:cubicBezTo>
                    <a:pt x="0" y="141"/>
                    <a:pt x="40" y="181"/>
                    <a:pt x="90" y="181"/>
                  </a:cubicBezTo>
                  <a:cubicBezTo>
                    <a:pt x="140" y="181"/>
                    <a:pt x="181" y="141"/>
                    <a:pt x="181" y="90"/>
                  </a:cubicBezTo>
                  <a:cubicBezTo>
                    <a:pt x="181" y="90"/>
                    <a:pt x="181" y="90"/>
                    <a:pt x="181" y="90"/>
                  </a:cubicBezTo>
                  <a:close/>
                </a:path>
              </a:pathLst>
            </a:custGeom>
            <a:solidFill>
              <a:srgbClr val="261313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1" name="Oval 9">
              <a:extLst>
                <a:ext uri="{FF2B5EF4-FFF2-40B4-BE49-F238E27FC236}">
                  <a16:creationId xmlns="" xmlns:a16="http://schemas.microsoft.com/office/drawing/2014/main" id="{B0D1F0D5-E604-4892-BF48-17BDA71A4F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6" y="2384"/>
              <a:ext cx="80" cy="80"/>
            </a:xfrm>
            <a:prstGeom prst="ellipse">
              <a:avLst/>
            </a:prstGeom>
            <a:noFill/>
            <a:ln w="0" cap="rnd">
              <a:solidFill>
                <a:srgbClr val="26131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2" name="Line 10">
              <a:extLst>
                <a:ext uri="{FF2B5EF4-FFF2-40B4-BE49-F238E27FC236}">
                  <a16:creationId xmlns="" xmlns:a16="http://schemas.microsoft.com/office/drawing/2014/main" id="{A5C43B2A-F44E-414F-8032-D607C2FBC0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15" y="2224"/>
              <a:ext cx="60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3" name="Line 11">
              <a:extLst>
                <a:ext uri="{FF2B5EF4-FFF2-40B4-BE49-F238E27FC236}">
                  <a16:creationId xmlns="" xmlns:a16="http://schemas.microsoft.com/office/drawing/2014/main" id="{A0C0E71B-3337-40AF-8D78-6FD2447952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5" y="2224"/>
              <a:ext cx="0" cy="401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4" name="Line 12">
              <a:extLst>
                <a:ext uri="{FF2B5EF4-FFF2-40B4-BE49-F238E27FC236}">
                  <a16:creationId xmlns="" xmlns:a16="http://schemas.microsoft.com/office/drawing/2014/main" id="{86B31D42-C29C-4A48-94E4-23287F2BD9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5" y="2625"/>
              <a:ext cx="1605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5" name="Line 13">
              <a:extLst>
                <a:ext uri="{FF2B5EF4-FFF2-40B4-BE49-F238E27FC236}">
                  <a16:creationId xmlns="" xmlns:a16="http://schemas.microsoft.com/office/drawing/2014/main" id="{B1926E4A-AC5E-4095-BE2C-56F8A0DED6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20" y="2224"/>
              <a:ext cx="0" cy="401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6" name="Line 14">
              <a:extLst>
                <a:ext uri="{FF2B5EF4-FFF2-40B4-BE49-F238E27FC236}">
                  <a16:creationId xmlns="" xmlns:a16="http://schemas.microsoft.com/office/drawing/2014/main" id="{2573D0C0-C295-4124-83BD-C1E8026B4A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18" y="2224"/>
              <a:ext cx="602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7" name="Line 15">
              <a:extLst>
                <a:ext uri="{FF2B5EF4-FFF2-40B4-BE49-F238E27FC236}">
                  <a16:creationId xmlns="" xmlns:a16="http://schemas.microsoft.com/office/drawing/2014/main" id="{A67BB903-A0AA-4454-A86F-0A70F29871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18" y="1220"/>
              <a:ext cx="0" cy="1004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8" name="Line 16">
              <a:extLst>
                <a:ext uri="{FF2B5EF4-FFF2-40B4-BE49-F238E27FC236}">
                  <a16:creationId xmlns="" xmlns:a16="http://schemas.microsoft.com/office/drawing/2014/main" id="{DAF07C1C-8D37-4A3B-AF2C-C0D8C1A236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17" y="1220"/>
              <a:ext cx="401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9" name="Line 17">
              <a:extLst>
                <a:ext uri="{FF2B5EF4-FFF2-40B4-BE49-F238E27FC236}">
                  <a16:creationId xmlns="" xmlns:a16="http://schemas.microsoft.com/office/drawing/2014/main" id="{3C10301D-DC7A-4AFB-9CFE-F4F452EC3A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17" y="1220"/>
              <a:ext cx="0" cy="1004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0" name="Line 18">
              <a:extLst>
                <a:ext uri="{FF2B5EF4-FFF2-40B4-BE49-F238E27FC236}">
                  <a16:creationId xmlns="" xmlns:a16="http://schemas.microsoft.com/office/drawing/2014/main" id="{77C6A31E-049F-40BA-9363-8EB0BECE9E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0" y="3097"/>
              <a:ext cx="1739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1" name="Line 19">
              <a:extLst>
                <a:ext uri="{FF2B5EF4-FFF2-40B4-BE49-F238E27FC236}">
                  <a16:creationId xmlns="" xmlns:a16="http://schemas.microsoft.com/office/drawing/2014/main" id="{047EE4D3-960A-4ED5-B3FA-E583793F01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7" y="3030"/>
              <a:ext cx="0" cy="134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2" name="Line 20">
              <a:extLst>
                <a:ext uri="{FF2B5EF4-FFF2-40B4-BE49-F238E27FC236}">
                  <a16:creationId xmlns="" xmlns:a16="http://schemas.microsoft.com/office/drawing/2014/main" id="{392F072F-803E-4EAB-BA67-88A1AEC931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22" y="3030"/>
              <a:ext cx="0" cy="134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3" name="Line 21">
              <a:extLst>
                <a:ext uri="{FF2B5EF4-FFF2-40B4-BE49-F238E27FC236}">
                  <a16:creationId xmlns="" xmlns:a16="http://schemas.microsoft.com/office/drawing/2014/main" id="{89E2D8C7-E24D-4FB1-85B5-84F42B1AF1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19" y="3030"/>
              <a:ext cx="0" cy="134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4" name="Line 22">
              <a:extLst>
                <a:ext uri="{FF2B5EF4-FFF2-40B4-BE49-F238E27FC236}">
                  <a16:creationId xmlns="" xmlns:a16="http://schemas.microsoft.com/office/drawing/2014/main" id="{7D2CFA22-64FB-4414-BF8D-888731561D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20" y="3030"/>
              <a:ext cx="0" cy="134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5" name="Line 23">
              <a:extLst>
                <a:ext uri="{FF2B5EF4-FFF2-40B4-BE49-F238E27FC236}">
                  <a16:creationId xmlns="" xmlns:a16="http://schemas.microsoft.com/office/drawing/2014/main" id="{CB3B0097-3382-4538-83BD-FC3239D42B2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84" y="3064"/>
              <a:ext cx="66" cy="66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6" name="Line 24">
              <a:extLst>
                <a:ext uri="{FF2B5EF4-FFF2-40B4-BE49-F238E27FC236}">
                  <a16:creationId xmlns="" xmlns:a16="http://schemas.microsoft.com/office/drawing/2014/main" id="{178F8E0D-F207-4DF1-9927-6C492518C3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086" y="3064"/>
              <a:ext cx="66" cy="66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7" name="Line 25">
              <a:extLst>
                <a:ext uri="{FF2B5EF4-FFF2-40B4-BE49-F238E27FC236}">
                  <a16:creationId xmlns="" xmlns:a16="http://schemas.microsoft.com/office/drawing/2014/main" id="{60BC3430-1CD7-4177-BC2E-ADD177BB31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87" y="3064"/>
              <a:ext cx="67" cy="66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8" name="Line 26">
              <a:extLst>
                <a:ext uri="{FF2B5EF4-FFF2-40B4-BE49-F238E27FC236}">
                  <a16:creationId xmlns="" xmlns:a16="http://schemas.microsoft.com/office/drawing/2014/main" id="{6BFAD364-CCA1-473C-AC6E-5DBC79C31F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89" y="3064"/>
              <a:ext cx="67" cy="66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9" name="Line 27">
              <a:extLst>
                <a:ext uri="{FF2B5EF4-FFF2-40B4-BE49-F238E27FC236}">
                  <a16:creationId xmlns="" xmlns:a16="http://schemas.microsoft.com/office/drawing/2014/main" id="{28A5FD19-D72F-4A3B-8648-799371540F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50" y="1156"/>
              <a:ext cx="0" cy="1539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0" name="Line 28">
              <a:extLst>
                <a:ext uri="{FF2B5EF4-FFF2-40B4-BE49-F238E27FC236}">
                  <a16:creationId xmlns="" xmlns:a16="http://schemas.microsoft.com/office/drawing/2014/main" id="{145B2A26-7D76-4F85-8150-9FBEB7B27B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3" y="1223"/>
              <a:ext cx="133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1" name="Line 29">
              <a:extLst>
                <a:ext uri="{FF2B5EF4-FFF2-40B4-BE49-F238E27FC236}">
                  <a16:creationId xmlns="" xmlns:a16="http://schemas.microsoft.com/office/drawing/2014/main" id="{66EECAB6-231B-4D1F-B38B-1AF47FB063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3" y="2227"/>
              <a:ext cx="133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2" name="Line 30">
              <a:extLst>
                <a:ext uri="{FF2B5EF4-FFF2-40B4-BE49-F238E27FC236}">
                  <a16:creationId xmlns="" xmlns:a16="http://schemas.microsoft.com/office/drawing/2014/main" id="{C3A6E010-E480-48ED-8335-6CC149DA36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3" y="2628"/>
              <a:ext cx="133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3" name="Line 31">
              <a:extLst>
                <a:ext uri="{FF2B5EF4-FFF2-40B4-BE49-F238E27FC236}">
                  <a16:creationId xmlns="" xmlns:a16="http://schemas.microsoft.com/office/drawing/2014/main" id="{6EF887FB-B47E-4796-AA6E-9CD45E7583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16" y="2595"/>
              <a:ext cx="67" cy="67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4" name="Line 32">
              <a:extLst>
                <a:ext uri="{FF2B5EF4-FFF2-40B4-BE49-F238E27FC236}">
                  <a16:creationId xmlns="" xmlns:a16="http://schemas.microsoft.com/office/drawing/2014/main" id="{557A11C8-1C7E-46B2-8263-7B88FC6DBD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16" y="2194"/>
              <a:ext cx="67" cy="67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5" name="Line 33">
              <a:extLst>
                <a:ext uri="{FF2B5EF4-FFF2-40B4-BE49-F238E27FC236}">
                  <a16:creationId xmlns="" xmlns:a16="http://schemas.microsoft.com/office/drawing/2014/main" id="{6DAD30CD-F51E-4897-B045-2F47C95810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216" y="1190"/>
              <a:ext cx="67" cy="67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6" name="Line 34">
              <a:extLst>
                <a:ext uri="{FF2B5EF4-FFF2-40B4-BE49-F238E27FC236}">
                  <a16:creationId xmlns="" xmlns:a16="http://schemas.microsoft.com/office/drawing/2014/main" id="{DC47151D-46E2-4B1D-9286-CD043D9216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0" y="2794"/>
              <a:ext cx="535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7" name="Line 35">
              <a:extLst>
                <a:ext uri="{FF2B5EF4-FFF2-40B4-BE49-F238E27FC236}">
                  <a16:creationId xmlns="" xmlns:a16="http://schemas.microsoft.com/office/drawing/2014/main" id="{EFE4D30B-C340-43DD-B997-3378AB98AB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18" y="2727"/>
              <a:ext cx="0" cy="133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8" name="Line 36">
              <a:extLst>
                <a:ext uri="{FF2B5EF4-FFF2-40B4-BE49-F238E27FC236}">
                  <a16:creationId xmlns="" xmlns:a16="http://schemas.microsoft.com/office/drawing/2014/main" id="{9E0CAB4A-51AC-4C28-B6CD-DE90EF5383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7" y="2727"/>
              <a:ext cx="0" cy="133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9" name="Line 37">
              <a:extLst>
                <a:ext uri="{FF2B5EF4-FFF2-40B4-BE49-F238E27FC236}">
                  <a16:creationId xmlns="" xmlns:a16="http://schemas.microsoft.com/office/drawing/2014/main" id="{BE6FFD23-C3A6-4C00-A42A-9DFD9FF162A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84" y="2760"/>
              <a:ext cx="66" cy="67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0" name="Line 38">
              <a:extLst>
                <a:ext uri="{FF2B5EF4-FFF2-40B4-BE49-F238E27FC236}">
                  <a16:creationId xmlns="" xmlns:a16="http://schemas.microsoft.com/office/drawing/2014/main" id="{EFFE7641-14B3-40A6-B710-4943000B87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885" y="2760"/>
              <a:ext cx="67" cy="67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1" name="Line 39">
              <a:extLst>
                <a:ext uri="{FF2B5EF4-FFF2-40B4-BE49-F238E27FC236}">
                  <a16:creationId xmlns="" xmlns:a16="http://schemas.microsoft.com/office/drawing/2014/main" id="{80CB508E-4CC0-444F-8A8A-62EA8EF965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19" y="2359"/>
              <a:ext cx="0" cy="334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" name="Line 40">
              <a:extLst>
                <a:ext uri="{FF2B5EF4-FFF2-40B4-BE49-F238E27FC236}">
                  <a16:creationId xmlns="" xmlns:a16="http://schemas.microsoft.com/office/drawing/2014/main" id="{BED41E9A-4987-4151-9073-6729474ABD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2" y="2625"/>
              <a:ext cx="134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3" name="Line 41">
              <a:extLst>
                <a:ext uri="{FF2B5EF4-FFF2-40B4-BE49-F238E27FC236}">
                  <a16:creationId xmlns="" xmlns:a16="http://schemas.microsoft.com/office/drawing/2014/main" id="{381BE4D5-A9B3-4860-88AD-3E23843DFE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086" y="2593"/>
              <a:ext cx="66" cy="67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4" name="Line 42">
              <a:extLst>
                <a:ext uri="{FF2B5EF4-FFF2-40B4-BE49-F238E27FC236}">
                  <a16:creationId xmlns="" xmlns:a16="http://schemas.microsoft.com/office/drawing/2014/main" id="{8514EE57-3CF5-4FA6-8086-90482AC51D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2" y="2425"/>
              <a:ext cx="134" cy="0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5" name="Line 43">
              <a:extLst>
                <a:ext uri="{FF2B5EF4-FFF2-40B4-BE49-F238E27FC236}">
                  <a16:creationId xmlns="" xmlns:a16="http://schemas.microsoft.com/office/drawing/2014/main" id="{5179F1D1-EA2A-4F76-8FE7-BC48BF735DB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086" y="2392"/>
              <a:ext cx="66" cy="67"/>
            </a:xfrm>
            <a:prstGeom prst="line">
              <a:avLst/>
            </a:prstGeom>
            <a:noFill/>
            <a:ln w="1111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6" name="Rectangle 44">
              <a:extLst>
                <a:ext uri="{FF2B5EF4-FFF2-40B4-BE49-F238E27FC236}">
                  <a16:creationId xmlns="" xmlns:a16="http://schemas.microsoft.com/office/drawing/2014/main" id="{FB4A9CCA-C5A4-4AC5-9018-5AFC4CD959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4" y="2914"/>
              <a:ext cx="2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anose="020B0603020202020204" pitchFamily="34" charset="0"/>
                </a:rPr>
                <a:t>150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5">
              <a:extLst>
                <a:ext uri="{FF2B5EF4-FFF2-40B4-BE49-F238E27FC236}">
                  <a16:creationId xmlns="" xmlns:a16="http://schemas.microsoft.com/office/drawing/2014/main" id="{32A5009D-568C-4B27-B182-E7735FED89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08" y="2914"/>
              <a:ext cx="2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anose="020B0603020202020204" pitchFamily="34" charset="0"/>
                </a:rPr>
                <a:t>100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6">
              <a:extLst>
                <a:ext uri="{FF2B5EF4-FFF2-40B4-BE49-F238E27FC236}">
                  <a16:creationId xmlns="" xmlns:a16="http://schemas.microsoft.com/office/drawing/2014/main" id="{661AA907-B710-4633-BBDE-3B6617D4A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89" y="2914"/>
              <a:ext cx="2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anose="020B0603020202020204" pitchFamily="34" charset="0"/>
                </a:rPr>
                <a:t>150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7">
              <a:extLst>
                <a:ext uri="{FF2B5EF4-FFF2-40B4-BE49-F238E27FC236}">
                  <a16:creationId xmlns="" xmlns:a16="http://schemas.microsoft.com/office/drawing/2014/main" id="{F683DF41-F729-4D8F-AEA5-B8CEE29A4B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5" y="2617"/>
              <a:ext cx="283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anose="020B0603020202020204" pitchFamily="34" charset="0"/>
                </a:rPr>
                <a:t>100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8">
              <a:extLst>
                <a:ext uri="{FF2B5EF4-FFF2-40B4-BE49-F238E27FC236}">
                  <a16:creationId xmlns="" xmlns:a16="http://schemas.microsoft.com/office/drawing/2014/main" id="{229A425F-D609-4E7D-A614-D08AFE640AB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4121" y="2373"/>
              <a:ext cx="1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anose="020B0603020202020204" pitchFamily="34" charset="0"/>
                </a:rPr>
                <a:t>1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49">
              <a:extLst>
                <a:ext uri="{FF2B5EF4-FFF2-40B4-BE49-F238E27FC236}">
                  <a16:creationId xmlns="" xmlns:a16="http://schemas.microsoft.com/office/drawing/2014/main" id="{0A41D017-5A26-42FB-968A-C29C777F9B7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4121" y="2295"/>
              <a:ext cx="1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anose="020B0603020202020204" pitchFamily="34" charset="0"/>
                </a:rPr>
                <a:t>0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50">
              <a:extLst>
                <a:ext uri="{FF2B5EF4-FFF2-40B4-BE49-F238E27FC236}">
                  <a16:creationId xmlns="" xmlns:a16="http://schemas.microsoft.com/office/drawing/2014/main" id="{435062A8-9DE3-48D7-88BB-AFADF2CCD1D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4121" y="2224"/>
              <a:ext cx="1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anose="020B0603020202020204" pitchFamily="34" charset="0"/>
                </a:rPr>
                <a:t>0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51">
              <a:extLst>
                <a:ext uri="{FF2B5EF4-FFF2-40B4-BE49-F238E27FC236}">
                  <a16:creationId xmlns="" xmlns:a16="http://schemas.microsoft.com/office/drawing/2014/main" id="{9188DE19-F55E-4844-8D54-7BBEF3283D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4114" y="1651"/>
              <a:ext cx="1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anose="020B0603020202020204" pitchFamily="34" charset="0"/>
                </a:rPr>
                <a:t>2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2">
              <a:extLst>
                <a:ext uri="{FF2B5EF4-FFF2-40B4-BE49-F238E27FC236}">
                  <a16:creationId xmlns="" xmlns:a16="http://schemas.microsoft.com/office/drawing/2014/main" id="{B81F1CEA-0937-4EF2-9EAC-A022FDA2F89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4114" y="1573"/>
              <a:ext cx="1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anose="020B0603020202020204" pitchFamily="34" charset="0"/>
                </a:rPr>
                <a:t>5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3">
              <a:extLst>
                <a:ext uri="{FF2B5EF4-FFF2-40B4-BE49-F238E27FC236}">
                  <a16:creationId xmlns="" xmlns:a16="http://schemas.microsoft.com/office/drawing/2014/main" id="{485A376B-4AD3-455E-9980-D1549EA6516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4114" y="1502"/>
              <a:ext cx="1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anose="020B0603020202020204" pitchFamily="34" charset="0"/>
                </a:rPr>
                <a:t>0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4">
              <a:extLst>
                <a:ext uri="{FF2B5EF4-FFF2-40B4-BE49-F238E27FC236}">
                  <a16:creationId xmlns="" xmlns:a16="http://schemas.microsoft.com/office/drawing/2014/main" id="{FAC0B956-70C8-4D56-A968-81B5653B6A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4984" y="2416"/>
              <a:ext cx="1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anose="020B0603020202020204" pitchFamily="34" charset="0"/>
                </a:rPr>
                <a:t>5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5">
              <a:extLst>
                <a:ext uri="{FF2B5EF4-FFF2-40B4-BE49-F238E27FC236}">
                  <a16:creationId xmlns="" xmlns:a16="http://schemas.microsoft.com/office/drawing/2014/main" id="{A55DB0B3-5E19-40BD-B068-556D736D654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4984" y="2338"/>
              <a:ext cx="13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8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anose="020B0603020202020204" pitchFamily="34" charset="0"/>
                </a:rPr>
                <a:t>0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pic>
        <p:nvPicPr>
          <p:cNvPr id="58" name="Picture 57">
            <a:extLst>
              <a:ext uri="{FF2B5EF4-FFF2-40B4-BE49-F238E27FC236}">
                <a16:creationId xmlns="" xmlns:a16="http://schemas.microsoft.com/office/drawing/2014/main" id="{CB78F048-2CBB-4C3C-BC18-10E024E6D0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3665" y="1741506"/>
            <a:ext cx="3229200" cy="439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21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95188D0-DA2A-4F71-950C-68B0B4A469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55663" y="1253331"/>
            <a:ext cx="5181600" cy="4351338"/>
          </a:xfrm>
        </p:spPr>
        <p:txBody>
          <a:bodyPr/>
          <a:lstStyle/>
          <a:p>
            <a:r>
              <a:rPr lang="hr-HR" sz="1800" dirty="0"/>
              <a:t>Ekstremna naprezanja nastaju u najudaljenijim točkama od neutralne osi</a:t>
            </a:r>
          </a:p>
          <a:p>
            <a:r>
              <a:rPr lang="hr-HR" sz="1800" dirty="0"/>
              <a:t>Najudaljenije točke od neutralne osi su „1” i „3”</a:t>
            </a:r>
          </a:p>
          <a:p>
            <a:r>
              <a:rPr lang="hr-HR" sz="1800" dirty="0"/>
              <a:t>Povlačimo pravac kroz točku „A” i težište jezgre poprečnog presjeka</a:t>
            </a:r>
          </a:p>
        </p:txBody>
      </p:sp>
      <p:sp>
        <p:nvSpPr>
          <p:cNvPr id="71" name="Title 1">
            <a:extLst>
              <a:ext uri="{FF2B5EF4-FFF2-40B4-BE49-F238E27FC236}">
                <a16:creationId xmlns="" xmlns:a16="http://schemas.microsoft.com/office/drawing/2014/main" id="{4D4404E2-E38D-4B6E-8E44-9CE06497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768350"/>
          </a:xfrm>
        </p:spPr>
        <p:txBody>
          <a:bodyPr>
            <a:normAutofit/>
          </a:bodyPr>
          <a:lstStyle/>
          <a:p>
            <a:r>
              <a:rPr lang="hr-HR" sz="2800" dirty="0"/>
              <a:t>Određivanje naprezanja</a:t>
            </a:r>
          </a:p>
        </p:txBody>
      </p:sp>
      <p:sp>
        <p:nvSpPr>
          <p:cNvPr id="103" name="AutoShape 3">
            <a:extLst>
              <a:ext uri="{FF2B5EF4-FFF2-40B4-BE49-F238E27FC236}">
                <a16:creationId xmlns="" xmlns:a16="http://schemas.microsoft.com/office/drawing/2014/main" id="{07645857-BDBE-42BA-88E1-C52B93D1A538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5560597" y="170857"/>
            <a:ext cx="6731000" cy="738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4" name="Line 5">
            <a:extLst>
              <a:ext uri="{FF2B5EF4-FFF2-40B4-BE49-F238E27FC236}">
                <a16:creationId xmlns="" xmlns:a16="http://schemas.microsoft.com/office/drawing/2014/main" id="{13E2AD4F-F7A9-4187-A54A-37B8E6C923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65522" y="2910882"/>
            <a:ext cx="1284288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5" name="Line 6">
            <a:extLst>
              <a:ext uri="{FF2B5EF4-FFF2-40B4-BE49-F238E27FC236}">
                <a16:creationId xmlns="" xmlns:a16="http://schemas.microsoft.com/office/drawing/2014/main" id="{A0CC1D19-0C59-48BF-B05A-0240026FFD1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5522" y="2910882"/>
            <a:ext cx="0" cy="85566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6" name="Line 7">
            <a:extLst>
              <a:ext uri="{FF2B5EF4-FFF2-40B4-BE49-F238E27FC236}">
                <a16:creationId xmlns="" xmlns:a16="http://schemas.microsoft.com/office/drawing/2014/main" id="{93B9BB13-946C-478C-8CD1-F361F8A4D26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5522" y="3766545"/>
            <a:ext cx="3421063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7" name="Line 8">
            <a:extLst>
              <a:ext uri="{FF2B5EF4-FFF2-40B4-BE49-F238E27FC236}">
                <a16:creationId xmlns="" xmlns:a16="http://schemas.microsoft.com/office/drawing/2014/main" id="{C85BBEC7-A0AE-4902-A778-D45BCE333F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86585" y="2910882"/>
            <a:ext cx="0" cy="85566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8" name="Line 9">
            <a:extLst>
              <a:ext uri="{FF2B5EF4-FFF2-40B4-BE49-F238E27FC236}">
                <a16:creationId xmlns="" xmlns:a16="http://schemas.microsoft.com/office/drawing/2014/main" id="{108435A6-24A2-4D4D-B3F5-41969FC9FB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003885" y="2910882"/>
            <a:ext cx="128270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9" name="Line 10">
            <a:extLst>
              <a:ext uri="{FF2B5EF4-FFF2-40B4-BE49-F238E27FC236}">
                <a16:creationId xmlns="" xmlns:a16="http://schemas.microsoft.com/office/drawing/2014/main" id="{B221EF71-066F-486E-AC82-50C8DC5991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03885" y="774107"/>
            <a:ext cx="0" cy="21367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0" name="Line 11">
            <a:extLst>
              <a:ext uri="{FF2B5EF4-FFF2-40B4-BE49-F238E27FC236}">
                <a16:creationId xmlns="" xmlns:a16="http://schemas.microsoft.com/office/drawing/2014/main" id="{F93004B4-E8A4-4803-80AF-6EE1ABEABB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49810" y="774107"/>
            <a:ext cx="854075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1" name="Line 12">
            <a:extLst>
              <a:ext uri="{FF2B5EF4-FFF2-40B4-BE49-F238E27FC236}">
                <a16:creationId xmlns="" xmlns:a16="http://schemas.microsoft.com/office/drawing/2014/main" id="{68463613-A435-4D4C-A3BC-4AFC516D5311}"/>
              </a:ext>
            </a:extLst>
          </p:cNvPr>
          <p:cNvSpPr>
            <a:spLocks noChangeShapeType="1"/>
          </p:cNvSpPr>
          <p:nvPr/>
        </p:nvSpPr>
        <p:spPr bwMode="auto">
          <a:xfrm>
            <a:off x="8149810" y="774107"/>
            <a:ext cx="0" cy="21367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2" name="Line 13">
            <a:extLst>
              <a:ext uri="{FF2B5EF4-FFF2-40B4-BE49-F238E27FC236}">
                <a16:creationId xmlns="" xmlns:a16="http://schemas.microsoft.com/office/drawing/2014/main" id="{91DB1758-BA53-40BB-A6BA-41C971B261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76847" y="204195"/>
            <a:ext cx="0" cy="39639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3" name="Freeform 14">
            <a:extLst>
              <a:ext uri="{FF2B5EF4-FFF2-40B4-BE49-F238E27FC236}">
                <a16:creationId xmlns="" xmlns:a16="http://schemas.microsoft.com/office/drawing/2014/main" id="{194F639C-8F5D-4BAC-824F-8FC92F607EE3}"/>
              </a:ext>
            </a:extLst>
          </p:cNvPr>
          <p:cNvSpPr>
            <a:spLocks/>
          </p:cNvSpPr>
          <p:nvPr/>
        </p:nvSpPr>
        <p:spPr bwMode="auto">
          <a:xfrm>
            <a:off x="8526047" y="4155482"/>
            <a:ext cx="101600" cy="152400"/>
          </a:xfrm>
          <a:custGeom>
            <a:avLst/>
            <a:gdLst>
              <a:gd name="T0" fmla="*/ 64 w 64"/>
              <a:gd name="T1" fmla="*/ 0 h 96"/>
              <a:gd name="T2" fmla="*/ 32 w 64"/>
              <a:gd name="T3" fmla="*/ 96 h 96"/>
              <a:gd name="T4" fmla="*/ 0 w 64"/>
              <a:gd name="T5" fmla="*/ 0 h 96"/>
              <a:gd name="T6" fmla="*/ 64 w 64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4" h="96">
                <a:moveTo>
                  <a:pt x="64" y="0"/>
                </a:moveTo>
                <a:lnTo>
                  <a:pt x="32" y="96"/>
                </a:lnTo>
                <a:lnTo>
                  <a:pt x="0" y="0"/>
                </a:lnTo>
                <a:lnTo>
                  <a:pt x="6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4" name="Line 15">
            <a:extLst>
              <a:ext uri="{FF2B5EF4-FFF2-40B4-BE49-F238E27FC236}">
                <a16:creationId xmlns="" xmlns:a16="http://schemas.microsoft.com/office/drawing/2014/main" id="{2618C0CB-581A-4199-AB87-A8DB5CBA84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47985" y="2763245"/>
            <a:ext cx="4516438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5" name="Freeform 16">
            <a:extLst>
              <a:ext uri="{FF2B5EF4-FFF2-40B4-BE49-F238E27FC236}">
                <a16:creationId xmlns="" xmlns:a16="http://schemas.microsoft.com/office/drawing/2014/main" id="{DECE41F3-94CB-4D4E-B1D0-42DAD73DF878}"/>
              </a:ext>
            </a:extLst>
          </p:cNvPr>
          <p:cNvSpPr>
            <a:spLocks/>
          </p:cNvSpPr>
          <p:nvPr/>
        </p:nvSpPr>
        <p:spPr bwMode="auto">
          <a:xfrm>
            <a:off x="10753310" y="2712445"/>
            <a:ext cx="150813" cy="101600"/>
          </a:xfrm>
          <a:custGeom>
            <a:avLst/>
            <a:gdLst>
              <a:gd name="T0" fmla="*/ 0 w 95"/>
              <a:gd name="T1" fmla="*/ 0 h 64"/>
              <a:gd name="T2" fmla="*/ 95 w 95"/>
              <a:gd name="T3" fmla="*/ 32 h 64"/>
              <a:gd name="T4" fmla="*/ 0 w 95"/>
              <a:gd name="T5" fmla="*/ 64 h 64"/>
              <a:gd name="T6" fmla="*/ 0 w 95"/>
              <a:gd name="T7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5" h="64">
                <a:moveTo>
                  <a:pt x="0" y="0"/>
                </a:moveTo>
                <a:lnTo>
                  <a:pt x="95" y="32"/>
                </a:lnTo>
                <a:lnTo>
                  <a:pt x="0" y="6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7" name="Freeform 18">
            <a:extLst>
              <a:ext uri="{FF2B5EF4-FFF2-40B4-BE49-F238E27FC236}">
                <a16:creationId xmlns="" xmlns:a16="http://schemas.microsoft.com/office/drawing/2014/main" id="{C1D37C29-EECA-4374-A987-B8A498F85663}"/>
              </a:ext>
            </a:extLst>
          </p:cNvPr>
          <p:cNvSpPr>
            <a:spLocks noEditPoints="1"/>
          </p:cNvSpPr>
          <p:nvPr/>
        </p:nvSpPr>
        <p:spPr bwMode="auto">
          <a:xfrm>
            <a:off x="7635460" y="3253782"/>
            <a:ext cx="171450" cy="171450"/>
          </a:xfrm>
          <a:custGeom>
            <a:avLst/>
            <a:gdLst>
              <a:gd name="T0" fmla="*/ 91 w 182"/>
              <a:gd name="T1" fmla="*/ 0 h 182"/>
              <a:gd name="T2" fmla="*/ 91 w 182"/>
              <a:gd name="T3" fmla="*/ 91 h 182"/>
              <a:gd name="T4" fmla="*/ 182 w 182"/>
              <a:gd name="T5" fmla="*/ 91 h 182"/>
              <a:gd name="T6" fmla="*/ 91 w 182"/>
              <a:gd name="T7" fmla="*/ 0 h 182"/>
              <a:gd name="T8" fmla="*/ 182 w 182"/>
              <a:gd name="T9" fmla="*/ 91 h 182"/>
              <a:gd name="T10" fmla="*/ 91 w 182"/>
              <a:gd name="T11" fmla="*/ 91 h 182"/>
              <a:gd name="T12" fmla="*/ 91 w 182"/>
              <a:gd name="T13" fmla="*/ 0 h 182"/>
              <a:gd name="T14" fmla="*/ 0 w 182"/>
              <a:gd name="T15" fmla="*/ 91 h 182"/>
              <a:gd name="T16" fmla="*/ 91 w 182"/>
              <a:gd name="T17" fmla="*/ 182 h 182"/>
              <a:gd name="T18" fmla="*/ 182 w 182"/>
              <a:gd name="T19" fmla="*/ 91 h 182"/>
              <a:gd name="T20" fmla="*/ 182 w 182"/>
              <a:gd name="T21" fmla="*/ 91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2" h="182">
                <a:moveTo>
                  <a:pt x="91" y="0"/>
                </a:moveTo>
                <a:lnTo>
                  <a:pt x="91" y="91"/>
                </a:lnTo>
                <a:lnTo>
                  <a:pt x="182" y="91"/>
                </a:lnTo>
                <a:cubicBezTo>
                  <a:pt x="182" y="41"/>
                  <a:pt x="141" y="0"/>
                  <a:pt x="91" y="0"/>
                </a:cubicBezTo>
                <a:close/>
                <a:moveTo>
                  <a:pt x="182" y="91"/>
                </a:moveTo>
                <a:lnTo>
                  <a:pt x="91" y="91"/>
                </a:lnTo>
                <a:lnTo>
                  <a:pt x="91" y="0"/>
                </a:lnTo>
                <a:cubicBezTo>
                  <a:pt x="41" y="0"/>
                  <a:pt x="0" y="41"/>
                  <a:pt x="0" y="91"/>
                </a:cubicBezTo>
                <a:cubicBezTo>
                  <a:pt x="0" y="141"/>
                  <a:pt x="41" y="182"/>
                  <a:pt x="91" y="182"/>
                </a:cubicBezTo>
                <a:cubicBezTo>
                  <a:pt x="141" y="182"/>
                  <a:pt x="182" y="141"/>
                  <a:pt x="182" y="91"/>
                </a:cubicBezTo>
                <a:cubicBezTo>
                  <a:pt x="182" y="91"/>
                  <a:pt x="182" y="91"/>
                  <a:pt x="182" y="91"/>
                </a:cubicBezTo>
                <a:close/>
              </a:path>
            </a:pathLst>
          </a:custGeom>
          <a:solidFill>
            <a:srgbClr val="26131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8" name="Oval 19">
            <a:extLst>
              <a:ext uri="{FF2B5EF4-FFF2-40B4-BE49-F238E27FC236}">
                <a16:creationId xmlns="" xmlns:a16="http://schemas.microsoft.com/office/drawing/2014/main" id="{1E722024-F8B6-4ECE-B16D-D92F9D1D0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5460" y="3253782"/>
            <a:ext cx="171450" cy="171450"/>
          </a:xfrm>
          <a:prstGeom prst="ellipse">
            <a:avLst/>
          </a:prstGeom>
          <a:noFill/>
          <a:ln w="1588" cap="rnd">
            <a:solidFill>
              <a:srgbClr val="26131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9" name="Rectangle 20">
            <a:extLst>
              <a:ext uri="{FF2B5EF4-FFF2-40B4-BE49-F238E27FC236}">
                <a16:creationId xmlns="" xmlns:a16="http://schemas.microsoft.com/office/drawing/2014/main" id="{8DFB3657-92A5-4EBB-BF3F-EE0E324BB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0510" y="2915645"/>
            <a:ext cx="331788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500" b="0" i="0" u="none" strike="noStrike" cap="none" normalizeH="0" baseline="0">
                <a:ln>
                  <a:noFill/>
                </a:ln>
                <a:solidFill>
                  <a:srgbClr val="261313"/>
                </a:solidFill>
                <a:effectLst/>
                <a:latin typeface="Trebuchet MS" panose="020B0603020202020204" pitchFamily="34" charset="0"/>
              </a:rPr>
              <a:t>A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2" name="Line 23">
            <a:extLst>
              <a:ext uri="{FF2B5EF4-FFF2-40B4-BE49-F238E27FC236}">
                <a16:creationId xmlns="" xmlns:a16="http://schemas.microsoft.com/office/drawing/2014/main" id="{1217962B-6A32-4DEF-A86A-32CD55B051B4}"/>
              </a:ext>
            </a:extLst>
          </p:cNvPr>
          <p:cNvSpPr>
            <a:spLocks noChangeShapeType="1"/>
          </p:cNvSpPr>
          <p:nvPr/>
        </p:nvSpPr>
        <p:spPr bwMode="auto">
          <a:xfrm>
            <a:off x="7800560" y="204195"/>
            <a:ext cx="3768725" cy="6408738"/>
          </a:xfrm>
          <a:prstGeom prst="line">
            <a:avLst/>
          </a:prstGeom>
          <a:ln w="15875">
            <a:prstDash val="lgDashDot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23" name="Line 24">
            <a:extLst>
              <a:ext uri="{FF2B5EF4-FFF2-40B4-BE49-F238E27FC236}">
                <a16:creationId xmlns="" xmlns:a16="http://schemas.microsoft.com/office/drawing/2014/main" id="{C8E5FC6B-C69E-44EF-AE99-8BC43FFC58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2822" y="1585320"/>
            <a:ext cx="2962275" cy="5038725"/>
          </a:xfrm>
          <a:prstGeom prst="line">
            <a:avLst/>
          </a:prstGeom>
          <a:ln w="15875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25" name="Line 26">
            <a:extLst>
              <a:ext uri="{FF2B5EF4-FFF2-40B4-BE49-F238E27FC236}">
                <a16:creationId xmlns="" xmlns:a16="http://schemas.microsoft.com/office/drawing/2014/main" id="{CD549053-1BCF-4450-B1D4-7E61456E76A6}"/>
              </a:ext>
            </a:extLst>
          </p:cNvPr>
          <p:cNvSpPr>
            <a:spLocks noChangeShapeType="1"/>
          </p:cNvSpPr>
          <p:nvPr/>
        </p:nvSpPr>
        <p:spPr bwMode="auto">
          <a:xfrm>
            <a:off x="8710197" y="206777"/>
            <a:ext cx="3581400" cy="6089650"/>
          </a:xfrm>
          <a:prstGeom prst="line">
            <a:avLst/>
          </a:prstGeom>
          <a:ln w="15875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33" name="Freeform 34">
            <a:extLst>
              <a:ext uri="{FF2B5EF4-FFF2-40B4-BE49-F238E27FC236}">
                <a16:creationId xmlns="" xmlns:a16="http://schemas.microsoft.com/office/drawing/2014/main" id="{3697FCAA-A88F-4AD6-823D-A6A5F899DB42}"/>
              </a:ext>
            </a:extLst>
          </p:cNvPr>
          <p:cNvSpPr>
            <a:spLocks/>
          </p:cNvSpPr>
          <p:nvPr/>
        </p:nvSpPr>
        <p:spPr bwMode="auto">
          <a:xfrm>
            <a:off x="8191085" y="2052045"/>
            <a:ext cx="769938" cy="1073150"/>
          </a:xfrm>
          <a:custGeom>
            <a:avLst/>
            <a:gdLst>
              <a:gd name="T0" fmla="*/ 0 w 485"/>
              <a:gd name="T1" fmla="*/ 616 h 676"/>
              <a:gd name="T2" fmla="*/ 13 w 485"/>
              <a:gd name="T3" fmla="*/ 448 h 676"/>
              <a:gd name="T4" fmla="*/ 243 w 485"/>
              <a:gd name="T5" fmla="*/ 0 h 676"/>
              <a:gd name="T6" fmla="*/ 472 w 485"/>
              <a:gd name="T7" fmla="*/ 448 h 676"/>
              <a:gd name="T8" fmla="*/ 485 w 485"/>
              <a:gd name="T9" fmla="*/ 616 h 676"/>
              <a:gd name="T10" fmla="*/ 243 w 485"/>
              <a:gd name="T11" fmla="*/ 676 h 676"/>
              <a:gd name="T12" fmla="*/ 0 w 485"/>
              <a:gd name="T13" fmla="*/ 616 h 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85" h="676">
                <a:moveTo>
                  <a:pt x="0" y="616"/>
                </a:moveTo>
                <a:lnTo>
                  <a:pt x="13" y="448"/>
                </a:lnTo>
                <a:lnTo>
                  <a:pt x="243" y="0"/>
                </a:lnTo>
                <a:lnTo>
                  <a:pt x="472" y="448"/>
                </a:lnTo>
                <a:lnTo>
                  <a:pt x="485" y="616"/>
                </a:lnTo>
                <a:lnTo>
                  <a:pt x="243" y="676"/>
                </a:lnTo>
                <a:lnTo>
                  <a:pt x="0" y="616"/>
                </a:lnTo>
                <a:close/>
              </a:path>
            </a:pathLst>
          </a:custGeom>
          <a:noFill/>
          <a:ln w="238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9" name="Rectangle 10">
            <a:extLst>
              <a:ext uri="{FF2B5EF4-FFF2-40B4-BE49-F238E27FC236}">
                <a16:creationId xmlns="" xmlns:a16="http://schemas.microsoft.com/office/drawing/2014/main" id="{7171818F-9A93-4893-825D-060823529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5645" y="3842439"/>
            <a:ext cx="2952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z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11">
            <a:extLst>
              <a:ext uri="{FF2B5EF4-FFF2-40B4-BE49-F238E27FC236}">
                <a16:creationId xmlns="" xmlns:a16="http://schemas.microsoft.com/office/drawing/2014/main" id="{0EACDE95-FD17-4366-B13C-50379E4BF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60798" y="2277468"/>
            <a:ext cx="31115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y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23">
            <a:extLst>
              <a:ext uri="{FF2B5EF4-FFF2-40B4-BE49-F238E27FC236}">
                <a16:creationId xmlns="" xmlns:a16="http://schemas.microsoft.com/office/drawing/2014/main" id="{5586FAEB-B60D-4999-AA85-71C757080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5953" y="3734312"/>
            <a:ext cx="1619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rebuchet MS" panose="020B0603020202020204" pitchFamily="34" charset="0"/>
              </a:rPr>
              <a:t>1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82" name="Flowchart: Connector 81">
            <a:extLst>
              <a:ext uri="{FF2B5EF4-FFF2-40B4-BE49-F238E27FC236}">
                <a16:creationId xmlns="" xmlns:a16="http://schemas.microsoft.com/office/drawing/2014/main" id="{9AE7914D-31FD-480B-B686-E19B5EF17224}"/>
              </a:ext>
            </a:extLst>
          </p:cNvPr>
          <p:cNvSpPr/>
          <p:nvPr/>
        </p:nvSpPr>
        <p:spPr>
          <a:xfrm>
            <a:off x="6777511" y="3683272"/>
            <a:ext cx="173147" cy="158380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3" name="Flowchart: Connector 82">
            <a:extLst>
              <a:ext uri="{FF2B5EF4-FFF2-40B4-BE49-F238E27FC236}">
                <a16:creationId xmlns="" xmlns:a16="http://schemas.microsoft.com/office/drawing/2014/main" id="{48DFE865-25FD-4B8C-9ADF-63EF8A91F6E0}"/>
              </a:ext>
            </a:extLst>
          </p:cNvPr>
          <p:cNvSpPr/>
          <p:nvPr/>
        </p:nvSpPr>
        <p:spPr>
          <a:xfrm>
            <a:off x="10198683" y="3684471"/>
            <a:ext cx="173147" cy="158380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4" name="Rectangle 83">
            <a:extLst>
              <a:ext uri="{FF2B5EF4-FFF2-40B4-BE49-F238E27FC236}">
                <a16:creationId xmlns="" xmlns:a16="http://schemas.microsoft.com/office/drawing/2014/main" id="{070A1008-4AC8-4650-8579-B571F3FB2D65}"/>
              </a:ext>
            </a:extLst>
          </p:cNvPr>
          <p:cNvSpPr/>
          <p:nvPr/>
        </p:nvSpPr>
        <p:spPr>
          <a:xfrm>
            <a:off x="10341394" y="368565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5" name="Flowchart: Connector 84">
            <a:extLst>
              <a:ext uri="{FF2B5EF4-FFF2-40B4-BE49-F238E27FC236}">
                <a16:creationId xmlns="" xmlns:a16="http://schemas.microsoft.com/office/drawing/2014/main" id="{83F7824F-13EF-445F-9146-610E8B7B170F}"/>
              </a:ext>
            </a:extLst>
          </p:cNvPr>
          <p:cNvSpPr/>
          <p:nvPr/>
        </p:nvSpPr>
        <p:spPr>
          <a:xfrm>
            <a:off x="10198473" y="2831044"/>
            <a:ext cx="173147" cy="158380"/>
          </a:xfrm>
          <a:prstGeom prst="flowChartConnector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6" name="Rectangle 85">
            <a:extLst>
              <a:ext uri="{FF2B5EF4-FFF2-40B4-BE49-F238E27FC236}">
                <a16:creationId xmlns="" xmlns:a16="http://schemas.microsoft.com/office/drawing/2014/main" id="{BB3284DB-C341-4B01-A168-941D230425E3}"/>
              </a:ext>
            </a:extLst>
          </p:cNvPr>
          <p:cNvSpPr/>
          <p:nvPr/>
        </p:nvSpPr>
        <p:spPr>
          <a:xfrm>
            <a:off x="10336622" y="288498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6"/>
                </a:solidFill>
              </a:rPr>
              <a:t>3</a:t>
            </a:r>
          </a:p>
        </p:txBody>
      </p:sp>
      <p:sp>
        <p:nvSpPr>
          <p:cNvPr id="87" name="Flowchart: Connector 86">
            <a:extLst>
              <a:ext uri="{FF2B5EF4-FFF2-40B4-BE49-F238E27FC236}">
                <a16:creationId xmlns="" xmlns:a16="http://schemas.microsoft.com/office/drawing/2014/main" id="{09638F05-0917-4BDB-99DE-E020D24C1105}"/>
              </a:ext>
            </a:extLst>
          </p:cNvPr>
          <p:cNvSpPr/>
          <p:nvPr/>
        </p:nvSpPr>
        <p:spPr>
          <a:xfrm>
            <a:off x="8919015" y="696504"/>
            <a:ext cx="173147" cy="158380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8" name="Rectangle 87">
            <a:extLst>
              <a:ext uri="{FF2B5EF4-FFF2-40B4-BE49-F238E27FC236}">
                <a16:creationId xmlns="" xmlns:a16="http://schemas.microsoft.com/office/drawing/2014/main" id="{0F741A35-77CA-4758-8049-9A019D1A00D2}"/>
              </a:ext>
            </a:extLst>
          </p:cNvPr>
          <p:cNvSpPr/>
          <p:nvPr/>
        </p:nvSpPr>
        <p:spPr>
          <a:xfrm>
            <a:off x="8959458" y="27910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5"/>
                </a:solidFill>
              </a:rPr>
              <a:t>4</a:t>
            </a:r>
          </a:p>
        </p:txBody>
      </p:sp>
      <p:sp>
        <p:nvSpPr>
          <p:cNvPr id="89" name="Flowchart: Connector 88">
            <a:extLst>
              <a:ext uri="{FF2B5EF4-FFF2-40B4-BE49-F238E27FC236}">
                <a16:creationId xmlns="" xmlns:a16="http://schemas.microsoft.com/office/drawing/2014/main" id="{56B69B26-C5C0-4F19-885C-AC510BF29DDF}"/>
              </a:ext>
            </a:extLst>
          </p:cNvPr>
          <p:cNvSpPr/>
          <p:nvPr/>
        </p:nvSpPr>
        <p:spPr>
          <a:xfrm>
            <a:off x="8059057" y="690762"/>
            <a:ext cx="173147" cy="158380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3" name="Rectangle 92">
            <a:extLst>
              <a:ext uri="{FF2B5EF4-FFF2-40B4-BE49-F238E27FC236}">
                <a16:creationId xmlns="" xmlns:a16="http://schemas.microsoft.com/office/drawing/2014/main" id="{8961F746-5CA8-49CE-BF3F-99CDAFB8D4FB}"/>
              </a:ext>
            </a:extLst>
          </p:cNvPr>
          <p:cNvSpPr/>
          <p:nvPr/>
        </p:nvSpPr>
        <p:spPr>
          <a:xfrm>
            <a:off x="7994252" y="26149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rgbClr val="00B0F0"/>
                </a:solidFill>
              </a:rPr>
              <a:t>5</a:t>
            </a:r>
          </a:p>
        </p:txBody>
      </p:sp>
      <p:sp>
        <p:nvSpPr>
          <p:cNvPr id="94" name="Flowchart: Connector 93">
            <a:extLst>
              <a:ext uri="{FF2B5EF4-FFF2-40B4-BE49-F238E27FC236}">
                <a16:creationId xmlns="" xmlns:a16="http://schemas.microsoft.com/office/drawing/2014/main" id="{6E1085EB-8E84-4E23-8293-7BE052EA5906}"/>
              </a:ext>
            </a:extLst>
          </p:cNvPr>
          <p:cNvSpPr/>
          <p:nvPr/>
        </p:nvSpPr>
        <p:spPr>
          <a:xfrm>
            <a:off x="6777511" y="2829603"/>
            <a:ext cx="173147" cy="158380"/>
          </a:xfrm>
          <a:prstGeom prst="flowChartConnector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5" name="Rectangle 94">
            <a:extLst>
              <a:ext uri="{FF2B5EF4-FFF2-40B4-BE49-F238E27FC236}">
                <a16:creationId xmlns="" xmlns:a16="http://schemas.microsoft.com/office/drawing/2014/main" id="{7EEC0F04-4DE2-4682-862D-719DEA5F3200}"/>
              </a:ext>
            </a:extLst>
          </p:cNvPr>
          <p:cNvSpPr/>
          <p:nvPr/>
        </p:nvSpPr>
        <p:spPr>
          <a:xfrm>
            <a:off x="6477368" y="281354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6"/>
                </a:solidFill>
              </a:rPr>
              <a:t>6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3FD2D014-4784-464C-A448-0BDF2394CD78}"/>
              </a:ext>
            </a:extLst>
          </p:cNvPr>
          <p:cNvGrpSpPr/>
          <p:nvPr/>
        </p:nvGrpSpPr>
        <p:grpSpPr>
          <a:xfrm>
            <a:off x="7594185" y="5113020"/>
            <a:ext cx="200440" cy="160655"/>
            <a:chOff x="7594185" y="5113020"/>
            <a:chExt cx="200440" cy="160655"/>
          </a:xfrm>
        </p:grpSpPr>
        <p:cxnSp>
          <p:nvCxnSpPr>
            <p:cNvPr id="4" name="Straight Connector 3">
              <a:extLst>
                <a:ext uri="{FF2B5EF4-FFF2-40B4-BE49-F238E27FC236}">
                  <a16:creationId xmlns="" xmlns:a16="http://schemas.microsoft.com/office/drawing/2014/main" id="{D671F466-82AA-4D22-8FBB-A450413C82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4185" y="5113020"/>
              <a:ext cx="171450" cy="1130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="" xmlns:a16="http://schemas.microsoft.com/office/drawing/2014/main" id="{5033A14E-38B5-42F8-B7E1-AC8F90F015E5}"/>
                </a:ext>
              </a:extLst>
            </p:cNvPr>
            <p:cNvCxnSpPr/>
            <p:nvPr/>
          </p:nvCxnSpPr>
          <p:spPr>
            <a:xfrm flipV="1">
              <a:off x="7626350" y="5156200"/>
              <a:ext cx="168275" cy="1174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="" xmlns:a16="http://schemas.microsoft.com/office/drawing/2014/main" id="{5CA8D41A-F1BC-4355-B3C2-C63F5B8D0A22}"/>
              </a:ext>
            </a:extLst>
          </p:cNvPr>
          <p:cNvGrpSpPr/>
          <p:nvPr/>
        </p:nvGrpSpPr>
        <p:grpSpPr>
          <a:xfrm>
            <a:off x="10564602" y="5032692"/>
            <a:ext cx="200440" cy="160655"/>
            <a:chOff x="7594185" y="5113020"/>
            <a:chExt cx="200440" cy="160655"/>
          </a:xfrm>
        </p:grpSpPr>
        <p:cxnSp>
          <p:nvCxnSpPr>
            <p:cNvPr id="45" name="Straight Connector 44">
              <a:extLst>
                <a:ext uri="{FF2B5EF4-FFF2-40B4-BE49-F238E27FC236}">
                  <a16:creationId xmlns="" xmlns:a16="http://schemas.microsoft.com/office/drawing/2014/main" id="{FB673C90-B8FD-42E1-8CF6-011C57218F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4185" y="5113020"/>
              <a:ext cx="171450" cy="1130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="" xmlns:a16="http://schemas.microsoft.com/office/drawing/2014/main" id="{FA3E4F8C-9D9E-42EB-873E-EE1DF443087E}"/>
                </a:ext>
              </a:extLst>
            </p:cNvPr>
            <p:cNvCxnSpPr/>
            <p:nvPr/>
          </p:nvCxnSpPr>
          <p:spPr>
            <a:xfrm flipV="1">
              <a:off x="7626350" y="5156200"/>
              <a:ext cx="168275" cy="1174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>
            <a:extLst>
              <a:ext uri="{FF2B5EF4-FFF2-40B4-BE49-F238E27FC236}">
                <a16:creationId xmlns="" xmlns:a16="http://schemas.microsoft.com/office/drawing/2014/main" id="{8F771F60-F44A-408B-9E40-96DA5C001CAD}"/>
              </a:ext>
            </a:extLst>
          </p:cNvPr>
          <p:cNvGrpSpPr/>
          <p:nvPr/>
        </p:nvGrpSpPr>
        <p:grpSpPr>
          <a:xfrm>
            <a:off x="11304905" y="4720136"/>
            <a:ext cx="200440" cy="160655"/>
            <a:chOff x="7594185" y="5113020"/>
            <a:chExt cx="200440" cy="160655"/>
          </a:xfrm>
        </p:grpSpPr>
        <p:cxnSp>
          <p:nvCxnSpPr>
            <p:cNvPr id="48" name="Straight Connector 47">
              <a:extLst>
                <a:ext uri="{FF2B5EF4-FFF2-40B4-BE49-F238E27FC236}">
                  <a16:creationId xmlns="" xmlns:a16="http://schemas.microsoft.com/office/drawing/2014/main" id="{F40B12B4-E42C-4B60-823F-430EA72E9C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4185" y="5113020"/>
              <a:ext cx="171450" cy="1130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="" xmlns:a16="http://schemas.microsoft.com/office/drawing/2014/main" id="{E9CF3F65-BF1E-4383-9BAD-DD8FF2A30846}"/>
                </a:ext>
              </a:extLst>
            </p:cNvPr>
            <p:cNvCxnSpPr/>
            <p:nvPr/>
          </p:nvCxnSpPr>
          <p:spPr>
            <a:xfrm flipV="1">
              <a:off x="7626350" y="5156200"/>
              <a:ext cx="168275" cy="1174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10">
            <a:extLst>
              <a:ext uri="{FF2B5EF4-FFF2-40B4-BE49-F238E27FC236}">
                <a16:creationId xmlns="" xmlns:a16="http://schemas.microsoft.com/office/drawing/2014/main" id="{387BE59F-1E54-4AF6-B4B3-7FDCDB037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0070" y="5554070"/>
            <a:ext cx="4199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dirty="0" err="1">
                <a:solidFill>
                  <a:srgbClr val="000000"/>
                </a:solidFill>
                <a:latin typeface="Trebuchet MS" panose="020B0603020202020204" pitchFamily="34" charset="0"/>
              </a:rPr>
              <a:t>n.o</a:t>
            </a:r>
            <a:r>
              <a:rPr lang="sr-Latn-RS" altLang="sr-Latn-RS" dirty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  <a:endParaRPr kumimoji="0" lang="sr-Latn-RS" altLang="sr-Latn-R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Line 71">
            <a:extLst>
              <a:ext uri="{FF2B5EF4-FFF2-40B4-BE49-F238E27FC236}">
                <a16:creationId xmlns="" xmlns:a16="http://schemas.microsoft.com/office/drawing/2014/main" id="{DFD201C5-4874-42D8-BD25-FED7ABFAD08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7310" y="1981896"/>
            <a:ext cx="2541588" cy="1709737"/>
          </a:xfrm>
          <a:prstGeom prst="line">
            <a:avLst/>
          </a:prstGeom>
          <a:noFill/>
          <a:ln w="1588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10609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 animBg="1"/>
      <p:bldP spid="125" grpId="0" animBg="1"/>
      <p:bldP spid="5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ine 71">
            <a:extLst>
              <a:ext uri="{FF2B5EF4-FFF2-40B4-BE49-F238E27FC236}">
                <a16:creationId xmlns="" xmlns:a16="http://schemas.microsoft.com/office/drawing/2014/main" id="{BD0EE7EE-A685-4571-9F06-8D7C0B1E27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97310" y="1981896"/>
            <a:ext cx="2541588" cy="1709737"/>
          </a:xfrm>
          <a:prstGeom prst="line">
            <a:avLst/>
          </a:prstGeom>
          <a:noFill/>
          <a:ln w="1588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95188D0-DA2A-4F71-950C-68B0B4A469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55663" y="1253331"/>
            <a:ext cx="5181600" cy="4351338"/>
          </a:xfrm>
        </p:spPr>
        <p:txBody>
          <a:bodyPr/>
          <a:lstStyle/>
          <a:p>
            <a:r>
              <a:rPr lang="hr-HR" sz="1800" dirty="0"/>
              <a:t>Ekstremna naprezanja nastaju u najudaljenijim točkama od neutralne osi</a:t>
            </a:r>
          </a:p>
          <a:p>
            <a:r>
              <a:rPr lang="hr-HR" sz="1800" dirty="0"/>
              <a:t>Najudaljenije točke od neutralne osi su „1” i „3”</a:t>
            </a:r>
          </a:p>
          <a:p>
            <a:r>
              <a:rPr lang="hr-HR" sz="1800" dirty="0"/>
              <a:t>Povlačimo pravac kroz točku „A” i težište jezgre poprečnog presjeka</a:t>
            </a:r>
          </a:p>
          <a:p>
            <a:r>
              <a:rPr lang="hr-HR" sz="1800" dirty="0"/>
              <a:t>Očitavamo udaljenosti od težišta jezgre p.p. do neutralnih osi točaka „1” i „3”</a:t>
            </a:r>
          </a:p>
          <a:p>
            <a:r>
              <a:rPr lang="hr-HR" sz="1800" dirty="0"/>
              <a:t>O</a:t>
            </a:r>
            <a:r>
              <a:rPr lang="en-GB" sz="1800" dirty="0" err="1"/>
              <a:t>čita</a:t>
            </a:r>
            <a:r>
              <a:rPr lang="hr-HR" sz="1800" dirty="0"/>
              <a:t>m</a:t>
            </a:r>
            <a:r>
              <a:rPr lang="en-GB" sz="1800" dirty="0"/>
              <a:t>o:</a:t>
            </a:r>
          </a:p>
          <a:p>
            <a:pPr marL="0" indent="0">
              <a:buNone/>
            </a:pPr>
            <a:endParaRPr lang="hr-HR" sz="1800" dirty="0"/>
          </a:p>
        </p:txBody>
      </p:sp>
      <p:sp>
        <p:nvSpPr>
          <p:cNvPr id="71" name="Title 1">
            <a:extLst>
              <a:ext uri="{FF2B5EF4-FFF2-40B4-BE49-F238E27FC236}">
                <a16:creationId xmlns="" xmlns:a16="http://schemas.microsoft.com/office/drawing/2014/main" id="{4D4404E2-E38D-4B6E-8E44-9CE06497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768350"/>
          </a:xfrm>
        </p:spPr>
        <p:txBody>
          <a:bodyPr>
            <a:normAutofit/>
          </a:bodyPr>
          <a:lstStyle/>
          <a:p>
            <a:r>
              <a:rPr lang="hr-HR" sz="2800" dirty="0"/>
              <a:t>Određivanje naprezanja</a:t>
            </a:r>
          </a:p>
        </p:txBody>
      </p:sp>
      <p:sp>
        <p:nvSpPr>
          <p:cNvPr id="103" name="AutoShape 3">
            <a:extLst>
              <a:ext uri="{FF2B5EF4-FFF2-40B4-BE49-F238E27FC236}">
                <a16:creationId xmlns="" xmlns:a16="http://schemas.microsoft.com/office/drawing/2014/main" id="{07645857-BDBE-42BA-88E1-C52B93D1A538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5560597" y="170857"/>
            <a:ext cx="6731000" cy="738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4" name="Line 5">
            <a:extLst>
              <a:ext uri="{FF2B5EF4-FFF2-40B4-BE49-F238E27FC236}">
                <a16:creationId xmlns="" xmlns:a16="http://schemas.microsoft.com/office/drawing/2014/main" id="{13E2AD4F-F7A9-4187-A54A-37B8E6C923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65522" y="2910882"/>
            <a:ext cx="1284288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5" name="Line 6">
            <a:extLst>
              <a:ext uri="{FF2B5EF4-FFF2-40B4-BE49-F238E27FC236}">
                <a16:creationId xmlns="" xmlns:a16="http://schemas.microsoft.com/office/drawing/2014/main" id="{A0CC1D19-0C59-48BF-B05A-0240026FFD1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5522" y="2910882"/>
            <a:ext cx="0" cy="85566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6" name="Line 7">
            <a:extLst>
              <a:ext uri="{FF2B5EF4-FFF2-40B4-BE49-F238E27FC236}">
                <a16:creationId xmlns="" xmlns:a16="http://schemas.microsoft.com/office/drawing/2014/main" id="{93B9BB13-946C-478C-8CD1-F361F8A4D26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5522" y="3766545"/>
            <a:ext cx="3421063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7" name="Line 8">
            <a:extLst>
              <a:ext uri="{FF2B5EF4-FFF2-40B4-BE49-F238E27FC236}">
                <a16:creationId xmlns="" xmlns:a16="http://schemas.microsoft.com/office/drawing/2014/main" id="{C85BBEC7-A0AE-4902-A778-D45BCE333F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86585" y="2910882"/>
            <a:ext cx="0" cy="85566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8" name="Line 9">
            <a:extLst>
              <a:ext uri="{FF2B5EF4-FFF2-40B4-BE49-F238E27FC236}">
                <a16:creationId xmlns="" xmlns:a16="http://schemas.microsoft.com/office/drawing/2014/main" id="{108435A6-24A2-4D4D-B3F5-41969FC9FB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003885" y="2910882"/>
            <a:ext cx="128270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9" name="Line 10">
            <a:extLst>
              <a:ext uri="{FF2B5EF4-FFF2-40B4-BE49-F238E27FC236}">
                <a16:creationId xmlns="" xmlns:a16="http://schemas.microsoft.com/office/drawing/2014/main" id="{B221EF71-066F-486E-AC82-50C8DC5991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03885" y="774107"/>
            <a:ext cx="0" cy="21367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0" name="Line 11">
            <a:extLst>
              <a:ext uri="{FF2B5EF4-FFF2-40B4-BE49-F238E27FC236}">
                <a16:creationId xmlns="" xmlns:a16="http://schemas.microsoft.com/office/drawing/2014/main" id="{F93004B4-E8A4-4803-80AF-6EE1ABEABB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49810" y="774107"/>
            <a:ext cx="854075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1" name="Line 12">
            <a:extLst>
              <a:ext uri="{FF2B5EF4-FFF2-40B4-BE49-F238E27FC236}">
                <a16:creationId xmlns="" xmlns:a16="http://schemas.microsoft.com/office/drawing/2014/main" id="{68463613-A435-4D4C-A3BC-4AFC516D5311}"/>
              </a:ext>
            </a:extLst>
          </p:cNvPr>
          <p:cNvSpPr>
            <a:spLocks noChangeShapeType="1"/>
          </p:cNvSpPr>
          <p:nvPr/>
        </p:nvSpPr>
        <p:spPr bwMode="auto">
          <a:xfrm>
            <a:off x="8149810" y="774107"/>
            <a:ext cx="0" cy="21367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2" name="Line 13">
            <a:extLst>
              <a:ext uri="{FF2B5EF4-FFF2-40B4-BE49-F238E27FC236}">
                <a16:creationId xmlns="" xmlns:a16="http://schemas.microsoft.com/office/drawing/2014/main" id="{91DB1758-BA53-40BB-A6BA-41C971B261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76847" y="204195"/>
            <a:ext cx="0" cy="39639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3" name="Freeform 14">
            <a:extLst>
              <a:ext uri="{FF2B5EF4-FFF2-40B4-BE49-F238E27FC236}">
                <a16:creationId xmlns="" xmlns:a16="http://schemas.microsoft.com/office/drawing/2014/main" id="{194F639C-8F5D-4BAC-824F-8FC92F607EE3}"/>
              </a:ext>
            </a:extLst>
          </p:cNvPr>
          <p:cNvSpPr>
            <a:spLocks/>
          </p:cNvSpPr>
          <p:nvPr/>
        </p:nvSpPr>
        <p:spPr bwMode="auto">
          <a:xfrm>
            <a:off x="8526047" y="4155482"/>
            <a:ext cx="101600" cy="152400"/>
          </a:xfrm>
          <a:custGeom>
            <a:avLst/>
            <a:gdLst>
              <a:gd name="T0" fmla="*/ 64 w 64"/>
              <a:gd name="T1" fmla="*/ 0 h 96"/>
              <a:gd name="T2" fmla="*/ 32 w 64"/>
              <a:gd name="T3" fmla="*/ 96 h 96"/>
              <a:gd name="T4" fmla="*/ 0 w 64"/>
              <a:gd name="T5" fmla="*/ 0 h 96"/>
              <a:gd name="T6" fmla="*/ 64 w 64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4" h="96">
                <a:moveTo>
                  <a:pt x="64" y="0"/>
                </a:moveTo>
                <a:lnTo>
                  <a:pt x="32" y="96"/>
                </a:lnTo>
                <a:lnTo>
                  <a:pt x="0" y="0"/>
                </a:lnTo>
                <a:lnTo>
                  <a:pt x="6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4" name="Line 15">
            <a:extLst>
              <a:ext uri="{FF2B5EF4-FFF2-40B4-BE49-F238E27FC236}">
                <a16:creationId xmlns="" xmlns:a16="http://schemas.microsoft.com/office/drawing/2014/main" id="{2618C0CB-581A-4199-AB87-A8DB5CBA84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47985" y="2763245"/>
            <a:ext cx="4516438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5" name="Freeform 16">
            <a:extLst>
              <a:ext uri="{FF2B5EF4-FFF2-40B4-BE49-F238E27FC236}">
                <a16:creationId xmlns="" xmlns:a16="http://schemas.microsoft.com/office/drawing/2014/main" id="{DECE41F3-94CB-4D4E-B1D0-42DAD73DF878}"/>
              </a:ext>
            </a:extLst>
          </p:cNvPr>
          <p:cNvSpPr>
            <a:spLocks/>
          </p:cNvSpPr>
          <p:nvPr/>
        </p:nvSpPr>
        <p:spPr bwMode="auto">
          <a:xfrm>
            <a:off x="10753310" y="2712445"/>
            <a:ext cx="150813" cy="101600"/>
          </a:xfrm>
          <a:custGeom>
            <a:avLst/>
            <a:gdLst>
              <a:gd name="T0" fmla="*/ 0 w 95"/>
              <a:gd name="T1" fmla="*/ 0 h 64"/>
              <a:gd name="T2" fmla="*/ 95 w 95"/>
              <a:gd name="T3" fmla="*/ 32 h 64"/>
              <a:gd name="T4" fmla="*/ 0 w 95"/>
              <a:gd name="T5" fmla="*/ 64 h 64"/>
              <a:gd name="T6" fmla="*/ 0 w 95"/>
              <a:gd name="T7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5" h="64">
                <a:moveTo>
                  <a:pt x="0" y="0"/>
                </a:moveTo>
                <a:lnTo>
                  <a:pt x="95" y="32"/>
                </a:lnTo>
                <a:lnTo>
                  <a:pt x="0" y="6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7" name="Freeform 18">
            <a:extLst>
              <a:ext uri="{FF2B5EF4-FFF2-40B4-BE49-F238E27FC236}">
                <a16:creationId xmlns="" xmlns:a16="http://schemas.microsoft.com/office/drawing/2014/main" id="{C1D37C29-EECA-4374-A987-B8A498F85663}"/>
              </a:ext>
            </a:extLst>
          </p:cNvPr>
          <p:cNvSpPr>
            <a:spLocks noEditPoints="1"/>
          </p:cNvSpPr>
          <p:nvPr/>
        </p:nvSpPr>
        <p:spPr bwMode="auto">
          <a:xfrm>
            <a:off x="7635460" y="3253782"/>
            <a:ext cx="171450" cy="171450"/>
          </a:xfrm>
          <a:custGeom>
            <a:avLst/>
            <a:gdLst>
              <a:gd name="T0" fmla="*/ 91 w 182"/>
              <a:gd name="T1" fmla="*/ 0 h 182"/>
              <a:gd name="T2" fmla="*/ 91 w 182"/>
              <a:gd name="T3" fmla="*/ 91 h 182"/>
              <a:gd name="T4" fmla="*/ 182 w 182"/>
              <a:gd name="T5" fmla="*/ 91 h 182"/>
              <a:gd name="T6" fmla="*/ 91 w 182"/>
              <a:gd name="T7" fmla="*/ 0 h 182"/>
              <a:gd name="T8" fmla="*/ 182 w 182"/>
              <a:gd name="T9" fmla="*/ 91 h 182"/>
              <a:gd name="T10" fmla="*/ 91 w 182"/>
              <a:gd name="T11" fmla="*/ 91 h 182"/>
              <a:gd name="T12" fmla="*/ 91 w 182"/>
              <a:gd name="T13" fmla="*/ 0 h 182"/>
              <a:gd name="T14" fmla="*/ 0 w 182"/>
              <a:gd name="T15" fmla="*/ 91 h 182"/>
              <a:gd name="T16" fmla="*/ 91 w 182"/>
              <a:gd name="T17" fmla="*/ 182 h 182"/>
              <a:gd name="T18" fmla="*/ 182 w 182"/>
              <a:gd name="T19" fmla="*/ 91 h 182"/>
              <a:gd name="T20" fmla="*/ 182 w 182"/>
              <a:gd name="T21" fmla="*/ 91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2" h="182">
                <a:moveTo>
                  <a:pt x="91" y="0"/>
                </a:moveTo>
                <a:lnTo>
                  <a:pt x="91" y="91"/>
                </a:lnTo>
                <a:lnTo>
                  <a:pt x="182" y="91"/>
                </a:lnTo>
                <a:cubicBezTo>
                  <a:pt x="182" y="41"/>
                  <a:pt x="141" y="0"/>
                  <a:pt x="91" y="0"/>
                </a:cubicBezTo>
                <a:close/>
                <a:moveTo>
                  <a:pt x="182" y="91"/>
                </a:moveTo>
                <a:lnTo>
                  <a:pt x="91" y="91"/>
                </a:lnTo>
                <a:lnTo>
                  <a:pt x="91" y="0"/>
                </a:lnTo>
                <a:cubicBezTo>
                  <a:pt x="41" y="0"/>
                  <a:pt x="0" y="41"/>
                  <a:pt x="0" y="91"/>
                </a:cubicBezTo>
                <a:cubicBezTo>
                  <a:pt x="0" y="141"/>
                  <a:pt x="41" y="182"/>
                  <a:pt x="91" y="182"/>
                </a:cubicBezTo>
                <a:cubicBezTo>
                  <a:pt x="141" y="182"/>
                  <a:pt x="182" y="141"/>
                  <a:pt x="182" y="91"/>
                </a:cubicBezTo>
                <a:cubicBezTo>
                  <a:pt x="182" y="91"/>
                  <a:pt x="182" y="91"/>
                  <a:pt x="182" y="91"/>
                </a:cubicBezTo>
                <a:close/>
              </a:path>
            </a:pathLst>
          </a:custGeom>
          <a:solidFill>
            <a:srgbClr val="26131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8" name="Oval 19">
            <a:extLst>
              <a:ext uri="{FF2B5EF4-FFF2-40B4-BE49-F238E27FC236}">
                <a16:creationId xmlns="" xmlns:a16="http://schemas.microsoft.com/office/drawing/2014/main" id="{1E722024-F8B6-4ECE-B16D-D92F9D1D0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5460" y="3253782"/>
            <a:ext cx="171450" cy="171450"/>
          </a:xfrm>
          <a:prstGeom prst="ellipse">
            <a:avLst/>
          </a:prstGeom>
          <a:noFill/>
          <a:ln w="1588" cap="rnd">
            <a:solidFill>
              <a:srgbClr val="26131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9" name="Rectangle 20">
            <a:extLst>
              <a:ext uri="{FF2B5EF4-FFF2-40B4-BE49-F238E27FC236}">
                <a16:creationId xmlns="" xmlns:a16="http://schemas.microsoft.com/office/drawing/2014/main" id="{8DFB3657-92A5-4EBB-BF3F-EE0E324BB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0510" y="2915645"/>
            <a:ext cx="331788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500" b="0" i="0" u="none" strike="noStrike" cap="none" normalizeH="0" baseline="0">
                <a:ln>
                  <a:noFill/>
                </a:ln>
                <a:solidFill>
                  <a:srgbClr val="261313"/>
                </a:solidFill>
                <a:effectLst/>
                <a:latin typeface="Trebuchet MS" panose="020B0603020202020204" pitchFamily="34" charset="0"/>
              </a:rPr>
              <a:t>A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2" name="Line 23">
            <a:extLst>
              <a:ext uri="{FF2B5EF4-FFF2-40B4-BE49-F238E27FC236}">
                <a16:creationId xmlns="" xmlns:a16="http://schemas.microsoft.com/office/drawing/2014/main" id="{1217962B-6A32-4DEF-A86A-32CD55B051B4}"/>
              </a:ext>
            </a:extLst>
          </p:cNvPr>
          <p:cNvSpPr>
            <a:spLocks noChangeShapeType="1"/>
          </p:cNvSpPr>
          <p:nvPr/>
        </p:nvSpPr>
        <p:spPr bwMode="auto">
          <a:xfrm>
            <a:off x="7800560" y="204195"/>
            <a:ext cx="3768725" cy="6408738"/>
          </a:xfrm>
          <a:prstGeom prst="line">
            <a:avLst/>
          </a:prstGeom>
          <a:ln w="15875">
            <a:prstDash val="lgDashDot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23" name="Line 24">
            <a:extLst>
              <a:ext uri="{FF2B5EF4-FFF2-40B4-BE49-F238E27FC236}">
                <a16:creationId xmlns="" xmlns:a16="http://schemas.microsoft.com/office/drawing/2014/main" id="{C8E5FC6B-C69E-44EF-AE99-8BC43FFC58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2822" y="1585320"/>
            <a:ext cx="2962275" cy="5038725"/>
          </a:xfrm>
          <a:prstGeom prst="line">
            <a:avLst/>
          </a:prstGeom>
          <a:ln w="15875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25" name="Line 26">
            <a:extLst>
              <a:ext uri="{FF2B5EF4-FFF2-40B4-BE49-F238E27FC236}">
                <a16:creationId xmlns="" xmlns:a16="http://schemas.microsoft.com/office/drawing/2014/main" id="{CD549053-1BCF-4450-B1D4-7E61456E76A6}"/>
              </a:ext>
            </a:extLst>
          </p:cNvPr>
          <p:cNvSpPr>
            <a:spLocks noChangeShapeType="1"/>
          </p:cNvSpPr>
          <p:nvPr/>
        </p:nvSpPr>
        <p:spPr bwMode="auto">
          <a:xfrm>
            <a:off x="8710197" y="206777"/>
            <a:ext cx="3581400" cy="6089650"/>
          </a:xfrm>
          <a:prstGeom prst="line">
            <a:avLst/>
          </a:prstGeom>
          <a:ln w="15875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33" name="Freeform 34">
            <a:extLst>
              <a:ext uri="{FF2B5EF4-FFF2-40B4-BE49-F238E27FC236}">
                <a16:creationId xmlns="" xmlns:a16="http://schemas.microsoft.com/office/drawing/2014/main" id="{3697FCAA-A88F-4AD6-823D-A6A5F899DB42}"/>
              </a:ext>
            </a:extLst>
          </p:cNvPr>
          <p:cNvSpPr>
            <a:spLocks/>
          </p:cNvSpPr>
          <p:nvPr/>
        </p:nvSpPr>
        <p:spPr bwMode="auto">
          <a:xfrm>
            <a:off x="8191085" y="2052045"/>
            <a:ext cx="769938" cy="1073150"/>
          </a:xfrm>
          <a:custGeom>
            <a:avLst/>
            <a:gdLst>
              <a:gd name="T0" fmla="*/ 0 w 485"/>
              <a:gd name="T1" fmla="*/ 616 h 676"/>
              <a:gd name="T2" fmla="*/ 13 w 485"/>
              <a:gd name="T3" fmla="*/ 448 h 676"/>
              <a:gd name="T4" fmla="*/ 243 w 485"/>
              <a:gd name="T5" fmla="*/ 0 h 676"/>
              <a:gd name="T6" fmla="*/ 472 w 485"/>
              <a:gd name="T7" fmla="*/ 448 h 676"/>
              <a:gd name="T8" fmla="*/ 485 w 485"/>
              <a:gd name="T9" fmla="*/ 616 h 676"/>
              <a:gd name="T10" fmla="*/ 243 w 485"/>
              <a:gd name="T11" fmla="*/ 676 h 676"/>
              <a:gd name="T12" fmla="*/ 0 w 485"/>
              <a:gd name="T13" fmla="*/ 616 h 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85" h="676">
                <a:moveTo>
                  <a:pt x="0" y="616"/>
                </a:moveTo>
                <a:lnTo>
                  <a:pt x="13" y="448"/>
                </a:lnTo>
                <a:lnTo>
                  <a:pt x="243" y="0"/>
                </a:lnTo>
                <a:lnTo>
                  <a:pt x="472" y="448"/>
                </a:lnTo>
                <a:lnTo>
                  <a:pt x="485" y="616"/>
                </a:lnTo>
                <a:lnTo>
                  <a:pt x="243" y="676"/>
                </a:lnTo>
                <a:lnTo>
                  <a:pt x="0" y="616"/>
                </a:lnTo>
                <a:close/>
              </a:path>
            </a:pathLst>
          </a:custGeom>
          <a:noFill/>
          <a:ln w="238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9" name="Rectangle 10">
            <a:extLst>
              <a:ext uri="{FF2B5EF4-FFF2-40B4-BE49-F238E27FC236}">
                <a16:creationId xmlns="" xmlns:a16="http://schemas.microsoft.com/office/drawing/2014/main" id="{7171818F-9A93-4893-825D-060823529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5645" y="3842439"/>
            <a:ext cx="2952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z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11">
            <a:extLst>
              <a:ext uri="{FF2B5EF4-FFF2-40B4-BE49-F238E27FC236}">
                <a16:creationId xmlns="" xmlns:a16="http://schemas.microsoft.com/office/drawing/2014/main" id="{0EACDE95-FD17-4366-B13C-50379E4BF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60798" y="2277468"/>
            <a:ext cx="31115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y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23">
            <a:extLst>
              <a:ext uri="{FF2B5EF4-FFF2-40B4-BE49-F238E27FC236}">
                <a16:creationId xmlns="" xmlns:a16="http://schemas.microsoft.com/office/drawing/2014/main" id="{5586FAEB-B60D-4999-AA85-71C757080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5953" y="3734312"/>
            <a:ext cx="1619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rebuchet MS" panose="020B0603020202020204" pitchFamily="34" charset="0"/>
              </a:rPr>
              <a:t>1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82" name="Flowchart: Connector 81">
            <a:extLst>
              <a:ext uri="{FF2B5EF4-FFF2-40B4-BE49-F238E27FC236}">
                <a16:creationId xmlns="" xmlns:a16="http://schemas.microsoft.com/office/drawing/2014/main" id="{9AE7914D-31FD-480B-B686-E19B5EF17224}"/>
              </a:ext>
            </a:extLst>
          </p:cNvPr>
          <p:cNvSpPr/>
          <p:nvPr/>
        </p:nvSpPr>
        <p:spPr>
          <a:xfrm>
            <a:off x="6777511" y="3683272"/>
            <a:ext cx="173147" cy="158380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3" name="Flowchart: Connector 82">
            <a:extLst>
              <a:ext uri="{FF2B5EF4-FFF2-40B4-BE49-F238E27FC236}">
                <a16:creationId xmlns="" xmlns:a16="http://schemas.microsoft.com/office/drawing/2014/main" id="{48DFE865-25FD-4B8C-9ADF-63EF8A91F6E0}"/>
              </a:ext>
            </a:extLst>
          </p:cNvPr>
          <p:cNvSpPr/>
          <p:nvPr/>
        </p:nvSpPr>
        <p:spPr>
          <a:xfrm>
            <a:off x="10198683" y="3684471"/>
            <a:ext cx="173147" cy="158380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4" name="Rectangle 83">
            <a:extLst>
              <a:ext uri="{FF2B5EF4-FFF2-40B4-BE49-F238E27FC236}">
                <a16:creationId xmlns="" xmlns:a16="http://schemas.microsoft.com/office/drawing/2014/main" id="{070A1008-4AC8-4650-8579-B571F3FB2D65}"/>
              </a:ext>
            </a:extLst>
          </p:cNvPr>
          <p:cNvSpPr/>
          <p:nvPr/>
        </p:nvSpPr>
        <p:spPr>
          <a:xfrm>
            <a:off x="10341394" y="368565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5" name="Flowchart: Connector 84">
            <a:extLst>
              <a:ext uri="{FF2B5EF4-FFF2-40B4-BE49-F238E27FC236}">
                <a16:creationId xmlns="" xmlns:a16="http://schemas.microsoft.com/office/drawing/2014/main" id="{83F7824F-13EF-445F-9146-610E8B7B170F}"/>
              </a:ext>
            </a:extLst>
          </p:cNvPr>
          <p:cNvSpPr/>
          <p:nvPr/>
        </p:nvSpPr>
        <p:spPr>
          <a:xfrm>
            <a:off x="10198473" y="2831044"/>
            <a:ext cx="173147" cy="158380"/>
          </a:xfrm>
          <a:prstGeom prst="flowChartConnector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6" name="Rectangle 85">
            <a:extLst>
              <a:ext uri="{FF2B5EF4-FFF2-40B4-BE49-F238E27FC236}">
                <a16:creationId xmlns="" xmlns:a16="http://schemas.microsoft.com/office/drawing/2014/main" id="{BB3284DB-C341-4B01-A168-941D230425E3}"/>
              </a:ext>
            </a:extLst>
          </p:cNvPr>
          <p:cNvSpPr/>
          <p:nvPr/>
        </p:nvSpPr>
        <p:spPr>
          <a:xfrm>
            <a:off x="10336622" y="288498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6"/>
                </a:solidFill>
              </a:rPr>
              <a:t>3</a:t>
            </a:r>
          </a:p>
        </p:txBody>
      </p:sp>
      <p:sp>
        <p:nvSpPr>
          <p:cNvPr id="87" name="Flowchart: Connector 86">
            <a:extLst>
              <a:ext uri="{FF2B5EF4-FFF2-40B4-BE49-F238E27FC236}">
                <a16:creationId xmlns="" xmlns:a16="http://schemas.microsoft.com/office/drawing/2014/main" id="{09638F05-0917-4BDB-99DE-E020D24C1105}"/>
              </a:ext>
            </a:extLst>
          </p:cNvPr>
          <p:cNvSpPr/>
          <p:nvPr/>
        </p:nvSpPr>
        <p:spPr>
          <a:xfrm>
            <a:off x="8919015" y="696504"/>
            <a:ext cx="173147" cy="158380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8" name="Rectangle 87">
            <a:extLst>
              <a:ext uri="{FF2B5EF4-FFF2-40B4-BE49-F238E27FC236}">
                <a16:creationId xmlns="" xmlns:a16="http://schemas.microsoft.com/office/drawing/2014/main" id="{0F741A35-77CA-4758-8049-9A019D1A00D2}"/>
              </a:ext>
            </a:extLst>
          </p:cNvPr>
          <p:cNvSpPr/>
          <p:nvPr/>
        </p:nvSpPr>
        <p:spPr>
          <a:xfrm>
            <a:off x="8959458" y="27910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5"/>
                </a:solidFill>
              </a:rPr>
              <a:t>4</a:t>
            </a:r>
          </a:p>
        </p:txBody>
      </p:sp>
      <p:sp>
        <p:nvSpPr>
          <p:cNvPr id="89" name="Flowchart: Connector 88">
            <a:extLst>
              <a:ext uri="{FF2B5EF4-FFF2-40B4-BE49-F238E27FC236}">
                <a16:creationId xmlns="" xmlns:a16="http://schemas.microsoft.com/office/drawing/2014/main" id="{56B69B26-C5C0-4F19-885C-AC510BF29DDF}"/>
              </a:ext>
            </a:extLst>
          </p:cNvPr>
          <p:cNvSpPr/>
          <p:nvPr/>
        </p:nvSpPr>
        <p:spPr>
          <a:xfrm>
            <a:off x="8059057" y="690762"/>
            <a:ext cx="173147" cy="158380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3" name="Rectangle 92">
            <a:extLst>
              <a:ext uri="{FF2B5EF4-FFF2-40B4-BE49-F238E27FC236}">
                <a16:creationId xmlns="" xmlns:a16="http://schemas.microsoft.com/office/drawing/2014/main" id="{8961F746-5CA8-49CE-BF3F-99CDAFB8D4FB}"/>
              </a:ext>
            </a:extLst>
          </p:cNvPr>
          <p:cNvSpPr/>
          <p:nvPr/>
        </p:nvSpPr>
        <p:spPr>
          <a:xfrm>
            <a:off x="7994252" y="26149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rgbClr val="00B0F0"/>
                </a:solidFill>
              </a:rPr>
              <a:t>5</a:t>
            </a:r>
          </a:p>
        </p:txBody>
      </p:sp>
      <p:sp>
        <p:nvSpPr>
          <p:cNvPr id="94" name="Flowchart: Connector 93">
            <a:extLst>
              <a:ext uri="{FF2B5EF4-FFF2-40B4-BE49-F238E27FC236}">
                <a16:creationId xmlns="" xmlns:a16="http://schemas.microsoft.com/office/drawing/2014/main" id="{6E1085EB-8E84-4E23-8293-7BE052EA5906}"/>
              </a:ext>
            </a:extLst>
          </p:cNvPr>
          <p:cNvSpPr/>
          <p:nvPr/>
        </p:nvSpPr>
        <p:spPr>
          <a:xfrm>
            <a:off x="6777511" y="2829603"/>
            <a:ext cx="173147" cy="158380"/>
          </a:xfrm>
          <a:prstGeom prst="flowChartConnector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5" name="Rectangle 94">
            <a:extLst>
              <a:ext uri="{FF2B5EF4-FFF2-40B4-BE49-F238E27FC236}">
                <a16:creationId xmlns="" xmlns:a16="http://schemas.microsoft.com/office/drawing/2014/main" id="{7EEC0F04-4DE2-4682-862D-719DEA5F3200}"/>
              </a:ext>
            </a:extLst>
          </p:cNvPr>
          <p:cNvSpPr/>
          <p:nvPr/>
        </p:nvSpPr>
        <p:spPr>
          <a:xfrm>
            <a:off x="6477368" y="281354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6"/>
                </a:solidFill>
              </a:rPr>
              <a:t>6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3FD2D014-4784-464C-A448-0BDF2394CD78}"/>
              </a:ext>
            </a:extLst>
          </p:cNvPr>
          <p:cNvGrpSpPr/>
          <p:nvPr/>
        </p:nvGrpSpPr>
        <p:grpSpPr>
          <a:xfrm>
            <a:off x="7594185" y="5113020"/>
            <a:ext cx="200440" cy="160655"/>
            <a:chOff x="7594185" y="5113020"/>
            <a:chExt cx="200440" cy="160655"/>
          </a:xfrm>
        </p:grpSpPr>
        <p:cxnSp>
          <p:nvCxnSpPr>
            <p:cNvPr id="4" name="Straight Connector 3">
              <a:extLst>
                <a:ext uri="{FF2B5EF4-FFF2-40B4-BE49-F238E27FC236}">
                  <a16:creationId xmlns="" xmlns:a16="http://schemas.microsoft.com/office/drawing/2014/main" id="{D671F466-82AA-4D22-8FBB-A450413C82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4185" y="5113020"/>
              <a:ext cx="171450" cy="1130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="" xmlns:a16="http://schemas.microsoft.com/office/drawing/2014/main" id="{5033A14E-38B5-42F8-B7E1-AC8F90F015E5}"/>
                </a:ext>
              </a:extLst>
            </p:cNvPr>
            <p:cNvCxnSpPr/>
            <p:nvPr/>
          </p:nvCxnSpPr>
          <p:spPr>
            <a:xfrm flipV="1">
              <a:off x="7626350" y="5156200"/>
              <a:ext cx="168275" cy="1174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="" xmlns:a16="http://schemas.microsoft.com/office/drawing/2014/main" id="{5CA8D41A-F1BC-4355-B3C2-C63F5B8D0A22}"/>
              </a:ext>
            </a:extLst>
          </p:cNvPr>
          <p:cNvGrpSpPr/>
          <p:nvPr/>
        </p:nvGrpSpPr>
        <p:grpSpPr>
          <a:xfrm>
            <a:off x="10564602" y="5032692"/>
            <a:ext cx="200440" cy="160655"/>
            <a:chOff x="7594185" y="5113020"/>
            <a:chExt cx="200440" cy="160655"/>
          </a:xfrm>
        </p:grpSpPr>
        <p:cxnSp>
          <p:nvCxnSpPr>
            <p:cNvPr id="45" name="Straight Connector 44">
              <a:extLst>
                <a:ext uri="{FF2B5EF4-FFF2-40B4-BE49-F238E27FC236}">
                  <a16:creationId xmlns="" xmlns:a16="http://schemas.microsoft.com/office/drawing/2014/main" id="{FB673C90-B8FD-42E1-8CF6-011C57218F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4185" y="5113020"/>
              <a:ext cx="171450" cy="1130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="" xmlns:a16="http://schemas.microsoft.com/office/drawing/2014/main" id="{FA3E4F8C-9D9E-42EB-873E-EE1DF443087E}"/>
                </a:ext>
              </a:extLst>
            </p:cNvPr>
            <p:cNvCxnSpPr/>
            <p:nvPr/>
          </p:nvCxnSpPr>
          <p:spPr>
            <a:xfrm flipV="1">
              <a:off x="7626350" y="5156200"/>
              <a:ext cx="168275" cy="1174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>
            <a:extLst>
              <a:ext uri="{FF2B5EF4-FFF2-40B4-BE49-F238E27FC236}">
                <a16:creationId xmlns="" xmlns:a16="http://schemas.microsoft.com/office/drawing/2014/main" id="{8F771F60-F44A-408B-9E40-96DA5C001CAD}"/>
              </a:ext>
            </a:extLst>
          </p:cNvPr>
          <p:cNvGrpSpPr/>
          <p:nvPr/>
        </p:nvGrpSpPr>
        <p:grpSpPr>
          <a:xfrm>
            <a:off x="11304905" y="4720136"/>
            <a:ext cx="200440" cy="160655"/>
            <a:chOff x="7594185" y="5113020"/>
            <a:chExt cx="200440" cy="160655"/>
          </a:xfrm>
        </p:grpSpPr>
        <p:cxnSp>
          <p:nvCxnSpPr>
            <p:cNvPr id="48" name="Straight Connector 47">
              <a:extLst>
                <a:ext uri="{FF2B5EF4-FFF2-40B4-BE49-F238E27FC236}">
                  <a16:creationId xmlns="" xmlns:a16="http://schemas.microsoft.com/office/drawing/2014/main" id="{F40B12B4-E42C-4B60-823F-430EA72E9C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4185" y="5113020"/>
              <a:ext cx="171450" cy="1130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="" xmlns:a16="http://schemas.microsoft.com/office/drawing/2014/main" id="{E9CF3F65-BF1E-4383-9BAD-DD8FF2A30846}"/>
                </a:ext>
              </a:extLst>
            </p:cNvPr>
            <p:cNvCxnSpPr/>
            <p:nvPr/>
          </p:nvCxnSpPr>
          <p:spPr>
            <a:xfrm flipV="1">
              <a:off x="7626350" y="5156200"/>
              <a:ext cx="168275" cy="1174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10">
            <a:extLst>
              <a:ext uri="{FF2B5EF4-FFF2-40B4-BE49-F238E27FC236}">
                <a16:creationId xmlns="" xmlns:a16="http://schemas.microsoft.com/office/drawing/2014/main" id="{387BE59F-1E54-4AF6-B4B3-7FDCDB037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0070" y="5554070"/>
            <a:ext cx="4199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dirty="0" err="1">
                <a:solidFill>
                  <a:srgbClr val="000000"/>
                </a:solidFill>
                <a:latin typeface="Trebuchet MS" panose="020B0603020202020204" pitchFamily="34" charset="0"/>
              </a:rPr>
              <a:t>n.o</a:t>
            </a:r>
            <a:r>
              <a:rPr lang="sr-Latn-RS" altLang="sr-Latn-RS" dirty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  <a:endParaRPr kumimoji="0" lang="sr-Latn-RS" altLang="sr-Latn-R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Line 72">
            <a:extLst>
              <a:ext uri="{FF2B5EF4-FFF2-40B4-BE49-F238E27FC236}">
                <a16:creationId xmlns="" xmlns:a16="http://schemas.microsoft.com/office/drawing/2014/main" id="{A7730107-BE20-4415-9260-19B9EAA236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92672" y="2764533"/>
            <a:ext cx="384175" cy="258762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7" name="Line 73">
            <a:extLst>
              <a:ext uri="{FF2B5EF4-FFF2-40B4-BE49-F238E27FC236}">
                <a16:creationId xmlns="" xmlns:a16="http://schemas.microsoft.com/office/drawing/2014/main" id="{B056DF5B-7FBE-444B-B0B1-E6F9CC349A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76847" y="2581971"/>
            <a:ext cx="271463" cy="182562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3" name="Rectangle 10">
            <a:extLst>
              <a:ext uri="{FF2B5EF4-FFF2-40B4-BE49-F238E27FC236}">
                <a16:creationId xmlns="" xmlns:a16="http://schemas.microsoft.com/office/drawing/2014/main" id="{D4765C4D-8FA5-44ED-8254-FFE1101F9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3426" y="2391597"/>
            <a:ext cx="16511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1500" dirty="0">
                <a:solidFill>
                  <a:srgbClr val="000000"/>
                </a:solidFill>
                <a:latin typeface="Trebuchet MS" panose="020B0603020202020204" pitchFamily="34" charset="0"/>
              </a:rPr>
              <a:t>k</a:t>
            </a:r>
            <a:r>
              <a:rPr lang="sr-Latn-RS" altLang="sr-Latn-RS" sz="1500" baseline="-25000" dirty="0">
                <a:solidFill>
                  <a:srgbClr val="000000"/>
                </a:solidFill>
                <a:latin typeface="Trebuchet MS" panose="020B0603020202020204" pitchFamily="34" charset="0"/>
              </a:rPr>
              <a:t>1</a:t>
            </a:r>
            <a:endParaRPr kumimoji="0" lang="sr-Latn-RS" altLang="sr-Latn-RS" sz="15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10">
            <a:extLst>
              <a:ext uri="{FF2B5EF4-FFF2-40B4-BE49-F238E27FC236}">
                <a16:creationId xmlns="" xmlns:a16="http://schemas.microsoft.com/office/drawing/2014/main" id="{54D27080-A0C2-4958-93D3-3DC18D592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6719" y="2842298"/>
            <a:ext cx="16511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1500" dirty="0">
                <a:solidFill>
                  <a:srgbClr val="000000"/>
                </a:solidFill>
                <a:latin typeface="Trebuchet MS" panose="020B0603020202020204" pitchFamily="34" charset="0"/>
              </a:rPr>
              <a:t>k</a:t>
            </a:r>
            <a:r>
              <a:rPr lang="sr-Latn-RS" altLang="sr-Latn-RS" sz="1500" baseline="-25000" dirty="0">
                <a:solidFill>
                  <a:srgbClr val="000000"/>
                </a:solidFill>
                <a:latin typeface="Trebuchet MS" panose="020B0603020202020204" pitchFamily="34" charset="0"/>
              </a:rPr>
              <a:t>3</a:t>
            </a:r>
            <a:endParaRPr kumimoji="0" lang="sr-Latn-RS" altLang="sr-Latn-RS" sz="15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5" name="Object 54">
            <a:extLst>
              <a:ext uri="{FF2B5EF4-FFF2-40B4-BE49-F238E27FC236}">
                <a16:creationId xmlns="" xmlns:a16="http://schemas.microsoft.com/office/drawing/2014/main" id="{00BB55D3-B021-43B0-AFFC-C52E2DD53D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723203"/>
              </p:ext>
            </p:extLst>
          </p:nvPr>
        </p:nvGraphicFramePr>
        <p:xfrm>
          <a:off x="2074545" y="3502941"/>
          <a:ext cx="1285875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7" name="Equation" r:id="rId3" imgW="711000" imgH="457200" progId="Equation.DSMT4">
                  <p:embed/>
                </p:oleObj>
              </mc:Choice>
              <mc:Fallback>
                <p:oleObj name="Equation" r:id="rId3" imgW="711000" imgH="457200" progId="Equation.DSMT4">
                  <p:embed/>
                  <p:pic>
                    <p:nvPicPr>
                      <p:cNvPr id="58" name="Object 57">
                        <a:extLst>
                          <a:ext uri="{FF2B5EF4-FFF2-40B4-BE49-F238E27FC236}">
                            <a16:creationId xmlns="" xmlns:a16="http://schemas.microsoft.com/office/drawing/2014/main" id="{2A65B271-942F-43B3-B954-2A23AED8B9C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74545" y="3502941"/>
                        <a:ext cx="1285875" cy="827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6350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6" grpId="0" animBg="1"/>
      <p:bldP spid="57" grpId="0" animBg="1"/>
      <p:bldP spid="53" grpId="0"/>
      <p:bldP spid="5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95188D0-DA2A-4F71-950C-68B0B4A469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55663" y="1253331"/>
            <a:ext cx="5181600" cy="4351338"/>
          </a:xfrm>
        </p:spPr>
        <p:txBody>
          <a:bodyPr/>
          <a:lstStyle/>
          <a:p>
            <a:r>
              <a:rPr lang="hr-HR" sz="1800" dirty="0"/>
              <a:t>Iznos naprezanja određuje se prema formuli:</a:t>
            </a:r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hr-HR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hr-HR" sz="1800" dirty="0"/>
          </a:p>
        </p:txBody>
      </p:sp>
      <p:sp>
        <p:nvSpPr>
          <p:cNvPr id="71" name="Title 1">
            <a:extLst>
              <a:ext uri="{FF2B5EF4-FFF2-40B4-BE49-F238E27FC236}">
                <a16:creationId xmlns="" xmlns:a16="http://schemas.microsoft.com/office/drawing/2014/main" id="{4D4404E2-E38D-4B6E-8E44-9CE06497E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768350"/>
          </a:xfrm>
        </p:spPr>
        <p:txBody>
          <a:bodyPr>
            <a:normAutofit/>
          </a:bodyPr>
          <a:lstStyle/>
          <a:p>
            <a:r>
              <a:rPr lang="hr-HR" sz="2800" dirty="0"/>
              <a:t>Određivanje naprezanja</a:t>
            </a:r>
          </a:p>
        </p:txBody>
      </p:sp>
      <p:sp>
        <p:nvSpPr>
          <p:cNvPr id="103" name="AutoShape 3">
            <a:extLst>
              <a:ext uri="{FF2B5EF4-FFF2-40B4-BE49-F238E27FC236}">
                <a16:creationId xmlns="" xmlns:a16="http://schemas.microsoft.com/office/drawing/2014/main" id="{07645857-BDBE-42BA-88E1-C52B93D1A538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5560597" y="170857"/>
            <a:ext cx="6731000" cy="738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4" name="Line 5">
            <a:extLst>
              <a:ext uri="{FF2B5EF4-FFF2-40B4-BE49-F238E27FC236}">
                <a16:creationId xmlns="" xmlns:a16="http://schemas.microsoft.com/office/drawing/2014/main" id="{13E2AD4F-F7A9-4187-A54A-37B8E6C923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65522" y="2910882"/>
            <a:ext cx="1284288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5" name="Line 6">
            <a:extLst>
              <a:ext uri="{FF2B5EF4-FFF2-40B4-BE49-F238E27FC236}">
                <a16:creationId xmlns="" xmlns:a16="http://schemas.microsoft.com/office/drawing/2014/main" id="{A0CC1D19-0C59-48BF-B05A-0240026FFD1F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5522" y="2910882"/>
            <a:ext cx="0" cy="85566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6" name="Line 7">
            <a:extLst>
              <a:ext uri="{FF2B5EF4-FFF2-40B4-BE49-F238E27FC236}">
                <a16:creationId xmlns="" xmlns:a16="http://schemas.microsoft.com/office/drawing/2014/main" id="{93B9BB13-946C-478C-8CD1-F361F8A4D26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5522" y="3766545"/>
            <a:ext cx="3421063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7" name="Line 8">
            <a:extLst>
              <a:ext uri="{FF2B5EF4-FFF2-40B4-BE49-F238E27FC236}">
                <a16:creationId xmlns="" xmlns:a16="http://schemas.microsoft.com/office/drawing/2014/main" id="{C85BBEC7-A0AE-4902-A778-D45BCE333F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86585" y="2910882"/>
            <a:ext cx="0" cy="85566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8" name="Line 9">
            <a:extLst>
              <a:ext uri="{FF2B5EF4-FFF2-40B4-BE49-F238E27FC236}">
                <a16:creationId xmlns="" xmlns:a16="http://schemas.microsoft.com/office/drawing/2014/main" id="{108435A6-24A2-4D4D-B3F5-41969FC9FB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003885" y="2910882"/>
            <a:ext cx="128270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9" name="Line 10">
            <a:extLst>
              <a:ext uri="{FF2B5EF4-FFF2-40B4-BE49-F238E27FC236}">
                <a16:creationId xmlns="" xmlns:a16="http://schemas.microsoft.com/office/drawing/2014/main" id="{B221EF71-066F-486E-AC82-50C8DC5991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03885" y="774107"/>
            <a:ext cx="0" cy="21367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0" name="Line 11">
            <a:extLst>
              <a:ext uri="{FF2B5EF4-FFF2-40B4-BE49-F238E27FC236}">
                <a16:creationId xmlns="" xmlns:a16="http://schemas.microsoft.com/office/drawing/2014/main" id="{F93004B4-E8A4-4803-80AF-6EE1ABEABB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149810" y="774107"/>
            <a:ext cx="854075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1" name="Line 12">
            <a:extLst>
              <a:ext uri="{FF2B5EF4-FFF2-40B4-BE49-F238E27FC236}">
                <a16:creationId xmlns="" xmlns:a16="http://schemas.microsoft.com/office/drawing/2014/main" id="{68463613-A435-4D4C-A3BC-4AFC516D5311}"/>
              </a:ext>
            </a:extLst>
          </p:cNvPr>
          <p:cNvSpPr>
            <a:spLocks noChangeShapeType="1"/>
          </p:cNvSpPr>
          <p:nvPr/>
        </p:nvSpPr>
        <p:spPr bwMode="auto">
          <a:xfrm>
            <a:off x="8149810" y="774107"/>
            <a:ext cx="0" cy="21367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2" name="Line 13">
            <a:extLst>
              <a:ext uri="{FF2B5EF4-FFF2-40B4-BE49-F238E27FC236}">
                <a16:creationId xmlns="" xmlns:a16="http://schemas.microsoft.com/office/drawing/2014/main" id="{91DB1758-BA53-40BB-A6BA-41C971B261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76847" y="204195"/>
            <a:ext cx="0" cy="39639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3" name="Freeform 14">
            <a:extLst>
              <a:ext uri="{FF2B5EF4-FFF2-40B4-BE49-F238E27FC236}">
                <a16:creationId xmlns="" xmlns:a16="http://schemas.microsoft.com/office/drawing/2014/main" id="{194F639C-8F5D-4BAC-824F-8FC92F607EE3}"/>
              </a:ext>
            </a:extLst>
          </p:cNvPr>
          <p:cNvSpPr>
            <a:spLocks/>
          </p:cNvSpPr>
          <p:nvPr/>
        </p:nvSpPr>
        <p:spPr bwMode="auto">
          <a:xfrm>
            <a:off x="8526047" y="4155482"/>
            <a:ext cx="101600" cy="152400"/>
          </a:xfrm>
          <a:custGeom>
            <a:avLst/>
            <a:gdLst>
              <a:gd name="T0" fmla="*/ 64 w 64"/>
              <a:gd name="T1" fmla="*/ 0 h 96"/>
              <a:gd name="T2" fmla="*/ 32 w 64"/>
              <a:gd name="T3" fmla="*/ 96 h 96"/>
              <a:gd name="T4" fmla="*/ 0 w 64"/>
              <a:gd name="T5" fmla="*/ 0 h 96"/>
              <a:gd name="T6" fmla="*/ 64 w 64"/>
              <a:gd name="T7" fmla="*/ 0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4" h="96">
                <a:moveTo>
                  <a:pt x="64" y="0"/>
                </a:moveTo>
                <a:lnTo>
                  <a:pt x="32" y="96"/>
                </a:lnTo>
                <a:lnTo>
                  <a:pt x="0" y="0"/>
                </a:lnTo>
                <a:lnTo>
                  <a:pt x="6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4" name="Line 15">
            <a:extLst>
              <a:ext uri="{FF2B5EF4-FFF2-40B4-BE49-F238E27FC236}">
                <a16:creationId xmlns="" xmlns:a16="http://schemas.microsoft.com/office/drawing/2014/main" id="{2618C0CB-581A-4199-AB87-A8DB5CBA84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47985" y="2763245"/>
            <a:ext cx="4516438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5" name="Freeform 16">
            <a:extLst>
              <a:ext uri="{FF2B5EF4-FFF2-40B4-BE49-F238E27FC236}">
                <a16:creationId xmlns="" xmlns:a16="http://schemas.microsoft.com/office/drawing/2014/main" id="{DECE41F3-94CB-4D4E-B1D0-42DAD73DF878}"/>
              </a:ext>
            </a:extLst>
          </p:cNvPr>
          <p:cNvSpPr>
            <a:spLocks/>
          </p:cNvSpPr>
          <p:nvPr/>
        </p:nvSpPr>
        <p:spPr bwMode="auto">
          <a:xfrm>
            <a:off x="10753310" y="2712445"/>
            <a:ext cx="150813" cy="101600"/>
          </a:xfrm>
          <a:custGeom>
            <a:avLst/>
            <a:gdLst>
              <a:gd name="T0" fmla="*/ 0 w 95"/>
              <a:gd name="T1" fmla="*/ 0 h 64"/>
              <a:gd name="T2" fmla="*/ 95 w 95"/>
              <a:gd name="T3" fmla="*/ 32 h 64"/>
              <a:gd name="T4" fmla="*/ 0 w 95"/>
              <a:gd name="T5" fmla="*/ 64 h 64"/>
              <a:gd name="T6" fmla="*/ 0 w 95"/>
              <a:gd name="T7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5" h="64">
                <a:moveTo>
                  <a:pt x="0" y="0"/>
                </a:moveTo>
                <a:lnTo>
                  <a:pt x="95" y="32"/>
                </a:lnTo>
                <a:lnTo>
                  <a:pt x="0" y="6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7" name="Freeform 18">
            <a:extLst>
              <a:ext uri="{FF2B5EF4-FFF2-40B4-BE49-F238E27FC236}">
                <a16:creationId xmlns="" xmlns:a16="http://schemas.microsoft.com/office/drawing/2014/main" id="{C1D37C29-EECA-4374-A987-B8A498F85663}"/>
              </a:ext>
            </a:extLst>
          </p:cNvPr>
          <p:cNvSpPr>
            <a:spLocks noEditPoints="1"/>
          </p:cNvSpPr>
          <p:nvPr/>
        </p:nvSpPr>
        <p:spPr bwMode="auto">
          <a:xfrm>
            <a:off x="7635460" y="3253782"/>
            <a:ext cx="171450" cy="171450"/>
          </a:xfrm>
          <a:custGeom>
            <a:avLst/>
            <a:gdLst>
              <a:gd name="T0" fmla="*/ 91 w 182"/>
              <a:gd name="T1" fmla="*/ 0 h 182"/>
              <a:gd name="T2" fmla="*/ 91 w 182"/>
              <a:gd name="T3" fmla="*/ 91 h 182"/>
              <a:gd name="T4" fmla="*/ 182 w 182"/>
              <a:gd name="T5" fmla="*/ 91 h 182"/>
              <a:gd name="T6" fmla="*/ 91 w 182"/>
              <a:gd name="T7" fmla="*/ 0 h 182"/>
              <a:gd name="T8" fmla="*/ 182 w 182"/>
              <a:gd name="T9" fmla="*/ 91 h 182"/>
              <a:gd name="T10" fmla="*/ 91 w 182"/>
              <a:gd name="T11" fmla="*/ 91 h 182"/>
              <a:gd name="T12" fmla="*/ 91 w 182"/>
              <a:gd name="T13" fmla="*/ 0 h 182"/>
              <a:gd name="T14" fmla="*/ 0 w 182"/>
              <a:gd name="T15" fmla="*/ 91 h 182"/>
              <a:gd name="T16" fmla="*/ 91 w 182"/>
              <a:gd name="T17" fmla="*/ 182 h 182"/>
              <a:gd name="T18" fmla="*/ 182 w 182"/>
              <a:gd name="T19" fmla="*/ 91 h 182"/>
              <a:gd name="T20" fmla="*/ 182 w 182"/>
              <a:gd name="T21" fmla="*/ 91 h 1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2" h="182">
                <a:moveTo>
                  <a:pt x="91" y="0"/>
                </a:moveTo>
                <a:lnTo>
                  <a:pt x="91" y="91"/>
                </a:lnTo>
                <a:lnTo>
                  <a:pt x="182" y="91"/>
                </a:lnTo>
                <a:cubicBezTo>
                  <a:pt x="182" y="41"/>
                  <a:pt x="141" y="0"/>
                  <a:pt x="91" y="0"/>
                </a:cubicBezTo>
                <a:close/>
                <a:moveTo>
                  <a:pt x="182" y="91"/>
                </a:moveTo>
                <a:lnTo>
                  <a:pt x="91" y="91"/>
                </a:lnTo>
                <a:lnTo>
                  <a:pt x="91" y="0"/>
                </a:lnTo>
                <a:cubicBezTo>
                  <a:pt x="41" y="0"/>
                  <a:pt x="0" y="41"/>
                  <a:pt x="0" y="91"/>
                </a:cubicBezTo>
                <a:cubicBezTo>
                  <a:pt x="0" y="141"/>
                  <a:pt x="41" y="182"/>
                  <a:pt x="91" y="182"/>
                </a:cubicBezTo>
                <a:cubicBezTo>
                  <a:pt x="141" y="182"/>
                  <a:pt x="182" y="141"/>
                  <a:pt x="182" y="91"/>
                </a:cubicBezTo>
                <a:cubicBezTo>
                  <a:pt x="182" y="91"/>
                  <a:pt x="182" y="91"/>
                  <a:pt x="182" y="91"/>
                </a:cubicBezTo>
                <a:close/>
              </a:path>
            </a:pathLst>
          </a:custGeom>
          <a:solidFill>
            <a:srgbClr val="26131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8" name="Oval 19">
            <a:extLst>
              <a:ext uri="{FF2B5EF4-FFF2-40B4-BE49-F238E27FC236}">
                <a16:creationId xmlns="" xmlns:a16="http://schemas.microsoft.com/office/drawing/2014/main" id="{1E722024-F8B6-4ECE-B16D-D92F9D1D0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5460" y="3253782"/>
            <a:ext cx="171450" cy="171450"/>
          </a:xfrm>
          <a:prstGeom prst="ellipse">
            <a:avLst/>
          </a:prstGeom>
          <a:noFill/>
          <a:ln w="1588" cap="rnd">
            <a:solidFill>
              <a:srgbClr val="26131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9" name="Rectangle 20">
            <a:extLst>
              <a:ext uri="{FF2B5EF4-FFF2-40B4-BE49-F238E27FC236}">
                <a16:creationId xmlns="" xmlns:a16="http://schemas.microsoft.com/office/drawing/2014/main" id="{8DFB3657-92A5-4EBB-BF3F-EE0E324BB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0510" y="2915645"/>
            <a:ext cx="331788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500" b="0" i="0" u="none" strike="noStrike" cap="none" normalizeH="0" baseline="0">
                <a:ln>
                  <a:noFill/>
                </a:ln>
                <a:solidFill>
                  <a:srgbClr val="261313"/>
                </a:solidFill>
                <a:effectLst/>
                <a:latin typeface="Trebuchet MS" panose="020B0603020202020204" pitchFamily="34" charset="0"/>
              </a:rPr>
              <a:t>A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2" name="Line 23">
            <a:extLst>
              <a:ext uri="{FF2B5EF4-FFF2-40B4-BE49-F238E27FC236}">
                <a16:creationId xmlns="" xmlns:a16="http://schemas.microsoft.com/office/drawing/2014/main" id="{1217962B-6A32-4DEF-A86A-32CD55B051B4}"/>
              </a:ext>
            </a:extLst>
          </p:cNvPr>
          <p:cNvSpPr>
            <a:spLocks noChangeShapeType="1"/>
          </p:cNvSpPr>
          <p:nvPr/>
        </p:nvSpPr>
        <p:spPr bwMode="auto">
          <a:xfrm>
            <a:off x="7800560" y="204195"/>
            <a:ext cx="3768725" cy="6408738"/>
          </a:xfrm>
          <a:prstGeom prst="line">
            <a:avLst/>
          </a:prstGeom>
          <a:ln w="15875">
            <a:prstDash val="lgDashDot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23" name="Line 24">
            <a:extLst>
              <a:ext uri="{FF2B5EF4-FFF2-40B4-BE49-F238E27FC236}">
                <a16:creationId xmlns="" xmlns:a16="http://schemas.microsoft.com/office/drawing/2014/main" id="{C8E5FC6B-C69E-44EF-AE99-8BC43FFC58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2822" y="1585320"/>
            <a:ext cx="2962275" cy="5038725"/>
          </a:xfrm>
          <a:prstGeom prst="line">
            <a:avLst/>
          </a:prstGeom>
          <a:ln w="15875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25" name="Line 26">
            <a:extLst>
              <a:ext uri="{FF2B5EF4-FFF2-40B4-BE49-F238E27FC236}">
                <a16:creationId xmlns="" xmlns:a16="http://schemas.microsoft.com/office/drawing/2014/main" id="{CD549053-1BCF-4450-B1D4-7E61456E76A6}"/>
              </a:ext>
            </a:extLst>
          </p:cNvPr>
          <p:cNvSpPr>
            <a:spLocks noChangeShapeType="1"/>
          </p:cNvSpPr>
          <p:nvPr/>
        </p:nvSpPr>
        <p:spPr bwMode="auto">
          <a:xfrm>
            <a:off x="8710197" y="206777"/>
            <a:ext cx="3581400" cy="6089650"/>
          </a:xfrm>
          <a:prstGeom prst="line">
            <a:avLst/>
          </a:prstGeom>
          <a:ln w="15875"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33" name="Freeform 34">
            <a:extLst>
              <a:ext uri="{FF2B5EF4-FFF2-40B4-BE49-F238E27FC236}">
                <a16:creationId xmlns="" xmlns:a16="http://schemas.microsoft.com/office/drawing/2014/main" id="{3697FCAA-A88F-4AD6-823D-A6A5F899DB42}"/>
              </a:ext>
            </a:extLst>
          </p:cNvPr>
          <p:cNvSpPr>
            <a:spLocks/>
          </p:cNvSpPr>
          <p:nvPr/>
        </p:nvSpPr>
        <p:spPr bwMode="auto">
          <a:xfrm>
            <a:off x="8191085" y="2052045"/>
            <a:ext cx="769938" cy="1073150"/>
          </a:xfrm>
          <a:custGeom>
            <a:avLst/>
            <a:gdLst>
              <a:gd name="T0" fmla="*/ 0 w 485"/>
              <a:gd name="T1" fmla="*/ 616 h 676"/>
              <a:gd name="T2" fmla="*/ 13 w 485"/>
              <a:gd name="T3" fmla="*/ 448 h 676"/>
              <a:gd name="T4" fmla="*/ 243 w 485"/>
              <a:gd name="T5" fmla="*/ 0 h 676"/>
              <a:gd name="T6" fmla="*/ 472 w 485"/>
              <a:gd name="T7" fmla="*/ 448 h 676"/>
              <a:gd name="T8" fmla="*/ 485 w 485"/>
              <a:gd name="T9" fmla="*/ 616 h 676"/>
              <a:gd name="T10" fmla="*/ 243 w 485"/>
              <a:gd name="T11" fmla="*/ 676 h 676"/>
              <a:gd name="T12" fmla="*/ 0 w 485"/>
              <a:gd name="T13" fmla="*/ 616 h 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85" h="676">
                <a:moveTo>
                  <a:pt x="0" y="616"/>
                </a:moveTo>
                <a:lnTo>
                  <a:pt x="13" y="448"/>
                </a:lnTo>
                <a:lnTo>
                  <a:pt x="243" y="0"/>
                </a:lnTo>
                <a:lnTo>
                  <a:pt x="472" y="448"/>
                </a:lnTo>
                <a:lnTo>
                  <a:pt x="485" y="616"/>
                </a:lnTo>
                <a:lnTo>
                  <a:pt x="243" y="676"/>
                </a:lnTo>
                <a:lnTo>
                  <a:pt x="0" y="616"/>
                </a:lnTo>
                <a:close/>
              </a:path>
            </a:pathLst>
          </a:custGeom>
          <a:noFill/>
          <a:ln w="23813" cap="flat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9" name="Rectangle 10">
            <a:extLst>
              <a:ext uri="{FF2B5EF4-FFF2-40B4-BE49-F238E27FC236}">
                <a16:creationId xmlns="" xmlns:a16="http://schemas.microsoft.com/office/drawing/2014/main" id="{7171818F-9A93-4893-825D-060823529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5645" y="3842439"/>
            <a:ext cx="29527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z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11">
            <a:extLst>
              <a:ext uri="{FF2B5EF4-FFF2-40B4-BE49-F238E27FC236}">
                <a16:creationId xmlns="" xmlns:a16="http://schemas.microsoft.com/office/drawing/2014/main" id="{0EACDE95-FD17-4366-B13C-50379E4BF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60798" y="2277468"/>
            <a:ext cx="31115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y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23">
            <a:extLst>
              <a:ext uri="{FF2B5EF4-FFF2-40B4-BE49-F238E27FC236}">
                <a16:creationId xmlns="" xmlns:a16="http://schemas.microsoft.com/office/drawing/2014/main" id="{5586FAEB-B60D-4999-AA85-71C757080E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5953" y="3734312"/>
            <a:ext cx="1619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rebuchet MS" panose="020B0603020202020204" pitchFamily="34" charset="0"/>
              </a:rPr>
              <a:t>1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82" name="Flowchart: Connector 81">
            <a:extLst>
              <a:ext uri="{FF2B5EF4-FFF2-40B4-BE49-F238E27FC236}">
                <a16:creationId xmlns="" xmlns:a16="http://schemas.microsoft.com/office/drawing/2014/main" id="{9AE7914D-31FD-480B-B686-E19B5EF17224}"/>
              </a:ext>
            </a:extLst>
          </p:cNvPr>
          <p:cNvSpPr/>
          <p:nvPr/>
        </p:nvSpPr>
        <p:spPr>
          <a:xfrm>
            <a:off x="6777511" y="3683272"/>
            <a:ext cx="173147" cy="158380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3" name="Flowchart: Connector 82">
            <a:extLst>
              <a:ext uri="{FF2B5EF4-FFF2-40B4-BE49-F238E27FC236}">
                <a16:creationId xmlns="" xmlns:a16="http://schemas.microsoft.com/office/drawing/2014/main" id="{48DFE865-25FD-4B8C-9ADF-63EF8A91F6E0}"/>
              </a:ext>
            </a:extLst>
          </p:cNvPr>
          <p:cNvSpPr/>
          <p:nvPr/>
        </p:nvSpPr>
        <p:spPr>
          <a:xfrm>
            <a:off x="10198683" y="3684471"/>
            <a:ext cx="173147" cy="158380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4" name="Rectangle 83">
            <a:extLst>
              <a:ext uri="{FF2B5EF4-FFF2-40B4-BE49-F238E27FC236}">
                <a16:creationId xmlns="" xmlns:a16="http://schemas.microsoft.com/office/drawing/2014/main" id="{070A1008-4AC8-4650-8579-B571F3FB2D65}"/>
              </a:ext>
            </a:extLst>
          </p:cNvPr>
          <p:cNvSpPr/>
          <p:nvPr/>
        </p:nvSpPr>
        <p:spPr>
          <a:xfrm>
            <a:off x="10341394" y="368565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85" name="Flowchart: Connector 84">
            <a:extLst>
              <a:ext uri="{FF2B5EF4-FFF2-40B4-BE49-F238E27FC236}">
                <a16:creationId xmlns="" xmlns:a16="http://schemas.microsoft.com/office/drawing/2014/main" id="{83F7824F-13EF-445F-9146-610E8B7B170F}"/>
              </a:ext>
            </a:extLst>
          </p:cNvPr>
          <p:cNvSpPr/>
          <p:nvPr/>
        </p:nvSpPr>
        <p:spPr>
          <a:xfrm>
            <a:off x="10198473" y="2831044"/>
            <a:ext cx="173147" cy="158380"/>
          </a:xfrm>
          <a:prstGeom prst="flowChartConnector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6" name="Rectangle 85">
            <a:extLst>
              <a:ext uri="{FF2B5EF4-FFF2-40B4-BE49-F238E27FC236}">
                <a16:creationId xmlns="" xmlns:a16="http://schemas.microsoft.com/office/drawing/2014/main" id="{BB3284DB-C341-4B01-A168-941D230425E3}"/>
              </a:ext>
            </a:extLst>
          </p:cNvPr>
          <p:cNvSpPr/>
          <p:nvPr/>
        </p:nvSpPr>
        <p:spPr>
          <a:xfrm>
            <a:off x="10336622" y="288498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6"/>
                </a:solidFill>
              </a:rPr>
              <a:t>3</a:t>
            </a:r>
          </a:p>
        </p:txBody>
      </p:sp>
      <p:sp>
        <p:nvSpPr>
          <p:cNvPr id="87" name="Flowchart: Connector 86">
            <a:extLst>
              <a:ext uri="{FF2B5EF4-FFF2-40B4-BE49-F238E27FC236}">
                <a16:creationId xmlns="" xmlns:a16="http://schemas.microsoft.com/office/drawing/2014/main" id="{09638F05-0917-4BDB-99DE-E020D24C1105}"/>
              </a:ext>
            </a:extLst>
          </p:cNvPr>
          <p:cNvSpPr/>
          <p:nvPr/>
        </p:nvSpPr>
        <p:spPr>
          <a:xfrm>
            <a:off x="8919015" y="696504"/>
            <a:ext cx="173147" cy="158380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8" name="Rectangle 87">
            <a:extLst>
              <a:ext uri="{FF2B5EF4-FFF2-40B4-BE49-F238E27FC236}">
                <a16:creationId xmlns="" xmlns:a16="http://schemas.microsoft.com/office/drawing/2014/main" id="{0F741A35-77CA-4758-8049-9A019D1A00D2}"/>
              </a:ext>
            </a:extLst>
          </p:cNvPr>
          <p:cNvSpPr/>
          <p:nvPr/>
        </p:nvSpPr>
        <p:spPr>
          <a:xfrm>
            <a:off x="8959458" y="27910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5"/>
                </a:solidFill>
              </a:rPr>
              <a:t>4</a:t>
            </a:r>
          </a:p>
        </p:txBody>
      </p:sp>
      <p:sp>
        <p:nvSpPr>
          <p:cNvPr id="89" name="Flowchart: Connector 88">
            <a:extLst>
              <a:ext uri="{FF2B5EF4-FFF2-40B4-BE49-F238E27FC236}">
                <a16:creationId xmlns="" xmlns:a16="http://schemas.microsoft.com/office/drawing/2014/main" id="{56B69B26-C5C0-4F19-885C-AC510BF29DDF}"/>
              </a:ext>
            </a:extLst>
          </p:cNvPr>
          <p:cNvSpPr/>
          <p:nvPr/>
        </p:nvSpPr>
        <p:spPr>
          <a:xfrm>
            <a:off x="8059057" y="690762"/>
            <a:ext cx="173147" cy="158380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3" name="Rectangle 92">
            <a:extLst>
              <a:ext uri="{FF2B5EF4-FFF2-40B4-BE49-F238E27FC236}">
                <a16:creationId xmlns="" xmlns:a16="http://schemas.microsoft.com/office/drawing/2014/main" id="{8961F746-5CA8-49CE-BF3F-99CDAFB8D4FB}"/>
              </a:ext>
            </a:extLst>
          </p:cNvPr>
          <p:cNvSpPr/>
          <p:nvPr/>
        </p:nvSpPr>
        <p:spPr>
          <a:xfrm>
            <a:off x="7994252" y="26149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rgbClr val="00B0F0"/>
                </a:solidFill>
              </a:rPr>
              <a:t>5</a:t>
            </a:r>
          </a:p>
        </p:txBody>
      </p:sp>
      <p:sp>
        <p:nvSpPr>
          <p:cNvPr id="94" name="Flowchart: Connector 93">
            <a:extLst>
              <a:ext uri="{FF2B5EF4-FFF2-40B4-BE49-F238E27FC236}">
                <a16:creationId xmlns="" xmlns:a16="http://schemas.microsoft.com/office/drawing/2014/main" id="{6E1085EB-8E84-4E23-8293-7BE052EA5906}"/>
              </a:ext>
            </a:extLst>
          </p:cNvPr>
          <p:cNvSpPr/>
          <p:nvPr/>
        </p:nvSpPr>
        <p:spPr>
          <a:xfrm>
            <a:off x="6777511" y="2829603"/>
            <a:ext cx="173147" cy="158380"/>
          </a:xfrm>
          <a:prstGeom prst="flowChartConnector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accent6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="" xmlns:a16="http://schemas.microsoft.com/office/drawing/2014/main" id="{7EEC0F04-4DE2-4682-862D-719DEA5F3200}"/>
              </a:ext>
            </a:extLst>
          </p:cNvPr>
          <p:cNvSpPr/>
          <p:nvPr/>
        </p:nvSpPr>
        <p:spPr>
          <a:xfrm>
            <a:off x="6477368" y="281354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6"/>
                </a:solidFill>
              </a:rPr>
              <a:t>6</a:t>
            </a:r>
          </a:p>
        </p:txBody>
      </p:sp>
      <p:sp>
        <p:nvSpPr>
          <p:cNvPr id="50" name="Rectangle 10">
            <a:extLst>
              <a:ext uri="{FF2B5EF4-FFF2-40B4-BE49-F238E27FC236}">
                <a16:creationId xmlns="" xmlns:a16="http://schemas.microsoft.com/office/drawing/2014/main" id="{387BE59F-1E54-4AF6-B4B3-7FDCDB037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10070" y="5554070"/>
            <a:ext cx="4199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dirty="0" err="1">
                <a:solidFill>
                  <a:srgbClr val="000000"/>
                </a:solidFill>
                <a:latin typeface="Trebuchet MS" panose="020B0603020202020204" pitchFamily="34" charset="0"/>
              </a:rPr>
              <a:t>n.o</a:t>
            </a:r>
            <a:r>
              <a:rPr lang="sr-Latn-RS" altLang="sr-Latn-RS" dirty="0">
                <a:solidFill>
                  <a:srgbClr val="000000"/>
                </a:solidFill>
                <a:latin typeface="Trebuchet MS" panose="020B0603020202020204" pitchFamily="34" charset="0"/>
              </a:rPr>
              <a:t>.</a:t>
            </a:r>
            <a:endParaRPr kumimoji="0" lang="sr-Latn-RS" altLang="sr-Latn-R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Line 72">
            <a:extLst>
              <a:ext uri="{FF2B5EF4-FFF2-40B4-BE49-F238E27FC236}">
                <a16:creationId xmlns="" xmlns:a16="http://schemas.microsoft.com/office/drawing/2014/main" id="{A7730107-BE20-4415-9260-19B9EAA236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92672" y="2764533"/>
            <a:ext cx="384175" cy="258762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7" name="Line 73">
            <a:extLst>
              <a:ext uri="{FF2B5EF4-FFF2-40B4-BE49-F238E27FC236}">
                <a16:creationId xmlns="" xmlns:a16="http://schemas.microsoft.com/office/drawing/2014/main" id="{B056DF5B-7FBE-444B-B0B1-E6F9CC349A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76847" y="2581971"/>
            <a:ext cx="271463" cy="182562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3" name="Rectangle 10">
            <a:extLst>
              <a:ext uri="{FF2B5EF4-FFF2-40B4-BE49-F238E27FC236}">
                <a16:creationId xmlns="" xmlns:a16="http://schemas.microsoft.com/office/drawing/2014/main" id="{D4765C4D-8FA5-44ED-8254-FFE1101F9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3426" y="2391597"/>
            <a:ext cx="16511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1500" dirty="0">
                <a:solidFill>
                  <a:srgbClr val="000000"/>
                </a:solidFill>
                <a:latin typeface="Trebuchet MS" panose="020B0603020202020204" pitchFamily="34" charset="0"/>
              </a:rPr>
              <a:t>k</a:t>
            </a:r>
            <a:r>
              <a:rPr lang="sr-Latn-RS" altLang="sr-Latn-RS" sz="1500" baseline="-25000" dirty="0">
                <a:solidFill>
                  <a:srgbClr val="000000"/>
                </a:solidFill>
                <a:latin typeface="Trebuchet MS" panose="020B0603020202020204" pitchFamily="34" charset="0"/>
              </a:rPr>
              <a:t>1</a:t>
            </a:r>
            <a:endParaRPr kumimoji="0" lang="sr-Latn-RS" altLang="sr-Latn-RS" sz="15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10">
            <a:extLst>
              <a:ext uri="{FF2B5EF4-FFF2-40B4-BE49-F238E27FC236}">
                <a16:creationId xmlns="" xmlns:a16="http://schemas.microsoft.com/office/drawing/2014/main" id="{54D27080-A0C2-4958-93D3-3DC18D592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6719" y="2842298"/>
            <a:ext cx="16511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1500" dirty="0">
                <a:solidFill>
                  <a:srgbClr val="000000"/>
                </a:solidFill>
                <a:latin typeface="Trebuchet MS" panose="020B0603020202020204" pitchFamily="34" charset="0"/>
              </a:rPr>
              <a:t>k</a:t>
            </a:r>
            <a:r>
              <a:rPr lang="sr-Latn-RS" altLang="sr-Latn-RS" sz="1500" baseline="-25000" dirty="0">
                <a:solidFill>
                  <a:srgbClr val="000000"/>
                </a:solidFill>
                <a:latin typeface="Trebuchet MS" panose="020B0603020202020204" pitchFamily="34" charset="0"/>
              </a:rPr>
              <a:t>3</a:t>
            </a:r>
            <a:endParaRPr kumimoji="0" lang="sr-Latn-RS" altLang="sr-Latn-RS" sz="1500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55" name="Object 54">
            <a:extLst>
              <a:ext uri="{FF2B5EF4-FFF2-40B4-BE49-F238E27FC236}">
                <a16:creationId xmlns="" xmlns:a16="http://schemas.microsoft.com/office/drawing/2014/main" id="{81415A8D-FA43-4CC1-985E-939E621328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6963795"/>
              </p:ext>
            </p:extLst>
          </p:nvPr>
        </p:nvGraphicFramePr>
        <p:xfrm>
          <a:off x="1204497" y="1662314"/>
          <a:ext cx="4295775" cy="174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8" name="Equation" r:id="rId3" imgW="2374560" imgH="965160" progId="Equation.DSMT4">
                  <p:embed/>
                </p:oleObj>
              </mc:Choice>
              <mc:Fallback>
                <p:oleObj name="Equation" r:id="rId3" imgW="2374560" imgH="965160" progId="Equation.DSMT4">
                  <p:embed/>
                  <p:pic>
                    <p:nvPicPr>
                      <p:cNvPr id="63" name="Object 62">
                        <a:extLst>
                          <a:ext uri="{FF2B5EF4-FFF2-40B4-BE49-F238E27FC236}">
                            <a16:creationId xmlns="" xmlns:a16="http://schemas.microsoft.com/office/drawing/2014/main" id="{E22DBA5F-A295-47AB-939D-E8E14167AE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04497" y="1662314"/>
                        <a:ext cx="4295775" cy="174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>
            <a:extLst>
              <a:ext uri="{FF2B5EF4-FFF2-40B4-BE49-F238E27FC236}">
                <a16:creationId xmlns="" xmlns:a16="http://schemas.microsoft.com/office/drawing/2014/main" id="{832D067D-BA1B-4463-933E-88832AEFEB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1859020"/>
              </p:ext>
            </p:extLst>
          </p:nvPr>
        </p:nvGraphicFramePr>
        <p:xfrm>
          <a:off x="371475" y="3973830"/>
          <a:ext cx="6224588" cy="174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9" name="Equation" r:id="rId5" imgW="3441600" imgH="965160" progId="Equation.DSMT4">
                  <p:embed/>
                </p:oleObj>
              </mc:Choice>
              <mc:Fallback>
                <p:oleObj name="Equation" r:id="rId5" imgW="3441600" imgH="965160" progId="Equation.DSMT4">
                  <p:embed/>
                  <p:pic>
                    <p:nvPicPr>
                      <p:cNvPr id="55" name="Object 54">
                        <a:extLst>
                          <a:ext uri="{FF2B5EF4-FFF2-40B4-BE49-F238E27FC236}">
                            <a16:creationId xmlns="" xmlns:a16="http://schemas.microsoft.com/office/drawing/2014/main" id="{81415A8D-FA43-4CC1-985E-939E621328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1475" y="3973830"/>
                        <a:ext cx="6224588" cy="1746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Line 26">
            <a:extLst>
              <a:ext uri="{FF2B5EF4-FFF2-40B4-BE49-F238E27FC236}">
                <a16:creationId xmlns="" xmlns:a16="http://schemas.microsoft.com/office/drawing/2014/main" id="{F9EC4E34-C0F9-4EB0-8CC5-4CB1C47347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38517" y="4568100"/>
            <a:ext cx="2914650" cy="171608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3" name="Line 27">
            <a:extLst>
              <a:ext uri="{FF2B5EF4-FFF2-40B4-BE49-F238E27FC236}">
                <a16:creationId xmlns="" xmlns:a16="http://schemas.microsoft.com/office/drawing/2014/main" id="{1F51B22C-363E-458D-89BD-EFE529FE81D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11405" y="4536350"/>
            <a:ext cx="1027113" cy="174783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4" name="Line 28">
            <a:extLst>
              <a:ext uri="{FF2B5EF4-FFF2-40B4-BE49-F238E27FC236}">
                <a16:creationId xmlns="" xmlns:a16="http://schemas.microsoft.com/office/drawing/2014/main" id="{C860CB73-3FC8-49F6-9D38-424F47ED5C3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253167" y="4568100"/>
            <a:ext cx="276225" cy="46990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5" name="Line 29">
            <a:extLst>
              <a:ext uri="{FF2B5EF4-FFF2-40B4-BE49-F238E27FC236}">
                <a16:creationId xmlns="" xmlns:a16="http://schemas.microsoft.com/office/drawing/2014/main" id="{70B3FBB2-8468-4E87-BBFA-6C92C01E781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33630" y="4572862"/>
            <a:ext cx="4216400" cy="50165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6" name="Line 31">
            <a:extLst>
              <a:ext uri="{FF2B5EF4-FFF2-40B4-BE49-F238E27FC236}">
                <a16:creationId xmlns="" xmlns:a16="http://schemas.microsoft.com/office/drawing/2014/main" id="{886A4CEB-7000-44B5-9603-88DCB62FF1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06617" y="3809275"/>
            <a:ext cx="3175" cy="3175"/>
          </a:xfrm>
          <a:prstGeom prst="line">
            <a:avLst/>
          </a:prstGeom>
          <a:noFill/>
          <a:ln w="1588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7" name="Oval 32">
            <a:extLst>
              <a:ext uri="{FF2B5EF4-FFF2-40B4-BE49-F238E27FC236}">
                <a16:creationId xmlns="" xmlns:a16="http://schemas.microsoft.com/office/drawing/2014/main" id="{E675C822-B28C-49D4-9418-74F75B6D2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5217" y="5260250"/>
            <a:ext cx="228600" cy="228600"/>
          </a:xfrm>
          <a:prstGeom prst="ellips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8" name="Line 33">
            <a:extLst>
              <a:ext uri="{FF2B5EF4-FFF2-40B4-BE49-F238E27FC236}">
                <a16:creationId xmlns="" xmlns:a16="http://schemas.microsoft.com/office/drawing/2014/main" id="{5ACEC6CF-0D2C-4054-B727-EEEFD367FE7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42042" y="4755425"/>
            <a:ext cx="87313" cy="147638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9" name="Line 34">
            <a:extLst>
              <a:ext uri="{FF2B5EF4-FFF2-40B4-BE49-F238E27FC236}">
                <a16:creationId xmlns="" xmlns:a16="http://schemas.microsoft.com/office/drawing/2014/main" id="{95E6B328-95E9-403E-AB7F-9A269E9BFA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44905" y="5330100"/>
            <a:ext cx="149225" cy="87313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70" name="Oval 35">
            <a:extLst>
              <a:ext uri="{FF2B5EF4-FFF2-40B4-BE49-F238E27FC236}">
                <a16:creationId xmlns="" xmlns:a16="http://schemas.microsoft.com/office/drawing/2014/main" id="{85758373-7AE4-441F-9D78-46832C476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9017" y="4712562"/>
            <a:ext cx="228600" cy="228600"/>
          </a:xfrm>
          <a:prstGeom prst="ellips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2" name="Line 36">
            <a:extLst>
              <a:ext uri="{FF2B5EF4-FFF2-40B4-BE49-F238E27FC236}">
                <a16:creationId xmlns="" xmlns:a16="http://schemas.microsoft.com/office/drawing/2014/main" id="{11A2CB69-B446-451A-88E0-F0A1CA5BA1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110292" y="4784000"/>
            <a:ext cx="147638" cy="8572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3" name="Freeform 37">
            <a:extLst>
              <a:ext uri="{FF2B5EF4-FFF2-40B4-BE49-F238E27FC236}">
                <a16:creationId xmlns="" xmlns:a16="http://schemas.microsoft.com/office/drawing/2014/main" id="{E1C42CA8-48D9-4BB0-8975-9E32D3EED3E7}"/>
              </a:ext>
            </a:extLst>
          </p:cNvPr>
          <p:cNvSpPr>
            <a:spLocks noEditPoints="1"/>
          </p:cNvSpPr>
          <p:nvPr/>
        </p:nvSpPr>
        <p:spPr bwMode="auto">
          <a:xfrm>
            <a:off x="7382842" y="4576037"/>
            <a:ext cx="4149725" cy="1703388"/>
          </a:xfrm>
          <a:custGeom>
            <a:avLst/>
            <a:gdLst>
              <a:gd name="T0" fmla="*/ 2437 w 2614"/>
              <a:gd name="T1" fmla="*/ 4 h 1073"/>
              <a:gd name="T2" fmla="*/ 2471 w 2614"/>
              <a:gd name="T3" fmla="*/ 175 h 1073"/>
              <a:gd name="T4" fmla="*/ 2388 w 2614"/>
              <a:gd name="T5" fmla="*/ 32 h 1073"/>
              <a:gd name="T6" fmla="*/ 2430 w 2614"/>
              <a:gd name="T7" fmla="*/ 220 h 1073"/>
              <a:gd name="T8" fmla="*/ 2339 w 2614"/>
              <a:gd name="T9" fmla="*/ 61 h 1073"/>
              <a:gd name="T10" fmla="*/ 2359 w 2614"/>
              <a:gd name="T11" fmla="*/ 210 h 1073"/>
              <a:gd name="T12" fmla="*/ 2289 w 2614"/>
              <a:gd name="T13" fmla="*/ 90 h 1073"/>
              <a:gd name="T14" fmla="*/ 2241 w 2614"/>
              <a:gd name="T15" fmla="*/ 119 h 1073"/>
              <a:gd name="T16" fmla="*/ 2192 w 2614"/>
              <a:gd name="T17" fmla="*/ 148 h 1073"/>
              <a:gd name="T18" fmla="*/ 2142 w 2614"/>
              <a:gd name="T19" fmla="*/ 177 h 1073"/>
              <a:gd name="T20" fmla="*/ 2093 w 2614"/>
              <a:gd name="T21" fmla="*/ 206 h 1073"/>
              <a:gd name="T22" fmla="*/ 2044 w 2614"/>
              <a:gd name="T23" fmla="*/ 235 h 1073"/>
              <a:gd name="T24" fmla="*/ 1978 w 2614"/>
              <a:gd name="T25" fmla="*/ 235 h 1073"/>
              <a:gd name="T26" fmla="*/ 1908 w 2614"/>
              <a:gd name="T27" fmla="*/ 227 h 1073"/>
              <a:gd name="T28" fmla="*/ 1837 w 2614"/>
              <a:gd name="T29" fmla="*/ 219 h 1073"/>
              <a:gd name="T30" fmla="*/ 1766 w 2614"/>
              <a:gd name="T31" fmla="*/ 210 h 1073"/>
              <a:gd name="T32" fmla="*/ 1696 w 2614"/>
              <a:gd name="T33" fmla="*/ 201 h 1073"/>
              <a:gd name="T34" fmla="*/ 1625 w 2614"/>
              <a:gd name="T35" fmla="*/ 193 h 1073"/>
              <a:gd name="T36" fmla="*/ 1554 w 2614"/>
              <a:gd name="T37" fmla="*/ 185 h 1073"/>
              <a:gd name="T38" fmla="*/ 1484 w 2614"/>
              <a:gd name="T39" fmla="*/ 176 h 1073"/>
              <a:gd name="T40" fmla="*/ 1413 w 2614"/>
              <a:gd name="T41" fmla="*/ 168 h 1073"/>
              <a:gd name="T42" fmla="*/ 1342 w 2614"/>
              <a:gd name="T43" fmla="*/ 160 h 1073"/>
              <a:gd name="T44" fmla="*/ 1272 w 2614"/>
              <a:gd name="T45" fmla="*/ 152 h 1073"/>
              <a:gd name="T46" fmla="*/ 1201 w 2614"/>
              <a:gd name="T47" fmla="*/ 143 h 1073"/>
              <a:gd name="T48" fmla="*/ 1130 w 2614"/>
              <a:gd name="T49" fmla="*/ 134 h 1073"/>
              <a:gd name="T50" fmla="*/ 1060 w 2614"/>
              <a:gd name="T51" fmla="*/ 126 h 1073"/>
              <a:gd name="T52" fmla="*/ 989 w 2614"/>
              <a:gd name="T53" fmla="*/ 118 h 1073"/>
              <a:gd name="T54" fmla="*/ 918 w 2614"/>
              <a:gd name="T55" fmla="*/ 109 h 1073"/>
              <a:gd name="T56" fmla="*/ 848 w 2614"/>
              <a:gd name="T57" fmla="*/ 101 h 1073"/>
              <a:gd name="T58" fmla="*/ 777 w 2614"/>
              <a:gd name="T59" fmla="*/ 93 h 1073"/>
              <a:gd name="T60" fmla="*/ 706 w 2614"/>
              <a:gd name="T61" fmla="*/ 84 h 1073"/>
              <a:gd name="T62" fmla="*/ 908 w 2614"/>
              <a:gd name="T63" fmla="*/ 547 h 1073"/>
              <a:gd name="T64" fmla="*/ 636 w 2614"/>
              <a:gd name="T65" fmla="*/ 75 h 1073"/>
              <a:gd name="T66" fmla="*/ 857 w 2614"/>
              <a:gd name="T67" fmla="*/ 573 h 1073"/>
              <a:gd name="T68" fmla="*/ 565 w 2614"/>
              <a:gd name="T69" fmla="*/ 67 h 1073"/>
              <a:gd name="T70" fmla="*/ 494 w 2614"/>
              <a:gd name="T71" fmla="*/ 59 h 1073"/>
              <a:gd name="T72" fmla="*/ 424 w 2614"/>
              <a:gd name="T73" fmla="*/ 50 h 1073"/>
              <a:gd name="T74" fmla="*/ 353 w 2614"/>
              <a:gd name="T75" fmla="*/ 42 h 1073"/>
              <a:gd name="T76" fmla="*/ 282 w 2614"/>
              <a:gd name="T77" fmla="*/ 34 h 1073"/>
              <a:gd name="T78" fmla="*/ 212 w 2614"/>
              <a:gd name="T79" fmla="*/ 26 h 1073"/>
              <a:gd name="T80" fmla="*/ 141 w 2614"/>
              <a:gd name="T81" fmla="*/ 17 h 1073"/>
              <a:gd name="T82" fmla="*/ 71 w 2614"/>
              <a:gd name="T83" fmla="*/ 8 h 1073"/>
              <a:gd name="T84" fmla="*/ 0 w 2614"/>
              <a:gd name="T85" fmla="*/ 0 h 10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614" h="1073">
                <a:moveTo>
                  <a:pt x="2614" y="311"/>
                </a:moveTo>
                <a:lnTo>
                  <a:pt x="2437" y="4"/>
                </a:lnTo>
                <a:moveTo>
                  <a:pt x="2544" y="302"/>
                </a:moveTo>
                <a:lnTo>
                  <a:pt x="2471" y="175"/>
                </a:lnTo>
                <a:moveTo>
                  <a:pt x="2423" y="93"/>
                </a:moveTo>
                <a:lnTo>
                  <a:pt x="2388" y="32"/>
                </a:lnTo>
                <a:moveTo>
                  <a:pt x="2473" y="294"/>
                </a:moveTo>
                <a:lnTo>
                  <a:pt x="2430" y="220"/>
                </a:lnTo>
                <a:moveTo>
                  <a:pt x="2363" y="104"/>
                </a:moveTo>
                <a:lnTo>
                  <a:pt x="2339" y="61"/>
                </a:lnTo>
                <a:moveTo>
                  <a:pt x="2402" y="286"/>
                </a:moveTo>
                <a:lnTo>
                  <a:pt x="2359" y="210"/>
                </a:lnTo>
                <a:moveTo>
                  <a:pt x="2348" y="191"/>
                </a:moveTo>
                <a:lnTo>
                  <a:pt x="2289" y="90"/>
                </a:lnTo>
                <a:moveTo>
                  <a:pt x="2332" y="278"/>
                </a:moveTo>
                <a:lnTo>
                  <a:pt x="2241" y="119"/>
                </a:lnTo>
                <a:moveTo>
                  <a:pt x="2261" y="269"/>
                </a:moveTo>
                <a:lnTo>
                  <a:pt x="2192" y="148"/>
                </a:lnTo>
                <a:moveTo>
                  <a:pt x="2190" y="260"/>
                </a:moveTo>
                <a:lnTo>
                  <a:pt x="2142" y="177"/>
                </a:lnTo>
                <a:moveTo>
                  <a:pt x="2120" y="252"/>
                </a:moveTo>
                <a:lnTo>
                  <a:pt x="2093" y="206"/>
                </a:lnTo>
                <a:moveTo>
                  <a:pt x="2049" y="244"/>
                </a:moveTo>
                <a:lnTo>
                  <a:pt x="2044" y="235"/>
                </a:lnTo>
                <a:moveTo>
                  <a:pt x="1995" y="264"/>
                </a:moveTo>
                <a:lnTo>
                  <a:pt x="1978" y="235"/>
                </a:lnTo>
                <a:moveTo>
                  <a:pt x="1946" y="292"/>
                </a:moveTo>
                <a:lnTo>
                  <a:pt x="1908" y="227"/>
                </a:lnTo>
                <a:moveTo>
                  <a:pt x="1896" y="321"/>
                </a:moveTo>
                <a:lnTo>
                  <a:pt x="1837" y="219"/>
                </a:lnTo>
                <a:moveTo>
                  <a:pt x="1847" y="351"/>
                </a:moveTo>
                <a:lnTo>
                  <a:pt x="1766" y="210"/>
                </a:lnTo>
                <a:moveTo>
                  <a:pt x="1798" y="379"/>
                </a:moveTo>
                <a:lnTo>
                  <a:pt x="1696" y="201"/>
                </a:lnTo>
                <a:moveTo>
                  <a:pt x="1749" y="408"/>
                </a:moveTo>
                <a:lnTo>
                  <a:pt x="1625" y="193"/>
                </a:lnTo>
                <a:moveTo>
                  <a:pt x="1700" y="437"/>
                </a:moveTo>
                <a:lnTo>
                  <a:pt x="1554" y="185"/>
                </a:lnTo>
                <a:moveTo>
                  <a:pt x="1651" y="466"/>
                </a:moveTo>
                <a:lnTo>
                  <a:pt x="1484" y="176"/>
                </a:lnTo>
                <a:moveTo>
                  <a:pt x="1602" y="495"/>
                </a:moveTo>
                <a:lnTo>
                  <a:pt x="1413" y="168"/>
                </a:lnTo>
                <a:moveTo>
                  <a:pt x="1553" y="524"/>
                </a:moveTo>
                <a:lnTo>
                  <a:pt x="1342" y="160"/>
                </a:lnTo>
                <a:moveTo>
                  <a:pt x="1503" y="553"/>
                </a:moveTo>
                <a:lnTo>
                  <a:pt x="1272" y="152"/>
                </a:lnTo>
                <a:moveTo>
                  <a:pt x="1454" y="582"/>
                </a:moveTo>
                <a:lnTo>
                  <a:pt x="1201" y="143"/>
                </a:lnTo>
                <a:moveTo>
                  <a:pt x="1405" y="611"/>
                </a:moveTo>
                <a:lnTo>
                  <a:pt x="1130" y="134"/>
                </a:lnTo>
                <a:moveTo>
                  <a:pt x="1356" y="639"/>
                </a:moveTo>
                <a:lnTo>
                  <a:pt x="1060" y="126"/>
                </a:lnTo>
                <a:moveTo>
                  <a:pt x="1307" y="669"/>
                </a:moveTo>
                <a:lnTo>
                  <a:pt x="989" y="118"/>
                </a:lnTo>
                <a:moveTo>
                  <a:pt x="1257" y="698"/>
                </a:moveTo>
                <a:lnTo>
                  <a:pt x="918" y="109"/>
                </a:lnTo>
                <a:moveTo>
                  <a:pt x="1209" y="726"/>
                </a:moveTo>
                <a:lnTo>
                  <a:pt x="848" y="101"/>
                </a:lnTo>
                <a:moveTo>
                  <a:pt x="1160" y="755"/>
                </a:moveTo>
                <a:lnTo>
                  <a:pt x="777" y="93"/>
                </a:lnTo>
                <a:moveTo>
                  <a:pt x="1110" y="784"/>
                </a:moveTo>
                <a:lnTo>
                  <a:pt x="706" y="84"/>
                </a:lnTo>
                <a:moveTo>
                  <a:pt x="1061" y="813"/>
                </a:moveTo>
                <a:lnTo>
                  <a:pt x="908" y="547"/>
                </a:lnTo>
                <a:moveTo>
                  <a:pt x="844" y="436"/>
                </a:moveTo>
                <a:lnTo>
                  <a:pt x="636" y="75"/>
                </a:lnTo>
                <a:moveTo>
                  <a:pt x="1012" y="842"/>
                </a:moveTo>
                <a:lnTo>
                  <a:pt x="857" y="573"/>
                </a:lnTo>
                <a:moveTo>
                  <a:pt x="797" y="468"/>
                </a:moveTo>
                <a:lnTo>
                  <a:pt x="565" y="67"/>
                </a:lnTo>
                <a:moveTo>
                  <a:pt x="963" y="871"/>
                </a:moveTo>
                <a:lnTo>
                  <a:pt x="494" y="59"/>
                </a:lnTo>
                <a:moveTo>
                  <a:pt x="914" y="900"/>
                </a:moveTo>
                <a:lnTo>
                  <a:pt x="424" y="50"/>
                </a:lnTo>
                <a:moveTo>
                  <a:pt x="864" y="929"/>
                </a:moveTo>
                <a:lnTo>
                  <a:pt x="353" y="42"/>
                </a:lnTo>
                <a:moveTo>
                  <a:pt x="816" y="958"/>
                </a:moveTo>
                <a:lnTo>
                  <a:pt x="282" y="34"/>
                </a:lnTo>
                <a:moveTo>
                  <a:pt x="766" y="986"/>
                </a:moveTo>
                <a:lnTo>
                  <a:pt x="212" y="26"/>
                </a:lnTo>
                <a:moveTo>
                  <a:pt x="717" y="1016"/>
                </a:moveTo>
                <a:lnTo>
                  <a:pt x="141" y="17"/>
                </a:lnTo>
                <a:moveTo>
                  <a:pt x="668" y="1045"/>
                </a:moveTo>
                <a:lnTo>
                  <a:pt x="71" y="8"/>
                </a:lnTo>
                <a:moveTo>
                  <a:pt x="619" y="1073"/>
                </a:moveTo>
                <a:lnTo>
                  <a:pt x="0" y="0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4" name="Rectangle 10">
            <a:extLst>
              <a:ext uri="{FF2B5EF4-FFF2-40B4-BE49-F238E27FC236}">
                <a16:creationId xmlns="" xmlns:a16="http://schemas.microsoft.com/office/drawing/2014/main" id="{55BF36FF-A453-41AC-A4AA-95860B394C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0232" y="5491982"/>
            <a:ext cx="12687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dirty="0">
                <a:solidFill>
                  <a:srgbClr val="000000"/>
                </a:solidFill>
                <a:latin typeface="Trebuchet MS" panose="020B0603020202020204" pitchFamily="34" charset="0"/>
              </a:rPr>
              <a:t>35,55 </a:t>
            </a:r>
            <a:r>
              <a:rPr lang="sr-Latn-RS" altLang="sr-Latn-RS" dirty="0" err="1">
                <a:solidFill>
                  <a:srgbClr val="000000"/>
                </a:solidFill>
                <a:latin typeface="Trebuchet MS" panose="020B0603020202020204" pitchFamily="34" charset="0"/>
              </a:rPr>
              <a:t>MPa</a:t>
            </a:r>
            <a:endParaRPr kumimoji="0" lang="sr-Latn-RS" altLang="sr-Latn-RS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10">
            <a:extLst>
              <a:ext uri="{FF2B5EF4-FFF2-40B4-BE49-F238E27FC236}">
                <a16:creationId xmlns="" xmlns:a16="http://schemas.microsoft.com/office/drawing/2014/main" id="{5CC7DA1D-0F33-4201-B843-F31449787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6385" y="4177795"/>
            <a:ext cx="12687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dirty="0">
                <a:solidFill>
                  <a:srgbClr val="000000"/>
                </a:solidFill>
                <a:latin typeface="Trebuchet MS" panose="020B0603020202020204" pitchFamily="34" charset="0"/>
              </a:rPr>
              <a:t>9,53 </a:t>
            </a:r>
            <a:r>
              <a:rPr lang="sr-Latn-RS" altLang="sr-Latn-RS" dirty="0" err="1">
                <a:solidFill>
                  <a:srgbClr val="000000"/>
                </a:solidFill>
                <a:latin typeface="Trebuchet MS" panose="020B0603020202020204" pitchFamily="34" charset="0"/>
              </a:rPr>
              <a:t>MPa</a:t>
            </a:r>
            <a:endParaRPr kumimoji="0" lang="sr-Latn-RS" altLang="sr-Latn-RS" b="0" i="0" u="none" strike="noStrike" cap="none" normalizeH="0" baseline="-2500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50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E510428-E4D2-4D94-B52F-08F2C26B9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169"/>
            <a:ext cx="10515600" cy="6000794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b</a:t>
            </a:r>
            <a:r>
              <a:rPr lang="hr-HR"/>
              <a:t>) </a:t>
            </a:r>
            <a:r>
              <a:rPr lang="hr-HR" smtClean="0"/>
              <a:t>Pomoću </a:t>
            </a:r>
            <a:r>
              <a:rPr lang="hr-HR"/>
              <a:t>jezgre </a:t>
            </a:r>
            <a:r>
              <a:rPr lang="hr-HR" smtClean="0"/>
              <a:t>presjeka odrediti </a:t>
            </a:r>
            <a:r>
              <a:rPr lang="hr-HR" dirty="0"/>
              <a:t>ekstremna naprezanja u nosaču raspona l=6 m opterećenog s q=30 kN/m’ u naznačenom smjeru (</a:t>
            </a:r>
            <a:r>
              <a:rPr lang="el-GR" dirty="0"/>
              <a:t>α</a:t>
            </a:r>
            <a:r>
              <a:rPr lang="hr-HR" dirty="0"/>
              <a:t>=10</a:t>
            </a:r>
            <a:r>
              <a:rPr lang="el-GR" dirty="0"/>
              <a:t>°</a:t>
            </a:r>
            <a:r>
              <a:rPr lang="hr-HR" dirty="0"/>
              <a:t>). Nacrtati dijagram naprezanja u kritičnom </a:t>
            </a:r>
            <a:r>
              <a:rPr lang="hr-HR" dirty="0" smtClean="0"/>
              <a:t>presjeku.</a:t>
            </a:r>
            <a:endParaRPr lang="hr-HR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49E4B68-79C6-472E-8681-6C58F3E97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2996" y="1830275"/>
            <a:ext cx="4671507" cy="2382954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="" xmlns:a16="http://schemas.microsoft.com/office/drawing/2014/main" id="{CC521BA8-1327-4156-8556-086670DD63C2}"/>
              </a:ext>
            </a:extLst>
          </p:cNvPr>
          <p:cNvGrpSpPr/>
          <p:nvPr/>
        </p:nvGrpSpPr>
        <p:grpSpPr>
          <a:xfrm>
            <a:off x="7198117" y="1500960"/>
            <a:ext cx="3484563" cy="3351212"/>
            <a:chOff x="3429000" y="1598613"/>
            <a:chExt cx="3484563" cy="3351212"/>
          </a:xfrm>
        </p:grpSpPr>
        <p:sp>
          <p:nvSpPr>
            <p:cNvPr id="7" name="Line 5">
              <a:extLst>
                <a:ext uri="{FF2B5EF4-FFF2-40B4-BE49-F238E27FC236}">
                  <a16:creationId xmlns="" xmlns:a16="http://schemas.microsoft.com/office/drawing/2014/main" id="{A82ECE99-D7EB-44D5-B207-9A3DD414DE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89375" y="3878263"/>
              <a:ext cx="954088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8" name="Line 6">
              <a:extLst>
                <a:ext uri="{FF2B5EF4-FFF2-40B4-BE49-F238E27FC236}">
                  <a16:creationId xmlns="" xmlns:a16="http://schemas.microsoft.com/office/drawing/2014/main" id="{2E0FD7BA-4324-497F-90D1-DFA51A3DF0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9375" y="3878263"/>
              <a:ext cx="0" cy="636588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9" name="Line 7">
              <a:extLst>
                <a:ext uri="{FF2B5EF4-FFF2-40B4-BE49-F238E27FC236}">
                  <a16:creationId xmlns="" xmlns:a16="http://schemas.microsoft.com/office/drawing/2014/main" id="{36E96CD3-939F-4666-B377-B408AE1601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9375" y="4514850"/>
              <a:ext cx="2546350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" name="Line 8">
              <a:extLst>
                <a:ext uri="{FF2B5EF4-FFF2-40B4-BE49-F238E27FC236}">
                  <a16:creationId xmlns="" xmlns:a16="http://schemas.microsoft.com/office/drawing/2014/main" id="{27958AF7-083A-45C9-B8C7-1666FED79F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435725" y="3878263"/>
              <a:ext cx="0" cy="636588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1" name="Line 9">
              <a:extLst>
                <a:ext uri="{FF2B5EF4-FFF2-40B4-BE49-F238E27FC236}">
                  <a16:creationId xmlns="" xmlns:a16="http://schemas.microsoft.com/office/drawing/2014/main" id="{42E2C9D1-E2D4-4E8E-ADB3-3B35BCDAD2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80050" y="3878263"/>
              <a:ext cx="955675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2" name="Line 10">
              <a:extLst>
                <a:ext uri="{FF2B5EF4-FFF2-40B4-BE49-F238E27FC236}">
                  <a16:creationId xmlns="" xmlns:a16="http://schemas.microsoft.com/office/drawing/2014/main" id="{79E72F7B-B9BA-485C-AC3B-C1E88557DA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80050" y="2286000"/>
              <a:ext cx="0" cy="1592263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3" name="Line 11">
              <a:extLst>
                <a:ext uri="{FF2B5EF4-FFF2-40B4-BE49-F238E27FC236}">
                  <a16:creationId xmlns="" xmlns:a16="http://schemas.microsoft.com/office/drawing/2014/main" id="{AA72C009-668E-4C6E-B0D9-C852094BA9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43463" y="2286000"/>
              <a:ext cx="636588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4" name="Line 12">
              <a:extLst>
                <a:ext uri="{FF2B5EF4-FFF2-40B4-BE49-F238E27FC236}">
                  <a16:creationId xmlns="" xmlns:a16="http://schemas.microsoft.com/office/drawing/2014/main" id="{3D5003AC-FA73-4311-90D9-F4B6249E6B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43463" y="2286000"/>
              <a:ext cx="0" cy="1592263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5" name="Line 13">
              <a:extLst>
                <a:ext uri="{FF2B5EF4-FFF2-40B4-BE49-F238E27FC236}">
                  <a16:creationId xmlns="" xmlns:a16="http://schemas.microsoft.com/office/drawing/2014/main" id="{414F1E07-E69E-404E-9E12-36104A3CB2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62550" y="1862138"/>
              <a:ext cx="0" cy="295275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6" name="Freeform 14">
              <a:extLst>
                <a:ext uri="{FF2B5EF4-FFF2-40B4-BE49-F238E27FC236}">
                  <a16:creationId xmlns="" xmlns:a16="http://schemas.microsoft.com/office/drawing/2014/main" id="{004A45BA-586D-402D-AA9C-A1ACBA5766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4450" y="4805363"/>
              <a:ext cx="74613" cy="112713"/>
            </a:xfrm>
            <a:custGeom>
              <a:avLst/>
              <a:gdLst>
                <a:gd name="T0" fmla="*/ 47 w 47"/>
                <a:gd name="T1" fmla="*/ 0 h 71"/>
                <a:gd name="T2" fmla="*/ 24 w 47"/>
                <a:gd name="T3" fmla="*/ 71 h 71"/>
                <a:gd name="T4" fmla="*/ 0 w 47"/>
                <a:gd name="T5" fmla="*/ 0 h 71"/>
                <a:gd name="T6" fmla="*/ 47 w 47"/>
                <a:gd name="T7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71">
                  <a:moveTo>
                    <a:pt x="47" y="0"/>
                  </a:moveTo>
                  <a:lnTo>
                    <a:pt x="24" y="71"/>
                  </a:lnTo>
                  <a:lnTo>
                    <a:pt x="0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7" name="Line 15">
              <a:extLst>
                <a:ext uri="{FF2B5EF4-FFF2-40B4-BE49-F238E27FC236}">
                  <a16:creationId xmlns="" xmlns:a16="http://schemas.microsoft.com/office/drawing/2014/main" id="{65C9AC34-740A-4868-AB04-ABFB502ADA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9000" y="3768725"/>
              <a:ext cx="3362325" cy="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8" name="Freeform 16">
              <a:extLst>
                <a:ext uri="{FF2B5EF4-FFF2-40B4-BE49-F238E27FC236}">
                  <a16:creationId xmlns="" xmlns:a16="http://schemas.microsoft.com/office/drawing/2014/main" id="{73A3C2A5-63BA-4311-A4A5-02E1987DD16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1800" y="3730625"/>
              <a:ext cx="114300" cy="74613"/>
            </a:xfrm>
            <a:custGeom>
              <a:avLst/>
              <a:gdLst>
                <a:gd name="T0" fmla="*/ 0 w 72"/>
                <a:gd name="T1" fmla="*/ 0 h 47"/>
                <a:gd name="T2" fmla="*/ 72 w 72"/>
                <a:gd name="T3" fmla="*/ 24 h 47"/>
                <a:gd name="T4" fmla="*/ 0 w 72"/>
                <a:gd name="T5" fmla="*/ 47 h 47"/>
                <a:gd name="T6" fmla="*/ 0 w 72"/>
                <a:gd name="T7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47">
                  <a:moveTo>
                    <a:pt x="0" y="0"/>
                  </a:moveTo>
                  <a:lnTo>
                    <a:pt x="72" y="24"/>
                  </a:lnTo>
                  <a:lnTo>
                    <a:pt x="0" y="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9" name="Rectangle 17">
              <a:extLst>
                <a:ext uri="{FF2B5EF4-FFF2-40B4-BE49-F238E27FC236}">
                  <a16:creationId xmlns="" xmlns:a16="http://schemas.microsoft.com/office/drawing/2014/main" id="{04E38896-E0E7-44FB-A6F0-5238285CEE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6375" y="4591050"/>
              <a:ext cx="223838" cy="358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anose="020B0603020202020204" pitchFamily="34" charset="0"/>
                </a:rPr>
                <a:t>z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8">
              <a:extLst>
                <a:ext uri="{FF2B5EF4-FFF2-40B4-BE49-F238E27FC236}">
                  <a16:creationId xmlns="" xmlns:a16="http://schemas.microsoft.com/office/drawing/2014/main" id="{3EC21593-2FE3-46F0-B2A6-59A3AE4E36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9725" y="3389313"/>
              <a:ext cx="223838" cy="358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anose="020B0603020202020204" pitchFamily="34" charset="0"/>
                </a:rPr>
                <a:t>y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Freeform 19">
              <a:extLst>
                <a:ext uri="{FF2B5EF4-FFF2-40B4-BE49-F238E27FC236}">
                  <a16:creationId xmlns="" xmlns:a16="http://schemas.microsoft.com/office/drawing/2014/main" id="{9D291569-5A4F-4204-B1DC-3FB1F630FAF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6800" y="3238500"/>
              <a:ext cx="571500" cy="798513"/>
            </a:xfrm>
            <a:custGeom>
              <a:avLst/>
              <a:gdLst>
                <a:gd name="T0" fmla="*/ 0 w 360"/>
                <a:gd name="T1" fmla="*/ 458 h 503"/>
                <a:gd name="T2" fmla="*/ 9 w 360"/>
                <a:gd name="T3" fmla="*/ 334 h 503"/>
                <a:gd name="T4" fmla="*/ 180 w 360"/>
                <a:gd name="T5" fmla="*/ 0 h 503"/>
                <a:gd name="T6" fmla="*/ 351 w 360"/>
                <a:gd name="T7" fmla="*/ 334 h 503"/>
                <a:gd name="T8" fmla="*/ 360 w 360"/>
                <a:gd name="T9" fmla="*/ 458 h 503"/>
                <a:gd name="T10" fmla="*/ 180 w 360"/>
                <a:gd name="T11" fmla="*/ 503 h 503"/>
                <a:gd name="T12" fmla="*/ 0 w 360"/>
                <a:gd name="T13" fmla="*/ 458 h 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0" h="503">
                  <a:moveTo>
                    <a:pt x="0" y="458"/>
                  </a:moveTo>
                  <a:lnTo>
                    <a:pt x="9" y="334"/>
                  </a:lnTo>
                  <a:lnTo>
                    <a:pt x="180" y="0"/>
                  </a:lnTo>
                  <a:lnTo>
                    <a:pt x="351" y="334"/>
                  </a:lnTo>
                  <a:lnTo>
                    <a:pt x="360" y="458"/>
                  </a:lnTo>
                  <a:lnTo>
                    <a:pt x="180" y="503"/>
                  </a:lnTo>
                  <a:lnTo>
                    <a:pt x="0" y="458"/>
                  </a:lnTo>
                  <a:close/>
                </a:path>
              </a:pathLst>
            </a:custGeom>
            <a:noFill/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2" name="Line 20">
              <a:extLst>
                <a:ext uri="{FF2B5EF4-FFF2-40B4-BE49-F238E27FC236}">
                  <a16:creationId xmlns="" xmlns:a16="http://schemas.microsoft.com/office/drawing/2014/main" id="{63D921B7-7AA4-4A1D-9B6C-F81753483D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962525" y="1890713"/>
              <a:ext cx="530225" cy="3009900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3" name="Freeform 23">
              <a:extLst>
                <a:ext uri="{FF2B5EF4-FFF2-40B4-BE49-F238E27FC236}">
                  <a16:creationId xmlns="" xmlns:a16="http://schemas.microsoft.com/office/drawing/2014/main" id="{A04EBBF7-9085-4609-979A-93AA21C8749D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2550" y="2135188"/>
              <a:ext cx="282575" cy="25400"/>
            </a:xfrm>
            <a:custGeom>
              <a:avLst/>
              <a:gdLst>
                <a:gd name="T0" fmla="*/ 178 w 178"/>
                <a:gd name="T1" fmla="*/ 16 h 16"/>
                <a:gd name="T2" fmla="*/ 0 w 178"/>
                <a:gd name="T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78" h="16">
                  <a:moveTo>
                    <a:pt x="178" y="16"/>
                  </a:moveTo>
                  <a:cubicBezTo>
                    <a:pt x="119" y="6"/>
                    <a:pt x="60" y="0"/>
                    <a:pt x="0" y="0"/>
                  </a:cubicBezTo>
                </a:path>
              </a:pathLst>
            </a:cu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4" name="Line 34">
              <a:extLst>
                <a:ext uri="{FF2B5EF4-FFF2-40B4-BE49-F238E27FC236}">
                  <a16:creationId xmlns="" xmlns:a16="http://schemas.microsoft.com/office/drawing/2014/main" id="{9578A760-EF00-45E3-98EE-0A1D2BC5BED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440363" y="1598613"/>
              <a:ext cx="104775" cy="585788"/>
            </a:xfrm>
            <a:prstGeom prst="line">
              <a:avLst/>
            </a:prstGeom>
            <a:noFill/>
            <a:ln w="0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5" name="Freeform 35">
              <a:extLst>
                <a:ext uri="{FF2B5EF4-FFF2-40B4-BE49-F238E27FC236}">
                  <a16:creationId xmlns="" xmlns:a16="http://schemas.microsoft.com/office/drawing/2014/main" id="{F7E138C6-3EE8-4204-821B-09B668D82D15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5438" y="2168525"/>
              <a:ext cx="74613" cy="117475"/>
            </a:xfrm>
            <a:custGeom>
              <a:avLst/>
              <a:gdLst>
                <a:gd name="T0" fmla="*/ 47 w 47"/>
                <a:gd name="T1" fmla="*/ 8 h 74"/>
                <a:gd name="T2" fmla="*/ 11 w 47"/>
                <a:gd name="T3" fmla="*/ 74 h 74"/>
                <a:gd name="T4" fmla="*/ 0 w 47"/>
                <a:gd name="T5" fmla="*/ 0 h 74"/>
                <a:gd name="T6" fmla="*/ 47 w 47"/>
                <a:gd name="T7" fmla="*/ 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74">
                  <a:moveTo>
                    <a:pt x="47" y="8"/>
                  </a:moveTo>
                  <a:lnTo>
                    <a:pt x="11" y="74"/>
                  </a:lnTo>
                  <a:lnTo>
                    <a:pt x="0" y="0"/>
                  </a:lnTo>
                  <a:lnTo>
                    <a:pt x="47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6" name="Rectangle 41">
              <a:extLst>
                <a:ext uri="{FF2B5EF4-FFF2-40B4-BE49-F238E27FC236}">
                  <a16:creationId xmlns="" xmlns:a16="http://schemas.microsoft.com/office/drawing/2014/main" id="{AE50A2CD-0EEF-48A9-B48A-50F1178624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1813" y="1627188"/>
              <a:ext cx="247650" cy="358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anose="020B0603020202020204" pitchFamily="34" charset="0"/>
                </a:rPr>
                <a:t>q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42">
              <a:extLst>
                <a:ext uri="{FF2B5EF4-FFF2-40B4-BE49-F238E27FC236}">
                  <a16:creationId xmlns="" xmlns:a16="http://schemas.microsoft.com/office/drawing/2014/main" id="{F8528A4E-8A17-4A44-8718-07B3223A47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0813" y="1862138"/>
              <a:ext cx="141064" cy="292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sr-Latn-RS" sz="19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α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082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67EE6D8-6AFC-41CF-BEED-BD9F7CF108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17446"/>
            <a:ext cx="5181600" cy="6059517"/>
          </a:xfrm>
        </p:spPr>
        <p:txBody>
          <a:bodyPr>
            <a:normAutofit/>
          </a:bodyPr>
          <a:lstStyle/>
          <a:p>
            <a:r>
              <a:rPr lang="hr-HR" sz="2400" dirty="0"/>
              <a:t>položaj neutralne osi</a:t>
            </a:r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endParaRPr lang="hr-HR" sz="2400" dirty="0"/>
          </a:p>
          <a:p>
            <a:r>
              <a:rPr lang="hr-HR" sz="2400" dirty="0"/>
              <a:t>najudaljenije točke od neutralne osi su „1” i „4”</a:t>
            </a:r>
          </a:p>
          <a:p>
            <a:r>
              <a:rPr lang="hr-HR" sz="2400" dirty="0"/>
              <a:t>očitamo: </a:t>
            </a:r>
          </a:p>
          <a:p>
            <a:endParaRPr lang="hr-HR" sz="2400" dirty="0"/>
          </a:p>
          <a:p>
            <a:r>
              <a:rPr lang="hr-HR" sz="2400" dirty="0"/>
              <a:t>iznos naprezanja:</a:t>
            </a:r>
          </a:p>
          <a:p>
            <a:pPr marL="0" indent="0">
              <a:buNone/>
            </a:pPr>
            <a:r>
              <a:rPr lang="hr-HR" sz="2400" dirty="0"/>
              <a:t>	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="" xmlns:a16="http://schemas.microsoft.com/office/drawing/2014/main" id="{FA9FFC48-E2BB-4D72-82DD-A67F0F9F77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876971"/>
              </p:ext>
            </p:extLst>
          </p:nvPr>
        </p:nvGraphicFramePr>
        <p:xfrm>
          <a:off x="1333802" y="459572"/>
          <a:ext cx="1624871" cy="758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7" name="Equation" r:id="rId3" imgW="977760" imgH="457200" progId="Equation.DSMT4">
                  <p:embed/>
                </p:oleObj>
              </mc:Choice>
              <mc:Fallback>
                <p:oleObj name="Equation" r:id="rId3" imgW="9777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3802" y="459572"/>
                        <a:ext cx="1624871" cy="7588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="" xmlns:a16="http://schemas.microsoft.com/office/drawing/2014/main" id="{33E839E0-5235-4F1F-9C95-18C3D4F9DC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7331000"/>
              </p:ext>
            </p:extLst>
          </p:nvPr>
        </p:nvGraphicFramePr>
        <p:xfrm>
          <a:off x="1333802" y="1227711"/>
          <a:ext cx="2655683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8" name="Equation" r:id="rId5" imgW="1841400" imgH="685800" progId="Equation.DSMT4">
                  <p:embed/>
                </p:oleObj>
              </mc:Choice>
              <mc:Fallback>
                <p:oleObj name="Equation" r:id="rId5" imgW="184140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33802" y="1227711"/>
                        <a:ext cx="2655683" cy="989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AutoShape 7">
            <a:extLst>
              <a:ext uri="{FF2B5EF4-FFF2-40B4-BE49-F238E27FC236}">
                <a16:creationId xmlns="" xmlns:a16="http://schemas.microsoft.com/office/drawing/2014/main" id="{7B0DDE0B-2A56-4672-9854-495214309E24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4757739" y="838993"/>
            <a:ext cx="7683500" cy="475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87" name="Line 9">
            <a:extLst>
              <a:ext uri="{FF2B5EF4-FFF2-40B4-BE49-F238E27FC236}">
                <a16:creationId xmlns="" xmlns:a16="http://schemas.microsoft.com/office/drawing/2014/main" id="{253382E3-6184-4422-978F-1C2C0D917C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02289" y="3635375"/>
            <a:ext cx="1228725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8" name="Line 10">
            <a:extLst>
              <a:ext uri="{FF2B5EF4-FFF2-40B4-BE49-F238E27FC236}">
                <a16:creationId xmlns="" xmlns:a16="http://schemas.microsoft.com/office/drawing/2014/main" id="{A532D37B-4256-4A16-9D22-FBF21BA57A23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2289" y="3635375"/>
            <a:ext cx="0" cy="817562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9" name="Line 11">
            <a:extLst>
              <a:ext uri="{FF2B5EF4-FFF2-40B4-BE49-F238E27FC236}">
                <a16:creationId xmlns="" xmlns:a16="http://schemas.microsoft.com/office/drawing/2014/main" id="{989F200A-3300-4081-AAE5-CF1A701FA8DD}"/>
              </a:ext>
            </a:extLst>
          </p:cNvPr>
          <p:cNvSpPr>
            <a:spLocks noChangeShapeType="1"/>
          </p:cNvSpPr>
          <p:nvPr/>
        </p:nvSpPr>
        <p:spPr bwMode="auto">
          <a:xfrm>
            <a:off x="5602289" y="4452938"/>
            <a:ext cx="3275013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0" name="Line 12">
            <a:extLst>
              <a:ext uri="{FF2B5EF4-FFF2-40B4-BE49-F238E27FC236}">
                <a16:creationId xmlns="" xmlns:a16="http://schemas.microsoft.com/office/drawing/2014/main" id="{FA0A83EF-3AC1-4C54-B707-BAFBECEE0B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77302" y="3635375"/>
            <a:ext cx="0" cy="817562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1" name="Line 13">
            <a:extLst>
              <a:ext uri="{FF2B5EF4-FFF2-40B4-BE49-F238E27FC236}">
                <a16:creationId xmlns="" xmlns:a16="http://schemas.microsoft.com/office/drawing/2014/main" id="{28C7A318-743B-4ED6-A5E0-D23BF81EEB1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694612" y="3635374"/>
            <a:ext cx="1182689" cy="1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2" name="Line 14">
            <a:extLst>
              <a:ext uri="{FF2B5EF4-FFF2-40B4-BE49-F238E27FC236}">
                <a16:creationId xmlns="" xmlns:a16="http://schemas.microsoft.com/office/drawing/2014/main" id="{F539EC9F-D073-4C05-B884-1F1316619D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88264" y="1587500"/>
            <a:ext cx="0" cy="20478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3" name="Line 15">
            <a:extLst>
              <a:ext uri="{FF2B5EF4-FFF2-40B4-BE49-F238E27FC236}">
                <a16:creationId xmlns="" xmlns:a16="http://schemas.microsoft.com/office/drawing/2014/main" id="{B973EB1F-1C7A-4F6B-BEEC-B79D665920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31014" y="1587500"/>
            <a:ext cx="817563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4" name="Line 16">
            <a:extLst>
              <a:ext uri="{FF2B5EF4-FFF2-40B4-BE49-F238E27FC236}">
                <a16:creationId xmlns="" xmlns:a16="http://schemas.microsoft.com/office/drawing/2014/main" id="{05F1769F-FD16-4AD0-AEC5-ACDC6C2EC7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31014" y="1587500"/>
            <a:ext cx="0" cy="20478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5" name="Line 17">
            <a:extLst>
              <a:ext uri="{FF2B5EF4-FFF2-40B4-BE49-F238E27FC236}">
                <a16:creationId xmlns="" xmlns:a16="http://schemas.microsoft.com/office/drawing/2014/main" id="{838AB395-0ECB-4F75-B82D-5FB815C054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40589" y="1041400"/>
            <a:ext cx="0" cy="3795712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6" name="Freeform 18">
            <a:extLst>
              <a:ext uri="{FF2B5EF4-FFF2-40B4-BE49-F238E27FC236}">
                <a16:creationId xmlns="" xmlns:a16="http://schemas.microsoft.com/office/drawing/2014/main" id="{4820329D-FB38-4D40-9616-534964B19A74}"/>
              </a:ext>
            </a:extLst>
          </p:cNvPr>
          <p:cNvSpPr>
            <a:spLocks/>
          </p:cNvSpPr>
          <p:nvPr/>
        </p:nvSpPr>
        <p:spPr bwMode="auto">
          <a:xfrm>
            <a:off x="7191377" y="4826000"/>
            <a:ext cx="96838" cy="144462"/>
          </a:xfrm>
          <a:custGeom>
            <a:avLst/>
            <a:gdLst>
              <a:gd name="T0" fmla="*/ 61 w 61"/>
              <a:gd name="T1" fmla="*/ 0 h 91"/>
              <a:gd name="T2" fmla="*/ 31 w 61"/>
              <a:gd name="T3" fmla="*/ 91 h 91"/>
              <a:gd name="T4" fmla="*/ 0 w 61"/>
              <a:gd name="T5" fmla="*/ 0 h 91"/>
              <a:gd name="T6" fmla="*/ 61 w 61"/>
              <a:gd name="T7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" h="91">
                <a:moveTo>
                  <a:pt x="61" y="0"/>
                </a:moveTo>
                <a:lnTo>
                  <a:pt x="31" y="91"/>
                </a:lnTo>
                <a:lnTo>
                  <a:pt x="0" y="0"/>
                </a:lnTo>
                <a:lnTo>
                  <a:pt x="6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7" name="Line 19">
            <a:extLst>
              <a:ext uri="{FF2B5EF4-FFF2-40B4-BE49-F238E27FC236}">
                <a16:creationId xmlns="" xmlns:a16="http://schemas.microsoft.com/office/drawing/2014/main" id="{DC9D69DB-BD3A-4ED9-B835-3EB6C79A52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11739" y="3492500"/>
            <a:ext cx="4324350" cy="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8" name="Freeform 20">
            <a:extLst>
              <a:ext uri="{FF2B5EF4-FFF2-40B4-BE49-F238E27FC236}">
                <a16:creationId xmlns="" xmlns:a16="http://schemas.microsoft.com/office/drawing/2014/main" id="{A4873285-EE96-4448-AA63-110D8A795FC0}"/>
              </a:ext>
            </a:extLst>
          </p:cNvPr>
          <p:cNvSpPr>
            <a:spLocks/>
          </p:cNvSpPr>
          <p:nvPr/>
        </p:nvSpPr>
        <p:spPr bwMode="auto">
          <a:xfrm>
            <a:off x="9323389" y="3444875"/>
            <a:ext cx="146050" cy="95250"/>
          </a:xfrm>
          <a:custGeom>
            <a:avLst/>
            <a:gdLst>
              <a:gd name="T0" fmla="*/ 0 w 92"/>
              <a:gd name="T1" fmla="*/ 0 h 60"/>
              <a:gd name="T2" fmla="*/ 92 w 92"/>
              <a:gd name="T3" fmla="*/ 30 h 60"/>
              <a:gd name="T4" fmla="*/ 0 w 92"/>
              <a:gd name="T5" fmla="*/ 60 h 60"/>
              <a:gd name="T6" fmla="*/ 0 w 92"/>
              <a:gd name="T7" fmla="*/ 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2" h="60">
                <a:moveTo>
                  <a:pt x="0" y="0"/>
                </a:moveTo>
                <a:lnTo>
                  <a:pt x="92" y="30"/>
                </a:lnTo>
                <a:lnTo>
                  <a:pt x="0" y="6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9" name="Rectangle 21">
            <a:extLst>
              <a:ext uri="{FF2B5EF4-FFF2-40B4-BE49-F238E27FC236}">
                <a16:creationId xmlns="" xmlns:a16="http://schemas.microsoft.com/office/drawing/2014/main" id="{2E33C4C5-1E0B-4A1A-8A3D-9F4CD81A06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9339" y="4535488"/>
            <a:ext cx="28892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z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0" name="Rectangle 22">
            <a:extLst>
              <a:ext uri="{FF2B5EF4-FFF2-40B4-BE49-F238E27FC236}">
                <a16:creationId xmlns="" xmlns:a16="http://schemas.microsoft.com/office/drawing/2014/main" id="{4B5C4E6C-5CFA-4D6B-9319-97FFDCE8E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4327" y="2990850"/>
            <a:ext cx="28892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y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1" name="Freeform 23">
            <a:extLst>
              <a:ext uri="{FF2B5EF4-FFF2-40B4-BE49-F238E27FC236}">
                <a16:creationId xmlns="" xmlns:a16="http://schemas.microsoft.com/office/drawing/2014/main" id="{DB393B94-504B-4ACD-B639-002F74684581}"/>
              </a:ext>
            </a:extLst>
          </p:cNvPr>
          <p:cNvSpPr>
            <a:spLocks/>
          </p:cNvSpPr>
          <p:nvPr/>
        </p:nvSpPr>
        <p:spPr bwMode="auto">
          <a:xfrm>
            <a:off x="6872289" y="2811463"/>
            <a:ext cx="736600" cy="1027112"/>
          </a:xfrm>
          <a:custGeom>
            <a:avLst/>
            <a:gdLst>
              <a:gd name="T0" fmla="*/ 0 w 464"/>
              <a:gd name="T1" fmla="*/ 590 h 647"/>
              <a:gd name="T2" fmla="*/ 12 w 464"/>
              <a:gd name="T3" fmla="*/ 429 h 647"/>
              <a:gd name="T4" fmla="*/ 232 w 464"/>
              <a:gd name="T5" fmla="*/ 0 h 647"/>
              <a:gd name="T6" fmla="*/ 451 w 464"/>
              <a:gd name="T7" fmla="*/ 429 h 647"/>
              <a:gd name="T8" fmla="*/ 464 w 464"/>
              <a:gd name="T9" fmla="*/ 590 h 647"/>
              <a:gd name="T10" fmla="*/ 232 w 464"/>
              <a:gd name="T11" fmla="*/ 647 h 647"/>
              <a:gd name="T12" fmla="*/ 0 w 464"/>
              <a:gd name="T13" fmla="*/ 590 h 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4" h="647">
                <a:moveTo>
                  <a:pt x="0" y="590"/>
                </a:moveTo>
                <a:lnTo>
                  <a:pt x="12" y="429"/>
                </a:lnTo>
                <a:lnTo>
                  <a:pt x="232" y="0"/>
                </a:lnTo>
                <a:lnTo>
                  <a:pt x="451" y="429"/>
                </a:lnTo>
                <a:lnTo>
                  <a:pt x="464" y="590"/>
                </a:lnTo>
                <a:lnTo>
                  <a:pt x="232" y="647"/>
                </a:lnTo>
                <a:lnTo>
                  <a:pt x="0" y="590"/>
                </a:lnTo>
                <a:close/>
              </a:path>
            </a:pathLst>
          </a:custGeom>
          <a:noFill/>
          <a:ln w="1588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2" name="Line 24">
            <a:extLst>
              <a:ext uri="{FF2B5EF4-FFF2-40B4-BE49-F238E27FC236}">
                <a16:creationId xmlns="" xmlns:a16="http://schemas.microsoft.com/office/drawing/2014/main" id="{69539001-EA4F-4B40-B618-A201EF11E7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83414" y="1079500"/>
            <a:ext cx="682625" cy="3868737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3" name="Line 25">
            <a:extLst>
              <a:ext uri="{FF2B5EF4-FFF2-40B4-BE49-F238E27FC236}">
                <a16:creationId xmlns="" xmlns:a16="http://schemas.microsoft.com/office/drawing/2014/main" id="{BF36076E-326F-42BE-BF03-75B5E7BDE76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757739" y="2990850"/>
            <a:ext cx="5865813" cy="1184275"/>
          </a:xfrm>
          <a:prstGeom prst="line">
            <a:avLst/>
          </a:prstGeom>
          <a:noFill/>
          <a:ln w="19050" cap="rnd">
            <a:solidFill>
              <a:schemeClr val="bg2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4" name="Freeform 26">
            <a:extLst>
              <a:ext uri="{FF2B5EF4-FFF2-40B4-BE49-F238E27FC236}">
                <a16:creationId xmlns="" xmlns:a16="http://schemas.microsoft.com/office/drawing/2014/main" id="{3079E2EE-36AB-488B-8248-4C3B5415463A}"/>
              </a:ext>
            </a:extLst>
          </p:cNvPr>
          <p:cNvSpPr>
            <a:spLocks/>
          </p:cNvSpPr>
          <p:nvPr/>
        </p:nvSpPr>
        <p:spPr bwMode="auto">
          <a:xfrm>
            <a:off x="8964614" y="3492500"/>
            <a:ext cx="28575" cy="347662"/>
          </a:xfrm>
          <a:custGeom>
            <a:avLst/>
            <a:gdLst>
              <a:gd name="T0" fmla="*/ 0 w 18"/>
              <a:gd name="T1" fmla="*/ 219 h 219"/>
              <a:gd name="T2" fmla="*/ 17 w 18"/>
              <a:gd name="T3" fmla="*/ 0 h 21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" h="219">
                <a:moveTo>
                  <a:pt x="0" y="219"/>
                </a:moveTo>
                <a:cubicBezTo>
                  <a:pt x="13" y="147"/>
                  <a:pt x="18" y="74"/>
                  <a:pt x="17" y="0"/>
                </a:cubicBez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5" name="Freeform 27">
            <a:extLst>
              <a:ext uri="{FF2B5EF4-FFF2-40B4-BE49-F238E27FC236}">
                <a16:creationId xmlns="" xmlns:a16="http://schemas.microsoft.com/office/drawing/2014/main" id="{B859733F-4BCA-4464-AA50-A0467CEB371D}"/>
              </a:ext>
            </a:extLst>
          </p:cNvPr>
          <p:cNvSpPr>
            <a:spLocks/>
          </p:cNvSpPr>
          <p:nvPr/>
        </p:nvSpPr>
        <p:spPr bwMode="auto">
          <a:xfrm>
            <a:off x="7240589" y="1393825"/>
            <a:ext cx="363538" cy="33337"/>
          </a:xfrm>
          <a:custGeom>
            <a:avLst/>
            <a:gdLst>
              <a:gd name="T0" fmla="*/ 229 w 229"/>
              <a:gd name="T1" fmla="*/ 21 h 21"/>
              <a:gd name="T2" fmla="*/ 0 w 229"/>
              <a:gd name="T3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9" h="21">
                <a:moveTo>
                  <a:pt x="229" y="21"/>
                </a:moveTo>
                <a:cubicBezTo>
                  <a:pt x="153" y="7"/>
                  <a:pt x="77" y="0"/>
                  <a:pt x="0" y="0"/>
                </a:cubicBez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6" name="Line 28">
            <a:extLst>
              <a:ext uri="{FF2B5EF4-FFF2-40B4-BE49-F238E27FC236}">
                <a16:creationId xmlns="" xmlns:a16="http://schemas.microsoft.com/office/drawing/2014/main" id="{779D2600-6E21-4BB3-8520-8AE510BFE97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167314" y="1087438"/>
            <a:ext cx="6652774" cy="1350964"/>
          </a:xfrm>
          <a:prstGeom prst="line">
            <a:avLst/>
          </a:prstGeom>
          <a:noFill/>
          <a:ln w="12700" cap="rnd">
            <a:solidFill>
              <a:schemeClr val="bg2">
                <a:lumMod val="7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7" name="Line 29">
            <a:extLst>
              <a:ext uri="{FF2B5EF4-FFF2-40B4-BE49-F238E27FC236}">
                <a16:creationId xmlns="" xmlns:a16="http://schemas.microsoft.com/office/drawing/2014/main" id="{24EDF47B-6D54-4404-899F-DB6A68FB516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21214" y="4254500"/>
            <a:ext cx="5729288" cy="1157287"/>
          </a:xfrm>
          <a:prstGeom prst="line">
            <a:avLst/>
          </a:prstGeom>
          <a:noFill/>
          <a:ln w="12700" cap="rnd">
            <a:solidFill>
              <a:schemeClr val="bg2">
                <a:lumMod val="7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8" name="Line 30">
            <a:extLst>
              <a:ext uri="{FF2B5EF4-FFF2-40B4-BE49-F238E27FC236}">
                <a16:creationId xmlns="" xmlns:a16="http://schemas.microsoft.com/office/drawing/2014/main" id="{905377F1-D3E1-4B27-8825-518A665C9EC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81852" y="3492500"/>
            <a:ext cx="58738" cy="331787"/>
          </a:xfrm>
          <a:prstGeom prst="line">
            <a:avLst/>
          </a:prstGeom>
          <a:noFill/>
          <a:ln w="12700" cap="rnd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09" name="Line 31">
            <a:extLst>
              <a:ext uri="{FF2B5EF4-FFF2-40B4-BE49-F238E27FC236}">
                <a16:creationId xmlns="" xmlns:a16="http://schemas.microsoft.com/office/drawing/2014/main" id="{B291033A-2872-4626-A57D-B9A7E46325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40589" y="2986088"/>
            <a:ext cx="88900" cy="506412"/>
          </a:xfrm>
          <a:prstGeom prst="line">
            <a:avLst/>
          </a:prstGeom>
          <a:noFill/>
          <a:ln w="12700" cap="rnd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/>
          </a:p>
        </p:txBody>
      </p:sp>
      <p:sp>
        <p:nvSpPr>
          <p:cNvPr id="110" name="Freeform 32">
            <a:extLst>
              <a:ext uri="{FF2B5EF4-FFF2-40B4-BE49-F238E27FC236}">
                <a16:creationId xmlns="" xmlns:a16="http://schemas.microsoft.com/office/drawing/2014/main" id="{6AE2E060-ED3C-40AA-9872-1A1242608A1F}"/>
              </a:ext>
            </a:extLst>
          </p:cNvPr>
          <p:cNvSpPr>
            <a:spLocks noEditPoints="1"/>
          </p:cNvSpPr>
          <p:nvPr/>
        </p:nvSpPr>
        <p:spPr bwMode="auto">
          <a:xfrm>
            <a:off x="8747127" y="4075113"/>
            <a:ext cx="1068388" cy="1111250"/>
          </a:xfrm>
          <a:custGeom>
            <a:avLst/>
            <a:gdLst>
              <a:gd name="T0" fmla="*/ 673 w 673"/>
              <a:gd name="T1" fmla="*/ 6 h 700"/>
              <a:gd name="T2" fmla="*/ 644 w 673"/>
              <a:gd name="T3" fmla="*/ 0 h 700"/>
              <a:gd name="T4" fmla="*/ 662 w 673"/>
              <a:gd name="T5" fmla="*/ 59 h 700"/>
              <a:gd name="T6" fmla="*/ 595 w 673"/>
              <a:gd name="T7" fmla="*/ 46 h 700"/>
              <a:gd name="T8" fmla="*/ 651 w 673"/>
              <a:gd name="T9" fmla="*/ 112 h 700"/>
              <a:gd name="T10" fmla="*/ 545 w 673"/>
              <a:gd name="T11" fmla="*/ 92 h 700"/>
              <a:gd name="T12" fmla="*/ 640 w 673"/>
              <a:gd name="T13" fmla="*/ 166 h 700"/>
              <a:gd name="T14" fmla="*/ 495 w 673"/>
              <a:gd name="T15" fmla="*/ 137 h 700"/>
              <a:gd name="T16" fmla="*/ 628 w 673"/>
              <a:gd name="T17" fmla="*/ 219 h 700"/>
              <a:gd name="T18" fmla="*/ 446 w 673"/>
              <a:gd name="T19" fmla="*/ 184 h 700"/>
              <a:gd name="T20" fmla="*/ 617 w 673"/>
              <a:gd name="T21" fmla="*/ 273 h 700"/>
              <a:gd name="T22" fmla="*/ 396 w 673"/>
              <a:gd name="T23" fmla="*/ 230 h 700"/>
              <a:gd name="T24" fmla="*/ 606 w 673"/>
              <a:gd name="T25" fmla="*/ 326 h 700"/>
              <a:gd name="T26" fmla="*/ 347 w 673"/>
              <a:gd name="T27" fmla="*/ 276 h 700"/>
              <a:gd name="T28" fmla="*/ 594 w 673"/>
              <a:gd name="T29" fmla="*/ 379 h 700"/>
              <a:gd name="T30" fmla="*/ 297 w 673"/>
              <a:gd name="T31" fmla="*/ 322 h 700"/>
              <a:gd name="T32" fmla="*/ 583 w 673"/>
              <a:gd name="T33" fmla="*/ 433 h 700"/>
              <a:gd name="T34" fmla="*/ 247 w 673"/>
              <a:gd name="T35" fmla="*/ 368 h 700"/>
              <a:gd name="T36" fmla="*/ 572 w 673"/>
              <a:gd name="T37" fmla="*/ 486 h 700"/>
              <a:gd name="T38" fmla="*/ 475 w 673"/>
              <a:gd name="T39" fmla="*/ 467 h 700"/>
              <a:gd name="T40" fmla="*/ 348 w 673"/>
              <a:gd name="T41" fmla="*/ 443 h 700"/>
              <a:gd name="T42" fmla="*/ 198 w 673"/>
              <a:gd name="T43" fmla="*/ 414 h 700"/>
              <a:gd name="T44" fmla="*/ 561 w 673"/>
              <a:gd name="T45" fmla="*/ 539 h 700"/>
              <a:gd name="T46" fmla="*/ 451 w 673"/>
              <a:gd name="T47" fmla="*/ 518 h 700"/>
              <a:gd name="T48" fmla="*/ 350 w 673"/>
              <a:gd name="T49" fmla="*/ 498 h 700"/>
              <a:gd name="T50" fmla="*/ 149 w 673"/>
              <a:gd name="T51" fmla="*/ 459 h 700"/>
              <a:gd name="T52" fmla="*/ 549 w 673"/>
              <a:gd name="T53" fmla="*/ 593 h 700"/>
              <a:gd name="T54" fmla="*/ 99 w 673"/>
              <a:gd name="T55" fmla="*/ 505 h 700"/>
              <a:gd name="T56" fmla="*/ 538 w 673"/>
              <a:gd name="T57" fmla="*/ 646 h 700"/>
              <a:gd name="T58" fmla="*/ 49 w 673"/>
              <a:gd name="T59" fmla="*/ 551 h 700"/>
              <a:gd name="T60" fmla="*/ 527 w 673"/>
              <a:gd name="T61" fmla="*/ 700 h 700"/>
              <a:gd name="T62" fmla="*/ 0 w 673"/>
              <a:gd name="T63" fmla="*/ 597 h 7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3" h="700">
                <a:moveTo>
                  <a:pt x="673" y="6"/>
                </a:moveTo>
                <a:lnTo>
                  <a:pt x="644" y="0"/>
                </a:lnTo>
                <a:moveTo>
                  <a:pt x="662" y="59"/>
                </a:moveTo>
                <a:lnTo>
                  <a:pt x="595" y="46"/>
                </a:lnTo>
                <a:moveTo>
                  <a:pt x="651" y="112"/>
                </a:moveTo>
                <a:lnTo>
                  <a:pt x="545" y="92"/>
                </a:lnTo>
                <a:moveTo>
                  <a:pt x="640" y="166"/>
                </a:moveTo>
                <a:lnTo>
                  <a:pt x="495" y="137"/>
                </a:lnTo>
                <a:moveTo>
                  <a:pt x="628" y="219"/>
                </a:moveTo>
                <a:lnTo>
                  <a:pt x="446" y="184"/>
                </a:lnTo>
                <a:moveTo>
                  <a:pt x="617" y="273"/>
                </a:moveTo>
                <a:lnTo>
                  <a:pt x="396" y="230"/>
                </a:lnTo>
                <a:moveTo>
                  <a:pt x="606" y="326"/>
                </a:moveTo>
                <a:lnTo>
                  <a:pt x="347" y="276"/>
                </a:lnTo>
                <a:moveTo>
                  <a:pt x="594" y="379"/>
                </a:moveTo>
                <a:lnTo>
                  <a:pt x="297" y="322"/>
                </a:lnTo>
                <a:moveTo>
                  <a:pt x="583" y="433"/>
                </a:moveTo>
                <a:lnTo>
                  <a:pt x="247" y="368"/>
                </a:lnTo>
                <a:moveTo>
                  <a:pt x="572" y="486"/>
                </a:moveTo>
                <a:lnTo>
                  <a:pt x="475" y="467"/>
                </a:lnTo>
                <a:moveTo>
                  <a:pt x="348" y="443"/>
                </a:moveTo>
                <a:lnTo>
                  <a:pt x="198" y="414"/>
                </a:lnTo>
                <a:moveTo>
                  <a:pt x="561" y="539"/>
                </a:moveTo>
                <a:lnTo>
                  <a:pt x="451" y="518"/>
                </a:lnTo>
                <a:moveTo>
                  <a:pt x="350" y="498"/>
                </a:moveTo>
                <a:lnTo>
                  <a:pt x="149" y="459"/>
                </a:lnTo>
                <a:moveTo>
                  <a:pt x="549" y="593"/>
                </a:moveTo>
                <a:lnTo>
                  <a:pt x="99" y="505"/>
                </a:lnTo>
                <a:moveTo>
                  <a:pt x="538" y="646"/>
                </a:moveTo>
                <a:lnTo>
                  <a:pt x="49" y="551"/>
                </a:lnTo>
                <a:moveTo>
                  <a:pt x="527" y="700"/>
                </a:moveTo>
                <a:lnTo>
                  <a:pt x="0" y="597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1" name="Freeform 33">
            <a:extLst>
              <a:ext uri="{FF2B5EF4-FFF2-40B4-BE49-F238E27FC236}">
                <a16:creationId xmlns="" xmlns:a16="http://schemas.microsoft.com/office/drawing/2014/main" id="{7DDB1863-6585-4C8B-8656-8BC6DE3E965D}"/>
              </a:ext>
            </a:extLst>
          </p:cNvPr>
          <p:cNvSpPr>
            <a:spLocks noEditPoints="1"/>
          </p:cNvSpPr>
          <p:nvPr/>
        </p:nvSpPr>
        <p:spPr bwMode="auto">
          <a:xfrm>
            <a:off x="9834564" y="2133600"/>
            <a:ext cx="1744663" cy="1868487"/>
          </a:xfrm>
          <a:custGeom>
            <a:avLst/>
            <a:gdLst>
              <a:gd name="T0" fmla="*/ 1099 w 1099"/>
              <a:gd name="T1" fmla="*/ 166 h 1177"/>
              <a:gd name="T2" fmla="*/ 247 w 1099"/>
              <a:gd name="T3" fmla="*/ 0 h 1177"/>
              <a:gd name="T4" fmla="*/ 1050 w 1099"/>
              <a:gd name="T5" fmla="*/ 212 h 1177"/>
              <a:gd name="T6" fmla="*/ 237 w 1099"/>
              <a:gd name="T7" fmla="*/ 54 h 1177"/>
              <a:gd name="T8" fmla="*/ 1000 w 1099"/>
              <a:gd name="T9" fmla="*/ 258 h 1177"/>
              <a:gd name="T10" fmla="*/ 225 w 1099"/>
              <a:gd name="T11" fmla="*/ 107 h 1177"/>
              <a:gd name="T12" fmla="*/ 951 w 1099"/>
              <a:gd name="T13" fmla="*/ 304 h 1177"/>
              <a:gd name="T14" fmla="*/ 214 w 1099"/>
              <a:gd name="T15" fmla="*/ 160 h 1177"/>
              <a:gd name="T16" fmla="*/ 901 w 1099"/>
              <a:gd name="T17" fmla="*/ 350 h 1177"/>
              <a:gd name="T18" fmla="*/ 203 w 1099"/>
              <a:gd name="T19" fmla="*/ 214 h 1177"/>
              <a:gd name="T20" fmla="*/ 851 w 1099"/>
              <a:gd name="T21" fmla="*/ 396 h 1177"/>
              <a:gd name="T22" fmla="*/ 191 w 1099"/>
              <a:gd name="T23" fmla="*/ 267 h 1177"/>
              <a:gd name="T24" fmla="*/ 802 w 1099"/>
              <a:gd name="T25" fmla="*/ 441 h 1177"/>
              <a:gd name="T26" fmla="*/ 548 w 1099"/>
              <a:gd name="T27" fmla="*/ 392 h 1177"/>
              <a:gd name="T28" fmla="*/ 423 w 1099"/>
              <a:gd name="T29" fmla="*/ 368 h 1177"/>
              <a:gd name="T30" fmla="*/ 180 w 1099"/>
              <a:gd name="T31" fmla="*/ 321 h 1177"/>
              <a:gd name="T32" fmla="*/ 752 w 1099"/>
              <a:gd name="T33" fmla="*/ 487 h 1177"/>
              <a:gd name="T34" fmla="*/ 528 w 1099"/>
              <a:gd name="T35" fmla="*/ 444 h 1177"/>
              <a:gd name="T36" fmla="*/ 424 w 1099"/>
              <a:gd name="T37" fmla="*/ 424 h 1177"/>
              <a:gd name="T38" fmla="*/ 169 w 1099"/>
              <a:gd name="T39" fmla="*/ 374 h 1177"/>
              <a:gd name="T40" fmla="*/ 703 w 1099"/>
              <a:gd name="T41" fmla="*/ 533 h 1177"/>
              <a:gd name="T42" fmla="*/ 158 w 1099"/>
              <a:gd name="T43" fmla="*/ 428 h 1177"/>
              <a:gd name="T44" fmla="*/ 653 w 1099"/>
              <a:gd name="T45" fmla="*/ 579 h 1177"/>
              <a:gd name="T46" fmla="*/ 146 w 1099"/>
              <a:gd name="T47" fmla="*/ 481 h 1177"/>
              <a:gd name="T48" fmla="*/ 603 w 1099"/>
              <a:gd name="T49" fmla="*/ 625 h 1177"/>
              <a:gd name="T50" fmla="*/ 135 w 1099"/>
              <a:gd name="T51" fmla="*/ 535 h 1177"/>
              <a:gd name="T52" fmla="*/ 554 w 1099"/>
              <a:gd name="T53" fmla="*/ 672 h 1177"/>
              <a:gd name="T54" fmla="*/ 124 w 1099"/>
              <a:gd name="T55" fmla="*/ 588 h 1177"/>
              <a:gd name="T56" fmla="*/ 504 w 1099"/>
              <a:gd name="T57" fmla="*/ 718 h 1177"/>
              <a:gd name="T58" fmla="*/ 112 w 1099"/>
              <a:gd name="T59" fmla="*/ 641 h 1177"/>
              <a:gd name="T60" fmla="*/ 455 w 1099"/>
              <a:gd name="T61" fmla="*/ 763 h 1177"/>
              <a:gd name="T62" fmla="*/ 101 w 1099"/>
              <a:gd name="T63" fmla="*/ 694 h 1177"/>
              <a:gd name="T64" fmla="*/ 406 w 1099"/>
              <a:gd name="T65" fmla="*/ 809 h 1177"/>
              <a:gd name="T66" fmla="*/ 90 w 1099"/>
              <a:gd name="T67" fmla="*/ 748 h 1177"/>
              <a:gd name="T68" fmla="*/ 355 w 1099"/>
              <a:gd name="T69" fmla="*/ 855 h 1177"/>
              <a:gd name="T70" fmla="*/ 79 w 1099"/>
              <a:gd name="T71" fmla="*/ 801 h 1177"/>
              <a:gd name="T72" fmla="*/ 306 w 1099"/>
              <a:gd name="T73" fmla="*/ 901 h 1177"/>
              <a:gd name="T74" fmla="*/ 67 w 1099"/>
              <a:gd name="T75" fmla="*/ 855 h 1177"/>
              <a:gd name="T76" fmla="*/ 257 w 1099"/>
              <a:gd name="T77" fmla="*/ 947 h 1177"/>
              <a:gd name="T78" fmla="*/ 56 w 1099"/>
              <a:gd name="T79" fmla="*/ 908 h 1177"/>
              <a:gd name="T80" fmla="*/ 207 w 1099"/>
              <a:gd name="T81" fmla="*/ 993 h 1177"/>
              <a:gd name="T82" fmla="*/ 45 w 1099"/>
              <a:gd name="T83" fmla="*/ 961 h 1177"/>
              <a:gd name="T84" fmla="*/ 158 w 1099"/>
              <a:gd name="T85" fmla="*/ 1039 h 1177"/>
              <a:gd name="T86" fmla="*/ 34 w 1099"/>
              <a:gd name="T87" fmla="*/ 1015 h 1177"/>
              <a:gd name="T88" fmla="*/ 108 w 1099"/>
              <a:gd name="T89" fmla="*/ 1085 h 1177"/>
              <a:gd name="T90" fmla="*/ 22 w 1099"/>
              <a:gd name="T91" fmla="*/ 1068 h 1177"/>
              <a:gd name="T92" fmla="*/ 58 w 1099"/>
              <a:gd name="T93" fmla="*/ 1131 h 1177"/>
              <a:gd name="T94" fmla="*/ 11 w 1099"/>
              <a:gd name="T95" fmla="*/ 1122 h 1177"/>
              <a:gd name="T96" fmla="*/ 9 w 1099"/>
              <a:gd name="T97" fmla="*/ 1177 h 1177"/>
              <a:gd name="T98" fmla="*/ 0 w 1099"/>
              <a:gd name="T99" fmla="*/ 1175 h 1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099" h="1177">
                <a:moveTo>
                  <a:pt x="1099" y="166"/>
                </a:moveTo>
                <a:lnTo>
                  <a:pt x="247" y="0"/>
                </a:lnTo>
                <a:moveTo>
                  <a:pt x="1050" y="212"/>
                </a:moveTo>
                <a:lnTo>
                  <a:pt x="237" y="54"/>
                </a:lnTo>
                <a:moveTo>
                  <a:pt x="1000" y="258"/>
                </a:moveTo>
                <a:lnTo>
                  <a:pt x="225" y="107"/>
                </a:lnTo>
                <a:moveTo>
                  <a:pt x="951" y="304"/>
                </a:moveTo>
                <a:lnTo>
                  <a:pt x="214" y="160"/>
                </a:lnTo>
                <a:moveTo>
                  <a:pt x="901" y="350"/>
                </a:moveTo>
                <a:lnTo>
                  <a:pt x="203" y="214"/>
                </a:lnTo>
                <a:moveTo>
                  <a:pt x="851" y="396"/>
                </a:moveTo>
                <a:lnTo>
                  <a:pt x="191" y="267"/>
                </a:lnTo>
                <a:moveTo>
                  <a:pt x="802" y="441"/>
                </a:moveTo>
                <a:lnTo>
                  <a:pt x="548" y="392"/>
                </a:lnTo>
                <a:moveTo>
                  <a:pt x="423" y="368"/>
                </a:moveTo>
                <a:lnTo>
                  <a:pt x="180" y="321"/>
                </a:lnTo>
                <a:moveTo>
                  <a:pt x="752" y="487"/>
                </a:moveTo>
                <a:lnTo>
                  <a:pt x="528" y="444"/>
                </a:lnTo>
                <a:moveTo>
                  <a:pt x="424" y="424"/>
                </a:moveTo>
                <a:lnTo>
                  <a:pt x="169" y="374"/>
                </a:lnTo>
                <a:moveTo>
                  <a:pt x="703" y="533"/>
                </a:moveTo>
                <a:lnTo>
                  <a:pt x="158" y="428"/>
                </a:lnTo>
                <a:moveTo>
                  <a:pt x="653" y="579"/>
                </a:moveTo>
                <a:lnTo>
                  <a:pt x="146" y="481"/>
                </a:lnTo>
                <a:moveTo>
                  <a:pt x="603" y="625"/>
                </a:moveTo>
                <a:lnTo>
                  <a:pt x="135" y="535"/>
                </a:lnTo>
                <a:moveTo>
                  <a:pt x="554" y="672"/>
                </a:moveTo>
                <a:lnTo>
                  <a:pt x="124" y="588"/>
                </a:lnTo>
                <a:moveTo>
                  <a:pt x="504" y="718"/>
                </a:moveTo>
                <a:lnTo>
                  <a:pt x="112" y="641"/>
                </a:lnTo>
                <a:moveTo>
                  <a:pt x="455" y="763"/>
                </a:moveTo>
                <a:lnTo>
                  <a:pt x="101" y="694"/>
                </a:lnTo>
                <a:moveTo>
                  <a:pt x="406" y="809"/>
                </a:moveTo>
                <a:lnTo>
                  <a:pt x="90" y="748"/>
                </a:lnTo>
                <a:moveTo>
                  <a:pt x="355" y="855"/>
                </a:moveTo>
                <a:lnTo>
                  <a:pt x="79" y="801"/>
                </a:lnTo>
                <a:moveTo>
                  <a:pt x="306" y="901"/>
                </a:moveTo>
                <a:lnTo>
                  <a:pt x="67" y="855"/>
                </a:lnTo>
                <a:moveTo>
                  <a:pt x="257" y="947"/>
                </a:moveTo>
                <a:lnTo>
                  <a:pt x="56" y="908"/>
                </a:lnTo>
                <a:moveTo>
                  <a:pt x="207" y="993"/>
                </a:moveTo>
                <a:lnTo>
                  <a:pt x="45" y="961"/>
                </a:lnTo>
                <a:moveTo>
                  <a:pt x="158" y="1039"/>
                </a:moveTo>
                <a:lnTo>
                  <a:pt x="34" y="1015"/>
                </a:lnTo>
                <a:moveTo>
                  <a:pt x="108" y="1085"/>
                </a:moveTo>
                <a:lnTo>
                  <a:pt x="22" y="1068"/>
                </a:lnTo>
                <a:moveTo>
                  <a:pt x="58" y="1131"/>
                </a:moveTo>
                <a:lnTo>
                  <a:pt x="11" y="1122"/>
                </a:lnTo>
                <a:moveTo>
                  <a:pt x="9" y="1177"/>
                </a:moveTo>
                <a:lnTo>
                  <a:pt x="0" y="1175"/>
                </a:lnTo>
              </a:path>
            </a:pathLst>
          </a:cu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2" name="Line 34">
            <a:extLst>
              <a:ext uri="{FF2B5EF4-FFF2-40B4-BE49-F238E27FC236}">
                <a16:creationId xmlns="" xmlns:a16="http://schemas.microsoft.com/office/drawing/2014/main" id="{79C6A9BA-D5D3-4A8A-B991-6572C7E4EB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567864" y="2101850"/>
            <a:ext cx="663575" cy="3144837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3" name="Line 35">
            <a:extLst>
              <a:ext uri="{FF2B5EF4-FFF2-40B4-BE49-F238E27FC236}">
                <a16:creationId xmlns="" xmlns:a16="http://schemas.microsoft.com/office/drawing/2014/main" id="{D3529762-8253-4D14-A4C5-8EFFDE422EDA}"/>
              </a:ext>
            </a:extLst>
          </p:cNvPr>
          <p:cNvSpPr>
            <a:spLocks noChangeShapeType="1"/>
          </p:cNvSpPr>
          <p:nvPr/>
        </p:nvSpPr>
        <p:spPr bwMode="auto">
          <a:xfrm>
            <a:off x="8686802" y="5080000"/>
            <a:ext cx="881063" cy="177800"/>
          </a:xfrm>
          <a:prstGeom prst="line">
            <a:avLst/>
          </a:prstGeom>
          <a:noFill/>
          <a:ln w="1588" cap="rnd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4" name="Line 36">
            <a:extLst>
              <a:ext uri="{FF2B5EF4-FFF2-40B4-BE49-F238E27FC236}">
                <a16:creationId xmlns="" xmlns:a16="http://schemas.microsoft.com/office/drawing/2014/main" id="{0F486F74-3DC0-4BCC-BAC6-9D54703E72E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231439" y="2112963"/>
            <a:ext cx="1358900" cy="274637"/>
          </a:xfrm>
          <a:prstGeom prst="line">
            <a:avLst/>
          </a:prstGeom>
          <a:noFill/>
          <a:ln w="1588" cap="rnd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5" name="Line 37">
            <a:extLst>
              <a:ext uri="{FF2B5EF4-FFF2-40B4-BE49-F238E27FC236}">
                <a16:creationId xmlns="" xmlns:a16="http://schemas.microsoft.com/office/drawing/2014/main" id="{A17D351E-D3E1-43C8-A296-036658EA36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86802" y="2376488"/>
            <a:ext cx="2903538" cy="2692400"/>
          </a:xfrm>
          <a:prstGeom prst="line">
            <a:avLst/>
          </a:prstGeom>
          <a:noFill/>
          <a:ln w="1588" cap="rnd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6" name="Line 38">
            <a:extLst>
              <a:ext uri="{FF2B5EF4-FFF2-40B4-BE49-F238E27FC236}">
                <a16:creationId xmlns="" xmlns:a16="http://schemas.microsoft.com/office/drawing/2014/main" id="{AA4D7B74-CED6-4970-A767-9A88994150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99364" y="703263"/>
            <a:ext cx="133350" cy="752475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7" name="Freeform 39">
            <a:extLst>
              <a:ext uri="{FF2B5EF4-FFF2-40B4-BE49-F238E27FC236}">
                <a16:creationId xmlns="" xmlns:a16="http://schemas.microsoft.com/office/drawing/2014/main" id="{11C3A046-7408-4893-84B4-9CA80D48C5AC}"/>
              </a:ext>
            </a:extLst>
          </p:cNvPr>
          <p:cNvSpPr>
            <a:spLocks/>
          </p:cNvSpPr>
          <p:nvPr/>
        </p:nvSpPr>
        <p:spPr bwMode="auto">
          <a:xfrm>
            <a:off x="7553327" y="1436688"/>
            <a:ext cx="95250" cy="150812"/>
          </a:xfrm>
          <a:custGeom>
            <a:avLst/>
            <a:gdLst>
              <a:gd name="T0" fmla="*/ 60 w 60"/>
              <a:gd name="T1" fmla="*/ 10 h 95"/>
              <a:gd name="T2" fmla="*/ 14 w 60"/>
              <a:gd name="T3" fmla="*/ 95 h 95"/>
              <a:gd name="T4" fmla="*/ 0 w 60"/>
              <a:gd name="T5" fmla="*/ 0 h 95"/>
              <a:gd name="T6" fmla="*/ 60 w 60"/>
              <a:gd name="T7" fmla="*/ 1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" h="95">
                <a:moveTo>
                  <a:pt x="60" y="10"/>
                </a:moveTo>
                <a:lnTo>
                  <a:pt x="14" y="95"/>
                </a:lnTo>
                <a:lnTo>
                  <a:pt x="0" y="0"/>
                </a:lnTo>
                <a:lnTo>
                  <a:pt x="60" y="1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19" name="Line 41">
            <a:extLst>
              <a:ext uri="{FF2B5EF4-FFF2-40B4-BE49-F238E27FC236}">
                <a16:creationId xmlns="" xmlns:a16="http://schemas.microsoft.com/office/drawing/2014/main" id="{99AC88DC-E697-43FE-9A1A-3A9FA973E6DA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2277" y="4802188"/>
            <a:ext cx="160338" cy="3175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20" name="Line 42">
            <a:extLst>
              <a:ext uri="{FF2B5EF4-FFF2-40B4-BE49-F238E27FC236}">
                <a16:creationId xmlns="" xmlns:a16="http://schemas.microsoft.com/office/drawing/2014/main" id="{3282D1C9-0CB3-48A3-99E3-585F566F43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75777" y="4737100"/>
            <a:ext cx="33338" cy="160337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21" name="Oval 43">
            <a:extLst>
              <a:ext uri="{FF2B5EF4-FFF2-40B4-BE49-F238E27FC236}">
                <a16:creationId xmlns="" xmlns:a16="http://schemas.microsoft.com/office/drawing/2014/main" id="{1A8BEF07-052E-44FD-A6BC-97E7BB581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88614" y="2651125"/>
            <a:ext cx="217488" cy="219075"/>
          </a:xfrm>
          <a:prstGeom prst="ellips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22" name="Line 44">
            <a:extLst>
              <a:ext uri="{FF2B5EF4-FFF2-40B4-BE49-F238E27FC236}">
                <a16:creationId xmlns="" xmlns:a16="http://schemas.microsoft.com/office/drawing/2014/main" id="{4EACC073-212B-4532-B5F4-DCC2C04467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580689" y="2681288"/>
            <a:ext cx="33338" cy="158750"/>
          </a:xfrm>
          <a:prstGeom prst="line">
            <a:avLst/>
          </a:prstGeom>
          <a:noFill/>
          <a:ln w="15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23" name="Rectangle 45">
            <a:extLst>
              <a:ext uri="{FF2B5EF4-FFF2-40B4-BE49-F238E27FC236}">
                <a16:creationId xmlns="" xmlns:a16="http://schemas.microsoft.com/office/drawing/2014/main" id="{3DBFC16B-F47F-4BA1-B580-83F159AB5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8439" y="723900"/>
            <a:ext cx="3175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q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4" name="Rectangle 46">
            <a:extLst>
              <a:ext uri="{FF2B5EF4-FFF2-40B4-BE49-F238E27FC236}">
                <a16:creationId xmlns="" xmlns:a16="http://schemas.microsoft.com/office/drawing/2014/main" id="{955C1A24-0935-4E83-A86A-AF1EE84ED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7902" y="1041400"/>
            <a:ext cx="14908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α</a:t>
            </a:r>
            <a:endParaRPr kumimoji="0" lang="sr-Latn-RS" altLang="sr-Latn-R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5" name="Freeform 18">
            <a:extLst>
              <a:ext uri="{FF2B5EF4-FFF2-40B4-BE49-F238E27FC236}">
                <a16:creationId xmlns="" xmlns:a16="http://schemas.microsoft.com/office/drawing/2014/main" id="{F9419927-2597-4B42-BBF5-034CB79BE2AB}"/>
              </a:ext>
            </a:extLst>
          </p:cNvPr>
          <p:cNvSpPr>
            <a:spLocks/>
          </p:cNvSpPr>
          <p:nvPr/>
        </p:nvSpPr>
        <p:spPr bwMode="auto">
          <a:xfrm rot="656627">
            <a:off x="8925324" y="3763955"/>
            <a:ext cx="91282" cy="80961"/>
          </a:xfrm>
          <a:custGeom>
            <a:avLst/>
            <a:gdLst>
              <a:gd name="T0" fmla="*/ 61 w 61"/>
              <a:gd name="T1" fmla="*/ 0 h 91"/>
              <a:gd name="T2" fmla="*/ 31 w 61"/>
              <a:gd name="T3" fmla="*/ 91 h 91"/>
              <a:gd name="T4" fmla="*/ 0 w 61"/>
              <a:gd name="T5" fmla="*/ 0 h 91"/>
              <a:gd name="T6" fmla="*/ 61 w 61"/>
              <a:gd name="T7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1" h="91">
                <a:moveTo>
                  <a:pt x="61" y="0"/>
                </a:moveTo>
                <a:lnTo>
                  <a:pt x="31" y="91"/>
                </a:lnTo>
                <a:lnTo>
                  <a:pt x="0" y="0"/>
                </a:lnTo>
                <a:lnTo>
                  <a:pt x="6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27" name="Rectangle 46">
            <a:extLst>
              <a:ext uri="{FF2B5EF4-FFF2-40B4-BE49-F238E27FC236}">
                <a16:creationId xmlns="" xmlns:a16="http://schemas.microsoft.com/office/drawing/2014/main" id="{7D35FF75-9030-4DBF-A126-AB87CB82E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3514" y="3468688"/>
            <a:ext cx="16671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sr-Latn-R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φ</a:t>
            </a:r>
            <a:endParaRPr kumimoji="0" lang="sr-Latn-RS" altLang="sr-Latn-R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8" name="Rectangle 23">
            <a:extLst>
              <a:ext uri="{FF2B5EF4-FFF2-40B4-BE49-F238E27FC236}">
                <a16:creationId xmlns="" xmlns:a16="http://schemas.microsoft.com/office/drawing/2014/main" id="{8AC384A8-1FD7-4EA3-BF5E-CE4EDAC9E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630" y="4428508"/>
            <a:ext cx="1619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rebuchet MS" panose="020B0603020202020204" pitchFamily="34" charset="0"/>
              </a:rPr>
              <a:t>1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29" name="Flowchart: Connector 128">
            <a:extLst>
              <a:ext uri="{FF2B5EF4-FFF2-40B4-BE49-F238E27FC236}">
                <a16:creationId xmlns="" xmlns:a16="http://schemas.microsoft.com/office/drawing/2014/main" id="{ABCA6F87-2667-4091-9B36-0908F61BD7B7}"/>
              </a:ext>
            </a:extLst>
          </p:cNvPr>
          <p:cNvSpPr/>
          <p:nvPr/>
        </p:nvSpPr>
        <p:spPr>
          <a:xfrm>
            <a:off x="5516188" y="4377468"/>
            <a:ext cx="173147" cy="158380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0" name="Flowchart: Connector 129">
            <a:extLst>
              <a:ext uri="{FF2B5EF4-FFF2-40B4-BE49-F238E27FC236}">
                <a16:creationId xmlns="" xmlns:a16="http://schemas.microsoft.com/office/drawing/2014/main" id="{E70B4D0B-3FAA-4AED-9EDB-7B1041C21002}"/>
              </a:ext>
            </a:extLst>
          </p:cNvPr>
          <p:cNvSpPr/>
          <p:nvPr/>
        </p:nvSpPr>
        <p:spPr>
          <a:xfrm>
            <a:off x="8791310" y="4372317"/>
            <a:ext cx="173147" cy="158380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1" name="Rectangle 130">
            <a:extLst>
              <a:ext uri="{FF2B5EF4-FFF2-40B4-BE49-F238E27FC236}">
                <a16:creationId xmlns="" xmlns:a16="http://schemas.microsoft.com/office/drawing/2014/main" id="{3435251C-7BF5-44A2-AD4C-A6436941B274}"/>
              </a:ext>
            </a:extLst>
          </p:cNvPr>
          <p:cNvSpPr/>
          <p:nvPr/>
        </p:nvSpPr>
        <p:spPr>
          <a:xfrm>
            <a:off x="8470471" y="439846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32" name="Line 31">
            <a:extLst>
              <a:ext uri="{FF2B5EF4-FFF2-40B4-BE49-F238E27FC236}">
                <a16:creationId xmlns="" xmlns:a16="http://schemas.microsoft.com/office/drawing/2014/main" id="{764A3663-AF16-4CC0-8FBF-AE91D718EC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45294" y="4503471"/>
            <a:ext cx="3175" cy="3175"/>
          </a:xfrm>
          <a:prstGeom prst="line">
            <a:avLst/>
          </a:prstGeom>
          <a:noFill/>
          <a:ln w="1588" cap="rnd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38" name="Flowchart: Connector 137">
            <a:extLst>
              <a:ext uri="{FF2B5EF4-FFF2-40B4-BE49-F238E27FC236}">
                <a16:creationId xmlns="" xmlns:a16="http://schemas.microsoft.com/office/drawing/2014/main" id="{3C0FB8A3-8AA0-4190-900E-24363F636090}"/>
              </a:ext>
            </a:extLst>
          </p:cNvPr>
          <p:cNvSpPr/>
          <p:nvPr/>
        </p:nvSpPr>
        <p:spPr>
          <a:xfrm>
            <a:off x="8759358" y="3575874"/>
            <a:ext cx="173147" cy="158380"/>
          </a:xfrm>
          <a:prstGeom prst="flowChartConnector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9" name="Rectangle 138">
            <a:extLst>
              <a:ext uri="{FF2B5EF4-FFF2-40B4-BE49-F238E27FC236}">
                <a16:creationId xmlns="" xmlns:a16="http://schemas.microsoft.com/office/drawing/2014/main" id="{D3A62A59-5C99-418F-9663-AE721CFF3948}"/>
              </a:ext>
            </a:extLst>
          </p:cNvPr>
          <p:cNvSpPr/>
          <p:nvPr/>
        </p:nvSpPr>
        <p:spPr>
          <a:xfrm>
            <a:off x="8495654" y="3667917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6"/>
                </a:solidFill>
              </a:rPr>
              <a:t>3</a:t>
            </a:r>
          </a:p>
        </p:txBody>
      </p:sp>
      <p:sp>
        <p:nvSpPr>
          <p:cNvPr id="140" name="Flowchart: Connector 139">
            <a:extLst>
              <a:ext uri="{FF2B5EF4-FFF2-40B4-BE49-F238E27FC236}">
                <a16:creationId xmlns="" xmlns:a16="http://schemas.microsoft.com/office/drawing/2014/main" id="{831343F4-6523-496E-8FB7-2F6A02487C01}"/>
              </a:ext>
            </a:extLst>
          </p:cNvPr>
          <p:cNvSpPr/>
          <p:nvPr/>
        </p:nvSpPr>
        <p:spPr>
          <a:xfrm>
            <a:off x="5516196" y="3574433"/>
            <a:ext cx="173147" cy="158380"/>
          </a:xfrm>
          <a:prstGeom prst="flowChartConnector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accent6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="" xmlns:a16="http://schemas.microsoft.com/office/drawing/2014/main" id="{2757E125-8E70-44B1-8159-8FB3A6E96F4F}"/>
              </a:ext>
            </a:extLst>
          </p:cNvPr>
          <p:cNvSpPr/>
          <p:nvPr/>
        </p:nvSpPr>
        <p:spPr>
          <a:xfrm>
            <a:off x="5216053" y="355837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chemeClr val="accent6"/>
                </a:solidFill>
              </a:rPr>
              <a:t>6</a:t>
            </a:r>
          </a:p>
        </p:txBody>
      </p:sp>
      <p:sp>
        <p:nvSpPr>
          <p:cNvPr id="142" name="Flowchart: Connector 141">
            <a:extLst>
              <a:ext uri="{FF2B5EF4-FFF2-40B4-BE49-F238E27FC236}">
                <a16:creationId xmlns="" xmlns:a16="http://schemas.microsoft.com/office/drawing/2014/main" id="{68BB1830-73D6-4622-AEF1-86C56D4B5DF4}"/>
              </a:ext>
            </a:extLst>
          </p:cNvPr>
          <p:cNvSpPr/>
          <p:nvPr/>
        </p:nvSpPr>
        <p:spPr>
          <a:xfrm>
            <a:off x="7571920" y="1529956"/>
            <a:ext cx="173147" cy="158380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3" name="Rectangle 142">
            <a:extLst>
              <a:ext uri="{FF2B5EF4-FFF2-40B4-BE49-F238E27FC236}">
                <a16:creationId xmlns="" xmlns:a16="http://schemas.microsoft.com/office/drawing/2014/main" id="{0321B645-2D17-4E0B-86E2-1CA271B2AFFC}"/>
              </a:ext>
            </a:extLst>
          </p:cNvPr>
          <p:cNvSpPr/>
          <p:nvPr/>
        </p:nvSpPr>
        <p:spPr>
          <a:xfrm>
            <a:off x="7715251" y="1614093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rgbClr val="00B0F0"/>
                </a:solidFill>
              </a:rPr>
              <a:t>4</a:t>
            </a:r>
          </a:p>
        </p:txBody>
      </p:sp>
      <p:sp>
        <p:nvSpPr>
          <p:cNvPr id="144" name="Flowchart: Connector 143">
            <a:extLst>
              <a:ext uri="{FF2B5EF4-FFF2-40B4-BE49-F238E27FC236}">
                <a16:creationId xmlns="" xmlns:a16="http://schemas.microsoft.com/office/drawing/2014/main" id="{9CCB4B19-043C-471B-A7AA-50998572C27B}"/>
              </a:ext>
            </a:extLst>
          </p:cNvPr>
          <p:cNvSpPr/>
          <p:nvPr/>
        </p:nvSpPr>
        <p:spPr>
          <a:xfrm>
            <a:off x="6750062" y="1530564"/>
            <a:ext cx="173147" cy="158380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45" name="Rectangle 144">
            <a:extLst>
              <a:ext uri="{FF2B5EF4-FFF2-40B4-BE49-F238E27FC236}">
                <a16:creationId xmlns="" xmlns:a16="http://schemas.microsoft.com/office/drawing/2014/main" id="{842000D4-B9FE-4813-A6A5-B677483C6762}"/>
              </a:ext>
            </a:extLst>
          </p:cNvPr>
          <p:cNvSpPr/>
          <p:nvPr/>
        </p:nvSpPr>
        <p:spPr>
          <a:xfrm>
            <a:off x="6398567" y="1611341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b="1" dirty="0">
                <a:solidFill>
                  <a:srgbClr val="00B0F0"/>
                </a:solidFill>
              </a:rPr>
              <a:t>5</a:t>
            </a:r>
          </a:p>
        </p:txBody>
      </p:sp>
      <p:sp>
        <p:nvSpPr>
          <p:cNvPr id="146" name="Rectangle 45">
            <a:extLst>
              <a:ext uri="{FF2B5EF4-FFF2-40B4-BE49-F238E27FC236}">
                <a16:creationId xmlns="" xmlns:a16="http://schemas.microsoft.com/office/drawing/2014/main" id="{7F537C3F-3E4B-41EC-88D3-09219E1C6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7010" y="3219043"/>
            <a:ext cx="1843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sr-Latn-RS" altLang="sr-Latn-RS" sz="1600" dirty="0">
                <a:solidFill>
                  <a:srgbClr val="FF0000"/>
                </a:solidFill>
                <a:latin typeface="Trebuchet MS" panose="020B0603020202020204" pitchFamily="34" charset="0"/>
              </a:rPr>
              <a:t>k</a:t>
            </a:r>
            <a:r>
              <a:rPr lang="sr-Latn-RS" altLang="sr-Latn-RS" sz="1100" dirty="0">
                <a:solidFill>
                  <a:srgbClr val="FF0000"/>
                </a:solidFill>
                <a:latin typeface="Trebuchet MS" panose="020B0603020202020204" pitchFamily="34" charset="0"/>
              </a:rPr>
              <a:t>1</a:t>
            </a:r>
            <a:endParaRPr kumimoji="0" lang="sr-Latn-RS" altLang="sr-Latn-RS" sz="1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48" name="Rectangle 45">
            <a:extLst>
              <a:ext uri="{FF2B5EF4-FFF2-40B4-BE49-F238E27FC236}">
                <a16:creationId xmlns="" xmlns:a16="http://schemas.microsoft.com/office/drawing/2014/main" id="{DBEFA89E-1556-4F46-8054-39DEAB373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3666" y="3524395"/>
            <a:ext cx="17793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sr-Latn-RS" altLang="sr-Latn-RS" sz="1600" dirty="0">
                <a:solidFill>
                  <a:srgbClr val="00B0F0"/>
                </a:solidFill>
                <a:latin typeface="Trebuchet MS" panose="020B0603020202020204" pitchFamily="34" charset="0"/>
              </a:rPr>
              <a:t>k</a:t>
            </a:r>
            <a:r>
              <a:rPr lang="sr-Latn-RS" altLang="sr-Latn-RS" sz="1100" dirty="0">
                <a:solidFill>
                  <a:srgbClr val="00B0F0"/>
                </a:solidFill>
                <a:latin typeface="Trebuchet MS" panose="020B0603020202020204" pitchFamily="34" charset="0"/>
              </a:rPr>
              <a:t>4</a:t>
            </a:r>
            <a:endParaRPr kumimoji="0" lang="sr-Latn-RS" altLang="sr-Latn-RS" sz="16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</a:endParaRPr>
          </a:p>
        </p:txBody>
      </p:sp>
      <p:graphicFrame>
        <p:nvGraphicFramePr>
          <p:cNvPr id="149" name="Object 148">
            <a:extLst>
              <a:ext uri="{FF2B5EF4-FFF2-40B4-BE49-F238E27FC236}">
                <a16:creationId xmlns="" xmlns:a16="http://schemas.microsoft.com/office/drawing/2014/main" id="{DAA92EE4-F620-4629-8560-EFD10ACA90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4661009"/>
              </p:ext>
            </p:extLst>
          </p:nvPr>
        </p:nvGraphicFramePr>
        <p:xfrm>
          <a:off x="2360062" y="3212517"/>
          <a:ext cx="1250153" cy="789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09" name="Equation" r:id="rId7" imgW="723600" imgH="457200" progId="Equation.DSMT4">
                  <p:embed/>
                </p:oleObj>
              </mc:Choice>
              <mc:Fallback>
                <p:oleObj name="Equation" r:id="rId7" imgW="7236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60062" y="3212517"/>
                        <a:ext cx="1250153" cy="7895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" name="Rectangle 45">
            <a:extLst>
              <a:ext uri="{FF2B5EF4-FFF2-40B4-BE49-F238E27FC236}">
                <a16:creationId xmlns="" xmlns:a16="http://schemas.microsoft.com/office/drawing/2014/main" id="{5CA2BE2E-F44B-484C-AD96-6811C93A2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82888" y="1856852"/>
            <a:ext cx="57227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49,45</a:t>
            </a:r>
            <a:endParaRPr kumimoji="0" lang="sr-Latn-RS" altLang="sr-Latn-R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151" name="Object 150">
            <a:extLst>
              <a:ext uri="{FF2B5EF4-FFF2-40B4-BE49-F238E27FC236}">
                <a16:creationId xmlns="" xmlns:a16="http://schemas.microsoft.com/office/drawing/2014/main" id="{7845F252-4A7A-4AF9-AD82-04A21199D1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9309594"/>
              </p:ext>
            </p:extLst>
          </p:nvPr>
        </p:nvGraphicFramePr>
        <p:xfrm>
          <a:off x="1168617" y="4706300"/>
          <a:ext cx="3786783" cy="1363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0" name="Equation" r:id="rId9" imgW="2539800" imgH="914400" progId="Equation.DSMT4">
                  <p:embed/>
                </p:oleObj>
              </mc:Choice>
              <mc:Fallback>
                <p:oleObj name="Equation" r:id="rId9" imgW="253980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168617" y="4706300"/>
                        <a:ext cx="3786783" cy="13632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" name="Rectangle 45">
            <a:extLst>
              <a:ext uri="{FF2B5EF4-FFF2-40B4-BE49-F238E27FC236}">
                <a16:creationId xmlns="" xmlns:a16="http://schemas.microsoft.com/office/drawing/2014/main" id="{A1DF13A1-E8DF-4E12-90A2-DC4B2C299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3504" y="5270131"/>
            <a:ext cx="57227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32,97</a:t>
            </a:r>
            <a:endParaRPr kumimoji="0" lang="sr-Latn-RS" altLang="sr-Latn-R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81155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1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1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14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4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103" grpId="0" animBg="1"/>
      <p:bldP spid="104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9" grpId="0" animBg="1"/>
      <p:bldP spid="120" grpId="0" animBg="1"/>
      <p:bldP spid="121" grpId="0" animBg="1"/>
      <p:bldP spid="122" grpId="0" animBg="1"/>
      <p:bldP spid="125" grpId="0" animBg="1"/>
      <p:bldP spid="127" grpId="0"/>
      <p:bldP spid="128" grpId="0"/>
      <p:bldP spid="129" grpId="0" animBg="1"/>
      <p:bldP spid="142" grpId="0" animBg="1"/>
      <p:bldP spid="143" grpId="0"/>
      <p:bldP spid="146" grpId="0"/>
      <p:bldP spid="148" grpId="0"/>
      <p:bldP spid="150" grpId="0"/>
      <p:bldP spid="1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20046F-E22D-4F2F-95AE-29D37AAC4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2780"/>
          </a:xfrm>
        </p:spPr>
        <p:txBody>
          <a:bodyPr>
            <a:normAutofit/>
          </a:bodyPr>
          <a:lstStyle/>
          <a:p>
            <a:r>
              <a:rPr lang="hr-HR" sz="4000" dirty="0"/>
              <a:t>Geometrijske karakteristike poprečnog presjeka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C205C1B-AD69-4FBD-99D9-1D364BAD71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7315" y="1330726"/>
            <a:ext cx="10515600" cy="3794999"/>
          </a:xfrm>
        </p:spPr>
        <p:txBody>
          <a:bodyPr>
            <a:normAutofit lnSpcReduction="10000"/>
          </a:bodyPr>
          <a:lstStyle/>
          <a:p>
            <a:r>
              <a:rPr lang="hr-HR" sz="2400" dirty="0"/>
              <a:t>Težište presjeka: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  <a:p>
            <a:r>
              <a:rPr lang="hr-HR" sz="2400" dirty="0"/>
              <a:t>Glavni momenti tromosti</a:t>
            </a:r>
            <a:r>
              <a:rPr lang="hr-HR" sz="2400" dirty="0">
                <a:latin typeface="Calibri Body"/>
              </a:rPr>
              <a:t>: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  <a:p>
            <a:endParaRPr lang="hr-HR" dirty="0"/>
          </a:p>
        </p:txBody>
      </p:sp>
      <p:sp>
        <p:nvSpPr>
          <p:cNvPr id="5" name="Rectangle 2">
            <a:extLst>
              <a:ext uri="{FF2B5EF4-FFF2-40B4-BE49-F238E27FC236}">
                <a16:creationId xmlns="" xmlns:a16="http://schemas.microsoft.com/office/drawing/2014/main" id="{5D75D941-B861-43C6-9769-2B87B86BC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116" y="-399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8" name="Object 7">
            <a:extLst>
              <a:ext uri="{FF2B5EF4-FFF2-40B4-BE49-F238E27FC236}">
                <a16:creationId xmlns="" xmlns:a16="http://schemas.microsoft.com/office/drawing/2014/main" id="{F7F27EB8-F189-469E-9806-CA75E39612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4678711"/>
              </p:ext>
            </p:extLst>
          </p:nvPr>
        </p:nvGraphicFramePr>
        <p:xfrm>
          <a:off x="1207314" y="1946501"/>
          <a:ext cx="5040000" cy="12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5" name="Equation" r:id="rId3" imgW="2844720" imgH="685800" progId="Equation.DSMT4">
                  <p:embed/>
                </p:oleObj>
              </mc:Choice>
              <mc:Fallback>
                <p:oleObj name="Equation" r:id="rId3" imgW="2844720" imgH="68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07314" y="1946501"/>
                        <a:ext cx="5040000" cy="121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BD245C65-DFDC-4418-945C-58A0AA86D0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63252" y="935627"/>
            <a:ext cx="4320000" cy="3710360"/>
          </a:xfrm>
          <a:prstGeom prst="rect">
            <a:avLst/>
          </a:prstGeom>
        </p:spPr>
      </p:pic>
      <p:graphicFrame>
        <p:nvGraphicFramePr>
          <p:cNvPr id="10" name="Object 9">
            <a:extLst>
              <a:ext uri="{FF2B5EF4-FFF2-40B4-BE49-F238E27FC236}">
                <a16:creationId xmlns="" xmlns:a16="http://schemas.microsoft.com/office/drawing/2014/main" id="{97EA448F-9340-4483-96F6-D9D6F490DE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3272494"/>
              </p:ext>
            </p:extLst>
          </p:nvPr>
        </p:nvGraphicFramePr>
        <p:xfrm>
          <a:off x="1207314" y="4752123"/>
          <a:ext cx="9777369" cy="1352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6" name="Equation" r:id="rId6" imgW="6057720" imgH="838080" progId="Equation.DSMT4">
                  <p:embed/>
                </p:oleObj>
              </mc:Choice>
              <mc:Fallback>
                <p:oleObj name="Equation" r:id="rId6" imgW="6057720" imgH="8380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="" xmlns:a16="http://schemas.microsoft.com/office/drawing/2014/main" id="{A32480D7-59E1-46EA-9324-247429B32C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07314" y="4752123"/>
                        <a:ext cx="9777369" cy="13528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714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BEE1503-AF34-4C0E-8AE0-503CB41358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3437" y="1132288"/>
            <a:ext cx="5181600" cy="3920324"/>
          </a:xfrm>
        </p:spPr>
        <p:txBody>
          <a:bodyPr/>
          <a:lstStyle/>
          <a:p>
            <a:r>
              <a:rPr lang="hr-HR" sz="2200" dirty="0"/>
              <a:t>Glavni polumjeri tromosti </a:t>
            </a:r>
          </a:p>
          <a:p>
            <a:endParaRPr lang="hr-HR" sz="2000" dirty="0"/>
          </a:p>
          <a:p>
            <a:endParaRPr lang="hr-HR" sz="2000" dirty="0"/>
          </a:p>
          <a:p>
            <a:endParaRPr lang="hr-HR" sz="2000" dirty="0"/>
          </a:p>
          <a:p>
            <a:endParaRPr lang="hr-HR" sz="2000" dirty="0"/>
          </a:p>
          <a:p>
            <a:endParaRPr lang="hr-HR" sz="2000" dirty="0"/>
          </a:p>
          <a:p>
            <a:r>
              <a:rPr lang="hr-HR" sz="2200" dirty="0" err="1"/>
              <a:t>Ekscentricitet</a:t>
            </a:r>
            <a:r>
              <a:rPr lang="hr-HR" sz="2200" dirty="0"/>
              <a:t> točke A (pol)</a:t>
            </a:r>
          </a:p>
          <a:p>
            <a:endParaRPr lang="hr-HR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="" xmlns:a16="http://schemas.microsoft.com/office/drawing/2014/main" id="{63430A0C-F441-4844-B409-F3BEBE6BCA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9250112"/>
              </p:ext>
            </p:extLst>
          </p:nvPr>
        </p:nvGraphicFramePr>
        <p:xfrm>
          <a:off x="1021732" y="1573213"/>
          <a:ext cx="4320000" cy="172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" name="Equation" r:id="rId3" imgW="2286000" imgH="914400" progId="Equation.DSMT4">
                  <p:embed/>
                </p:oleObj>
              </mc:Choice>
              <mc:Fallback>
                <p:oleObj name="Equation" r:id="rId3" imgW="2286000" imgH="9144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="" xmlns:a16="http://schemas.microsoft.com/office/drawing/2014/main" id="{558BABA5-949C-45B1-B103-5262D948B2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21732" y="1573213"/>
                        <a:ext cx="4320000" cy="172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="" xmlns:a16="http://schemas.microsoft.com/office/drawing/2014/main" id="{B2D02633-30D1-45AB-A696-1E251B0DF4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1000635"/>
              </p:ext>
            </p:extLst>
          </p:nvPr>
        </p:nvGraphicFramePr>
        <p:xfrm>
          <a:off x="1116805" y="4040187"/>
          <a:ext cx="162877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" name="Equation" r:id="rId5" imgW="787320" imgH="241200" progId="Equation.DSMT4">
                  <p:embed/>
                </p:oleObj>
              </mc:Choice>
              <mc:Fallback>
                <p:oleObj name="Equation" r:id="rId5" imgW="787320" imgH="2412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="" xmlns:a16="http://schemas.microsoft.com/office/drawing/2014/main" id="{547AB040-E4FF-4C49-9D5A-6AA7B9C8D17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16805" y="4040187"/>
                        <a:ext cx="1628775" cy="498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itle 8">
            <a:extLst>
              <a:ext uri="{FF2B5EF4-FFF2-40B4-BE49-F238E27FC236}">
                <a16:creationId xmlns="" xmlns:a16="http://schemas.microsoft.com/office/drawing/2014/main" id="{16E76B4A-396F-431E-BAD8-E3ACBD7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8332"/>
          </a:xfrm>
        </p:spPr>
        <p:txBody>
          <a:bodyPr>
            <a:normAutofit/>
          </a:bodyPr>
          <a:lstStyle/>
          <a:p>
            <a:r>
              <a:rPr lang="hr-HR" sz="4000" dirty="0"/>
              <a:t>Geometrijske karakteristike poprečnog presjeka</a:t>
            </a:r>
          </a:p>
        </p:txBody>
      </p:sp>
      <p:sp>
        <p:nvSpPr>
          <p:cNvPr id="13" name="AutoShape 123">
            <a:extLst>
              <a:ext uri="{FF2B5EF4-FFF2-40B4-BE49-F238E27FC236}">
                <a16:creationId xmlns="" xmlns:a16="http://schemas.microsoft.com/office/drawing/2014/main" id="{72E54D41-F465-48B5-82E1-2FF824FA3E9C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6516688" y="1052513"/>
            <a:ext cx="4319587" cy="370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4" name="Line 125">
            <a:extLst>
              <a:ext uri="{FF2B5EF4-FFF2-40B4-BE49-F238E27FC236}">
                <a16:creationId xmlns="" xmlns:a16="http://schemas.microsoft.com/office/drawing/2014/main" id="{7C390D5A-889D-4D79-B00C-D36A4F9179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662988" y="1069975"/>
            <a:ext cx="0" cy="3071812"/>
          </a:xfrm>
          <a:prstGeom prst="line">
            <a:avLst/>
          </a:prstGeom>
          <a:noFill/>
          <a:ln w="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5" name="Freeform 126">
            <a:extLst>
              <a:ext uri="{FF2B5EF4-FFF2-40B4-BE49-F238E27FC236}">
                <a16:creationId xmlns="" xmlns:a16="http://schemas.microsoft.com/office/drawing/2014/main" id="{5936097A-FA24-4878-A11C-20BBD8C7155B}"/>
              </a:ext>
            </a:extLst>
          </p:cNvPr>
          <p:cNvSpPr>
            <a:spLocks/>
          </p:cNvSpPr>
          <p:nvPr/>
        </p:nvSpPr>
        <p:spPr bwMode="auto">
          <a:xfrm>
            <a:off x="8623300" y="4130675"/>
            <a:ext cx="77787" cy="117475"/>
          </a:xfrm>
          <a:custGeom>
            <a:avLst/>
            <a:gdLst>
              <a:gd name="T0" fmla="*/ 49 w 49"/>
              <a:gd name="T1" fmla="*/ 0 h 74"/>
              <a:gd name="T2" fmla="*/ 25 w 49"/>
              <a:gd name="T3" fmla="*/ 74 h 74"/>
              <a:gd name="T4" fmla="*/ 0 w 49"/>
              <a:gd name="T5" fmla="*/ 0 h 74"/>
              <a:gd name="T6" fmla="*/ 49 w 49"/>
              <a:gd name="T7" fmla="*/ 0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" h="74">
                <a:moveTo>
                  <a:pt x="49" y="0"/>
                </a:moveTo>
                <a:lnTo>
                  <a:pt x="25" y="74"/>
                </a:lnTo>
                <a:lnTo>
                  <a:pt x="0" y="0"/>
                </a:lnTo>
                <a:lnTo>
                  <a:pt x="4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6" name="Line 127">
            <a:extLst>
              <a:ext uri="{FF2B5EF4-FFF2-40B4-BE49-F238E27FC236}">
                <a16:creationId xmlns="" xmlns:a16="http://schemas.microsoft.com/office/drawing/2014/main" id="{2E9899C6-8AE4-4AF0-9D20-E91A806C6F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61175" y="3052763"/>
            <a:ext cx="3495675" cy="0"/>
          </a:xfrm>
          <a:prstGeom prst="line">
            <a:avLst/>
          </a:prstGeom>
          <a:noFill/>
          <a:ln w="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7" name="Freeform 128">
            <a:extLst>
              <a:ext uri="{FF2B5EF4-FFF2-40B4-BE49-F238E27FC236}">
                <a16:creationId xmlns="" xmlns:a16="http://schemas.microsoft.com/office/drawing/2014/main" id="{D5D15972-FCDA-4F3D-8FDC-D33DD6E8767A}"/>
              </a:ext>
            </a:extLst>
          </p:cNvPr>
          <p:cNvSpPr>
            <a:spLocks/>
          </p:cNvSpPr>
          <p:nvPr/>
        </p:nvSpPr>
        <p:spPr bwMode="auto">
          <a:xfrm>
            <a:off x="10345738" y="3013075"/>
            <a:ext cx="117475" cy="79375"/>
          </a:xfrm>
          <a:custGeom>
            <a:avLst/>
            <a:gdLst>
              <a:gd name="T0" fmla="*/ 0 w 74"/>
              <a:gd name="T1" fmla="*/ 0 h 50"/>
              <a:gd name="T2" fmla="*/ 74 w 74"/>
              <a:gd name="T3" fmla="*/ 25 h 50"/>
              <a:gd name="T4" fmla="*/ 0 w 74"/>
              <a:gd name="T5" fmla="*/ 50 h 50"/>
              <a:gd name="T6" fmla="*/ 0 w 74"/>
              <a:gd name="T7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" h="50">
                <a:moveTo>
                  <a:pt x="0" y="0"/>
                </a:moveTo>
                <a:lnTo>
                  <a:pt x="74" y="25"/>
                </a:lnTo>
                <a:lnTo>
                  <a:pt x="0" y="5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18" name="Rectangle 129">
            <a:extLst>
              <a:ext uri="{FF2B5EF4-FFF2-40B4-BE49-F238E27FC236}">
                <a16:creationId xmlns="" xmlns:a16="http://schemas.microsoft.com/office/drawing/2014/main" id="{C8F7AE68-FE94-4283-9F88-707436ED7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1575" y="3903663"/>
            <a:ext cx="233362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z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30">
            <a:extLst>
              <a:ext uri="{FF2B5EF4-FFF2-40B4-BE49-F238E27FC236}">
                <a16:creationId xmlns="" xmlns:a16="http://schemas.microsoft.com/office/drawing/2014/main" id="{CD9E769A-7719-400C-8C77-F2B85C6DC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50488" y="2652713"/>
            <a:ext cx="233362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y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Line 131">
            <a:extLst>
              <a:ext uri="{FF2B5EF4-FFF2-40B4-BE49-F238E27FC236}">
                <a16:creationId xmlns="" xmlns:a16="http://schemas.microsoft.com/office/drawing/2014/main" id="{6AA440C2-ABEE-4129-B973-93097BF8C8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39013" y="3167063"/>
            <a:ext cx="993775" cy="0"/>
          </a:xfrm>
          <a:prstGeom prst="line">
            <a:avLst/>
          </a:prstGeom>
          <a:noFill/>
          <a:ln w="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1" name="Line 132">
            <a:extLst>
              <a:ext uri="{FF2B5EF4-FFF2-40B4-BE49-F238E27FC236}">
                <a16:creationId xmlns="" xmlns:a16="http://schemas.microsoft.com/office/drawing/2014/main" id="{9C783026-AEA2-4F44-9F2D-95B27CA3551E}"/>
              </a:ext>
            </a:extLst>
          </p:cNvPr>
          <p:cNvSpPr>
            <a:spLocks noChangeShapeType="1"/>
          </p:cNvSpPr>
          <p:nvPr/>
        </p:nvSpPr>
        <p:spPr bwMode="auto">
          <a:xfrm>
            <a:off x="7339013" y="3167063"/>
            <a:ext cx="0" cy="661987"/>
          </a:xfrm>
          <a:prstGeom prst="line">
            <a:avLst/>
          </a:prstGeom>
          <a:noFill/>
          <a:ln w="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2" name="Line 133">
            <a:extLst>
              <a:ext uri="{FF2B5EF4-FFF2-40B4-BE49-F238E27FC236}">
                <a16:creationId xmlns="" xmlns:a16="http://schemas.microsoft.com/office/drawing/2014/main" id="{9A16CF4A-52D9-4E12-8400-6DEE456272A7}"/>
              </a:ext>
            </a:extLst>
          </p:cNvPr>
          <p:cNvSpPr>
            <a:spLocks noChangeShapeType="1"/>
          </p:cNvSpPr>
          <p:nvPr/>
        </p:nvSpPr>
        <p:spPr bwMode="auto">
          <a:xfrm>
            <a:off x="7339013" y="3829050"/>
            <a:ext cx="2646362" cy="0"/>
          </a:xfrm>
          <a:prstGeom prst="line">
            <a:avLst/>
          </a:prstGeom>
          <a:noFill/>
          <a:ln w="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3" name="Line 134">
            <a:extLst>
              <a:ext uri="{FF2B5EF4-FFF2-40B4-BE49-F238E27FC236}">
                <a16:creationId xmlns="" xmlns:a16="http://schemas.microsoft.com/office/drawing/2014/main" id="{92BE33DA-5361-4094-9E61-B7F7478BE8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85375" y="3167063"/>
            <a:ext cx="0" cy="661987"/>
          </a:xfrm>
          <a:prstGeom prst="line">
            <a:avLst/>
          </a:prstGeom>
          <a:noFill/>
          <a:ln w="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4" name="Line 135">
            <a:extLst>
              <a:ext uri="{FF2B5EF4-FFF2-40B4-BE49-F238E27FC236}">
                <a16:creationId xmlns="" xmlns:a16="http://schemas.microsoft.com/office/drawing/2014/main" id="{8B54AC6D-191C-42F2-AB8C-7B0CA1D437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993188" y="3167063"/>
            <a:ext cx="992187" cy="0"/>
          </a:xfrm>
          <a:prstGeom prst="line">
            <a:avLst/>
          </a:prstGeom>
          <a:noFill/>
          <a:ln w="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5" name="Line 136">
            <a:extLst>
              <a:ext uri="{FF2B5EF4-FFF2-40B4-BE49-F238E27FC236}">
                <a16:creationId xmlns="" xmlns:a16="http://schemas.microsoft.com/office/drawing/2014/main" id="{70550097-AE84-458A-886C-5678A4C661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93188" y="1511300"/>
            <a:ext cx="0" cy="1655762"/>
          </a:xfrm>
          <a:prstGeom prst="line">
            <a:avLst/>
          </a:prstGeom>
          <a:noFill/>
          <a:ln w="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6" name="Line 137">
            <a:extLst>
              <a:ext uri="{FF2B5EF4-FFF2-40B4-BE49-F238E27FC236}">
                <a16:creationId xmlns="" xmlns:a16="http://schemas.microsoft.com/office/drawing/2014/main" id="{7DEE0864-2492-4D87-B4F7-A4F374264E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32788" y="1511300"/>
            <a:ext cx="660400" cy="0"/>
          </a:xfrm>
          <a:prstGeom prst="line">
            <a:avLst/>
          </a:prstGeom>
          <a:noFill/>
          <a:ln w="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7" name="Line 138">
            <a:extLst>
              <a:ext uri="{FF2B5EF4-FFF2-40B4-BE49-F238E27FC236}">
                <a16:creationId xmlns="" xmlns:a16="http://schemas.microsoft.com/office/drawing/2014/main" id="{82426CB0-C695-420D-A595-3AFF1F93596A}"/>
              </a:ext>
            </a:extLst>
          </p:cNvPr>
          <p:cNvSpPr>
            <a:spLocks noChangeShapeType="1"/>
          </p:cNvSpPr>
          <p:nvPr/>
        </p:nvSpPr>
        <p:spPr bwMode="auto">
          <a:xfrm>
            <a:off x="8332788" y="1511300"/>
            <a:ext cx="0" cy="1655762"/>
          </a:xfrm>
          <a:prstGeom prst="line">
            <a:avLst/>
          </a:prstGeom>
          <a:noFill/>
          <a:ln w="0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8" name="Line 139">
            <a:extLst>
              <a:ext uri="{FF2B5EF4-FFF2-40B4-BE49-F238E27FC236}">
                <a16:creationId xmlns="" xmlns:a16="http://schemas.microsoft.com/office/drawing/2014/main" id="{38ED5E02-DBAF-4BA9-B0AC-85F6351044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02450" y="1408113"/>
            <a:ext cx="0" cy="2538412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9" name="Line 140">
            <a:extLst>
              <a:ext uri="{FF2B5EF4-FFF2-40B4-BE49-F238E27FC236}">
                <a16:creationId xmlns="" xmlns:a16="http://schemas.microsoft.com/office/drawing/2014/main" id="{C9CEEE37-957D-46E9-A7A3-71DAAED99A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791325" y="1517650"/>
            <a:ext cx="220662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0" name="Line 141">
            <a:extLst>
              <a:ext uri="{FF2B5EF4-FFF2-40B4-BE49-F238E27FC236}">
                <a16:creationId xmlns="" xmlns:a16="http://schemas.microsoft.com/office/drawing/2014/main" id="{FA04ABB4-5E9E-4F76-89B4-A11C240C094D}"/>
              </a:ext>
            </a:extLst>
          </p:cNvPr>
          <p:cNvSpPr>
            <a:spLocks noChangeShapeType="1"/>
          </p:cNvSpPr>
          <p:nvPr/>
        </p:nvSpPr>
        <p:spPr bwMode="auto">
          <a:xfrm>
            <a:off x="6791325" y="3054350"/>
            <a:ext cx="220662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1" name="Line 142">
            <a:extLst>
              <a:ext uri="{FF2B5EF4-FFF2-40B4-BE49-F238E27FC236}">
                <a16:creationId xmlns="" xmlns:a16="http://schemas.microsoft.com/office/drawing/2014/main" id="{47EF4027-C6DD-4724-BAC6-5D439E01AAB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91325" y="3835400"/>
            <a:ext cx="220662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2" name="Line 143">
            <a:extLst>
              <a:ext uri="{FF2B5EF4-FFF2-40B4-BE49-F238E27FC236}">
                <a16:creationId xmlns="" xmlns:a16="http://schemas.microsoft.com/office/drawing/2014/main" id="{410D1846-366E-4AEF-9893-475A2ED0D7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46888" y="3781425"/>
            <a:ext cx="109537" cy="109537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3" name="Line 144">
            <a:extLst>
              <a:ext uri="{FF2B5EF4-FFF2-40B4-BE49-F238E27FC236}">
                <a16:creationId xmlns="" xmlns:a16="http://schemas.microsoft.com/office/drawing/2014/main" id="{03A4E2E4-2188-41A3-BF59-8A72F163843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46888" y="2998788"/>
            <a:ext cx="109537" cy="111125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4" name="Line 145">
            <a:extLst>
              <a:ext uri="{FF2B5EF4-FFF2-40B4-BE49-F238E27FC236}">
                <a16:creationId xmlns="" xmlns:a16="http://schemas.microsoft.com/office/drawing/2014/main" id="{AE32BE7C-2636-4367-90F5-64F5D415381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46888" y="1462088"/>
            <a:ext cx="109537" cy="111125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5" name="Rectangle 146">
            <a:extLst>
              <a:ext uri="{FF2B5EF4-FFF2-40B4-BE49-F238E27FC236}">
                <a16:creationId xmlns="" xmlns:a16="http://schemas.microsoft.com/office/drawing/2014/main" id="{DF42B3C0-9930-4322-9AEB-26326CA40ED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34163" y="3457575"/>
            <a:ext cx="2444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1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147">
            <a:extLst>
              <a:ext uri="{FF2B5EF4-FFF2-40B4-BE49-F238E27FC236}">
                <a16:creationId xmlns="" xmlns:a16="http://schemas.microsoft.com/office/drawing/2014/main" id="{03003224-30F7-4A68-AC12-8433DB4FBC9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34163" y="3341688"/>
            <a:ext cx="2444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1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148">
            <a:extLst>
              <a:ext uri="{FF2B5EF4-FFF2-40B4-BE49-F238E27FC236}">
                <a16:creationId xmlns="" xmlns:a16="http://schemas.microsoft.com/office/drawing/2014/main" id="{A2BFD63A-0B09-4E33-8242-062179C18AA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34163" y="3213100"/>
            <a:ext cx="2444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7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149">
            <a:extLst>
              <a:ext uri="{FF2B5EF4-FFF2-40B4-BE49-F238E27FC236}">
                <a16:creationId xmlns="" xmlns:a16="http://schemas.microsoft.com/office/drawing/2014/main" id="{3E252BDF-4031-4ADE-AB94-5D3D41A58E1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51625" y="3113088"/>
            <a:ext cx="209550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,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150">
            <a:extLst>
              <a:ext uri="{FF2B5EF4-FFF2-40B4-BE49-F238E27FC236}">
                <a16:creationId xmlns="" xmlns:a16="http://schemas.microsoft.com/office/drawing/2014/main" id="{50894213-FE30-47F1-97A7-A8AF913BD81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34163" y="3001963"/>
            <a:ext cx="2444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3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151">
            <a:extLst>
              <a:ext uri="{FF2B5EF4-FFF2-40B4-BE49-F238E27FC236}">
                <a16:creationId xmlns="" xmlns:a16="http://schemas.microsoft.com/office/drawing/2014/main" id="{0A72F9C6-7155-4515-8E8D-E3A59F6DAD5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34163" y="2886075"/>
            <a:ext cx="2444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1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152">
            <a:extLst>
              <a:ext uri="{FF2B5EF4-FFF2-40B4-BE49-F238E27FC236}">
                <a16:creationId xmlns="" xmlns:a16="http://schemas.microsoft.com/office/drawing/2014/main" id="{0A7B2C0C-4232-4D65-A48D-73463981210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23050" y="2465388"/>
            <a:ext cx="2444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2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153">
            <a:extLst>
              <a:ext uri="{FF2B5EF4-FFF2-40B4-BE49-F238E27FC236}">
                <a16:creationId xmlns="" xmlns:a16="http://schemas.microsoft.com/office/drawing/2014/main" id="{8BC28CD9-2A91-4B30-A2D8-49AB1382DF6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23050" y="2347913"/>
            <a:ext cx="2444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3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154">
            <a:extLst>
              <a:ext uri="{FF2B5EF4-FFF2-40B4-BE49-F238E27FC236}">
                <a16:creationId xmlns="" xmlns:a16="http://schemas.microsoft.com/office/drawing/2014/main" id="{E0CB7E93-AC92-474A-BA99-0A4150AC68B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23050" y="2219325"/>
            <a:ext cx="2444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2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155">
            <a:extLst>
              <a:ext uri="{FF2B5EF4-FFF2-40B4-BE49-F238E27FC236}">
                <a16:creationId xmlns="" xmlns:a16="http://schemas.microsoft.com/office/drawing/2014/main" id="{2A03B8C1-3BA3-4F9B-8EBC-6970CDA40E0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40513" y="2120900"/>
            <a:ext cx="209550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,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156">
            <a:extLst>
              <a:ext uri="{FF2B5EF4-FFF2-40B4-BE49-F238E27FC236}">
                <a16:creationId xmlns="" xmlns:a16="http://schemas.microsoft.com/office/drawing/2014/main" id="{4D69ED6F-CAD2-457A-A402-0A1F2A8A8EF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23050" y="2020888"/>
            <a:ext cx="2444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6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157">
            <a:extLst>
              <a:ext uri="{FF2B5EF4-FFF2-40B4-BE49-F238E27FC236}">
                <a16:creationId xmlns="" xmlns:a16="http://schemas.microsoft.com/office/drawing/2014/main" id="{A3E04BD4-108D-45FB-BB14-4A3A5F7E2BD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23050" y="1892300"/>
            <a:ext cx="2444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9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158">
            <a:extLst>
              <a:ext uri="{FF2B5EF4-FFF2-40B4-BE49-F238E27FC236}">
                <a16:creationId xmlns="" xmlns:a16="http://schemas.microsoft.com/office/drawing/2014/main" id="{F10DED6D-B50C-4082-9BDE-005BE214E9C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51625" y="1804988"/>
            <a:ext cx="18732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 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159">
            <a:extLst>
              <a:ext uri="{FF2B5EF4-FFF2-40B4-BE49-F238E27FC236}">
                <a16:creationId xmlns="" xmlns:a16="http://schemas.microsoft.com/office/drawing/2014/main" id="{9112D96F-36B8-4FFD-BB3F-42F3DC77283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581775" y="1665288"/>
            <a:ext cx="32702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m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160">
            <a:extLst>
              <a:ext uri="{FF2B5EF4-FFF2-40B4-BE49-F238E27FC236}">
                <a16:creationId xmlns="" xmlns:a16="http://schemas.microsoft.com/office/drawing/2014/main" id="{062D04F7-C222-40DE-B839-D7CA202331F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581775" y="1466850"/>
            <a:ext cx="32702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m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Line 161">
            <a:extLst>
              <a:ext uri="{FF2B5EF4-FFF2-40B4-BE49-F238E27FC236}">
                <a16:creationId xmlns="" xmlns:a16="http://schemas.microsoft.com/office/drawing/2014/main" id="{F9F05B9A-5408-42B2-AC6D-DC3392B2F404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2650" y="4632325"/>
            <a:ext cx="2867025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1" name="Line 162">
            <a:extLst>
              <a:ext uri="{FF2B5EF4-FFF2-40B4-BE49-F238E27FC236}">
                <a16:creationId xmlns="" xmlns:a16="http://schemas.microsoft.com/office/drawing/2014/main" id="{257C397A-DA95-4993-BA35-29518EC64E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43775" y="4521200"/>
            <a:ext cx="0" cy="220662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2" name="Line 163">
            <a:extLst>
              <a:ext uri="{FF2B5EF4-FFF2-40B4-BE49-F238E27FC236}">
                <a16:creationId xmlns="" xmlns:a16="http://schemas.microsoft.com/office/drawing/2014/main" id="{6158E75F-CD16-4A74-8694-7A286452E5DC}"/>
              </a:ext>
            </a:extLst>
          </p:cNvPr>
          <p:cNvSpPr>
            <a:spLocks noChangeShapeType="1"/>
          </p:cNvSpPr>
          <p:nvPr/>
        </p:nvSpPr>
        <p:spPr bwMode="auto">
          <a:xfrm>
            <a:off x="9988550" y="4521200"/>
            <a:ext cx="0" cy="220662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3" name="Line 164">
            <a:extLst>
              <a:ext uri="{FF2B5EF4-FFF2-40B4-BE49-F238E27FC236}">
                <a16:creationId xmlns="" xmlns:a16="http://schemas.microsoft.com/office/drawing/2014/main" id="{4788BC75-F167-479B-9B4E-C918C4379D04}"/>
              </a:ext>
            </a:extLst>
          </p:cNvPr>
          <p:cNvSpPr>
            <a:spLocks noChangeShapeType="1"/>
          </p:cNvSpPr>
          <p:nvPr/>
        </p:nvSpPr>
        <p:spPr bwMode="auto">
          <a:xfrm>
            <a:off x="8335963" y="4521200"/>
            <a:ext cx="0" cy="220662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4" name="Line 165">
            <a:extLst>
              <a:ext uri="{FF2B5EF4-FFF2-40B4-BE49-F238E27FC236}">
                <a16:creationId xmlns="" xmlns:a16="http://schemas.microsoft.com/office/drawing/2014/main" id="{5DB71544-BF0B-425B-B16A-4545CFA8469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97950" y="4521200"/>
            <a:ext cx="0" cy="220662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5" name="Line 166">
            <a:extLst>
              <a:ext uri="{FF2B5EF4-FFF2-40B4-BE49-F238E27FC236}">
                <a16:creationId xmlns="" xmlns:a16="http://schemas.microsoft.com/office/drawing/2014/main" id="{88F4ED03-3C9D-4CBD-864D-48A0031024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88213" y="4576763"/>
            <a:ext cx="109537" cy="111125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6" name="Line 167">
            <a:extLst>
              <a:ext uri="{FF2B5EF4-FFF2-40B4-BE49-F238E27FC236}">
                <a16:creationId xmlns="" xmlns:a16="http://schemas.microsoft.com/office/drawing/2014/main" id="{C1E40539-47AA-4BAD-9465-229BFAAB6B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80400" y="4576763"/>
            <a:ext cx="109537" cy="111125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7" name="Line 168">
            <a:extLst>
              <a:ext uri="{FF2B5EF4-FFF2-40B4-BE49-F238E27FC236}">
                <a16:creationId xmlns="" xmlns:a16="http://schemas.microsoft.com/office/drawing/2014/main" id="{F4A3422B-6B0F-49BE-AC7F-45E9C3705C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42388" y="4578350"/>
            <a:ext cx="109537" cy="109537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8" name="Line 169">
            <a:extLst>
              <a:ext uri="{FF2B5EF4-FFF2-40B4-BE49-F238E27FC236}">
                <a16:creationId xmlns="" xmlns:a16="http://schemas.microsoft.com/office/drawing/2014/main" id="{6AE8A668-EF4D-4E10-89D7-B1C41CAA7C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934575" y="4576763"/>
            <a:ext cx="109537" cy="111125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9" name="Rectangle 170">
            <a:extLst>
              <a:ext uri="{FF2B5EF4-FFF2-40B4-BE49-F238E27FC236}">
                <a16:creationId xmlns="" xmlns:a16="http://schemas.microsoft.com/office/drawing/2014/main" id="{C3DDD5E9-8D72-4C8A-A29D-B69D5AFFF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4763" y="4335463"/>
            <a:ext cx="501650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150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171">
            <a:extLst>
              <a:ext uri="{FF2B5EF4-FFF2-40B4-BE49-F238E27FC236}">
                <a16:creationId xmlns="" xmlns:a16="http://schemas.microsoft.com/office/drawing/2014/main" id="{5A461C24-5CF8-41F3-8AC0-E90EAB4FC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4335463"/>
            <a:ext cx="501650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100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172">
            <a:extLst>
              <a:ext uri="{FF2B5EF4-FFF2-40B4-BE49-F238E27FC236}">
                <a16:creationId xmlns="" xmlns:a16="http://schemas.microsoft.com/office/drawing/2014/main" id="{22B7E77E-7FA5-47ED-A0B1-D98460168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000" y="4335463"/>
            <a:ext cx="501650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150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Line 173">
            <a:extLst>
              <a:ext uri="{FF2B5EF4-FFF2-40B4-BE49-F238E27FC236}">
                <a16:creationId xmlns="" xmlns:a16="http://schemas.microsoft.com/office/drawing/2014/main" id="{4F516CC6-5024-4356-8B25-8367585D97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706100" y="1401763"/>
            <a:ext cx="0" cy="2538412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3" name="Line 174">
            <a:extLst>
              <a:ext uri="{FF2B5EF4-FFF2-40B4-BE49-F238E27FC236}">
                <a16:creationId xmlns="" xmlns:a16="http://schemas.microsoft.com/office/drawing/2014/main" id="{C1F9F4C9-BD89-4FAA-BC0A-E8C954DA41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96563" y="1511300"/>
            <a:ext cx="219075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4" name="Line 175">
            <a:extLst>
              <a:ext uri="{FF2B5EF4-FFF2-40B4-BE49-F238E27FC236}">
                <a16:creationId xmlns="" xmlns:a16="http://schemas.microsoft.com/office/drawing/2014/main" id="{EB860E00-5820-4998-9511-3C2B028E944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96563" y="3167063"/>
            <a:ext cx="219075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5" name="Line 176">
            <a:extLst>
              <a:ext uri="{FF2B5EF4-FFF2-40B4-BE49-F238E27FC236}">
                <a16:creationId xmlns="" xmlns:a16="http://schemas.microsoft.com/office/drawing/2014/main" id="{26B56EC3-1BCD-4F25-93D8-53C33CCBB0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0596563" y="3829050"/>
            <a:ext cx="219075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6" name="Line 177">
            <a:extLst>
              <a:ext uri="{FF2B5EF4-FFF2-40B4-BE49-F238E27FC236}">
                <a16:creationId xmlns="" xmlns:a16="http://schemas.microsoft.com/office/drawing/2014/main" id="{4E01989A-3120-43E2-8CA1-64AE605FC02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650538" y="3773488"/>
            <a:ext cx="111125" cy="111125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7" name="Line 178">
            <a:extLst>
              <a:ext uri="{FF2B5EF4-FFF2-40B4-BE49-F238E27FC236}">
                <a16:creationId xmlns="" xmlns:a16="http://schemas.microsoft.com/office/drawing/2014/main" id="{8A81CA35-1D21-4470-BABE-763AAEAC549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650538" y="3111500"/>
            <a:ext cx="111125" cy="111125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8" name="Line 179">
            <a:extLst>
              <a:ext uri="{FF2B5EF4-FFF2-40B4-BE49-F238E27FC236}">
                <a16:creationId xmlns="" xmlns:a16="http://schemas.microsoft.com/office/drawing/2014/main" id="{598448D9-81D9-4565-8D20-CA381F8AA3E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650538" y="1457325"/>
            <a:ext cx="111125" cy="109537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69" name="Rectangle 180">
            <a:extLst>
              <a:ext uri="{FF2B5EF4-FFF2-40B4-BE49-F238E27FC236}">
                <a16:creationId xmlns="" xmlns:a16="http://schemas.microsoft.com/office/drawing/2014/main" id="{B34F3345-7FB3-41B2-93F2-6CE850F0E8C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496550" y="3376613"/>
            <a:ext cx="2444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1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181">
            <a:extLst>
              <a:ext uri="{FF2B5EF4-FFF2-40B4-BE49-F238E27FC236}">
                <a16:creationId xmlns="" xmlns:a16="http://schemas.microsoft.com/office/drawing/2014/main" id="{9E2F59C9-96B2-40E3-9663-5B5A963B9C5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496550" y="3248025"/>
            <a:ext cx="2444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0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182">
            <a:extLst>
              <a:ext uri="{FF2B5EF4-FFF2-40B4-BE49-F238E27FC236}">
                <a16:creationId xmlns="" xmlns:a16="http://schemas.microsoft.com/office/drawing/2014/main" id="{8F1B3A5A-EF16-4E15-9A56-F05F24D84A77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496550" y="3130550"/>
            <a:ext cx="2444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0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183">
            <a:extLst>
              <a:ext uri="{FF2B5EF4-FFF2-40B4-BE49-F238E27FC236}">
                <a16:creationId xmlns="" xmlns:a16="http://schemas.microsoft.com/office/drawing/2014/main" id="{8E9FB091-2B6D-4648-8D00-0A7BE147B34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496550" y="2184400"/>
            <a:ext cx="2444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2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184">
            <a:extLst>
              <a:ext uri="{FF2B5EF4-FFF2-40B4-BE49-F238E27FC236}">
                <a16:creationId xmlns="" xmlns:a16="http://schemas.microsoft.com/office/drawing/2014/main" id="{18C12923-E1B0-42F2-9D1F-012B48B5516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496550" y="2068513"/>
            <a:ext cx="2444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5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185">
            <a:extLst>
              <a:ext uri="{FF2B5EF4-FFF2-40B4-BE49-F238E27FC236}">
                <a16:creationId xmlns="" xmlns:a16="http://schemas.microsoft.com/office/drawing/2014/main" id="{275C55CE-5179-4278-B06C-0D1AD1CACF6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0496550" y="1939925"/>
            <a:ext cx="2444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0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Oval 186">
            <a:extLst>
              <a:ext uri="{FF2B5EF4-FFF2-40B4-BE49-F238E27FC236}">
                <a16:creationId xmlns="" xmlns:a16="http://schemas.microsoft.com/office/drawing/2014/main" id="{59D96056-23BE-457F-B566-386327107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1150" y="3432175"/>
            <a:ext cx="131762" cy="131762"/>
          </a:xfrm>
          <a:prstGeom prst="ellipse">
            <a:avLst/>
          </a:prstGeom>
          <a:noFill/>
          <a:ln w="0" cap="rnd">
            <a:solidFill>
              <a:srgbClr val="26131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6" name="Rectangle 187">
            <a:extLst>
              <a:ext uri="{FF2B5EF4-FFF2-40B4-BE49-F238E27FC236}">
                <a16:creationId xmlns="" xmlns:a16="http://schemas.microsoft.com/office/drawing/2014/main" id="{EF90F372-1847-45C2-AC51-4DDDC79D5B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0675" y="3540125"/>
            <a:ext cx="2571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261313"/>
                </a:solidFill>
                <a:effectLst/>
                <a:latin typeface="Trebuchet MS" panose="020B0603020202020204" pitchFamily="34" charset="0"/>
              </a:rPr>
              <a:t>A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Freeform 188">
            <a:extLst>
              <a:ext uri="{FF2B5EF4-FFF2-40B4-BE49-F238E27FC236}">
                <a16:creationId xmlns="" xmlns:a16="http://schemas.microsoft.com/office/drawing/2014/main" id="{4FD871CA-60B2-45D4-A268-1534597DADE8}"/>
              </a:ext>
            </a:extLst>
          </p:cNvPr>
          <p:cNvSpPr>
            <a:spLocks noEditPoints="1"/>
          </p:cNvSpPr>
          <p:nvPr/>
        </p:nvSpPr>
        <p:spPr bwMode="auto">
          <a:xfrm>
            <a:off x="7931150" y="3432175"/>
            <a:ext cx="131762" cy="133350"/>
          </a:xfrm>
          <a:custGeom>
            <a:avLst/>
            <a:gdLst>
              <a:gd name="T0" fmla="*/ 91 w 182"/>
              <a:gd name="T1" fmla="*/ 0 h 181"/>
              <a:gd name="T2" fmla="*/ 91 w 182"/>
              <a:gd name="T3" fmla="*/ 90 h 181"/>
              <a:gd name="T4" fmla="*/ 182 w 182"/>
              <a:gd name="T5" fmla="*/ 90 h 181"/>
              <a:gd name="T6" fmla="*/ 91 w 182"/>
              <a:gd name="T7" fmla="*/ 0 h 181"/>
              <a:gd name="T8" fmla="*/ 91 w 182"/>
              <a:gd name="T9" fmla="*/ 0 h 181"/>
              <a:gd name="T10" fmla="*/ 182 w 182"/>
              <a:gd name="T11" fmla="*/ 90 h 181"/>
              <a:gd name="T12" fmla="*/ 91 w 182"/>
              <a:gd name="T13" fmla="*/ 90 h 181"/>
              <a:gd name="T14" fmla="*/ 91 w 182"/>
              <a:gd name="T15" fmla="*/ 0 h 181"/>
              <a:gd name="T16" fmla="*/ 0 w 182"/>
              <a:gd name="T17" fmla="*/ 90 h 181"/>
              <a:gd name="T18" fmla="*/ 91 w 182"/>
              <a:gd name="T19" fmla="*/ 181 h 181"/>
              <a:gd name="T20" fmla="*/ 182 w 182"/>
              <a:gd name="T21" fmla="*/ 90 h 181"/>
              <a:gd name="T22" fmla="*/ 182 w 182"/>
              <a:gd name="T23" fmla="*/ 9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2" h="181">
                <a:moveTo>
                  <a:pt x="91" y="0"/>
                </a:moveTo>
                <a:lnTo>
                  <a:pt x="91" y="90"/>
                </a:lnTo>
                <a:lnTo>
                  <a:pt x="182" y="90"/>
                </a:lnTo>
                <a:cubicBezTo>
                  <a:pt x="182" y="40"/>
                  <a:pt x="141" y="0"/>
                  <a:pt x="91" y="0"/>
                </a:cubicBezTo>
                <a:cubicBezTo>
                  <a:pt x="91" y="0"/>
                  <a:pt x="91" y="0"/>
                  <a:pt x="91" y="0"/>
                </a:cubicBezTo>
                <a:close/>
                <a:moveTo>
                  <a:pt x="182" y="90"/>
                </a:moveTo>
                <a:lnTo>
                  <a:pt x="91" y="90"/>
                </a:lnTo>
                <a:lnTo>
                  <a:pt x="91" y="0"/>
                </a:lnTo>
                <a:cubicBezTo>
                  <a:pt x="41" y="0"/>
                  <a:pt x="0" y="40"/>
                  <a:pt x="0" y="90"/>
                </a:cubicBezTo>
                <a:cubicBezTo>
                  <a:pt x="0" y="141"/>
                  <a:pt x="41" y="181"/>
                  <a:pt x="91" y="181"/>
                </a:cubicBezTo>
                <a:cubicBezTo>
                  <a:pt x="141" y="181"/>
                  <a:pt x="182" y="141"/>
                  <a:pt x="182" y="90"/>
                </a:cubicBezTo>
                <a:cubicBezTo>
                  <a:pt x="182" y="90"/>
                  <a:pt x="182" y="90"/>
                  <a:pt x="182" y="90"/>
                </a:cubicBezTo>
                <a:close/>
              </a:path>
            </a:pathLst>
          </a:custGeom>
          <a:solidFill>
            <a:srgbClr val="261313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78" name="Oval 189">
            <a:extLst>
              <a:ext uri="{FF2B5EF4-FFF2-40B4-BE49-F238E27FC236}">
                <a16:creationId xmlns="" xmlns:a16="http://schemas.microsoft.com/office/drawing/2014/main" id="{1AC9ED6E-7412-4EC8-A464-D8DF4AAAB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1150" y="3432175"/>
            <a:ext cx="131762" cy="131762"/>
          </a:xfrm>
          <a:prstGeom prst="ellipse">
            <a:avLst/>
          </a:prstGeom>
          <a:noFill/>
          <a:ln w="0" cap="rnd">
            <a:solidFill>
              <a:srgbClr val="261313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0" name="Line 191">
            <a:extLst>
              <a:ext uri="{FF2B5EF4-FFF2-40B4-BE49-F238E27FC236}">
                <a16:creationId xmlns="" xmlns:a16="http://schemas.microsoft.com/office/drawing/2014/main" id="{80B03930-F36E-4494-9FF7-95D97CDBBD4D}"/>
              </a:ext>
            </a:extLst>
          </p:cNvPr>
          <p:cNvSpPr>
            <a:spLocks noChangeShapeType="1"/>
          </p:cNvSpPr>
          <p:nvPr/>
        </p:nvSpPr>
        <p:spPr bwMode="auto">
          <a:xfrm>
            <a:off x="7229475" y="4108450"/>
            <a:ext cx="881062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1" name="Line 192">
            <a:extLst>
              <a:ext uri="{FF2B5EF4-FFF2-40B4-BE49-F238E27FC236}">
                <a16:creationId xmlns="" xmlns:a16="http://schemas.microsoft.com/office/drawing/2014/main" id="{2D5A206E-EB72-40D5-BD07-E51506EC740A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997325"/>
            <a:ext cx="0" cy="220662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2" name="Line 193">
            <a:extLst>
              <a:ext uri="{FF2B5EF4-FFF2-40B4-BE49-F238E27FC236}">
                <a16:creationId xmlns="" xmlns:a16="http://schemas.microsoft.com/office/drawing/2014/main" id="{4271C9B3-3CDD-4374-AFB6-6E2B646571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39013" y="3997325"/>
            <a:ext cx="0" cy="220662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3" name="Line 194">
            <a:extLst>
              <a:ext uri="{FF2B5EF4-FFF2-40B4-BE49-F238E27FC236}">
                <a16:creationId xmlns="" xmlns:a16="http://schemas.microsoft.com/office/drawing/2014/main" id="{80823402-70C8-44F7-AE5C-85B1795BAB9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83450" y="4052888"/>
            <a:ext cx="111125" cy="111125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4" name="Line 195">
            <a:extLst>
              <a:ext uri="{FF2B5EF4-FFF2-40B4-BE49-F238E27FC236}">
                <a16:creationId xmlns="" xmlns:a16="http://schemas.microsoft.com/office/drawing/2014/main" id="{69975AD6-8E3A-4466-8DDE-132A81DAB3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45438" y="4052888"/>
            <a:ext cx="109537" cy="111125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5" name="Line 196">
            <a:extLst>
              <a:ext uri="{FF2B5EF4-FFF2-40B4-BE49-F238E27FC236}">
                <a16:creationId xmlns="" xmlns:a16="http://schemas.microsoft.com/office/drawing/2014/main" id="{52B0800D-FAED-4990-A405-BA4CFE8290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39013" y="3390900"/>
            <a:ext cx="0" cy="550862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6" name="Line 197">
            <a:extLst>
              <a:ext uri="{FF2B5EF4-FFF2-40B4-BE49-F238E27FC236}">
                <a16:creationId xmlns="" xmlns:a16="http://schemas.microsoft.com/office/drawing/2014/main" id="{3B5BC911-E2A3-4D93-9D58-51DD8E034B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229475" y="3829050"/>
            <a:ext cx="220662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7" name="Line 198">
            <a:extLst>
              <a:ext uri="{FF2B5EF4-FFF2-40B4-BE49-F238E27FC236}">
                <a16:creationId xmlns="" xmlns:a16="http://schemas.microsoft.com/office/drawing/2014/main" id="{C0B34053-53FF-42C3-B827-11E5DC8D3A6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83450" y="3776663"/>
            <a:ext cx="111125" cy="111125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8" name="Line 199">
            <a:extLst>
              <a:ext uri="{FF2B5EF4-FFF2-40B4-BE49-F238E27FC236}">
                <a16:creationId xmlns="" xmlns:a16="http://schemas.microsoft.com/office/drawing/2014/main" id="{67074D19-AAA2-4241-851E-07E70687D890}"/>
              </a:ext>
            </a:extLst>
          </p:cNvPr>
          <p:cNvSpPr>
            <a:spLocks noChangeShapeType="1"/>
          </p:cNvSpPr>
          <p:nvPr/>
        </p:nvSpPr>
        <p:spPr bwMode="auto">
          <a:xfrm>
            <a:off x="7229475" y="3500438"/>
            <a:ext cx="220662" cy="0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89" name="Line 200">
            <a:extLst>
              <a:ext uri="{FF2B5EF4-FFF2-40B4-BE49-F238E27FC236}">
                <a16:creationId xmlns="" xmlns:a16="http://schemas.microsoft.com/office/drawing/2014/main" id="{7FA42661-ABAF-4D08-93ED-B5B59089212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83450" y="3446463"/>
            <a:ext cx="111125" cy="109537"/>
          </a:xfrm>
          <a:prstGeom prst="line">
            <a:avLst/>
          </a:prstGeom>
          <a:noFill/>
          <a:ln w="1111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0" name="Rectangle 201">
            <a:extLst>
              <a:ext uri="{FF2B5EF4-FFF2-40B4-BE49-F238E27FC236}">
                <a16:creationId xmlns="" xmlns:a16="http://schemas.microsoft.com/office/drawing/2014/main" id="{7C860366-4A2A-4F5A-90C7-F77DA1C28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0138" y="3810000"/>
            <a:ext cx="501650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100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1" name="Rectangle 202">
            <a:extLst>
              <a:ext uri="{FF2B5EF4-FFF2-40B4-BE49-F238E27FC236}">
                <a16:creationId xmlns="" xmlns:a16="http://schemas.microsoft.com/office/drawing/2014/main" id="{721A310B-D6F9-4FED-A17F-4258554ACFF5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124700" y="3446463"/>
            <a:ext cx="2444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5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2" name="Rectangle 203">
            <a:extLst>
              <a:ext uri="{FF2B5EF4-FFF2-40B4-BE49-F238E27FC236}">
                <a16:creationId xmlns="" xmlns:a16="http://schemas.microsoft.com/office/drawing/2014/main" id="{8779A458-20C0-4181-A1B8-68821A93607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124700" y="3330575"/>
            <a:ext cx="244475" cy="38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rebuchet MS" panose="020B0603020202020204" pitchFamily="34" charset="0"/>
              </a:rPr>
              <a:t>0</a:t>
            </a:r>
            <a:endParaRPr kumimoji="0" lang="sr-Latn-RS" altLang="sr-Latn-R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3" name="Line 204">
            <a:extLst>
              <a:ext uri="{FF2B5EF4-FFF2-40B4-BE49-F238E27FC236}">
                <a16:creationId xmlns="" xmlns:a16="http://schemas.microsoft.com/office/drawing/2014/main" id="{87F40CFC-2C2B-4468-9FE3-423AFB0D0FE2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3052763"/>
            <a:ext cx="661987" cy="0"/>
          </a:xfrm>
          <a:prstGeom prst="line">
            <a:avLst/>
          </a:prstGeom>
          <a:ln w="12700">
            <a:solidFill>
              <a:srgbClr val="92D050"/>
            </a:solidFill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94" name="Line 205">
            <a:extLst>
              <a:ext uri="{FF2B5EF4-FFF2-40B4-BE49-F238E27FC236}">
                <a16:creationId xmlns="" xmlns:a16="http://schemas.microsoft.com/office/drawing/2014/main" id="{DF15D566-3711-4C94-BEA9-CF241966AA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01000" y="3052763"/>
            <a:ext cx="0" cy="447675"/>
          </a:xfrm>
          <a:prstGeom prst="line">
            <a:avLst/>
          </a:prstGeom>
          <a:noFill/>
          <a:ln w="12700" cap="rnd">
            <a:solidFill>
              <a:srgbClr val="92D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95" name="Line 206">
            <a:extLst>
              <a:ext uri="{FF2B5EF4-FFF2-40B4-BE49-F238E27FC236}">
                <a16:creationId xmlns="" xmlns:a16="http://schemas.microsoft.com/office/drawing/2014/main" id="{E007B782-C6F1-4219-B992-E749F898A5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97825" y="3052763"/>
            <a:ext cx="665162" cy="446087"/>
          </a:xfrm>
          <a:prstGeom prst="line">
            <a:avLst/>
          </a:prstGeom>
          <a:noFill/>
          <a:ln w="11113" cap="rnd">
            <a:solidFill>
              <a:srgbClr val="00B05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>
                <a:extLst>
                  <a:ext uri="{FF2B5EF4-FFF2-40B4-BE49-F238E27FC236}">
                    <a16:creationId xmlns="" xmlns:a16="http://schemas.microsoft.com/office/drawing/2014/main" id="{90BE3B54-048C-42BD-A110-6E3A31DE0BBE}"/>
                  </a:ext>
                </a:extLst>
              </p:cNvPr>
              <p:cNvSpPr/>
              <p:nvPr/>
            </p:nvSpPr>
            <p:spPr>
              <a:xfrm>
                <a:off x="8010819" y="2678558"/>
                <a:ext cx="441659" cy="3611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60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6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hr-HR" sz="16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sub>
                      </m:sSub>
                    </m:oMath>
                  </m:oMathPara>
                </a14:m>
                <a:endParaRPr lang="hr-HR" sz="1600" dirty="0"/>
              </a:p>
            </p:txBody>
          </p:sp>
        </mc:Choice>
        <mc:Fallback xmlns="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90BE3B54-048C-42BD-A110-6E3A31DE0B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0819" y="2678558"/>
                <a:ext cx="441659" cy="361125"/>
              </a:xfrm>
              <a:prstGeom prst="rect">
                <a:avLst/>
              </a:prstGeom>
              <a:blipFill>
                <a:blip r:embed="rId7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>
                <a:extLst>
                  <a:ext uri="{FF2B5EF4-FFF2-40B4-BE49-F238E27FC236}">
                    <a16:creationId xmlns="" xmlns:a16="http://schemas.microsoft.com/office/drawing/2014/main" id="{6B76E386-03A9-4F62-BF75-CCCC94E065D3}"/>
                  </a:ext>
                </a:extLst>
              </p:cNvPr>
              <p:cNvSpPr/>
              <p:nvPr/>
            </p:nvSpPr>
            <p:spPr>
              <a:xfrm>
                <a:off x="7608720" y="3076608"/>
                <a:ext cx="42883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r-HR" sz="160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r-HR" sz="16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hr-HR" sz="16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𝒛</m:t>
                          </m:r>
                        </m:sub>
                      </m:sSub>
                    </m:oMath>
                  </m:oMathPara>
                </a14:m>
                <a:endParaRPr lang="hr-HR" sz="1600" dirty="0"/>
              </a:p>
            </p:txBody>
          </p:sp>
        </mc:Choice>
        <mc:Fallback xmlns="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6B76E386-03A9-4F62-BF75-CCCC94E065D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8720" y="3076608"/>
                <a:ext cx="428835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Rectangle 97">
                <a:extLst>
                  <a:ext uri="{FF2B5EF4-FFF2-40B4-BE49-F238E27FC236}">
                    <a16:creationId xmlns="" xmlns:a16="http://schemas.microsoft.com/office/drawing/2014/main" id="{AF642688-4DAF-487D-A6BF-0C090EB63668}"/>
                  </a:ext>
                </a:extLst>
              </p:cNvPr>
              <p:cNvSpPr/>
              <p:nvPr/>
            </p:nvSpPr>
            <p:spPr>
              <a:xfrm>
                <a:off x="8212014" y="3219451"/>
                <a:ext cx="34336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1600" b="1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𝒆</m:t>
                      </m:r>
                    </m:oMath>
                  </m:oMathPara>
                </a14:m>
                <a:endParaRPr lang="hr-HR" sz="1600" b="1" dirty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98" name="Rectangle 97">
                <a:extLst>
                  <a:ext uri="{FF2B5EF4-FFF2-40B4-BE49-F238E27FC236}">
                    <a16:creationId xmlns:a16="http://schemas.microsoft.com/office/drawing/2014/main" id="{AF642688-4DAF-487D-A6BF-0C090EB636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2014" y="3219451"/>
                <a:ext cx="343363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0" name="Object 99">
            <a:extLst>
              <a:ext uri="{FF2B5EF4-FFF2-40B4-BE49-F238E27FC236}">
                <a16:creationId xmlns="" xmlns:a16="http://schemas.microsoft.com/office/drawing/2014/main" id="{3477E8B5-2F75-4C74-9711-863B08290F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222241"/>
              </p:ext>
            </p:extLst>
          </p:nvPr>
        </p:nvGraphicFramePr>
        <p:xfrm>
          <a:off x="1108869" y="4521200"/>
          <a:ext cx="3598863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" name="Equation" r:id="rId10" imgW="1739880" imgH="228600" progId="Equation.DSMT4">
                  <p:embed/>
                </p:oleObj>
              </mc:Choice>
              <mc:Fallback>
                <p:oleObj name="Equation" r:id="rId10" imgW="1739880" imgH="2286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="" xmlns:a16="http://schemas.microsoft.com/office/drawing/2014/main" id="{B2D02633-30D1-45AB-A696-1E251B0DF4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108869" y="4521200"/>
                        <a:ext cx="3598863" cy="471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" name="Object 100">
            <a:extLst>
              <a:ext uri="{FF2B5EF4-FFF2-40B4-BE49-F238E27FC236}">
                <a16:creationId xmlns="" xmlns:a16="http://schemas.microsoft.com/office/drawing/2014/main" id="{98E36A24-274F-4297-9E85-034198C368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5743801"/>
              </p:ext>
            </p:extLst>
          </p:nvPr>
        </p:nvGraphicFramePr>
        <p:xfrm>
          <a:off x="1116805" y="4982956"/>
          <a:ext cx="3284538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0" name="Equation" r:id="rId12" imgW="1587240" imgH="304560" progId="Equation.DSMT4">
                  <p:embed/>
                </p:oleObj>
              </mc:Choice>
              <mc:Fallback>
                <p:oleObj name="Equation" r:id="rId12" imgW="1587240" imgH="3045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="" xmlns:a16="http://schemas.microsoft.com/office/drawing/2014/main" id="{B2D02633-30D1-45AB-A696-1E251B0DF4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116805" y="4982956"/>
                        <a:ext cx="3284538" cy="630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951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  <p:bldP spid="95" grpId="0" animBg="1"/>
      <p:bldP spid="96" grpId="0"/>
      <p:bldP spid="97" grpId="0"/>
      <p:bldP spid="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E551ED-FB57-4E5C-B5DB-14D827DD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</p:spPr>
        <p:txBody>
          <a:bodyPr>
            <a:normAutofit/>
          </a:bodyPr>
          <a:lstStyle/>
          <a:p>
            <a:r>
              <a:rPr lang="hr-HR" sz="2800" dirty="0"/>
              <a:t>Određivanje karakterističnih točaka </a:t>
            </a:r>
          </a:p>
        </p:txBody>
      </p:sp>
      <p:pic>
        <p:nvPicPr>
          <p:cNvPr id="205" name="Picture 204">
            <a:extLst>
              <a:ext uri="{FF2B5EF4-FFF2-40B4-BE49-F238E27FC236}">
                <a16:creationId xmlns="" xmlns:a16="http://schemas.microsoft.com/office/drawing/2014/main" id="{CC749C55-FD91-4E55-85FB-47E55B449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644" y="783580"/>
            <a:ext cx="6480000" cy="5707623"/>
          </a:xfrm>
          <a:prstGeom prst="rect">
            <a:avLst/>
          </a:prstGeom>
        </p:spPr>
      </p:pic>
      <p:sp>
        <p:nvSpPr>
          <p:cNvPr id="227" name="Content Placeholder 2">
            <a:extLst>
              <a:ext uri="{FF2B5EF4-FFF2-40B4-BE49-F238E27FC236}">
                <a16:creationId xmlns="" xmlns:a16="http://schemas.microsoft.com/office/drawing/2014/main" id="{06068BFE-8EBF-4B97-8DEE-3F617AEA6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31" y="987952"/>
            <a:ext cx="4039478" cy="435133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hr-HR" sz="2000" dirty="0"/>
              <a:t>Tangiranje poprečnog presjeka</a:t>
            </a:r>
          </a:p>
        </p:txBody>
      </p:sp>
    </p:spTree>
    <p:extLst>
      <p:ext uri="{BB962C8B-B14F-4D97-AF65-F5344CB8AC3E}">
        <p14:creationId xmlns:p14="http://schemas.microsoft.com/office/powerpoint/2010/main" val="95809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E551ED-FB57-4E5C-B5DB-14D827DD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</p:spPr>
        <p:txBody>
          <a:bodyPr>
            <a:normAutofit/>
          </a:bodyPr>
          <a:lstStyle/>
          <a:p>
            <a:r>
              <a:rPr lang="hr-HR" sz="2800" dirty="0"/>
              <a:t>Određivanje karakterističnih točaka </a:t>
            </a:r>
          </a:p>
        </p:txBody>
      </p:sp>
      <p:pic>
        <p:nvPicPr>
          <p:cNvPr id="205" name="Picture 204">
            <a:extLst>
              <a:ext uri="{FF2B5EF4-FFF2-40B4-BE49-F238E27FC236}">
                <a16:creationId xmlns="" xmlns:a16="http://schemas.microsoft.com/office/drawing/2014/main" id="{CC749C55-FD91-4E55-85FB-47E55B449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644" y="783580"/>
            <a:ext cx="6480000" cy="5707623"/>
          </a:xfrm>
          <a:prstGeom prst="rect">
            <a:avLst/>
          </a:prstGeom>
        </p:spPr>
      </p:pic>
      <p:pic>
        <p:nvPicPr>
          <p:cNvPr id="207" name="Picture 206">
            <a:extLst>
              <a:ext uri="{FF2B5EF4-FFF2-40B4-BE49-F238E27FC236}">
                <a16:creationId xmlns="" xmlns:a16="http://schemas.microsoft.com/office/drawing/2014/main" id="{486094E9-A499-48D7-99BC-A70032A618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644" y="784694"/>
            <a:ext cx="6480000" cy="5707623"/>
          </a:xfrm>
          <a:prstGeom prst="rect">
            <a:avLst/>
          </a:prstGeom>
        </p:spPr>
      </p:pic>
      <p:sp>
        <p:nvSpPr>
          <p:cNvPr id="227" name="Content Placeholder 2">
            <a:extLst>
              <a:ext uri="{FF2B5EF4-FFF2-40B4-BE49-F238E27FC236}">
                <a16:creationId xmlns="" xmlns:a16="http://schemas.microsoft.com/office/drawing/2014/main" id="{06068BFE-8EBF-4B97-8DEE-3F617AEA6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31" y="987952"/>
            <a:ext cx="4039478" cy="435133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hr-HR" sz="2000" dirty="0"/>
              <a:t>Tangiranje poprečnog presjeka</a:t>
            </a:r>
          </a:p>
        </p:txBody>
      </p:sp>
    </p:spTree>
    <p:extLst>
      <p:ext uri="{BB962C8B-B14F-4D97-AF65-F5344CB8AC3E}">
        <p14:creationId xmlns:p14="http://schemas.microsoft.com/office/powerpoint/2010/main" val="46559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E551ED-FB57-4E5C-B5DB-14D827DD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</p:spPr>
        <p:txBody>
          <a:bodyPr>
            <a:normAutofit/>
          </a:bodyPr>
          <a:lstStyle/>
          <a:p>
            <a:r>
              <a:rPr lang="hr-HR" sz="2800" dirty="0"/>
              <a:t>Određivanje karakterističnih točaka </a:t>
            </a:r>
          </a:p>
        </p:txBody>
      </p:sp>
      <p:pic>
        <p:nvPicPr>
          <p:cNvPr id="205" name="Picture 204">
            <a:extLst>
              <a:ext uri="{FF2B5EF4-FFF2-40B4-BE49-F238E27FC236}">
                <a16:creationId xmlns="" xmlns:a16="http://schemas.microsoft.com/office/drawing/2014/main" id="{CC749C55-FD91-4E55-85FB-47E55B449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644" y="783580"/>
            <a:ext cx="6480000" cy="5707623"/>
          </a:xfrm>
          <a:prstGeom prst="rect">
            <a:avLst/>
          </a:prstGeom>
        </p:spPr>
      </p:pic>
      <p:pic>
        <p:nvPicPr>
          <p:cNvPr id="207" name="Picture 206">
            <a:extLst>
              <a:ext uri="{FF2B5EF4-FFF2-40B4-BE49-F238E27FC236}">
                <a16:creationId xmlns="" xmlns:a16="http://schemas.microsoft.com/office/drawing/2014/main" id="{486094E9-A499-48D7-99BC-A70032A618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644" y="784694"/>
            <a:ext cx="6480000" cy="5707623"/>
          </a:xfrm>
          <a:prstGeom prst="rect">
            <a:avLst/>
          </a:prstGeom>
        </p:spPr>
      </p:pic>
      <p:pic>
        <p:nvPicPr>
          <p:cNvPr id="208" name="Picture 207">
            <a:extLst>
              <a:ext uri="{FF2B5EF4-FFF2-40B4-BE49-F238E27FC236}">
                <a16:creationId xmlns="" xmlns:a16="http://schemas.microsoft.com/office/drawing/2014/main" id="{22CAFD84-3387-424C-8FC5-7626DAE7F9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2644" y="782466"/>
            <a:ext cx="6480000" cy="5707623"/>
          </a:xfrm>
          <a:prstGeom prst="rect">
            <a:avLst/>
          </a:prstGeom>
        </p:spPr>
      </p:pic>
      <p:sp>
        <p:nvSpPr>
          <p:cNvPr id="227" name="Content Placeholder 2">
            <a:extLst>
              <a:ext uri="{FF2B5EF4-FFF2-40B4-BE49-F238E27FC236}">
                <a16:creationId xmlns="" xmlns:a16="http://schemas.microsoft.com/office/drawing/2014/main" id="{06068BFE-8EBF-4B97-8DEE-3F617AEA6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31" y="987952"/>
            <a:ext cx="4039478" cy="435133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hr-HR" sz="2000" dirty="0"/>
              <a:t>Tangiranje poprečnog presjeka</a:t>
            </a:r>
          </a:p>
        </p:txBody>
      </p:sp>
    </p:spTree>
    <p:extLst>
      <p:ext uri="{BB962C8B-B14F-4D97-AF65-F5344CB8AC3E}">
        <p14:creationId xmlns:p14="http://schemas.microsoft.com/office/powerpoint/2010/main" val="66674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E551ED-FB57-4E5C-B5DB-14D827DD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</p:spPr>
        <p:txBody>
          <a:bodyPr>
            <a:normAutofit/>
          </a:bodyPr>
          <a:lstStyle/>
          <a:p>
            <a:r>
              <a:rPr lang="hr-HR" sz="2800" dirty="0"/>
              <a:t>Određivanje karakterističnih točaka </a:t>
            </a:r>
          </a:p>
        </p:txBody>
      </p:sp>
      <p:pic>
        <p:nvPicPr>
          <p:cNvPr id="205" name="Picture 204">
            <a:extLst>
              <a:ext uri="{FF2B5EF4-FFF2-40B4-BE49-F238E27FC236}">
                <a16:creationId xmlns="" xmlns:a16="http://schemas.microsoft.com/office/drawing/2014/main" id="{CC749C55-FD91-4E55-85FB-47E55B449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644" y="783580"/>
            <a:ext cx="6480000" cy="5707623"/>
          </a:xfrm>
          <a:prstGeom prst="rect">
            <a:avLst/>
          </a:prstGeom>
        </p:spPr>
      </p:pic>
      <p:pic>
        <p:nvPicPr>
          <p:cNvPr id="207" name="Picture 206">
            <a:extLst>
              <a:ext uri="{FF2B5EF4-FFF2-40B4-BE49-F238E27FC236}">
                <a16:creationId xmlns="" xmlns:a16="http://schemas.microsoft.com/office/drawing/2014/main" id="{486094E9-A499-48D7-99BC-A70032A618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644" y="784694"/>
            <a:ext cx="6480000" cy="5707623"/>
          </a:xfrm>
          <a:prstGeom prst="rect">
            <a:avLst/>
          </a:prstGeom>
        </p:spPr>
      </p:pic>
      <p:pic>
        <p:nvPicPr>
          <p:cNvPr id="208" name="Picture 207">
            <a:extLst>
              <a:ext uri="{FF2B5EF4-FFF2-40B4-BE49-F238E27FC236}">
                <a16:creationId xmlns="" xmlns:a16="http://schemas.microsoft.com/office/drawing/2014/main" id="{22CAFD84-3387-424C-8FC5-7626DAE7F9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2644" y="782466"/>
            <a:ext cx="6480000" cy="5707623"/>
          </a:xfrm>
          <a:prstGeom prst="rect">
            <a:avLst/>
          </a:prstGeom>
        </p:spPr>
      </p:pic>
      <p:pic>
        <p:nvPicPr>
          <p:cNvPr id="209" name="Picture 208">
            <a:extLst>
              <a:ext uri="{FF2B5EF4-FFF2-40B4-BE49-F238E27FC236}">
                <a16:creationId xmlns="" xmlns:a16="http://schemas.microsoft.com/office/drawing/2014/main" id="{8ED26072-BD81-4A9B-B9D9-510AE8A504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2644" y="781352"/>
            <a:ext cx="6480000" cy="5707623"/>
          </a:xfrm>
          <a:prstGeom prst="rect">
            <a:avLst/>
          </a:prstGeom>
        </p:spPr>
      </p:pic>
      <p:sp>
        <p:nvSpPr>
          <p:cNvPr id="227" name="Content Placeholder 2">
            <a:extLst>
              <a:ext uri="{FF2B5EF4-FFF2-40B4-BE49-F238E27FC236}">
                <a16:creationId xmlns="" xmlns:a16="http://schemas.microsoft.com/office/drawing/2014/main" id="{06068BFE-8EBF-4B97-8DEE-3F617AEA6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31" y="987952"/>
            <a:ext cx="4039478" cy="435133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hr-HR" sz="2000" dirty="0"/>
              <a:t>Tangiranje poprečnog presjeka</a:t>
            </a:r>
          </a:p>
        </p:txBody>
      </p:sp>
    </p:spTree>
    <p:extLst>
      <p:ext uri="{BB962C8B-B14F-4D97-AF65-F5344CB8AC3E}">
        <p14:creationId xmlns:p14="http://schemas.microsoft.com/office/powerpoint/2010/main" val="166666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AE551ED-FB57-4E5C-B5DB-14D827DDA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664"/>
          </a:xfrm>
        </p:spPr>
        <p:txBody>
          <a:bodyPr>
            <a:normAutofit/>
          </a:bodyPr>
          <a:lstStyle/>
          <a:p>
            <a:r>
              <a:rPr lang="hr-HR" sz="2800" dirty="0"/>
              <a:t>Određivanje karakterističnih točaka </a:t>
            </a:r>
          </a:p>
        </p:txBody>
      </p:sp>
      <p:pic>
        <p:nvPicPr>
          <p:cNvPr id="205" name="Picture 204">
            <a:extLst>
              <a:ext uri="{FF2B5EF4-FFF2-40B4-BE49-F238E27FC236}">
                <a16:creationId xmlns="" xmlns:a16="http://schemas.microsoft.com/office/drawing/2014/main" id="{CC749C55-FD91-4E55-85FB-47E55B449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644" y="783580"/>
            <a:ext cx="6480000" cy="5707623"/>
          </a:xfrm>
          <a:prstGeom prst="rect">
            <a:avLst/>
          </a:prstGeom>
        </p:spPr>
      </p:pic>
      <p:pic>
        <p:nvPicPr>
          <p:cNvPr id="207" name="Picture 206">
            <a:extLst>
              <a:ext uri="{FF2B5EF4-FFF2-40B4-BE49-F238E27FC236}">
                <a16:creationId xmlns="" xmlns:a16="http://schemas.microsoft.com/office/drawing/2014/main" id="{486094E9-A499-48D7-99BC-A70032A618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2644" y="784694"/>
            <a:ext cx="6480000" cy="5707623"/>
          </a:xfrm>
          <a:prstGeom prst="rect">
            <a:avLst/>
          </a:prstGeom>
        </p:spPr>
      </p:pic>
      <p:pic>
        <p:nvPicPr>
          <p:cNvPr id="208" name="Picture 207">
            <a:extLst>
              <a:ext uri="{FF2B5EF4-FFF2-40B4-BE49-F238E27FC236}">
                <a16:creationId xmlns="" xmlns:a16="http://schemas.microsoft.com/office/drawing/2014/main" id="{22CAFD84-3387-424C-8FC5-7626DAE7F9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2644" y="782466"/>
            <a:ext cx="6480000" cy="5707623"/>
          </a:xfrm>
          <a:prstGeom prst="rect">
            <a:avLst/>
          </a:prstGeom>
        </p:spPr>
      </p:pic>
      <p:pic>
        <p:nvPicPr>
          <p:cNvPr id="209" name="Picture 208">
            <a:extLst>
              <a:ext uri="{FF2B5EF4-FFF2-40B4-BE49-F238E27FC236}">
                <a16:creationId xmlns="" xmlns:a16="http://schemas.microsoft.com/office/drawing/2014/main" id="{8ED26072-BD81-4A9B-B9D9-510AE8A504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2644" y="781352"/>
            <a:ext cx="6480000" cy="5707623"/>
          </a:xfrm>
          <a:prstGeom prst="rect">
            <a:avLst/>
          </a:prstGeom>
        </p:spPr>
      </p:pic>
      <p:pic>
        <p:nvPicPr>
          <p:cNvPr id="222" name="Picture 221">
            <a:extLst>
              <a:ext uri="{FF2B5EF4-FFF2-40B4-BE49-F238E27FC236}">
                <a16:creationId xmlns="" xmlns:a16="http://schemas.microsoft.com/office/drawing/2014/main" id="{58FE473E-DD46-4A5A-BC19-2F61658065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2644" y="781352"/>
            <a:ext cx="6480000" cy="5707623"/>
          </a:xfrm>
          <a:prstGeom prst="rect">
            <a:avLst/>
          </a:prstGeom>
        </p:spPr>
      </p:pic>
      <p:sp>
        <p:nvSpPr>
          <p:cNvPr id="227" name="Content Placeholder 2">
            <a:extLst>
              <a:ext uri="{FF2B5EF4-FFF2-40B4-BE49-F238E27FC236}">
                <a16:creationId xmlns="" xmlns:a16="http://schemas.microsoft.com/office/drawing/2014/main" id="{06068BFE-8EBF-4B97-8DEE-3F617AEA6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31" y="987952"/>
            <a:ext cx="4039478" cy="4351338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hr-HR" sz="2000" dirty="0"/>
              <a:t>Tangiranje poprečnog presjeka</a:t>
            </a:r>
          </a:p>
        </p:txBody>
      </p:sp>
    </p:spTree>
    <p:extLst>
      <p:ext uri="{BB962C8B-B14F-4D97-AF65-F5344CB8AC3E}">
        <p14:creationId xmlns:p14="http://schemas.microsoft.com/office/powerpoint/2010/main" val="213857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2442</TotalTime>
  <Words>627</Words>
  <Application>Microsoft Office PowerPoint</Application>
  <PresentationFormat>Widescreen</PresentationFormat>
  <Paragraphs>338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Calibri Body</vt:lpstr>
      <vt:lpstr>Calibri Light</vt:lpstr>
      <vt:lpstr>Cambria Math</vt:lpstr>
      <vt:lpstr>Trebuchet MS</vt:lpstr>
      <vt:lpstr>Office Theme</vt:lpstr>
      <vt:lpstr>Equation</vt:lpstr>
      <vt:lpstr>MathType 6.0 Equation</vt:lpstr>
      <vt:lpstr>Jezgra poprečnog presjeka</vt:lpstr>
      <vt:lpstr>PowerPoint Presentation</vt:lpstr>
      <vt:lpstr>Geometrijske karakteristike poprečnog presjeka</vt:lpstr>
      <vt:lpstr>Geometrijske karakteristike poprečnog presjeka</vt:lpstr>
      <vt:lpstr>Određivanje karakterističnih točaka </vt:lpstr>
      <vt:lpstr>Određivanje karakterističnih točaka </vt:lpstr>
      <vt:lpstr>Određivanje karakterističnih točaka </vt:lpstr>
      <vt:lpstr>Određivanje karakterističnih točaka </vt:lpstr>
      <vt:lpstr>Određivanje karakterističnih točaka </vt:lpstr>
      <vt:lpstr>Određivanje karakterističnih točaka </vt:lpstr>
      <vt:lpstr>Određivanje karakterističnih točaka </vt:lpstr>
      <vt:lpstr>Određivanje karakterističnih točaka </vt:lpstr>
      <vt:lpstr>Određivanje karakterističnih točaka </vt:lpstr>
      <vt:lpstr>Određivanje karakterističnih točaka </vt:lpstr>
      <vt:lpstr>Određivanje karakterističnih točaka </vt:lpstr>
      <vt:lpstr>Određivanje karakterističnih točaka </vt:lpstr>
      <vt:lpstr>Određivanje karakterističnih točaka </vt:lpstr>
      <vt:lpstr>Određivanje karakterističnih točaka </vt:lpstr>
      <vt:lpstr>Određivanje karakterističnih točaka </vt:lpstr>
      <vt:lpstr>Određivanje naprezanja</vt:lpstr>
      <vt:lpstr>Određivanje naprezanja</vt:lpstr>
      <vt:lpstr>Određivanje naprezanja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Jezgra poprečnog presjeka</dc:title>
  <dc:creator>Ivan Dokoza</dc:creator>
  <cp:lastModifiedBy>Katarina Holek</cp:lastModifiedBy>
  <cp:revision>120</cp:revision>
  <dcterms:created xsi:type="dcterms:W3CDTF">2018-02-06T08:59:09Z</dcterms:created>
  <dcterms:modified xsi:type="dcterms:W3CDTF">2019-03-15T09:54:45Z</dcterms:modified>
</cp:coreProperties>
</file>