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353" r:id="rId4"/>
    <p:sldId id="354" r:id="rId5"/>
    <p:sldId id="346" r:id="rId6"/>
    <p:sldId id="335" r:id="rId7"/>
    <p:sldId id="336" r:id="rId8"/>
    <p:sldId id="348" r:id="rId9"/>
    <p:sldId id="349" r:id="rId10"/>
    <p:sldId id="339" r:id="rId11"/>
    <p:sldId id="350" r:id="rId12"/>
    <p:sldId id="341" r:id="rId13"/>
    <p:sldId id="351" r:id="rId14"/>
    <p:sldId id="352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 Dokoza" initials="ID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00FF"/>
    <a:srgbClr val="0099CC"/>
    <a:srgbClr val="0066CC"/>
    <a:srgbClr val="FF9999"/>
    <a:srgbClr val="FF7C80"/>
    <a:srgbClr val="6600CC"/>
    <a:srgbClr val="CC99FF"/>
    <a:srgbClr val="AF4A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61" autoAdjust="0"/>
    <p:restoredTop sz="94660"/>
  </p:normalViewPr>
  <p:slideViewPr>
    <p:cSldViewPr snapToGrid="0">
      <p:cViewPr varScale="1">
        <p:scale>
          <a:sx n="82" d="100"/>
          <a:sy n="82" d="100"/>
        </p:scale>
        <p:origin x="54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94DAF-AD51-472D-B3FC-B2AFFD000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3E35A2D-92EC-4AF0-ACB9-DB4660DC7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2026EC-D6E8-4961-B19B-207345193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14.3.2019.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F0185E-06A7-44EE-90AC-CBFFB0AC3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E614A4-5D57-49B7-9558-5FDFAFE68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026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264A67-9447-4B93-A317-3EA039A8E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726B1E2-C084-4478-91A2-0473DE199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0365C5-85D3-4BF3-834E-7F41F747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14.3.2019.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F56DF0-691A-4F8C-A79F-329693622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C2CACE-1944-4BBC-AC5D-04A993EEC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799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A354BEE-0474-48DF-A4B4-5413BA4E2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1866EA7-2751-424F-AE16-984874725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6964EA-C727-4D6E-BB41-D03A57E3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14.3.2019.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368414-B21C-4E79-8047-D2C012DD3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97005A-C72A-499C-908E-54D413240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71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3C0803-1F23-419A-A845-4C27FB233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B148D6-10F2-42FD-A74D-7B7E1C344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CD6203-B601-446F-BF1A-E21BD654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14.3.2019.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530EC1-6612-4C54-B67E-D27B4D204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77A443-5ED1-458B-9B15-2F49CF41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44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A0CCDE-B40B-4CB4-9693-0B55E7FE2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6F5500-5E84-4FD9-9E2F-6B7D91CB6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C8A7B0-906A-4CC8-B78D-44ABDF22A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14.3.2019.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207DAC-EB8C-4277-B601-C144ABA23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F74C99-52F3-4DAB-8F69-6BDB62756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447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2A4408-4D67-41A8-8FF3-6ADEDBFF7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46D3C5-233D-4302-893D-752F1E8F8E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F26700A-72A3-49B2-8FB2-EC9CD1501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3EFF85-9605-4ACE-807E-4C3C3A01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14.3.2019.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A6B7493-D13F-4548-975D-8CBB8D45B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E938DCE-CC9B-4BB4-ABCD-4C9DD367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515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62B904-B9B3-4E50-B2B6-00D99D39B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267A825-2539-443E-A131-3FC50F39F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087C9A7-6F80-46D0-A9E3-F4D8C271A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3E19E9C-F6EB-4014-AE9A-4C863BB457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11902E2-17C0-46B4-9414-D224340CB7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AE44019-44E2-4158-AF62-F0F0DFA4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14.3.2019.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0B5274D-EA17-4D21-B079-E62A2B3CE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E8C40C5-4762-4C8D-A68E-E0263BA9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435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E2538D-6262-49B8-9C10-9E5EAD7D2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2ADB958-ED6D-438B-8204-641D049F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14.3.2019.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2517F26-9239-4F87-A2C7-11356C5ED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2BF8E89-606E-40A8-B08E-FC38CD83C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320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05888C3-5BEA-405C-9EC7-55EF6D65C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14.3.2019.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7A9022D-D344-4A98-A340-47E8BB9C4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37D5A2C-1BB6-49C4-8787-8CAD8C8A1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045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CBEBE9-7C1D-4E80-9BC4-CC270868F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8BE215-A401-4922-AAC2-0A2D6B4F2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EB5B750-DAC8-4434-98A0-A4CBB625A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7D77A4F-6C38-4DE2-9401-1EE717C9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14.3.2019.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DF3AC1-10E7-41F1-92A4-F7819B90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94953C-9987-4599-A672-AD915322E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613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9ACBAF-2898-4694-B8CD-6CCD84E3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009F5A1-DCD8-4F32-A002-903770BFE4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D80D92A-51A1-4994-B35C-604300F1F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9F3B501-52CB-4C9B-9912-BFD7F48E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14.3.2019.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CEE3FEA-3DA9-44F3-B71E-3F09F5B17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586571-5FB4-46E2-9DD7-525AA94A4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020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38B00CD-02C8-4B0F-8EA0-2B1E9B810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199F093-2BC4-45B0-BF13-AF1D54A58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E90B7D-8BD4-4492-A4F2-2C8173E53C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0D450-5D66-412A-A9E6-F4DA55B8F533}" type="datetimeFigureOut">
              <a:rPr lang="hr-HR" smtClean="0"/>
              <a:t>14.3.2019.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34CBD8-3ADC-494C-B173-BC3B03D05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D917A5-C61C-43D3-8366-8509681AB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336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13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image" Target="../media/image19.wmf"/><Relationship Id="rId12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pn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1.png"/><Relationship Id="rId5" Type="http://schemas.openxmlformats.org/officeDocument/2006/relationships/image" Target="../media/image18.wmf"/><Relationship Id="rId15" Type="http://schemas.openxmlformats.org/officeDocument/2006/relationships/image" Target="../media/image25.png"/><Relationship Id="rId10" Type="http://schemas.openxmlformats.org/officeDocument/2006/relationships/image" Target="../media/image17.e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emf"/><Relationship Id="rId1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emf"/><Relationship Id="rId18" Type="http://schemas.openxmlformats.org/officeDocument/2006/relationships/image" Target="../media/image33.emf"/><Relationship Id="rId26" Type="http://schemas.openxmlformats.org/officeDocument/2006/relationships/image" Target="../media/image27.wmf"/><Relationship Id="rId3" Type="http://schemas.openxmlformats.org/officeDocument/2006/relationships/oleObject" Target="../embeddings/oleObject11.bin"/><Relationship Id="rId21" Type="http://schemas.openxmlformats.org/officeDocument/2006/relationships/oleObject" Target="../embeddings/oleObject16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4.wmf"/><Relationship Id="rId17" Type="http://schemas.openxmlformats.org/officeDocument/2006/relationships/image" Target="../media/image32.png"/><Relationship Id="rId25" Type="http://schemas.openxmlformats.org/officeDocument/2006/relationships/oleObject" Target="../embeddings/oleObject18.bin"/><Relationship Id="rId33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png"/><Relationship Id="rId20" Type="http://schemas.openxmlformats.org/officeDocument/2006/relationships/image" Target="../media/image35.emf"/><Relationship Id="rId29" Type="http://schemas.openxmlformats.org/officeDocument/2006/relationships/oleObject" Target="../embeddings/oleObject20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5.bin"/><Relationship Id="rId24" Type="http://schemas.openxmlformats.org/officeDocument/2006/relationships/image" Target="../media/image26.wmf"/><Relationship Id="rId32" Type="http://schemas.openxmlformats.org/officeDocument/2006/relationships/image" Target="../media/image30.wmf"/><Relationship Id="rId5" Type="http://schemas.openxmlformats.org/officeDocument/2006/relationships/oleObject" Target="../embeddings/oleObject12.bin"/><Relationship Id="rId15" Type="http://schemas.openxmlformats.org/officeDocument/2006/relationships/image" Target="../media/image16.emf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28.wmf"/><Relationship Id="rId10" Type="http://schemas.openxmlformats.org/officeDocument/2006/relationships/image" Target="../media/image23.wmf"/><Relationship Id="rId19" Type="http://schemas.openxmlformats.org/officeDocument/2006/relationships/image" Target="../media/image34.emf"/><Relationship Id="rId31" Type="http://schemas.openxmlformats.org/officeDocument/2006/relationships/oleObject" Target="../embeddings/oleObject21.bin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7.emf"/><Relationship Id="rId22" Type="http://schemas.openxmlformats.org/officeDocument/2006/relationships/image" Target="../media/image25.wmf"/><Relationship Id="rId27" Type="http://schemas.openxmlformats.org/officeDocument/2006/relationships/oleObject" Target="../embeddings/oleObject19.bin"/><Relationship Id="rId30" Type="http://schemas.openxmlformats.org/officeDocument/2006/relationships/image" Target="../media/image29.wmf"/><Relationship Id="rId8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image" Target="../media/image34.emf"/><Relationship Id="rId18" Type="http://schemas.openxmlformats.org/officeDocument/2006/relationships/image" Target="../media/image44.emf"/><Relationship Id="rId3" Type="http://schemas.openxmlformats.org/officeDocument/2006/relationships/oleObject" Target="../embeddings/oleObject22.bin"/><Relationship Id="rId7" Type="http://schemas.openxmlformats.org/officeDocument/2006/relationships/image" Target="../media/image15.emf"/><Relationship Id="rId12" Type="http://schemas.openxmlformats.org/officeDocument/2006/relationships/image" Target="../media/image33.emf"/><Relationship Id="rId17" Type="http://schemas.openxmlformats.org/officeDocument/2006/relationships/image" Target="../media/image4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.png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11" Type="http://schemas.openxmlformats.org/officeDocument/2006/relationships/image" Target="../media/image40.png"/><Relationship Id="rId5" Type="http://schemas.openxmlformats.org/officeDocument/2006/relationships/oleObject" Target="../embeddings/oleObject23.bin"/><Relationship Id="rId15" Type="http://schemas.openxmlformats.org/officeDocument/2006/relationships/image" Target="../media/image41.emf"/><Relationship Id="rId10" Type="http://schemas.openxmlformats.org/officeDocument/2006/relationships/image" Target="../media/image39.png"/><Relationship Id="rId19" Type="http://schemas.openxmlformats.org/officeDocument/2006/relationships/image" Target="../media/image45.emf"/><Relationship Id="rId4" Type="http://schemas.openxmlformats.org/officeDocument/2006/relationships/image" Target="../media/image37.wmf"/><Relationship Id="rId9" Type="http://schemas.openxmlformats.org/officeDocument/2006/relationships/image" Target="../media/image16.emf"/><Relationship Id="rId14" Type="http://schemas.openxmlformats.org/officeDocument/2006/relationships/image" Target="../media/image3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3.emf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10" Type="http://schemas.openxmlformats.org/officeDocument/2006/relationships/image" Target="../media/image6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348F7F-6046-4E5C-91DA-DBC3664750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Jezgra poprečnog presjeka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32FEFA-37CE-4895-9456-E677844305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86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sp>
        <p:nvSpPr>
          <p:cNvPr id="227" name="Content Placeholder 2">
            <a:extLst>
              <a:ext uri="{FF2B5EF4-FFF2-40B4-BE49-F238E27FC236}">
                <a16:creationId xmlns:a16="http://schemas.microsoft.com/office/drawing/2014/main" xmlns="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199" y="1142014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 smtClean="0"/>
              <a:t>Tangiranje </a:t>
            </a:r>
            <a:r>
              <a:rPr lang="hr-HR" sz="2000" dirty="0"/>
              <a:t>poprečnog </a:t>
            </a:r>
            <a:r>
              <a:rPr lang="hr-HR" sz="2000" dirty="0" smtClean="0"/>
              <a:t>presjeka</a:t>
            </a:r>
          </a:p>
          <a:p>
            <a:pPr marL="457200" indent="-457200">
              <a:buFont typeface="+mj-lt"/>
              <a:buAutoNum type="alphaLcParenR"/>
            </a:pPr>
            <a:r>
              <a:rPr lang="hr-HR" sz="2000" dirty="0"/>
              <a:t>Na sjecištima tangenata označimo točke, odnosno polove</a:t>
            </a:r>
          </a:p>
          <a:p>
            <a:pPr marL="0" indent="0">
              <a:buNone/>
            </a:pPr>
            <a:endParaRPr lang="hr-HR" sz="20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831" y="1963971"/>
            <a:ext cx="4788000" cy="352938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9459" y="3101042"/>
            <a:ext cx="4634752" cy="268044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8531" y="2885888"/>
            <a:ext cx="1872000" cy="327463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451" y="1551588"/>
            <a:ext cx="4678220" cy="269693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 rot="19759749">
            <a:off x="5408376" y="4997829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31" name="TextBox 30"/>
          <p:cNvSpPr txBox="1"/>
          <p:nvPr/>
        </p:nvSpPr>
        <p:spPr>
          <a:xfrm rot="19759749">
            <a:off x="8910228" y="5155427"/>
            <a:ext cx="328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</a:t>
            </a:r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xmlns="" id="{26BA29A6-AFBA-4947-9A15-9F1D60042971}"/>
              </a:ext>
            </a:extLst>
          </p:cNvPr>
          <p:cNvSpPr/>
          <p:nvPr/>
        </p:nvSpPr>
        <p:spPr>
          <a:xfrm>
            <a:off x="6673144" y="5176878"/>
            <a:ext cx="238125" cy="238126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7" name="Rectangle 36"/>
          <p:cNvSpPr/>
          <p:nvPr/>
        </p:nvSpPr>
        <p:spPr>
          <a:xfrm rot="19815991">
            <a:off x="6580325" y="545986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00B0F0"/>
                </a:solidFill>
              </a:rPr>
              <a:t>3</a:t>
            </a:r>
            <a:endParaRPr lang="hr-HR" b="1" dirty="0">
              <a:solidFill>
                <a:srgbClr val="00B0F0"/>
              </a:solidFill>
            </a:endParaRPr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xmlns="" id="{DF51379C-3C4E-42A1-9DE3-E8351FC66EC0}"/>
              </a:ext>
            </a:extLst>
          </p:cNvPr>
          <p:cNvSpPr/>
          <p:nvPr/>
        </p:nvSpPr>
        <p:spPr>
          <a:xfrm>
            <a:off x="5771233" y="3651615"/>
            <a:ext cx="238125" cy="238126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39" name="Rectangle 38"/>
          <p:cNvSpPr/>
          <p:nvPr/>
        </p:nvSpPr>
        <p:spPr>
          <a:xfrm rot="19828197">
            <a:off x="5337171" y="350056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92D050"/>
                </a:solidFill>
              </a:rPr>
              <a:t>4</a:t>
            </a:r>
            <a:endParaRPr lang="hr-HR" b="1" dirty="0">
              <a:solidFill>
                <a:srgbClr val="92D05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4599" y="1112951"/>
            <a:ext cx="1908000" cy="3279994"/>
          </a:xfrm>
          <a:prstGeom prst="rect">
            <a:avLst/>
          </a:prstGeom>
        </p:spPr>
      </p:pic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xmlns="" id="{2AAE102C-B65B-4CE3-9C4D-344DDA0DE2F0}"/>
              </a:ext>
            </a:extLst>
          </p:cNvPr>
          <p:cNvSpPr/>
          <p:nvPr/>
        </p:nvSpPr>
        <p:spPr>
          <a:xfrm>
            <a:off x="8813410" y="1865759"/>
            <a:ext cx="238125" cy="23812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2" name="Rectangle 41"/>
          <p:cNvSpPr/>
          <p:nvPr/>
        </p:nvSpPr>
        <p:spPr>
          <a:xfrm rot="19807311">
            <a:off x="8827812" y="142339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xmlns="" id="{85707A8E-1632-4E82-80C5-3E71BEF92BF8}"/>
              </a:ext>
            </a:extLst>
          </p:cNvPr>
          <p:cNvSpPr/>
          <p:nvPr/>
        </p:nvSpPr>
        <p:spPr>
          <a:xfrm>
            <a:off x="9703998" y="3404749"/>
            <a:ext cx="238125" cy="23812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4" name="Rectangle 43"/>
          <p:cNvSpPr/>
          <p:nvPr/>
        </p:nvSpPr>
        <p:spPr>
          <a:xfrm rot="19812743">
            <a:off x="10019823" y="350183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0889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8" grpId="0" animBg="1"/>
      <p:bldP spid="39" grpId="0"/>
      <p:bldP spid="41" grpId="0" animBg="1"/>
      <p:bldP spid="42" grpId="0"/>
      <p:bldP spid="43" grpId="0" animBg="1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sp>
        <p:nvSpPr>
          <p:cNvPr id="227" name="Content Placeholder 2">
            <a:extLst>
              <a:ext uri="{FF2B5EF4-FFF2-40B4-BE49-F238E27FC236}">
                <a16:creationId xmlns:a16="http://schemas.microsoft.com/office/drawing/2014/main" xmlns="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199" y="1142014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 smtClean="0"/>
              <a:t>Tangiranje </a:t>
            </a:r>
            <a:r>
              <a:rPr lang="hr-HR" sz="2000" dirty="0"/>
              <a:t>poprečnog </a:t>
            </a:r>
            <a:r>
              <a:rPr lang="hr-HR" sz="2000" dirty="0" smtClean="0"/>
              <a:t>presjeka</a:t>
            </a:r>
          </a:p>
          <a:p>
            <a:pPr marL="457200" indent="-457200">
              <a:buFont typeface="+mj-lt"/>
              <a:buAutoNum type="alphaLcParenR"/>
            </a:pPr>
            <a:r>
              <a:rPr lang="hr-HR" sz="2000" dirty="0"/>
              <a:t>Na sjecištima tangenata označimo točke, odnosno </a:t>
            </a:r>
            <a:r>
              <a:rPr lang="hr-HR" sz="2000" dirty="0" smtClean="0"/>
              <a:t>polove</a:t>
            </a:r>
          </a:p>
          <a:p>
            <a:pPr marL="457200" lvl="0" indent="-457200">
              <a:buFont typeface="+mj-lt"/>
              <a:buAutoNum type="alphaLcParenR"/>
            </a:pPr>
            <a:r>
              <a:rPr lang="hr-HR" sz="2000" dirty="0">
                <a:solidFill>
                  <a:prstClr val="black"/>
                </a:solidFill>
              </a:rPr>
              <a:t>Odredimo koordinate polova</a:t>
            </a:r>
          </a:p>
          <a:p>
            <a:pPr marL="0" lvl="0" indent="0" algn="ctr">
              <a:buNone/>
            </a:pPr>
            <a:r>
              <a:rPr lang="hr-HR" sz="1400" dirty="0">
                <a:solidFill>
                  <a:prstClr val="black"/>
                </a:solidFill>
              </a:rPr>
              <a:t>(koordinate određujemo u koordinatnom sustavu glavnih osi tromosti)</a:t>
            </a:r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endParaRPr lang="hr-HR" sz="20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831" y="1963971"/>
            <a:ext cx="4788000" cy="352938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9459" y="3101042"/>
            <a:ext cx="4634752" cy="268044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8531" y="2885888"/>
            <a:ext cx="1872000" cy="327463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451" y="1551588"/>
            <a:ext cx="4678220" cy="269693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 rot="19759749">
            <a:off x="5408376" y="4997829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31" name="TextBox 30"/>
          <p:cNvSpPr txBox="1"/>
          <p:nvPr/>
        </p:nvSpPr>
        <p:spPr>
          <a:xfrm rot="19759749">
            <a:off x="8910228" y="5155427"/>
            <a:ext cx="328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</a:t>
            </a:r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xmlns="" id="{26BA29A6-AFBA-4947-9A15-9F1D60042971}"/>
              </a:ext>
            </a:extLst>
          </p:cNvPr>
          <p:cNvSpPr/>
          <p:nvPr/>
        </p:nvSpPr>
        <p:spPr>
          <a:xfrm>
            <a:off x="6673144" y="5176878"/>
            <a:ext cx="238125" cy="238126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7" name="Rectangle 36"/>
          <p:cNvSpPr/>
          <p:nvPr/>
        </p:nvSpPr>
        <p:spPr>
          <a:xfrm rot="19815991">
            <a:off x="6580325" y="545986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00B0F0"/>
                </a:solidFill>
              </a:rPr>
              <a:t>3</a:t>
            </a:r>
            <a:endParaRPr lang="hr-HR" b="1" dirty="0">
              <a:solidFill>
                <a:srgbClr val="00B0F0"/>
              </a:solidFill>
            </a:endParaRPr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xmlns="" id="{DF51379C-3C4E-42A1-9DE3-E8351FC66EC0}"/>
              </a:ext>
            </a:extLst>
          </p:cNvPr>
          <p:cNvSpPr/>
          <p:nvPr/>
        </p:nvSpPr>
        <p:spPr>
          <a:xfrm>
            <a:off x="5771233" y="3651615"/>
            <a:ext cx="238125" cy="238126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39" name="Rectangle 38"/>
          <p:cNvSpPr/>
          <p:nvPr/>
        </p:nvSpPr>
        <p:spPr>
          <a:xfrm rot="19828197">
            <a:off x="5337171" y="350056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92D050"/>
                </a:solidFill>
              </a:rPr>
              <a:t>4</a:t>
            </a:r>
            <a:endParaRPr lang="hr-HR" b="1" dirty="0">
              <a:solidFill>
                <a:srgbClr val="92D05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4599" y="1112951"/>
            <a:ext cx="1908000" cy="3279994"/>
          </a:xfrm>
          <a:prstGeom prst="rect">
            <a:avLst/>
          </a:prstGeom>
        </p:spPr>
      </p:pic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xmlns="" id="{2AAE102C-B65B-4CE3-9C4D-344DDA0DE2F0}"/>
              </a:ext>
            </a:extLst>
          </p:cNvPr>
          <p:cNvSpPr/>
          <p:nvPr/>
        </p:nvSpPr>
        <p:spPr>
          <a:xfrm>
            <a:off x="8813410" y="1865759"/>
            <a:ext cx="238125" cy="23812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2" name="Rectangle 41"/>
          <p:cNvSpPr/>
          <p:nvPr/>
        </p:nvSpPr>
        <p:spPr>
          <a:xfrm rot="19807311">
            <a:off x="8827812" y="142339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xmlns="" id="{85707A8E-1632-4E82-80C5-3E71BEF92BF8}"/>
              </a:ext>
            </a:extLst>
          </p:cNvPr>
          <p:cNvSpPr/>
          <p:nvPr/>
        </p:nvSpPr>
        <p:spPr>
          <a:xfrm>
            <a:off x="9703998" y="3404749"/>
            <a:ext cx="238125" cy="23812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4" name="Rectangle 43"/>
          <p:cNvSpPr/>
          <p:nvPr/>
        </p:nvSpPr>
        <p:spPr>
          <a:xfrm rot="19812743">
            <a:off x="10019823" y="350183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29534"/>
              </p:ext>
            </p:extLst>
          </p:nvPr>
        </p:nvGraphicFramePr>
        <p:xfrm>
          <a:off x="682082" y="3939066"/>
          <a:ext cx="3599674" cy="1010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8683"/>
                <a:gridCol w="982427"/>
                <a:gridCol w="998564"/>
              </a:tblGrid>
              <a:tr h="37570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Karakteristične točke</a:t>
                      </a:r>
                      <a:endParaRPr lang="hr-H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u</a:t>
                      </a:r>
                      <a:endParaRPr lang="hr-HR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v</a:t>
                      </a:r>
                      <a:endParaRPr lang="hr-HR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72C916B-9352-494A-93EC-D17B7E7C31A5}"/>
              </a:ext>
            </a:extLst>
          </p:cNvPr>
          <p:cNvSpPr txBox="1"/>
          <p:nvPr/>
        </p:nvSpPr>
        <p:spPr>
          <a:xfrm>
            <a:off x="1026031" y="4579146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72C916B-9352-494A-93EC-D17B7E7C31A5}"/>
              </a:ext>
            </a:extLst>
          </p:cNvPr>
          <p:cNvSpPr txBox="1"/>
          <p:nvPr/>
        </p:nvSpPr>
        <p:spPr>
          <a:xfrm>
            <a:off x="2362313" y="4579146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 smtClean="0"/>
              <a:t>-75 mm</a:t>
            </a:r>
            <a:endParaRPr lang="hr-HR" sz="16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72C916B-9352-494A-93EC-D17B7E7C31A5}"/>
              </a:ext>
            </a:extLst>
          </p:cNvPr>
          <p:cNvSpPr txBox="1"/>
          <p:nvPr/>
        </p:nvSpPr>
        <p:spPr>
          <a:xfrm>
            <a:off x="3272843" y="4588389"/>
            <a:ext cx="945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 smtClean="0"/>
              <a:t>-150 mm</a:t>
            </a:r>
            <a:endParaRPr lang="hr-HR" sz="1600" dirty="0"/>
          </a:p>
        </p:txBody>
      </p:sp>
      <p:cxnSp>
        <p:nvCxnSpPr>
          <p:cNvPr id="25" name="Straight Connector 24"/>
          <p:cNvCxnSpPr/>
          <p:nvPr/>
        </p:nvCxnSpPr>
        <p:spPr>
          <a:xfrm flipH="1" flipV="1">
            <a:off x="9008706" y="2063298"/>
            <a:ext cx="409614" cy="7027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7403315" y="2044279"/>
            <a:ext cx="1453367" cy="8416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07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705" y="85147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sp>
        <p:nvSpPr>
          <p:cNvPr id="227" name="Content Placeholder 2">
            <a:extLst>
              <a:ext uri="{FF2B5EF4-FFF2-40B4-BE49-F238E27FC236}">
                <a16:creationId xmlns:a16="http://schemas.microsoft.com/office/drawing/2014/main" xmlns="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616" y="1912084"/>
            <a:ext cx="4202623" cy="4351338"/>
          </a:xfrm>
        </p:spPr>
        <p:txBody>
          <a:bodyPr>
            <a:normAutofit/>
          </a:bodyPr>
          <a:lstStyle/>
          <a:p>
            <a:pPr lvl="0"/>
            <a:r>
              <a:rPr lang="hr-HR" sz="1800" dirty="0" smtClean="0">
                <a:solidFill>
                  <a:prstClr val="black"/>
                </a:solidFill>
              </a:rPr>
              <a:t>Odsječci neutralne osi na glavnim središnjim osima tromosti:</a:t>
            </a:r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endParaRPr lang="hr-H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le 28">
                <a:extLst>
                  <a:ext uri="{FF2B5EF4-FFF2-40B4-BE49-F238E27FC236}">
                    <a16:creationId xmlns:a16="http://schemas.microsoft.com/office/drawing/2014/main" xmlns="" id="{78E621AE-76B5-4797-BCDB-1CBB126556D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88649" y="4240133"/>
              <a:ext cx="4753893" cy="88392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381493">
                      <a:extLst>
                        <a:ext uri="{9D8B030D-6E8A-4147-A177-3AD203B41FA5}">
                          <a16:colId xmlns:a16="http://schemas.microsoft.com/office/drawing/2014/main" xmlns="" val="3207600745"/>
                        </a:ext>
                      </a:extLst>
                    </a:gridCol>
                    <a:gridCol w="723014">
                      <a:extLst>
                        <a:ext uri="{9D8B030D-6E8A-4147-A177-3AD203B41FA5}">
                          <a16:colId xmlns:a16="http://schemas.microsoft.com/office/drawing/2014/main" xmlns="" val="2089169032"/>
                        </a:ext>
                      </a:extLst>
                    </a:gridCol>
                    <a:gridCol w="839973">
                      <a:extLst>
                        <a:ext uri="{9D8B030D-6E8A-4147-A177-3AD203B41FA5}">
                          <a16:colId xmlns:a16="http://schemas.microsoft.com/office/drawing/2014/main" xmlns="" val="2516733456"/>
                        </a:ext>
                      </a:extLst>
                    </a:gridCol>
                    <a:gridCol w="893134">
                      <a:extLst>
                        <a:ext uri="{9D8B030D-6E8A-4147-A177-3AD203B41FA5}">
                          <a16:colId xmlns:a16="http://schemas.microsoft.com/office/drawing/2014/main" xmlns="" val="489604732"/>
                        </a:ext>
                      </a:extLst>
                    </a:gridCol>
                    <a:gridCol w="916279">
                      <a:extLst>
                        <a:ext uri="{9D8B030D-6E8A-4147-A177-3AD203B41FA5}">
                          <a16:colId xmlns:a16="http://schemas.microsoft.com/office/drawing/2014/main" xmlns="" val="1666726117"/>
                        </a:ext>
                      </a:extLst>
                    </a:gridCol>
                  </a:tblGrid>
                  <a:tr h="3342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Karakteristične točke</a:t>
                          </a:r>
                        </a:p>
                      </a:txBody>
                      <a:tcPr anchor="ctr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u</a:t>
                          </a:r>
                        </a:p>
                      </a:txBody>
                      <a:tcPr anchor="ctr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v</a:t>
                          </a:r>
                        </a:p>
                      </a:txBody>
                      <a:tcPr anchor="ctr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15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hr-HR" sz="1500" b="1" i="0" smtClean="0">
                                        <a:latin typeface="Cambria Math" panose="02040503050406030204" pitchFamily="18" charset="0"/>
                                      </a:rPr>
                                      <m:t>𝐮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1500" dirty="0"/>
                        </a:p>
                      </a:txBody>
                      <a:tcPr anchor="ctr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15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hr-HR" sz="1500" b="1" i="0" smtClean="0">
                                        <a:latin typeface="Cambria Math" panose="02040503050406030204" pitchFamily="18" charset="0"/>
                                      </a:rPr>
                                      <m:t>𝐯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1500" dirty="0"/>
                        </a:p>
                      </a:txBody>
                      <a:tcPr anchor="ctr">
                        <a:solidFill>
                          <a:srgbClr val="FF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841979760"/>
                      </a:ext>
                    </a:extLst>
                  </a:tr>
                  <a:tr h="1952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313004852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le 2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8E621AE-76B5-4797-BCDB-1CBB126556D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88649" y="4240133"/>
              <a:ext cx="4753893" cy="88392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38149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207600745"/>
                        </a:ext>
                      </a:extLst>
                    </a:gridCol>
                    <a:gridCol w="72301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89169032"/>
                        </a:ext>
                      </a:extLst>
                    </a:gridCol>
                    <a:gridCol w="83997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516733456"/>
                        </a:ext>
                      </a:extLst>
                    </a:gridCol>
                    <a:gridCol w="89313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489604732"/>
                        </a:ext>
                      </a:extLst>
                    </a:gridCol>
                    <a:gridCol w="916279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666726117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Karakteristične točke</a:t>
                          </a:r>
                        </a:p>
                      </a:txBody>
                      <a:tcPr anchor="ctr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u</a:t>
                          </a:r>
                        </a:p>
                      </a:txBody>
                      <a:tcPr anchor="ctr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v</a:t>
                          </a:r>
                        </a:p>
                      </a:txBody>
                      <a:tcPr anchor="ctr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332192" t="-2198" r="-106164" b="-74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417881" t="-2198" r="-2649" b="-74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84197976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13004852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A72C916B-9352-494A-93EC-D17B7E7C31A5}"/>
              </a:ext>
            </a:extLst>
          </p:cNvPr>
          <p:cNvSpPr txBox="1"/>
          <p:nvPr/>
        </p:nvSpPr>
        <p:spPr>
          <a:xfrm>
            <a:off x="4189730" y="4771975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 smtClean="0"/>
              <a:t>62,02</a:t>
            </a:r>
            <a:endParaRPr lang="hr-HR" sz="16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A72C916B-9352-494A-93EC-D17B7E7C31A5}"/>
              </a:ext>
            </a:extLst>
          </p:cNvPr>
          <p:cNvSpPr txBox="1"/>
          <p:nvPr/>
        </p:nvSpPr>
        <p:spPr>
          <a:xfrm>
            <a:off x="3277603" y="4771975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 smtClean="0"/>
              <a:t>35,17</a:t>
            </a:r>
            <a:endParaRPr lang="hr-HR" sz="1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A72C916B-9352-494A-93EC-D17B7E7C31A5}"/>
              </a:ext>
            </a:extLst>
          </p:cNvPr>
          <p:cNvSpPr txBox="1"/>
          <p:nvPr/>
        </p:nvSpPr>
        <p:spPr>
          <a:xfrm>
            <a:off x="2369090" y="4771975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 smtClean="0"/>
              <a:t>-150</a:t>
            </a:r>
            <a:endParaRPr lang="hr-HR" sz="16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72C916B-9352-494A-93EC-D17B7E7C31A5}"/>
              </a:ext>
            </a:extLst>
          </p:cNvPr>
          <p:cNvSpPr txBox="1"/>
          <p:nvPr/>
        </p:nvSpPr>
        <p:spPr>
          <a:xfrm>
            <a:off x="1584523" y="4771975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 smtClean="0"/>
              <a:t>-75</a:t>
            </a:r>
            <a:endParaRPr lang="hr-HR" sz="1600" dirty="0"/>
          </a:p>
        </p:txBody>
      </p:sp>
      <p:graphicFrame>
        <p:nvGraphicFramePr>
          <p:cNvPr id="42" name="Object 25"/>
          <p:cNvGraphicFramePr>
            <a:graphicFrameLocks noChangeAspect="1"/>
          </p:cNvGraphicFramePr>
          <p:nvPr>
            <p:extLst/>
          </p:nvPr>
        </p:nvGraphicFramePr>
        <p:xfrm>
          <a:off x="1188428" y="2804701"/>
          <a:ext cx="8763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8" name="Jednadžba" r:id="rId4" imgW="583920" imgH="419040" progId="Equation.3">
                  <p:embed/>
                </p:oleObj>
              </mc:Choice>
              <mc:Fallback>
                <p:oleObj name="Jednadžba" r:id="rId4" imgW="583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8428" y="2804701"/>
                        <a:ext cx="87630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5"/>
          <p:cNvGraphicFramePr>
            <a:graphicFrameLocks noChangeAspect="1"/>
          </p:cNvGraphicFramePr>
          <p:nvPr>
            <p:extLst/>
          </p:nvPr>
        </p:nvGraphicFramePr>
        <p:xfrm>
          <a:off x="2871952" y="2806630"/>
          <a:ext cx="8763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9" name="Jednadžba" r:id="rId6" imgW="583920" imgH="419040" progId="Equation.3">
                  <p:embed/>
                </p:oleObj>
              </mc:Choice>
              <mc:Fallback>
                <p:oleObj name="Jednadžba" r:id="rId6" imgW="583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952" y="2806630"/>
                        <a:ext cx="87630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" name="Picture 4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91131" y="1379771"/>
            <a:ext cx="4788000" cy="3529381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29912" y="562536"/>
            <a:ext cx="1856669" cy="3227294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28759" y="2516842"/>
            <a:ext cx="4634752" cy="2680446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47831" y="2301688"/>
            <a:ext cx="1872000" cy="3274636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16834" y="922876"/>
            <a:ext cx="4678220" cy="2696935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 rot="19759749">
            <a:off x="6157676" y="4413629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53" name="TextBox 52"/>
          <p:cNvSpPr txBox="1"/>
          <p:nvPr/>
        </p:nvSpPr>
        <p:spPr>
          <a:xfrm rot="19759749">
            <a:off x="9659528" y="4571227"/>
            <a:ext cx="328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</a:t>
            </a:r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xmlns="" id="{2AAE102C-B65B-4CE3-9C4D-344DDA0DE2F0}"/>
              </a:ext>
            </a:extLst>
          </p:cNvPr>
          <p:cNvSpPr/>
          <p:nvPr/>
        </p:nvSpPr>
        <p:spPr>
          <a:xfrm>
            <a:off x="9608104" y="1290299"/>
            <a:ext cx="238125" cy="23812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2" name="Rectangle 61"/>
          <p:cNvSpPr/>
          <p:nvPr/>
        </p:nvSpPr>
        <p:spPr>
          <a:xfrm rot="19807311">
            <a:off x="9622506" y="84793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6" name="Flowchart: Connector 65">
            <a:extLst>
              <a:ext uri="{FF2B5EF4-FFF2-40B4-BE49-F238E27FC236}">
                <a16:creationId xmlns:a16="http://schemas.microsoft.com/office/drawing/2014/main" xmlns="" id="{85707A8E-1632-4E82-80C5-3E71BEF92BF8}"/>
              </a:ext>
            </a:extLst>
          </p:cNvPr>
          <p:cNvSpPr/>
          <p:nvPr/>
        </p:nvSpPr>
        <p:spPr>
          <a:xfrm>
            <a:off x="10498692" y="2829289"/>
            <a:ext cx="238125" cy="23812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7" name="Rectangle 66"/>
          <p:cNvSpPr/>
          <p:nvPr/>
        </p:nvSpPr>
        <p:spPr>
          <a:xfrm rot="19812743">
            <a:off x="10814517" y="292637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74" name="Flowchart: Connector 73">
            <a:extLst>
              <a:ext uri="{FF2B5EF4-FFF2-40B4-BE49-F238E27FC236}">
                <a16:creationId xmlns:a16="http://schemas.microsoft.com/office/drawing/2014/main" xmlns="" id="{26BA29A6-AFBA-4947-9A15-9F1D60042971}"/>
              </a:ext>
            </a:extLst>
          </p:cNvPr>
          <p:cNvSpPr/>
          <p:nvPr/>
        </p:nvSpPr>
        <p:spPr>
          <a:xfrm>
            <a:off x="7422444" y="4592678"/>
            <a:ext cx="238125" cy="238126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0" name="Rectangle 79"/>
          <p:cNvSpPr/>
          <p:nvPr/>
        </p:nvSpPr>
        <p:spPr>
          <a:xfrm rot="19815991">
            <a:off x="7329625" y="487566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00B0F0"/>
                </a:solidFill>
              </a:rPr>
              <a:t>3</a:t>
            </a:r>
            <a:endParaRPr lang="hr-HR" b="1" dirty="0">
              <a:solidFill>
                <a:srgbClr val="00B0F0"/>
              </a:solidFill>
            </a:endParaRPr>
          </a:p>
        </p:txBody>
      </p: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xmlns="" id="{DF51379C-3C4E-42A1-9DE3-E8351FC66EC0}"/>
              </a:ext>
            </a:extLst>
          </p:cNvPr>
          <p:cNvSpPr/>
          <p:nvPr/>
        </p:nvSpPr>
        <p:spPr>
          <a:xfrm>
            <a:off x="6520533" y="3067415"/>
            <a:ext cx="238125" cy="238126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Rectangle 81"/>
          <p:cNvSpPr/>
          <p:nvPr/>
        </p:nvSpPr>
        <p:spPr>
          <a:xfrm rot="19828197">
            <a:off x="6086471" y="291636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92D050"/>
                </a:solidFill>
              </a:rPr>
              <a:t>4</a:t>
            </a:r>
            <a:endParaRPr lang="hr-HR" b="1" dirty="0">
              <a:solidFill>
                <a:srgbClr val="92D050"/>
              </a:solidFill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8617740" y="3069789"/>
            <a:ext cx="209864" cy="3539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7992480" y="3069594"/>
            <a:ext cx="635204" cy="3653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7762711" y="3419848"/>
            <a:ext cx="1301344" cy="15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xmlns="" id="{A72C916B-9352-494A-93EC-D17B7E7C31A5}"/>
                  </a:ext>
                </a:extLst>
              </p:cNvPr>
              <p:cNvSpPr txBox="1"/>
              <p:nvPr/>
            </p:nvSpPr>
            <p:spPr>
              <a:xfrm>
                <a:off x="7942852" y="3336738"/>
                <a:ext cx="8472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hr-H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hr-HR" sz="1600" b="1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72C916B-9352-494A-93EC-D17B7E7C31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852" y="3336738"/>
                <a:ext cx="847288" cy="33855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Straight Connector 90"/>
          <p:cNvCxnSpPr/>
          <p:nvPr/>
        </p:nvCxnSpPr>
        <p:spPr>
          <a:xfrm flipH="1">
            <a:off x="7868292" y="2555362"/>
            <a:ext cx="653014" cy="1064449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8210729" y="2707988"/>
            <a:ext cx="1242727" cy="15997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xmlns="" id="{A72C916B-9352-494A-93EC-D17B7E7C31A5}"/>
                  </a:ext>
                </a:extLst>
              </p:cNvPr>
              <p:cNvSpPr txBox="1"/>
              <p:nvPr/>
            </p:nvSpPr>
            <p:spPr>
              <a:xfrm>
                <a:off x="8471959" y="2406915"/>
                <a:ext cx="8472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hr-HR" sz="16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hr-HR" sz="1600" b="1" dirty="0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72C916B-9352-494A-93EC-D17B7E7C31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1959" y="2406915"/>
                <a:ext cx="847288" cy="33855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xmlns="" id="{A72C916B-9352-494A-93EC-D17B7E7C31A5}"/>
                  </a:ext>
                </a:extLst>
              </p:cNvPr>
              <p:cNvSpPr txBox="1"/>
              <p:nvPr/>
            </p:nvSpPr>
            <p:spPr>
              <a:xfrm rot="17808447">
                <a:off x="7634126" y="2858802"/>
                <a:ext cx="8472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hr-HR" sz="1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hr-HR" sz="1600" b="1" dirty="0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72C916B-9352-494A-93EC-D17B7E7C31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808447">
                <a:off x="7634126" y="2858802"/>
                <a:ext cx="847288" cy="33855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xmlns="" id="{A72C916B-9352-494A-93EC-D17B7E7C31A5}"/>
                  </a:ext>
                </a:extLst>
              </p:cNvPr>
              <p:cNvSpPr txBox="1"/>
              <p:nvPr/>
            </p:nvSpPr>
            <p:spPr>
              <a:xfrm rot="18081301">
                <a:off x="8747130" y="2863403"/>
                <a:ext cx="8472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hr-HR" sz="16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hr-HR" sz="1600" b="1" dirty="0"/>
              </a:p>
            </p:txBody>
          </p:sp>
        </mc:Choice>
        <mc:Fallback xmlns="">
          <p:sp>
            <p:nvSpPr>
              <p:cNvPr id="95" name="TextBox 9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72C916B-9352-494A-93EC-D17B7E7C31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081301">
                <a:off x="8747130" y="2863403"/>
                <a:ext cx="847288" cy="33855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 rot="19744167">
                <a:off x="8537670" y="2892398"/>
                <a:ext cx="4923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r-H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𝐮</m:t>
                          </m:r>
                        </m:sub>
                      </m:sSub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744167">
                <a:off x="8537670" y="2892398"/>
                <a:ext cx="492379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 rot="19826500">
                <a:off x="8159336" y="2840192"/>
                <a:ext cx="4811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r-H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𝐯</m:t>
                          </m:r>
                        </m:sub>
                      </m:sSub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826500">
                <a:off x="8159336" y="2840192"/>
                <a:ext cx="481157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/>
          <p:cNvSpPr txBox="1"/>
          <p:nvPr/>
        </p:nvSpPr>
        <p:spPr>
          <a:xfrm>
            <a:off x="10336504" y="4626187"/>
            <a:ext cx="1226131" cy="646331"/>
          </a:xfrm>
          <a:prstGeom prst="rect">
            <a:avLst/>
          </a:prstGeom>
          <a:effectLst>
            <a:glow rad="139700">
              <a:schemeClr val="tx1"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b="1" dirty="0" smtClean="0"/>
              <a:t>JEZGRA </a:t>
            </a:r>
          </a:p>
          <a:p>
            <a:pPr algn="ctr"/>
            <a:r>
              <a:rPr lang="hr-HR" b="1" dirty="0" smtClean="0"/>
              <a:t>PRESJEKA </a:t>
            </a:r>
            <a:endParaRPr lang="hr-HR" b="1" dirty="0"/>
          </a:p>
        </p:txBody>
      </p:sp>
      <p:cxnSp>
        <p:nvCxnSpPr>
          <p:cNvPr id="99" name="Straight Connector 98"/>
          <p:cNvCxnSpPr/>
          <p:nvPr/>
        </p:nvCxnSpPr>
        <p:spPr>
          <a:xfrm flipH="1">
            <a:off x="8706171" y="2516565"/>
            <a:ext cx="666750" cy="1089804"/>
          </a:xfrm>
          <a:prstGeom prst="line">
            <a:avLst/>
          </a:prstGeom>
          <a:ln>
            <a:solidFill>
              <a:srgbClr val="92D050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/>
        </p:nvGrpSpPr>
        <p:grpSpPr>
          <a:xfrm>
            <a:off x="7986590" y="2706133"/>
            <a:ext cx="1265370" cy="728806"/>
            <a:chOff x="7986590" y="2706133"/>
            <a:chExt cx="1265370" cy="728806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7986590" y="2723985"/>
              <a:ext cx="430643" cy="710953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glow rad="101600">
                <a:schemeClr val="tx1"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8420572" y="2706133"/>
              <a:ext cx="828048" cy="19367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glow rad="101600">
                <a:schemeClr val="tx1"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7986590" y="3423583"/>
              <a:ext cx="827051" cy="11356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glow rad="101600">
                <a:schemeClr val="tx1"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8817279" y="2706229"/>
              <a:ext cx="434681" cy="71739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glow rad="101600">
                <a:schemeClr val="tx1"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99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3" grpId="0"/>
      <p:bldP spid="94" grpId="0"/>
      <p:bldP spid="95" grpId="0"/>
      <p:bldP spid="96" grpId="0"/>
      <p:bldP spid="97" grpId="0"/>
      <p:bldP spid="9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79" y="146039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</a:t>
            </a:r>
            <a:r>
              <a:rPr lang="hr-HR" sz="2800" dirty="0" smtClean="0"/>
              <a:t>maksimalnih normalnih naprezanja </a:t>
            </a:r>
            <a:endParaRPr lang="hr-HR" sz="2800" dirty="0"/>
          </a:p>
        </p:txBody>
      </p:sp>
      <p:sp>
        <p:nvSpPr>
          <p:cNvPr id="227" name="Content Placeholder 2">
            <a:extLst>
              <a:ext uri="{FF2B5EF4-FFF2-40B4-BE49-F238E27FC236}">
                <a16:creationId xmlns="" xmlns:a16="http://schemas.microsoft.com/office/drawing/2014/main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745" y="833377"/>
            <a:ext cx="4894459" cy="6273479"/>
          </a:xfrm>
        </p:spPr>
        <p:txBody>
          <a:bodyPr>
            <a:normAutofit fontScale="55000" lnSpcReduction="20000"/>
          </a:bodyPr>
          <a:lstStyle/>
          <a:p>
            <a:r>
              <a:rPr lang="hr-HR" sz="3300" dirty="0" smtClean="0">
                <a:solidFill>
                  <a:prstClr val="black"/>
                </a:solidFill>
              </a:rPr>
              <a:t>Općenito </a:t>
            </a:r>
            <a:r>
              <a:rPr lang="hr-HR" sz="3300" dirty="0">
                <a:solidFill>
                  <a:prstClr val="black"/>
                </a:solidFill>
              </a:rPr>
              <a:t>za koso savijanje</a:t>
            </a:r>
            <a:r>
              <a:rPr lang="hr-HR" sz="3300" dirty="0" smtClean="0">
                <a:solidFill>
                  <a:prstClr val="black"/>
                </a:solidFill>
              </a:rPr>
              <a:t>:</a:t>
            </a:r>
          </a:p>
          <a:p>
            <a:endParaRPr lang="hr-HR" sz="2300" dirty="0">
              <a:solidFill>
                <a:prstClr val="black"/>
              </a:solidFill>
            </a:endParaRPr>
          </a:p>
          <a:p>
            <a:endParaRPr lang="hr-HR" sz="23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hr-HR" sz="2300" dirty="0" smtClean="0">
              <a:solidFill>
                <a:prstClr val="black"/>
              </a:solidFill>
            </a:endParaRPr>
          </a:p>
          <a:p>
            <a:pPr lvl="0"/>
            <a:r>
              <a:rPr lang="hr-HR" sz="3300" dirty="0" smtClean="0">
                <a:solidFill>
                  <a:prstClr val="black"/>
                </a:solidFill>
              </a:rPr>
              <a:t>Položaj </a:t>
            </a:r>
            <a:r>
              <a:rPr lang="hr-HR" sz="3300" dirty="0">
                <a:solidFill>
                  <a:prstClr val="black"/>
                </a:solidFill>
              </a:rPr>
              <a:t>neutralne osi</a:t>
            </a:r>
            <a:r>
              <a:rPr lang="hr-HR" sz="3300" dirty="0" smtClean="0">
                <a:solidFill>
                  <a:prstClr val="black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hr-HR" sz="3300" dirty="0" smtClean="0">
                <a:solidFill>
                  <a:prstClr val="black"/>
                </a:solidFill>
              </a:rPr>
              <a:t>(produžimo </a:t>
            </a:r>
            <a:r>
              <a:rPr lang="hr-HR" sz="3300" dirty="0">
                <a:solidFill>
                  <a:prstClr val="black"/>
                </a:solidFill>
              </a:rPr>
              <a:t>pravac djelovanja sile kroz težište jezgre </a:t>
            </a:r>
            <a:r>
              <a:rPr lang="hr-HR" sz="3300" dirty="0" smtClean="0">
                <a:solidFill>
                  <a:prstClr val="black"/>
                </a:solidFill>
              </a:rPr>
              <a:t>poprečnog presjeka) </a:t>
            </a:r>
            <a:endParaRPr lang="hr-HR" sz="33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r-HR" sz="3300" dirty="0" smtClean="0">
              <a:solidFill>
                <a:prstClr val="black"/>
              </a:solidFill>
            </a:endParaRPr>
          </a:p>
          <a:p>
            <a:pPr lvl="0"/>
            <a:endParaRPr lang="hr-HR" sz="3300" dirty="0" smtClean="0">
              <a:solidFill>
                <a:prstClr val="black"/>
              </a:solidFill>
            </a:endParaRPr>
          </a:p>
          <a:p>
            <a:pPr lvl="0"/>
            <a:endParaRPr lang="hr-HR" sz="33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r-HR" sz="33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r>
              <a:rPr lang="hr-HR" sz="3300" dirty="0" smtClean="0">
                <a:solidFill>
                  <a:prstClr val="black"/>
                </a:solidFill>
              </a:rPr>
              <a:t>Ekstremna </a:t>
            </a:r>
            <a:r>
              <a:rPr lang="hr-HR" sz="3300" dirty="0">
                <a:solidFill>
                  <a:prstClr val="black"/>
                </a:solidFill>
              </a:rPr>
              <a:t>naprezanja nastaju u najudaljenijim točkama od neutralne </a:t>
            </a:r>
            <a:r>
              <a:rPr lang="hr-HR" sz="3300" dirty="0" smtClean="0">
                <a:solidFill>
                  <a:prstClr val="black"/>
                </a:solidFill>
              </a:rPr>
              <a:t>osi       </a:t>
            </a:r>
          </a:p>
          <a:p>
            <a:pPr lvl="0">
              <a:lnSpc>
                <a:spcPct val="120000"/>
              </a:lnSpc>
            </a:pPr>
            <a:r>
              <a:rPr lang="hr-HR" sz="3300" dirty="0" smtClean="0">
                <a:solidFill>
                  <a:prstClr val="black"/>
                </a:solidFill>
              </a:rPr>
              <a:t>Očitavamo </a:t>
            </a:r>
            <a:r>
              <a:rPr lang="hr-HR" sz="3300" dirty="0">
                <a:solidFill>
                  <a:prstClr val="black"/>
                </a:solidFill>
              </a:rPr>
              <a:t>udaljenosti od težišta jezgre p.p. do neutralnih osi točaka „1” </a:t>
            </a:r>
            <a:r>
              <a:rPr lang="hr-HR" sz="3300" dirty="0" smtClean="0">
                <a:solidFill>
                  <a:prstClr val="black"/>
                </a:solidFill>
              </a:rPr>
              <a:t>i </a:t>
            </a:r>
            <a:r>
              <a:rPr lang="hr-HR" sz="3300" dirty="0">
                <a:solidFill>
                  <a:prstClr val="black"/>
                </a:solidFill>
              </a:rPr>
              <a:t>„3</a:t>
            </a:r>
            <a:r>
              <a:rPr lang="hr-HR" sz="3300" dirty="0" smtClean="0">
                <a:solidFill>
                  <a:prstClr val="black"/>
                </a:solidFill>
              </a:rPr>
              <a:t>” </a:t>
            </a:r>
            <a:r>
              <a:rPr lang="hr-HR" sz="33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hr-HR" sz="3300" dirty="0" smtClean="0">
                <a:solidFill>
                  <a:prstClr val="black"/>
                </a:solidFill>
              </a:rPr>
              <a:t>Odsječci </a:t>
            </a:r>
            <a:r>
              <a:rPr lang="hr-HR" sz="3300" dirty="0">
                <a:solidFill>
                  <a:prstClr val="black"/>
                </a:solidFill>
              </a:rPr>
              <a:t>jezgre </a:t>
            </a:r>
            <a:r>
              <a:rPr lang="hr-HR" sz="3300" dirty="0" smtClean="0">
                <a:solidFill>
                  <a:prstClr val="black"/>
                </a:solidFill>
              </a:rPr>
              <a:t>u </a:t>
            </a:r>
            <a:r>
              <a:rPr lang="hr-HR" sz="3300" dirty="0">
                <a:solidFill>
                  <a:prstClr val="black"/>
                </a:solidFill>
              </a:rPr>
              <a:t>ravnini djelovanja momenta </a:t>
            </a:r>
            <a:r>
              <a:rPr lang="hr-HR" sz="3300" dirty="0" smtClean="0">
                <a:solidFill>
                  <a:prstClr val="black"/>
                </a:solidFill>
              </a:rPr>
              <a:t>savijanja </a:t>
            </a:r>
          </a:p>
          <a:p>
            <a:pPr lvl="0"/>
            <a:r>
              <a:rPr lang="hr-HR" sz="3300" dirty="0" smtClean="0">
                <a:solidFill>
                  <a:prstClr val="black"/>
                </a:solidFill>
              </a:rPr>
              <a:t>Očitamo </a:t>
            </a:r>
            <a:r>
              <a:rPr lang="hr-HR" sz="3300" dirty="0">
                <a:solidFill>
                  <a:prstClr val="black"/>
                </a:solidFill>
              </a:rPr>
              <a:t>u </a:t>
            </a:r>
            <a:r>
              <a:rPr lang="hr-HR" sz="3300" dirty="0" smtClean="0">
                <a:solidFill>
                  <a:prstClr val="black"/>
                </a:solidFill>
              </a:rPr>
              <a:t>mjerilu:</a:t>
            </a:r>
            <a:endParaRPr lang="hr-HR" sz="3300" dirty="0">
              <a:solidFill>
                <a:prstClr val="black"/>
              </a:solidFill>
            </a:endParaRPr>
          </a:p>
          <a:p>
            <a:pPr lvl="0"/>
            <a:endParaRPr lang="hr-HR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r-HR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r-HR" sz="1800" dirty="0" smtClean="0">
                <a:solidFill>
                  <a:prstClr val="black"/>
                </a:solidFill>
              </a:rPr>
              <a:t>                   </a:t>
            </a:r>
            <a:endParaRPr lang="hr-HR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r-HR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r-HR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r-HR" sz="1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endParaRPr lang="hr-HR" sz="2000" dirty="0"/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endParaRPr lang="hr-HR" sz="2000" dirty="0"/>
          </a:p>
        </p:txBody>
      </p:sp>
      <p:graphicFrame>
        <p:nvGraphicFramePr>
          <p:cNvPr id="35" name="Object 25"/>
          <p:cNvGraphicFramePr>
            <a:graphicFrameLocks noChangeAspect="1"/>
          </p:cNvGraphicFramePr>
          <p:nvPr>
            <p:extLst/>
          </p:nvPr>
        </p:nvGraphicFramePr>
        <p:xfrm>
          <a:off x="414069" y="2951152"/>
          <a:ext cx="169545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Jednadžba" r:id="rId3" imgW="1130040" imgH="431640" progId="Equation.3">
                  <p:embed/>
                </p:oleObj>
              </mc:Choice>
              <mc:Fallback>
                <p:oleObj name="Jednadžba" r:id="rId3" imgW="1130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69" y="2951152"/>
                        <a:ext cx="1695450" cy="6508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5"/>
          <p:cNvGraphicFramePr>
            <a:graphicFrameLocks noChangeAspect="1"/>
          </p:cNvGraphicFramePr>
          <p:nvPr>
            <p:extLst/>
          </p:nvPr>
        </p:nvGraphicFramePr>
        <p:xfrm>
          <a:off x="732123" y="3660928"/>
          <a:ext cx="342900" cy="249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Jednadžba" r:id="rId5" imgW="228600" imgH="164880" progId="Equation.3">
                  <p:embed/>
                </p:oleObj>
              </mc:Choice>
              <mc:Fallback>
                <p:oleObj name="Jednadžba" r:id="rId5" imgW="22860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23" y="3660928"/>
                        <a:ext cx="342900" cy="24900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5"/>
          <p:cNvGraphicFramePr>
            <a:graphicFrameLocks noChangeAspect="1"/>
          </p:cNvGraphicFramePr>
          <p:nvPr>
            <p:extLst/>
          </p:nvPr>
        </p:nvGraphicFramePr>
        <p:xfrm>
          <a:off x="1365487" y="3678966"/>
          <a:ext cx="10668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Jednadžba" r:id="rId7" imgW="711000" imgH="203040" progId="Equation.3">
                  <p:embed/>
                </p:oleObj>
              </mc:Choice>
              <mc:Fallback>
                <p:oleObj name="Jednadžba" r:id="rId7" imgW="711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487" y="3678966"/>
                        <a:ext cx="1066800" cy="30797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 w="19050">
                        <a:solidFill>
                          <a:srgbClr val="0000FF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5"/>
          <p:cNvGraphicFramePr>
            <a:graphicFrameLocks noChangeAspect="1"/>
          </p:cNvGraphicFramePr>
          <p:nvPr>
            <p:extLst/>
          </p:nvPr>
        </p:nvGraphicFramePr>
        <p:xfrm>
          <a:off x="2109519" y="2904934"/>
          <a:ext cx="211455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2" name="Jednadžba" r:id="rId9" imgW="1409400" imgH="444240" progId="Equation.3">
                  <p:embed/>
                </p:oleObj>
              </mc:Choice>
              <mc:Fallback>
                <p:oleObj name="Jednadžba" r:id="rId9" imgW="14094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519" y="2904934"/>
                        <a:ext cx="2114550" cy="67151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25"/>
          <p:cNvGraphicFramePr>
            <a:graphicFrameLocks noChangeAspect="1"/>
          </p:cNvGraphicFramePr>
          <p:nvPr>
            <p:extLst/>
          </p:nvPr>
        </p:nvGraphicFramePr>
        <p:xfrm>
          <a:off x="4205464" y="3103658"/>
          <a:ext cx="857250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3" name="Jednadžba" r:id="rId11" imgW="571320" imgH="203040" progId="Equation.3">
                  <p:embed/>
                </p:oleObj>
              </mc:Choice>
              <mc:Fallback>
                <p:oleObj name="Jednadžba" r:id="rId11" imgW="571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464" y="3103658"/>
                        <a:ext cx="857250" cy="306388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" name="Picture 3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03479" y="1900545"/>
            <a:ext cx="4788000" cy="3529381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441107" y="3037616"/>
            <a:ext cx="4634752" cy="2680446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860179" y="2822462"/>
            <a:ext cx="1872000" cy="3274636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38800" y="1443649"/>
            <a:ext cx="4568602" cy="2696935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 rot="19759749">
            <a:off x="5870024" y="4934403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46" name="TextBox 45"/>
          <p:cNvSpPr txBox="1"/>
          <p:nvPr/>
        </p:nvSpPr>
        <p:spPr>
          <a:xfrm rot="19759749">
            <a:off x="9371876" y="5092001"/>
            <a:ext cx="328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</a:t>
            </a:r>
          </a:p>
        </p:txBody>
      </p:sp>
      <p:sp>
        <p:nvSpPr>
          <p:cNvPr id="47" name="Flowchart: Connector 46">
            <a:extLst>
              <a:ext uri="{FF2B5EF4-FFF2-40B4-BE49-F238E27FC236}">
                <a16:creationId xmlns="" xmlns:a16="http://schemas.microsoft.com/office/drawing/2014/main" id="{2AAE102C-B65B-4CE3-9C4D-344DDA0DE2F0}"/>
              </a:ext>
            </a:extLst>
          </p:cNvPr>
          <p:cNvSpPr/>
          <p:nvPr/>
        </p:nvSpPr>
        <p:spPr>
          <a:xfrm>
            <a:off x="9320452" y="1811073"/>
            <a:ext cx="238125" cy="23812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8" name="Rectangle 47"/>
          <p:cNvSpPr/>
          <p:nvPr/>
        </p:nvSpPr>
        <p:spPr>
          <a:xfrm rot="19807311">
            <a:off x="9334854" y="136871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9" name="Flowchart: Connector 48">
            <a:extLst>
              <a:ext uri="{FF2B5EF4-FFF2-40B4-BE49-F238E27FC236}">
                <a16:creationId xmlns="" xmlns:a16="http://schemas.microsoft.com/office/drawing/2014/main" id="{85707A8E-1632-4E82-80C5-3E71BEF92BF8}"/>
              </a:ext>
            </a:extLst>
          </p:cNvPr>
          <p:cNvSpPr/>
          <p:nvPr/>
        </p:nvSpPr>
        <p:spPr>
          <a:xfrm>
            <a:off x="10211040" y="3350063"/>
            <a:ext cx="238125" cy="23812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0" name="Rectangle 49"/>
          <p:cNvSpPr/>
          <p:nvPr/>
        </p:nvSpPr>
        <p:spPr>
          <a:xfrm rot="19812743">
            <a:off x="10526865" y="344715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52" name="Flowchart: Connector 51">
            <a:extLst>
              <a:ext uri="{FF2B5EF4-FFF2-40B4-BE49-F238E27FC236}">
                <a16:creationId xmlns="" xmlns:a16="http://schemas.microsoft.com/office/drawing/2014/main" id="{26BA29A6-AFBA-4947-9A15-9F1D60042971}"/>
              </a:ext>
            </a:extLst>
          </p:cNvPr>
          <p:cNvSpPr/>
          <p:nvPr/>
        </p:nvSpPr>
        <p:spPr>
          <a:xfrm>
            <a:off x="7134792" y="5113452"/>
            <a:ext cx="238125" cy="238126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3" name="Rectangle 52"/>
          <p:cNvSpPr/>
          <p:nvPr/>
        </p:nvSpPr>
        <p:spPr>
          <a:xfrm rot="19815991">
            <a:off x="7041973" y="539644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00B0F0"/>
                </a:solidFill>
              </a:rPr>
              <a:t>3</a:t>
            </a:r>
            <a:endParaRPr lang="hr-HR" b="1" dirty="0">
              <a:solidFill>
                <a:srgbClr val="00B0F0"/>
              </a:solidFill>
            </a:endParaRPr>
          </a:p>
        </p:txBody>
      </p:sp>
      <p:sp>
        <p:nvSpPr>
          <p:cNvPr id="55" name="Flowchart: Connector 54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>
            <a:off x="6232881" y="3588189"/>
            <a:ext cx="238125" cy="238126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8" name="Rectangle 57"/>
          <p:cNvSpPr/>
          <p:nvPr/>
        </p:nvSpPr>
        <p:spPr>
          <a:xfrm rot="19828197">
            <a:off x="5798819" y="343713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92D050"/>
                </a:solidFill>
              </a:rPr>
              <a:t>4</a:t>
            </a:r>
            <a:endParaRPr lang="hr-HR" b="1" dirty="0">
              <a:solidFill>
                <a:srgbClr val="92D050"/>
              </a:solidFill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7698938" y="3226907"/>
            <a:ext cx="1265370" cy="728806"/>
            <a:chOff x="7986590" y="2706133"/>
            <a:chExt cx="1265370" cy="728806"/>
          </a:xfrm>
        </p:grpSpPr>
        <p:cxnSp>
          <p:nvCxnSpPr>
            <p:cNvPr id="60" name="Straight Connector 59"/>
            <p:cNvCxnSpPr/>
            <p:nvPr/>
          </p:nvCxnSpPr>
          <p:spPr>
            <a:xfrm flipV="1">
              <a:off x="7986590" y="2723985"/>
              <a:ext cx="430643" cy="710953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glow rad="101600">
                <a:schemeClr val="tx1"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8420572" y="2706133"/>
              <a:ext cx="828048" cy="19367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glow rad="101600">
                <a:schemeClr val="tx1"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7986590" y="3423583"/>
              <a:ext cx="827051" cy="11356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glow rad="101600">
                <a:schemeClr val="tx1"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8817279" y="2706229"/>
              <a:ext cx="434681" cy="71739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glow rad="101600">
                <a:schemeClr val="tx1"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angle 64"/>
          <p:cNvSpPr/>
          <p:nvPr/>
        </p:nvSpPr>
        <p:spPr>
          <a:xfrm>
            <a:off x="8297302" y="1440338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hr-H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8296507" y="2582622"/>
            <a:ext cx="133118" cy="3743384"/>
          </a:xfrm>
          <a:prstGeom prst="line">
            <a:avLst/>
          </a:prstGeom>
          <a:ln w="12700">
            <a:solidFill>
              <a:srgbClr val="7030A0"/>
            </a:solidFill>
            <a:prstDash val="soli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8319158" y="3239428"/>
            <a:ext cx="18649" cy="357211"/>
          </a:xfrm>
          <a:prstGeom prst="line">
            <a:avLst/>
          </a:prstGeom>
          <a:ln>
            <a:solidFill>
              <a:srgbClr val="7030A0"/>
            </a:solidFill>
          </a:ln>
          <a:effectLst>
            <a:glow rad="63500">
              <a:srgbClr val="7030A0">
                <a:alpha val="40000"/>
              </a:srgb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8336415" y="3609160"/>
            <a:ext cx="7589" cy="340875"/>
          </a:xfrm>
          <a:prstGeom prst="line">
            <a:avLst/>
          </a:prstGeom>
          <a:ln>
            <a:solidFill>
              <a:srgbClr val="7030A0"/>
            </a:solidFill>
          </a:ln>
          <a:effectLst>
            <a:glow rad="63500">
              <a:srgbClr val="7030A0">
                <a:alpha val="40000"/>
              </a:srgb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Rectangle 68"/>
              <p:cNvSpPr/>
              <p:nvPr/>
            </p:nvSpPr>
            <p:spPr>
              <a:xfrm>
                <a:off x="8231322" y="3198381"/>
                <a:ext cx="47371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</m:e>
                        <m:sub>
                          <m:r>
                            <a:rPr lang="hr-HR" sz="1600" b="1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hr-HR" sz="1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1322" y="3198381"/>
                <a:ext cx="473719" cy="338554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8242881" y="3543036"/>
                <a:ext cx="47371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</m:e>
                        <m:sub>
                          <m:r>
                            <a:rPr lang="hr-HR" sz="1600" b="1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hr-HR" sz="1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881" y="3543036"/>
                <a:ext cx="473719" cy="338554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" name="Picture 7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537451" y="1748273"/>
            <a:ext cx="836122" cy="840407"/>
          </a:xfrm>
          <a:prstGeom prst="rect">
            <a:avLst/>
          </a:prstGeom>
        </p:spPr>
      </p:pic>
      <p:sp>
        <p:nvSpPr>
          <p:cNvPr id="72" name="Rectangle 71"/>
          <p:cNvSpPr/>
          <p:nvPr/>
        </p:nvSpPr>
        <p:spPr>
          <a:xfrm rot="20831039">
            <a:off x="7604792" y="1698175"/>
            <a:ext cx="4940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30°</a:t>
            </a: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" name="Picture 72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300841" y="2049199"/>
            <a:ext cx="1103177" cy="959883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328482" y="2997021"/>
            <a:ext cx="1378406" cy="1632656"/>
          </a:xfrm>
          <a:prstGeom prst="rect">
            <a:avLst/>
          </a:prstGeom>
        </p:spPr>
      </p:pic>
      <p:cxnSp>
        <p:nvCxnSpPr>
          <p:cNvPr id="75" name="Straight Connector 74"/>
          <p:cNvCxnSpPr/>
          <p:nvPr/>
        </p:nvCxnSpPr>
        <p:spPr>
          <a:xfrm flipV="1">
            <a:off x="4846676" y="2345963"/>
            <a:ext cx="6929992" cy="2555313"/>
          </a:xfrm>
          <a:prstGeom prst="line">
            <a:avLst/>
          </a:prstGeom>
          <a:ln w="19050">
            <a:solidFill>
              <a:srgbClr val="0000FF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 rot="20314317">
            <a:off x="11073749" y="2033580"/>
            <a:ext cx="5982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 err="1" smtClean="0">
                <a:solidFill>
                  <a:srgbClr val="0000FF"/>
                </a:solidFill>
              </a:rPr>
              <a:t>n.o</a:t>
            </a:r>
            <a:r>
              <a:rPr lang="hr-HR" sz="2000" b="1" dirty="0" smtClean="0">
                <a:solidFill>
                  <a:srgbClr val="0000FF"/>
                </a:solidFill>
              </a:rPr>
              <a:t>.</a:t>
            </a:r>
            <a:endParaRPr lang="hr-HR" sz="2000" b="1" dirty="0">
              <a:solidFill>
                <a:srgbClr val="0000FF"/>
              </a:solidFill>
            </a:endParaRPr>
          </a:p>
        </p:txBody>
      </p:sp>
      <p:graphicFrame>
        <p:nvGraphicFramePr>
          <p:cNvPr id="42" name="Object 25"/>
          <p:cNvGraphicFramePr>
            <a:graphicFrameLocks noChangeAspect="1"/>
          </p:cNvGraphicFramePr>
          <p:nvPr>
            <p:extLst/>
          </p:nvPr>
        </p:nvGraphicFramePr>
        <p:xfrm>
          <a:off x="1153778" y="1133495"/>
          <a:ext cx="10477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4" name="Jednadžba" r:id="rId21" imgW="698400" imgH="393480" progId="Equation.3">
                  <p:embed/>
                </p:oleObj>
              </mc:Choice>
              <mc:Fallback>
                <p:oleObj name="Jednadžba" r:id="rId21" imgW="698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3778" y="1133495"/>
                        <a:ext cx="1047750" cy="5937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25"/>
          <p:cNvGraphicFramePr>
            <a:graphicFrameLocks noChangeAspect="1"/>
          </p:cNvGraphicFramePr>
          <p:nvPr>
            <p:extLst/>
          </p:nvPr>
        </p:nvGraphicFramePr>
        <p:xfrm>
          <a:off x="765412" y="6163287"/>
          <a:ext cx="120015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5" name="Jednadžba" r:id="rId23" imgW="799920" imgH="215640" progId="Equation.3">
                  <p:embed/>
                </p:oleObj>
              </mc:Choice>
              <mc:Fallback>
                <p:oleObj name="Jednadžba" r:id="rId23" imgW="7999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412" y="6163287"/>
                        <a:ext cx="1200150" cy="325437"/>
                      </a:xfrm>
                      <a:prstGeom prst="rect">
                        <a:avLst/>
                      </a:prstGeom>
                      <a:solidFill>
                        <a:srgbClr val="CC99FF"/>
                      </a:solidFill>
                      <a:ln w="19050">
                        <a:solidFill>
                          <a:srgbClr val="6600CC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25"/>
          <p:cNvGraphicFramePr>
            <a:graphicFrameLocks noChangeAspect="1"/>
          </p:cNvGraphicFramePr>
          <p:nvPr>
            <p:extLst/>
          </p:nvPr>
        </p:nvGraphicFramePr>
        <p:xfrm>
          <a:off x="2224538" y="6153761"/>
          <a:ext cx="24765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6" name="Jednadžba" r:id="rId25" imgW="164880" imgH="228600" progId="Equation.3">
                  <p:embed/>
                </p:oleObj>
              </mc:Choice>
              <mc:Fallback>
                <p:oleObj name="Jednadžba" r:id="rId25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538" y="6153761"/>
                        <a:ext cx="247650" cy="344487"/>
                      </a:xfrm>
                      <a:prstGeom prst="rect">
                        <a:avLst/>
                      </a:prstGeom>
                      <a:solidFill>
                        <a:srgbClr val="CC99FF"/>
                      </a:solidFill>
                      <a:ln w="19050">
                        <a:solidFill>
                          <a:srgbClr val="6600CC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25"/>
          <p:cNvGraphicFramePr>
            <a:graphicFrameLocks noChangeAspect="1"/>
          </p:cNvGraphicFramePr>
          <p:nvPr>
            <p:extLst/>
          </p:nvPr>
        </p:nvGraphicFramePr>
        <p:xfrm>
          <a:off x="1995635" y="6255361"/>
          <a:ext cx="1905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7" name="Jednadžba" r:id="rId27" imgW="126720" imgH="101520" progId="Equation.3">
                  <p:embed/>
                </p:oleObj>
              </mc:Choice>
              <mc:Fallback>
                <p:oleObj name="Jednadžba" r:id="rId27" imgW="1267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635" y="6255361"/>
                        <a:ext cx="1905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25"/>
          <p:cNvGraphicFramePr>
            <a:graphicFrameLocks noChangeAspect="1"/>
          </p:cNvGraphicFramePr>
          <p:nvPr>
            <p:extLst/>
          </p:nvPr>
        </p:nvGraphicFramePr>
        <p:xfrm>
          <a:off x="3022237" y="4527996"/>
          <a:ext cx="284162" cy="17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8" name="Jednadžba" r:id="rId29" imgW="177480" imgH="126720" progId="Equation.3">
                  <p:embed/>
                </p:oleObj>
              </mc:Choice>
              <mc:Fallback>
                <p:oleObj name="Jednadžba" r:id="rId29" imgW="17748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237" y="4527996"/>
                        <a:ext cx="284162" cy="176213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25"/>
          <p:cNvGraphicFramePr>
            <a:graphicFrameLocks noChangeAspect="1"/>
          </p:cNvGraphicFramePr>
          <p:nvPr>
            <p:extLst/>
          </p:nvPr>
        </p:nvGraphicFramePr>
        <p:xfrm>
          <a:off x="3312238" y="4477277"/>
          <a:ext cx="5143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9" name="Jednadžba" r:id="rId31" imgW="342720" imgH="241200" progId="Equation.3">
                  <p:embed/>
                </p:oleObj>
              </mc:Choice>
              <mc:Fallback>
                <p:oleObj name="Jednadžba" r:id="rId31" imgW="342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2238" y="4477277"/>
                        <a:ext cx="514350" cy="30480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6"/>
          <p:cNvSpPr/>
          <p:nvPr/>
        </p:nvSpPr>
        <p:spPr>
          <a:xfrm rot="16080000">
            <a:off x="7890349" y="5799138"/>
            <a:ext cx="7419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600" b="1" dirty="0" smtClean="0">
                <a:solidFill>
                  <a:srgbClr val="6600CC"/>
                </a:solidFill>
              </a:rPr>
              <a:t>R.M.S.</a:t>
            </a:r>
            <a:endParaRPr lang="hr-HR" sz="1600" b="1" dirty="0">
              <a:solidFill>
                <a:srgbClr val="6600CC"/>
              </a:solidFill>
            </a:endParaRPr>
          </a:p>
        </p:txBody>
      </p:sp>
      <p:sp>
        <p:nvSpPr>
          <p:cNvPr id="62" name="Line 24">
            <a:extLst>
              <a:ext uri="{FF2B5EF4-FFF2-40B4-BE49-F238E27FC236}">
                <a16:creationId xmlns:a16="http://schemas.microsoft.com/office/drawing/2014/main" xmlns="" id="{C8E5FC6B-C69E-44EF-AE99-8BC43FFC58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54205" y="3454049"/>
            <a:ext cx="4746128" cy="1739735"/>
          </a:xfrm>
          <a:prstGeom prst="line">
            <a:avLst/>
          </a:prstGeom>
          <a:ln w="15875">
            <a:solidFill>
              <a:srgbClr val="0066FF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xmlns="" id="{3FD2D014-4784-464C-A448-0BDF2394CD78}"/>
              </a:ext>
            </a:extLst>
          </p:cNvPr>
          <p:cNvGrpSpPr/>
          <p:nvPr/>
        </p:nvGrpSpPr>
        <p:grpSpPr>
          <a:xfrm rot="17112494">
            <a:off x="11422747" y="3581487"/>
            <a:ext cx="200440" cy="160655"/>
            <a:chOff x="7594185" y="5113020"/>
            <a:chExt cx="200440" cy="160655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xmlns="" id="{D671F466-82AA-4D22-8FBB-A450413C8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4185" y="5113020"/>
              <a:ext cx="171450" cy="113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xmlns="" id="{5033A14E-38B5-42F8-B7E1-AC8F90F015E5}"/>
                </a:ext>
              </a:extLst>
            </p:cNvPr>
            <p:cNvCxnSpPr/>
            <p:nvPr/>
          </p:nvCxnSpPr>
          <p:spPr>
            <a:xfrm flipV="1">
              <a:off x="7626350" y="5156200"/>
              <a:ext cx="168275" cy="117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xmlns="" id="{3FD2D014-4784-464C-A448-0BDF2394CD78}"/>
              </a:ext>
            </a:extLst>
          </p:cNvPr>
          <p:cNvGrpSpPr/>
          <p:nvPr/>
        </p:nvGrpSpPr>
        <p:grpSpPr>
          <a:xfrm rot="17112494">
            <a:off x="11054168" y="2498478"/>
            <a:ext cx="200440" cy="160655"/>
            <a:chOff x="7594185" y="5113020"/>
            <a:chExt cx="200440" cy="160655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xmlns="" id="{D671F466-82AA-4D22-8FBB-A450413C8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4185" y="5113020"/>
              <a:ext cx="171450" cy="113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xmlns="" id="{5033A14E-38B5-42F8-B7E1-AC8F90F015E5}"/>
                </a:ext>
              </a:extLst>
            </p:cNvPr>
            <p:cNvCxnSpPr/>
            <p:nvPr/>
          </p:nvCxnSpPr>
          <p:spPr>
            <a:xfrm flipV="1">
              <a:off x="7626350" y="5156200"/>
              <a:ext cx="168275" cy="117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Line 24">
            <a:extLst>
              <a:ext uri="{FF2B5EF4-FFF2-40B4-BE49-F238E27FC236}">
                <a16:creationId xmlns:a16="http://schemas.microsoft.com/office/drawing/2014/main" xmlns="" id="{C8E5FC6B-C69E-44EF-AE99-8BC43FFC58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52766" y="998342"/>
            <a:ext cx="2396058" cy="875958"/>
          </a:xfrm>
          <a:prstGeom prst="line">
            <a:avLst/>
          </a:prstGeom>
          <a:ln w="15875">
            <a:solidFill>
              <a:srgbClr val="0066FF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xmlns="" id="{3FD2D014-4784-464C-A448-0BDF2394CD78}"/>
              </a:ext>
            </a:extLst>
          </p:cNvPr>
          <p:cNvGrpSpPr/>
          <p:nvPr/>
        </p:nvGrpSpPr>
        <p:grpSpPr>
          <a:xfrm rot="17112494">
            <a:off x="10650574" y="1356608"/>
            <a:ext cx="200440" cy="160655"/>
            <a:chOff x="7594185" y="5113020"/>
            <a:chExt cx="200440" cy="160655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xmlns="" id="{D671F466-82AA-4D22-8FBB-A450413C8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4185" y="5113020"/>
              <a:ext cx="171450" cy="113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xmlns="" id="{5033A14E-38B5-42F8-B7E1-AC8F90F015E5}"/>
                </a:ext>
              </a:extLst>
            </p:cNvPr>
            <p:cNvCxnSpPr/>
            <p:nvPr/>
          </p:nvCxnSpPr>
          <p:spPr>
            <a:xfrm flipV="1">
              <a:off x="7626350" y="5156200"/>
              <a:ext cx="168275" cy="117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643543" y="702622"/>
                <a:ext cx="842154" cy="276999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=60°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3543" y="702622"/>
                <a:ext cx="842154" cy="276999"/>
              </a:xfrm>
              <a:prstGeom prst="rect">
                <a:avLst/>
              </a:prstGeom>
              <a:blipFill rotWithShape="0">
                <a:blip r:embed="rId33"/>
                <a:stretch>
                  <a:fillRect l="-2857" r="-5000" b="-4167"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367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100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100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2" grpId="0" animBg="1"/>
      <p:bldP spid="69" grpId="0"/>
      <p:bldP spid="70" grpId="0"/>
      <p:bldP spid="76" grpId="0"/>
      <p:bldP spid="57" grpId="0"/>
      <p:bldP spid="62" grpId="0" animBg="1"/>
      <p:bldP spid="85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442" y="221887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</a:t>
            </a:r>
            <a:r>
              <a:rPr lang="hr-HR" sz="2800" dirty="0" smtClean="0"/>
              <a:t>maksimalnih normalnih naprezanja </a:t>
            </a:r>
            <a:endParaRPr lang="hr-HR" sz="2800" dirty="0"/>
          </a:p>
        </p:txBody>
      </p:sp>
      <p:sp>
        <p:nvSpPr>
          <p:cNvPr id="227" name="Content Placeholder 2">
            <a:extLst>
              <a:ext uri="{FF2B5EF4-FFF2-40B4-BE49-F238E27FC236}">
                <a16:creationId xmlns="" xmlns:a16="http://schemas.microsoft.com/office/drawing/2014/main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656" y="946159"/>
            <a:ext cx="4413488" cy="5141982"/>
          </a:xfrm>
        </p:spPr>
        <p:txBody>
          <a:bodyPr>
            <a:normAutofit/>
          </a:bodyPr>
          <a:lstStyle/>
          <a:p>
            <a:pPr lvl="0"/>
            <a:r>
              <a:rPr lang="hr-HR" sz="1800" dirty="0" smtClean="0">
                <a:solidFill>
                  <a:prstClr val="black"/>
                </a:solidFill>
              </a:rPr>
              <a:t>Maksimalna normalna naprezanja:</a:t>
            </a:r>
          </a:p>
          <a:p>
            <a:pPr lvl="0"/>
            <a:endParaRPr lang="hr-HR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r-HR" sz="1800" dirty="0" smtClean="0">
                <a:solidFill>
                  <a:prstClr val="black"/>
                </a:solidFill>
              </a:rPr>
              <a:t>                         </a:t>
            </a:r>
          </a:p>
          <a:p>
            <a:pPr lvl="0"/>
            <a:endParaRPr lang="hr-HR" sz="1800" dirty="0" smtClean="0">
              <a:solidFill>
                <a:prstClr val="black"/>
              </a:solidFill>
            </a:endParaRPr>
          </a:p>
          <a:p>
            <a:pPr lvl="0"/>
            <a:endParaRPr lang="hr-HR" sz="1800" dirty="0" smtClean="0">
              <a:solidFill>
                <a:prstClr val="black"/>
              </a:solidFill>
            </a:endParaRPr>
          </a:p>
          <a:p>
            <a:pPr lvl="0"/>
            <a:endParaRPr lang="hr-HR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r-HR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r-HR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r-HR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r-HR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r-HR" sz="1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endParaRPr lang="hr-HR" sz="2000" dirty="0"/>
          </a:p>
        </p:txBody>
      </p:sp>
      <p:graphicFrame>
        <p:nvGraphicFramePr>
          <p:cNvPr id="32" name="Object 25"/>
          <p:cNvGraphicFramePr>
            <a:graphicFrameLocks noChangeAspect="1"/>
          </p:cNvGraphicFramePr>
          <p:nvPr>
            <p:extLst/>
          </p:nvPr>
        </p:nvGraphicFramePr>
        <p:xfrm>
          <a:off x="485775" y="1658938"/>
          <a:ext cx="4419600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Jednadžba" r:id="rId3" imgW="2946240" imgH="482400" progId="Equation.3">
                  <p:embed/>
                </p:oleObj>
              </mc:Choice>
              <mc:Fallback>
                <p:oleObj name="Jednadžba" r:id="rId3" imgW="29462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1658938"/>
                        <a:ext cx="4419600" cy="72866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5"/>
          <p:cNvGraphicFramePr>
            <a:graphicFrameLocks noChangeAspect="1"/>
          </p:cNvGraphicFramePr>
          <p:nvPr>
            <p:extLst/>
          </p:nvPr>
        </p:nvGraphicFramePr>
        <p:xfrm>
          <a:off x="485775" y="3025439"/>
          <a:ext cx="18478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Jednadžba" r:id="rId5" imgW="1231560" imgH="228600" progId="Equation.3">
                  <p:embed/>
                </p:oleObj>
              </mc:Choice>
              <mc:Fallback>
                <p:oleObj name="Jednadžba" r:id="rId5" imgW="1231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3025439"/>
                        <a:ext cx="1847850" cy="34290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49965" y="1833412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(tlak)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86716" y="3012223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(vlak)</a:t>
            </a:r>
            <a:endParaRPr lang="hr-HR" b="1" dirty="0">
              <a:solidFill>
                <a:srgbClr val="FF0000"/>
              </a:solidFill>
            </a:endParaRPr>
          </a:p>
        </p:txBody>
      </p:sp>
      <p:pic>
        <p:nvPicPr>
          <p:cNvPr id="94" name="Picture 9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09700" y="2450766"/>
            <a:ext cx="4788000" cy="3529381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47328" y="3587837"/>
            <a:ext cx="4634752" cy="2680446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66400" y="3372683"/>
            <a:ext cx="1872000" cy="3274636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45021" y="1993870"/>
            <a:ext cx="4568602" cy="2696935"/>
          </a:xfrm>
          <a:prstGeom prst="rect">
            <a:avLst/>
          </a:prstGeom>
        </p:spPr>
      </p:pic>
      <p:sp>
        <p:nvSpPr>
          <p:cNvPr id="98" name="TextBox 97"/>
          <p:cNvSpPr txBox="1"/>
          <p:nvPr/>
        </p:nvSpPr>
        <p:spPr>
          <a:xfrm rot="19759749">
            <a:off x="4576245" y="548462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99" name="TextBox 98"/>
          <p:cNvSpPr txBox="1"/>
          <p:nvPr/>
        </p:nvSpPr>
        <p:spPr>
          <a:xfrm rot="19759749">
            <a:off x="8078097" y="5642222"/>
            <a:ext cx="328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</a:t>
            </a:r>
          </a:p>
        </p:txBody>
      </p:sp>
      <p:sp>
        <p:nvSpPr>
          <p:cNvPr id="100" name="Flowchart: Connector 99">
            <a:extLst>
              <a:ext uri="{FF2B5EF4-FFF2-40B4-BE49-F238E27FC236}">
                <a16:creationId xmlns="" xmlns:a16="http://schemas.microsoft.com/office/drawing/2014/main" id="{2AAE102C-B65B-4CE3-9C4D-344DDA0DE2F0}"/>
              </a:ext>
            </a:extLst>
          </p:cNvPr>
          <p:cNvSpPr/>
          <p:nvPr/>
        </p:nvSpPr>
        <p:spPr>
          <a:xfrm>
            <a:off x="8026673" y="2361294"/>
            <a:ext cx="238125" cy="23812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1" name="Rectangle 100"/>
          <p:cNvSpPr/>
          <p:nvPr/>
        </p:nvSpPr>
        <p:spPr>
          <a:xfrm rot="19807311">
            <a:off x="8041075" y="191893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Flowchart: Connector 101">
            <a:extLst>
              <a:ext uri="{FF2B5EF4-FFF2-40B4-BE49-F238E27FC236}">
                <a16:creationId xmlns="" xmlns:a16="http://schemas.microsoft.com/office/drawing/2014/main" id="{85707A8E-1632-4E82-80C5-3E71BEF92BF8}"/>
              </a:ext>
            </a:extLst>
          </p:cNvPr>
          <p:cNvSpPr/>
          <p:nvPr/>
        </p:nvSpPr>
        <p:spPr>
          <a:xfrm>
            <a:off x="8917261" y="3900284"/>
            <a:ext cx="238125" cy="23812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3" name="Rectangle 102"/>
          <p:cNvSpPr/>
          <p:nvPr/>
        </p:nvSpPr>
        <p:spPr>
          <a:xfrm rot="19812743">
            <a:off x="9233086" y="399737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04" name="Flowchart: Connector 103">
            <a:extLst>
              <a:ext uri="{FF2B5EF4-FFF2-40B4-BE49-F238E27FC236}">
                <a16:creationId xmlns="" xmlns:a16="http://schemas.microsoft.com/office/drawing/2014/main" id="{26BA29A6-AFBA-4947-9A15-9F1D60042971}"/>
              </a:ext>
            </a:extLst>
          </p:cNvPr>
          <p:cNvSpPr/>
          <p:nvPr/>
        </p:nvSpPr>
        <p:spPr>
          <a:xfrm>
            <a:off x="5841013" y="5663673"/>
            <a:ext cx="238125" cy="238126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5" name="Rectangle 104"/>
          <p:cNvSpPr/>
          <p:nvPr/>
        </p:nvSpPr>
        <p:spPr>
          <a:xfrm rot="19815991">
            <a:off x="5748194" y="59466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00B0F0"/>
                </a:solidFill>
              </a:rPr>
              <a:t>3</a:t>
            </a:r>
            <a:endParaRPr lang="hr-HR" b="1" dirty="0">
              <a:solidFill>
                <a:srgbClr val="00B0F0"/>
              </a:solidFill>
            </a:endParaRPr>
          </a:p>
        </p:txBody>
      </p:sp>
      <p:sp>
        <p:nvSpPr>
          <p:cNvPr id="106" name="Flowchart: Connector 105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>
            <a:off x="4939102" y="4138410"/>
            <a:ext cx="238125" cy="238126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7" name="Rectangle 106"/>
          <p:cNvSpPr/>
          <p:nvPr/>
        </p:nvSpPr>
        <p:spPr>
          <a:xfrm rot="19828197">
            <a:off x="4505040" y="398735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92D050"/>
                </a:solidFill>
              </a:rPr>
              <a:t>4</a:t>
            </a:r>
            <a:endParaRPr lang="hr-HR" b="1" dirty="0">
              <a:solidFill>
                <a:srgbClr val="92D050"/>
              </a:solidFill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6405159" y="3777128"/>
            <a:ext cx="1265370" cy="728806"/>
            <a:chOff x="7986590" y="2706133"/>
            <a:chExt cx="1265370" cy="728806"/>
          </a:xfrm>
        </p:grpSpPr>
        <p:cxnSp>
          <p:nvCxnSpPr>
            <p:cNvPr id="109" name="Straight Connector 108"/>
            <p:cNvCxnSpPr/>
            <p:nvPr/>
          </p:nvCxnSpPr>
          <p:spPr>
            <a:xfrm flipV="1">
              <a:off x="7986590" y="2723985"/>
              <a:ext cx="430643" cy="710953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glow rad="101600">
                <a:schemeClr val="tx1"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V="1">
              <a:off x="8420572" y="2706133"/>
              <a:ext cx="828048" cy="19367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glow rad="101600">
                <a:schemeClr val="tx1"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V="1">
              <a:off x="7986590" y="3423583"/>
              <a:ext cx="827051" cy="11356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glow rad="101600">
                <a:schemeClr val="tx1"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8817279" y="2706229"/>
              <a:ext cx="434681" cy="71739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glow rad="101600">
                <a:schemeClr val="tx1"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Rectangle 112"/>
          <p:cNvSpPr/>
          <p:nvPr/>
        </p:nvSpPr>
        <p:spPr>
          <a:xfrm>
            <a:off x="7003523" y="1990559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hr-H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>
            <a:off x="7002728" y="3132843"/>
            <a:ext cx="47810" cy="1367413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7018667" y="3789812"/>
            <a:ext cx="18649" cy="357211"/>
          </a:xfrm>
          <a:prstGeom prst="line">
            <a:avLst/>
          </a:prstGeom>
          <a:ln>
            <a:solidFill>
              <a:srgbClr val="7030A0"/>
            </a:solidFill>
          </a:ln>
          <a:effectLst>
            <a:glow rad="63500">
              <a:srgbClr val="7030A0">
                <a:alpha val="40000"/>
              </a:srgb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042636" y="4159381"/>
            <a:ext cx="7589" cy="340875"/>
          </a:xfrm>
          <a:prstGeom prst="line">
            <a:avLst/>
          </a:prstGeom>
          <a:ln>
            <a:solidFill>
              <a:srgbClr val="7030A0"/>
            </a:solidFill>
          </a:ln>
          <a:effectLst>
            <a:glow rad="63500">
              <a:srgbClr val="7030A0">
                <a:alpha val="40000"/>
              </a:srgb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7" name="Rectangle 116"/>
              <p:cNvSpPr/>
              <p:nvPr/>
            </p:nvSpPr>
            <p:spPr>
              <a:xfrm>
                <a:off x="6937543" y="3748602"/>
                <a:ext cx="47371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</m:e>
                        <m:sub>
                          <m:r>
                            <a:rPr lang="hr-HR" sz="1600" b="1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hr-HR" sz="1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7" name="Rectangle 1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7543" y="3748602"/>
                <a:ext cx="473719" cy="33855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0" name="Rectangle 119"/>
              <p:cNvSpPr/>
              <p:nvPr/>
            </p:nvSpPr>
            <p:spPr>
              <a:xfrm>
                <a:off x="6949102" y="4093257"/>
                <a:ext cx="47371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</m:e>
                        <m:sub>
                          <m:r>
                            <a:rPr lang="hr-HR" sz="1600" b="1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hr-HR" sz="1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0" name="Rectangle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102" y="4093257"/>
                <a:ext cx="473719" cy="33855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1" name="Picture 12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43672" y="2298494"/>
            <a:ext cx="836122" cy="840407"/>
          </a:xfrm>
          <a:prstGeom prst="rect">
            <a:avLst/>
          </a:prstGeom>
        </p:spPr>
      </p:pic>
      <p:sp>
        <p:nvSpPr>
          <p:cNvPr id="123" name="Rectangle 122"/>
          <p:cNvSpPr/>
          <p:nvPr/>
        </p:nvSpPr>
        <p:spPr>
          <a:xfrm rot="20831039">
            <a:off x="6311013" y="2248396"/>
            <a:ext cx="4940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30°</a:t>
            </a: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4" name="Picture 12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07062" y="2599420"/>
            <a:ext cx="1103177" cy="959883"/>
          </a:xfrm>
          <a:prstGeom prst="rect">
            <a:avLst/>
          </a:prstGeom>
        </p:spPr>
      </p:pic>
      <p:pic>
        <p:nvPicPr>
          <p:cNvPr id="127" name="Picture 12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19329" y="3582557"/>
            <a:ext cx="1320458" cy="1550747"/>
          </a:xfrm>
          <a:prstGeom prst="rect">
            <a:avLst/>
          </a:prstGeom>
        </p:spPr>
      </p:pic>
      <p:cxnSp>
        <p:nvCxnSpPr>
          <p:cNvPr id="128" name="Straight Connector 127"/>
          <p:cNvCxnSpPr/>
          <p:nvPr/>
        </p:nvCxnSpPr>
        <p:spPr>
          <a:xfrm flipV="1">
            <a:off x="3552897" y="2351398"/>
            <a:ext cx="8344031" cy="3100100"/>
          </a:xfrm>
          <a:prstGeom prst="line">
            <a:avLst/>
          </a:prstGeom>
          <a:ln w="19050">
            <a:solidFill>
              <a:srgbClr val="0000FF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 rot="20314317">
            <a:off x="11495735" y="1913719"/>
            <a:ext cx="5982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 err="1" smtClean="0">
                <a:solidFill>
                  <a:srgbClr val="0000FF"/>
                </a:solidFill>
              </a:rPr>
              <a:t>n.o</a:t>
            </a:r>
            <a:r>
              <a:rPr lang="hr-HR" sz="2000" b="1" dirty="0" smtClean="0">
                <a:solidFill>
                  <a:srgbClr val="0000FF"/>
                </a:solidFill>
              </a:rPr>
              <a:t>.</a:t>
            </a:r>
            <a:endParaRPr lang="hr-HR" sz="2000" b="1" dirty="0">
              <a:solidFill>
                <a:srgbClr val="0000FF"/>
              </a:solidFill>
            </a:endParaRPr>
          </a:p>
        </p:txBody>
      </p:sp>
      <p:sp>
        <p:nvSpPr>
          <p:cNvPr id="132" name="Line 24">
            <a:extLst>
              <a:ext uri="{FF2B5EF4-FFF2-40B4-BE49-F238E27FC236}">
                <a16:creationId xmlns:a16="http://schemas.microsoft.com/office/drawing/2014/main" xmlns="" id="{C8E5FC6B-C69E-44EF-AE99-8BC43FFC58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1689" y="4011648"/>
            <a:ext cx="4746128" cy="1739735"/>
          </a:xfrm>
          <a:prstGeom prst="line">
            <a:avLst/>
          </a:prstGeom>
          <a:ln w="15875">
            <a:solidFill>
              <a:srgbClr val="0066FF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grpSp>
        <p:nvGrpSpPr>
          <p:cNvPr id="133" name="Group 132">
            <a:extLst>
              <a:ext uri="{FF2B5EF4-FFF2-40B4-BE49-F238E27FC236}">
                <a16:creationId xmlns:a16="http://schemas.microsoft.com/office/drawing/2014/main" xmlns="" id="{3FD2D014-4784-464C-A448-0BDF2394CD78}"/>
              </a:ext>
            </a:extLst>
          </p:cNvPr>
          <p:cNvGrpSpPr/>
          <p:nvPr/>
        </p:nvGrpSpPr>
        <p:grpSpPr>
          <a:xfrm rot="17112494">
            <a:off x="10321032" y="4082134"/>
            <a:ext cx="200440" cy="160655"/>
            <a:chOff x="7594185" y="5113020"/>
            <a:chExt cx="200440" cy="160655"/>
          </a:xfrm>
        </p:grpSpPr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xmlns="" id="{D671F466-82AA-4D22-8FBB-A450413C8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4185" y="5113020"/>
              <a:ext cx="171450" cy="113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xmlns="" id="{5033A14E-38B5-42F8-B7E1-AC8F90F015E5}"/>
                </a:ext>
              </a:extLst>
            </p:cNvPr>
            <p:cNvCxnSpPr/>
            <p:nvPr/>
          </p:nvCxnSpPr>
          <p:spPr>
            <a:xfrm flipV="1">
              <a:off x="7626350" y="5156200"/>
              <a:ext cx="168275" cy="117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xmlns="" id="{3FD2D014-4784-464C-A448-0BDF2394CD78}"/>
              </a:ext>
            </a:extLst>
          </p:cNvPr>
          <p:cNvGrpSpPr/>
          <p:nvPr/>
        </p:nvGrpSpPr>
        <p:grpSpPr>
          <a:xfrm rot="17112494">
            <a:off x="9925872" y="2954968"/>
            <a:ext cx="200440" cy="160655"/>
            <a:chOff x="7594185" y="5113020"/>
            <a:chExt cx="200440" cy="160655"/>
          </a:xfrm>
        </p:grpSpPr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xmlns="" id="{D671F466-82AA-4D22-8FBB-A450413C8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4185" y="5113020"/>
              <a:ext cx="171450" cy="113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xmlns="" id="{5033A14E-38B5-42F8-B7E1-AC8F90F015E5}"/>
                </a:ext>
              </a:extLst>
            </p:cNvPr>
            <p:cNvCxnSpPr/>
            <p:nvPr/>
          </p:nvCxnSpPr>
          <p:spPr>
            <a:xfrm flipV="1">
              <a:off x="7626350" y="5156200"/>
              <a:ext cx="168275" cy="117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Line 24">
            <a:extLst>
              <a:ext uri="{FF2B5EF4-FFF2-40B4-BE49-F238E27FC236}">
                <a16:creationId xmlns:a16="http://schemas.microsoft.com/office/drawing/2014/main" xmlns="" id="{C8E5FC6B-C69E-44EF-AE99-8BC43FFC58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4799" y="1602580"/>
            <a:ext cx="2396058" cy="875958"/>
          </a:xfrm>
          <a:prstGeom prst="line">
            <a:avLst/>
          </a:prstGeom>
          <a:ln w="15875">
            <a:solidFill>
              <a:srgbClr val="0066FF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xmlns="" id="{3FD2D014-4784-464C-A448-0BDF2394CD78}"/>
              </a:ext>
            </a:extLst>
          </p:cNvPr>
          <p:cNvGrpSpPr/>
          <p:nvPr/>
        </p:nvGrpSpPr>
        <p:grpSpPr>
          <a:xfrm rot="17112494">
            <a:off x="9549060" y="1895781"/>
            <a:ext cx="200440" cy="160655"/>
            <a:chOff x="7594185" y="5113020"/>
            <a:chExt cx="200440" cy="160655"/>
          </a:xfrm>
        </p:grpSpPr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xmlns="" id="{D671F466-82AA-4D22-8FBB-A450413C8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4185" y="5113020"/>
              <a:ext cx="171450" cy="113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xmlns="" id="{5033A14E-38B5-42F8-B7E1-AC8F90F015E5}"/>
                </a:ext>
              </a:extLst>
            </p:cNvPr>
            <p:cNvCxnSpPr/>
            <p:nvPr/>
          </p:nvCxnSpPr>
          <p:spPr>
            <a:xfrm flipV="1">
              <a:off x="7626350" y="5156200"/>
              <a:ext cx="168275" cy="117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227006">
            <a:off x="10564236" y="1408591"/>
            <a:ext cx="779524" cy="264828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3" name="Rectangle 142"/>
              <p:cNvSpPr/>
              <p:nvPr/>
            </p:nvSpPr>
            <p:spPr>
              <a:xfrm rot="20396835">
                <a:off x="10578040" y="1143680"/>
                <a:ext cx="479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hr-H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hr-HR" b="1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3" name="Rectangle 1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96835">
                <a:off x="10578040" y="1143680"/>
                <a:ext cx="479554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4" name="Rectangle 143"/>
              <p:cNvSpPr/>
              <p:nvPr/>
            </p:nvSpPr>
            <p:spPr>
              <a:xfrm rot="20396835">
                <a:off x="10835240" y="3914080"/>
                <a:ext cx="479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hr-H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hr-HR" b="1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4" name="Rectangle 1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96835">
                <a:off x="10835240" y="3914080"/>
                <a:ext cx="479554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5" name="Picture 14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916042" y="3385543"/>
            <a:ext cx="228150" cy="313242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791279" y="1725266"/>
            <a:ext cx="199631" cy="30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2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  <p:bldP spid="143" grpId="0"/>
      <p:bldP spid="1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A477C8-3469-488B-AB20-83F1C25FE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2613"/>
            <a:ext cx="11001499" cy="6034350"/>
          </a:xfrm>
        </p:spPr>
        <p:txBody>
          <a:bodyPr/>
          <a:lstStyle/>
          <a:p>
            <a:r>
              <a:rPr lang="hr-HR" dirty="0" smtClean="0"/>
              <a:t>Primjenom jezgre poprečnog presjeka odrediti maksimalna normalna naprezanja. F=150 </a:t>
            </a:r>
            <a:r>
              <a:rPr lang="hr-HR" dirty="0"/>
              <a:t>kN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8" y="2346961"/>
            <a:ext cx="4284000" cy="469271"/>
          </a:xfrm>
          <a:prstGeom prst="rect">
            <a:avLst/>
          </a:prstGeom>
        </p:spPr>
      </p:pic>
      <p:graphicFrame>
        <p:nvGraphicFramePr>
          <p:cNvPr id="12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359801"/>
              </p:ext>
            </p:extLst>
          </p:nvPr>
        </p:nvGraphicFramePr>
        <p:xfrm>
          <a:off x="1342638" y="4758235"/>
          <a:ext cx="2488705" cy="634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4" name="Jednadžba" r:id="rId4" imgW="1600200" imgH="469800" progId="Equation.3">
                  <p:embed/>
                </p:oleObj>
              </mc:Choice>
              <mc:Fallback>
                <p:oleObj name="Jednadžba" r:id="rId4" imgW="16002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2638" y="4758235"/>
                        <a:ext cx="2488705" cy="634048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80996"/>
              </p:ext>
            </p:extLst>
          </p:nvPr>
        </p:nvGraphicFramePr>
        <p:xfrm>
          <a:off x="1657639" y="5713373"/>
          <a:ext cx="18970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5" name="Jednadžba" r:id="rId6" imgW="1218960" imgH="253800" progId="Equation.3">
                  <p:embed/>
                </p:oleObj>
              </mc:Choice>
              <mc:Fallback>
                <p:oleObj name="Jednadžba" r:id="rId6" imgW="12189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639" y="5713373"/>
                        <a:ext cx="1897063" cy="342900"/>
                      </a:xfrm>
                      <a:prstGeom prst="rect">
                        <a:avLst/>
                      </a:prstGeom>
                      <a:solidFill>
                        <a:srgbClr val="FF9999"/>
                      </a:solidFill>
                      <a:ln w="28575">
                        <a:solidFill>
                          <a:srgbClr val="FF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6042" y="3183390"/>
            <a:ext cx="4160258" cy="1133276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2888456" y="3385597"/>
            <a:ext cx="3032" cy="912019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63500">
              <a:srgbClr val="FF0000">
                <a:alpha val="40000"/>
              </a:srgb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88456" y="3503052"/>
            <a:ext cx="9428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b="1" dirty="0" smtClean="0">
                <a:solidFill>
                  <a:srgbClr val="FF0000"/>
                </a:solidFill>
              </a:rPr>
              <a:t>150 </a:t>
            </a:r>
            <a:r>
              <a:rPr lang="hr-HR" sz="1600" b="1" dirty="0" err="1" smtClean="0">
                <a:solidFill>
                  <a:srgbClr val="FF0000"/>
                </a:solidFill>
              </a:rPr>
              <a:t>kNm</a:t>
            </a:r>
            <a:endParaRPr lang="hr-HR" sz="1600" b="1" dirty="0">
              <a:solidFill>
                <a:srgbClr val="FF000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7714" y="1290816"/>
            <a:ext cx="3942095" cy="180755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 rot="20831039">
            <a:off x="7457003" y="1341393"/>
            <a:ext cx="4940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30°</a:t>
            </a: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67719" y="1033751"/>
            <a:ext cx="4500000" cy="463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2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20046F-E22D-4F2F-95AE-29D37AAC4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270" y="277427"/>
            <a:ext cx="10884716" cy="1325563"/>
          </a:xfrm>
        </p:spPr>
        <p:txBody>
          <a:bodyPr/>
          <a:lstStyle/>
          <a:p>
            <a:r>
              <a:rPr lang="hr-HR" dirty="0"/>
              <a:t>Geometrijske karakteristike poprečnog presjeka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205C1B-AD69-4FBD-99D9-1D364BAD7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70" y="1816769"/>
            <a:ext cx="11031646" cy="3799864"/>
          </a:xfrm>
        </p:spPr>
        <p:txBody>
          <a:bodyPr/>
          <a:lstStyle/>
          <a:p>
            <a:r>
              <a:rPr lang="hr-HR" sz="2400" dirty="0"/>
              <a:t>Težište presjeka: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5D75D941-B861-43C6-9769-2B87B86BC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116" y="-39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7" name="Object 25"/>
          <p:cNvGraphicFramePr>
            <a:graphicFrameLocks noChangeAspect="1"/>
          </p:cNvGraphicFramePr>
          <p:nvPr>
            <p:extLst/>
          </p:nvPr>
        </p:nvGraphicFramePr>
        <p:xfrm>
          <a:off x="766763" y="2797175"/>
          <a:ext cx="45942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1" name="Jednadžba" r:id="rId3" imgW="2743200" imgH="228600" progId="Equation.3">
                  <p:embed/>
                </p:oleObj>
              </mc:Choice>
              <mc:Fallback>
                <p:oleObj name="Jednadžba" r:id="rId3" imgW="2743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2797175"/>
                        <a:ext cx="4594225" cy="3460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 rot="19759749">
            <a:off x="4680851" y="4983483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solidFill>
                  <a:srgbClr val="FF0000"/>
                </a:solidFill>
              </a:rPr>
              <a:t>v</a:t>
            </a:r>
            <a:endParaRPr lang="hr-HR" sz="2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759749">
            <a:off x="8052406" y="584645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>
                <a:solidFill>
                  <a:srgbClr val="FF0000"/>
                </a:solidFill>
              </a:rPr>
              <a:t>u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7521" y="2088289"/>
            <a:ext cx="4813966" cy="439678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5377" y="2088289"/>
            <a:ext cx="4426110" cy="439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07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EE1503-AF34-4C0E-8AE0-503CB41358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510639"/>
            <a:ext cx="10687792" cy="6323736"/>
          </a:xfrm>
        </p:spPr>
        <p:txBody>
          <a:bodyPr/>
          <a:lstStyle/>
          <a:p>
            <a:r>
              <a:rPr lang="hr-HR" sz="2400" dirty="0" smtClean="0">
                <a:latin typeface="Calibri Body"/>
              </a:rPr>
              <a:t>Glavni </a:t>
            </a:r>
            <a:r>
              <a:rPr lang="hr-HR" sz="2400" smtClean="0">
                <a:latin typeface="Calibri Body"/>
              </a:rPr>
              <a:t>središnji momenti </a:t>
            </a:r>
            <a:r>
              <a:rPr lang="hr-HR" sz="2400" dirty="0">
                <a:latin typeface="Calibri Body"/>
              </a:rPr>
              <a:t>tromosti: </a:t>
            </a:r>
            <a:endParaRPr lang="hr-HR" sz="2400" dirty="0" smtClean="0">
              <a:latin typeface="Calibri Body"/>
            </a:endParaRPr>
          </a:p>
          <a:p>
            <a:pPr marL="0" indent="0">
              <a:buNone/>
            </a:pPr>
            <a:endParaRPr lang="hr-HR" sz="2400" dirty="0" smtClean="0">
              <a:latin typeface="Calibri Body"/>
            </a:endParaRPr>
          </a:p>
          <a:p>
            <a:endParaRPr lang="hr-HR" sz="2000" dirty="0">
              <a:latin typeface="Calibri Body"/>
            </a:endParaRPr>
          </a:p>
          <a:p>
            <a:endParaRPr lang="hr-HR" sz="2000" dirty="0" smtClean="0">
              <a:latin typeface="Calibri Body"/>
            </a:endParaRPr>
          </a:p>
          <a:p>
            <a:pPr marL="0" indent="0">
              <a:buNone/>
            </a:pPr>
            <a:endParaRPr lang="hr-HR" sz="2000" dirty="0">
              <a:latin typeface="Calibri Body"/>
            </a:endParaRPr>
          </a:p>
          <a:p>
            <a:endParaRPr lang="hr-HR" sz="2000" dirty="0" smtClean="0">
              <a:latin typeface="Calibri Body"/>
            </a:endParaRPr>
          </a:p>
          <a:p>
            <a:endParaRPr lang="hr-HR" sz="2000" dirty="0" smtClean="0">
              <a:latin typeface="Calibri Body"/>
            </a:endParaRPr>
          </a:p>
          <a:p>
            <a:endParaRPr lang="hr-HR" sz="2000" dirty="0">
              <a:latin typeface="Calibri Body"/>
            </a:endParaRPr>
          </a:p>
          <a:p>
            <a:pPr marL="0" indent="0">
              <a:buNone/>
            </a:pPr>
            <a:endParaRPr lang="hr-HR" sz="2000" dirty="0" smtClean="0">
              <a:latin typeface="Calibri Body"/>
            </a:endParaRPr>
          </a:p>
          <a:p>
            <a:pPr lvl="0"/>
            <a:r>
              <a:rPr lang="hr-HR" sz="2400" dirty="0" smtClean="0">
                <a:solidFill>
                  <a:prstClr val="black"/>
                </a:solidFill>
                <a:latin typeface="Calibri Body"/>
              </a:rPr>
              <a:t>Glavni polumjeri tromosti:</a:t>
            </a:r>
            <a:endParaRPr lang="hr-HR" sz="2400" dirty="0">
              <a:solidFill>
                <a:prstClr val="black"/>
              </a:solidFill>
              <a:latin typeface="Calibri Body"/>
            </a:endParaRPr>
          </a:p>
        </p:txBody>
      </p:sp>
      <p:graphicFrame>
        <p:nvGraphicFramePr>
          <p:cNvPr id="9" name="Object 25"/>
          <p:cNvGraphicFramePr>
            <a:graphicFrameLocks noChangeAspect="1"/>
          </p:cNvGraphicFramePr>
          <p:nvPr>
            <p:extLst/>
          </p:nvPr>
        </p:nvGraphicFramePr>
        <p:xfrm>
          <a:off x="1235056" y="1469758"/>
          <a:ext cx="5478462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name="Jednadžba" r:id="rId3" imgW="3390840" imgH="495000" progId="Equation.3">
                  <p:embed/>
                </p:oleObj>
              </mc:Choice>
              <mc:Fallback>
                <p:oleObj name="Jednadžba" r:id="rId3" imgW="339084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5056" y="1469758"/>
                        <a:ext cx="5478462" cy="747712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5"/>
          <p:cNvGraphicFramePr>
            <a:graphicFrameLocks noChangeAspect="1"/>
          </p:cNvGraphicFramePr>
          <p:nvPr>
            <p:extLst/>
          </p:nvPr>
        </p:nvGraphicFramePr>
        <p:xfrm>
          <a:off x="1242993" y="2647683"/>
          <a:ext cx="5586413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Jednadžba" r:id="rId5" imgW="3492360" imgH="495000" progId="Equation.3">
                  <p:embed/>
                </p:oleObj>
              </mc:Choice>
              <mc:Fallback>
                <p:oleObj name="Jednadžba" r:id="rId5" imgW="34923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2993" y="2647683"/>
                        <a:ext cx="5586413" cy="74930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5"/>
          <p:cNvGraphicFramePr>
            <a:graphicFrameLocks noChangeAspect="1"/>
          </p:cNvGraphicFramePr>
          <p:nvPr>
            <p:extLst/>
          </p:nvPr>
        </p:nvGraphicFramePr>
        <p:xfrm>
          <a:off x="9567863" y="2282825"/>
          <a:ext cx="8001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" name="Jednadžba" r:id="rId7" imgW="533160" imgH="253800" progId="Equation.3">
                  <p:embed/>
                </p:oleObj>
              </mc:Choice>
              <mc:Fallback>
                <p:oleObj name="Jednadžba" r:id="rId7" imgW="5331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67863" y="2282825"/>
                        <a:ext cx="800100" cy="38417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5"/>
          <p:cNvGraphicFramePr>
            <a:graphicFrameLocks noChangeAspect="1"/>
          </p:cNvGraphicFramePr>
          <p:nvPr>
            <p:extLst/>
          </p:nvPr>
        </p:nvGraphicFramePr>
        <p:xfrm>
          <a:off x="2057400" y="5103813"/>
          <a:ext cx="260667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2" name="Jednadžba" r:id="rId9" imgW="1612800" imgH="469800" progId="Equation.3">
                  <p:embed/>
                </p:oleObj>
              </mc:Choice>
              <mc:Fallback>
                <p:oleObj name="Jednadžba" r:id="rId9" imgW="16128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103813"/>
                        <a:ext cx="2606675" cy="7080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5"/>
          <p:cNvGraphicFramePr>
            <a:graphicFrameLocks noChangeAspect="1"/>
          </p:cNvGraphicFramePr>
          <p:nvPr>
            <p:extLst/>
          </p:nvPr>
        </p:nvGraphicFramePr>
        <p:xfrm>
          <a:off x="5656263" y="5103813"/>
          <a:ext cx="2770187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3" name="Jednadžba" r:id="rId11" imgW="1714320" imgH="469800" progId="Equation.3">
                  <p:embed/>
                </p:oleObj>
              </mc:Choice>
              <mc:Fallback>
                <p:oleObj name="Jednadžba" r:id="rId11" imgW="17143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6263" y="5103813"/>
                        <a:ext cx="2770187" cy="70802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363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sp>
        <p:nvSpPr>
          <p:cNvPr id="227" name="Content Placeholder 2">
            <a:extLst>
              <a:ext uri="{FF2B5EF4-FFF2-40B4-BE49-F238E27FC236}">
                <a16:creationId xmlns:a16="http://schemas.microsoft.com/office/drawing/2014/main" xmlns="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 smtClean="0"/>
              <a:t>Tangiranje </a:t>
            </a:r>
            <a:r>
              <a:rPr lang="hr-HR" sz="2000" dirty="0"/>
              <a:t>poprečnog presjeka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5031" y="1875071"/>
            <a:ext cx="4788000" cy="35293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9759749">
            <a:off x="4341576" y="4889343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 rot="19759749">
            <a:off x="7843428" y="5046941"/>
            <a:ext cx="328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313104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sp>
        <p:nvSpPr>
          <p:cNvPr id="227" name="Content Placeholder 2">
            <a:extLst>
              <a:ext uri="{FF2B5EF4-FFF2-40B4-BE49-F238E27FC236}">
                <a16:creationId xmlns:a16="http://schemas.microsoft.com/office/drawing/2014/main" xmlns="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 smtClean="0"/>
              <a:t>Tangiranje </a:t>
            </a:r>
            <a:r>
              <a:rPr lang="hr-HR" sz="2000" dirty="0"/>
              <a:t>poprečnog presjeka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5031" y="1875071"/>
            <a:ext cx="4788000" cy="3529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3810" y="1057836"/>
            <a:ext cx="1856671" cy="32093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9759749">
            <a:off x="4341576" y="4889343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 rot="19759749">
            <a:off x="7843428" y="5046941"/>
            <a:ext cx="328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179741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sp>
        <p:nvSpPr>
          <p:cNvPr id="227" name="Content Placeholder 2">
            <a:extLst>
              <a:ext uri="{FF2B5EF4-FFF2-40B4-BE49-F238E27FC236}">
                <a16:creationId xmlns:a16="http://schemas.microsoft.com/office/drawing/2014/main" xmlns="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 smtClean="0"/>
              <a:t>Tangiranje </a:t>
            </a:r>
            <a:r>
              <a:rPr lang="hr-HR" sz="2000" dirty="0"/>
              <a:t>poprečnog presjeka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5031" y="1875071"/>
            <a:ext cx="4788000" cy="35293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2659" y="3012142"/>
            <a:ext cx="4634752" cy="26804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9759749">
            <a:off x="4341575" y="488934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9" name="TextBox 8"/>
          <p:cNvSpPr txBox="1"/>
          <p:nvPr/>
        </p:nvSpPr>
        <p:spPr>
          <a:xfrm rot="19759749">
            <a:off x="7843427" y="5046939"/>
            <a:ext cx="328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3810" y="1057836"/>
            <a:ext cx="1856671" cy="3209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25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sp>
        <p:nvSpPr>
          <p:cNvPr id="227" name="Content Placeholder 2">
            <a:extLst>
              <a:ext uri="{FF2B5EF4-FFF2-40B4-BE49-F238E27FC236}">
                <a16:creationId xmlns:a16="http://schemas.microsoft.com/office/drawing/2014/main" xmlns="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 smtClean="0"/>
              <a:t>Tangiranje </a:t>
            </a:r>
            <a:r>
              <a:rPr lang="hr-HR" sz="2000" dirty="0"/>
              <a:t>poprečnog presjeka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5031" y="1875071"/>
            <a:ext cx="4788000" cy="35293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2659" y="3012142"/>
            <a:ext cx="4634752" cy="26804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9759749">
            <a:off x="4341575" y="488934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9" name="TextBox 8"/>
          <p:cNvSpPr txBox="1"/>
          <p:nvPr/>
        </p:nvSpPr>
        <p:spPr>
          <a:xfrm rot="19759749">
            <a:off x="7843427" y="5046939"/>
            <a:ext cx="328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3810" y="1057836"/>
            <a:ext cx="1856671" cy="32093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1731" y="2796988"/>
            <a:ext cx="1872000" cy="327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21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sp>
        <p:nvSpPr>
          <p:cNvPr id="227" name="Content Placeholder 2">
            <a:extLst>
              <a:ext uri="{FF2B5EF4-FFF2-40B4-BE49-F238E27FC236}">
                <a16:creationId xmlns:a16="http://schemas.microsoft.com/office/drawing/2014/main" xmlns="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 smtClean="0"/>
              <a:t>Tangiranje </a:t>
            </a:r>
            <a:r>
              <a:rPr lang="hr-HR" sz="2000" dirty="0"/>
              <a:t>poprečnog presjeka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5031" y="1875071"/>
            <a:ext cx="4788000" cy="35293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2659" y="3012142"/>
            <a:ext cx="4634752" cy="26804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9759749">
            <a:off x="4341575" y="488934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9" name="TextBox 8"/>
          <p:cNvSpPr txBox="1"/>
          <p:nvPr/>
        </p:nvSpPr>
        <p:spPr>
          <a:xfrm rot="19759749">
            <a:off x="7843427" y="5046939"/>
            <a:ext cx="328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3810" y="1057836"/>
            <a:ext cx="1856671" cy="32093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1731" y="2796988"/>
            <a:ext cx="1872000" cy="32746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0651" y="1462688"/>
            <a:ext cx="4678220" cy="269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71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3002</TotalTime>
  <Words>278</Words>
  <Application>Microsoft Office PowerPoint</Application>
  <PresentationFormat>Widescreen</PresentationFormat>
  <Paragraphs>153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Body</vt:lpstr>
      <vt:lpstr>Calibri Light</vt:lpstr>
      <vt:lpstr>Cambria Math</vt:lpstr>
      <vt:lpstr>Office Theme</vt:lpstr>
      <vt:lpstr>Jednadžba</vt:lpstr>
      <vt:lpstr>Microsoft Equation 3.0</vt:lpstr>
      <vt:lpstr>Jezgra poprečnog presjeka</vt:lpstr>
      <vt:lpstr>PowerPoint Presentation</vt:lpstr>
      <vt:lpstr>Geometrijske karakteristike poprečnog presjeka</vt:lpstr>
      <vt:lpstr>PowerPoint Presentation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maksimalnih normalnih naprezanja </vt:lpstr>
      <vt:lpstr>Određivanje maksimalnih normalnih naprezanja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Jezgra poprečnog presjeka</dc:title>
  <dc:creator>Ivan Dokoza</dc:creator>
  <cp:lastModifiedBy>Katarina Holek</cp:lastModifiedBy>
  <cp:revision>179</cp:revision>
  <dcterms:created xsi:type="dcterms:W3CDTF">2018-02-06T08:59:09Z</dcterms:created>
  <dcterms:modified xsi:type="dcterms:W3CDTF">2019-03-14T13:49:27Z</dcterms:modified>
</cp:coreProperties>
</file>