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68" r:id="rId3"/>
    <p:sldId id="269" r:id="rId4"/>
    <p:sldId id="258" r:id="rId5"/>
    <p:sldId id="271" r:id="rId6"/>
    <p:sldId id="272" r:id="rId7"/>
    <p:sldId id="273" r:id="rId8"/>
    <p:sldId id="275" r:id="rId9"/>
    <p:sldId id="277" r:id="rId10"/>
    <p:sldId id="276" r:id="rId11"/>
    <p:sldId id="278" r:id="rId12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0B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2BFC871-72CB-4E79-8D51-92BD55644009}" type="datetimeFigureOut">
              <a:rPr lang="hr-HR"/>
              <a:pPr>
                <a:defRPr/>
              </a:pPr>
              <a:t>14.3.2019.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r-H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0A31B8E-1787-48BF-8EC4-AF716040348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84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E4359-88F1-424A-975E-3350B4B5472D}" type="datetimeFigureOut">
              <a:rPr lang="sr-Latn-CS"/>
              <a:pPr>
                <a:defRPr/>
              </a:pPr>
              <a:t>14.3.2019.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125DB-2A03-47D8-96C3-D464F2BF732D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76768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F7AC1-7983-42C8-AA09-ED490D8342E4}" type="datetimeFigureOut">
              <a:rPr lang="sr-Latn-CS"/>
              <a:pPr>
                <a:defRPr/>
              </a:pPr>
              <a:t>14.3.2019.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352FF-0C10-44C5-B0D7-F877F8D8D800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411347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7DFD8-37DE-4E9E-83BD-C17AC5780E5B}" type="datetimeFigureOut">
              <a:rPr lang="sr-Latn-CS"/>
              <a:pPr>
                <a:defRPr/>
              </a:pPr>
              <a:t>14.3.2019.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E343E-649E-45D1-9AEF-7FFAC31BA468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428578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DD187-FD2E-4706-8E83-0DB1AFB0E621}" type="datetimeFigureOut">
              <a:rPr lang="sr-Latn-CS"/>
              <a:pPr>
                <a:defRPr/>
              </a:pPr>
              <a:t>14.3.2019.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78527-3382-4480-87CD-1AB6CE25EB23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398875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1F376-F4E2-43FC-B9C6-4BF9DB763757}" type="datetimeFigureOut">
              <a:rPr lang="sr-Latn-CS"/>
              <a:pPr>
                <a:defRPr/>
              </a:pPr>
              <a:t>14.3.2019.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6E16A-D8AA-4494-AD1C-69EC2831A3CC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283915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C0CFE-77FD-41C3-947A-D2B8914A2E83}" type="datetimeFigureOut">
              <a:rPr lang="sr-Latn-CS"/>
              <a:pPr>
                <a:defRPr/>
              </a:pPr>
              <a:t>14.3.2019.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375AF-2B30-4CC7-BA1B-42E6EE4E526A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24868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65AEF-D176-467D-AEF4-26313293D336}" type="datetimeFigureOut">
              <a:rPr lang="sr-Latn-CS"/>
              <a:pPr>
                <a:defRPr/>
              </a:pPr>
              <a:t>14.3.2019.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053A-C6EC-49B9-BF2E-B2D2637F74B6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34748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72F38-04E2-42F1-92F9-2781190B60D0}" type="datetimeFigureOut">
              <a:rPr lang="sr-Latn-CS"/>
              <a:pPr>
                <a:defRPr/>
              </a:pPr>
              <a:t>14.3.2019.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ABC27-3E9B-4CD1-A221-53365AB2F96E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923320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1F4B9-04D5-4C90-A418-6BA80525A2E3}" type="datetimeFigureOut">
              <a:rPr lang="sr-Latn-CS"/>
              <a:pPr>
                <a:defRPr/>
              </a:pPr>
              <a:t>14.3.2019.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F0F9E-3BE6-4E7C-AEEA-11A0FF64C651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158085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19545-12C4-4013-88D0-B0E504D0FE6B}" type="datetimeFigureOut">
              <a:rPr lang="sr-Latn-CS"/>
              <a:pPr>
                <a:defRPr/>
              </a:pPr>
              <a:t>14.3.2019.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3792B-E9DB-4B36-9BE1-86B7F19E04B2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363785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CADC7-2F4E-428C-860D-20462637AE85}" type="datetimeFigureOut">
              <a:rPr lang="sr-Latn-CS"/>
              <a:pPr>
                <a:defRPr/>
              </a:pPr>
              <a:t>14.3.2019.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75842-FA21-4FF2-8DE4-37C1022AD6F8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  <p:extLst>
      <p:ext uri="{BB962C8B-B14F-4D97-AF65-F5344CB8AC3E}">
        <p14:creationId xmlns:p14="http://schemas.microsoft.com/office/powerpoint/2010/main" val="254855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en-GB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en-GB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3F0FA9-172B-4704-A849-559A636DD492}" type="datetimeFigureOut">
              <a:rPr lang="sr-Latn-CS"/>
              <a:pPr>
                <a:defRPr/>
              </a:pPr>
              <a:t>14.3.2019.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1F4F030-0D3C-4685-8E48-C517FE0718DA}" type="slidenum">
              <a:rPr lang="en-GB" altLang="sr-Latn-RS"/>
              <a:pPr>
                <a:defRPr/>
              </a:pPr>
              <a:t>‹#›</a:t>
            </a:fld>
            <a:endParaRPr lang="en-GB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5.png"/><Relationship Id="rId7" Type="http://schemas.openxmlformats.org/officeDocument/2006/relationships/image" Target="../media/image40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rot="5400000">
            <a:off x="-1422400" y="3097213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3600" y="5383213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149600" y="3097213"/>
            <a:ext cx="2286000" cy="228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4292600" y="1954213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863600" y="811213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88938" y="3097213"/>
            <a:ext cx="0" cy="2286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374650" y="806450"/>
            <a:ext cx="15875" cy="229393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>
            <a:off x="863600" y="295275"/>
            <a:ext cx="2286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2" name="TextBox 39"/>
          <p:cNvSpPr txBox="1">
            <a:spLocks noChangeArrowheads="1"/>
          </p:cNvSpPr>
          <p:nvPr/>
        </p:nvSpPr>
        <p:spPr bwMode="auto">
          <a:xfrm>
            <a:off x="1549400" y="-26988"/>
            <a:ext cx="11033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100 mm</a:t>
            </a:r>
            <a:endParaRPr lang="en-GB" altLang="sr-Latn-RS" sz="1600"/>
          </a:p>
        </p:txBody>
      </p:sp>
      <p:sp>
        <p:nvSpPr>
          <p:cNvPr id="3083" name="TextBox 40"/>
          <p:cNvSpPr txBox="1">
            <a:spLocks noChangeArrowheads="1"/>
          </p:cNvSpPr>
          <p:nvPr/>
        </p:nvSpPr>
        <p:spPr bwMode="auto">
          <a:xfrm>
            <a:off x="3741738" y="-26988"/>
            <a:ext cx="11033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100 mm</a:t>
            </a:r>
            <a:endParaRPr lang="en-GB" altLang="sr-Latn-RS" sz="1600"/>
          </a:p>
        </p:txBody>
      </p:sp>
      <p:sp>
        <p:nvSpPr>
          <p:cNvPr id="3084" name="TextBox 41"/>
          <p:cNvSpPr txBox="1">
            <a:spLocks noChangeArrowheads="1"/>
          </p:cNvSpPr>
          <p:nvPr/>
        </p:nvSpPr>
        <p:spPr bwMode="auto">
          <a:xfrm rot="-5400000">
            <a:off x="-346868" y="1777206"/>
            <a:ext cx="11033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100 mm</a:t>
            </a:r>
            <a:endParaRPr lang="en-GB" altLang="sr-Latn-RS" sz="1600"/>
          </a:p>
        </p:txBody>
      </p:sp>
      <p:sp>
        <p:nvSpPr>
          <p:cNvPr id="3085" name="TextBox 42"/>
          <p:cNvSpPr txBox="1">
            <a:spLocks noChangeArrowheads="1"/>
          </p:cNvSpPr>
          <p:nvPr/>
        </p:nvSpPr>
        <p:spPr bwMode="auto">
          <a:xfrm rot="-5400000">
            <a:off x="-290513" y="3824288"/>
            <a:ext cx="1103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100</a:t>
            </a:r>
            <a:r>
              <a:rPr lang="hr-HR" altLang="sr-Latn-RS" sz="1800"/>
              <a:t> mm</a:t>
            </a:r>
            <a:endParaRPr lang="en-GB" altLang="sr-Latn-RS" sz="1800"/>
          </a:p>
        </p:txBody>
      </p:sp>
      <p:cxnSp>
        <p:nvCxnSpPr>
          <p:cNvPr id="25" name="Straight Arrow Connector 24"/>
          <p:cNvCxnSpPr/>
          <p:nvPr/>
        </p:nvCxnSpPr>
        <p:spPr>
          <a:xfrm rot="10800000">
            <a:off x="152400" y="2878138"/>
            <a:ext cx="5572125" cy="15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938463" y="439738"/>
            <a:ext cx="0" cy="55435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 flipV="1">
            <a:off x="-566737" y="4127500"/>
            <a:ext cx="250031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-352425" y="1841500"/>
            <a:ext cx="2071688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866775" y="574675"/>
            <a:ext cx="2071688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938463" y="574675"/>
            <a:ext cx="250031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6988" y="2846388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y</a:t>
            </a:r>
            <a:endParaRPr lang="en-GB" altLang="sr-Latn-RS" sz="2400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 rot="-5400000">
            <a:off x="164307" y="3879056"/>
            <a:ext cx="857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109,52</a:t>
            </a:r>
            <a:endParaRPr lang="en-GB" altLang="sr-Latn-RS" sz="1600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 rot="-5400000">
            <a:off x="145257" y="1780381"/>
            <a:ext cx="857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90,48</a:t>
            </a:r>
            <a:endParaRPr lang="en-GB" altLang="sr-Latn-RS" sz="160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751263" y="288925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109,52</a:t>
            </a:r>
            <a:endParaRPr lang="en-GB" altLang="sr-Latn-RS" sz="1600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662113" y="288925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90,48</a:t>
            </a:r>
            <a:endParaRPr lang="en-GB" altLang="sr-Latn-RS" sz="1800"/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627313" y="559435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z</a:t>
            </a:r>
            <a:endParaRPr lang="en-GB" altLang="sr-Latn-RS" sz="240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3149600" y="288925"/>
            <a:ext cx="2286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40425" y="311150"/>
            <a:ext cx="29670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hr-HR" sz="2000" dirty="0" smtClean="0">
                <a:latin typeface="+mn-lt"/>
              </a:rPr>
              <a:t>a) Za </a:t>
            </a:r>
            <a:r>
              <a:rPr lang="hr-HR" sz="2000" dirty="0">
                <a:latin typeface="+mn-lt"/>
              </a:rPr>
              <a:t>zadani presjek treba odrediti jezgru presjeka.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3851920" y="6035099"/>
                <a:ext cx="5400600" cy="5507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hr-HR" sz="1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hr-HR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1400" b="0" i="1" smtClean="0">
                              <a:latin typeface="Cambria Math" panose="02040503050406030204" pitchFamily="18" charset="0"/>
                            </a:rPr>
                            <m:t>200</m:t>
                          </m:r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∙200∙100−</m:t>
                          </m:r>
                          <m:f>
                            <m:fPr>
                              <m:ctrlP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∙100∙100∙</m:t>
                          </m:r>
                          <m:d>
                            <m:dPr>
                              <m:ctrlP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100+</m:t>
                              </m:r>
                              <m:f>
                                <m:fPr>
                                  <m:ctrlPr>
                                    <a:rPr lang="hr-H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r-H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hr-H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∙100</m:t>
                              </m:r>
                            </m:e>
                          </m:d>
                        </m:num>
                        <m:den>
                          <m:r>
                            <a:rPr lang="hr-HR" sz="1400" b="0" i="1" smtClean="0">
                              <a:latin typeface="Cambria Math" panose="02040503050406030204" pitchFamily="18" charset="0"/>
                            </a:rPr>
                            <m:t>35000</m:t>
                          </m:r>
                        </m:den>
                      </m:f>
                      <m:r>
                        <a:rPr lang="hr-H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=90,48 </m:t>
                      </m:r>
                      <m:r>
                        <a:rPr lang="hr-H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hr-HR" sz="1400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6035099"/>
                <a:ext cx="5400600" cy="55072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" name="Picture 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5381336"/>
            <a:ext cx="4816257" cy="548688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936" y="4851394"/>
            <a:ext cx="3584759" cy="4023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rot="5400000">
            <a:off x="-1450975" y="3017838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35025" y="5303838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121025" y="3017838"/>
            <a:ext cx="2286000" cy="228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4264025" y="1874838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835025" y="731838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120650" y="2803525"/>
            <a:ext cx="5572125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334169" y="3088481"/>
            <a:ext cx="5145088" cy="31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33"/>
          <p:cNvSpPr txBox="1">
            <a:spLocks noChangeArrowheads="1"/>
          </p:cNvSpPr>
          <p:nvPr/>
        </p:nvSpPr>
        <p:spPr bwMode="auto">
          <a:xfrm>
            <a:off x="34925" y="276701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y</a:t>
            </a:r>
            <a:endParaRPr lang="en-GB" altLang="sr-Latn-RS" sz="2400"/>
          </a:p>
        </p:txBody>
      </p:sp>
      <p:sp>
        <p:nvSpPr>
          <p:cNvPr id="9226" name="TextBox 38"/>
          <p:cNvSpPr txBox="1">
            <a:spLocks noChangeArrowheads="1"/>
          </p:cNvSpPr>
          <p:nvPr/>
        </p:nvSpPr>
        <p:spPr bwMode="auto">
          <a:xfrm>
            <a:off x="2546350" y="53467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z</a:t>
            </a:r>
            <a:endParaRPr lang="en-GB" altLang="sr-Latn-RS" sz="2400"/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458788" y="211138"/>
            <a:ext cx="5016500" cy="512762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8" name="TextBox 44"/>
          <p:cNvSpPr txBox="1">
            <a:spLocks noChangeArrowheads="1"/>
          </p:cNvSpPr>
          <p:nvPr/>
        </p:nvSpPr>
        <p:spPr bwMode="auto">
          <a:xfrm>
            <a:off x="187325" y="4892675"/>
            <a:ext cx="461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0070C0"/>
                </a:solidFill>
              </a:rPr>
              <a:t>v</a:t>
            </a:r>
            <a:endParaRPr lang="en-GB" altLang="sr-Latn-RS" sz="2400">
              <a:solidFill>
                <a:srgbClr val="0070C0"/>
              </a:solidFill>
            </a:endParaRPr>
          </a:p>
        </p:txBody>
      </p:sp>
      <p:sp>
        <p:nvSpPr>
          <p:cNvPr id="9229" name="TextBox 46"/>
          <p:cNvSpPr txBox="1">
            <a:spLocks noChangeArrowheads="1"/>
          </p:cNvSpPr>
          <p:nvPr/>
        </p:nvSpPr>
        <p:spPr bwMode="auto">
          <a:xfrm>
            <a:off x="398463" y="4699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1</a:t>
            </a:r>
            <a:endParaRPr lang="en-GB" altLang="sr-Latn-RS" sz="2400"/>
          </a:p>
        </p:txBody>
      </p:sp>
      <p:sp>
        <p:nvSpPr>
          <p:cNvPr id="9230" name="TextBox 47"/>
          <p:cNvSpPr txBox="1">
            <a:spLocks noChangeArrowheads="1"/>
          </p:cNvSpPr>
          <p:nvPr/>
        </p:nvSpPr>
        <p:spPr bwMode="auto">
          <a:xfrm>
            <a:off x="512763" y="525145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2</a:t>
            </a:r>
            <a:endParaRPr lang="en-GB" altLang="sr-Latn-RS" sz="2400"/>
          </a:p>
        </p:txBody>
      </p:sp>
      <p:sp>
        <p:nvSpPr>
          <p:cNvPr id="9231" name="TextBox 48"/>
          <p:cNvSpPr txBox="1">
            <a:spLocks noChangeArrowheads="1"/>
          </p:cNvSpPr>
          <p:nvPr/>
        </p:nvSpPr>
        <p:spPr bwMode="auto">
          <a:xfrm>
            <a:off x="3049588" y="52324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3</a:t>
            </a:r>
            <a:endParaRPr lang="en-GB" altLang="sr-Latn-RS" sz="2400"/>
          </a:p>
        </p:txBody>
      </p:sp>
      <p:sp>
        <p:nvSpPr>
          <p:cNvPr id="9232" name="TextBox 49"/>
          <p:cNvSpPr txBox="1">
            <a:spLocks noChangeArrowheads="1"/>
          </p:cNvSpPr>
          <p:nvPr/>
        </p:nvSpPr>
        <p:spPr bwMode="auto">
          <a:xfrm>
            <a:off x="5405438" y="282416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4</a:t>
            </a:r>
            <a:endParaRPr lang="en-GB" altLang="sr-Latn-RS" sz="2400"/>
          </a:p>
        </p:txBody>
      </p:sp>
      <p:sp>
        <p:nvSpPr>
          <p:cNvPr id="9233" name="TextBox 50"/>
          <p:cNvSpPr txBox="1">
            <a:spLocks noChangeArrowheads="1"/>
          </p:cNvSpPr>
          <p:nvPr/>
        </p:nvSpPr>
        <p:spPr bwMode="auto">
          <a:xfrm>
            <a:off x="5319713" y="35401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5</a:t>
            </a:r>
            <a:endParaRPr lang="en-GB" altLang="sr-Latn-RS" sz="2400"/>
          </a:p>
        </p:txBody>
      </p:sp>
      <p:cxnSp>
        <p:nvCxnSpPr>
          <p:cNvPr id="8" name="Straight Arrow Connector 7"/>
          <p:cNvCxnSpPr>
            <a:endCxn id="9229" idx="0"/>
          </p:cNvCxnSpPr>
          <p:nvPr/>
        </p:nvCxnSpPr>
        <p:spPr>
          <a:xfrm flipH="1" flipV="1">
            <a:off x="541338" y="469900"/>
            <a:ext cx="4310062" cy="427672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278063" y="2362200"/>
            <a:ext cx="195262" cy="609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459038" y="2192338"/>
            <a:ext cx="585787" cy="1968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278063" y="2971800"/>
            <a:ext cx="474662" cy="6175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740025" y="2652713"/>
            <a:ext cx="931863" cy="9271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044825" y="2192338"/>
            <a:ext cx="627063" cy="4746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6" name="TextBox 44"/>
          <p:cNvSpPr txBox="1">
            <a:spLocks noChangeArrowheads="1"/>
          </p:cNvSpPr>
          <p:nvPr/>
        </p:nvSpPr>
        <p:spPr bwMode="auto">
          <a:xfrm>
            <a:off x="808038" y="306388"/>
            <a:ext cx="461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0070C0"/>
                </a:solidFill>
              </a:rPr>
              <a:t>u</a:t>
            </a:r>
            <a:endParaRPr lang="en-GB" altLang="sr-Latn-RS" sz="2400">
              <a:solidFill>
                <a:srgbClr val="0070C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-124883" y="1949441"/>
            <a:ext cx="5857875" cy="2357438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 flipH="1">
            <a:off x="3779912" y="199222"/>
            <a:ext cx="202862" cy="53261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917537" y="21113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q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7947" y="354013"/>
            <a:ext cx="2193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+mn-lt"/>
              </a:rPr>
              <a:t>Položaj N.O.</a:t>
            </a:r>
            <a:endParaRPr lang="hr-H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030913" y="768284"/>
                <a:ext cx="1586653" cy="565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𝜓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</m:den>
                      </m:f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𝑡𝑔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913" y="768284"/>
                <a:ext cx="1586653" cy="56528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 rot="17692644">
            <a:off x="3280886" y="174248"/>
            <a:ext cx="868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+mn-lt"/>
              </a:rPr>
              <a:t>R.M.S.</a:t>
            </a:r>
            <a:endParaRPr lang="hr-HR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 rot="19746523">
            <a:off x="6840086" y="943277"/>
            <a:ext cx="942030" cy="3781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8" name="Curved Left Arrow 17"/>
          <p:cNvSpPr/>
          <p:nvPr/>
        </p:nvSpPr>
        <p:spPr>
          <a:xfrm rot="19029040">
            <a:off x="3990408" y="605603"/>
            <a:ext cx="314932" cy="844609"/>
          </a:xfrm>
          <a:prstGeom prst="curvedLef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79912" y="891351"/>
                <a:ext cx="37311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hr-HR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891351"/>
                <a:ext cx="373115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 rot="19652491">
            <a:off x="2641005" y="803005"/>
            <a:ext cx="1071854" cy="1026623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066080" y="953057"/>
                <a:ext cx="4071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080" y="953057"/>
                <a:ext cx="407163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3433" r="-10448" b="-869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040639" y="1536793"/>
                <a:ext cx="10264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=−25°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0639" y="1536793"/>
                <a:ext cx="102649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2381" r="-4762" b="-869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014706" y="2037065"/>
                <a:ext cx="2432717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𝑡𝑔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𝜓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129</m:t>
                          </m:r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81,14</m:t>
                          </m:r>
                        </m:den>
                      </m:f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𝑡𝑔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(−25)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4706" y="2037065"/>
                <a:ext cx="2432717" cy="54970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030014" y="2833300"/>
                <a:ext cx="11784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𝜓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=36,55°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014" y="2833300"/>
                <a:ext cx="1178400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6218" r="-4663" b="-3777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Oval 25"/>
          <p:cNvSpPr/>
          <p:nvPr/>
        </p:nvSpPr>
        <p:spPr>
          <a:xfrm rot="20660545">
            <a:off x="5887894" y="746258"/>
            <a:ext cx="1497148" cy="443188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49" name="Straight Connector 48"/>
          <p:cNvCxnSpPr/>
          <p:nvPr/>
        </p:nvCxnSpPr>
        <p:spPr>
          <a:xfrm rot="10800000">
            <a:off x="208616" y="2392755"/>
            <a:ext cx="6715125" cy="1071562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rved Right Arrow 31"/>
          <p:cNvSpPr/>
          <p:nvPr/>
        </p:nvSpPr>
        <p:spPr>
          <a:xfrm rot="1219365">
            <a:off x="938660" y="1262400"/>
            <a:ext cx="288032" cy="1290160"/>
          </a:xfrm>
          <a:prstGeom prst="curv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151435" y="1755215"/>
                <a:ext cx="40838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𝜓</m:t>
                      </m:r>
                    </m:oMath>
                  </m:oMathPara>
                </a14:m>
                <a:endParaRPr lang="hr-HR" sz="3200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435" y="1755215"/>
                <a:ext cx="408382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 rot="514698">
            <a:off x="6112626" y="3055911"/>
            <a:ext cx="773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92D050"/>
                </a:solidFill>
              </a:rPr>
              <a:t>n.o.</a:t>
            </a:r>
            <a:endParaRPr lang="hr-HR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93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0" grpId="0"/>
      <p:bldP spid="44" grpId="0"/>
      <p:bldP spid="45" grpId="0"/>
      <p:bldP spid="46" grpId="0"/>
      <p:bldP spid="26" grpId="0" animBg="1"/>
      <p:bldP spid="32" grpId="0" animBg="1"/>
      <p:bldP spid="51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rot="5400000">
            <a:off x="-1450975" y="3017838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35025" y="5303838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121025" y="3017838"/>
            <a:ext cx="2286000" cy="228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4264025" y="1874838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835025" y="731838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120650" y="2803525"/>
            <a:ext cx="5572125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334169" y="3088481"/>
            <a:ext cx="5145088" cy="31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33"/>
          <p:cNvSpPr txBox="1">
            <a:spLocks noChangeArrowheads="1"/>
          </p:cNvSpPr>
          <p:nvPr/>
        </p:nvSpPr>
        <p:spPr bwMode="auto">
          <a:xfrm>
            <a:off x="34925" y="276701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y</a:t>
            </a:r>
            <a:endParaRPr lang="en-GB" altLang="sr-Latn-RS" sz="2400"/>
          </a:p>
        </p:txBody>
      </p:sp>
      <p:sp>
        <p:nvSpPr>
          <p:cNvPr id="9226" name="TextBox 38"/>
          <p:cNvSpPr txBox="1">
            <a:spLocks noChangeArrowheads="1"/>
          </p:cNvSpPr>
          <p:nvPr/>
        </p:nvSpPr>
        <p:spPr bwMode="auto">
          <a:xfrm>
            <a:off x="2546350" y="53467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z</a:t>
            </a:r>
            <a:endParaRPr lang="en-GB" altLang="sr-Latn-RS" sz="2400"/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458788" y="211138"/>
            <a:ext cx="5016500" cy="512762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8" name="TextBox 44"/>
          <p:cNvSpPr txBox="1">
            <a:spLocks noChangeArrowheads="1"/>
          </p:cNvSpPr>
          <p:nvPr/>
        </p:nvSpPr>
        <p:spPr bwMode="auto">
          <a:xfrm>
            <a:off x="187325" y="4892675"/>
            <a:ext cx="461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0070C0"/>
                </a:solidFill>
              </a:rPr>
              <a:t>v</a:t>
            </a:r>
            <a:endParaRPr lang="en-GB" altLang="sr-Latn-RS" sz="2400">
              <a:solidFill>
                <a:srgbClr val="0070C0"/>
              </a:solidFill>
            </a:endParaRPr>
          </a:p>
        </p:txBody>
      </p:sp>
      <p:sp>
        <p:nvSpPr>
          <p:cNvPr id="9229" name="TextBox 46"/>
          <p:cNvSpPr txBox="1">
            <a:spLocks noChangeArrowheads="1"/>
          </p:cNvSpPr>
          <p:nvPr/>
        </p:nvSpPr>
        <p:spPr bwMode="auto">
          <a:xfrm>
            <a:off x="398463" y="4699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1</a:t>
            </a:r>
            <a:endParaRPr lang="en-GB" altLang="sr-Latn-RS" sz="2400"/>
          </a:p>
        </p:txBody>
      </p:sp>
      <p:sp>
        <p:nvSpPr>
          <p:cNvPr id="9230" name="TextBox 47"/>
          <p:cNvSpPr txBox="1">
            <a:spLocks noChangeArrowheads="1"/>
          </p:cNvSpPr>
          <p:nvPr/>
        </p:nvSpPr>
        <p:spPr bwMode="auto">
          <a:xfrm>
            <a:off x="512763" y="525145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2</a:t>
            </a:r>
            <a:endParaRPr lang="en-GB" altLang="sr-Latn-RS" sz="2400"/>
          </a:p>
        </p:txBody>
      </p:sp>
      <p:sp>
        <p:nvSpPr>
          <p:cNvPr id="9231" name="TextBox 48"/>
          <p:cNvSpPr txBox="1">
            <a:spLocks noChangeArrowheads="1"/>
          </p:cNvSpPr>
          <p:nvPr/>
        </p:nvSpPr>
        <p:spPr bwMode="auto">
          <a:xfrm>
            <a:off x="3049588" y="52324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3</a:t>
            </a:r>
            <a:endParaRPr lang="en-GB" altLang="sr-Latn-RS" sz="2400"/>
          </a:p>
        </p:txBody>
      </p:sp>
      <p:sp>
        <p:nvSpPr>
          <p:cNvPr id="9232" name="TextBox 49"/>
          <p:cNvSpPr txBox="1">
            <a:spLocks noChangeArrowheads="1"/>
          </p:cNvSpPr>
          <p:nvPr/>
        </p:nvSpPr>
        <p:spPr bwMode="auto">
          <a:xfrm>
            <a:off x="5405438" y="282416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4</a:t>
            </a:r>
            <a:endParaRPr lang="en-GB" altLang="sr-Latn-RS" sz="2400"/>
          </a:p>
        </p:txBody>
      </p:sp>
      <p:sp>
        <p:nvSpPr>
          <p:cNvPr id="9233" name="TextBox 50"/>
          <p:cNvSpPr txBox="1">
            <a:spLocks noChangeArrowheads="1"/>
          </p:cNvSpPr>
          <p:nvPr/>
        </p:nvSpPr>
        <p:spPr bwMode="auto">
          <a:xfrm>
            <a:off x="5319713" y="35401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5</a:t>
            </a:r>
            <a:endParaRPr lang="en-GB" altLang="sr-Latn-RS" sz="2400"/>
          </a:p>
        </p:txBody>
      </p:sp>
      <p:cxnSp>
        <p:nvCxnSpPr>
          <p:cNvPr id="8" name="Straight Arrow Connector 7"/>
          <p:cNvCxnSpPr>
            <a:endCxn id="9229" idx="0"/>
          </p:cNvCxnSpPr>
          <p:nvPr/>
        </p:nvCxnSpPr>
        <p:spPr>
          <a:xfrm flipH="1" flipV="1">
            <a:off x="541338" y="469900"/>
            <a:ext cx="4310062" cy="427672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278063" y="2362200"/>
            <a:ext cx="195262" cy="609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459038" y="2192338"/>
            <a:ext cx="585787" cy="1968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278063" y="2971800"/>
            <a:ext cx="474662" cy="6175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740025" y="2652713"/>
            <a:ext cx="931863" cy="9271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044825" y="2192338"/>
            <a:ext cx="627063" cy="4746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6" name="TextBox 44"/>
          <p:cNvSpPr txBox="1">
            <a:spLocks noChangeArrowheads="1"/>
          </p:cNvSpPr>
          <p:nvPr/>
        </p:nvSpPr>
        <p:spPr bwMode="auto">
          <a:xfrm>
            <a:off x="808038" y="306388"/>
            <a:ext cx="461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0070C0"/>
                </a:solidFill>
              </a:rPr>
              <a:t>u</a:t>
            </a:r>
            <a:endParaRPr lang="en-GB" altLang="sr-Latn-RS" sz="2400">
              <a:solidFill>
                <a:srgbClr val="0070C0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-124883" y="1949441"/>
            <a:ext cx="5857875" cy="2357438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 flipH="1">
            <a:off x="3779912" y="199222"/>
            <a:ext cx="202862" cy="53261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917537" y="21113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q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7692644">
            <a:off x="3280886" y="174248"/>
            <a:ext cx="868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+mn-lt"/>
              </a:rPr>
              <a:t>R.M.S.</a:t>
            </a:r>
            <a:endParaRPr lang="hr-HR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" name="Curved Left Arrow 17"/>
          <p:cNvSpPr/>
          <p:nvPr/>
        </p:nvSpPr>
        <p:spPr>
          <a:xfrm rot="19029040">
            <a:off x="3990408" y="605603"/>
            <a:ext cx="314932" cy="844609"/>
          </a:xfrm>
          <a:prstGeom prst="curvedLef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79912" y="891351"/>
                <a:ext cx="37311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hr-HR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891351"/>
                <a:ext cx="373115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 rot="19652491">
            <a:off x="2641005" y="803005"/>
            <a:ext cx="1071854" cy="1026623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066080" y="953057"/>
                <a:ext cx="4071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6080" y="953057"/>
                <a:ext cx="407163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13433" r="-10448" b="-8696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/>
          <p:cNvCxnSpPr/>
          <p:nvPr/>
        </p:nvCxnSpPr>
        <p:spPr>
          <a:xfrm rot="10800000">
            <a:off x="208616" y="2392755"/>
            <a:ext cx="6715125" cy="1071562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rved Right Arrow 31"/>
          <p:cNvSpPr/>
          <p:nvPr/>
        </p:nvSpPr>
        <p:spPr>
          <a:xfrm rot="1219365">
            <a:off x="938660" y="1262400"/>
            <a:ext cx="288032" cy="1290160"/>
          </a:xfrm>
          <a:prstGeom prst="curvedRigh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151435" y="1755215"/>
                <a:ext cx="408382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𝜓</m:t>
                      </m:r>
                    </m:oMath>
                  </m:oMathPara>
                </a14:m>
                <a:endParaRPr lang="hr-HR" sz="3200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435" y="1755215"/>
                <a:ext cx="40838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 rot="514698">
            <a:off x="6112626" y="3055911"/>
            <a:ext cx="773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92D050"/>
                </a:solidFill>
              </a:rPr>
              <a:t>n.o.</a:t>
            </a:r>
            <a:endParaRPr lang="hr-HR" dirty="0">
              <a:solidFill>
                <a:srgbClr val="92D050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10800000">
            <a:off x="87838" y="5184580"/>
            <a:ext cx="6715125" cy="1071562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>
            <a:off x="1861424" y="161737"/>
            <a:ext cx="6715125" cy="1071562"/>
          </a:xfrm>
          <a:prstGeom prst="line">
            <a:avLst/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V="1">
            <a:off x="2929262" y="2242288"/>
            <a:ext cx="215900" cy="576505"/>
          </a:xfrm>
          <a:prstGeom prst="line">
            <a:avLst/>
          </a:prstGeom>
          <a:ln w="57150">
            <a:solidFill>
              <a:srgbClr val="C50B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671763" y="2818793"/>
            <a:ext cx="257449" cy="662052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453595" y="138074"/>
            <a:ext cx="1838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+mn-lt"/>
              </a:rPr>
              <a:t>Očitano:</a:t>
            </a:r>
          </a:p>
          <a:p>
            <a:r>
              <a:rPr lang="hr-HR" dirty="0" smtClean="0">
                <a:latin typeface="+mn-lt"/>
              </a:rPr>
              <a:t>k</a:t>
            </a:r>
            <a:r>
              <a:rPr lang="hr-HR" sz="1400" dirty="0" smtClean="0">
                <a:latin typeface="+mn-lt"/>
              </a:rPr>
              <a:t>2</a:t>
            </a:r>
            <a:r>
              <a:rPr lang="hr-HR" dirty="0" smtClean="0">
                <a:latin typeface="+mn-lt"/>
              </a:rPr>
              <a:t> = 27,5 mm</a:t>
            </a:r>
          </a:p>
          <a:p>
            <a:r>
              <a:rPr lang="hr-HR" dirty="0" smtClean="0">
                <a:latin typeface="+mn-lt"/>
              </a:rPr>
              <a:t>k</a:t>
            </a:r>
            <a:r>
              <a:rPr lang="hr-HR" sz="1400" dirty="0" smtClean="0">
                <a:latin typeface="+mn-lt"/>
              </a:rPr>
              <a:t>5</a:t>
            </a:r>
            <a:r>
              <a:rPr lang="hr-HR" dirty="0" smtClean="0">
                <a:latin typeface="+mn-lt"/>
              </a:rPr>
              <a:t> = 35 mm</a:t>
            </a:r>
            <a:endParaRPr lang="hr-HR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93006" y="2222411"/>
            <a:ext cx="567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solidFill>
                  <a:srgbClr val="C50BA2"/>
                </a:solidFill>
                <a:latin typeface="+mn-lt"/>
              </a:rPr>
              <a:t>k</a:t>
            </a:r>
            <a:r>
              <a:rPr lang="hr-HR" sz="1400" dirty="0" smtClean="0">
                <a:solidFill>
                  <a:srgbClr val="C50BA2"/>
                </a:solidFill>
                <a:latin typeface="+mn-lt"/>
              </a:rPr>
              <a:t>2</a:t>
            </a:r>
            <a:endParaRPr lang="hr-HR" sz="1400" dirty="0">
              <a:solidFill>
                <a:srgbClr val="C50BA2"/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394892" y="2777568"/>
            <a:ext cx="567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solidFill>
                  <a:srgbClr val="FFC000"/>
                </a:solidFill>
                <a:latin typeface="+mn-lt"/>
              </a:rPr>
              <a:t>k</a:t>
            </a:r>
            <a:r>
              <a:rPr lang="hr-HR" sz="1400" dirty="0" smtClean="0">
                <a:solidFill>
                  <a:srgbClr val="FFC000"/>
                </a:solidFill>
                <a:latin typeface="+mn-lt"/>
              </a:rPr>
              <a:t>5</a:t>
            </a:r>
            <a:endParaRPr lang="hr-HR" sz="1400" dirty="0">
              <a:solidFill>
                <a:srgbClr val="FFC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170900" y="3950538"/>
                <a:ext cx="1061444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hr-HR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0900" y="3950538"/>
                <a:ext cx="1061444" cy="5761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624474" y="4777436"/>
                <a:ext cx="3507820" cy="5343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hr-HR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num>
                        <m:den>
                          <m: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hr-H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40∙</m:t>
                          </m:r>
                          <m:sSup>
                            <m:sSupPr>
                              <m:ctrlP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35000∙27,5</m:t>
                          </m:r>
                        </m:den>
                      </m:f>
                      <m:r>
                        <a:rPr lang="hr-H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=41,6 </m:t>
                      </m:r>
                      <m:r>
                        <a:rPr lang="hr-H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𝑀𝑃𝑎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4474" y="4777436"/>
                <a:ext cx="3507820" cy="5343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/>
              <p:cNvSpPr txBox="1"/>
              <p:nvPr/>
            </p:nvSpPr>
            <p:spPr>
              <a:xfrm>
                <a:off x="5605463" y="5341254"/>
                <a:ext cx="3506216" cy="5359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hr-HR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num>
                        <m:den>
                          <m: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  <m:r>
                        <a:rPr lang="hr-H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40∙</m:t>
                          </m:r>
                          <m:sSup>
                            <m:sSupPr>
                              <m:ctrlP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35000∙3</m:t>
                          </m:r>
                          <m:r>
                            <a:rPr lang="hr-HR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hr-H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=−32,7 </m:t>
                      </m:r>
                      <m:r>
                        <a:rPr lang="hr-H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𝑀𝑃𝑎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5463" y="5341254"/>
                <a:ext cx="3506216" cy="53591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H="1">
            <a:off x="5425782" y="873115"/>
            <a:ext cx="838745" cy="51657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264527" y="873115"/>
            <a:ext cx="1368152" cy="20020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876118" y="1073320"/>
            <a:ext cx="3767710" cy="471710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866232" y="5790427"/>
            <a:ext cx="1559550" cy="2484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468236" y="5997096"/>
                <a:ext cx="323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8236" y="5997096"/>
                <a:ext cx="323357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434" r="-5660" b="-2000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727761" y="562078"/>
                <a:ext cx="3233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761" y="562078"/>
                <a:ext cx="323358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9434" r="-5660" b="-19608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518915" y="1295694"/>
                <a:ext cx="3141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hr-HR" sz="2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915" y="1295694"/>
                <a:ext cx="314189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1923" r="-1923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Oval 66"/>
          <p:cNvSpPr/>
          <p:nvPr/>
        </p:nvSpPr>
        <p:spPr>
          <a:xfrm>
            <a:off x="4722803" y="5012942"/>
            <a:ext cx="518418" cy="48195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833324" y="5044625"/>
                <a:ext cx="3141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hr-HR" sz="2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3324" y="5044625"/>
                <a:ext cx="314189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17647" r="-17647" b="-1000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Oval 68"/>
          <p:cNvSpPr/>
          <p:nvPr/>
        </p:nvSpPr>
        <p:spPr>
          <a:xfrm>
            <a:off x="6409364" y="1264842"/>
            <a:ext cx="518418" cy="48195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004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5" grpId="0"/>
      <p:bldP spid="56" grpId="0"/>
      <p:bldP spid="57" grpId="0"/>
      <p:bldP spid="58" grpId="0"/>
      <p:bldP spid="64" grpId="0"/>
      <p:bldP spid="65" grpId="0"/>
      <p:bldP spid="66" grpId="0"/>
      <p:bldP spid="67" grpId="0" animBg="1"/>
      <p:bldP spid="68" grpId="0"/>
      <p:bldP spid="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rot="5400000">
            <a:off x="-1422400" y="3097213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3600" y="5383213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149600" y="3097213"/>
            <a:ext cx="2286000" cy="228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4292600" y="1954213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863600" y="811213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88938" y="3097213"/>
            <a:ext cx="0" cy="2286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374650" y="806450"/>
            <a:ext cx="15875" cy="229393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>
            <a:off x="863600" y="295275"/>
            <a:ext cx="2286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6" name="TextBox 39"/>
          <p:cNvSpPr txBox="1">
            <a:spLocks noChangeArrowheads="1"/>
          </p:cNvSpPr>
          <p:nvPr/>
        </p:nvSpPr>
        <p:spPr bwMode="auto">
          <a:xfrm>
            <a:off x="1549400" y="-26988"/>
            <a:ext cx="11033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100 mm</a:t>
            </a:r>
            <a:endParaRPr lang="en-GB" altLang="sr-Latn-RS" sz="1600"/>
          </a:p>
        </p:txBody>
      </p:sp>
      <p:sp>
        <p:nvSpPr>
          <p:cNvPr id="4107" name="TextBox 40"/>
          <p:cNvSpPr txBox="1">
            <a:spLocks noChangeArrowheads="1"/>
          </p:cNvSpPr>
          <p:nvPr/>
        </p:nvSpPr>
        <p:spPr bwMode="auto">
          <a:xfrm>
            <a:off x="3741738" y="-26988"/>
            <a:ext cx="11033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100 mm</a:t>
            </a:r>
            <a:endParaRPr lang="en-GB" altLang="sr-Latn-RS" sz="1600"/>
          </a:p>
        </p:txBody>
      </p:sp>
      <p:sp>
        <p:nvSpPr>
          <p:cNvPr id="4108" name="TextBox 41"/>
          <p:cNvSpPr txBox="1">
            <a:spLocks noChangeArrowheads="1"/>
          </p:cNvSpPr>
          <p:nvPr/>
        </p:nvSpPr>
        <p:spPr bwMode="auto">
          <a:xfrm rot="-5400000">
            <a:off x="-346868" y="1777206"/>
            <a:ext cx="11033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100 mm</a:t>
            </a:r>
            <a:endParaRPr lang="en-GB" altLang="sr-Latn-RS" sz="1600"/>
          </a:p>
        </p:txBody>
      </p:sp>
      <p:sp>
        <p:nvSpPr>
          <p:cNvPr id="4109" name="TextBox 42"/>
          <p:cNvSpPr txBox="1">
            <a:spLocks noChangeArrowheads="1"/>
          </p:cNvSpPr>
          <p:nvPr/>
        </p:nvSpPr>
        <p:spPr bwMode="auto">
          <a:xfrm rot="-5400000">
            <a:off x="-290513" y="3824288"/>
            <a:ext cx="1103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100</a:t>
            </a:r>
            <a:r>
              <a:rPr lang="hr-HR" altLang="sr-Latn-RS" sz="1800"/>
              <a:t> mm</a:t>
            </a:r>
            <a:endParaRPr lang="en-GB" altLang="sr-Latn-RS" sz="1800"/>
          </a:p>
        </p:txBody>
      </p:sp>
      <p:cxnSp>
        <p:nvCxnSpPr>
          <p:cNvPr id="25" name="Straight Arrow Connector 24"/>
          <p:cNvCxnSpPr/>
          <p:nvPr/>
        </p:nvCxnSpPr>
        <p:spPr>
          <a:xfrm rot="10800000">
            <a:off x="152400" y="2878138"/>
            <a:ext cx="5572125" cy="15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2935288" y="439738"/>
            <a:ext cx="3175" cy="52927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 flipV="1">
            <a:off x="-566737" y="4127500"/>
            <a:ext cx="250031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-352425" y="1841500"/>
            <a:ext cx="2071688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866775" y="574675"/>
            <a:ext cx="2071688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2938463" y="574675"/>
            <a:ext cx="250031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6" name="TextBox 33"/>
          <p:cNvSpPr txBox="1">
            <a:spLocks noChangeArrowheads="1"/>
          </p:cNvSpPr>
          <p:nvPr/>
        </p:nvSpPr>
        <p:spPr bwMode="auto">
          <a:xfrm>
            <a:off x="26988" y="2846388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y</a:t>
            </a:r>
            <a:endParaRPr lang="en-GB" altLang="sr-Latn-RS" sz="2400"/>
          </a:p>
        </p:txBody>
      </p:sp>
      <p:sp>
        <p:nvSpPr>
          <p:cNvPr id="4117" name="TextBox 34"/>
          <p:cNvSpPr txBox="1">
            <a:spLocks noChangeArrowheads="1"/>
          </p:cNvSpPr>
          <p:nvPr/>
        </p:nvSpPr>
        <p:spPr bwMode="auto">
          <a:xfrm rot="-5400000">
            <a:off x="164307" y="3879056"/>
            <a:ext cx="857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109,52</a:t>
            </a:r>
            <a:endParaRPr lang="en-GB" altLang="sr-Latn-RS" sz="1600"/>
          </a:p>
        </p:txBody>
      </p:sp>
      <p:sp>
        <p:nvSpPr>
          <p:cNvPr id="4118" name="TextBox 35"/>
          <p:cNvSpPr txBox="1">
            <a:spLocks noChangeArrowheads="1"/>
          </p:cNvSpPr>
          <p:nvPr/>
        </p:nvSpPr>
        <p:spPr bwMode="auto">
          <a:xfrm rot="-5400000">
            <a:off x="145257" y="1780381"/>
            <a:ext cx="8572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90,48</a:t>
            </a:r>
            <a:endParaRPr lang="en-GB" altLang="sr-Latn-RS" sz="1600"/>
          </a:p>
        </p:txBody>
      </p:sp>
      <p:sp>
        <p:nvSpPr>
          <p:cNvPr id="4119" name="TextBox 36"/>
          <p:cNvSpPr txBox="1">
            <a:spLocks noChangeArrowheads="1"/>
          </p:cNvSpPr>
          <p:nvPr/>
        </p:nvSpPr>
        <p:spPr bwMode="auto">
          <a:xfrm>
            <a:off x="3751263" y="288925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109,52</a:t>
            </a:r>
            <a:endParaRPr lang="en-GB" altLang="sr-Latn-RS" sz="1600"/>
          </a:p>
        </p:txBody>
      </p:sp>
      <p:sp>
        <p:nvSpPr>
          <p:cNvPr id="4120" name="TextBox 37"/>
          <p:cNvSpPr txBox="1">
            <a:spLocks noChangeArrowheads="1"/>
          </p:cNvSpPr>
          <p:nvPr/>
        </p:nvSpPr>
        <p:spPr bwMode="auto">
          <a:xfrm>
            <a:off x="1662113" y="288925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90,48</a:t>
            </a:r>
            <a:endParaRPr lang="en-GB" altLang="sr-Latn-RS" sz="1800"/>
          </a:p>
        </p:txBody>
      </p:sp>
      <p:sp>
        <p:nvSpPr>
          <p:cNvPr id="4121" name="TextBox 38"/>
          <p:cNvSpPr txBox="1">
            <a:spLocks noChangeArrowheads="1"/>
          </p:cNvSpPr>
          <p:nvPr/>
        </p:nvSpPr>
        <p:spPr bwMode="auto">
          <a:xfrm>
            <a:off x="2652713" y="5387975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z</a:t>
            </a:r>
            <a:endParaRPr lang="en-GB" altLang="sr-Latn-RS" sz="240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3149600" y="288925"/>
            <a:ext cx="228600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2574" y="5691933"/>
            <a:ext cx="7925715" cy="563872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47" name="TextBox 4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244408" y="5805264"/>
            <a:ext cx="570990" cy="232436"/>
          </a:xfrm>
          <a:prstGeom prst="rect">
            <a:avLst/>
          </a:prstGeom>
          <a:blipFill rotWithShape="0">
            <a:blip r:embed="rId3"/>
            <a:stretch>
              <a:fillRect l="-6383" r="-1064" b="-21053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49" name="TextBox 4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3522" y="6292055"/>
            <a:ext cx="8628239" cy="453522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323850" y="319088"/>
            <a:ext cx="6264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u="sng" dirty="0">
                <a:latin typeface="Cambria" panose="02040503050406030204" pitchFamily="18" charset="0"/>
              </a:rPr>
              <a:t>Glavni </a:t>
            </a:r>
            <a:r>
              <a:rPr lang="hr-HR" altLang="sr-Latn-RS" sz="2000" u="sng" dirty="0">
                <a:latin typeface="Cambria" panose="02040503050406030204" pitchFamily="18" charset="0"/>
              </a:rPr>
              <a:t>momenti</a:t>
            </a:r>
            <a:r>
              <a:rPr lang="hr-HR" altLang="sr-Latn-RS" u="sng" dirty="0">
                <a:latin typeface="Cambria" panose="02040503050406030204" pitchFamily="18" charset="0"/>
              </a:rPr>
              <a:t> tromosti</a:t>
            </a:r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2736" y="1628800"/>
            <a:ext cx="2787109" cy="276999"/>
          </a:xfrm>
          <a:prstGeom prst="rect">
            <a:avLst/>
          </a:prstGeom>
          <a:blipFill rotWithShape="0">
            <a:blip r:embed="rId2"/>
            <a:stretch>
              <a:fillRect l="-1092" t="-2174" b="-13043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9552" y="2062199"/>
            <a:ext cx="2924967" cy="276999"/>
          </a:xfrm>
          <a:prstGeom prst="rect">
            <a:avLst/>
          </a:prstGeom>
          <a:blipFill rotWithShape="0">
            <a:blip r:embed="rId3"/>
            <a:stretch>
              <a:fillRect l="-1044" t="-2174" b="-19565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323850" y="2744788"/>
            <a:ext cx="6264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u="sng" dirty="0">
                <a:latin typeface="Cambria" panose="02040503050406030204" pitchFamily="18" charset="0"/>
              </a:rPr>
              <a:t>Smjer glavnih </a:t>
            </a:r>
            <a:r>
              <a:rPr lang="hr-HR" altLang="sr-Latn-RS" sz="2000" u="sng" dirty="0">
                <a:latin typeface="Cambria" panose="02040503050406030204" pitchFamily="18" charset="0"/>
              </a:rPr>
              <a:t>osi</a:t>
            </a:r>
            <a:r>
              <a:rPr lang="hr-HR" altLang="sr-Latn-RS" u="sng" dirty="0">
                <a:latin typeface="Cambria" panose="02040503050406030204" pitchFamily="18" charset="0"/>
              </a:rPr>
              <a:t> tromosti</a:t>
            </a:r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6898" y="3308257"/>
            <a:ext cx="2418932" cy="605743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4578" y="4087499"/>
            <a:ext cx="2730171" cy="276999"/>
          </a:xfrm>
          <a:prstGeom prst="rect">
            <a:avLst/>
          </a:prstGeom>
          <a:blipFill rotWithShape="0">
            <a:blip r:embed="rId5"/>
            <a:stretch>
              <a:fillRect l="-1563" r="-1563" b="-28889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796136" y="1557563"/>
            <a:ext cx="2302810" cy="298928"/>
          </a:xfrm>
          <a:prstGeom prst="rect">
            <a:avLst/>
          </a:prstGeom>
          <a:blipFill rotWithShape="0">
            <a:blip r:embed="rId6"/>
            <a:stretch>
              <a:fillRect l="-1852" b="-20408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10" name="Rectangle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75238" y="1933804"/>
            <a:ext cx="2544606" cy="391261"/>
          </a:xfrm>
          <a:prstGeom prst="rect">
            <a:avLst/>
          </a:prstGeom>
          <a:blipFill rotWithShape="0">
            <a:blip r:embed="rId7"/>
            <a:stretch>
              <a:fillRect b="-4688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675313" y="1412875"/>
            <a:ext cx="2544762" cy="1008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5132" name="TextBox 11"/>
          <p:cNvSpPr txBox="1">
            <a:spLocks noChangeArrowheads="1"/>
          </p:cNvSpPr>
          <p:nvPr/>
        </p:nvSpPr>
        <p:spPr bwMode="auto">
          <a:xfrm>
            <a:off x="288925" y="4657725"/>
            <a:ext cx="62658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u="sng" dirty="0">
                <a:latin typeface="Cambria" panose="02040503050406030204" pitchFamily="18" charset="0"/>
              </a:rPr>
              <a:t>Glavni polumjeri tromosti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2654" y="5151999"/>
            <a:ext cx="2432589" cy="516745"/>
          </a:xfrm>
          <a:prstGeom prst="rect">
            <a:avLst/>
          </a:prstGeom>
          <a:blipFill rotWithShape="0">
            <a:blip r:embed="rId8"/>
            <a:stretch>
              <a:fillRect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8876" y="5843771"/>
            <a:ext cx="2400144" cy="516745"/>
          </a:xfrm>
          <a:prstGeom prst="rect">
            <a:avLst/>
          </a:prstGeom>
          <a:blipFill rotWithShape="0">
            <a:blip r:embed="rId9"/>
            <a:stretch>
              <a:fillRect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4712633" y="4525709"/>
            <a:ext cx="2880319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3"/>
          <p:cNvSpPr txBox="1">
            <a:spLocks noChangeArrowheads="1"/>
          </p:cNvSpPr>
          <p:nvPr/>
        </p:nvSpPr>
        <p:spPr bwMode="auto">
          <a:xfrm>
            <a:off x="4686499" y="4519438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/>
              <a:t>y</a:t>
            </a:r>
            <a:endParaRPr lang="en-GB" altLang="sr-Latn-RS" sz="2400" dirty="0"/>
          </a:p>
        </p:txBody>
      </p:sp>
      <p:sp>
        <p:nvSpPr>
          <p:cNvPr id="17" name="TextBox 38"/>
          <p:cNvSpPr txBox="1">
            <a:spLocks noChangeArrowheads="1"/>
          </p:cNvSpPr>
          <p:nvPr/>
        </p:nvSpPr>
        <p:spPr bwMode="auto">
          <a:xfrm>
            <a:off x="6289013" y="5811154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/>
              <a:t>z</a:t>
            </a:r>
            <a:endParaRPr lang="en-GB" altLang="sr-Latn-RS" sz="24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5364088" y="3550428"/>
            <a:ext cx="20701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64088" y="3550428"/>
            <a:ext cx="0" cy="20716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64088" y="5622116"/>
            <a:ext cx="10350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434188" y="3550428"/>
            <a:ext cx="0" cy="110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6399138" y="4651520"/>
            <a:ext cx="1035050" cy="9674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300192" y="2865481"/>
            <a:ext cx="0" cy="33948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4972249" y="3144838"/>
            <a:ext cx="2192039" cy="230038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996467" y="3294350"/>
            <a:ext cx="2515089" cy="25838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 rot="14916613">
            <a:off x="5495430" y="3931151"/>
            <a:ext cx="856789" cy="866693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2" name="Straight Connector 31"/>
          <p:cNvCxnSpPr>
            <a:stCxn id="28" idx="2"/>
          </p:cNvCxnSpPr>
          <p:nvPr/>
        </p:nvCxnSpPr>
        <p:spPr>
          <a:xfrm flipH="1">
            <a:off x="5580112" y="3965610"/>
            <a:ext cx="187473" cy="394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8" idx="2"/>
          </p:cNvCxnSpPr>
          <p:nvPr/>
        </p:nvCxnSpPr>
        <p:spPr>
          <a:xfrm flipH="1">
            <a:off x="5675238" y="3965610"/>
            <a:ext cx="92347" cy="1218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708435" y="3097721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+mn-lt"/>
              </a:rPr>
              <a:t>u</a:t>
            </a:r>
            <a:endParaRPr lang="hr-HR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08435" y="577201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+mn-lt"/>
              </a:rPr>
              <a:t>v</a:t>
            </a:r>
            <a:endParaRPr lang="hr-HR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673848" y="4149080"/>
            <a:ext cx="394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  <a:latin typeface="GreekC" panose="00000400000000000000" pitchFamily="2" charset="0"/>
                <a:cs typeface="GreekC" panose="00000400000000000000" pitchFamily="2" charset="0"/>
              </a:rPr>
              <a:t>f</a:t>
            </a:r>
            <a:endParaRPr lang="hr-HR" dirty="0">
              <a:solidFill>
                <a:srgbClr val="FF0000"/>
              </a:solidFill>
              <a:latin typeface="GreekC" panose="00000400000000000000" pitchFamily="2" charset="0"/>
              <a:cs typeface="GreekC" panose="00000400000000000000" pitchFamily="2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1560" y="5201052"/>
            <a:ext cx="144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>
                <a:latin typeface="+mn-lt"/>
              </a:rPr>
              <a:t>2</a:t>
            </a:r>
            <a:endParaRPr lang="hr-HR" sz="1200" dirty="0"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11560" y="5903635"/>
            <a:ext cx="144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>
                <a:latin typeface="+mn-lt"/>
              </a:rPr>
              <a:t>2</a:t>
            </a:r>
            <a:endParaRPr lang="hr-HR" sz="12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32736" y="906539"/>
                <a:ext cx="4204933" cy="5658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hr-HR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hr-H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𝑦𝑧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736" y="906539"/>
                <a:ext cx="4204933" cy="565861"/>
              </a:xfrm>
              <a:prstGeom prst="rect">
                <a:avLst/>
              </a:prstGeom>
              <a:blipFill rotWithShape="0">
                <a:blip r:embed="rId10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5" grpId="0"/>
      <p:bldP spid="39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rot="5400000">
            <a:off x="-1011237" y="3259138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74763" y="5545138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560763" y="3259138"/>
            <a:ext cx="2286000" cy="228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4703763" y="2116138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1274763" y="973138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560388" y="3044825"/>
            <a:ext cx="5572125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773907" y="3329781"/>
            <a:ext cx="5145088" cy="31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Box 33"/>
          <p:cNvSpPr txBox="1">
            <a:spLocks noChangeArrowheads="1"/>
          </p:cNvSpPr>
          <p:nvPr/>
        </p:nvSpPr>
        <p:spPr bwMode="auto">
          <a:xfrm>
            <a:off x="473075" y="30099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y</a:t>
            </a:r>
            <a:endParaRPr lang="en-GB" altLang="sr-Latn-RS" sz="2400"/>
          </a:p>
        </p:txBody>
      </p:sp>
      <p:sp>
        <p:nvSpPr>
          <p:cNvPr id="6154" name="TextBox 38"/>
          <p:cNvSpPr txBox="1">
            <a:spLocks noChangeArrowheads="1"/>
          </p:cNvSpPr>
          <p:nvPr/>
        </p:nvSpPr>
        <p:spPr bwMode="auto">
          <a:xfrm>
            <a:off x="2986088" y="55880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z</a:t>
            </a:r>
            <a:endParaRPr lang="en-GB" altLang="sr-Latn-RS" sz="2400"/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631825" y="473075"/>
            <a:ext cx="5286375" cy="5286375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5" name="TextBox 44"/>
          <p:cNvSpPr txBox="1">
            <a:spLocks noChangeArrowheads="1"/>
          </p:cNvSpPr>
          <p:nvPr/>
        </p:nvSpPr>
        <p:spPr bwMode="auto">
          <a:xfrm>
            <a:off x="179388" y="123825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0070C0"/>
                </a:solidFill>
              </a:rPr>
              <a:t>u</a:t>
            </a:r>
            <a:endParaRPr lang="en-GB" altLang="sr-Latn-RS" sz="2400">
              <a:solidFill>
                <a:srgbClr val="0070C0"/>
              </a:solidFill>
            </a:endParaRPr>
          </a:p>
        </p:txBody>
      </p:sp>
      <p:sp>
        <p:nvSpPr>
          <p:cNvPr id="3086" name="TextBox 45"/>
          <p:cNvSpPr txBox="1">
            <a:spLocks noChangeArrowheads="1"/>
          </p:cNvSpPr>
          <p:nvPr/>
        </p:nvSpPr>
        <p:spPr bwMode="auto">
          <a:xfrm>
            <a:off x="331788" y="5368925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0070C0"/>
                </a:solidFill>
              </a:rPr>
              <a:t>v</a:t>
            </a:r>
            <a:endParaRPr lang="en-GB" altLang="sr-Latn-RS" sz="2400">
              <a:solidFill>
                <a:srgbClr val="0070C0"/>
              </a:solidFill>
            </a:endParaRPr>
          </a:p>
        </p:txBody>
      </p:sp>
      <p:sp>
        <p:nvSpPr>
          <p:cNvPr id="3087" name="TextBox 46"/>
          <p:cNvSpPr txBox="1">
            <a:spLocks noChangeArrowheads="1"/>
          </p:cNvSpPr>
          <p:nvPr/>
        </p:nvSpPr>
        <p:spPr bwMode="auto">
          <a:xfrm>
            <a:off x="838200" y="7112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1</a:t>
            </a:r>
            <a:endParaRPr lang="en-GB" altLang="sr-Latn-RS" sz="2400"/>
          </a:p>
        </p:txBody>
      </p:sp>
      <p:sp>
        <p:nvSpPr>
          <p:cNvPr id="3088" name="TextBox 47"/>
          <p:cNvSpPr txBox="1">
            <a:spLocks noChangeArrowheads="1"/>
          </p:cNvSpPr>
          <p:nvPr/>
        </p:nvSpPr>
        <p:spPr bwMode="auto">
          <a:xfrm>
            <a:off x="974725" y="544195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2</a:t>
            </a:r>
            <a:endParaRPr lang="en-GB" altLang="sr-Latn-RS" sz="2400"/>
          </a:p>
        </p:txBody>
      </p:sp>
      <p:sp>
        <p:nvSpPr>
          <p:cNvPr id="3089" name="TextBox 48"/>
          <p:cNvSpPr txBox="1">
            <a:spLocks noChangeArrowheads="1"/>
          </p:cNvSpPr>
          <p:nvPr/>
        </p:nvSpPr>
        <p:spPr bwMode="auto">
          <a:xfrm>
            <a:off x="3489325" y="54737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3</a:t>
            </a:r>
            <a:endParaRPr lang="en-GB" altLang="sr-Latn-RS" sz="2400"/>
          </a:p>
        </p:txBody>
      </p:sp>
      <p:sp>
        <p:nvSpPr>
          <p:cNvPr id="3090" name="TextBox 49"/>
          <p:cNvSpPr txBox="1">
            <a:spLocks noChangeArrowheads="1"/>
          </p:cNvSpPr>
          <p:nvPr/>
        </p:nvSpPr>
        <p:spPr bwMode="auto">
          <a:xfrm>
            <a:off x="5845175" y="306546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4</a:t>
            </a:r>
            <a:endParaRPr lang="en-GB" altLang="sr-Latn-RS" sz="2400"/>
          </a:p>
        </p:txBody>
      </p:sp>
      <p:sp>
        <p:nvSpPr>
          <p:cNvPr id="3091" name="TextBox 50"/>
          <p:cNvSpPr txBox="1">
            <a:spLocks noChangeArrowheads="1"/>
          </p:cNvSpPr>
          <p:nvPr/>
        </p:nvSpPr>
        <p:spPr bwMode="auto">
          <a:xfrm>
            <a:off x="5759450" y="59531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5</a:t>
            </a:r>
            <a:endParaRPr lang="en-GB" altLang="sr-Latn-RS" sz="2400"/>
          </a:p>
        </p:txBody>
      </p:sp>
      <p:sp>
        <p:nvSpPr>
          <p:cNvPr id="4" name="Curved Down Arrow 3"/>
          <p:cNvSpPr/>
          <p:nvPr/>
        </p:nvSpPr>
        <p:spPr>
          <a:xfrm rot="16936806">
            <a:off x="-61913" y="1841501"/>
            <a:ext cx="2066925" cy="298450"/>
          </a:xfrm>
          <a:prstGeom prst="curvedDown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>
              <a:solidFill>
                <a:srgbClr val="0070C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93700" y="115888"/>
            <a:ext cx="4897438" cy="4872037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27507" y="1865805"/>
            <a:ext cx="299954" cy="369332"/>
          </a:xfrm>
          <a:prstGeom prst="rect">
            <a:avLst/>
          </a:prstGeom>
          <a:blipFill rotWithShape="0">
            <a:blip r:embed="rId2"/>
            <a:stretch>
              <a:fillRect l="-22449" r="-20408" b="-27869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11" name="Flowchart: Connector 10"/>
          <p:cNvSpPr/>
          <p:nvPr/>
        </p:nvSpPr>
        <p:spPr>
          <a:xfrm>
            <a:off x="1206500" y="903288"/>
            <a:ext cx="158750" cy="153987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52" name="Flowchart: Connector 51"/>
          <p:cNvSpPr/>
          <p:nvPr/>
        </p:nvSpPr>
        <p:spPr>
          <a:xfrm>
            <a:off x="1195388" y="5441950"/>
            <a:ext cx="158750" cy="15398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53" name="Flowchart: Connector 52"/>
          <p:cNvSpPr/>
          <p:nvPr/>
        </p:nvSpPr>
        <p:spPr>
          <a:xfrm>
            <a:off x="3468688" y="5457825"/>
            <a:ext cx="158750" cy="153988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916363" y="5402263"/>
          <a:ext cx="5119688" cy="13414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384"/>
                <a:gridCol w="731384"/>
                <a:gridCol w="731384"/>
                <a:gridCol w="731384"/>
                <a:gridCol w="731384"/>
                <a:gridCol w="731384"/>
                <a:gridCol w="731384"/>
              </a:tblGrid>
              <a:tr h="335359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T</a:t>
                      </a:r>
                      <a:endParaRPr lang="hr-HR" sz="1600" dirty="0"/>
                    </a:p>
                  </a:txBody>
                  <a:tcPr marL="91438" marR="91438" marT="45731" marB="457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y</a:t>
                      </a:r>
                      <a:endParaRPr lang="hr-HR" sz="1600" dirty="0"/>
                    </a:p>
                  </a:txBody>
                  <a:tcPr marL="91438" marR="91438" marT="45731" marB="457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z</a:t>
                      </a:r>
                      <a:endParaRPr lang="hr-HR" sz="1600" dirty="0"/>
                    </a:p>
                  </a:txBody>
                  <a:tcPr marL="91438" marR="91438" marT="45731" marB="457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u</a:t>
                      </a:r>
                      <a:endParaRPr lang="hr-HR" sz="1600" dirty="0"/>
                    </a:p>
                  </a:txBody>
                  <a:tcPr marL="91438" marR="91438" marT="45731" marB="457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v</a:t>
                      </a:r>
                      <a:endParaRPr lang="hr-HR" sz="1600" dirty="0"/>
                    </a:p>
                  </a:txBody>
                  <a:tcPr marL="91438" marR="91438" marT="45731" marB="457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a</a:t>
                      </a:r>
                      <a:r>
                        <a:rPr lang="hr-HR" sz="1200" dirty="0" smtClean="0"/>
                        <a:t>u</a:t>
                      </a:r>
                      <a:endParaRPr lang="hr-HR" sz="1200" dirty="0"/>
                    </a:p>
                  </a:txBody>
                  <a:tcPr marL="91438" marR="91438" marT="45731" marB="457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a</a:t>
                      </a:r>
                      <a:r>
                        <a:rPr lang="hr-HR" sz="1200" dirty="0" smtClean="0"/>
                        <a:t>v</a:t>
                      </a:r>
                      <a:endParaRPr lang="hr-HR" sz="1200" dirty="0"/>
                    </a:p>
                  </a:txBody>
                  <a:tcPr marL="91438" marR="91438" marT="45731" marB="45731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5359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</a:t>
                      </a:r>
                      <a:endParaRPr lang="hr-HR" sz="16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90,48</a:t>
                      </a:r>
                      <a:endParaRPr lang="hr-HR" sz="14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-90,48</a:t>
                      </a:r>
                      <a:endParaRPr lang="hr-HR" sz="14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hr-HR" sz="14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hr-HR" sz="140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hr-HR" sz="140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hr-HR" sz="1400"/>
                    </a:p>
                  </a:txBody>
                  <a:tcPr marL="91438" marR="91438" marT="45731" marB="45731"/>
                </a:tc>
              </a:tr>
              <a:tr h="335359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2</a:t>
                      </a:r>
                      <a:endParaRPr lang="hr-HR" sz="16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90,48</a:t>
                      </a:r>
                      <a:endParaRPr lang="hr-HR" sz="14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109,52</a:t>
                      </a:r>
                      <a:endParaRPr lang="hr-HR" sz="14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hr-HR" sz="14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hr-HR" sz="14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hr-HR" sz="14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hr-HR" sz="1400" dirty="0"/>
                    </a:p>
                  </a:txBody>
                  <a:tcPr marL="91438" marR="91438" marT="45731" marB="45731"/>
                </a:tc>
              </a:tr>
              <a:tr h="335359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3</a:t>
                      </a:r>
                      <a:endParaRPr lang="hr-HR" sz="16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-9,52</a:t>
                      </a:r>
                      <a:endParaRPr lang="hr-HR" sz="14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109,52</a:t>
                      </a:r>
                      <a:endParaRPr lang="hr-HR" sz="14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hr-HR" sz="16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hr-HR" sz="16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hr-HR" sz="1600" dirty="0"/>
                    </a:p>
                  </a:txBody>
                  <a:tcPr marL="91438" marR="91438" marT="45731" marB="45731"/>
                </a:tc>
                <a:tc>
                  <a:txBody>
                    <a:bodyPr/>
                    <a:lstStyle/>
                    <a:p>
                      <a:pPr algn="ctr"/>
                      <a:endParaRPr lang="hr-HR" sz="1600" dirty="0"/>
                    </a:p>
                  </a:txBody>
                  <a:tcPr marL="91438" marR="91438" marT="45731" marB="45731"/>
                </a:tc>
              </a:tr>
            </a:tbl>
          </a:graphicData>
        </a:graphic>
      </p:graphicFrame>
      <p:cxnSp>
        <p:nvCxnSpPr>
          <p:cNvPr id="55" name="Straight Arrow Connector 54"/>
          <p:cNvCxnSpPr/>
          <p:nvPr/>
        </p:nvCxnSpPr>
        <p:spPr>
          <a:xfrm rot="5400000" flipH="1" flipV="1">
            <a:off x="-863600" y="4338638"/>
            <a:ext cx="2500313" cy="158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 flipH="1" flipV="1">
            <a:off x="-649287" y="2052638"/>
            <a:ext cx="2071687" cy="158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295400" y="574675"/>
            <a:ext cx="2071688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367088" y="574675"/>
            <a:ext cx="250031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15" name="TextBox 62"/>
          <p:cNvSpPr txBox="1">
            <a:spLocks noChangeArrowheads="1"/>
          </p:cNvSpPr>
          <p:nvPr/>
        </p:nvSpPr>
        <p:spPr bwMode="auto">
          <a:xfrm rot="-5400000">
            <a:off x="-132556" y="4090194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109,52</a:t>
            </a:r>
            <a:endParaRPr lang="en-GB" altLang="sr-Latn-RS" sz="1600"/>
          </a:p>
        </p:txBody>
      </p:sp>
      <p:sp>
        <p:nvSpPr>
          <p:cNvPr id="6216" name="TextBox 64"/>
          <p:cNvSpPr txBox="1">
            <a:spLocks noChangeArrowheads="1"/>
          </p:cNvSpPr>
          <p:nvPr/>
        </p:nvSpPr>
        <p:spPr bwMode="auto">
          <a:xfrm rot="-5400000">
            <a:off x="-151606" y="1991519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90,48</a:t>
            </a:r>
            <a:endParaRPr lang="en-GB" altLang="sr-Latn-RS" sz="1600"/>
          </a:p>
        </p:txBody>
      </p:sp>
      <p:sp>
        <p:nvSpPr>
          <p:cNvPr id="6217" name="TextBox 66"/>
          <p:cNvSpPr txBox="1">
            <a:spLocks noChangeArrowheads="1"/>
          </p:cNvSpPr>
          <p:nvPr/>
        </p:nvSpPr>
        <p:spPr bwMode="auto">
          <a:xfrm>
            <a:off x="4179888" y="288925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109,52</a:t>
            </a:r>
            <a:endParaRPr lang="en-GB" altLang="sr-Latn-RS" sz="1600"/>
          </a:p>
        </p:txBody>
      </p:sp>
      <p:sp>
        <p:nvSpPr>
          <p:cNvPr id="6218" name="TextBox 67"/>
          <p:cNvSpPr txBox="1">
            <a:spLocks noChangeArrowheads="1"/>
          </p:cNvSpPr>
          <p:nvPr/>
        </p:nvSpPr>
        <p:spPr bwMode="auto">
          <a:xfrm>
            <a:off x="2092325" y="288925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90,48</a:t>
            </a:r>
            <a:endParaRPr lang="en-GB" altLang="sr-Latn-RS" sz="180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60475" y="711200"/>
            <a:ext cx="34925" cy="5119688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38200" y="974725"/>
            <a:ext cx="5292725" cy="635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45175" y="711200"/>
            <a:ext cx="0" cy="2816225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419475" y="3213100"/>
            <a:ext cx="2498725" cy="245110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74725" y="5545138"/>
            <a:ext cx="280035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5" grpId="0"/>
      <p:bldP spid="3086" grpId="0"/>
      <p:bldP spid="3087" grpId="0"/>
      <p:bldP spid="3088" grpId="0"/>
      <p:bldP spid="3089" grpId="0"/>
      <p:bldP spid="3090" grpId="0"/>
      <p:bldP spid="3091" grpId="0"/>
      <p:bldP spid="4" grpId="0" animBg="1"/>
      <p:bldP spid="11" grpId="0" animBg="1"/>
      <p:bldP spid="52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H="1">
            <a:off x="1547813" y="1989138"/>
            <a:ext cx="2736850" cy="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4284663" y="1989138"/>
            <a:ext cx="0" cy="2303462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339975" y="1989138"/>
            <a:ext cx="1944688" cy="1871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2916238" y="549275"/>
            <a:ext cx="1368425" cy="1439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50938" y="1803400"/>
            <a:ext cx="4318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hr-HR" dirty="0">
                <a:latin typeface="+mn-lt"/>
              </a:rPr>
              <a:t>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1638" y="4230688"/>
            <a:ext cx="36036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hr-HR" dirty="0">
                <a:latin typeface="+mn-lt"/>
              </a:rPr>
              <a:t>z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85975" y="3817938"/>
            <a:ext cx="2889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hr-HR" dirty="0">
                <a:solidFill>
                  <a:srgbClr val="0070C0"/>
                </a:solidFill>
                <a:latin typeface="+mn-lt"/>
              </a:rPr>
              <a:t>v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65413" y="334963"/>
            <a:ext cx="287337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hr-HR" dirty="0">
                <a:solidFill>
                  <a:srgbClr val="0070C0"/>
                </a:solidFill>
                <a:latin typeface="+mn-lt"/>
              </a:rPr>
              <a:t>u</a:t>
            </a:r>
          </a:p>
        </p:txBody>
      </p:sp>
      <p:sp>
        <p:nvSpPr>
          <p:cNvPr id="14" name="Flowchart: Connector 13"/>
          <p:cNvSpPr/>
          <p:nvPr/>
        </p:nvSpPr>
        <p:spPr>
          <a:xfrm>
            <a:off x="2195513" y="2708275"/>
            <a:ext cx="73025" cy="7302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15" name="TextBox 14"/>
          <p:cNvSpPr txBox="1"/>
          <p:nvPr/>
        </p:nvSpPr>
        <p:spPr>
          <a:xfrm>
            <a:off x="1908175" y="2708275"/>
            <a:ext cx="2159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hr-HR" dirty="0">
                <a:latin typeface="+mn-lt"/>
              </a:rPr>
              <a:t>T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2225675" y="1992313"/>
            <a:ext cx="11113" cy="731837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225675" y="2000250"/>
            <a:ext cx="2047875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36788" y="2740025"/>
            <a:ext cx="585787" cy="65722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254250" y="1362075"/>
            <a:ext cx="1428750" cy="13779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878138" y="1633538"/>
            <a:ext cx="3698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>
                <a:latin typeface="Cambria" panose="02040503050406030204" pitchFamily="18" charset="0"/>
              </a:rPr>
              <a:t>y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971675" y="2117725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>
                <a:latin typeface="Cambria" panose="02040503050406030204" pitchFamily="18" charset="0"/>
              </a:rPr>
              <a:t>z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 rot="-2698050">
            <a:off x="2297113" y="3009900"/>
            <a:ext cx="287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>
                <a:solidFill>
                  <a:srgbClr val="0070C0"/>
                </a:solidFill>
                <a:latin typeface="Cambria" panose="02040503050406030204" pitchFamily="18" charset="0"/>
              </a:rPr>
              <a:t>u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 rot="-2684027">
            <a:off x="2876550" y="2044700"/>
            <a:ext cx="323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>
                <a:solidFill>
                  <a:srgbClr val="0070C0"/>
                </a:solidFill>
                <a:latin typeface="Cambria" panose="02040503050406030204" pitchFamily="18" charset="0"/>
              </a:rPr>
              <a:t>v</a:t>
            </a:r>
          </a:p>
        </p:txBody>
      </p:sp>
      <p:sp>
        <p:nvSpPr>
          <p:cNvPr id="39" name="Arc 38"/>
          <p:cNvSpPr/>
          <p:nvPr/>
        </p:nvSpPr>
        <p:spPr>
          <a:xfrm rot="14309793">
            <a:off x="3629819" y="1480344"/>
            <a:ext cx="696913" cy="688975"/>
          </a:xfrm>
          <a:prstGeom prst="arc">
            <a:avLst>
              <a:gd name="adj1" fmla="val 16200000"/>
              <a:gd name="adj2" fmla="val 302005"/>
            </a:avLst>
          </a:prstGeom>
          <a:ln>
            <a:solidFill>
              <a:schemeClr val="tx1">
                <a:lumMod val="95000"/>
                <a:lumOff val="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cxnSp>
        <p:nvCxnSpPr>
          <p:cNvPr id="41" name="Straight Connector 40"/>
          <p:cNvCxnSpPr/>
          <p:nvPr/>
        </p:nvCxnSpPr>
        <p:spPr>
          <a:xfrm>
            <a:off x="2232025" y="1984375"/>
            <a:ext cx="960438" cy="106045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265738" y="877888"/>
            <a:ext cx="14398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hr-HR" sz="2000" dirty="0">
                <a:latin typeface="+mn-lt"/>
              </a:rPr>
              <a:t>T(y,z)</a:t>
            </a:r>
          </a:p>
          <a:p>
            <a:pPr eaLnBrk="1" hangingPunct="1">
              <a:defRPr/>
            </a:pPr>
            <a:r>
              <a:rPr lang="hr-HR" sz="2000" dirty="0">
                <a:solidFill>
                  <a:srgbClr val="0070C0"/>
                </a:solidFill>
                <a:latin typeface="+mn-lt"/>
              </a:rPr>
              <a:t>T(u,v) ??</a:t>
            </a:r>
          </a:p>
        </p:txBody>
      </p:sp>
      <p:sp>
        <p:nvSpPr>
          <p:cNvPr id="44" name="TextBox 4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745283" y="1619508"/>
            <a:ext cx="226152" cy="276999"/>
          </a:xfrm>
          <a:prstGeom prst="rect">
            <a:avLst/>
          </a:prstGeom>
          <a:blipFill rotWithShape="0">
            <a:blip r:embed="rId2"/>
            <a:stretch>
              <a:fillRect l="-24324" r="-21622" b="-28889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46" name="TextBox 4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30376" y="2371883"/>
            <a:ext cx="201594" cy="246221"/>
          </a:xfrm>
          <a:prstGeom prst="rect">
            <a:avLst/>
          </a:prstGeom>
          <a:blipFill rotWithShape="0">
            <a:blip r:embed="rId3"/>
            <a:stretch>
              <a:fillRect l="-21212" r="-18182" b="-27500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48" name="Arc 47"/>
          <p:cNvSpPr/>
          <p:nvPr/>
        </p:nvSpPr>
        <p:spPr>
          <a:xfrm>
            <a:off x="2022475" y="2347913"/>
            <a:ext cx="436563" cy="422275"/>
          </a:xfrm>
          <a:prstGeom prst="arc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cxnSp>
        <p:nvCxnSpPr>
          <p:cNvPr id="50" name="Straight Connector 49"/>
          <p:cNvCxnSpPr/>
          <p:nvPr/>
        </p:nvCxnSpPr>
        <p:spPr>
          <a:xfrm>
            <a:off x="2222500" y="2016125"/>
            <a:ext cx="9525" cy="784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222500" y="2000250"/>
            <a:ext cx="387350" cy="407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endCxn id="14" idx="4"/>
          </p:cNvCxnSpPr>
          <p:nvPr/>
        </p:nvCxnSpPr>
        <p:spPr>
          <a:xfrm flipH="1">
            <a:off x="2232025" y="2408238"/>
            <a:ext cx="357188" cy="3730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5103813" y="2549525"/>
            <a:ext cx="1587" cy="78422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103813" y="2552700"/>
            <a:ext cx="387350" cy="4079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5113338" y="2962275"/>
            <a:ext cx="357187" cy="3714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243138" y="1970088"/>
            <a:ext cx="971550" cy="106045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2238375" y="1992313"/>
            <a:ext cx="2035175" cy="635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192463" y="2000250"/>
            <a:ext cx="1079500" cy="1039813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Arc 67"/>
          <p:cNvSpPr/>
          <p:nvPr/>
        </p:nvSpPr>
        <p:spPr>
          <a:xfrm>
            <a:off x="4875213" y="2924175"/>
            <a:ext cx="434975" cy="423863"/>
          </a:xfrm>
          <a:prstGeom prst="arc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70" name="TextBox 6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96198" y="2924944"/>
            <a:ext cx="201594" cy="246221"/>
          </a:xfrm>
          <a:prstGeom prst="rect">
            <a:avLst/>
          </a:prstGeom>
          <a:blipFill rotWithShape="0">
            <a:blip r:embed="rId4"/>
            <a:stretch>
              <a:fillRect l="-21212" r="-18182" b="-27500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4867275" y="2738438"/>
            <a:ext cx="288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>
                <a:latin typeface="Cambria" panose="02040503050406030204" pitchFamily="18" charset="0"/>
              </a:rPr>
              <a:t>z</a:t>
            </a:r>
          </a:p>
        </p:txBody>
      </p:sp>
      <p:sp>
        <p:nvSpPr>
          <p:cNvPr id="72" name="TextBox 7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 rot="18890684">
            <a:off x="5090791" y="3100544"/>
            <a:ext cx="664133" cy="215444"/>
          </a:xfrm>
          <a:prstGeom prst="rect">
            <a:avLst/>
          </a:prstGeom>
          <a:blipFill rotWithShape="0">
            <a:blip r:embed="rId5"/>
            <a:stretch>
              <a:fillRect r="-7767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73" name="TextBox 7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 rot="2653845">
            <a:off x="5104434" y="2590249"/>
            <a:ext cx="664133" cy="215444"/>
          </a:xfrm>
          <a:prstGeom prst="rect">
            <a:avLst/>
          </a:prstGeom>
          <a:blipFill rotWithShape="0">
            <a:blip r:embed="rId6"/>
            <a:stretch>
              <a:fillRect r="-1923" b="-11650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cxnSp>
        <p:nvCxnSpPr>
          <p:cNvPr id="74" name="Straight Connector 73"/>
          <p:cNvCxnSpPr/>
          <p:nvPr/>
        </p:nvCxnSpPr>
        <p:spPr>
          <a:xfrm>
            <a:off x="5626100" y="2273300"/>
            <a:ext cx="971550" cy="106045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5627688" y="2281238"/>
            <a:ext cx="2033587" cy="635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6580188" y="2289175"/>
            <a:ext cx="1081087" cy="10414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35355" y="2267923"/>
            <a:ext cx="201594" cy="246221"/>
          </a:xfrm>
          <a:prstGeom prst="rect">
            <a:avLst/>
          </a:prstGeom>
          <a:blipFill rotWithShape="0">
            <a:blip r:embed="rId7"/>
            <a:stretch>
              <a:fillRect l="-21212" r="-18182" b="-27500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78" name="Arc 77"/>
          <p:cNvSpPr/>
          <p:nvPr/>
        </p:nvSpPr>
        <p:spPr>
          <a:xfrm rot="3944140">
            <a:off x="5570538" y="2133600"/>
            <a:ext cx="590550" cy="485775"/>
          </a:xfrm>
          <a:prstGeom prst="arc">
            <a:avLst>
              <a:gd name="adj1" fmla="val 16200000"/>
              <a:gd name="adj2" fmla="val 302005"/>
            </a:avLst>
          </a:prstGeom>
          <a:ln>
            <a:solidFill>
              <a:schemeClr val="tx1">
                <a:lumMod val="95000"/>
                <a:lumOff val="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6537325" y="1933575"/>
            <a:ext cx="431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i="1">
                <a:latin typeface="Cambria" panose="02040503050406030204" pitchFamily="18" charset="0"/>
              </a:rPr>
              <a:t>y</a:t>
            </a:r>
          </a:p>
        </p:txBody>
      </p:sp>
      <p:sp>
        <p:nvSpPr>
          <p:cNvPr id="80" name="TextBox 7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 rot="18890684">
            <a:off x="6817455" y="2834160"/>
            <a:ext cx="664133" cy="215444"/>
          </a:xfrm>
          <a:prstGeom prst="rect">
            <a:avLst/>
          </a:prstGeom>
          <a:blipFill rotWithShape="0">
            <a:blip r:embed="rId8"/>
            <a:stretch>
              <a:fillRect t="-2913" r="-11650" b="-7767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81" name="TextBox 8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 rot="2653845">
            <a:off x="5749691" y="2829471"/>
            <a:ext cx="664133" cy="215444"/>
          </a:xfrm>
          <a:prstGeom prst="rect">
            <a:avLst/>
          </a:prstGeom>
          <a:blipFill rotWithShape="0">
            <a:blip r:embed="rId9"/>
            <a:stretch>
              <a:fillRect l="-9615" b="-8824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82" name="TextBox 8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11645" y="4045714"/>
            <a:ext cx="2368667" cy="369332"/>
          </a:xfrm>
          <a:prstGeom prst="rect">
            <a:avLst/>
          </a:prstGeom>
          <a:blipFill rotWithShape="0">
            <a:blip r:embed="rId10"/>
            <a:stretch>
              <a:fillRect b="-13333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cxnSp>
        <p:nvCxnSpPr>
          <p:cNvPr id="83" name="Straight Connector 82"/>
          <p:cNvCxnSpPr/>
          <p:nvPr/>
        </p:nvCxnSpPr>
        <p:spPr>
          <a:xfrm>
            <a:off x="2232025" y="2740025"/>
            <a:ext cx="585788" cy="65722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2254250" y="1366838"/>
            <a:ext cx="1428750" cy="137795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11645" y="4365104"/>
            <a:ext cx="2368667" cy="369332"/>
          </a:xfrm>
          <a:prstGeom prst="rect">
            <a:avLst/>
          </a:prstGeom>
          <a:blipFill rotWithShape="0">
            <a:blip r:embed="rId11"/>
            <a:stretch>
              <a:fillRect b="-13115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30" grpId="0"/>
      <p:bldP spid="31" grpId="0"/>
      <p:bldP spid="32" grpId="0"/>
      <p:bldP spid="33" grpId="0"/>
      <p:bldP spid="43" grpId="0"/>
      <p:bldP spid="71" grpId="0"/>
      <p:bldP spid="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rot="5400000">
            <a:off x="-1011237" y="3259138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74763" y="5545138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560763" y="3259138"/>
            <a:ext cx="2286000" cy="228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4703763" y="2116138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1274763" y="973138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560388" y="3044825"/>
            <a:ext cx="5572125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773907" y="3329781"/>
            <a:ext cx="5145088" cy="31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1" name="TextBox 33"/>
          <p:cNvSpPr txBox="1">
            <a:spLocks noChangeArrowheads="1"/>
          </p:cNvSpPr>
          <p:nvPr/>
        </p:nvSpPr>
        <p:spPr bwMode="auto">
          <a:xfrm>
            <a:off x="473075" y="30099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y</a:t>
            </a:r>
            <a:endParaRPr lang="en-GB" altLang="sr-Latn-RS" sz="2400"/>
          </a:p>
        </p:txBody>
      </p:sp>
      <p:sp>
        <p:nvSpPr>
          <p:cNvPr id="8202" name="TextBox 38"/>
          <p:cNvSpPr txBox="1">
            <a:spLocks noChangeArrowheads="1"/>
          </p:cNvSpPr>
          <p:nvPr/>
        </p:nvSpPr>
        <p:spPr bwMode="auto">
          <a:xfrm>
            <a:off x="2986088" y="55880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z</a:t>
            </a:r>
            <a:endParaRPr lang="en-GB" altLang="sr-Latn-RS" sz="2400"/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631825" y="473075"/>
            <a:ext cx="5286375" cy="5286375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4" name="TextBox 44"/>
          <p:cNvSpPr txBox="1">
            <a:spLocks noChangeArrowheads="1"/>
          </p:cNvSpPr>
          <p:nvPr/>
        </p:nvSpPr>
        <p:spPr bwMode="auto">
          <a:xfrm>
            <a:off x="179388" y="123825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0070C0"/>
                </a:solidFill>
              </a:rPr>
              <a:t>u</a:t>
            </a:r>
            <a:endParaRPr lang="en-GB" altLang="sr-Latn-RS" sz="2400">
              <a:solidFill>
                <a:srgbClr val="0070C0"/>
              </a:solidFill>
            </a:endParaRPr>
          </a:p>
        </p:txBody>
      </p:sp>
      <p:sp>
        <p:nvSpPr>
          <p:cNvPr id="8205" name="TextBox 45"/>
          <p:cNvSpPr txBox="1">
            <a:spLocks noChangeArrowheads="1"/>
          </p:cNvSpPr>
          <p:nvPr/>
        </p:nvSpPr>
        <p:spPr bwMode="auto">
          <a:xfrm>
            <a:off x="331788" y="5368925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0070C0"/>
                </a:solidFill>
              </a:rPr>
              <a:t>v</a:t>
            </a:r>
            <a:endParaRPr lang="en-GB" altLang="sr-Latn-RS" sz="2400">
              <a:solidFill>
                <a:srgbClr val="0070C0"/>
              </a:solidFill>
            </a:endParaRPr>
          </a:p>
        </p:txBody>
      </p:sp>
      <p:sp>
        <p:nvSpPr>
          <p:cNvPr id="8206" name="TextBox 46"/>
          <p:cNvSpPr txBox="1">
            <a:spLocks noChangeArrowheads="1"/>
          </p:cNvSpPr>
          <p:nvPr/>
        </p:nvSpPr>
        <p:spPr bwMode="auto">
          <a:xfrm>
            <a:off x="838200" y="7112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1</a:t>
            </a:r>
            <a:endParaRPr lang="en-GB" altLang="sr-Latn-RS" sz="2400"/>
          </a:p>
        </p:txBody>
      </p:sp>
      <p:sp>
        <p:nvSpPr>
          <p:cNvPr id="8207" name="TextBox 47"/>
          <p:cNvSpPr txBox="1">
            <a:spLocks noChangeArrowheads="1"/>
          </p:cNvSpPr>
          <p:nvPr/>
        </p:nvSpPr>
        <p:spPr bwMode="auto">
          <a:xfrm>
            <a:off x="974725" y="544195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2</a:t>
            </a:r>
            <a:endParaRPr lang="en-GB" altLang="sr-Latn-RS" sz="2400"/>
          </a:p>
        </p:txBody>
      </p:sp>
      <p:sp>
        <p:nvSpPr>
          <p:cNvPr id="8208" name="TextBox 48"/>
          <p:cNvSpPr txBox="1">
            <a:spLocks noChangeArrowheads="1"/>
          </p:cNvSpPr>
          <p:nvPr/>
        </p:nvSpPr>
        <p:spPr bwMode="auto">
          <a:xfrm>
            <a:off x="3489325" y="54737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3</a:t>
            </a:r>
            <a:endParaRPr lang="en-GB" altLang="sr-Latn-RS" sz="2400"/>
          </a:p>
        </p:txBody>
      </p:sp>
      <p:sp>
        <p:nvSpPr>
          <p:cNvPr id="8209" name="TextBox 49"/>
          <p:cNvSpPr txBox="1">
            <a:spLocks noChangeArrowheads="1"/>
          </p:cNvSpPr>
          <p:nvPr/>
        </p:nvSpPr>
        <p:spPr bwMode="auto">
          <a:xfrm>
            <a:off x="5845175" y="306546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4</a:t>
            </a:r>
            <a:endParaRPr lang="en-GB" altLang="sr-Latn-RS" sz="2400"/>
          </a:p>
        </p:txBody>
      </p:sp>
      <p:sp>
        <p:nvSpPr>
          <p:cNvPr id="8210" name="TextBox 50"/>
          <p:cNvSpPr txBox="1">
            <a:spLocks noChangeArrowheads="1"/>
          </p:cNvSpPr>
          <p:nvPr/>
        </p:nvSpPr>
        <p:spPr bwMode="auto">
          <a:xfrm>
            <a:off x="5759450" y="59531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5</a:t>
            </a:r>
            <a:endParaRPr lang="en-GB" altLang="sr-Latn-RS" sz="240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93700" y="115888"/>
            <a:ext cx="4897438" cy="4872037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016468"/>
              </p:ext>
            </p:extLst>
          </p:nvPr>
        </p:nvGraphicFramePr>
        <p:xfrm>
          <a:off x="3916696" y="5402697"/>
          <a:ext cx="5119800" cy="1363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1400"/>
                <a:gridCol w="731400"/>
                <a:gridCol w="731400"/>
                <a:gridCol w="731400"/>
                <a:gridCol w="731400"/>
                <a:gridCol w="731400"/>
                <a:gridCol w="731400"/>
              </a:tblGrid>
              <a:tr h="327829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T</a:t>
                      </a:r>
                      <a:endParaRPr lang="hr-HR" sz="1600" dirty="0"/>
                    </a:p>
                  </a:txBody>
                  <a:tcPr marT="44704" marB="4470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y</a:t>
                      </a:r>
                      <a:endParaRPr lang="hr-HR" sz="1600" dirty="0"/>
                    </a:p>
                  </a:txBody>
                  <a:tcPr marT="44704" marB="4470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z</a:t>
                      </a:r>
                      <a:endParaRPr lang="hr-HR" sz="1600" dirty="0"/>
                    </a:p>
                  </a:txBody>
                  <a:tcPr marT="44704" marB="4470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u</a:t>
                      </a:r>
                      <a:endParaRPr lang="hr-HR" sz="1600" dirty="0"/>
                    </a:p>
                  </a:txBody>
                  <a:tcPr marT="44704" marB="4470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v</a:t>
                      </a:r>
                      <a:endParaRPr lang="hr-HR" sz="1600" dirty="0"/>
                    </a:p>
                  </a:txBody>
                  <a:tcPr marT="44704" marB="4470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a</a:t>
                      </a:r>
                      <a:r>
                        <a:rPr lang="hr-HR" sz="1200" dirty="0" smtClean="0"/>
                        <a:t>u</a:t>
                      </a:r>
                      <a:endParaRPr lang="hr-HR" sz="1200" dirty="0"/>
                    </a:p>
                  </a:txBody>
                  <a:tcPr marT="44704" marB="4470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a</a:t>
                      </a:r>
                      <a:r>
                        <a:rPr lang="hr-HR" sz="1200" dirty="0" smtClean="0"/>
                        <a:t>v</a:t>
                      </a:r>
                      <a:endParaRPr lang="hr-HR" sz="1200" dirty="0"/>
                    </a:p>
                  </a:txBody>
                  <a:tcPr marT="44704" marB="44704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7632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1</a:t>
                      </a:r>
                      <a:endParaRPr lang="hr-HR" sz="16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90,48</a:t>
                      </a:r>
                      <a:endParaRPr lang="hr-HR" sz="14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-90,48</a:t>
                      </a:r>
                      <a:endParaRPr lang="hr-HR" sz="14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127,9</a:t>
                      </a:r>
                      <a:endParaRPr lang="hr-HR" sz="14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0</a:t>
                      </a:r>
                      <a:endParaRPr lang="hr-HR" sz="14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-18,1</a:t>
                      </a:r>
                      <a:endParaRPr lang="hr-HR" sz="14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endParaRPr lang="sr-Latn-RS" sz="1800"/>
                    </a:p>
                  </a:txBody>
                  <a:tcPr marT="44704" marB="44704">
                    <a:blipFill rotWithShape="0">
                      <a:blip r:embed="rId2"/>
                      <a:stretch>
                        <a:fillRect l="-601667" t="-103571" r="-1667" b="-217857"/>
                      </a:stretch>
                    </a:blipFill>
                  </a:tcPr>
                </a:tc>
              </a:tr>
              <a:tr h="327829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2</a:t>
                      </a:r>
                      <a:endParaRPr lang="hr-HR" sz="16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90,48</a:t>
                      </a:r>
                      <a:endParaRPr lang="hr-HR" sz="14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109,52</a:t>
                      </a:r>
                      <a:endParaRPr lang="hr-HR" sz="14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-13,5</a:t>
                      </a:r>
                      <a:endParaRPr lang="hr-HR" sz="14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141,4</a:t>
                      </a:r>
                      <a:endParaRPr lang="hr-HR" sz="14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171,7</a:t>
                      </a:r>
                      <a:endParaRPr lang="hr-HR" sz="14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-26,1</a:t>
                      </a:r>
                      <a:endParaRPr lang="hr-HR" sz="1400" dirty="0"/>
                    </a:p>
                  </a:txBody>
                  <a:tcPr marT="44704" marB="44704"/>
                </a:tc>
              </a:tr>
              <a:tr h="327829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3</a:t>
                      </a:r>
                      <a:endParaRPr lang="hr-HR" sz="16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-9,52</a:t>
                      </a:r>
                      <a:endParaRPr lang="hr-HR" sz="14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109,52</a:t>
                      </a:r>
                      <a:endParaRPr lang="hr-HR" sz="14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r-H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-84,2</a:t>
                      </a:r>
                      <a:endParaRPr lang="hr-H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r-H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70,7</a:t>
                      </a:r>
                      <a:endParaRPr lang="hr-HR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27,5</a:t>
                      </a:r>
                      <a:endParaRPr lang="hr-HR" sz="1400" dirty="0"/>
                    </a:p>
                  </a:txBody>
                  <a:tcPr marT="44704" marB="4470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/>
                        <a:t>-52,2</a:t>
                      </a:r>
                      <a:endParaRPr lang="hr-HR" sz="1400" dirty="0"/>
                    </a:p>
                  </a:txBody>
                  <a:tcPr marT="44704" marB="44704"/>
                </a:tc>
              </a:tr>
            </a:tbl>
          </a:graphicData>
        </a:graphic>
      </p:graphicFrame>
      <p:cxnSp>
        <p:nvCxnSpPr>
          <p:cNvPr id="55" name="Straight Arrow Connector 54"/>
          <p:cNvCxnSpPr/>
          <p:nvPr/>
        </p:nvCxnSpPr>
        <p:spPr>
          <a:xfrm rot="5400000" flipH="1" flipV="1">
            <a:off x="-863600" y="4338638"/>
            <a:ext cx="2500313" cy="158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 flipH="1" flipV="1">
            <a:off x="-649287" y="2052638"/>
            <a:ext cx="2071687" cy="158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295400" y="574675"/>
            <a:ext cx="2071688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367088" y="574675"/>
            <a:ext cx="250031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7" name="TextBox 62"/>
          <p:cNvSpPr txBox="1">
            <a:spLocks noChangeArrowheads="1"/>
          </p:cNvSpPr>
          <p:nvPr/>
        </p:nvSpPr>
        <p:spPr bwMode="auto">
          <a:xfrm rot="-5400000">
            <a:off x="-132556" y="4090194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109,52</a:t>
            </a:r>
            <a:endParaRPr lang="en-GB" altLang="sr-Latn-RS" sz="1600"/>
          </a:p>
        </p:txBody>
      </p:sp>
      <p:sp>
        <p:nvSpPr>
          <p:cNvPr id="8218" name="TextBox 64"/>
          <p:cNvSpPr txBox="1">
            <a:spLocks noChangeArrowheads="1"/>
          </p:cNvSpPr>
          <p:nvPr/>
        </p:nvSpPr>
        <p:spPr bwMode="auto">
          <a:xfrm rot="-5400000">
            <a:off x="-151606" y="1991519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90,48</a:t>
            </a:r>
            <a:endParaRPr lang="en-GB" altLang="sr-Latn-RS" sz="1600"/>
          </a:p>
        </p:txBody>
      </p:sp>
      <p:sp>
        <p:nvSpPr>
          <p:cNvPr id="8219" name="TextBox 66"/>
          <p:cNvSpPr txBox="1">
            <a:spLocks noChangeArrowheads="1"/>
          </p:cNvSpPr>
          <p:nvPr/>
        </p:nvSpPr>
        <p:spPr bwMode="auto">
          <a:xfrm>
            <a:off x="4179888" y="288925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109,52</a:t>
            </a:r>
            <a:endParaRPr lang="en-GB" altLang="sr-Latn-RS" sz="1600"/>
          </a:p>
        </p:txBody>
      </p:sp>
      <p:sp>
        <p:nvSpPr>
          <p:cNvPr id="8220" name="TextBox 67"/>
          <p:cNvSpPr txBox="1">
            <a:spLocks noChangeArrowheads="1"/>
          </p:cNvSpPr>
          <p:nvPr/>
        </p:nvSpPr>
        <p:spPr bwMode="auto">
          <a:xfrm>
            <a:off x="2092325" y="288925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600"/>
              <a:t>90,48</a:t>
            </a:r>
            <a:endParaRPr lang="en-GB" altLang="sr-Latn-RS" sz="1800"/>
          </a:p>
        </p:txBody>
      </p:sp>
      <p:sp>
        <p:nvSpPr>
          <p:cNvPr id="39" name="TextBox 3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36881" y="1879977"/>
            <a:ext cx="2368667" cy="369332"/>
          </a:xfrm>
          <a:prstGeom prst="rect">
            <a:avLst/>
          </a:prstGeom>
          <a:blipFill rotWithShape="0">
            <a:blip r:embed="rId3"/>
            <a:stretch>
              <a:fillRect b="-13115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40" name="TextBox 3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36881" y="2199367"/>
            <a:ext cx="2368667" cy="369332"/>
          </a:xfrm>
          <a:prstGeom prst="rect">
            <a:avLst/>
          </a:prstGeom>
          <a:blipFill rotWithShape="0">
            <a:blip r:embed="rId4"/>
            <a:stretch>
              <a:fillRect b="-13333"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75382" y="3016893"/>
            <a:ext cx="1116268" cy="569580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44100" y="3636432"/>
            <a:ext cx="1344534" cy="663708"/>
          </a:xfrm>
          <a:prstGeom prst="rect">
            <a:avLst/>
          </a:prstGeom>
          <a:blipFill rotWithShape="0">
            <a:blip r:embed="rId6"/>
            <a:stretch>
              <a:fillRect/>
            </a:stretch>
          </a:blipFill>
        </p:spPr>
        <p:txBody>
          <a:bodyPr/>
          <a:lstStyle/>
          <a:p>
            <a:r>
              <a:rPr lang="hr-HR">
                <a:noFill/>
              </a:rPr>
              <a:t> </a:t>
            </a:r>
          </a:p>
        </p:txBody>
      </p:sp>
      <p:cxnSp>
        <p:nvCxnSpPr>
          <p:cNvPr id="60" name="Straight Connector 59"/>
          <p:cNvCxnSpPr/>
          <p:nvPr/>
        </p:nvCxnSpPr>
        <p:spPr>
          <a:xfrm rot="5400000" flipH="1" flipV="1">
            <a:off x="917575" y="785813"/>
            <a:ext cx="5286375" cy="5286375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60388" y="285750"/>
            <a:ext cx="5429250" cy="4000500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-82550" y="1428750"/>
            <a:ext cx="6715125" cy="2143125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-225425" y="2357438"/>
            <a:ext cx="5857875" cy="1857375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H="1">
            <a:off x="-153987" y="1000125"/>
            <a:ext cx="5500688" cy="4071937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38175" y="5956300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n</a:t>
            </a:r>
            <a:r>
              <a:rPr lang="hr-HR" altLang="sr-Latn-RS" sz="1400"/>
              <a:t>1</a:t>
            </a:r>
            <a:endParaRPr lang="en-GB" altLang="sr-Latn-RS" sz="1400"/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978525" y="4149725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n</a:t>
            </a:r>
            <a:r>
              <a:rPr lang="hr-HR" altLang="sr-Latn-RS" sz="1400"/>
              <a:t>2</a:t>
            </a:r>
            <a:endParaRPr lang="en-GB" altLang="sr-Latn-RS" sz="1400"/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597650" y="1152525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n</a:t>
            </a:r>
            <a:r>
              <a:rPr lang="hr-HR" altLang="sr-Latn-RS" sz="1400"/>
              <a:t>3</a:t>
            </a:r>
            <a:endParaRPr lang="en-GB" altLang="sr-Latn-RS" sz="1400"/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7227888" y="574675"/>
            <a:ext cx="12144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>
                <a:solidFill>
                  <a:srgbClr val="FF0000"/>
                </a:solidFill>
              </a:rPr>
              <a:t>SIMETRIJA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>
                <a:solidFill>
                  <a:srgbClr val="FF0000"/>
                </a:solidFill>
              </a:rPr>
              <a:t>2-5 i 3-4</a:t>
            </a:r>
            <a:endParaRPr lang="en-GB" altLang="sr-Latn-RS" sz="180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717800" y="2603500"/>
            <a:ext cx="195263" cy="6111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898775" y="2433638"/>
            <a:ext cx="585788" cy="1968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717800" y="3214688"/>
            <a:ext cx="474663" cy="615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179763" y="2895600"/>
            <a:ext cx="931862" cy="9255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484563" y="2433638"/>
            <a:ext cx="627062" cy="4746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rot="5400000">
            <a:off x="-1450975" y="3017838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35025" y="5303838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121025" y="3017838"/>
            <a:ext cx="2286000" cy="228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4264025" y="1874838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835025" y="731838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120650" y="2803525"/>
            <a:ext cx="5572125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334169" y="3088481"/>
            <a:ext cx="5145088" cy="31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33"/>
          <p:cNvSpPr txBox="1">
            <a:spLocks noChangeArrowheads="1"/>
          </p:cNvSpPr>
          <p:nvPr/>
        </p:nvSpPr>
        <p:spPr bwMode="auto">
          <a:xfrm>
            <a:off x="34925" y="276701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y</a:t>
            </a:r>
            <a:endParaRPr lang="en-GB" altLang="sr-Latn-RS" sz="2400"/>
          </a:p>
        </p:txBody>
      </p:sp>
      <p:sp>
        <p:nvSpPr>
          <p:cNvPr id="9226" name="TextBox 38"/>
          <p:cNvSpPr txBox="1">
            <a:spLocks noChangeArrowheads="1"/>
          </p:cNvSpPr>
          <p:nvPr/>
        </p:nvSpPr>
        <p:spPr bwMode="auto">
          <a:xfrm>
            <a:off x="2546350" y="53467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z</a:t>
            </a:r>
            <a:endParaRPr lang="en-GB" altLang="sr-Latn-RS" sz="2400"/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458788" y="211138"/>
            <a:ext cx="5016500" cy="512762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8" name="TextBox 44"/>
          <p:cNvSpPr txBox="1">
            <a:spLocks noChangeArrowheads="1"/>
          </p:cNvSpPr>
          <p:nvPr/>
        </p:nvSpPr>
        <p:spPr bwMode="auto">
          <a:xfrm>
            <a:off x="187325" y="4892675"/>
            <a:ext cx="461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0070C0"/>
                </a:solidFill>
              </a:rPr>
              <a:t>v</a:t>
            </a:r>
            <a:endParaRPr lang="en-GB" altLang="sr-Latn-RS" sz="2400">
              <a:solidFill>
                <a:srgbClr val="0070C0"/>
              </a:solidFill>
            </a:endParaRPr>
          </a:p>
        </p:txBody>
      </p:sp>
      <p:sp>
        <p:nvSpPr>
          <p:cNvPr id="9229" name="TextBox 46"/>
          <p:cNvSpPr txBox="1">
            <a:spLocks noChangeArrowheads="1"/>
          </p:cNvSpPr>
          <p:nvPr/>
        </p:nvSpPr>
        <p:spPr bwMode="auto">
          <a:xfrm>
            <a:off x="398463" y="4699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1</a:t>
            </a:r>
            <a:endParaRPr lang="en-GB" altLang="sr-Latn-RS" sz="2400"/>
          </a:p>
        </p:txBody>
      </p:sp>
      <p:sp>
        <p:nvSpPr>
          <p:cNvPr id="9230" name="TextBox 47"/>
          <p:cNvSpPr txBox="1">
            <a:spLocks noChangeArrowheads="1"/>
          </p:cNvSpPr>
          <p:nvPr/>
        </p:nvSpPr>
        <p:spPr bwMode="auto">
          <a:xfrm>
            <a:off x="512763" y="525145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2</a:t>
            </a:r>
            <a:endParaRPr lang="en-GB" altLang="sr-Latn-RS" sz="2400"/>
          </a:p>
        </p:txBody>
      </p:sp>
      <p:sp>
        <p:nvSpPr>
          <p:cNvPr id="9231" name="TextBox 48"/>
          <p:cNvSpPr txBox="1">
            <a:spLocks noChangeArrowheads="1"/>
          </p:cNvSpPr>
          <p:nvPr/>
        </p:nvSpPr>
        <p:spPr bwMode="auto">
          <a:xfrm>
            <a:off x="3049588" y="52324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3</a:t>
            </a:r>
            <a:endParaRPr lang="en-GB" altLang="sr-Latn-RS" sz="2400"/>
          </a:p>
        </p:txBody>
      </p:sp>
      <p:sp>
        <p:nvSpPr>
          <p:cNvPr id="9232" name="TextBox 49"/>
          <p:cNvSpPr txBox="1">
            <a:spLocks noChangeArrowheads="1"/>
          </p:cNvSpPr>
          <p:nvPr/>
        </p:nvSpPr>
        <p:spPr bwMode="auto">
          <a:xfrm>
            <a:off x="5405438" y="282416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4</a:t>
            </a:r>
            <a:endParaRPr lang="en-GB" altLang="sr-Latn-RS" sz="2400"/>
          </a:p>
        </p:txBody>
      </p:sp>
      <p:sp>
        <p:nvSpPr>
          <p:cNvPr id="9233" name="TextBox 50"/>
          <p:cNvSpPr txBox="1">
            <a:spLocks noChangeArrowheads="1"/>
          </p:cNvSpPr>
          <p:nvPr/>
        </p:nvSpPr>
        <p:spPr bwMode="auto">
          <a:xfrm>
            <a:off x="5319713" y="35401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5</a:t>
            </a:r>
            <a:endParaRPr lang="en-GB" altLang="sr-Latn-RS" sz="240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52451" y="469900"/>
            <a:ext cx="4310062" cy="427672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278063" y="2362200"/>
            <a:ext cx="195262" cy="609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459038" y="2192338"/>
            <a:ext cx="585787" cy="1968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278063" y="2971800"/>
            <a:ext cx="474662" cy="6175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740025" y="2652713"/>
            <a:ext cx="931863" cy="9271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044825" y="2192338"/>
            <a:ext cx="627063" cy="4746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127750" y="355600"/>
            <a:ext cx="2908300" cy="1476375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hr-HR" dirty="0" smtClean="0">
                <a:latin typeface="+mn-lt"/>
              </a:rPr>
              <a:t>b) Pomoću </a:t>
            </a:r>
            <a:r>
              <a:rPr lang="hr-HR" dirty="0">
                <a:latin typeface="+mn-lt"/>
              </a:rPr>
              <a:t>jezgre odrediti ekstremna naprezanja od opterećenja ekscentričnom tlačnom silom F = 600 kN u točki 2.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769938" y="5211763"/>
            <a:ext cx="158750" cy="17621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9246" name="TextBox 44"/>
          <p:cNvSpPr txBox="1">
            <a:spLocks noChangeArrowheads="1"/>
          </p:cNvSpPr>
          <p:nvPr/>
        </p:nvSpPr>
        <p:spPr bwMode="auto">
          <a:xfrm>
            <a:off x="808038" y="306388"/>
            <a:ext cx="461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0070C0"/>
                </a:solidFill>
              </a:rPr>
              <a:t>u</a:t>
            </a:r>
            <a:endParaRPr lang="en-GB" altLang="sr-Latn-RS" sz="240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 rot="5400000">
            <a:off x="-1450975" y="3017838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35025" y="5303838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121025" y="3017838"/>
            <a:ext cx="2286000" cy="2286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4264025" y="1874838"/>
            <a:ext cx="228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835025" y="731838"/>
            <a:ext cx="457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120650" y="2803525"/>
            <a:ext cx="5572125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334169" y="3088481"/>
            <a:ext cx="5145088" cy="317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33"/>
          <p:cNvSpPr txBox="1">
            <a:spLocks noChangeArrowheads="1"/>
          </p:cNvSpPr>
          <p:nvPr/>
        </p:nvSpPr>
        <p:spPr bwMode="auto">
          <a:xfrm>
            <a:off x="34925" y="276701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y</a:t>
            </a:r>
            <a:endParaRPr lang="en-GB" altLang="sr-Latn-RS" sz="2400"/>
          </a:p>
        </p:txBody>
      </p:sp>
      <p:sp>
        <p:nvSpPr>
          <p:cNvPr id="9226" name="TextBox 38"/>
          <p:cNvSpPr txBox="1">
            <a:spLocks noChangeArrowheads="1"/>
          </p:cNvSpPr>
          <p:nvPr/>
        </p:nvSpPr>
        <p:spPr bwMode="auto">
          <a:xfrm>
            <a:off x="2546350" y="53467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z</a:t>
            </a:r>
            <a:endParaRPr lang="en-GB" altLang="sr-Latn-RS" sz="2400"/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458788" y="211138"/>
            <a:ext cx="5016500" cy="512762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8" name="TextBox 44"/>
          <p:cNvSpPr txBox="1">
            <a:spLocks noChangeArrowheads="1"/>
          </p:cNvSpPr>
          <p:nvPr/>
        </p:nvSpPr>
        <p:spPr bwMode="auto">
          <a:xfrm>
            <a:off x="187325" y="4892675"/>
            <a:ext cx="4619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0070C0"/>
                </a:solidFill>
              </a:rPr>
              <a:t>v</a:t>
            </a:r>
            <a:endParaRPr lang="en-GB" altLang="sr-Latn-RS" sz="2400">
              <a:solidFill>
                <a:srgbClr val="0070C0"/>
              </a:solidFill>
            </a:endParaRPr>
          </a:p>
        </p:txBody>
      </p:sp>
      <p:sp>
        <p:nvSpPr>
          <p:cNvPr id="9229" name="TextBox 46"/>
          <p:cNvSpPr txBox="1">
            <a:spLocks noChangeArrowheads="1"/>
          </p:cNvSpPr>
          <p:nvPr/>
        </p:nvSpPr>
        <p:spPr bwMode="auto">
          <a:xfrm>
            <a:off x="398463" y="4699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1</a:t>
            </a:r>
            <a:endParaRPr lang="en-GB" altLang="sr-Latn-RS" sz="2400"/>
          </a:p>
        </p:txBody>
      </p:sp>
      <p:sp>
        <p:nvSpPr>
          <p:cNvPr id="9230" name="TextBox 47"/>
          <p:cNvSpPr txBox="1">
            <a:spLocks noChangeArrowheads="1"/>
          </p:cNvSpPr>
          <p:nvPr/>
        </p:nvSpPr>
        <p:spPr bwMode="auto">
          <a:xfrm>
            <a:off x="512763" y="525145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2</a:t>
            </a:r>
            <a:endParaRPr lang="en-GB" altLang="sr-Latn-RS" sz="2400"/>
          </a:p>
        </p:txBody>
      </p:sp>
      <p:sp>
        <p:nvSpPr>
          <p:cNvPr id="9231" name="TextBox 48"/>
          <p:cNvSpPr txBox="1">
            <a:spLocks noChangeArrowheads="1"/>
          </p:cNvSpPr>
          <p:nvPr/>
        </p:nvSpPr>
        <p:spPr bwMode="auto">
          <a:xfrm>
            <a:off x="3049588" y="5232400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3</a:t>
            </a:r>
            <a:endParaRPr lang="en-GB" altLang="sr-Latn-RS" sz="2400"/>
          </a:p>
        </p:txBody>
      </p:sp>
      <p:sp>
        <p:nvSpPr>
          <p:cNvPr id="9232" name="TextBox 49"/>
          <p:cNvSpPr txBox="1">
            <a:spLocks noChangeArrowheads="1"/>
          </p:cNvSpPr>
          <p:nvPr/>
        </p:nvSpPr>
        <p:spPr bwMode="auto">
          <a:xfrm>
            <a:off x="5405438" y="282416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4</a:t>
            </a:r>
            <a:endParaRPr lang="en-GB" altLang="sr-Latn-RS" sz="2400"/>
          </a:p>
        </p:txBody>
      </p:sp>
      <p:sp>
        <p:nvSpPr>
          <p:cNvPr id="9233" name="TextBox 50"/>
          <p:cNvSpPr txBox="1">
            <a:spLocks noChangeArrowheads="1"/>
          </p:cNvSpPr>
          <p:nvPr/>
        </p:nvSpPr>
        <p:spPr bwMode="auto">
          <a:xfrm>
            <a:off x="5319713" y="354013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5</a:t>
            </a:r>
            <a:endParaRPr lang="en-GB" altLang="sr-Latn-RS" sz="2400"/>
          </a:p>
        </p:txBody>
      </p:sp>
      <p:cxnSp>
        <p:nvCxnSpPr>
          <p:cNvPr id="8" name="Straight Arrow Connector 7"/>
          <p:cNvCxnSpPr>
            <a:endCxn id="9229" idx="0"/>
          </p:cNvCxnSpPr>
          <p:nvPr/>
        </p:nvCxnSpPr>
        <p:spPr>
          <a:xfrm flipH="1" flipV="1">
            <a:off x="541338" y="469900"/>
            <a:ext cx="3958654" cy="3921125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20650" y="44450"/>
            <a:ext cx="6429375" cy="4741863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5351463" y="3521075"/>
            <a:ext cx="571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/>
              <a:t>n</a:t>
            </a:r>
            <a:r>
              <a:rPr lang="hr-HR" altLang="sr-Latn-RS" sz="1400"/>
              <a:t>2</a:t>
            </a:r>
            <a:endParaRPr lang="en-GB" altLang="sr-Latn-RS" sz="140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278063" y="2362200"/>
            <a:ext cx="195262" cy="609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459038" y="2192338"/>
            <a:ext cx="585787" cy="1968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278063" y="2971800"/>
            <a:ext cx="474662" cy="6175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740025" y="2652713"/>
            <a:ext cx="931863" cy="9271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044825" y="2192338"/>
            <a:ext cx="627063" cy="4746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owchart: Connector 4"/>
          <p:cNvSpPr/>
          <p:nvPr/>
        </p:nvSpPr>
        <p:spPr>
          <a:xfrm>
            <a:off x="769938" y="5211763"/>
            <a:ext cx="158750" cy="17621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cxnSp>
        <p:nvCxnSpPr>
          <p:cNvPr id="51" name="Straight Connector 50"/>
          <p:cNvCxnSpPr/>
          <p:nvPr/>
        </p:nvCxnSpPr>
        <p:spPr>
          <a:xfrm>
            <a:off x="4851400" y="306388"/>
            <a:ext cx="3919538" cy="2922587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12763" y="5084763"/>
            <a:ext cx="2392362" cy="1773237"/>
          </a:xfrm>
          <a:prstGeom prst="line">
            <a:avLst/>
          </a:prstGeom>
          <a:ln w="127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46" name="TextBox 44"/>
          <p:cNvSpPr txBox="1">
            <a:spLocks noChangeArrowheads="1"/>
          </p:cNvSpPr>
          <p:nvPr/>
        </p:nvSpPr>
        <p:spPr bwMode="auto">
          <a:xfrm>
            <a:off x="808038" y="306388"/>
            <a:ext cx="4619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solidFill>
                  <a:srgbClr val="0070C0"/>
                </a:solidFill>
              </a:rPr>
              <a:t>u</a:t>
            </a:r>
            <a:endParaRPr lang="en-GB" altLang="sr-Latn-RS" sz="2400">
              <a:solidFill>
                <a:srgbClr val="0070C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905125" y="2060848"/>
            <a:ext cx="4331171" cy="47971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1835150" y="6092825"/>
            <a:ext cx="360363" cy="2159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1900238" y="6134100"/>
            <a:ext cx="358775" cy="2159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5870575" y="4349750"/>
            <a:ext cx="360363" cy="2159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H="1">
            <a:off x="5934075" y="4391025"/>
            <a:ext cx="360363" cy="2159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7889875" y="2627313"/>
            <a:ext cx="360363" cy="2159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7954963" y="2667000"/>
            <a:ext cx="358775" cy="2159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823913" y="2389188"/>
            <a:ext cx="2460625" cy="2922587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2905125" y="2389188"/>
            <a:ext cx="379413" cy="434975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2546350" y="2824163"/>
            <a:ext cx="358776" cy="46196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11140" y="2254190"/>
            <a:ext cx="567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solidFill>
                  <a:srgbClr val="FFC000"/>
                </a:solidFill>
                <a:latin typeface="+mn-lt"/>
              </a:rPr>
              <a:t>k</a:t>
            </a:r>
            <a:r>
              <a:rPr lang="hr-HR" sz="1400" dirty="0" smtClean="0">
                <a:solidFill>
                  <a:srgbClr val="FFC000"/>
                </a:solidFill>
                <a:latin typeface="+mn-lt"/>
              </a:rPr>
              <a:t>2</a:t>
            </a:r>
            <a:endParaRPr lang="hr-HR" sz="1400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384425" y="2758222"/>
            <a:ext cx="567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>
                <a:solidFill>
                  <a:srgbClr val="00B050"/>
                </a:solidFill>
                <a:latin typeface="+mn-lt"/>
              </a:rPr>
              <a:t>k</a:t>
            </a:r>
            <a:r>
              <a:rPr lang="hr-HR" sz="1400" dirty="0" smtClean="0">
                <a:solidFill>
                  <a:srgbClr val="00B050"/>
                </a:solidFill>
                <a:latin typeface="+mn-lt"/>
              </a:rPr>
              <a:t>5</a:t>
            </a:r>
            <a:endParaRPr lang="hr-HR" sz="14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45175" y="118071"/>
            <a:ext cx="1838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latin typeface="+mn-lt"/>
              </a:rPr>
              <a:t>Očitano:</a:t>
            </a:r>
          </a:p>
          <a:p>
            <a:r>
              <a:rPr lang="hr-HR" dirty="0" smtClean="0">
                <a:latin typeface="+mn-lt"/>
              </a:rPr>
              <a:t>k</a:t>
            </a:r>
            <a:r>
              <a:rPr lang="hr-HR" sz="1400" dirty="0" smtClean="0">
                <a:latin typeface="+mn-lt"/>
              </a:rPr>
              <a:t>2</a:t>
            </a:r>
            <a:r>
              <a:rPr lang="hr-HR" dirty="0" smtClean="0">
                <a:latin typeface="+mn-lt"/>
              </a:rPr>
              <a:t> = 25 mm</a:t>
            </a:r>
          </a:p>
          <a:p>
            <a:r>
              <a:rPr lang="hr-HR" dirty="0" smtClean="0">
                <a:latin typeface="+mn-lt"/>
              </a:rPr>
              <a:t>k</a:t>
            </a:r>
            <a:r>
              <a:rPr lang="hr-HR" sz="1400" dirty="0" smtClean="0">
                <a:latin typeface="+mn-lt"/>
              </a:rPr>
              <a:t>5</a:t>
            </a:r>
            <a:r>
              <a:rPr lang="hr-HR" dirty="0" smtClean="0">
                <a:latin typeface="+mn-lt"/>
              </a:rPr>
              <a:t> = 30 mm</a:t>
            </a:r>
            <a:endParaRPr lang="hr-H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691188" y="1144879"/>
                <a:ext cx="3398110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16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hr-HR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hr-HR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hr-H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</a:rPr>
                                <m:t>90,48</m:t>
                              </m:r>
                            </m:e>
                            <m:sup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r-HR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hr-H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</a:rPr>
                                <m:t>109,52</m:t>
                              </m:r>
                            </m:e>
                            <m:sup>
                              <m:r>
                                <a:rPr lang="hr-HR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hr-HR" sz="1600" b="0" i="1" smtClean="0">
                          <a:latin typeface="Cambria Math" panose="02040503050406030204" pitchFamily="18" charset="0"/>
                        </a:rPr>
                        <m:t>=142,06 </m:t>
                      </m:r>
                      <m:r>
                        <a:rPr lang="hr-HR" sz="1600" b="0" i="1" smtClean="0"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hr-HR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188" y="1144879"/>
                <a:ext cx="3398110" cy="298159"/>
              </a:xfrm>
              <a:prstGeom prst="rect">
                <a:avLst/>
              </a:prstGeom>
              <a:blipFill rotWithShape="0">
                <a:blip r:embed="rId2"/>
                <a:stretch>
                  <a:fillRect l="-359" r="-180" b="-6122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08812" y="4281841"/>
                <a:ext cx="1623330" cy="582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hr-HR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d>
                        <m:dPr>
                          <m:ctrlP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1±</m:t>
                          </m:r>
                          <m:f>
                            <m:fPr>
                              <m:ctrlP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num>
                            <m:den>
                              <m:r>
                                <a:rPr lang="hr-HR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8812" y="4281841"/>
                <a:ext cx="1623330" cy="58266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423445" y="5365079"/>
                <a:ext cx="4741170" cy="488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hr-HR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d>
                        <m:dPr>
                          <m:ctrlP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r-H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r-H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hr-HR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−600∙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35000</m:t>
                          </m:r>
                        </m:den>
                      </m:f>
                      <m:d>
                        <m:dPr>
                          <m:ctrlP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142,06</m:t>
                              </m:r>
                            </m:num>
                            <m:den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</m:e>
                      </m:d>
                      <m:r>
                        <a:rPr lang="hr-H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=−114,6 </m:t>
                      </m:r>
                      <m:r>
                        <a:rPr lang="hr-H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𝑀𝑃𝑎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445" y="5365079"/>
                <a:ext cx="4741170" cy="48833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07440" y="5887926"/>
                <a:ext cx="4627356" cy="4883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hr-HR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d>
                        <m:dPr>
                          <m:ctrlP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hr-H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r-H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hr-HR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hr-HR" sz="1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−600∙</m:t>
                          </m:r>
                          <m:sSup>
                            <m:sSupPr>
                              <m:ctrlP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35000</m:t>
                          </m:r>
                        </m:den>
                      </m:f>
                      <m:d>
                        <m:dPr>
                          <m:ctrlP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r-H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142,06</m:t>
                              </m:r>
                            </m:num>
                            <m:den>
                              <m:r>
                                <a:rPr lang="hr-H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30</m:t>
                              </m:r>
                            </m:den>
                          </m:f>
                        </m:e>
                      </m:d>
                      <m:r>
                        <a:rPr lang="hr-H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=+64,0 </m:t>
                      </m:r>
                      <m:r>
                        <a:rPr lang="hr-H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𝑀𝑃𝑎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440" y="5887926"/>
                <a:ext cx="4627356" cy="48833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/>
          <p:cNvCxnSpPr/>
          <p:nvPr/>
        </p:nvCxnSpPr>
        <p:spPr>
          <a:xfrm flipH="1" flipV="1">
            <a:off x="1619672" y="5887926"/>
            <a:ext cx="1285453" cy="9700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1619672" y="2741899"/>
            <a:ext cx="6460678" cy="31460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219560" y="2060848"/>
            <a:ext cx="869001" cy="6675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820803" y="6387988"/>
                <a:ext cx="32335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803" y="6387988"/>
                <a:ext cx="323357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9434" r="-5660" b="-2000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673799" y="2021804"/>
                <a:ext cx="32335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hr-HR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3799" y="2021804"/>
                <a:ext cx="323358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9434" r="-5660" b="-20000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624945" y="5837007"/>
                <a:ext cx="3141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hr-HR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945" y="5837007"/>
                <a:ext cx="314189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3922" r="-1961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Oval 64"/>
          <p:cNvSpPr/>
          <p:nvPr/>
        </p:nvSpPr>
        <p:spPr>
          <a:xfrm>
            <a:off x="6883091" y="2512048"/>
            <a:ext cx="518418" cy="48195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993612" y="2543731"/>
                <a:ext cx="3141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24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hr-HR" sz="2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3612" y="2543731"/>
                <a:ext cx="314189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7308" r="-15385" b="-819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Oval 68"/>
          <p:cNvSpPr/>
          <p:nvPr/>
        </p:nvSpPr>
        <p:spPr>
          <a:xfrm>
            <a:off x="2515394" y="5806155"/>
            <a:ext cx="518418" cy="48195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362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12" grpId="0"/>
      <p:bldP spid="46" grpId="0"/>
      <p:bldP spid="14" grpId="0"/>
      <p:bldP spid="20" grpId="0"/>
      <p:bldP spid="22" grpId="0"/>
      <p:bldP spid="53" grpId="0"/>
      <p:bldP spid="47" grpId="0"/>
      <p:bldP spid="37" grpId="0"/>
      <p:bldP spid="60" grpId="0"/>
      <p:bldP spid="40" grpId="0"/>
      <p:bldP spid="65" grpId="0" animBg="1"/>
      <p:bldP spid="66" grpId="0"/>
      <p:bldP spid="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Arrow Connector 22"/>
          <p:cNvCxnSpPr/>
          <p:nvPr/>
        </p:nvCxnSpPr>
        <p:spPr>
          <a:xfrm flipH="1" flipV="1">
            <a:off x="5000665" y="2617696"/>
            <a:ext cx="2880319" cy="15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33"/>
          <p:cNvSpPr txBox="1">
            <a:spLocks noChangeArrowheads="1"/>
          </p:cNvSpPr>
          <p:nvPr/>
        </p:nvSpPr>
        <p:spPr bwMode="auto">
          <a:xfrm>
            <a:off x="4974531" y="2611425"/>
            <a:ext cx="285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/>
              <a:t>y</a:t>
            </a:r>
            <a:endParaRPr lang="en-GB" altLang="sr-Latn-RS" sz="2400" dirty="0"/>
          </a:p>
        </p:txBody>
      </p:sp>
      <p:sp>
        <p:nvSpPr>
          <p:cNvPr id="9226" name="TextBox 38"/>
          <p:cNvSpPr txBox="1">
            <a:spLocks noChangeArrowheads="1"/>
          </p:cNvSpPr>
          <p:nvPr/>
        </p:nvSpPr>
        <p:spPr bwMode="auto">
          <a:xfrm>
            <a:off x="6577045" y="3903141"/>
            <a:ext cx="285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 dirty="0"/>
              <a:t>z</a:t>
            </a:r>
            <a:endParaRPr lang="en-GB" altLang="sr-Latn-RS" sz="2400" dirty="0"/>
          </a:p>
        </p:txBody>
      </p:sp>
      <p:sp>
        <p:nvSpPr>
          <p:cNvPr id="4" name="Rectangle 3"/>
          <p:cNvSpPr/>
          <p:nvPr/>
        </p:nvSpPr>
        <p:spPr>
          <a:xfrm>
            <a:off x="165826" y="260648"/>
            <a:ext cx="6624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hr-HR" dirty="0" smtClean="0">
                <a:latin typeface="+mn-lt"/>
              </a:rPr>
              <a:t>c) Pomoću </a:t>
            </a:r>
            <a:r>
              <a:rPr lang="hr-HR" dirty="0">
                <a:latin typeface="+mn-lt"/>
              </a:rPr>
              <a:t>jezgre odrediti ekstremna naprezanja </a:t>
            </a:r>
            <a:r>
              <a:rPr lang="hr-HR" dirty="0" smtClean="0">
                <a:latin typeface="+mn-lt"/>
              </a:rPr>
              <a:t>u nosaču raspona l=4 m opterećenog s q=20kN/m u naznačenom smjeru.</a:t>
            </a:r>
            <a:endParaRPr lang="hr-HR" dirty="0">
              <a:latin typeface="+mn-lt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xmlns="" id="{E49E4B68-79C6-472E-8681-6C58F3E97B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17" b="11196"/>
          <a:stretch/>
        </p:blipFill>
        <p:spPr>
          <a:xfrm>
            <a:off x="467544" y="1779612"/>
            <a:ext cx="3895172" cy="157738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5652120" y="1642415"/>
            <a:ext cx="20701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652120" y="1642415"/>
            <a:ext cx="0" cy="20716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652120" y="3714103"/>
            <a:ext cx="10350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722220" y="1642415"/>
            <a:ext cx="0" cy="11010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687170" y="2743507"/>
            <a:ext cx="1035050" cy="96741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588224" y="957468"/>
            <a:ext cx="0" cy="339481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6588224" y="1642415"/>
            <a:ext cx="237896" cy="97607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6842047" y="957468"/>
            <a:ext cx="172421" cy="68494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907704" y="1451424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smtClean="0"/>
              <a:t>q = 20 kN/m</a:t>
            </a:r>
            <a:endParaRPr lang="hr-HR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7119217" y="957468"/>
            <a:ext cx="444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q</a:t>
            </a:r>
            <a:endParaRPr lang="hr-HR" dirty="0"/>
          </a:p>
        </p:txBody>
      </p:sp>
      <p:sp>
        <p:nvSpPr>
          <p:cNvPr id="45" name="Arc 44"/>
          <p:cNvSpPr/>
          <p:nvPr/>
        </p:nvSpPr>
        <p:spPr>
          <a:xfrm rot="18940745">
            <a:off x="6548161" y="986954"/>
            <a:ext cx="502261" cy="600184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596473" y="1105731"/>
                <a:ext cx="36227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1600" b="0" i="1" smtClean="0">
                          <a:latin typeface="Cambria Math" panose="02040503050406030204" pitchFamily="18" charset="0"/>
                        </a:rPr>
                        <m:t>20</m:t>
                      </m:r>
                      <m:r>
                        <a:rPr lang="hr-H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hr-HR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473" y="1105731"/>
                <a:ext cx="362279" cy="246221"/>
              </a:xfrm>
              <a:prstGeom prst="rect">
                <a:avLst/>
              </a:prstGeom>
              <a:blipFill rotWithShape="0">
                <a:blip r:embed="rId3"/>
                <a:stretch>
                  <a:fillRect l="-10000" r="-8333" b="-731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57259" y="3535199"/>
                <a:ext cx="2346283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b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r-HR" b="0" i="0" smtClean="0">
                              <a:latin typeface="Cambria Math" panose="02040503050406030204" pitchFamily="18" charset="0"/>
                            </a:rPr>
                            <m:t>q</m:t>
                          </m:r>
                          <m:sSup>
                            <m:sSupPr>
                              <m:ctrlPr>
                                <a:rPr lang="hr-H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r-HR" b="0" i="0" smtClean="0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e>
                            <m:sup>
                              <m:r>
                                <a:rPr lang="hr-HR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hr-HR" b="0" i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b="0" i="0" smtClean="0">
                          <a:latin typeface="Cambria Math" panose="02040503050406030204" pitchFamily="18" charset="0"/>
                        </a:rPr>
                        <m:t>40 </m:t>
                      </m:r>
                      <m:r>
                        <m:rPr>
                          <m:sty m:val="p"/>
                        </m:rPr>
                        <a:rPr lang="hr-HR" b="0" i="0" smtClean="0">
                          <a:latin typeface="Cambria Math" panose="02040503050406030204" pitchFamily="18" charset="0"/>
                        </a:rPr>
                        <m:t>kNm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59" y="3535199"/>
                <a:ext cx="2346283" cy="55579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650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886</TotalTime>
  <Words>318</Words>
  <Application>Microsoft Office PowerPoint</Application>
  <PresentationFormat>On-screen Show (4:3)</PresentationFormat>
  <Paragraphs>233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Cambria Math</vt:lpstr>
      <vt:lpstr>GreekC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Marina Francic</dc:creator>
  <cp:lastModifiedBy>Katarina Holek</cp:lastModifiedBy>
  <cp:revision>80</cp:revision>
  <dcterms:created xsi:type="dcterms:W3CDTF">2010-03-08T13:48:06Z</dcterms:created>
  <dcterms:modified xsi:type="dcterms:W3CDTF">2019-03-14T10:41:02Z</dcterms:modified>
</cp:coreProperties>
</file>