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55" autoAdjust="0"/>
    <p:restoredTop sz="90409" autoAdjust="0"/>
  </p:normalViewPr>
  <p:slideViewPr>
    <p:cSldViewPr snapToGrid="0">
      <p:cViewPr varScale="1">
        <p:scale>
          <a:sx n="62" d="100"/>
          <a:sy n="62" d="100"/>
        </p:scale>
        <p:origin x="-121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280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2F7D8-5B2A-4AC1-A8F7-395C7D73D6F6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8F4BAB-E528-4B17-BDEF-77D86A88D1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619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U ovoje prezentaciji naći ćete dva primjera proračuna </a:t>
            </a:r>
            <a:r>
              <a:rPr lang="hr-HR" dirty="0" err="1" smtClean="0"/>
              <a:t>lameliranih</a:t>
            </a:r>
            <a:r>
              <a:rPr lang="hr-HR" baseline="0" dirty="0" smtClean="0"/>
              <a:t> lijepljenih nosača specijalne geometrije prema važećim normama HRN EN 1995-1-</a:t>
            </a:r>
            <a:r>
              <a:rPr lang="hr-HR" baseline="0" dirty="0" err="1" smtClean="0"/>
              <a:t>1</a:t>
            </a:r>
            <a:r>
              <a:rPr lang="hr-HR" baseline="0" dirty="0" smtClean="0"/>
              <a:t>: 2013. Primjeri  su vrlo bitni za kvalitetno savladavanje gradiva. Također bih napomenula da su oba izdanja knjiga Drvene konstrukcije prema europskim normama autorica A. </a:t>
            </a:r>
            <a:r>
              <a:rPr lang="hr-HR" baseline="0" dirty="0" err="1" smtClean="0"/>
              <a:t>Bjelanovć</a:t>
            </a:r>
            <a:r>
              <a:rPr lang="hr-HR" baseline="0" dirty="0" smtClean="0"/>
              <a:t>; V. Rajčić, pisane prema staroj verziji EN 1995-1-</a:t>
            </a:r>
            <a:r>
              <a:rPr lang="hr-HR" baseline="0" dirty="0" err="1" smtClean="0"/>
              <a:t>1</a:t>
            </a:r>
            <a:r>
              <a:rPr lang="hr-HR" baseline="0" dirty="0" smtClean="0"/>
              <a:t>:2008.. Stoga primjere iz te knjige ne možete koristiti u potpunosti pa se i zbog toga daju ovi primjeri. Dodatno pratite skripte „LL_grede posebne geometrije_skripta uz predavanje koje su postavljene na web stranice predmeta Drvene konstrukcije 2 – </a:t>
            </a:r>
            <a:r>
              <a:rPr lang="hr-HR" baseline="0" dirty="0" err="1" smtClean="0"/>
              <a:t>online</a:t>
            </a:r>
            <a:r>
              <a:rPr lang="hr-HR" baseline="0" dirty="0" smtClean="0"/>
              <a:t> predavanja.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F4BAB-E528-4B17-BDEF-77D86A88D11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449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F4BAB-E528-4B17-BDEF-77D86A88D11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224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41A9532-11D9-4323-98F4-BB295D1399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3AAEC7DF-3DA6-43A3-B6ED-6A87EFBF2A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DFB75E1D-04B3-4855-8239-257659D1F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4896B-5FDE-4526-99DE-A20B7E8ED229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0814CEB2-0253-48DE-A822-ABE55F30D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CDE78230-0B54-44F7-A63D-F9B499201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6881-5A97-4630-9766-B9CB9F586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659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339AB42F-2F53-43C9-968C-CAE14F7C7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xmlns="" id="{66C46C56-D3C4-4445-A248-945511A8C2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7DB1ADCB-AB5F-4DC4-B4BE-A0E17FC20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4896B-5FDE-4526-99DE-A20B7E8ED229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604D1427-F011-4F84-BAC7-885871D43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BF34821D-A974-4A42-8E48-85D6F1F65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6881-5A97-4630-9766-B9CB9F586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193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xmlns="" id="{8CA8DA78-1654-47C0-8BA7-FA900C7D84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xmlns="" id="{A6FD37A9-C88B-4FD0-9021-6E7747E90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E380F5B0-1212-4532-A8A3-5044EF05E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4896B-5FDE-4526-99DE-A20B7E8ED229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4F915B9E-87DD-477A-B039-E4351AED4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95B3413C-B768-49C5-8A09-9F7BAC1D8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6881-5A97-4630-9766-B9CB9F586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777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3966E1A-FDD8-4D61-9313-B4AC21384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7812E6A3-32F4-4B1F-A68E-D00B8322E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BA0FFF6E-1938-4599-BBF6-5A98CBCE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4896B-5FDE-4526-99DE-A20B7E8ED229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6AE2E866-B9E8-42E9-941A-872F962BA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F3FCE9E0-1D5F-4BB4-8DD8-843AF2BCA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6881-5A97-4630-9766-B9CB9F586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6870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6F2EC4F6-8A06-45DE-B8EF-B78232FF4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2B38FA13-966D-4BD6-B53E-0305D5F73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10388C34-5FC4-4479-86A4-697926ACC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4896B-5FDE-4526-99DE-A20B7E8ED229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843591D9-9AE2-472F-BF26-1B195B37D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EF6A50A7-069D-48F9-803B-1412D3EE0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6881-5A97-4630-9766-B9CB9F586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295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668A1F6-A9B9-455F-B411-6EE623422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6D7024B8-31E7-4417-98D8-F5220E2CEA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0C4C4E8F-BB26-4B17-A422-AD39EF951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EDA76FB2-BD0D-484D-8156-21BA97354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4896B-5FDE-4526-99DE-A20B7E8ED229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97047D49-1FA5-43CB-A4AA-53752431B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503E2971-47CA-415A-97F9-803410527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6881-5A97-4630-9766-B9CB9F586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065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A700168-E53B-4AEA-8BE0-388DE1994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BC556BC2-D7AD-4FB3-936C-E1D5B1EAA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CE8A6842-DA5F-469D-9A3E-E67F28CD9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xmlns="" id="{99C5D2AB-3737-419B-AD50-E753A6DBA9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xmlns="" id="{50E32385-69DE-423B-95EC-D938044977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xmlns="" id="{8EB29B2C-CBC9-4C78-9185-C3E283E99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4896B-5FDE-4526-99DE-A20B7E8ED229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xmlns="" id="{DA0970FF-899B-48D3-8CB9-122D561E9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xmlns="" id="{0DE8E2B1-6849-4E9A-A818-64F31BB7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6881-5A97-4630-9766-B9CB9F586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688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6433140-331D-4A8E-88B7-A7BD49E7A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xmlns="" id="{E16A4F74-15F6-4569-87C3-08EC46708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4896B-5FDE-4526-99DE-A20B7E8ED229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xmlns="" id="{D7289870-762E-465E-AB49-AB2B8CADA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888E313F-FB8D-4532-A12F-95032A875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6881-5A97-4630-9766-B9CB9F586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235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xmlns="" id="{E431D050-0DFD-4A92-9AE8-09AF679A0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4896B-5FDE-4526-99DE-A20B7E8ED229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xmlns="" id="{BB18E2C2-E91B-4963-9459-2785DBF22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xmlns="" id="{08068EE4-6DB2-4A60-89E0-E52D6129E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6881-5A97-4630-9766-B9CB9F586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4733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09AF415-11D5-49DA-A0F0-472A9070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3DAF248C-E877-45CA-BE38-09977844D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9A221EAE-E000-486E-B9C1-DC303D107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48166C73-6BA7-4F1C-B9E8-03316CEA6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4896B-5FDE-4526-99DE-A20B7E8ED229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5088710E-50B2-49D6-B9C4-CC1E7C86A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B15ECB4B-28BF-4A08-B31E-23865594B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6881-5A97-4630-9766-B9CB9F586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4739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8394A2B-436B-4511-B0D1-DC9C5B2E8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xmlns="" id="{C0AC50EB-FB48-49F2-BB1A-20A58DCE1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E3338CA4-71F6-4D01-8970-3DBD8259D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286D6953-E36B-4CDE-AD85-BD53505CB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4896B-5FDE-4526-99DE-A20B7E8ED229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44D300D2-776A-4078-9840-B165FC185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1A67182D-D34D-4CFF-9F52-059513F33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6881-5A97-4630-9766-B9CB9F586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7448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xmlns="" id="{A486B17A-150E-4339-8609-9169C3106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B545428D-805E-4F0B-B0CD-38DB18FFE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AC13738A-401C-429E-964D-1EA3DC5853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4896B-5FDE-4526-99DE-A20B7E8ED229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5AF50102-0B2C-4F7F-A814-966E5C311B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C7099AC6-450B-47A0-845B-22F5683AEE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36881-5A97-4630-9766-B9CB9F586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8483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9700" y="642035"/>
            <a:ext cx="92837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hr-HR" sz="2800" b="1" dirty="0" smtClean="0">
                <a:latin typeface="Arial Narrow"/>
                <a:ea typeface="Times New Roman"/>
              </a:rPr>
              <a:t>PRIMJERI PRORAČUNA</a:t>
            </a:r>
          </a:p>
          <a:p>
            <a:pPr algn="just">
              <a:spcAft>
                <a:spcPts val="0"/>
              </a:spcAft>
            </a:pPr>
            <a:endParaRPr lang="hr-HR" sz="2000" b="1" dirty="0" smtClean="0">
              <a:latin typeface="Arial Narrow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hr-HR" sz="2000" b="1" dirty="0" smtClean="0">
                <a:latin typeface="Arial Narrow"/>
                <a:ea typeface="Times New Roman"/>
              </a:rPr>
              <a:t>Jednostrana </a:t>
            </a:r>
            <a:r>
              <a:rPr lang="hr-HR" sz="2000" b="1" dirty="0">
                <a:latin typeface="Arial Narrow"/>
                <a:ea typeface="Times New Roman"/>
              </a:rPr>
              <a:t>trapezna greda napregnuta jednoliko raspoređenim vertikalnim opterećenjem</a:t>
            </a:r>
            <a:endParaRPr lang="en-GB" sz="20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767" y="2398184"/>
            <a:ext cx="10703105" cy="3456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9826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800" y="125196"/>
            <a:ext cx="9042400" cy="6680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0490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00" y="75936"/>
            <a:ext cx="7524140" cy="668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6286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599" y="381000"/>
            <a:ext cx="9575801" cy="5724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098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600" y="222742"/>
            <a:ext cx="8458200" cy="658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6606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499" y="-101600"/>
            <a:ext cx="9660865" cy="6712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726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9400" y="1253341"/>
            <a:ext cx="1167130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 dirty="0"/>
              <a:t>Zakrivljena greda složene geometrije napregnuta jednoliko raspoređenim vertikalnim opterećenjem</a:t>
            </a:r>
          </a:p>
          <a:p>
            <a:endParaRPr lang="vi-VN" dirty="0"/>
          </a:p>
          <a:p>
            <a:r>
              <a:rPr lang="vi-VN" sz="2000" b="1" dirty="0">
                <a:solidFill>
                  <a:srgbClr val="FF0000"/>
                </a:solidFill>
              </a:rPr>
              <a:t>ZADATAK 2:</a:t>
            </a:r>
            <a:r>
              <a:rPr lang="vi-VN" sz="2000" dirty="0"/>
              <a:t>	</a:t>
            </a:r>
            <a:endParaRPr lang="hr-HR" sz="2000" dirty="0" smtClean="0"/>
          </a:p>
          <a:p>
            <a:r>
              <a:rPr lang="vi-VN" sz="2000" dirty="0" smtClean="0"/>
              <a:t>Treba </a:t>
            </a:r>
            <a:r>
              <a:rPr lang="vi-VN" sz="2000" dirty="0"/>
              <a:t>provesti proračun graničnih stanja za glavni nosač lamelirane krovne konstrukcije iz zadatka 1, ali tako da se sedlasta greda jednake visine presjeka na prijelazu u zakrivljeno područje izvede s nasađenim </a:t>
            </a:r>
            <a:r>
              <a:rPr lang="vi-VN" sz="2000" dirty="0" smtClean="0"/>
              <a:t>tjemenom. </a:t>
            </a:r>
            <a:r>
              <a:rPr lang="vi-VN" sz="2000" dirty="0"/>
              <a:t>Ostale geometrijske veličine, uključujući i zakrivljenost treba prilagoditi minimalnim zahtjevima mehaničke otpornosti i stabilnosti. Za jednako opterećenje i geometriju krovne konstrukcije treba provjeriti djelotvornost zamjene sedlaste grede zakrivljenom gredom i odrediti horizontalni pomak na pokretnom ležaju. </a:t>
            </a:r>
          </a:p>
        </p:txBody>
      </p:sp>
    </p:spTree>
    <p:extLst>
      <p:ext uri="{BB962C8B-B14F-4D97-AF65-F5344CB8AC3E}">
        <p14:creationId xmlns:p14="http://schemas.microsoft.com/office/powerpoint/2010/main" val="1754201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026971"/>
              </p:ext>
            </p:extLst>
          </p:nvPr>
        </p:nvGraphicFramePr>
        <p:xfrm>
          <a:off x="1409700" y="1155023"/>
          <a:ext cx="9042400" cy="521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r:id="rId3" imgW="8105775" imgH="4676775" progId="AutoCAD.Drawing.17">
                  <p:embed/>
                </p:oleObj>
              </mc:Choice>
              <mc:Fallback>
                <p:oleObj r:id="rId3" imgW="8105775" imgH="4676775" progId="AutoCAD.Drawing.1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700" y="1155023"/>
                        <a:ext cx="9042400" cy="52129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812800" y="222935"/>
            <a:ext cx="106807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 smtClean="0"/>
              <a:t>Sedlasti </a:t>
            </a:r>
            <a:r>
              <a:rPr lang="vi-VN" sz="2400" dirty="0"/>
              <a:t>glavni nosač složene geometrije s nasađenim tjemenom – zakrivljena greda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44798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500" y="1384300"/>
            <a:ext cx="8839200" cy="4534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344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58" y="248220"/>
            <a:ext cx="7530042" cy="6609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5241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291041"/>
            <a:ext cx="8956669" cy="6359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4529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0" y="1078423"/>
            <a:ext cx="6210238" cy="5499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58800" y="241300"/>
            <a:ext cx="3721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DISPOZICIJA</a:t>
            </a:r>
            <a:r>
              <a:rPr lang="hr-HR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3016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16221"/>
            <a:ext cx="6896100" cy="6765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07575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140970"/>
            <a:ext cx="7238999" cy="6717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3451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091" y="342900"/>
            <a:ext cx="8668239" cy="3011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090" y="3220547"/>
            <a:ext cx="8491610" cy="375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8923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819" y="787400"/>
            <a:ext cx="9974934" cy="433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53647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455" y="355600"/>
            <a:ext cx="9249176" cy="650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44869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725" y="990600"/>
            <a:ext cx="10157761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2811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31488"/>
            <a:ext cx="6540500" cy="6526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49550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679" y="990600"/>
            <a:ext cx="9711401" cy="430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68017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6892"/>
            <a:ext cx="8272967" cy="6731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45078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8" y="187724"/>
            <a:ext cx="9002825" cy="645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0013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1192422"/>
            <a:ext cx="11988800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AutoNum type="arabicPeriod"/>
              <a:tabLst>
                <a:tab pos="180975" algn="l"/>
              </a:tabLst>
            </a:pPr>
            <a:r>
              <a:rPr kumimoji="0" lang="hr-HR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SVOJSTVA MATERIJALA, RAZRED UPORABE KONSTRUKCIJE I FAKTORI UTJECAJA OKRUŽENJA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AutoNum type="arabicPeriod"/>
              <a:tabLst>
                <a:tab pos="180975" algn="l"/>
              </a:tabLst>
            </a:pPr>
            <a:endParaRPr kumimoji="0" lang="en-GB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hr-HR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Razred uporabe: 2		negrijani, zatvoreni objekt (gospodarske namjene)</a:t>
            </a:r>
            <a:endParaRPr kumimoji="0" lang="en-GB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hr-HR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Razred čvrstoće: GL 28h	homogeno lijepljeno lamelirano drvo visoke nosivosti</a:t>
            </a:r>
            <a:endParaRPr kumimoji="0" lang="en-GB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hr-HR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Granično stanje nosivosti: 	faktori utjecaja okruženja i trajanja opterećenja na čvrstoću, parcijalni faktori za materijal, karakteristične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hr-HR" altLang="en-US" dirty="0">
                <a:latin typeface="Arial Narrow" pitchFamily="34" charset="0"/>
                <a:ea typeface="Times New Roman" pitchFamily="18" charset="0"/>
              </a:rPr>
              <a:t>	</a:t>
            </a:r>
            <a:r>
              <a:rPr lang="hr-HR" altLang="en-US" dirty="0" smtClean="0">
                <a:latin typeface="Arial Narrow" pitchFamily="34" charset="0"/>
                <a:ea typeface="Times New Roman" pitchFamily="18" charset="0"/>
              </a:rPr>
              <a:t>		</a:t>
            </a:r>
            <a:r>
              <a:rPr kumimoji="0" lang="hr-HR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(</a:t>
            </a:r>
            <a:r>
              <a:rPr kumimoji="0" lang="hr-HR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f</a:t>
            </a:r>
            <a:r>
              <a:rPr kumimoji="0" lang="hr-HR" altLang="en-US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i</a:t>
            </a:r>
            <a:r>
              <a:rPr kumimoji="0" lang="hr-HR" alt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,g,k</a:t>
            </a:r>
            <a:r>
              <a:rPr kumimoji="0" lang="hr-HR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) i proračunske čvrstoće (</a:t>
            </a:r>
            <a:r>
              <a:rPr kumimoji="0" lang="hr-HR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f</a:t>
            </a:r>
            <a:r>
              <a:rPr kumimoji="0" lang="hr-HR" altLang="en-US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i</a:t>
            </a:r>
            <a:r>
              <a:rPr kumimoji="0" lang="hr-HR" alt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,d</a:t>
            </a:r>
            <a:r>
              <a:rPr kumimoji="0" lang="hr-HR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)</a:t>
            </a:r>
            <a:endParaRPr kumimoji="0" lang="en-GB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hr-HR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k</a:t>
            </a:r>
            <a:r>
              <a:rPr kumimoji="0" lang="hr-HR" altLang="en-US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mod</a:t>
            </a:r>
            <a:r>
              <a:rPr kumimoji="0" lang="hr-HR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 = 0,9		faktor izmjene za razred uporabe 2 i proračunsku kombinaciju s promjenjivim opterećenjem snijega kratkog 				trajanja</a:t>
            </a:r>
            <a:endParaRPr kumimoji="0" lang="en-GB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hr-HR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Times New Roman" pitchFamily="18" charset="0"/>
              </a:rPr>
              <a:t>g</a:t>
            </a:r>
            <a:r>
              <a:rPr kumimoji="0" lang="hr-HR" altLang="en-US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M</a:t>
            </a:r>
            <a:r>
              <a:rPr kumimoji="0" lang="hr-HR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 = 1,3			parcijalni faktor sigurnosti za svojstva čvrstoće</a:t>
            </a:r>
            <a:endParaRPr kumimoji="0" lang="en-GB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n-GB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7801659"/>
              </p:ext>
            </p:extLst>
          </p:nvPr>
        </p:nvGraphicFramePr>
        <p:xfrm>
          <a:off x="242887" y="3836324"/>
          <a:ext cx="1365251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Jednadžba" r:id="rId3" imgW="1371600" imgH="571320" progId="Equation.3">
                  <p:embed/>
                </p:oleObj>
              </mc:Choice>
              <mc:Fallback>
                <p:oleObj name="Jednadžba" r:id="rId3" imgW="1371600" imgH="5713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" y="3836324"/>
                        <a:ext cx="1365251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3236161"/>
            <a:ext cx="1048396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			</a:t>
            </a:r>
          </a:p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en-US" sz="1000" dirty="0">
              <a:latin typeface="Arial Narrow" pitchFamily="34" charset="0"/>
              <a:ea typeface="Times New Roman" pitchFamily="18" charset="0"/>
            </a:endParaRPr>
          </a:p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Times New Roman" pitchFamily="18" charset="0"/>
            </a:endParaRPr>
          </a:p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en-US" sz="1000" dirty="0">
              <a:latin typeface="Arial Narrow" pitchFamily="34" charset="0"/>
              <a:ea typeface="Times New Roman" pitchFamily="18" charset="0"/>
            </a:endParaRPr>
          </a:p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Times New Roman" pitchFamily="18" charset="0"/>
            </a:endParaRPr>
          </a:p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en-US" sz="1000" dirty="0">
              <a:latin typeface="Arial Narrow" pitchFamily="34" charset="0"/>
              <a:ea typeface="Times New Roman" pitchFamily="18" charset="0"/>
            </a:endParaRPr>
          </a:p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			</a:t>
            </a:r>
            <a:r>
              <a:rPr kumimoji="0" lang="hr-HR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proračunske čvrstoće, u N/mm</a:t>
            </a:r>
            <a:r>
              <a:rPr kumimoji="0" lang="hr-HR" alt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2</a:t>
            </a:r>
          </a:p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Granično stanje uporabljivosti:	faktor utjecaja okruženja na krutost</a:t>
            </a:r>
            <a:endParaRPr kumimoji="0" lang="hr-HR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hr-HR" altLang="en-US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def</a:t>
            </a:r>
            <a:r>
              <a:rPr kumimoji="0" lang="hr-HR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= 0,8		faktor deformiranja lijepljeno lamelirano drvo u razredu uporabe 2 (za stalno opterećenje)</a:t>
            </a:r>
            <a:r>
              <a:rPr kumimoji="0" lang="en-GB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07802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444500"/>
            <a:ext cx="9054080" cy="447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44292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300" y="361565"/>
            <a:ext cx="8633839" cy="620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2993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307687"/>
              </p:ext>
            </p:extLst>
          </p:nvPr>
        </p:nvGraphicFramePr>
        <p:xfrm>
          <a:off x="1485900" y="812797"/>
          <a:ext cx="9055099" cy="57023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973722"/>
                <a:gridCol w="1016956"/>
                <a:gridCol w="1014688"/>
                <a:gridCol w="1015821"/>
                <a:gridCol w="2033912"/>
              </a:tblGrid>
              <a:tr h="609682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I. razred čvrstoće homogenog lijepljenog </a:t>
                      </a:r>
                      <a:r>
                        <a:rPr lang="hr-HR" sz="1600" dirty="0" err="1">
                          <a:effectLst/>
                          <a:latin typeface="Arial Narrow"/>
                          <a:ea typeface="Times New Roman"/>
                        </a:rPr>
                        <a:t>lameliranog</a:t>
                      </a: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 drva  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GL 28h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Proračunske čvrstoće (u N/mm</a:t>
                      </a:r>
                      <a:r>
                        <a:rPr lang="hr-HR" sz="1600" baseline="30000" dirty="0">
                          <a:effectLst/>
                          <a:latin typeface="Arial Narrow"/>
                          <a:ea typeface="Times New Roman"/>
                        </a:rPr>
                        <a:t>2</a:t>
                      </a: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)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9508"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Čvrstoće</a:t>
                      </a:r>
                      <a:r>
                        <a:rPr lang="hr-HR" sz="1600" b="1" dirty="0">
                          <a:effectLst/>
                          <a:latin typeface="Arial Narrow"/>
                          <a:ea typeface="Times New Roman"/>
                        </a:rPr>
                        <a:t> </a:t>
                      </a: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(u N/mm</a:t>
                      </a:r>
                      <a:r>
                        <a:rPr lang="hr-HR" sz="1600" baseline="30000" dirty="0">
                          <a:effectLst/>
                          <a:latin typeface="Arial Narrow"/>
                          <a:ea typeface="Times New Roman"/>
                        </a:rPr>
                        <a:t>2</a:t>
                      </a: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)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95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Arial Narrow"/>
                          <a:ea typeface="Times New Roman"/>
                        </a:rPr>
                        <a:t>Savijanje 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f</a:t>
                      </a:r>
                      <a:r>
                        <a:rPr lang="hr-HR" sz="1600" baseline="-25000" dirty="0">
                          <a:effectLst/>
                          <a:latin typeface="Arial Narrow"/>
                          <a:ea typeface="Times New Roman"/>
                        </a:rPr>
                        <a:t>m,g,k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28,0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f</a:t>
                      </a:r>
                      <a:r>
                        <a:rPr lang="hr-HR" sz="1600" baseline="-25000" dirty="0">
                          <a:effectLst/>
                          <a:latin typeface="Arial Narrow"/>
                          <a:ea typeface="Times New Roman"/>
                        </a:rPr>
                        <a:t>m,d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19,38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5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Arial Narrow"/>
                          <a:ea typeface="Times New Roman"/>
                        </a:rPr>
                        <a:t>Vlak paralelno s vlakancima (osni vlak)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f</a:t>
                      </a:r>
                      <a:r>
                        <a:rPr lang="hr-HR" sz="1600" baseline="-25000" dirty="0">
                          <a:effectLst/>
                          <a:latin typeface="Arial Narrow"/>
                          <a:ea typeface="Times New Roman"/>
                        </a:rPr>
                        <a:t>t,0,g,k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19,5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f</a:t>
                      </a:r>
                      <a:r>
                        <a:rPr lang="hr-HR" sz="1600" baseline="-25000" dirty="0">
                          <a:effectLst/>
                          <a:latin typeface="Arial Narrow"/>
                          <a:ea typeface="Times New Roman"/>
                        </a:rPr>
                        <a:t>t,0,d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13,50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5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Arial Narrow"/>
                          <a:ea typeface="Times New Roman"/>
                        </a:rPr>
                        <a:t>Vlak okomito na vlakanca (okomiti vlak)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f</a:t>
                      </a:r>
                      <a:r>
                        <a:rPr lang="hr-HR" sz="1600" baseline="-25000" dirty="0">
                          <a:effectLst/>
                          <a:latin typeface="Arial Narrow"/>
                          <a:ea typeface="Times New Roman"/>
                        </a:rPr>
                        <a:t>t,90,g,k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0,45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f</a:t>
                      </a:r>
                      <a:r>
                        <a:rPr lang="hr-HR" sz="1600" baseline="-25000" dirty="0">
                          <a:effectLst/>
                          <a:latin typeface="Arial Narrow"/>
                          <a:ea typeface="Times New Roman"/>
                        </a:rPr>
                        <a:t>t,90,d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0,31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5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Arial Narrow"/>
                          <a:ea typeface="Times New Roman"/>
                        </a:rPr>
                        <a:t>Tlak paralelno s vlakancima (osni tlak)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 dirty="0" err="1">
                          <a:effectLst/>
                          <a:latin typeface="Arial Narrow"/>
                          <a:ea typeface="Times New Roman"/>
                        </a:rPr>
                        <a:t>f</a:t>
                      </a:r>
                      <a:r>
                        <a:rPr lang="hr-HR" sz="1600" baseline="-25000" dirty="0" err="1">
                          <a:effectLst/>
                          <a:latin typeface="Arial Narrow"/>
                          <a:ea typeface="Times New Roman"/>
                        </a:rPr>
                        <a:t>c</a:t>
                      </a:r>
                      <a:r>
                        <a:rPr lang="hr-HR" sz="1600" baseline="-25000" dirty="0">
                          <a:effectLst/>
                          <a:latin typeface="Arial Narrow"/>
                          <a:ea typeface="Times New Roman"/>
                        </a:rPr>
                        <a:t>,0,g,k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26,5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Arial Narrow"/>
                          <a:ea typeface="Times New Roman"/>
                        </a:rPr>
                        <a:t>f</a:t>
                      </a:r>
                      <a:r>
                        <a:rPr lang="hr-HR" sz="1600" baseline="-25000">
                          <a:effectLst/>
                          <a:latin typeface="Arial Narrow"/>
                          <a:ea typeface="Times New Roman"/>
                        </a:rPr>
                        <a:t>c,0,d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18,35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5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Arial Narrow"/>
                          <a:ea typeface="Times New Roman"/>
                        </a:rPr>
                        <a:t>Tlak okomito na vlakanca (okomiti tlak)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 dirty="0" err="1">
                          <a:effectLst/>
                          <a:latin typeface="Arial Narrow"/>
                          <a:ea typeface="Times New Roman"/>
                        </a:rPr>
                        <a:t>f</a:t>
                      </a:r>
                      <a:r>
                        <a:rPr lang="hr-HR" sz="1600" baseline="-25000" dirty="0" err="1">
                          <a:effectLst/>
                          <a:latin typeface="Arial Narrow"/>
                          <a:ea typeface="Times New Roman"/>
                        </a:rPr>
                        <a:t>c</a:t>
                      </a:r>
                      <a:r>
                        <a:rPr lang="hr-HR" sz="1600" baseline="-25000" dirty="0">
                          <a:effectLst/>
                          <a:latin typeface="Arial Narrow"/>
                          <a:ea typeface="Times New Roman"/>
                        </a:rPr>
                        <a:t>,90,g,k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3,0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Arial Narrow"/>
                          <a:ea typeface="Times New Roman"/>
                        </a:rPr>
                        <a:t>f</a:t>
                      </a:r>
                      <a:r>
                        <a:rPr lang="hr-HR" sz="1600" baseline="-25000">
                          <a:effectLst/>
                          <a:latin typeface="Arial Narrow"/>
                          <a:ea typeface="Times New Roman"/>
                        </a:rPr>
                        <a:t>c,90,d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2,08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5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Arial Narrow"/>
                          <a:ea typeface="Times New Roman"/>
                        </a:rPr>
                        <a:t>Posmik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 dirty="0" err="1">
                          <a:effectLst/>
                          <a:latin typeface="Arial Narrow"/>
                          <a:ea typeface="Times New Roman"/>
                        </a:rPr>
                        <a:t>f</a:t>
                      </a:r>
                      <a:r>
                        <a:rPr lang="hr-HR" sz="1600" baseline="-25000" dirty="0" err="1">
                          <a:effectLst/>
                          <a:latin typeface="Arial Narrow"/>
                          <a:ea typeface="Times New Roman"/>
                        </a:rPr>
                        <a:t>v</a:t>
                      </a:r>
                      <a:r>
                        <a:rPr lang="hr-HR" sz="1600" baseline="-25000" dirty="0">
                          <a:effectLst/>
                          <a:latin typeface="Arial Narrow"/>
                          <a:ea typeface="Times New Roman"/>
                        </a:rPr>
                        <a:t>,g,k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3,2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Arial Narrow"/>
                          <a:ea typeface="Times New Roman"/>
                        </a:rPr>
                        <a:t>f</a:t>
                      </a:r>
                      <a:r>
                        <a:rPr lang="hr-HR" sz="1600" baseline="-25000">
                          <a:effectLst/>
                          <a:latin typeface="Arial Narrow"/>
                          <a:ea typeface="Times New Roman"/>
                        </a:rPr>
                        <a:t>v,d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2,22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508"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Moduli krutosti</a:t>
                      </a:r>
                      <a:r>
                        <a:rPr lang="hr-HR" sz="1600" b="1" dirty="0">
                          <a:effectLst/>
                          <a:latin typeface="Arial Narrow"/>
                          <a:ea typeface="Times New Roman"/>
                        </a:rPr>
                        <a:t> </a:t>
                      </a: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(u N/mm</a:t>
                      </a:r>
                      <a:r>
                        <a:rPr lang="hr-HR" sz="1600" baseline="30000" dirty="0">
                          <a:effectLst/>
                          <a:latin typeface="Arial Narrow"/>
                          <a:ea typeface="Times New Roman"/>
                        </a:rPr>
                        <a:t>2</a:t>
                      </a: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)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95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Arial Narrow"/>
                          <a:ea typeface="Times New Roman"/>
                        </a:rPr>
                        <a:t>Srednji modul elastičnosti paralelno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E</a:t>
                      </a:r>
                      <a:r>
                        <a:rPr lang="hr-HR" sz="1600" baseline="-25000" dirty="0">
                          <a:effectLst/>
                          <a:latin typeface="Arial Narrow"/>
                          <a:ea typeface="Times New Roman"/>
                        </a:rPr>
                        <a:t>0,g,</a:t>
                      </a:r>
                      <a:r>
                        <a:rPr lang="hr-HR" sz="1600" baseline="-25000" dirty="0" err="1">
                          <a:effectLst/>
                          <a:latin typeface="Arial Narrow"/>
                          <a:ea typeface="Times New Roman"/>
                        </a:rPr>
                        <a:t>mean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12600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95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Arial Narrow"/>
                          <a:ea typeface="Times New Roman"/>
                        </a:rPr>
                        <a:t>Karakteristični modul elastičnosti paralelno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E</a:t>
                      </a:r>
                      <a:r>
                        <a:rPr lang="hr-HR" sz="1600" baseline="-25000" dirty="0">
                          <a:effectLst/>
                          <a:latin typeface="Arial Narrow"/>
                          <a:ea typeface="Times New Roman"/>
                        </a:rPr>
                        <a:t>0,g,05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10200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95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Arial Narrow"/>
                          <a:ea typeface="Times New Roman"/>
                        </a:rPr>
                        <a:t>Srednji modul elastičnosti okomito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E</a:t>
                      </a:r>
                      <a:r>
                        <a:rPr lang="hr-HR" sz="1600" baseline="-25000" dirty="0">
                          <a:effectLst/>
                          <a:latin typeface="Arial Narrow"/>
                          <a:ea typeface="Times New Roman"/>
                        </a:rPr>
                        <a:t>90,g,</a:t>
                      </a:r>
                      <a:r>
                        <a:rPr lang="hr-HR" sz="1600" baseline="-25000" dirty="0" err="1">
                          <a:effectLst/>
                          <a:latin typeface="Arial Narrow"/>
                          <a:ea typeface="Times New Roman"/>
                        </a:rPr>
                        <a:t>mean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420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95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Arial Narrow"/>
                          <a:ea typeface="Times New Roman"/>
                        </a:rPr>
                        <a:t>Srednji modul posmika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 dirty="0" err="1">
                          <a:effectLst/>
                          <a:latin typeface="Arial Narrow"/>
                          <a:ea typeface="Times New Roman"/>
                        </a:rPr>
                        <a:t>G</a:t>
                      </a:r>
                      <a:r>
                        <a:rPr lang="hr-HR" sz="1600" baseline="-25000" dirty="0" err="1">
                          <a:effectLst/>
                          <a:latin typeface="Arial Narrow"/>
                          <a:ea typeface="Times New Roman"/>
                        </a:rPr>
                        <a:t>g</a:t>
                      </a:r>
                      <a:r>
                        <a:rPr lang="hr-HR" sz="1600" baseline="-25000" dirty="0">
                          <a:effectLst/>
                          <a:latin typeface="Arial Narrow"/>
                          <a:ea typeface="Times New Roman"/>
                        </a:rPr>
                        <a:t>,</a:t>
                      </a:r>
                      <a:r>
                        <a:rPr lang="hr-HR" sz="1600" baseline="-25000" dirty="0" err="1">
                          <a:effectLst/>
                          <a:latin typeface="Arial Narrow"/>
                          <a:ea typeface="Times New Roman"/>
                        </a:rPr>
                        <a:t>mean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780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9508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Gustoća</a:t>
                      </a:r>
                      <a:r>
                        <a:rPr lang="hr-HR" sz="1600" b="1" dirty="0">
                          <a:effectLst/>
                          <a:latin typeface="Arial Narrow"/>
                          <a:ea typeface="Times New Roman"/>
                        </a:rPr>
                        <a:t> </a:t>
                      </a: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(u kg/m</a:t>
                      </a:r>
                      <a:r>
                        <a:rPr lang="hr-HR" sz="1600" baseline="30000" dirty="0">
                          <a:effectLst/>
                          <a:latin typeface="Arial Narrow"/>
                          <a:ea typeface="Times New Roman"/>
                        </a:rPr>
                        <a:t>3</a:t>
                      </a: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)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95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Arial Narrow"/>
                          <a:ea typeface="Times New Roman"/>
                        </a:rPr>
                        <a:t>Karakteristična gustoća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  <a:sym typeface="Symbol"/>
                        </a:rPr>
                        <a:t></a:t>
                      </a:r>
                      <a:r>
                        <a:rPr lang="hr-HR" sz="1600" baseline="-25000" dirty="0">
                          <a:effectLst/>
                          <a:latin typeface="Arial Narrow"/>
                          <a:ea typeface="Times New Roman"/>
                        </a:rPr>
                        <a:t>g,k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410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9508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* Približni karakteristični modul </a:t>
                      </a:r>
                      <a:r>
                        <a:rPr lang="hr-HR" sz="1600" dirty="0" err="1">
                          <a:effectLst/>
                          <a:latin typeface="Arial Narrow"/>
                          <a:ea typeface="Times New Roman"/>
                        </a:rPr>
                        <a:t>posmika</a:t>
                      </a: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 je ≈ 0,8 </a:t>
                      </a:r>
                      <a:r>
                        <a:rPr lang="hr-HR" sz="1600" dirty="0" err="1">
                          <a:effectLst/>
                          <a:latin typeface="Arial Narrow"/>
                          <a:ea typeface="Times New Roman"/>
                        </a:rPr>
                        <a:t>G</a:t>
                      </a:r>
                      <a:r>
                        <a:rPr lang="hr-HR" sz="1600" baseline="-25000" dirty="0" err="1">
                          <a:effectLst/>
                          <a:latin typeface="Arial Narrow"/>
                          <a:ea typeface="Times New Roman"/>
                        </a:rPr>
                        <a:t>g</a:t>
                      </a:r>
                      <a:r>
                        <a:rPr lang="hr-HR" sz="1600" baseline="-25000" dirty="0">
                          <a:effectLst/>
                          <a:latin typeface="Arial Narrow"/>
                          <a:ea typeface="Times New Roman"/>
                        </a:rPr>
                        <a:t>,</a:t>
                      </a:r>
                      <a:r>
                        <a:rPr lang="hr-HR" sz="1600" baseline="-25000" dirty="0" err="1">
                          <a:effectLst/>
                          <a:latin typeface="Arial Narrow"/>
                          <a:ea typeface="Times New Roman"/>
                        </a:rPr>
                        <a:t>mean</a:t>
                      </a:r>
                      <a:r>
                        <a:rPr lang="hr-HR" sz="1600" baseline="-25000" dirty="0">
                          <a:effectLst/>
                          <a:latin typeface="Arial Narrow"/>
                          <a:ea typeface="Times New Roman"/>
                        </a:rPr>
                        <a:t> </a:t>
                      </a: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= 625 N/mm</a:t>
                      </a:r>
                      <a:r>
                        <a:rPr lang="hr-HR" sz="1600" baseline="30000" dirty="0">
                          <a:effectLst/>
                          <a:latin typeface="Arial Narrow"/>
                          <a:ea typeface="Times New Roman"/>
                        </a:rPr>
                        <a:t>2</a:t>
                      </a:r>
                      <a:r>
                        <a:rPr lang="hr-HR" sz="1600" dirty="0">
                          <a:effectLst/>
                          <a:latin typeface="Arial Narrow"/>
                          <a:ea typeface="Times New Roman"/>
                        </a:rPr>
                        <a:t>.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47800" y="127000"/>
            <a:ext cx="934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/>
              <a:t>Mehanička</a:t>
            </a:r>
            <a:r>
              <a:rPr lang="en-GB" sz="2000" b="1" dirty="0"/>
              <a:t> </a:t>
            </a:r>
            <a:r>
              <a:rPr lang="en-GB" sz="2000" b="1" dirty="0" err="1"/>
              <a:t>svojstva</a:t>
            </a:r>
            <a:r>
              <a:rPr lang="en-GB" sz="2000" b="1" dirty="0"/>
              <a:t> </a:t>
            </a:r>
            <a:r>
              <a:rPr lang="en-GB" sz="2000" b="1" dirty="0" err="1"/>
              <a:t>i</a:t>
            </a:r>
            <a:r>
              <a:rPr lang="en-GB" sz="2000" b="1" dirty="0"/>
              <a:t> </a:t>
            </a:r>
            <a:r>
              <a:rPr lang="en-GB" sz="2000" b="1" dirty="0" err="1"/>
              <a:t>gustoća</a:t>
            </a:r>
            <a:r>
              <a:rPr lang="en-GB" sz="2000" b="1" dirty="0"/>
              <a:t> </a:t>
            </a:r>
            <a:r>
              <a:rPr lang="en-GB" sz="2000" b="1" dirty="0" err="1"/>
              <a:t>homogenog</a:t>
            </a:r>
            <a:r>
              <a:rPr lang="en-GB" sz="2000" b="1" dirty="0"/>
              <a:t> </a:t>
            </a:r>
            <a:r>
              <a:rPr lang="en-GB" sz="2000" b="1" dirty="0" err="1"/>
              <a:t>lameliranog</a:t>
            </a:r>
            <a:r>
              <a:rPr lang="en-GB" sz="2000" b="1" dirty="0"/>
              <a:t> </a:t>
            </a:r>
            <a:r>
              <a:rPr lang="en-GB" sz="2000" b="1" dirty="0" err="1"/>
              <a:t>drva</a:t>
            </a:r>
            <a:r>
              <a:rPr lang="en-GB" sz="2000" b="1" dirty="0"/>
              <a:t> </a:t>
            </a:r>
            <a:r>
              <a:rPr lang="en-GB" sz="2000" b="1" dirty="0" err="1"/>
              <a:t>razreda</a:t>
            </a:r>
            <a:r>
              <a:rPr lang="en-GB" sz="2000" b="1" dirty="0"/>
              <a:t> </a:t>
            </a:r>
            <a:r>
              <a:rPr lang="en-GB" sz="2000" b="1" dirty="0" err="1"/>
              <a:t>čvrstoće</a:t>
            </a:r>
            <a:r>
              <a:rPr lang="en-GB" sz="2000" b="1" dirty="0"/>
              <a:t> GL 28h </a:t>
            </a:r>
          </a:p>
        </p:txBody>
      </p:sp>
    </p:spTree>
    <p:extLst>
      <p:ext uri="{BB962C8B-B14F-4D97-AF65-F5344CB8AC3E}">
        <p14:creationId xmlns:p14="http://schemas.microsoft.com/office/powerpoint/2010/main" val="2125710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200" y="176029"/>
            <a:ext cx="6235700" cy="6572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1564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55" y="850900"/>
            <a:ext cx="11001495" cy="263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06" y="3683000"/>
            <a:ext cx="11664766" cy="285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2761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899" y="135162"/>
            <a:ext cx="8707627" cy="660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7902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26" y="344195"/>
            <a:ext cx="9383717" cy="3471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3441700"/>
            <a:ext cx="9274880" cy="345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6218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0" y="64656"/>
            <a:ext cx="7835900" cy="6793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613400" y="838200"/>
            <a:ext cx="1663700" cy="25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5747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2098</TotalTime>
  <Words>294</Words>
  <Application>Microsoft Office PowerPoint</Application>
  <PresentationFormat>Custom</PresentationFormat>
  <Paragraphs>85</Paragraphs>
  <Slides>31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Tema sustava Office</vt:lpstr>
      <vt:lpstr>Microsoft Equation 3.0</vt:lpstr>
      <vt:lpstr>AutoCAD.Drawing.17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Jure Barbalić</dc:creator>
  <cp:lastModifiedBy>Vlatka Rajcic</cp:lastModifiedBy>
  <cp:revision>65</cp:revision>
  <dcterms:created xsi:type="dcterms:W3CDTF">2020-03-12T16:07:37Z</dcterms:created>
  <dcterms:modified xsi:type="dcterms:W3CDTF">2020-03-25T10:05:31Z</dcterms:modified>
</cp:coreProperties>
</file>