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300" r:id="rId4"/>
    <p:sldId id="268" r:id="rId5"/>
    <p:sldId id="301" r:id="rId6"/>
    <p:sldId id="269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4658" autoAdjust="0"/>
  </p:normalViewPr>
  <p:slideViewPr>
    <p:cSldViewPr>
      <p:cViewPr>
        <p:scale>
          <a:sx n="122" d="100"/>
          <a:sy n="122" d="100"/>
        </p:scale>
        <p:origin x="-131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2.jpeg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6.jpeg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Navier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Stokes</a:t>
            </a:r>
            <a:r>
              <a:rPr lang="hr-HR" sz="2800" b="1" dirty="0" smtClean="0"/>
              <a:t> jednadžba za Newton-ovu tekućinu </a:t>
            </a:r>
            <a:endParaRPr lang="hr-HR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0" y="571480"/>
            <a:ext cx="928690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osnovnim jednadžbama kao nepoznanice pojavljuju se i komponente viskoznog naprezanja</a:t>
            </a:r>
            <a:r>
              <a:rPr lang="hr-HR" sz="2400" dirty="0"/>
              <a:t> </a:t>
            </a:r>
            <a:r>
              <a:rPr lang="el-GR" sz="2400" i="1" dirty="0" smtClean="0"/>
              <a:t>τ</a:t>
            </a:r>
            <a:r>
              <a:rPr lang="hr-HR" i="1" baseline="-25000" dirty="0"/>
              <a:t>ij</a:t>
            </a:r>
            <a:r>
              <a:rPr lang="hr-HR" sz="2400" i="1" dirty="0" smtClean="0"/>
              <a:t>. </a:t>
            </a:r>
            <a:r>
              <a:rPr lang="hr-HR" sz="2400" dirty="0" smtClean="0"/>
              <a:t>Zbog toga se uvodi odgovarajući model opisa viskoznih naprezanja </a:t>
            </a:r>
            <a:r>
              <a:rPr lang="el-GR" sz="2400" i="1" dirty="0" smtClean="0"/>
              <a:t>τ</a:t>
            </a:r>
            <a:r>
              <a:rPr lang="hr-HR" i="1" baseline="-25000" dirty="0"/>
              <a:t>ij</a:t>
            </a:r>
            <a:r>
              <a:rPr lang="hr-HR" sz="2400" i="1" dirty="0" smtClean="0"/>
              <a:t>.</a:t>
            </a:r>
          </a:p>
          <a:p>
            <a:endParaRPr lang="hr-HR" sz="1400" i="1" dirty="0"/>
          </a:p>
          <a:p>
            <a:r>
              <a:rPr lang="hr-HR" sz="2400" dirty="0" smtClean="0"/>
              <a:t>U mnogim</a:t>
            </a:r>
            <a:r>
              <a:rPr lang="en-US" sz="2400" dirty="0" smtClean="0"/>
              <a:t> </a:t>
            </a:r>
            <a:r>
              <a:rPr lang="hr-HR" sz="2400" dirty="0" smtClean="0"/>
              <a:t>tokovima </a:t>
            </a:r>
            <a:r>
              <a:rPr lang="en-US" sz="2400" dirty="0" err="1" smtClean="0"/>
              <a:t>vis</a:t>
            </a:r>
            <a:r>
              <a:rPr lang="hr-HR" sz="2400" dirty="0" err="1" smtClean="0"/>
              <a:t>kozna</a:t>
            </a:r>
            <a:r>
              <a:rPr lang="hr-HR" sz="2400" dirty="0" smtClean="0"/>
              <a:t> naprezanja</a:t>
            </a:r>
            <a:r>
              <a:rPr lang="en-US" sz="2400" dirty="0" smtClean="0"/>
              <a:t> </a:t>
            </a:r>
            <a:r>
              <a:rPr lang="hr-HR" sz="2400" dirty="0" smtClean="0"/>
              <a:t>mogu se opisati</a:t>
            </a:r>
            <a:r>
              <a:rPr lang="en-US" sz="2400" dirty="0" smtClean="0"/>
              <a:t> </a:t>
            </a:r>
            <a:r>
              <a:rPr lang="hr-HR" sz="2400" dirty="0" smtClean="0"/>
              <a:t>kao</a:t>
            </a:r>
            <a:r>
              <a:rPr lang="en-US" sz="2400" dirty="0" smtClean="0"/>
              <a:t> fun</a:t>
            </a:r>
            <a:r>
              <a:rPr lang="hr-HR" sz="2400" dirty="0" err="1" smtClean="0"/>
              <a:t>kcije</a:t>
            </a:r>
            <a:endParaRPr lang="en-US" sz="2400" dirty="0"/>
          </a:p>
          <a:p>
            <a:r>
              <a:rPr lang="hr-HR" sz="2400" dirty="0" smtClean="0"/>
              <a:t>rate l</a:t>
            </a:r>
            <a:r>
              <a:rPr lang="en-US" sz="2400" dirty="0" smtClean="0"/>
              <a:t>o</a:t>
            </a:r>
            <a:r>
              <a:rPr lang="hr-HR" sz="2400" dirty="0" err="1" smtClean="0"/>
              <a:t>kalne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</a:t>
            </a:r>
            <a:r>
              <a:rPr lang="hr-HR" sz="2400" dirty="0" err="1" smtClean="0"/>
              <a:t>cije</a:t>
            </a:r>
            <a:r>
              <a:rPr lang="en-US" sz="2400" dirty="0" smtClean="0"/>
              <a:t> </a:t>
            </a:r>
            <a:r>
              <a:rPr lang="hr-HR" sz="2400" dirty="0" smtClean="0"/>
              <a:t>ili </a:t>
            </a:r>
            <a:r>
              <a:rPr lang="en-US" sz="2400" dirty="0" smtClean="0"/>
              <a:t>rat</a:t>
            </a:r>
            <a:r>
              <a:rPr lang="hr-HR" sz="2400" dirty="0" smtClean="0"/>
              <a:t>e</a:t>
            </a:r>
            <a:r>
              <a:rPr lang="en-US" sz="2400" dirty="0" smtClean="0"/>
              <a:t> </a:t>
            </a:r>
            <a:r>
              <a:rPr lang="hr-HR" sz="2400" dirty="0" smtClean="0"/>
              <a:t>naprezanja</a:t>
            </a:r>
            <a:r>
              <a:rPr lang="en-US" sz="2400" dirty="0" smtClean="0"/>
              <a:t>. </a:t>
            </a:r>
            <a:r>
              <a:rPr lang="hr-HR" sz="2400" dirty="0" smtClean="0"/>
              <a:t>U trodimenzionalnom strujanju lokalna rata deformacije je sadržana od rate kutne deformacije i rate volumne deformacije. </a:t>
            </a:r>
          </a:p>
          <a:p>
            <a:endParaRPr lang="hr-HR" sz="1400" dirty="0"/>
          </a:p>
          <a:p>
            <a:r>
              <a:rPr lang="hr-HR" sz="2400" dirty="0" smtClean="0"/>
              <a:t>Svi plinovi i mnoge kapljevine su </a:t>
            </a:r>
            <a:r>
              <a:rPr lang="hr-HR" sz="2400" dirty="0" err="1" smtClean="0"/>
              <a:t>izotropni</a:t>
            </a:r>
            <a:r>
              <a:rPr lang="hr-HR" sz="2400" dirty="0" smtClean="0"/>
              <a:t>. </a:t>
            </a:r>
            <a:r>
              <a:rPr lang="hr-HR" sz="2400" dirty="0" smtClean="0"/>
              <a:t>U nastavku se usvaja pretpostavka </a:t>
            </a:r>
            <a:r>
              <a:rPr lang="hr-HR" sz="2400" dirty="0" err="1" smtClean="0"/>
              <a:t>izotropnosti</a:t>
            </a:r>
            <a:r>
              <a:rPr lang="hr-HR" sz="2400" dirty="0" smtClean="0"/>
              <a:t> promatrane tekućine.</a:t>
            </a:r>
          </a:p>
          <a:p>
            <a:endParaRPr lang="hr-HR" sz="1400" dirty="0"/>
          </a:p>
          <a:p>
            <a:r>
              <a:rPr lang="hr-HR" sz="2400" dirty="0" smtClean="0"/>
              <a:t>Rata linearne deformacije elementa tekućine ima devet komponenata u tri dimenzije. Šest ih je neovisno u </a:t>
            </a:r>
            <a:r>
              <a:rPr lang="hr-HR" sz="2400" dirty="0" err="1" smtClean="0"/>
              <a:t>izotropnim</a:t>
            </a:r>
            <a:r>
              <a:rPr lang="hr-HR" sz="2400" dirty="0" smtClean="0"/>
              <a:t> tekućinama te je uobičajena primjena </a:t>
            </a:r>
            <a:r>
              <a:rPr lang="hr-HR" sz="2400" dirty="0" err="1" smtClean="0"/>
              <a:t>simbolnih</a:t>
            </a:r>
            <a:r>
              <a:rPr lang="hr-HR" sz="2400" dirty="0" smtClean="0"/>
              <a:t> oznaka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i="1" baseline="-25000" dirty="0" smtClean="0"/>
              <a:t>ij</a:t>
            </a:r>
            <a:r>
              <a:rPr lang="en-US" sz="2400" i="1" dirty="0"/>
              <a:t>. </a:t>
            </a:r>
            <a:r>
              <a:rPr lang="hr-HR" sz="2400" dirty="0" smtClean="0"/>
              <a:t>Tri linearne komponente deformacija u smjeru koordinatnih osi su (volumna deformacija):</a:t>
            </a:r>
            <a:endParaRPr lang="hr-HR" sz="2400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80975" y="6134100"/>
          <a:ext cx="30686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3" name="Equation" r:id="rId3" imgW="2032000" imgH="482600" progId="">
                  <p:embed/>
                </p:oleObj>
              </mc:Choice>
              <mc:Fallback>
                <p:oleObj name="Equation" r:id="rId3" imgW="2032000" imgH="4826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6134100"/>
                        <a:ext cx="306863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786314" y="6143644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0688"/>
            <a:ext cx="92869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Jednadžba pronosa za svojstvo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dirty="0" smtClean="0">
                <a:sym typeface="Symbol"/>
              </a:rPr>
              <a:t> </a:t>
            </a:r>
            <a:r>
              <a:rPr lang="hr-HR" sz="2400" dirty="0" smtClean="0">
                <a:sym typeface="Symbol"/>
              </a:rPr>
              <a:t>je korištena kao temelj </a:t>
            </a:r>
            <a:r>
              <a:rPr lang="hr-HR" sz="2400" dirty="0" smtClean="0"/>
              <a:t>za uspostavu proračunskih procedura u metodi konačnih volumena.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Postavljenjem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jednakim</a:t>
            </a:r>
            <a:r>
              <a:rPr lang="en-US" sz="2400" dirty="0" smtClean="0"/>
              <a:t> </a:t>
            </a:r>
            <a:r>
              <a:rPr lang="en-US" sz="2400" dirty="0"/>
              <a:t>1, </a:t>
            </a:r>
            <a:r>
              <a:rPr lang="hr-HR" sz="2400" dirty="0" smtClean="0"/>
              <a:t>zatim jednakim </a:t>
            </a:r>
            <a:r>
              <a:rPr lang="en-US" sz="2400" i="1" dirty="0" smtClean="0"/>
              <a:t>u</a:t>
            </a:r>
            <a:r>
              <a:rPr lang="en-US" sz="2400" i="1" dirty="0"/>
              <a:t>, v, w </a:t>
            </a:r>
            <a:r>
              <a:rPr lang="hr-HR" sz="2400" dirty="0" smtClean="0"/>
              <a:t>te</a:t>
            </a:r>
            <a:r>
              <a:rPr lang="en-US" sz="2400" i="1" dirty="0" smtClean="0"/>
              <a:t> </a:t>
            </a:r>
            <a:r>
              <a:rPr lang="hr-HR" sz="2400" dirty="0" smtClean="0"/>
              <a:t>jednakim</a:t>
            </a:r>
            <a:r>
              <a:rPr lang="hr-HR" sz="2400" i="1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(</a:t>
            </a:r>
            <a:r>
              <a:rPr lang="hr-HR" sz="2400" dirty="0" smtClean="0"/>
              <a:t>ili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i izborom</a:t>
            </a:r>
            <a:r>
              <a:rPr lang="en-US" sz="2400" dirty="0" smtClean="0"/>
              <a:t> </a:t>
            </a:r>
            <a:r>
              <a:rPr lang="hr-HR" sz="2400" dirty="0" smtClean="0"/>
              <a:t>odgovarajućih vrijednosti</a:t>
            </a:r>
            <a:r>
              <a:rPr lang="en-US" sz="2400" dirty="0" smtClean="0"/>
              <a:t> </a:t>
            </a:r>
            <a:r>
              <a:rPr lang="hr-HR" sz="2400" dirty="0" smtClean="0"/>
              <a:t>za koeficijent difuzije</a:t>
            </a:r>
            <a:r>
              <a:rPr lang="en-US" sz="2400" dirty="0" smtClean="0"/>
              <a:t> </a:t>
            </a:r>
            <a:r>
              <a:rPr lang="en-US" sz="2400" i="1" dirty="0"/>
              <a:t>Γ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član izvora</a:t>
            </a:r>
            <a:r>
              <a:rPr lang="en-US" sz="2400" dirty="0" smtClean="0"/>
              <a:t>, </a:t>
            </a:r>
            <a:r>
              <a:rPr lang="hr-HR" sz="2400" dirty="0" smtClean="0"/>
              <a:t>dobiva se</a:t>
            </a:r>
            <a:r>
              <a:rPr lang="en-US" sz="2400" dirty="0" smtClean="0"/>
              <a:t> </a:t>
            </a:r>
            <a:r>
              <a:rPr lang="hr-HR" sz="2400" dirty="0" smtClean="0"/>
              <a:t>posebna forma</a:t>
            </a:r>
            <a:r>
              <a:rPr lang="en-US" sz="2400" dirty="0" smtClean="0"/>
              <a:t> </a:t>
            </a:r>
            <a:r>
              <a:rPr lang="hr-HR" sz="2400" dirty="0" smtClean="0"/>
              <a:t>jednadžbi</a:t>
            </a:r>
            <a:r>
              <a:rPr lang="en-US" sz="2400" dirty="0" smtClean="0"/>
              <a:t> </a:t>
            </a:r>
            <a:r>
              <a:rPr lang="hr-HR" sz="2400" dirty="0" smtClean="0"/>
              <a:t>za svaku od pet </a:t>
            </a:r>
            <a:r>
              <a:rPr lang="en-US" sz="2400" dirty="0" smtClean="0"/>
              <a:t>PD</a:t>
            </a:r>
            <a:r>
              <a:rPr lang="hr-HR" sz="2400" dirty="0" smtClean="0"/>
              <a:t>J</a:t>
            </a:r>
            <a:r>
              <a:rPr lang="en-US" sz="2400" dirty="0" smtClean="0"/>
              <a:t> </a:t>
            </a:r>
            <a:r>
              <a:rPr lang="hr-HR" sz="2400" dirty="0" smtClean="0"/>
              <a:t>za očuvanje mase</a:t>
            </a:r>
            <a:r>
              <a:rPr lang="en-US" sz="2400" dirty="0" smtClean="0"/>
              <a:t>,</a:t>
            </a:r>
            <a:r>
              <a:rPr lang="hr-HR" sz="2400" dirty="0" smtClean="0"/>
              <a:t> količine gibanja</a:t>
            </a:r>
            <a:r>
              <a:rPr lang="en-US" sz="2400" dirty="0" smtClean="0"/>
              <a:t> </a:t>
            </a:r>
            <a:r>
              <a:rPr lang="hr-HR" sz="2400" dirty="0" smtClean="0"/>
              <a:t>i energije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</a:p>
          <a:p>
            <a:endParaRPr lang="hr-HR" sz="1200" dirty="0"/>
          </a:p>
          <a:p>
            <a:r>
              <a:rPr lang="hr-HR" sz="2400" dirty="0" smtClean="0"/>
              <a:t>Ključni korak u metodi konačnih volumena je</a:t>
            </a:r>
            <a:r>
              <a:rPr lang="en-US" sz="2400" dirty="0" smtClean="0"/>
              <a:t> </a:t>
            </a:r>
            <a:r>
              <a:rPr lang="hr-HR" sz="2400" dirty="0" smtClean="0"/>
              <a:t>integracija jednadžbi</a:t>
            </a:r>
            <a:r>
              <a:rPr lang="en-US" sz="2400" dirty="0" smtClean="0"/>
              <a:t> </a:t>
            </a:r>
            <a:r>
              <a:rPr lang="hr-HR" sz="2400" dirty="0" smtClean="0"/>
              <a:t>pronosa</a:t>
            </a:r>
            <a:r>
              <a:rPr lang="en-US" sz="2400" dirty="0" smtClean="0"/>
              <a:t> </a:t>
            </a:r>
            <a:r>
              <a:rPr lang="hr-HR" sz="2400" dirty="0" smtClean="0"/>
              <a:t>za svojstvo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 preko</a:t>
            </a:r>
            <a:r>
              <a:rPr lang="en-US" sz="2400" dirty="0" smtClean="0"/>
              <a:t> </a:t>
            </a:r>
            <a:r>
              <a:rPr lang="hr-HR" sz="2400" dirty="0" smtClean="0"/>
              <a:t>trodimenzionalnog kontrolnog volumena </a:t>
            </a:r>
            <a:r>
              <a:rPr lang="en-US" sz="2400" dirty="0" smtClean="0"/>
              <a:t>(CV</a:t>
            </a:r>
            <a:r>
              <a:rPr lang="en-US" sz="2400" dirty="0"/>
              <a:t>):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5288340"/>
            <a:ext cx="92869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Volumni integral drugog člana lijeve strane (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član) i prvog člana desna strane (član difuzije)</a:t>
            </a:r>
            <a:r>
              <a:rPr lang="en-US" sz="2400" dirty="0" smtClean="0"/>
              <a:t> </a:t>
            </a:r>
            <a:r>
              <a:rPr lang="hr-HR" sz="2400" dirty="0" smtClean="0"/>
              <a:t>može se pisati i u formi integrala</a:t>
            </a:r>
            <a:r>
              <a:rPr lang="en-US" sz="2400" dirty="0" smtClean="0"/>
              <a:t> </a:t>
            </a:r>
            <a:r>
              <a:rPr lang="hr-HR" sz="2400" dirty="0" smtClean="0"/>
              <a:t>preko </a:t>
            </a:r>
            <a:r>
              <a:rPr lang="hr-HR" sz="2400" dirty="0" err="1" smtClean="0"/>
              <a:t>oplošnih</a:t>
            </a:r>
            <a:r>
              <a:rPr lang="hr-HR" sz="2400" dirty="0" smtClean="0"/>
              <a:t> površina (granica)</a:t>
            </a:r>
            <a:r>
              <a:rPr lang="en-US" sz="2400" dirty="0" smtClean="0"/>
              <a:t> </a:t>
            </a:r>
            <a:r>
              <a:rPr lang="hr-HR" sz="2400" dirty="0" smtClean="0"/>
              <a:t>kontrolnog volumena primjenom </a:t>
            </a:r>
            <a:r>
              <a:rPr lang="en-US" sz="2400" dirty="0" smtClean="0"/>
              <a:t>Gauss</a:t>
            </a:r>
            <a:r>
              <a:rPr lang="hr-HR" sz="2400" dirty="0" smtClean="0"/>
              <a:t>-ovog</a:t>
            </a:r>
            <a:r>
              <a:rPr lang="en-US" sz="2400" dirty="0" smtClean="0"/>
              <a:t> </a:t>
            </a:r>
            <a:r>
              <a:rPr lang="en-US" sz="2400" dirty="0" err="1" smtClean="0"/>
              <a:t>diverg</a:t>
            </a:r>
            <a:r>
              <a:rPr lang="hr-HR" sz="2400" dirty="0" err="1" smtClean="0"/>
              <a:t>entnog</a:t>
            </a:r>
            <a:r>
              <a:rPr lang="hr-HR" sz="2400" dirty="0" smtClean="0"/>
              <a:t>  </a:t>
            </a:r>
            <a:r>
              <a:rPr lang="en-US" sz="2400" dirty="0" smtClean="0"/>
              <a:t>t</a:t>
            </a:r>
            <a:r>
              <a:rPr lang="hr-HR" sz="2400" dirty="0" err="1" smtClean="0"/>
              <a:t>eorema</a:t>
            </a:r>
            <a:r>
              <a:rPr lang="en-US" sz="2400" dirty="0" smtClean="0"/>
              <a:t>. </a:t>
            </a:r>
            <a:endParaRPr lang="hr-HR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668344" y="4365104"/>
            <a:ext cx="904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(17)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Diferencijalna i integralna forma opće jednadžbe pronosa</a:t>
            </a:r>
            <a:endParaRPr lang="hr-HR" sz="2800" b="1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403648" y="4293096"/>
          <a:ext cx="60261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8" name="Jednadžba" r:id="rId3" imgW="3987800" imgH="482600" progId="Equation.3">
                  <p:embed/>
                </p:oleObj>
              </mc:Choice>
              <mc:Fallback>
                <p:oleObj name="Jednadžba" r:id="rId3" imgW="3987800" imgH="4826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293096"/>
                        <a:ext cx="60261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0688"/>
            <a:ext cx="928690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Primjenom </a:t>
            </a:r>
            <a:r>
              <a:rPr lang="en-US" sz="2400" dirty="0" smtClean="0"/>
              <a:t>Gauss</a:t>
            </a:r>
            <a:r>
              <a:rPr lang="hr-HR" sz="2400" dirty="0" smtClean="0"/>
              <a:t>-ovog divergentnog teorema na vektor </a:t>
            </a:r>
            <a:r>
              <a:rPr lang="en-US" sz="2400" b="1" i="1" dirty="0" smtClean="0"/>
              <a:t>a </a:t>
            </a:r>
            <a:r>
              <a:rPr lang="hr-HR" sz="2400" dirty="0" smtClean="0"/>
              <a:t>definirana je jednakost: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Fizikalna interpretacija člana </a:t>
            </a:r>
            <a:r>
              <a:rPr lang="en-US" sz="2400" b="1" dirty="0" err="1" smtClean="0"/>
              <a:t>n.a</a:t>
            </a:r>
            <a:r>
              <a:rPr lang="en-US" sz="2400" dirty="0" smtClean="0"/>
              <a:t> </a:t>
            </a:r>
            <a:r>
              <a:rPr lang="hr-HR" sz="2400" dirty="0" smtClean="0"/>
              <a:t>je ta da se promatra komponenta vektora</a:t>
            </a:r>
            <a:r>
              <a:rPr lang="en-US" sz="2400" dirty="0" smtClean="0"/>
              <a:t> </a:t>
            </a:r>
            <a:r>
              <a:rPr lang="en-US" sz="2400" b="1" i="1" dirty="0" smtClean="0"/>
              <a:t>a</a:t>
            </a:r>
            <a:r>
              <a:rPr lang="en-US" sz="2400" dirty="0" smtClean="0"/>
              <a:t> </a:t>
            </a:r>
            <a:r>
              <a:rPr lang="hr-HR" sz="2400" dirty="0" smtClean="0"/>
              <a:t>u smjeru vektora vanjske normale </a:t>
            </a:r>
            <a:r>
              <a:rPr lang="en-US" sz="2400" b="1" i="1" dirty="0" smtClean="0"/>
              <a:t>n </a:t>
            </a:r>
            <a:r>
              <a:rPr lang="hr-HR" sz="2400" dirty="0" smtClean="0"/>
              <a:t>na segment kontrolne površine </a:t>
            </a:r>
            <a:r>
              <a:rPr lang="en-US" sz="2400" i="1" dirty="0" err="1" smtClean="0"/>
              <a:t>dA</a:t>
            </a:r>
            <a:r>
              <a:rPr lang="hr-HR" sz="2400" i="1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Prema tome, </a:t>
            </a:r>
            <a:r>
              <a:rPr lang="en-US" sz="2400" dirty="0" smtClean="0"/>
              <a:t>integral</a:t>
            </a:r>
            <a:r>
              <a:rPr lang="hr-HR" sz="2400" dirty="0" smtClean="0"/>
              <a:t> </a:t>
            </a:r>
            <a:r>
              <a:rPr lang="en-US" sz="2400" dirty="0" err="1" smtClean="0"/>
              <a:t>divergenc</a:t>
            </a:r>
            <a:r>
              <a:rPr lang="hr-HR" sz="2400" dirty="0" err="1" smtClean="0"/>
              <a:t>ije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hr-HR" sz="2400" dirty="0" smtClean="0"/>
              <a:t>k</a:t>
            </a:r>
            <a:r>
              <a:rPr lang="en-US" sz="2400" dirty="0" smtClean="0"/>
              <a:t>tor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b="1" i="1" dirty="0"/>
              <a:t>a</a:t>
            </a:r>
            <a:r>
              <a:rPr lang="en-US" sz="2400" dirty="0"/>
              <a:t> </a:t>
            </a:r>
            <a:r>
              <a:rPr lang="hr-HR" sz="2400" dirty="0" smtClean="0"/>
              <a:t>po volumenu</a:t>
            </a:r>
            <a:r>
              <a:rPr lang="en-US" sz="2400" dirty="0" smtClean="0"/>
              <a:t> </a:t>
            </a:r>
            <a:r>
              <a:rPr lang="hr-HR" sz="2400" dirty="0" smtClean="0"/>
              <a:t>je jednak</a:t>
            </a:r>
            <a:r>
              <a:rPr lang="en-US" sz="2400" dirty="0" smtClean="0"/>
              <a:t> </a:t>
            </a:r>
            <a:r>
              <a:rPr lang="hr-HR" sz="2400" dirty="0" smtClean="0"/>
              <a:t> komponenti vektora</a:t>
            </a:r>
            <a:r>
              <a:rPr lang="en-US" sz="2400" dirty="0" smtClean="0"/>
              <a:t> </a:t>
            </a:r>
            <a:r>
              <a:rPr lang="en-US" sz="2400" b="1" i="1" dirty="0" smtClean="0"/>
              <a:t>a</a:t>
            </a:r>
            <a:r>
              <a:rPr lang="hr-HR" sz="2400" b="1" i="1" dirty="0" smtClean="0"/>
              <a:t> </a:t>
            </a:r>
            <a:r>
              <a:rPr lang="hr-HR" sz="2400" dirty="0" smtClean="0"/>
              <a:t>u smjeru</a:t>
            </a:r>
            <a:r>
              <a:rPr lang="en-US" sz="2400" dirty="0" smtClean="0"/>
              <a:t> </a:t>
            </a:r>
            <a:r>
              <a:rPr lang="hr-HR" sz="2400" dirty="0" smtClean="0"/>
              <a:t>vanjske normale na element oplošja </a:t>
            </a:r>
            <a:r>
              <a:rPr lang="en-US" sz="2400" dirty="0" smtClean="0"/>
              <a:t>volume</a:t>
            </a:r>
            <a:r>
              <a:rPr lang="hr-HR" sz="2400" dirty="0" smtClean="0"/>
              <a:t>na</a:t>
            </a:r>
            <a:r>
              <a:rPr lang="en-US" sz="2400" dirty="0" smtClean="0"/>
              <a:t> </a:t>
            </a:r>
            <a:r>
              <a:rPr lang="hr-HR" sz="2400" dirty="0" smtClean="0"/>
              <a:t>sa integracijom po cijeloj</a:t>
            </a:r>
            <a:r>
              <a:rPr lang="en-US" sz="2400" dirty="0" smtClean="0"/>
              <a:t> </a:t>
            </a:r>
            <a:r>
              <a:rPr lang="hr-HR" sz="2400" dirty="0" err="1" smtClean="0"/>
              <a:t>oplošnoj</a:t>
            </a:r>
            <a:r>
              <a:rPr lang="hr-HR" sz="2400" dirty="0" smtClean="0"/>
              <a:t> površini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hr-HR" sz="2400" i="1" dirty="0" smtClean="0"/>
              <a:t>.</a:t>
            </a:r>
          </a:p>
          <a:p>
            <a:endParaRPr lang="hr-HR" sz="1200" i="1" dirty="0"/>
          </a:p>
          <a:p>
            <a:r>
              <a:rPr lang="hr-HR" sz="2400" dirty="0" smtClean="0"/>
              <a:t>Primjenom </a:t>
            </a:r>
            <a:r>
              <a:rPr lang="hr-HR" sz="2400" dirty="0" smtClean="0"/>
              <a:t>Gauss-ovog </a:t>
            </a:r>
            <a:r>
              <a:rPr lang="hr-HR" sz="2400" dirty="0" smtClean="0"/>
              <a:t>divergentnog </a:t>
            </a:r>
            <a:r>
              <a:rPr lang="en-US" sz="2400" dirty="0" smtClean="0"/>
              <a:t>t</a:t>
            </a:r>
            <a:r>
              <a:rPr lang="hr-HR" sz="2400" dirty="0" err="1" smtClean="0"/>
              <a:t>eorema</a:t>
            </a:r>
            <a:r>
              <a:rPr lang="en-US" sz="2400" dirty="0" smtClean="0"/>
              <a:t>, </a:t>
            </a:r>
            <a:r>
              <a:rPr lang="hr-HR" sz="2400" dirty="0" smtClean="0"/>
              <a:t>jednadžba</a:t>
            </a:r>
            <a:r>
              <a:rPr lang="en-US" sz="2400" dirty="0" smtClean="0"/>
              <a:t> </a:t>
            </a:r>
            <a:r>
              <a:rPr lang="hr-HR" sz="2400" dirty="0" smtClean="0"/>
              <a:t>(17) može se zapisati na način</a:t>
            </a:r>
            <a:r>
              <a:rPr lang="en-US" sz="2400" dirty="0" smtClean="0"/>
              <a:t> :</a:t>
            </a:r>
            <a:endParaRPr lang="hr-H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Diferencijalna i integralna forma opće jednadžbe pronosa</a:t>
            </a:r>
            <a:endParaRPr lang="hr-HR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1723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prirasta </a:t>
            </a:r>
            <a:r>
              <a:rPr lang="hr-HR" b="1" i="1" dirty="0" smtClean="0">
                <a:sym typeface="Symbol"/>
              </a:rPr>
              <a:t></a:t>
            </a:r>
            <a:r>
              <a:rPr lang="hr-HR" b="1" dirty="0" smtClean="0"/>
              <a:t> </a:t>
            </a:r>
          </a:p>
          <a:p>
            <a:r>
              <a:rPr lang="hr-HR" b="1" dirty="0" smtClean="0"/>
              <a:t>unutar kontrolnog volumena</a:t>
            </a:r>
            <a:endParaRPr lang="hr-H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5949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44008" y="551723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Ukupna rata povećanja </a:t>
            </a:r>
            <a:r>
              <a:rPr lang="hr-HR" b="1" i="1" dirty="0" smtClean="0">
                <a:sym typeface="Symbol"/>
              </a:rPr>
              <a:t> </a:t>
            </a:r>
            <a:r>
              <a:rPr lang="hr-HR" b="1" dirty="0" smtClean="0">
                <a:sym typeface="Symbol"/>
              </a:rPr>
              <a:t>uslijed difuzije</a:t>
            </a:r>
            <a:r>
              <a:rPr lang="hr-HR" b="1" dirty="0" smtClean="0"/>
              <a:t> kroz  oplošje kontrolnog volumena </a:t>
            </a:r>
            <a:endParaRPr lang="hr-HR" b="1" dirty="0"/>
          </a:p>
        </p:txBody>
      </p:sp>
      <p:sp>
        <p:nvSpPr>
          <p:cNvPr id="11" name="Rectangle 10"/>
          <p:cNvSpPr/>
          <p:nvPr/>
        </p:nvSpPr>
        <p:spPr>
          <a:xfrm>
            <a:off x="0" y="5517232"/>
            <a:ext cx="9144000" cy="115212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2123728" y="551723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Ukupna rata smanjenja </a:t>
            </a:r>
            <a:r>
              <a:rPr lang="hr-HR" b="1" i="1" dirty="0" smtClean="0">
                <a:sym typeface="Symbol"/>
              </a:rPr>
              <a:t></a:t>
            </a:r>
            <a:r>
              <a:rPr lang="hr-HR" b="1" dirty="0" smtClean="0"/>
              <a:t>  uslijed </a:t>
            </a:r>
            <a:r>
              <a:rPr lang="hr-HR" b="1" dirty="0" err="1" smtClean="0"/>
              <a:t>konvekcije</a:t>
            </a:r>
            <a:r>
              <a:rPr lang="hr-HR" b="1" dirty="0" smtClean="0"/>
              <a:t> kroz  oplošje kontrolnog volumena </a:t>
            </a:r>
            <a:endParaRPr lang="hr-H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355976" y="5949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=</a:t>
            </a:r>
            <a:endParaRPr lang="hr-H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948264" y="5949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235280" y="5517232"/>
            <a:ext cx="1908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Ukupna rata proizvodnje </a:t>
            </a:r>
            <a:r>
              <a:rPr lang="hr-HR" b="1" i="1" dirty="0" smtClean="0">
                <a:sym typeface="Symbol"/>
              </a:rPr>
              <a:t> </a:t>
            </a:r>
            <a:r>
              <a:rPr lang="hr-HR" b="1" dirty="0" smtClean="0">
                <a:sym typeface="Symbol"/>
              </a:rPr>
              <a:t>unutar kontrolnog volumena</a:t>
            </a:r>
            <a:r>
              <a:rPr lang="hr-HR" b="1" dirty="0" smtClean="0"/>
              <a:t>  </a:t>
            </a:r>
            <a:endParaRPr lang="hr-HR" b="1" dirty="0"/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212725" y="1530350"/>
          <a:ext cx="23558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3" name="Equation" r:id="rId3" imgW="1562100" imgH="393700" progId="">
                  <p:embed/>
                </p:oleObj>
              </mc:Choice>
              <mc:Fallback>
                <p:oleObj name="Equation" r:id="rId3" imgW="1562100" imgH="3937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530350"/>
                        <a:ext cx="235585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2371725" y="4533900"/>
          <a:ext cx="59626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4" name="Jednadžba" r:id="rId5" imgW="3949700" imgH="571500" progId="Equation.3">
                  <p:embed/>
                </p:oleObj>
              </mc:Choice>
              <mc:Fallback>
                <p:oleObj name="Jednadžba" r:id="rId5" imgW="3949700" imgH="57150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533900"/>
                        <a:ext cx="59626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786050" y="1357298"/>
            <a:ext cx="904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(18)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58214" y="4643446"/>
            <a:ext cx="904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(19)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48680"/>
            <a:ext cx="9286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Redoslijed integracije i diferencijacije promijenjen je u slučaju prvog člana lijeve strane kako bi se ilustriralo njegovo fizikalno značenje  (</a:t>
            </a:r>
            <a:r>
              <a:rPr lang="en-US" sz="2400" dirty="0" smtClean="0"/>
              <a:t>rat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hr-HR" sz="2400" dirty="0" smtClean="0"/>
              <a:t>promjene ukupne količine svojstva tekućine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</a:t>
            </a:r>
            <a:r>
              <a:rPr lang="en-US" sz="2400" dirty="0" smtClean="0"/>
              <a:t> </a:t>
            </a:r>
            <a:r>
              <a:rPr lang="hr-HR" sz="2400" dirty="0" smtClean="0"/>
              <a:t>kontrolnom volumenu).</a:t>
            </a:r>
          </a:p>
          <a:p>
            <a:endParaRPr lang="hr-HR" sz="1200" dirty="0"/>
          </a:p>
          <a:p>
            <a:r>
              <a:rPr lang="hr-HR" sz="2400" dirty="0" smtClean="0"/>
              <a:t>U stacionarnim problemima</a:t>
            </a:r>
            <a:r>
              <a:rPr lang="en-US" sz="2400" dirty="0" smtClean="0"/>
              <a:t> </a:t>
            </a:r>
            <a:r>
              <a:rPr lang="hr-HR" sz="2400" dirty="0" smtClean="0"/>
              <a:t>član </a:t>
            </a:r>
            <a:r>
              <a:rPr lang="en-US" sz="2400" dirty="0" smtClean="0"/>
              <a:t>rat</a:t>
            </a:r>
            <a:r>
              <a:rPr lang="hr-HR" sz="2400" dirty="0" smtClean="0"/>
              <a:t>e</a:t>
            </a:r>
            <a:r>
              <a:rPr lang="en-US" sz="2400" dirty="0" smtClean="0"/>
              <a:t> </a:t>
            </a:r>
            <a:r>
              <a:rPr lang="hr-HR" sz="2400" dirty="0" smtClean="0"/>
              <a:t>promjene</a:t>
            </a:r>
            <a:r>
              <a:rPr lang="en-US" sz="2400" dirty="0" smtClean="0"/>
              <a:t> </a:t>
            </a:r>
            <a:r>
              <a:rPr lang="hr-HR" sz="2400" dirty="0" smtClean="0"/>
              <a:t>je jednak nuli, što vodi do </a:t>
            </a:r>
            <a:r>
              <a:rPr lang="en-US" sz="2400" dirty="0" err="1" smtClean="0"/>
              <a:t>integra</a:t>
            </a:r>
            <a:r>
              <a:rPr lang="hr-HR" sz="2400" dirty="0" err="1" smtClean="0"/>
              <a:t>lne</a:t>
            </a:r>
            <a:r>
              <a:rPr lang="en-US" sz="2400" dirty="0" smtClean="0"/>
              <a:t> form</a:t>
            </a:r>
            <a:r>
              <a:rPr lang="hr-HR" sz="2400" dirty="0" smtClean="0"/>
              <a:t>e</a:t>
            </a:r>
            <a:r>
              <a:rPr lang="en-US" sz="2400" dirty="0" smtClean="0"/>
              <a:t> </a:t>
            </a:r>
            <a:r>
              <a:rPr lang="hr-HR" sz="2400" dirty="0" smtClean="0"/>
              <a:t>stacionarne</a:t>
            </a:r>
            <a:r>
              <a:rPr lang="en-US" sz="2400" dirty="0" smtClean="0"/>
              <a:t> </a:t>
            </a:r>
            <a:r>
              <a:rPr lang="hr-HR" sz="2400" dirty="0" smtClean="0"/>
              <a:t>jednadžbe pronosa</a:t>
            </a:r>
            <a:r>
              <a:rPr lang="en-US" sz="2400" dirty="0" smtClean="0"/>
              <a:t>:</a:t>
            </a:r>
            <a:endParaRPr lang="hr-HR" sz="2400" dirty="0"/>
          </a:p>
        </p:txBody>
      </p:sp>
      <p:sp>
        <p:nvSpPr>
          <p:cNvPr id="11" name="Rectangle 10"/>
          <p:cNvSpPr/>
          <p:nvPr/>
        </p:nvSpPr>
        <p:spPr>
          <a:xfrm>
            <a:off x="0" y="350100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</a:t>
            </a:r>
            <a:r>
              <a:rPr lang="hr-HR" sz="2400" dirty="0" err="1" smtClean="0"/>
              <a:t>nestacionarnim</a:t>
            </a:r>
            <a:r>
              <a:rPr lang="hr-HR" sz="2400" dirty="0" smtClean="0"/>
              <a:t> problemima također je potrebno</a:t>
            </a:r>
            <a:r>
              <a:rPr lang="en-US" sz="2400" dirty="0" smtClean="0"/>
              <a:t> </a:t>
            </a:r>
            <a:r>
              <a:rPr lang="hr-HR" sz="2400" dirty="0" smtClean="0"/>
              <a:t>provesti integraciju po</a:t>
            </a:r>
            <a:r>
              <a:rPr lang="en-US" sz="2400" dirty="0" smtClean="0"/>
              <a:t> </a:t>
            </a:r>
            <a:r>
              <a:rPr lang="hr-HR" sz="2400" dirty="0" smtClean="0"/>
              <a:t>vremenu</a:t>
            </a:r>
            <a:r>
              <a:rPr lang="en-US" sz="2400" dirty="0" smtClean="0"/>
              <a:t> </a:t>
            </a:r>
            <a:r>
              <a:rPr lang="en-US" sz="2400" i="1" dirty="0"/>
              <a:t>t </a:t>
            </a:r>
            <a:r>
              <a:rPr lang="hr-HR" sz="2400" dirty="0" smtClean="0"/>
              <a:t>kroz mali vremenski</a:t>
            </a:r>
            <a:r>
              <a:rPr lang="en-US" sz="2400" dirty="0" smtClean="0"/>
              <a:t> </a:t>
            </a:r>
            <a:r>
              <a:rPr lang="hr-HR" sz="2400" dirty="0" smtClean="0"/>
              <a:t>inkrement </a:t>
            </a:r>
            <a:r>
              <a:rPr lang="en-US" sz="2400" i="1" dirty="0" err="1" smtClean="0"/>
              <a:t>Δt</a:t>
            </a:r>
            <a:r>
              <a:rPr lang="hr-HR" sz="2400" i="1" dirty="0" smtClean="0"/>
              <a:t>,</a:t>
            </a:r>
            <a:r>
              <a:rPr lang="hr-HR" sz="2400" dirty="0" smtClean="0"/>
              <a:t>od</a:t>
            </a:r>
            <a:r>
              <a:rPr lang="en-US" sz="2400" dirty="0" smtClean="0"/>
              <a:t> </a:t>
            </a:r>
            <a:r>
              <a:rPr lang="en-US" sz="2400" i="1" dirty="0"/>
              <a:t>t </a:t>
            </a:r>
            <a:r>
              <a:rPr lang="hr-HR" sz="2400" dirty="0" smtClean="0"/>
              <a:t>do</a:t>
            </a:r>
            <a:r>
              <a:rPr lang="en-US" sz="2400" dirty="0" smtClean="0"/>
              <a:t> </a:t>
            </a:r>
            <a:r>
              <a:rPr lang="en-US" sz="2400" i="1" dirty="0"/>
              <a:t>t + </a:t>
            </a:r>
            <a:r>
              <a:rPr lang="en-US" sz="2400" i="1" dirty="0" err="1"/>
              <a:t>Δt</a:t>
            </a:r>
            <a:r>
              <a:rPr lang="en-US" sz="2400" i="1" dirty="0"/>
              <a:t>. </a:t>
            </a:r>
            <a:r>
              <a:rPr lang="en-US" sz="2400" dirty="0" smtClean="0"/>
              <a:t>T</a:t>
            </a:r>
            <a:r>
              <a:rPr lang="hr-HR" sz="2400" dirty="0" smtClean="0"/>
              <a:t>ime se dobiva najopćenitija</a:t>
            </a:r>
            <a:r>
              <a:rPr lang="en-US" sz="2400" dirty="0" smtClean="0"/>
              <a:t> form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hr-HR" sz="2400" dirty="0" smtClean="0"/>
              <a:t>jednadžbe pronosa</a:t>
            </a:r>
            <a:r>
              <a:rPr lang="en-US" sz="2400" dirty="0" smtClean="0"/>
              <a:t>:</a:t>
            </a:r>
            <a:endParaRPr lang="hr-HR" sz="2400" dirty="0"/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Diferencijalna i integralna forma opće jednadžbe pronosa</a:t>
            </a:r>
            <a:endParaRPr lang="hr-HR" sz="2800" b="1" dirty="0"/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251520" y="2852936"/>
          <a:ext cx="43116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4" name="Equation" r:id="rId3" imgW="2857500" imgH="393700" progId="">
                  <p:embed/>
                </p:oleObj>
              </mc:Choice>
              <mc:Fallback>
                <p:oleObj name="Equation" r:id="rId3" imgW="2857500" imgH="3937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852936"/>
                        <a:ext cx="431165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374650" y="4749800"/>
          <a:ext cx="804068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5" name="Equation" r:id="rId5" imgW="5321300" imgH="571500" progId="">
                  <p:embed/>
                </p:oleObj>
              </mc:Choice>
              <mc:Fallback>
                <p:oleObj name="Equation" r:id="rId5" imgW="5321300" imgH="571500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4749800"/>
                        <a:ext cx="804068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</a:t>
            </a:r>
            <a:endParaRPr lang="hr-HR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0" y="571480"/>
            <a:ext cx="92869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Koncentriramo pažnju na pitanja početnih i rubnih uvjeta koji su potrebni za iznalaženje matematičkog modela strujanja tekućina.</a:t>
            </a:r>
          </a:p>
          <a:p>
            <a:endParaRPr lang="hr-HR" sz="1200" dirty="0" smtClean="0"/>
          </a:p>
          <a:p>
            <a:r>
              <a:rPr lang="hr-HR" sz="2400" dirty="0" smtClean="0"/>
              <a:t>Razlikujemo dvije </a:t>
            </a:r>
            <a:r>
              <a:rPr lang="hr-HR" sz="2400" dirty="0" err="1" smtClean="0"/>
              <a:t>principijalne</a:t>
            </a:r>
            <a:r>
              <a:rPr lang="hr-HR" sz="2400" dirty="0" smtClean="0"/>
              <a:t> kategorije fizikalnih karakteristika</a:t>
            </a:r>
            <a:r>
              <a:rPr lang="en-US" sz="2400" dirty="0" smtClean="0"/>
              <a:t>: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Problemi ravnoteže (</a:t>
            </a:r>
            <a:r>
              <a:rPr lang="en-US" sz="2400" dirty="0" smtClean="0"/>
              <a:t>s</a:t>
            </a:r>
            <a:r>
              <a:rPr lang="hr-HR" sz="2400" dirty="0" err="1" smtClean="0"/>
              <a:t>ituacije</a:t>
            </a:r>
            <a:r>
              <a:rPr lang="hr-HR" sz="2400" dirty="0" smtClean="0"/>
              <a:t> stacionarnog stanja) i </a:t>
            </a:r>
            <a:r>
              <a:rPr lang="hr-HR" sz="2400" dirty="0" err="1" smtClean="0"/>
              <a:t>tzv</a:t>
            </a:r>
            <a:r>
              <a:rPr lang="hr-HR" sz="2400" dirty="0" smtClean="0"/>
              <a:t>. “</a:t>
            </a:r>
            <a:r>
              <a:rPr lang="hr-HR" sz="2400" dirty="0" err="1" smtClean="0"/>
              <a:t>marching</a:t>
            </a:r>
            <a:r>
              <a:rPr lang="hr-HR" sz="2400" dirty="0" smtClean="0"/>
              <a:t>” problemi (</a:t>
            </a:r>
            <a:r>
              <a:rPr lang="hr-HR" sz="2400" dirty="0" err="1" smtClean="0"/>
              <a:t>tranzijentna</a:t>
            </a:r>
            <a:r>
              <a:rPr lang="hr-HR" sz="2400" dirty="0" smtClean="0"/>
              <a:t> toplinska izmjena</a:t>
            </a:r>
            <a:r>
              <a:rPr lang="en-US" sz="2400" dirty="0" smtClean="0"/>
              <a:t>, </a:t>
            </a:r>
            <a:r>
              <a:rPr lang="hr-HR" sz="2400" dirty="0" smtClean="0"/>
              <a:t>sva </a:t>
            </a:r>
            <a:r>
              <a:rPr lang="hr-HR" sz="2400" dirty="0" err="1" smtClean="0"/>
              <a:t>nestacionarna</a:t>
            </a:r>
            <a:r>
              <a:rPr lang="hr-HR" sz="2400" dirty="0" smtClean="0"/>
              <a:t> strujanja uključujući valnu fenomenologiju).</a:t>
            </a:r>
          </a:p>
          <a:p>
            <a:endParaRPr lang="hr-HR" sz="1200" i="1" u="sng" dirty="0" smtClean="0"/>
          </a:p>
          <a:p>
            <a:r>
              <a:rPr lang="hr-HR" sz="2400" b="1" i="1" u="sng" dirty="0" smtClean="0"/>
              <a:t>Problemi ravnoteže</a:t>
            </a:r>
            <a:endParaRPr lang="hr-HR" sz="1200" b="1" dirty="0" smtClean="0"/>
          </a:p>
          <a:p>
            <a:endParaRPr lang="hr-HR" sz="1200" dirty="0"/>
          </a:p>
          <a:p>
            <a:r>
              <a:rPr lang="hr-HR" sz="2400" dirty="0" smtClean="0"/>
              <a:t>Stacionarni problemi opisuju se </a:t>
            </a:r>
            <a:r>
              <a:rPr lang="en-US" sz="2400" b="1" i="1" dirty="0" smtClean="0"/>
              <a:t>el</a:t>
            </a:r>
            <a:r>
              <a:rPr lang="hr-HR" sz="2400" b="1" i="1" dirty="0" err="1" smtClean="0"/>
              <a:t>iptičnim</a:t>
            </a:r>
            <a:r>
              <a:rPr lang="hr-HR" sz="2400" b="1" i="1" dirty="0" smtClean="0"/>
              <a:t> jednadžbama</a:t>
            </a:r>
            <a:r>
              <a:rPr lang="en-US" sz="2400" dirty="0" smtClean="0"/>
              <a:t>.</a:t>
            </a:r>
            <a:r>
              <a:rPr lang="en-US" sz="2400" b="1" i="1" dirty="0" smtClean="0"/>
              <a:t> </a:t>
            </a:r>
            <a:r>
              <a:rPr lang="en-US" sz="2400" dirty="0" smtClean="0"/>
              <a:t>T</a:t>
            </a:r>
            <a:r>
              <a:rPr lang="hr-HR" sz="2400" dirty="0" err="1" smtClean="0"/>
              <a:t>ipičan</a:t>
            </a:r>
            <a:r>
              <a:rPr lang="hr-HR" sz="2400" dirty="0" smtClean="0"/>
              <a:t> primjer </a:t>
            </a:r>
            <a:r>
              <a:rPr lang="en-US" sz="2400" dirty="0" smtClean="0"/>
              <a:t> el</a:t>
            </a:r>
            <a:r>
              <a:rPr lang="hr-HR" sz="2400" dirty="0" err="1" smtClean="0"/>
              <a:t>iptične</a:t>
            </a:r>
            <a:r>
              <a:rPr lang="hr-HR" sz="2400" dirty="0" smtClean="0"/>
              <a:t> jednadžbe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Laplace</a:t>
            </a:r>
            <a:r>
              <a:rPr lang="hr-HR" sz="2400" dirty="0" smtClean="0"/>
              <a:t>-ova</a:t>
            </a:r>
            <a:r>
              <a:rPr lang="en-US" sz="2400" dirty="0" smtClean="0"/>
              <a:t> </a:t>
            </a:r>
            <a:r>
              <a:rPr lang="hr-HR" sz="2400" dirty="0" smtClean="0"/>
              <a:t>jednadžba kojom se opisuje </a:t>
            </a:r>
            <a:r>
              <a:rPr lang="hr-HR" sz="2400" dirty="0" err="1" smtClean="0"/>
              <a:t>bezvrtložno</a:t>
            </a:r>
            <a:r>
              <a:rPr lang="hr-HR" sz="2400" dirty="0" smtClean="0"/>
              <a:t> strujanje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 i stacionarna stanje pronosa mase</a:t>
            </a:r>
            <a:r>
              <a:rPr lang="en-US" sz="2400" dirty="0" smtClean="0"/>
              <a:t>. </a:t>
            </a:r>
            <a:r>
              <a:rPr lang="hr-HR" sz="2400" dirty="0" smtClean="0"/>
              <a:t>Za dvodimenzionalni problem jednadžba glasi: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Jednostavan primjer problema ravnoteže je stacionarni </a:t>
            </a:r>
            <a:r>
              <a:rPr lang="hr-HR" sz="2400" dirty="0" smtClean="0"/>
              <a:t>(</a:t>
            </a:r>
            <a:r>
              <a:rPr lang="hr-HR" sz="2400" b="1" u="sng" dirty="0" smtClean="0"/>
              <a:t>difuzni</a:t>
            </a:r>
            <a:r>
              <a:rPr lang="hr-HR" sz="2400" dirty="0" smtClean="0"/>
              <a:t>) pronos </a:t>
            </a:r>
            <a:r>
              <a:rPr lang="hr-HR" sz="2400" dirty="0" smtClean="0"/>
              <a:t>mase </a:t>
            </a:r>
            <a:r>
              <a:rPr lang="en-US" sz="2400" dirty="0" smtClean="0"/>
              <a:t>(</a:t>
            </a:r>
            <a:r>
              <a:rPr lang="hr-HR" sz="2400" dirty="0" smtClean="0"/>
              <a:t>gdje je</a:t>
            </a:r>
            <a:r>
              <a:rPr lang="en-US" sz="2400" dirty="0" smtClean="0"/>
              <a:t> </a:t>
            </a:r>
            <a:r>
              <a:rPr lang="el-GR" sz="2400" i="1" dirty="0" smtClean="0">
                <a:sym typeface="Symbol"/>
              </a:rPr>
              <a:t></a:t>
            </a:r>
            <a:r>
              <a:rPr lang="en-US" sz="2400" i="1" dirty="0" smtClean="0"/>
              <a:t> </a:t>
            </a:r>
            <a:r>
              <a:rPr lang="en-US" sz="2400" dirty="0"/>
              <a:t>= </a:t>
            </a:r>
            <a:r>
              <a:rPr lang="hr-HR" sz="2400" dirty="0" smtClean="0"/>
              <a:t>m/V=</a:t>
            </a:r>
            <a:r>
              <a:rPr lang="en-US" sz="2400" i="1" dirty="0" smtClean="0"/>
              <a:t> </a:t>
            </a:r>
            <a:r>
              <a:rPr lang="hr-HR" sz="2400" i="1" dirty="0" smtClean="0"/>
              <a:t>c)</a:t>
            </a:r>
            <a:r>
              <a:rPr lang="en-US" sz="2400" i="1" dirty="0" smtClean="0"/>
              <a:t> </a:t>
            </a:r>
            <a:r>
              <a:rPr lang="hr-HR" sz="2400" dirty="0" smtClean="0"/>
              <a:t>u izoliranoj cijevi koja na rubovima</a:t>
            </a:r>
            <a:r>
              <a:rPr lang="en-US" sz="2400" dirty="0" smtClean="0"/>
              <a:t> </a:t>
            </a:r>
            <a:r>
              <a:rPr lang="en-US" sz="2400" i="1" dirty="0" smtClean="0"/>
              <a:t>x </a:t>
            </a:r>
            <a:r>
              <a:rPr lang="en-US" sz="2400" i="1" dirty="0"/>
              <a:t>= </a:t>
            </a:r>
            <a:r>
              <a:rPr lang="en-US" sz="2400" dirty="0"/>
              <a:t>0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/>
              <a:t>x = L </a:t>
            </a:r>
            <a:r>
              <a:rPr lang="hr-HR" sz="2400" dirty="0" smtClean="0"/>
              <a:t>ima vremenski konstantne i međusobno </a:t>
            </a:r>
            <a:r>
              <a:rPr lang="hr-HR" sz="2400" dirty="0" smtClean="0"/>
              <a:t>različite</a:t>
            </a:r>
            <a:r>
              <a:rPr lang="en-US" sz="2400" dirty="0" smtClean="0"/>
              <a:t> </a:t>
            </a:r>
            <a:r>
              <a:rPr lang="hr-HR" sz="2400" dirty="0" smtClean="0"/>
              <a:t>koncentracije </a:t>
            </a:r>
            <a:r>
              <a:rPr lang="hr-HR" sz="2400" i="1" dirty="0" smtClean="0"/>
              <a:t>c</a:t>
            </a:r>
            <a:r>
              <a:rPr lang="hr-HR" i="1" dirty="0" smtClean="0"/>
              <a:t>0</a:t>
            </a:r>
            <a:r>
              <a:rPr lang="hr-HR" sz="2400" i="1" dirty="0" smtClean="0"/>
              <a:t> </a:t>
            </a:r>
            <a:r>
              <a:rPr lang="hr-HR" sz="2400" dirty="0" smtClean="0"/>
              <a:t>i </a:t>
            </a:r>
            <a:r>
              <a:rPr lang="hr-HR" sz="2400" i="1" dirty="0" smtClean="0"/>
              <a:t>c</a:t>
            </a:r>
            <a:r>
              <a:rPr lang="hr-HR" i="1" dirty="0" smtClean="0"/>
              <a:t>L</a:t>
            </a:r>
            <a:r>
              <a:rPr lang="hr-HR" sz="2400" i="1" dirty="0" smtClean="0"/>
              <a:t>.</a:t>
            </a:r>
            <a:endParaRPr lang="hr-HR" sz="2400" dirty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7092280" y="4941168"/>
          <a:ext cx="15351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0" name="Jednadžba" r:id="rId3" imgW="1016000" imgH="533400" progId="Equation.3">
                  <p:embed/>
                </p:oleObj>
              </mc:Choice>
              <mc:Fallback>
                <p:oleObj name="Jednadžba" r:id="rId3" imgW="1016000" imgH="5334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4941168"/>
                        <a:ext cx="15351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smtClean="0"/>
              <a:t>Problemi ravnoteže</a:t>
            </a:r>
            <a:endParaRPr lang="hr-HR" sz="2400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0" y="714356"/>
            <a:ext cx="4929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Analiziramo jednodimenzionalni</a:t>
            </a:r>
            <a:r>
              <a:rPr lang="en-US" sz="2400" dirty="0" smtClean="0"/>
              <a:t> </a:t>
            </a:r>
            <a:r>
              <a:rPr lang="hr-HR" sz="2400" dirty="0" smtClean="0"/>
              <a:t>problem opisan jednadžbom: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Uz poznavanje odgovarajućih rubnih uvjeta raspodjela koncentracije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smjeru</a:t>
            </a:r>
            <a:r>
              <a:rPr lang="en-US" sz="2400" dirty="0" smtClean="0"/>
              <a:t> </a:t>
            </a:r>
            <a:r>
              <a:rPr lang="hr-HR" sz="2400" dirty="0" smtClean="0"/>
              <a:t>biti će</a:t>
            </a:r>
            <a:r>
              <a:rPr lang="en-US" sz="2400" dirty="0" smtClean="0"/>
              <a:t> </a:t>
            </a:r>
            <a:r>
              <a:rPr lang="hr-HR" sz="2400" dirty="0" smtClean="0"/>
              <a:t>ravna linija.</a:t>
            </a:r>
          </a:p>
          <a:p>
            <a:endParaRPr lang="hr-HR" sz="1200" dirty="0" smtClean="0"/>
          </a:p>
          <a:p>
            <a:r>
              <a:rPr lang="hr-HR" sz="2400" dirty="0" smtClean="0"/>
              <a:t>Jedinstveno rješenje</a:t>
            </a:r>
            <a:r>
              <a:rPr lang="en-US" sz="2400" dirty="0" smtClean="0"/>
              <a:t> </a:t>
            </a:r>
            <a:r>
              <a:rPr lang="hr-HR" sz="2400" dirty="0" smtClean="0"/>
              <a:t>za taj i sve</a:t>
            </a:r>
            <a:r>
              <a:rPr lang="en-US" sz="2400" dirty="0" smtClean="0"/>
              <a:t> el</a:t>
            </a:r>
            <a:r>
              <a:rPr lang="hr-HR" sz="2400" dirty="0" err="1" smtClean="0"/>
              <a:t>iptičke</a:t>
            </a:r>
            <a:r>
              <a:rPr lang="hr-HR" sz="2400" dirty="0" smtClean="0"/>
              <a:t> probleme</a:t>
            </a:r>
            <a:r>
              <a:rPr lang="en-US" sz="2400" dirty="0" smtClean="0"/>
              <a:t> </a:t>
            </a:r>
            <a:r>
              <a:rPr lang="hr-HR" sz="2400" dirty="0" smtClean="0"/>
              <a:t>može se dobiti specifikacijom</a:t>
            </a:r>
            <a:r>
              <a:rPr lang="en-US" sz="2400" dirty="0" smtClean="0"/>
              <a:t> </a:t>
            </a:r>
            <a:r>
              <a:rPr lang="hr-HR" sz="2400" dirty="0" smtClean="0"/>
              <a:t>uvjeta</a:t>
            </a:r>
            <a:r>
              <a:rPr lang="en-US" sz="2400" dirty="0" smtClean="0"/>
              <a:t> </a:t>
            </a:r>
            <a:r>
              <a:rPr lang="hr-HR" sz="2400" dirty="0" smtClean="0"/>
              <a:t>za zavisnu varijablu </a:t>
            </a:r>
            <a:r>
              <a:rPr lang="en-US" sz="2400" dirty="0" smtClean="0"/>
              <a:t>(</a:t>
            </a:r>
            <a:r>
              <a:rPr lang="hr-HR" sz="2400" dirty="0" smtClean="0"/>
              <a:t>u ovom slučaju koncentracija ili</a:t>
            </a:r>
            <a:r>
              <a:rPr lang="en-US" sz="2400" dirty="0" smtClean="0"/>
              <a:t> </a:t>
            </a:r>
            <a:r>
              <a:rPr lang="hr-HR" sz="2400" dirty="0" smtClean="0"/>
              <a:t>derivacija toka mase</a:t>
            </a:r>
            <a:r>
              <a:rPr lang="en-US" sz="2400" dirty="0" smtClean="0"/>
              <a:t>) </a:t>
            </a:r>
            <a:r>
              <a:rPr lang="hr-HR" sz="2400" dirty="0" smtClean="0"/>
              <a:t>na </a:t>
            </a:r>
            <a:r>
              <a:rPr lang="hr-HR" sz="2400" dirty="0" smtClean="0"/>
              <a:t>svim </a:t>
            </a:r>
            <a:r>
              <a:rPr lang="hr-HR" sz="2400" dirty="0" smtClean="0"/>
              <a:t>rubovima prostorne domene rješenja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Problemi koji zahtijevaju poznavanje podataka uzduž cjelokupnog ruba nazivaju se</a:t>
            </a:r>
            <a:r>
              <a:rPr lang="en-US" sz="2400" dirty="0" smtClean="0"/>
              <a:t> </a:t>
            </a:r>
            <a:r>
              <a:rPr lang="en-US" sz="2400" b="1" i="1" dirty="0" smtClean="0"/>
              <a:t>problem</a:t>
            </a:r>
            <a:r>
              <a:rPr lang="hr-HR" sz="2400" b="1" i="1" dirty="0" smtClean="0"/>
              <a:t>i rubnih uvjeta</a:t>
            </a:r>
            <a:r>
              <a:rPr lang="hr-HR" sz="2400" dirty="0" smtClean="0"/>
              <a:t>.</a:t>
            </a: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285750" y="1760538"/>
          <a:ext cx="104775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4" name="Equation" r:id="rId3" imgW="698500" imgH="469900" progId="">
                  <p:embed/>
                </p:oleObj>
              </mc:Choice>
              <mc:Fallback>
                <p:oleObj name="Equation" r:id="rId3" imgW="698500" imgH="4699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760538"/>
                        <a:ext cx="104775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986" y="543192"/>
            <a:ext cx="4821682" cy="326782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642918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Važna karakteristika eliptičkih problema je ta da poremećaj unutar domene rješenja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npr</a:t>
            </a:r>
            <a:r>
              <a:rPr lang="hr-HR" sz="2400" dirty="0" smtClean="0"/>
              <a:t>. promjena temperature uslijed iznenadne pojave malog izvora topline)</a:t>
            </a:r>
            <a:r>
              <a:rPr lang="en-US" sz="2400" dirty="0" smtClean="0"/>
              <a:t> </a:t>
            </a:r>
            <a:r>
              <a:rPr lang="hr-HR" sz="2400" dirty="0" smtClean="0"/>
              <a:t>mijenja</a:t>
            </a:r>
            <a:r>
              <a:rPr lang="en-US" sz="2400" dirty="0" smtClean="0"/>
              <a:t> </a:t>
            </a:r>
            <a:r>
              <a:rPr lang="hr-HR" sz="2400" dirty="0" smtClean="0"/>
              <a:t>rješenje na cijelom području rješenja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hr-HR" sz="1200" dirty="0" smtClean="0"/>
          </a:p>
          <a:p>
            <a:r>
              <a:rPr lang="hr-HR" sz="2400" dirty="0" err="1" smtClean="0"/>
              <a:t>Poremećajni</a:t>
            </a:r>
            <a:r>
              <a:rPr lang="hr-HR" sz="2400" dirty="0" smtClean="0"/>
              <a:t> </a:t>
            </a:r>
            <a:r>
              <a:rPr lang="hr-HR" sz="2400" dirty="0" smtClean="0"/>
              <a:t>signal se širi</a:t>
            </a:r>
            <a:r>
              <a:rPr lang="en-US" sz="2400" dirty="0" smtClean="0"/>
              <a:t> </a:t>
            </a:r>
            <a:r>
              <a:rPr lang="hr-HR" sz="2400" dirty="0" smtClean="0"/>
              <a:t>u svim smjerovima</a:t>
            </a:r>
            <a:r>
              <a:rPr lang="en-US" sz="2400" dirty="0" smtClean="0"/>
              <a:t> </a:t>
            </a:r>
            <a:r>
              <a:rPr lang="hr-HR" sz="2400" dirty="0" smtClean="0"/>
              <a:t>unutar domene rješenja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hr-HR" sz="2400" dirty="0" smtClean="0"/>
              <a:t>Posljedično</a:t>
            </a:r>
            <a:r>
              <a:rPr lang="en-US" sz="2400" dirty="0" smtClean="0"/>
              <a:t>, </a:t>
            </a:r>
            <a:r>
              <a:rPr lang="hr-HR" sz="2400" dirty="0" smtClean="0"/>
              <a:t>rješenja fizikalnih problema </a:t>
            </a:r>
            <a:r>
              <a:rPr lang="en-US" sz="2400" dirty="0" smtClean="0"/>
              <a:t> </a:t>
            </a:r>
            <a:r>
              <a:rPr lang="hr-HR" sz="2400" dirty="0" smtClean="0"/>
              <a:t>opisanih s</a:t>
            </a:r>
            <a:r>
              <a:rPr lang="en-US" sz="2400" dirty="0" smtClean="0"/>
              <a:t> </a:t>
            </a:r>
            <a:r>
              <a:rPr lang="hr-HR" sz="2400" dirty="0" smtClean="0"/>
              <a:t>eliptičnim jednadžbama su uvijek glatka, čak i u slučaju </a:t>
            </a:r>
            <a:r>
              <a:rPr lang="hr-HR" sz="2400" dirty="0" err="1" smtClean="0"/>
              <a:t>prisustva</a:t>
            </a:r>
            <a:r>
              <a:rPr lang="hr-HR" sz="2400" dirty="0" smtClean="0"/>
              <a:t> diskontinuiteta na području rubnih uvjeta.</a:t>
            </a:r>
          </a:p>
          <a:p>
            <a:endParaRPr lang="hr-HR" sz="1200" dirty="0"/>
          </a:p>
          <a:p>
            <a:r>
              <a:rPr lang="hr-HR" sz="2400" dirty="0" smtClean="0"/>
              <a:t>Kako bi se osiguralo da se informacije šire u svim smjerovima</a:t>
            </a:r>
            <a:r>
              <a:rPr lang="en-US" sz="2400" dirty="0" smtClean="0"/>
              <a:t>, </a:t>
            </a:r>
            <a:r>
              <a:rPr lang="hr-HR" sz="2400" dirty="0" smtClean="0"/>
              <a:t>numeričke tehnike za rješavanje eliptičkih problema moraju dozvoliti da se događaj u svakoj proračunskoj točki nalazi pod utjecajem svih susjednih točaka.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smtClean="0"/>
              <a:t>Problemi ravnoteže</a:t>
            </a:r>
            <a:endParaRPr lang="hr-HR" sz="24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487025"/>
            <a:ext cx="9324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u="sng" dirty="0" smtClean="0"/>
              <a:t>“</a:t>
            </a:r>
            <a:r>
              <a:rPr lang="hr-HR" sz="2400" b="1" i="1" u="sng" dirty="0" err="1" smtClean="0"/>
              <a:t>Marching</a:t>
            </a:r>
            <a:r>
              <a:rPr lang="hr-HR" sz="2400" b="1" i="1" u="sng" dirty="0" smtClean="0"/>
              <a:t>” problemi</a:t>
            </a:r>
            <a:endParaRPr lang="hr-HR" sz="1200" b="1" dirty="0" smtClean="0"/>
          </a:p>
          <a:p>
            <a:endParaRPr lang="hr-HR" sz="1200" dirty="0" smtClean="0"/>
          </a:p>
          <a:p>
            <a:r>
              <a:rPr lang="hr-HR" sz="2400" dirty="0" err="1" smtClean="0"/>
              <a:t>Tranzijentna</a:t>
            </a:r>
            <a:r>
              <a:rPr lang="hr-HR" sz="2400" dirty="0" smtClean="0"/>
              <a:t> izmjena topline, sva </a:t>
            </a:r>
            <a:r>
              <a:rPr lang="hr-HR" sz="2400" dirty="0" err="1" smtClean="0"/>
              <a:t>nestacionarna</a:t>
            </a:r>
            <a:r>
              <a:rPr lang="hr-HR" sz="2400" dirty="0" smtClean="0"/>
              <a:t> strujanja i valna fenomenologija</a:t>
            </a:r>
            <a:r>
              <a:rPr lang="en-US" sz="2400" dirty="0" smtClean="0"/>
              <a:t> </a:t>
            </a:r>
            <a:r>
              <a:rPr lang="hr-HR" sz="2400" dirty="0" smtClean="0"/>
              <a:t>su opisane s </a:t>
            </a:r>
            <a:r>
              <a:rPr lang="hr-HR" sz="2400" dirty="0" err="1" smtClean="0"/>
              <a:t>paraboličkim</a:t>
            </a:r>
            <a:r>
              <a:rPr lang="hr-HR" sz="2400" dirty="0" smtClean="0"/>
              <a:t> i hiperboličkim</a:t>
            </a:r>
            <a:r>
              <a:rPr lang="en-US" sz="2400" dirty="0" smtClean="0"/>
              <a:t> </a:t>
            </a:r>
            <a:r>
              <a:rPr lang="hr-HR" sz="2400" dirty="0" smtClean="0"/>
              <a:t>jednadžbama</a:t>
            </a:r>
            <a:r>
              <a:rPr lang="en-US" sz="2400" dirty="0" smtClean="0"/>
              <a:t>.</a:t>
            </a:r>
            <a:r>
              <a:rPr lang="en-US" sz="2400" b="1" i="1" dirty="0" smtClean="0"/>
              <a:t> </a:t>
            </a:r>
            <a:endParaRPr lang="hr-HR" sz="2400" b="1" i="1" dirty="0" smtClean="0"/>
          </a:p>
          <a:p>
            <a:endParaRPr lang="hr-HR" sz="1200" b="1" i="1" dirty="0"/>
          </a:p>
          <a:p>
            <a:r>
              <a:rPr lang="hr-HR" sz="2400" b="1" i="1" dirty="0" err="1" smtClean="0"/>
              <a:t>Paraboličkim</a:t>
            </a:r>
            <a:r>
              <a:rPr lang="hr-HR" sz="2400" b="1" i="1" dirty="0" smtClean="0"/>
              <a:t> jednadžbama </a:t>
            </a:r>
            <a:r>
              <a:rPr lang="hr-HR" sz="2400" dirty="0" smtClean="0"/>
              <a:t>opisuju se  </a:t>
            </a:r>
            <a:r>
              <a:rPr lang="hr-HR" sz="2400" dirty="0" err="1" smtClean="0"/>
              <a:t>nestacionarni</a:t>
            </a:r>
            <a:r>
              <a:rPr lang="en-US" sz="2400" dirty="0" smtClean="0"/>
              <a:t> </a:t>
            </a:r>
            <a:r>
              <a:rPr lang="en-US" sz="2400" dirty="0" err="1" smtClean="0"/>
              <a:t>probl</a:t>
            </a:r>
            <a:r>
              <a:rPr lang="hr-HR" sz="2400" dirty="0" smtClean="0"/>
              <a:t>emi koji uključuju</a:t>
            </a:r>
            <a:r>
              <a:rPr lang="en-US" sz="2400" dirty="0" smtClean="0"/>
              <a:t> </a:t>
            </a:r>
            <a:r>
              <a:rPr lang="hr-HR" sz="2400" dirty="0" smtClean="0"/>
              <a:t>značajniji doprinos </a:t>
            </a:r>
            <a:r>
              <a:rPr lang="en-US" sz="2400" dirty="0" smtClean="0"/>
              <a:t>dif</a:t>
            </a:r>
            <a:r>
              <a:rPr lang="hr-HR" sz="2400" dirty="0" err="1" smtClean="0"/>
              <a:t>uzije</a:t>
            </a:r>
            <a:r>
              <a:rPr lang="en-US" sz="2400" dirty="0" smtClean="0"/>
              <a:t>. </a:t>
            </a:r>
            <a:r>
              <a:rPr lang="hr-HR" sz="2400" dirty="0" smtClean="0"/>
              <a:t>Primjeri su </a:t>
            </a:r>
            <a:r>
              <a:rPr lang="hr-HR" sz="2400" dirty="0" err="1" smtClean="0"/>
              <a:t>nestacionarno</a:t>
            </a:r>
            <a:r>
              <a:rPr lang="hr-HR" sz="2400" dirty="0" smtClean="0"/>
              <a:t> viskozno strujanje i </a:t>
            </a:r>
            <a:r>
              <a:rPr lang="hr-HR" sz="2400" dirty="0" err="1" smtClean="0"/>
              <a:t>nestacionarni</a:t>
            </a:r>
            <a:r>
              <a:rPr lang="hr-HR" sz="2400" dirty="0" smtClean="0"/>
              <a:t> pronos otopljene tvari</a:t>
            </a:r>
            <a:r>
              <a:rPr lang="en-US" sz="2400" dirty="0" smtClean="0"/>
              <a:t>. </a:t>
            </a:r>
            <a:r>
              <a:rPr lang="hr-HR" sz="2400" dirty="0" smtClean="0"/>
              <a:t>Prototip parabolične jednadžbe je jednadžba difuzije: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en-US" sz="2400" dirty="0" smtClean="0"/>
              <a:t>T</a:t>
            </a:r>
            <a:r>
              <a:rPr lang="hr-HR" sz="2400" dirty="0" err="1" smtClean="0"/>
              <a:t>ranzijentna</a:t>
            </a:r>
            <a:r>
              <a:rPr lang="hr-HR" sz="2400" dirty="0" smtClean="0"/>
              <a:t> raspodjela koncentracije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= </a:t>
            </a:r>
            <a:r>
              <a:rPr lang="hr-HR" sz="2400" i="1" dirty="0" smtClean="0"/>
              <a:t>c</a:t>
            </a:r>
            <a:r>
              <a:rPr lang="en-US" sz="2400" dirty="0" smtClean="0"/>
              <a:t>) </a:t>
            </a:r>
            <a:r>
              <a:rPr lang="hr-HR" sz="2400" dirty="0" smtClean="0"/>
              <a:t>uzduž izolirane cijevi</a:t>
            </a:r>
            <a:r>
              <a:rPr lang="hr-HR" sz="2400" i="1" dirty="0" smtClean="0"/>
              <a:t>, </a:t>
            </a:r>
            <a:r>
              <a:rPr lang="hr-HR" sz="2400" dirty="0" smtClean="0"/>
              <a:t>pri zadržavanju jednake i konstantne koncentracije </a:t>
            </a:r>
            <a:r>
              <a:rPr lang="hr-HR" sz="2400" i="1" dirty="0" smtClean="0"/>
              <a:t>c</a:t>
            </a:r>
            <a:r>
              <a:rPr lang="en-US" i="1" dirty="0" smtClean="0"/>
              <a:t>0</a:t>
            </a:r>
            <a:r>
              <a:rPr lang="hr-HR" sz="2400" i="1" dirty="0" smtClean="0"/>
              <a:t> n</a:t>
            </a:r>
            <a:r>
              <a:rPr lang="hr-HR" sz="2400" dirty="0" smtClean="0"/>
              <a:t>a rubovima cijevi </a:t>
            </a:r>
          </a:p>
          <a:p>
            <a:r>
              <a:rPr lang="en-US" sz="2400" i="1" dirty="0" smtClean="0"/>
              <a:t>x = </a:t>
            </a:r>
            <a:r>
              <a:rPr lang="en-US" sz="2400" dirty="0" smtClean="0"/>
              <a:t>0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x = L </a:t>
            </a:r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opisana</a:t>
            </a:r>
            <a:r>
              <a:rPr lang="en-US" sz="2400" dirty="0" smtClean="0"/>
              <a:t> </a:t>
            </a:r>
            <a:r>
              <a:rPr lang="hr-HR" sz="2400" dirty="0" smtClean="0"/>
              <a:t>difuznom jednadžbom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P</a:t>
            </a:r>
            <a:r>
              <a:rPr lang="en-US" sz="2400" dirty="0" err="1" smtClean="0"/>
              <a:t>roblem</a:t>
            </a:r>
            <a:r>
              <a:rPr lang="en-US" sz="2400" dirty="0" smtClean="0"/>
              <a:t> </a:t>
            </a:r>
            <a:r>
              <a:rPr lang="hr-HR" sz="2400" dirty="0" smtClean="0"/>
              <a:t>nastaje</a:t>
            </a:r>
            <a:r>
              <a:rPr lang="en-US" sz="2400" dirty="0" smtClean="0"/>
              <a:t> </a:t>
            </a:r>
            <a:r>
              <a:rPr lang="hr-HR" sz="2400" dirty="0" smtClean="0"/>
              <a:t>nakon </a:t>
            </a:r>
            <a:r>
              <a:rPr lang="hr-HR" sz="2400" i="1" dirty="0" smtClean="0"/>
              <a:t>isključenja</a:t>
            </a:r>
            <a:r>
              <a:rPr lang="hr-HR" sz="2400" dirty="0" smtClean="0"/>
              <a:t> inicijalno prisutnog izvora mase (odnosno koncentracije) u trenutku </a:t>
            </a:r>
            <a:r>
              <a:rPr lang="en-US" sz="2400" i="1" dirty="0" smtClean="0"/>
              <a:t>t </a:t>
            </a:r>
            <a:r>
              <a:rPr lang="en-US" sz="2400" i="1" dirty="0"/>
              <a:t>= </a:t>
            </a:r>
            <a:r>
              <a:rPr lang="en-US" sz="2400" dirty="0"/>
              <a:t>0</a:t>
            </a:r>
            <a:r>
              <a:rPr lang="en-US" sz="2400" i="1" dirty="0"/>
              <a:t>. </a:t>
            </a:r>
            <a:r>
              <a:rPr lang="hr-HR" sz="2400" dirty="0" smtClean="0"/>
              <a:t>Raspodjela koncentracija</a:t>
            </a:r>
            <a:r>
              <a:rPr lang="en-US" sz="2400" dirty="0" smtClean="0"/>
              <a:t> </a:t>
            </a:r>
            <a:r>
              <a:rPr lang="hr-HR" sz="2400" dirty="0" smtClean="0"/>
              <a:t>na početku je parabola</a:t>
            </a:r>
            <a:r>
              <a:rPr lang="en-US" sz="2400" dirty="0" smtClean="0"/>
              <a:t> </a:t>
            </a:r>
            <a:r>
              <a:rPr lang="hr-HR" sz="2400" dirty="0" smtClean="0"/>
              <a:t>s</a:t>
            </a:r>
            <a:r>
              <a:rPr lang="en-US" sz="2400" dirty="0" smtClean="0"/>
              <a:t> ma</a:t>
            </a:r>
            <a:r>
              <a:rPr lang="hr-HR" sz="2400" dirty="0" err="1" smtClean="0"/>
              <a:t>ksimumom</a:t>
            </a:r>
            <a:r>
              <a:rPr lang="hr-HR" sz="2400" dirty="0" smtClean="0"/>
              <a:t> na poziciji </a:t>
            </a:r>
            <a:r>
              <a:rPr lang="hr-HR" sz="2400" i="1" dirty="0" smtClean="0"/>
              <a:t>x </a:t>
            </a:r>
            <a:r>
              <a:rPr lang="hr-HR" sz="2400" i="1" dirty="0"/>
              <a:t>= </a:t>
            </a:r>
            <a:r>
              <a:rPr lang="hr-HR" sz="2400" i="1" dirty="0" smtClean="0"/>
              <a:t>L</a:t>
            </a:r>
            <a:r>
              <a:rPr lang="hr-HR" sz="2400" dirty="0" smtClean="0"/>
              <a:t>/2.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</a:t>
            </a:r>
            <a:endParaRPr lang="hr-HR" sz="2400" b="1" dirty="0" smtClean="0"/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179512" y="3573016"/>
          <a:ext cx="12668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8" name="Jednadžba" r:id="rId3" imgW="837836" imgH="495085" progId="Equation.3">
                  <p:embed/>
                </p:oleObj>
              </mc:Choice>
              <mc:Fallback>
                <p:oleObj name="Jednadžba" r:id="rId3" imgW="837836" imgH="495085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573016"/>
                        <a:ext cx="12668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00042"/>
            <a:ext cx="4929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Konačna stacionarna razdioba koncentracije</a:t>
            </a:r>
            <a:r>
              <a:rPr lang="en-US" sz="2400" dirty="0" smtClean="0"/>
              <a:t> </a:t>
            </a:r>
            <a:r>
              <a:rPr lang="hr-HR" sz="2400" dirty="0" smtClean="0"/>
              <a:t>je jednolika </a:t>
            </a:r>
            <a:r>
              <a:rPr lang="hr-HR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hr-HR" sz="2400" i="1" dirty="0" smtClean="0"/>
              <a:t>c</a:t>
            </a:r>
            <a:r>
              <a:rPr lang="en-US" sz="1400" i="1" dirty="0" smtClean="0"/>
              <a:t>0</a:t>
            </a:r>
            <a:r>
              <a:rPr lang="hr-HR" sz="2400" dirty="0" smtClean="0"/>
              <a:t> uzduž cijevi.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3365758"/>
            <a:ext cx="92869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Rješenje difuzne jednadžbe je eksponencijalno zamiranje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hr-HR" sz="2400" dirty="0" err="1" smtClean="0"/>
              <a:t>cijalne</a:t>
            </a:r>
            <a:r>
              <a:rPr lang="en-US" sz="2400" dirty="0" smtClean="0"/>
              <a:t> </a:t>
            </a:r>
            <a:r>
              <a:rPr lang="hr-HR" sz="2400" dirty="0" smtClean="0"/>
              <a:t>parabolične raspodjele koncentracije</a:t>
            </a:r>
            <a:r>
              <a:rPr lang="en-US" sz="2400" dirty="0" smtClean="0"/>
              <a:t>. </a:t>
            </a:r>
            <a:r>
              <a:rPr lang="hr-HR" sz="2400" dirty="0" smtClean="0"/>
              <a:t>Potrebni su početni uvjeti za cijeli štap</a:t>
            </a:r>
            <a:r>
              <a:rPr lang="en-US" sz="2400" dirty="0" smtClean="0"/>
              <a:t> </a:t>
            </a:r>
            <a:r>
              <a:rPr lang="hr-HR" sz="2400" dirty="0" smtClean="0"/>
              <a:t>i uvjeti na svim rubovima za cjelokupni vremenski period </a:t>
            </a:r>
            <a:r>
              <a:rPr lang="en-US" sz="2400" i="1" dirty="0" smtClean="0"/>
              <a:t>t </a:t>
            </a:r>
            <a:r>
              <a:rPr lang="en-US" sz="2400" i="1" dirty="0"/>
              <a:t>&gt; 0.</a:t>
            </a:r>
            <a:endParaRPr lang="hr-HR" sz="1200" dirty="0" smtClean="0"/>
          </a:p>
          <a:p>
            <a:endParaRPr lang="hr-HR" sz="1200" dirty="0" smtClean="0"/>
          </a:p>
          <a:p>
            <a:r>
              <a:rPr lang="en-US" sz="2400" dirty="0" smtClean="0"/>
              <a:t>T</a:t>
            </a:r>
            <a:r>
              <a:rPr lang="hr-HR" sz="2400" dirty="0" err="1" smtClean="0"/>
              <a:t>akav</a:t>
            </a:r>
            <a:r>
              <a:rPr lang="hr-HR" sz="2400" dirty="0" smtClean="0"/>
              <a:t> tip problema se naziva </a:t>
            </a:r>
            <a:r>
              <a:rPr lang="en-US" sz="2400" dirty="0" smtClean="0"/>
              <a:t> </a:t>
            </a:r>
            <a:r>
              <a:rPr lang="hr-HR" sz="2400" b="1" i="1" dirty="0" smtClean="0"/>
              <a:t>problem početnih i rubnih uvjeta </a:t>
            </a:r>
            <a:r>
              <a:rPr lang="hr-HR" sz="2400" dirty="0" smtClean="0"/>
              <a:t>.</a:t>
            </a:r>
          </a:p>
          <a:p>
            <a:endParaRPr lang="hr-HR" sz="1200" dirty="0"/>
          </a:p>
          <a:p>
            <a:r>
              <a:rPr lang="hr-HR" sz="2400" dirty="0" smtClean="0"/>
              <a:t>Poremećaj u točki unutar domene rješenja</a:t>
            </a:r>
            <a:r>
              <a:rPr lang="en-US" sz="2400" dirty="0" smtClean="0"/>
              <a:t> (0 </a:t>
            </a:r>
            <a:r>
              <a:rPr lang="en-US" sz="2400" dirty="0"/>
              <a:t>&lt; </a:t>
            </a:r>
            <a:r>
              <a:rPr lang="en-US" sz="2400" i="1" dirty="0"/>
              <a:t>x &lt; </a:t>
            </a:r>
            <a:r>
              <a:rPr lang="en-US" sz="2400" i="1" dirty="0" smtClean="0"/>
              <a:t>L</a:t>
            </a:r>
            <a:r>
              <a:rPr lang="hr-HR" sz="2400" i="1" dirty="0" smtClean="0"/>
              <a:t> </a:t>
            </a:r>
            <a:r>
              <a:rPr lang="hr-HR" sz="2400" dirty="0" smtClean="0"/>
              <a:t>i vremena </a:t>
            </a:r>
            <a:r>
              <a:rPr lang="en-US" sz="2400" i="1" dirty="0" smtClean="0"/>
              <a:t>t</a:t>
            </a:r>
            <a:r>
              <a:rPr lang="en-US" i="1" dirty="0" smtClean="0"/>
              <a:t>1</a:t>
            </a:r>
            <a:r>
              <a:rPr lang="en-US" sz="2400" i="1" dirty="0" smtClean="0"/>
              <a:t> &gt; 0) </a:t>
            </a:r>
            <a:r>
              <a:rPr lang="hr-HR" sz="2400" dirty="0" smtClean="0"/>
              <a:t>može utjecati</a:t>
            </a:r>
            <a:r>
              <a:rPr lang="en-US" sz="2400" dirty="0" smtClean="0"/>
              <a:t> </a:t>
            </a:r>
            <a:r>
              <a:rPr lang="hr-HR" sz="2400" dirty="0" smtClean="0"/>
              <a:t>jedino na događaje u kasnijem periodu </a:t>
            </a:r>
            <a:r>
              <a:rPr lang="en-US" sz="2400" i="1" dirty="0" smtClean="0"/>
              <a:t>t &gt; t</a:t>
            </a:r>
            <a:r>
              <a:rPr lang="en-US" i="1" dirty="0" smtClean="0"/>
              <a:t>1</a:t>
            </a:r>
            <a:r>
              <a:rPr lang="en-US" sz="2400" i="1" dirty="0" smtClean="0"/>
              <a:t> </a:t>
            </a:r>
            <a:r>
              <a:rPr lang="en-US" sz="2400" dirty="0" smtClean="0"/>
              <a:t>(</a:t>
            </a:r>
            <a:r>
              <a:rPr lang="hr-HR" sz="2400" dirty="0" smtClean="0"/>
              <a:t>rješenje se pomiče unaprijed u vremenu te se difuzno širi u prostoru).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err="1" smtClean="0"/>
              <a:t>Marching</a:t>
            </a:r>
            <a:r>
              <a:rPr lang="hr-HR" sz="2400" b="1" i="1" u="sng" dirty="0" smtClean="0"/>
              <a:t> problemi</a:t>
            </a:r>
            <a:endParaRPr lang="hr-HR" sz="24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90" y="524450"/>
            <a:ext cx="3986392" cy="284130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148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err="1" smtClean="0"/>
              <a:t>Hiperbolne</a:t>
            </a:r>
            <a:r>
              <a:rPr lang="hr-HR" sz="2400" b="1" i="1" dirty="0" smtClean="0"/>
              <a:t> jednadžbe </a:t>
            </a:r>
            <a:r>
              <a:rPr lang="hr-HR" sz="2400" dirty="0" smtClean="0"/>
              <a:t>dominiraju u analizi problema oscilacija. </a:t>
            </a:r>
          </a:p>
          <a:p>
            <a:r>
              <a:rPr lang="hr-HR" sz="2400" dirty="0" smtClean="0"/>
              <a:t>Pojavljuju se u opisu </a:t>
            </a:r>
            <a:r>
              <a:rPr lang="hr-HR" sz="2400" dirty="0" err="1" smtClean="0"/>
              <a:t>nestacionarnih</a:t>
            </a:r>
            <a:r>
              <a:rPr lang="hr-HR" sz="2400" dirty="0" smtClean="0"/>
              <a:t> </a:t>
            </a:r>
            <a:r>
              <a:rPr lang="en-US" sz="2400" dirty="0" err="1" smtClean="0"/>
              <a:t>proce</a:t>
            </a:r>
            <a:r>
              <a:rPr lang="hr-HR" sz="2400" dirty="0" smtClean="0"/>
              <a:t>sa</a:t>
            </a:r>
            <a:r>
              <a:rPr lang="en-US" sz="2400" dirty="0" smtClean="0"/>
              <a:t> </a:t>
            </a:r>
            <a:r>
              <a:rPr lang="hr-HR" sz="2400" dirty="0" smtClean="0"/>
              <a:t>sa zanemarivo malim utjecajem</a:t>
            </a:r>
            <a:r>
              <a:rPr lang="hr-HR" sz="2400" dirty="0"/>
              <a:t> </a:t>
            </a:r>
            <a:r>
              <a:rPr lang="hr-HR" sz="2400" dirty="0" smtClean="0"/>
              <a:t>energetske disipacije. Tipična </a:t>
            </a:r>
            <a:r>
              <a:rPr lang="hr-HR" sz="2400" dirty="0" err="1" smtClean="0"/>
              <a:t>hiperbolna</a:t>
            </a:r>
            <a:r>
              <a:rPr lang="hr-HR" sz="2400" dirty="0" smtClean="0"/>
              <a:t> jednadžba je valna jednadžba:</a:t>
            </a:r>
            <a:endParaRPr lang="hr-HR" sz="2400" dirty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Gornja forma jednadžbe primjerice opisuje </a:t>
            </a:r>
            <a:r>
              <a:rPr lang="hr-HR" sz="2400" dirty="0" err="1" smtClean="0"/>
              <a:t>transferzalni</a:t>
            </a:r>
            <a:r>
              <a:rPr lang="hr-HR" sz="2400" dirty="0" smtClean="0"/>
              <a:t> pomak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= </a:t>
            </a:r>
            <a:r>
              <a:rPr lang="en-US" sz="2400" i="1" dirty="0" smtClean="0"/>
              <a:t>y</a:t>
            </a:r>
            <a:r>
              <a:rPr lang="en-US" sz="2400" dirty="0" smtClean="0"/>
              <a:t>)</a:t>
            </a:r>
            <a:r>
              <a:rPr lang="hr-HR" sz="2400" dirty="0" smtClean="0"/>
              <a:t> napregnute žice tijekom </a:t>
            </a:r>
            <a:r>
              <a:rPr lang="hr-HR" sz="2400" dirty="0" err="1" smtClean="0"/>
              <a:t>osilacija</a:t>
            </a:r>
            <a:r>
              <a:rPr lang="hr-HR" sz="2400" dirty="0" smtClean="0"/>
              <a:t> s malim amplitudama ili akustičke oscilacije. Konstanta </a:t>
            </a:r>
            <a:r>
              <a:rPr lang="hr-HR" sz="2400" i="1" dirty="0" smtClean="0"/>
              <a:t>K</a:t>
            </a:r>
            <a:r>
              <a:rPr lang="en-US" sz="2400" i="1" dirty="0" smtClean="0"/>
              <a:t> </a:t>
            </a:r>
            <a:r>
              <a:rPr lang="hr-HR" sz="2400" dirty="0" smtClean="0"/>
              <a:t>u tom slučaju predstavlja brzinu vala</a:t>
            </a:r>
            <a:r>
              <a:rPr lang="en-US" sz="2400" i="1" dirty="0" smtClean="0"/>
              <a:t>.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err="1" smtClean="0"/>
              <a:t>Marching</a:t>
            </a:r>
            <a:r>
              <a:rPr lang="hr-HR" sz="2400" b="1" i="1" u="sng" dirty="0" smtClean="0"/>
              <a:t> problemi</a:t>
            </a:r>
            <a:endParaRPr lang="hr-HR" sz="2400" b="1" dirty="0" smtClean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139700" y="2093913"/>
          <a:ext cx="148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1" name="Equation" r:id="rId3" imgW="990170" imgH="533169" progId="">
                  <p:embed/>
                </p:oleObj>
              </mc:Choice>
              <mc:Fallback>
                <p:oleObj name="Equation" r:id="rId3" imgW="990170" imgH="533169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2093913"/>
                        <a:ext cx="14859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164323"/>
            <a:ext cx="7864934" cy="269367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1480"/>
            <a:ext cx="92869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Rješenje valne jednadžbe i drugih </a:t>
            </a:r>
            <a:r>
              <a:rPr lang="hr-HR" sz="2400" dirty="0" err="1" smtClean="0"/>
              <a:t>hiperbolnih</a:t>
            </a:r>
            <a:r>
              <a:rPr lang="hr-HR" sz="2400" dirty="0" smtClean="0"/>
              <a:t> jednadžbi dobiva se specificiranjem dva početna uvjeta za pomak žice </a:t>
            </a:r>
            <a:r>
              <a:rPr lang="en-US" sz="2400" i="1" dirty="0" smtClean="0"/>
              <a:t>y </a:t>
            </a:r>
            <a:r>
              <a:rPr lang="hr-HR" sz="2400" dirty="0" smtClean="0"/>
              <a:t>te jednog rubnog uvjeta </a:t>
            </a:r>
            <a:r>
              <a:rPr lang="en-US" sz="2400" dirty="0" smtClean="0"/>
              <a:t> </a:t>
            </a:r>
            <a:r>
              <a:rPr lang="hr-HR" sz="2400" dirty="0" smtClean="0"/>
              <a:t>na svim rubovima (granicama) za vrijeme </a:t>
            </a:r>
            <a:r>
              <a:rPr lang="en-US" sz="2400" i="1" dirty="0" smtClean="0"/>
              <a:t>t </a:t>
            </a:r>
            <a:r>
              <a:rPr lang="en-US" sz="2400" dirty="0"/>
              <a:t>&gt; 0</a:t>
            </a:r>
            <a:r>
              <a:rPr lang="en-US" sz="2400" i="1" dirty="0"/>
              <a:t>. </a:t>
            </a:r>
            <a:r>
              <a:rPr lang="hr-HR" sz="2400" dirty="0" smtClean="0"/>
              <a:t>Prema tome,</a:t>
            </a:r>
            <a:r>
              <a:rPr lang="en-US" sz="2400" dirty="0" smtClean="0"/>
              <a:t> </a:t>
            </a:r>
            <a:r>
              <a:rPr lang="hr-HR" sz="2400" dirty="0" err="1" smtClean="0"/>
              <a:t>hiperbolni</a:t>
            </a:r>
            <a:r>
              <a:rPr lang="hr-HR" sz="2400" dirty="0" smtClean="0"/>
              <a:t> problemi su također </a:t>
            </a:r>
            <a:r>
              <a:rPr lang="hr-HR" sz="2400" b="1" i="1" dirty="0" smtClean="0"/>
              <a:t>problemi početnih i rubnih uvjeta. </a:t>
            </a:r>
            <a:endParaRPr lang="hr-HR" sz="1200" dirty="0" smtClean="0"/>
          </a:p>
          <a:p>
            <a:r>
              <a:rPr lang="hr-HR" sz="2400" dirty="0" smtClean="0"/>
              <a:t>Ukoliko je početna amplituda definirana sa </a:t>
            </a:r>
            <a:r>
              <a:rPr lang="en-US" sz="2400" i="1" dirty="0" smtClean="0"/>
              <a:t>a</a:t>
            </a:r>
            <a:r>
              <a:rPr lang="hr-HR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rješenje tog problema je:</a:t>
            </a:r>
          </a:p>
          <a:p>
            <a:endParaRPr lang="hr-HR" sz="2400" dirty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Rješenje ukazuje na konstantnost amplitude</a:t>
            </a:r>
            <a:r>
              <a:rPr lang="en-US" sz="2400" dirty="0" smtClean="0"/>
              <a:t>, </a:t>
            </a:r>
            <a:r>
              <a:rPr lang="hr-HR" sz="2400" dirty="0" smtClean="0"/>
              <a:t>odnosno </a:t>
            </a:r>
            <a:r>
              <a:rPr lang="hr-HR" sz="2400" dirty="0" err="1" smtClean="0"/>
              <a:t>nepostojenje</a:t>
            </a:r>
            <a:r>
              <a:rPr lang="hr-HR" sz="2400" dirty="0" smtClean="0"/>
              <a:t> sile </a:t>
            </a:r>
            <a:r>
              <a:rPr lang="hr-HR" sz="2400" dirty="0" err="1" smtClean="0"/>
              <a:t>prigušenja</a:t>
            </a:r>
            <a:r>
              <a:rPr lang="en-US" sz="2400" dirty="0" smtClean="0"/>
              <a:t>.</a:t>
            </a:r>
            <a:r>
              <a:rPr lang="hr-HR" sz="2400" dirty="0" smtClean="0"/>
              <a:t> Odsustvo </a:t>
            </a:r>
            <a:r>
              <a:rPr lang="hr-HR" sz="2400" dirty="0" err="1" smtClean="0"/>
              <a:t>prigušenja</a:t>
            </a:r>
            <a:r>
              <a:rPr lang="hr-HR" sz="2400" dirty="0" smtClean="0"/>
              <a:t> ima za posljedicu da se inicijalno prisutni diskontinuiteti  zadržavaju tijekom vremena </a:t>
            </a:r>
            <a:r>
              <a:rPr lang="en-US" sz="2400" i="1" dirty="0" smtClean="0"/>
              <a:t>t </a:t>
            </a:r>
            <a:r>
              <a:rPr lang="en-US" sz="2400" dirty="0" smtClean="0"/>
              <a:t>&gt; 0</a:t>
            </a:r>
            <a:r>
              <a:rPr lang="hr-HR" sz="2400" dirty="0" smtClean="0"/>
              <a:t>.</a:t>
            </a:r>
          </a:p>
          <a:p>
            <a:endParaRPr lang="hr-HR" sz="1200" dirty="0"/>
          </a:p>
          <a:p>
            <a:r>
              <a:rPr lang="hr-HR" sz="2400" dirty="0" smtClean="0"/>
              <a:t>Poremećaj u točki</a:t>
            </a:r>
            <a:r>
              <a:rPr lang="en-US" sz="2400" dirty="0" smtClean="0"/>
              <a:t> </a:t>
            </a:r>
            <a:r>
              <a:rPr lang="hr-HR" sz="2400" dirty="0" smtClean="0"/>
              <a:t>utječe na rješenje samo u ograničenom dijelu prostora. Brzina propagacije poremećaja u </a:t>
            </a:r>
            <a:r>
              <a:rPr lang="hr-HR" sz="2400" dirty="0" err="1" smtClean="0"/>
              <a:t>hiperbolnim</a:t>
            </a:r>
            <a:r>
              <a:rPr lang="hr-HR" sz="2400" dirty="0" smtClean="0"/>
              <a:t> problemima je konačna i jednaka</a:t>
            </a:r>
            <a:r>
              <a:rPr lang="en-US" sz="2400" dirty="0" smtClean="0"/>
              <a:t> </a:t>
            </a:r>
            <a:r>
              <a:rPr lang="hr-HR" sz="2400" dirty="0" smtClean="0"/>
              <a:t>valnoj brzini</a:t>
            </a:r>
            <a:r>
              <a:rPr lang="en-US" sz="2400" dirty="0" smtClean="0"/>
              <a:t> </a:t>
            </a:r>
            <a:r>
              <a:rPr lang="hr-HR" sz="2400" i="1" dirty="0" smtClean="0"/>
              <a:t>K. </a:t>
            </a:r>
            <a:r>
              <a:rPr lang="hr-HR" sz="2400" dirty="0" smtClean="0"/>
              <a:t>U paraboličnim i eliptičnim problemima pretpostavlja se beskonačna brzina propagacije)</a:t>
            </a:r>
            <a:r>
              <a:rPr lang="fr-FR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err="1" smtClean="0"/>
              <a:t>Marching</a:t>
            </a:r>
            <a:r>
              <a:rPr lang="hr-HR" sz="2400" b="1" i="1" u="sng" dirty="0" smtClean="0"/>
              <a:t> problemi</a:t>
            </a:r>
            <a:endParaRPr lang="hr-HR" sz="2400" b="1" dirty="0" smtClean="0"/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15875" y="2565400"/>
          <a:ext cx="33083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5" name="Equation" r:id="rId3" imgW="2197100" imgH="495300" progId="">
                  <p:embed/>
                </p:oleObj>
              </mc:Choice>
              <mc:Fallback>
                <p:oleObj name="Equation" r:id="rId3" imgW="2197100" imgH="4953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2565400"/>
                        <a:ext cx="33083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00042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šest linearnih komponenti posmičnih deformacija koriste se izrazi</a:t>
            </a:r>
            <a:r>
              <a:rPr lang="en-US" sz="2400" dirty="0" smtClean="0"/>
              <a:t>:</a:t>
            </a:r>
            <a:endParaRPr lang="hr-HR" sz="2400" dirty="0"/>
          </a:p>
        </p:txBody>
      </p:sp>
      <p:sp>
        <p:nvSpPr>
          <p:cNvPr id="8" name="Rectangle 7"/>
          <p:cNvSpPr/>
          <p:nvPr/>
        </p:nvSpPr>
        <p:spPr>
          <a:xfrm>
            <a:off x="0" y="184482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Volumna deformacija je opisana sa:</a:t>
            </a:r>
            <a:endParaRPr lang="hr-HR" sz="2400" dirty="0"/>
          </a:p>
        </p:txBody>
      </p:sp>
      <p:sp>
        <p:nvSpPr>
          <p:cNvPr id="10" name="Rectangle 9"/>
          <p:cNvSpPr/>
          <p:nvPr/>
        </p:nvSpPr>
        <p:spPr>
          <a:xfrm>
            <a:off x="0" y="3212976"/>
            <a:ext cx="92869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</a:t>
            </a:r>
            <a:r>
              <a:rPr lang="en-US" sz="2400" dirty="0" smtClean="0"/>
              <a:t>Newton</a:t>
            </a:r>
            <a:r>
              <a:rPr lang="hr-HR" sz="2400" dirty="0" smtClean="0"/>
              <a:t>-ovim tekućinama</a:t>
            </a:r>
            <a:r>
              <a:rPr lang="en-US" sz="2400" dirty="0" smtClean="0"/>
              <a:t> </a:t>
            </a:r>
            <a:r>
              <a:rPr lang="hr-HR" sz="2400" dirty="0" smtClean="0"/>
              <a:t>viskozna naprezanja su tretirana kao </a:t>
            </a:r>
            <a:r>
              <a:rPr lang="hr-HR" sz="2400" dirty="0" err="1" smtClean="0"/>
              <a:t>proporcionalana</a:t>
            </a:r>
            <a:r>
              <a:rPr lang="hr-HR" sz="2400" dirty="0" smtClean="0"/>
              <a:t> ratama deformacija (brzinama deformacija). </a:t>
            </a:r>
          </a:p>
          <a:p>
            <a:endParaRPr lang="hr-HR" sz="1200" dirty="0" smtClean="0"/>
          </a:p>
          <a:p>
            <a:r>
              <a:rPr lang="hr-HR" sz="2400" dirty="0" smtClean="0"/>
              <a:t>Trodimenzionalna forma </a:t>
            </a:r>
            <a:r>
              <a:rPr lang="en-US" sz="2400" dirty="0" smtClean="0"/>
              <a:t>Newton</a:t>
            </a:r>
            <a:r>
              <a:rPr lang="hr-HR" sz="2400" dirty="0" smtClean="0"/>
              <a:t>-ovog zakona viskoznosti</a:t>
            </a:r>
            <a:r>
              <a:rPr lang="en-US" sz="2400" dirty="0" smtClean="0"/>
              <a:t> </a:t>
            </a:r>
            <a:r>
              <a:rPr lang="hr-HR" sz="2400" dirty="0" smtClean="0"/>
              <a:t>za strujanje </a:t>
            </a:r>
            <a:r>
              <a:rPr lang="hr-HR" sz="2400" dirty="0" err="1" smtClean="0"/>
              <a:t>stišljive</a:t>
            </a:r>
            <a:r>
              <a:rPr lang="hr-HR" sz="2400" dirty="0" smtClean="0"/>
              <a:t> tekućine uvlači</a:t>
            </a:r>
            <a:r>
              <a:rPr lang="en-US" sz="2400" dirty="0" smtClean="0"/>
              <a:t> </a:t>
            </a:r>
            <a:r>
              <a:rPr lang="hr-HR" sz="2400" dirty="0" smtClean="0"/>
              <a:t>dvije konstante proporcionalnosti</a:t>
            </a:r>
            <a:r>
              <a:rPr lang="en-US" sz="2400" dirty="0" smtClean="0"/>
              <a:t>: d</a:t>
            </a:r>
            <a:r>
              <a:rPr lang="hr-HR" sz="2400" dirty="0" err="1" smtClean="0"/>
              <a:t>inamička</a:t>
            </a:r>
            <a:r>
              <a:rPr lang="en-US" sz="2400" dirty="0" smtClean="0"/>
              <a:t> </a:t>
            </a:r>
            <a:r>
              <a:rPr lang="en-US" sz="2400" dirty="0" err="1" smtClean="0"/>
              <a:t>vis</a:t>
            </a:r>
            <a:r>
              <a:rPr lang="hr-HR" sz="2400" dirty="0" err="1" smtClean="0"/>
              <a:t>koznost</a:t>
            </a:r>
            <a:r>
              <a:rPr lang="en-US" sz="2400" dirty="0" smtClean="0"/>
              <a:t> </a:t>
            </a:r>
            <a:r>
              <a:rPr lang="en-US" sz="2400" i="1" dirty="0" smtClean="0"/>
              <a:t>μ</a:t>
            </a:r>
            <a:r>
              <a:rPr lang="hr-HR" sz="2400" dirty="0" smtClean="0"/>
              <a:t> (poveznica</a:t>
            </a:r>
            <a:r>
              <a:rPr lang="en-US" sz="2400" dirty="0" smtClean="0"/>
              <a:t> </a:t>
            </a:r>
            <a:r>
              <a:rPr lang="hr-HR" sz="2400" dirty="0" smtClean="0"/>
              <a:t>naprezanja</a:t>
            </a:r>
            <a:r>
              <a:rPr lang="en-US" sz="2400" dirty="0" smtClean="0"/>
              <a:t> </a:t>
            </a:r>
            <a:r>
              <a:rPr lang="hr-HR" sz="2400" dirty="0" smtClean="0"/>
              <a:t>i linearnih deformacija)</a:t>
            </a:r>
            <a:r>
              <a:rPr lang="en-US" sz="2400" dirty="0" smtClean="0"/>
              <a:t> </a:t>
            </a:r>
            <a:r>
              <a:rPr lang="hr-HR" sz="2400" dirty="0" smtClean="0"/>
              <a:t>i sekundarna </a:t>
            </a:r>
            <a:r>
              <a:rPr lang="en-US" sz="2400" dirty="0" err="1" smtClean="0"/>
              <a:t>vis</a:t>
            </a:r>
            <a:r>
              <a:rPr lang="hr-HR" sz="2400" dirty="0" err="1" smtClean="0"/>
              <a:t>koznost</a:t>
            </a:r>
            <a:r>
              <a:rPr lang="en-US" sz="2400" dirty="0" smtClean="0"/>
              <a:t> </a:t>
            </a:r>
            <a:r>
              <a:rPr lang="en-US" sz="2400" i="1" dirty="0" smtClean="0"/>
              <a:t>λ</a:t>
            </a:r>
            <a:r>
              <a:rPr lang="hr-HR" sz="2400" dirty="0" smtClean="0"/>
              <a:t> (poveznica</a:t>
            </a:r>
            <a:r>
              <a:rPr lang="en-US" sz="2400" dirty="0" smtClean="0"/>
              <a:t> </a:t>
            </a:r>
            <a:r>
              <a:rPr lang="hr-HR" sz="2400" dirty="0" smtClean="0"/>
              <a:t>naprezanja</a:t>
            </a:r>
            <a:r>
              <a:rPr lang="en-US" sz="2400" dirty="0" smtClean="0"/>
              <a:t> </a:t>
            </a:r>
            <a:r>
              <a:rPr lang="hr-HR" sz="2400" dirty="0" smtClean="0"/>
              <a:t>i </a:t>
            </a:r>
            <a:r>
              <a:rPr lang="en-US" sz="2400" dirty="0" err="1" smtClean="0"/>
              <a:t>volum</a:t>
            </a:r>
            <a:r>
              <a:rPr lang="hr-HR" sz="2400" dirty="0" smtClean="0"/>
              <a:t>ne </a:t>
            </a:r>
            <a:r>
              <a:rPr lang="en-US" sz="2400" dirty="0" err="1" smtClean="0"/>
              <a:t>deforma</a:t>
            </a:r>
            <a:r>
              <a:rPr lang="hr-HR" sz="2400" dirty="0" err="1" smtClean="0"/>
              <a:t>cije</a:t>
            </a:r>
            <a:r>
              <a:rPr lang="hr-HR" sz="2400" dirty="0" smtClean="0"/>
              <a:t>)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Navier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Stokes</a:t>
            </a:r>
            <a:r>
              <a:rPr lang="hr-HR" sz="2800" b="1" dirty="0" smtClean="0"/>
              <a:t> jednadžba za Newton-ovu tekućinu </a:t>
            </a:r>
            <a:endParaRPr lang="hr-HR" sz="2800" b="1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79512" y="980728"/>
          <a:ext cx="780891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6" name="Jednadžba" r:id="rId3" imgW="5168900" imgH="520700" progId="Equation.3">
                  <p:embed/>
                </p:oleObj>
              </mc:Choice>
              <mc:Fallback>
                <p:oleObj name="Jednadžba" r:id="rId3" imgW="5168900" imgH="52070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80728"/>
                        <a:ext cx="7808913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68275" y="2336800"/>
          <a:ext cx="22542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7" name="Jednadžba" r:id="rId5" imgW="1497950" imgH="482391" progId="Equation.3">
                  <p:embed/>
                </p:oleObj>
              </mc:Choice>
              <mc:Fallback>
                <p:oleObj name="Jednadžba" r:id="rId5" imgW="1497950" imgH="482391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2336800"/>
                        <a:ext cx="22542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8001024" y="1071546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(2abc)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7554" y="2428868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(3)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1480"/>
            <a:ext cx="92869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Slika</a:t>
            </a:r>
            <a:r>
              <a:rPr lang="en-US" sz="2400" dirty="0" smtClean="0"/>
              <a:t> </a:t>
            </a:r>
            <a:r>
              <a:rPr lang="hr-HR" sz="2400" dirty="0"/>
              <a:t>(</a:t>
            </a:r>
            <a:r>
              <a:rPr lang="en-US" sz="2400" dirty="0" smtClean="0"/>
              <a:t>a</a:t>
            </a:r>
            <a:r>
              <a:rPr lang="hr-HR" sz="2400" dirty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pokazuje situaciju</a:t>
            </a:r>
            <a:r>
              <a:rPr lang="en-US" sz="2400" dirty="0" smtClean="0"/>
              <a:t> </a:t>
            </a:r>
            <a:r>
              <a:rPr lang="hr-HR" sz="2400" dirty="0" smtClean="0"/>
              <a:t>oscilacije žice</a:t>
            </a:r>
            <a:r>
              <a:rPr lang="en-US" sz="2400" dirty="0" smtClean="0"/>
              <a:t> </a:t>
            </a:r>
            <a:r>
              <a:rPr lang="en-US" sz="2400" dirty="0" err="1" smtClean="0"/>
              <a:t>fi</a:t>
            </a:r>
            <a:r>
              <a:rPr lang="hr-HR" sz="2400" dirty="0" err="1" smtClean="0"/>
              <a:t>ksirane</a:t>
            </a:r>
            <a:r>
              <a:rPr lang="hr-HR" sz="2400" dirty="0" smtClean="0"/>
              <a:t> u </a:t>
            </a:r>
            <a:r>
              <a:rPr lang="en-US" sz="2400" i="1" dirty="0" smtClean="0"/>
              <a:t>x </a:t>
            </a:r>
            <a:r>
              <a:rPr lang="en-US" sz="2400" i="1" dirty="0"/>
              <a:t>= </a:t>
            </a:r>
            <a:r>
              <a:rPr lang="en-US" sz="2400" dirty="0"/>
              <a:t>0</a:t>
            </a:r>
            <a:r>
              <a:rPr lang="en-US" sz="2400" i="1" dirty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x = L. </a:t>
            </a:r>
            <a:r>
              <a:rPr lang="hr-HR" sz="2400" dirty="0" smtClean="0"/>
              <a:t>Za točke vrlo bliske </a:t>
            </a:r>
            <a:r>
              <a:rPr lang="hr-HR" sz="2400" i="1" dirty="0" smtClean="0"/>
              <a:t>x</a:t>
            </a:r>
            <a:r>
              <a:rPr lang="hr-HR" sz="2400" dirty="0" smtClean="0"/>
              <a:t> osi domena ovisnosti je zatvorena sa dvije karakteristika koje imaju izvorište u točki koja se nalazi na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osi</a:t>
            </a:r>
            <a:r>
              <a:rPr lang="en-US" sz="2400" i="1" dirty="0" smtClean="0"/>
              <a:t>.</a:t>
            </a:r>
            <a:r>
              <a:rPr lang="hr-HR" sz="2400" i="1" dirty="0" smtClean="0"/>
              <a:t> </a:t>
            </a:r>
          </a:p>
          <a:p>
            <a:endParaRPr lang="hr-HR" sz="1200" i="1" dirty="0"/>
          </a:p>
          <a:p>
            <a:r>
              <a:rPr lang="hr-HR" sz="2400" dirty="0" smtClean="0"/>
              <a:t>Karakteristike kroz točku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hr-HR" sz="2400" dirty="0" smtClean="0"/>
              <a:t>presijecaju rubove (granice) problema</a:t>
            </a:r>
            <a:r>
              <a:rPr lang="en-US" sz="2400" dirty="0" smtClean="0"/>
              <a:t>.</a:t>
            </a:r>
            <a:r>
              <a:rPr lang="hr-HR" sz="2400" dirty="0" smtClean="0"/>
              <a:t> Domena ovisnosti o </a:t>
            </a:r>
            <a:r>
              <a:rPr lang="en-US" sz="2400" i="1" dirty="0" smtClean="0"/>
              <a:t>P </a:t>
            </a:r>
            <a:r>
              <a:rPr lang="hr-HR" sz="2400" dirty="0" smtClean="0"/>
              <a:t>je zatvorena sa te dvije karakteristike te linijama</a:t>
            </a:r>
            <a:r>
              <a:rPr lang="en-US" sz="2400" dirty="0" smtClean="0"/>
              <a:t> </a:t>
            </a:r>
            <a:r>
              <a:rPr lang="hr-HR" sz="2400" dirty="0" smtClean="0"/>
              <a:t>       </a:t>
            </a:r>
            <a:r>
              <a:rPr lang="en-US" sz="2400" i="1" dirty="0" smtClean="0"/>
              <a:t>t </a:t>
            </a:r>
            <a:r>
              <a:rPr lang="en-US" sz="2400" i="1" dirty="0"/>
              <a:t>= </a:t>
            </a:r>
            <a:r>
              <a:rPr lang="en-US" sz="2400" dirty="0"/>
              <a:t>0</a:t>
            </a:r>
            <a:r>
              <a:rPr lang="en-US" sz="2400" i="1" dirty="0"/>
              <a:t>, x = </a:t>
            </a:r>
            <a:r>
              <a:rPr lang="en-US" sz="2400" dirty="0"/>
              <a:t>0</a:t>
            </a:r>
            <a:r>
              <a:rPr lang="en-US" sz="2400" i="1" dirty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/>
              <a:t>x = L.</a:t>
            </a:r>
            <a:endParaRPr lang="hr-HR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smtClean="0"/>
              <a:t>Zaključak</a:t>
            </a:r>
            <a:endParaRPr lang="hr-HR" sz="24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" y="2996952"/>
            <a:ext cx="9144289" cy="386104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1480"/>
            <a:ext cx="92869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Oblik domene ovisnosti </a:t>
            </a:r>
            <a:r>
              <a:rPr lang="en-US" sz="2400" dirty="0" smtClean="0"/>
              <a:t>(</a:t>
            </a:r>
            <a:r>
              <a:rPr lang="hr-HR" sz="2400" dirty="0" smtClean="0"/>
              <a:t>slike (</a:t>
            </a:r>
            <a:r>
              <a:rPr lang="en-US" sz="2400" dirty="0" smtClean="0"/>
              <a:t>b</a:t>
            </a:r>
            <a:r>
              <a:rPr lang="hr-HR" sz="2400" dirty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en-US" sz="2400" dirty="0" smtClean="0"/>
              <a:t>c</a:t>
            </a:r>
            <a:r>
              <a:rPr lang="hr-HR" sz="2400" dirty="0" smtClean="0"/>
              <a:t>)</a:t>
            </a:r>
            <a:r>
              <a:rPr lang="en-US" sz="2400" dirty="0" smtClean="0"/>
              <a:t>) </a:t>
            </a:r>
            <a:r>
              <a:rPr lang="hr-HR" sz="2400" dirty="0" smtClean="0"/>
              <a:t>u </a:t>
            </a:r>
            <a:r>
              <a:rPr lang="hr-HR" sz="2400" dirty="0" err="1" smtClean="0"/>
              <a:t>paraboličkim</a:t>
            </a:r>
            <a:r>
              <a:rPr lang="hr-HR" sz="2400" dirty="0" smtClean="0"/>
              <a:t> i eliptičnim</a:t>
            </a:r>
            <a:r>
              <a:rPr lang="en-US" sz="2400" dirty="0" smtClean="0"/>
              <a:t> </a:t>
            </a:r>
            <a:r>
              <a:rPr lang="en-US" sz="2400" dirty="0" err="1" smtClean="0"/>
              <a:t>prob</a:t>
            </a:r>
            <a:r>
              <a:rPr lang="hr-HR" sz="2400" dirty="0" err="1" smtClean="0"/>
              <a:t>lemima</a:t>
            </a:r>
            <a:r>
              <a:rPr lang="en-US" sz="2400" dirty="0" smtClean="0"/>
              <a:t> </a:t>
            </a:r>
            <a:r>
              <a:rPr lang="hr-HR" sz="2400" dirty="0" smtClean="0"/>
              <a:t>je različit zbog pretpostavke širenja</a:t>
            </a:r>
            <a:r>
              <a:rPr lang="en-US" sz="2400" dirty="0" smtClean="0"/>
              <a:t> </a:t>
            </a:r>
            <a:r>
              <a:rPr lang="hr-HR" sz="2400" dirty="0" smtClean="0"/>
              <a:t>informacija sa beskonačnom brzinom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Deblje linije (rubovi pojedinih domena ovisnosti)</a:t>
            </a:r>
            <a:r>
              <a:rPr lang="en-US" sz="2400" dirty="0" smtClean="0"/>
              <a:t> </a:t>
            </a:r>
            <a:r>
              <a:rPr lang="hr-HR" sz="2400" dirty="0" smtClean="0"/>
              <a:t>definiraju područja</a:t>
            </a:r>
            <a:r>
              <a:rPr lang="en-US" sz="2400" dirty="0" smtClean="0"/>
              <a:t> </a:t>
            </a:r>
            <a:r>
              <a:rPr lang="hr-HR" sz="2400" dirty="0" smtClean="0"/>
              <a:t>za koja su potrebni početni i/ili rubni uvjeti da bi se omogućilo generiranje rješenja</a:t>
            </a:r>
            <a:r>
              <a:rPr lang="en-US" sz="2400" dirty="0" smtClean="0"/>
              <a:t> </a:t>
            </a:r>
            <a:r>
              <a:rPr lang="hr-HR" sz="2400" dirty="0" smtClean="0"/>
              <a:t>u točki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,</a:t>
            </a:r>
            <a:r>
              <a:rPr lang="en-US" sz="2400" i="1" dirty="0" smtClean="0"/>
              <a:t> t</a:t>
            </a:r>
            <a:r>
              <a:rPr lang="en-US" sz="2400" dirty="0" smtClean="0"/>
              <a:t>).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Način na koji promjena u pojedinoj točki djeluje na druge točke ovisi o tome da li promatrani fizikalni problem predstavlja stacionarni ili </a:t>
            </a:r>
            <a:r>
              <a:rPr lang="hr-HR" sz="2400" dirty="0" err="1" smtClean="0"/>
              <a:t>tranzijentni</a:t>
            </a:r>
            <a:r>
              <a:rPr lang="hr-HR" sz="2400" dirty="0" smtClean="0"/>
              <a:t> fenomen te da li je brzina propagacije poremećaja konačna ili beskonačna.  </a:t>
            </a:r>
            <a:endParaRPr lang="en-US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Navedeno rezultira s klasifikacijom fizikalnih karakteristika i podjelom</a:t>
            </a:r>
            <a:r>
              <a:rPr lang="en-US" sz="2400" dirty="0" smtClean="0"/>
              <a:t> PD</a:t>
            </a:r>
            <a:r>
              <a:rPr lang="hr-HR" sz="2400" dirty="0" smtClean="0"/>
              <a:t>J u eliptičke, </a:t>
            </a:r>
            <a:r>
              <a:rPr lang="hr-HR" sz="2400" dirty="0" err="1" smtClean="0"/>
              <a:t>paraboličke</a:t>
            </a:r>
            <a:r>
              <a:rPr lang="en-US" sz="2400" dirty="0" smtClean="0"/>
              <a:t> </a:t>
            </a:r>
            <a:r>
              <a:rPr lang="hr-HR" sz="2400" dirty="0" smtClean="0"/>
              <a:t>ili</a:t>
            </a:r>
            <a:r>
              <a:rPr lang="en-US" sz="2400" dirty="0" smtClean="0"/>
              <a:t> h</a:t>
            </a:r>
            <a:r>
              <a:rPr lang="hr-HR" sz="2400" dirty="0" smtClean="0"/>
              <a:t>i</a:t>
            </a:r>
            <a:r>
              <a:rPr lang="en-US" sz="2400" dirty="0" err="1" smtClean="0"/>
              <a:t>perbol</a:t>
            </a:r>
            <a:r>
              <a:rPr lang="hr-HR" sz="2400" dirty="0" smtClean="0"/>
              <a:t>ne</a:t>
            </a:r>
            <a:r>
              <a:rPr lang="en-US" sz="2400" dirty="0" smtClean="0"/>
              <a:t> </a:t>
            </a:r>
            <a:r>
              <a:rPr lang="en-US" sz="2400" dirty="0" err="1" smtClean="0"/>
              <a:t>probl</a:t>
            </a:r>
            <a:r>
              <a:rPr lang="hr-HR" sz="2400" dirty="0" smtClean="0"/>
              <a:t>eme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smtClean="0"/>
              <a:t>Zaključak</a:t>
            </a:r>
            <a:endParaRPr lang="hr-HR" sz="2400" b="1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Klasifikacija po fizikalnim karakteristikama </a:t>
            </a:r>
            <a:r>
              <a:rPr lang="hr-HR" sz="2400" b="1" dirty="0" smtClean="0"/>
              <a:t>– </a:t>
            </a:r>
            <a:r>
              <a:rPr lang="hr-HR" sz="2400" b="1" i="1" u="sng" dirty="0" smtClean="0"/>
              <a:t>Zaključak</a:t>
            </a:r>
            <a:endParaRPr lang="hr-HR" sz="24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692696"/>
          <a:ext cx="795637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08"/>
                <a:gridCol w="1273176"/>
                <a:gridCol w="2160240"/>
                <a:gridCol w="936104"/>
                <a:gridCol w="1152128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Tip </a:t>
                      </a:r>
                    </a:p>
                    <a:p>
                      <a:pPr algn="ctr"/>
                      <a:r>
                        <a:rPr lang="hr-HR" dirty="0" smtClean="0"/>
                        <a:t>problema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Tip jednadžbe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Prototipna jednadžba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uvjeti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Domena rješenja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Glatkost </a:t>
                      </a:r>
                    </a:p>
                    <a:p>
                      <a:pPr algn="ctr"/>
                      <a:r>
                        <a:rPr lang="hr-HR" dirty="0" smtClean="0"/>
                        <a:t>rješenja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Problem ravnoteže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Eliptični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Rubni </a:t>
                      </a:r>
                    </a:p>
                    <a:p>
                      <a:pPr algn="ctr"/>
                      <a:r>
                        <a:rPr lang="hr-HR" dirty="0" smtClean="0"/>
                        <a:t>Uvjeti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Zatvorena domena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Uvijek </a:t>
                      </a:r>
                    </a:p>
                    <a:p>
                      <a:pPr algn="ctr"/>
                      <a:r>
                        <a:rPr lang="hr-HR" dirty="0" smtClean="0"/>
                        <a:t>glatko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Marching</a:t>
                      </a:r>
                      <a:r>
                        <a:rPr lang="hr-HR" dirty="0" smtClean="0"/>
                        <a:t> problem sa</a:t>
                      </a:r>
                      <a:r>
                        <a:rPr lang="hr-HR" baseline="0" dirty="0" smtClean="0"/>
                        <a:t> disipacijom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Parabolični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Početni i rubni uvjeti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Otvorena domena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Uvijek</a:t>
                      </a:r>
                      <a:r>
                        <a:rPr lang="hr-HR" baseline="0" dirty="0" smtClean="0"/>
                        <a:t> </a:t>
                      </a:r>
                    </a:p>
                    <a:p>
                      <a:pPr algn="ctr"/>
                      <a:r>
                        <a:rPr lang="hr-HR" baseline="0" dirty="0" smtClean="0"/>
                        <a:t>glatko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Marching</a:t>
                      </a:r>
                      <a:r>
                        <a:rPr lang="hr-HR" dirty="0" smtClean="0"/>
                        <a:t> problem bez</a:t>
                      </a:r>
                      <a:r>
                        <a:rPr lang="hr-HR" baseline="0" dirty="0" smtClean="0"/>
                        <a:t> disipacije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Hiperbolni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Početni i rubni uvjeti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Otvorena domena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Mogući diskontinuitet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1377" name="Object 1"/>
          <p:cNvGraphicFramePr>
            <a:graphicFrameLocks noChangeAspect="1"/>
          </p:cNvGraphicFramePr>
          <p:nvPr/>
        </p:nvGraphicFramePr>
        <p:xfrm>
          <a:off x="3599384" y="1484784"/>
          <a:ext cx="14573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94" name="Equation" r:id="rId3" imgW="965200" imgH="228600" progId="">
                  <p:embed/>
                </p:oleObj>
              </mc:Choice>
              <mc:Fallback>
                <p:oleObj name="Equation" r:id="rId3" imgW="965200" imgH="228600" progId="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9384" y="1484784"/>
                        <a:ext cx="14573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3455368" y="2060848"/>
          <a:ext cx="18605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95" name="Equation" r:id="rId5" imgW="1231900" imgH="457200" progId="">
                  <p:embed/>
                </p:oleObj>
              </mc:Choice>
              <mc:Fallback>
                <p:oleObj name="Equation" r:id="rId5" imgW="1231900" imgH="457200" progId="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368" y="2060848"/>
                        <a:ext cx="18605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3378200" y="2940050"/>
          <a:ext cx="1993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96" name="Equation" r:id="rId7" imgW="1320227" imgH="469696" progId="">
                  <p:embed/>
                </p:oleObj>
              </mc:Choice>
              <mc:Fallback>
                <p:oleObj name="Equation" r:id="rId7" imgW="1320227" imgH="469696" progId="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2940050"/>
                        <a:ext cx="1993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Metode klasifikacije za jednostavne </a:t>
            </a:r>
            <a:r>
              <a:rPr lang="hr-HR" sz="2800" b="1" dirty="0" err="1" smtClean="0"/>
              <a:t>PDJe</a:t>
            </a:r>
            <a:endParaRPr lang="hr-HR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2869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Praktična metoda klasifikacije </a:t>
            </a:r>
            <a:r>
              <a:rPr lang="en-US" sz="2400" dirty="0" smtClean="0"/>
              <a:t>PDEs </a:t>
            </a:r>
            <a:r>
              <a:rPr lang="hr-HR" sz="2400" dirty="0" smtClean="0"/>
              <a:t>je izvedena za opći slučaj </a:t>
            </a:r>
            <a:r>
              <a:rPr lang="en-US" sz="2400" dirty="0" smtClean="0"/>
              <a:t>PD</a:t>
            </a:r>
            <a:r>
              <a:rPr lang="hr-HR" sz="2400" dirty="0" smtClean="0"/>
              <a:t>J</a:t>
            </a:r>
            <a:r>
              <a:rPr lang="en-US" sz="2400" dirty="0" smtClean="0"/>
              <a:t> </a:t>
            </a:r>
            <a:r>
              <a:rPr lang="hr-HR" sz="2400" dirty="0" smtClean="0"/>
              <a:t>drugog reda u dvije dimenzije</a:t>
            </a:r>
            <a:r>
              <a:rPr lang="en-US" sz="2400" dirty="0" smtClean="0"/>
              <a:t> </a:t>
            </a:r>
            <a:r>
              <a:rPr lang="en-US" sz="2400" i="1" dirty="0"/>
              <a:t>x </a:t>
            </a:r>
            <a:r>
              <a:rPr lang="en-US" sz="2400" dirty="0"/>
              <a:t>and</a:t>
            </a:r>
            <a:r>
              <a:rPr lang="en-US" sz="2400" i="1" dirty="0"/>
              <a:t> </a:t>
            </a:r>
            <a:r>
              <a:rPr lang="en-US" sz="2400" i="1" dirty="0" smtClean="0"/>
              <a:t>y</a:t>
            </a:r>
            <a:r>
              <a:rPr lang="hr-HR" sz="2400" dirty="0" smtClean="0"/>
              <a:t>:</a:t>
            </a:r>
            <a:r>
              <a:rPr lang="en-US" sz="2400" i="1" dirty="0" smtClean="0"/>
              <a:t> </a:t>
            </a:r>
            <a:endParaRPr lang="hr-HR" sz="2400" i="1" dirty="0" smtClean="0"/>
          </a:p>
          <a:p>
            <a:endParaRPr lang="hr-HR" sz="2400" i="1" dirty="0"/>
          </a:p>
          <a:p>
            <a:endParaRPr lang="hr-HR" sz="2400" i="1" dirty="0" smtClean="0"/>
          </a:p>
          <a:p>
            <a:endParaRPr lang="hr-HR" sz="1200" dirty="0" smtClean="0"/>
          </a:p>
          <a:p>
            <a:r>
              <a:rPr lang="hr-HR" sz="2400" dirty="0" smtClean="0"/>
              <a:t>Pretpostavlja se da je jednadžba linearna sa koeficijentima </a:t>
            </a:r>
            <a:r>
              <a:rPr lang="en-US" sz="2400" i="1" dirty="0" smtClean="0"/>
              <a:t>a</a:t>
            </a:r>
            <a:r>
              <a:rPr lang="en-US" sz="2400" i="1" dirty="0"/>
              <a:t>, b, c, d, e, f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g </a:t>
            </a:r>
            <a:r>
              <a:rPr lang="hr-HR" sz="2400" dirty="0" smtClean="0"/>
              <a:t>danim kao konstantama .</a:t>
            </a:r>
          </a:p>
          <a:p>
            <a:endParaRPr lang="hr-HR" sz="1200" dirty="0"/>
          </a:p>
          <a:p>
            <a:r>
              <a:rPr lang="hr-HR" sz="2400" dirty="0" smtClean="0"/>
              <a:t>Klasifikacija </a:t>
            </a:r>
            <a:r>
              <a:rPr lang="en-US" sz="2400" dirty="0" smtClean="0"/>
              <a:t>PD</a:t>
            </a:r>
            <a:r>
              <a:rPr lang="hr-HR" sz="2400" dirty="0" smtClean="0"/>
              <a:t>J</a:t>
            </a:r>
            <a:r>
              <a:rPr lang="en-US" sz="2400" dirty="0" smtClean="0"/>
              <a:t> </a:t>
            </a:r>
            <a:r>
              <a:rPr lang="hr-HR" sz="2400" dirty="0" smtClean="0"/>
              <a:t>je provedena</a:t>
            </a:r>
            <a:r>
              <a:rPr lang="en-US" sz="2400" dirty="0" smtClean="0"/>
              <a:t> </a:t>
            </a:r>
            <a:r>
              <a:rPr lang="hr-HR" sz="2400" dirty="0" smtClean="0"/>
              <a:t>u smislu ponašanja </a:t>
            </a:r>
            <a:r>
              <a:rPr lang="en-US" sz="2400" dirty="0" err="1" smtClean="0"/>
              <a:t>deriva</a:t>
            </a:r>
            <a:r>
              <a:rPr lang="hr-HR" sz="2400" dirty="0" err="1" smtClean="0"/>
              <a:t>cije</a:t>
            </a:r>
            <a:r>
              <a:rPr lang="hr-HR" sz="2400" dirty="0" smtClean="0"/>
              <a:t> najvišeg reda</a:t>
            </a:r>
            <a:r>
              <a:rPr lang="en-US" sz="2400" dirty="0" smtClean="0"/>
              <a:t>, </a:t>
            </a:r>
            <a:r>
              <a:rPr lang="hr-HR" sz="2400" dirty="0" smtClean="0"/>
              <a:t>pa shodno tome promatramo samo članove derivacije drugog reda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Klasa </a:t>
            </a:r>
            <a:r>
              <a:rPr lang="en-US" sz="2400" dirty="0" smtClean="0"/>
              <a:t>PD</a:t>
            </a:r>
            <a:r>
              <a:rPr lang="hr-HR" sz="2400" dirty="0" smtClean="0"/>
              <a:t>J</a:t>
            </a:r>
            <a:r>
              <a:rPr lang="en-US" sz="2400" dirty="0" smtClean="0"/>
              <a:t> </a:t>
            </a:r>
            <a:r>
              <a:rPr lang="hr-HR" sz="2400" dirty="0" smtClean="0"/>
              <a:t>drugog reda može se identificirati</a:t>
            </a:r>
            <a:r>
              <a:rPr lang="en-US" sz="2400" dirty="0" smtClean="0"/>
              <a:t> </a:t>
            </a:r>
            <a:r>
              <a:rPr lang="hr-HR" sz="2400" dirty="0" smtClean="0"/>
              <a:t>putem iznalaženja</a:t>
            </a:r>
            <a:r>
              <a:rPr lang="en-US" sz="2400" dirty="0" smtClean="0"/>
              <a:t> </a:t>
            </a:r>
            <a:r>
              <a:rPr lang="hr-HR" sz="2400" dirty="0" smtClean="0"/>
              <a:t>mogućeg</a:t>
            </a:r>
            <a:r>
              <a:rPr lang="en-US" sz="2400" dirty="0" smtClean="0"/>
              <a:t> </a:t>
            </a:r>
            <a:r>
              <a:rPr lang="hr-HR" sz="2400" dirty="0" smtClean="0"/>
              <a:t>jednostavnog </a:t>
            </a:r>
            <a:r>
              <a:rPr lang="en-US" sz="2400" dirty="0" smtClean="0"/>
              <a:t> </a:t>
            </a:r>
            <a:r>
              <a:rPr lang="hr-HR" sz="2400" dirty="0" smtClean="0"/>
              <a:t>harmonijskog (valnog) rješenja</a:t>
            </a:r>
            <a:r>
              <a:rPr lang="en-US" sz="2400" dirty="0" smtClean="0"/>
              <a:t>. </a:t>
            </a:r>
            <a:r>
              <a:rPr lang="hr-HR" sz="2400" dirty="0" smtClean="0"/>
              <a:t>Ukoliko ona postoje radi se o </a:t>
            </a:r>
            <a:r>
              <a:rPr lang="hr-HR" sz="2400" dirty="0" err="1" smtClean="0"/>
              <a:t>hiperbolnoj</a:t>
            </a:r>
            <a:r>
              <a:rPr lang="hr-HR" sz="2400" dirty="0" smtClean="0"/>
              <a:t> jednadžbi</a:t>
            </a:r>
            <a:r>
              <a:rPr lang="en-US" sz="2400" dirty="0" smtClean="0"/>
              <a:t>. </a:t>
            </a:r>
            <a:r>
              <a:rPr lang="hr-HR" sz="2400" dirty="0" smtClean="0"/>
              <a:t>Ukoliko ne, jednadžba je parabolična ili eliptična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Jednostavno valno rješenje pojavljuje se u slučaju da karakteristična jednadžba (ispod) ima dva realna korijena: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1835696" y="1412776"/>
          <a:ext cx="51276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8" name="Jednadžba" r:id="rId3" imgW="3390900" imgH="533400" progId="Equation.3">
                  <p:embed/>
                </p:oleObj>
              </mc:Choice>
              <mc:Fallback>
                <p:oleObj name="Jednadžba" r:id="rId3" imgW="3390900" imgH="53340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412776"/>
                        <a:ext cx="51276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2936875" y="6067425"/>
          <a:ext cx="260985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9" name="Equation" r:id="rId5" imgW="1727200" imgH="520700" progId="">
                  <p:embed/>
                </p:oleObj>
              </mc:Choice>
              <mc:Fallback>
                <p:oleObj name="Equation" r:id="rId5" imgW="1727200" imgH="520700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6067425"/>
                        <a:ext cx="260985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1480"/>
            <a:ext cx="92869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Postojanje i broj realnih rješenja karakteristične jednadžbe ovisi o vrijednosti </a:t>
            </a:r>
            <a:r>
              <a:rPr lang="hr-HR" sz="2400" dirty="0" err="1" smtClean="0"/>
              <a:t>diskriminante</a:t>
            </a:r>
            <a:r>
              <a:rPr lang="hr-HR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</a:t>
            </a:r>
            <a:r>
              <a:rPr lang="en-US" sz="2400" i="1" dirty="0"/>
              <a:t>− 4ac</a:t>
            </a:r>
            <a:r>
              <a:rPr lang="en-US" sz="2400" dirty="0"/>
              <a:t>). </a:t>
            </a:r>
            <a:r>
              <a:rPr lang="hr-HR" sz="2400" dirty="0" smtClean="0"/>
              <a:t>Tablica (ispod) daje podjelu na tri slučaja</a:t>
            </a:r>
            <a:r>
              <a:rPr lang="en-US" sz="2400" dirty="0" smtClean="0"/>
              <a:t>.</a:t>
            </a:r>
            <a:endParaRPr lang="hr-HR" sz="2400" dirty="0"/>
          </a:p>
          <a:p>
            <a:endParaRPr lang="hr-HR" sz="2400" i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3714752"/>
            <a:ext cx="92869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Metoda klasifikacije sa iznalaženjem korijena karakterističnih jednadžbi također se primjenjuje u slučaju da su koeficijenti </a:t>
            </a:r>
            <a:r>
              <a:rPr lang="en-US" sz="2400" i="1" dirty="0" smtClean="0"/>
              <a:t>a</a:t>
            </a:r>
            <a:r>
              <a:rPr lang="en-US" sz="2400" dirty="0"/>
              <a:t>,</a:t>
            </a:r>
            <a:r>
              <a:rPr lang="en-US" sz="2400" i="1" dirty="0"/>
              <a:t> b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c </a:t>
            </a:r>
            <a:r>
              <a:rPr lang="hr-HR" sz="2400" dirty="0" smtClean="0"/>
              <a:t>funkcije</a:t>
            </a:r>
            <a:r>
              <a:rPr lang="en-US" sz="2400" dirty="0" smtClean="0"/>
              <a:t> </a:t>
            </a:r>
            <a:r>
              <a:rPr lang="hr-HR" sz="2400" dirty="0" smtClean="0"/>
              <a:t>od </a:t>
            </a:r>
            <a:r>
              <a:rPr lang="en-US" sz="2400" i="1" dirty="0" smtClean="0"/>
              <a:t>x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/>
              <a:t>y </a:t>
            </a:r>
            <a:r>
              <a:rPr lang="hr-HR" sz="2400" dirty="0" smtClean="0"/>
              <a:t>ili ukoliko je jednadžba nelinearna</a:t>
            </a:r>
            <a:r>
              <a:rPr lang="en-US" sz="2400" dirty="0" smtClean="0"/>
              <a:t>. </a:t>
            </a:r>
            <a:r>
              <a:rPr lang="hr-HR" sz="2400" dirty="0" smtClean="0"/>
              <a:t>U posljednjem slučaju</a:t>
            </a:r>
            <a:r>
              <a:rPr lang="en-US" sz="2400" dirty="0" smtClean="0"/>
              <a:t> </a:t>
            </a:r>
            <a:r>
              <a:rPr lang="en-US" sz="2400" i="1" dirty="0"/>
              <a:t>a, b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c </a:t>
            </a:r>
            <a:r>
              <a:rPr lang="hr-HR" sz="2400" dirty="0" smtClean="0"/>
              <a:t>mogu biti funkcije</a:t>
            </a:r>
            <a:r>
              <a:rPr lang="en-US" sz="2400" dirty="0" smtClean="0"/>
              <a:t> </a:t>
            </a:r>
            <a:r>
              <a:rPr lang="hr-HR" sz="2400" dirty="0" smtClean="0"/>
              <a:t>ovisne </a:t>
            </a:r>
            <a:r>
              <a:rPr lang="en-US" sz="2400" dirty="0" err="1" smtClean="0"/>
              <a:t>vari</a:t>
            </a:r>
            <a:r>
              <a:rPr lang="hr-HR" sz="2400" dirty="0" smtClean="0"/>
              <a:t>j</a:t>
            </a:r>
            <a:r>
              <a:rPr lang="en-US" sz="2400" dirty="0" smtClean="0"/>
              <a:t>able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ili njezine prve derivacije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Također je moguće da tip jednadžbi varira po pojedinim područjima domene rješenja. </a:t>
            </a:r>
            <a:endParaRPr lang="hr-HR" sz="2400" i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Metode klasifikacije za jednostavne </a:t>
            </a:r>
            <a:r>
              <a:rPr lang="hr-HR" sz="2800" b="1" dirty="0" err="1" smtClean="0"/>
              <a:t>PDJe</a:t>
            </a:r>
            <a:endParaRPr lang="hr-HR" sz="28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51720" y="1772816"/>
          <a:ext cx="478802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08"/>
                <a:gridCol w="1273176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</a:t>
                      </a:r>
                      <a:r>
                        <a:rPr lang="hr-HR" baseline="30000" dirty="0" smtClean="0"/>
                        <a:t>2 </a:t>
                      </a:r>
                      <a:r>
                        <a:rPr lang="hr-HR" dirty="0" smtClean="0"/>
                        <a:t>- 4ac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Tip jednadžbe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Karakteristike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&gt; 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Hiperbolni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Dvije realne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= 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Parabolički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Jedna realna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&lt;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Eliptični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Nema karakteristika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48680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Devet komponenti viskoznih naprezanja, od kojih je šest neovisno su:</a:t>
            </a:r>
            <a:endParaRPr lang="hr-HR" sz="2400" dirty="0"/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Navier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Stokes</a:t>
            </a:r>
            <a:r>
              <a:rPr lang="hr-HR" sz="2800" b="1" dirty="0" smtClean="0"/>
              <a:t> jednadžba za Newton-ovu tekućinu </a:t>
            </a:r>
            <a:endParaRPr lang="hr-HR" sz="2800" b="1" dirty="0"/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11125" y="1981200"/>
          <a:ext cx="70310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1" name="Jednadžba" r:id="rId3" imgW="4660900" imgH="482600" progId="Equation.3">
                  <p:embed/>
                </p:oleObj>
              </mc:Choice>
              <mc:Fallback>
                <p:oleObj name="Jednadžba" r:id="rId3" imgW="4660900" imgH="482600" progId="Equation.3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1981200"/>
                        <a:ext cx="703103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142844" y="1000108"/>
          <a:ext cx="76501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2" name="Equation" r:id="rId5" imgW="5067300" imgH="520700" progId="">
                  <p:embed/>
                </p:oleObj>
              </mc:Choice>
              <mc:Fallback>
                <p:oleObj name="Equation" r:id="rId5" imgW="5067300" imgH="52070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1000108"/>
                        <a:ext cx="765016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2924944"/>
            <a:ext cx="928690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 sekundarnoj viskoznosti </a:t>
            </a:r>
            <a:r>
              <a:rPr lang="en-US" sz="2400" i="1" dirty="0" smtClean="0"/>
              <a:t>λ </a:t>
            </a:r>
            <a:r>
              <a:rPr lang="hr-HR" sz="2400" dirty="0" smtClean="0"/>
              <a:t>ne zna se puno</a:t>
            </a:r>
            <a:r>
              <a:rPr lang="en-US" sz="2400" dirty="0" smtClean="0"/>
              <a:t> </a:t>
            </a:r>
            <a:r>
              <a:rPr lang="hr-HR" sz="2400" dirty="0" smtClean="0"/>
              <a:t>zbog njezinog malog efekta u </a:t>
            </a:r>
            <a:r>
              <a:rPr lang="en-US" sz="2400" dirty="0" smtClean="0"/>
              <a:t>pr</a:t>
            </a:r>
            <a:r>
              <a:rPr lang="hr-HR" sz="2400" dirty="0" err="1" smtClean="0"/>
              <a:t>oblemima</a:t>
            </a:r>
            <a:r>
              <a:rPr lang="hr-HR" sz="2400" dirty="0" smtClean="0"/>
              <a:t> praktične prirode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Pokazalo se da je u analizi strujanja plinova zadovoljavajuće točna  aproksimacija definirana sa: </a:t>
            </a:r>
          </a:p>
          <a:p>
            <a:endParaRPr lang="hr-HR" sz="1400" dirty="0" smtClean="0"/>
          </a:p>
          <a:p>
            <a:endParaRPr lang="hr-HR" sz="1400" dirty="0" smtClean="0"/>
          </a:p>
          <a:p>
            <a:endParaRPr lang="hr-HR" sz="1400" dirty="0" smtClean="0"/>
          </a:p>
        </p:txBody>
      </p:sp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179512" y="4725144"/>
          <a:ext cx="9985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3" name="Jednadžba" r:id="rId7" imgW="660400" imgH="457200" progId="Equation.3">
                  <p:embed/>
                </p:oleObj>
              </mc:Choice>
              <mc:Fallback>
                <p:oleObj name="Jednadžba" r:id="rId7" imgW="660400" imgH="457200" progId="Equation.3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725144"/>
                        <a:ext cx="99853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8001024" y="1071546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(4abc)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01024" y="1928802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(5abc)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71736" y="4786322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(6)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48680"/>
            <a:ext cx="9286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Ukoliko se promatra slučaj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 vrijedi </a:t>
            </a:r>
            <a:r>
              <a:rPr lang="en-US" sz="2400" dirty="0" err="1" smtClean="0"/>
              <a:t>div</a:t>
            </a:r>
            <a:r>
              <a:rPr lang="en-US" sz="2400" b="1" i="1" dirty="0" err="1" smtClean="0"/>
              <a:t>u</a:t>
            </a:r>
            <a:r>
              <a:rPr lang="en-US" sz="2400" b="1" i="1" dirty="0" smtClean="0"/>
              <a:t> </a:t>
            </a:r>
            <a:r>
              <a:rPr lang="en-US" sz="2400" dirty="0" smtClean="0"/>
              <a:t>= 0</a:t>
            </a:r>
            <a:r>
              <a:rPr lang="hr-HR" sz="2400" dirty="0" smtClean="0"/>
              <a:t>,</a:t>
            </a:r>
            <a:r>
              <a:rPr lang="en-US" sz="2400" dirty="0" smtClean="0"/>
              <a:t> </a:t>
            </a:r>
            <a:r>
              <a:rPr lang="hr-HR" sz="2400" dirty="0" smtClean="0"/>
              <a:t>a viskozna naprezanja jednaka su dvostrukoj lokalnoj rati linearnih deformacija množenoj s dinamičkom viskoznosti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</a:p>
          <a:p>
            <a:endParaRPr lang="hr-HR" sz="1200" dirty="0" smtClean="0"/>
          </a:p>
          <a:p>
            <a:r>
              <a:rPr lang="hr-HR" sz="2400" dirty="0" smtClean="0"/>
              <a:t>Supstitucijom posmičnih naprezanja u</a:t>
            </a:r>
            <a:r>
              <a:rPr lang="hr-HR" sz="2400" b="1" i="1" dirty="0" smtClean="0"/>
              <a:t> </a:t>
            </a:r>
            <a:r>
              <a:rPr lang="hr-HR" sz="2400" i="1" dirty="0" smtClean="0"/>
              <a:t>x,y,z</a:t>
            </a:r>
            <a:r>
              <a:rPr lang="hr-HR" sz="2400" dirty="0" smtClean="0"/>
              <a:t> komponentama jednadžbe očuvanja količine gibanja dobiva se sustav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hr-HR" sz="2400" dirty="0" err="1"/>
              <a:t>Navier</a:t>
            </a:r>
            <a:r>
              <a:rPr lang="hr-HR" sz="2400" dirty="0"/>
              <a:t>–</a:t>
            </a:r>
            <a:r>
              <a:rPr lang="hr-HR" sz="2400" dirty="0" err="1"/>
              <a:t>Stokes</a:t>
            </a:r>
            <a:r>
              <a:rPr lang="hr-HR" sz="2400" dirty="0"/>
              <a:t> </a:t>
            </a:r>
            <a:r>
              <a:rPr lang="hr-HR" sz="2400" dirty="0" smtClean="0"/>
              <a:t>jednadžbi:</a:t>
            </a:r>
            <a:endParaRPr lang="hr-HR" sz="2400" dirty="0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Navier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Stokes</a:t>
            </a:r>
            <a:r>
              <a:rPr lang="hr-HR" sz="2800" b="1" dirty="0" smtClean="0"/>
              <a:t> jednadžba za Newton-ovu tekućinu </a:t>
            </a:r>
            <a:endParaRPr lang="hr-HR" sz="2800" b="1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49225" y="2768600"/>
          <a:ext cx="85534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3" name="Jednadžba" r:id="rId3" imgW="5664200" imgH="546100" progId="Equation.3">
                  <p:embed/>
                </p:oleObj>
              </mc:Choice>
              <mc:Fallback>
                <p:oleObj name="Jednadžba" r:id="rId3" imgW="5664200" imgH="54610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2768600"/>
                        <a:ext cx="85534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49225" y="3708400"/>
          <a:ext cx="85280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4" name="Jednadžba" r:id="rId5" imgW="5651500" imgH="546100" progId="Equation.3">
                  <p:embed/>
                </p:oleObj>
              </mc:Choice>
              <mc:Fallback>
                <p:oleObj name="Jednadžba" r:id="rId5" imgW="5651500" imgH="546100" progId="Equation.3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3708400"/>
                        <a:ext cx="85280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149225" y="4648200"/>
          <a:ext cx="87185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5" name="Jednadžba" r:id="rId7" imgW="5778500" imgH="546100" progId="Equation.3">
                  <p:embed/>
                </p:oleObj>
              </mc:Choice>
              <mc:Fallback>
                <p:oleObj name="Jednadžba" r:id="rId7" imgW="5778500" imgH="546100" progId="Equation.3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4648200"/>
                        <a:ext cx="87185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858116" y="5715016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(7abc)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00042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Uobičajena je manipulacija viskoznih naprezanja na sljedeći način: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3573016"/>
            <a:ext cx="8286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dirty="0" smtClean="0"/>
              <a:t>y,</a:t>
            </a:r>
            <a:r>
              <a:rPr lang="en-US" sz="2400" i="1" dirty="0" smtClean="0"/>
              <a:t>z</a:t>
            </a:r>
            <a:r>
              <a:rPr lang="hr-HR" sz="2400" dirty="0" smtClean="0"/>
              <a:t> komponente</a:t>
            </a:r>
            <a:r>
              <a:rPr lang="en-US" sz="2400" dirty="0" smtClean="0"/>
              <a:t> </a:t>
            </a:r>
            <a:r>
              <a:rPr lang="hr-HR" sz="2400" dirty="0" smtClean="0"/>
              <a:t>jednadžbi dobivaju se analogno.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4077072"/>
            <a:ext cx="9286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Kako bi se pojednostavili izrazi za očuvanje količine gibanja, članovi s manjim doprinosom (u uglatim zagradama) pripisuju se članovima viskoznog naprezanja u izvorima količine gibanja</a:t>
            </a:r>
            <a:r>
              <a:rPr lang="en-US" sz="2400" dirty="0" smtClean="0"/>
              <a:t>. </a:t>
            </a:r>
            <a:r>
              <a:rPr lang="hr-HR" sz="2400" dirty="0" smtClean="0"/>
              <a:t>Time se definira novi oblik izvora  </a:t>
            </a:r>
            <a:r>
              <a:rPr lang="hr-HR" sz="2400" dirty="0" smtClean="0"/>
              <a:t>                          </a:t>
            </a:r>
            <a:r>
              <a:rPr lang="hr-HR" sz="2400" dirty="0" smtClean="0"/>
              <a:t>u </a:t>
            </a:r>
            <a:r>
              <a:rPr lang="en-US" sz="2400" dirty="0" err="1" smtClean="0"/>
              <a:t>Navier</a:t>
            </a:r>
            <a:r>
              <a:rPr lang="en-US" sz="2400" dirty="0" smtClean="0"/>
              <a:t>–Stokes </a:t>
            </a:r>
            <a:r>
              <a:rPr lang="hr-HR" sz="2400" dirty="0" smtClean="0"/>
              <a:t>jednadžbama</a:t>
            </a:r>
            <a:r>
              <a:rPr lang="en-US" sz="2400" dirty="0" smtClean="0"/>
              <a:t> </a:t>
            </a:r>
            <a:r>
              <a:rPr lang="hr-HR" sz="2400" dirty="0" smtClean="0"/>
              <a:t>s formom </a:t>
            </a:r>
          </a:p>
          <a:p>
            <a:r>
              <a:rPr lang="hr-HR" sz="2400" dirty="0" smtClean="0"/>
              <a:t>koja je pogodna za primjenu metode konačnih volumena</a:t>
            </a:r>
            <a:r>
              <a:rPr lang="en-US" sz="2400" dirty="0" smtClean="0"/>
              <a:t>:</a:t>
            </a:r>
            <a:endParaRPr lang="hr-HR" sz="24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1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Navier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Stokes</a:t>
            </a:r>
            <a:r>
              <a:rPr lang="hr-HR" sz="2800" b="1" dirty="0" smtClean="0"/>
              <a:t> jednadžba za Newton-ovu tekućinu </a:t>
            </a:r>
            <a:endParaRPr lang="hr-HR" sz="2800" b="1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231775" y="977900"/>
          <a:ext cx="63833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1" name="Jednadžba" r:id="rId3" imgW="4229100" imgH="546100" progId="Equation.3">
                  <p:embed/>
                </p:oleObj>
              </mc:Choice>
              <mc:Fallback>
                <p:oleObj name="Jednadžba" r:id="rId3" imgW="4229100" imgH="546100" progId="Equation.3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977900"/>
                        <a:ext cx="638333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323528" y="1844824"/>
          <a:ext cx="39878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2" name="Jednadžba" r:id="rId5" imgW="2641600" imgH="520700" progId="Equation.3">
                  <p:embed/>
                </p:oleObj>
              </mc:Choice>
              <mc:Fallback>
                <p:oleObj name="Jednadžba" r:id="rId5" imgW="2641600" imgH="520700" progId="Equation.3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44824"/>
                        <a:ext cx="398780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457200" y="2705100"/>
          <a:ext cx="7988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3" name="Equation" r:id="rId7" imgW="5295900" imgH="520700" progId="">
                  <p:embed/>
                </p:oleObj>
              </mc:Choice>
              <mc:Fallback>
                <p:oleObj name="Equation" r:id="rId7" imgW="5295900" imgH="520700" progId="">
                  <p:embed/>
                  <p:pic>
                    <p:nvPicPr>
                      <p:cNvPr id="0" name="Picture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05100"/>
                        <a:ext cx="79883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1763688" y="5229200"/>
          <a:ext cx="16097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4" name="Jednadžba" r:id="rId9" imgW="1066800" imgH="241300" progId="Equation.3">
                  <p:embed/>
                </p:oleObj>
              </mc:Choice>
              <mc:Fallback>
                <p:oleObj name="Jednadžba" r:id="rId9" imgW="1066800" imgH="241300" progId="Equation.3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229200"/>
                        <a:ext cx="16097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179512" y="5949280"/>
          <a:ext cx="35512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5" name="Jednadžba" r:id="rId11" imgW="2349500" imgH="457200" progId="Equation.3">
                  <p:embed/>
                </p:oleObj>
              </mc:Choice>
              <mc:Fallback>
                <p:oleObj name="Jednadžba" r:id="rId11" imgW="2349500" imgH="457200" progId="Equation.3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949280"/>
                        <a:ext cx="355123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5000628" y="6215082"/>
            <a:ext cx="4143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dirty="0" smtClean="0"/>
              <a:t>y i </a:t>
            </a:r>
            <a:r>
              <a:rPr lang="en-US" sz="2400" i="1" dirty="0" smtClean="0"/>
              <a:t>z</a:t>
            </a:r>
            <a:r>
              <a:rPr lang="hr-HR" sz="2400" dirty="0" smtClean="0"/>
              <a:t> komponenta</a:t>
            </a:r>
            <a:r>
              <a:rPr lang="en-US" sz="2400" dirty="0" smtClean="0"/>
              <a:t> </a:t>
            </a:r>
            <a:r>
              <a:rPr lang="hr-HR" sz="2400" dirty="0" smtClean="0"/>
              <a:t>analogno.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72396" y="2000240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(8)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57620" y="6000768"/>
            <a:ext cx="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(9)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71480"/>
            <a:ext cx="9286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Ukoliko se koristi Newton-</a:t>
            </a:r>
            <a:r>
              <a:rPr lang="hr-HR" sz="2400" dirty="0" err="1" smtClean="0"/>
              <a:t>ov</a:t>
            </a:r>
            <a:r>
              <a:rPr lang="hr-HR" sz="2400" dirty="0" smtClean="0"/>
              <a:t> model za viskozna naprezanja, jednadžba unutrašnje energije nakon nekoliko koraka sređivanja poprima oblik: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2348880"/>
            <a:ext cx="9324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Efekti koji nastaju uslijed viskoznih naprezanja opisani su </a:t>
            </a:r>
            <a:r>
              <a:rPr lang="hr-HR" sz="2400" dirty="0" err="1" smtClean="0"/>
              <a:t>disipacijskom</a:t>
            </a:r>
            <a:r>
              <a:rPr lang="hr-HR" sz="2400" dirty="0" smtClean="0"/>
              <a:t> funkcijom </a:t>
            </a:r>
            <a:r>
              <a:rPr lang="hr-HR" sz="2400" dirty="0" smtClean="0">
                <a:sym typeface="Symbol"/>
              </a:rPr>
              <a:t> </a:t>
            </a:r>
            <a:r>
              <a:rPr lang="hr-HR" sz="2400" dirty="0" smtClean="0"/>
              <a:t>u gornjoj jednadžbi unutarnje energije</a:t>
            </a:r>
            <a:r>
              <a:rPr lang="en-US" sz="2400" dirty="0" smtClean="0"/>
              <a:t>, </a:t>
            </a:r>
            <a:r>
              <a:rPr lang="hr-HR" sz="2400" dirty="0" smtClean="0"/>
              <a:t>koja nakon nekoliko koraka algebarske manipulacije</a:t>
            </a:r>
            <a:r>
              <a:rPr lang="en-US" sz="2400" dirty="0" smtClean="0"/>
              <a:t>, </a:t>
            </a:r>
            <a:r>
              <a:rPr lang="hr-HR" sz="2400" dirty="0" smtClean="0"/>
              <a:t>poprima sljedeći oblik: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0" y="528834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err="1" smtClean="0"/>
              <a:t>Disipacijska</a:t>
            </a:r>
            <a:r>
              <a:rPr lang="hr-HR" sz="2400" dirty="0" smtClean="0"/>
              <a:t> funkcija je uvijek pozitivna</a:t>
            </a:r>
            <a:r>
              <a:rPr lang="en-US" sz="2400" dirty="0" smtClean="0"/>
              <a:t> </a:t>
            </a:r>
            <a:r>
              <a:rPr lang="hr-HR" sz="2400" dirty="0" smtClean="0"/>
              <a:t>zbog</a:t>
            </a:r>
            <a:r>
              <a:rPr lang="en-US" sz="2400" dirty="0" smtClean="0"/>
              <a:t> </a:t>
            </a:r>
            <a:r>
              <a:rPr lang="hr-HR" sz="2400" dirty="0" smtClean="0"/>
              <a:t>kvadratnih</a:t>
            </a:r>
            <a:r>
              <a:rPr lang="en-US" sz="2400" dirty="0" smtClean="0"/>
              <a:t> </a:t>
            </a:r>
            <a:r>
              <a:rPr lang="hr-HR" sz="2400" dirty="0" smtClean="0"/>
              <a:t>članova te predstavlja izvor unutrašnje energija uslijed rada na deformaciji  fluidne čestice</a:t>
            </a:r>
            <a:r>
              <a:rPr lang="en-US" sz="2400" dirty="0" smtClean="0"/>
              <a:t>. </a:t>
            </a:r>
            <a:r>
              <a:rPr lang="hr-HR" sz="2400" dirty="0" smtClean="0"/>
              <a:t>Taj rad je ekstrahiran iz mehaničke energije, koja uzrokuje gibanje,</a:t>
            </a:r>
            <a:r>
              <a:rPr lang="en-US" sz="2400" dirty="0" smtClean="0"/>
              <a:t> </a:t>
            </a:r>
            <a:r>
              <a:rPr lang="hr-HR" sz="2400" dirty="0" smtClean="0"/>
              <a:t>i konvertiran</a:t>
            </a:r>
            <a:r>
              <a:rPr lang="en-US" sz="2400" dirty="0" smtClean="0"/>
              <a:t> </a:t>
            </a:r>
            <a:r>
              <a:rPr lang="hr-HR" sz="2400" dirty="0" smtClean="0"/>
              <a:t>je u</a:t>
            </a:r>
            <a:r>
              <a:rPr lang="en-US" sz="2400" dirty="0" smtClean="0"/>
              <a:t> </a:t>
            </a:r>
            <a:r>
              <a:rPr lang="hr-HR" sz="2400" dirty="0" smtClean="0"/>
              <a:t>prirast unutarnje energije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err="1" smtClean="0"/>
              <a:t>Navier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Stokes</a:t>
            </a:r>
            <a:r>
              <a:rPr lang="hr-HR" sz="2800" b="1" dirty="0" smtClean="0"/>
              <a:t> jednadžba za Newton-ovu tekućinu </a:t>
            </a:r>
            <a:endParaRPr lang="hr-HR" sz="2800" b="1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327025" y="1473200"/>
          <a:ext cx="40068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6" name="Jednadžba" r:id="rId3" imgW="2654300" imgH="457200" progId="Equation.3">
                  <p:embed/>
                </p:oleObj>
              </mc:Choice>
              <mc:Fallback>
                <p:oleObj name="Jednadžba" r:id="rId3" imgW="2654300" imgH="45720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1473200"/>
                        <a:ext cx="40068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323528" y="3645024"/>
          <a:ext cx="837723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7" name="Jednadžba" r:id="rId5" imgW="5549900" imgH="647700" progId="Equation.3">
                  <p:embed/>
                </p:oleObj>
              </mc:Choice>
              <mc:Fallback>
                <p:oleObj name="Jednadžba" r:id="rId5" imgW="5549900" imgH="647700" progId="Equation.3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645024"/>
                        <a:ext cx="8377238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730250" y="4638675"/>
          <a:ext cx="120808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8" name="Jednadžba" r:id="rId7" imgW="799753" imgH="291973" progId="Equation.3">
                  <p:embed/>
                </p:oleObj>
              </mc:Choice>
              <mc:Fallback>
                <p:oleObj name="Jednadžba" r:id="rId7" imgW="799753" imgH="291973" progId="Equation.3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4638675"/>
                        <a:ext cx="120808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643570" y="1571612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(10)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8" y="4643446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(11)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Konzervativni oblik jednadžbi strujanja tekućine</a:t>
            </a:r>
            <a:endParaRPr lang="hr-HR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0" y="500042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Konzervativna ili divergentna forma sustava jednadžbi kojom se opisuje  vremenska ovisnost  trodimenzionalnog strujanja tekućine i izmjene  topline</a:t>
            </a:r>
            <a:r>
              <a:rPr lang="en-US" sz="2400" dirty="0" smtClean="0"/>
              <a:t> </a:t>
            </a:r>
            <a:r>
              <a:rPr lang="hr-HR" sz="2400" dirty="0" err="1" smtClean="0"/>
              <a:t>stišljive</a:t>
            </a:r>
            <a:r>
              <a:rPr lang="hr-HR" sz="2400" dirty="0" smtClean="0"/>
              <a:t> Newton-ove tekućine </a:t>
            </a:r>
            <a:r>
              <a:rPr lang="en-US" sz="2400" dirty="0" smtClean="0"/>
              <a:t> </a:t>
            </a:r>
            <a:r>
              <a:rPr lang="hr-HR" sz="2400" dirty="0" smtClean="0"/>
              <a:t>glasi:</a:t>
            </a: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3883025" y="1689100"/>
          <a:ext cx="18986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4" name="Jednadžba" r:id="rId3" imgW="1257300" imgH="457200" progId="Equation.3">
                  <p:embed/>
                </p:oleObj>
              </mc:Choice>
              <mc:Fallback>
                <p:oleObj name="Jednadžba" r:id="rId3" imgW="1257300" imgH="457200" progId="Equation.3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025" y="1689100"/>
                        <a:ext cx="18986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3810000" y="2489200"/>
          <a:ext cx="49291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5" name="Jednadžba" r:id="rId5" imgW="3263900" imgH="457200" progId="Equation.3">
                  <p:embed/>
                </p:oleObj>
              </mc:Choice>
              <mc:Fallback>
                <p:oleObj name="Jednadžba" r:id="rId5" imgW="3263900" imgH="457200" progId="Equation.3">
                  <p:embed/>
                  <p:pic>
                    <p:nvPicPr>
                      <p:cNvPr id="0" name="Picture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489200"/>
                        <a:ext cx="49291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3800475" y="3352800"/>
          <a:ext cx="49101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6" name="Jednadžba" r:id="rId7" imgW="3251200" imgH="482600" progId="Equation.3">
                  <p:embed/>
                </p:oleObj>
              </mc:Choice>
              <mc:Fallback>
                <p:oleObj name="Jednadžba" r:id="rId7" imgW="3251200" imgH="482600" progId="Equation.3">
                  <p:embed/>
                  <p:pic>
                    <p:nvPicPr>
                      <p:cNvPr id="0" name="Picture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3352800"/>
                        <a:ext cx="491013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3800475" y="4216400"/>
          <a:ext cx="51006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7" name="Jednadžba" r:id="rId9" imgW="3378200" imgH="457200" progId="Equation.3">
                  <p:embed/>
                </p:oleObj>
              </mc:Choice>
              <mc:Fallback>
                <p:oleObj name="Jednadžba" r:id="rId9" imgW="3378200" imgH="457200" progId="Equation.3">
                  <p:embed/>
                  <p:pic>
                    <p:nvPicPr>
                      <p:cNvPr id="0" name="Picture 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4216400"/>
                        <a:ext cx="51006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3895725" y="5219700"/>
          <a:ext cx="5264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8" name="Jednadžba" r:id="rId11" imgW="3492500" imgH="457200" progId="Equation.3">
                  <p:embed/>
                </p:oleObj>
              </mc:Choice>
              <mc:Fallback>
                <p:oleObj name="Jednadžba" r:id="rId11" imgW="3492500" imgH="457200" progId="Equation.3">
                  <p:embed/>
                  <p:pic>
                    <p:nvPicPr>
                      <p:cNvPr id="0" name="Picture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5219700"/>
                        <a:ext cx="52641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3923928" y="6093296"/>
          <a:ext cx="2686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89" name="Jednadžba" r:id="rId13" imgW="1778000" imgH="241300" progId="Equation.3">
                  <p:embed/>
                </p:oleObj>
              </mc:Choice>
              <mc:Fallback>
                <p:oleObj name="Jednadžba" r:id="rId13" imgW="1778000" imgH="241300" progId="Equation.3">
                  <p:embed/>
                  <p:pic>
                    <p:nvPicPr>
                      <p:cNvPr id="0" name="Picture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6093296"/>
                        <a:ext cx="26860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1772816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očuvanje mase (kontinuitet):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420888"/>
            <a:ext cx="9286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očuvanje količine gibanja </a:t>
            </a:r>
          </a:p>
          <a:p>
            <a:r>
              <a:rPr lang="hr-HR" sz="2400" dirty="0" smtClean="0"/>
              <a:t>(</a:t>
            </a:r>
            <a:r>
              <a:rPr lang="hr-HR" sz="2400" i="1" dirty="0" smtClean="0"/>
              <a:t>x</a:t>
            </a:r>
            <a:r>
              <a:rPr lang="hr-HR" sz="2400" dirty="0" smtClean="0"/>
              <a:t> smjer ):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3356992"/>
            <a:ext cx="9286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očuvanje količine gibanja </a:t>
            </a:r>
          </a:p>
          <a:p>
            <a:r>
              <a:rPr lang="hr-HR" sz="2400" dirty="0" smtClean="0"/>
              <a:t>(</a:t>
            </a:r>
            <a:r>
              <a:rPr lang="hr-HR" sz="2400" i="1" dirty="0" smtClean="0"/>
              <a:t>y</a:t>
            </a:r>
            <a:r>
              <a:rPr lang="hr-HR" sz="2400" dirty="0" smtClean="0"/>
              <a:t> smjer ):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4293096"/>
            <a:ext cx="9286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očuvanje količine gibanja </a:t>
            </a:r>
          </a:p>
          <a:p>
            <a:r>
              <a:rPr lang="hr-HR" sz="2400" dirty="0" smtClean="0"/>
              <a:t>(</a:t>
            </a:r>
            <a:r>
              <a:rPr lang="hr-HR" sz="2400" i="1" dirty="0" smtClean="0"/>
              <a:t>z</a:t>
            </a:r>
            <a:r>
              <a:rPr lang="hr-HR" sz="2400" dirty="0" smtClean="0"/>
              <a:t> smjer ):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5229200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očuvanje energije: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5949280"/>
            <a:ext cx="928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jednadžbe stanja: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072462" y="1714488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(12)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58116" y="2928934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(13a)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858116" y="3857628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(13b)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858116" y="4714884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(13c)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01024" y="5643578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(14)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58116" y="6273225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(15ab)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4291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Potrebno je naglasiti da pretpostavka termodinamičke ravnoteže nadopunjuje pet parcijalnih diferencijalnih jednadžbi strujanja sa daljnje dvije algebarske jednadžbe (jednadžbe stanja). </a:t>
            </a:r>
          </a:p>
          <a:p>
            <a:endParaRPr lang="hr-HR" sz="1200" dirty="0"/>
          </a:p>
          <a:p>
            <a:r>
              <a:rPr lang="hr-HR" sz="2400" dirty="0" smtClean="0"/>
              <a:t>Uvođenje Newton-ovog modela za opis viskoznih naprezanja u vidu gradijenata komponenti vektora brzine rezultira sa sustavom od sedam jednadžbi i sedam nepoznanica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/>
          </a:p>
          <a:p>
            <a:r>
              <a:rPr lang="hr-HR" sz="2400" dirty="0" smtClean="0"/>
              <a:t>Obzirom da je na raspolaganju dovoljan broj jednadžbi u odnosu na nepoznanice</a:t>
            </a:r>
            <a:r>
              <a:rPr lang="en-US" sz="2400" dirty="0" smtClean="0"/>
              <a:t> </a:t>
            </a:r>
            <a:r>
              <a:rPr lang="hr-HR" sz="2400" dirty="0" smtClean="0"/>
              <a:t>sustav je matematički zatvoren, odnosno moguće ga je riješiti uz primjenu odgovarajućih početnih i rubnih uvjeta.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Konzervativni oblik jednadžbi strujanja tekućine</a:t>
            </a:r>
            <a:endParaRPr lang="hr-HR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Diferencijalna i integralna forma opće jednadžbe pronosa</a:t>
            </a:r>
            <a:endParaRPr lang="hr-HR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0" y="54868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Primjećuju se određene sličnosti između različitih jednadžbi očuvanja. </a:t>
            </a:r>
          </a:p>
          <a:p>
            <a:r>
              <a:rPr lang="hr-HR" sz="2400" dirty="0" smtClean="0"/>
              <a:t>Ukoliko se uvede opća varijabla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dirty="0" smtClean="0">
                <a:sym typeface="Symbol"/>
              </a:rPr>
              <a:t>,</a:t>
            </a:r>
            <a:r>
              <a:rPr lang="en-US" sz="2400" dirty="0" smtClean="0"/>
              <a:t> </a:t>
            </a:r>
            <a:r>
              <a:rPr lang="hr-HR" sz="2400" dirty="0" smtClean="0"/>
              <a:t>konzervativna forma svih jednadžbi strujanja tekućine</a:t>
            </a:r>
            <a:r>
              <a:rPr lang="en-US" sz="2400" dirty="0" smtClean="0"/>
              <a:t>, </a:t>
            </a:r>
            <a:r>
              <a:rPr lang="hr-HR" sz="2400" dirty="0" smtClean="0"/>
              <a:t>uključujući jednadžbe za skalarne veličine poput temperature ili koncentracije </a:t>
            </a:r>
            <a:r>
              <a:rPr lang="hr-HR" sz="2400" dirty="0" err="1" smtClean="0"/>
              <a:t>itd</a:t>
            </a:r>
            <a:r>
              <a:rPr lang="hr-HR" sz="2400" dirty="0" smtClean="0"/>
              <a:t>., može se</a:t>
            </a:r>
            <a:r>
              <a:rPr lang="en-US" sz="2400" dirty="0" smtClean="0"/>
              <a:t> </a:t>
            </a:r>
            <a:r>
              <a:rPr lang="hr-HR" sz="2400" dirty="0" smtClean="0"/>
              <a:t>pisati</a:t>
            </a:r>
            <a:r>
              <a:rPr lang="en-US" sz="2400" dirty="0" smtClean="0"/>
              <a:t> </a:t>
            </a:r>
            <a:r>
              <a:rPr lang="hr-HR" sz="2400" dirty="0" smtClean="0"/>
              <a:t>u slijedećoj formi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tzv</a:t>
            </a:r>
            <a:r>
              <a:rPr lang="hr-HR" sz="2400" dirty="0" smtClean="0"/>
              <a:t>. jednadžbe pronosa za svojstvo</a:t>
            </a:r>
            <a:r>
              <a:rPr lang="en-US" sz="2400" dirty="0" smtClean="0"/>
              <a:t> </a:t>
            </a:r>
            <a:r>
              <a:rPr lang="hr-HR" sz="2400" dirty="0" smtClean="0"/>
              <a:t>tekućine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dirty="0" smtClean="0">
                <a:sym typeface="Symbol"/>
              </a:rPr>
              <a:t> </a:t>
            </a:r>
            <a:r>
              <a:rPr lang="hr-HR" sz="2400" dirty="0" smtClean="0"/>
              <a:t>):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263691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prirasta </a:t>
            </a:r>
            <a:r>
              <a:rPr lang="hr-HR" b="1" i="1" dirty="0" smtClean="0">
                <a:sym typeface="Symbol"/>
              </a:rPr>
              <a:t></a:t>
            </a:r>
            <a:r>
              <a:rPr lang="hr-HR" b="1" dirty="0" smtClean="0"/>
              <a:t> </a:t>
            </a:r>
          </a:p>
          <a:p>
            <a:r>
              <a:rPr lang="hr-HR" b="1" dirty="0" smtClean="0"/>
              <a:t>u elementu tekućine </a:t>
            </a:r>
            <a:endParaRPr lang="hr-H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27809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263691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povećanja </a:t>
            </a:r>
            <a:r>
              <a:rPr lang="hr-HR" b="1" i="1" dirty="0" smtClean="0">
                <a:sym typeface="Symbol"/>
              </a:rPr>
              <a:t> </a:t>
            </a:r>
            <a:r>
              <a:rPr lang="hr-HR" b="1" dirty="0" smtClean="0">
                <a:sym typeface="Symbol"/>
              </a:rPr>
              <a:t>uslijed difuzije</a:t>
            </a:r>
            <a:r>
              <a:rPr lang="hr-HR" b="1" dirty="0" smtClean="0"/>
              <a:t>  </a:t>
            </a:r>
            <a:endParaRPr lang="hr-HR" b="1" dirty="0"/>
          </a:p>
        </p:txBody>
      </p:sp>
      <p:sp>
        <p:nvSpPr>
          <p:cNvPr id="11" name="Rectangle 10"/>
          <p:cNvSpPr/>
          <p:nvPr/>
        </p:nvSpPr>
        <p:spPr>
          <a:xfrm>
            <a:off x="179512" y="2636912"/>
            <a:ext cx="8568952" cy="86409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2627784" y="263691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ukupna rata protoka </a:t>
            </a:r>
            <a:r>
              <a:rPr lang="hr-HR" b="1" i="1" dirty="0" smtClean="0">
                <a:sym typeface="Symbol"/>
              </a:rPr>
              <a:t></a:t>
            </a:r>
            <a:r>
              <a:rPr lang="hr-HR" b="1" dirty="0" smtClean="0"/>
              <a:t> van iz elementa tekućine </a:t>
            </a:r>
            <a:endParaRPr lang="hr-H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16016" y="27809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=</a:t>
            </a:r>
            <a:endParaRPr lang="hr-H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60232" y="27809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948264" y="2564904"/>
            <a:ext cx="1908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povećanja </a:t>
            </a:r>
            <a:r>
              <a:rPr lang="hr-HR" b="1" i="1" dirty="0" smtClean="0">
                <a:sym typeface="Symbol"/>
              </a:rPr>
              <a:t> </a:t>
            </a:r>
            <a:r>
              <a:rPr lang="hr-HR" b="1" dirty="0" smtClean="0">
                <a:sym typeface="Symbol"/>
              </a:rPr>
              <a:t>zbog</a:t>
            </a:r>
            <a:r>
              <a:rPr lang="hr-HR" b="1" i="1" dirty="0" smtClean="0">
                <a:sym typeface="Symbol"/>
              </a:rPr>
              <a:t> </a:t>
            </a:r>
            <a:r>
              <a:rPr lang="hr-HR" b="1" dirty="0" smtClean="0">
                <a:sym typeface="Symbol"/>
              </a:rPr>
              <a:t>djelovanja izvora</a:t>
            </a:r>
            <a:r>
              <a:rPr lang="hr-HR" b="1" dirty="0" smtClean="0"/>
              <a:t>  </a:t>
            </a:r>
            <a:endParaRPr lang="hr-HR" b="1" dirty="0"/>
          </a:p>
        </p:txBody>
      </p:sp>
      <p:sp>
        <p:nvSpPr>
          <p:cNvPr id="17" name="Rectangle 16"/>
          <p:cNvSpPr/>
          <p:nvPr/>
        </p:nvSpPr>
        <p:spPr>
          <a:xfrm>
            <a:off x="0" y="465313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Član</a:t>
            </a:r>
            <a:r>
              <a:rPr lang="hr-HR" sz="2400" b="1" i="1" dirty="0" smtClean="0"/>
              <a:t> r</a:t>
            </a:r>
            <a:r>
              <a:rPr lang="en-US" sz="2400" b="1" i="1" dirty="0" smtClean="0"/>
              <a:t>at</a:t>
            </a:r>
            <a:r>
              <a:rPr lang="hr-HR" sz="2400" b="1" i="1" dirty="0" smtClean="0"/>
              <a:t>e</a:t>
            </a:r>
            <a:r>
              <a:rPr lang="en-US" sz="2400" b="1" i="1" dirty="0" smtClean="0"/>
              <a:t> </a:t>
            </a:r>
            <a:r>
              <a:rPr lang="hr-HR" sz="2400" b="1" i="1" dirty="0" smtClean="0"/>
              <a:t>promjene 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b="1" i="1" dirty="0" err="1" smtClean="0"/>
              <a:t>konvektivni</a:t>
            </a:r>
            <a:r>
              <a:rPr lang="hr-HR" sz="2400" b="1" i="1" dirty="0" smtClean="0"/>
              <a:t> član </a:t>
            </a:r>
            <a:r>
              <a:rPr lang="hr-HR" sz="2400" dirty="0" smtClean="0"/>
              <a:t>su sa lijeve strane</a:t>
            </a:r>
            <a:r>
              <a:rPr lang="en-US" sz="2400" dirty="0" smtClean="0"/>
              <a:t> </a:t>
            </a:r>
            <a:r>
              <a:rPr lang="hr-HR" sz="2400" dirty="0" smtClean="0"/>
              <a:t>dok su članovi </a:t>
            </a:r>
            <a:r>
              <a:rPr lang="en-US" sz="2400" dirty="0" smtClean="0"/>
              <a:t> </a:t>
            </a:r>
            <a:r>
              <a:rPr lang="en-US" sz="2400" b="1" i="1" dirty="0" smtClean="0"/>
              <a:t>dif</a:t>
            </a:r>
            <a:r>
              <a:rPr lang="hr-HR" sz="2400" b="1" i="1" dirty="0" err="1" smtClean="0"/>
              <a:t>uzije</a:t>
            </a:r>
            <a:r>
              <a:rPr lang="en-US" sz="2400" b="1" i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2400" dirty="0" smtClean="0"/>
              <a:t>=</a:t>
            </a:r>
            <a:r>
              <a:rPr lang="hr-HR" sz="2400" dirty="0" smtClean="0"/>
              <a:t> koeficijent difuzije</a:t>
            </a:r>
            <a:r>
              <a:rPr lang="en-US" sz="2400" dirty="0" smtClean="0"/>
              <a:t>)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b="1" i="1" dirty="0" smtClean="0"/>
              <a:t>član izvora </a:t>
            </a:r>
            <a:r>
              <a:rPr lang="hr-HR" sz="2400" dirty="0" smtClean="0"/>
              <a:t>na desnoj strani.</a:t>
            </a: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2428860" y="3786190"/>
          <a:ext cx="4064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3" name="Equation" r:id="rId3" imgW="2692400" imgH="457200" progId="">
                  <p:embed/>
                </p:oleObj>
              </mc:Choice>
              <mc:Fallback>
                <p:oleObj name="Equation" r:id="rId3" imgW="2692400" imgH="4572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3786190"/>
                        <a:ext cx="4064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7358082" y="3857628"/>
            <a:ext cx="1285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(16)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614364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dirty="0" smtClean="0">
                <a:sym typeface="Symbol"/>
              </a:rPr>
              <a:t>NAPOMENA : </a:t>
            </a:r>
            <a:r>
              <a:rPr lang="en-US" sz="2400" i="1" dirty="0" smtClean="0">
                <a:sym typeface="Symbol"/>
              </a:rPr>
              <a:t> </a:t>
            </a:r>
            <a:r>
              <a:rPr lang="hr-HR" sz="2400" i="1" dirty="0" smtClean="0">
                <a:sym typeface="Symbol"/>
              </a:rPr>
              <a:t> </a:t>
            </a:r>
            <a:r>
              <a:rPr lang="hr-HR" sz="2400" dirty="0" smtClean="0">
                <a:sym typeface="Symbol"/>
              </a:rPr>
              <a:t>je očigledno = (promatrano polje / masa )</a:t>
            </a:r>
            <a:endParaRPr lang="hr-H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2425</Words>
  <Application>Microsoft Office PowerPoint</Application>
  <PresentationFormat>On-screen Show (4:3)</PresentationFormat>
  <Paragraphs>246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Equation</vt:lpstr>
      <vt:lpstr>Jednadžba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331</cp:revision>
  <dcterms:created xsi:type="dcterms:W3CDTF">2012-07-09T06:12:43Z</dcterms:created>
  <dcterms:modified xsi:type="dcterms:W3CDTF">2023-10-09T11:38:09Z</dcterms:modified>
</cp:coreProperties>
</file>