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20" r:id="rId17"/>
    <p:sldId id="304" r:id="rId18"/>
    <p:sldId id="305" r:id="rId19"/>
    <p:sldId id="306" r:id="rId20"/>
    <p:sldId id="307" r:id="rId21"/>
    <p:sldId id="308" r:id="rId22"/>
    <p:sldId id="310" r:id="rId23"/>
    <p:sldId id="309" r:id="rId24"/>
    <p:sldId id="311" r:id="rId25"/>
    <p:sldId id="312" r:id="rId26"/>
    <p:sldId id="321" r:id="rId27"/>
    <p:sldId id="313" r:id="rId28"/>
    <p:sldId id="314" r:id="rId29"/>
    <p:sldId id="315" r:id="rId30"/>
    <p:sldId id="316" r:id="rId31"/>
    <p:sldId id="317" r:id="rId32"/>
    <p:sldId id="318" r:id="rId33"/>
    <p:sldId id="319" r:id="rId3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Što je turbulencija?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7148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Reynolds</a:t>
            </a:r>
            <a:r>
              <a:rPr lang="hr-HR" sz="2400" dirty="0" err="1" smtClean="0"/>
              <a:t>ov</a:t>
            </a:r>
            <a:r>
              <a:rPr lang="hr-HR" sz="2400" dirty="0" smtClean="0"/>
              <a:t> broj daje mjeru relativne važnosti </a:t>
            </a:r>
            <a:r>
              <a:rPr lang="hr-HR" sz="2400" dirty="0" err="1" smtClean="0"/>
              <a:t>inercionih</a:t>
            </a:r>
            <a:r>
              <a:rPr lang="hr-HR" sz="2400" dirty="0" smtClean="0"/>
              <a:t> sila (povezanih sa efektima </a:t>
            </a:r>
            <a:r>
              <a:rPr lang="hr-HR" sz="2400" dirty="0" err="1" smtClean="0"/>
              <a:t>konvekcije</a:t>
            </a:r>
            <a:r>
              <a:rPr lang="hr-HR" sz="2400" dirty="0" smtClean="0"/>
              <a:t>) i viskoznih sila.</a:t>
            </a:r>
            <a:endParaRPr lang="hr-HR" sz="2400" i="1" dirty="0"/>
          </a:p>
          <a:p>
            <a:endParaRPr lang="hr-HR" sz="1200" i="1" dirty="0" smtClean="0"/>
          </a:p>
          <a:p>
            <a:r>
              <a:rPr lang="hr-HR" sz="2400" dirty="0" smtClean="0"/>
              <a:t>Eksperimentalnom djelatnosti pokazalo se da strujanje pri vrijednostima </a:t>
            </a:r>
            <a:r>
              <a:rPr lang="hr-HR" sz="2400" dirty="0" err="1" smtClean="0"/>
              <a:t>Reynoldsovog</a:t>
            </a:r>
            <a:r>
              <a:rPr lang="hr-HR" sz="2400" dirty="0" smtClean="0"/>
              <a:t> broja manjeg od </a:t>
            </a:r>
            <a:r>
              <a:rPr lang="hr-HR" sz="2400" dirty="0" err="1" smtClean="0"/>
              <a:t>tzv</a:t>
            </a:r>
            <a:r>
              <a:rPr lang="hr-HR" sz="2400" dirty="0" smtClean="0"/>
              <a:t>. kritičnog</a:t>
            </a:r>
            <a:r>
              <a:rPr lang="en-US" sz="2400" dirty="0" smtClean="0"/>
              <a:t> </a:t>
            </a:r>
            <a:r>
              <a:rPr lang="en-US" sz="2400" i="1" dirty="0" smtClean="0"/>
              <a:t>Re</a:t>
            </a:r>
            <a:r>
              <a:rPr lang="en-US" sz="2400" i="1" baseline="-25000" dirty="0" smtClean="0"/>
              <a:t>crit</a:t>
            </a:r>
            <a:r>
              <a:rPr lang="en-US" sz="2400" i="1" dirty="0" smtClean="0"/>
              <a:t> </a:t>
            </a:r>
            <a:r>
              <a:rPr lang="en-US" sz="2400" dirty="0" smtClean="0"/>
              <a:t> </a:t>
            </a:r>
            <a:r>
              <a:rPr lang="hr-HR" sz="2400" dirty="0" smtClean="0"/>
              <a:t>ima odlike  nemiješanja između međusobnih slojeva (lamina). Taj režim se naziva </a:t>
            </a:r>
            <a:r>
              <a:rPr lang="hr-HR" sz="2400" b="1" i="1" dirty="0" err="1" smtClean="0"/>
              <a:t>laminaran</a:t>
            </a:r>
            <a:r>
              <a:rPr lang="hr-HR" sz="2400" b="1" i="1" dirty="0" smtClean="0"/>
              <a:t>.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dirty="0" smtClean="0"/>
              <a:t>Pri vrijednostima</a:t>
            </a:r>
            <a:r>
              <a:rPr lang="en-US" sz="2400" dirty="0" smtClean="0"/>
              <a:t> Reynolds</a:t>
            </a:r>
            <a:r>
              <a:rPr lang="hr-HR" sz="2400" dirty="0" smtClean="0"/>
              <a:t>-ovog</a:t>
            </a:r>
            <a:r>
              <a:rPr lang="en-US" sz="2400" dirty="0" smtClean="0"/>
              <a:t> </a:t>
            </a:r>
            <a:r>
              <a:rPr lang="hr-HR" sz="2400" dirty="0" smtClean="0"/>
              <a:t>broja</a:t>
            </a:r>
            <a:r>
              <a:rPr lang="en-US" sz="2400" dirty="0" smtClean="0"/>
              <a:t> </a:t>
            </a:r>
            <a:r>
              <a:rPr lang="hr-HR" sz="2400" dirty="0" smtClean="0"/>
              <a:t>iznad</a:t>
            </a:r>
            <a:r>
              <a:rPr lang="en-US" sz="2400" dirty="0" smtClean="0"/>
              <a:t> </a:t>
            </a:r>
            <a:r>
              <a:rPr lang="en-US" sz="2400" i="1" dirty="0" smtClean="0"/>
              <a:t>Re</a:t>
            </a:r>
            <a:r>
              <a:rPr lang="en-US" i="1" dirty="0" smtClean="0"/>
              <a:t>crit</a:t>
            </a:r>
            <a:r>
              <a:rPr lang="en-US" sz="2400" i="1" dirty="0" smtClean="0"/>
              <a:t> </a:t>
            </a:r>
            <a:r>
              <a:rPr lang="hr-HR" sz="2400" dirty="0" smtClean="0"/>
              <a:t>pojavljuje</a:t>
            </a:r>
            <a:r>
              <a:rPr lang="en-US" sz="2400" dirty="0" smtClean="0"/>
              <a:t> </a:t>
            </a:r>
            <a:r>
              <a:rPr lang="hr-HR" sz="2400" dirty="0" smtClean="0"/>
              <a:t>se složeni niz događaja koji u načelu vodi do radikalne promjene karaktera strujanja. U konačnom stadiju strujanje se ponaša kao kaotično i slučajno.</a:t>
            </a:r>
            <a:r>
              <a:rPr lang="en-US" sz="2400" dirty="0" smtClean="0"/>
              <a:t> </a:t>
            </a:r>
            <a:r>
              <a:rPr lang="hr-HR" sz="2400" dirty="0" smtClean="0"/>
              <a:t>Takovo gibanje je u osnovi </a:t>
            </a:r>
            <a:r>
              <a:rPr lang="hr-HR" sz="2400" dirty="0" err="1" smtClean="0"/>
              <a:t>nestacionarno</a:t>
            </a:r>
            <a:r>
              <a:rPr lang="hr-HR" sz="2400" dirty="0" smtClean="0"/>
              <a:t> čak i u uvjetima uspostavljenih konstantnih rubnih uvjeta 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Brzina i svi ostali parametri toka</a:t>
            </a:r>
            <a:r>
              <a:rPr lang="en-US" sz="2400" dirty="0" smtClean="0"/>
              <a:t> </a:t>
            </a:r>
            <a:r>
              <a:rPr lang="hr-HR" sz="2400" dirty="0" smtClean="0"/>
              <a:t>variraju na način koji je kaotičan i slučajan pa se takav režim strujanja naziva </a:t>
            </a:r>
            <a:r>
              <a:rPr lang="en-US" sz="2400" b="1" i="1" dirty="0" smtClean="0"/>
              <a:t>turbulent</a:t>
            </a:r>
            <a:r>
              <a:rPr lang="hr-HR" sz="2400" b="1" i="1" dirty="0" err="1" smtClean="0"/>
              <a:t>nim</a:t>
            </a:r>
            <a:r>
              <a:rPr lang="en-US" sz="2400" dirty="0" smtClean="0"/>
              <a:t>. </a:t>
            </a:r>
            <a:endParaRPr lang="hr-HR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4664"/>
            <a:ext cx="928690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</a:t>
            </a:r>
            <a:r>
              <a:rPr lang="hr-HR" sz="2400" dirty="0" err="1" smtClean="0"/>
              <a:t>nestacionarnom</a:t>
            </a:r>
            <a:r>
              <a:rPr lang="hr-HR" sz="2400" dirty="0" smtClean="0"/>
              <a:t> strujanju </a:t>
            </a:r>
            <a:r>
              <a:rPr lang="hr-HR" sz="2400" dirty="0" err="1" smtClean="0"/>
              <a:t>osrednjena</a:t>
            </a:r>
            <a:r>
              <a:rPr lang="hr-HR" sz="2400" dirty="0" smtClean="0"/>
              <a:t> vrijednost karakteristike u trenutku</a:t>
            </a:r>
            <a:r>
              <a:rPr lang="en-US" sz="2400" dirty="0" smtClean="0"/>
              <a:t> </a:t>
            </a:r>
            <a:r>
              <a:rPr lang="en-US" sz="2400" i="1" dirty="0" smtClean="0"/>
              <a:t>t </a:t>
            </a:r>
            <a:r>
              <a:rPr lang="hr-HR" sz="2400" dirty="0" smtClean="0"/>
              <a:t>je uzeta kao srednjak trenutnih vrijednosti karakteristike kroz odgovarajuće veliki broj identično ponovljenih eksperimenata (</a:t>
            </a:r>
            <a:r>
              <a:rPr lang="hr-HR" sz="2400" dirty="0" err="1" smtClean="0"/>
              <a:t>eng</a:t>
            </a:r>
            <a:r>
              <a:rPr lang="hr-HR" sz="2400" dirty="0" smtClean="0"/>
              <a:t>: “</a:t>
            </a:r>
            <a:r>
              <a:rPr lang="hr-HR" sz="2400" dirty="0" err="1" smtClean="0"/>
              <a:t>ensemble</a:t>
            </a:r>
            <a:r>
              <a:rPr lang="hr-HR" sz="2400" dirty="0" smtClean="0"/>
              <a:t> </a:t>
            </a:r>
            <a:r>
              <a:rPr lang="hr-HR" sz="2400" dirty="0" err="1" smtClean="0"/>
              <a:t>average</a:t>
            </a:r>
            <a:r>
              <a:rPr lang="hr-HR" sz="2400" dirty="0" smtClean="0"/>
              <a:t>”). </a:t>
            </a:r>
          </a:p>
          <a:p>
            <a:endParaRPr lang="hr-HR" sz="1200" dirty="0" smtClean="0"/>
          </a:p>
          <a:p>
            <a:r>
              <a:rPr lang="hr-HR" sz="2400" dirty="0" smtClean="0"/>
              <a:t>Najkompaktniji opis osnovnih karakteristika fluktuirajućih komponenti turbulentnog strujanja dan je u statističkom smislu. Opis primijenjen za odstupanje fluktuacije 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i="1" dirty="0" smtClean="0"/>
              <a:t>′ </a:t>
            </a:r>
            <a:r>
              <a:rPr lang="hr-HR" sz="2400" i="1" dirty="0" smtClean="0"/>
              <a:t> </a:t>
            </a:r>
            <a:r>
              <a:rPr lang="hr-HR" sz="2400" dirty="0" smtClean="0"/>
              <a:t>oko </a:t>
            </a:r>
            <a:r>
              <a:rPr lang="hr-HR" sz="2400" dirty="0" err="1" smtClean="0"/>
              <a:t>osrednjene</a:t>
            </a:r>
            <a:r>
              <a:rPr lang="hr-HR" sz="2400" dirty="0" smtClean="0"/>
              <a:t> vrijednosti </a:t>
            </a:r>
            <a:r>
              <a:rPr lang="en-US" sz="2400" dirty="0" smtClean="0">
                <a:sym typeface="Symbol"/>
              </a:rPr>
              <a:t></a:t>
            </a:r>
            <a:r>
              <a:rPr lang="en-US" sz="2400" dirty="0" smtClean="0"/>
              <a:t> </a:t>
            </a:r>
            <a:r>
              <a:rPr lang="hr-HR" sz="2400" dirty="0" smtClean="0"/>
              <a:t>su</a:t>
            </a:r>
            <a:r>
              <a:rPr lang="en-US" sz="2400" dirty="0" smtClean="0"/>
              <a:t> </a:t>
            </a:r>
            <a:r>
              <a:rPr lang="en-US" sz="2400" b="1" i="1" dirty="0" err="1" smtClean="0"/>
              <a:t>vari</a:t>
            </a:r>
            <a:r>
              <a:rPr lang="hr-HR" sz="2400" b="1" i="1" dirty="0" smtClean="0"/>
              <a:t>j</a:t>
            </a:r>
            <a:r>
              <a:rPr lang="en-US" sz="2400" b="1" i="1" dirty="0" err="1" smtClean="0"/>
              <a:t>anc</a:t>
            </a:r>
            <a:r>
              <a:rPr lang="hr-HR" sz="2400" b="1" i="1" dirty="0" smtClean="0"/>
              <a:t>a</a:t>
            </a:r>
            <a:r>
              <a:rPr lang="en-US" sz="2400" b="1" i="1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b="1" i="1" dirty="0" smtClean="0"/>
              <a:t>korijen srednjeg kvadrata odstupanja </a:t>
            </a:r>
            <a:r>
              <a:rPr lang="hr-HR" sz="2400" dirty="0" smtClean="0"/>
              <a:t>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dirty="0" smtClean="0"/>
              <a:t>root mean square </a:t>
            </a:r>
            <a:r>
              <a:rPr lang="hr-HR" sz="2400" dirty="0" smtClean="0"/>
              <a:t> - </a:t>
            </a:r>
            <a:r>
              <a:rPr lang="en-US" sz="2400" dirty="0" err="1" smtClean="0"/>
              <a:t>r.m.s</a:t>
            </a:r>
            <a:r>
              <a:rPr lang="en-US" sz="2400" dirty="0" smtClean="0"/>
              <a:t>.):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365010"/>
            <a:ext cx="928690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</a:t>
            </a:r>
            <a:r>
              <a:rPr lang="en-US" sz="2400" dirty="0" smtClean="0"/>
              <a:t>.</a:t>
            </a:r>
            <a:r>
              <a:rPr lang="en-US" sz="2400" dirty="0" err="1" smtClean="0"/>
              <a:t>m.s</a:t>
            </a:r>
            <a:r>
              <a:rPr lang="en-US" sz="2400" dirty="0" smtClean="0"/>
              <a:t>. </a:t>
            </a:r>
            <a:r>
              <a:rPr lang="hr-HR" sz="2400" dirty="0" smtClean="0"/>
              <a:t>vrijednosti komponenti brzine su od posebnog značenja</a:t>
            </a:r>
            <a:r>
              <a:rPr lang="en-US" sz="2400" dirty="0" smtClean="0"/>
              <a:t> </a:t>
            </a:r>
            <a:r>
              <a:rPr lang="hr-HR" sz="2400" dirty="0" smtClean="0"/>
              <a:t>zbog njihovog relativno jednostavnog eksperimentalnog registriranja  te značenja</a:t>
            </a:r>
            <a:r>
              <a:rPr lang="en-US" sz="2400" dirty="0" smtClean="0"/>
              <a:t> </a:t>
            </a:r>
            <a:r>
              <a:rPr lang="hr-HR" sz="2400" dirty="0" smtClean="0"/>
              <a:t>prosječnog (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) intenziteta fluktuacije brzina.</a:t>
            </a:r>
          </a:p>
          <a:p>
            <a:endParaRPr lang="hr-HR" sz="1200" dirty="0" smtClean="0"/>
          </a:p>
          <a:p>
            <a:r>
              <a:rPr lang="hr-HR" sz="2400" dirty="0" smtClean="0"/>
              <a:t>Varijance fluktuacije brzina                      koristiti će se u NS jednadžbi. One su proporcionalne protocima količine gibanja, induciranim s </a:t>
            </a:r>
            <a:r>
              <a:rPr lang="hr-HR" sz="2400" dirty="0" smtClean="0"/>
              <a:t>turbulentnim </a:t>
            </a:r>
            <a:r>
              <a:rPr lang="hr-HR" sz="2400" dirty="0" err="1" smtClean="0"/>
              <a:t>vrtlozima</a:t>
            </a:r>
            <a:r>
              <a:rPr lang="hr-HR" sz="2400" dirty="0" smtClean="0"/>
              <a:t>. Time se uzrokuju dodatna normalna naprezanja.                                                                                        </a:t>
            </a:r>
            <a:r>
              <a:rPr lang="en-US" sz="2400" dirty="0" smtClean="0"/>
              <a:t>  </a:t>
            </a:r>
            <a:r>
              <a:rPr lang="hr-HR" sz="2400" dirty="0" smtClean="0"/>
              <a:t>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Opis turbulentnog strujanja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11760" y="3789040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(4)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48264" y="3717032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(5)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69875" y="3617913"/>
          <a:ext cx="1909763" cy="792162"/>
        </p:xfrm>
        <a:graphic>
          <a:graphicData uri="http://schemas.openxmlformats.org/presentationml/2006/ole">
            <p:oleObj spid="_x0000_s3140" name="Equation" r:id="rId3" imgW="1269449" imgH="533169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131840" y="3573016"/>
          <a:ext cx="3738563" cy="857250"/>
        </p:xfrm>
        <a:graphic>
          <a:graphicData uri="http://schemas.openxmlformats.org/presentationml/2006/ole">
            <p:oleObj spid="_x0000_s3141" name="Jednadžba" r:id="rId4" imgW="2476500" imgH="5715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563888" y="5661248"/>
          <a:ext cx="1227138" cy="457200"/>
        </p:xfrm>
        <a:graphic>
          <a:graphicData uri="http://schemas.openxmlformats.org/presentationml/2006/ole">
            <p:oleObj spid="_x0000_s3142" name="Jednadžba" r:id="rId5" imgW="812447" imgH="30466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76672"/>
            <a:ext cx="9286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Ukupna turbulentna kinetička energija </a:t>
            </a:r>
            <a:r>
              <a:rPr lang="hr-HR" sz="2400" i="1" dirty="0" smtClean="0"/>
              <a:t>k</a:t>
            </a:r>
            <a:r>
              <a:rPr lang="hr-HR" sz="2400" dirty="0" smtClean="0"/>
              <a:t> po jedinici mase u nekoj točki definira se izrazom</a:t>
            </a:r>
            <a:r>
              <a:rPr lang="en-US" sz="2400" dirty="0" smtClean="0"/>
              <a:t>:</a:t>
            </a:r>
            <a:endParaRPr lang="hr-HR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0" y="1916832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Intenzitet turbulencije </a:t>
            </a:r>
            <a:r>
              <a:rPr lang="en-US" sz="2400" i="1" dirty="0" smtClean="0"/>
              <a:t>T</a:t>
            </a:r>
            <a:r>
              <a:rPr lang="en-US" i="1" dirty="0" smtClean="0"/>
              <a:t>i</a:t>
            </a:r>
            <a:r>
              <a:rPr lang="en-US" sz="2400" i="1" dirty="0" smtClean="0"/>
              <a:t> </a:t>
            </a:r>
            <a:r>
              <a:rPr lang="hr-HR" sz="2400" dirty="0" smtClean="0"/>
              <a:t>je srednji </a:t>
            </a:r>
            <a:r>
              <a:rPr lang="en-US" sz="2400" dirty="0" err="1" smtClean="0"/>
              <a:t>r.m.s</a:t>
            </a:r>
            <a:r>
              <a:rPr lang="en-US" sz="2400" dirty="0" smtClean="0"/>
              <a:t>. </a:t>
            </a:r>
            <a:r>
              <a:rPr lang="hr-HR" sz="2400" dirty="0" smtClean="0"/>
              <a:t>brzine</a:t>
            </a:r>
            <a:r>
              <a:rPr lang="en-US" sz="2400" dirty="0" smtClean="0"/>
              <a:t> </a:t>
            </a:r>
            <a:r>
              <a:rPr lang="hr-HR" sz="2400" dirty="0" smtClean="0"/>
              <a:t>podijeljen s referentnom srednjom brzinom strujanja </a:t>
            </a:r>
            <a:r>
              <a:rPr lang="en-US" sz="2400" i="1" dirty="0" err="1" smtClean="0"/>
              <a:t>U</a:t>
            </a:r>
            <a:r>
              <a:rPr lang="en-US" i="1" dirty="0" err="1" smtClean="0"/>
              <a:t>ref</a:t>
            </a:r>
            <a:r>
              <a:rPr lang="en-US" sz="2400" i="1" dirty="0" smtClean="0"/>
              <a:t> </a:t>
            </a:r>
            <a:r>
              <a:rPr lang="hr-HR" sz="2400" i="1" dirty="0" smtClean="0"/>
              <a:t> </a:t>
            </a:r>
            <a:r>
              <a:rPr lang="hr-HR" sz="2400" dirty="0" smtClean="0"/>
              <a:t>te je vezan na turbulentnu kinetičku energiju </a:t>
            </a:r>
            <a:r>
              <a:rPr lang="en-US" sz="2400" i="1" dirty="0" smtClean="0"/>
              <a:t>k</a:t>
            </a:r>
            <a:r>
              <a:rPr lang="hr-HR" sz="2400" i="1" dirty="0" smtClean="0"/>
              <a:t> </a:t>
            </a:r>
            <a:r>
              <a:rPr lang="hr-HR" sz="2400" dirty="0" smtClean="0"/>
              <a:t>na slijedeći način: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4293096"/>
            <a:ext cx="92869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Varijanca se također naziva drugi moment fluktuacija</a:t>
            </a:r>
            <a:r>
              <a:rPr lang="en-US" sz="2400" dirty="0" smtClean="0"/>
              <a:t>. </a:t>
            </a:r>
            <a:r>
              <a:rPr lang="hr-HR" sz="2400" dirty="0" smtClean="0"/>
              <a:t>Važan detalj strukture fluktuacija je sadržan u momentima sačinjenim od para različitih varijabli</a:t>
            </a:r>
            <a:r>
              <a:rPr lang="en-US" sz="2400" dirty="0" smtClean="0"/>
              <a:t>.</a:t>
            </a:r>
            <a:r>
              <a:rPr lang="hr-HR" sz="2400" dirty="0" smtClean="0"/>
              <a:t> Primjerice</a:t>
            </a:r>
            <a:r>
              <a:rPr lang="en-US" sz="2400" dirty="0" smtClean="0"/>
              <a:t>, </a:t>
            </a:r>
            <a:r>
              <a:rPr lang="hr-HR" sz="2400" dirty="0" smtClean="0"/>
              <a:t>promatramo karakteristike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dirty="0" smtClean="0"/>
              <a:t> = </a:t>
            </a:r>
            <a:r>
              <a:rPr lang="en-US" sz="2400" dirty="0" smtClean="0">
                <a:sym typeface="Symbol"/>
              </a:rPr>
              <a:t></a:t>
            </a:r>
            <a:r>
              <a:rPr lang="en-US" sz="2400" dirty="0" smtClean="0"/>
              <a:t> +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i="1" dirty="0" smtClean="0"/>
              <a:t>′</a:t>
            </a:r>
            <a:r>
              <a:rPr lang="hr-HR" sz="2400" dirty="0" smtClean="0"/>
              <a:t> i</a:t>
            </a:r>
            <a:r>
              <a:rPr lang="en-US" sz="2400" dirty="0" smtClean="0"/>
              <a:t> </a:t>
            </a:r>
            <a:r>
              <a:rPr lang="hr-HR" sz="2400" dirty="0" smtClean="0"/>
              <a:t>        </a:t>
            </a:r>
            <a:r>
              <a:rPr lang="en-US" sz="2400" i="1" dirty="0" smtClean="0">
                <a:sym typeface="Symbol"/>
              </a:rPr>
              <a:t>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 =</a:t>
            </a:r>
            <a:r>
              <a:rPr lang="en-US" sz="2400" dirty="0" smtClean="0">
                <a:sym typeface="Symbol"/>
              </a:rPr>
              <a:t></a:t>
            </a:r>
            <a:r>
              <a:rPr lang="hr-HR" sz="2400" dirty="0" smtClean="0">
                <a:sym typeface="Symbol"/>
              </a:rPr>
              <a:t>+</a:t>
            </a:r>
            <a:r>
              <a:rPr lang="en-US" sz="2400" i="1" dirty="0" smtClean="0">
                <a:sym typeface="Symbol"/>
              </a:rPr>
              <a:t></a:t>
            </a:r>
            <a:r>
              <a:rPr lang="hr-HR" sz="2400" dirty="0" smtClean="0">
                <a:sym typeface="Symbol"/>
              </a:rPr>
              <a:t> </a:t>
            </a:r>
            <a:r>
              <a:rPr lang="en-US" sz="2400" dirty="0" smtClean="0"/>
              <a:t>′ </a:t>
            </a:r>
            <a:r>
              <a:rPr lang="hr-HR" sz="2400" dirty="0" smtClean="0"/>
              <a:t>sa    </a:t>
            </a:r>
            <a:r>
              <a:rPr lang="en-US" sz="2400" dirty="0" smtClean="0"/>
              <a:t> </a:t>
            </a:r>
            <a:r>
              <a:rPr lang="hr-HR" sz="2400" dirty="0" smtClean="0"/>
              <a:t>          </a:t>
            </a:r>
            <a:r>
              <a:rPr lang="en-US" sz="2400" dirty="0" smtClean="0"/>
              <a:t>. </a:t>
            </a:r>
            <a:r>
              <a:rPr lang="hr-HR" sz="2400" dirty="0" smtClean="0"/>
              <a:t>Njihov</a:t>
            </a:r>
            <a:r>
              <a:rPr lang="en-US" sz="2400" dirty="0" smtClean="0"/>
              <a:t> </a:t>
            </a:r>
            <a:r>
              <a:rPr lang="hr-HR" sz="2400" b="1" i="1" dirty="0" smtClean="0"/>
              <a:t>drugi moment </a:t>
            </a:r>
            <a:r>
              <a:rPr lang="hr-HR" sz="2400" dirty="0" smtClean="0"/>
              <a:t>je d</a:t>
            </a:r>
            <a:r>
              <a:rPr lang="en-US" sz="2400" dirty="0" smtClean="0"/>
              <a:t>e</a:t>
            </a:r>
            <a:r>
              <a:rPr lang="hr-HR" sz="2400" dirty="0" err="1" smtClean="0"/>
              <a:t>finiran</a:t>
            </a:r>
            <a:r>
              <a:rPr lang="hr-HR" sz="2400" dirty="0" smtClean="0"/>
              <a:t> kao :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Opis turbulentnog strujanja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55776" y="1340768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(6)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55776" y="3501008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(7)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83768" y="609329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(8)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9512" y="1268760"/>
          <a:ext cx="2147887" cy="666750"/>
        </p:xfrm>
        <a:graphic>
          <a:graphicData uri="http://schemas.openxmlformats.org/presentationml/2006/ole">
            <p:oleObj spid="_x0000_s4187" name="Jednadžba" r:id="rId3" imgW="1422400" imgH="4445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51520" y="3140968"/>
          <a:ext cx="1438275" cy="1200150"/>
        </p:xfrm>
        <a:graphic>
          <a:graphicData uri="http://schemas.openxmlformats.org/presentationml/2006/ole">
            <p:oleObj spid="_x0000_s4188" name="Jednadžba" r:id="rId4" imgW="952087" imgH="799753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691680" y="5445224"/>
          <a:ext cx="1016000" cy="400050"/>
        </p:xfrm>
        <a:graphic>
          <a:graphicData uri="http://schemas.openxmlformats.org/presentationml/2006/ole">
            <p:oleObj spid="_x0000_s4189" name="Jednadžba" r:id="rId5" imgW="672808" imgH="266584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51520" y="5949280"/>
          <a:ext cx="2051050" cy="742950"/>
        </p:xfrm>
        <a:graphic>
          <a:graphicData uri="http://schemas.openxmlformats.org/presentationml/2006/ole">
            <p:oleObj spid="_x0000_s4190" name="Jednadžba" r:id="rId6" imgW="1358310" imgH="49508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92869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Kada bi brzinske fluktuacije u različitim smjerovima bile neovisne i slučajne njihova drugi moment komponenti brzina                         bio bi  jednak nuli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en-US" sz="1200" dirty="0" smtClean="0"/>
          </a:p>
          <a:p>
            <a:r>
              <a:rPr lang="hr-HR" sz="2400" dirty="0" smtClean="0"/>
              <a:t>T</a:t>
            </a:r>
            <a:r>
              <a:rPr lang="en-US" sz="2400" dirty="0" err="1" smtClean="0"/>
              <a:t>urbule</a:t>
            </a:r>
            <a:r>
              <a:rPr lang="hr-HR" sz="2400" dirty="0" err="1" smtClean="0"/>
              <a:t>ncija</a:t>
            </a:r>
            <a:r>
              <a:rPr lang="hr-HR" sz="2400" dirty="0" smtClean="0"/>
              <a:t> je povezana sa vrtložnom strukturom toka a inducirane brzinske komponente su kaotične, no ne i neovisne. Prema tome njihov drugi</a:t>
            </a:r>
            <a:r>
              <a:rPr lang="en-US" sz="2400" dirty="0" smtClean="0"/>
              <a:t> </a:t>
            </a:r>
            <a:r>
              <a:rPr lang="hr-HR" sz="2400" dirty="0" smtClean="0"/>
              <a:t>moment nije nula. </a:t>
            </a:r>
          </a:p>
          <a:p>
            <a:endParaRPr lang="hr-HR" sz="1200" dirty="0" smtClean="0"/>
          </a:p>
          <a:p>
            <a:r>
              <a:rPr lang="hr-HR" sz="2400" dirty="0" smtClean="0"/>
              <a:t>U vremenski </a:t>
            </a:r>
            <a:r>
              <a:rPr lang="hr-HR" sz="2400" dirty="0" err="1" smtClean="0"/>
              <a:t>osrednjenim</a:t>
            </a:r>
            <a:r>
              <a:rPr lang="en-US" sz="2400" dirty="0" smtClean="0"/>
              <a:t> </a:t>
            </a:r>
            <a:r>
              <a:rPr lang="en-US" sz="2400" dirty="0" err="1" smtClean="0"/>
              <a:t>Navier</a:t>
            </a:r>
            <a:r>
              <a:rPr lang="en-US" sz="2400" dirty="0" smtClean="0"/>
              <a:t>–Stokes </a:t>
            </a:r>
            <a:r>
              <a:rPr lang="hr-HR" sz="2400" dirty="0" smtClean="0"/>
              <a:t>jednadžbama</a:t>
            </a:r>
            <a:endParaRPr lang="en-US" sz="2400" dirty="0" smtClean="0"/>
          </a:p>
          <a:p>
            <a:r>
              <a:rPr lang="hr-HR" sz="2400" dirty="0" smtClean="0"/>
              <a:t>predstavljaju </a:t>
            </a:r>
            <a:r>
              <a:rPr lang="hr-HR" sz="2400" dirty="0" err="1" smtClean="0"/>
              <a:t>flukseve</a:t>
            </a:r>
            <a:r>
              <a:rPr lang="hr-HR" sz="2400" dirty="0" smtClean="0"/>
              <a:t> (protoke) turbulentnih količina gibanja</a:t>
            </a:r>
            <a:r>
              <a:rPr lang="en-US" sz="2400" dirty="0" smtClean="0"/>
              <a:t> </a:t>
            </a:r>
            <a:r>
              <a:rPr lang="hr-HR" sz="2400" dirty="0" smtClean="0"/>
              <a:t>koji su blisko povezani sa dodatnim posmičnim naprezanjima koja djeluju na element tekućine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en-US" sz="1200" dirty="0" smtClean="0"/>
          </a:p>
          <a:p>
            <a:r>
              <a:rPr lang="hr-HR" sz="2400" dirty="0" smtClean="0"/>
              <a:t>M</a:t>
            </a:r>
            <a:r>
              <a:rPr lang="en-US" sz="2400" dirty="0" err="1" smtClean="0"/>
              <a:t>oment</a:t>
            </a:r>
            <a:r>
              <a:rPr lang="hr-HR" sz="2400" dirty="0" smtClean="0"/>
              <a:t>i tlaka i brzine</a:t>
            </a:r>
            <a:r>
              <a:rPr lang="en-US" sz="2400" dirty="0" smtClean="0"/>
              <a:t> </a:t>
            </a:r>
            <a:r>
              <a:rPr lang="hr-HR" sz="2400" dirty="0" smtClean="0"/>
              <a:t>                 </a:t>
            </a:r>
            <a:r>
              <a:rPr lang="hr-HR" sz="2400" dirty="0" err="1" smtClean="0"/>
              <a:t>itd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imaju ulogu u difuziji turbulentne energije.</a:t>
            </a:r>
          </a:p>
          <a:p>
            <a:endParaRPr lang="hr-HR" sz="1200" dirty="0" smtClean="0"/>
          </a:p>
          <a:p>
            <a:r>
              <a:rPr lang="hr-HR" sz="2400" dirty="0" smtClean="0"/>
              <a:t>Daljnje dodatne informacije o raspodjeli fluktuacija mogu se dobiti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hr-HR" sz="2400" dirty="0" smtClean="0"/>
              <a:t>z momenata višeg reda</a:t>
            </a:r>
            <a:r>
              <a:rPr lang="en-US" sz="2400" dirty="0" smtClean="0"/>
              <a:t>. 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Opis turbulentnog strujanja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372200" y="908720"/>
          <a:ext cx="1535113" cy="400050"/>
        </p:xfrm>
        <a:graphic>
          <a:graphicData uri="http://schemas.openxmlformats.org/presentationml/2006/ole">
            <p:oleObj spid="_x0000_s5190" name="Jednadžba" r:id="rId3" imgW="1015559" imgH="266584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915816" y="4797152"/>
          <a:ext cx="958850" cy="400050"/>
        </p:xfrm>
        <a:graphic>
          <a:graphicData uri="http://schemas.openxmlformats.org/presentationml/2006/ole">
            <p:oleObj spid="_x0000_s5191" name="Jednadžba" r:id="rId4" imgW="634449" imgH="266469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948264" y="3068960"/>
          <a:ext cx="1535113" cy="400050"/>
        </p:xfrm>
        <a:graphic>
          <a:graphicData uri="http://schemas.openxmlformats.org/presentationml/2006/ole">
            <p:oleObj spid="_x0000_s5192" name="Jednadžba" r:id="rId5" imgW="1015559" imgH="26658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Više detaljnih informacija</a:t>
            </a:r>
            <a:r>
              <a:rPr lang="en-US" sz="2400" dirty="0" smtClean="0"/>
              <a:t> </a:t>
            </a:r>
            <a:r>
              <a:rPr lang="hr-HR" sz="2400" dirty="0" smtClean="0"/>
              <a:t>o strukturi fluktuacija može se dobiti analizom odnosa između vrijednosti fluktuacija u različitim vremenskim terminima</a:t>
            </a:r>
            <a:r>
              <a:rPr lang="en-US" sz="2400" dirty="0" smtClean="0"/>
              <a:t>. </a:t>
            </a:r>
            <a:r>
              <a:rPr lang="hr-HR" sz="2400" b="1" i="1" dirty="0" smtClean="0"/>
              <a:t>A</a:t>
            </a:r>
            <a:r>
              <a:rPr lang="en-US" sz="2400" b="1" i="1" dirty="0" err="1" smtClean="0"/>
              <a:t>uto</a:t>
            </a:r>
            <a:r>
              <a:rPr lang="hr-HR" sz="2400" b="1" i="1" dirty="0" smtClean="0"/>
              <a:t>korelacijska</a:t>
            </a:r>
            <a:r>
              <a:rPr lang="en-US" sz="2400" b="1" i="1" dirty="0" smtClean="0"/>
              <a:t> </a:t>
            </a:r>
            <a:r>
              <a:rPr lang="en-US" sz="2400" dirty="0" smtClean="0"/>
              <a:t>fun</a:t>
            </a:r>
            <a:r>
              <a:rPr lang="hr-HR" sz="2400" dirty="0" err="1" smtClean="0"/>
              <a:t>kcija</a:t>
            </a:r>
            <a:r>
              <a:rPr lang="en-US" sz="2400" b="1" i="1" dirty="0" smtClean="0"/>
              <a:t> </a:t>
            </a:r>
            <a:r>
              <a:rPr lang="en-US" sz="2400" i="1" dirty="0" smtClean="0"/>
              <a:t>R</a:t>
            </a:r>
            <a:r>
              <a:rPr lang="en-US" i="1" dirty="0" smtClean="0">
                <a:sym typeface="Symbol"/>
              </a:rPr>
              <a:t></a:t>
            </a:r>
            <a:r>
              <a:rPr lang="en-US" i="1" dirty="0" smtClean="0"/>
              <a:t>′</a:t>
            </a:r>
            <a:r>
              <a:rPr lang="en-US" i="1" dirty="0" smtClean="0">
                <a:sym typeface="Symbol"/>
              </a:rPr>
              <a:t></a:t>
            </a:r>
            <a:r>
              <a:rPr lang="en-US" i="1" dirty="0" smtClean="0"/>
              <a:t>′</a:t>
            </a:r>
            <a:r>
              <a:rPr lang="hr-HR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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) </a:t>
            </a:r>
            <a:r>
              <a:rPr lang="hr-HR" sz="2400" dirty="0" smtClean="0"/>
              <a:t>definirana je izrazom: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0" y="2571744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Slično tome</a:t>
            </a:r>
            <a:r>
              <a:rPr lang="en-US" sz="2400" dirty="0" smtClean="0"/>
              <a:t>, </a:t>
            </a:r>
            <a:r>
              <a:rPr lang="hr-HR" sz="2400" dirty="0" smtClean="0"/>
              <a:t>moguće je definirati daljnju</a:t>
            </a:r>
            <a:r>
              <a:rPr lang="en-US" sz="2400" dirty="0" smtClean="0"/>
              <a:t> </a:t>
            </a:r>
            <a:r>
              <a:rPr lang="en-US" sz="2400" b="1" i="1" dirty="0" smtClean="0"/>
              <a:t>auto</a:t>
            </a:r>
            <a:r>
              <a:rPr lang="hr-HR" sz="2400" b="1" i="1" dirty="0" smtClean="0"/>
              <a:t>korelacijsku</a:t>
            </a:r>
            <a:r>
              <a:rPr lang="en-US" sz="2400" b="1" i="1" dirty="0" smtClean="0"/>
              <a:t> </a:t>
            </a:r>
            <a:r>
              <a:rPr lang="en-US" sz="2400" dirty="0" smtClean="0"/>
              <a:t>fun</a:t>
            </a:r>
            <a:r>
              <a:rPr lang="hr-HR" sz="2400" dirty="0" err="1" smtClean="0"/>
              <a:t>kciju</a:t>
            </a:r>
            <a:r>
              <a:rPr lang="en-US" sz="2400" b="1" i="1" dirty="0" smtClean="0"/>
              <a:t> </a:t>
            </a:r>
            <a:endParaRPr lang="hr-HR" sz="2400" b="1" i="1" dirty="0" smtClean="0"/>
          </a:p>
          <a:p>
            <a:r>
              <a:rPr lang="en-US" sz="2400" i="1" dirty="0" smtClean="0"/>
              <a:t>R</a:t>
            </a:r>
            <a:r>
              <a:rPr lang="en-US" i="1" dirty="0" smtClean="0">
                <a:sym typeface="Symbol"/>
              </a:rPr>
              <a:t></a:t>
            </a:r>
            <a:r>
              <a:rPr lang="en-US" i="1" dirty="0" smtClean="0"/>
              <a:t>′</a:t>
            </a:r>
            <a:r>
              <a:rPr lang="en-US" i="1" dirty="0" smtClean="0">
                <a:sym typeface="Symbol"/>
              </a:rPr>
              <a:t></a:t>
            </a:r>
            <a:r>
              <a:rPr lang="en-US" i="1" dirty="0" smtClean="0"/>
              <a:t>′</a:t>
            </a:r>
            <a:r>
              <a:rPr lang="hr-HR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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) </a:t>
            </a:r>
            <a:r>
              <a:rPr lang="hr-HR" sz="2400" dirty="0" smtClean="0"/>
              <a:t>temeljenu na</a:t>
            </a:r>
            <a:r>
              <a:rPr lang="en-US" sz="2400" dirty="0" smtClean="0"/>
              <a:t> </a:t>
            </a:r>
            <a:r>
              <a:rPr lang="hr-HR" sz="2400" dirty="0" smtClean="0"/>
              <a:t>dva mjerenje u istom terminu, na dvije pozicije sa određenim međusobnim razmakom</a:t>
            </a:r>
            <a:r>
              <a:rPr lang="en-US" sz="2400" dirty="0" smtClean="0"/>
              <a:t>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4581128"/>
            <a:ext cx="92869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Kada je vremenski pomak</a:t>
            </a:r>
            <a:r>
              <a:rPr lang="en-US" sz="2400" i="1" dirty="0" smtClean="0">
                <a:sym typeface="Symbol"/>
              </a:rPr>
              <a:t>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(</a:t>
            </a:r>
            <a:r>
              <a:rPr lang="hr-HR" sz="2400" dirty="0" smtClean="0"/>
              <a:t>ili prostorni pomak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</a:t>
            </a:r>
            <a:r>
              <a:rPr lang="en-US" sz="2400" i="1" dirty="0" smtClean="0"/>
              <a:t> </a:t>
            </a:r>
            <a:r>
              <a:rPr lang="en-US" sz="2400" dirty="0" smtClean="0"/>
              <a:t>) </a:t>
            </a:r>
            <a:r>
              <a:rPr lang="hr-HR" sz="2400" dirty="0" smtClean="0"/>
              <a:t>nula, vrijednost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i="1" dirty="0" smtClean="0">
                <a:sym typeface="Symbol"/>
              </a:rPr>
              <a:t></a:t>
            </a:r>
            <a:r>
              <a:rPr lang="en-US" i="1" dirty="0" smtClean="0"/>
              <a:t>′</a:t>
            </a:r>
            <a:r>
              <a:rPr lang="en-US" i="1" dirty="0" smtClean="0">
                <a:sym typeface="Symbol"/>
              </a:rPr>
              <a:t></a:t>
            </a:r>
            <a:r>
              <a:rPr lang="en-US" i="1" dirty="0" smtClean="0"/>
              <a:t>′</a:t>
            </a:r>
            <a:r>
              <a:rPr lang="hr-HR" dirty="0" smtClean="0"/>
              <a:t> </a:t>
            </a:r>
            <a:r>
              <a:rPr lang="hr-HR" sz="2400" dirty="0" smtClean="0"/>
              <a:t>korespondira</a:t>
            </a:r>
            <a:r>
              <a:rPr lang="en-US" sz="2400" dirty="0" smtClean="0"/>
              <a:t> </a:t>
            </a:r>
            <a:r>
              <a:rPr lang="hr-HR" sz="2400" dirty="0" smtClean="0"/>
              <a:t>varijanci</a:t>
            </a:r>
            <a:r>
              <a:rPr lang="en-US" sz="2400" dirty="0" smtClean="0"/>
              <a:t> </a:t>
            </a:r>
            <a:r>
              <a:rPr lang="hr-HR" sz="2400" dirty="0" smtClean="0"/>
              <a:t>i poprima najveću moguću vrijednost.</a:t>
            </a:r>
          </a:p>
          <a:p>
            <a:endParaRPr lang="hr-HR" sz="1200" dirty="0" smtClean="0"/>
          </a:p>
          <a:p>
            <a:r>
              <a:rPr lang="hr-HR" sz="2400" dirty="0" smtClean="0"/>
              <a:t>Ponašanje fluktuacija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i="1" dirty="0" smtClean="0"/>
              <a:t>′</a:t>
            </a:r>
            <a:r>
              <a:rPr lang="en-US" sz="2400" dirty="0" smtClean="0"/>
              <a:t> </a:t>
            </a:r>
            <a:r>
              <a:rPr lang="hr-HR" sz="2400" dirty="0" smtClean="0"/>
              <a:t>je kaotično u turbulentnom strujanju pa se može očekivati da </a:t>
            </a:r>
            <a:r>
              <a:rPr lang="en-US" sz="2400" dirty="0" smtClean="0"/>
              <a:t> </a:t>
            </a:r>
            <a:r>
              <a:rPr lang="hr-HR" sz="2400" dirty="0" smtClean="0"/>
              <a:t>fluktuacije pojačano gube korelaciju sa </a:t>
            </a:r>
            <a:r>
              <a:rPr lang="en-US" sz="2400" i="1" dirty="0" smtClean="0">
                <a:sym typeface="Symbol"/>
              </a:rPr>
              <a:t> </a:t>
            </a:r>
            <a:r>
              <a:rPr lang="el-GR" sz="2400" dirty="0" smtClean="0"/>
              <a:t>→∞</a:t>
            </a:r>
            <a:r>
              <a:rPr lang="hr-HR" sz="2400" dirty="0" smtClean="0"/>
              <a:t> </a:t>
            </a:r>
            <a:r>
              <a:rPr lang="el-GR" sz="2400" dirty="0" smtClean="0"/>
              <a:t>(</a:t>
            </a:r>
            <a:r>
              <a:rPr lang="hr-HR" sz="2400" dirty="0" smtClean="0"/>
              <a:t>ili |</a:t>
            </a:r>
            <a:r>
              <a:rPr lang="en-US" sz="2400" i="1" dirty="0" smtClean="0">
                <a:sym typeface="Symbol"/>
              </a:rPr>
              <a:t></a:t>
            </a:r>
            <a:r>
              <a:rPr lang="el-GR" sz="2400" dirty="0" smtClean="0"/>
              <a:t> |→∞)</a:t>
            </a:r>
            <a:r>
              <a:rPr lang="hr-HR" sz="2400" dirty="0" smtClean="0"/>
              <a:t>. Stoga , vremenska ili prostorna </a:t>
            </a:r>
            <a:r>
              <a:rPr lang="hr-HR" sz="2400" dirty="0" err="1" smtClean="0"/>
              <a:t>autokorelacija</a:t>
            </a:r>
            <a:r>
              <a:rPr lang="hr-HR" sz="2400" dirty="0" smtClean="0"/>
              <a:t> gravitira nuli.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Opis turbulentnog strujanja</a:t>
            </a:r>
          </a:p>
        </p:txBody>
      </p:sp>
      <p:sp>
        <p:nvSpPr>
          <p:cNvPr id="9" name="Rectangle 8"/>
          <p:cNvSpPr/>
          <p:nvPr/>
        </p:nvSpPr>
        <p:spPr>
          <a:xfrm>
            <a:off x="5292080" y="177281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(9)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00192" y="393305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(10)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79512" y="3789040"/>
          <a:ext cx="6116638" cy="742950"/>
        </p:xfrm>
        <a:graphic>
          <a:graphicData uri="http://schemas.openxmlformats.org/presentationml/2006/ole">
            <p:oleObj spid="_x0000_s6190" name="Jednadžba" r:id="rId3" imgW="4051300" imgH="4953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51520" y="1700808"/>
          <a:ext cx="4870450" cy="742950"/>
        </p:xfrm>
        <a:graphic>
          <a:graphicData uri="http://schemas.openxmlformats.org/presentationml/2006/ole">
            <p:oleObj spid="_x0000_s6191" name="Jednadžba" r:id="rId4" imgW="3225800" imgH="495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76672"/>
            <a:ext cx="92869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err="1" smtClean="0"/>
              <a:t>Vrtlozi</a:t>
            </a:r>
            <a:r>
              <a:rPr lang="hr-HR" sz="2400" dirty="0" smtClean="0"/>
              <a:t> u turbulenciji generiraju </a:t>
            </a:r>
            <a:r>
              <a:rPr lang="en-US" sz="2400" dirty="0" smtClean="0"/>
              <a:t>lo</a:t>
            </a:r>
            <a:r>
              <a:rPr lang="hr-HR" sz="2400" dirty="0" err="1" smtClean="0"/>
              <a:t>kalnu</a:t>
            </a:r>
            <a:r>
              <a:rPr lang="hr-HR" sz="2400" dirty="0" smtClean="0"/>
              <a:t> strukturu</a:t>
            </a:r>
            <a:r>
              <a:rPr lang="en-US" sz="2400" dirty="0" smtClean="0"/>
              <a:t> </a:t>
            </a:r>
            <a:r>
              <a:rPr lang="hr-HR" sz="2400" dirty="0" smtClean="0"/>
              <a:t>u toku</a:t>
            </a:r>
            <a:r>
              <a:rPr lang="en-US" sz="2400" dirty="0" smtClean="0"/>
              <a:t>, </a:t>
            </a:r>
            <a:r>
              <a:rPr lang="hr-HR" sz="2400" dirty="0" smtClean="0"/>
              <a:t>pa će postojati korelacija</a:t>
            </a:r>
            <a:r>
              <a:rPr lang="en-US" sz="2400" dirty="0" smtClean="0"/>
              <a:t> </a:t>
            </a:r>
            <a:r>
              <a:rPr lang="hr-HR" sz="2400" dirty="0" smtClean="0"/>
              <a:t>vrijednosti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i="1" dirty="0" smtClean="0"/>
              <a:t>′</a:t>
            </a:r>
            <a:r>
              <a:rPr lang="en-US" sz="2400" dirty="0" smtClean="0"/>
              <a:t> </a:t>
            </a:r>
            <a:r>
              <a:rPr lang="hr-HR" sz="2400" dirty="0" smtClean="0"/>
              <a:t>u trenutku </a:t>
            </a:r>
            <a:r>
              <a:rPr lang="en-US" sz="2400" i="1" dirty="0" smtClean="0"/>
              <a:t>t </a:t>
            </a:r>
            <a:r>
              <a:rPr lang="hr-HR" sz="2400" dirty="0" smtClean="0"/>
              <a:t>i nakon kraćeg vremena odnosno</a:t>
            </a:r>
            <a:r>
              <a:rPr lang="en-US" sz="2400" dirty="0" smtClean="0"/>
              <a:t> </a:t>
            </a:r>
            <a:r>
              <a:rPr lang="hr-HR" sz="2400" dirty="0" smtClean="0"/>
              <a:t>na</a:t>
            </a:r>
            <a:r>
              <a:rPr lang="en-US" sz="2400" dirty="0" smtClean="0"/>
              <a:t> </a:t>
            </a:r>
            <a:r>
              <a:rPr lang="hr-HR" sz="2400" dirty="0" smtClean="0"/>
              <a:t>određenoj </a:t>
            </a:r>
            <a:r>
              <a:rPr lang="en-US" sz="2400" dirty="0" smtClean="0"/>
              <a:t>lo</a:t>
            </a:r>
            <a:r>
              <a:rPr lang="hr-HR" sz="2400" dirty="0" err="1" smtClean="0"/>
              <a:t>kaciji</a:t>
            </a:r>
            <a:r>
              <a:rPr lang="en-US" sz="2400" dirty="0" smtClean="0"/>
              <a:t> </a:t>
            </a:r>
            <a:r>
              <a:rPr lang="en-US" sz="2400" b="1" i="1" dirty="0" smtClean="0"/>
              <a:t>x </a:t>
            </a:r>
            <a:r>
              <a:rPr lang="hr-HR" sz="2400" dirty="0" smtClean="0"/>
              <a:t>i na malo udaljenoj lokaciji.</a:t>
            </a:r>
            <a:r>
              <a:rPr lang="en-US" sz="2400" dirty="0" smtClean="0"/>
              <a:t> </a:t>
            </a:r>
            <a:r>
              <a:rPr lang="hr-HR" sz="2400" dirty="0" smtClean="0"/>
              <a:t>Proces smanjenja korelacije</a:t>
            </a:r>
            <a:r>
              <a:rPr lang="en-US" sz="2400" dirty="0" smtClean="0"/>
              <a:t> </a:t>
            </a:r>
            <a:r>
              <a:rPr lang="hr-HR" sz="2400" dirty="0" smtClean="0"/>
              <a:t>odvija se graduirano kroz period trajanja tipičnog vrtloga ili</a:t>
            </a:r>
            <a:r>
              <a:rPr lang="en-US" sz="2400" dirty="0" smtClean="0"/>
              <a:t> </a:t>
            </a:r>
            <a:r>
              <a:rPr lang="hr-HR" sz="2400" dirty="0" smtClean="0"/>
              <a:t>na udaljenosti koja odgovara</a:t>
            </a:r>
            <a:r>
              <a:rPr lang="en-US" sz="2400" dirty="0" smtClean="0"/>
              <a:t> </a:t>
            </a:r>
            <a:r>
              <a:rPr lang="hr-HR" sz="2400" dirty="0" smtClean="0"/>
              <a:t>duljini tipičnog vrtloga</a:t>
            </a:r>
            <a:r>
              <a:rPr lang="en-US" sz="2400" dirty="0" smtClean="0"/>
              <a:t>.</a:t>
            </a:r>
            <a:r>
              <a:rPr lang="hr-HR" sz="2400" dirty="0" smtClean="0"/>
              <a:t> Analogno tome definira se </a:t>
            </a:r>
            <a:r>
              <a:rPr lang="hr-HR" sz="2400" dirty="0" err="1" smtClean="0"/>
              <a:t>tzv</a:t>
            </a:r>
            <a:r>
              <a:rPr lang="hr-HR" sz="2400" dirty="0" smtClean="0"/>
              <a:t> “</a:t>
            </a:r>
            <a:r>
              <a:rPr lang="en-US" sz="2400" b="1" i="1" dirty="0" smtClean="0"/>
              <a:t>cross-correlation</a:t>
            </a:r>
            <a:r>
              <a:rPr lang="hr-HR" sz="2400" b="1" i="1" dirty="0" smtClean="0"/>
              <a:t>”</a:t>
            </a:r>
            <a:r>
              <a:rPr lang="en-US" sz="2400" b="1" i="1" dirty="0" smtClean="0"/>
              <a:t> </a:t>
            </a:r>
            <a:r>
              <a:rPr lang="en-US" sz="2400" dirty="0" smtClean="0"/>
              <a:t>fun</a:t>
            </a:r>
            <a:r>
              <a:rPr lang="hr-HR" sz="2400" dirty="0" err="1" smtClean="0"/>
              <a:t>kcija</a:t>
            </a:r>
            <a:r>
              <a:rPr lang="hr-HR" sz="2400" dirty="0" smtClean="0"/>
              <a:t> </a:t>
            </a:r>
            <a:r>
              <a:rPr lang="en-US" sz="2400" i="1" dirty="0" smtClean="0"/>
              <a:t>R</a:t>
            </a:r>
            <a:r>
              <a:rPr lang="en-US" i="1" dirty="0" smtClean="0">
                <a:sym typeface="Symbol"/>
              </a:rPr>
              <a:t></a:t>
            </a:r>
            <a:r>
              <a:rPr lang="en-US" i="1" dirty="0" smtClean="0"/>
              <a:t>′</a:t>
            </a:r>
            <a:r>
              <a:rPr lang="en-US" i="1" dirty="0" smtClean="0">
                <a:sym typeface="Symbol"/>
              </a:rPr>
              <a:t></a:t>
            </a:r>
            <a:r>
              <a:rPr lang="hr-HR" dirty="0" smtClean="0">
                <a:sym typeface="Symbol"/>
              </a:rPr>
              <a:t> </a:t>
            </a:r>
            <a:r>
              <a:rPr lang="en-US" dirty="0" smtClean="0"/>
              <a:t>′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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) </a:t>
            </a:r>
            <a:r>
              <a:rPr lang="hr-HR" sz="2400" dirty="0" smtClean="0"/>
              <a:t>obzirom na vremenski pomak</a:t>
            </a:r>
          </a:p>
          <a:p>
            <a:r>
              <a:rPr lang="en-US" sz="2400" i="1" dirty="0" smtClean="0">
                <a:sym typeface="Symbol"/>
              </a:rPr>
              <a:t></a:t>
            </a:r>
            <a:r>
              <a:rPr lang="hr-HR" sz="2400" i="1" dirty="0" smtClean="0">
                <a:sym typeface="Symbol"/>
              </a:rPr>
              <a:t> </a:t>
            </a:r>
            <a:r>
              <a:rPr lang="hr-HR" sz="2400" dirty="0" smtClean="0"/>
              <a:t>ili</a:t>
            </a:r>
            <a:r>
              <a:rPr lang="en-US" sz="2400" i="1" dirty="0" smtClean="0"/>
              <a:t> R</a:t>
            </a:r>
            <a:r>
              <a:rPr lang="en-US" i="1" dirty="0" smtClean="0">
                <a:sym typeface="Symbol"/>
              </a:rPr>
              <a:t></a:t>
            </a:r>
            <a:r>
              <a:rPr lang="en-US" i="1" dirty="0" smtClean="0"/>
              <a:t>′</a:t>
            </a:r>
            <a:r>
              <a:rPr lang="en-US" i="1" dirty="0" smtClean="0">
                <a:sym typeface="Symbol"/>
              </a:rPr>
              <a:t></a:t>
            </a:r>
            <a:r>
              <a:rPr lang="hr-HR" dirty="0" smtClean="0">
                <a:sym typeface="Symbol"/>
              </a:rPr>
              <a:t> </a:t>
            </a:r>
            <a:r>
              <a:rPr lang="en-US" dirty="0" smtClean="0"/>
              <a:t>′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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) </a:t>
            </a:r>
            <a:r>
              <a:rPr lang="hr-HR" sz="2400" dirty="0" smtClean="0"/>
              <a:t>obzirom na prostorni pomak za</a:t>
            </a:r>
            <a:r>
              <a:rPr lang="en-US" sz="2400" dirty="0" smtClean="0"/>
              <a:t> pa</a:t>
            </a:r>
            <a:r>
              <a:rPr lang="hr-HR" sz="2400" dirty="0" smtClean="0"/>
              <a:t>r</a:t>
            </a:r>
            <a:r>
              <a:rPr lang="en-US" sz="2400" dirty="0" smtClean="0"/>
              <a:t> </a:t>
            </a:r>
            <a:r>
              <a:rPr lang="hr-HR" sz="2400" dirty="0" smtClean="0"/>
              <a:t>različitih fluktuacija (zamjena</a:t>
            </a:r>
            <a:r>
              <a:rPr lang="en-US" sz="2400" dirty="0" smtClean="0"/>
              <a:t> </a:t>
            </a:r>
            <a:r>
              <a:rPr lang="hr-HR" sz="2400" dirty="0" smtClean="0"/>
              <a:t>drugog 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i="1" dirty="0" smtClean="0"/>
              <a:t>′</a:t>
            </a:r>
            <a:r>
              <a:rPr lang="hr-HR" sz="2400" dirty="0" smtClean="0"/>
              <a:t> sa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</a:t>
            </a:r>
            <a:r>
              <a:rPr lang="hr-HR" sz="2400" dirty="0" smtClean="0">
                <a:sym typeface="Symbol"/>
              </a:rPr>
              <a:t> </a:t>
            </a:r>
            <a:r>
              <a:rPr lang="en-US" sz="2400" dirty="0" smtClean="0"/>
              <a:t>′</a:t>
            </a:r>
            <a:r>
              <a:rPr lang="hr-HR" sz="2400" dirty="0" smtClean="0"/>
              <a:t> u prethodnim jednadžbama </a:t>
            </a:r>
            <a:r>
              <a:rPr lang="hr-HR" sz="2400" dirty="0" err="1" smtClean="0"/>
              <a:t>autokorelacije</a:t>
            </a:r>
            <a:r>
              <a:rPr lang="hr-HR" sz="2400" dirty="0" smtClean="0"/>
              <a:t>).</a:t>
            </a:r>
          </a:p>
          <a:p>
            <a:endParaRPr lang="hr-HR" sz="1200" dirty="0" smtClean="0"/>
          </a:p>
          <a:p>
            <a:r>
              <a:rPr lang="hr-HR" sz="2400" dirty="0" smtClean="0"/>
              <a:t>Turbulencija je generirana i održavana sa gradijentom</a:t>
            </a:r>
            <a:r>
              <a:rPr lang="en-US" sz="2400" dirty="0" smtClean="0"/>
              <a:t> </a:t>
            </a:r>
            <a:r>
              <a:rPr lang="hr-HR" sz="2400" dirty="0" smtClean="0"/>
              <a:t>brzina u profilu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</a:t>
            </a:r>
            <a:r>
              <a:rPr lang="en-US" sz="2400" dirty="0" smtClean="0"/>
              <a:t>. </a:t>
            </a:r>
            <a:r>
              <a:rPr lang="hr-HR" sz="2400" dirty="0" smtClean="0"/>
              <a:t>Na mjestima većih gradijenata</a:t>
            </a:r>
            <a:r>
              <a:rPr lang="en-US" sz="2400" dirty="0" smtClean="0"/>
              <a:t> </a:t>
            </a:r>
            <a:r>
              <a:rPr lang="hr-HR" sz="2400" dirty="0" smtClean="0"/>
              <a:t>intenzitet statističkih obilježja turbulencije (poput</a:t>
            </a:r>
            <a:r>
              <a:rPr lang="en-US" sz="2400" dirty="0" smtClean="0"/>
              <a:t> </a:t>
            </a:r>
            <a:r>
              <a:rPr lang="en-US" sz="2400" dirty="0" err="1" smtClean="0"/>
              <a:t>r.m.s</a:t>
            </a:r>
            <a:r>
              <a:rPr lang="en-US" sz="2400" dirty="0" smtClean="0"/>
              <a:t>. </a:t>
            </a:r>
            <a:r>
              <a:rPr lang="hr-HR" sz="2400" dirty="0" smtClean="0"/>
              <a:t>brzinskih fluktuacija)</a:t>
            </a:r>
            <a:r>
              <a:rPr lang="en-US" sz="2400" dirty="0" smtClean="0"/>
              <a:t> </a:t>
            </a:r>
            <a:r>
              <a:rPr lang="hr-HR" sz="2400" dirty="0" smtClean="0"/>
              <a:t>je veći. Raspodjela brzinskih fluktuacija je </a:t>
            </a:r>
            <a:r>
              <a:rPr lang="hr-HR" sz="2400" dirty="0" err="1" smtClean="0"/>
              <a:t>anizotropna</a:t>
            </a:r>
            <a:r>
              <a:rPr lang="hr-HR" sz="2400" dirty="0" smtClean="0"/>
              <a:t>, s višom razinom fluktuacija u smjeru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 </a:t>
            </a:r>
            <a:r>
              <a:rPr lang="en-US" sz="2400" dirty="0" smtClean="0"/>
              <a:t>. </a:t>
            </a:r>
            <a:r>
              <a:rPr lang="hr-HR" sz="2400" dirty="0" smtClean="0"/>
              <a:t>Bez gradijenta brzina ili </a:t>
            </a:r>
          </a:p>
          <a:p>
            <a:r>
              <a:rPr lang="hr-HR" sz="2400" dirty="0" smtClean="0"/>
              <a:t>nekog alternativnog generatora turbulencije</a:t>
            </a:r>
            <a:r>
              <a:rPr lang="en-US" sz="2400" dirty="0" smtClean="0"/>
              <a:t>, </a:t>
            </a:r>
            <a:r>
              <a:rPr lang="en-US" sz="2400" dirty="0" err="1" smtClean="0"/>
              <a:t>turbulen</a:t>
            </a:r>
            <a:r>
              <a:rPr lang="hr-HR" sz="2400" dirty="0" err="1" smtClean="0"/>
              <a:t>cija</a:t>
            </a:r>
            <a:r>
              <a:rPr lang="hr-HR" sz="2400" dirty="0" smtClean="0"/>
              <a:t> zamire i </a:t>
            </a:r>
          </a:p>
          <a:p>
            <a:r>
              <a:rPr lang="hr-HR" sz="2400" dirty="0" smtClean="0"/>
              <a:t>postaje više</a:t>
            </a:r>
            <a:r>
              <a:rPr lang="en-US" sz="2400" dirty="0" smtClean="0"/>
              <a:t> </a:t>
            </a:r>
            <a:r>
              <a:rPr lang="en-US" sz="2400" dirty="0" err="1" smtClean="0"/>
              <a:t>isotr</a:t>
            </a:r>
            <a:r>
              <a:rPr lang="hr-HR" sz="2400" dirty="0" smtClean="0"/>
              <a:t>opna</a:t>
            </a:r>
            <a:r>
              <a:rPr lang="en-US" sz="2400" dirty="0" smtClean="0"/>
              <a:t>.</a:t>
            </a:r>
            <a:r>
              <a:rPr lang="hr-HR" sz="2400" dirty="0" smtClean="0"/>
              <a:t> U područjima blizu krute granice turbulentna struktura je dominantno pod utjecajem trenja s granicom (stjenkom) a</a:t>
            </a:r>
            <a:r>
              <a:rPr lang="en-US" sz="2400" dirty="0" smtClean="0"/>
              <a:t> </a:t>
            </a:r>
            <a:r>
              <a:rPr lang="hr-HR" sz="2400" dirty="0" smtClean="0"/>
              <a:t>zamiranje</a:t>
            </a:r>
            <a:r>
              <a:rPr lang="en-US" sz="2400" dirty="0" smtClean="0"/>
              <a:t> </a:t>
            </a:r>
            <a:r>
              <a:rPr lang="hr-HR" sz="2400" dirty="0" smtClean="0"/>
              <a:t>turbulentnih brzinskih fluktuacija okomito je na tu granicu.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Opis turbulentnog strujanja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Reynolds-</a:t>
            </a:r>
            <a:r>
              <a:rPr lang="hr-HR" sz="2800" b="1" dirty="0" smtClean="0"/>
              <a:t>ovo</a:t>
            </a:r>
            <a:r>
              <a:rPr lang="en-US" sz="2800" b="1" dirty="0" smtClean="0"/>
              <a:t> </a:t>
            </a:r>
            <a:r>
              <a:rPr lang="hr-HR" sz="2800" b="1" dirty="0" err="1" smtClean="0"/>
              <a:t>osrednjavanje</a:t>
            </a:r>
            <a:r>
              <a:rPr lang="hr-HR" sz="2800" b="1" dirty="0" smtClean="0"/>
              <a:t> </a:t>
            </a:r>
            <a:r>
              <a:rPr lang="en-US" sz="2800" b="1" dirty="0" err="1" smtClean="0"/>
              <a:t>Navier</a:t>
            </a:r>
            <a:r>
              <a:rPr lang="en-US" sz="2800" b="1" dirty="0" smtClean="0"/>
              <a:t>-Stokes </a:t>
            </a:r>
            <a:r>
              <a:rPr lang="hr-HR" sz="2800" b="1" dirty="0" smtClean="0"/>
              <a:t>jednadžbi za </a:t>
            </a:r>
            <a:r>
              <a:rPr lang="hr-HR" sz="2800" b="1" dirty="0" err="1" smtClean="0"/>
              <a:t>nestišljive</a:t>
            </a:r>
            <a:r>
              <a:rPr lang="hr-HR" sz="2800" b="1" dirty="0" smtClean="0"/>
              <a:t> tekućine (RANS)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928670"/>
            <a:ext cx="92869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Analiziramo posljedice </a:t>
            </a:r>
            <a:r>
              <a:rPr lang="hr-HR" sz="2400" dirty="0" err="1" smtClean="0"/>
              <a:t>prisustva</a:t>
            </a:r>
            <a:r>
              <a:rPr lang="hr-HR" sz="2400" dirty="0" smtClean="0"/>
              <a:t> turbulentnih fluktuacija u jednadžbama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 </a:t>
            </a:r>
            <a:r>
              <a:rPr lang="hr-HR" sz="2400" dirty="0" err="1" smtClean="0"/>
              <a:t>nestišljive</a:t>
            </a:r>
            <a:r>
              <a:rPr lang="hr-HR" sz="2400" dirty="0" smtClean="0"/>
              <a:t> tekućine konstantne viskoznosti. </a:t>
            </a:r>
          </a:p>
          <a:p>
            <a:endParaRPr lang="hr-HR" sz="1200" dirty="0" smtClean="0"/>
          </a:p>
          <a:p>
            <a:r>
              <a:rPr lang="hr-HR" sz="2400" dirty="0" smtClean="0"/>
              <a:t>Jednakosti koje se koriste u vremenskom </a:t>
            </a:r>
            <a:r>
              <a:rPr lang="hr-HR" sz="2400" dirty="0" err="1" smtClean="0"/>
              <a:t>osrednjavanju</a:t>
            </a:r>
            <a:r>
              <a:rPr lang="hr-HR" sz="2400" dirty="0" smtClean="0"/>
              <a:t> fluktuirajućih karakteristika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dirty="0" smtClean="0"/>
              <a:t> = </a:t>
            </a:r>
            <a:r>
              <a:rPr lang="en-US" sz="2400" dirty="0" smtClean="0">
                <a:sym typeface="Symbol"/>
              </a:rPr>
              <a:t></a:t>
            </a:r>
            <a:r>
              <a:rPr lang="en-US" sz="2400" dirty="0" smtClean="0"/>
              <a:t> +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i="1" dirty="0" smtClean="0"/>
              <a:t>′</a:t>
            </a:r>
            <a:r>
              <a:rPr lang="hr-HR" sz="2400" dirty="0" smtClean="0"/>
              <a:t> i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</a:t>
            </a:r>
            <a:r>
              <a:rPr lang="en-US" sz="2400" dirty="0" smtClean="0"/>
              <a:t> =</a:t>
            </a:r>
            <a:r>
              <a:rPr lang="en-US" sz="2400" dirty="0" smtClean="0">
                <a:sym typeface="Symbol"/>
              </a:rPr>
              <a:t></a:t>
            </a:r>
            <a:r>
              <a:rPr lang="hr-HR" sz="2400" dirty="0" smtClean="0">
                <a:sym typeface="Symbol"/>
              </a:rPr>
              <a:t>+</a:t>
            </a:r>
            <a:r>
              <a:rPr lang="en-US" sz="2400" i="1" dirty="0" smtClean="0">
                <a:sym typeface="Symbol"/>
              </a:rPr>
              <a:t></a:t>
            </a:r>
            <a:r>
              <a:rPr lang="hr-HR" sz="2400" dirty="0" smtClean="0">
                <a:sym typeface="Symbol"/>
              </a:rPr>
              <a:t> </a:t>
            </a:r>
            <a:r>
              <a:rPr lang="en-US" sz="2400" dirty="0" smtClean="0"/>
              <a:t>′ </a:t>
            </a:r>
            <a:r>
              <a:rPr lang="hr-HR" sz="2400" dirty="0" smtClean="0"/>
              <a:t>pri njihovom zbrajanju, deriviranju i integriranju su:</a:t>
            </a:r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0" y="4797152"/>
            <a:ext cx="92869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Razmatramo trenutne</a:t>
            </a:r>
            <a:r>
              <a:rPr lang="en-US" sz="2400" dirty="0" smtClean="0"/>
              <a:t> </a:t>
            </a:r>
            <a:r>
              <a:rPr lang="hr-HR" sz="2400" dirty="0" smtClean="0"/>
              <a:t>jednadžbe kontinuiteta (očuvanje mase)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Navier</a:t>
            </a:r>
            <a:r>
              <a:rPr lang="en-US" sz="2400" dirty="0" smtClean="0"/>
              <a:t>–Stokes</a:t>
            </a:r>
            <a:r>
              <a:rPr lang="hr-HR" sz="2400" dirty="0" smtClean="0"/>
              <a:t> jednadžbe (očuvanje količine gibanja) u </a:t>
            </a:r>
            <a:r>
              <a:rPr lang="hr-HR" sz="2400" dirty="0" err="1" smtClean="0"/>
              <a:t>kartezijevom</a:t>
            </a:r>
            <a:r>
              <a:rPr lang="hr-HR" sz="2400" dirty="0" smtClean="0"/>
              <a:t> koordinatnom sustavu.</a:t>
            </a:r>
            <a:r>
              <a:rPr lang="en-US" sz="2400" dirty="0" smtClean="0"/>
              <a:t> </a:t>
            </a:r>
            <a:r>
              <a:rPr lang="hr-HR" sz="2400" dirty="0" smtClean="0"/>
              <a:t>Vektor brzina </a:t>
            </a:r>
            <a:r>
              <a:rPr lang="en-US" sz="2400" b="1" dirty="0" smtClean="0"/>
              <a:t>u</a:t>
            </a:r>
            <a:r>
              <a:rPr lang="hr-HR" sz="2400" dirty="0" smtClean="0"/>
              <a:t> ima komponente </a:t>
            </a:r>
            <a:r>
              <a:rPr lang="es-ES" sz="2400" i="1" dirty="0" smtClean="0"/>
              <a:t>u</a:t>
            </a:r>
            <a:r>
              <a:rPr lang="es-ES" sz="2400" dirty="0" smtClean="0"/>
              <a:t>,</a:t>
            </a:r>
            <a:r>
              <a:rPr lang="es-ES" sz="2400" i="1" dirty="0" smtClean="0"/>
              <a:t> </a:t>
            </a:r>
            <a:r>
              <a:rPr lang="hr-HR" sz="2400" i="1" dirty="0" smtClean="0"/>
              <a:t>v</a:t>
            </a:r>
            <a:r>
              <a:rPr lang="es-ES" sz="2400" dirty="0" smtClean="0"/>
              <a:t>,</a:t>
            </a:r>
            <a:r>
              <a:rPr lang="es-ES" sz="2400" i="1" dirty="0" smtClean="0"/>
              <a:t> </a:t>
            </a:r>
            <a:r>
              <a:rPr lang="hr-HR" sz="2400" i="1" dirty="0" smtClean="0"/>
              <a:t>w </a:t>
            </a:r>
            <a:r>
              <a:rPr lang="hr-HR" sz="2400" dirty="0" smtClean="0"/>
              <a:t>u koordinatnim smjerovima </a:t>
            </a:r>
            <a:r>
              <a:rPr lang="hr-HR" sz="2400" i="1" dirty="0" smtClean="0"/>
              <a:t>x, </a:t>
            </a:r>
            <a:r>
              <a:rPr lang="es-ES" sz="2400" i="1" dirty="0" smtClean="0"/>
              <a:t>y</a:t>
            </a:r>
            <a:r>
              <a:rPr lang="hr-HR" sz="2400" i="1" dirty="0" smtClean="0"/>
              <a:t>, </a:t>
            </a:r>
            <a:r>
              <a:rPr lang="es-ES" sz="2400" i="1" dirty="0" smtClean="0"/>
              <a:t>z</a:t>
            </a:r>
            <a:r>
              <a:rPr lang="hr-HR" sz="2400" dirty="0" smtClean="0"/>
              <a:t>. Navedenim sustavom može se definirati svaki turbulentni tok. </a:t>
            </a:r>
          </a:p>
          <a:p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8028384" y="3284984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(11)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79512" y="2852936"/>
          <a:ext cx="5772150" cy="723900"/>
        </p:xfrm>
        <a:graphic>
          <a:graphicData uri="http://schemas.openxmlformats.org/presentationml/2006/ole">
            <p:oleObj spid="_x0000_s7237" name="Jednadžba" r:id="rId3" imgW="3822700" imgH="4826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60388" y="3662363"/>
          <a:ext cx="6092825" cy="357187"/>
        </p:xfrm>
        <a:graphic>
          <a:graphicData uri="http://schemas.openxmlformats.org/presentationml/2006/ole">
            <p:oleObj spid="_x0000_s7238" name="Equation" r:id="rId4" imgW="4038600" imgH="241300" progId="Equation.DSMT4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4287" y="4293096"/>
          <a:ext cx="9129713" cy="400050"/>
        </p:xfrm>
        <a:graphic>
          <a:graphicData uri="http://schemas.openxmlformats.org/presentationml/2006/ole">
            <p:oleObj spid="_x0000_s7239" name="Jednadžba" r:id="rId5" imgW="60452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Reynolds-</a:t>
            </a:r>
            <a:r>
              <a:rPr lang="hr-HR" sz="2800" b="1" dirty="0" smtClean="0"/>
              <a:t>ovo</a:t>
            </a:r>
            <a:r>
              <a:rPr lang="en-US" sz="2800" b="1" dirty="0" smtClean="0"/>
              <a:t> </a:t>
            </a:r>
            <a:r>
              <a:rPr lang="hr-HR" sz="2800" b="1" dirty="0" err="1" smtClean="0"/>
              <a:t>osrednjavanje</a:t>
            </a:r>
            <a:r>
              <a:rPr lang="hr-HR" sz="2800" b="1" dirty="0" smtClean="0"/>
              <a:t> </a:t>
            </a:r>
            <a:r>
              <a:rPr lang="en-US" sz="2800" b="1" dirty="0" err="1" smtClean="0"/>
              <a:t>Navier</a:t>
            </a:r>
            <a:r>
              <a:rPr lang="en-US" sz="2800" b="1" dirty="0" smtClean="0"/>
              <a:t>-Stokes </a:t>
            </a:r>
            <a:r>
              <a:rPr lang="hr-HR" sz="2800" b="1" dirty="0" smtClean="0"/>
              <a:t>jednadžbi za </a:t>
            </a:r>
            <a:r>
              <a:rPr lang="hr-HR" sz="2800" b="1" dirty="0" err="1" smtClean="0"/>
              <a:t>nestišljive</a:t>
            </a:r>
            <a:r>
              <a:rPr lang="hr-HR" sz="2800" b="1" dirty="0" smtClean="0"/>
              <a:t> tekućine (RANS) </a:t>
            </a:r>
            <a:endParaRPr lang="hr-HR" sz="2800" b="1" dirty="0"/>
          </a:p>
        </p:txBody>
      </p:sp>
      <p:sp>
        <p:nvSpPr>
          <p:cNvPr id="17" name="Rectangle 16"/>
          <p:cNvSpPr/>
          <p:nvPr/>
        </p:nvSpPr>
        <p:spPr>
          <a:xfrm>
            <a:off x="5076056" y="357301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(15)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76056" y="249289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(14)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76056" y="1628800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(13)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6056" y="105273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(12)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323528" y="1052736"/>
          <a:ext cx="939800" cy="342900"/>
        </p:xfrm>
        <a:graphic>
          <a:graphicData uri="http://schemas.openxmlformats.org/presentationml/2006/ole">
            <p:oleObj spid="_x0000_s8285" name="Jednadžba" r:id="rId3" imgW="622030" imgH="228501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22250" y="1549400"/>
          <a:ext cx="4103688" cy="723900"/>
        </p:xfrm>
        <a:graphic>
          <a:graphicData uri="http://schemas.openxmlformats.org/presentationml/2006/ole">
            <p:oleObj spid="_x0000_s8286" name="Equation" r:id="rId4" imgW="2717800" imgH="482600" progId="Equation.DSMT4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222250" y="2489200"/>
          <a:ext cx="4065588" cy="723900"/>
        </p:xfrm>
        <a:graphic>
          <a:graphicData uri="http://schemas.openxmlformats.org/presentationml/2006/ole">
            <p:oleObj spid="_x0000_s8287" name="Jednadžba" r:id="rId5" imgW="2692400" imgH="48260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58750" y="3492500"/>
          <a:ext cx="4292600" cy="723900"/>
        </p:xfrm>
        <a:graphic>
          <a:graphicData uri="http://schemas.openxmlformats.org/presentationml/2006/ole">
            <p:oleObj spid="_x0000_s8288" name="Jednadžba" r:id="rId6" imgW="2844800" imgH="48260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4643446"/>
            <a:ext cx="928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(prikazani izrazi vrijede za slučaj bez djelovanja </a:t>
            </a:r>
            <a:r>
              <a:rPr lang="hr-HR" sz="2400" dirty="0" err="1" smtClean="0"/>
              <a:t>masenih</a:t>
            </a:r>
            <a:r>
              <a:rPr lang="hr-HR" sz="2400" dirty="0" smtClean="0"/>
              <a:t> sila)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908720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Analiziramo efekt</a:t>
            </a:r>
            <a:r>
              <a:rPr lang="en-US" sz="2400" dirty="0" smtClean="0"/>
              <a:t> </a:t>
            </a:r>
            <a:r>
              <a:rPr lang="hr-HR" sz="2400" dirty="0" smtClean="0"/>
              <a:t>fluktuacija</a:t>
            </a:r>
            <a:r>
              <a:rPr lang="en-US" sz="2400" dirty="0" smtClean="0"/>
              <a:t> </a:t>
            </a:r>
            <a:r>
              <a:rPr lang="hr-HR" sz="2400" dirty="0" smtClean="0"/>
              <a:t>na </a:t>
            </a:r>
            <a:r>
              <a:rPr lang="hr-HR" sz="2400" dirty="0" err="1" smtClean="0"/>
              <a:t>osrednjeno</a:t>
            </a:r>
            <a:r>
              <a:rPr lang="en-US" sz="2400" dirty="0" smtClean="0"/>
              <a:t> </a:t>
            </a:r>
            <a:r>
              <a:rPr lang="hr-HR" sz="2400" dirty="0" smtClean="0"/>
              <a:t>strujanje primjenom</a:t>
            </a:r>
            <a:r>
              <a:rPr lang="en-US" sz="2400" dirty="0" smtClean="0"/>
              <a:t> Reynolds</a:t>
            </a:r>
            <a:r>
              <a:rPr lang="hr-HR" sz="2400" dirty="0" smtClean="0"/>
              <a:t>-ove dekompozicije</a:t>
            </a:r>
            <a:r>
              <a:rPr lang="en-US" sz="2400" dirty="0" smtClean="0"/>
              <a:t> </a:t>
            </a:r>
            <a:r>
              <a:rPr lang="hr-HR" sz="2400" dirty="0" smtClean="0"/>
              <a:t>te</a:t>
            </a:r>
            <a:r>
              <a:rPr lang="en-US" sz="2400" dirty="0" smtClean="0"/>
              <a:t> </a:t>
            </a:r>
            <a:r>
              <a:rPr lang="hr-HR" sz="2400" dirty="0" smtClean="0"/>
              <a:t>zamjenom trenutnih varijabli strujanja </a:t>
            </a:r>
            <a:r>
              <a:rPr lang="en-US" sz="2400" b="1" dirty="0" smtClean="0"/>
              <a:t>u</a:t>
            </a:r>
            <a:r>
              <a:rPr lang="en-US" sz="2400" b="1" i="1" dirty="0" smtClean="0"/>
              <a:t> </a:t>
            </a:r>
            <a:r>
              <a:rPr lang="en-US" sz="2400" dirty="0" smtClean="0"/>
              <a:t>(</a:t>
            </a:r>
            <a:r>
              <a:rPr lang="hr-HR" sz="2400" dirty="0" smtClean="0"/>
              <a:t>odnosno </a:t>
            </a:r>
            <a:r>
              <a:rPr lang="en-US" sz="2400" i="1" dirty="0" smtClean="0"/>
              <a:t>u</a:t>
            </a:r>
            <a:r>
              <a:rPr lang="en-US" sz="2400" dirty="0" smtClean="0"/>
              <a:t>,</a:t>
            </a:r>
            <a:r>
              <a:rPr lang="en-US" sz="2400" i="1" dirty="0" smtClean="0"/>
              <a:t> v</a:t>
            </a:r>
            <a:r>
              <a:rPr lang="hr-HR" sz="2400" i="1" dirty="0" smtClean="0"/>
              <a:t>,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) </a:t>
            </a:r>
            <a:r>
              <a:rPr lang="hr-HR" sz="2400" dirty="0" smtClean="0"/>
              <a:t>i</a:t>
            </a:r>
            <a:r>
              <a:rPr lang="en-US" sz="2400" i="1" dirty="0" smtClean="0"/>
              <a:t> p </a:t>
            </a:r>
            <a:r>
              <a:rPr lang="hr-HR" sz="2400" dirty="0" smtClean="0"/>
              <a:t>sumom</a:t>
            </a:r>
            <a:r>
              <a:rPr lang="en-US" sz="2400" dirty="0" smtClean="0"/>
              <a:t> </a:t>
            </a:r>
            <a:r>
              <a:rPr lang="hr-HR" sz="2400" dirty="0" err="1" smtClean="0"/>
              <a:t>osrednjene</a:t>
            </a:r>
            <a:r>
              <a:rPr lang="hr-HR" sz="2400" dirty="0" smtClean="0"/>
              <a:t> i fluktuirajuće komponente:</a:t>
            </a:r>
            <a:r>
              <a:rPr lang="en-US" sz="2400" dirty="0" smtClean="0"/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2636912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Razmatranjem jednadžbe kontinuiteta i primjenom pravila za vremensko </a:t>
            </a:r>
            <a:r>
              <a:rPr lang="hr-HR" sz="2400" dirty="0" err="1" smtClean="0"/>
              <a:t>osrednjavanje</a:t>
            </a:r>
            <a:r>
              <a:rPr lang="hr-HR" sz="2400" dirty="0" smtClean="0"/>
              <a:t>                     dobiva se</a:t>
            </a:r>
            <a:r>
              <a:rPr lang="en-US" sz="2400" dirty="0" smtClean="0"/>
              <a:t> </a:t>
            </a:r>
            <a:r>
              <a:rPr lang="hr-HR" sz="2400" b="1" i="1" dirty="0" smtClean="0"/>
              <a:t>jednadžba kontinuiteta </a:t>
            </a:r>
            <a:r>
              <a:rPr lang="hr-HR" sz="2400" b="1" i="1" dirty="0" err="1" smtClean="0"/>
              <a:t>osrednjenog</a:t>
            </a:r>
            <a:r>
              <a:rPr lang="hr-HR" sz="2400" b="1" i="1" dirty="0" smtClean="0"/>
              <a:t> strujanja</a:t>
            </a:r>
            <a:r>
              <a:rPr lang="hr-HR" sz="2400" dirty="0" smtClean="0"/>
              <a:t>: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0" y="4279986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Sličan tretman provodi se na </a:t>
            </a:r>
            <a:r>
              <a:rPr lang="en-US" sz="2400" i="1" dirty="0" smtClean="0"/>
              <a:t>x</a:t>
            </a:r>
            <a:r>
              <a:rPr lang="hr-HR" sz="2400" dirty="0" smtClean="0"/>
              <a:t> komponenti jednadžbe očuvanja količine gibanja.</a:t>
            </a:r>
            <a:r>
              <a:rPr lang="en-US" sz="2400" dirty="0" smtClean="0"/>
              <a:t> </a:t>
            </a:r>
            <a:r>
              <a:rPr lang="hr-HR" sz="2400" dirty="0" smtClean="0"/>
              <a:t>Pojedini vremenski </a:t>
            </a:r>
            <a:r>
              <a:rPr lang="hr-HR" sz="2400" dirty="0" err="1" smtClean="0"/>
              <a:t>osrednjeni</a:t>
            </a:r>
            <a:r>
              <a:rPr lang="hr-HR" sz="2400" dirty="0" smtClean="0"/>
              <a:t> članovi u toj jednadžbi mogu se zapisati u formi</a:t>
            </a:r>
            <a:r>
              <a:rPr lang="en-US" sz="2400" dirty="0" smtClean="0"/>
              <a:t>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Reynolds-</a:t>
            </a:r>
            <a:r>
              <a:rPr lang="hr-HR" sz="2800" b="1" dirty="0" smtClean="0"/>
              <a:t>ovo</a:t>
            </a:r>
            <a:r>
              <a:rPr lang="en-US" sz="2800" b="1" dirty="0" smtClean="0"/>
              <a:t> </a:t>
            </a:r>
            <a:r>
              <a:rPr lang="hr-HR" sz="2800" b="1" dirty="0" err="1" smtClean="0"/>
              <a:t>osrednjavanje</a:t>
            </a:r>
            <a:r>
              <a:rPr lang="hr-HR" sz="2800" b="1" dirty="0" smtClean="0"/>
              <a:t> </a:t>
            </a:r>
            <a:r>
              <a:rPr lang="en-US" sz="2800" b="1" dirty="0" err="1" smtClean="0"/>
              <a:t>Navier</a:t>
            </a:r>
            <a:r>
              <a:rPr lang="en-US" sz="2800" b="1" dirty="0" smtClean="0"/>
              <a:t>-Stokes </a:t>
            </a:r>
            <a:r>
              <a:rPr lang="hr-HR" sz="2800" b="1" dirty="0" smtClean="0"/>
              <a:t>jednadžbi za </a:t>
            </a:r>
            <a:r>
              <a:rPr lang="hr-HR" sz="2800" b="1" dirty="0" err="1" smtClean="0"/>
              <a:t>nestišljive</a:t>
            </a:r>
            <a:r>
              <a:rPr lang="hr-HR" sz="2800" b="1" dirty="0" smtClean="0"/>
              <a:t> tekućine (RANS)</a:t>
            </a:r>
            <a:endParaRPr lang="hr-HR" sz="2800" b="1" dirty="0"/>
          </a:p>
        </p:txBody>
      </p:sp>
      <p:sp>
        <p:nvSpPr>
          <p:cNvPr id="14" name="Rectangle 13"/>
          <p:cNvSpPr/>
          <p:nvPr/>
        </p:nvSpPr>
        <p:spPr>
          <a:xfrm>
            <a:off x="1403648" y="3789040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(16)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169863" y="2205038"/>
          <a:ext cx="5505450" cy="342900"/>
        </p:xfrm>
        <a:graphic>
          <a:graphicData uri="http://schemas.openxmlformats.org/presentationml/2006/ole">
            <p:oleObj spid="_x0000_s9332" name="Jednadžba" r:id="rId3" imgW="3644900" imgH="22860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18534744"/>
              </p:ext>
            </p:extLst>
          </p:nvPr>
        </p:nvGraphicFramePr>
        <p:xfrm>
          <a:off x="1895475" y="3035300"/>
          <a:ext cx="1568450" cy="393700"/>
        </p:xfrm>
        <a:graphic>
          <a:graphicData uri="http://schemas.openxmlformats.org/presentationml/2006/ole">
            <p:oleObj spid="_x0000_s9333" name="Jednadžba" r:id="rId4" imgW="1040948" imgH="266584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168275" y="3860800"/>
          <a:ext cx="971550" cy="342900"/>
        </p:xfrm>
        <a:graphic>
          <a:graphicData uri="http://schemas.openxmlformats.org/presentationml/2006/ole">
            <p:oleObj spid="_x0000_s9334" name="Jednadžba" r:id="rId5" imgW="647700" imgH="22860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2373313" y="5084763"/>
          <a:ext cx="4602162" cy="723900"/>
        </p:xfrm>
        <a:graphic>
          <a:graphicData uri="http://schemas.openxmlformats.org/presentationml/2006/ole">
            <p:oleObj spid="_x0000_s9335" name="Jednadžba" r:id="rId6" imgW="3048000" imgH="482600" progId="Equation.3">
              <p:embed/>
            </p:oleObj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2339752" y="5949280"/>
          <a:ext cx="5830887" cy="762000"/>
        </p:xfrm>
        <a:graphic>
          <a:graphicData uri="http://schemas.openxmlformats.org/presentationml/2006/ole">
            <p:oleObj spid="_x0000_s9336" name="Jednadžba" r:id="rId7" imgW="3860800" imgH="508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928670"/>
            <a:ext cx="92869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Supstitucija tih rezultata daje</a:t>
            </a:r>
            <a:r>
              <a:rPr lang="en-US" sz="2400" dirty="0" smtClean="0"/>
              <a:t> </a:t>
            </a:r>
            <a:r>
              <a:rPr lang="hr-HR" sz="2400" b="1" i="1" dirty="0" smtClean="0"/>
              <a:t>vremenski </a:t>
            </a:r>
            <a:r>
              <a:rPr lang="hr-HR" sz="2400" b="1" i="1" dirty="0" err="1" smtClean="0"/>
              <a:t>osrednjenu</a:t>
            </a:r>
            <a:r>
              <a:rPr lang="en-US" sz="2400" b="1" i="1" dirty="0" smtClean="0"/>
              <a:t> x</a:t>
            </a:r>
            <a:r>
              <a:rPr lang="hr-HR" sz="2400" b="1" i="1" dirty="0" smtClean="0"/>
              <a:t> komponentu jednadžbe očuvanja količine gibanja . </a:t>
            </a:r>
            <a:r>
              <a:rPr lang="hr-HR" sz="2400" dirty="0" smtClean="0"/>
              <a:t>Ponavljanje iste procedure na jednadžbama za </a:t>
            </a:r>
            <a:r>
              <a:rPr lang="hr-HR" sz="2400" i="1" dirty="0" smtClean="0"/>
              <a:t>y </a:t>
            </a:r>
            <a:r>
              <a:rPr lang="hr-HR" sz="2400" dirty="0" smtClean="0"/>
              <a:t>i </a:t>
            </a:r>
            <a:r>
              <a:rPr lang="hr-HR" sz="2400" i="1" dirty="0" smtClean="0"/>
              <a:t>z </a:t>
            </a:r>
            <a:r>
              <a:rPr lang="hr-HR" sz="2400" dirty="0" smtClean="0"/>
              <a:t>smjer daje</a:t>
            </a:r>
            <a:r>
              <a:rPr lang="en-US" sz="2400" dirty="0" smtClean="0"/>
              <a:t> </a:t>
            </a:r>
            <a:r>
              <a:rPr lang="hr-HR" sz="2400" b="1" i="1" dirty="0" smtClean="0"/>
              <a:t>vremenski </a:t>
            </a:r>
            <a:r>
              <a:rPr lang="hr-HR" sz="2400" b="1" i="1" dirty="0" err="1" smtClean="0"/>
              <a:t>osrednjene</a:t>
            </a:r>
            <a:r>
              <a:rPr lang="en-US" sz="2400" b="1" i="1" dirty="0" smtClean="0"/>
              <a:t> </a:t>
            </a:r>
            <a:r>
              <a:rPr lang="hr-HR" sz="2400" b="1" i="1" dirty="0" smtClean="0"/>
              <a:t>y i z komponente jednadžbe očuvanja količine gibanja</a:t>
            </a:r>
            <a:r>
              <a:rPr lang="hr-HR" sz="2400" dirty="0" smtClean="0"/>
              <a:t>): </a:t>
            </a:r>
            <a:endParaRPr lang="hr-HR" sz="12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0" y="3626346"/>
            <a:ext cx="928690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Članovi </a:t>
            </a:r>
            <a:r>
              <a:rPr lang="en-US" sz="2400" dirty="0" smtClean="0"/>
              <a:t>(I), (II), (IV) </a:t>
            </a:r>
            <a:r>
              <a:rPr lang="hr-HR" sz="2400" dirty="0" smtClean="0"/>
              <a:t>i</a:t>
            </a:r>
            <a:r>
              <a:rPr lang="en-US" sz="2400" dirty="0" smtClean="0"/>
              <a:t> (V) </a:t>
            </a:r>
            <a:r>
              <a:rPr lang="hr-HR" sz="2400" dirty="0" smtClean="0"/>
              <a:t>također se pojavljuju u</a:t>
            </a:r>
            <a:r>
              <a:rPr lang="en-US" sz="2400" dirty="0" smtClean="0"/>
              <a:t> </a:t>
            </a:r>
            <a:r>
              <a:rPr lang="hr-HR" sz="2400" dirty="0" smtClean="0"/>
              <a:t>“trenutnim”</a:t>
            </a:r>
            <a:r>
              <a:rPr lang="en-US" sz="2400" dirty="0" smtClean="0"/>
              <a:t> </a:t>
            </a:r>
            <a:r>
              <a:rPr lang="hr-HR" sz="2400" dirty="0" smtClean="0"/>
              <a:t>jednadžbama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13,14 i 15</a:t>
            </a:r>
            <a:r>
              <a:rPr lang="hr-HR" sz="2400" dirty="0" smtClean="0"/>
              <a:t>. Međutim, navedeni</a:t>
            </a:r>
            <a:r>
              <a:rPr lang="en-US" sz="2400" dirty="0" smtClean="0"/>
              <a:t> </a:t>
            </a:r>
            <a:r>
              <a:rPr lang="en-US" sz="2400" dirty="0" err="1" smtClean="0"/>
              <a:t>proces</a:t>
            </a:r>
            <a:r>
              <a:rPr lang="en-US" sz="2400" dirty="0" smtClean="0"/>
              <a:t> </a:t>
            </a:r>
            <a:r>
              <a:rPr lang="hr-HR" sz="2400" dirty="0" smtClean="0"/>
              <a:t>vremenskog </a:t>
            </a:r>
            <a:r>
              <a:rPr lang="hr-HR" sz="2400" dirty="0" err="1" smtClean="0"/>
              <a:t>osrednjavanja</a:t>
            </a:r>
            <a:r>
              <a:rPr lang="en-US" sz="2400" dirty="0" smtClean="0"/>
              <a:t> </a:t>
            </a:r>
            <a:r>
              <a:rPr lang="hr-HR" sz="2400" dirty="0" smtClean="0"/>
              <a:t>dovodi do uvođenja</a:t>
            </a:r>
            <a:r>
              <a:rPr lang="en-US" sz="2400" dirty="0" smtClean="0"/>
              <a:t> </a:t>
            </a:r>
            <a:r>
              <a:rPr lang="hr-HR" sz="2400" dirty="0" smtClean="0"/>
              <a:t>novog člana</a:t>
            </a:r>
            <a:r>
              <a:rPr lang="en-US" sz="2400" dirty="0" smtClean="0"/>
              <a:t> (III).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Član </a:t>
            </a:r>
            <a:r>
              <a:rPr lang="en-US" sz="2400" dirty="0" smtClean="0"/>
              <a:t>(III) </a:t>
            </a:r>
            <a:r>
              <a:rPr lang="hr-HR" sz="2400" dirty="0" smtClean="0"/>
              <a:t>sadrži</a:t>
            </a:r>
            <a:r>
              <a:rPr lang="en-US" sz="2400" dirty="0" smtClean="0"/>
              <a:t> </a:t>
            </a:r>
            <a:r>
              <a:rPr lang="hr-HR" sz="2400" dirty="0" smtClean="0"/>
              <a:t>umnožak</a:t>
            </a:r>
            <a:r>
              <a:rPr lang="en-US" sz="2400" dirty="0" smtClean="0"/>
              <a:t> flu</a:t>
            </a:r>
            <a:r>
              <a:rPr lang="hr-HR" sz="2400" dirty="0" err="1" smtClean="0"/>
              <a:t>ktuirajućih</a:t>
            </a:r>
            <a:r>
              <a:rPr lang="hr-HR" sz="2400" dirty="0" smtClean="0"/>
              <a:t> brzina i povezan je s</a:t>
            </a:r>
            <a:r>
              <a:rPr lang="en-US" sz="2400" dirty="0" smtClean="0"/>
              <a:t> </a:t>
            </a:r>
            <a:r>
              <a:rPr lang="hr-HR" sz="2400" dirty="0" err="1" smtClean="0"/>
              <a:t>konvektivnom</a:t>
            </a:r>
            <a:r>
              <a:rPr lang="hr-HR" sz="2400" dirty="0" smtClean="0"/>
              <a:t> izmjenom količine gibanja</a:t>
            </a:r>
            <a:r>
              <a:rPr lang="en-US" sz="2400" dirty="0" smtClean="0"/>
              <a:t> </a:t>
            </a:r>
            <a:r>
              <a:rPr lang="hr-HR" sz="2400" dirty="0" smtClean="0"/>
              <a:t>putem turbulentnih vrtloga</a:t>
            </a:r>
            <a:r>
              <a:rPr lang="en-US" sz="2400" dirty="0" smtClean="0"/>
              <a:t>.</a:t>
            </a:r>
            <a:r>
              <a:rPr lang="hr-HR" sz="2400" dirty="0" smtClean="0"/>
              <a:t> Uobičajena je praksa da se član (III) prenese na desnu stranu vremenski </a:t>
            </a:r>
            <a:r>
              <a:rPr lang="hr-HR" sz="2400" dirty="0" err="1" smtClean="0"/>
              <a:t>osrednjene</a:t>
            </a:r>
            <a:r>
              <a:rPr lang="hr-HR" sz="2400" dirty="0" smtClean="0"/>
              <a:t> jednadžbe u cilju naglašavanja njegove uloge kao dodatnih turbulentnih naprezanja za </a:t>
            </a:r>
            <a:r>
              <a:rPr lang="hr-HR" sz="2400" dirty="0" err="1" smtClean="0"/>
              <a:t>osrednjene</a:t>
            </a:r>
            <a:r>
              <a:rPr lang="hr-HR" sz="2400" dirty="0" smtClean="0"/>
              <a:t> k</a:t>
            </a:r>
            <a:r>
              <a:rPr lang="en-US" sz="2400" dirty="0" err="1" smtClean="0"/>
              <a:t>omponent</a:t>
            </a:r>
            <a:r>
              <a:rPr lang="hr-HR" sz="2400" dirty="0" smtClean="0"/>
              <a:t>e</a:t>
            </a:r>
            <a:r>
              <a:rPr lang="en-US" sz="2400" dirty="0" smtClean="0"/>
              <a:t> </a:t>
            </a:r>
            <a:r>
              <a:rPr lang="en-US" sz="2400" i="1" dirty="0" smtClean="0"/>
              <a:t>U</a:t>
            </a:r>
            <a:r>
              <a:rPr lang="en-US" sz="2400" dirty="0" smtClean="0"/>
              <a:t>,</a:t>
            </a:r>
            <a:r>
              <a:rPr lang="en-US" sz="2400" i="1" dirty="0" smtClean="0"/>
              <a:t> V </a:t>
            </a:r>
            <a:r>
              <a:rPr lang="hr-HR" sz="2400" dirty="0" smtClean="0"/>
              <a:t>i</a:t>
            </a:r>
            <a:r>
              <a:rPr lang="en-US" sz="2400" i="1" dirty="0" smtClean="0"/>
              <a:t> W:</a:t>
            </a:r>
            <a:endParaRPr lang="hr-HR" sz="12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Reynolds-</a:t>
            </a:r>
            <a:r>
              <a:rPr lang="hr-HR" sz="2800" b="1" dirty="0" smtClean="0"/>
              <a:t>ovo</a:t>
            </a:r>
            <a:r>
              <a:rPr lang="en-US" sz="2800" b="1" dirty="0" smtClean="0"/>
              <a:t> </a:t>
            </a:r>
            <a:r>
              <a:rPr lang="hr-HR" sz="2800" b="1" dirty="0" err="1" smtClean="0"/>
              <a:t>osrednjavanje</a:t>
            </a:r>
            <a:r>
              <a:rPr lang="hr-HR" sz="2800" b="1" dirty="0" smtClean="0"/>
              <a:t> </a:t>
            </a:r>
            <a:r>
              <a:rPr lang="en-US" sz="2800" b="1" dirty="0" err="1" smtClean="0"/>
              <a:t>Navier</a:t>
            </a:r>
            <a:r>
              <a:rPr lang="en-US" sz="2800" b="1" dirty="0" smtClean="0"/>
              <a:t>-Stokes </a:t>
            </a:r>
            <a:r>
              <a:rPr lang="hr-HR" sz="2800" b="1" dirty="0" smtClean="0"/>
              <a:t>jednadžbi za </a:t>
            </a:r>
            <a:r>
              <a:rPr lang="hr-HR" sz="2800" b="1" dirty="0" err="1" smtClean="0"/>
              <a:t>nestišljive</a:t>
            </a:r>
            <a:r>
              <a:rPr lang="hr-HR" sz="2800" b="1" dirty="0" smtClean="0"/>
              <a:t> tekućine (RANS)</a:t>
            </a:r>
            <a:endParaRPr lang="hr-HR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6372200" y="2564904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(17)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79512" y="2492896"/>
          <a:ext cx="5384800" cy="723900"/>
        </p:xfrm>
        <a:graphic>
          <a:graphicData uri="http://schemas.openxmlformats.org/presentationml/2006/ole">
            <p:oleObj spid="_x0000_s10264" name="Jednadžba" r:id="rId3" imgW="3568700" imgH="48260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179512" y="3140969"/>
            <a:ext cx="54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(I)        (II)          (III)          (IV)            (V)</a:t>
            </a:r>
          </a:p>
          <a:p>
            <a:endParaRPr lang="hr-HR" sz="24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861048"/>
            <a:ext cx="92869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Članovi dodatnog naprezanja </a:t>
            </a:r>
            <a:r>
              <a:rPr lang="en-US" sz="2400" dirty="0" smtClean="0"/>
              <a:t>r</a:t>
            </a:r>
            <a:r>
              <a:rPr lang="hr-HR" sz="2400" dirty="0" err="1" smtClean="0"/>
              <a:t>ezultat</a:t>
            </a:r>
            <a:r>
              <a:rPr lang="hr-HR" sz="2400" dirty="0" smtClean="0"/>
              <a:t> su pojave dodatne tri normalne i tri posmične komponente naprezanja: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Navedena turbulentna naprezanja nazivaju se </a:t>
            </a:r>
            <a:r>
              <a:rPr lang="en-US" sz="2400" b="1" i="1" dirty="0" smtClean="0"/>
              <a:t>Reynolds</a:t>
            </a:r>
            <a:r>
              <a:rPr lang="hr-HR" sz="2400" b="1" i="1" dirty="0" smtClean="0"/>
              <a:t>-ova naprezanja</a:t>
            </a:r>
            <a:r>
              <a:rPr lang="en-US" sz="2400" b="1" i="1" dirty="0" smtClean="0"/>
              <a:t>.</a:t>
            </a:r>
            <a:r>
              <a:rPr lang="hr-HR" sz="2400" b="1" i="1" dirty="0" smtClean="0"/>
              <a:t> </a:t>
            </a:r>
          </a:p>
          <a:p>
            <a:r>
              <a:rPr lang="hr-HR" sz="2400" dirty="0" smtClean="0"/>
              <a:t>Normalna naprezanja su ustvari </a:t>
            </a:r>
            <a:r>
              <a:rPr lang="en-US" sz="2400" dirty="0" err="1" smtClean="0"/>
              <a:t>vari</a:t>
            </a:r>
            <a:r>
              <a:rPr lang="hr-HR" sz="2400" dirty="0" smtClean="0"/>
              <a:t>j</a:t>
            </a:r>
            <a:r>
              <a:rPr lang="en-US" sz="2400" dirty="0" err="1" smtClean="0"/>
              <a:t>ance</a:t>
            </a:r>
            <a:r>
              <a:rPr lang="en-US" sz="2400" dirty="0" smtClean="0"/>
              <a:t> </a:t>
            </a:r>
            <a:r>
              <a:rPr lang="en-US" sz="2400" i="1" dirty="0" smtClean="0"/>
              <a:t>x, y </a:t>
            </a:r>
            <a:r>
              <a:rPr lang="hr-HR" sz="2400" dirty="0" smtClean="0"/>
              <a:t>i</a:t>
            </a:r>
            <a:r>
              <a:rPr lang="en-US" sz="2400" i="1" dirty="0" smtClean="0"/>
              <a:t> z</a:t>
            </a:r>
            <a:r>
              <a:rPr lang="hr-HR" sz="2400" i="1" dirty="0" smtClean="0"/>
              <a:t> </a:t>
            </a:r>
            <a:r>
              <a:rPr lang="hr-HR" sz="2400" dirty="0" smtClean="0"/>
              <a:t>komponente brzinske fluktuacije, te su uvijek veće od nule zbog kvadrata.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Reynolds-</a:t>
            </a:r>
            <a:r>
              <a:rPr lang="hr-HR" sz="2800" b="1" dirty="0" smtClean="0"/>
              <a:t>ovo</a:t>
            </a:r>
            <a:r>
              <a:rPr lang="en-US" sz="2800" b="1" dirty="0" smtClean="0"/>
              <a:t> </a:t>
            </a:r>
            <a:r>
              <a:rPr lang="hr-HR" sz="2800" b="1" dirty="0" err="1" smtClean="0"/>
              <a:t>osrednjavanje</a:t>
            </a:r>
            <a:r>
              <a:rPr lang="hr-HR" sz="2800" b="1" dirty="0" smtClean="0"/>
              <a:t> </a:t>
            </a:r>
            <a:r>
              <a:rPr lang="en-US" sz="2800" b="1" dirty="0" smtClean="0"/>
              <a:t>NS </a:t>
            </a:r>
            <a:r>
              <a:rPr lang="hr-HR" sz="2800" b="1" dirty="0" smtClean="0"/>
              <a:t>jednadžbi (RANS)</a:t>
            </a:r>
            <a:endParaRPr lang="hr-HR" sz="2800" b="1" dirty="0"/>
          </a:p>
        </p:txBody>
      </p:sp>
      <p:sp>
        <p:nvSpPr>
          <p:cNvPr id="22" name="Rectangle 21"/>
          <p:cNvSpPr/>
          <p:nvPr/>
        </p:nvSpPr>
        <p:spPr>
          <a:xfrm>
            <a:off x="7308304" y="4869160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(21)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0" y="404664"/>
          <a:ext cx="8821738" cy="1304925"/>
        </p:xfrm>
        <a:graphic>
          <a:graphicData uri="http://schemas.openxmlformats.org/presentationml/2006/ole">
            <p:oleObj spid="_x0000_s11381" name="Jednadžba" r:id="rId3" imgW="5842000" imgH="876300" progId="Equation.3">
              <p:embed/>
            </p:oleObj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0" y="1412776"/>
          <a:ext cx="8802688" cy="1306512"/>
        </p:xfrm>
        <a:graphic>
          <a:graphicData uri="http://schemas.openxmlformats.org/presentationml/2006/ole">
            <p:oleObj spid="_x0000_s11382" name="Jednadžba" r:id="rId4" imgW="5829300" imgH="876300" progId="Equation.3">
              <p:embed/>
            </p:oleObj>
          </a:graphicData>
        </a:graphic>
      </p:graphicFrame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-52388" y="2492896"/>
          <a:ext cx="9196388" cy="1306512"/>
        </p:xfrm>
        <a:graphic>
          <a:graphicData uri="http://schemas.openxmlformats.org/presentationml/2006/ole">
            <p:oleObj spid="_x0000_s11383" name="Jednadžba" r:id="rId5" imgW="6083300" imgH="876300" progId="Equation.3">
              <p:embed/>
            </p:oleObj>
          </a:graphicData>
        </a:graphic>
      </p:graphicFrame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179512" y="4653136"/>
          <a:ext cx="4795838" cy="495300"/>
        </p:xfrm>
        <a:graphic>
          <a:graphicData uri="http://schemas.openxmlformats.org/presentationml/2006/ole">
            <p:oleObj spid="_x0000_s11384" name="Jednadžba" r:id="rId6" imgW="3175000" imgH="330200" progId="Equation.3">
              <p:embed/>
            </p:oleObj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179512" y="5229200"/>
          <a:ext cx="6810376" cy="438150"/>
        </p:xfrm>
        <a:graphic>
          <a:graphicData uri="http://schemas.openxmlformats.org/presentationml/2006/ole">
            <p:oleObj spid="_x0000_s11385" name="Jednadžba" r:id="rId7" imgW="4508500" imgH="292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24744"/>
            <a:ext cx="40719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Na slici je prikazana izmjerena vremenska serija brzina u točki strujnog polja.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357562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Slučajna priroda turbulentnog strujanja </a:t>
            </a:r>
            <a:r>
              <a:rPr lang="en-US" sz="2400" dirty="0" smtClean="0"/>
              <a:t>p</a:t>
            </a:r>
            <a:r>
              <a:rPr lang="hr-HR" sz="2400" dirty="0" err="1" smtClean="0"/>
              <a:t>otrebuje</a:t>
            </a:r>
            <a:r>
              <a:rPr lang="en-US" sz="2400" dirty="0" smtClean="0"/>
              <a:t> </a:t>
            </a:r>
            <a:r>
              <a:rPr lang="hr-HR" sz="2400" dirty="0" smtClean="0"/>
              <a:t>neki “ekonomičan” opis gibanja svih čestica tekućine. Na slici je prikazana dekompozicija</a:t>
            </a:r>
            <a:r>
              <a:rPr lang="en-US" sz="2400" dirty="0" smtClean="0"/>
              <a:t> </a:t>
            </a:r>
            <a:r>
              <a:rPr lang="hr-HR" sz="2400" dirty="0" smtClean="0"/>
              <a:t>stvarne brzine </a:t>
            </a:r>
            <a:r>
              <a:rPr lang="en-US" sz="2400" i="1" dirty="0" smtClean="0"/>
              <a:t>u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u nekom trenutku vremena  na</a:t>
            </a:r>
            <a:r>
              <a:rPr lang="en-US" sz="2400" dirty="0" smtClean="0"/>
              <a:t> </a:t>
            </a:r>
            <a:r>
              <a:rPr lang="hr-HR" sz="2400" dirty="0" smtClean="0"/>
              <a:t>stacionarnu srednju vrijednost brzine</a:t>
            </a:r>
            <a:r>
              <a:rPr lang="en-US" sz="2400" dirty="0" smtClean="0"/>
              <a:t> </a:t>
            </a:r>
            <a:r>
              <a:rPr lang="en-US" sz="2400" i="1" dirty="0" smtClean="0"/>
              <a:t>U </a:t>
            </a:r>
            <a:r>
              <a:rPr lang="hr-HR" sz="2400" dirty="0" smtClean="0"/>
              <a:t>i fluktuirajuću komponentu</a:t>
            </a:r>
            <a:r>
              <a:rPr lang="en-US" sz="2400" dirty="0" smtClean="0"/>
              <a:t> u′</a:t>
            </a:r>
            <a:r>
              <a:rPr lang="hr-HR" sz="2400" dirty="0" smtClean="0"/>
              <a:t>(</a:t>
            </a:r>
            <a:r>
              <a:rPr lang="en-US" sz="2400" dirty="0" smtClean="0"/>
              <a:t>t)</a:t>
            </a:r>
            <a:r>
              <a:rPr lang="hr-HR" sz="2400" i="1" dirty="0" smtClean="0"/>
              <a:t> </a:t>
            </a:r>
            <a:r>
              <a:rPr lang="hr-HR" sz="2400" dirty="0" smtClean="0"/>
              <a:t>te vrijedi: </a:t>
            </a:r>
            <a:r>
              <a:rPr lang="en-US" sz="2400" i="1" dirty="0" smtClean="0"/>
              <a:t>u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r>
              <a:rPr lang="en-US" sz="2400" i="1" dirty="0" smtClean="0"/>
              <a:t> = U + u′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r>
              <a:rPr lang="hr-HR" sz="2400" i="1" dirty="0" smtClean="0"/>
              <a:t>. </a:t>
            </a:r>
            <a:r>
              <a:rPr lang="hr-HR" sz="2400" dirty="0" smtClean="0"/>
              <a:t>Takav tretman</a:t>
            </a:r>
            <a:r>
              <a:rPr lang="en-US" sz="2400" dirty="0" smtClean="0"/>
              <a:t> </a:t>
            </a:r>
            <a:r>
              <a:rPr lang="hr-HR" sz="2400" dirty="0" smtClean="0"/>
              <a:t>naziva se</a:t>
            </a:r>
            <a:r>
              <a:rPr lang="en-US" sz="2400" dirty="0" smtClean="0"/>
              <a:t> </a:t>
            </a:r>
            <a:r>
              <a:rPr lang="en-US" sz="2400" b="1" i="1" dirty="0" smtClean="0"/>
              <a:t>Reynolds</a:t>
            </a:r>
            <a:r>
              <a:rPr lang="hr-HR" sz="2400" b="1" i="1" dirty="0" smtClean="0"/>
              <a:t>ova </a:t>
            </a:r>
            <a:r>
              <a:rPr lang="en-US" sz="2400" b="1" i="1" dirty="0" smtClean="0"/>
              <a:t>de</a:t>
            </a:r>
            <a:r>
              <a:rPr lang="hr-HR" sz="2400" b="1" i="1" dirty="0" err="1" smtClean="0"/>
              <a:t>kompenzicija</a:t>
            </a:r>
            <a:r>
              <a:rPr lang="en-US" sz="2400" b="1" i="1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smtClean="0"/>
              <a:t>Svi parametri toka mogu se karakterizirati na isti način, u smislu srednjih vrijednosti </a:t>
            </a:r>
            <a:r>
              <a:rPr lang="en-US" sz="2400" dirty="0" smtClean="0"/>
              <a:t>(</a:t>
            </a:r>
            <a:r>
              <a:rPr lang="en-US" sz="2400" i="1" dirty="0" smtClean="0"/>
              <a:t>U, V, W, P </a:t>
            </a:r>
            <a:r>
              <a:rPr lang="hr-HR" sz="2400" dirty="0" err="1" smtClean="0"/>
              <a:t>itd</a:t>
            </a:r>
            <a:r>
              <a:rPr lang="en-US" sz="2400" dirty="0" smtClean="0"/>
              <a:t>.) </a:t>
            </a:r>
            <a:r>
              <a:rPr lang="hr-HR" sz="2400" dirty="0" smtClean="0"/>
              <a:t>i neke</a:t>
            </a:r>
            <a:r>
              <a:rPr lang="en-US" sz="2400" dirty="0" smtClean="0"/>
              <a:t> </a:t>
            </a:r>
            <a:r>
              <a:rPr lang="en-US" sz="2400" dirty="0" err="1" smtClean="0"/>
              <a:t>statis</a:t>
            </a:r>
            <a:r>
              <a:rPr lang="hr-HR" sz="2400" dirty="0" err="1" smtClean="0"/>
              <a:t>tičke</a:t>
            </a:r>
            <a:r>
              <a:rPr lang="hr-HR" sz="2400" dirty="0" smtClean="0"/>
              <a:t> karakteristike</a:t>
            </a:r>
            <a:r>
              <a:rPr lang="en-US" sz="2400" dirty="0" smtClean="0"/>
              <a:t> </a:t>
            </a:r>
            <a:r>
              <a:rPr lang="hr-HR" sz="2400" dirty="0" smtClean="0"/>
              <a:t>fluktuirajuće </a:t>
            </a:r>
            <a:r>
              <a:rPr lang="hr-HR" sz="2400" dirty="0" err="1" smtClean="0"/>
              <a:t>komponetne</a:t>
            </a:r>
            <a:r>
              <a:rPr lang="hr-HR" sz="2400" dirty="0" smtClean="0"/>
              <a:t> (</a:t>
            </a:r>
            <a:r>
              <a:rPr lang="hr-HR" sz="2400" i="1" dirty="0" smtClean="0"/>
              <a:t>u′, v′, w′, p′ </a:t>
            </a:r>
            <a:r>
              <a:rPr lang="hr-HR" sz="2400" dirty="0" err="1" smtClean="0"/>
              <a:t>itd</a:t>
            </a:r>
            <a:r>
              <a:rPr lang="hr-HR" sz="2400" dirty="0" smtClean="0"/>
              <a:t>.).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Što je turbulencija?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70589" y="188640"/>
            <a:ext cx="5173411" cy="328498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71546"/>
            <a:ext cx="92869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Posmična naprezanja sadrže druge momente povezane s korelacijom između različitih komponenti brzina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Ukoliko bi dvije fluktuirajuće komponente brzina (primjerice</a:t>
            </a:r>
            <a:r>
              <a:rPr lang="en-US" sz="2400" dirty="0" smtClean="0"/>
              <a:t> </a:t>
            </a:r>
            <a:r>
              <a:rPr lang="en-US" sz="2400" i="1" dirty="0" smtClean="0"/>
              <a:t>u′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v′</a:t>
            </a:r>
            <a:r>
              <a:rPr lang="hr-HR" sz="2400" dirty="0" smtClean="0"/>
              <a:t>)</a:t>
            </a:r>
            <a:r>
              <a:rPr lang="en-US" sz="2400" dirty="0" smtClean="0"/>
              <a:t> </a:t>
            </a:r>
            <a:r>
              <a:rPr lang="hr-HR" sz="2400" dirty="0" smtClean="0"/>
              <a:t>bile neovisne i slučajne, vremenski </a:t>
            </a:r>
            <a:r>
              <a:rPr lang="hr-HR" sz="2400" dirty="0" err="1" smtClean="0"/>
              <a:t>osrednjena</a:t>
            </a:r>
            <a:r>
              <a:rPr lang="hr-HR" sz="2400" dirty="0" smtClean="0"/>
              <a:t> vrijednost iznosila bi 0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Korelacija između parova različitih brzinskih komponenti kroz strukturu vrtloga  osigurava da </a:t>
            </a:r>
            <a:r>
              <a:rPr lang="hr-HR" sz="2400" b="1" i="1" dirty="0" smtClean="0"/>
              <a:t>turbulentna posmična naprezanja </a:t>
            </a:r>
            <a:r>
              <a:rPr lang="en-US" sz="2400" dirty="0" smtClean="0"/>
              <a:t> </a:t>
            </a:r>
            <a:r>
              <a:rPr lang="hr-HR" sz="2400" dirty="0" smtClean="0"/>
              <a:t>također ne mogu iznositi nula, te da su u turbulentnom toku uobičajeno vrlo velika u usporedbi sa viskoznim (molekularnim) naprezanjima.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Reynolds-</a:t>
            </a:r>
            <a:r>
              <a:rPr lang="hr-HR" sz="2800" b="1" dirty="0" smtClean="0"/>
              <a:t>ovo</a:t>
            </a:r>
            <a:r>
              <a:rPr lang="en-US" sz="2800" b="1" dirty="0" smtClean="0"/>
              <a:t> </a:t>
            </a:r>
            <a:r>
              <a:rPr lang="hr-HR" sz="2800" b="1" dirty="0" err="1" smtClean="0"/>
              <a:t>osrednjavanje</a:t>
            </a:r>
            <a:r>
              <a:rPr lang="hr-HR" sz="2800" b="1" dirty="0" smtClean="0"/>
              <a:t> </a:t>
            </a:r>
            <a:r>
              <a:rPr lang="en-US" sz="2800" b="1" dirty="0" err="1" smtClean="0"/>
              <a:t>Navier</a:t>
            </a:r>
            <a:r>
              <a:rPr lang="en-US" sz="2800" b="1" dirty="0" smtClean="0"/>
              <a:t>-Stokes </a:t>
            </a:r>
            <a:r>
              <a:rPr lang="hr-HR" sz="2800" b="1" dirty="0" smtClean="0"/>
              <a:t>jednadžbi za </a:t>
            </a:r>
            <a:r>
              <a:rPr lang="hr-HR" sz="2800" b="1" dirty="0" err="1" smtClean="0"/>
              <a:t>nestišljive</a:t>
            </a:r>
            <a:r>
              <a:rPr lang="hr-HR" sz="2800" b="1" dirty="0" smtClean="0"/>
              <a:t> tekućine (RANS)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Proračun turbulentnih tokova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487025"/>
            <a:ext cx="928690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Postojeće  metode za opis efekata i utjecaja turbulencije mogu se grupirati</a:t>
            </a:r>
            <a:r>
              <a:rPr lang="en-US" sz="2400" dirty="0" smtClean="0"/>
              <a:t> </a:t>
            </a:r>
            <a:r>
              <a:rPr lang="hr-HR" sz="2400" dirty="0" smtClean="0"/>
              <a:t>u slijedeće tri kategorije:</a:t>
            </a:r>
          </a:p>
          <a:p>
            <a:endParaRPr lang="hr-HR" sz="2400" b="1" i="1" dirty="0" smtClean="0"/>
          </a:p>
          <a:p>
            <a:pPr marL="457200" indent="-457200"/>
            <a:r>
              <a:rPr lang="hr-HR" sz="2400" b="1" i="1" dirty="0" smtClean="0"/>
              <a:t>a) Turbulentni modeli za RANS jednadžbe</a:t>
            </a:r>
          </a:p>
          <a:p>
            <a:pPr marL="457200" indent="-457200"/>
            <a:endParaRPr lang="hr-HR" sz="1200" b="1" i="1" dirty="0" smtClean="0"/>
          </a:p>
          <a:p>
            <a:pPr marL="457200" indent="-457200"/>
            <a:r>
              <a:rPr lang="hr-HR" sz="2400" dirty="0" smtClean="0"/>
              <a:t>Fokus je dan na </a:t>
            </a:r>
            <a:r>
              <a:rPr lang="hr-HR" sz="2400" dirty="0" err="1" smtClean="0"/>
              <a:t>osrednjeno</a:t>
            </a:r>
            <a:r>
              <a:rPr lang="hr-HR" sz="2400" dirty="0" smtClean="0"/>
              <a:t> strujanje</a:t>
            </a:r>
            <a:r>
              <a:rPr lang="en-US" sz="2400" dirty="0" smtClean="0"/>
              <a:t> </a:t>
            </a:r>
            <a:r>
              <a:rPr lang="hr-HR" sz="2400" dirty="0" smtClean="0"/>
              <a:t>i utjecaj turbulencije na njegove</a:t>
            </a:r>
          </a:p>
          <a:p>
            <a:pPr marL="457200" indent="-457200"/>
            <a:r>
              <a:rPr lang="hr-HR" sz="2400" dirty="0" smtClean="0"/>
              <a:t>karakteristike</a:t>
            </a:r>
            <a:r>
              <a:rPr lang="en-US" sz="2400" dirty="0" smtClean="0"/>
              <a:t>.</a:t>
            </a:r>
            <a:r>
              <a:rPr lang="hr-HR" sz="2400" dirty="0" smtClean="0"/>
              <a:t> Dodatni članovi</a:t>
            </a:r>
            <a:r>
              <a:rPr lang="en-US" sz="2400" dirty="0" smtClean="0"/>
              <a:t> </a:t>
            </a:r>
            <a:r>
              <a:rPr lang="hr-HR" sz="2400" dirty="0" smtClean="0"/>
              <a:t>pojavljuju se u </a:t>
            </a:r>
            <a:r>
              <a:rPr lang="hr-HR" sz="2400" dirty="0" err="1" smtClean="0"/>
              <a:t>osrednjenim</a:t>
            </a:r>
            <a:r>
              <a:rPr lang="hr-HR" sz="2400" dirty="0" smtClean="0"/>
              <a:t> jednadžbama</a:t>
            </a:r>
          </a:p>
          <a:p>
            <a:pPr marL="457200" indent="-457200"/>
            <a:r>
              <a:rPr lang="hr-HR" sz="2400" dirty="0" smtClean="0"/>
              <a:t>toka kroz interakciju različitih turbulentnih fluktuacija.</a:t>
            </a:r>
          </a:p>
          <a:p>
            <a:r>
              <a:rPr lang="hr-HR" sz="2400" dirty="0" smtClean="0"/>
              <a:t>Ti dodatni članovi su modelirani sa klasičnim modelima turbulencije od kojih su najpoznatiji “</a:t>
            </a:r>
            <a:r>
              <a:rPr lang="en-US" sz="2400" b="1" i="1" dirty="0" smtClean="0"/>
              <a:t>k–ε</a:t>
            </a:r>
            <a:r>
              <a:rPr lang="hr-HR" sz="2400" b="1" i="1" dirty="0" smtClean="0"/>
              <a:t>”</a:t>
            </a:r>
            <a:r>
              <a:rPr lang="en-US" sz="2400" i="1" dirty="0" smtClean="0"/>
              <a:t> </a:t>
            </a:r>
            <a:r>
              <a:rPr lang="hr-HR" sz="2400" dirty="0" smtClean="0"/>
              <a:t>i  “</a:t>
            </a:r>
            <a:r>
              <a:rPr lang="hr-HR" sz="2400" b="1" i="1" dirty="0" err="1" smtClean="0"/>
              <a:t>Reynolds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stress</a:t>
            </a:r>
            <a:r>
              <a:rPr lang="hr-HR" sz="2400" b="1" i="1" dirty="0" smtClean="0"/>
              <a:t>”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 većinu inženjerskih problema nije potrebno razlučiti sve detalje turbulentnih fluktuacija budući da su korisnici u osnovi upućeni na informacije</a:t>
            </a:r>
            <a:r>
              <a:rPr lang="en-US" sz="2400" dirty="0" smtClean="0"/>
              <a:t> </a:t>
            </a:r>
            <a:r>
              <a:rPr lang="hr-HR" sz="2400" dirty="0" smtClean="0"/>
              <a:t>o vremenski </a:t>
            </a:r>
            <a:r>
              <a:rPr lang="hr-HR" sz="2400" dirty="0" err="1" smtClean="0"/>
              <a:t>osrednjenim</a:t>
            </a:r>
            <a:r>
              <a:rPr lang="hr-HR" sz="2400" dirty="0" smtClean="0"/>
              <a:t> karakteristikama toka. Kako bi se proračunalo turbulentno strujanje s</a:t>
            </a:r>
            <a:r>
              <a:rPr lang="en-US" sz="2400" dirty="0" smtClean="0"/>
              <a:t> RANS </a:t>
            </a:r>
            <a:r>
              <a:rPr lang="hr-HR" sz="2400" dirty="0" smtClean="0"/>
              <a:t>jednadžbama nužna je uspostava modela turbulencije</a:t>
            </a:r>
            <a:r>
              <a:rPr lang="en-US" sz="2400" b="1" i="1" dirty="0" smtClean="0"/>
              <a:t> </a:t>
            </a:r>
            <a:r>
              <a:rPr lang="hr-HR" sz="2400" dirty="0" smtClean="0"/>
              <a:t>za</a:t>
            </a:r>
            <a:r>
              <a:rPr lang="en-US" sz="2400" dirty="0" smtClean="0"/>
              <a:t> </a:t>
            </a:r>
            <a:r>
              <a:rPr lang="hr-HR" sz="2400" dirty="0" smtClean="0"/>
              <a:t>predviđanje</a:t>
            </a:r>
            <a:r>
              <a:rPr lang="en-US" sz="2400" dirty="0" smtClean="0"/>
              <a:t> Reynolds</a:t>
            </a:r>
            <a:r>
              <a:rPr lang="hr-HR" sz="2400" dirty="0" smtClean="0"/>
              <a:t>-ovih naprezanja, članova pronosa skalarnih veličina</a:t>
            </a:r>
            <a:r>
              <a:rPr lang="en-US" sz="2400" dirty="0" smtClean="0"/>
              <a:t> </a:t>
            </a:r>
            <a:r>
              <a:rPr lang="hr-HR" sz="2400" dirty="0" smtClean="0"/>
              <a:t>i zatvaranje</a:t>
            </a:r>
            <a:r>
              <a:rPr lang="en-US" sz="2400" dirty="0" smtClean="0"/>
              <a:t> </a:t>
            </a:r>
            <a:r>
              <a:rPr lang="hr-HR" sz="2400" dirty="0" smtClean="0"/>
              <a:t>sustava jednadžbi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 </a:t>
            </a:r>
            <a:r>
              <a:rPr lang="en-US" sz="2400" dirty="0" smtClean="0"/>
              <a:t>(</a:t>
            </a:r>
            <a:r>
              <a:rPr lang="hr-HR" sz="2400" dirty="0" smtClean="0">
                <a:solidFill>
                  <a:srgbClr val="00B0F0"/>
                </a:solidFill>
              </a:rPr>
              <a:t>16,18,19,20</a:t>
            </a:r>
            <a:r>
              <a:rPr lang="hr-HR" sz="2400" dirty="0" smtClean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1480"/>
            <a:ext cx="9286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RANS turbulentni modeli su klasificirani</a:t>
            </a:r>
            <a:r>
              <a:rPr lang="en-US" sz="2400" dirty="0" smtClean="0"/>
              <a:t> </a:t>
            </a:r>
            <a:r>
              <a:rPr lang="hr-HR" sz="2400" dirty="0" smtClean="0"/>
              <a:t>na bazi</a:t>
            </a:r>
            <a:r>
              <a:rPr lang="en-US" sz="2400" dirty="0" smtClean="0"/>
              <a:t> </a:t>
            </a:r>
            <a:r>
              <a:rPr lang="hr-HR" sz="2400" dirty="0" smtClean="0"/>
              <a:t>broja dodatnih jednadžbi pronosa, koje je potrebno riješiti zajedno sa </a:t>
            </a:r>
            <a:r>
              <a:rPr lang="en-US" sz="2400" dirty="0" smtClean="0"/>
              <a:t>RANS </a:t>
            </a:r>
            <a:r>
              <a:rPr lang="hr-HR" sz="2400" dirty="0" smtClean="0"/>
              <a:t>jednadžbama</a:t>
            </a:r>
            <a:r>
              <a:rPr lang="en-US" sz="2400" dirty="0" smtClean="0"/>
              <a:t>:</a:t>
            </a:r>
            <a:endParaRPr lang="hr-HR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4143380"/>
            <a:ext cx="92869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Ti modeli formiraju bazu za standardnu proceduru proračuna turbulencije u modernim komercijalnim CFD kodovima. </a:t>
            </a:r>
          </a:p>
          <a:p>
            <a:endParaRPr lang="hr-HR" sz="1200" dirty="0" smtClean="0"/>
          </a:p>
          <a:p>
            <a:r>
              <a:rPr lang="hr-HR" sz="2400" dirty="0" smtClean="0"/>
              <a:t>Od navedenih modela</a:t>
            </a:r>
            <a:r>
              <a:rPr lang="en-US" sz="2400" dirty="0" smtClean="0"/>
              <a:t> </a:t>
            </a:r>
            <a:r>
              <a:rPr lang="hr-HR" sz="2400" dirty="0" smtClean="0"/>
              <a:t>“</a:t>
            </a:r>
            <a:r>
              <a:rPr lang="en-US" sz="2400" dirty="0" smtClean="0"/>
              <a:t>mixing length</a:t>
            </a:r>
            <a:r>
              <a:rPr lang="hr-HR" sz="2400" dirty="0" smtClean="0"/>
              <a:t>”</a:t>
            </a:r>
            <a:r>
              <a:rPr lang="en-US" sz="2400" dirty="0" smtClean="0"/>
              <a:t> </a:t>
            </a:r>
            <a:r>
              <a:rPr lang="hr-HR" sz="2400" dirty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“</a:t>
            </a:r>
            <a:r>
              <a:rPr lang="en-US" sz="2400" i="1" dirty="0" smtClean="0"/>
              <a:t>k–ε</a:t>
            </a:r>
            <a:r>
              <a:rPr lang="hr-HR" sz="2400" i="1" dirty="0" smtClean="0"/>
              <a:t>”</a:t>
            </a:r>
            <a:r>
              <a:rPr lang="en-US" sz="2400" i="1" dirty="0" smtClean="0"/>
              <a:t> </a:t>
            </a:r>
            <a:r>
              <a:rPr lang="en-US" sz="2400" dirty="0" smtClean="0"/>
              <a:t>mod</a:t>
            </a:r>
            <a:r>
              <a:rPr lang="hr-HR" sz="2400" dirty="0" smtClean="0"/>
              <a:t>eli</a:t>
            </a:r>
            <a:r>
              <a:rPr lang="en-US" sz="2400" dirty="0" smtClean="0"/>
              <a:t> </a:t>
            </a:r>
            <a:r>
              <a:rPr lang="hr-HR" sz="2400" dirty="0" smtClean="0"/>
              <a:t>su do sada najšire korišteni i </a:t>
            </a:r>
            <a:r>
              <a:rPr lang="hr-HR" sz="2400" dirty="0" err="1" smtClean="0"/>
              <a:t>validirani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Proračun turbulentnih tokova</a:t>
            </a:r>
            <a:endParaRPr lang="hr-HR" sz="2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1628800"/>
          <a:ext cx="6624736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800"/>
                <a:gridCol w="29389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Broj</a:t>
                      </a:r>
                      <a:r>
                        <a:rPr lang="hr-HR" baseline="0" dirty="0" smtClean="0"/>
                        <a:t> dodatnih jednadžbi pronosa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Ime modela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Nula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Model</a:t>
                      </a:r>
                      <a:r>
                        <a:rPr lang="hr-HR" baseline="0" dirty="0" smtClean="0"/>
                        <a:t> duljine </a:t>
                      </a:r>
                      <a:r>
                        <a:rPr lang="hr-HR" baseline="0" dirty="0" err="1" smtClean="0"/>
                        <a:t>mješanja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Jedna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aseline="0" dirty="0" err="1" smtClean="0"/>
                        <a:t>Spalart</a:t>
                      </a:r>
                      <a:r>
                        <a:rPr lang="hr-HR" baseline="0" dirty="0" smtClean="0"/>
                        <a:t>-</a:t>
                      </a:r>
                      <a:r>
                        <a:rPr lang="hr-HR" baseline="0" dirty="0" err="1" smtClean="0"/>
                        <a:t>Allmaras</a:t>
                      </a:r>
                      <a:r>
                        <a:rPr lang="hr-HR" baseline="0" dirty="0" smtClean="0"/>
                        <a:t> model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Dvije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i="1" dirty="0" smtClean="0"/>
                        <a:t>k-</a:t>
                      </a:r>
                      <a:r>
                        <a:rPr lang="hr-HR" i="1" dirty="0" smtClean="0">
                          <a:sym typeface="Symbol"/>
                        </a:rPr>
                        <a:t>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i="1" dirty="0" smtClean="0"/>
                        <a:t>k-</a:t>
                      </a:r>
                      <a:r>
                        <a:rPr lang="hr-HR" i="1" dirty="0" smtClean="0">
                          <a:sym typeface="Symbol"/>
                        </a:rPr>
                        <a:t></a:t>
                      </a:r>
                    </a:p>
                    <a:p>
                      <a:pPr algn="ctr"/>
                      <a:r>
                        <a:rPr lang="hr-HR" dirty="0" err="1" smtClean="0"/>
                        <a:t>Algebraic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sress</a:t>
                      </a:r>
                      <a:r>
                        <a:rPr lang="hr-HR" dirty="0" smtClean="0"/>
                        <a:t> model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sedam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Reynolds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sress</a:t>
                      </a:r>
                      <a:r>
                        <a:rPr lang="hr-HR" dirty="0" smtClean="0"/>
                        <a:t> model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76672"/>
            <a:ext cx="928690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hr-HR" sz="2400" b="1" i="1" dirty="0" smtClean="0"/>
              <a:t>b) </a:t>
            </a:r>
            <a:r>
              <a:rPr lang="hr-HR" sz="2400" b="1" i="1" dirty="0" err="1" smtClean="0"/>
              <a:t>Large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eddy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simulation</a:t>
            </a:r>
            <a:endParaRPr lang="hr-HR" sz="2400" b="1" i="1" dirty="0" smtClean="0"/>
          </a:p>
          <a:p>
            <a:endParaRPr lang="hr-HR" sz="1200" dirty="0" smtClean="0"/>
          </a:p>
          <a:p>
            <a:r>
              <a:rPr lang="hr-HR" sz="2400" dirty="0" smtClean="0"/>
              <a:t>Ova forma proračuna turbulencije prati ponašanje najvećih vrtloga</a:t>
            </a:r>
            <a:r>
              <a:rPr lang="en-US" sz="2400" dirty="0" smtClean="0"/>
              <a:t>.</a:t>
            </a:r>
            <a:r>
              <a:rPr lang="hr-HR" sz="2400" dirty="0" smtClean="0"/>
              <a:t> Metoda se zasniva na prostornom filtriranju </a:t>
            </a:r>
            <a:r>
              <a:rPr lang="hr-HR" sz="2400" dirty="0" err="1" smtClean="0"/>
              <a:t>nestacionarnih</a:t>
            </a:r>
            <a:r>
              <a:rPr lang="en-US" sz="2400" dirty="0" smtClean="0"/>
              <a:t> </a:t>
            </a:r>
            <a:r>
              <a:rPr lang="en-US" sz="2400" dirty="0" err="1" smtClean="0"/>
              <a:t>Navier</a:t>
            </a:r>
            <a:r>
              <a:rPr lang="en-US" sz="2400" dirty="0" smtClean="0"/>
              <a:t>–Stokes</a:t>
            </a:r>
            <a:r>
              <a:rPr lang="hr-HR" sz="2400" dirty="0" smtClean="0"/>
              <a:t> jednadžbi. Pri tome se “</a:t>
            </a:r>
            <a:r>
              <a:rPr lang="en-US" sz="2400" dirty="0" smtClean="0"/>
              <a:t>p</a:t>
            </a:r>
            <a:r>
              <a:rPr lang="hr-HR" sz="2400" dirty="0" err="1" smtClean="0"/>
              <a:t>ropuštaju</a:t>
            </a:r>
            <a:r>
              <a:rPr lang="hr-HR" sz="2400" dirty="0" smtClean="0"/>
              <a:t>”</a:t>
            </a:r>
            <a:r>
              <a:rPr lang="en-US" sz="2400" dirty="0" smtClean="0"/>
              <a:t> </a:t>
            </a:r>
            <a:r>
              <a:rPr lang="hr-HR" sz="2400" dirty="0" smtClean="0"/>
              <a:t>najveći </a:t>
            </a:r>
            <a:r>
              <a:rPr lang="hr-HR" sz="2400" dirty="0" err="1" smtClean="0"/>
              <a:t>vrtlozi</a:t>
            </a:r>
            <a:r>
              <a:rPr lang="hr-HR" sz="2400" dirty="0" smtClean="0"/>
              <a:t> te “odbacuju” odnosno “filtriraju” manji </a:t>
            </a:r>
            <a:r>
              <a:rPr lang="hr-HR" sz="2400" dirty="0" err="1" smtClean="0"/>
              <a:t>vrtlozi</a:t>
            </a:r>
            <a:r>
              <a:rPr lang="en-US" sz="2400" dirty="0" smtClean="0"/>
              <a:t>.</a:t>
            </a:r>
            <a:r>
              <a:rPr lang="hr-HR" sz="2400" dirty="0" smtClean="0"/>
              <a:t> Utjecaj </a:t>
            </a:r>
            <a:r>
              <a:rPr lang="hr-HR" sz="2400" dirty="0" err="1" smtClean="0"/>
              <a:t>izfiltriranih</a:t>
            </a:r>
            <a:r>
              <a:rPr lang="hr-HR" sz="2400" dirty="0" smtClean="0"/>
              <a:t> </a:t>
            </a:r>
            <a:r>
              <a:rPr lang="hr-HR" sz="2400" dirty="0" smtClean="0"/>
              <a:t>manjih vrtloga na razlučenu sliku strujanja</a:t>
            </a:r>
            <a:r>
              <a:rPr lang="en-US" sz="2400" dirty="0" smtClean="0"/>
              <a:t> (</a:t>
            </a:r>
            <a:r>
              <a:rPr lang="hr-HR" sz="2400" dirty="0" err="1" smtClean="0"/>
              <a:t>osrednjeno</a:t>
            </a:r>
            <a:r>
              <a:rPr lang="hr-HR" sz="2400" dirty="0" smtClean="0"/>
              <a:t> strujanje</a:t>
            </a:r>
            <a:r>
              <a:rPr lang="en-US" sz="2400" dirty="0" smtClean="0"/>
              <a:t> plus </a:t>
            </a:r>
            <a:r>
              <a:rPr lang="hr-HR" sz="2400" dirty="0" smtClean="0"/>
              <a:t>veliki </a:t>
            </a:r>
            <a:r>
              <a:rPr lang="hr-HR" sz="2400" dirty="0" err="1" smtClean="0"/>
              <a:t>vrtlozi</a:t>
            </a:r>
            <a:r>
              <a:rPr lang="en-US" sz="2400" dirty="0" smtClean="0"/>
              <a:t>) </a:t>
            </a:r>
            <a:r>
              <a:rPr lang="hr-HR" sz="2400" dirty="0" smtClean="0"/>
              <a:t>je obuhvaćen kroz</a:t>
            </a:r>
            <a:r>
              <a:rPr lang="en-US" sz="2400" dirty="0" smtClean="0"/>
              <a:t> </a:t>
            </a:r>
            <a:r>
              <a:rPr lang="hr-HR" sz="2400" dirty="0" smtClean="0"/>
              <a:t>primjenu </a:t>
            </a:r>
            <a:r>
              <a:rPr lang="hr-HR" sz="2400" dirty="0" err="1" smtClean="0"/>
              <a:t>tzv</a:t>
            </a:r>
            <a:r>
              <a:rPr lang="hr-HR" sz="2400" dirty="0" smtClean="0"/>
              <a:t>. “</a:t>
            </a:r>
            <a:r>
              <a:rPr lang="hr-HR" sz="2400" dirty="0" err="1" smtClean="0"/>
              <a:t>podinkrementalnog</a:t>
            </a:r>
            <a:r>
              <a:rPr lang="hr-HR" sz="2400" dirty="0" smtClean="0"/>
              <a:t> modela” (</a:t>
            </a:r>
            <a:r>
              <a:rPr lang="hr-HR" sz="2400" dirty="0" err="1" smtClean="0"/>
              <a:t>eng</a:t>
            </a:r>
            <a:r>
              <a:rPr lang="hr-HR" sz="2400" dirty="0" smtClean="0"/>
              <a:t>:  </a:t>
            </a:r>
            <a:r>
              <a:rPr lang="en-US" sz="2400" dirty="0" smtClean="0"/>
              <a:t>sub-grid scale model</a:t>
            </a:r>
            <a:r>
              <a:rPr lang="hr-HR" sz="2400" dirty="0" smtClean="0"/>
              <a:t>).</a:t>
            </a:r>
          </a:p>
          <a:p>
            <a:pPr marL="457200" indent="-457200"/>
            <a:endParaRPr lang="hr-HR" sz="1200" b="1" i="1" dirty="0" smtClean="0"/>
          </a:p>
          <a:p>
            <a:pPr marL="457200" indent="-457200"/>
            <a:r>
              <a:rPr lang="hr-HR" sz="2400" b="1" i="1" dirty="0" smtClean="0"/>
              <a:t>c) </a:t>
            </a:r>
            <a:r>
              <a:rPr lang="hr-HR" sz="2400" b="1" i="1" dirty="0" err="1" smtClean="0"/>
              <a:t>Direct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numerical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simulation</a:t>
            </a:r>
            <a:r>
              <a:rPr lang="hr-HR" sz="2400" b="1" i="1" dirty="0" smtClean="0"/>
              <a:t> (DNS)</a:t>
            </a:r>
          </a:p>
          <a:p>
            <a:endParaRPr lang="hr-HR" sz="1200" dirty="0" smtClean="0"/>
          </a:p>
          <a:p>
            <a:r>
              <a:rPr lang="hr-HR" sz="2400" dirty="0" smtClean="0"/>
              <a:t>Ove simulacije proračunavaju </a:t>
            </a:r>
            <a:r>
              <a:rPr lang="hr-HR" sz="2400" dirty="0" err="1" smtClean="0"/>
              <a:t>osrednjeno</a:t>
            </a:r>
            <a:r>
              <a:rPr lang="hr-HR" sz="2400" dirty="0" smtClean="0"/>
              <a:t> strujanje i sve turbulentne (fluktuirajuće) komponente brzina</a:t>
            </a:r>
            <a:r>
              <a:rPr lang="en-US" sz="2400" dirty="0" smtClean="0"/>
              <a:t>. </a:t>
            </a:r>
            <a:r>
              <a:rPr lang="hr-HR" sz="2400" dirty="0" err="1" smtClean="0"/>
              <a:t>Nestacionarne</a:t>
            </a:r>
            <a:r>
              <a:rPr lang="hr-HR" sz="2400" dirty="0" smtClean="0"/>
              <a:t> </a:t>
            </a:r>
            <a:r>
              <a:rPr lang="en-US" sz="2400" dirty="0" err="1" smtClean="0"/>
              <a:t>Navier</a:t>
            </a:r>
            <a:r>
              <a:rPr lang="en-US" sz="2400" dirty="0" smtClean="0"/>
              <a:t>–Stokes </a:t>
            </a:r>
            <a:r>
              <a:rPr lang="hr-HR" sz="2400" dirty="0" smtClean="0"/>
              <a:t>jednadžbe</a:t>
            </a:r>
            <a:r>
              <a:rPr lang="en-US" sz="2400" dirty="0" smtClean="0"/>
              <a:t> </a:t>
            </a:r>
            <a:r>
              <a:rPr lang="hr-HR" sz="2400" dirty="0" smtClean="0"/>
              <a:t>su riješene</a:t>
            </a:r>
            <a:r>
              <a:rPr lang="en-US" sz="2400" dirty="0" smtClean="0"/>
              <a:t> </a:t>
            </a:r>
            <a:r>
              <a:rPr lang="hr-HR" sz="2400" dirty="0" smtClean="0"/>
              <a:t>na specijalnoj proračunskoj mreži</a:t>
            </a:r>
            <a:r>
              <a:rPr lang="en-US" sz="2400" dirty="0" smtClean="0"/>
              <a:t> </a:t>
            </a:r>
            <a:r>
              <a:rPr lang="hr-HR" sz="2400" dirty="0" smtClean="0"/>
              <a:t>koja je zadovoljavajuće gusta za razlučivanje</a:t>
            </a:r>
            <a:r>
              <a:rPr lang="en-US" sz="2400" dirty="0" smtClean="0"/>
              <a:t> </a:t>
            </a:r>
            <a:r>
              <a:rPr lang="hr-HR" sz="2400" dirty="0" smtClean="0"/>
              <a:t>efekata na</a:t>
            </a:r>
            <a:r>
              <a:rPr lang="en-US" sz="2400" dirty="0" smtClean="0"/>
              <a:t> </a:t>
            </a:r>
            <a:r>
              <a:rPr lang="en-US" sz="2400" dirty="0" err="1" smtClean="0"/>
              <a:t>Kolmogorov</a:t>
            </a:r>
            <a:r>
              <a:rPr lang="hr-HR" sz="2400" dirty="0" smtClean="0"/>
              <a:t>-oj</a:t>
            </a:r>
            <a:r>
              <a:rPr lang="en-US" sz="2400" dirty="0" smtClean="0"/>
              <a:t> </a:t>
            </a:r>
            <a:r>
              <a:rPr lang="hr-HR" sz="2400" dirty="0" smtClean="0"/>
              <a:t>skali duljina</a:t>
            </a:r>
            <a:r>
              <a:rPr lang="en-US" sz="2400" dirty="0" smtClean="0"/>
              <a:t>  </a:t>
            </a:r>
            <a:r>
              <a:rPr lang="hr-HR" sz="2400" dirty="0" smtClean="0"/>
              <a:t>(na kojoj nastupa energetska disipacija) te sa vremenskim korakom proračuna koji je dovoljno mali da se razluči period najbrže fluktuacije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Proračun turbulentnih tokova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jednadžbe i klasični modeli turbulencije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571480"/>
            <a:ext cx="92869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dirty="0" smtClean="0"/>
              <a:t>M</a:t>
            </a:r>
            <a:r>
              <a:rPr lang="en-US" sz="2400" i="1" dirty="0" err="1" smtClean="0"/>
              <a:t>ixing</a:t>
            </a:r>
            <a:r>
              <a:rPr lang="en-US" sz="2400" i="1" dirty="0" smtClean="0"/>
              <a:t> length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k–ε </a:t>
            </a:r>
            <a:r>
              <a:rPr lang="hr-HR" sz="2400" dirty="0" smtClean="0"/>
              <a:t>modeli su bazirani  na pretpostavci postojanja analogije između djelovanja viskoznih naprezanja i </a:t>
            </a:r>
            <a:r>
              <a:rPr lang="hr-HR" sz="2400" dirty="0" err="1" smtClean="0"/>
              <a:t>Reynolds</a:t>
            </a:r>
            <a:r>
              <a:rPr lang="hr-HR" sz="2400" dirty="0" smtClean="0"/>
              <a:t>-ovih naprezanja na </a:t>
            </a:r>
            <a:r>
              <a:rPr lang="hr-HR" sz="2400" dirty="0" err="1" smtClean="0"/>
              <a:t>osrednjeno</a:t>
            </a:r>
            <a:r>
              <a:rPr lang="hr-HR" sz="2400" dirty="0" smtClean="0"/>
              <a:t> strujanje.</a:t>
            </a:r>
            <a:endParaRPr lang="en-US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Obje vrste naprezanja</a:t>
            </a:r>
            <a:r>
              <a:rPr lang="en-US" sz="2400" dirty="0" smtClean="0"/>
              <a:t> </a:t>
            </a:r>
            <a:r>
              <a:rPr lang="hr-HR" sz="2400" dirty="0" smtClean="0"/>
              <a:t>pojavljuju se na desnoj strani jednadžbi očuvanja količine gibanja</a:t>
            </a:r>
            <a:r>
              <a:rPr lang="en-US" sz="2400" dirty="0" smtClean="0"/>
              <a:t>, </a:t>
            </a:r>
            <a:r>
              <a:rPr lang="hr-HR" sz="2400" dirty="0" smtClean="0"/>
              <a:t>a u</a:t>
            </a:r>
            <a:r>
              <a:rPr lang="en-US" sz="2400" dirty="0" smtClean="0"/>
              <a:t> </a:t>
            </a:r>
            <a:r>
              <a:rPr lang="en-US" sz="2400" b="1" i="1" dirty="0" smtClean="0"/>
              <a:t>Newton</a:t>
            </a:r>
            <a:r>
              <a:rPr lang="hr-HR" sz="2400" b="1" i="1" dirty="0" smtClean="0"/>
              <a:t>-ovom zakonu </a:t>
            </a:r>
            <a:r>
              <a:rPr lang="en-US" sz="2400" b="1" i="1" dirty="0" err="1" smtClean="0"/>
              <a:t>vis</a:t>
            </a:r>
            <a:r>
              <a:rPr lang="hr-HR" sz="2400" b="1" i="1" dirty="0" err="1" smtClean="0"/>
              <a:t>koznosti</a:t>
            </a:r>
            <a:r>
              <a:rPr lang="en-US" sz="2400" b="1" i="1" dirty="0" smtClean="0"/>
              <a:t> </a:t>
            </a:r>
            <a:r>
              <a:rPr lang="hr-HR" sz="2400" dirty="0" smtClean="0"/>
              <a:t>viskozna naprezanja</a:t>
            </a:r>
            <a:r>
              <a:rPr lang="en-US" sz="2400" dirty="0" smtClean="0"/>
              <a:t> </a:t>
            </a:r>
            <a:r>
              <a:rPr lang="hr-HR" sz="2400" dirty="0" smtClean="0"/>
              <a:t>su definirana kao proporcionalna</a:t>
            </a:r>
            <a:r>
              <a:rPr lang="en-US" sz="2400" dirty="0" smtClean="0"/>
              <a:t> rat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</a:t>
            </a:r>
            <a:r>
              <a:rPr lang="hr-HR" sz="2400" dirty="0" err="1" smtClean="0"/>
              <a:t>cija</a:t>
            </a:r>
            <a:r>
              <a:rPr lang="en-US" sz="2400" dirty="0" smtClean="0"/>
              <a:t> </a:t>
            </a:r>
            <a:r>
              <a:rPr lang="hr-HR" sz="2400" dirty="0" smtClean="0"/>
              <a:t>elementa tekućine</a:t>
            </a:r>
            <a:r>
              <a:rPr lang="en-US" sz="2400" dirty="0" smtClean="0"/>
              <a:t>. </a:t>
            </a:r>
            <a:r>
              <a:rPr lang="hr-HR" sz="2400" dirty="0" smtClean="0"/>
              <a:t>Za </a:t>
            </a:r>
            <a:r>
              <a:rPr lang="hr-HR" sz="2400" dirty="0" err="1" smtClean="0"/>
              <a:t>nestišljivu</a:t>
            </a:r>
            <a:r>
              <a:rPr lang="hr-HR" sz="2400" dirty="0" smtClean="0"/>
              <a:t> tekućinu </a:t>
            </a:r>
            <a:r>
              <a:rPr lang="en-US" sz="2400" dirty="0" smtClean="0"/>
              <a:t> </a:t>
            </a:r>
            <a:r>
              <a:rPr lang="hr-HR" sz="2400" dirty="0" smtClean="0"/>
              <a:t>navedeno vodi do izraza: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Ako bi se pojednostavila notacija u zapisu jednadžbi, korištena je </a:t>
            </a:r>
            <a:r>
              <a:rPr lang="hr-HR" sz="2400" dirty="0" err="1" smtClean="0"/>
              <a:t>tzv</a:t>
            </a:r>
            <a:r>
              <a:rPr lang="hr-HR" sz="2400" dirty="0" smtClean="0"/>
              <a:t>. </a:t>
            </a:r>
            <a:r>
              <a:rPr lang="en-US" sz="2400" dirty="0" err="1" smtClean="0"/>
              <a:t>suf</a:t>
            </a:r>
            <a:r>
              <a:rPr lang="hr-HR" sz="2400" dirty="0" err="1" smtClean="0"/>
              <a:t>iks</a:t>
            </a:r>
            <a:r>
              <a:rPr lang="en-US" sz="2400" dirty="0" smtClean="0"/>
              <a:t> nota</a:t>
            </a:r>
            <a:r>
              <a:rPr lang="hr-HR" sz="2400" dirty="0" err="1" smtClean="0"/>
              <a:t>cija</a:t>
            </a:r>
            <a:r>
              <a:rPr lang="en-US" sz="2400" dirty="0" smtClean="0"/>
              <a:t> </a:t>
            </a:r>
            <a:r>
              <a:rPr lang="hr-HR" sz="2400" dirty="0" smtClean="0"/>
              <a:t>(konvencija</a:t>
            </a:r>
            <a:r>
              <a:rPr lang="en-US" sz="2400" dirty="0" smtClean="0"/>
              <a:t> </a:t>
            </a:r>
            <a:r>
              <a:rPr lang="hr-HR" sz="2400" dirty="0" smtClean="0"/>
              <a:t>je da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hr-HR" sz="2400" dirty="0" smtClean="0"/>
              <a:t>ili</a:t>
            </a:r>
            <a:r>
              <a:rPr lang="en-US" sz="2400" i="1" dirty="0" smtClean="0"/>
              <a:t> j = </a:t>
            </a:r>
            <a:r>
              <a:rPr lang="en-US" sz="2400" dirty="0" smtClean="0"/>
              <a:t>1</a:t>
            </a:r>
            <a:r>
              <a:rPr lang="en-US" sz="2400" i="1" dirty="0" smtClean="0"/>
              <a:t> </a:t>
            </a:r>
            <a:r>
              <a:rPr lang="hr-HR" sz="2400" dirty="0" smtClean="0"/>
              <a:t>odgovara 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smjeru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hr-HR" sz="2400" dirty="0" smtClean="0"/>
              <a:t>ili</a:t>
            </a:r>
            <a:r>
              <a:rPr lang="en-US" sz="2400" i="1" dirty="0" smtClean="0"/>
              <a:t> j = </a:t>
            </a:r>
            <a:r>
              <a:rPr lang="en-US" sz="2400" dirty="0" smtClean="0"/>
              <a:t>2</a:t>
            </a:r>
            <a:r>
              <a:rPr lang="en-US" sz="2400" i="1" dirty="0" smtClean="0"/>
              <a:t> </a:t>
            </a:r>
            <a:endParaRPr lang="hr-HR" sz="2400" i="1" dirty="0" smtClean="0"/>
          </a:p>
          <a:p>
            <a:r>
              <a:rPr lang="en-US" sz="2400" i="1" dirty="0" smtClean="0"/>
              <a:t>y</a:t>
            </a:r>
            <a:r>
              <a:rPr lang="hr-HR" sz="2400" i="1" dirty="0" smtClean="0"/>
              <a:t> </a:t>
            </a:r>
            <a:r>
              <a:rPr lang="hr-HR" sz="2400" dirty="0" smtClean="0"/>
              <a:t>smjeru</a:t>
            </a:r>
            <a:r>
              <a:rPr lang="en-US" sz="2400" dirty="0" smtClean="0"/>
              <a:t> </a:t>
            </a:r>
            <a:r>
              <a:rPr lang="hr-HR" sz="2400" dirty="0" smtClean="0"/>
              <a:t>te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hr-HR" sz="2400" dirty="0" smtClean="0"/>
              <a:t>ili</a:t>
            </a:r>
            <a:r>
              <a:rPr lang="en-US" sz="2400" i="1" dirty="0" smtClean="0"/>
              <a:t> j = 3 z</a:t>
            </a:r>
            <a:r>
              <a:rPr lang="hr-HR" sz="2400" i="1" dirty="0" smtClean="0"/>
              <a:t> </a:t>
            </a:r>
            <a:r>
              <a:rPr lang="hr-HR" sz="2400" dirty="0" smtClean="0"/>
              <a:t>smjeru</a:t>
            </a:r>
            <a:r>
              <a:rPr lang="en-US" sz="2400" dirty="0" smtClean="0"/>
              <a:t>. </a:t>
            </a:r>
            <a:r>
              <a:rPr lang="hr-HR" sz="2400" dirty="0" smtClean="0"/>
              <a:t>Primjerice: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059832" y="3645024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(22)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55976" y="5805264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(23)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251520" y="3429000"/>
          <a:ext cx="2706688" cy="895350"/>
        </p:xfrm>
        <a:graphic>
          <a:graphicData uri="http://schemas.openxmlformats.org/presentationml/2006/ole">
            <p:oleObj spid="_x0000_s12335" name="Jednadžba" r:id="rId3" imgW="1790700" imgH="59690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0" y="5661248"/>
          <a:ext cx="4224337" cy="819150"/>
        </p:xfrm>
        <a:graphic>
          <a:graphicData uri="http://schemas.openxmlformats.org/presentationml/2006/ole">
            <p:oleObj spid="_x0000_s12336" name="Jednadžba" r:id="rId4" imgW="2794000" imgH="546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92869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Turbulentna naprezanja rastu kako raste i</a:t>
            </a:r>
            <a:r>
              <a:rPr lang="en-US" sz="2400" dirty="0" smtClean="0"/>
              <a:t> rat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</a:t>
            </a:r>
            <a:r>
              <a:rPr lang="hr-HR" sz="2400" dirty="0" err="1" smtClean="0"/>
              <a:t>cija</a:t>
            </a:r>
            <a:r>
              <a:rPr lang="hr-HR" sz="2400" dirty="0" smtClean="0"/>
              <a:t>. </a:t>
            </a:r>
            <a:r>
              <a:rPr lang="en-US" sz="2400" b="1" i="1" dirty="0" err="1" smtClean="0"/>
              <a:t>Boussinesq</a:t>
            </a:r>
            <a:r>
              <a:rPr lang="en-US" sz="2400" b="1" i="1" dirty="0" smtClean="0"/>
              <a:t> </a:t>
            </a:r>
            <a:r>
              <a:rPr lang="hr-HR" sz="2400" dirty="0" smtClean="0"/>
              <a:t>je već</a:t>
            </a:r>
            <a:r>
              <a:rPr lang="en-US" sz="2400" dirty="0" smtClean="0"/>
              <a:t> 1877 </a:t>
            </a:r>
            <a:r>
              <a:rPr lang="hr-HR" sz="2400" dirty="0" smtClean="0"/>
              <a:t>predložio da se </a:t>
            </a:r>
            <a:r>
              <a:rPr lang="en-US" sz="2400" dirty="0" smtClean="0"/>
              <a:t>Reynolds</a:t>
            </a:r>
            <a:r>
              <a:rPr lang="hr-HR" sz="2400" dirty="0" smtClean="0"/>
              <a:t>-ova naprezanja</a:t>
            </a:r>
            <a:r>
              <a:rPr lang="en-US" sz="2400" dirty="0" smtClean="0"/>
              <a:t> </a:t>
            </a:r>
            <a:r>
              <a:rPr lang="hr-HR" sz="2400" dirty="0" smtClean="0"/>
              <a:t>izraze kao proporcionalna srednjim</a:t>
            </a:r>
            <a:r>
              <a:rPr lang="en-US" sz="2400" dirty="0" smtClean="0"/>
              <a:t> rat</a:t>
            </a:r>
            <a:r>
              <a:rPr lang="hr-HR" sz="2400" dirty="0" smtClean="0"/>
              <a:t>ama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</a:t>
            </a:r>
            <a:r>
              <a:rPr lang="hr-HR" sz="2400" dirty="0" err="1" smtClean="0"/>
              <a:t>cije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gdje je </a:t>
            </a:r>
            <a:r>
              <a:rPr lang="hr-HR" sz="2400" i="1" dirty="0" smtClean="0"/>
              <a:t>k </a:t>
            </a:r>
            <a:r>
              <a:rPr lang="hr-HR" sz="2400" dirty="0" smtClean="0"/>
              <a:t>oznaka za </a:t>
            </a:r>
            <a:r>
              <a:rPr lang="en-US" sz="2400" dirty="0" smtClean="0"/>
              <a:t>turbulent</a:t>
            </a:r>
            <a:r>
              <a:rPr lang="hr-HR" sz="2400" dirty="0" err="1" smtClean="0"/>
              <a:t>nu</a:t>
            </a:r>
            <a:r>
              <a:rPr lang="hr-HR" sz="2400" dirty="0" smtClean="0"/>
              <a:t> kinetičku energiju </a:t>
            </a:r>
            <a:r>
              <a:rPr lang="en-US" sz="2400" dirty="0" smtClean="0"/>
              <a:t>p</a:t>
            </a:r>
            <a:r>
              <a:rPr lang="hr-HR" sz="2400" dirty="0" smtClean="0"/>
              <a:t>o jedinici mase.</a:t>
            </a:r>
          </a:p>
          <a:p>
            <a:endParaRPr lang="hr-HR" sz="1200" dirty="0" smtClean="0"/>
          </a:p>
          <a:p>
            <a:r>
              <a:rPr lang="hr-HR" sz="2400" dirty="0" smtClean="0"/>
              <a:t>Prvi član s desne strane je</a:t>
            </a:r>
            <a:r>
              <a:rPr lang="en-US" sz="2400" dirty="0" smtClean="0"/>
              <a:t> </a:t>
            </a:r>
            <a:r>
              <a:rPr lang="en-US" sz="2400" dirty="0" err="1" smtClean="0"/>
              <a:t>analo</a:t>
            </a:r>
            <a:r>
              <a:rPr lang="hr-HR" sz="2400" dirty="0" err="1" smtClean="0"/>
              <a:t>gan</a:t>
            </a:r>
            <a:r>
              <a:rPr lang="en-US" sz="2400" dirty="0" smtClean="0"/>
              <a:t> </a:t>
            </a:r>
            <a:r>
              <a:rPr lang="hr-HR" sz="2400" dirty="0" smtClean="0"/>
              <a:t>jednadžbi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22 </a:t>
            </a:r>
            <a:r>
              <a:rPr lang="hr-HR" sz="2400" dirty="0" smtClean="0"/>
              <a:t>osim za novi član</a:t>
            </a:r>
            <a:r>
              <a:rPr lang="en-US" sz="2400" dirty="0" smtClean="0"/>
              <a:t> </a:t>
            </a:r>
            <a:r>
              <a:rPr lang="hr-HR" sz="2400" dirty="0" smtClean="0"/>
              <a:t>koji se naziva koeficijent turbulentne viskoznosti </a:t>
            </a:r>
            <a:r>
              <a:rPr lang="en-US" sz="2400" dirty="0" smtClean="0"/>
              <a:t> </a:t>
            </a:r>
            <a:r>
              <a:rPr lang="en-US" sz="2400" i="1" dirty="0" smtClean="0"/>
              <a:t>μ</a:t>
            </a:r>
            <a:r>
              <a:rPr lang="hr-HR" sz="1600" i="1" dirty="0" smtClean="0"/>
              <a:t>t</a:t>
            </a:r>
            <a:r>
              <a:rPr lang="hr-HR" sz="2400" i="1" dirty="0" smtClean="0"/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eng</a:t>
            </a:r>
            <a:r>
              <a:rPr lang="hr-HR" sz="2400" dirty="0" smtClean="0"/>
              <a:t>:</a:t>
            </a:r>
            <a:r>
              <a:rPr lang="en-US" sz="2400" dirty="0" smtClean="0"/>
              <a:t> eddy viscosity</a:t>
            </a:r>
            <a:r>
              <a:rPr lang="hr-HR" sz="2400" dirty="0" smtClean="0"/>
              <a:t>)</a:t>
            </a:r>
            <a:r>
              <a:rPr lang="en-US" sz="2400" dirty="0" smtClean="0"/>
              <a:t> </a:t>
            </a:r>
            <a:r>
              <a:rPr lang="hr-HR" sz="2400" dirty="0" smtClean="0"/>
              <a:t>sa jedinicom koja je istovjetna dinamičkom koeficijentu viskoznosti </a:t>
            </a:r>
            <a:r>
              <a:rPr lang="hr-HR" sz="2400" i="1" dirty="0" smtClean="0"/>
              <a:t>(</a:t>
            </a:r>
            <a:r>
              <a:rPr lang="en-US" sz="2400" dirty="0" smtClean="0"/>
              <a:t>Pa</a:t>
            </a:r>
            <a:r>
              <a:rPr lang="hr-HR" sz="2400" dirty="0" smtClean="0"/>
              <a:t> </a:t>
            </a:r>
            <a:r>
              <a:rPr lang="en-US" sz="2400" dirty="0" smtClean="0"/>
              <a:t>s</a:t>
            </a:r>
            <a:r>
              <a:rPr lang="hr-HR" sz="2400" dirty="0" smtClean="0"/>
              <a:t>)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Učestala je primjena i </a:t>
            </a:r>
            <a:r>
              <a:rPr lang="hr-HR" sz="2400" dirty="0" err="1" smtClean="0"/>
              <a:t>kinematskog</a:t>
            </a:r>
            <a:r>
              <a:rPr lang="hr-HR" sz="2400" dirty="0" smtClean="0"/>
              <a:t> koeficijenta turbulentne viskoznosti (</a:t>
            </a:r>
            <a:r>
              <a:rPr lang="hr-HR" sz="2400" dirty="0" err="1" smtClean="0"/>
              <a:t>eng</a:t>
            </a:r>
            <a:r>
              <a:rPr lang="hr-HR" sz="2400" dirty="0" smtClean="0"/>
              <a:t>:</a:t>
            </a:r>
            <a:r>
              <a:rPr lang="en-US" sz="2400" dirty="0" smtClean="0"/>
              <a:t> kinematic eddy viscosity</a:t>
            </a:r>
            <a:r>
              <a:rPr lang="hr-HR" sz="2400" dirty="0" smtClean="0"/>
              <a:t>)</a:t>
            </a:r>
            <a:r>
              <a:rPr lang="en-US" sz="2400" dirty="0" smtClean="0"/>
              <a:t> </a:t>
            </a:r>
            <a:r>
              <a:rPr lang="hr-HR" sz="2400" dirty="0" smtClean="0"/>
              <a:t>označenog sa</a:t>
            </a:r>
            <a:r>
              <a:rPr lang="en-US" sz="2400" dirty="0" smtClean="0"/>
              <a:t> ν</a:t>
            </a:r>
            <a:r>
              <a:rPr lang="hr-HR" i="1" dirty="0" smtClean="0"/>
              <a:t>t </a:t>
            </a:r>
            <a:r>
              <a:rPr lang="hr-HR" sz="2400" i="1" dirty="0" smtClean="0"/>
              <a:t>= </a:t>
            </a:r>
            <a:r>
              <a:rPr lang="el-GR" sz="2400" i="1" dirty="0" smtClean="0"/>
              <a:t>μ</a:t>
            </a:r>
            <a:r>
              <a:rPr lang="hr-HR" i="1" dirty="0" smtClean="0"/>
              <a:t>t</a:t>
            </a:r>
            <a:r>
              <a:rPr lang="hr-HR" sz="2400" i="1" dirty="0" smtClean="0"/>
              <a:t>/</a:t>
            </a:r>
            <a:r>
              <a:rPr lang="el-GR" sz="2400" i="1" dirty="0" smtClean="0"/>
              <a:t>ρ</a:t>
            </a:r>
            <a:r>
              <a:rPr lang="el-GR" sz="2400" dirty="0" smtClean="0"/>
              <a:t>,</a:t>
            </a:r>
            <a:r>
              <a:rPr lang="hr-HR" sz="2400" i="1" dirty="0" smtClean="0"/>
              <a:t> </a:t>
            </a:r>
            <a:r>
              <a:rPr lang="hr-HR" sz="2400" dirty="0" smtClean="0"/>
              <a:t>s jedinicom koja je istovjetna </a:t>
            </a:r>
            <a:r>
              <a:rPr lang="hr-HR" sz="2400" dirty="0" err="1" smtClean="0"/>
              <a:t>kinematskom</a:t>
            </a:r>
            <a:r>
              <a:rPr lang="hr-HR" sz="2400" dirty="0" smtClean="0"/>
              <a:t> koeficijentu viskoznosti (m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/s).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jednadžbe i klasični modeli turbulencije</a:t>
            </a:r>
            <a:endParaRPr lang="hr-HR" sz="2800" b="1" dirty="0"/>
          </a:p>
        </p:txBody>
      </p:sp>
      <p:sp>
        <p:nvSpPr>
          <p:cNvPr id="13" name="Rectangle 12"/>
          <p:cNvSpPr/>
          <p:nvPr/>
        </p:nvSpPr>
        <p:spPr>
          <a:xfrm>
            <a:off x="6588224" y="1844824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(24)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0" y="1700808"/>
          <a:ext cx="6354763" cy="895350"/>
        </p:xfrm>
        <a:graphic>
          <a:graphicData uri="http://schemas.openxmlformats.org/presentationml/2006/ole">
            <p:oleObj spid="_x0000_s13337" name="Jednadžba" r:id="rId3" imgW="4203700" imgH="596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92869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Drugi član na desnoj strani osigurava da formula daje korektni</a:t>
            </a:r>
            <a:r>
              <a:rPr lang="en-US" sz="2400" dirty="0" smtClean="0"/>
              <a:t> re</a:t>
            </a:r>
            <a:r>
              <a:rPr lang="hr-HR" sz="2400" dirty="0" err="1" smtClean="0"/>
              <a:t>zultat</a:t>
            </a:r>
            <a:r>
              <a:rPr lang="en-US" sz="2400" dirty="0" smtClean="0"/>
              <a:t> </a:t>
            </a:r>
            <a:r>
              <a:rPr lang="hr-HR" sz="2400" dirty="0" smtClean="0"/>
              <a:t>za normalna </a:t>
            </a:r>
            <a:r>
              <a:rPr lang="en-US" sz="2400" dirty="0" smtClean="0"/>
              <a:t>Reynolds</a:t>
            </a:r>
            <a:r>
              <a:rPr lang="hr-HR" sz="2400" dirty="0" smtClean="0"/>
              <a:t>-ova naprezanja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= j</a:t>
            </a:r>
            <a:r>
              <a:rPr lang="en-US" sz="2400" dirty="0" smtClean="0"/>
              <a:t>)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r>
              <a:rPr lang="hr-HR" sz="2400" dirty="0" smtClean="0"/>
              <a:t> </a:t>
            </a:r>
          </a:p>
          <a:p>
            <a:r>
              <a:rPr lang="hr-HR" sz="2400" dirty="0" smtClean="0"/>
              <a:t>U bilo kojem toku suma normalnih naprezanja                                je jednaka </a:t>
            </a:r>
            <a:r>
              <a:rPr lang="en-US" sz="2400" dirty="0" err="1" smtClean="0"/>
              <a:t>minu</a:t>
            </a:r>
            <a:r>
              <a:rPr lang="hr-HR" sz="2400" dirty="0" smtClean="0"/>
              <a:t>s</a:t>
            </a:r>
            <a:r>
              <a:rPr lang="en-US" sz="2400" dirty="0" smtClean="0"/>
              <a:t> </a:t>
            </a:r>
            <a:r>
              <a:rPr lang="hr-HR" sz="2400" dirty="0" smtClean="0"/>
              <a:t>dvostruka turbulentna kinetička energija po jedinici volumena         </a:t>
            </a:r>
            <a:r>
              <a:rPr lang="en-US" sz="2400" dirty="0" smtClean="0"/>
              <a:t> </a:t>
            </a:r>
            <a:r>
              <a:rPr lang="hr-HR" sz="2400" dirty="0" smtClean="0"/>
              <a:t>    a čime je jedna trećina alocirana na svaku pojedinu komponentu</a:t>
            </a:r>
            <a:r>
              <a:rPr lang="en-US" sz="2400" dirty="0" smtClean="0"/>
              <a:t> normal</a:t>
            </a:r>
            <a:r>
              <a:rPr lang="hr-HR" sz="2400" dirty="0" err="1" smtClean="0"/>
              <a:t>nog</a:t>
            </a:r>
            <a:r>
              <a:rPr lang="hr-HR" sz="2400" dirty="0" smtClean="0"/>
              <a:t> naprezanja. Time se osigurava da njihova suma uvijek ima fizikalno ispravnu vrijednost.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jednadžbe i klasični modeli turbulencije</a:t>
            </a:r>
            <a:endParaRPr lang="hr-HR" sz="2800" b="1" dirty="0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79512" y="1412776"/>
          <a:ext cx="3513138" cy="495300"/>
        </p:xfrm>
        <a:graphic>
          <a:graphicData uri="http://schemas.openxmlformats.org/presentationml/2006/ole">
            <p:oleObj spid="_x0000_s14405" name="Jednadžba" r:id="rId3" imgW="2324100" imgH="33020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5868144" y="1916832"/>
          <a:ext cx="1978025" cy="438150"/>
        </p:xfrm>
        <a:graphic>
          <a:graphicData uri="http://schemas.openxmlformats.org/presentationml/2006/ole">
            <p:oleObj spid="_x0000_s14406" name="Jednadžba" r:id="rId4" imgW="1307532" imgH="291973" progId="Equation.3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403648" y="2780928"/>
          <a:ext cx="844550" cy="342900"/>
        </p:xfrm>
        <a:graphic>
          <a:graphicData uri="http://schemas.openxmlformats.org/presentationml/2006/ole">
            <p:oleObj spid="_x0000_s14407" name="Jednadžba" r:id="rId5" imgW="558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1480"/>
            <a:ext cx="928690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Turbulentni pronos mase</a:t>
            </a:r>
            <a:r>
              <a:rPr lang="en-US" sz="2400" dirty="0" smtClean="0"/>
              <a:t>, </a:t>
            </a:r>
            <a:r>
              <a:rPr lang="hr-HR" sz="2400" dirty="0" smtClean="0"/>
              <a:t>topline i drugih skalarnih veličina može se modelirati na sličan način obzirom da je pronos turbulencijom za količinu gibanja, masu i toplinu generiran istim mehanizmom – vrtložnim miješanjem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hr-HR" sz="2400" dirty="0" err="1" smtClean="0"/>
              <a:t>eddy</a:t>
            </a:r>
            <a:r>
              <a:rPr lang="hr-HR" sz="2400" dirty="0" smtClean="0"/>
              <a:t> </a:t>
            </a:r>
            <a:r>
              <a:rPr lang="hr-HR" sz="2400" dirty="0" err="1" smtClean="0"/>
              <a:t>mixing</a:t>
            </a:r>
            <a:r>
              <a:rPr lang="hr-HR" sz="2400" dirty="0" smtClean="0"/>
              <a:t>)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24 </a:t>
            </a:r>
            <a:r>
              <a:rPr lang="hr-HR" sz="2400" dirty="0" smtClean="0"/>
              <a:t>pokazuje da</a:t>
            </a:r>
            <a:r>
              <a:rPr lang="en-US" sz="2400" dirty="0" smtClean="0"/>
              <a:t> </a:t>
            </a:r>
            <a:r>
              <a:rPr lang="hr-HR" sz="2400" dirty="0" smtClean="0"/>
              <a:t>turbulentni pronos količine gibanja pretpostavlja proporcionalnost s gradijentima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</a:t>
            </a:r>
            <a:r>
              <a:rPr lang="en-US" sz="2400" dirty="0" smtClean="0"/>
              <a:t>. </a:t>
            </a:r>
            <a:r>
              <a:rPr lang="hr-HR" sz="2400" dirty="0" smtClean="0"/>
              <a:t>Analogno tome, </a:t>
            </a:r>
            <a:r>
              <a:rPr lang="en-US" sz="2400" dirty="0" smtClean="0"/>
              <a:t>turbulent</a:t>
            </a:r>
            <a:r>
              <a:rPr lang="hr-HR" sz="2400" dirty="0" smtClean="0"/>
              <a:t>ni</a:t>
            </a:r>
            <a:r>
              <a:rPr lang="en-US" sz="2400" dirty="0" smtClean="0"/>
              <a:t> </a:t>
            </a:r>
            <a:r>
              <a:rPr lang="hr-HR" sz="2400" dirty="0" smtClean="0"/>
              <a:t>pronos</a:t>
            </a:r>
            <a:r>
              <a:rPr lang="en-US" sz="2400" dirty="0" smtClean="0"/>
              <a:t> s</a:t>
            </a:r>
            <a:r>
              <a:rPr lang="hr-HR" sz="2400" dirty="0" err="1" smtClean="0"/>
              <a:t>kalarnih</a:t>
            </a:r>
            <a:r>
              <a:rPr lang="hr-HR" sz="2400" dirty="0" smtClean="0"/>
              <a:t> veličina</a:t>
            </a:r>
            <a:r>
              <a:rPr lang="en-US" sz="2400" dirty="0" smtClean="0"/>
              <a:t> </a:t>
            </a:r>
            <a:r>
              <a:rPr lang="hr-HR" sz="2400" dirty="0" smtClean="0"/>
              <a:t>je usvojen kao</a:t>
            </a:r>
            <a:r>
              <a:rPr lang="en-US" sz="2400" dirty="0" smtClean="0"/>
              <a:t> </a:t>
            </a:r>
            <a:r>
              <a:rPr lang="en-US" sz="2400" dirty="0" err="1" smtClean="0"/>
              <a:t>propor</a:t>
            </a:r>
            <a:r>
              <a:rPr lang="hr-HR" sz="2400" dirty="0" err="1" smtClean="0"/>
              <a:t>cionalan</a:t>
            </a:r>
            <a:r>
              <a:rPr lang="en-US" sz="2400" dirty="0" smtClean="0"/>
              <a:t> </a:t>
            </a:r>
            <a:r>
              <a:rPr lang="en-US" sz="2400" dirty="0" err="1" smtClean="0"/>
              <a:t>gradi</a:t>
            </a:r>
            <a:r>
              <a:rPr lang="hr-HR" sz="2400" dirty="0" smtClean="0"/>
              <a:t>j</a:t>
            </a:r>
            <a:r>
              <a:rPr lang="en-US" sz="2400" dirty="0" err="1" smtClean="0"/>
              <a:t>ent</a:t>
            </a:r>
            <a:r>
              <a:rPr lang="hr-HR" sz="2400" dirty="0" smtClean="0"/>
              <a:t>ima</a:t>
            </a:r>
            <a:r>
              <a:rPr lang="en-US" sz="2400" dirty="0" smtClean="0"/>
              <a:t> </a:t>
            </a:r>
            <a:r>
              <a:rPr lang="hr-HR" sz="2400" dirty="0" err="1" smtClean="0"/>
              <a:t>osrednjenih</a:t>
            </a:r>
            <a:r>
              <a:rPr lang="en-US" sz="2400" dirty="0" smtClean="0"/>
              <a:t> v</a:t>
            </a:r>
            <a:r>
              <a:rPr lang="hr-HR" sz="2400" dirty="0" err="1" smtClean="0"/>
              <a:t>rijednosti</a:t>
            </a:r>
            <a:r>
              <a:rPr lang="en-US" sz="2400" dirty="0" smtClean="0"/>
              <a:t> </a:t>
            </a:r>
            <a:r>
              <a:rPr lang="hr-HR" sz="2400" dirty="0" err="1" smtClean="0"/>
              <a:t>pronošenih</a:t>
            </a:r>
            <a:r>
              <a:rPr lang="hr-HR" sz="2400" dirty="0" smtClean="0"/>
              <a:t> veličina. U sufiks notaciji navedeno se može izraziti na slijedeći način: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59832" y="4365104"/>
            <a:ext cx="4429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</a:t>
            </a:r>
            <a:r>
              <a:rPr lang="en-US" i="1" dirty="0" smtClean="0"/>
              <a:t>t</a:t>
            </a:r>
            <a:r>
              <a:rPr lang="en-US" sz="2400" i="1" dirty="0" smtClean="0"/>
              <a:t> </a:t>
            </a:r>
            <a:r>
              <a:rPr lang="hr-HR" sz="2400" dirty="0" smtClean="0"/>
              <a:t>– koeficijent turbulentne difuzije ; 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dirty="0" smtClean="0"/>
              <a:t>eddy diffusivity</a:t>
            </a:r>
            <a:r>
              <a:rPr lang="hr-HR" sz="2400" dirty="0" smtClean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jednadžbe i klasični modeli turbulencije</a:t>
            </a:r>
            <a:endParaRPr lang="hr-HR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2051720" y="4581128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(25)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79512" y="4437112"/>
          <a:ext cx="1746250" cy="742950"/>
        </p:xfrm>
        <a:graphic>
          <a:graphicData uri="http://schemas.openxmlformats.org/presentationml/2006/ole">
            <p:oleObj spid="_x0000_s15385" name="Jednadžba" r:id="rId3" imgW="1155199" imgH="49508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</a:t>
            </a:r>
            <a:r>
              <a:rPr lang="hr-HR" sz="2800" b="1" dirty="0" err="1" smtClean="0"/>
              <a:t>mixing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length</a:t>
            </a:r>
            <a:r>
              <a:rPr lang="hr-HR" sz="2800" b="1" dirty="0" smtClean="0"/>
              <a:t> model turbulencije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571480"/>
            <a:ext cx="928690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Pretpostavlja se da </a:t>
            </a:r>
            <a:r>
              <a:rPr lang="hr-HR" sz="2400" dirty="0" err="1" smtClean="0"/>
              <a:t>kinematski</a:t>
            </a:r>
            <a:r>
              <a:rPr lang="hr-HR" sz="2400" dirty="0" smtClean="0"/>
              <a:t> koeficijent turbulentne viskoznosti </a:t>
            </a:r>
            <a:r>
              <a:rPr lang="en-US" sz="2400" dirty="0" smtClean="0"/>
              <a:t>ν</a:t>
            </a:r>
            <a:r>
              <a:rPr lang="hr-HR" i="1" dirty="0" smtClean="0"/>
              <a:t>t</a:t>
            </a:r>
            <a:r>
              <a:rPr lang="hr-HR" sz="2400" dirty="0" smtClean="0"/>
              <a:t> može biti izražen</a:t>
            </a:r>
            <a:r>
              <a:rPr lang="en-US" sz="2400" dirty="0" smtClean="0"/>
              <a:t> </a:t>
            </a:r>
            <a:r>
              <a:rPr lang="hr-HR" sz="2400" dirty="0" smtClean="0"/>
              <a:t>umnoškom</a:t>
            </a:r>
            <a:r>
              <a:rPr lang="en-US" sz="2400" dirty="0" smtClean="0"/>
              <a:t> </a:t>
            </a:r>
            <a:r>
              <a:rPr lang="hr-HR" sz="2400" dirty="0" smtClean="0"/>
              <a:t>mjerila </a:t>
            </a:r>
            <a:r>
              <a:rPr lang="en-US" sz="2400" dirty="0" smtClean="0"/>
              <a:t>turbulent</a:t>
            </a:r>
            <a:r>
              <a:rPr lang="hr-HR" sz="2400" dirty="0" smtClean="0"/>
              <a:t>ne brzine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</a:t>
            </a:r>
            <a:r>
              <a:rPr lang="en-US" sz="2400" dirty="0" smtClean="0"/>
              <a:t> </a:t>
            </a:r>
            <a:r>
              <a:rPr lang="hr-HR" sz="2400" dirty="0" smtClean="0"/>
              <a:t> i </a:t>
            </a:r>
            <a:r>
              <a:rPr lang="en-US" sz="2400" dirty="0" smtClean="0"/>
              <a:t>turbulent</a:t>
            </a:r>
            <a:r>
              <a:rPr lang="hr-HR" sz="2400" dirty="0" err="1" smtClean="0"/>
              <a:t>nog</a:t>
            </a:r>
            <a:r>
              <a:rPr lang="hr-HR" sz="2400" dirty="0" smtClean="0"/>
              <a:t> mjerila duljine</a:t>
            </a:r>
            <a:r>
              <a:rPr lang="en-US" sz="2400" dirty="0" smtClean="0"/>
              <a:t> </a:t>
            </a:r>
            <a:r>
              <a:rPr lang="hr-HR" sz="2400" i="1" dirty="0" smtClean="0"/>
              <a:t>l</a:t>
            </a:r>
            <a:r>
              <a:rPr lang="en-US" sz="2400" dirty="0" smtClean="0"/>
              <a:t>. </a:t>
            </a:r>
            <a:r>
              <a:rPr lang="hr-HR" sz="2400" dirty="0" err="1" smtClean="0"/>
              <a:t>Dimenziona</a:t>
            </a:r>
            <a:r>
              <a:rPr lang="hr-HR" sz="2400" dirty="0" smtClean="0"/>
              <a:t> analiza pokazuje da</a:t>
            </a:r>
            <a:r>
              <a:rPr lang="en-US" sz="2400" dirty="0" smtClean="0"/>
              <a:t> </a:t>
            </a:r>
            <a:r>
              <a:rPr lang="hr-HR" sz="2400" dirty="0" smtClean="0"/>
              <a:t>je jedno mjerilo brzina</a:t>
            </a:r>
            <a:r>
              <a:rPr lang="en-US" sz="2400" dirty="0" smtClean="0"/>
              <a:t> </a:t>
            </a:r>
            <a:r>
              <a:rPr lang="hr-HR" sz="2400" dirty="0" smtClean="0"/>
              <a:t>i jedno mjerilo duljine</a:t>
            </a:r>
            <a:r>
              <a:rPr lang="en-US" sz="2400" dirty="0" smtClean="0"/>
              <a:t> </a:t>
            </a:r>
            <a:r>
              <a:rPr lang="hr-HR" sz="2400" dirty="0" smtClean="0"/>
              <a:t>dostatno za opis </a:t>
            </a:r>
            <a:r>
              <a:rPr lang="en-US" sz="2400" dirty="0" err="1" smtClean="0"/>
              <a:t>ef</a:t>
            </a:r>
            <a:r>
              <a:rPr lang="hr-HR" sz="2400" dirty="0" err="1" smtClean="0"/>
              <a:t>ekta</a:t>
            </a:r>
            <a:r>
              <a:rPr lang="en-US" sz="2400" dirty="0" smtClean="0"/>
              <a:t> </a:t>
            </a:r>
            <a:r>
              <a:rPr lang="en-US" sz="2400" dirty="0" err="1" smtClean="0"/>
              <a:t>turbulenc</a:t>
            </a:r>
            <a:r>
              <a:rPr lang="hr-HR" sz="2400" dirty="0" err="1" smtClean="0"/>
              <a:t>ije</a:t>
            </a:r>
            <a:r>
              <a:rPr lang="hr-HR" sz="2400" dirty="0" smtClean="0"/>
              <a:t>:</a:t>
            </a:r>
          </a:p>
          <a:p>
            <a:endParaRPr lang="hr-HR" sz="1200" dirty="0" smtClean="0"/>
          </a:p>
          <a:p>
            <a:r>
              <a:rPr lang="en-US" sz="2400" i="1" dirty="0" smtClean="0"/>
              <a:t>C </a:t>
            </a:r>
            <a:r>
              <a:rPr lang="hr-HR" sz="2400" dirty="0" smtClean="0"/>
              <a:t>je </a:t>
            </a:r>
            <a:r>
              <a:rPr lang="hr-HR" sz="2400" dirty="0" err="1" smtClean="0"/>
              <a:t>bezdimenzionalna</a:t>
            </a:r>
            <a:r>
              <a:rPr lang="hr-HR" sz="2400" dirty="0" smtClean="0"/>
              <a:t> konstanta proporcionalnosti. Dinamički koeficijent turbulentne viskoznosti je dan sa:</a:t>
            </a:r>
          </a:p>
          <a:p>
            <a:endParaRPr lang="hr-HR" sz="1200" dirty="0" smtClean="0"/>
          </a:p>
          <a:p>
            <a:r>
              <a:rPr lang="hr-HR" sz="2400" dirty="0" smtClean="0"/>
              <a:t>Najveći dio turbulentne kinetičke energije je sadržan u najvećim </a:t>
            </a:r>
            <a:r>
              <a:rPr lang="hr-HR" sz="2400" dirty="0" err="1" smtClean="0"/>
              <a:t>vrtlozima</a:t>
            </a:r>
            <a:r>
              <a:rPr lang="hr-HR" sz="2400" dirty="0" smtClean="0"/>
              <a:t>. Stoga se</a:t>
            </a:r>
            <a:r>
              <a:rPr lang="en-US" sz="2400" dirty="0" smtClean="0"/>
              <a:t> </a:t>
            </a:r>
            <a:r>
              <a:rPr lang="hr-HR" sz="2400" dirty="0" smtClean="0"/>
              <a:t>turbulentno mjerilo duljina </a:t>
            </a:r>
            <a:r>
              <a:rPr lang="hr-HR" sz="2400" i="1" dirty="0" smtClean="0"/>
              <a:t>l</a:t>
            </a:r>
            <a:r>
              <a:rPr lang="en-US" sz="2400" dirty="0" smtClean="0"/>
              <a:t> </a:t>
            </a:r>
            <a:r>
              <a:rPr lang="hr-HR" sz="2400" dirty="0" smtClean="0"/>
              <a:t>smatra karakteristikom tih vrtloga koji imaju intenzivnu interakciju sa </a:t>
            </a:r>
            <a:r>
              <a:rPr lang="hr-HR" sz="2400" dirty="0" err="1" smtClean="0"/>
              <a:t>osrednjenim</a:t>
            </a:r>
            <a:r>
              <a:rPr lang="hr-HR" sz="2400" dirty="0" smtClean="0"/>
              <a:t> strujanjem</a:t>
            </a:r>
            <a:r>
              <a:rPr lang="en-US" sz="2400" dirty="0" smtClean="0"/>
              <a:t>.</a:t>
            </a:r>
            <a:r>
              <a:rPr lang="hr-HR" sz="2400" dirty="0" smtClean="0"/>
              <a:t> </a:t>
            </a:r>
          </a:p>
          <a:p>
            <a:endParaRPr lang="hr-HR" sz="1200" dirty="0" smtClean="0"/>
          </a:p>
          <a:p>
            <a:r>
              <a:rPr lang="hr-HR" sz="2400" dirty="0" smtClean="0"/>
              <a:t>Možemo povezati karakteristično mjerilo brzina vrtloga</a:t>
            </a:r>
            <a:r>
              <a:rPr lang="en-US" sz="2400" dirty="0" smtClean="0"/>
              <a:t> </a:t>
            </a:r>
            <a:r>
              <a:rPr lang="hr-HR" sz="2400" dirty="0" smtClean="0"/>
              <a:t>sa karakteristikama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strujanja:                                  </a:t>
            </a:r>
          </a:p>
          <a:p>
            <a:r>
              <a:rPr lang="hr-HR" sz="1200" dirty="0" smtClean="0"/>
              <a:t>                              </a:t>
            </a:r>
          </a:p>
          <a:p>
            <a:r>
              <a:rPr lang="hr-HR" sz="2400" dirty="0" smtClean="0"/>
              <a:t>                                  ( </a:t>
            </a:r>
            <a:r>
              <a:rPr lang="hr-HR" sz="2400" i="1" dirty="0" smtClean="0"/>
              <a:t>l</a:t>
            </a:r>
            <a:r>
              <a:rPr lang="hr-HR" sz="2400" dirty="0" smtClean="0"/>
              <a:t> je mjerilo duljina vrtloga a </a:t>
            </a:r>
            <a:r>
              <a:rPr lang="en-US" sz="2400" i="1" dirty="0" smtClean="0"/>
              <a:t>c </a:t>
            </a:r>
            <a:r>
              <a:rPr lang="hr-HR" sz="2400" dirty="0" smtClean="0"/>
              <a:t>konstanta):</a:t>
            </a:r>
          </a:p>
          <a:p>
            <a:r>
              <a:rPr lang="hr-HR" sz="2400" i="1" dirty="0" smtClean="0"/>
              <a:t>                                                                </a:t>
            </a:r>
            <a:endParaRPr lang="hr-HR" sz="1200" dirty="0" smtClean="0"/>
          </a:p>
          <a:p>
            <a:r>
              <a:rPr lang="hr-HR" sz="2400" dirty="0" smtClean="0"/>
              <a:t>Apsolutna vrijednost se koristi u svrhu osiguranja pozitivnosti mjerila brzina, neovisno o predznaku gradijenta brzina.</a:t>
            </a:r>
            <a:r>
              <a:rPr lang="en-US" sz="2400" dirty="0" smtClean="0"/>
              <a:t> </a:t>
            </a:r>
            <a:endParaRPr lang="hr-H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403648" y="537321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(26)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7308304" y="1700808"/>
          <a:ext cx="979488" cy="361950"/>
        </p:xfrm>
        <a:graphic>
          <a:graphicData uri="http://schemas.openxmlformats.org/presentationml/2006/ole">
            <p:oleObj spid="_x0000_s16455" name="Jednadžba" r:id="rId3" imgW="647700" imgH="241300" progId="Equation.3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283968" y="2636912"/>
          <a:ext cx="1152525" cy="361950"/>
        </p:xfrm>
        <a:graphic>
          <a:graphicData uri="http://schemas.openxmlformats.org/presentationml/2006/ole">
            <p:oleObj spid="_x0000_s16456" name="Jednadžba" r:id="rId4" imgW="761669" imgH="241195" progId="Equation.3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79512" y="5229200"/>
          <a:ext cx="1133475" cy="781050"/>
        </p:xfrm>
        <a:graphic>
          <a:graphicData uri="http://schemas.openxmlformats.org/presentationml/2006/ole">
            <p:oleObj spid="_x0000_s16457" name="Jednadžba" r:id="rId5" imgW="748975" imgH="52047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1480"/>
            <a:ext cx="92869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Kombinacijom jednadžbi za </a:t>
            </a:r>
            <a:r>
              <a:rPr lang="en-US" sz="2400" i="1" dirty="0" smtClean="0">
                <a:sym typeface="Symbol"/>
              </a:rPr>
              <a:t></a:t>
            </a:r>
            <a:r>
              <a:rPr lang="hr-HR" sz="2400" dirty="0" smtClean="0"/>
              <a:t>  i</a:t>
            </a:r>
            <a:r>
              <a:rPr lang="en-US" sz="2400" dirty="0" smtClean="0"/>
              <a:t> ν</a:t>
            </a:r>
            <a:r>
              <a:rPr lang="hr-HR" i="1" dirty="0" smtClean="0"/>
              <a:t>t</a:t>
            </a:r>
            <a:r>
              <a:rPr lang="hr-HR" sz="2400" dirty="0" smtClean="0"/>
              <a:t>,</a:t>
            </a:r>
            <a:r>
              <a:rPr lang="hr-HR" sz="2400" i="1" dirty="0" smtClean="0"/>
              <a:t> </a:t>
            </a:r>
            <a:r>
              <a:rPr lang="hr-HR" sz="2400" dirty="0" smtClean="0"/>
              <a:t>te zamjenom dviju konstanti </a:t>
            </a:r>
            <a:r>
              <a:rPr lang="en-US" sz="2400" i="1" dirty="0" smtClean="0"/>
              <a:t>C </a:t>
            </a:r>
            <a:r>
              <a:rPr lang="hr-HR" sz="2400" dirty="0" smtClean="0"/>
              <a:t>i</a:t>
            </a:r>
            <a:r>
              <a:rPr lang="en-US" sz="2400" i="1" dirty="0" smtClean="0"/>
              <a:t> c </a:t>
            </a:r>
            <a:r>
              <a:rPr lang="hr-HR" sz="2400" dirty="0" smtClean="0"/>
              <a:t>s</a:t>
            </a:r>
            <a:r>
              <a:rPr lang="en-US" sz="2400" dirty="0" smtClean="0"/>
              <a:t> n</a:t>
            </a:r>
            <a:r>
              <a:rPr lang="hr-HR" sz="2400" dirty="0" smtClean="0"/>
              <a:t>ovim mjerilom duljina</a:t>
            </a:r>
            <a:r>
              <a:rPr lang="en-US" sz="2400" dirty="0" smtClean="0"/>
              <a:t> </a:t>
            </a:r>
            <a:r>
              <a:rPr lang="hr-HR" sz="2400" i="1" dirty="0" smtClean="0"/>
              <a:t>l</a:t>
            </a:r>
            <a:r>
              <a:rPr lang="en-US" i="1" dirty="0" smtClean="0"/>
              <a:t>m</a:t>
            </a:r>
            <a:r>
              <a:rPr lang="hr-HR" sz="2400" i="1" dirty="0" smtClean="0"/>
              <a:t> </a:t>
            </a:r>
            <a:r>
              <a:rPr lang="hr-HR" sz="2400" dirty="0" smtClean="0"/>
              <a:t>dobiva se </a:t>
            </a:r>
            <a:r>
              <a:rPr lang="hr-HR" sz="2400" b="1" i="1" dirty="0" err="1" smtClean="0"/>
              <a:t>Prandtl</a:t>
            </a:r>
            <a:r>
              <a:rPr lang="hr-HR" sz="2400" b="1" i="1" dirty="0" smtClean="0"/>
              <a:t>-</a:t>
            </a:r>
            <a:r>
              <a:rPr lang="hr-HR" sz="2400" b="1" i="1" dirty="0" err="1" smtClean="0"/>
              <a:t>ov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mixing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length</a:t>
            </a:r>
            <a:r>
              <a:rPr lang="hr-HR" sz="2400" b="1" i="1" dirty="0" smtClean="0"/>
              <a:t> model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Korištenjem jednadžbe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24</a:t>
            </a:r>
            <a:r>
              <a:rPr lang="hr-HR" sz="2400" dirty="0" smtClean="0"/>
              <a:t> te obzirom da je</a:t>
            </a:r>
            <a:r>
              <a:rPr lang="en-US" sz="2400" dirty="0" smtClean="0"/>
              <a:t> ∂</a:t>
            </a:r>
            <a:r>
              <a:rPr lang="en-US" sz="2400" i="1" dirty="0" smtClean="0"/>
              <a:t>U/∂y </a:t>
            </a:r>
            <a:r>
              <a:rPr lang="hr-HR" sz="2400" dirty="0" smtClean="0"/>
              <a:t>jedini značajan</a:t>
            </a:r>
            <a:r>
              <a:rPr lang="en-US" sz="2400" dirty="0" smtClean="0"/>
              <a:t> </a:t>
            </a:r>
            <a:r>
              <a:rPr lang="hr-HR" sz="2400" dirty="0" smtClean="0"/>
              <a:t>gradijent </a:t>
            </a:r>
            <a:r>
              <a:rPr lang="hr-HR" sz="2400" dirty="0" err="1" smtClean="0"/>
              <a:t>osrednjenih</a:t>
            </a:r>
            <a:r>
              <a:rPr lang="hr-HR" sz="2400" dirty="0" smtClean="0"/>
              <a:t> brzina</a:t>
            </a:r>
            <a:r>
              <a:rPr lang="en-US" sz="2400" dirty="0" smtClean="0"/>
              <a:t>, </a:t>
            </a:r>
            <a:r>
              <a:rPr lang="hr-HR" sz="2400" dirty="0" smtClean="0"/>
              <a:t>turbulentna </a:t>
            </a:r>
            <a:r>
              <a:rPr lang="hr-HR" sz="2400" dirty="0" err="1" smtClean="0"/>
              <a:t>Reynolds</a:t>
            </a:r>
            <a:r>
              <a:rPr lang="hr-HR" sz="2400" dirty="0" smtClean="0"/>
              <a:t>-ova naprezanja su opisana sa: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en-US" sz="2400" dirty="0" err="1" smtClean="0"/>
              <a:t>Turbulenc</a:t>
            </a:r>
            <a:r>
              <a:rPr lang="hr-HR" sz="2400" dirty="0" err="1" smtClean="0"/>
              <a:t>ija</a:t>
            </a:r>
            <a:r>
              <a:rPr lang="hr-HR" sz="2400" dirty="0" smtClean="0"/>
              <a:t> je funkcija strujanja.</a:t>
            </a:r>
            <a:r>
              <a:rPr lang="en-US" sz="2400" dirty="0" smtClean="0"/>
              <a:t> </a:t>
            </a:r>
            <a:r>
              <a:rPr lang="hr-HR" sz="2400" dirty="0" smtClean="0"/>
              <a:t>Ukoliko se ona mijenja nužno je osigurati i varijaciju </a:t>
            </a:r>
            <a:r>
              <a:rPr lang="hr-HR" sz="2400" i="1" dirty="0" smtClean="0"/>
              <a:t>l</a:t>
            </a:r>
            <a:r>
              <a:rPr lang="hr-HR" sz="1400" i="1" dirty="0" smtClean="0"/>
              <a:t>m</a:t>
            </a:r>
            <a:r>
              <a:rPr lang="hr-HR" sz="2400" dirty="0" smtClean="0"/>
              <a:t> u </a:t>
            </a:r>
            <a:r>
              <a:rPr lang="en-US" sz="2400" dirty="0" smtClean="0"/>
              <a:t>mixing length model</a:t>
            </a:r>
            <a:r>
              <a:rPr lang="hr-HR" sz="2400" dirty="0" smtClean="0"/>
              <a:t>u</a:t>
            </a:r>
            <a:r>
              <a:rPr lang="en-US" sz="2400" i="1" dirty="0" smtClean="0"/>
              <a:t>.</a:t>
            </a:r>
            <a:r>
              <a:rPr lang="hr-HR" sz="2400" i="1" dirty="0" smtClean="0"/>
              <a:t> </a:t>
            </a:r>
          </a:p>
          <a:p>
            <a:endParaRPr lang="hr-HR" sz="1200" i="1" dirty="0" smtClean="0"/>
          </a:p>
          <a:p>
            <a:r>
              <a:rPr lang="hr-HR" sz="2400" dirty="0" smtClean="0"/>
              <a:t>Za kategoriju jednostavnih turbulentnih tokova (tokovi slobodne turbulencije</a:t>
            </a:r>
            <a:r>
              <a:rPr lang="en-US" sz="2400" dirty="0" smtClean="0"/>
              <a:t> </a:t>
            </a:r>
            <a:r>
              <a:rPr lang="hr-HR" sz="2400" dirty="0" smtClean="0"/>
              <a:t>i graničnog sloja u blizini krute stjenke) struktura turbulencije</a:t>
            </a:r>
            <a:r>
              <a:rPr lang="en-US" sz="2400" dirty="0" smtClean="0"/>
              <a:t> </a:t>
            </a:r>
            <a:r>
              <a:rPr lang="hr-HR" sz="2400" dirty="0" smtClean="0"/>
              <a:t>je dovoljno jednostavna</a:t>
            </a:r>
            <a:r>
              <a:rPr lang="en-US" sz="2400" dirty="0" smtClean="0"/>
              <a:t> </a:t>
            </a:r>
            <a:r>
              <a:rPr lang="hr-HR" sz="2400" dirty="0" smtClean="0"/>
              <a:t>da</a:t>
            </a:r>
            <a:r>
              <a:rPr lang="en-US" sz="2400" dirty="0" smtClean="0"/>
              <a:t> </a:t>
            </a:r>
            <a:r>
              <a:rPr lang="hr-HR" sz="2400" dirty="0" smtClean="0"/>
              <a:t>se </a:t>
            </a:r>
            <a:r>
              <a:rPr lang="hr-HR" sz="2400" i="1" dirty="0" smtClean="0"/>
              <a:t>l</a:t>
            </a:r>
            <a:r>
              <a:rPr lang="en-US" i="1" dirty="0" smtClean="0"/>
              <a:t>m</a:t>
            </a:r>
            <a:r>
              <a:rPr lang="en-US" sz="2400" i="1" dirty="0" smtClean="0"/>
              <a:t> </a:t>
            </a:r>
            <a:r>
              <a:rPr lang="hr-HR" sz="2400" dirty="0" smtClean="0"/>
              <a:t>može opisati</a:t>
            </a:r>
            <a:r>
              <a:rPr lang="en-US" sz="2400" dirty="0" smtClean="0"/>
              <a:t> </a:t>
            </a:r>
            <a:r>
              <a:rPr lang="hr-HR" sz="2400" dirty="0" smtClean="0"/>
              <a:t>putem jednostavnih algebarskih izraza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</a:t>
            </a:r>
            <a:r>
              <a:rPr lang="hr-HR" sz="2800" b="1" dirty="0" err="1" smtClean="0"/>
              <a:t>mixing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length</a:t>
            </a:r>
            <a:r>
              <a:rPr lang="hr-HR" sz="2800" b="1" dirty="0" smtClean="0"/>
              <a:t> model turbulencije</a:t>
            </a:r>
            <a:endParaRPr lang="hr-HR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1691680" y="1556792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(27)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07904" y="3429000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(28)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79512" y="1412776"/>
          <a:ext cx="1285875" cy="781050"/>
        </p:xfrm>
        <a:graphic>
          <a:graphicData uri="http://schemas.openxmlformats.org/presentationml/2006/ole">
            <p:oleObj spid="_x0000_s17457" name="Jednadžba" r:id="rId3" imgW="850531" imgH="520474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79512" y="3284984"/>
          <a:ext cx="3435350" cy="781050"/>
        </p:xfrm>
        <a:graphic>
          <a:graphicData uri="http://schemas.openxmlformats.org/presentationml/2006/ole">
            <p:oleObj spid="_x0000_s17458" name="Jednadžba" r:id="rId4" imgW="2273300" imgH="520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714356"/>
            <a:ext cx="928690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Čak i u tokovima u kojima srednja brzina i tlakovi variraju samo u jednoj ili dvije dimenzije</a:t>
            </a:r>
            <a:r>
              <a:rPr lang="en-US" sz="2400" dirty="0" smtClean="0"/>
              <a:t>, turbulent</a:t>
            </a:r>
            <a:r>
              <a:rPr lang="hr-HR" sz="2400" dirty="0" smtClean="0"/>
              <a:t>ne</a:t>
            </a:r>
            <a:r>
              <a:rPr lang="en-US" sz="2400" dirty="0" smtClean="0"/>
              <a:t> flu</a:t>
            </a:r>
            <a:r>
              <a:rPr lang="hr-HR" sz="2400" dirty="0" smtClean="0"/>
              <a:t>k</a:t>
            </a:r>
            <a:r>
              <a:rPr lang="en-US" sz="2400" dirty="0" err="1" smtClean="0"/>
              <a:t>tu</a:t>
            </a:r>
            <a:r>
              <a:rPr lang="hr-HR" sz="2400" dirty="0" err="1" smtClean="0"/>
              <a:t>acije</a:t>
            </a:r>
            <a:r>
              <a:rPr lang="en-US" sz="2400" dirty="0" smtClean="0"/>
              <a:t> </a:t>
            </a:r>
            <a:r>
              <a:rPr lang="hr-HR" sz="2400" dirty="0" smtClean="0"/>
              <a:t>uvijek imaju</a:t>
            </a:r>
            <a:r>
              <a:rPr lang="en-US" sz="2400" dirty="0" smtClean="0"/>
              <a:t> </a:t>
            </a:r>
            <a:r>
              <a:rPr lang="hr-HR" sz="2400" dirty="0" smtClean="0"/>
              <a:t>3D karakter.</a:t>
            </a:r>
            <a:endParaRPr lang="en-US" sz="2400" b="1" i="1" dirty="0" smtClean="0"/>
          </a:p>
          <a:p>
            <a:endParaRPr lang="hr-HR" sz="1200" dirty="0" smtClean="0"/>
          </a:p>
          <a:p>
            <a:r>
              <a:rPr lang="hr-HR" sz="2400" dirty="0" smtClean="0"/>
              <a:t>Vizualizacija turbulentnog strujanja potvrdila je rotacionu strukturu toka odnosno </a:t>
            </a:r>
            <a:r>
              <a:rPr lang="hr-HR" sz="2400" dirty="0" err="1" smtClean="0"/>
              <a:t>prisustvo</a:t>
            </a:r>
            <a:r>
              <a:rPr lang="en-US" sz="2400" dirty="0" smtClean="0"/>
              <a:t> </a:t>
            </a:r>
            <a:r>
              <a:rPr lang="hr-HR" sz="2400" dirty="0" smtClean="0"/>
              <a:t>turbulentnih vrtloga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dirty="0" smtClean="0"/>
              <a:t>turbulent eddies</a:t>
            </a:r>
            <a:r>
              <a:rPr lang="hr-HR" sz="2400" dirty="0" smtClean="0"/>
              <a:t>)</a:t>
            </a:r>
            <a:r>
              <a:rPr lang="en-US" sz="2400" dirty="0" smtClean="0"/>
              <a:t>, </a:t>
            </a:r>
            <a:r>
              <a:rPr lang="hr-HR" sz="2400" dirty="0" smtClean="0"/>
              <a:t>sa širokim rasponom mjerila duljina.</a:t>
            </a:r>
          </a:p>
          <a:p>
            <a:endParaRPr lang="hr-HR" sz="1200" dirty="0" smtClean="0"/>
          </a:p>
          <a:p>
            <a:r>
              <a:rPr lang="hr-HR" sz="2400" dirty="0" smtClean="0"/>
              <a:t>Čestice koje su inicijalno prostorno separirane na relativno velikoj udaljenosti mogu se potpuno približiti sa vrtložnim gibanjem (i obratno). To upućuje na </a:t>
            </a:r>
            <a:r>
              <a:rPr lang="hr-HR" sz="2400" dirty="0" err="1" smtClean="0"/>
              <a:t>prisustvo</a:t>
            </a:r>
            <a:r>
              <a:rPr lang="hr-HR" sz="2400" dirty="0" smtClean="0"/>
              <a:t> vrlo efikasnog mehanizma izmjene </a:t>
            </a:r>
            <a:r>
              <a:rPr lang="hr-HR" sz="2400" dirty="0" err="1" smtClean="0"/>
              <a:t>topine</a:t>
            </a:r>
            <a:r>
              <a:rPr lang="hr-HR" sz="2400" dirty="0" smtClean="0"/>
              <a:t>, mase ili količine gibanja. </a:t>
            </a:r>
            <a:endParaRPr lang="hr-HR" sz="1200" dirty="0" smtClean="0"/>
          </a:p>
          <a:p>
            <a:r>
              <a:rPr lang="hr-HR" sz="2400" dirty="0" smtClean="0"/>
              <a:t>Primjerice</a:t>
            </a:r>
            <a:r>
              <a:rPr lang="en-US" sz="2400" dirty="0" smtClean="0"/>
              <a:t>, </a:t>
            </a:r>
            <a:r>
              <a:rPr lang="hr-HR" sz="2400" dirty="0" smtClean="0"/>
              <a:t>unošenje boje u nekoj točki turbulentnog toka</a:t>
            </a:r>
            <a:r>
              <a:rPr lang="en-US" sz="2400" dirty="0" smtClean="0"/>
              <a:t> </a:t>
            </a:r>
            <a:r>
              <a:rPr lang="hr-HR" sz="2400" dirty="0" smtClean="0"/>
              <a:t>ukazuje na rapidno </a:t>
            </a:r>
            <a:r>
              <a:rPr lang="en-US" sz="2400" dirty="0" err="1" smtClean="0"/>
              <a:t>disper</a:t>
            </a:r>
            <a:r>
              <a:rPr lang="hr-HR" sz="2400" dirty="0" err="1" smtClean="0"/>
              <a:t>ziranje</a:t>
            </a:r>
            <a:r>
              <a:rPr lang="en-US" sz="2400" dirty="0" smtClean="0"/>
              <a:t> </a:t>
            </a:r>
            <a:r>
              <a:rPr lang="hr-HR" sz="2400" dirty="0" smtClean="0"/>
              <a:t>i smanjenje inicijalnog intenziteta boje po cijelom području strujanja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Takvo efektivno miješanje</a:t>
            </a:r>
            <a:r>
              <a:rPr lang="en-US" sz="2400" dirty="0" smtClean="0"/>
              <a:t> </a:t>
            </a:r>
            <a:r>
              <a:rPr lang="hr-HR" sz="2400" dirty="0" smtClean="0"/>
              <a:t>upućuje na visoke vrijednosti </a:t>
            </a:r>
            <a:r>
              <a:rPr lang="en-US" sz="2400" dirty="0" smtClean="0"/>
              <a:t> </a:t>
            </a:r>
            <a:r>
              <a:rPr lang="hr-HR" sz="2400" dirty="0" smtClean="0"/>
              <a:t>koeficijenta</a:t>
            </a:r>
            <a:r>
              <a:rPr lang="en-US" sz="2400" dirty="0" smtClean="0"/>
              <a:t> dif</a:t>
            </a:r>
            <a:r>
              <a:rPr lang="hr-HR" sz="2400" dirty="0" err="1" smtClean="0"/>
              <a:t>uzije</a:t>
            </a:r>
            <a:r>
              <a:rPr lang="en-US" sz="2400" dirty="0" smtClean="0"/>
              <a:t> </a:t>
            </a:r>
            <a:r>
              <a:rPr lang="hr-HR" sz="2400" dirty="0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mas</a:t>
            </a:r>
            <a:r>
              <a:rPr lang="hr-HR" sz="2400" dirty="0" smtClean="0"/>
              <a:t>u</a:t>
            </a:r>
            <a:r>
              <a:rPr lang="en-US" sz="2400" dirty="0" smtClean="0"/>
              <a:t>,</a:t>
            </a:r>
            <a:r>
              <a:rPr lang="hr-HR" sz="2400" dirty="0" smtClean="0"/>
              <a:t> količinu gibanja i toplinu.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Što je turbulencija?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</a:t>
            </a:r>
            <a:r>
              <a:rPr lang="hr-HR" sz="2800" b="1" dirty="0" err="1" smtClean="0"/>
              <a:t>mixing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length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turbulence</a:t>
            </a:r>
            <a:r>
              <a:rPr lang="hr-HR" sz="2800" b="1" dirty="0" smtClean="0"/>
              <a:t> model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571480"/>
            <a:ext cx="92869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Tablica - </a:t>
            </a:r>
            <a:r>
              <a:rPr lang="en-US" sz="2400" dirty="0" smtClean="0"/>
              <a:t>Mixing lengths </a:t>
            </a:r>
            <a:r>
              <a:rPr lang="hr-HR" sz="2400" dirty="0" smtClean="0"/>
              <a:t>za dvodimenzionalno turbulentno strujanje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2400" dirty="0" smtClean="0"/>
          </a:p>
          <a:p>
            <a:r>
              <a:rPr lang="hr-HR" sz="2400" dirty="0" smtClean="0"/>
              <a:t>M</a:t>
            </a:r>
            <a:r>
              <a:rPr lang="en-US" sz="2400" dirty="0" err="1" smtClean="0"/>
              <a:t>ixing</a:t>
            </a:r>
            <a:r>
              <a:rPr lang="en-US" sz="2400" dirty="0" smtClean="0"/>
              <a:t> length model </a:t>
            </a:r>
            <a:r>
              <a:rPr lang="hr-HR" sz="2400" dirty="0" smtClean="0"/>
              <a:t>također se može koristiti u analizi </a:t>
            </a:r>
            <a:r>
              <a:rPr lang="hr-HR" sz="2400" dirty="0" smtClean="0"/>
              <a:t>turbulentnog </a:t>
            </a:r>
            <a:r>
              <a:rPr lang="hr-HR" sz="2400" dirty="0" smtClean="0"/>
              <a:t>pronosa skalarnih veličina.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2459737"/>
              </p:ext>
            </p:extLst>
          </p:nvPr>
        </p:nvGraphicFramePr>
        <p:xfrm>
          <a:off x="1" y="1196752"/>
          <a:ext cx="9143999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5"/>
                <a:gridCol w="3309328"/>
                <a:gridCol w="219877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Strujanje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Mixing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length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L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Mixing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layer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0.07</a:t>
                      </a:r>
                      <a:r>
                        <a:rPr lang="hr-HR" baseline="0" dirty="0" smtClean="0"/>
                        <a:t> 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Layer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width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Jet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0.09</a:t>
                      </a:r>
                      <a:r>
                        <a:rPr lang="hr-HR" baseline="0" dirty="0" smtClean="0"/>
                        <a:t> 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Jet</a:t>
                      </a:r>
                      <a:r>
                        <a:rPr lang="hr-HR" dirty="0" smtClean="0"/>
                        <a:t> half </a:t>
                      </a:r>
                      <a:r>
                        <a:rPr lang="hr-HR" dirty="0" err="1" smtClean="0"/>
                        <a:t>width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Wake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0.16</a:t>
                      </a:r>
                      <a:r>
                        <a:rPr lang="hr-HR" baseline="0" dirty="0" smtClean="0"/>
                        <a:t> 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Wake</a:t>
                      </a:r>
                      <a:r>
                        <a:rPr lang="hr-HR" dirty="0" smtClean="0"/>
                        <a:t> half </a:t>
                      </a:r>
                      <a:r>
                        <a:rPr lang="hr-HR" dirty="0" err="1" smtClean="0"/>
                        <a:t>width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Axisyimmetric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jet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0.075 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Jet</a:t>
                      </a:r>
                      <a:r>
                        <a:rPr lang="hr-HR" dirty="0" smtClean="0"/>
                        <a:t> half </a:t>
                      </a:r>
                      <a:r>
                        <a:rPr lang="hr-HR" dirty="0" err="1" smtClean="0"/>
                        <a:t>width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Boundary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layer</a:t>
                      </a: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dirty="0" err="1" smtClean="0"/>
                        <a:t>viscous</a:t>
                      </a:r>
                      <a:r>
                        <a:rPr lang="hr-HR" sz="1200" dirty="0" smtClean="0"/>
                        <a:t> sub-</a:t>
                      </a:r>
                      <a:r>
                        <a:rPr lang="hr-HR" sz="1200" dirty="0" err="1" smtClean="0"/>
                        <a:t>layer</a:t>
                      </a:r>
                      <a:r>
                        <a:rPr lang="hr-HR" sz="1200" dirty="0" smtClean="0"/>
                        <a:t> </a:t>
                      </a:r>
                      <a:r>
                        <a:rPr lang="hr-HR" sz="1200" dirty="0" err="1" smtClean="0"/>
                        <a:t>and</a:t>
                      </a:r>
                      <a:r>
                        <a:rPr lang="hr-HR" sz="1200" baseline="0" dirty="0" smtClean="0"/>
                        <a:t> </a:t>
                      </a:r>
                      <a:r>
                        <a:rPr lang="hr-HR" sz="1200" dirty="0" smtClean="0"/>
                        <a:t>log-</a:t>
                      </a:r>
                      <a:r>
                        <a:rPr lang="hr-HR" sz="1200" dirty="0" err="1" smtClean="0"/>
                        <a:t>law</a:t>
                      </a:r>
                      <a:r>
                        <a:rPr lang="hr-HR" sz="1200" dirty="0" smtClean="0"/>
                        <a:t> </a:t>
                      </a:r>
                      <a:r>
                        <a:rPr lang="hr-HR" sz="1200" dirty="0" err="1" smtClean="0"/>
                        <a:t>layer</a:t>
                      </a:r>
                      <a:r>
                        <a:rPr lang="hr-HR" sz="1200" dirty="0" smtClean="0"/>
                        <a:t> (y/L&lt;0.22)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dirty="0" err="1" smtClean="0"/>
                        <a:t>outer</a:t>
                      </a:r>
                      <a:r>
                        <a:rPr lang="hr-HR" sz="1200" dirty="0" smtClean="0"/>
                        <a:t> </a:t>
                      </a:r>
                      <a:r>
                        <a:rPr lang="hr-HR" sz="1200" dirty="0" err="1" smtClean="0"/>
                        <a:t>layer</a:t>
                      </a:r>
                      <a:r>
                        <a:rPr lang="hr-HR" sz="1200" dirty="0" smtClean="0"/>
                        <a:t> (y/L&gt;0.22)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>
                        <a:sym typeface="Symbol"/>
                      </a:endParaRPr>
                    </a:p>
                    <a:p>
                      <a:pPr algn="ctr"/>
                      <a:r>
                        <a:rPr lang="hr-HR" dirty="0" smtClean="0">
                          <a:sym typeface="Symbol"/>
                        </a:rPr>
                        <a:t></a:t>
                      </a:r>
                      <a:r>
                        <a:rPr lang="hr-HR" dirty="0" smtClean="0"/>
                        <a:t>y(1-</a:t>
                      </a:r>
                      <a:r>
                        <a:rPr lang="hr-HR" dirty="0" err="1" smtClean="0"/>
                        <a:t>exp</a:t>
                      </a:r>
                      <a:r>
                        <a:rPr lang="hr-HR" dirty="0" smtClean="0"/>
                        <a:t>(-</a:t>
                      </a:r>
                      <a:r>
                        <a:rPr lang="hr-HR" dirty="0" err="1" smtClean="0"/>
                        <a:t>y</a:t>
                      </a:r>
                      <a:r>
                        <a:rPr lang="hr-HR" baseline="30000" dirty="0" smtClean="0"/>
                        <a:t>+</a:t>
                      </a:r>
                      <a:r>
                        <a:rPr lang="hr-HR" dirty="0" smtClean="0"/>
                        <a:t>/26))</a:t>
                      </a:r>
                    </a:p>
                    <a:p>
                      <a:pPr algn="ctr"/>
                      <a:r>
                        <a:rPr lang="hr-HR" dirty="0" smtClean="0"/>
                        <a:t>0.09 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Boundary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layer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thickness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Pipes</a:t>
                      </a:r>
                      <a:r>
                        <a:rPr lang="hr-HR" dirty="0" smtClean="0"/>
                        <a:t> 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channels</a:t>
                      </a: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(</a:t>
                      </a:r>
                      <a:r>
                        <a:rPr lang="hr-HR" dirty="0" err="1" smtClean="0"/>
                        <a:t>fully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developed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flow</a:t>
                      </a:r>
                      <a:r>
                        <a:rPr lang="hr-HR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L (0.14-0.08(1-y/L)</a:t>
                      </a:r>
                      <a:r>
                        <a:rPr lang="hr-HR" baseline="30000" dirty="0" smtClean="0"/>
                        <a:t>2</a:t>
                      </a:r>
                      <a:r>
                        <a:rPr lang="hr-HR" baseline="0" dirty="0" smtClean="0"/>
                        <a:t>-0.06(1-y/L)</a:t>
                      </a:r>
                      <a:r>
                        <a:rPr lang="hr-HR" baseline="30000" dirty="0" smtClean="0"/>
                        <a:t>4</a:t>
                      </a:r>
                      <a:r>
                        <a:rPr lang="hr-HR" baseline="0" dirty="0" smtClean="0"/>
                        <a:t>)</a:t>
                      </a:r>
                      <a:endParaRPr lang="hr-H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Pipe </a:t>
                      </a:r>
                      <a:r>
                        <a:rPr lang="hr-HR" dirty="0" err="1" smtClean="0"/>
                        <a:t>radius</a:t>
                      </a:r>
                      <a:r>
                        <a:rPr lang="hr-HR" dirty="0" smtClean="0"/>
                        <a:t> or channel half </a:t>
                      </a:r>
                      <a:r>
                        <a:rPr lang="hr-HR" dirty="0" err="1" smtClean="0"/>
                        <a:t>width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k-</a:t>
            </a:r>
            <a:r>
              <a:rPr lang="el-GR" sz="2800" b="1" dirty="0" smtClean="0"/>
              <a:t>ε </a:t>
            </a:r>
            <a:r>
              <a:rPr lang="hr-HR" sz="2800" b="1" dirty="0" smtClean="0"/>
              <a:t>model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642918"/>
            <a:ext cx="92869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dvodimenzionalnim tankim slojevima s izraženijim gradijentima u profilu </a:t>
            </a:r>
            <a:r>
              <a:rPr lang="hr-HR" sz="2400" dirty="0" err="1" smtClean="0"/>
              <a:t>osrednjenih</a:t>
            </a:r>
            <a:r>
              <a:rPr lang="hr-HR" sz="2400" dirty="0" smtClean="0"/>
              <a:t> brzina</a:t>
            </a:r>
            <a:r>
              <a:rPr lang="en-US" sz="2400" dirty="0" smtClean="0"/>
              <a:t> </a:t>
            </a:r>
            <a:r>
              <a:rPr lang="hr-HR" sz="2400" dirty="0" smtClean="0"/>
              <a:t>promjene u smjeru strujanja</a:t>
            </a:r>
            <a:r>
              <a:rPr lang="en-US" sz="2400" dirty="0" smtClean="0"/>
              <a:t> </a:t>
            </a:r>
            <a:r>
              <a:rPr lang="hr-HR" sz="2400" dirty="0" smtClean="0"/>
              <a:t>su dovoljno spore da se turbulencija sama prilagođuje lokalnim uvjetima. </a:t>
            </a:r>
          </a:p>
          <a:p>
            <a:endParaRPr lang="hr-HR" sz="1200" dirty="0" smtClean="0"/>
          </a:p>
          <a:p>
            <a:r>
              <a:rPr lang="hr-HR" sz="2400" dirty="0" smtClean="0"/>
              <a:t>U slučajevima kada </a:t>
            </a:r>
            <a:r>
              <a:rPr lang="hr-HR" sz="2400" dirty="0" err="1" smtClean="0"/>
              <a:t>konvekcija</a:t>
            </a:r>
            <a:r>
              <a:rPr lang="hr-HR" sz="2400" dirty="0" smtClean="0"/>
              <a:t> i difuzija uzrokuju značajnije razlike između produkcije i destrukcije turbulencije, </a:t>
            </a:r>
            <a:r>
              <a:rPr lang="hr-HR" sz="2400" dirty="0" err="1" smtClean="0"/>
              <a:t>npr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u strujanju sa </a:t>
            </a:r>
            <a:r>
              <a:rPr lang="hr-HR" sz="2400" dirty="0" err="1" smtClean="0"/>
              <a:t>recirkulacijom</a:t>
            </a:r>
            <a:r>
              <a:rPr lang="en-US" sz="2400" dirty="0" smtClean="0"/>
              <a:t>, </a:t>
            </a:r>
            <a:r>
              <a:rPr lang="hr-HR" sz="2400" dirty="0" smtClean="0"/>
              <a:t>kompaktna algebarska prezentacija duljine miješanja</a:t>
            </a:r>
            <a:r>
              <a:rPr lang="en-US" sz="2400" dirty="0" smtClean="0"/>
              <a:t> </a:t>
            </a:r>
            <a:r>
              <a:rPr lang="hr-HR" sz="2400" dirty="0" smtClean="0"/>
              <a:t>više nije održiva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Daljnji korak je razmatranje same</a:t>
            </a:r>
            <a:r>
              <a:rPr lang="en-US" sz="2400" dirty="0" smtClean="0"/>
              <a:t> </a:t>
            </a:r>
            <a:r>
              <a:rPr lang="en-US" sz="2400" dirty="0" err="1" smtClean="0"/>
              <a:t>turbulenc</a:t>
            </a:r>
            <a:r>
              <a:rPr lang="hr-HR" sz="2400" dirty="0" err="1" smtClean="0"/>
              <a:t>ije</a:t>
            </a:r>
            <a:r>
              <a:rPr lang="en-US" sz="2400" dirty="0" smtClean="0"/>
              <a:t>. </a:t>
            </a:r>
            <a:r>
              <a:rPr lang="en-US" sz="2400" i="1" dirty="0" smtClean="0"/>
              <a:t>k–ε </a:t>
            </a:r>
            <a:r>
              <a:rPr lang="en-US" sz="2400" dirty="0" smtClean="0"/>
              <a:t>model </a:t>
            </a:r>
            <a:r>
              <a:rPr lang="hr-HR" sz="2400" dirty="0" smtClean="0"/>
              <a:t>se</a:t>
            </a:r>
            <a:r>
              <a:rPr lang="en-US" sz="2400" dirty="0" smtClean="0"/>
              <a:t> </a:t>
            </a:r>
            <a:r>
              <a:rPr lang="hr-HR" sz="2400" dirty="0" smtClean="0"/>
              <a:t>fokusira na mehanizam</a:t>
            </a:r>
            <a:r>
              <a:rPr lang="en-US" sz="2400" dirty="0" smtClean="0"/>
              <a:t> </a:t>
            </a:r>
            <a:r>
              <a:rPr lang="hr-HR" sz="2400" dirty="0" smtClean="0"/>
              <a:t>koji utječe na </a:t>
            </a:r>
            <a:r>
              <a:rPr lang="en-US" sz="2400" dirty="0" smtClean="0"/>
              <a:t>turbulent</a:t>
            </a:r>
            <a:r>
              <a:rPr lang="hr-HR" sz="2400" dirty="0" err="1" smtClean="0"/>
              <a:t>nu</a:t>
            </a:r>
            <a:r>
              <a:rPr lang="en-US" sz="2400" dirty="0" smtClean="0"/>
              <a:t> </a:t>
            </a:r>
            <a:r>
              <a:rPr lang="en-US" sz="2400" dirty="0" err="1" smtClean="0"/>
              <a:t>ki</a:t>
            </a:r>
            <a:r>
              <a:rPr lang="hr-HR" sz="2400" dirty="0" err="1" smtClean="0"/>
              <a:t>netičku</a:t>
            </a:r>
            <a:r>
              <a:rPr lang="hr-HR" sz="2400" dirty="0" smtClean="0"/>
              <a:t> energiju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Trenutna kinetička energija turbulentnog strujanja                    je suma </a:t>
            </a:r>
          </a:p>
          <a:p>
            <a:endParaRPr lang="hr-HR" sz="1200" dirty="0" smtClean="0"/>
          </a:p>
          <a:p>
            <a:r>
              <a:rPr lang="hr-HR" sz="2400" dirty="0" smtClean="0"/>
              <a:t>kinetičke energije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 strujanja                                   i turbulentne 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kinetičke energije                                   .  </a:t>
            </a:r>
            <a:endParaRPr lang="hr-HR" sz="1200" dirty="0" smtClean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411760" y="5157192"/>
          <a:ext cx="2170113" cy="666750"/>
        </p:xfrm>
        <a:graphic>
          <a:graphicData uri="http://schemas.openxmlformats.org/presentationml/2006/ole">
            <p:oleObj spid="_x0000_s18500" name="Jednadžba" r:id="rId3" imgW="1435100" imgH="444500" progId="Equation.3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5220072" y="4581128"/>
          <a:ext cx="2170113" cy="666750"/>
        </p:xfrm>
        <a:graphic>
          <a:graphicData uri="http://schemas.openxmlformats.org/presentationml/2006/ole">
            <p:oleObj spid="_x0000_s18501" name="Jednadžba" r:id="rId4" imgW="1435100" imgH="444500" progId="Equation.3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372200" y="4149080"/>
          <a:ext cx="1230313" cy="342900"/>
        </p:xfrm>
        <a:graphic>
          <a:graphicData uri="http://schemas.openxmlformats.org/presentationml/2006/ole">
            <p:oleObj spid="_x0000_s18502" name="Jednadžba" r:id="rId5" imgW="812447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k-</a:t>
            </a:r>
            <a:r>
              <a:rPr lang="el-GR" sz="2800" b="1" dirty="0" smtClean="0"/>
              <a:t>ε </a:t>
            </a:r>
            <a:r>
              <a:rPr lang="hr-HR" sz="2800" b="1" dirty="0" smtClean="0"/>
              <a:t>model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500042"/>
            <a:ext cx="92869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S</a:t>
            </a:r>
            <a:r>
              <a:rPr lang="en-US" sz="2400" b="1" i="1" dirty="0" err="1" smtClean="0"/>
              <a:t>tandard</a:t>
            </a:r>
            <a:r>
              <a:rPr lang="hr-HR" sz="2400" b="1" i="1" dirty="0" smtClean="0"/>
              <a:t>ni</a:t>
            </a:r>
            <a:r>
              <a:rPr lang="en-US" sz="2400" b="1" i="1" dirty="0" smtClean="0"/>
              <a:t> k–ε model </a:t>
            </a:r>
            <a:r>
              <a:rPr lang="hr-HR" sz="2400" b="1" i="1" dirty="0" smtClean="0"/>
              <a:t>sadrži </a:t>
            </a:r>
            <a:r>
              <a:rPr lang="hr-HR" sz="2400" dirty="0" smtClean="0"/>
              <a:t>dvije jednadžbe, jednu za </a:t>
            </a:r>
            <a:r>
              <a:rPr lang="en-US" sz="2400" i="1" dirty="0" smtClean="0"/>
              <a:t>k </a:t>
            </a:r>
            <a:r>
              <a:rPr lang="hr-HR" sz="2400" dirty="0" smtClean="0"/>
              <a:t>i jednu za</a:t>
            </a:r>
            <a:r>
              <a:rPr lang="en-US" sz="2400" dirty="0" smtClean="0"/>
              <a:t> </a:t>
            </a:r>
            <a:r>
              <a:rPr lang="en-US" sz="2400" i="1" dirty="0" smtClean="0"/>
              <a:t>ε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en-US" sz="2400" dirty="0" err="1" smtClean="0"/>
              <a:t>ba</a:t>
            </a:r>
            <a:r>
              <a:rPr lang="hr-HR" sz="2400" dirty="0" err="1" smtClean="0"/>
              <a:t>zirano</a:t>
            </a:r>
            <a:r>
              <a:rPr lang="hr-HR" sz="2400" dirty="0" smtClean="0"/>
              <a:t> na relevantnim procesima koji uzrokuju promjene tih varijabli.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Koristimo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hr-HR" sz="2400" dirty="0" smtClean="0"/>
              <a:t>i</a:t>
            </a:r>
            <a:r>
              <a:rPr lang="en-US" sz="2400" i="1" dirty="0" smtClean="0"/>
              <a:t> ε </a:t>
            </a:r>
            <a:r>
              <a:rPr lang="hr-HR" sz="2400" dirty="0" smtClean="0"/>
              <a:t>da definiramo</a:t>
            </a:r>
            <a:r>
              <a:rPr lang="en-US" sz="2400" dirty="0" smtClean="0"/>
              <a:t> </a:t>
            </a:r>
            <a:r>
              <a:rPr lang="hr-HR" sz="2400" dirty="0" smtClean="0"/>
              <a:t>mjerilo brzina </a:t>
            </a:r>
            <a:r>
              <a:rPr lang="el-GR" sz="2400" i="1" dirty="0">
                <a:sym typeface="Symbol"/>
              </a:rPr>
              <a:t></a:t>
            </a:r>
            <a:r>
              <a:rPr lang="el-GR" sz="2400" dirty="0" smtClean="0"/>
              <a:t> </a:t>
            </a:r>
            <a:r>
              <a:rPr lang="hr-HR" sz="2400" dirty="0" smtClean="0"/>
              <a:t> i mjerilo duljina </a:t>
            </a:r>
            <a:r>
              <a:rPr lang="hr-HR" sz="2400" i="1" dirty="0" smtClean="0"/>
              <a:t>l </a:t>
            </a:r>
            <a:r>
              <a:rPr lang="hr-HR" sz="2400" dirty="0" smtClean="0"/>
              <a:t>koja su reprezentativna za turbulenciju makro mjerila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dirty="0" smtClean="0"/>
              <a:t>large-scale turbulence</a:t>
            </a:r>
            <a:r>
              <a:rPr lang="hr-HR" sz="2400" dirty="0" smtClean="0"/>
              <a:t>)</a:t>
            </a:r>
            <a:r>
              <a:rPr lang="en-US" sz="2400" dirty="0" smtClean="0"/>
              <a:t>: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Dinamički koeficijent turbulentne viskoznosti </a:t>
            </a:r>
            <a:r>
              <a:rPr lang="en-US" sz="2400" dirty="0" smtClean="0"/>
              <a:t> </a:t>
            </a:r>
            <a:r>
              <a:rPr lang="hr-HR" sz="2400" dirty="0" smtClean="0"/>
              <a:t>definiran je na slijedeći način (</a:t>
            </a:r>
            <a:r>
              <a:rPr lang="en-US" sz="2400" i="1" dirty="0" err="1" smtClean="0"/>
              <a:t>C</a:t>
            </a:r>
            <a:r>
              <a:rPr lang="en-US" i="1" dirty="0" err="1" smtClean="0"/>
              <a:t>μ</a:t>
            </a:r>
            <a:r>
              <a:rPr lang="en-US" sz="2400" i="1" dirty="0" smtClean="0"/>
              <a:t> </a:t>
            </a:r>
            <a:r>
              <a:rPr lang="hr-HR" sz="2400" dirty="0" smtClean="0"/>
              <a:t>je </a:t>
            </a:r>
            <a:r>
              <a:rPr lang="hr-HR" sz="2400" dirty="0" err="1" smtClean="0"/>
              <a:t>bezdimenzionalna</a:t>
            </a:r>
            <a:r>
              <a:rPr lang="hr-HR" sz="2400" dirty="0" smtClean="0"/>
              <a:t> konstanta):</a:t>
            </a:r>
          </a:p>
          <a:p>
            <a:endParaRPr lang="hr-HR" dirty="0" smtClean="0"/>
          </a:p>
          <a:p>
            <a:r>
              <a:rPr lang="hr-HR" sz="2400" dirty="0" smtClean="0"/>
              <a:t>Standardni </a:t>
            </a:r>
            <a:r>
              <a:rPr lang="en-US" sz="2400" i="1" dirty="0" smtClean="0"/>
              <a:t>k–ε </a:t>
            </a:r>
            <a:r>
              <a:rPr lang="en-US" sz="2400" dirty="0" smtClean="0"/>
              <a:t>model </a:t>
            </a:r>
            <a:r>
              <a:rPr lang="hr-HR" sz="2400" dirty="0" smtClean="0"/>
              <a:t>koristi jednadžbe pronosa za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hr-HR" sz="2400" i="1" dirty="0" smtClean="0"/>
              <a:t> </a:t>
            </a:r>
            <a:r>
              <a:rPr lang="hr-HR" sz="2400" dirty="0" smtClean="0"/>
              <a:t>i </a:t>
            </a:r>
            <a:r>
              <a:rPr lang="el-GR" sz="2400" dirty="0" smtClean="0"/>
              <a:t>ε</a:t>
            </a:r>
            <a:r>
              <a:rPr lang="hr-HR" sz="2400" dirty="0" smtClean="0"/>
              <a:t> kako slijedi</a:t>
            </a:r>
            <a:r>
              <a:rPr lang="el-GR" sz="2400" dirty="0" smtClean="0"/>
              <a:t>:</a:t>
            </a:r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4427984" y="2348880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(29)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12360" y="3356992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(30)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04248" y="4365104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(31)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04248" y="5301208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(32)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763688" y="2204864"/>
          <a:ext cx="2381250" cy="742950"/>
        </p:xfrm>
        <a:graphic>
          <a:graphicData uri="http://schemas.openxmlformats.org/presentationml/2006/ole">
            <p:oleObj spid="_x0000_s19546" name="Jednadžba" r:id="rId3" imgW="1574117" imgH="495085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5436096" y="3140968"/>
          <a:ext cx="2189163" cy="742950"/>
        </p:xfrm>
        <a:graphic>
          <a:graphicData uri="http://schemas.openxmlformats.org/presentationml/2006/ole">
            <p:oleObj spid="_x0000_s19547" name="Jednadžba" r:id="rId4" imgW="1447172" imgH="495085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79512" y="4293096"/>
          <a:ext cx="5453063" cy="819150"/>
        </p:xfrm>
        <a:graphic>
          <a:graphicData uri="http://schemas.openxmlformats.org/presentationml/2006/ole">
            <p:oleObj spid="_x0000_s19548" name="Jednadžba" r:id="rId5" imgW="3606800" imgH="54610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79512" y="5085184"/>
          <a:ext cx="6623050" cy="819150"/>
        </p:xfrm>
        <a:graphic>
          <a:graphicData uri="http://schemas.openxmlformats.org/presentationml/2006/ole">
            <p:oleObj spid="_x0000_s19549" name="Jednadžba" r:id="rId6" imgW="4381500" imgH="54610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23528" y="593467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promjene  </a:t>
            </a:r>
          </a:p>
          <a:p>
            <a:r>
              <a:rPr lang="hr-HR" b="1" dirty="0" smtClean="0"/>
              <a:t>od </a:t>
            </a:r>
            <a:r>
              <a:rPr lang="hr-HR" b="1" i="1" dirty="0" smtClean="0"/>
              <a:t>k</a:t>
            </a:r>
            <a:r>
              <a:rPr lang="hr-HR" b="1" dirty="0" smtClean="0"/>
              <a:t> ili </a:t>
            </a:r>
            <a:r>
              <a:rPr lang="hr-HR" b="1" i="1" dirty="0" smtClean="0">
                <a:sym typeface="Symbol"/>
              </a:rPr>
              <a:t></a:t>
            </a:r>
            <a:endParaRPr lang="hr-HR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1871192" y="617807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+</a:t>
            </a:r>
            <a:endParaRPr lang="hr-HR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887416" y="593467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Pronos  </a:t>
            </a:r>
          </a:p>
          <a:p>
            <a:r>
              <a:rPr lang="hr-HR" b="1" dirty="0" smtClean="0"/>
              <a:t>od </a:t>
            </a:r>
            <a:r>
              <a:rPr lang="hr-HR" b="1" i="1" dirty="0" smtClean="0"/>
              <a:t>k</a:t>
            </a:r>
            <a:r>
              <a:rPr lang="hr-HR" b="1" dirty="0" smtClean="0"/>
              <a:t> ili </a:t>
            </a:r>
            <a:r>
              <a:rPr lang="hr-HR" b="1" i="1" dirty="0" smtClean="0">
                <a:sym typeface="Symbol"/>
              </a:rPr>
              <a:t>  </a:t>
            </a:r>
            <a:r>
              <a:rPr lang="hr-HR" b="1" dirty="0" smtClean="0">
                <a:sym typeface="Symbol"/>
              </a:rPr>
              <a:t>sa </a:t>
            </a:r>
          </a:p>
          <a:p>
            <a:r>
              <a:rPr lang="hr-HR" b="1" dirty="0" smtClean="0">
                <a:sym typeface="Symbol"/>
              </a:rPr>
              <a:t>difuzijom</a:t>
            </a:r>
            <a:endParaRPr lang="hr-HR" b="1" dirty="0"/>
          </a:p>
        </p:txBody>
      </p:sp>
      <p:sp>
        <p:nvSpPr>
          <p:cNvPr id="22" name="Rectangle 21"/>
          <p:cNvSpPr/>
          <p:nvPr/>
        </p:nvSpPr>
        <p:spPr>
          <a:xfrm>
            <a:off x="323528" y="5934670"/>
            <a:ext cx="7992888" cy="92333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TextBox 22"/>
          <p:cNvSpPr txBox="1"/>
          <p:nvPr/>
        </p:nvSpPr>
        <p:spPr>
          <a:xfrm>
            <a:off x="2231232" y="593467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Pronos  </a:t>
            </a:r>
          </a:p>
          <a:p>
            <a:r>
              <a:rPr lang="hr-HR" b="1" dirty="0" smtClean="0"/>
              <a:t>od </a:t>
            </a:r>
            <a:r>
              <a:rPr lang="hr-HR" b="1" i="1" dirty="0" smtClean="0"/>
              <a:t>k</a:t>
            </a:r>
            <a:r>
              <a:rPr lang="hr-HR" b="1" dirty="0" smtClean="0"/>
              <a:t> ili </a:t>
            </a:r>
            <a:r>
              <a:rPr lang="hr-HR" b="1" i="1" dirty="0" smtClean="0">
                <a:sym typeface="Symbol"/>
              </a:rPr>
              <a:t>  </a:t>
            </a:r>
            <a:r>
              <a:rPr lang="hr-HR" b="1" dirty="0" smtClean="0">
                <a:sym typeface="Symbol"/>
              </a:rPr>
              <a:t>sa </a:t>
            </a:r>
            <a:r>
              <a:rPr lang="hr-HR" b="1" dirty="0" err="1" smtClean="0">
                <a:sym typeface="Symbol"/>
              </a:rPr>
              <a:t>konvekcijom</a:t>
            </a:r>
            <a:endParaRPr lang="hr-HR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599384" y="617807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=</a:t>
            </a:r>
            <a:endParaRPr lang="hr-HR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183560" y="625008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+</a:t>
            </a:r>
            <a:endParaRPr lang="hr-HR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543600" y="593467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</a:t>
            </a:r>
          </a:p>
          <a:p>
            <a:r>
              <a:rPr lang="hr-HR" b="1" dirty="0" smtClean="0"/>
              <a:t>proizvodnje  </a:t>
            </a:r>
          </a:p>
          <a:p>
            <a:r>
              <a:rPr lang="hr-HR" b="1" dirty="0" smtClean="0"/>
              <a:t>od </a:t>
            </a:r>
            <a:r>
              <a:rPr lang="hr-HR" b="1" i="1" dirty="0" smtClean="0"/>
              <a:t>k</a:t>
            </a:r>
            <a:r>
              <a:rPr lang="hr-HR" b="1" dirty="0" smtClean="0"/>
              <a:t> ili </a:t>
            </a:r>
            <a:r>
              <a:rPr lang="hr-HR" b="1" i="1" dirty="0" smtClean="0">
                <a:sym typeface="Symbol"/>
              </a:rPr>
              <a:t></a:t>
            </a:r>
            <a:endParaRPr lang="hr-HR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092280" y="593467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</a:t>
            </a:r>
          </a:p>
          <a:p>
            <a:r>
              <a:rPr lang="hr-HR" b="1" dirty="0" smtClean="0"/>
              <a:t>destrukcije  </a:t>
            </a:r>
          </a:p>
          <a:p>
            <a:r>
              <a:rPr lang="hr-HR" b="1" dirty="0" smtClean="0"/>
              <a:t>od </a:t>
            </a:r>
            <a:r>
              <a:rPr lang="hr-HR" b="1" i="1" dirty="0" smtClean="0"/>
              <a:t>k</a:t>
            </a:r>
            <a:r>
              <a:rPr lang="hr-HR" b="1" dirty="0" smtClean="0"/>
              <a:t> ili </a:t>
            </a:r>
            <a:r>
              <a:rPr lang="hr-HR" b="1" i="1" dirty="0" smtClean="0">
                <a:sym typeface="Symbol"/>
              </a:rPr>
              <a:t></a:t>
            </a:r>
            <a:endParaRPr lang="hr-HR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911752" y="62227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-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RANS k-</a:t>
            </a:r>
            <a:r>
              <a:rPr lang="el-GR" sz="2800" b="1" dirty="0" smtClean="0"/>
              <a:t>ε </a:t>
            </a:r>
            <a:r>
              <a:rPr lang="hr-HR" sz="2800" b="1" dirty="0" smtClean="0"/>
              <a:t>model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476672"/>
            <a:ext cx="92869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Jednadžbe sadrže pet konstanti</a:t>
            </a:r>
            <a:r>
              <a:rPr lang="en-US" sz="2400" dirty="0" smtClean="0"/>
              <a:t>: </a:t>
            </a:r>
            <a:r>
              <a:rPr lang="en-US" sz="2400" i="1" dirty="0" err="1" smtClean="0"/>
              <a:t>C</a:t>
            </a:r>
            <a:r>
              <a:rPr lang="en-US" i="1" dirty="0" err="1" smtClean="0"/>
              <a:t>μ</a:t>
            </a:r>
            <a:r>
              <a:rPr lang="hr-HR" sz="2400" dirty="0" smtClean="0"/>
              <a:t>=0.09,</a:t>
            </a:r>
            <a:r>
              <a:rPr lang="en-US" sz="2400" dirty="0" smtClean="0"/>
              <a:t> </a:t>
            </a:r>
            <a:r>
              <a:rPr lang="en-US" sz="2400" i="1" dirty="0" err="1" smtClean="0"/>
              <a:t>σ</a:t>
            </a:r>
            <a:r>
              <a:rPr lang="en-US" i="1" dirty="0" err="1" smtClean="0"/>
              <a:t>k</a:t>
            </a:r>
            <a:r>
              <a:rPr lang="hr-HR" sz="2400" dirty="0" smtClean="0"/>
              <a:t>=1.0,</a:t>
            </a:r>
            <a:r>
              <a:rPr lang="en-US" sz="2400" dirty="0" smtClean="0"/>
              <a:t> </a:t>
            </a:r>
            <a:r>
              <a:rPr lang="en-US" sz="2400" i="1" dirty="0" err="1" smtClean="0"/>
              <a:t>σ</a:t>
            </a:r>
            <a:r>
              <a:rPr lang="en-US" i="1" dirty="0" err="1" smtClean="0"/>
              <a:t>ε</a:t>
            </a:r>
            <a:r>
              <a:rPr lang="hr-HR" sz="2400" dirty="0" smtClean="0"/>
              <a:t>=1.3,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i="1" dirty="0" smtClean="0"/>
              <a:t>1ε</a:t>
            </a:r>
            <a:r>
              <a:rPr lang="en-US" sz="2400" i="1" dirty="0" smtClean="0"/>
              <a:t> </a:t>
            </a:r>
            <a:r>
              <a:rPr lang="hr-HR" sz="2400" dirty="0" smtClean="0"/>
              <a:t>=1.44 i</a:t>
            </a:r>
            <a:r>
              <a:rPr lang="en-US" sz="2400" i="1" dirty="0" smtClean="0"/>
              <a:t> </a:t>
            </a:r>
            <a:endParaRPr lang="hr-HR" sz="2400" i="1" dirty="0" smtClean="0"/>
          </a:p>
          <a:p>
            <a:r>
              <a:rPr lang="en-US" sz="2400" i="1" dirty="0" smtClean="0"/>
              <a:t>C</a:t>
            </a:r>
            <a:r>
              <a:rPr lang="en-US" i="1" dirty="0" smtClean="0"/>
              <a:t>2ε</a:t>
            </a:r>
            <a:r>
              <a:rPr lang="en-US" sz="2400" i="1" dirty="0" smtClean="0"/>
              <a:t> </a:t>
            </a:r>
            <a:r>
              <a:rPr lang="hr-HR" sz="2400" dirty="0" smtClean="0"/>
              <a:t>= 1.92</a:t>
            </a:r>
            <a:r>
              <a:rPr lang="hr-HR" sz="2400" i="1" dirty="0" smtClean="0"/>
              <a:t>. </a:t>
            </a:r>
            <a:r>
              <a:rPr lang="hr-HR" sz="2400" dirty="0" smtClean="0"/>
              <a:t>U standardnom  </a:t>
            </a:r>
            <a:r>
              <a:rPr lang="en-US" sz="2400" i="1" dirty="0" smtClean="0"/>
              <a:t>k–ε</a:t>
            </a:r>
            <a:r>
              <a:rPr lang="hr-HR" sz="2400" i="1" dirty="0" smtClean="0"/>
              <a:t> </a:t>
            </a:r>
            <a:r>
              <a:rPr lang="hr-HR" sz="2400" dirty="0" smtClean="0"/>
              <a:t>modelu koriste se</a:t>
            </a:r>
            <a:r>
              <a:rPr lang="en-US" sz="2400" dirty="0" smtClean="0"/>
              <a:t> </a:t>
            </a:r>
            <a:r>
              <a:rPr lang="hr-HR" sz="2400" dirty="0" smtClean="0"/>
              <a:t>navedene vrijednosti usvojene iz bogatog  eksperimentalnog istraživanja na širokom rasponu turbulentnih tokova.</a:t>
            </a:r>
          </a:p>
          <a:p>
            <a:endParaRPr lang="hr-HR" sz="1200" dirty="0" smtClean="0"/>
          </a:p>
          <a:p>
            <a:r>
              <a:rPr lang="hr-HR" sz="2400" dirty="0" smtClean="0"/>
              <a:t>Proizvodnja (produkcija) i destrukcija turbulentne kinetičke energije je uvijek blisko povezana</a:t>
            </a:r>
            <a:r>
              <a:rPr lang="en-US" sz="2400" dirty="0" smtClean="0"/>
              <a:t>. </a:t>
            </a:r>
            <a:r>
              <a:rPr lang="hr-HR" sz="2400" dirty="0" smtClean="0"/>
              <a:t>R</a:t>
            </a:r>
            <a:r>
              <a:rPr lang="en-US" sz="2400" dirty="0" smtClean="0"/>
              <a:t>at</a:t>
            </a:r>
            <a:r>
              <a:rPr lang="hr-HR" sz="2400" dirty="0" smtClean="0"/>
              <a:t>a disipacije</a:t>
            </a:r>
            <a:r>
              <a:rPr lang="en-US" sz="2400" dirty="0" smtClean="0"/>
              <a:t> </a:t>
            </a:r>
            <a:r>
              <a:rPr lang="en-US" sz="2400" i="1" dirty="0" smtClean="0"/>
              <a:t>ε</a:t>
            </a:r>
            <a:r>
              <a:rPr lang="en-US" sz="2400" dirty="0" smtClean="0"/>
              <a:t> </a:t>
            </a:r>
            <a:r>
              <a:rPr lang="hr-HR" sz="2400" dirty="0" smtClean="0"/>
              <a:t>je velika na mjestima intenzivne proizvodnje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en-US" sz="2400" dirty="0" smtClean="0"/>
              <a:t>. </a:t>
            </a:r>
            <a:r>
              <a:rPr lang="hr-HR" sz="2400" dirty="0" smtClean="0"/>
              <a:t>Modelska jednadžba za</a:t>
            </a:r>
            <a:r>
              <a:rPr lang="en-US" sz="2400" dirty="0" smtClean="0"/>
              <a:t> </a:t>
            </a:r>
            <a:r>
              <a:rPr lang="en-US" sz="2400" i="1" dirty="0" smtClean="0"/>
              <a:t>ε</a:t>
            </a:r>
            <a:r>
              <a:rPr lang="en-US" sz="2400" dirty="0" smtClean="0"/>
              <a:t> </a:t>
            </a:r>
            <a:r>
              <a:rPr lang="hr-HR" sz="2400" dirty="0" smtClean="0"/>
              <a:t>pretpostavlja</a:t>
            </a:r>
            <a:r>
              <a:rPr lang="en-US" sz="2400" dirty="0" smtClean="0"/>
              <a:t> </a:t>
            </a:r>
            <a:r>
              <a:rPr lang="hr-HR" sz="2400" dirty="0" smtClean="0"/>
              <a:t>proporcionalnost članova njene </a:t>
            </a:r>
            <a:r>
              <a:rPr lang="en-US" sz="2400" dirty="0" smtClean="0"/>
              <a:t>pro</a:t>
            </a:r>
            <a:r>
              <a:rPr lang="hr-HR" sz="2400" dirty="0" err="1" smtClean="0"/>
              <a:t>izvodnje</a:t>
            </a:r>
            <a:r>
              <a:rPr lang="en-US" sz="2400" dirty="0" smtClean="0"/>
              <a:t> </a:t>
            </a:r>
            <a:r>
              <a:rPr lang="hr-HR" sz="2400" dirty="0" smtClean="0"/>
              <a:t>i </a:t>
            </a:r>
            <a:r>
              <a:rPr lang="en-US" sz="2400" dirty="0" err="1" smtClean="0"/>
              <a:t>destru</a:t>
            </a:r>
            <a:r>
              <a:rPr lang="hr-HR" sz="2400" dirty="0" err="1" smtClean="0"/>
              <a:t>kcije</a:t>
            </a:r>
            <a:r>
              <a:rPr lang="en-US" sz="2400" dirty="0" smtClean="0"/>
              <a:t> </a:t>
            </a:r>
            <a:r>
              <a:rPr lang="hr-HR" sz="2400" dirty="0" smtClean="0"/>
              <a:t>sa članovima </a:t>
            </a:r>
            <a:r>
              <a:rPr lang="en-US" sz="2400" dirty="0" smtClean="0"/>
              <a:t>pro</a:t>
            </a:r>
            <a:r>
              <a:rPr lang="hr-HR" sz="2400" dirty="0" err="1" smtClean="0"/>
              <a:t>izvodnje</a:t>
            </a:r>
            <a:r>
              <a:rPr lang="hr-HR" sz="2400" dirty="0" smtClean="0"/>
              <a:t> i </a:t>
            </a:r>
            <a:r>
              <a:rPr lang="en-US" sz="2400" dirty="0" err="1" smtClean="0"/>
              <a:t>destru</a:t>
            </a:r>
            <a:r>
              <a:rPr lang="hr-HR" sz="2400" dirty="0" err="1" smtClean="0"/>
              <a:t>kcije</a:t>
            </a:r>
            <a:r>
              <a:rPr lang="en-US" sz="2400" dirty="0" smtClean="0"/>
              <a:t> </a:t>
            </a:r>
            <a:r>
              <a:rPr lang="hr-HR" sz="2400" dirty="0" smtClean="0"/>
              <a:t>iz </a:t>
            </a:r>
            <a:r>
              <a:rPr lang="en-US" sz="2400" i="1" dirty="0" smtClean="0"/>
              <a:t>k</a:t>
            </a:r>
            <a:r>
              <a:rPr lang="hr-HR" sz="2400" i="1" dirty="0" smtClean="0"/>
              <a:t> </a:t>
            </a:r>
            <a:r>
              <a:rPr lang="hr-HR" sz="2400" dirty="0" smtClean="0"/>
              <a:t>jednadžbe. Time se osigurava da </a:t>
            </a:r>
            <a:r>
              <a:rPr lang="en-US" sz="2400" i="1" dirty="0" smtClean="0"/>
              <a:t>ε</a:t>
            </a:r>
            <a:r>
              <a:rPr lang="en-US" sz="2400" dirty="0" smtClean="0"/>
              <a:t> </a:t>
            </a:r>
            <a:r>
              <a:rPr lang="hr-HR" sz="2400" dirty="0" smtClean="0"/>
              <a:t>rapidno raste s rapidnim porastom </a:t>
            </a:r>
            <a:r>
              <a:rPr lang="en-US" sz="2400" i="1" dirty="0" smtClean="0"/>
              <a:t>k</a:t>
            </a:r>
            <a:r>
              <a:rPr lang="hr-HR" sz="2400" i="1" dirty="0" smtClean="0"/>
              <a:t>, </a:t>
            </a:r>
            <a:r>
              <a:rPr lang="hr-HR" sz="2400" dirty="0" smtClean="0"/>
              <a:t>te se smanjuje</a:t>
            </a:r>
            <a:r>
              <a:rPr lang="en-US" sz="2400" dirty="0" smtClean="0"/>
              <a:t> </a:t>
            </a:r>
            <a:r>
              <a:rPr lang="hr-HR" sz="2400" dirty="0" smtClean="0"/>
              <a:t>dovoljno brzo</a:t>
            </a:r>
            <a:r>
              <a:rPr lang="en-US" sz="2400" dirty="0" smtClean="0"/>
              <a:t> </a:t>
            </a:r>
            <a:r>
              <a:rPr lang="hr-HR" sz="2400" dirty="0" smtClean="0"/>
              <a:t>za izbjegavanje</a:t>
            </a:r>
            <a:r>
              <a:rPr lang="en-US" sz="2400" dirty="0" smtClean="0"/>
              <a:t> </a:t>
            </a:r>
            <a:r>
              <a:rPr lang="hr-HR" sz="2400" dirty="0" smtClean="0"/>
              <a:t>nastupa fizikalno </a:t>
            </a:r>
            <a:r>
              <a:rPr lang="hr-HR" sz="2400" dirty="0" smtClean="0"/>
              <a:t>besmislenih</a:t>
            </a:r>
            <a:r>
              <a:rPr lang="en-US" sz="2400" dirty="0" smtClean="0"/>
              <a:t> </a:t>
            </a:r>
            <a:r>
              <a:rPr lang="en-US" sz="2400" dirty="0" err="1" smtClean="0"/>
              <a:t>negat</a:t>
            </a:r>
            <a:r>
              <a:rPr lang="hr-HR" sz="2400" dirty="0" err="1" smtClean="0"/>
              <a:t>ivnih</a:t>
            </a:r>
            <a:r>
              <a:rPr lang="hr-HR" sz="2400" dirty="0" smtClean="0"/>
              <a:t> vrijednosti  turbulentne kinetičke energije</a:t>
            </a:r>
            <a:r>
              <a:rPr lang="en-US" sz="2400" dirty="0" smtClean="0"/>
              <a:t> </a:t>
            </a:r>
            <a:r>
              <a:rPr lang="hr-HR" sz="2400" dirty="0" smtClean="0"/>
              <a:t>pri smanjenu </a:t>
            </a:r>
            <a:r>
              <a:rPr lang="en-US" sz="2400" i="1" dirty="0" smtClean="0"/>
              <a:t>k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 proračun </a:t>
            </a:r>
            <a:r>
              <a:rPr lang="hr-HR" sz="2400" dirty="0" err="1" smtClean="0"/>
              <a:t>Reynoldsovih</a:t>
            </a:r>
            <a:r>
              <a:rPr lang="hr-HR" sz="2400" dirty="0" smtClean="0"/>
              <a:t> naprezanja koristi se već spomenuta </a:t>
            </a:r>
            <a:r>
              <a:rPr lang="en-US" sz="2400" dirty="0" err="1" smtClean="0"/>
              <a:t>Boussines</a:t>
            </a:r>
            <a:r>
              <a:rPr lang="hr-HR" sz="2400" dirty="0" smtClean="0"/>
              <a:t>q-ova  relacija:</a:t>
            </a:r>
          </a:p>
        </p:txBody>
      </p:sp>
      <p:sp>
        <p:nvSpPr>
          <p:cNvPr id="6" name="Rectangle 5"/>
          <p:cNvSpPr/>
          <p:nvPr/>
        </p:nvSpPr>
        <p:spPr>
          <a:xfrm>
            <a:off x="8501090" y="5929330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(33)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921000" y="5751513"/>
          <a:ext cx="5529263" cy="857250"/>
        </p:xfrm>
        <a:graphic>
          <a:graphicData uri="http://schemas.openxmlformats.org/presentationml/2006/ole">
            <p:oleObj spid="_x0000_s20505" name="Equation" r:id="rId3" imgW="3657600" imgH="571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2918"/>
            <a:ext cx="9286908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Najveći turbulentni </a:t>
            </a:r>
            <a:r>
              <a:rPr lang="hr-HR" sz="2400" dirty="0" err="1" smtClean="0"/>
              <a:t>vrtlozi</a:t>
            </a:r>
            <a:r>
              <a:rPr lang="hr-HR" sz="2400" dirty="0" smtClean="0"/>
              <a:t> ekstrahiraju energiju iz “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” toka kroz proces zvan</a:t>
            </a:r>
            <a:r>
              <a:rPr lang="en-US" sz="2400" dirty="0" smtClean="0"/>
              <a:t> </a:t>
            </a:r>
            <a:r>
              <a:rPr lang="hr-HR" sz="2400" b="1" i="1" dirty="0" smtClean="0"/>
              <a:t>vrtložno rastezanje (</a:t>
            </a:r>
            <a:r>
              <a:rPr lang="hr-HR" sz="2400" b="1" i="1" dirty="0" err="1" smtClean="0"/>
              <a:t>eng</a:t>
            </a:r>
            <a:r>
              <a:rPr lang="hr-HR" sz="2400" b="1" i="1" dirty="0" smtClean="0"/>
              <a:t>: </a:t>
            </a:r>
            <a:r>
              <a:rPr lang="hr-HR" sz="2400" b="1" i="1" dirty="0" err="1" smtClean="0"/>
              <a:t>vortex</a:t>
            </a:r>
            <a:r>
              <a:rPr lang="hr-HR" sz="2400" b="1" i="1" dirty="0" smtClean="0"/>
              <a:t> </a:t>
            </a:r>
            <a:r>
              <a:rPr lang="en-US" sz="2400" b="1" i="1" dirty="0" smtClean="0"/>
              <a:t>stretching</a:t>
            </a:r>
            <a:r>
              <a:rPr lang="hr-HR" sz="2400" b="1" i="1" dirty="0" smtClean="0"/>
              <a:t>)</a:t>
            </a:r>
            <a:r>
              <a:rPr lang="en-US" sz="2400" b="1" i="1" dirty="0" smtClean="0"/>
              <a:t>. </a:t>
            </a:r>
            <a:endParaRPr lang="hr-HR" sz="2400" b="1" i="1" dirty="0" smtClean="0"/>
          </a:p>
          <a:p>
            <a:endParaRPr lang="hr-HR" sz="1100" b="1" i="1" dirty="0" smtClean="0"/>
          </a:p>
          <a:p>
            <a:r>
              <a:rPr lang="hr-HR" sz="2400" dirty="0" err="1" smtClean="0"/>
              <a:t>Prisustvo</a:t>
            </a:r>
            <a:r>
              <a:rPr lang="hr-HR" sz="2400" dirty="0" smtClean="0"/>
              <a:t> gradijenta u</a:t>
            </a:r>
            <a:r>
              <a:rPr lang="en-US" sz="2400" dirty="0" smtClean="0"/>
              <a:t> </a:t>
            </a:r>
            <a:r>
              <a:rPr lang="hr-HR" sz="2400" dirty="0" smtClean="0"/>
              <a:t>profilima brzina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 </a:t>
            </a:r>
            <a:r>
              <a:rPr lang="hr-HR" sz="2400" dirty="0" err="1" smtClean="0"/>
              <a:t>distordira</a:t>
            </a:r>
            <a:r>
              <a:rPr lang="en-US" sz="2400" dirty="0" smtClean="0"/>
              <a:t> </a:t>
            </a:r>
            <a:r>
              <a:rPr lang="hr-HR" sz="2400" dirty="0" smtClean="0"/>
              <a:t>rotirajuće turbulentne </a:t>
            </a:r>
            <a:r>
              <a:rPr lang="hr-HR" sz="2400" dirty="0" err="1" smtClean="0"/>
              <a:t>vrtloge</a:t>
            </a:r>
            <a:r>
              <a:rPr lang="en-US" sz="2400" dirty="0" smtClean="0"/>
              <a:t>.</a:t>
            </a:r>
            <a:r>
              <a:rPr lang="hr-HR" sz="2400" dirty="0" smtClean="0"/>
              <a:t> Odgovarajuće položeni </a:t>
            </a:r>
            <a:r>
              <a:rPr lang="hr-HR" sz="2400" dirty="0" err="1" smtClean="0"/>
              <a:t>vrtlozi</a:t>
            </a:r>
            <a:r>
              <a:rPr lang="en-US" sz="2400" dirty="0" smtClean="0"/>
              <a:t> </a:t>
            </a:r>
            <a:r>
              <a:rPr lang="hr-HR" sz="2400" dirty="0" smtClean="0"/>
              <a:t>se</a:t>
            </a:r>
            <a:r>
              <a:rPr lang="en-US" sz="2400" dirty="0" smtClean="0"/>
              <a:t> </a:t>
            </a:r>
            <a:r>
              <a:rPr lang="hr-HR" sz="2400" dirty="0" smtClean="0"/>
              <a:t>deformiraju</a:t>
            </a:r>
            <a:r>
              <a:rPr lang="en-US" sz="2400" dirty="0" smtClean="0"/>
              <a:t> </a:t>
            </a:r>
            <a:r>
              <a:rPr lang="hr-HR" sz="2400" dirty="0" smtClean="0"/>
              <a:t>zbog prisile na brže gibanje jednog dijela vrtloga od drugog.</a:t>
            </a:r>
          </a:p>
          <a:p>
            <a:endParaRPr lang="hr-HR" sz="1200" dirty="0" smtClean="0"/>
          </a:p>
          <a:p>
            <a:r>
              <a:rPr lang="hr-HR" sz="2400" dirty="0" smtClean="0"/>
              <a:t>Karakteristična brzina</a:t>
            </a:r>
            <a:r>
              <a:rPr lang="en-US" sz="2400" i="1" dirty="0" smtClean="0"/>
              <a:t>ϑ</a:t>
            </a:r>
            <a:r>
              <a:rPr lang="en-US" sz="2400" dirty="0" smtClean="0"/>
              <a:t> </a:t>
            </a:r>
            <a:r>
              <a:rPr lang="hr-HR" sz="2400" dirty="0" smtClean="0"/>
              <a:t> i karakteristična duljina većih vrtloga su istog rada veličine kao</a:t>
            </a:r>
            <a:r>
              <a:rPr lang="en-US" sz="2400" dirty="0" smtClean="0"/>
              <a:t> </a:t>
            </a:r>
            <a:r>
              <a:rPr lang="hr-HR" sz="2400" dirty="0" smtClean="0"/>
              <a:t>i mjera brzine</a:t>
            </a:r>
            <a:r>
              <a:rPr lang="en-US" sz="2400" dirty="0" smtClean="0"/>
              <a:t> </a:t>
            </a:r>
            <a:r>
              <a:rPr lang="en-US" sz="2400" i="1" dirty="0" smtClean="0"/>
              <a:t>U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mjera</a:t>
            </a:r>
            <a:r>
              <a:rPr lang="en-US" sz="2400" dirty="0" smtClean="0"/>
              <a:t> </a:t>
            </a:r>
            <a:r>
              <a:rPr lang="hr-HR" sz="2400" dirty="0" smtClean="0"/>
              <a:t>duljine</a:t>
            </a:r>
            <a:r>
              <a:rPr lang="en-US" sz="2400" dirty="0" smtClean="0"/>
              <a:t> </a:t>
            </a:r>
            <a:r>
              <a:rPr lang="en-US" sz="2400" i="1" dirty="0" smtClean="0"/>
              <a:t>L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</a:t>
            </a:r>
            <a:r>
              <a:rPr lang="en-US" sz="2400" dirty="0" smtClean="0"/>
              <a:t>. </a:t>
            </a:r>
            <a:r>
              <a:rPr lang="hr-HR" sz="2400" dirty="0" smtClean="0"/>
              <a:t>Zbog toga </a:t>
            </a:r>
            <a:r>
              <a:rPr lang="en-US" sz="2400" dirty="0" smtClean="0"/>
              <a:t>Reynolds</a:t>
            </a:r>
            <a:r>
              <a:rPr lang="hr-HR" sz="2400" dirty="0" err="1" smtClean="0"/>
              <a:t>ov</a:t>
            </a:r>
            <a:r>
              <a:rPr lang="hr-HR" sz="2400" dirty="0" smtClean="0"/>
              <a:t> broj za “velike </a:t>
            </a:r>
            <a:r>
              <a:rPr lang="hr-HR" sz="2400" dirty="0" err="1" smtClean="0"/>
              <a:t>vrtloge</a:t>
            </a:r>
            <a:r>
              <a:rPr lang="hr-HR" sz="2400" dirty="0" smtClean="0"/>
              <a:t>” </a:t>
            </a:r>
            <a:r>
              <a:rPr lang="en-US" sz="2400" i="1" dirty="0" smtClean="0"/>
              <a:t>Re = ϑ/ν</a:t>
            </a:r>
            <a:r>
              <a:rPr lang="hr-HR" sz="2400" i="1" dirty="0" smtClean="0"/>
              <a:t> </a:t>
            </a:r>
            <a:r>
              <a:rPr lang="hr-HR" sz="2400" dirty="0" smtClean="0"/>
              <a:t>(odnos mjerila vrtloga i </a:t>
            </a:r>
            <a:r>
              <a:rPr lang="hr-HR" sz="2400" dirty="0" err="1" smtClean="0"/>
              <a:t>kinematske</a:t>
            </a:r>
            <a:r>
              <a:rPr lang="hr-HR" sz="2400" dirty="0" smtClean="0"/>
              <a:t> viskoznosti) poprima velike vrijednosti u turbulentnim tokovima, slično kao i sam </a:t>
            </a:r>
            <a:r>
              <a:rPr lang="en-US" sz="2400" i="1" dirty="0" smtClean="0"/>
              <a:t>Re = UL/ν</a:t>
            </a:r>
            <a:r>
              <a:rPr lang="en-US" sz="2400" dirty="0" smtClean="0"/>
              <a:t>. </a:t>
            </a:r>
            <a:r>
              <a:rPr lang="hr-HR" sz="2400" dirty="0" smtClean="0"/>
              <a:t>Time se ukazuje i na dominaciju </a:t>
            </a:r>
            <a:r>
              <a:rPr lang="hr-HR" sz="2400" dirty="0" err="1" smtClean="0"/>
              <a:t>inercionih</a:t>
            </a:r>
            <a:r>
              <a:rPr lang="hr-HR" sz="2400" dirty="0" smtClean="0"/>
              <a:t> efekata nad zanemarivim viskoznim efektima.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Što je turbulencija?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9286908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Prema tome</a:t>
            </a:r>
            <a:r>
              <a:rPr lang="en-US" sz="2400" dirty="0" smtClean="0"/>
              <a:t>, </a:t>
            </a:r>
            <a:r>
              <a:rPr lang="hr-HR" sz="2400" dirty="0" smtClean="0"/>
              <a:t>strujanje u zoni velikih vrtloga se zbog dominacije inercije i minornog utjecaja viskoznosti može shvatiti kao </a:t>
            </a:r>
            <a:r>
              <a:rPr lang="hr-HR" sz="2400" dirty="0" err="1" smtClean="0"/>
              <a:t>bezviskozno</a:t>
            </a:r>
            <a:r>
              <a:rPr lang="hr-HR" sz="2400" dirty="0" smtClean="0"/>
              <a:t> te je količina momenta</a:t>
            </a:r>
            <a:r>
              <a:rPr lang="en-US" sz="2400" dirty="0" smtClean="0"/>
              <a:t> </a:t>
            </a:r>
            <a:r>
              <a:rPr lang="hr-HR" sz="2400" dirty="0" smtClean="0"/>
              <a:t>konzervirana u procesu rastezanja vrtloga</a:t>
            </a:r>
            <a:r>
              <a:rPr lang="en-US" sz="2400" dirty="0" smtClean="0"/>
              <a:t>. </a:t>
            </a:r>
            <a:r>
              <a:rPr lang="hr-HR" sz="2400" dirty="0" smtClean="0"/>
              <a:t>Nadalje, to uzrokuje povećanje rate rotacije i istovremeno smanjenje radijusa poprečnog presjeka vrtloga. Takvim procesom generira se gibanje na manjoj </a:t>
            </a:r>
            <a:r>
              <a:rPr lang="hr-HR" sz="2400" dirty="0" err="1" smtClean="0"/>
              <a:t>transferzalnoj</a:t>
            </a:r>
            <a:r>
              <a:rPr lang="hr-HR" sz="2400" dirty="0" smtClean="0"/>
              <a:t> prostornoj skali i manjoj vremenskoj skali. Pri rastezanju vrtloga rad</a:t>
            </a:r>
            <a:r>
              <a:rPr lang="en-US" sz="2400" dirty="0" smtClean="0"/>
              <a:t> </a:t>
            </a:r>
            <a:r>
              <a:rPr lang="hr-HR" sz="2400" dirty="0" smtClean="0"/>
              <a:t>izvršen od strane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toka</a:t>
            </a:r>
            <a:r>
              <a:rPr lang="en-US" sz="2400" dirty="0" smtClean="0"/>
              <a:t> </a:t>
            </a:r>
            <a:r>
              <a:rPr lang="hr-HR" sz="2400" dirty="0" smtClean="0"/>
              <a:t>na velike </a:t>
            </a:r>
            <a:r>
              <a:rPr lang="hr-HR" sz="2400" dirty="0" err="1" smtClean="0"/>
              <a:t>vrtloge</a:t>
            </a:r>
            <a:r>
              <a:rPr lang="en-US" sz="2400" dirty="0" smtClean="0"/>
              <a:t> </a:t>
            </a:r>
            <a:r>
              <a:rPr lang="hr-HR" sz="2400" dirty="0" smtClean="0"/>
              <a:t>u vrijeme</a:t>
            </a:r>
            <a:r>
              <a:rPr lang="en-US" sz="2400" dirty="0" smtClean="0"/>
              <a:t> </a:t>
            </a:r>
            <a:r>
              <a:rPr lang="hr-HR" sz="2400" dirty="0" smtClean="0"/>
              <a:t>opisanog procesa osigurava energiju potrebnu za održavanje turbulencije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Manji </a:t>
            </a:r>
            <a:r>
              <a:rPr lang="hr-HR" sz="2400" dirty="0" err="1" smtClean="0"/>
              <a:t>vrtlozi</a:t>
            </a:r>
            <a:r>
              <a:rPr lang="hr-HR" sz="2400" dirty="0" smtClean="0"/>
              <a:t> su</a:t>
            </a:r>
            <a:r>
              <a:rPr lang="en-US" sz="2400" dirty="0" smtClean="0"/>
              <a:t> </a:t>
            </a:r>
            <a:r>
              <a:rPr lang="hr-HR" sz="2400" dirty="0" smtClean="0"/>
              <a:t>dominantno rastegnuti</a:t>
            </a:r>
            <a:r>
              <a:rPr lang="en-US" sz="2400" dirty="0" smtClean="0"/>
              <a:t> </a:t>
            </a:r>
            <a:r>
              <a:rPr lang="hr-HR" sz="2400" dirty="0" smtClean="0"/>
              <a:t>od strane nešto većih</a:t>
            </a:r>
            <a:r>
              <a:rPr lang="en-US" sz="2400" dirty="0" smtClean="0"/>
              <a:t> </a:t>
            </a:r>
            <a:r>
              <a:rPr lang="hr-HR" sz="2400" dirty="0" smtClean="0"/>
              <a:t>vrtloga i manje intenzivno od strane </a:t>
            </a:r>
            <a:r>
              <a:rPr lang="hr-HR" sz="2400" dirty="0" err="1" smtClean="0"/>
              <a:t>osrenjenog</a:t>
            </a:r>
            <a:r>
              <a:rPr lang="hr-HR" sz="2400" dirty="0" smtClean="0"/>
              <a:t> strujanja</a:t>
            </a:r>
            <a:r>
              <a:rPr lang="en-US" sz="2400" dirty="0" smtClean="0"/>
              <a:t>. </a:t>
            </a:r>
            <a:r>
              <a:rPr lang="hr-HR" sz="2400" dirty="0" smtClean="0"/>
              <a:t>Na taj način se</a:t>
            </a:r>
            <a:r>
              <a:rPr lang="en-US" sz="2400" dirty="0" smtClean="0"/>
              <a:t> </a:t>
            </a:r>
            <a:r>
              <a:rPr lang="hr-HR" sz="2400" dirty="0" smtClean="0"/>
              <a:t>kinetička energija velikih vrtloga predaje na progresivno sve manje i manje </a:t>
            </a:r>
            <a:r>
              <a:rPr lang="hr-HR" sz="2400" dirty="0" err="1" smtClean="0"/>
              <a:t>vrtloge</a:t>
            </a:r>
            <a:r>
              <a:rPr lang="hr-HR" sz="2400" dirty="0" smtClean="0"/>
              <a:t> (</a:t>
            </a:r>
            <a:r>
              <a:rPr lang="hr-HR" sz="2400" dirty="0" err="1" smtClean="0"/>
              <a:t>tzv</a:t>
            </a:r>
            <a:r>
              <a:rPr lang="hr-HR" sz="2400" dirty="0" smtClean="0"/>
              <a:t>. </a:t>
            </a:r>
            <a:r>
              <a:rPr lang="en-US" sz="2400" b="1" i="1" dirty="0" err="1" smtClean="0"/>
              <a:t>energ</a:t>
            </a:r>
            <a:r>
              <a:rPr lang="hr-HR" sz="2400" b="1" i="1" dirty="0" err="1" smtClean="0"/>
              <a:t>etska</a:t>
            </a:r>
            <a:r>
              <a:rPr lang="en-US" sz="2400" b="1" i="1" dirty="0" smtClean="0"/>
              <a:t> </a:t>
            </a:r>
            <a:r>
              <a:rPr lang="hr-HR" sz="2400" b="1" i="1" dirty="0" smtClean="0"/>
              <a:t>kaskada</a:t>
            </a:r>
            <a:r>
              <a:rPr lang="hr-HR" sz="2400" dirty="0" smtClean="0"/>
              <a:t>).</a:t>
            </a:r>
            <a:r>
              <a:rPr lang="en-US" sz="2400" dirty="0" smtClean="0"/>
              <a:t> </a:t>
            </a:r>
            <a:r>
              <a:rPr lang="hr-HR" sz="2400" dirty="0" smtClean="0"/>
              <a:t>Sve fluktuirajuće komponente turbulentnog toka</a:t>
            </a:r>
            <a:r>
              <a:rPr lang="en-US" sz="2400" dirty="0" smtClean="0"/>
              <a:t> </a:t>
            </a:r>
            <a:r>
              <a:rPr lang="hr-HR" sz="2400" dirty="0" smtClean="0"/>
              <a:t>sadrže energiju u širokom rasponu frekvencija ili valnih brojeva        </a:t>
            </a:r>
            <a:r>
              <a:rPr lang="en-US" sz="2400" dirty="0" smtClean="0"/>
              <a:t>(= 2π</a:t>
            </a:r>
            <a:r>
              <a:rPr lang="en-US" sz="2400" i="1" dirty="0" smtClean="0"/>
              <a:t>f/U</a:t>
            </a:r>
            <a:r>
              <a:rPr lang="hr-HR" sz="2400" i="1" dirty="0" smtClean="0"/>
              <a:t> </a:t>
            </a:r>
            <a:r>
              <a:rPr lang="hr-HR" sz="2400" dirty="0" smtClean="0"/>
              <a:t>gdje je</a:t>
            </a:r>
            <a:r>
              <a:rPr lang="en-US" sz="2400" dirty="0" smtClean="0"/>
              <a:t> </a:t>
            </a:r>
            <a:r>
              <a:rPr lang="en-US" sz="2400" i="1" dirty="0" smtClean="0"/>
              <a:t>f </a:t>
            </a:r>
            <a:r>
              <a:rPr lang="hr-HR" sz="2400" dirty="0" smtClean="0"/>
              <a:t>oznaka za frekvenciju</a:t>
            </a:r>
            <a:r>
              <a:rPr lang="en-US" sz="2400" dirty="0" smtClean="0"/>
              <a:t>)</a:t>
            </a:r>
            <a:r>
              <a:rPr lang="en-US" sz="2400" i="1" dirty="0" smtClean="0"/>
              <a:t>. </a:t>
            </a:r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Energetski spektar turbulencije za tok iza fine rešetke prikazan je na slijedećoj slici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en-US" sz="2400" b="1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Što je turbulencija?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464343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Spektralna energija </a:t>
            </a:r>
            <a:r>
              <a:rPr lang="en-US" sz="2400" i="1" dirty="0" smtClean="0"/>
              <a:t>E(κ) </a:t>
            </a:r>
            <a:r>
              <a:rPr lang="hr-HR" sz="2400" dirty="0" smtClean="0"/>
              <a:t>je</a:t>
            </a:r>
            <a:r>
              <a:rPr lang="en-US" sz="2400" dirty="0" smtClean="0"/>
              <a:t> fun</a:t>
            </a:r>
            <a:r>
              <a:rPr lang="hr-HR" sz="2400" dirty="0" err="1" smtClean="0"/>
              <a:t>kcija</a:t>
            </a:r>
            <a:r>
              <a:rPr lang="en-US" sz="2400" dirty="0" smtClean="0"/>
              <a:t> </a:t>
            </a:r>
            <a:r>
              <a:rPr lang="hr-HR" sz="2400" dirty="0" smtClean="0"/>
              <a:t>valnog broja </a:t>
            </a:r>
            <a:r>
              <a:rPr lang="en-US" sz="2400" i="1" dirty="0" smtClean="0"/>
              <a:t>κ</a:t>
            </a:r>
            <a:r>
              <a:rPr lang="en-US" sz="2400" dirty="0" smtClean="0"/>
              <a:t> = 2π/</a:t>
            </a:r>
            <a:r>
              <a:rPr lang="en-US" sz="2400" i="1" dirty="0" smtClean="0"/>
              <a:t>λ</a:t>
            </a:r>
            <a:r>
              <a:rPr lang="hr-HR" sz="2400" dirty="0" smtClean="0"/>
              <a:t> (</a:t>
            </a:r>
            <a:r>
              <a:rPr lang="en-US" sz="2400" i="1" dirty="0" smtClean="0"/>
              <a:t>λ</a:t>
            </a:r>
            <a:r>
              <a:rPr lang="en-US" sz="2400" dirty="0" smtClean="0"/>
              <a:t> </a:t>
            </a:r>
            <a:r>
              <a:rPr lang="hr-HR" sz="2400" dirty="0" smtClean="0"/>
              <a:t>je valna duljina vrtloga)</a:t>
            </a:r>
            <a:r>
              <a:rPr lang="en-US" sz="2400" dirty="0" smtClean="0"/>
              <a:t>. </a:t>
            </a:r>
            <a:r>
              <a:rPr lang="hr-HR" sz="2400" dirty="0" smtClean="0"/>
              <a:t>Spektralna energija </a:t>
            </a:r>
            <a:r>
              <a:rPr lang="en-US" sz="2400" i="1" dirty="0" smtClean="0"/>
              <a:t>E(κ)</a:t>
            </a:r>
            <a:r>
              <a:rPr lang="hr-HR" sz="2400" i="1" dirty="0" smtClean="0"/>
              <a:t> </a:t>
            </a:r>
            <a:r>
              <a:rPr lang="hr-HR" sz="2400" dirty="0" smtClean="0"/>
              <a:t>je kinetička energija po jedinici mase za jedinični</a:t>
            </a:r>
            <a:r>
              <a:rPr lang="en-US" sz="2400" dirty="0" smtClean="0"/>
              <a:t> </a:t>
            </a:r>
            <a:r>
              <a:rPr lang="hr-HR" sz="2400" dirty="0" smtClean="0"/>
              <a:t>valni broj fluktuacija  oko valnog broja </a:t>
            </a:r>
            <a:r>
              <a:rPr lang="en-US" sz="2400" i="1" dirty="0" smtClean="0"/>
              <a:t>κ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D</a:t>
            </a:r>
            <a:r>
              <a:rPr lang="en-US" sz="2400" dirty="0" err="1" smtClean="0"/>
              <a:t>i</a:t>
            </a:r>
            <a:r>
              <a:rPr lang="hr-HR" sz="2400" dirty="0" smtClean="0"/>
              <a:t>j</a:t>
            </a:r>
            <a:r>
              <a:rPr lang="en-US" sz="2400" dirty="0" err="1" smtClean="0"/>
              <a:t>agram</a:t>
            </a:r>
            <a:r>
              <a:rPr lang="en-US" sz="2400" dirty="0" smtClean="0"/>
              <a:t> </a:t>
            </a:r>
            <a:r>
              <a:rPr lang="hr-HR" sz="2400" dirty="0" smtClean="0"/>
              <a:t>ukazuje na </a:t>
            </a:r>
            <a:r>
              <a:rPr lang="hr-HR" sz="2400" dirty="0" err="1" smtClean="0"/>
              <a:t>prisustvo</a:t>
            </a:r>
            <a:r>
              <a:rPr lang="hr-HR" sz="2400" dirty="0" smtClean="0"/>
              <a:t> vršne vrijednosti u području malih valnih brojeva</a:t>
            </a:r>
            <a:r>
              <a:rPr lang="en-US" sz="2400" dirty="0" smtClean="0"/>
              <a:t>, </a:t>
            </a:r>
            <a:r>
              <a:rPr lang="hr-HR" sz="2400" dirty="0" smtClean="0"/>
              <a:t>odnosno da veliki </a:t>
            </a:r>
            <a:r>
              <a:rPr lang="hr-HR" sz="2400" dirty="0" err="1" smtClean="0"/>
              <a:t>vrtlozi</a:t>
            </a:r>
            <a:r>
              <a:rPr lang="hr-HR" sz="2400" dirty="0" smtClean="0"/>
              <a:t> </a:t>
            </a:r>
            <a:r>
              <a:rPr lang="en-US" sz="2400" dirty="0" smtClean="0"/>
              <a:t> </a:t>
            </a:r>
            <a:r>
              <a:rPr lang="hr-HR" sz="2400" dirty="0" smtClean="0"/>
              <a:t>sadrže naviše energije</a:t>
            </a:r>
            <a:r>
              <a:rPr lang="en-US" sz="2400" dirty="0" smtClean="0"/>
              <a:t>. </a:t>
            </a:r>
            <a:r>
              <a:rPr lang="hr-HR" sz="2400" dirty="0" smtClean="0"/>
              <a:t>Oni primaju </a:t>
            </a:r>
            <a:r>
              <a:rPr lang="en-US" sz="2400" dirty="0" smtClean="0"/>
              <a:t> </a:t>
            </a:r>
            <a:r>
              <a:rPr lang="en-US" sz="2400" dirty="0" err="1" smtClean="0"/>
              <a:t>energ</a:t>
            </a:r>
            <a:r>
              <a:rPr lang="hr-HR" sz="2400" dirty="0" smtClean="0"/>
              <a:t>iju</a:t>
            </a:r>
            <a:r>
              <a:rPr lang="en-US" sz="2400" dirty="0" smtClean="0"/>
              <a:t> </a:t>
            </a:r>
            <a:r>
              <a:rPr lang="hr-HR" sz="2400" dirty="0" smtClean="0"/>
              <a:t>kroz snažnu interakciju sa </a:t>
            </a:r>
            <a:r>
              <a:rPr lang="hr-HR" sz="2400" dirty="0" err="1" smtClean="0"/>
              <a:t>osrednjenim</a:t>
            </a:r>
            <a:r>
              <a:rPr lang="hr-HR" sz="2400" dirty="0" smtClean="0"/>
              <a:t> strujanjem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Vrijednost</a:t>
            </a:r>
            <a:r>
              <a:rPr lang="en-US" sz="2400" dirty="0" smtClean="0"/>
              <a:t> </a:t>
            </a:r>
            <a:r>
              <a:rPr lang="en-US" sz="2400" i="1" dirty="0" smtClean="0"/>
              <a:t>E(κ) </a:t>
            </a:r>
            <a:r>
              <a:rPr lang="hr-HR" sz="2400" dirty="0" smtClean="0"/>
              <a:t>se rapidno smanjuje</a:t>
            </a:r>
            <a:r>
              <a:rPr lang="en-US" sz="2400" dirty="0" smtClean="0"/>
              <a:t> </a:t>
            </a:r>
            <a:r>
              <a:rPr lang="hr-HR" sz="2400" dirty="0" smtClean="0"/>
              <a:t>pri povećanju valnog broja</a:t>
            </a:r>
            <a:r>
              <a:rPr lang="en-US" sz="2400" dirty="0" smtClean="0"/>
              <a:t> </a:t>
            </a:r>
            <a:r>
              <a:rPr lang="hr-HR" sz="2400" dirty="0" smtClean="0"/>
              <a:t>pa najmanji </a:t>
            </a:r>
            <a:r>
              <a:rPr lang="hr-HR" sz="2400" dirty="0" err="1" smtClean="0"/>
              <a:t>vrtlozi</a:t>
            </a:r>
            <a:r>
              <a:rPr lang="en-US" sz="2400" dirty="0" smtClean="0"/>
              <a:t> </a:t>
            </a:r>
            <a:r>
              <a:rPr lang="hr-HR" sz="2400" dirty="0" smtClean="0"/>
              <a:t>imaju najmanji energetski sadržaj. </a:t>
            </a:r>
            <a:endParaRPr lang="en-US" sz="2400" b="1" i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Što je turbulencija?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27124" y="462373"/>
            <a:ext cx="4616876" cy="637023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87025"/>
            <a:ext cx="928690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tipičnim inženjerskim problemima najmanja mjerila gibanja  u turbulentnom toku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hr-HR" sz="2400" dirty="0" smtClean="0"/>
              <a:t>maju duljine reda veličine od</a:t>
            </a:r>
            <a:r>
              <a:rPr lang="en-US" sz="2400" dirty="0" smtClean="0"/>
              <a:t> 0.1 to 0.01 mm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fre</a:t>
            </a:r>
            <a:r>
              <a:rPr lang="hr-HR" sz="2400" dirty="0" err="1" smtClean="0"/>
              <a:t>kvencije</a:t>
            </a:r>
            <a:r>
              <a:rPr lang="en-US" sz="2400" dirty="0" smtClean="0"/>
              <a:t> </a:t>
            </a:r>
            <a:r>
              <a:rPr lang="hr-HR" sz="2400" dirty="0" smtClean="0"/>
              <a:t>oko</a:t>
            </a:r>
            <a:r>
              <a:rPr lang="en-US" sz="2400" dirty="0" smtClean="0"/>
              <a:t> 10 kHz</a:t>
            </a:r>
            <a:r>
              <a:rPr lang="hr-HR" sz="2400" dirty="0" smtClean="0"/>
              <a:t>, pri čemu dominira viskoznost</a:t>
            </a:r>
            <a:r>
              <a:rPr lang="en-US" sz="2400" dirty="0" smtClean="0"/>
              <a:t>. </a:t>
            </a:r>
            <a:r>
              <a:rPr lang="hr-HR" sz="2400" dirty="0" err="1" smtClean="0"/>
              <a:t>Reynoldsov</a:t>
            </a:r>
            <a:r>
              <a:rPr lang="hr-HR" sz="2400" dirty="0" smtClean="0"/>
              <a:t> broj </a:t>
            </a:r>
            <a:r>
              <a:rPr lang="en-US" sz="2400" i="1" dirty="0" err="1" smtClean="0"/>
              <a:t>Re</a:t>
            </a:r>
            <a:r>
              <a:rPr lang="en-US" i="1" dirty="0" err="1" smtClean="0"/>
              <a:t>η</a:t>
            </a:r>
            <a:r>
              <a:rPr lang="en-US" i="1" dirty="0" smtClean="0"/>
              <a:t> </a:t>
            </a:r>
            <a:r>
              <a:rPr lang="hr-HR" sz="2400" dirty="0" smtClean="0"/>
              <a:t>za najmanje </a:t>
            </a:r>
            <a:r>
              <a:rPr lang="hr-HR" sz="2400" dirty="0" err="1" smtClean="0"/>
              <a:t>vrtloge</a:t>
            </a:r>
            <a:r>
              <a:rPr lang="en-US" sz="2400" dirty="0" smtClean="0"/>
              <a:t> </a:t>
            </a:r>
            <a:r>
              <a:rPr lang="hr-HR" sz="2400" dirty="0" smtClean="0"/>
              <a:t>temelji se na njihovim karakterističnim brzinama </a:t>
            </a:r>
            <a:r>
              <a:rPr lang="en-US" sz="2400" dirty="0" smtClean="0"/>
              <a:t> </a:t>
            </a:r>
            <a:r>
              <a:rPr lang="en-US" sz="2400" i="1" dirty="0" smtClean="0"/>
              <a:t>υ </a:t>
            </a:r>
            <a:r>
              <a:rPr lang="hr-HR" sz="2400" dirty="0" smtClean="0"/>
              <a:t>i karakterističnim duljinama</a:t>
            </a:r>
            <a:r>
              <a:rPr lang="en-US" sz="2400" dirty="0" smtClean="0"/>
              <a:t> </a:t>
            </a:r>
            <a:r>
              <a:rPr lang="en-US" sz="2400" i="1" dirty="0" smtClean="0"/>
              <a:t>η</a:t>
            </a:r>
            <a:r>
              <a:rPr lang="en-US" sz="2400" dirty="0" smtClean="0"/>
              <a:t> </a:t>
            </a:r>
            <a:r>
              <a:rPr lang="hr-HR" sz="2400" dirty="0" smtClean="0"/>
              <a:t>te poprima vrijednost oko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Re</a:t>
            </a:r>
            <a:r>
              <a:rPr lang="en-US" i="1" dirty="0" err="1" smtClean="0"/>
              <a:t>η</a:t>
            </a:r>
            <a:r>
              <a:rPr lang="en-US" sz="2400" i="1" dirty="0" smtClean="0"/>
              <a:t> = </a:t>
            </a:r>
            <a:r>
              <a:rPr lang="en-US" sz="2400" i="1" dirty="0" err="1" smtClean="0"/>
              <a:t>υη</a:t>
            </a:r>
            <a:r>
              <a:rPr lang="en-US" sz="2400" i="1" dirty="0" smtClean="0"/>
              <a:t>/ν = </a:t>
            </a:r>
            <a:r>
              <a:rPr lang="en-US" sz="2400" dirty="0" smtClean="0"/>
              <a:t>1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Prema tome</a:t>
            </a:r>
            <a:r>
              <a:rPr lang="en-US" sz="2400" dirty="0" smtClean="0"/>
              <a:t> </a:t>
            </a:r>
            <a:r>
              <a:rPr lang="hr-HR" sz="2400" dirty="0" smtClean="0"/>
              <a:t>najmanja mjerila prisutna u turbulentnim tokovima</a:t>
            </a:r>
            <a:r>
              <a:rPr lang="en-US" sz="2400" dirty="0" smtClean="0"/>
              <a:t> </a:t>
            </a:r>
            <a:r>
              <a:rPr lang="hr-HR" sz="2400" dirty="0" smtClean="0"/>
              <a:t>su ona u kojima</a:t>
            </a:r>
            <a:r>
              <a:rPr lang="en-US" sz="2400" dirty="0" smtClean="0"/>
              <a:t> </a:t>
            </a:r>
            <a:r>
              <a:rPr lang="hr-HR" sz="2400" dirty="0" smtClean="0"/>
              <a:t>efekti inercije i viskoznosti imaju podjednaku važnost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en-US" sz="2400" dirty="0" smtClean="0"/>
              <a:t>T</a:t>
            </a:r>
            <a:r>
              <a:rPr lang="hr-HR" sz="2400" dirty="0" smtClean="0"/>
              <a:t>a mjerila nazivaju se</a:t>
            </a:r>
            <a:r>
              <a:rPr lang="en-US" sz="2400" dirty="0" smtClean="0"/>
              <a:t> </a:t>
            </a:r>
            <a:r>
              <a:rPr lang="en-US" sz="2400" dirty="0" err="1" smtClean="0"/>
              <a:t>Kolmogorov</a:t>
            </a:r>
            <a:r>
              <a:rPr lang="hr-HR" sz="2400" dirty="0" smtClean="0"/>
              <a:t>-a</a:t>
            </a:r>
            <a:r>
              <a:rPr lang="en-US" sz="2400" dirty="0" smtClean="0"/>
              <a:t> mi</a:t>
            </a:r>
            <a:r>
              <a:rPr lang="hr-HR" sz="2400" dirty="0" err="1" smtClean="0"/>
              <a:t>kro</a:t>
            </a:r>
            <a:r>
              <a:rPr lang="hr-HR" sz="2400" dirty="0" smtClean="0"/>
              <a:t> mjerila, pri kojima</a:t>
            </a:r>
            <a:r>
              <a:rPr lang="en-US" sz="2400" dirty="0" smtClean="0"/>
              <a:t> </a:t>
            </a:r>
            <a:r>
              <a:rPr lang="hr-HR" sz="2400" dirty="0" smtClean="0"/>
              <a:t>se rad ulaže u svladavanje </a:t>
            </a:r>
            <a:r>
              <a:rPr lang="en-US" sz="2400" dirty="0" err="1" smtClean="0"/>
              <a:t>vis</a:t>
            </a:r>
            <a:r>
              <a:rPr lang="hr-HR" sz="2400" dirty="0" err="1" smtClean="0"/>
              <a:t>koznih</a:t>
            </a:r>
            <a:r>
              <a:rPr lang="hr-HR" sz="2400" dirty="0" smtClean="0"/>
              <a:t> naprezanja. Zaključno, </a:t>
            </a:r>
            <a:r>
              <a:rPr lang="en-US" sz="2400" dirty="0" err="1" smtClean="0"/>
              <a:t>energ</a:t>
            </a:r>
            <a:r>
              <a:rPr lang="hr-HR" sz="2400" dirty="0" err="1" smtClean="0"/>
              <a:t>ija</a:t>
            </a:r>
            <a:r>
              <a:rPr lang="hr-HR" sz="2400" dirty="0" smtClean="0"/>
              <a:t> vezana</a:t>
            </a:r>
            <a:r>
              <a:rPr lang="en-US" sz="2400" dirty="0" smtClean="0"/>
              <a:t> </a:t>
            </a:r>
            <a:r>
              <a:rPr lang="hr-HR" sz="2400" dirty="0" smtClean="0"/>
              <a:t>uz gibanje malih vrtloga </a:t>
            </a:r>
            <a:r>
              <a:rPr lang="en-US" sz="2400" dirty="0" smtClean="0"/>
              <a:t> </a:t>
            </a:r>
            <a:r>
              <a:rPr lang="hr-HR" sz="2400" dirty="0" smtClean="0"/>
              <a:t>je </a:t>
            </a:r>
            <a:r>
              <a:rPr lang="hr-HR" sz="2400" dirty="0" err="1" smtClean="0"/>
              <a:t>disipirana</a:t>
            </a:r>
            <a:r>
              <a:rPr lang="hr-HR" sz="2400" dirty="0" smtClean="0"/>
              <a:t> odnosno konvertirana u termalnu unutrašnju energiju. D</a:t>
            </a:r>
            <a:r>
              <a:rPr lang="en-US" sz="2400" dirty="0" smtClean="0"/>
              <a:t>is</a:t>
            </a:r>
            <a:r>
              <a:rPr lang="hr-HR" sz="2400" dirty="0" err="1" smtClean="0"/>
              <a:t>ipacija</a:t>
            </a:r>
            <a:r>
              <a:rPr lang="hr-HR" sz="2400" dirty="0" smtClean="0"/>
              <a:t> </a:t>
            </a:r>
            <a:r>
              <a:rPr lang="en-US" sz="2400" dirty="0" smtClean="0"/>
              <a:t>re</a:t>
            </a:r>
            <a:r>
              <a:rPr lang="hr-HR" sz="2400" dirty="0" err="1" smtClean="0"/>
              <a:t>zultira</a:t>
            </a:r>
            <a:r>
              <a:rPr lang="hr-HR" sz="2400" dirty="0" smtClean="0"/>
              <a:t> sa</a:t>
            </a:r>
            <a:r>
              <a:rPr lang="en-US" sz="2400" dirty="0" smtClean="0"/>
              <a:t> </a:t>
            </a:r>
            <a:r>
              <a:rPr lang="hr-HR" sz="2400" dirty="0" smtClean="0"/>
              <a:t>povećanim</a:t>
            </a:r>
            <a:r>
              <a:rPr lang="en-US" sz="2400" dirty="0" smtClean="0"/>
              <a:t> </a:t>
            </a:r>
            <a:r>
              <a:rPr lang="hr-HR" sz="2400" dirty="0" smtClean="0"/>
              <a:t>gubicima mehaničke energije u </a:t>
            </a:r>
            <a:r>
              <a:rPr lang="en-US" sz="2400" dirty="0" smtClean="0"/>
              <a:t> turbulent</a:t>
            </a:r>
            <a:r>
              <a:rPr lang="hr-HR" sz="2400" dirty="0" err="1" smtClean="0"/>
              <a:t>nim</a:t>
            </a:r>
            <a:r>
              <a:rPr lang="en-US" sz="2400" dirty="0" smtClean="0"/>
              <a:t> </a:t>
            </a:r>
            <a:r>
              <a:rPr lang="hr-HR" sz="2400" dirty="0" smtClean="0"/>
              <a:t>tokovima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Najveći </a:t>
            </a:r>
            <a:r>
              <a:rPr lang="hr-HR" sz="2400" dirty="0" err="1" smtClean="0"/>
              <a:t>vrtlozi</a:t>
            </a:r>
            <a:r>
              <a:rPr lang="hr-HR" sz="2400" dirty="0" smtClean="0"/>
              <a:t> su izraženo </a:t>
            </a:r>
            <a:r>
              <a:rPr lang="hr-HR" sz="2400" dirty="0" err="1" smtClean="0"/>
              <a:t>anizotropni</a:t>
            </a:r>
            <a:r>
              <a:rPr lang="hr-HR" sz="2400" dirty="0" smtClean="0"/>
              <a:t> </a:t>
            </a:r>
            <a:r>
              <a:rPr lang="en-US" sz="2400" dirty="0" smtClean="0"/>
              <a:t>(</a:t>
            </a:r>
            <a:r>
              <a:rPr lang="hr-HR" sz="2400" dirty="0" smtClean="0"/>
              <a:t>fluktuacije su različite u različitim smjerovima</a:t>
            </a:r>
            <a:r>
              <a:rPr lang="en-US" sz="2400" dirty="0" smtClean="0"/>
              <a:t>) </a:t>
            </a:r>
            <a:r>
              <a:rPr lang="hr-HR" sz="2400" dirty="0" smtClean="0"/>
              <a:t>a samim tim nalaze se pod snažnim utjecajem rubnih uvjeta.</a:t>
            </a:r>
            <a:r>
              <a:rPr lang="en-US" sz="2400" dirty="0" smtClean="0"/>
              <a:t> </a:t>
            </a:r>
            <a:r>
              <a:rPr lang="hr-HR" sz="2400" dirty="0" smtClean="0"/>
              <a:t>Pri velikim </a:t>
            </a:r>
            <a:r>
              <a:rPr lang="en-US" sz="2400" dirty="0" smtClean="0"/>
              <a:t>Reynolds</a:t>
            </a:r>
            <a:r>
              <a:rPr lang="hr-HR" sz="2400" dirty="0" smtClean="0"/>
              <a:t>-ovim</a:t>
            </a:r>
            <a:r>
              <a:rPr lang="en-US" sz="2400" dirty="0" smtClean="0"/>
              <a:t> </a:t>
            </a:r>
            <a:r>
              <a:rPr lang="hr-HR" sz="2400" dirty="0" smtClean="0"/>
              <a:t>brojevima </a:t>
            </a:r>
            <a:r>
              <a:rPr lang="hr-HR" sz="2400" dirty="0" err="1" smtClean="0"/>
              <a:t>osrednjenog</a:t>
            </a:r>
            <a:r>
              <a:rPr lang="hr-HR" sz="2400" dirty="0" smtClean="0"/>
              <a:t> strujanja najmanji </a:t>
            </a:r>
            <a:r>
              <a:rPr lang="hr-HR" sz="2400" dirty="0" err="1" smtClean="0"/>
              <a:t>vrtlozi</a:t>
            </a:r>
            <a:r>
              <a:rPr lang="hr-HR" sz="2400" dirty="0" smtClean="0"/>
              <a:t> u turbulentnom toku su </a:t>
            </a:r>
            <a:r>
              <a:rPr lang="hr-HR" sz="2400" dirty="0" err="1" smtClean="0"/>
              <a:t>izotropni</a:t>
            </a:r>
            <a:r>
              <a:rPr lang="hr-HR" sz="2400" dirty="0" smtClean="0"/>
              <a:t>. 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Što je turbulencija?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148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Kolmogorov</a:t>
            </a:r>
            <a:r>
              <a:rPr lang="en-US" sz="2400" dirty="0" smtClean="0"/>
              <a:t> </a:t>
            </a:r>
            <a:r>
              <a:rPr lang="hr-HR" sz="2400" dirty="0" smtClean="0"/>
              <a:t>je izveo </a:t>
            </a:r>
            <a:r>
              <a:rPr lang="en-US" sz="2400" dirty="0" err="1" smtClean="0"/>
              <a:t>univer</a:t>
            </a:r>
            <a:r>
              <a:rPr lang="hr-HR" sz="2400" dirty="0" smtClean="0"/>
              <a:t>z</a:t>
            </a:r>
            <a:r>
              <a:rPr lang="en-US" sz="2400" dirty="0" smtClean="0"/>
              <a:t>al</a:t>
            </a:r>
            <a:r>
              <a:rPr lang="hr-HR" sz="2400" dirty="0" err="1" smtClean="0"/>
              <a:t>nu</a:t>
            </a:r>
            <a:r>
              <a:rPr lang="en-US" sz="2400" dirty="0" smtClean="0"/>
              <a:t> </a:t>
            </a:r>
            <a:r>
              <a:rPr lang="en-US" sz="2400" dirty="0" err="1" smtClean="0"/>
              <a:t>spe</a:t>
            </a:r>
            <a:r>
              <a:rPr lang="hr-HR" sz="2400" dirty="0" smtClean="0"/>
              <a:t>k</a:t>
            </a:r>
            <a:r>
              <a:rPr lang="en-US" sz="2400" dirty="0" err="1" smtClean="0"/>
              <a:t>tral</a:t>
            </a:r>
            <a:r>
              <a:rPr lang="hr-HR" sz="2400" dirty="0" err="1" smtClean="0"/>
              <a:t>nu</a:t>
            </a:r>
            <a:r>
              <a:rPr lang="en-US" sz="2400" dirty="0" smtClean="0"/>
              <a:t> </a:t>
            </a:r>
            <a:r>
              <a:rPr lang="hr-HR" sz="2400" dirty="0" smtClean="0"/>
              <a:t>karakteristiku</a:t>
            </a:r>
            <a:r>
              <a:rPr lang="en-US" sz="2400" dirty="0" smtClean="0"/>
              <a:t> </a:t>
            </a:r>
            <a:r>
              <a:rPr lang="hr-HR" sz="2400" dirty="0" smtClean="0"/>
              <a:t>vrtloga</a:t>
            </a:r>
            <a:r>
              <a:rPr lang="en-US" sz="2400" dirty="0" smtClean="0"/>
              <a:t> </a:t>
            </a:r>
            <a:r>
              <a:rPr lang="hr-HR" sz="2400" dirty="0" smtClean="0"/>
              <a:t>srednjih veličina</a:t>
            </a:r>
            <a:r>
              <a:rPr lang="en-US" sz="2400" dirty="0" smtClean="0"/>
              <a:t>, </a:t>
            </a:r>
            <a:r>
              <a:rPr lang="hr-HR" sz="2400" dirty="0" smtClean="0"/>
              <a:t>koji su dovoljno veliki da doprinos viskoznosti ostaje zanemariv </a:t>
            </a:r>
            <a:r>
              <a:rPr lang="en-US" sz="2400" dirty="0" smtClean="0"/>
              <a:t>(</a:t>
            </a:r>
            <a:r>
              <a:rPr lang="hr-HR" sz="2400" dirty="0" smtClean="0"/>
              <a:t>kao i kod velikih vrtloga</a:t>
            </a:r>
            <a:r>
              <a:rPr lang="en-US" sz="2400" dirty="0" smtClean="0"/>
              <a:t>), </a:t>
            </a:r>
            <a:r>
              <a:rPr lang="hr-HR" sz="2400" dirty="0" smtClean="0"/>
              <a:t>ali istovremeno dovoljno mali </a:t>
            </a:r>
            <a:r>
              <a:rPr lang="en-US" sz="2400" dirty="0" smtClean="0"/>
              <a:t> </a:t>
            </a:r>
            <a:r>
              <a:rPr lang="hr-HR" sz="2400" dirty="0" smtClean="0"/>
              <a:t>da se detalji njihovog ponašanja mogu izraziti </a:t>
            </a:r>
            <a:r>
              <a:rPr lang="en-US" sz="2400" dirty="0" smtClean="0"/>
              <a:t> </a:t>
            </a:r>
            <a:r>
              <a:rPr lang="hr-HR" sz="2400" dirty="0" smtClean="0"/>
              <a:t>kao funkcija rate energetske disipacije</a:t>
            </a:r>
            <a:r>
              <a:rPr lang="en-US" sz="2400" dirty="0" smtClean="0"/>
              <a:t> </a:t>
            </a:r>
            <a:r>
              <a:rPr lang="en-US" sz="2400" i="1" dirty="0" smtClean="0"/>
              <a:t>ε</a:t>
            </a:r>
            <a:r>
              <a:rPr lang="en-US" sz="2400" dirty="0" smtClean="0"/>
              <a:t> (</a:t>
            </a:r>
            <a:r>
              <a:rPr lang="hr-HR" sz="2400" dirty="0" smtClean="0"/>
              <a:t>kao kod malih vrtloga</a:t>
            </a:r>
            <a:r>
              <a:rPr lang="en-US" sz="2400" dirty="0" smtClean="0"/>
              <a:t>).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Odgovarajuće mjerilo duljina za te </a:t>
            </a:r>
            <a:r>
              <a:rPr lang="hr-HR" sz="2400" dirty="0" err="1" smtClean="0"/>
              <a:t>vrtloge</a:t>
            </a:r>
            <a:r>
              <a:rPr lang="en-US" sz="2400" dirty="0" smtClean="0"/>
              <a:t> </a:t>
            </a:r>
            <a:r>
              <a:rPr lang="hr-HR" sz="2400" dirty="0" smtClean="0"/>
              <a:t>je</a:t>
            </a:r>
            <a:r>
              <a:rPr lang="en-US" sz="2400" dirty="0" smtClean="0"/>
              <a:t> 1/</a:t>
            </a:r>
            <a:r>
              <a:rPr lang="en-US" sz="2400" i="1" dirty="0" smtClean="0"/>
              <a:t>κ</a:t>
            </a:r>
            <a:r>
              <a:rPr lang="en-US" sz="2400" dirty="0" smtClean="0"/>
              <a:t>, a</a:t>
            </a:r>
            <a:r>
              <a:rPr lang="hr-HR" sz="2400" dirty="0" smtClean="0"/>
              <a:t> njihova spektralna energija</a:t>
            </a:r>
            <a:r>
              <a:rPr lang="en-US" sz="2400" dirty="0" smtClean="0"/>
              <a:t> </a:t>
            </a:r>
            <a:r>
              <a:rPr lang="hr-HR" sz="2400" dirty="0" smtClean="0"/>
              <a:t>u tom </a:t>
            </a:r>
            <a:r>
              <a:rPr lang="hr-HR" sz="2400" dirty="0" err="1" smtClean="0"/>
              <a:t>inercionom</a:t>
            </a:r>
            <a:r>
              <a:rPr lang="hr-HR" sz="2400" dirty="0" smtClean="0"/>
              <a:t> </a:t>
            </a:r>
            <a:r>
              <a:rPr lang="hr-HR" sz="2400" dirty="0" err="1" smtClean="0"/>
              <a:t>podpodručju</a:t>
            </a:r>
            <a:r>
              <a:rPr lang="hr-HR" sz="2400" dirty="0" smtClean="0"/>
              <a:t> (</a:t>
            </a:r>
            <a:r>
              <a:rPr lang="hr-HR" sz="2400" dirty="0" err="1" smtClean="0"/>
              <a:t>eng</a:t>
            </a:r>
            <a:r>
              <a:rPr lang="hr-HR" sz="2400" dirty="0" smtClean="0"/>
              <a:t>: “</a:t>
            </a:r>
            <a:r>
              <a:rPr lang="en-US" sz="2400" dirty="0" smtClean="0"/>
              <a:t>inertial </a:t>
            </a:r>
            <a:r>
              <a:rPr lang="en-US" sz="2400" dirty="0" err="1" smtClean="0"/>
              <a:t>subrange</a:t>
            </a:r>
            <a:r>
              <a:rPr lang="hr-HR" sz="2400" dirty="0" smtClean="0"/>
              <a:t>”) može se izraziti sa:</a:t>
            </a:r>
            <a:endParaRPr lang="hr-HR" sz="2400" i="1" dirty="0" smtClean="0"/>
          </a:p>
          <a:p>
            <a:endParaRPr lang="hr-HR" sz="1200" i="1" dirty="0" smtClean="0"/>
          </a:p>
          <a:p>
            <a:endParaRPr lang="hr-HR" sz="12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Mjerenja su pokazala da konstanta </a:t>
            </a:r>
            <a:r>
              <a:rPr lang="en-US" sz="2400" dirty="0" smtClean="0"/>
              <a:t>α </a:t>
            </a:r>
            <a:r>
              <a:rPr lang="hr-HR" sz="2400" dirty="0" smtClean="0"/>
              <a:t>poprima vrijednost </a:t>
            </a:r>
            <a:r>
              <a:rPr lang="en-US" sz="2400" dirty="0" smtClean="0"/>
              <a:t>≈ 1.5.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Na dijagramu spektralne energije ucrtana je linija sa nagibom</a:t>
            </a:r>
            <a:r>
              <a:rPr lang="en-US" sz="2400" dirty="0" smtClean="0"/>
              <a:t> −5/3</a:t>
            </a:r>
            <a:r>
              <a:rPr lang="hr-HR" sz="2400" dirty="0" smtClean="0"/>
              <a:t> a prema izmjerenim rezultatima je razvidno da separacija mjerila</a:t>
            </a:r>
            <a:r>
              <a:rPr lang="en-US" sz="2400" dirty="0" smtClean="0"/>
              <a:t> </a:t>
            </a:r>
            <a:r>
              <a:rPr lang="hr-HR" sz="2400" dirty="0" smtClean="0"/>
              <a:t>nije dostatna za</a:t>
            </a:r>
            <a:r>
              <a:rPr lang="en-US" sz="2400" dirty="0" smtClean="0"/>
              <a:t> </a:t>
            </a:r>
            <a:r>
              <a:rPr lang="hr-HR" sz="2400" dirty="0" smtClean="0"/>
              <a:t>“čisto”</a:t>
            </a:r>
            <a:r>
              <a:rPr lang="en-US" sz="2400" dirty="0" smtClean="0"/>
              <a:t> </a:t>
            </a:r>
            <a:r>
              <a:rPr lang="hr-HR" sz="2400" dirty="0" err="1" smtClean="0"/>
              <a:t>inerciono</a:t>
            </a:r>
            <a:r>
              <a:rPr lang="hr-HR" sz="2400" dirty="0" smtClean="0"/>
              <a:t> </a:t>
            </a:r>
            <a:r>
              <a:rPr lang="hr-HR" sz="2400" dirty="0" err="1" smtClean="0"/>
              <a:t>podpodručje</a:t>
            </a:r>
            <a:r>
              <a:rPr lang="en-US" sz="2400" dirty="0" smtClean="0"/>
              <a:t>. </a:t>
            </a:r>
            <a:r>
              <a:rPr lang="hr-HR" sz="2400" dirty="0" smtClean="0"/>
              <a:t>Preklapanje između velikih i malih vrtloga je locirano oko vrijednosti </a:t>
            </a:r>
            <a:r>
              <a:rPr lang="en-US" sz="2400" i="1" dirty="0" smtClean="0"/>
              <a:t>κ</a:t>
            </a:r>
            <a:r>
              <a:rPr lang="en-US" sz="2400" dirty="0" smtClean="0"/>
              <a:t> ≈ 1000.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Što je turbulencija?</a:t>
            </a:r>
          </a:p>
        </p:txBody>
      </p:sp>
      <p:sp>
        <p:nvSpPr>
          <p:cNvPr id="7" name="Rectangle 6"/>
          <p:cNvSpPr/>
          <p:nvPr/>
        </p:nvSpPr>
        <p:spPr>
          <a:xfrm>
            <a:off x="2483768" y="3717032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(1)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9512" y="3789040"/>
          <a:ext cx="2052637" cy="400050"/>
        </p:xfrm>
        <a:graphic>
          <a:graphicData uri="http://schemas.openxmlformats.org/presentationml/2006/ole">
            <p:oleObj spid="_x0000_s1048" name="Jednadžba" r:id="rId3" imgW="1358310" imgH="26658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Opis turbulentnog strujanja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87025"/>
            <a:ext cx="92869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Sve varijable strujanja (komponente brzine</a:t>
            </a:r>
            <a:r>
              <a:rPr lang="en-US" sz="2400" dirty="0" smtClean="0"/>
              <a:t>, t</a:t>
            </a:r>
            <a:r>
              <a:rPr lang="hr-HR" sz="2400" dirty="0" smtClean="0"/>
              <a:t>lak</a:t>
            </a:r>
            <a:r>
              <a:rPr lang="en-US" sz="2400" dirty="0" smtClean="0"/>
              <a:t>, </a:t>
            </a:r>
            <a:r>
              <a:rPr lang="en-US" sz="2400" dirty="0" err="1" smtClean="0"/>
              <a:t>temperatur</a:t>
            </a:r>
            <a:r>
              <a:rPr lang="hr-HR" sz="2400" dirty="0" smtClean="0"/>
              <a:t>a</a:t>
            </a:r>
            <a:r>
              <a:rPr lang="en-US" sz="2400" dirty="0" smtClean="0"/>
              <a:t>, </a:t>
            </a:r>
            <a:r>
              <a:rPr lang="hr-HR" sz="2400" dirty="0" smtClean="0"/>
              <a:t>gustoća</a:t>
            </a:r>
            <a:r>
              <a:rPr lang="en-US" sz="2400" dirty="0" smtClean="0"/>
              <a:t> </a:t>
            </a:r>
            <a:r>
              <a:rPr lang="hr-HR" sz="2400" dirty="0" err="1" smtClean="0"/>
              <a:t>itd</a:t>
            </a:r>
            <a:r>
              <a:rPr lang="en-US" sz="2400" dirty="0" smtClean="0"/>
              <a:t>.</a:t>
            </a:r>
            <a:r>
              <a:rPr lang="hr-HR" sz="2400" dirty="0" smtClean="0"/>
              <a:t>) iskazuju se kao vremenski zavisne</a:t>
            </a:r>
            <a:r>
              <a:rPr lang="en-US" sz="2400" dirty="0" smtClean="0"/>
              <a:t>. Reynolds</a:t>
            </a:r>
            <a:r>
              <a:rPr lang="hr-HR" sz="2400" dirty="0" smtClean="0"/>
              <a:t>-ova dekompozicija</a:t>
            </a:r>
            <a:endParaRPr lang="en-US" sz="2400" dirty="0" smtClean="0"/>
          </a:p>
          <a:p>
            <a:r>
              <a:rPr lang="en-US" sz="2400" i="1" dirty="0" smtClean="0">
                <a:sym typeface="Symbol"/>
              </a:rPr>
              <a:t>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r>
              <a:rPr lang="en-US" sz="2400" i="1" dirty="0" smtClean="0"/>
              <a:t> = </a:t>
            </a:r>
            <a:r>
              <a:rPr lang="en-US" sz="2400" dirty="0" smtClean="0">
                <a:sym typeface="Symbol"/>
              </a:rPr>
              <a:t></a:t>
            </a:r>
            <a:r>
              <a:rPr lang="en-US" sz="2400" i="1" dirty="0" smtClean="0"/>
              <a:t> +</a:t>
            </a:r>
            <a:r>
              <a:rPr lang="en-US" sz="2400" i="1" dirty="0" smtClean="0">
                <a:sym typeface="Symbol"/>
              </a:rPr>
              <a:t> </a:t>
            </a:r>
            <a:r>
              <a:rPr lang="en-US" sz="2400" dirty="0" smtClean="0"/>
              <a:t>′(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definira karakteristiku toka</a:t>
            </a:r>
            <a:r>
              <a:rPr lang="en-US" sz="2400" i="1" dirty="0" smtClean="0">
                <a:sym typeface="Symbol"/>
              </a:rPr>
              <a:t>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 </a:t>
            </a:r>
            <a:r>
              <a:rPr lang="hr-HR" sz="2400" dirty="0" smtClean="0"/>
              <a:t>u točki</a:t>
            </a:r>
            <a:r>
              <a:rPr lang="en-US" sz="2400" dirty="0" smtClean="0"/>
              <a:t> </a:t>
            </a:r>
            <a:r>
              <a:rPr lang="hr-HR" sz="2400" dirty="0" smtClean="0"/>
              <a:t>kao sumu</a:t>
            </a:r>
            <a:r>
              <a:rPr lang="en-US" sz="2400" dirty="0" smtClean="0"/>
              <a:t> </a:t>
            </a:r>
            <a:r>
              <a:rPr lang="hr-HR" sz="2400" dirty="0" smtClean="0"/>
              <a:t>stacionarne </a:t>
            </a:r>
            <a:r>
              <a:rPr lang="hr-HR" sz="2400" dirty="0" err="1" smtClean="0"/>
              <a:t>osrednjene</a:t>
            </a:r>
            <a:r>
              <a:rPr lang="hr-HR" sz="2400" dirty="0" smtClean="0"/>
              <a:t> komponente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</a:t>
            </a:r>
            <a:r>
              <a:rPr lang="en-US" sz="2400" dirty="0" smtClean="0"/>
              <a:t> </a:t>
            </a:r>
            <a:r>
              <a:rPr lang="hr-HR" sz="2400" dirty="0" smtClean="0"/>
              <a:t>i vremenski </a:t>
            </a:r>
            <a:r>
              <a:rPr lang="hr-HR" sz="2400" dirty="0" err="1" smtClean="0"/>
              <a:t>promjenjljive</a:t>
            </a:r>
            <a:r>
              <a:rPr lang="hr-HR" sz="2400" dirty="0" smtClean="0"/>
              <a:t> odnosno fluktuirajuće komponente 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dirty="0" smtClean="0"/>
              <a:t>′(</a:t>
            </a:r>
            <a:r>
              <a:rPr lang="en-US" sz="2400" i="1" dirty="0" smtClean="0"/>
              <a:t>t</a:t>
            </a:r>
            <a:r>
              <a:rPr lang="en-US" sz="2400" dirty="0" smtClean="0"/>
              <a:t>) </a:t>
            </a:r>
            <a:r>
              <a:rPr lang="hr-HR" sz="2400" dirty="0" smtClean="0"/>
              <a:t>sa srednjom (</a:t>
            </a:r>
            <a:r>
              <a:rPr lang="hr-HR" sz="2400" dirty="0" err="1" smtClean="0"/>
              <a:t>osrednjenom</a:t>
            </a:r>
            <a:r>
              <a:rPr lang="hr-HR" sz="2400" dirty="0" smtClean="0"/>
              <a:t>) vrijednosti 0.</a:t>
            </a:r>
          </a:p>
          <a:p>
            <a:endParaRPr lang="hr-HR" sz="1200" i="1" dirty="0" smtClean="0"/>
          </a:p>
          <a:p>
            <a:r>
              <a:rPr lang="hr-HR" sz="2400" dirty="0" err="1" smtClean="0"/>
              <a:t>Osrednjena</a:t>
            </a:r>
            <a:r>
              <a:rPr lang="hr-HR" sz="2400" dirty="0" smtClean="0"/>
              <a:t> vrijednost </a:t>
            </a:r>
            <a:r>
              <a:rPr lang="en-US" sz="2400" dirty="0" smtClean="0">
                <a:sym typeface="Symbol"/>
              </a:rPr>
              <a:t></a:t>
            </a:r>
            <a:r>
              <a:rPr lang="en-US" sz="2400" i="1" dirty="0" smtClean="0"/>
              <a:t> </a:t>
            </a:r>
            <a:r>
              <a:rPr lang="hr-HR" sz="2400" dirty="0" smtClean="0"/>
              <a:t>karakteristike strujanja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</a:t>
            </a:r>
            <a:r>
              <a:rPr lang="en-US" sz="2400" dirty="0" smtClean="0"/>
              <a:t> </a:t>
            </a:r>
            <a:r>
              <a:rPr lang="hr-HR" sz="2400" dirty="0" smtClean="0"/>
              <a:t> je definirana izrazom </a:t>
            </a:r>
          </a:p>
          <a:p>
            <a:r>
              <a:rPr lang="hr-HR" sz="2400" dirty="0" smtClean="0">
                <a:solidFill>
                  <a:srgbClr val="00B0F0"/>
                </a:solidFill>
              </a:rPr>
              <a:t>2</a:t>
            </a:r>
            <a:r>
              <a:rPr lang="hr-HR" sz="2400" dirty="0" smtClean="0"/>
              <a:t> a vremenski </a:t>
            </a:r>
            <a:r>
              <a:rPr lang="hr-HR" sz="2400" dirty="0" err="1" smtClean="0"/>
              <a:t>osrednjena</a:t>
            </a:r>
            <a:r>
              <a:rPr lang="hr-HR" sz="2400" dirty="0" smtClean="0"/>
              <a:t> vrijednost fluktuacija izrazom </a:t>
            </a:r>
            <a:r>
              <a:rPr lang="hr-HR" sz="2400" dirty="0" smtClean="0">
                <a:solidFill>
                  <a:srgbClr val="00B0F0"/>
                </a:solidFill>
              </a:rPr>
              <a:t>3</a:t>
            </a:r>
            <a:r>
              <a:rPr lang="hr-HR" sz="2400" dirty="0" smtClean="0"/>
              <a:t>. 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2400" dirty="0" smtClean="0"/>
          </a:p>
          <a:p>
            <a:r>
              <a:rPr lang="hr-HR" sz="2400" dirty="0" smtClean="0"/>
              <a:t>Pri stacionarnom </a:t>
            </a:r>
            <a:r>
              <a:rPr lang="hr-HR" sz="2400" dirty="0" err="1" smtClean="0"/>
              <a:t>osrednjenom</a:t>
            </a:r>
            <a:r>
              <a:rPr lang="hr-HR" sz="2400" dirty="0" smtClean="0"/>
              <a:t> strujanju granica</a:t>
            </a:r>
            <a:r>
              <a:rPr lang="en-US" sz="2400" dirty="0" smtClean="0"/>
              <a:t> </a:t>
            </a:r>
            <a:r>
              <a:rPr lang="hr-HR" sz="2400" dirty="0" smtClean="0"/>
              <a:t>vremenskog intervala</a:t>
            </a:r>
            <a:r>
              <a:rPr lang="en-US" sz="2400" dirty="0" smtClean="0"/>
              <a:t> </a:t>
            </a:r>
            <a:r>
              <a:rPr lang="en-US" sz="2400" dirty="0" err="1" smtClean="0"/>
              <a:t>Δ</a:t>
            </a:r>
            <a:r>
              <a:rPr lang="en-US" sz="2400" i="1" dirty="0" err="1" smtClean="0"/>
              <a:t>t</a:t>
            </a:r>
            <a:r>
              <a:rPr lang="en-US" sz="2400" i="1" dirty="0" smtClean="0"/>
              <a:t> </a:t>
            </a:r>
            <a:r>
              <a:rPr lang="hr-HR" sz="2400" dirty="0" smtClean="0"/>
              <a:t>trebala bi težiti beskonačnosti</a:t>
            </a:r>
            <a:r>
              <a:rPr lang="en-US" sz="2400" dirty="0" smtClean="0"/>
              <a:t>,</a:t>
            </a:r>
            <a:r>
              <a:rPr lang="hr-HR" sz="2400" dirty="0" smtClean="0"/>
              <a:t> no proces opisan jednadžbom daje</a:t>
            </a:r>
            <a:r>
              <a:rPr lang="en-US" sz="2400" dirty="0" smtClean="0"/>
              <a:t> </a:t>
            </a:r>
            <a:r>
              <a:rPr lang="hr-HR" sz="2400" dirty="0" err="1" smtClean="0"/>
              <a:t>smisaone</a:t>
            </a:r>
            <a:r>
              <a:rPr lang="hr-HR" sz="2400" dirty="0" smtClean="0"/>
              <a:t> vremenski </a:t>
            </a:r>
            <a:r>
              <a:rPr lang="hr-HR" sz="2400" dirty="0" err="1" smtClean="0"/>
              <a:t>osrednjene</a:t>
            </a:r>
            <a:r>
              <a:rPr lang="hr-HR" sz="2400" dirty="0" smtClean="0"/>
              <a:t> vrijednosti i kada je </a:t>
            </a:r>
            <a:r>
              <a:rPr lang="en-US" sz="2400" dirty="0" err="1" smtClean="0"/>
              <a:t>Δ</a:t>
            </a:r>
            <a:r>
              <a:rPr lang="en-US" sz="2400" i="1" dirty="0" err="1" smtClean="0"/>
              <a:t>t</a:t>
            </a:r>
            <a:r>
              <a:rPr lang="en-US" sz="2400" i="1" dirty="0" smtClean="0"/>
              <a:t> </a:t>
            </a:r>
            <a:r>
              <a:rPr lang="hr-HR" sz="2400" dirty="0" smtClean="0"/>
              <a:t>veći od mjerila vremena za najsporiju</a:t>
            </a:r>
            <a:r>
              <a:rPr lang="en-US" sz="2400" dirty="0" smtClean="0"/>
              <a:t> </a:t>
            </a:r>
            <a:r>
              <a:rPr lang="en-US" sz="2400" dirty="0" err="1" smtClean="0"/>
              <a:t>vari</a:t>
            </a:r>
            <a:r>
              <a:rPr lang="hr-HR" sz="2400" dirty="0" err="1" smtClean="0"/>
              <a:t>jaciju</a:t>
            </a:r>
            <a:r>
              <a:rPr lang="hr-HR" sz="2400" dirty="0" smtClean="0"/>
              <a:t> karakteristike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</a:t>
            </a:r>
            <a:r>
              <a:rPr lang="hr-HR" sz="2400" dirty="0" smtClean="0"/>
              <a:t> kod</a:t>
            </a:r>
            <a:r>
              <a:rPr lang="en-US" sz="2400" dirty="0" smtClean="0"/>
              <a:t> </a:t>
            </a:r>
            <a:r>
              <a:rPr lang="hr-HR" sz="2400" dirty="0" smtClean="0"/>
              <a:t>najvećih vrtloga.</a:t>
            </a:r>
          </a:p>
        </p:txBody>
      </p:sp>
      <p:sp>
        <p:nvSpPr>
          <p:cNvPr id="7" name="Rectangle 6"/>
          <p:cNvSpPr/>
          <p:nvPr/>
        </p:nvSpPr>
        <p:spPr>
          <a:xfrm>
            <a:off x="2051720" y="4077072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(2)</a:t>
            </a:r>
            <a:endParaRPr lang="hr-HR" sz="24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60032" y="4077072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(3)</a:t>
            </a:r>
            <a:endParaRPr lang="hr-HR" sz="2400" dirty="0">
              <a:solidFill>
                <a:srgbClr val="00B0F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9512" y="3933056"/>
          <a:ext cx="1725613" cy="742950"/>
        </p:xfrm>
        <a:graphic>
          <a:graphicData uri="http://schemas.openxmlformats.org/presentationml/2006/ole">
            <p:oleObj spid="_x0000_s2094" name="Jednadžba" r:id="rId3" imgW="1143000" imgH="4953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987824" y="3933056"/>
          <a:ext cx="1801813" cy="742950"/>
        </p:xfrm>
        <a:graphic>
          <a:graphicData uri="http://schemas.openxmlformats.org/presentationml/2006/ole">
            <p:oleObj spid="_x0000_s2095" name="Jednadžba" r:id="rId4" imgW="1193800" imgH="495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2974</TotalTime>
  <Words>4008</Words>
  <Application>Microsoft Office PowerPoint</Application>
  <PresentationFormat>On-screen Show (4:3)</PresentationFormat>
  <Paragraphs>339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Office Theme</vt:lpstr>
      <vt:lpstr>Jednadžba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321</cp:revision>
  <dcterms:created xsi:type="dcterms:W3CDTF">2012-07-09T06:12:43Z</dcterms:created>
  <dcterms:modified xsi:type="dcterms:W3CDTF">2017-10-03T09:07:14Z</dcterms:modified>
</cp:coreProperties>
</file>