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3BC3B-A88E-45AA-993C-7BBE163E0DDB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373B3-A616-4CC7-894B-EF746963D5F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Numeričke metode u hidrodinamici (CFD)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71546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Prostorna </a:t>
            </a:r>
            <a:r>
              <a:rPr lang="hr-HR" sz="3600" dirty="0" err="1" smtClean="0"/>
              <a:t>diskretizacija</a:t>
            </a:r>
            <a:endParaRPr lang="hr-HR" sz="3600" dirty="0" smtClean="0"/>
          </a:p>
          <a:p>
            <a:endParaRPr lang="hr-HR" sz="3600" dirty="0" smtClean="0">
              <a:sym typeface="Symbol"/>
            </a:endParaRP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Rubni i početni uvjeti</a:t>
            </a:r>
          </a:p>
          <a:p>
            <a:pPr>
              <a:buFontTx/>
              <a:buChar char="-"/>
            </a:pPr>
            <a:endParaRPr lang="hr-HR" sz="3600" dirty="0" smtClean="0">
              <a:sym typeface="Symbol"/>
            </a:endParaRP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Numeričke metode (FD, FC, FE)</a:t>
            </a:r>
          </a:p>
          <a:p>
            <a:pPr>
              <a:buFontTx/>
              <a:buChar char="-"/>
            </a:pPr>
            <a:endParaRPr lang="hr-HR" sz="3600" dirty="0" smtClean="0">
              <a:sym typeface="Symbol"/>
            </a:endParaRP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Vremenska </a:t>
            </a:r>
            <a:r>
              <a:rPr lang="hr-HR" sz="3600" dirty="0" err="1" smtClean="0">
                <a:sym typeface="Symbol"/>
              </a:rPr>
              <a:t>diskretizacija</a:t>
            </a:r>
            <a:endParaRPr lang="hr-HR" sz="3600" dirty="0" smtClean="0">
              <a:sym typeface="Symbol"/>
            </a:endParaRPr>
          </a:p>
          <a:p>
            <a:endParaRPr lang="hr-HR" sz="3600" dirty="0" smtClean="0">
              <a:sym typeface="Symbol"/>
            </a:endParaRP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Rješavanje sustava jednadžbi procesa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42886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Rubni uvjeti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71691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Rješavanje odgovarajuće PDE zahtijeva</a:t>
            </a:r>
          </a:p>
          <a:p>
            <a:r>
              <a:rPr lang="hr-HR" sz="3600" dirty="0" smtClean="0"/>
              <a:t>  poznavanje rubnih uvjeta.</a:t>
            </a:r>
          </a:p>
          <a:p>
            <a:pPr>
              <a:buFontTx/>
              <a:buChar char="-"/>
            </a:pPr>
            <a:r>
              <a:rPr lang="hr-HR" sz="3600" dirty="0" smtClean="0"/>
              <a:t> Rubni uvjeti utječu na rješenje, uobičajeno</a:t>
            </a:r>
          </a:p>
          <a:p>
            <a:r>
              <a:rPr lang="hr-HR" sz="3600" dirty="0" smtClean="0"/>
              <a:t>  duboko u područje prostorne domene.</a:t>
            </a:r>
          </a:p>
          <a:p>
            <a:pPr>
              <a:buFontTx/>
              <a:buChar char="-"/>
            </a:pPr>
            <a:r>
              <a:rPr lang="hr-HR" sz="3600" dirty="0" smtClean="0"/>
              <a:t> Loše uspostavljeni rubni uvjeti vode do</a:t>
            </a:r>
          </a:p>
          <a:p>
            <a:r>
              <a:rPr lang="hr-HR" sz="3600" dirty="0" smtClean="0"/>
              <a:t>  pogrešnog rješenja, neovisno o kvaliteti</a:t>
            </a:r>
          </a:p>
          <a:p>
            <a:r>
              <a:rPr lang="hr-HR" sz="3600" dirty="0" smtClean="0"/>
              <a:t>  primijenjenog algoritma rješavanja odnosno  </a:t>
            </a:r>
          </a:p>
          <a:p>
            <a:r>
              <a:rPr lang="hr-HR" sz="3600" dirty="0" smtClean="0"/>
              <a:t>  numeričke sheme.</a:t>
            </a:r>
          </a:p>
          <a:p>
            <a:pPr>
              <a:buFontTx/>
              <a:buChar char="-"/>
            </a:pPr>
            <a:r>
              <a:rPr lang="hr-HR" sz="3600" dirty="0" smtClean="0"/>
              <a:t> Kao pravilo, ne-trivijalni rubni uvjeti trebaju se  </a:t>
            </a:r>
          </a:p>
          <a:p>
            <a:r>
              <a:rPr lang="hr-HR" sz="3600" dirty="0" smtClean="0"/>
              <a:t>  postaviti gdje god karakteristične informacije  </a:t>
            </a:r>
          </a:p>
          <a:p>
            <a:r>
              <a:rPr lang="hr-HR" sz="3600" dirty="0" smtClean="0"/>
              <a:t>  prodiru u proračunsku domenu.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Početni uvjeti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Početni uvjeti ustvari predstavljaju rubne </a:t>
            </a:r>
          </a:p>
          <a:p>
            <a:r>
              <a:rPr lang="hr-HR" sz="3600" dirty="0" smtClean="0"/>
              <a:t>  uvjete u “početnom” vremenu.</a:t>
            </a:r>
          </a:p>
          <a:p>
            <a:pPr>
              <a:buFontTx/>
              <a:buChar char="-"/>
            </a:pPr>
            <a:r>
              <a:rPr lang="hr-HR" sz="3600" dirty="0" smtClean="0"/>
              <a:t> Stacionarni problemi se često rješavaju s  </a:t>
            </a:r>
          </a:p>
          <a:p>
            <a:r>
              <a:rPr lang="hr-HR" sz="3600" dirty="0" smtClean="0"/>
              <a:t>  </a:t>
            </a:r>
            <a:r>
              <a:rPr lang="hr-HR" sz="3600" dirty="0" err="1" smtClean="0"/>
              <a:t>nestacionarnim</a:t>
            </a:r>
            <a:r>
              <a:rPr lang="hr-HR" sz="3600" dirty="0" smtClean="0"/>
              <a:t> algoritmom. U tom slučaju  </a:t>
            </a:r>
          </a:p>
          <a:p>
            <a:r>
              <a:rPr lang="hr-HR" sz="3600" dirty="0" smtClean="0"/>
              <a:t>  početni uvjeti imaju manje značajnu ulogu.</a:t>
            </a:r>
          </a:p>
          <a:p>
            <a:pPr>
              <a:buFontTx/>
              <a:buChar char="-"/>
            </a:pPr>
            <a:r>
              <a:rPr lang="hr-HR" sz="3600" dirty="0" smtClean="0"/>
              <a:t> Kompleksni nelinearni sustavi konvergiraju</a:t>
            </a:r>
          </a:p>
          <a:p>
            <a:r>
              <a:rPr lang="hr-HR" sz="3600" dirty="0" smtClean="0"/>
              <a:t>  samo u slučaju primjene fizikalno </a:t>
            </a:r>
            <a:r>
              <a:rPr lang="hr-HR" sz="3600" dirty="0" err="1" smtClean="0"/>
              <a:t>smisaonih</a:t>
            </a:r>
            <a:r>
              <a:rPr lang="hr-HR" sz="3600" dirty="0" smtClean="0"/>
              <a:t>  </a:t>
            </a:r>
          </a:p>
          <a:p>
            <a:r>
              <a:rPr lang="hr-HR" sz="3600" dirty="0" smtClean="0"/>
              <a:t>  početnih uvjeta, primjerice definiranje sustava</a:t>
            </a:r>
          </a:p>
          <a:p>
            <a:r>
              <a:rPr lang="hr-HR" sz="3600" dirty="0" smtClean="0"/>
              <a:t>  u mirovanju (</a:t>
            </a:r>
            <a:r>
              <a:rPr lang="hr-HR" sz="3600" i="1" dirty="0" smtClean="0"/>
              <a:t>v</a:t>
            </a:r>
            <a:r>
              <a:rPr lang="hr-HR" sz="3600" dirty="0" smtClean="0"/>
              <a:t>=0, </a:t>
            </a:r>
            <a:r>
              <a:rPr lang="hr-HR" sz="3600" i="1" dirty="0" smtClean="0"/>
              <a:t>h</a:t>
            </a:r>
            <a:r>
              <a:rPr lang="hr-HR" sz="3600" dirty="0" smtClean="0"/>
              <a:t>=</a:t>
            </a:r>
            <a:r>
              <a:rPr lang="hr-HR" sz="3600" dirty="0" err="1" smtClean="0"/>
              <a:t>const</a:t>
            </a:r>
            <a:r>
              <a:rPr lang="hr-HR" sz="3600" dirty="0" smtClean="0"/>
              <a:t>.).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Numeričke metode - osnovno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92869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Analogija između eksperimenta i </a:t>
            </a:r>
            <a:r>
              <a:rPr lang="hr-HR" sz="3600" dirty="0" err="1" smtClean="0"/>
              <a:t>numerike</a:t>
            </a:r>
            <a:endParaRPr lang="hr-HR" sz="3600" dirty="0" smtClean="0"/>
          </a:p>
          <a:p>
            <a:r>
              <a:rPr lang="hr-HR" sz="3600" dirty="0" smtClean="0"/>
              <a:t>  (temeljna priprema potrebna u svrhu smanjenja </a:t>
            </a:r>
          </a:p>
          <a:p>
            <a:r>
              <a:rPr lang="hr-HR" sz="3600" dirty="0" smtClean="0"/>
              <a:t>  vremena proračuna).</a:t>
            </a:r>
          </a:p>
          <a:p>
            <a:pPr>
              <a:buFontTx/>
              <a:buChar char="-"/>
            </a:pPr>
            <a:r>
              <a:rPr lang="hr-HR" sz="3600" dirty="0" smtClean="0"/>
              <a:t> Numeričke metode koriste konačan broj</a:t>
            </a:r>
          </a:p>
          <a:p>
            <a:r>
              <a:rPr lang="hr-HR" sz="3600" dirty="0" smtClean="0"/>
              <a:t>  diskretnih </a:t>
            </a:r>
            <a:r>
              <a:rPr lang="hr-HR" sz="3600" dirty="0" err="1" smtClean="0"/>
              <a:t>čvornih</a:t>
            </a:r>
            <a:r>
              <a:rPr lang="hr-HR" sz="3600" dirty="0" smtClean="0"/>
              <a:t> vrijednosti umjesto </a:t>
            </a:r>
          </a:p>
          <a:p>
            <a:r>
              <a:rPr lang="hr-HR" sz="3600" dirty="0" smtClean="0"/>
              <a:t>  kontinuirano distribuirane varijable.</a:t>
            </a:r>
          </a:p>
          <a:p>
            <a:pPr>
              <a:buFontTx/>
              <a:buChar char="-"/>
            </a:pPr>
            <a:r>
              <a:rPr lang="hr-HR" sz="3600" dirty="0" smtClean="0"/>
              <a:t> Metode se razlikuju u načinu na koji se realna</a:t>
            </a:r>
          </a:p>
          <a:p>
            <a:r>
              <a:rPr lang="hr-HR" sz="3600" dirty="0" smtClean="0"/>
              <a:t>  distribucija varijable aproksimira s </a:t>
            </a:r>
            <a:r>
              <a:rPr lang="hr-HR" sz="3600" dirty="0" err="1" smtClean="0"/>
              <a:t>čvornim</a:t>
            </a:r>
            <a:r>
              <a:rPr lang="hr-HR" sz="3600" dirty="0" smtClean="0"/>
              <a:t>  </a:t>
            </a:r>
          </a:p>
          <a:p>
            <a:r>
              <a:rPr lang="hr-HR" sz="3600" dirty="0" smtClean="0"/>
              <a:t>  vrijednostima</a:t>
            </a:r>
          </a:p>
          <a:p>
            <a:pPr>
              <a:buFontTx/>
              <a:buChar char="-"/>
            </a:pPr>
            <a:r>
              <a:rPr lang="hr-HR" sz="3600" dirty="0" smtClean="0"/>
              <a:t> Najčešće upotrebljavane metode su FD, FV i 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Modelska jednadžba za primjenu 3 metode (</a:t>
            </a:r>
            <a:r>
              <a:rPr lang="hr-HR" sz="4000" b="1" dirty="0" err="1" smtClean="0"/>
              <a:t>Poisson</a:t>
            </a:r>
            <a:r>
              <a:rPr lang="hr-HR" sz="4000" b="1" dirty="0" smtClean="0"/>
              <a:t>-ova jednadžba u 1D)</a:t>
            </a:r>
          </a:p>
          <a:p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643182"/>
            <a:ext cx="2624144" cy="1651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diferencija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14356"/>
            <a:ext cx="9286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Modelska varijabla </a:t>
            </a:r>
            <a:r>
              <a:rPr lang="hr-HR" sz="3200" i="1" dirty="0" smtClean="0">
                <a:sym typeface="Symbol"/>
              </a:rPr>
              <a:t></a:t>
            </a:r>
            <a:r>
              <a:rPr lang="hr-HR" sz="3200" dirty="0" smtClean="0"/>
              <a:t> je razvijena u Taylor-</a:t>
            </a:r>
            <a:r>
              <a:rPr lang="hr-HR" sz="3200" dirty="0" err="1" smtClean="0"/>
              <a:t>ov</a:t>
            </a:r>
            <a:r>
              <a:rPr lang="hr-HR" sz="3200" dirty="0" smtClean="0"/>
              <a:t>  </a:t>
            </a:r>
          </a:p>
          <a:p>
            <a:r>
              <a:rPr lang="hr-HR" sz="3200" dirty="0" smtClean="0"/>
              <a:t>  red, </a:t>
            </a:r>
            <a:r>
              <a:rPr lang="hr-HR" sz="3200" dirty="0" err="1" smtClean="0"/>
              <a:t>npr</a:t>
            </a:r>
            <a:r>
              <a:rPr lang="hr-HR" sz="3200" dirty="0" smtClean="0"/>
              <a:t>. oko čvora 2 i korištena kao aproksimacija za    </a:t>
            </a:r>
          </a:p>
          <a:p>
            <a:r>
              <a:rPr lang="hr-HR" sz="3200" dirty="0" smtClean="0"/>
              <a:t>  čvor 1. Ta procedura rezultira izrazom za traženu   </a:t>
            </a:r>
          </a:p>
          <a:p>
            <a:r>
              <a:rPr lang="hr-HR" sz="3200" dirty="0" smtClean="0"/>
              <a:t>  derivaciju. 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14554"/>
            <a:ext cx="4572032" cy="135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4752"/>
            <a:ext cx="4214810" cy="81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0305" y="3714752"/>
            <a:ext cx="439369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572008"/>
            <a:ext cx="5143536" cy="78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6000768"/>
            <a:ext cx="2714644" cy="73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5429264"/>
            <a:ext cx="9286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Prema tome, aproksimacija je: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diferencija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71480"/>
            <a:ext cx="9286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Primjenom na svaku točku proračunske domene te  </a:t>
            </a:r>
          </a:p>
          <a:p>
            <a:r>
              <a:rPr lang="hr-HR" sz="3200" dirty="0" smtClean="0"/>
              <a:t>  primjenom rubnih uvjeta dobiva se: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29" y="1643050"/>
            <a:ext cx="15974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143116"/>
            <a:ext cx="5000660" cy="323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5288340"/>
            <a:ext cx="9286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Intuitivni pristup, brz proračun, mala geometrijska</a:t>
            </a:r>
          </a:p>
          <a:p>
            <a:r>
              <a:rPr lang="hr-HR" sz="3200" dirty="0" smtClean="0"/>
              <a:t>  fleksibilnost, problem sa oštrim frontama (moguća  </a:t>
            </a:r>
          </a:p>
          <a:p>
            <a:r>
              <a:rPr lang="hr-HR" sz="3200" dirty="0" smtClean="0"/>
              <a:t>  pojava beskonačnih gradijenata)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volumena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71480"/>
            <a:ext cx="9286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Metoda počiva na integralnoj formi modelske </a:t>
            </a:r>
          </a:p>
          <a:p>
            <a:r>
              <a:rPr lang="hr-HR" sz="3200" dirty="0" smtClean="0"/>
              <a:t>  jednadžbe 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071546"/>
            <a:ext cx="1724027" cy="67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785926"/>
            <a:ext cx="2863807" cy="81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643182"/>
            <a:ext cx="2747967" cy="78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1428736"/>
            <a:ext cx="4557713" cy="177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0" y="3318570"/>
            <a:ext cx="92869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Primjenom integralnog oblika osigurava se   </a:t>
            </a:r>
          </a:p>
          <a:p>
            <a:r>
              <a:rPr lang="hr-HR" sz="3200" dirty="0" smtClean="0"/>
              <a:t>  konzerviranje relevantnih veličina poput mase,  </a:t>
            </a:r>
          </a:p>
          <a:p>
            <a:r>
              <a:rPr lang="hr-HR" sz="3200" dirty="0" smtClean="0"/>
              <a:t>  količine gibanja i energije.</a:t>
            </a:r>
          </a:p>
          <a:p>
            <a:pPr>
              <a:buFontTx/>
              <a:buChar char="-"/>
            </a:pPr>
            <a:r>
              <a:rPr lang="hr-HR" sz="3200" dirty="0" smtClean="0"/>
              <a:t> Prednost naspram KD očituje se kod neregularne</a:t>
            </a:r>
          </a:p>
          <a:p>
            <a:r>
              <a:rPr lang="hr-HR" sz="3200" dirty="0" smtClean="0"/>
              <a:t>  </a:t>
            </a:r>
            <a:r>
              <a:rPr lang="hr-HR" sz="3200" dirty="0" err="1" smtClean="0"/>
              <a:t>diskretizacije</a:t>
            </a:r>
            <a:r>
              <a:rPr lang="hr-HR" sz="3200" dirty="0" smtClean="0"/>
              <a:t>, te kod nestrukturiranih mreža u 2D i 3D</a:t>
            </a:r>
          </a:p>
          <a:p>
            <a:pPr>
              <a:buFontTx/>
              <a:buChar char="-"/>
            </a:pPr>
            <a:r>
              <a:rPr lang="hr-HR" sz="3200" dirty="0" smtClean="0"/>
              <a:t> Veća geometrijska fleksibilnost i bolja uvjetovanost  </a:t>
            </a:r>
          </a:p>
          <a:p>
            <a:r>
              <a:rPr lang="hr-HR" sz="3200" dirty="0" smtClean="0"/>
              <a:t>  matrica nego u KD.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elemenata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2918"/>
            <a:ext cx="92869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Metoda počiva na “slaboj” integralnoj formulaciji</a:t>
            </a:r>
          </a:p>
          <a:p>
            <a:r>
              <a:rPr lang="hr-HR" sz="3200" dirty="0" smtClean="0"/>
              <a:t>  kao rezultat primjene “</a:t>
            </a:r>
            <a:r>
              <a:rPr lang="hr-HR" sz="3200" dirty="0" err="1" smtClean="0"/>
              <a:t>weighted</a:t>
            </a:r>
            <a:r>
              <a:rPr lang="hr-HR" sz="3200" dirty="0" smtClean="0"/>
              <a:t> </a:t>
            </a:r>
            <a:r>
              <a:rPr lang="hr-HR" sz="3200" dirty="0" err="1" smtClean="0"/>
              <a:t>residuals</a:t>
            </a:r>
            <a:r>
              <a:rPr lang="hr-HR" sz="3200" dirty="0" smtClean="0"/>
              <a:t>”.</a:t>
            </a:r>
          </a:p>
          <a:p>
            <a:pPr>
              <a:buFontTx/>
              <a:buChar char="-"/>
            </a:pPr>
            <a:r>
              <a:rPr lang="hr-HR" sz="3200" dirty="0" smtClean="0"/>
              <a:t> Integracijom “</a:t>
            </a:r>
            <a:r>
              <a:rPr lang="hr-HR" sz="3200" dirty="0" err="1" smtClean="0"/>
              <a:t>weighted</a:t>
            </a:r>
            <a:r>
              <a:rPr lang="hr-HR" sz="3200" dirty="0" smtClean="0"/>
              <a:t>” modelske jednadžbe uzduž  </a:t>
            </a:r>
          </a:p>
          <a:p>
            <a:r>
              <a:rPr lang="hr-HR" sz="3200" dirty="0" smtClean="0"/>
              <a:t>  modelske domene (</a:t>
            </a:r>
            <a:r>
              <a:rPr lang="hr-HR" sz="3200" dirty="0" err="1" smtClean="0"/>
              <a:t>poddomena</a:t>
            </a:r>
            <a:r>
              <a:rPr lang="hr-HR" sz="3200" dirty="0" smtClean="0"/>
              <a:t> po </a:t>
            </a:r>
            <a:r>
              <a:rPr lang="hr-HR" sz="3200" dirty="0" err="1" smtClean="0"/>
              <a:t>poddomena</a:t>
            </a:r>
            <a:r>
              <a:rPr lang="hr-HR" sz="3200" dirty="0" smtClean="0"/>
              <a:t>)   </a:t>
            </a:r>
          </a:p>
          <a:p>
            <a:r>
              <a:rPr lang="hr-HR" sz="3200" dirty="0" smtClean="0"/>
              <a:t>  forsira se </a:t>
            </a:r>
            <a:r>
              <a:rPr lang="hr-HR" sz="3200" dirty="0" err="1" smtClean="0"/>
              <a:t>minimizacija</a:t>
            </a:r>
            <a:r>
              <a:rPr lang="hr-HR" sz="3200" dirty="0" smtClean="0"/>
              <a:t> </a:t>
            </a:r>
            <a:r>
              <a:rPr lang="hr-HR" sz="3200" dirty="0" err="1" smtClean="0"/>
              <a:t>diskretizacijske</a:t>
            </a:r>
            <a:r>
              <a:rPr lang="hr-HR" sz="3200" dirty="0" smtClean="0"/>
              <a:t> greške.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 t="6217"/>
          <a:stretch>
            <a:fillRect/>
          </a:stretch>
        </p:blipFill>
        <p:spPr bwMode="auto">
          <a:xfrm>
            <a:off x="1857356" y="3143248"/>
            <a:ext cx="562592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4303455"/>
            <a:ext cx="9286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Pretpostavlja se da je varijacija nepoznate funkcije</a:t>
            </a:r>
          </a:p>
          <a:p>
            <a:r>
              <a:rPr lang="hr-HR" sz="3200" dirty="0" smtClean="0"/>
              <a:t>  preko jednog elementa aproksimirana sa poligonom </a:t>
            </a:r>
          </a:p>
          <a:p>
            <a:r>
              <a:rPr lang="hr-HR" sz="3200" dirty="0" smtClean="0"/>
              <a:t>  (u najjednostavnijem slučaju linearna funkcija)  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000768"/>
            <a:ext cx="2786082" cy="53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5929330"/>
            <a:ext cx="2662243" cy="737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8561" y="5929330"/>
            <a:ext cx="3015439" cy="72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elemenata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14356"/>
            <a:ext cx="92869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Zahtijeva se da elementarne interpolacijske funkcije </a:t>
            </a:r>
          </a:p>
          <a:p>
            <a:r>
              <a:rPr lang="hr-HR" sz="3200" dirty="0" smtClean="0"/>
              <a:t>  N imaju vrijednost 1 u pripadnom čvoru i vrijednost 0  </a:t>
            </a:r>
          </a:p>
          <a:p>
            <a:r>
              <a:rPr lang="hr-HR" sz="3200" dirty="0" smtClean="0"/>
              <a:t>  u svim ostalim čvorovima.</a:t>
            </a:r>
          </a:p>
          <a:p>
            <a:pPr>
              <a:buFontTx/>
              <a:buChar char="-"/>
            </a:pPr>
            <a:r>
              <a:rPr lang="hr-HR" sz="3200" dirty="0" smtClean="0"/>
              <a:t> Postoji širi izbor pri odabiru “</a:t>
            </a:r>
            <a:r>
              <a:rPr lang="hr-HR" sz="3200" dirty="0" err="1" smtClean="0"/>
              <a:t>weighted</a:t>
            </a:r>
            <a:r>
              <a:rPr lang="hr-HR" sz="3200" dirty="0" smtClean="0"/>
              <a:t> </a:t>
            </a:r>
            <a:r>
              <a:rPr lang="hr-HR" sz="3200" dirty="0" err="1" smtClean="0"/>
              <a:t>function</a:t>
            </a:r>
            <a:r>
              <a:rPr lang="hr-HR" sz="3200" dirty="0" smtClean="0"/>
              <a:t>”. </a:t>
            </a:r>
          </a:p>
          <a:p>
            <a:r>
              <a:rPr lang="hr-HR" sz="3200" dirty="0" smtClean="0"/>
              <a:t>- Često se primjenjuje </a:t>
            </a:r>
            <a:r>
              <a:rPr lang="hr-HR" sz="3200" dirty="0" err="1" smtClean="0"/>
              <a:t>Galerkin</a:t>
            </a:r>
            <a:r>
              <a:rPr lang="hr-HR" sz="3200" dirty="0" smtClean="0"/>
              <a:t>-ova metoda u  </a:t>
            </a:r>
          </a:p>
          <a:p>
            <a:r>
              <a:rPr lang="hr-HR" sz="3200" dirty="0" smtClean="0"/>
              <a:t>  kojoj se za “</a:t>
            </a:r>
            <a:r>
              <a:rPr lang="hr-HR" sz="3200" dirty="0" err="1" smtClean="0"/>
              <a:t>weighted</a:t>
            </a:r>
            <a:r>
              <a:rPr lang="hr-HR" sz="3200" dirty="0" smtClean="0"/>
              <a:t> </a:t>
            </a:r>
            <a:r>
              <a:rPr lang="hr-HR" sz="3200" dirty="0" err="1" smtClean="0"/>
              <a:t>function</a:t>
            </a:r>
            <a:r>
              <a:rPr lang="hr-HR" sz="3200" dirty="0" smtClean="0"/>
              <a:t>” odabire funkcija  </a:t>
            </a:r>
          </a:p>
          <a:p>
            <a:r>
              <a:rPr lang="hr-HR" sz="3200" dirty="0" smtClean="0"/>
              <a:t>  istovjetna </a:t>
            </a:r>
            <a:r>
              <a:rPr lang="hr-HR" sz="3200" dirty="0" err="1" smtClean="0"/>
              <a:t>čvornoj</a:t>
            </a:r>
            <a:r>
              <a:rPr lang="hr-HR" sz="3200" dirty="0" smtClean="0"/>
              <a:t> funkciji sačinjenoj od dvije</a:t>
            </a:r>
          </a:p>
          <a:p>
            <a:r>
              <a:rPr lang="hr-HR" sz="3200" dirty="0" smtClean="0"/>
              <a:t>  susjedne N-funkcije unutrašnjeg čvora i jedne </a:t>
            </a:r>
          </a:p>
          <a:p>
            <a:r>
              <a:rPr lang="hr-HR" sz="3200" dirty="0" smtClean="0"/>
              <a:t>  N-funkcije vanjskog čvora.</a:t>
            </a:r>
          </a:p>
          <a:p>
            <a:pPr>
              <a:buFontTx/>
              <a:buChar char="-"/>
            </a:pPr>
            <a:r>
              <a:rPr lang="hr-HR" sz="3200" dirty="0" smtClean="0"/>
              <a:t> Sa N integralnih uvjeta formiran je sustav za </a:t>
            </a:r>
          </a:p>
          <a:p>
            <a:r>
              <a:rPr lang="hr-HR" sz="3200" dirty="0" smtClean="0"/>
              <a:t>  rješavanje N nepoznatih vrijednosti </a:t>
            </a:r>
            <a:r>
              <a:rPr lang="hr-HR" sz="3200" i="1" dirty="0" smtClean="0">
                <a:sym typeface="Symbol"/>
              </a:rPr>
              <a:t></a:t>
            </a:r>
            <a:r>
              <a:rPr lang="hr-HR" sz="3200" dirty="0" smtClean="0"/>
              <a:t> u čvorovima.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Metoda konačnih elemenata</a:t>
            </a:r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28670"/>
            <a:ext cx="9286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Napomena: Linearno rješenje po dijelovima ne može se diferencirati dva puta bez upotrebe </a:t>
            </a:r>
            <a:r>
              <a:rPr lang="hr-HR" sz="3200" dirty="0" err="1" smtClean="0"/>
              <a:t>funkcionala</a:t>
            </a:r>
            <a:r>
              <a:rPr lang="hr-HR" sz="3200" dirty="0" smtClean="0"/>
              <a:t>. Zbog toga se jedno deriviranje prebacuje na “</a:t>
            </a:r>
            <a:r>
              <a:rPr lang="hr-HR" sz="3200" dirty="0" err="1" smtClean="0"/>
              <a:t>weighted</a:t>
            </a:r>
            <a:r>
              <a:rPr lang="hr-HR" sz="3200" dirty="0" smtClean="0"/>
              <a:t> </a:t>
            </a:r>
            <a:r>
              <a:rPr lang="hr-HR" sz="3200" dirty="0" err="1" smtClean="0"/>
              <a:t>function</a:t>
            </a:r>
            <a:r>
              <a:rPr lang="hr-HR" sz="3200" dirty="0" smtClean="0"/>
              <a:t>” temeljem parcijalne integracije.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857628"/>
            <a:ext cx="693736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err="1" smtClean="0"/>
              <a:t>Computational</a:t>
            </a:r>
            <a:r>
              <a:rPr lang="hr-HR" sz="4000" b="1" dirty="0" smtClean="0"/>
              <a:t> fluid dynamics(CFD)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71546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Dobiva na važnosti u odnosu na modeliranje sa</a:t>
            </a:r>
          </a:p>
          <a:p>
            <a:r>
              <a:rPr lang="hr-HR" sz="3600" dirty="0" smtClean="0"/>
              <a:t>  fizikalnim modelima.</a:t>
            </a:r>
            <a:endParaRPr lang="hr-HR" sz="3600" dirty="0" smtClean="0">
              <a:sym typeface="Symbol"/>
            </a:endParaRP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napredak kompjuterskih tehnologija uvjetuje </a:t>
            </a:r>
          </a:p>
          <a:p>
            <a:r>
              <a:rPr lang="hr-HR" sz="3600" dirty="0" smtClean="0">
                <a:sym typeface="Symbol"/>
              </a:rPr>
              <a:t>  daljnji razvoj.</a:t>
            </a: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nužan razvoj obzirom na ograničeni broj</a:t>
            </a:r>
          </a:p>
          <a:p>
            <a:r>
              <a:rPr lang="hr-HR" sz="3600" dirty="0" smtClean="0">
                <a:sym typeface="Symbol"/>
              </a:rPr>
              <a:t>  egzaktnih rješenja.</a:t>
            </a: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različite metodologije-pristup:</a:t>
            </a:r>
          </a:p>
          <a:p>
            <a:r>
              <a:rPr lang="hr-HR" sz="3600" dirty="0" smtClean="0">
                <a:sym typeface="Symbol"/>
              </a:rPr>
              <a:t>			konačne diferencije</a:t>
            </a:r>
          </a:p>
          <a:p>
            <a:r>
              <a:rPr lang="hr-HR" sz="3600" dirty="0" smtClean="0">
                <a:sym typeface="Symbol"/>
              </a:rPr>
              <a:t>			konačni volumeni</a:t>
            </a:r>
          </a:p>
          <a:p>
            <a:r>
              <a:rPr lang="hr-HR" sz="3600" dirty="0" smtClean="0">
                <a:sym typeface="Symbol"/>
              </a:rPr>
              <a:t>			konačni elementi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Vremenska </a:t>
            </a:r>
            <a:r>
              <a:rPr lang="hr-HR" sz="4000" b="1" dirty="0" err="1" smtClean="0"/>
              <a:t>diskretizacija</a:t>
            </a:r>
            <a:endParaRPr lang="hr-HR" sz="4000" b="1" dirty="0" smtClean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00042"/>
            <a:ext cx="92869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200" dirty="0" smtClean="0"/>
              <a:t> Eksplicitan pristup: varijabla u trenutku </a:t>
            </a:r>
            <a:r>
              <a:rPr lang="hr-HR" sz="3200" i="1" dirty="0" smtClean="0"/>
              <a:t>j+1</a:t>
            </a:r>
            <a:r>
              <a:rPr lang="hr-HR" sz="3200" dirty="0" smtClean="0"/>
              <a:t> ovisi samo  </a:t>
            </a:r>
          </a:p>
          <a:p>
            <a:r>
              <a:rPr lang="hr-HR" sz="3200" dirty="0" smtClean="0"/>
              <a:t>  o vrijednosti varijable u trenutku </a:t>
            </a:r>
            <a:r>
              <a:rPr lang="hr-HR" sz="3200" i="1" dirty="0" smtClean="0"/>
              <a:t>j</a:t>
            </a:r>
            <a:r>
              <a:rPr lang="hr-HR" sz="3200" dirty="0" smtClean="0"/>
              <a:t>. Nije potreban  </a:t>
            </a:r>
          </a:p>
          <a:p>
            <a:r>
              <a:rPr lang="hr-HR" sz="3200" dirty="0" smtClean="0"/>
              <a:t>  “</a:t>
            </a:r>
            <a:r>
              <a:rPr lang="hr-HR" sz="3200" dirty="0" err="1" smtClean="0"/>
              <a:t>solver</a:t>
            </a:r>
            <a:r>
              <a:rPr lang="hr-HR" sz="3200" dirty="0" smtClean="0"/>
              <a:t>” za provedbu iteracija. </a:t>
            </a:r>
          </a:p>
          <a:p>
            <a:pPr>
              <a:buFontTx/>
              <a:buChar char="-"/>
            </a:pPr>
            <a:r>
              <a:rPr lang="hr-HR" sz="3200" dirty="0" smtClean="0"/>
              <a:t> Zbog uvjeta stabilnosti izbor maksimalnog  </a:t>
            </a:r>
          </a:p>
          <a:p>
            <a:r>
              <a:rPr lang="hr-HR" sz="3200" dirty="0" smtClean="0"/>
              <a:t>  vremenskog koraka je ograničen (uobičajeno nužan  </a:t>
            </a:r>
          </a:p>
          <a:p>
            <a:r>
              <a:rPr lang="hr-HR" sz="3200" dirty="0" smtClean="0"/>
              <a:t>  vrlo mali vremenski korak). </a:t>
            </a:r>
          </a:p>
          <a:p>
            <a:pPr>
              <a:buFontTx/>
              <a:buChar char="-"/>
            </a:pPr>
            <a:r>
              <a:rPr lang="hr-HR" sz="3200" dirty="0" smtClean="0"/>
              <a:t> Implicitan pristup: varijabla u trenutku </a:t>
            </a:r>
            <a:r>
              <a:rPr lang="hr-HR" sz="3200" i="1" dirty="0" smtClean="0"/>
              <a:t>j+1</a:t>
            </a:r>
            <a:r>
              <a:rPr lang="hr-HR" sz="3200" dirty="0" smtClean="0"/>
              <a:t> ovisi o </a:t>
            </a:r>
          </a:p>
          <a:p>
            <a:r>
              <a:rPr lang="hr-HR" sz="3200" dirty="0" smtClean="0"/>
              <a:t>  vrijednosti varijable u drugim čvorovima u trenutku  </a:t>
            </a:r>
          </a:p>
          <a:p>
            <a:r>
              <a:rPr lang="hr-HR" sz="3200" dirty="0" smtClean="0"/>
              <a:t>  </a:t>
            </a:r>
            <a:r>
              <a:rPr lang="hr-HR" sz="3200" i="1" dirty="0" smtClean="0"/>
              <a:t>j+1</a:t>
            </a:r>
            <a:r>
              <a:rPr lang="hr-HR" sz="3200" dirty="0" smtClean="0"/>
              <a:t>. (potreban “</a:t>
            </a:r>
            <a:r>
              <a:rPr lang="hr-HR" sz="3200" dirty="0" err="1" smtClean="0"/>
              <a:t>solver</a:t>
            </a:r>
            <a:r>
              <a:rPr lang="hr-HR" sz="3200" dirty="0" smtClean="0"/>
              <a:t>”). Jednadžbe mogu postati  </a:t>
            </a:r>
          </a:p>
          <a:p>
            <a:r>
              <a:rPr lang="hr-HR" sz="3200" dirty="0" smtClean="0"/>
              <a:t>  </a:t>
            </a:r>
            <a:r>
              <a:rPr lang="hr-HR" sz="3200" dirty="0" err="1" smtClean="0"/>
              <a:t>nelinerane</a:t>
            </a:r>
            <a:r>
              <a:rPr lang="hr-HR" sz="3200" dirty="0" smtClean="0"/>
              <a:t>.</a:t>
            </a:r>
          </a:p>
          <a:p>
            <a:pPr>
              <a:buFontTx/>
              <a:buChar char="-"/>
            </a:pPr>
            <a:r>
              <a:rPr lang="hr-HR" sz="3200" dirty="0" smtClean="0"/>
              <a:t> </a:t>
            </a:r>
            <a:r>
              <a:rPr lang="hr-HR" sz="3200" dirty="0" err="1" smtClean="0"/>
              <a:t>Semiimplicitan</a:t>
            </a:r>
            <a:r>
              <a:rPr lang="hr-HR" sz="3200" dirty="0" smtClean="0"/>
              <a:t> pristup: mješavina prethodnih   </a:t>
            </a:r>
          </a:p>
          <a:p>
            <a:r>
              <a:rPr lang="hr-HR" sz="3200" dirty="0" smtClean="0"/>
              <a:t>  (potreban “</a:t>
            </a:r>
            <a:r>
              <a:rPr lang="hr-HR" sz="3200" dirty="0" err="1" smtClean="0"/>
              <a:t>solver</a:t>
            </a:r>
            <a:r>
              <a:rPr lang="hr-HR" sz="3200" dirty="0" smtClean="0"/>
              <a:t>”). Moguće poboljšanje točnosti i  </a:t>
            </a:r>
          </a:p>
          <a:p>
            <a:r>
              <a:rPr lang="hr-HR" sz="3200" dirty="0" smtClean="0"/>
              <a:t>  </a:t>
            </a:r>
            <a:r>
              <a:rPr lang="hr-HR" sz="3200" dirty="0" err="1" smtClean="0"/>
              <a:t>linearizacija</a:t>
            </a:r>
            <a:r>
              <a:rPr lang="hr-HR" sz="3200" dirty="0" smtClean="0"/>
              <a:t> </a:t>
            </a:r>
            <a:r>
              <a:rPr lang="hr-HR" sz="3200" dirty="0" smtClean="0"/>
              <a:t>jednadžbi.</a:t>
            </a:r>
            <a:endParaRPr lang="hr-HR" sz="3200" dirty="0" smtClean="0"/>
          </a:p>
          <a:p>
            <a:pPr>
              <a:buFontTx/>
              <a:buChar char="-"/>
            </a:pPr>
            <a:endParaRPr lang="hr-H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Prostorna </a:t>
            </a:r>
            <a:r>
              <a:rPr lang="hr-HR" sz="4000" b="1" dirty="0" err="1" smtClean="0"/>
              <a:t>diskretizacija</a:t>
            </a:r>
            <a:endParaRPr lang="hr-HR" sz="4000" b="1" dirty="0" smtClean="0"/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5723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Prvi korak u provedbi numeričkog modeliranja </a:t>
            </a:r>
          </a:p>
          <a:p>
            <a:r>
              <a:rPr lang="hr-HR" sz="3600" dirty="0" smtClean="0"/>
              <a:t>  je podjela prostora na konačni broj domena  </a:t>
            </a:r>
          </a:p>
          <a:p>
            <a:r>
              <a:rPr lang="hr-HR" sz="3600" dirty="0" smtClean="0"/>
              <a:t>  (konačan broj stupnjeva slobode).</a:t>
            </a: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Dvije osnovne klase </a:t>
            </a:r>
            <a:r>
              <a:rPr lang="hr-HR" sz="3600" dirty="0" err="1" smtClean="0">
                <a:sym typeface="Symbol"/>
              </a:rPr>
              <a:t>diskretizacije</a:t>
            </a:r>
            <a:r>
              <a:rPr lang="hr-HR" sz="3600" dirty="0" smtClean="0">
                <a:sym typeface="Symbol"/>
              </a:rPr>
              <a:t> prostora:</a:t>
            </a:r>
          </a:p>
          <a:p>
            <a:r>
              <a:rPr lang="hr-HR" sz="3600" dirty="0" smtClean="0">
                <a:sym typeface="Symbol"/>
              </a:rPr>
              <a:t>  strukturirana i nestrukturirana mreža.</a:t>
            </a: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Generiranje mreže obavlja se uglavnom  </a:t>
            </a:r>
          </a:p>
          <a:p>
            <a:r>
              <a:rPr lang="hr-HR" sz="3600" dirty="0" smtClean="0">
                <a:sym typeface="Symbol"/>
              </a:rPr>
              <a:t>  automatskim mrežnim generatorima.</a:t>
            </a:r>
          </a:p>
          <a:p>
            <a:pPr>
              <a:buFontTx/>
              <a:buChar char="-"/>
            </a:pPr>
            <a:r>
              <a:rPr lang="hr-HR" sz="3600" dirty="0" smtClean="0">
                <a:sym typeface="Symbol"/>
              </a:rPr>
              <a:t> Izbor i adaptacija mreže odnosno </a:t>
            </a:r>
            <a:r>
              <a:rPr lang="hr-HR" sz="3600" dirty="0" err="1" smtClean="0">
                <a:sym typeface="Symbol"/>
              </a:rPr>
              <a:t>diskretizacije</a:t>
            </a:r>
            <a:endParaRPr lang="hr-HR" sz="3600" dirty="0" smtClean="0">
              <a:sym typeface="Symbol"/>
            </a:endParaRPr>
          </a:p>
          <a:p>
            <a:r>
              <a:rPr lang="hr-HR" sz="3600" dirty="0" smtClean="0">
                <a:sym typeface="Symbol"/>
              </a:rPr>
              <a:t>  je temeljni i vrlo bitak korak u </a:t>
            </a:r>
            <a:r>
              <a:rPr lang="hr-HR" sz="3600" dirty="0" err="1" smtClean="0">
                <a:sym typeface="Symbol"/>
              </a:rPr>
              <a:t>cijelokupnoj</a:t>
            </a:r>
            <a:r>
              <a:rPr lang="hr-HR" sz="3600" dirty="0" smtClean="0">
                <a:sym typeface="Symbol"/>
              </a:rPr>
              <a:t> </a:t>
            </a:r>
          </a:p>
          <a:p>
            <a:r>
              <a:rPr lang="hr-HR" sz="3600" dirty="0" smtClean="0">
                <a:sym typeface="Symbol"/>
              </a:rPr>
              <a:t>  provedbi “CFL”.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57232"/>
            <a:ext cx="5786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Svaki element i svaki </a:t>
            </a:r>
          </a:p>
          <a:p>
            <a:r>
              <a:rPr lang="hr-HR" sz="3600" dirty="0" smtClean="0"/>
              <a:t>  čvor može se identificirati </a:t>
            </a:r>
          </a:p>
          <a:p>
            <a:r>
              <a:rPr lang="hr-HR" sz="3600" dirty="0" smtClean="0"/>
              <a:t> sa </a:t>
            </a:r>
            <a:r>
              <a:rPr lang="hr-HR" sz="3600" i="1" dirty="0" err="1" smtClean="0"/>
              <a:t>n</a:t>
            </a:r>
            <a:r>
              <a:rPr lang="hr-HR" sz="2400" i="1" dirty="0" err="1" smtClean="0"/>
              <a:t>dim</a:t>
            </a:r>
            <a:r>
              <a:rPr lang="hr-HR" sz="3200" dirty="0" smtClean="0"/>
              <a:t> “</a:t>
            </a:r>
            <a:r>
              <a:rPr lang="hr-HR" sz="3200" dirty="0" err="1" smtClean="0"/>
              <a:t>pointerom</a:t>
            </a:r>
            <a:r>
              <a:rPr lang="hr-HR" sz="3200" dirty="0" smtClean="0"/>
              <a:t>” </a:t>
            </a:r>
            <a:endParaRPr lang="hr-HR" sz="3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8748" y="714356"/>
            <a:ext cx="4075252" cy="208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714752"/>
            <a:ext cx="3431803" cy="212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3286124"/>
            <a:ext cx="50720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Podtipovi strukturiranih</a:t>
            </a:r>
          </a:p>
          <a:p>
            <a:r>
              <a:rPr lang="hr-HR" sz="3600" dirty="0" smtClean="0"/>
              <a:t>  mreža su:</a:t>
            </a:r>
          </a:p>
          <a:p>
            <a:r>
              <a:rPr lang="hr-HR" sz="3600" dirty="0" smtClean="0"/>
              <a:t>   	- regularne mreže</a:t>
            </a:r>
          </a:p>
          <a:p>
            <a:r>
              <a:rPr lang="hr-HR" sz="3600" dirty="0" smtClean="0"/>
              <a:t>   	- </a:t>
            </a:r>
            <a:r>
              <a:rPr lang="hr-HR" sz="3600" dirty="0" err="1" smtClean="0"/>
              <a:t>ortogonalne</a:t>
            </a:r>
            <a:r>
              <a:rPr lang="hr-HR" sz="3600" dirty="0" smtClean="0"/>
              <a:t> mreže</a:t>
            </a:r>
          </a:p>
          <a:p>
            <a:r>
              <a:rPr lang="hr-HR" sz="3600" dirty="0" smtClean="0"/>
              <a:t>   	- zakrivljene mreže 	 </a:t>
            </a:r>
          </a:p>
          <a:p>
            <a:r>
              <a:rPr lang="hr-HR" sz="3600" dirty="0" smtClean="0"/>
              <a:t>           (</a:t>
            </a:r>
            <a:r>
              <a:rPr lang="hr-HR" sz="3600" dirty="0" err="1" smtClean="0"/>
              <a:t>curvlinear</a:t>
            </a:r>
            <a:r>
              <a:rPr lang="hr-HR" sz="3600" dirty="0" smtClean="0"/>
              <a:t> </a:t>
            </a:r>
            <a:r>
              <a:rPr lang="hr-HR" sz="3600" dirty="0" err="1" smtClean="0"/>
              <a:t>grids</a:t>
            </a:r>
            <a:r>
              <a:rPr lang="hr-HR" sz="3600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Prednosti i nedostaci 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57232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Relativno malo potrebne memorije za </a:t>
            </a:r>
          </a:p>
          <a:p>
            <a:r>
              <a:rPr lang="hr-HR" sz="3600" dirty="0" smtClean="0"/>
              <a:t>  pohranjivanje.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Jednostavne promjene i administriranje mreža.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Slaba geometrijska fleksibilnost.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Nije prikladna u slučaju primjene pokretnih  </a:t>
            </a:r>
          </a:p>
          <a:p>
            <a:r>
              <a:rPr lang="hr-HR" sz="3600" dirty="0" smtClean="0"/>
              <a:t>  granica (“</a:t>
            </a:r>
            <a:r>
              <a:rPr lang="hr-HR" sz="3600" dirty="0" err="1" smtClean="0"/>
              <a:t>movable</a:t>
            </a:r>
            <a:r>
              <a:rPr lang="hr-HR" sz="3600" dirty="0" smtClean="0"/>
              <a:t> </a:t>
            </a:r>
            <a:r>
              <a:rPr lang="hr-HR" sz="3600" dirty="0" err="1" smtClean="0"/>
              <a:t>boundaries</a:t>
            </a:r>
            <a:r>
              <a:rPr lang="hr-HR" sz="3600" dirty="0" smtClean="0"/>
              <a:t>”).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“</a:t>
            </a:r>
            <a:r>
              <a:rPr lang="hr-HR" sz="4000" b="1" dirty="0" err="1" smtClean="0"/>
              <a:t>Multi</a:t>
            </a:r>
            <a:r>
              <a:rPr lang="hr-HR" sz="4000" b="1" dirty="0" smtClean="0"/>
              <a:t>-</a:t>
            </a:r>
            <a:r>
              <a:rPr lang="hr-HR" sz="4000" b="1" dirty="0" err="1" smtClean="0"/>
              <a:t>block</a:t>
            </a:r>
            <a:r>
              <a:rPr lang="hr-HR" sz="4000" b="1" dirty="0" smtClean="0"/>
              <a:t>” 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57232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Isključeni neki nedostaci generalnih</a:t>
            </a:r>
          </a:p>
          <a:p>
            <a:r>
              <a:rPr lang="hr-HR" sz="3600" dirty="0" smtClean="0"/>
              <a:t>  strukturiranih mreža (povećana geometrijska  </a:t>
            </a:r>
          </a:p>
          <a:p>
            <a:r>
              <a:rPr lang="hr-HR" sz="3600" dirty="0" smtClean="0"/>
              <a:t>  fleksibilnost).</a:t>
            </a:r>
          </a:p>
          <a:p>
            <a:pPr>
              <a:buFontTx/>
              <a:buChar char="-"/>
            </a:pPr>
            <a:r>
              <a:rPr lang="hr-HR" sz="3600" dirty="0" smtClean="0"/>
              <a:t> Potrebne su dodatne intervencije i adaptacije</a:t>
            </a:r>
          </a:p>
          <a:p>
            <a:r>
              <a:rPr lang="hr-HR" sz="3600" dirty="0" smtClean="0"/>
              <a:t>  na području </a:t>
            </a:r>
            <a:r>
              <a:rPr lang="hr-HR" sz="3600" dirty="0" err="1" smtClean="0"/>
              <a:t>prelaza</a:t>
            </a:r>
            <a:r>
              <a:rPr lang="hr-HR" sz="3600" dirty="0" smtClean="0"/>
              <a:t> iz mreže jedne gustoće u</a:t>
            </a:r>
          </a:p>
          <a:p>
            <a:r>
              <a:rPr lang="hr-HR" sz="3600" dirty="0" smtClean="0"/>
              <a:t>  mrežu druge gustoće.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9203" y="3692062"/>
            <a:ext cx="3729077" cy="31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Nestrukturirane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57232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Broj elemenata i komunikacija sa susjednim</a:t>
            </a:r>
          </a:p>
          <a:p>
            <a:r>
              <a:rPr lang="hr-HR" sz="3600" dirty="0" smtClean="0"/>
              <a:t>  elementima nije prethodno određena.</a:t>
            </a:r>
          </a:p>
          <a:p>
            <a:endParaRPr lang="hr-HR" sz="3600" dirty="0" smtClean="0"/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Osim koordinata čvorova </a:t>
            </a:r>
          </a:p>
          <a:p>
            <a:r>
              <a:rPr lang="hr-HR" sz="3600" dirty="0" smtClean="0"/>
              <a:t>  potrebno je uspostaviti i </a:t>
            </a:r>
          </a:p>
          <a:p>
            <a:r>
              <a:rPr lang="hr-HR" sz="3600" dirty="0" smtClean="0"/>
              <a:t>  indeksiranje elemenata.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064361"/>
            <a:ext cx="4143372" cy="47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Prednosti i nedostaci nestrukturirane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428736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Povoljna za kompleksne i pokretne rubove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Geometrijska fleksibilnost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Značajniji zahtjevi memorijskog pohranjivanja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Zahtjevnije administriranje i manipuliranje</a:t>
            </a:r>
          </a:p>
          <a:p>
            <a:endParaRPr lang="hr-HR" sz="3600" dirty="0" smtClean="0"/>
          </a:p>
          <a:p>
            <a:pPr>
              <a:buFontTx/>
              <a:buChar char="-"/>
            </a:pPr>
            <a:r>
              <a:rPr lang="hr-HR" sz="3600" dirty="0" smtClean="0"/>
              <a:t> Duže vrijeme proračuna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Generiranje nestrukturirane mreže</a:t>
            </a:r>
          </a:p>
          <a:p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71546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3600" dirty="0" smtClean="0"/>
              <a:t> Uglavnom se koriste dva tipa generatora:</a:t>
            </a:r>
          </a:p>
          <a:p>
            <a:r>
              <a:rPr lang="hr-HR" sz="3600" dirty="0" smtClean="0"/>
              <a:t>  algebarski generatori mreža i generatori mreža  </a:t>
            </a:r>
          </a:p>
          <a:p>
            <a:r>
              <a:rPr lang="hr-HR" sz="3600" dirty="0" smtClean="0"/>
              <a:t>  bazirani na PDE.</a:t>
            </a:r>
          </a:p>
          <a:p>
            <a:pPr>
              <a:buFontTx/>
              <a:buChar char="-"/>
            </a:pPr>
            <a:r>
              <a:rPr lang="hr-HR" sz="3600" dirty="0" smtClean="0"/>
              <a:t> Algebarski generatori koriste jednostavne</a:t>
            </a:r>
          </a:p>
          <a:p>
            <a:r>
              <a:rPr lang="hr-HR" sz="3600" dirty="0" smtClean="0"/>
              <a:t>  algebarske algoritme u provedbi generiranja. </a:t>
            </a:r>
          </a:p>
          <a:p>
            <a:pPr>
              <a:buFontTx/>
              <a:buChar char="-"/>
            </a:pPr>
            <a:r>
              <a:rPr lang="hr-HR" sz="3600" dirty="0" smtClean="0"/>
              <a:t> Eliptički i </a:t>
            </a:r>
            <a:r>
              <a:rPr lang="hr-HR" sz="3600" dirty="0" err="1" smtClean="0"/>
              <a:t>hiperbolni</a:t>
            </a:r>
            <a:r>
              <a:rPr lang="hr-HR" sz="3600" dirty="0" smtClean="0"/>
              <a:t> generatori inicijalno se</a:t>
            </a:r>
          </a:p>
          <a:p>
            <a:r>
              <a:rPr lang="hr-HR" sz="3600" dirty="0" smtClean="0"/>
              <a:t>  uspostavljaju s jednostavnom strukturom te  </a:t>
            </a:r>
          </a:p>
          <a:p>
            <a:r>
              <a:rPr lang="hr-HR" sz="3600" dirty="0" smtClean="0"/>
              <a:t>  se  transformiraju o odnosu na PDE (efektivni  </a:t>
            </a:r>
          </a:p>
          <a:p>
            <a:r>
              <a:rPr lang="hr-HR" sz="3600" dirty="0" smtClean="0"/>
              <a:t>  rubovi postaju rubni uvjeti od PDE).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1026</Words>
  <Application>Microsoft Office PowerPoint</Application>
  <PresentationFormat>On-screen Show (4:3)</PresentationFormat>
  <Paragraphs>181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Modeliranje u hidrotehnici</dc:title>
  <dc:creator>user</dc:creator>
  <cp:lastModifiedBy>user</cp:lastModifiedBy>
  <cp:revision>81</cp:revision>
  <dcterms:created xsi:type="dcterms:W3CDTF">2012-04-11T09:38:07Z</dcterms:created>
  <dcterms:modified xsi:type="dcterms:W3CDTF">2017-10-03T09:26:16Z</dcterms:modified>
</cp:coreProperties>
</file>