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309" r:id="rId3"/>
    <p:sldId id="311" r:id="rId4"/>
    <p:sldId id="312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8" r:id="rId19"/>
    <p:sldId id="329" r:id="rId20"/>
    <p:sldId id="331" r:id="rId21"/>
    <p:sldId id="332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3" autoAdjust="0"/>
    <p:restoredTop sz="94660" autoAdjust="0"/>
  </p:normalViewPr>
  <p:slideViewPr>
    <p:cSldViewPr>
      <p:cViewPr>
        <p:scale>
          <a:sx n="120" d="100"/>
          <a:sy n="120" d="100"/>
        </p:scale>
        <p:origin x="-137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19.wmf"/><Relationship Id="rId4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19.wmf"/><Relationship Id="rId1" Type="http://schemas.openxmlformats.org/officeDocument/2006/relationships/image" Target="../media/image28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19.wmf"/><Relationship Id="rId1" Type="http://schemas.openxmlformats.org/officeDocument/2006/relationships/image" Target="../media/image28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28.wmf"/><Relationship Id="rId6" Type="http://schemas.openxmlformats.org/officeDocument/2006/relationships/image" Target="../media/image36.wmf"/><Relationship Id="rId5" Type="http://schemas.openxmlformats.org/officeDocument/2006/relationships/image" Target="../media/image30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28.wmf"/><Relationship Id="rId6" Type="http://schemas.openxmlformats.org/officeDocument/2006/relationships/image" Target="../media/image36.wmf"/><Relationship Id="rId5" Type="http://schemas.openxmlformats.org/officeDocument/2006/relationships/image" Target="../media/image30.wmf"/><Relationship Id="rId4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3.10.2017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4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1.bin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0.bin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e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Relationship Id="rId14" Type="http://schemas.openxmlformats.org/officeDocument/2006/relationships/oleObject" Target="../embeddings/oleObject4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</a:t>
            </a:r>
            <a:r>
              <a:rPr lang="en-US" sz="2800" b="1" dirty="0" smtClean="0"/>
              <a:t>met</a:t>
            </a:r>
            <a:r>
              <a:rPr lang="hr-HR" sz="2800" b="1" dirty="0" smtClean="0"/>
              <a:t>oda</a:t>
            </a:r>
            <a:r>
              <a:rPr lang="en-US" sz="2800" b="1" dirty="0" smtClean="0"/>
              <a:t> </a:t>
            </a:r>
            <a:r>
              <a:rPr lang="hr-HR" sz="2800" b="1" dirty="0" smtClean="0"/>
              <a:t>za </a:t>
            </a:r>
            <a:r>
              <a:rPr lang="hr-HR" sz="2800" b="1" dirty="0" err="1" smtClean="0"/>
              <a:t>konvektivno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difuzivne</a:t>
            </a:r>
            <a:r>
              <a:rPr lang="hr-HR" sz="2800" b="1" dirty="0" smtClean="0"/>
              <a:t> probleme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7148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problemima u kojima strujanje igra važnu ulogu </a:t>
            </a:r>
            <a:r>
              <a:rPr lang="hr-HR" sz="2400" dirty="0" err="1" smtClean="0"/>
              <a:t>konvekcija</a:t>
            </a:r>
            <a:r>
              <a:rPr lang="hr-HR" sz="2400" dirty="0" smtClean="0"/>
              <a:t> mora biti uzeta u obzir (difuzija je uvijek prisutna uz </a:t>
            </a:r>
            <a:r>
              <a:rPr lang="hr-HR" sz="2400" dirty="0" err="1" smtClean="0"/>
              <a:t>konvekciju</a:t>
            </a:r>
            <a:r>
              <a:rPr lang="hr-HR" sz="2400" dirty="0" smtClean="0"/>
              <a:t>)</a:t>
            </a:r>
            <a:r>
              <a:rPr lang="en-US" sz="2400" dirty="0" smtClean="0"/>
              <a:t>.</a:t>
            </a:r>
            <a:r>
              <a:rPr lang="hr-HR" sz="2400" dirty="0" smtClean="0"/>
              <a:t> Stacionarna</a:t>
            </a:r>
            <a:r>
              <a:rPr lang="en-US" sz="2400" dirty="0" smtClean="0"/>
              <a:t> </a:t>
            </a:r>
            <a:r>
              <a:rPr lang="hr-HR" sz="2400" dirty="0" err="1" smtClean="0"/>
              <a:t>konvektivno</a:t>
            </a:r>
            <a:r>
              <a:rPr lang="hr-HR" sz="2400" dirty="0" smtClean="0"/>
              <a:t>-</a:t>
            </a:r>
            <a:r>
              <a:rPr lang="hr-HR" sz="2400" dirty="0" err="1" smtClean="0"/>
              <a:t>difuzivna</a:t>
            </a:r>
            <a:r>
              <a:rPr lang="hr-HR" sz="2400" dirty="0" smtClean="0"/>
              <a:t> jednadžba </a:t>
            </a:r>
            <a:r>
              <a:rPr lang="en-US" sz="2400" dirty="0" smtClean="0"/>
              <a:t> </a:t>
            </a:r>
            <a:r>
              <a:rPr lang="hr-HR" sz="2400" dirty="0" smtClean="0"/>
              <a:t>je izvedena iz jednadžbe pronosa za opću karakteristiku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, uz </a:t>
            </a:r>
            <a:r>
              <a:rPr lang="hr-HR" sz="2400" dirty="0" err="1" smtClean="0"/>
              <a:t>zanemarenje</a:t>
            </a:r>
            <a:r>
              <a:rPr lang="hr-HR" sz="2400" dirty="0" smtClean="0"/>
              <a:t>  </a:t>
            </a:r>
            <a:r>
              <a:rPr lang="hr-HR" sz="2400" dirty="0" err="1" smtClean="0"/>
              <a:t>tranzijentnog</a:t>
            </a:r>
            <a:r>
              <a:rPr lang="hr-HR" sz="2400" dirty="0" smtClean="0"/>
              <a:t> člana: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Formalnom integracijom po kontrolnom volumenu dobiva se: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Lijeva strana- ukupni </a:t>
            </a:r>
            <a:r>
              <a:rPr lang="hr-HR" sz="2400" dirty="0" err="1" smtClean="0"/>
              <a:t>konvektivni</a:t>
            </a:r>
            <a:r>
              <a:rPr lang="hr-HR" sz="2400" dirty="0" smtClean="0"/>
              <a:t> protok;</a:t>
            </a:r>
          </a:p>
          <a:p>
            <a:r>
              <a:rPr lang="hr-HR" sz="2400" dirty="0" smtClean="0"/>
              <a:t>Desna strana – ukupni </a:t>
            </a:r>
            <a:r>
              <a:rPr lang="hr-HR" sz="2400" dirty="0" err="1" smtClean="0"/>
              <a:t>difuzivni</a:t>
            </a:r>
            <a:r>
              <a:rPr lang="hr-HR" sz="2400" dirty="0" smtClean="0"/>
              <a:t> protok te generiranje (izvor) ili destrukcija (ponor)</a:t>
            </a:r>
            <a:r>
              <a:rPr lang="en-US" sz="2400" dirty="0" smtClean="0"/>
              <a:t> </a:t>
            </a:r>
            <a:r>
              <a:rPr lang="hr-HR" sz="2400" dirty="0" smtClean="0"/>
              <a:t>karakteristike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unutar kontrolnog volumena.</a:t>
            </a:r>
          </a:p>
          <a:p>
            <a:endParaRPr lang="hr-HR" sz="1200" dirty="0" smtClean="0"/>
          </a:p>
          <a:p>
            <a:r>
              <a:rPr lang="hr-HR" sz="2400" dirty="0" smtClean="0"/>
              <a:t>Principijelni problem u </a:t>
            </a:r>
            <a:r>
              <a:rPr lang="hr-HR" sz="2400" dirty="0" err="1" smtClean="0"/>
              <a:t>diskretizaciji</a:t>
            </a:r>
            <a:r>
              <a:rPr lang="hr-HR" sz="2400" dirty="0" smtClean="0"/>
              <a:t> </a:t>
            </a:r>
            <a:r>
              <a:rPr lang="hr-HR" sz="2400" dirty="0" err="1" smtClean="0"/>
              <a:t>konvektivnog</a:t>
            </a:r>
            <a:r>
              <a:rPr lang="hr-HR" sz="2400" dirty="0" smtClean="0"/>
              <a:t> člana je proračun vrijednosti karakteristike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 na rubovima (licima) kontrolnog volumena i </a:t>
            </a:r>
            <a:r>
              <a:rPr lang="hr-HR" sz="2400" dirty="0" err="1" smtClean="0"/>
              <a:t>konvektivni</a:t>
            </a:r>
            <a:r>
              <a:rPr lang="hr-HR" sz="2400" dirty="0" smtClean="0"/>
              <a:t> protok kroz te rubove</a:t>
            </a:r>
            <a:r>
              <a:rPr lang="en-US" sz="2400" dirty="0" smtClean="0"/>
              <a:t>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732240" y="2132856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30)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32240" y="3212976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31)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93925" y="2247900"/>
          <a:ext cx="3116263" cy="393700"/>
        </p:xfrm>
        <a:graphic>
          <a:graphicData uri="http://schemas.openxmlformats.org/presentationml/2006/ole">
            <p:oleObj spid="_x0000_s7244" name="Equation" r:id="rId3" imgW="1954951" imgH="25389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85638346"/>
              </p:ext>
            </p:extLst>
          </p:nvPr>
        </p:nvGraphicFramePr>
        <p:xfrm>
          <a:off x="1711325" y="3403600"/>
          <a:ext cx="4148138" cy="635000"/>
        </p:xfrm>
        <a:graphic>
          <a:graphicData uri="http://schemas.openxmlformats.org/presentationml/2006/ole">
            <p:oleObj spid="_x0000_s7245" name="Equation" r:id="rId4" imgW="3136900" imgH="4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7025"/>
            <a:ext cx="9324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Sustav</a:t>
            </a:r>
            <a:r>
              <a:rPr lang="en-US" sz="2400" dirty="0" smtClean="0"/>
              <a:t> </a:t>
            </a:r>
            <a:r>
              <a:rPr lang="hr-HR" sz="2400" dirty="0" smtClean="0"/>
              <a:t>jednadžbi za </a:t>
            </a:r>
            <a:r>
              <a:rPr lang="hr-HR" sz="2400" dirty="0" smtClean="0">
                <a:solidFill>
                  <a:srgbClr val="FF0000"/>
                </a:solidFill>
              </a:rPr>
              <a:t>Slučaj 1 </a:t>
            </a:r>
            <a:r>
              <a:rPr lang="hr-HR" sz="2400" dirty="0" smtClean="0"/>
              <a:t>daje rješenje prikazano na slici, uz usporedbu analitičkog i numeričkog rješenja :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- 1D stacionarna </a:t>
            </a:r>
            <a:r>
              <a:rPr lang="hr-HR" sz="2800" b="1" dirty="0" err="1" smtClean="0"/>
              <a:t>konvekcija</a:t>
            </a:r>
            <a:r>
              <a:rPr lang="hr-HR" sz="2800" b="1" dirty="0" smtClean="0"/>
              <a:t>-difuzija</a:t>
            </a:r>
            <a:endParaRPr lang="hr-HR" sz="2800" b="1" dirty="0"/>
          </a:p>
        </p:txBody>
      </p:sp>
      <p:pic>
        <p:nvPicPr>
          <p:cNvPr id="12330" name="Picture 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5616624" cy="209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1" name="Picture 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581128"/>
            <a:ext cx="5616624" cy="209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0" y="3645024"/>
            <a:ext cx="9324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Sustav</a:t>
            </a:r>
            <a:r>
              <a:rPr lang="en-US" sz="2400" dirty="0" smtClean="0"/>
              <a:t> </a:t>
            </a:r>
            <a:r>
              <a:rPr lang="hr-HR" sz="2400" dirty="0" smtClean="0"/>
              <a:t>jednadžbi za </a:t>
            </a:r>
            <a:r>
              <a:rPr lang="hr-HR" sz="2400" dirty="0" smtClean="0">
                <a:solidFill>
                  <a:srgbClr val="FF0000"/>
                </a:solidFill>
              </a:rPr>
              <a:t>Slučaj 2 </a:t>
            </a:r>
            <a:r>
              <a:rPr lang="hr-HR" sz="2400" dirty="0" smtClean="0"/>
              <a:t>daje rješenje prikazano na slici, uz usporedbu analitičkog i numeričkog rješenja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93245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</a:t>
            </a:r>
            <a:r>
              <a:rPr lang="en-US" sz="2400" dirty="0" smtClean="0"/>
              <a:t>hem</a:t>
            </a:r>
            <a:r>
              <a:rPr lang="hr-HR" sz="2400" dirty="0" smtClean="0"/>
              <a:t>a centralnih diferencija</a:t>
            </a:r>
            <a:r>
              <a:rPr lang="en-US" sz="2400" dirty="0" smtClean="0"/>
              <a:t> </a:t>
            </a:r>
            <a:r>
              <a:rPr lang="hr-HR" sz="2400" dirty="0" smtClean="0"/>
              <a:t>rezultira rješenjem koje oscilira oko točnog rješenja za </a:t>
            </a:r>
            <a:r>
              <a:rPr lang="hr-HR" sz="2400" dirty="0" smtClean="0">
                <a:solidFill>
                  <a:srgbClr val="FF0000"/>
                </a:solidFill>
              </a:rPr>
              <a:t>Slučaj  2</a:t>
            </a:r>
            <a:r>
              <a:rPr lang="en-US" sz="2400" dirty="0" smtClean="0"/>
              <a:t>. </a:t>
            </a:r>
            <a:r>
              <a:rPr lang="hr-HR" sz="2400" dirty="0" smtClean="0"/>
              <a:t>Ponavljamo provedenu proceduru uz povećani broj proračunskih čvorova na međusobnoj udaljenosti </a:t>
            </a:r>
            <a:r>
              <a:rPr lang="el-GR" sz="2400" i="1" dirty="0">
                <a:sym typeface="Symbol"/>
              </a:rPr>
              <a:t></a:t>
            </a:r>
            <a:r>
              <a:rPr lang="hr-HR" sz="2400" i="1" dirty="0" smtClean="0"/>
              <a:t>x </a:t>
            </a:r>
            <a:r>
              <a:rPr lang="hr-HR" sz="2400" dirty="0" smtClean="0"/>
              <a:t>= 0.25 (20 čvorova).</a:t>
            </a:r>
            <a:endParaRPr lang="hr-HR" sz="1200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hr-HR" sz="2400" dirty="0" smtClean="0">
                <a:solidFill>
                  <a:srgbClr val="FF0000"/>
                </a:solidFill>
              </a:rPr>
              <a:t>Slučaj 3</a:t>
            </a:r>
            <a:r>
              <a:rPr lang="hr-HR" sz="2400" dirty="0" smtClean="0"/>
              <a:t>: </a:t>
            </a:r>
          </a:p>
          <a:p>
            <a:pPr marL="514350" indent="-514350"/>
            <a:r>
              <a:rPr lang="el-GR" sz="2400" i="1" dirty="0">
                <a:sym typeface="Symbol"/>
              </a:rPr>
              <a:t></a:t>
            </a:r>
            <a:r>
              <a:rPr lang="hr-HR" sz="2400" i="1" dirty="0" smtClean="0"/>
              <a:t>x </a:t>
            </a:r>
            <a:r>
              <a:rPr lang="hr-HR" sz="2400" dirty="0" smtClean="0"/>
              <a:t>= 0.25 ; </a:t>
            </a:r>
          </a:p>
          <a:p>
            <a:pPr marL="514350" indent="-514350"/>
            <a:r>
              <a:rPr lang="en-US" sz="2400" i="1" dirty="0" smtClean="0"/>
              <a:t>u </a:t>
            </a:r>
            <a:r>
              <a:rPr lang="en-US" sz="2400" dirty="0" smtClean="0"/>
              <a:t>= </a:t>
            </a:r>
            <a:r>
              <a:rPr lang="hr-HR" sz="2400" dirty="0" smtClean="0"/>
              <a:t>0.003</a:t>
            </a:r>
            <a:r>
              <a:rPr lang="en-US" sz="2400" dirty="0" smtClean="0"/>
              <a:t> m/s</a:t>
            </a:r>
            <a:r>
              <a:rPr lang="hr-HR" sz="2400" dirty="0" smtClean="0"/>
              <a:t> ;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pPr marL="514350" indent="-514350"/>
            <a:r>
              <a:rPr lang="en-US" sz="2400" i="1" dirty="0" smtClean="0"/>
              <a:t>F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ρu</a:t>
            </a:r>
            <a:r>
              <a:rPr lang="en-US" sz="2400" i="1" dirty="0" smtClean="0"/>
              <a:t> </a:t>
            </a:r>
            <a:r>
              <a:rPr lang="en-US" sz="2400" dirty="0" smtClean="0"/>
              <a:t>= </a:t>
            </a:r>
            <a:r>
              <a:rPr lang="hr-HR" sz="2400" dirty="0" smtClean="0"/>
              <a:t>3 ;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pPr marL="514350" indent="-514350"/>
            <a:r>
              <a:rPr lang="en-US" sz="2400" i="1" dirty="0" smtClean="0"/>
              <a:t>D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</a:t>
            </a:r>
            <a:r>
              <a:rPr lang="hr-HR" sz="2400" dirty="0" smtClean="0"/>
              <a:t> 2.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34290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Usporedba analitičkih i numeričkih rezultata ukazuje na poboljšanje rezultata proračuna. </a:t>
            </a:r>
            <a:r>
              <a:rPr lang="hr-HR" sz="2400" dirty="0" err="1" smtClean="0"/>
              <a:t>Progušćenje</a:t>
            </a:r>
            <a:r>
              <a:rPr lang="hr-HR" sz="2400" dirty="0" smtClean="0"/>
              <a:t> proračunske mreže također smanjuje omjer </a:t>
            </a:r>
            <a:r>
              <a:rPr lang="en-US" sz="2400" i="1" dirty="0" smtClean="0"/>
              <a:t>F/D</a:t>
            </a:r>
            <a:r>
              <a:rPr lang="hr-HR" sz="2400" i="1" dirty="0" smtClean="0"/>
              <a:t> </a:t>
            </a:r>
            <a:r>
              <a:rPr lang="hr-HR" sz="2400" dirty="0" smtClean="0"/>
              <a:t>sa</a:t>
            </a:r>
            <a:r>
              <a:rPr lang="en-US" sz="2400" dirty="0" smtClean="0"/>
              <a:t> </a:t>
            </a:r>
            <a:r>
              <a:rPr lang="hr-HR" sz="2400" dirty="0" smtClean="0"/>
              <a:t>3</a:t>
            </a:r>
            <a:r>
              <a:rPr lang="en-US" sz="2400" dirty="0" smtClean="0"/>
              <a:t> </a:t>
            </a:r>
            <a:r>
              <a:rPr lang="hr-HR" sz="2400" dirty="0" smtClean="0"/>
              <a:t>na</a:t>
            </a:r>
            <a:r>
              <a:rPr lang="en-US" sz="2400" dirty="0" smtClean="0"/>
              <a:t> 1.</a:t>
            </a:r>
            <a:r>
              <a:rPr lang="hr-HR" sz="2400" dirty="0" smtClean="0"/>
              <a:t>5</a:t>
            </a:r>
            <a:r>
              <a:rPr lang="en-US" sz="2400" dirty="0" smtClean="0"/>
              <a:t>. </a:t>
            </a:r>
            <a:r>
              <a:rPr lang="hr-HR" sz="2400" dirty="0" smtClean="0"/>
              <a:t>Zaključno, shema centralnih diferencija daje</a:t>
            </a:r>
            <a:r>
              <a:rPr lang="en-US" sz="2400" dirty="0" smtClean="0"/>
              <a:t> </a:t>
            </a:r>
            <a:r>
              <a:rPr lang="hr-HR" sz="2400" dirty="0" smtClean="0"/>
              <a:t>točnije </a:t>
            </a:r>
            <a:r>
              <a:rPr lang="en-US" sz="2400" dirty="0" smtClean="0"/>
              <a:t>re</a:t>
            </a:r>
            <a:r>
              <a:rPr lang="hr-HR" sz="2400" dirty="0" err="1" smtClean="0"/>
              <a:t>zultate</a:t>
            </a:r>
            <a:r>
              <a:rPr lang="en-US" sz="2400" dirty="0" smtClean="0"/>
              <a:t> </a:t>
            </a:r>
            <a:r>
              <a:rPr lang="hr-HR" sz="2400" dirty="0" smtClean="0"/>
              <a:t>kada je omjer </a:t>
            </a:r>
            <a:r>
              <a:rPr lang="en-US" sz="2400" i="1" dirty="0" smtClean="0"/>
              <a:t>F/D </a:t>
            </a:r>
            <a:r>
              <a:rPr lang="hr-HR" sz="2400" dirty="0" smtClean="0"/>
              <a:t>manji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69313754"/>
              </p:ext>
            </p:extLst>
          </p:nvPr>
        </p:nvGraphicFramePr>
        <p:xfrm>
          <a:off x="2554475" y="1772816"/>
          <a:ext cx="6373374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2"/>
                <a:gridCol w="936104"/>
                <a:gridCol w="936104"/>
                <a:gridCol w="1080120"/>
                <a:gridCol w="936104"/>
                <a:gridCol w="1764860"/>
              </a:tblGrid>
              <a:tr h="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245422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</a:p>
                    <a:p>
                      <a:pPr algn="ctr"/>
                      <a:r>
                        <a:rPr lang="hr-HR" dirty="0" smtClean="0"/>
                        <a:t>2-19</a:t>
                      </a:r>
                    </a:p>
                    <a:p>
                      <a:pPr algn="ctr"/>
                      <a:r>
                        <a:rPr lang="hr-HR" dirty="0" smtClean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3.5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0.5</a:t>
                      </a:r>
                    </a:p>
                    <a:p>
                      <a:pPr algn="r"/>
                      <a:r>
                        <a:rPr lang="hr-HR" dirty="0" smtClean="0"/>
                        <a:t>0.5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aseline="0" dirty="0" smtClean="0"/>
                        <a:t>70</a:t>
                      </a:r>
                      <a:endParaRPr lang="hr-HR" baseline="-25000" dirty="0" smtClean="0"/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sz="1800" i="0" baseline="0" dirty="0" smtClean="0">
                          <a:sym typeface="Symbol"/>
                        </a:rPr>
                        <a:t>7</a:t>
                      </a:r>
                      <a:endParaRPr lang="hr-HR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-7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-7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7.5</a:t>
                      </a:r>
                    </a:p>
                    <a:p>
                      <a:pPr algn="ctr"/>
                      <a:r>
                        <a:rPr lang="hr-HR" dirty="0" smtClean="0"/>
                        <a:t>4</a:t>
                      </a:r>
                    </a:p>
                    <a:p>
                      <a:pPr algn="ctr"/>
                      <a:r>
                        <a:rPr lang="hr-HR" dirty="0" smtClean="0"/>
                        <a:t>10.5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2954841"/>
              </p:ext>
            </p:extLst>
          </p:nvPr>
        </p:nvGraphicFramePr>
        <p:xfrm>
          <a:off x="2627784" y="1772816"/>
          <a:ext cx="511175" cy="295275"/>
        </p:xfrm>
        <a:graphic>
          <a:graphicData uri="http://schemas.openxmlformats.org/presentationml/2006/ole">
            <p:oleObj spid="_x0000_s4491" name="Equation" r:id="rId3" imgW="330057" imgH="190417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18238844"/>
              </p:ext>
            </p:extLst>
          </p:nvPr>
        </p:nvGraphicFramePr>
        <p:xfrm>
          <a:off x="3635896" y="1772816"/>
          <a:ext cx="314325" cy="314325"/>
        </p:xfrm>
        <a:graphic>
          <a:graphicData uri="http://schemas.openxmlformats.org/presentationml/2006/ole">
            <p:oleObj spid="_x0000_s4492" name="Equation" r:id="rId4" imgW="203024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66627721"/>
              </p:ext>
            </p:extLst>
          </p:nvPr>
        </p:nvGraphicFramePr>
        <p:xfrm>
          <a:off x="4556590" y="1772816"/>
          <a:ext cx="255588" cy="314325"/>
        </p:xfrm>
        <a:graphic>
          <a:graphicData uri="http://schemas.openxmlformats.org/presentationml/2006/ole">
            <p:oleObj spid="_x0000_s4493" name="Equation" r:id="rId5" imgW="164957" imgH="20302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81763004"/>
              </p:ext>
            </p:extLst>
          </p:nvPr>
        </p:nvGraphicFramePr>
        <p:xfrm>
          <a:off x="5513930" y="1772816"/>
          <a:ext cx="274638" cy="333375"/>
        </p:xfrm>
        <a:graphic>
          <a:graphicData uri="http://schemas.openxmlformats.org/presentationml/2006/ole">
            <p:oleObj spid="_x0000_s4494" name="Equation" r:id="rId6" imgW="177569" imgH="215619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4339389"/>
              </p:ext>
            </p:extLst>
          </p:nvPr>
        </p:nvGraphicFramePr>
        <p:xfrm>
          <a:off x="6544707" y="1798852"/>
          <a:ext cx="255588" cy="314325"/>
        </p:xfrm>
        <a:graphic>
          <a:graphicData uri="http://schemas.openxmlformats.org/presentationml/2006/ole">
            <p:oleObj spid="_x0000_s4495" name="Equation" r:id="rId7" imgW="164957" imgH="203024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44083820"/>
              </p:ext>
            </p:extLst>
          </p:nvPr>
        </p:nvGraphicFramePr>
        <p:xfrm>
          <a:off x="7236296" y="1772816"/>
          <a:ext cx="1593850" cy="314325"/>
        </p:xfrm>
        <a:graphic>
          <a:graphicData uri="http://schemas.openxmlformats.org/presentationml/2006/ole">
            <p:oleObj spid="_x0000_s4496" name="Equation" r:id="rId8" imgW="1028254" imgH="203112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- 1D stacionarna </a:t>
            </a:r>
            <a:r>
              <a:rPr lang="hr-HR" sz="2800" b="1" dirty="0" err="1" smtClean="0"/>
              <a:t>konvekcija</a:t>
            </a:r>
            <a:r>
              <a:rPr lang="hr-HR" sz="2800" b="1" dirty="0" smtClean="0"/>
              <a:t>-difuzija</a:t>
            </a:r>
            <a:endParaRPr lang="hr-HR" sz="2800" b="1" dirty="0"/>
          </a:p>
        </p:txBody>
      </p:sp>
      <p:pic>
        <p:nvPicPr>
          <p:cNvPr id="4395" name="Picture 29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79712" y="5013176"/>
            <a:ext cx="4988411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Karakteristike </a:t>
            </a:r>
            <a:r>
              <a:rPr lang="hr-HR" sz="2800" b="1" dirty="0" err="1" smtClean="0"/>
              <a:t>diskretizacijskih</a:t>
            </a:r>
            <a:r>
              <a:rPr lang="hr-HR" sz="2800" b="1" dirty="0" smtClean="0"/>
              <a:t> shema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87025"/>
            <a:ext cx="932452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Numerički rezultati dobivaju na točnosti (bliže “točnim” analitičkim rezultatima) kada broj proračunskih čvorova teži beskonačnosti, neovisno o primijenjenoj metodi diferenciranja. 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Numerički rezultati pokazuju se kao fizikalno realni</a:t>
            </a:r>
            <a:r>
              <a:rPr lang="en-US" sz="2400" dirty="0" smtClean="0"/>
              <a:t> </a:t>
            </a:r>
            <a:r>
              <a:rPr lang="hr-HR" sz="2400" dirty="0" smtClean="0"/>
              <a:t>ukoliko</a:t>
            </a:r>
            <a:r>
              <a:rPr lang="en-US" sz="2400" dirty="0" smtClean="0"/>
              <a:t> </a:t>
            </a:r>
            <a:r>
              <a:rPr lang="hr-HR" sz="2400" dirty="0" err="1" smtClean="0"/>
              <a:t>diskretizacijska</a:t>
            </a:r>
            <a:r>
              <a:rPr lang="hr-HR" sz="2400" dirty="0" smtClean="0"/>
              <a:t> shema ima određena fundamentalna svojstva: a) konzervativnost,              b) ograničenost, c) </a:t>
            </a:r>
            <a:r>
              <a:rPr lang="hr-HR" sz="2400" dirty="0" err="1" smtClean="0"/>
              <a:t>transportivnost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b="1" i="1" dirty="0" smtClean="0"/>
              <a:t>a) konzervativnost</a:t>
            </a:r>
          </a:p>
          <a:p>
            <a:r>
              <a:rPr lang="hr-HR" sz="2400" dirty="0" smtClean="0"/>
              <a:t>Za osiguranje konzervativnosti karakteristike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 na cjelokupnoj domeni rješenja protok od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koji izlazi</a:t>
            </a:r>
            <a:r>
              <a:rPr lang="en-US" sz="2400" dirty="0" smtClean="0"/>
              <a:t> </a:t>
            </a:r>
            <a:r>
              <a:rPr lang="hr-HR" sz="2400" dirty="0" smtClean="0"/>
              <a:t>iz kontrolnog volumena</a:t>
            </a:r>
            <a:r>
              <a:rPr lang="en-US" sz="2400" dirty="0" smtClean="0"/>
              <a:t> </a:t>
            </a:r>
            <a:r>
              <a:rPr lang="hr-HR" sz="2400" dirty="0" smtClean="0"/>
              <a:t>kroz određeni rub (lice)</a:t>
            </a:r>
            <a:r>
              <a:rPr lang="en-US" sz="2400" dirty="0" smtClean="0"/>
              <a:t> </a:t>
            </a:r>
            <a:r>
              <a:rPr lang="hr-HR" sz="2400" dirty="0" smtClean="0"/>
              <a:t>mora biti jednak</a:t>
            </a:r>
            <a:r>
              <a:rPr lang="en-US" sz="2400" dirty="0" smtClean="0"/>
              <a:t> </a:t>
            </a:r>
            <a:r>
              <a:rPr lang="hr-HR" sz="2400" dirty="0" smtClean="0"/>
              <a:t> protoku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 koji ulazi u susjedni</a:t>
            </a:r>
            <a:r>
              <a:rPr lang="en-US" sz="2400" dirty="0" smtClean="0"/>
              <a:t> </a:t>
            </a:r>
            <a:r>
              <a:rPr lang="hr-HR" sz="2400" dirty="0" smtClean="0"/>
              <a:t>kontrolni</a:t>
            </a:r>
            <a:r>
              <a:rPr lang="en-US" sz="2400" dirty="0" smtClean="0"/>
              <a:t> volume</a:t>
            </a:r>
            <a:r>
              <a:rPr lang="hr-HR" sz="2400" dirty="0" smtClean="0"/>
              <a:t>n</a:t>
            </a:r>
            <a:r>
              <a:rPr lang="en-US" sz="2400" dirty="0" smtClean="0"/>
              <a:t> </a:t>
            </a:r>
            <a:r>
              <a:rPr lang="hr-HR" sz="2400" dirty="0" smtClean="0"/>
              <a:t>kroz isti (zajedničku)</a:t>
            </a:r>
            <a:r>
              <a:rPr lang="en-US" sz="2400" dirty="0" smtClean="0"/>
              <a:t> </a:t>
            </a:r>
            <a:r>
              <a:rPr lang="hr-HR" sz="2400" dirty="0" smtClean="0"/>
              <a:t>rub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b="1" i="1" dirty="0" smtClean="0"/>
              <a:t>b) </a:t>
            </a:r>
            <a:r>
              <a:rPr lang="hr-HR" sz="2400" b="1" i="1" dirty="0" smtClean="0"/>
              <a:t>ograničenost </a:t>
            </a:r>
            <a:r>
              <a:rPr lang="hr-HR" sz="2400" b="1" i="1" dirty="0" smtClean="0"/>
              <a:t>( </a:t>
            </a:r>
            <a:r>
              <a:rPr lang="hr-HR" sz="2400" b="1" i="1" dirty="0" err="1" smtClean="0"/>
              <a:t>eng</a:t>
            </a:r>
            <a:r>
              <a:rPr lang="hr-HR" sz="2400" b="1" i="1" dirty="0" smtClean="0"/>
              <a:t>:</a:t>
            </a:r>
            <a:r>
              <a:rPr lang="hr-HR" sz="2400" b="1" i="1" dirty="0" err="1" smtClean="0"/>
              <a:t>boundedness</a:t>
            </a:r>
            <a:r>
              <a:rPr lang="hr-HR" sz="2400" b="1" i="1" dirty="0" smtClean="0"/>
              <a:t>)</a:t>
            </a:r>
          </a:p>
          <a:p>
            <a:r>
              <a:rPr lang="hr-HR" sz="2400" dirty="0" smtClean="0"/>
              <a:t>Dovoljan uvjet za konvergentnu iterativnu metodu može se izraziti u vidu odnosa vrijednosti koeficijenata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err="1" smtClean="0"/>
              <a:t>dis</a:t>
            </a:r>
            <a:r>
              <a:rPr lang="hr-HR" sz="2400" dirty="0" err="1" smtClean="0"/>
              <a:t>kretizacijskih</a:t>
            </a:r>
            <a:r>
              <a:rPr lang="hr-HR" sz="2400" dirty="0" smtClean="0"/>
              <a:t> jednadžbi:</a:t>
            </a:r>
          </a:p>
          <a:p>
            <a:endParaRPr lang="hr-HR" sz="2400" dirty="0" smtClean="0"/>
          </a:p>
          <a:p>
            <a:endParaRPr lang="hr-HR" sz="24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26622816"/>
              </p:ext>
            </p:extLst>
          </p:nvPr>
        </p:nvGraphicFramePr>
        <p:xfrm>
          <a:off x="4286248" y="5857892"/>
          <a:ext cx="4164012" cy="850900"/>
        </p:xfrm>
        <a:graphic>
          <a:graphicData uri="http://schemas.openxmlformats.org/presentationml/2006/ole">
            <p:oleObj spid="_x0000_s13350" name="Equation" r:id="rId3" imgW="2349360" imgH="482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6672"/>
            <a:ext cx="932452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Ukoliko diferencijska shema producira koeficijente koji zadovoljavaju navedeni kriterij,  </a:t>
            </a:r>
            <a:r>
              <a:rPr lang="hr-HR" sz="2400" dirty="0" err="1" smtClean="0"/>
              <a:t>rezultirajuća</a:t>
            </a:r>
            <a:r>
              <a:rPr lang="hr-HR" sz="2400" dirty="0" smtClean="0"/>
              <a:t> matrica koeficijenata je dijagonalno dominantna</a:t>
            </a:r>
            <a:r>
              <a:rPr lang="en-US" sz="2400" dirty="0" smtClean="0"/>
              <a:t>.</a:t>
            </a:r>
            <a:r>
              <a:rPr lang="hr-HR" sz="2400" dirty="0" smtClean="0"/>
              <a:t> Dijagonalna dominacija je poželjna karakteristika za</a:t>
            </a:r>
            <a:r>
              <a:rPr lang="en-US" sz="2400" dirty="0" smtClean="0"/>
              <a:t> </a:t>
            </a:r>
            <a:r>
              <a:rPr lang="hr-HR" sz="2400" dirty="0" smtClean="0"/>
              <a:t>zadovoljenje</a:t>
            </a:r>
            <a:r>
              <a:rPr lang="en-US" sz="2400" dirty="0" smtClean="0"/>
              <a:t> </a:t>
            </a:r>
            <a:r>
              <a:rPr lang="hr-HR" sz="2400" dirty="0" smtClean="0"/>
              <a:t>kriterija ograničenosti. Smisao svojstva se može svesti na slijedeće: ukoliko izvori nisu prisutni, vrijednosti karakteristike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dirty="0" smtClean="0">
                <a:sym typeface="Symbol"/>
              </a:rPr>
              <a:t> </a:t>
            </a:r>
            <a:r>
              <a:rPr lang="hr-HR" sz="2400" dirty="0" smtClean="0"/>
              <a:t>u unutarnjim čvorovima trebaju biti ograničene</a:t>
            </a:r>
            <a:r>
              <a:rPr lang="en-US" sz="2400" dirty="0" smtClean="0"/>
              <a:t> </a:t>
            </a:r>
            <a:r>
              <a:rPr lang="hr-HR" sz="2400" dirty="0" smtClean="0"/>
              <a:t>s</a:t>
            </a:r>
            <a:r>
              <a:rPr lang="en-US" sz="2400" dirty="0" smtClean="0"/>
              <a:t> v</a:t>
            </a:r>
            <a:r>
              <a:rPr lang="hr-HR" sz="2400" dirty="0" err="1" smtClean="0"/>
              <a:t>rijednostima</a:t>
            </a:r>
            <a:r>
              <a:rPr lang="hr-HR" sz="2400" dirty="0" smtClean="0"/>
              <a:t> definiranim na rubovima (primjerice: </a:t>
            </a:r>
            <a:r>
              <a:rPr lang="en-US" sz="2400" dirty="0" smtClean="0"/>
              <a:t>temperature</a:t>
            </a:r>
            <a:r>
              <a:rPr lang="hr-HR" sz="2400" dirty="0" smtClean="0"/>
              <a:t> na rubovima</a:t>
            </a:r>
            <a:r>
              <a:rPr lang="en-US" sz="2400" dirty="0" smtClean="0"/>
              <a:t> 500°C </a:t>
            </a:r>
            <a:r>
              <a:rPr lang="hr-HR" sz="2400" dirty="0" smtClean="0"/>
              <a:t>i </a:t>
            </a:r>
            <a:r>
              <a:rPr lang="en-US" sz="2400" dirty="0" smtClean="0"/>
              <a:t>200°C, </a:t>
            </a:r>
            <a:r>
              <a:rPr lang="hr-HR" sz="2400" dirty="0" smtClean="0"/>
              <a:t>sve vrijednosti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hr-HR" sz="2400" dirty="0" smtClean="0"/>
              <a:t>proračunate u unutrašnjim čvorovima trebaju biti</a:t>
            </a:r>
            <a:r>
              <a:rPr lang="en-US" sz="2400" dirty="0" smtClean="0"/>
              <a:t> </a:t>
            </a:r>
            <a:r>
              <a:rPr lang="hr-HR" sz="2400" dirty="0" smtClean="0"/>
              <a:t>manje od </a:t>
            </a:r>
            <a:r>
              <a:rPr lang="en-US" sz="2400" dirty="0" smtClean="0"/>
              <a:t>500°C </a:t>
            </a:r>
            <a:r>
              <a:rPr lang="hr-HR" sz="2400" dirty="0" smtClean="0"/>
              <a:t>i veće od</a:t>
            </a:r>
            <a:r>
              <a:rPr lang="en-US" sz="2400" dirty="0" smtClean="0"/>
              <a:t> 200°C</a:t>
            </a:r>
            <a:r>
              <a:rPr lang="hr-HR" sz="2400" dirty="0" smtClean="0"/>
              <a:t>)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b="1" i="1" dirty="0" smtClean="0"/>
              <a:t>c) </a:t>
            </a:r>
            <a:r>
              <a:rPr lang="hr-HR" sz="2400" b="1" i="1" dirty="0" err="1" smtClean="0"/>
              <a:t>t</a:t>
            </a:r>
            <a:r>
              <a:rPr lang="hr-HR" sz="2400" b="1" i="1" dirty="0" err="1" smtClean="0"/>
              <a:t>ransportivnost</a:t>
            </a:r>
            <a:endParaRPr lang="hr-HR" sz="2400" b="1" i="1" dirty="0" smtClean="0"/>
          </a:p>
          <a:p>
            <a:r>
              <a:rPr lang="hr-HR" sz="2400" dirty="0" smtClean="0"/>
              <a:t>Promatramo utjecaj dva konstantna izvora od</a:t>
            </a:r>
            <a:r>
              <a:rPr lang="en-US" sz="2400" i="1" dirty="0" smtClean="0">
                <a:sym typeface="Symbol"/>
              </a:rPr>
              <a:t> </a:t>
            </a:r>
            <a:r>
              <a:rPr lang="hr-HR" sz="2400" dirty="0" smtClean="0"/>
              <a:t>u točkama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E </a:t>
            </a:r>
            <a:r>
              <a:rPr lang="hr-HR" sz="2400" dirty="0" smtClean="0"/>
              <a:t>na</a:t>
            </a:r>
            <a:r>
              <a:rPr lang="en-US" sz="2400" dirty="0" smtClean="0"/>
              <a:t> </a:t>
            </a:r>
            <a:r>
              <a:rPr lang="hr-HR" sz="2400" dirty="0" smtClean="0"/>
              <a:t>vrijednost u čvoru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hr-HR" sz="2400" dirty="0" smtClean="0"/>
              <a:t>(vidi sliku). Uvodimo </a:t>
            </a:r>
            <a:r>
              <a:rPr lang="hr-HR" sz="2400" dirty="0" err="1" smtClean="0"/>
              <a:t>bezdimenzionalni</a:t>
            </a:r>
            <a:r>
              <a:rPr lang="hr-HR" sz="2400" dirty="0" smtClean="0"/>
              <a:t> </a:t>
            </a:r>
            <a:r>
              <a:rPr lang="hr-HR" sz="2400" dirty="0" err="1" smtClean="0"/>
              <a:t>Peclet</a:t>
            </a:r>
            <a:r>
              <a:rPr lang="hr-HR" sz="2400" dirty="0" smtClean="0"/>
              <a:t>-</a:t>
            </a:r>
            <a:r>
              <a:rPr lang="hr-HR" sz="2400" dirty="0" err="1" smtClean="0"/>
              <a:t>ov</a:t>
            </a:r>
            <a:r>
              <a:rPr lang="hr-HR" sz="2400" dirty="0" smtClean="0"/>
              <a:t> broj za ćeliju kao mjeru relativne snage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 i difuzije:</a:t>
            </a:r>
          </a:p>
          <a:p>
            <a:endParaRPr lang="hr-HR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Karakteristike </a:t>
            </a:r>
            <a:r>
              <a:rPr lang="hr-HR" sz="2800" b="1" dirty="0" err="1" smtClean="0"/>
              <a:t>diskretizacijskih</a:t>
            </a:r>
            <a:r>
              <a:rPr lang="hr-HR" sz="2800" b="1" dirty="0" smtClean="0"/>
              <a:t> shema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5893356"/>
              </p:ext>
            </p:extLst>
          </p:nvPr>
        </p:nvGraphicFramePr>
        <p:xfrm>
          <a:off x="95250" y="5572125"/>
          <a:ext cx="1570038" cy="1041400"/>
        </p:xfrm>
        <a:graphic>
          <a:graphicData uri="http://schemas.openxmlformats.org/presentationml/2006/ole">
            <p:oleObj spid="_x0000_s14374" name="Equation" r:id="rId3" imgW="1054100" imgH="698500" progId="Equation.DSMT4">
              <p:embed/>
            </p:oleObj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92896" y="5457268"/>
            <a:ext cx="6444209" cy="14007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7025"/>
            <a:ext cx="9324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Linije na slici ukazuju na generalni oblik kontura</a:t>
            </a:r>
            <a:r>
              <a:rPr lang="en-US" sz="2400" dirty="0" smtClean="0"/>
              <a:t> </a:t>
            </a:r>
            <a:r>
              <a:rPr lang="hr-HR" sz="2400" dirty="0" smtClean="0"/>
              <a:t>konstantne vrijednosti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kroz izvore,</a:t>
            </a:r>
            <a:r>
              <a:rPr lang="en-US" sz="2400" dirty="0" smtClean="0"/>
              <a:t> </a:t>
            </a:r>
            <a:r>
              <a:rPr lang="hr-HR" sz="2400" dirty="0" smtClean="0"/>
              <a:t>za različite vrijednosti </a:t>
            </a:r>
            <a:r>
              <a:rPr lang="en-US" sz="2400" i="1" dirty="0" err="1" smtClean="0"/>
              <a:t>Pe</a:t>
            </a:r>
            <a:r>
              <a:rPr lang="en-US" sz="2400" i="1" dirty="0" smtClean="0"/>
              <a:t>. </a:t>
            </a:r>
            <a:r>
              <a:rPr lang="hr-HR" sz="2400" dirty="0" smtClean="0"/>
              <a:t>Vrijednosti </a:t>
            </a:r>
            <a:r>
              <a:rPr lang="hr-HR" sz="2400" dirty="0" smtClean="0"/>
              <a:t>od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dirty="0" smtClean="0">
                <a:sym typeface="Symbol"/>
              </a:rPr>
              <a:t> na </a:t>
            </a:r>
            <a:r>
              <a:rPr lang="hr-HR" sz="2400" dirty="0" smtClean="0">
                <a:sym typeface="Symbol"/>
              </a:rPr>
              <a:t>bilo kojoj točki</a:t>
            </a:r>
            <a:r>
              <a:rPr lang="en-US" sz="2400" dirty="0" smtClean="0"/>
              <a:t> </a:t>
            </a:r>
            <a:r>
              <a:rPr lang="hr-HR" sz="2400" dirty="0" smtClean="0"/>
              <a:t>mogu se zamisliti kao suma doprinosa dvaju izvora. </a:t>
            </a:r>
          </a:p>
          <a:p>
            <a:endParaRPr lang="hr-HR" sz="1200" dirty="0" smtClean="0"/>
          </a:p>
          <a:p>
            <a:r>
              <a:rPr lang="hr-HR" sz="2400" dirty="0" smtClean="0"/>
              <a:t>Razmatramo dva ekstremna slučaja u analizi utjecaja</a:t>
            </a:r>
            <a:r>
              <a:rPr lang="en-US" sz="2400" dirty="0" smtClean="0"/>
              <a:t> </a:t>
            </a:r>
            <a:r>
              <a:rPr lang="hr-HR" sz="2400" dirty="0" smtClean="0"/>
              <a:t>izvora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E </a:t>
            </a:r>
            <a:r>
              <a:rPr lang="hr-HR" sz="2400" dirty="0" smtClean="0"/>
              <a:t>na </a:t>
            </a:r>
          </a:p>
          <a:p>
            <a:r>
              <a:rPr lang="hr-HR" sz="2400" dirty="0" smtClean="0"/>
              <a:t>točku </a:t>
            </a:r>
            <a:r>
              <a:rPr lang="en-US" sz="2400" i="1" dirty="0" smtClean="0"/>
              <a:t>P</a:t>
            </a:r>
            <a:r>
              <a:rPr lang="en-US" sz="2400" dirty="0" smtClean="0"/>
              <a:t>:</a:t>
            </a:r>
            <a:endParaRPr lang="hr-HR" sz="2400" dirty="0" smtClean="0"/>
          </a:p>
          <a:p>
            <a:r>
              <a:rPr lang="it-IT" sz="2400" dirty="0" smtClean="0"/>
              <a:t>• n</a:t>
            </a:r>
            <a:r>
              <a:rPr lang="hr-HR" sz="2400" dirty="0" smtClean="0"/>
              <a:t>ema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, čista difuzija</a:t>
            </a:r>
            <a:r>
              <a:rPr lang="it-IT" sz="2400" dirty="0" smtClean="0"/>
              <a:t> (</a:t>
            </a:r>
            <a:r>
              <a:rPr lang="it-IT" sz="2400" i="1" dirty="0" err="1" smtClean="0"/>
              <a:t>Pe</a:t>
            </a:r>
            <a:r>
              <a:rPr lang="it-IT" sz="2400" i="1" dirty="0" smtClean="0"/>
              <a:t> </a:t>
            </a:r>
            <a:r>
              <a:rPr lang="it-IT" sz="2400" dirty="0" smtClean="0"/>
              <a:t>→ 0</a:t>
            </a:r>
            <a:r>
              <a:rPr lang="hr-HR" sz="2400" dirty="0" smtClean="0"/>
              <a:t> ; tekućina u mirovanju</a:t>
            </a:r>
            <a:r>
              <a:rPr lang="it-IT" sz="2400" dirty="0" smtClean="0"/>
              <a:t>)</a:t>
            </a:r>
            <a:endParaRPr lang="hr-HR" sz="2400" dirty="0" smtClean="0"/>
          </a:p>
          <a:p>
            <a:r>
              <a:rPr lang="it-IT" sz="2400" dirty="0" smtClean="0"/>
              <a:t>• n</a:t>
            </a:r>
            <a:r>
              <a:rPr lang="hr-HR" sz="2400" dirty="0" smtClean="0"/>
              <a:t>ema difuzije, čista</a:t>
            </a:r>
            <a:r>
              <a:rPr lang="it-IT" sz="2400" dirty="0" smtClean="0"/>
              <a:t> </a:t>
            </a:r>
            <a:r>
              <a:rPr lang="hr-HR" sz="2400" dirty="0" err="1" smtClean="0"/>
              <a:t>konevkcija</a:t>
            </a:r>
            <a:r>
              <a:rPr lang="it-IT" sz="2400" dirty="0" smtClean="0"/>
              <a:t> (</a:t>
            </a:r>
            <a:r>
              <a:rPr lang="it-IT" sz="2400" i="1" dirty="0" err="1" smtClean="0"/>
              <a:t>Pe</a:t>
            </a:r>
            <a:r>
              <a:rPr lang="it-IT" sz="2400" dirty="0" smtClean="0"/>
              <a:t>→</a:t>
            </a:r>
            <a:r>
              <a:rPr lang="it-IT" sz="2400" dirty="0" smtClean="0">
                <a:sym typeface="Symbol"/>
              </a:rPr>
              <a:t></a:t>
            </a:r>
            <a:r>
              <a:rPr lang="it-IT" sz="2400" dirty="0" smtClean="0"/>
              <a:t>)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 slučaju čiste difuzije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Pe</a:t>
            </a:r>
            <a:r>
              <a:rPr lang="en-US" sz="2400" i="1" dirty="0" smtClean="0"/>
              <a:t> →</a:t>
            </a:r>
            <a:r>
              <a:rPr lang="en-US" sz="2400" dirty="0" smtClean="0"/>
              <a:t> 0)</a:t>
            </a:r>
            <a:r>
              <a:rPr lang="hr-HR" sz="2400" dirty="0" smtClean="0"/>
              <a:t> konture konstantne vrijednosti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biti će koncentrični krugovi centrirani oko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E</a:t>
            </a:r>
            <a:r>
              <a:rPr lang="hr-HR" sz="2400" i="1" dirty="0" smtClean="0"/>
              <a:t>. </a:t>
            </a:r>
            <a:r>
              <a:rPr lang="hr-HR" sz="2400" dirty="0" smtClean="0"/>
              <a:t>Uvjeti u točki</a:t>
            </a:r>
            <a:r>
              <a:rPr lang="en-US" sz="2400" dirty="0" smtClean="0"/>
              <a:t> </a:t>
            </a:r>
            <a:r>
              <a:rPr lang="hr-HR" sz="2400" i="1" dirty="0" smtClean="0"/>
              <a:t>P</a:t>
            </a:r>
            <a:r>
              <a:rPr lang="hr-HR" sz="2400" dirty="0" smtClean="0"/>
              <a:t> su pod utjecajem oba izvora u točkama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E</a:t>
            </a:r>
            <a:r>
              <a:rPr lang="hr-HR" sz="2400" dirty="0" smtClean="0"/>
              <a:t>.</a:t>
            </a:r>
          </a:p>
          <a:p>
            <a:endParaRPr lang="hr-HR" sz="1200" dirty="0" smtClean="0"/>
          </a:p>
          <a:p>
            <a:r>
              <a:rPr lang="hr-HR" sz="2400" dirty="0" smtClean="0"/>
              <a:t>Kako </a:t>
            </a:r>
            <a:r>
              <a:rPr lang="hr-HR" sz="2400" i="1" dirty="0" err="1" smtClean="0"/>
              <a:t>Pe</a:t>
            </a:r>
            <a:r>
              <a:rPr lang="hr-HR" sz="2400" dirty="0" smtClean="0"/>
              <a:t> raste konture mijenjaju oblik iz cirkularnog u eliptični </a:t>
            </a:r>
            <a:r>
              <a:rPr lang="en-US" sz="2400" dirty="0" smtClean="0"/>
              <a:t> </a:t>
            </a:r>
            <a:r>
              <a:rPr lang="hr-HR" sz="2400" dirty="0" smtClean="0"/>
              <a:t>te su pomaknute u smjeru strujanja (strujanje u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hr-HR" sz="2400" dirty="0" smtClean="0"/>
              <a:t>+ smjeru </a:t>
            </a:r>
            <a:r>
              <a:rPr lang="hr-HR" sz="2400" dirty="0" smtClean="0">
                <a:sym typeface="Symbol"/>
              </a:rPr>
              <a:t></a:t>
            </a:r>
            <a:r>
              <a:rPr lang="en-US" sz="2400" dirty="0" smtClean="0"/>
              <a:t> </a:t>
            </a:r>
            <a:r>
              <a:rPr lang="hr-HR" sz="2400" dirty="0" smtClean="0"/>
              <a:t>uvjeti u</a:t>
            </a:r>
            <a:r>
              <a:rPr lang="en-US" sz="2400" dirty="0" smtClean="0"/>
              <a:t> </a:t>
            </a:r>
            <a:r>
              <a:rPr lang="en-US" sz="2400" i="1" dirty="0" smtClean="0"/>
              <a:t>P </a:t>
            </a:r>
            <a:r>
              <a:rPr lang="hr-HR" sz="2400" dirty="0" smtClean="0"/>
              <a:t>su dominantno pod utjecajem</a:t>
            </a:r>
            <a:r>
              <a:rPr lang="en-US" sz="2400" dirty="0" smtClean="0"/>
              <a:t> </a:t>
            </a:r>
            <a:r>
              <a:rPr lang="hr-HR" sz="2400" dirty="0" smtClean="0"/>
              <a:t>uzvodnog izvora</a:t>
            </a:r>
            <a:r>
              <a:rPr lang="en-US" sz="2400" dirty="0" smtClean="0"/>
              <a:t> </a:t>
            </a:r>
            <a:r>
              <a:rPr lang="hr-HR" sz="2400" dirty="0" smtClean="0"/>
              <a:t>u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hr-HR" sz="2400" i="1" dirty="0" smtClean="0"/>
              <a:t>). </a:t>
            </a:r>
          </a:p>
          <a:p>
            <a:endParaRPr lang="hr-HR" sz="1200" i="1" dirty="0" smtClean="0"/>
          </a:p>
          <a:p>
            <a:r>
              <a:rPr lang="hr-HR" sz="2400" dirty="0" smtClean="0"/>
              <a:t>U slučaju čiste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Pe</a:t>
            </a:r>
            <a:r>
              <a:rPr lang="en-US" sz="2400" dirty="0" smtClean="0"/>
              <a:t>→∞) el</a:t>
            </a:r>
            <a:r>
              <a:rPr lang="hr-HR" sz="2400" dirty="0" err="1" smtClean="0"/>
              <a:t>iptične</a:t>
            </a:r>
            <a:r>
              <a:rPr lang="hr-HR" sz="2400" dirty="0" smtClean="0"/>
              <a:t> konture</a:t>
            </a:r>
            <a:r>
              <a:rPr lang="en-US" sz="2400" dirty="0" smtClean="0"/>
              <a:t> </a:t>
            </a:r>
            <a:r>
              <a:rPr lang="hr-HR" sz="2400" dirty="0" smtClean="0"/>
              <a:t>su rastegnute u smjeru strujanja. Kada nema difuzije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P</a:t>
            </a:r>
            <a:r>
              <a:rPr lang="en-US" sz="2400" i="1" dirty="0" smtClean="0"/>
              <a:t> </a:t>
            </a:r>
            <a:r>
              <a:rPr lang="hr-HR" sz="2400" dirty="0" smtClean="0"/>
              <a:t>je jednak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W</a:t>
            </a:r>
            <a:r>
              <a:rPr lang="hr-HR" sz="2400" dirty="0" smtClean="0"/>
              <a:t>. </a:t>
            </a:r>
            <a:endParaRPr lang="it-IT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Karakteristike </a:t>
            </a:r>
            <a:r>
              <a:rPr lang="hr-HR" sz="2800" b="1" dirty="0" err="1" smtClean="0"/>
              <a:t>diskretizacijskih</a:t>
            </a:r>
            <a:r>
              <a:rPr lang="hr-HR" sz="2800" b="1" dirty="0" smtClean="0"/>
              <a:t> shema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metode za 1D stacionarnu </a:t>
            </a:r>
            <a:r>
              <a:rPr lang="hr-HR" sz="2800" b="1" dirty="0" err="1" smtClean="0"/>
              <a:t>konvekciju</a:t>
            </a:r>
            <a:r>
              <a:rPr lang="hr-HR" sz="2800" b="1" dirty="0" smtClean="0"/>
              <a:t>-difuziju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3245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Osnovni nedostatak sheme centralnih diferencija je nemogućnost prepoznavanja smjera strujanja. Vrijednosti karakteristike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na zapadnom rubu</a:t>
            </a:r>
            <a:r>
              <a:rPr lang="en-US" sz="2400" dirty="0" smtClean="0"/>
              <a:t> </a:t>
            </a:r>
            <a:r>
              <a:rPr lang="hr-HR" sz="2400" dirty="0" smtClean="0"/>
              <a:t>je uvijek ovisna o vrijednostima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P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W</a:t>
            </a:r>
            <a:r>
              <a:rPr lang="en-US" sz="2400" i="1" dirty="0" smtClean="0"/>
              <a:t> </a:t>
            </a:r>
            <a:r>
              <a:rPr lang="hr-HR" sz="2400" dirty="0" smtClean="0"/>
              <a:t>u shemi centralnih diferencija</a:t>
            </a:r>
            <a:r>
              <a:rPr lang="en-US" sz="2400" i="1" dirty="0" smtClean="0"/>
              <a:t>. </a:t>
            </a:r>
            <a:r>
              <a:rPr lang="hr-HR" sz="2400" dirty="0" smtClean="0"/>
              <a:t>U izraženom </a:t>
            </a:r>
            <a:r>
              <a:rPr lang="hr-HR" sz="2400" dirty="0" err="1" smtClean="0"/>
              <a:t>konvektivnom</a:t>
            </a:r>
            <a:r>
              <a:rPr lang="hr-HR" sz="2400" dirty="0" smtClean="0"/>
              <a:t> strujanju od zapada prema istoku  primjena </a:t>
            </a:r>
            <a:r>
              <a:rPr lang="en-US" sz="2400" dirty="0" smtClean="0"/>
              <a:t>central</a:t>
            </a:r>
            <a:r>
              <a:rPr lang="hr-HR" sz="2400" dirty="0" err="1" smtClean="0"/>
              <a:t>nih</a:t>
            </a:r>
            <a:r>
              <a:rPr lang="hr-HR" sz="2400" dirty="0" smtClean="0"/>
              <a:t> diferencija </a:t>
            </a:r>
            <a:r>
              <a:rPr lang="en-US" sz="2400" dirty="0" smtClean="0"/>
              <a:t> </a:t>
            </a:r>
            <a:r>
              <a:rPr lang="hr-HR" sz="2400" dirty="0" smtClean="0"/>
              <a:t>je</a:t>
            </a:r>
            <a:r>
              <a:rPr lang="en-US" sz="2400" dirty="0" smtClean="0"/>
              <a:t> </a:t>
            </a:r>
            <a:r>
              <a:rPr lang="hr-HR" sz="2400" dirty="0" smtClean="0"/>
              <a:t>neprimjerena</a:t>
            </a:r>
            <a:r>
              <a:rPr lang="en-US" sz="2400" dirty="0" smtClean="0"/>
              <a:t> </a:t>
            </a:r>
            <a:r>
              <a:rPr lang="hr-HR" sz="2400" dirty="0" smtClean="0"/>
              <a:t>zbog potrebe da zapadni rub</a:t>
            </a:r>
            <a:r>
              <a:rPr lang="en-US" sz="2400" dirty="0" smtClean="0"/>
              <a:t> </a:t>
            </a:r>
            <a:r>
              <a:rPr lang="hr-HR" sz="2400" dirty="0" smtClean="0"/>
              <a:t>bude</a:t>
            </a:r>
            <a:r>
              <a:rPr lang="en-US" sz="2400" dirty="0" smtClean="0"/>
              <a:t> </a:t>
            </a:r>
            <a:r>
              <a:rPr lang="hr-HR" sz="2400" dirty="0" smtClean="0"/>
              <a:t>znatno jače pod utjecajem čvora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hr-HR" sz="2400" i="1" dirty="0" smtClean="0"/>
              <a:t> </a:t>
            </a:r>
            <a:r>
              <a:rPr lang="hr-HR" sz="2400" dirty="0" smtClean="0"/>
              <a:t>nego od </a:t>
            </a:r>
            <a:r>
              <a:rPr lang="hr-HR" sz="2400" i="1" dirty="0" smtClean="0"/>
              <a:t>P.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b="1" i="1" dirty="0" smtClean="0"/>
              <a:t>Shema </a:t>
            </a:r>
            <a:r>
              <a:rPr lang="en-US" sz="2400" b="1" i="1" dirty="0" err="1" smtClean="0"/>
              <a:t>diferenc</a:t>
            </a:r>
            <a:r>
              <a:rPr lang="hr-HR" sz="2400" b="1" i="1" dirty="0" err="1" smtClean="0"/>
              <a:t>iranja</a:t>
            </a:r>
            <a:r>
              <a:rPr lang="hr-HR" sz="2400" dirty="0" smtClean="0"/>
              <a:t> </a:t>
            </a:r>
            <a:r>
              <a:rPr lang="hr-HR" sz="2400" b="1" i="1" dirty="0" smtClean="0"/>
              <a:t>U</a:t>
            </a:r>
            <a:r>
              <a:rPr lang="en-US" sz="2400" b="1" i="1" dirty="0" err="1" smtClean="0"/>
              <a:t>pwind</a:t>
            </a:r>
            <a:r>
              <a:rPr lang="en-US" sz="2400" b="1" i="1" dirty="0" smtClean="0"/>
              <a:t> </a:t>
            </a:r>
            <a:r>
              <a:rPr lang="hr-HR" sz="2400" dirty="0" smtClean="0"/>
              <a:t>uzima u obzir smjer strujanja</a:t>
            </a:r>
            <a:r>
              <a:rPr lang="en-US" sz="2400" dirty="0" smtClean="0"/>
              <a:t> </a:t>
            </a:r>
            <a:r>
              <a:rPr lang="hr-HR" sz="2400" dirty="0" smtClean="0"/>
              <a:t>pri određivanju vrijednosti</a:t>
            </a:r>
            <a:r>
              <a:rPr lang="en-US" sz="2400" dirty="0" smtClean="0"/>
              <a:t> </a:t>
            </a:r>
            <a:r>
              <a:rPr lang="hr-HR" sz="2400" dirty="0" smtClean="0"/>
              <a:t>na rubu ćelije</a:t>
            </a:r>
            <a:r>
              <a:rPr lang="en-US" sz="2400" dirty="0" smtClean="0"/>
              <a:t>: </a:t>
            </a:r>
            <a:r>
              <a:rPr lang="hr-HR" sz="2400" dirty="0" err="1" smtClean="0"/>
              <a:t>konvektivna</a:t>
            </a:r>
            <a:r>
              <a:rPr lang="hr-HR" sz="2400" dirty="0" smtClean="0"/>
              <a:t> vrijednost </a:t>
            </a:r>
            <a:r>
              <a:rPr lang="hr-HR" sz="2400" dirty="0" smtClean="0"/>
              <a:t>od </a:t>
            </a:r>
            <a:r>
              <a:rPr lang="en-US" sz="2400" i="1" dirty="0" smtClean="0">
                <a:sym typeface="Symbol"/>
              </a:rPr>
              <a:t> </a:t>
            </a:r>
            <a:r>
              <a:rPr lang="hr-HR" sz="2400" dirty="0" smtClean="0">
                <a:sym typeface="Symbol"/>
              </a:rPr>
              <a:t>na </a:t>
            </a:r>
            <a:r>
              <a:rPr lang="hr-HR" sz="2400" dirty="0" smtClean="0">
                <a:sym typeface="Symbol"/>
              </a:rPr>
              <a:t>rubu ćelije</a:t>
            </a:r>
            <a:r>
              <a:rPr lang="en-US" sz="2400" dirty="0" smtClean="0"/>
              <a:t> </a:t>
            </a:r>
            <a:r>
              <a:rPr lang="hr-HR" sz="2400" dirty="0" smtClean="0"/>
              <a:t>(lice ćelije)</a:t>
            </a:r>
            <a:r>
              <a:rPr lang="en-US" sz="2400" dirty="0" smtClean="0"/>
              <a:t> </a:t>
            </a:r>
            <a:r>
              <a:rPr lang="hr-HR" sz="2400" dirty="0" smtClean="0"/>
              <a:t>je uzeta jednaka</a:t>
            </a:r>
            <a:r>
              <a:rPr lang="en-US" sz="2400" dirty="0" smtClean="0"/>
              <a:t> </a:t>
            </a:r>
            <a:r>
              <a:rPr lang="hr-HR" sz="2400" dirty="0" smtClean="0"/>
              <a:t>vrijednosti “uzvodnog” čvora.</a:t>
            </a:r>
            <a:endParaRPr lang="hr-HR" sz="1200" dirty="0" smtClean="0"/>
          </a:p>
          <a:p>
            <a:r>
              <a:rPr lang="hr-HR" sz="2400" dirty="0" smtClean="0"/>
              <a:t>(slika lijevo – smjer strujanja</a:t>
            </a:r>
            <a:r>
              <a:rPr lang="en-US" sz="2400" dirty="0" smtClean="0"/>
              <a:t> w</a:t>
            </a:r>
            <a:r>
              <a:rPr lang="hr-HR" sz="2400" dirty="0" smtClean="0">
                <a:sym typeface="Symbol"/>
              </a:rPr>
              <a:t></a:t>
            </a:r>
            <a:r>
              <a:rPr lang="en-US" sz="2400" dirty="0" smtClean="0"/>
              <a:t>e</a:t>
            </a:r>
            <a:r>
              <a:rPr lang="hr-HR" sz="2400" dirty="0" smtClean="0"/>
              <a:t> ; slika desno – smjer strujanja e</a:t>
            </a:r>
            <a:r>
              <a:rPr lang="hr-HR" sz="2400" dirty="0" smtClean="0">
                <a:sym typeface="Symbol"/>
              </a:rPr>
              <a:t>w).</a:t>
            </a:r>
            <a:endParaRPr lang="en-US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446990"/>
            <a:ext cx="9144000" cy="2065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6672"/>
            <a:ext cx="93245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Kada je strujanje u pozitivnom smjeru (</a:t>
            </a:r>
            <a:r>
              <a:rPr lang="en-US" sz="2400" i="1" dirty="0" err="1" smtClean="0"/>
              <a:t>u</a:t>
            </a:r>
            <a:r>
              <a:rPr lang="en-US" sz="1400" i="1" dirty="0" err="1" smtClean="0"/>
              <a:t>w</a:t>
            </a:r>
            <a:r>
              <a:rPr lang="en-US" sz="2400" dirty="0" smtClean="0"/>
              <a:t>&gt;0, </a:t>
            </a:r>
            <a:r>
              <a:rPr lang="en-US" sz="2400" i="1" dirty="0" err="1" smtClean="0"/>
              <a:t>u</a:t>
            </a:r>
            <a:r>
              <a:rPr lang="en-US" sz="1400" i="1" dirty="0" err="1" smtClean="0"/>
              <a:t>e</a:t>
            </a:r>
            <a:r>
              <a:rPr lang="en-US" sz="2400" dirty="0" smtClean="0"/>
              <a:t>&gt;0 </a:t>
            </a:r>
            <a:r>
              <a:rPr lang="hr-HR" sz="2400" dirty="0" smtClean="0"/>
              <a:t>; </a:t>
            </a:r>
            <a:r>
              <a:rPr lang="en-US" sz="2400" i="1" dirty="0" err="1" smtClean="0"/>
              <a:t>F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</a:t>
            </a:r>
            <a:r>
              <a:rPr lang="en-US" sz="2400" dirty="0" smtClean="0"/>
              <a:t>&gt; 0, </a:t>
            </a:r>
            <a:r>
              <a:rPr lang="en-US" sz="2400" i="1" dirty="0" smtClean="0"/>
              <a:t>F</a:t>
            </a:r>
            <a:r>
              <a:rPr lang="en-US" sz="1400" i="1" dirty="0" smtClean="0"/>
              <a:t>e</a:t>
            </a:r>
            <a:r>
              <a:rPr lang="en-US" sz="2400" dirty="0" smtClean="0"/>
              <a:t> &gt; 0),</a:t>
            </a:r>
            <a:r>
              <a:rPr lang="hr-HR" sz="2400" dirty="0" smtClean="0"/>
              <a:t> </a:t>
            </a:r>
            <a:r>
              <a:rPr lang="hr-HR" sz="2400" dirty="0" err="1" smtClean="0"/>
              <a:t>upwind</a:t>
            </a:r>
            <a:r>
              <a:rPr lang="hr-HR" sz="2400" dirty="0" smtClean="0"/>
              <a:t> sheme daje:</a:t>
            </a:r>
          </a:p>
          <a:p>
            <a:endParaRPr lang="hr-HR" sz="2400" dirty="0" smtClean="0"/>
          </a:p>
          <a:p>
            <a:r>
              <a:rPr lang="hr-HR" sz="2400" dirty="0" smtClean="0"/>
              <a:t>a </a:t>
            </a:r>
            <a:r>
              <a:rPr lang="hr-HR" sz="2400" dirty="0" err="1" smtClean="0"/>
              <a:t>diskretizirana</a:t>
            </a:r>
            <a:r>
              <a:rPr lang="hr-HR" sz="2400" dirty="0" smtClean="0"/>
              <a:t> jednadžba </a:t>
            </a:r>
            <a:r>
              <a:rPr lang="hr-HR" sz="2400" dirty="0" smtClean="0">
                <a:solidFill>
                  <a:srgbClr val="00B0F0"/>
                </a:solidFill>
              </a:rPr>
              <a:t>38</a:t>
            </a:r>
            <a:r>
              <a:rPr lang="en-US" sz="2400" dirty="0" smtClean="0"/>
              <a:t> </a:t>
            </a:r>
            <a:r>
              <a:rPr lang="hr-HR" sz="2400" dirty="0" smtClean="0"/>
              <a:t>postaje: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koja se može preurediti na slijedeći način: 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da se dobije: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Kada je strujanje u negativnom smjeru(</a:t>
            </a:r>
            <a:r>
              <a:rPr lang="en-US" sz="2400" i="1" dirty="0" err="1" smtClean="0"/>
              <a:t>u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</a:t>
            </a:r>
            <a:r>
              <a:rPr lang="en-US" sz="2400" dirty="0" smtClean="0"/>
              <a:t>&lt; 0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u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</a:t>
            </a:r>
            <a:r>
              <a:rPr lang="en-US" sz="2400" dirty="0" smtClean="0"/>
              <a:t>&lt; 0 </a:t>
            </a:r>
            <a:r>
              <a:rPr lang="hr-HR" sz="2400" dirty="0" smtClean="0"/>
              <a:t>; </a:t>
            </a:r>
            <a:r>
              <a:rPr lang="en-US" sz="2400" i="1" dirty="0" err="1" smtClean="0"/>
              <a:t>F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&lt; 0, F</a:t>
            </a:r>
            <a:r>
              <a:rPr lang="en-US" sz="1400" i="1" dirty="0" smtClean="0"/>
              <a:t>e</a:t>
            </a:r>
            <a:r>
              <a:rPr lang="en-US" sz="2400" i="1" dirty="0" smtClean="0"/>
              <a:t> </a:t>
            </a:r>
            <a:r>
              <a:rPr lang="en-US" sz="2400" dirty="0" smtClean="0"/>
              <a:t>&lt; 0),</a:t>
            </a:r>
            <a:r>
              <a:rPr lang="en-US" sz="2400" i="1" dirty="0" smtClean="0"/>
              <a:t> </a:t>
            </a:r>
            <a:r>
              <a:rPr lang="hr-HR" sz="2400" dirty="0" err="1" smtClean="0"/>
              <a:t>upwind</a:t>
            </a:r>
            <a:r>
              <a:rPr lang="hr-HR" sz="2400" dirty="0" smtClean="0"/>
              <a:t> sheme daje:</a:t>
            </a:r>
            <a:endParaRPr lang="en-US" sz="24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7164288" y="1052736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(46a)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64288" y="1988840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(47a)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64288" y="2852936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(48a)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92280" y="3717032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(49a)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020272" y="5013176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(46b)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20272" y="5661248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(47b)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20272" y="6334780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(49b)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metode za 1D stacionarnu </a:t>
            </a:r>
            <a:r>
              <a:rPr lang="hr-HR" sz="2800" b="1" dirty="0" err="1" smtClean="0"/>
              <a:t>konvekciju</a:t>
            </a:r>
            <a:r>
              <a:rPr lang="hr-HR" sz="2800" b="1" dirty="0" smtClean="0"/>
              <a:t>-difuziju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60417139"/>
              </p:ext>
            </p:extLst>
          </p:nvPr>
        </p:nvGraphicFramePr>
        <p:xfrm>
          <a:off x="2798763" y="1041400"/>
          <a:ext cx="1844675" cy="393700"/>
        </p:xfrm>
        <a:graphic>
          <a:graphicData uri="http://schemas.openxmlformats.org/presentationml/2006/ole">
            <p:oleObj spid="_x0000_s15614" name="Equation" r:id="rId3" imgW="1218671" imgH="266584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15280764"/>
              </p:ext>
            </p:extLst>
          </p:nvPr>
        </p:nvGraphicFramePr>
        <p:xfrm>
          <a:off x="2451100" y="2133600"/>
          <a:ext cx="3886200" cy="368300"/>
        </p:xfrm>
        <a:graphic>
          <a:graphicData uri="http://schemas.openxmlformats.org/presentationml/2006/ole">
            <p:oleObj spid="_x0000_s15615" name="Equation" r:id="rId4" imgW="2273300" imgH="2159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78050" y="2928938"/>
          <a:ext cx="3822700" cy="436562"/>
        </p:xfrm>
        <a:graphic>
          <a:graphicData uri="http://schemas.openxmlformats.org/presentationml/2006/ole">
            <p:oleObj spid="_x0000_s15616" name="Equation" r:id="rId5" imgW="2222500" imgH="2540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50988" y="3786188"/>
          <a:ext cx="5100637" cy="428625"/>
        </p:xfrm>
        <a:graphic>
          <a:graphicData uri="http://schemas.openxmlformats.org/presentationml/2006/ole">
            <p:oleObj spid="_x0000_s15617" name="Equation" r:id="rId6" imgW="3022600" imgH="2540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33657722"/>
              </p:ext>
            </p:extLst>
          </p:nvPr>
        </p:nvGraphicFramePr>
        <p:xfrm>
          <a:off x="2325688" y="5214938"/>
          <a:ext cx="1847850" cy="461962"/>
        </p:xfrm>
        <a:graphic>
          <a:graphicData uri="http://schemas.openxmlformats.org/presentationml/2006/ole">
            <p:oleObj spid="_x0000_s15618" name="Equation" r:id="rId7" imgW="965200" imgH="2413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071688" y="5786438"/>
          <a:ext cx="3781425" cy="357187"/>
        </p:xfrm>
        <a:graphic>
          <a:graphicData uri="http://schemas.openxmlformats.org/presentationml/2006/ole">
            <p:oleObj spid="_x0000_s15619" name="Equation" r:id="rId8" imgW="2565400" imgH="24130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314450" y="6286500"/>
          <a:ext cx="5203825" cy="442913"/>
        </p:xfrm>
        <a:graphic>
          <a:graphicData uri="http://schemas.openxmlformats.org/presentationml/2006/ole">
            <p:oleObj spid="_x0000_s15620" name="Equation" r:id="rId9" imgW="3429000" imgH="2921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48680"/>
            <a:ext cx="93245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Postavljajući koeficijente</a:t>
            </a:r>
            <a:r>
              <a:rPr lang="en-US" sz="2400" dirty="0" smtClean="0"/>
              <a:t> </a:t>
            </a:r>
            <a:r>
              <a:rPr lang="hr-HR" sz="2400" dirty="0" smtClean="0"/>
              <a:t>za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1400" i="1" baseline="-25000" dirty="0" smtClean="0"/>
              <a:t>W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1400" i="1" baseline="-25000" dirty="0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kao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</a:t>
            </a:r>
            <a:r>
              <a:rPr lang="en-US" sz="1400" i="1" baseline="-25000" dirty="0" err="1" smtClean="0"/>
              <a:t>W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a</a:t>
            </a:r>
            <a:r>
              <a:rPr lang="en-US" sz="1400" i="1" baseline="-25000" dirty="0" err="1" smtClean="0"/>
              <a:t>E</a:t>
            </a:r>
            <a:r>
              <a:rPr lang="en-US" sz="2400" dirty="0" smtClean="0"/>
              <a:t>,</a:t>
            </a:r>
            <a:r>
              <a:rPr lang="en-US" sz="2400" i="1" dirty="0" smtClean="0"/>
              <a:t> </a:t>
            </a:r>
            <a:r>
              <a:rPr lang="hr-HR" sz="2400" dirty="0" smtClean="0"/>
              <a:t>jednadžbe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49a</a:t>
            </a:r>
            <a:r>
              <a:rPr lang="en-US" sz="2400" dirty="0" smtClean="0"/>
              <a:t> </a:t>
            </a:r>
            <a:r>
              <a:rPr lang="hr-HR" sz="2400" dirty="0" smtClean="0"/>
              <a:t>i </a:t>
            </a:r>
            <a:r>
              <a:rPr lang="hr-HR" sz="2400" dirty="0" smtClean="0">
                <a:solidFill>
                  <a:srgbClr val="00B0F0"/>
                </a:solidFill>
              </a:rPr>
              <a:t>49b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  <a:r>
              <a:rPr lang="hr-HR" sz="2400" dirty="0" smtClean="0"/>
              <a:t>mogu </a:t>
            </a:r>
          </a:p>
          <a:p>
            <a:r>
              <a:rPr lang="hr-HR" sz="2400" dirty="0" smtClean="0"/>
              <a:t>se pisati u općem obliku 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s centralnim koeficijentima: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i koeficijentima susjeda: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000" dirty="0" smtClean="0"/>
          </a:p>
          <a:p>
            <a:r>
              <a:rPr lang="hr-HR" sz="2400" dirty="0" smtClean="0"/>
              <a:t>Forma notiranja</a:t>
            </a:r>
            <a:r>
              <a:rPr lang="en-US" sz="2400" dirty="0" smtClean="0"/>
              <a:t> </a:t>
            </a:r>
            <a:r>
              <a:rPr lang="hr-HR" sz="2400" dirty="0" smtClean="0"/>
              <a:t>koeficijenata susjeda</a:t>
            </a:r>
            <a:r>
              <a:rPr lang="en-US" sz="2400" dirty="0" smtClean="0"/>
              <a:t> </a:t>
            </a:r>
            <a:r>
              <a:rPr lang="hr-HR" sz="2400" dirty="0" smtClean="0"/>
              <a:t>u metodi</a:t>
            </a:r>
            <a:r>
              <a:rPr lang="en-US" sz="2400" dirty="0" smtClean="0"/>
              <a:t> upwind dif</a:t>
            </a:r>
            <a:r>
              <a:rPr lang="hr-HR" sz="2400" dirty="0" err="1" smtClean="0"/>
              <a:t>erenciranja</a:t>
            </a:r>
            <a:r>
              <a:rPr lang="hr-HR" sz="2400" dirty="0" smtClean="0"/>
              <a:t> pri obuhvatu</a:t>
            </a:r>
            <a:r>
              <a:rPr lang="en-US" sz="2400" dirty="0" smtClean="0"/>
              <a:t> </a:t>
            </a:r>
            <a:r>
              <a:rPr lang="hr-HR" sz="2400" dirty="0" smtClean="0"/>
              <a:t>oba smjera strujanja dana je sa: </a:t>
            </a:r>
            <a:endParaRPr lang="en-US" sz="2400" dirty="0" smtClean="0"/>
          </a:p>
        </p:txBody>
      </p:sp>
      <p:sp>
        <p:nvSpPr>
          <p:cNvPr id="22" name="Rectangle 21"/>
          <p:cNvSpPr/>
          <p:nvPr/>
        </p:nvSpPr>
        <p:spPr>
          <a:xfrm>
            <a:off x="7164288" y="1268760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50)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164288" y="2204864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51)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metode za 1D stacionarnu </a:t>
            </a:r>
            <a:r>
              <a:rPr lang="hr-HR" sz="2800" b="1" dirty="0" err="1" smtClean="0"/>
              <a:t>konvekciju</a:t>
            </a:r>
            <a:r>
              <a:rPr lang="hr-HR" sz="2800" b="1" dirty="0" smtClean="0"/>
              <a:t>-difuziju</a:t>
            </a:r>
            <a:endParaRPr lang="hr-HR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8298854"/>
              </p:ext>
            </p:extLst>
          </p:nvPr>
        </p:nvGraphicFramePr>
        <p:xfrm>
          <a:off x="2411760" y="3356992"/>
          <a:ext cx="410445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224136"/>
                <a:gridCol w="108012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i="1" dirty="0" err="1" smtClean="0"/>
                        <a:t>F</a:t>
                      </a:r>
                      <a:r>
                        <a:rPr lang="hr-HR" i="1" baseline="-25000" dirty="0" err="1" smtClean="0"/>
                        <a:t>w</a:t>
                      </a:r>
                      <a:r>
                        <a:rPr lang="hr-HR" i="1" dirty="0" smtClean="0"/>
                        <a:t> &gt; 0, </a:t>
                      </a:r>
                      <a:r>
                        <a:rPr lang="hr-HR" i="1" dirty="0" err="1" smtClean="0"/>
                        <a:t>F</a:t>
                      </a:r>
                      <a:r>
                        <a:rPr lang="hr-HR" i="1" baseline="-25000" dirty="0" err="1" smtClean="0"/>
                        <a:t>e</a:t>
                      </a:r>
                      <a:r>
                        <a:rPr lang="hr-HR" i="1" dirty="0" smtClean="0"/>
                        <a:t> &gt; </a:t>
                      </a:r>
                      <a:r>
                        <a:rPr lang="hr-HR" i="1" dirty="0" err="1" smtClean="0"/>
                        <a:t>0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i="1" dirty="0" smtClean="0"/>
                        <a:t>    D</a:t>
                      </a:r>
                      <a:r>
                        <a:rPr lang="hr-HR" i="1" baseline="-25000" dirty="0" smtClean="0"/>
                        <a:t>w</a:t>
                      </a:r>
                      <a:r>
                        <a:rPr lang="hr-HR" i="1" dirty="0" smtClean="0"/>
                        <a:t> + </a:t>
                      </a:r>
                      <a:r>
                        <a:rPr lang="hr-HR" i="1" dirty="0" err="1" smtClean="0"/>
                        <a:t>F</a:t>
                      </a:r>
                      <a:r>
                        <a:rPr lang="hr-HR" i="1" baseline="-25000" dirty="0" err="1" smtClean="0"/>
                        <a:t>w</a:t>
                      </a:r>
                      <a:endParaRPr lang="hr-HR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</a:t>
                      </a:r>
                      <a:r>
                        <a:rPr lang="hr-HR" i="1" dirty="0" smtClean="0"/>
                        <a:t>D</a:t>
                      </a:r>
                      <a:r>
                        <a:rPr lang="hr-HR" i="1" baseline="-25000" dirty="0" smtClean="0"/>
                        <a:t>e</a:t>
                      </a:r>
                      <a:endParaRPr lang="hr-HR" i="1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i="1" dirty="0" err="1" smtClean="0"/>
                        <a:t>F</a:t>
                      </a:r>
                      <a:r>
                        <a:rPr lang="hr-HR" i="1" baseline="-25000" dirty="0" err="1" smtClean="0"/>
                        <a:t>w</a:t>
                      </a:r>
                      <a:r>
                        <a:rPr lang="hr-HR" i="1" dirty="0" smtClean="0"/>
                        <a:t> &lt; 0, </a:t>
                      </a:r>
                      <a:r>
                        <a:rPr lang="hr-HR" i="1" dirty="0" err="1" smtClean="0"/>
                        <a:t>F</a:t>
                      </a:r>
                      <a:r>
                        <a:rPr lang="hr-HR" i="1" baseline="-25000" dirty="0" err="1" smtClean="0"/>
                        <a:t>e</a:t>
                      </a:r>
                      <a:r>
                        <a:rPr lang="hr-HR" i="1" dirty="0" smtClean="0"/>
                        <a:t> &lt; </a:t>
                      </a:r>
                      <a:r>
                        <a:rPr lang="hr-HR" i="1" dirty="0" err="1" smtClean="0"/>
                        <a:t>0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i="1" dirty="0" smtClean="0"/>
                        <a:t>    D</a:t>
                      </a:r>
                      <a:r>
                        <a:rPr lang="hr-HR" i="1" baseline="-25000" dirty="0" smtClean="0"/>
                        <a:t>w</a:t>
                      </a:r>
                      <a:endParaRPr lang="hr-HR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  </a:t>
                      </a:r>
                      <a:r>
                        <a:rPr lang="hr-HR" i="1" dirty="0" smtClean="0"/>
                        <a:t>D</a:t>
                      </a:r>
                      <a:r>
                        <a:rPr lang="hr-HR" i="1" baseline="-25000" dirty="0" smtClean="0"/>
                        <a:t>e</a:t>
                      </a:r>
                      <a:r>
                        <a:rPr lang="hr-HR" i="1" baseline="0" dirty="0" smtClean="0"/>
                        <a:t> - </a:t>
                      </a:r>
                      <a:r>
                        <a:rPr lang="hr-HR" i="1" baseline="0" dirty="0" err="1" smtClean="0"/>
                        <a:t>F</a:t>
                      </a:r>
                      <a:r>
                        <a:rPr lang="hr-HR" i="1" baseline="-25000" dirty="0" err="1" smtClean="0"/>
                        <a:t>e</a:t>
                      </a:r>
                      <a:endParaRPr lang="hr-HR" i="1" baseline="-25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94590750"/>
              </p:ext>
            </p:extLst>
          </p:nvPr>
        </p:nvGraphicFramePr>
        <p:xfrm>
          <a:off x="4686191" y="3356992"/>
          <a:ext cx="314325" cy="314325"/>
        </p:xfrm>
        <a:graphic>
          <a:graphicData uri="http://schemas.openxmlformats.org/presentationml/2006/ole">
            <p:oleObj spid="_x0000_s5428" name="Equation" r:id="rId3" imgW="203024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85246722"/>
              </p:ext>
            </p:extLst>
          </p:nvPr>
        </p:nvGraphicFramePr>
        <p:xfrm>
          <a:off x="5842347" y="3356992"/>
          <a:ext cx="255588" cy="314325"/>
        </p:xfrm>
        <a:graphic>
          <a:graphicData uri="http://schemas.openxmlformats.org/presentationml/2006/ole">
            <p:oleObj spid="_x0000_s5429" name="Equation" r:id="rId4" imgW="164957" imgH="203024" progId="Equation.DSMT4">
              <p:embed/>
            </p:oleObj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52819840"/>
              </p:ext>
            </p:extLst>
          </p:nvPr>
        </p:nvGraphicFramePr>
        <p:xfrm>
          <a:off x="2699792" y="5661248"/>
          <a:ext cx="3600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r-HR" i="1" dirty="0" smtClean="0"/>
                        <a:t>D</a:t>
                      </a:r>
                      <a:r>
                        <a:rPr lang="hr-HR" i="1" baseline="-25000" dirty="0" smtClean="0"/>
                        <a:t>w</a:t>
                      </a:r>
                      <a:r>
                        <a:rPr lang="hr-HR" dirty="0" smtClean="0"/>
                        <a:t> + </a:t>
                      </a:r>
                      <a:r>
                        <a:rPr lang="hr-HR" dirty="0" err="1" smtClean="0"/>
                        <a:t>max</a:t>
                      </a:r>
                      <a:r>
                        <a:rPr lang="hr-HR" dirty="0" smtClean="0"/>
                        <a:t>(</a:t>
                      </a:r>
                      <a:r>
                        <a:rPr lang="hr-HR" i="1" dirty="0" err="1" smtClean="0"/>
                        <a:t>F</a:t>
                      </a:r>
                      <a:r>
                        <a:rPr lang="hr-HR" i="1" baseline="-25000" dirty="0" err="1" smtClean="0"/>
                        <a:t>w</a:t>
                      </a:r>
                      <a:r>
                        <a:rPr lang="hr-HR" dirty="0" smtClean="0"/>
                        <a:t>, 0)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i="1" dirty="0" smtClean="0"/>
                        <a:t>D</a:t>
                      </a:r>
                      <a:r>
                        <a:rPr lang="hr-HR" i="1" baseline="-25000" dirty="0" smtClean="0"/>
                        <a:t>e</a:t>
                      </a:r>
                      <a:r>
                        <a:rPr lang="hr-HR" dirty="0" smtClean="0"/>
                        <a:t> + </a:t>
                      </a:r>
                      <a:r>
                        <a:rPr lang="hr-HR" dirty="0" err="1" smtClean="0"/>
                        <a:t>max</a:t>
                      </a:r>
                      <a:r>
                        <a:rPr lang="hr-HR" dirty="0" smtClean="0"/>
                        <a:t>(0, </a:t>
                      </a:r>
                      <a:r>
                        <a:rPr lang="hr-HR" i="1" dirty="0" smtClean="0"/>
                        <a:t>-</a:t>
                      </a:r>
                      <a:r>
                        <a:rPr lang="hr-HR" i="1" dirty="0" err="1" smtClean="0"/>
                        <a:t>F</a:t>
                      </a:r>
                      <a:r>
                        <a:rPr lang="hr-HR" i="1" baseline="-25000" dirty="0" err="1" smtClean="0"/>
                        <a:t>e</a:t>
                      </a:r>
                      <a:r>
                        <a:rPr lang="hr-HR" dirty="0" smtClean="0"/>
                        <a:t>)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7345504"/>
              </p:ext>
            </p:extLst>
          </p:nvPr>
        </p:nvGraphicFramePr>
        <p:xfrm>
          <a:off x="3491880" y="5661248"/>
          <a:ext cx="314325" cy="314325"/>
        </p:xfrm>
        <a:graphic>
          <a:graphicData uri="http://schemas.openxmlformats.org/presentationml/2006/ole">
            <p:oleObj spid="_x0000_s5430" name="Equation" r:id="rId5" imgW="203024" imgH="203024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87635725"/>
              </p:ext>
            </p:extLst>
          </p:nvPr>
        </p:nvGraphicFramePr>
        <p:xfrm>
          <a:off x="5224512" y="5661248"/>
          <a:ext cx="255588" cy="314325"/>
        </p:xfrm>
        <a:graphic>
          <a:graphicData uri="http://schemas.openxmlformats.org/presentationml/2006/ole">
            <p:oleObj spid="_x0000_s5431" name="Equation" r:id="rId6" imgW="164957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463925" y="1428750"/>
          <a:ext cx="2036763" cy="415925"/>
        </p:xfrm>
        <a:graphic>
          <a:graphicData uri="http://schemas.openxmlformats.org/presentationml/2006/ole">
            <p:oleObj spid="_x0000_s5432" name="Equation" r:id="rId7" imgW="1117600" imgH="2286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286125" y="2214563"/>
          <a:ext cx="2286000" cy="384175"/>
        </p:xfrm>
        <a:graphic>
          <a:graphicData uri="http://schemas.openxmlformats.org/presentationml/2006/ole">
            <p:oleObj spid="_x0000_s5433" name="Equation" r:id="rId8" imgW="1586811" imgH="266584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6672"/>
            <a:ext cx="93245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hr-HR" sz="2400" dirty="0" smtClean="0">
                <a:solidFill>
                  <a:srgbClr val="FF0000"/>
                </a:solidFill>
              </a:rPr>
              <a:t>Slučaj 4: </a:t>
            </a:r>
            <a:r>
              <a:rPr lang="en-US" sz="2400" i="1" dirty="0" smtClean="0"/>
              <a:t>u </a:t>
            </a:r>
            <a:r>
              <a:rPr lang="en-US" sz="2400" dirty="0" smtClean="0"/>
              <a:t>= 0.</a:t>
            </a:r>
            <a:r>
              <a:rPr lang="hr-HR" sz="2400" dirty="0" smtClean="0"/>
              <a:t>0004</a:t>
            </a:r>
            <a:r>
              <a:rPr lang="en-US" sz="2400" dirty="0" smtClean="0"/>
              <a:t> m/s</a:t>
            </a:r>
            <a:r>
              <a:rPr lang="hr-HR" sz="2400" dirty="0" smtClean="0"/>
              <a:t>;</a:t>
            </a:r>
            <a:r>
              <a:rPr lang="en-US" sz="2400" dirty="0" smtClean="0"/>
              <a:t> </a:t>
            </a:r>
            <a:r>
              <a:rPr lang="en-US" sz="2400" i="1" dirty="0" smtClean="0"/>
              <a:t>F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ρu</a:t>
            </a:r>
            <a:r>
              <a:rPr lang="en-US" sz="2400" i="1" dirty="0" smtClean="0"/>
              <a:t> </a:t>
            </a:r>
            <a:r>
              <a:rPr lang="en-US" sz="2400" dirty="0" smtClean="0"/>
              <a:t>= 0.</a:t>
            </a:r>
            <a:r>
              <a:rPr lang="hr-HR" sz="2400" dirty="0" smtClean="0"/>
              <a:t>4;</a:t>
            </a:r>
            <a:r>
              <a:rPr lang="en-US" sz="2400" dirty="0" smtClean="0"/>
              <a:t> </a:t>
            </a:r>
            <a:r>
              <a:rPr lang="en-US" sz="2400" i="1" dirty="0" smtClean="0"/>
              <a:t>D =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</a:t>
            </a:r>
            <a:r>
              <a:rPr lang="hr-HR" sz="2400" dirty="0" smtClean="0"/>
              <a:t>5</a:t>
            </a:r>
            <a:r>
              <a:rPr lang="en-US" sz="2400" dirty="0" smtClean="0"/>
              <a:t>/0.</a:t>
            </a:r>
            <a:r>
              <a:rPr lang="hr-HR" sz="2400" dirty="0" smtClean="0"/>
              <a:t>5</a:t>
            </a:r>
            <a:r>
              <a:rPr lang="en-US" sz="2400" dirty="0" smtClean="0"/>
              <a:t> = </a:t>
            </a:r>
            <a:r>
              <a:rPr lang="hr-HR" sz="2400" dirty="0" smtClean="0"/>
              <a:t>1; </a:t>
            </a:r>
            <a:r>
              <a:rPr lang="hr-HR" sz="2400" i="1" dirty="0" err="1" smtClean="0"/>
              <a:t>Pe</a:t>
            </a:r>
            <a:r>
              <a:rPr lang="hr-HR" sz="2400" i="1" dirty="0" smtClean="0"/>
              <a:t>= F/D</a:t>
            </a:r>
            <a:r>
              <a:rPr lang="hr-HR" sz="2400" dirty="0" smtClean="0"/>
              <a:t>= 0.4</a:t>
            </a:r>
          </a:p>
          <a:p>
            <a:pPr marL="514350" indent="-514350"/>
            <a:r>
              <a:rPr lang="hr-HR" sz="2400" dirty="0" smtClean="0">
                <a:solidFill>
                  <a:srgbClr val="FF0000"/>
                </a:solidFill>
              </a:rPr>
              <a:t>Slučaj 5: </a:t>
            </a:r>
            <a:r>
              <a:rPr lang="en-US" sz="2400" i="1" dirty="0" smtClean="0"/>
              <a:t>u </a:t>
            </a:r>
            <a:r>
              <a:rPr lang="en-US" sz="2400" dirty="0" smtClean="0"/>
              <a:t>= </a:t>
            </a:r>
            <a:r>
              <a:rPr lang="hr-HR" sz="2400" dirty="0" smtClean="0"/>
              <a:t>0.003</a:t>
            </a:r>
            <a:r>
              <a:rPr lang="en-US" sz="2400" dirty="0" smtClean="0"/>
              <a:t> m/s</a:t>
            </a:r>
            <a:r>
              <a:rPr lang="hr-HR" sz="2400" dirty="0" smtClean="0"/>
              <a:t> ;</a:t>
            </a:r>
            <a:r>
              <a:rPr lang="en-US" sz="2400" dirty="0" smtClean="0"/>
              <a:t> </a:t>
            </a:r>
            <a:r>
              <a:rPr lang="en-US" sz="2400" i="1" dirty="0" smtClean="0"/>
              <a:t>F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ρu</a:t>
            </a:r>
            <a:r>
              <a:rPr lang="en-US" sz="2400" i="1" dirty="0" smtClean="0"/>
              <a:t> </a:t>
            </a:r>
            <a:r>
              <a:rPr lang="en-US" sz="2400" dirty="0" smtClean="0"/>
              <a:t>= </a:t>
            </a:r>
            <a:r>
              <a:rPr lang="hr-HR" sz="2400" dirty="0" smtClean="0"/>
              <a:t>3 ;</a:t>
            </a:r>
            <a:r>
              <a:rPr lang="en-US" sz="2400" dirty="0" smtClean="0"/>
              <a:t> </a:t>
            </a:r>
            <a:r>
              <a:rPr lang="en-US" sz="2400" i="1" dirty="0" smtClean="0"/>
              <a:t>D =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</a:t>
            </a:r>
            <a:r>
              <a:rPr lang="hr-HR" sz="2400" dirty="0" smtClean="0"/>
              <a:t>5</a:t>
            </a:r>
            <a:r>
              <a:rPr lang="en-US" sz="2400" dirty="0" smtClean="0"/>
              <a:t>/0.</a:t>
            </a:r>
            <a:r>
              <a:rPr lang="hr-HR" sz="2400" dirty="0" smtClean="0"/>
              <a:t>5</a:t>
            </a:r>
            <a:r>
              <a:rPr lang="en-US" sz="2400" dirty="0" smtClean="0"/>
              <a:t> = </a:t>
            </a:r>
            <a:r>
              <a:rPr lang="hr-HR" sz="2400" dirty="0" smtClean="0"/>
              <a:t>1 ; </a:t>
            </a:r>
            <a:r>
              <a:rPr lang="hr-HR" sz="2400" i="1" dirty="0" err="1" smtClean="0"/>
              <a:t>Pe</a:t>
            </a:r>
            <a:r>
              <a:rPr lang="hr-HR" sz="2400" i="1" dirty="0" smtClean="0"/>
              <a:t> = F/D </a:t>
            </a:r>
            <a:r>
              <a:rPr lang="hr-HR" sz="2400" dirty="0" smtClean="0"/>
              <a:t>= 3</a:t>
            </a:r>
          </a:p>
          <a:p>
            <a:endParaRPr lang="hr-HR" sz="1200" dirty="0" smtClean="0"/>
          </a:p>
          <a:p>
            <a:r>
              <a:rPr lang="hr-HR" sz="2400" dirty="0" err="1" smtClean="0"/>
              <a:t>Diskretizacijske</a:t>
            </a:r>
            <a:r>
              <a:rPr lang="hr-HR" sz="2400" dirty="0" smtClean="0"/>
              <a:t> jednadžbe za</a:t>
            </a:r>
            <a:r>
              <a:rPr lang="en-US" sz="2400" dirty="0" smtClean="0"/>
              <a:t> </a:t>
            </a:r>
            <a:r>
              <a:rPr lang="hr-HR" sz="2400" dirty="0" smtClean="0"/>
              <a:t>unutarnje čvorove</a:t>
            </a:r>
            <a:r>
              <a:rPr lang="en-US" sz="2400" dirty="0" smtClean="0"/>
              <a:t> 2</a:t>
            </a:r>
            <a:r>
              <a:rPr lang="hr-HR" sz="2400" dirty="0" smtClean="0"/>
              <a:t>-9</a:t>
            </a:r>
            <a:r>
              <a:rPr lang="en-US" sz="2400" dirty="0" smtClean="0"/>
              <a:t> </a:t>
            </a:r>
            <a:r>
              <a:rPr lang="hr-HR" sz="2400" dirty="0" smtClean="0"/>
              <a:t>uz relevantne</a:t>
            </a:r>
            <a:r>
              <a:rPr lang="en-US" sz="2400" dirty="0" smtClean="0"/>
              <a:t> </a:t>
            </a:r>
            <a:r>
              <a:rPr lang="hr-HR" sz="2400" dirty="0" smtClean="0"/>
              <a:t>susjedne koeficijente</a:t>
            </a:r>
            <a:r>
              <a:rPr lang="en-US" sz="2400" dirty="0" smtClean="0"/>
              <a:t> </a:t>
            </a:r>
            <a:r>
              <a:rPr lang="hr-HR" sz="2400" dirty="0" smtClean="0"/>
              <a:t>za </a:t>
            </a:r>
            <a:r>
              <a:rPr lang="hr-HR" sz="2400" dirty="0" err="1" smtClean="0"/>
              <a:t>upwind</a:t>
            </a:r>
            <a:r>
              <a:rPr lang="hr-HR" sz="2400" dirty="0" smtClean="0"/>
              <a:t> shemu diferenciranja dane</a:t>
            </a:r>
            <a:r>
              <a:rPr lang="en-US" sz="2400" dirty="0" smtClean="0"/>
              <a:t> </a:t>
            </a:r>
            <a:r>
              <a:rPr lang="hr-HR" sz="2400" dirty="0" smtClean="0"/>
              <a:t>su izrazom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50</a:t>
            </a:r>
            <a:endParaRPr lang="hr-HR" sz="2400" dirty="0" smtClean="0"/>
          </a:p>
          <a:p>
            <a:r>
              <a:rPr lang="hr-HR" sz="2400" dirty="0" smtClean="0"/>
              <a:t>(</a:t>
            </a:r>
            <a:r>
              <a:rPr lang="hr-HR" sz="2400" i="1" dirty="0" smtClean="0"/>
              <a:t>F = </a:t>
            </a:r>
            <a:r>
              <a:rPr lang="hr-HR" sz="2400" i="1" dirty="0" err="1" smtClean="0"/>
              <a:t>F</a:t>
            </a:r>
            <a:r>
              <a:rPr lang="hr-HR" sz="1400" i="1" dirty="0" err="1" smtClean="0"/>
              <a:t>e</a:t>
            </a:r>
            <a:r>
              <a:rPr lang="hr-HR" sz="2400" i="1" dirty="0" smtClean="0"/>
              <a:t> = </a:t>
            </a:r>
            <a:r>
              <a:rPr lang="hr-HR" sz="2400" i="1" dirty="0" err="1" smtClean="0"/>
              <a:t>F</a:t>
            </a:r>
            <a:r>
              <a:rPr lang="hr-HR" sz="1400" i="1" dirty="0" err="1" smtClean="0"/>
              <a:t>w</a:t>
            </a:r>
            <a:r>
              <a:rPr lang="hr-HR" sz="2400" i="1" dirty="0" smtClean="0"/>
              <a:t> = </a:t>
            </a:r>
            <a:r>
              <a:rPr lang="el-GR" sz="2400" i="1" dirty="0" smtClean="0"/>
              <a:t>ρ</a:t>
            </a:r>
            <a:r>
              <a:rPr lang="hr-HR" sz="2400" i="1" dirty="0" smtClean="0"/>
              <a:t>u ; D = D</a:t>
            </a:r>
            <a:r>
              <a:rPr lang="hr-HR" sz="1400" i="1" dirty="0" smtClean="0"/>
              <a:t>e</a:t>
            </a:r>
            <a:r>
              <a:rPr lang="hr-HR" sz="2400" i="1" dirty="0" smtClean="0"/>
              <a:t> = </a:t>
            </a:r>
            <a:r>
              <a:rPr lang="hr-HR" sz="2400" i="1" dirty="0" err="1" smtClean="0"/>
              <a:t>D</a:t>
            </a:r>
            <a:r>
              <a:rPr lang="hr-HR" sz="1400" i="1" dirty="0" err="1" smtClean="0"/>
              <a:t>w</a:t>
            </a:r>
            <a:r>
              <a:rPr lang="hr-HR" sz="2400" i="1" dirty="0" smtClean="0"/>
              <a:t> =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svugdje).</a:t>
            </a:r>
          </a:p>
          <a:p>
            <a:endParaRPr lang="hr-HR" sz="1200" dirty="0" smtClean="0"/>
          </a:p>
          <a:p>
            <a:r>
              <a:rPr lang="hr-HR" sz="2400" dirty="0" smtClean="0"/>
              <a:t>Na rubnim čvorovima </a:t>
            </a:r>
            <a:r>
              <a:rPr lang="en-US" sz="2400" dirty="0" smtClean="0"/>
              <a:t>1</a:t>
            </a:r>
            <a:r>
              <a:rPr lang="hr-HR" sz="2400" dirty="0" smtClean="0"/>
              <a:t> i 10</a:t>
            </a:r>
            <a:r>
              <a:rPr lang="en-US" sz="2400" dirty="0" smtClean="0"/>
              <a:t>, </a:t>
            </a:r>
            <a:r>
              <a:rPr lang="hr-HR" sz="2400" dirty="0" smtClean="0"/>
              <a:t>primjena </a:t>
            </a:r>
            <a:r>
              <a:rPr lang="hr-HR" sz="2400" dirty="0" err="1" smtClean="0"/>
              <a:t>upwind</a:t>
            </a:r>
            <a:r>
              <a:rPr lang="hr-HR" sz="2400" dirty="0" smtClean="0"/>
              <a:t> sheme diferenciranja za </a:t>
            </a:r>
            <a:r>
              <a:rPr lang="hr-HR" sz="2400" dirty="0" err="1" smtClean="0"/>
              <a:t>konvektivni</a:t>
            </a:r>
            <a:r>
              <a:rPr lang="hr-HR" sz="2400" dirty="0" smtClean="0"/>
              <a:t> član daje: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Na rubnim čvorovima vrijedi: </a:t>
            </a:r>
            <a:r>
              <a:rPr lang="en-US" sz="2400" i="1" dirty="0" smtClean="0"/>
              <a:t>D</a:t>
            </a:r>
            <a:r>
              <a:rPr lang="en-US" sz="1400" i="1" dirty="0" smtClean="0"/>
              <a:t>A</a:t>
            </a:r>
            <a:r>
              <a:rPr lang="en-US" sz="2400" i="1" dirty="0" smtClean="0"/>
              <a:t> = D</a:t>
            </a:r>
            <a:r>
              <a:rPr lang="en-US" sz="1400" i="1" dirty="0" smtClean="0"/>
              <a:t>B</a:t>
            </a:r>
            <a:r>
              <a:rPr lang="en-US" sz="2400" i="1" dirty="0" smtClean="0"/>
              <a:t> =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</a:t>
            </a:r>
            <a:r>
              <a:rPr lang="en-US" sz="2400" i="1" dirty="0" smtClean="0"/>
              <a:t> 2D </a:t>
            </a:r>
            <a:r>
              <a:rPr lang="hr-HR" sz="2400" dirty="0" smtClean="0"/>
              <a:t>;</a:t>
            </a:r>
            <a:r>
              <a:rPr lang="en-US" sz="2400" i="1" dirty="0" smtClean="0"/>
              <a:t> F</a:t>
            </a:r>
            <a:r>
              <a:rPr lang="en-US" sz="1400" i="1" dirty="0" smtClean="0"/>
              <a:t>A</a:t>
            </a:r>
            <a:r>
              <a:rPr lang="en-US" sz="2400" i="1" dirty="0" smtClean="0"/>
              <a:t> = F</a:t>
            </a:r>
            <a:r>
              <a:rPr lang="en-US" sz="1400" i="1" dirty="0" smtClean="0"/>
              <a:t>B</a:t>
            </a:r>
            <a:r>
              <a:rPr lang="en-US" sz="2400" i="1" dirty="0" smtClean="0"/>
              <a:t> = F</a:t>
            </a:r>
            <a:r>
              <a:rPr lang="hr-HR" sz="2400" dirty="0" smtClean="0"/>
              <a:t>. Rubni uvjeti uvučeni su u </a:t>
            </a:r>
            <a:r>
              <a:rPr lang="hr-HR" sz="2400" dirty="0" err="1" smtClean="0"/>
              <a:t>diskretizacijske</a:t>
            </a:r>
            <a:r>
              <a:rPr lang="hr-HR" sz="2400" dirty="0" smtClean="0"/>
              <a:t> </a:t>
            </a:r>
            <a:r>
              <a:rPr lang="hr-HR" sz="2400" dirty="0" smtClean="0"/>
              <a:t>jednadžbe</a:t>
            </a:r>
            <a:r>
              <a:rPr lang="en-US" sz="2400" dirty="0" smtClean="0"/>
              <a:t> </a:t>
            </a:r>
            <a:r>
              <a:rPr lang="hr-HR" sz="2400" dirty="0" smtClean="0"/>
              <a:t>kao doprinos članova izvora: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metode za 1D stacionarnu </a:t>
            </a:r>
            <a:r>
              <a:rPr lang="hr-HR" sz="2800" b="1" dirty="0" err="1" smtClean="0"/>
              <a:t>konvekciju</a:t>
            </a:r>
            <a:r>
              <a:rPr lang="hr-HR" sz="2800" b="1" dirty="0" smtClean="0"/>
              <a:t>-difuziju (Primjer)</a:t>
            </a:r>
            <a:endParaRPr lang="hr-HR" sz="28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9269611"/>
              </p:ext>
            </p:extLst>
          </p:nvPr>
        </p:nvGraphicFramePr>
        <p:xfrm>
          <a:off x="1385312" y="5229200"/>
          <a:ext cx="5562952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214"/>
                <a:gridCol w="1093338"/>
                <a:gridCol w="1080120"/>
                <a:gridCol w="1224136"/>
                <a:gridCol w="1296144"/>
              </a:tblGrid>
              <a:tr h="22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1</a:t>
                      </a:r>
                    </a:p>
                    <a:p>
                      <a:pPr algn="l"/>
                      <a:r>
                        <a:rPr lang="hr-HR" dirty="0" smtClean="0"/>
                        <a:t>2-9</a:t>
                      </a:r>
                    </a:p>
                    <a:p>
                      <a:pPr algn="l"/>
                      <a:r>
                        <a:rPr lang="hr-HR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dirty="0" smtClean="0"/>
                        <a:t>0</a:t>
                      </a:r>
                    </a:p>
                    <a:p>
                      <a:pPr algn="l"/>
                      <a:r>
                        <a:rPr lang="hr-HR" i="1" dirty="0" smtClean="0"/>
                        <a:t>D + F</a:t>
                      </a:r>
                    </a:p>
                    <a:p>
                      <a:pPr algn="l"/>
                      <a:r>
                        <a:rPr lang="hr-HR" i="1" dirty="0" smtClean="0"/>
                        <a:t>D + 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i="0" dirty="0" smtClean="0"/>
                        <a:t>D</a:t>
                      </a:r>
                    </a:p>
                    <a:p>
                      <a:pPr algn="ctr"/>
                      <a:r>
                        <a:rPr lang="hr-HR" i="0" dirty="0" smtClean="0"/>
                        <a:t>D</a:t>
                      </a:r>
                    </a:p>
                    <a:p>
                      <a:pPr algn="ctr"/>
                      <a:r>
                        <a:rPr lang="hr-HR" i="0" dirty="0" smtClean="0"/>
                        <a:t>0</a:t>
                      </a:r>
                      <a:endParaRPr lang="hr-HR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baseline="0" dirty="0" smtClean="0"/>
                        <a:t>-(2</a:t>
                      </a:r>
                      <a:r>
                        <a:rPr lang="hr-HR" i="1" baseline="0" dirty="0" smtClean="0"/>
                        <a:t>D + F</a:t>
                      </a:r>
                      <a:r>
                        <a:rPr lang="hr-HR" baseline="0" dirty="0" smtClean="0"/>
                        <a:t>)</a:t>
                      </a:r>
                      <a:endParaRPr lang="hr-HR" baseline="-25000" dirty="0" smtClean="0"/>
                    </a:p>
                    <a:p>
                      <a:pPr algn="l"/>
                      <a:r>
                        <a:rPr lang="hr-HR" baseline="0" dirty="0" smtClean="0"/>
                        <a:t>0</a:t>
                      </a:r>
                    </a:p>
                    <a:p>
                      <a:pPr algn="l"/>
                      <a:r>
                        <a:rPr lang="hr-HR" sz="1800" i="0" baseline="0" dirty="0" smtClean="0">
                          <a:sym typeface="Symbol"/>
                        </a:rPr>
                        <a:t>-2</a:t>
                      </a:r>
                      <a:r>
                        <a:rPr lang="hr-HR" sz="1800" i="1" baseline="0" dirty="0" smtClean="0">
                          <a:sym typeface="Symbol"/>
                        </a:rPr>
                        <a:t>D</a:t>
                      </a:r>
                      <a:endParaRPr lang="hr-HR" i="1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i="0" baseline="0" dirty="0" smtClean="0">
                          <a:sym typeface="Symbol"/>
                        </a:rPr>
                        <a:t>(2</a:t>
                      </a:r>
                      <a:r>
                        <a:rPr lang="hr-HR" sz="1800" i="1" baseline="0" dirty="0" smtClean="0">
                          <a:sym typeface="Symbol"/>
                        </a:rPr>
                        <a:t>D + F</a:t>
                      </a:r>
                      <a:r>
                        <a:rPr lang="hr-HR" sz="1800" i="0" baseline="0" dirty="0" smtClean="0">
                          <a:sym typeface="Symbol"/>
                        </a:rPr>
                        <a:t>)</a:t>
                      </a:r>
                      <a:r>
                        <a:rPr lang="en-US" sz="1800" i="1" dirty="0" smtClean="0">
                          <a:sym typeface="Symbol"/>
                        </a:rPr>
                        <a:t></a:t>
                      </a:r>
                      <a:r>
                        <a:rPr lang="hr-HR" baseline="-25000" dirty="0" smtClean="0"/>
                        <a:t>A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i="0" dirty="0" smtClean="0">
                          <a:sym typeface="Symbol"/>
                        </a:rPr>
                        <a:t>2</a:t>
                      </a:r>
                      <a:r>
                        <a:rPr lang="hr-HR" sz="1800" i="1" dirty="0" smtClean="0">
                          <a:sym typeface="Symbol"/>
                        </a:rPr>
                        <a:t>D</a:t>
                      </a:r>
                      <a:r>
                        <a:rPr lang="en-US" sz="1800" i="1" dirty="0" smtClean="0">
                          <a:sym typeface="Symbol"/>
                        </a:rPr>
                        <a:t></a:t>
                      </a:r>
                      <a:r>
                        <a:rPr lang="hr-HR" sz="1800" i="0" baseline="-25000" dirty="0" smtClean="0">
                          <a:sym typeface="Symbol"/>
                        </a:rPr>
                        <a:t>B</a:t>
                      </a:r>
                      <a:endParaRPr lang="hr-HR" baseline="-25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67626203"/>
              </p:ext>
            </p:extLst>
          </p:nvPr>
        </p:nvGraphicFramePr>
        <p:xfrm>
          <a:off x="1547664" y="5229200"/>
          <a:ext cx="511175" cy="295275"/>
        </p:xfrm>
        <a:graphic>
          <a:graphicData uri="http://schemas.openxmlformats.org/presentationml/2006/ole">
            <p:oleObj spid="_x0000_s6506" name="Equation" r:id="rId3" imgW="330057" imgH="190417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8964350"/>
              </p:ext>
            </p:extLst>
          </p:nvPr>
        </p:nvGraphicFramePr>
        <p:xfrm>
          <a:off x="2627784" y="5229200"/>
          <a:ext cx="314325" cy="314325"/>
        </p:xfrm>
        <a:graphic>
          <a:graphicData uri="http://schemas.openxmlformats.org/presentationml/2006/ole">
            <p:oleObj spid="_x0000_s6507" name="Equation" r:id="rId4" imgW="203024" imgH="203024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95606626"/>
              </p:ext>
            </p:extLst>
          </p:nvPr>
        </p:nvGraphicFramePr>
        <p:xfrm>
          <a:off x="3736975" y="5229225"/>
          <a:ext cx="255588" cy="314325"/>
        </p:xfrm>
        <a:graphic>
          <a:graphicData uri="http://schemas.openxmlformats.org/presentationml/2006/ole">
            <p:oleObj spid="_x0000_s6508" name="Equation" r:id="rId5" imgW="164957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80834679"/>
              </p:ext>
            </p:extLst>
          </p:nvPr>
        </p:nvGraphicFramePr>
        <p:xfrm>
          <a:off x="4903788" y="5229225"/>
          <a:ext cx="255587" cy="314325"/>
        </p:xfrm>
        <a:graphic>
          <a:graphicData uri="http://schemas.openxmlformats.org/presentationml/2006/ole">
            <p:oleObj spid="_x0000_s6509" name="Equation" r:id="rId6" imgW="164957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41516410"/>
              </p:ext>
            </p:extLst>
          </p:nvPr>
        </p:nvGraphicFramePr>
        <p:xfrm>
          <a:off x="6156325" y="5219700"/>
          <a:ext cx="255588" cy="333375"/>
        </p:xfrm>
        <a:graphic>
          <a:graphicData uri="http://schemas.openxmlformats.org/presentationml/2006/ole">
            <p:oleObj spid="_x0000_s6510" name="Equation" r:id="rId7" imgW="164885" imgH="215619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34690867"/>
              </p:ext>
            </p:extLst>
          </p:nvPr>
        </p:nvGraphicFramePr>
        <p:xfrm>
          <a:off x="168275" y="3602038"/>
          <a:ext cx="4094163" cy="400050"/>
        </p:xfrm>
        <a:graphic>
          <a:graphicData uri="http://schemas.openxmlformats.org/presentationml/2006/ole">
            <p:oleObj spid="_x0000_s6511" name="Equation" r:id="rId8" imgW="2209800" imgH="2159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96370285"/>
              </p:ext>
            </p:extLst>
          </p:nvPr>
        </p:nvGraphicFramePr>
        <p:xfrm>
          <a:off x="4814888" y="3571875"/>
          <a:ext cx="3892550" cy="346075"/>
        </p:xfrm>
        <a:graphic>
          <a:graphicData uri="http://schemas.openxmlformats.org/presentationml/2006/ole">
            <p:oleObj spid="_x0000_s6512" name="Equation" r:id="rId9" imgW="2286000" imgH="20320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00125128"/>
              </p:ext>
            </p:extLst>
          </p:nvPr>
        </p:nvGraphicFramePr>
        <p:xfrm>
          <a:off x="827584" y="4793058"/>
          <a:ext cx="2447925" cy="404812"/>
        </p:xfrm>
        <a:graphic>
          <a:graphicData uri="http://schemas.openxmlformats.org/presentationml/2006/ole">
            <p:oleObj spid="_x0000_s6513" name="Equation" r:id="rId10" imgW="1384300" imgH="22860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760913" y="4743450"/>
          <a:ext cx="2525712" cy="398463"/>
        </p:xfrm>
        <a:graphic>
          <a:graphicData uri="http://schemas.openxmlformats.org/presentationml/2006/ole">
            <p:oleObj spid="_x0000_s6514" name="Equation" r:id="rId11" imgW="1701800" imgH="266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933056"/>
            <a:ext cx="9324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Rezultati pokazuju da </a:t>
            </a:r>
            <a:r>
              <a:rPr lang="en-US" sz="2400" dirty="0" smtClean="0"/>
              <a:t>upwind</a:t>
            </a:r>
            <a:r>
              <a:rPr lang="hr-HR" sz="2400" dirty="0" smtClean="0"/>
              <a:t> </a:t>
            </a:r>
            <a:r>
              <a:rPr lang="en-US" sz="2400" dirty="0" err="1" smtClean="0"/>
              <a:t>shem</a:t>
            </a:r>
            <a:r>
              <a:rPr lang="hr-HR" sz="2400" dirty="0" smtClean="0"/>
              <a:t>a diferenciranja</a:t>
            </a:r>
            <a:r>
              <a:rPr lang="en-US" sz="2400" dirty="0" smtClean="0"/>
              <a:t> </a:t>
            </a:r>
            <a:r>
              <a:rPr lang="hr-HR" sz="2400" dirty="0" smtClean="0"/>
              <a:t>(UD) daje</a:t>
            </a:r>
            <a:r>
              <a:rPr lang="en-US" sz="2400" dirty="0" smtClean="0"/>
              <a:t> </a:t>
            </a:r>
            <a:r>
              <a:rPr lang="hr-HR" sz="2400" dirty="0" smtClean="0"/>
              <a:t>dobre rezultate</a:t>
            </a:r>
            <a:r>
              <a:rPr lang="en-US" sz="2400" dirty="0" smtClean="0"/>
              <a:t> </a:t>
            </a:r>
            <a:r>
              <a:rPr lang="hr-HR" sz="2400" dirty="0" smtClean="0"/>
              <a:t>pri</a:t>
            </a:r>
            <a:r>
              <a:rPr lang="en-US" sz="2400" dirty="0" smtClean="0"/>
              <a:t> </a:t>
            </a:r>
            <a:r>
              <a:rPr lang="en-US" sz="2400" dirty="0" err="1" smtClean="0"/>
              <a:t>Peclet</a:t>
            </a:r>
            <a:r>
              <a:rPr lang="hr-HR" sz="2400" dirty="0" smtClean="0"/>
              <a:t>-ovom broju za ćeliju i od 0.4 i od 3. </a:t>
            </a:r>
          </a:p>
          <a:p>
            <a:endParaRPr lang="hr-HR" sz="1200" dirty="0" smtClean="0"/>
          </a:p>
          <a:p>
            <a:r>
              <a:rPr lang="hr-HR" sz="2400" dirty="0" smtClean="0"/>
              <a:t>Pri </a:t>
            </a:r>
            <a:r>
              <a:rPr lang="en-US" sz="2400" dirty="0" err="1" smtClean="0"/>
              <a:t>Peclet</a:t>
            </a:r>
            <a:r>
              <a:rPr lang="hr-HR" sz="2400" dirty="0" smtClean="0"/>
              <a:t>-ovom</a:t>
            </a:r>
            <a:r>
              <a:rPr lang="en-US" sz="2400" dirty="0" smtClean="0"/>
              <a:t> </a:t>
            </a:r>
            <a:r>
              <a:rPr lang="hr-HR" sz="2400" dirty="0" smtClean="0"/>
              <a:t>broju 3 shema</a:t>
            </a:r>
            <a:r>
              <a:rPr lang="en-US" sz="2400" dirty="0" smtClean="0"/>
              <a:t> central</a:t>
            </a:r>
            <a:r>
              <a:rPr lang="hr-HR" sz="2400" dirty="0" err="1" smtClean="0"/>
              <a:t>nih</a:t>
            </a:r>
            <a:r>
              <a:rPr lang="hr-HR" sz="2400" dirty="0" smtClean="0"/>
              <a:t> diferencija</a:t>
            </a:r>
            <a:r>
              <a:rPr lang="en-US" sz="2400" dirty="0" smtClean="0"/>
              <a:t> </a:t>
            </a:r>
            <a:r>
              <a:rPr lang="hr-HR" sz="2400" dirty="0" smtClean="0"/>
              <a:t>(CD) nije u mogućnosti polučiti razuman rezultat</a:t>
            </a:r>
            <a:r>
              <a:rPr lang="en-US" sz="2400" dirty="0" smtClean="0"/>
              <a:t> </a:t>
            </a:r>
            <a:r>
              <a:rPr lang="hr-HR" sz="2400" dirty="0" smtClean="0"/>
              <a:t>uz primjenu iste prostorne rezolucije za proračunsku mrežu</a:t>
            </a:r>
            <a:r>
              <a:rPr lang="en-US" sz="2400" dirty="0" smtClean="0"/>
              <a:t>. </a:t>
            </a:r>
            <a:r>
              <a:rPr lang="hr-HR" sz="2400" dirty="0" smtClean="0"/>
              <a:t>Shema</a:t>
            </a:r>
            <a:r>
              <a:rPr lang="en-US" sz="2400" dirty="0" smtClean="0"/>
              <a:t> upwind </a:t>
            </a:r>
            <a:r>
              <a:rPr lang="hr-HR" sz="2400" dirty="0" smtClean="0"/>
              <a:t>(UD) daje puno </a:t>
            </a:r>
            <a:r>
              <a:rPr lang="en-US" sz="2400" dirty="0" smtClean="0"/>
              <a:t>real</a:t>
            </a:r>
            <a:r>
              <a:rPr lang="hr-HR" sz="2400" dirty="0" smtClean="0"/>
              <a:t>nije</a:t>
            </a:r>
            <a:r>
              <a:rPr lang="en-US" sz="2400" dirty="0" smtClean="0"/>
              <a:t> </a:t>
            </a:r>
            <a:r>
              <a:rPr lang="hr-HR" sz="2400" dirty="0" smtClean="0"/>
              <a:t>rezultate, uz napomenu da se značajnije odstupanje od analitičkog rješenja pojavljuje u blizini ruba </a:t>
            </a:r>
            <a:r>
              <a:rPr lang="en-US" sz="2400" i="1" dirty="0" smtClean="0"/>
              <a:t>B.</a:t>
            </a:r>
            <a:endParaRPr lang="hr-HR" sz="2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metode za 1D stacionarnu </a:t>
            </a:r>
            <a:r>
              <a:rPr lang="hr-HR" sz="2800" b="1" dirty="0" err="1" smtClean="0"/>
              <a:t>konvekciju</a:t>
            </a:r>
            <a:r>
              <a:rPr lang="hr-HR" sz="2800" b="1" dirty="0" smtClean="0"/>
              <a:t>-difuziju (Primjer)</a:t>
            </a:r>
            <a:endParaRPr lang="hr-HR" sz="2800" b="1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 b="15311"/>
          <a:stretch>
            <a:fillRect/>
          </a:stretch>
        </p:blipFill>
        <p:spPr bwMode="auto">
          <a:xfrm>
            <a:off x="3929058" y="428604"/>
            <a:ext cx="5214942" cy="164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1059" y="2071678"/>
            <a:ext cx="518294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0" y="476672"/>
            <a:ext cx="9324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hr-HR" sz="2400" dirty="0" smtClean="0">
                <a:solidFill>
                  <a:srgbClr val="FF0000"/>
                </a:solidFill>
              </a:rPr>
              <a:t>Slučaj 4: </a:t>
            </a:r>
            <a:r>
              <a:rPr lang="en-US" sz="2400" i="1" dirty="0" smtClean="0"/>
              <a:t>u </a:t>
            </a:r>
            <a:r>
              <a:rPr lang="en-US" sz="2400" dirty="0" smtClean="0"/>
              <a:t>= 0.</a:t>
            </a:r>
            <a:r>
              <a:rPr lang="hr-HR" sz="2400" dirty="0" smtClean="0"/>
              <a:t>0004</a:t>
            </a:r>
            <a:r>
              <a:rPr lang="en-US" sz="2400" dirty="0" smtClean="0"/>
              <a:t> m/s</a:t>
            </a:r>
            <a:r>
              <a:rPr lang="hr-HR" sz="2400" dirty="0" smtClean="0"/>
              <a:t>;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pPr marL="514350" indent="-514350"/>
            <a:r>
              <a:rPr lang="en-US" sz="2400" i="1" dirty="0" smtClean="0"/>
              <a:t>F </a:t>
            </a:r>
            <a:r>
              <a:rPr lang="en-US" sz="2400" dirty="0" smtClean="0"/>
              <a:t>= 0.</a:t>
            </a:r>
            <a:r>
              <a:rPr lang="hr-HR" sz="2400" dirty="0" smtClean="0"/>
              <a:t>4 ;</a:t>
            </a:r>
            <a:r>
              <a:rPr lang="en-US" sz="2400" dirty="0" smtClean="0"/>
              <a:t> </a:t>
            </a:r>
            <a:r>
              <a:rPr lang="en-US" sz="2400" i="1" dirty="0" smtClean="0"/>
              <a:t>D </a:t>
            </a:r>
            <a:r>
              <a:rPr lang="en-US" sz="2400" dirty="0" smtClean="0"/>
              <a:t>= </a:t>
            </a:r>
            <a:r>
              <a:rPr lang="hr-HR" sz="2400" dirty="0" smtClean="0"/>
              <a:t>1; </a:t>
            </a:r>
            <a:r>
              <a:rPr lang="hr-HR" sz="2400" i="1" dirty="0" err="1" smtClean="0"/>
              <a:t>Pe</a:t>
            </a:r>
            <a:r>
              <a:rPr lang="hr-HR" sz="2400" i="1" dirty="0" smtClean="0"/>
              <a:t> </a:t>
            </a:r>
            <a:r>
              <a:rPr lang="hr-HR" sz="2400" dirty="0" smtClean="0"/>
              <a:t>= 0.4</a:t>
            </a:r>
          </a:p>
          <a:p>
            <a:pPr marL="514350" indent="-514350"/>
            <a:endParaRPr lang="hr-HR" sz="2400" dirty="0" smtClean="0"/>
          </a:p>
          <a:p>
            <a:pPr marL="514350" indent="-514350"/>
            <a:endParaRPr lang="hr-HR" sz="2400" dirty="0" smtClean="0"/>
          </a:p>
          <a:p>
            <a:pPr marL="514350" indent="-514350"/>
            <a:endParaRPr lang="hr-HR" sz="2400" dirty="0" smtClean="0"/>
          </a:p>
          <a:p>
            <a:pPr marL="514350" indent="-514350"/>
            <a:r>
              <a:rPr lang="hr-HR" sz="2400" dirty="0" smtClean="0">
                <a:solidFill>
                  <a:srgbClr val="FF0000"/>
                </a:solidFill>
              </a:rPr>
              <a:t>Slučaj 5: </a:t>
            </a:r>
            <a:r>
              <a:rPr lang="en-US" sz="2400" i="1" dirty="0" smtClean="0"/>
              <a:t>u </a:t>
            </a:r>
            <a:r>
              <a:rPr lang="en-US" sz="2400" dirty="0" smtClean="0"/>
              <a:t>= </a:t>
            </a:r>
            <a:r>
              <a:rPr lang="hr-HR" sz="2400" dirty="0" smtClean="0"/>
              <a:t>0.003</a:t>
            </a:r>
            <a:r>
              <a:rPr lang="en-US" sz="2400" dirty="0" smtClean="0"/>
              <a:t> m/s</a:t>
            </a:r>
            <a:r>
              <a:rPr lang="hr-HR" sz="2400" dirty="0" smtClean="0"/>
              <a:t> ;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pPr marL="514350" indent="-514350"/>
            <a:r>
              <a:rPr lang="en-US" sz="2400" i="1" dirty="0" smtClean="0"/>
              <a:t>F </a:t>
            </a:r>
            <a:r>
              <a:rPr lang="en-US" sz="2400" dirty="0" smtClean="0"/>
              <a:t>= </a:t>
            </a:r>
            <a:r>
              <a:rPr lang="hr-HR" sz="2400" dirty="0" smtClean="0"/>
              <a:t>3 ; </a:t>
            </a:r>
            <a:r>
              <a:rPr lang="en-US" sz="2400" i="1" dirty="0" smtClean="0"/>
              <a:t>D </a:t>
            </a:r>
            <a:r>
              <a:rPr lang="en-US" sz="2400" dirty="0" smtClean="0"/>
              <a:t>= </a:t>
            </a:r>
            <a:r>
              <a:rPr lang="hr-HR" sz="2400" dirty="0" smtClean="0"/>
              <a:t>1 ; </a:t>
            </a:r>
            <a:r>
              <a:rPr lang="hr-HR" sz="2400" i="1" dirty="0" err="1" smtClean="0"/>
              <a:t>Pe</a:t>
            </a:r>
            <a:r>
              <a:rPr lang="hr-HR" sz="2400" i="1" dirty="0" smtClean="0"/>
              <a:t> </a:t>
            </a:r>
            <a:r>
              <a:rPr lang="hr-HR" sz="2400" dirty="0" smtClean="0"/>
              <a:t>= 3</a:t>
            </a:r>
          </a:p>
          <a:p>
            <a:endParaRPr lang="hr-H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1480"/>
            <a:ext cx="93245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Kako bi se dobile </a:t>
            </a:r>
            <a:r>
              <a:rPr lang="hr-HR" sz="2400" dirty="0" err="1" smtClean="0"/>
              <a:t>diskretizacijske</a:t>
            </a:r>
            <a:r>
              <a:rPr lang="hr-HR" sz="2400" dirty="0" smtClean="0"/>
              <a:t> jednadžbe za članove difuzije i izvora na desnoj strani jednadžbe </a:t>
            </a:r>
            <a:r>
              <a:rPr lang="hr-HR" sz="2400" dirty="0" smtClean="0">
                <a:solidFill>
                  <a:srgbClr val="00B0F0"/>
                </a:solidFill>
              </a:rPr>
              <a:t>30</a:t>
            </a:r>
            <a:r>
              <a:rPr lang="hr-HR" sz="2400" dirty="0" smtClean="0"/>
              <a:t> koristimo metodu centralnih diferencija. Ta metoda se pokazala prihvatljivom u prethodnim analizama problema difuzije (difuzija utječe na raspodjelu pronošene veličine uzduž gradijenata u svim smjerovima). </a:t>
            </a:r>
          </a:p>
          <a:p>
            <a:endParaRPr lang="en-US" sz="1200" dirty="0" smtClean="0"/>
          </a:p>
          <a:p>
            <a:r>
              <a:rPr lang="hr-HR" sz="2400" dirty="0" err="1" smtClean="0"/>
              <a:t>Konvekcija</a:t>
            </a:r>
            <a:r>
              <a:rPr lang="hr-HR" sz="2400" dirty="0" smtClean="0"/>
              <a:t> ostvaruje (širi) utjecaj samo u smjeru strujanja</a:t>
            </a:r>
            <a:r>
              <a:rPr lang="en-US" sz="2400" dirty="0" smtClean="0"/>
              <a:t>. </a:t>
            </a:r>
            <a:r>
              <a:rPr lang="hr-HR" sz="2400" dirty="0" smtClean="0"/>
              <a:t>Zato postoji gornja granica (maksimalna udaljenost) između proračunskih čvorova odnosno uvjet pri uspostavi </a:t>
            </a:r>
            <a:r>
              <a:rPr lang="hr-HR" sz="2400" dirty="0" err="1" smtClean="0"/>
              <a:t>diskretizacije</a:t>
            </a:r>
            <a:r>
              <a:rPr lang="hr-HR" sz="2400" dirty="0" smtClean="0"/>
              <a:t> prostorne domene (ovisno o relativnoj snazi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 i difuzije) za proračun </a:t>
            </a:r>
            <a:r>
              <a:rPr lang="hr-HR" sz="2400" dirty="0" err="1" smtClean="0"/>
              <a:t>konvekcije</a:t>
            </a:r>
            <a:r>
              <a:rPr lang="hr-HR" sz="2400" dirty="0" smtClean="0"/>
              <a:t>-difuzije s centralnim diferencijama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 daljnjim analizama pretpostavlja se poznavanje brzina strujanja, bez ulaska u detalje o potrebnim proračunima za njihovo iznalaženje.</a:t>
            </a: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</a:t>
            </a:r>
            <a:r>
              <a:rPr lang="en-US" sz="2800" b="1" dirty="0" smtClean="0"/>
              <a:t>met</a:t>
            </a:r>
            <a:r>
              <a:rPr lang="hr-HR" sz="2800" b="1" dirty="0" smtClean="0"/>
              <a:t>oda</a:t>
            </a:r>
            <a:r>
              <a:rPr lang="en-US" sz="2800" b="1" dirty="0" smtClean="0"/>
              <a:t> </a:t>
            </a:r>
            <a:r>
              <a:rPr lang="hr-HR" sz="2800" b="1" dirty="0" smtClean="0"/>
              <a:t>za </a:t>
            </a:r>
            <a:r>
              <a:rPr lang="hr-HR" sz="2800" b="1" dirty="0" err="1" smtClean="0"/>
              <a:t>konvektivno</a:t>
            </a:r>
            <a:r>
              <a:rPr lang="hr-HR" sz="2800" b="1" dirty="0" smtClean="0"/>
              <a:t>-</a:t>
            </a:r>
            <a:r>
              <a:rPr lang="hr-HR" sz="2800" b="1" dirty="0" err="1" smtClean="0"/>
              <a:t>difuzivne</a:t>
            </a:r>
            <a:r>
              <a:rPr lang="hr-HR" sz="2800" b="1" dirty="0" smtClean="0"/>
              <a:t> probleme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metode – prosudba </a:t>
            </a:r>
            <a:r>
              <a:rPr lang="en-US" sz="2800" b="1" dirty="0" smtClean="0"/>
              <a:t>dif</a:t>
            </a:r>
            <a:r>
              <a:rPr lang="hr-HR" sz="2800" b="1" dirty="0" err="1" smtClean="0"/>
              <a:t>erencijskih</a:t>
            </a:r>
            <a:r>
              <a:rPr lang="hr-HR" sz="2800" b="1" dirty="0" smtClean="0"/>
              <a:t> </a:t>
            </a:r>
            <a:r>
              <a:rPr lang="en-US" sz="2800" b="1" dirty="0" err="1" smtClean="0"/>
              <a:t>shem</a:t>
            </a:r>
            <a:r>
              <a:rPr lang="hr-HR" sz="2800" b="1" dirty="0" smtClean="0"/>
              <a:t>a</a:t>
            </a:r>
            <a:endParaRPr lang="hr-H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0" y="548680"/>
            <a:ext cx="93245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S</a:t>
            </a:r>
            <a:r>
              <a:rPr lang="en-US" sz="2400" b="1" i="1" dirty="0" err="1" smtClean="0"/>
              <a:t>heme</a:t>
            </a:r>
            <a:r>
              <a:rPr lang="en-US" sz="2400" b="1" i="1" dirty="0" smtClean="0"/>
              <a:t> </a:t>
            </a:r>
            <a:r>
              <a:rPr lang="hr-HR" sz="2400" b="1" i="1" dirty="0" smtClean="0"/>
              <a:t>centralnih diferencija (CD)</a:t>
            </a:r>
          </a:p>
          <a:p>
            <a:endParaRPr lang="hr-HR" sz="1200" dirty="0" smtClean="0"/>
          </a:p>
          <a:p>
            <a:r>
              <a:rPr lang="hr-HR" sz="2400" i="1" dirty="0" smtClean="0"/>
              <a:t>Konzervativnost</a:t>
            </a:r>
            <a:r>
              <a:rPr lang="en-US" sz="2400" i="1" dirty="0" smtClean="0"/>
              <a:t>: </a:t>
            </a:r>
            <a:endParaRPr lang="hr-HR" sz="2400" i="1" dirty="0" smtClean="0"/>
          </a:p>
          <a:p>
            <a:r>
              <a:rPr lang="hr-HR" sz="2400" dirty="0" smtClean="0"/>
              <a:t>S</a:t>
            </a:r>
            <a:r>
              <a:rPr lang="en-US" sz="2400" dirty="0" smtClean="0"/>
              <a:t>hem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hr-HR" sz="2400" dirty="0" smtClean="0"/>
              <a:t>koristi</a:t>
            </a:r>
            <a:r>
              <a:rPr lang="en-US" sz="2400" dirty="0" smtClean="0"/>
              <a:t> </a:t>
            </a:r>
            <a:r>
              <a:rPr lang="hr-HR" sz="2400" dirty="0" smtClean="0"/>
              <a:t>konzistentne izraze</a:t>
            </a:r>
            <a:r>
              <a:rPr lang="en-US" sz="2400" dirty="0" smtClean="0"/>
              <a:t> </a:t>
            </a:r>
            <a:r>
              <a:rPr lang="hr-HR" sz="2400" dirty="0" smtClean="0"/>
              <a:t>za evaluaciju </a:t>
            </a:r>
            <a:r>
              <a:rPr lang="hr-HR" sz="2400" dirty="0" err="1" smtClean="0"/>
              <a:t>konvekcije</a:t>
            </a:r>
            <a:r>
              <a:rPr lang="en-US" sz="2400" dirty="0" smtClean="0"/>
              <a:t> </a:t>
            </a:r>
            <a:r>
              <a:rPr lang="hr-HR" sz="2400" dirty="0" smtClean="0"/>
              <a:t>i </a:t>
            </a:r>
            <a:r>
              <a:rPr lang="hr-HR" sz="2400" dirty="0" err="1" smtClean="0"/>
              <a:t>difuzivnih</a:t>
            </a:r>
            <a:r>
              <a:rPr lang="en-US" sz="2400" dirty="0" smtClean="0"/>
              <a:t> </a:t>
            </a:r>
            <a:r>
              <a:rPr lang="hr-HR" sz="2400" dirty="0" smtClean="0"/>
              <a:t>protoka</a:t>
            </a:r>
            <a:r>
              <a:rPr lang="en-US" sz="2400" dirty="0" smtClean="0"/>
              <a:t> </a:t>
            </a:r>
            <a:r>
              <a:rPr lang="hr-HR" sz="2400" dirty="0" smtClean="0"/>
              <a:t>kroz rubove kontrolnog </a:t>
            </a:r>
            <a:r>
              <a:rPr lang="hr-HR" sz="2400" dirty="0" smtClean="0"/>
              <a:t>volumena - </a:t>
            </a:r>
            <a:r>
              <a:rPr lang="en-US" sz="2400" dirty="0" smtClean="0"/>
              <a:t>formula</a:t>
            </a:r>
            <a:r>
              <a:rPr lang="hr-HR" sz="2400" dirty="0" err="1" smtClean="0"/>
              <a:t>cija</a:t>
            </a:r>
            <a:r>
              <a:rPr lang="en-US" sz="2400" dirty="0" smtClean="0"/>
              <a:t> </a:t>
            </a:r>
            <a:r>
              <a:rPr lang="hr-HR" sz="2400" dirty="0" smtClean="0"/>
              <a:t>je</a:t>
            </a:r>
            <a:r>
              <a:rPr lang="en-US" sz="2400" dirty="0" smtClean="0"/>
              <a:t> </a:t>
            </a:r>
            <a:r>
              <a:rPr lang="hr-HR" sz="2400" dirty="0" smtClean="0"/>
              <a:t>konzervativna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i="1" dirty="0" smtClean="0"/>
              <a:t>Ograničenost: </a:t>
            </a:r>
          </a:p>
          <a:p>
            <a:r>
              <a:rPr lang="hr-HR" sz="2400" dirty="0" smtClean="0"/>
              <a:t>Kada je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Pe</a:t>
            </a:r>
            <a:r>
              <a:rPr lang="en-US" sz="2400" i="1" dirty="0" smtClean="0"/>
              <a:t> </a:t>
            </a:r>
            <a:r>
              <a:rPr lang="hr-HR" sz="2400" dirty="0" smtClean="0"/>
              <a:t>veći od</a:t>
            </a:r>
            <a:r>
              <a:rPr lang="en-US" sz="2400" dirty="0" smtClean="0"/>
              <a:t> 2 </a:t>
            </a:r>
            <a:r>
              <a:rPr lang="hr-HR" sz="2400" dirty="0" smtClean="0"/>
              <a:t>koeficijenti će biti negativni</a:t>
            </a:r>
            <a:r>
              <a:rPr lang="en-US" sz="2400" dirty="0" smtClean="0"/>
              <a:t>. </a:t>
            </a:r>
            <a:r>
              <a:rPr lang="hr-HR" sz="2400" dirty="0" smtClean="0"/>
              <a:t>To narušava jedan od zahtjeva za ograničenost</a:t>
            </a:r>
            <a:r>
              <a:rPr lang="en-US" sz="2400" dirty="0" smtClean="0"/>
              <a:t> </a:t>
            </a:r>
            <a:r>
              <a:rPr lang="hr-HR" sz="2400" dirty="0" smtClean="0"/>
              <a:t>te se mogu pojaviti fizikalno nemoguća rješenja.</a:t>
            </a:r>
          </a:p>
          <a:p>
            <a:endParaRPr lang="hr-HR" sz="1200" dirty="0" smtClean="0"/>
          </a:p>
          <a:p>
            <a:r>
              <a:rPr lang="en-US" sz="2400" i="1" dirty="0" err="1" smtClean="0"/>
              <a:t>Transportiv</a:t>
            </a:r>
            <a:r>
              <a:rPr lang="hr-HR" sz="2400" i="1" dirty="0" err="1" smtClean="0"/>
              <a:t>nost</a:t>
            </a:r>
            <a:r>
              <a:rPr lang="en-US" sz="2400" i="1" dirty="0" smtClean="0"/>
              <a:t>: </a:t>
            </a:r>
            <a:endParaRPr lang="hr-HR" sz="2400" i="1" dirty="0" smtClean="0"/>
          </a:p>
          <a:p>
            <a:r>
              <a:rPr lang="hr-HR" sz="2400" dirty="0" smtClean="0"/>
              <a:t>S</a:t>
            </a:r>
            <a:r>
              <a:rPr lang="en-US" sz="2400" dirty="0" smtClean="0"/>
              <a:t>hem</a:t>
            </a:r>
            <a:r>
              <a:rPr lang="hr-HR" sz="2400" dirty="0" smtClean="0"/>
              <a:t>a ne prepoznaje</a:t>
            </a:r>
            <a:r>
              <a:rPr lang="en-US" sz="2400" dirty="0" smtClean="0"/>
              <a:t> </a:t>
            </a:r>
            <a:r>
              <a:rPr lang="hr-HR" sz="2400" dirty="0" smtClean="0"/>
              <a:t>smjer strujanja</a:t>
            </a:r>
            <a:r>
              <a:rPr lang="en-US" sz="2400" dirty="0" smtClean="0"/>
              <a:t> </a:t>
            </a:r>
            <a:r>
              <a:rPr lang="hr-HR" sz="2400" dirty="0" smtClean="0"/>
              <a:t>ili snagu </a:t>
            </a:r>
            <a:r>
              <a:rPr lang="hr-HR" sz="2400" dirty="0" err="1" smtClean="0"/>
              <a:t>konvekcije</a:t>
            </a:r>
            <a:r>
              <a:rPr lang="en-US" sz="2400" dirty="0" smtClean="0"/>
              <a:t> </a:t>
            </a:r>
            <a:r>
              <a:rPr lang="hr-HR" sz="2400" dirty="0" smtClean="0"/>
              <a:t>u odnosu na difuziju</a:t>
            </a:r>
            <a:r>
              <a:rPr lang="en-US" sz="2400" dirty="0" smtClean="0"/>
              <a:t>. </a:t>
            </a:r>
            <a:r>
              <a:rPr lang="hr-HR" sz="2400" dirty="0" smtClean="0"/>
              <a:t>Ne posjeduje svojstvo </a:t>
            </a:r>
            <a:r>
              <a:rPr lang="hr-HR" sz="2400" dirty="0" err="1" smtClean="0"/>
              <a:t>transportivnosti</a:t>
            </a:r>
            <a:r>
              <a:rPr lang="hr-HR" sz="2400" dirty="0" smtClean="0"/>
              <a:t> pri visokim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Pe</a:t>
            </a:r>
            <a:r>
              <a:rPr lang="en-US" sz="2400" i="1" dirty="0" smtClean="0"/>
              <a:t>.</a:t>
            </a:r>
            <a:endParaRPr lang="hr-HR" sz="2400" i="1" dirty="0" smtClean="0"/>
          </a:p>
          <a:p>
            <a:endParaRPr lang="hr-HR" sz="1200" dirty="0" smtClean="0"/>
          </a:p>
          <a:p>
            <a:r>
              <a:rPr lang="hr-HR" sz="2400" i="1" dirty="0" smtClean="0"/>
              <a:t>Točnost</a:t>
            </a:r>
            <a:r>
              <a:rPr lang="en-US" sz="2400" i="1" dirty="0" smtClean="0"/>
              <a:t>: </a:t>
            </a:r>
            <a:endParaRPr lang="hr-HR" sz="2400" i="1" dirty="0" smtClean="0"/>
          </a:p>
          <a:p>
            <a:r>
              <a:rPr lang="hr-HR" sz="2400" dirty="0" smtClean="0"/>
              <a:t>Točnost CD sheme, temeljem greške u </a:t>
            </a:r>
            <a:r>
              <a:rPr lang="en-US" sz="2400" dirty="0" smtClean="0"/>
              <a:t>Taylor</a:t>
            </a:r>
            <a:r>
              <a:rPr lang="hr-HR" sz="2400" dirty="0" smtClean="0"/>
              <a:t>-ovoj</a:t>
            </a:r>
            <a:r>
              <a:rPr lang="en-US" sz="2400" dirty="0" smtClean="0"/>
              <a:t> </a:t>
            </a:r>
            <a:r>
              <a:rPr lang="en-US" sz="2400" dirty="0" err="1" smtClean="0"/>
              <a:t>seri</a:t>
            </a:r>
            <a:r>
              <a:rPr lang="hr-HR" sz="2400" dirty="0" err="1" smtClean="0"/>
              <a:t>ji</a:t>
            </a:r>
            <a:r>
              <a:rPr lang="hr-HR" sz="2400" dirty="0" smtClean="0"/>
              <a:t>, je drugog reda.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48680"/>
            <a:ext cx="93245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U</a:t>
            </a:r>
            <a:r>
              <a:rPr lang="en-US" sz="2400" b="1" i="1" dirty="0" err="1" smtClean="0"/>
              <a:t>pwind</a:t>
            </a:r>
            <a:r>
              <a:rPr lang="hr-HR" sz="2400" b="1" i="1" dirty="0" smtClean="0"/>
              <a:t> </a:t>
            </a:r>
            <a:r>
              <a:rPr lang="en-US" sz="2400" b="1" i="1" dirty="0" err="1" smtClean="0"/>
              <a:t>shem</a:t>
            </a:r>
            <a:r>
              <a:rPr lang="hr-HR" sz="2400" b="1" i="1" dirty="0" smtClean="0"/>
              <a:t>a diferenciranja</a:t>
            </a:r>
            <a:r>
              <a:rPr lang="en-US" sz="2400" b="1" i="1" dirty="0" smtClean="0"/>
              <a:t> </a:t>
            </a:r>
            <a:r>
              <a:rPr lang="hr-HR" sz="2400" b="1" i="1" dirty="0" smtClean="0"/>
              <a:t>(UD)</a:t>
            </a:r>
          </a:p>
          <a:p>
            <a:endParaRPr lang="hr-HR" sz="1200" dirty="0" smtClean="0"/>
          </a:p>
          <a:p>
            <a:r>
              <a:rPr lang="hr-HR" sz="2400" i="1" dirty="0" smtClean="0"/>
              <a:t>Konzervativnost</a:t>
            </a:r>
            <a:r>
              <a:rPr lang="en-US" sz="2400" i="1" dirty="0" smtClean="0"/>
              <a:t>: </a:t>
            </a:r>
            <a:endParaRPr lang="hr-HR" sz="2400" i="1" dirty="0" smtClean="0"/>
          </a:p>
          <a:p>
            <a:r>
              <a:rPr lang="hr-HR" sz="2400" dirty="0" smtClean="0"/>
              <a:t>U</a:t>
            </a:r>
            <a:r>
              <a:rPr lang="en-US" sz="2400" dirty="0" err="1" smtClean="0"/>
              <a:t>pwind</a:t>
            </a:r>
            <a:r>
              <a:rPr lang="en-US" sz="2400" dirty="0" smtClean="0"/>
              <a:t> </a:t>
            </a:r>
            <a:r>
              <a:rPr lang="en-US" sz="2400" dirty="0" err="1" smtClean="0"/>
              <a:t>difere</a:t>
            </a:r>
            <a:r>
              <a:rPr lang="hr-HR" sz="2400" dirty="0" err="1" smtClean="0"/>
              <a:t>ncijska</a:t>
            </a:r>
            <a:r>
              <a:rPr lang="hr-HR" sz="2400" dirty="0" smtClean="0"/>
              <a:t> shema oslanja se</a:t>
            </a:r>
            <a:r>
              <a:rPr lang="en-US" sz="2400" dirty="0" smtClean="0"/>
              <a:t> </a:t>
            </a:r>
            <a:r>
              <a:rPr lang="hr-HR" sz="2400" dirty="0" smtClean="0"/>
              <a:t>na konzistentne izraze za proračun protoka kroz rubove ćelije - </a:t>
            </a:r>
            <a:r>
              <a:rPr lang="en-US" sz="2400" dirty="0" smtClean="0"/>
              <a:t>formula</a:t>
            </a:r>
            <a:r>
              <a:rPr lang="hr-HR" sz="2400" dirty="0" err="1" smtClean="0"/>
              <a:t>cija</a:t>
            </a:r>
            <a:r>
              <a:rPr lang="en-US" sz="2400" dirty="0" smtClean="0"/>
              <a:t> </a:t>
            </a:r>
            <a:r>
              <a:rPr lang="hr-HR" sz="2400" dirty="0" smtClean="0"/>
              <a:t>je</a:t>
            </a:r>
            <a:r>
              <a:rPr lang="en-US" sz="2400" dirty="0" smtClean="0"/>
              <a:t> </a:t>
            </a:r>
            <a:r>
              <a:rPr lang="hr-HR" sz="2400" dirty="0" smtClean="0"/>
              <a:t>konzervativna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i="1" dirty="0" smtClean="0"/>
              <a:t>Ograničenost: </a:t>
            </a:r>
          </a:p>
          <a:p>
            <a:r>
              <a:rPr lang="hr-HR" sz="2400" dirty="0" smtClean="0"/>
              <a:t>Koeficijenti </a:t>
            </a:r>
            <a:r>
              <a:rPr lang="hr-HR" sz="2400" dirty="0" err="1" smtClean="0"/>
              <a:t>diskretizacijskih</a:t>
            </a:r>
            <a:r>
              <a:rPr lang="hr-HR" sz="2400" dirty="0" smtClean="0"/>
              <a:t> jednadžbi su uvijek pozitivni te time zadovoljavaju uvjete za</a:t>
            </a:r>
            <a:r>
              <a:rPr lang="en-US" sz="2400" dirty="0" smtClean="0"/>
              <a:t> </a:t>
            </a:r>
            <a:r>
              <a:rPr lang="hr-HR" sz="2400" dirty="0" smtClean="0"/>
              <a:t>ograničenost. Matrica koeficijenata je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err="1" smtClean="0"/>
              <a:t>di</a:t>
            </a:r>
            <a:r>
              <a:rPr lang="hr-HR" sz="2400" dirty="0" err="1" smtClean="0"/>
              <a:t>jagonalno</a:t>
            </a:r>
            <a:r>
              <a:rPr lang="hr-HR" sz="2400" dirty="0" smtClean="0"/>
              <a:t> dominantna.</a:t>
            </a:r>
          </a:p>
          <a:p>
            <a:endParaRPr lang="hr-HR" sz="1200" dirty="0" smtClean="0"/>
          </a:p>
          <a:p>
            <a:r>
              <a:rPr lang="en-US" sz="2400" i="1" dirty="0" err="1" smtClean="0"/>
              <a:t>Tr</a:t>
            </a:r>
            <a:r>
              <a:rPr lang="hr-HR" sz="2400" i="1" dirty="0" err="1" smtClean="0"/>
              <a:t>ansportivnost</a:t>
            </a:r>
            <a:r>
              <a:rPr lang="en-US" sz="2400" i="1" dirty="0" smtClean="0"/>
              <a:t>: </a:t>
            </a:r>
            <a:endParaRPr lang="hr-HR" sz="2400" i="1" dirty="0" smtClean="0"/>
          </a:p>
          <a:p>
            <a:r>
              <a:rPr lang="hr-HR" sz="2400" dirty="0" smtClean="0"/>
              <a:t>S</a:t>
            </a:r>
            <a:r>
              <a:rPr lang="en-US" sz="2400" dirty="0" smtClean="0"/>
              <a:t>hem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hr-HR" sz="2400" dirty="0" smtClean="0"/>
              <a:t>uzima u obzir smjer strujanja. Prema tome, </a:t>
            </a:r>
            <a:r>
              <a:rPr lang="en-US" sz="2400" dirty="0" err="1" smtClean="0"/>
              <a:t>transporti</a:t>
            </a:r>
            <a:r>
              <a:rPr lang="hr-HR" sz="2400" dirty="0" err="1" smtClean="0"/>
              <a:t>vnost</a:t>
            </a:r>
            <a:r>
              <a:rPr lang="en-US" sz="2400" dirty="0" smtClean="0"/>
              <a:t> </a:t>
            </a:r>
            <a:r>
              <a:rPr lang="hr-HR" sz="2400" dirty="0" smtClean="0"/>
              <a:t>je ugrađena u samu formulaciju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i="1" dirty="0" smtClean="0"/>
              <a:t>Točnost</a:t>
            </a:r>
            <a:r>
              <a:rPr lang="en-US" sz="2400" i="1" dirty="0" smtClean="0"/>
              <a:t>: </a:t>
            </a:r>
            <a:endParaRPr lang="hr-HR" sz="2400" i="1" dirty="0" smtClean="0"/>
          </a:p>
          <a:p>
            <a:r>
              <a:rPr lang="hr-HR" sz="2400" dirty="0" smtClean="0"/>
              <a:t>S</a:t>
            </a:r>
            <a:r>
              <a:rPr lang="en-US" sz="2400" dirty="0" smtClean="0"/>
              <a:t>hem</a:t>
            </a:r>
            <a:r>
              <a:rPr lang="hr-HR" sz="2400" dirty="0" smtClean="0"/>
              <a:t>a</a:t>
            </a:r>
            <a:r>
              <a:rPr lang="en-US" sz="2400" dirty="0" smtClean="0"/>
              <a:t> </a:t>
            </a:r>
            <a:r>
              <a:rPr lang="hr-HR" sz="2400" dirty="0" smtClean="0"/>
              <a:t>je bazirana</a:t>
            </a:r>
            <a:r>
              <a:rPr lang="en-US" sz="2400" dirty="0" smtClean="0"/>
              <a:t> </a:t>
            </a:r>
            <a:r>
              <a:rPr lang="hr-HR" sz="2400" dirty="0" smtClean="0"/>
              <a:t>na</a:t>
            </a:r>
            <a:r>
              <a:rPr lang="en-US" sz="2400" dirty="0" smtClean="0"/>
              <a:t> </a:t>
            </a:r>
            <a:r>
              <a:rPr lang="hr-HR" sz="2400" dirty="0" smtClean="0"/>
              <a:t>formulama za “</a:t>
            </a:r>
            <a:r>
              <a:rPr lang="en-US" sz="2400" dirty="0" smtClean="0"/>
              <a:t>backward</a:t>
            </a:r>
            <a:r>
              <a:rPr lang="hr-HR" sz="2400" dirty="0" smtClean="0"/>
              <a:t>” diferenciranje. </a:t>
            </a:r>
            <a:r>
              <a:rPr lang="en-US" sz="2400" dirty="0" smtClean="0"/>
              <a:t> </a:t>
            </a:r>
          </a:p>
          <a:p>
            <a:r>
              <a:rPr lang="hr-HR" sz="2400" dirty="0" smtClean="0"/>
              <a:t>Stoga je točnost UD sheme, temeljem greške u </a:t>
            </a:r>
            <a:r>
              <a:rPr lang="en-US" sz="2400" dirty="0" smtClean="0"/>
              <a:t>Taylor</a:t>
            </a:r>
            <a:r>
              <a:rPr lang="hr-HR" sz="2400" dirty="0" smtClean="0"/>
              <a:t>-ovoj</a:t>
            </a:r>
            <a:r>
              <a:rPr lang="en-US" sz="2400" dirty="0" smtClean="0"/>
              <a:t> </a:t>
            </a:r>
            <a:r>
              <a:rPr lang="en-US" sz="2400" dirty="0" err="1" smtClean="0"/>
              <a:t>seri</a:t>
            </a:r>
            <a:r>
              <a:rPr lang="hr-HR" sz="2400" dirty="0" err="1" smtClean="0"/>
              <a:t>ji</a:t>
            </a:r>
            <a:r>
              <a:rPr lang="hr-HR" sz="2400" dirty="0" smtClean="0"/>
              <a:t>, samo prvog reda.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metode – prosudba </a:t>
            </a:r>
            <a:r>
              <a:rPr lang="en-US" sz="2800" b="1" dirty="0" smtClean="0"/>
              <a:t>dif</a:t>
            </a:r>
            <a:r>
              <a:rPr lang="hr-HR" sz="2800" b="1" dirty="0" err="1" smtClean="0"/>
              <a:t>erencijskih</a:t>
            </a:r>
            <a:r>
              <a:rPr lang="hr-HR" sz="2800" b="1" dirty="0" smtClean="0"/>
              <a:t> </a:t>
            </a:r>
            <a:r>
              <a:rPr lang="en-US" sz="2800" b="1" dirty="0" err="1" smtClean="0"/>
              <a:t>shem</a:t>
            </a:r>
            <a:r>
              <a:rPr lang="hr-HR" sz="2800" b="1" dirty="0" smtClean="0"/>
              <a:t>a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6672"/>
            <a:ext cx="9144000" cy="6237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sym typeface="Symbol"/>
              </a:rPr>
              <a:t>Stacionarna </a:t>
            </a:r>
            <a:r>
              <a:rPr lang="hr-HR" sz="2400" dirty="0" err="1" smtClean="0">
                <a:sym typeface="Symbol"/>
              </a:rPr>
              <a:t>konvekcija</a:t>
            </a:r>
            <a:r>
              <a:rPr lang="hr-HR" sz="2400" dirty="0" smtClean="0">
                <a:sym typeface="Symbol"/>
              </a:rPr>
              <a:t> i difuzija za karakteristiku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dirty="0" smtClean="0"/>
              <a:t> </a:t>
            </a:r>
            <a:r>
              <a:rPr lang="hr-HR" sz="2400" dirty="0" smtClean="0"/>
              <a:t>u 1D strujnom polju </a:t>
            </a:r>
            <a:r>
              <a:rPr lang="en-US" sz="2400" i="1" dirty="0" smtClean="0"/>
              <a:t>u </a:t>
            </a:r>
            <a:r>
              <a:rPr lang="hr-HR" sz="2400" dirty="0" smtClean="0"/>
              <a:t>je definirana izrazom (uz odsustvo izvora):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Zadovoljenje kontinuiteta izražava se jednakošću:  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Postavljajući fokus na opći proračunski čvor </a:t>
            </a:r>
            <a:r>
              <a:rPr lang="en-US" sz="2400" i="1" dirty="0" smtClean="0"/>
              <a:t>P</a:t>
            </a:r>
            <a:r>
              <a:rPr lang="hr-HR" sz="2400" dirty="0" smtClean="0"/>
              <a:t>, susjedni čvorovi su indeksirani sa</a:t>
            </a:r>
            <a:r>
              <a:rPr lang="en-US" sz="2400" dirty="0" smtClean="0"/>
              <a:t>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E </a:t>
            </a:r>
            <a:r>
              <a:rPr lang="hr-HR" sz="2400" dirty="0" smtClean="0"/>
              <a:t>a rubovi kontrolnih volumena sa </a:t>
            </a:r>
            <a:r>
              <a:rPr lang="en-US" sz="2400" i="1" dirty="0" smtClean="0"/>
              <a:t>w </a:t>
            </a:r>
            <a:r>
              <a:rPr lang="hr-HR" sz="2400" dirty="0" smtClean="0"/>
              <a:t>i</a:t>
            </a:r>
            <a:r>
              <a:rPr lang="en-US" sz="2400" i="1" dirty="0" smtClean="0"/>
              <a:t> e.</a:t>
            </a:r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2400" i="1" dirty="0" smtClean="0"/>
          </a:p>
          <a:p>
            <a:endParaRPr lang="hr-HR" sz="1200" i="1" dirty="0" smtClean="0"/>
          </a:p>
          <a:p>
            <a:r>
              <a:rPr lang="hr-HR" sz="2400" dirty="0" smtClean="0"/>
              <a:t>Integracijom transportne jednadžbe </a:t>
            </a:r>
            <a:r>
              <a:rPr lang="hr-HR" sz="2400" dirty="0" smtClean="0">
                <a:solidFill>
                  <a:srgbClr val="00B0F0"/>
                </a:solidFill>
              </a:rPr>
              <a:t>32</a:t>
            </a:r>
            <a:r>
              <a:rPr lang="en-US" sz="2400" dirty="0" smtClean="0"/>
              <a:t> </a:t>
            </a:r>
            <a:r>
              <a:rPr lang="hr-HR" sz="2400" dirty="0" smtClean="0"/>
              <a:t>po kontrolnom volumenu dobiva se:</a:t>
            </a:r>
          </a:p>
        </p:txBody>
      </p:sp>
      <p:sp>
        <p:nvSpPr>
          <p:cNvPr id="9" name="Rectangle 8"/>
          <p:cNvSpPr/>
          <p:nvPr/>
        </p:nvSpPr>
        <p:spPr>
          <a:xfrm>
            <a:off x="6876256" y="1556792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32)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76256" y="270892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76256" y="6165304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</a:t>
            </a:r>
            <a:r>
              <a:rPr lang="en-US" sz="2800" b="1" dirty="0" smtClean="0"/>
              <a:t>met</a:t>
            </a:r>
            <a:r>
              <a:rPr lang="hr-HR" sz="2800" b="1" dirty="0" smtClean="0"/>
              <a:t>oda</a:t>
            </a:r>
            <a:r>
              <a:rPr lang="en-US" sz="2800" b="1" dirty="0" smtClean="0"/>
              <a:t> </a:t>
            </a:r>
            <a:r>
              <a:rPr lang="hr-HR" sz="2800" b="1" dirty="0" smtClean="0"/>
              <a:t>za 1D stacionarne probleme </a:t>
            </a:r>
            <a:r>
              <a:rPr lang="hr-HR" sz="2800" b="1" dirty="0" err="1" smtClean="0"/>
              <a:t>konvekcije</a:t>
            </a:r>
            <a:r>
              <a:rPr lang="hr-HR" sz="2800" b="1" dirty="0" smtClean="0"/>
              <a:t>-difuzije </a:t>
            </a:r>
            <a:endParaRPr lang="hr-HR" sz="28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96338673"/>
              </p:ext>
            </p:extLst>
          </p:nvPr>
        </p:nvGraphicFramePr>
        <p:xfrm>
          <a:off x="2987824" y="1340768"/>
          <a:ext cx="2168525" cy="684212"/>
        </p:xfrm>
        <a:graphic>
          <a:graphicData uri="http://schemas.openxmlformats.org/presentationml/2006/ole">
            <p:oleObj spid="_x0000_s8305" name="Equation" r:id="rId3" imgW="1447800" imgH="457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47404516"/>
              </p:ext>
            </p:extLst>
          </p:nvPr>
        </p:nvGraphicFramePr>
        <p:xfrm>
          <a:off x="3563888" y="2564904"/>
          <a:ext cx="1071562" cy="688975"/>
        </p:xfrm>
        <a:graphic>
          <a:graphicData uri="http://schemas.openxmlformats.org/presentationml/2006/ole">
            <p:oleObj spid="_x0000_s8306" name="Equation" r:id="rId4" imgW="711200" imgH="4572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91680" y="6105525"/>
          <a:ext cx="4584700" cy="752475"/>
        </p:xfrm>
        <a:graphic>
          <a:graphicData uri="http://schemas.openxmlformats.org/presentationml/2006/ole">
            <p:oleObj spid="_x0000_s8307" name="Equation" r:id="rId5" imgW="3022600" imgH="495300" progId="Equation.DSMT4">
              <p:embed/>
            </p:oleObj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005064"/>
            <a:ext cx="5652120" cy="1693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7148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Integracija jednadžbe kontinuiteta </a:t>
            </a:r>
            <a:r>
              <a:rPr lang="hr-HR" sz="2400" dirty="0" smtClean="0">
                <a:solidFill>
                  <a:srgbClr val="00B0F0"/>
                </a:solidFill>
              </a:rPr>
              <a:t>33</a:t>
            </a:r>
            <a:r>
              <a:rPr lang="hr-HR" sz="2400" dirty="0" smtClean="0"/>
              <a:t> daje 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Kako bi se dobile </a:t>
            </a:r>
            <a:r>
              <a:rPr lang="hr-HR" sz="2400" dirty="0" err="1" smtClean="0"/>
              <a:t>diskretizacijske</a:t>
            </a:r>
            <a:r>
              <a:rPr lang="hr-HR" sz="2400" dirty="0" smtClean="0"/>
              <a:t> jednadžbe za </a:t>
            </a:r>
            <a:r>
              <a:rPr lang="hr-HR" sz="2400" dirty="0" err="1" smtClean="0"/>
              <a:t>konvektivno</a:t>
            </a:r>
            <a:r>
              <a:rPr lang="hr-HR" sz="2400" dirty="0" smtClean="0"/>
              <a:t>-</a:t>
            </a:r>
            <a:r>
              <a:rPr lang="hr-HR" sz="2400" dirty="0" err="1" smtClean="0"/>
              <a:t>difuzivni</a:t>
            </a:r>
            <a:r>
              <a:rPr lang="hr-HR" sz="2400" dirty="0" smtClean="0"/>
              <a:t> problem potrebno je aproksimirati članove jednadžbe </a:t>
            </a:r>
            <a:r>
              <a:rPr lang="hr-HR" sz="2400" dirty="0" smtClean="0">
                <a:solidFill>
                  <a:srgbClr val="00B0F0"/>
                </a:solidFill>
              </a:rPr>
              <a:t>34</a:t>
            </a:r>
            <a:r>
              <a:rPr lang="en-US" sz="2400" dirty="0" smtClean="0"/>
              <a:t>. </a:t>
            </a:r>
            <a:r>
              <a:rPr lang="hr-HR" sz="2400" dirty="0" smtClean="0"/>
              <a:t>Definiramo dvije “nove” varijable</a:t>
            </a:r>
            <a:r>
              <a:rPr lang="en-US" sz="2400" dirty="0" smtClean="0"/>
              <a:t> </a:t>
            </a:r>
            <a:r>
              <a:rPr lang="en-US" sz="2400" i="1" dirty="0" smtClean="0"/>
              <a:t>F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D </a:t>
            </a:r>
            <a:r>
              <a:rPr lang="hr-HR" sz="2400" dirty="0" smtClean="0"/>
              <a:t>za prezentaciju </a:t>
            </a:r>
            <a:r>
              <a:rPr lang="hr-HR" sz="2400" dirty="0" err="1" smtClean="0"/>
              <a:t>konvektivnog</a:t>
            </a:r>
            <a:r>
              <a:rPr lang="hr-HR" sz="2400" dirty="0" smtClean="0"/>
              <a:t> protoka mase (</a:t>
            </a:r>
            <a:r>
              <a:rPr lang="hr-HR" sz="2400" dirty="0" err="1" smtClean="0"/>
              <a:t>fluksa</a:t>
            </a:r>
            <a:r>
              <a:rPr lang="hr-HR" sz="2400" dirty="0" smtClean="0"/>
              <a:t> </a:t>
            </a:r>
            <a:r>
              <a:rPr lang="hr-HR" sz="2400" dirty="0" err="1" smtClean="0"/>
              <a:t>mase</a:t>
            </a:r>
            <a:r>
              <a:rPr lang="hr-HR" sz="2400" dirty="0" smtClean="0"/>
              <a:t>; 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flux</a:t>
            </a:r>
            <a:r>
              <a:rPr lang="hr-HR" sz="2400" dirty="0" smtClean="0"/>
              <a:t>) po jediničnoj površini i difuzno vođenje</a:t>
            </a:r>
            <a:r>
              <a:rPr lang="fr-FR" sz="2400" dirty="0" smtClean="0"/>
              <a:t> </a:t>
            </a:r>
            <a:r>
              <a:rPr lang="hr-HR" sz="2400" dirty="0" smtClean="0"/>
              <a:t>kroz rub (lice) ćelije </a:t>
            </a:r>
            <a:r>
              <a:rPr lang="fr-FR" sz="2400" dirty="0" smtClean="0"/>
              <a:t>: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Vrijednosti varijabli </a:t>
            </a:r>
            <a:r>
              <a:rPr lang="hr-HR" sz="2400" i="1" dirty="0" smtClean="0"/>
              <a:t>F</a:t>
            </a:r>
            <a:r>
              <a:rPr lang="hr-HR" sz="2400" dirty="0" smtClean="0"/>
              <a:t> i </a:t>
            </a:r>
            <a:r>
              <a:rPr lang="hr-HR" sz="2400" i="1" dirty="0" smtClean="0"/>
              <a:t>D</a:t>
            </a:r>
            <a:r>
              <a:rPr lang="hr-HR" sz="2400" dirty="0" smtClean="0"/>
              <a:t> na poziciji ruba ćelije može se pisati na način: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Pretpostavimo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1400" i="1" dirty="0" smtClean="0"/>
              <a:t>w</a:t>
            </a:r>
            <a:r>
              <a:rPr lang="en-US" sz="2400" i="1" dirty="0" smtClean="0"/>
              <a:t> = 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e</a:t>
            </a:r>
            <a:r>
              <a:rPr lang="en-US" sz="2400" i="1" dirty="0" smtClean="0"/>
              <a:t> = A </a:t>
            </a:r>
            <a:r>
              <a:rPr lang="hr-HR" sz="2400" dirty="0" smtClean="0"/>
              <a:t>i podijelimo lijevu i desnu stranu jednadžbe </a:t>
            </a:r>
            <a:r>
              <a:rPr lang="hr-HR" sz="2400" dirty="0" smtClean="0">
                <a:solidFill>
                  <a:srgbClr val="00B0F0"/>
                </a:solidFill>
              </a:rPr>
              <a:t>34</a:t>
            </a:r>
            <a:r>
              <a:rPr lang="en-US" sz="2400" dirty="0" smtClean="0"/>
              <a:t> </a:t>
            </a:r>
            <a:r>
              <a:rPr lang="hr-HR" sz="2400" dirty="0" smtClean="0"/>
              <a:t>s površinom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hr-HR" sz="2400" dirty="0" smtClean="0"/>
              <a:t>. Primijenimo centralne diferencije za prezentaciju doprinosa člana difuzije na desnoj strani. Integrirana </a:t>
            </a:r>
            <a:r>
              <a:rPr lang="hr-HR" sz="2400" dirty="0" err="1" smtClean="0"/>
              <a:t>konvektivno</a:t>
            </a:r>
            <a:r>
              <a:rPr lang="hr-HR" sz="2400" dirty="0" smtClean="0"/>
              <a:t> </a:t>
            </a:r>
            <a:r>
              <a:rPr lang="en-US" sz="2400" dirty="0" smtClean="0"/>
              <a:t>–dif</a:t>
            </a:r>
            <a:r>
              <a:rPr lang="hr-HR" sz="2400" dirty="0" err="1" smtClean="0"/>
              <a:t>uzivna</a:t>
            </a:r>
            <a:r>
              <a:rPr lang="hr-HR" sz="2400" dirty="0" smtClean="0"/>
              <a:t> 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34 </a:t>
            </a:r>
            <a:r>
              <a:rPr lang="hr-HR" sz="2400" dirty="0" smtClean="0"/>
              <a:t>sada se može napisati na način:</a:t>
            </a:r>
            <a:endParaRPr lang="hr-HR" sz="2400" b="1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6300192" y="908720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35)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36096" y="2996952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36)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80312" y="4005064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37)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</a:t>
            </a:r>
            <a:r>
              <a:rPr lang="en-US" sz="2800" b="1" dirty="0" smtClean="0"/>
              <a:t>met</a:t>
            </a:r>
            <a:r>
              <a:rPr lang="hr-HR" sz="2800" b="1" dirty="0" smtClean="0"/>
              <a:t>oda</a:t>
            </a:r>
            <a:r>
              <a:rPr lang="en-US" sz="2800" b="1" dirty="0" smtClean="0"/>
              <a:t> </a:t>
            </a:r>
            <a:r>
              <a:rPr lang="hr-HR" sz="2800" b="1" dirty="0" smtClean="0"/>
              <a:t>za 1D stacionarne probleme </a:t>
            </a:r>
            <a:r>
              <a:rPr lang="hr-HR" sz="2800" b="1" dirty="0" err="1" smtClean="0"/>
              <a:t>konvekcije</a:t>
            </a:r>
            <a:r>
              <a:rPr lang="hr-HR" sz="2800" b="1" dirty="0" smtClean="0"/>
              <a:t>-difuzije </a:t>
            </a:r>
            <a:endParaRPr lang="hr-HR" sz="2800" b="1" dirty="0"/>
          </a:p>
        </p:txBody>
      </p:sp>
      <p:sp>
        <p:nvSpPr>
          <p:cNvPr id="14" name="Rectangle 13"/>
          <p:cNvSpPr/>
          <p:nvPr/>
        </p:nvSpPr>
        <p:spPr>
          <a:xfrm>
            <a:off x="6300192" y="6165304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(38)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491880" y="1052736"/>
          <a:ext cx="2147888" cy="369888"/>
        </p:xfrm>
        <a:graphic>
          <a:graphicData uri="http://schemas.openxmlformats.org/presentationml/2006/ole">
            <p:oleObj spid="_x0000_s9470" name="Equation" r:id="rId3" imgW="1397000" imgH="24130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60988556"/>
              </p:ext>
            </p:extLst>
          </p:nvPr>
        </p:nvGraphicFramePr>
        <p:xfrm>
          <a:off x="3367088" y="2921000"/>
          <a:ext cx="1824037" cy="647700"/>
        </p:xfrm>
        <a:graphic>
          <a:graphicData uri="http://schemas.openxmlformats.org/presentationml/2006/ole">
            <p:oleObj spid="_x0000_s9471" name="Equation" r:id="rId4" imgW="1231366" imgH="444307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74725" y="4132263"/>
          <a:ext cx="1096963" cy="371475"/>
        </p:xfrm>
        <a:graphic>
          <a:graphicData uri="http://schemas.openxmlformats.org/presentationml/2006/ole">
            <p:oleObj spid="_x0000_s9472" name="Equation" r:id="rId5" imgW="787058" imgH="26658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14625" y="4102100"/>
          <a:ext cx="1143000" cy="433388"/>
        </p:xfrm>
        <a:graphic>
          <a:graphicData uri="http://schemas.openxmlformats.org/presentationml/2006/ole">
            <p:oleObj spid="_x0000_s9473" name="Equation" r:id="rId6" imgW="736600" imgH="2794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0406410"/>
              </p:ext>
            </p:extLst>
          </p:nvPr>
        </p:nvGraphicFramePr>
        <p:xfrm>
          <a:off x="4497388" y="3886200"/>
          <a:ext cx="1150937" cy="736600"/>
        </p:xfrm>
        <a:graphic>
          <a:graphicData uri="http://schemas.openxmlformats.org/presentationml/2006/ole">
            <p:oleObj spid="_x0000_s9474" name="Equation" r:id="rId7" imgW="774364" imgH="495085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3891976"/>
              </p:ext>
            </p:extLst>
          </p:nvPr>
        </p:nvGraphicFramePr>
        <p:xfrm>
          <a:off x="6122988" y="3929063"/>
          <a:ext cx="1042987" cy="708025"/>
        </p:xfrm>
        <a:graphic>
          <a:graphicData uri="http://schemas.openxmlformats.org/presentationml/2006/ole">
            <p:oleObj spid="_x0000_s9475" name="Equation" r:id="rId8" imgW="634725" imgH="431613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59632" y="6237312"/>
          <a:ext cx="3895725" cy="393700"/>
        </p:xfrm>
        <a:graphic>
          <a:graphicData uri="http://schemas.openxmlformats.org/presentationml/2006/ole">
            <p:oleObj spid="_x0000_s9476" name="Equation" r:id="rId9" imgW="2641600" imgH="266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6672"/>
            <a:ext cx="93245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Polje brzine je pretpostavljeno kao poznato (potrebno za proračun </a:t>
            </a:r>
            <a:r>
              <a:rPr lang="en-US" sz="2400" i="1" dirty="0" smtClean="0"/>
              <a:t>F</a:t>
            </a:r>
            <a:r>
              <a:rPr lang="en-US" sz="1400" i="1" dirty="0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F</a:t>
            </a:r>
            <a:r>
              <a:rPr lang="en-US" sz="1400" i="1" dirty="0" err="1" smtClean="0"/>
              <a:t>w</a:t>
            </a:r>
            <a:r>
              <a:rPr lang="hr-HR" sz="2400" dirty="0" smtClean="0"/>
              <a:t>). Za rješenje jednadžbe </a:t>
            </a:r>
            <a:r>
              <a:rPr lang="hr-HR" sz="2400" dirty="0" smtClean="0">
                <a:solidFill>
                  <a:srgbClr val="00B0F0"/>
                </a:solidFill>
              </a:rPr>
              <a:t>38 </a:t>
            </a:r>
            <a:r>
              <a:rPr lang="hr-HR" sz="2400" dirty="0" smtClean="0"/>
              <a:t>potrebno je proračunati karakteristiku pronosa </a:t>
            </a:r>
          </a:p>
          <a:p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na</a:t>
            </a:r>
            <a:r>
              <a:rPr lang="en-US" sz="2400" dirty="0" smtClean="0"/>
              <a:t> </a:t>
            </a:r>
            <a:r>
              <a:rPr lang="hr-HR" sz="2400" dirty="0" smtClean="0"/>
              <a:t>rubu </a:t>
            </a:r>
            <a:r>
              <a:rPr lang="en-US" sz="2400" i="1" dirty="0" smtClean="0"/>
              <a:t>e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na rubu </a:t>
            </a:r>
            <a:r>
              <a:rPr lang="en-US" sz="2400" i="1" dirty="0" smtClean="0"/>
              <a:t>w</a:t>
            </a:r>
            <a:r>
              <a:rPr lang="hr-HR" sz="2400" i="1" dirty="0" smtClean="0"/>
              <a:t> </a:t>
            </a:r>
            <a:r>
              <a:rPr lang="hr-HR" sz="2400" dirty="0" smtClean="0"/>
              <a:t>(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baseline="-25000" dirty="0" smtClean="0">
                <a:sym typeface="Symbol"/>
              </a:rPr>
              <a:t>e</a:t>
            </a:r>
            <a:r>
              <a:rPr lang="hr-HR" sz="2400" i="1" dirty="0" smtClean="0">
                <a:sym typeface="Symbol"/>
              </a:rPr>
              <a:t> </a:t>
            </a:r>
            <a:r>
              <a:rPr lang="hr-HR" sz="2400" dirty="0" smtClean="0">
                <a:sym typeface="Symbol"/>
              </a:rPr>
              <a:t>i</a:t>
            </a:r>
            <a:r>
              <a:rPr lang="hr-HR" sz="2400" i="1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i="1" baseline="-25000" dirty="0" smtClean="0">
                <a:sym typeface="Symbol"/>
              </a:rPr>
              <a:t>w</a:t>
            </a:r>
            <a:r>
              <a:rPr lang="hr-HR" sz="2400" dirty="0" smtClean="0">
                <a:sym typeface="Symbol"/>
              </a:rPr>
              <a:t>).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b="1" i="1" dirty="0" smtClean="0"/>
              <a:t>Aproksimacija </a:t>
            </a:r>
            <a:r>
              <a:rPr lang="hr-HR" sz="2400" b="1" i="1" dirty="0" smtClean="0"/>
              <a:t>s centralnim diferencijama </a:t>
            </a:r>
            <a:r>
              <a:rPr lang="hr-HR" sz="2400" dirty="0" smtClean="0"/>
              <a:t>korištena je za prezentaciju člana difuzije s desne strane jednadžbe </a:t>
            </a:r>
            <a:r>
              <a:rPr lang="hr-HR" sz="2400" dirty="0" smtClean="0">
                <a:solidFill>
                  <a:srgbClr val="00B0F0"/>
                </a:solidFill>
              </a:rPr>
              <a:t>38</a:t>
            </a:r>
            <a:r>
              <a:rPr lang="hr-HR" sz="2400" dirty="0" smtClean="0"/>
              <a:t>.</a:t>
            </a:r>
            <a:r>
              <a:rPr lang="en-US" sz="2400" dirty="0" smtClean="0"/>
              <a:t> </a:t>
            </a:r>
            <a:r>
              <a:rPr lang="hr-HR" sz="2400" dirty="0" smtClean="0"/>
              <a:t>Koristimo linearnu interpolaciju za proračun vrijednosti na rubu ćelije za </a:t>
            </a:r>
            <a:r>
              <a:rPr lang="hr-HR" sz="2400" dirty="0" err="1" smtClean="0"/>
              <a:t>konvektivni</a:t>
            </a:r>
            <a:r>
              <a:rPr lang="hr-HR" sz="2400" dirty="0" smtClean="0"/>
              <a:t> član</a:t>
            </a:r>
            <a:r>
              <a:rPr lang="en-US" sz="2400" dirty="0" smtClean="0"/>
              <a:t> </a:t>
            </a:r>
            <a:r>
              <a:rPr lang="hr-HR" sz="2400" dirty="0" smtClean="0"/>
              <a:t>na lijevoj strani jednadžbe (za jednoliku proračunsku mrežu):</a:t>
            </a:r>
          </a:p>
          <a:p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Zamjenom izraza </a:t>
            </a:r>
            <a:r>
              <a:rPr lang="hr-HR" sz="2400" dirty="0" smtClean="0">
                <a:solidFill>
                  <a:srgbClr val="00B0F0"/>
                </a:solidFill>
              </a:rPr>
              <a:t>39</a:t>
            </a:r>
            <a:r>
              <a:rPr lang="en-US" sz="2400" dirty="0" smtClean="0"/>
              <a:t> </a:t>
            </a:r>
            <a:r>
              <a:rPr lang="hr-HR" sz="2400" dirty="0" smtClean="0"/>
              <a:t>u </a:t>
            </a:r>
            <a:r>
              <a:rPr lang="hr-HR" sz="2400" dirty="0" err="1" smtClean="0"/>
              <a:t>konvektivni</a:t>
            </a:r>
            <a:r>
              <a:rPr lang="hr-HR" sz="2400" dirty="0" smtClean="0"/>
              <a:t> član </a:t>
            </a:r>
            <a:r>
              <a:rPr lang="en-US" sz="2400" dirty="0" smtClean="0"/>
              <a:t> </a:t>
            </a:r>
            <a:r>
              <a:rPr lang="hr-HR" sz="2400" dirty="0" smtClean="0"/>
              <a:t>izraza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38</a:t>
            </a:r>
            <a:r>
              <a:rPr lang="hr-HR" sz="2400" dirty="0" smtClean="0"/>
              <a:t> dobiva se:</a:t>
            </a:r>
          </a:p>
          <a:p>
            <a:endParaRPr lang="hr-HR" sz="2400" dirty="0" smtClean="0"/>
          </a:p>
          <a:p>
            <a:endParaRPr lang="hr-HR" dirty="0" smtClean="0"/>
          </a:p>
          <a:p>
            <a:r>
              <a:rPr lang="hr-HR" sz="2400" dirty="0" smtClean="0"/>
              <a:t>Gornji izraz se može preoblikovati u slijedeću formu:</a:t>
            </a:r>
            <a:r>
              <a:rPr lang="en-US" sz="2400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8" y="3212976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(39)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20272" y="4221088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40)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12360" y="5733256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41)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</a:t>
            </a:r>
            <a:r>
              <a:rPr lang="en-US" sz="2800" b="1" dirty="0" smtClean="0"/>
              <a:t>met</a:t>
            </a:r>
            <a:r>
              <a:rPr lang="hr-HR" sz="2800" b="1" dirty="0" smtClean="0"/>
              <a:t>oda</a:t>
            </a:r>
            <a:r>
              <a:rPr lang="en-US" sz="2800" b="1" dirty="0" smtClean="0"/>
              <a:t> </a:t>
            </a:r>
            <a:r>
              <a:rPr lang="hr-HR" sz="2800" b="1" dirty="0" smtClean="0"/>
              <a:t>za 1D stacionarne probleme </a:t>
            </a:r>
            <a:r>
              <a:rPr lang="hr-HR" sz="2800" b="1" dirty="0" err="1" smtClean="0"/>
              <a:t>konvekcije</a:t>
            </a:r>
            <a:r>
              <a:rPr lang="hr-HR" sz="2800" b="1" dirty="0" smtClean="0"/>
              <a:t>-difuzije </a:t>
            </a:r>
            <a:endParaRPr lang="hr-HR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331640" y="3212976"/>
          <a:ext cx="1373187" cy="677863"/>
        </p:xfrm>
        <a:graphic>
          <a:graphicData uri="http://schemas.openxmlformats.org/presentationml/2006/ole">
            <p:oleObj spid="_x0000_s10422" name="Equation" r:id="rId3" imgW="901309" imgH="444307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714750" y="3214688"/>
          <a:ext cx="1490663" cy="679450"/>
        </p:xfrm>
        <a:graphic>
          <a:graphicData uri="http://schemas.openxmlformats.org/presentationml/2006/ole">
            <p:oleObj spid="_x0000_s10423" name="Equation" r:id="rId4" imgW="863225" imgH="393529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5525166"/>
              </p:ext>
            </p:extLst>
          </p:nvPr>
        </p:nvGraphicFramePr>
        <p:xfrm>
          <a:off x="1397000" y="4140200"/>
          <a:ext cx="5194300" cy="673100"/>
        </p:xfrm>
        <a:graphic>
          <a:graphicData uri="http://schemas.openxmlformats.org/presentationml/2006/ole">
            <p:oleObj spid="_x0000_s10424" name="Equation" r:id="rId5" imgW="3009600" imgH="3934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11560" y="5229200"/>
          <a:ext cx="5940425" cy="787400"/>
        </p:xfrm>
        <a:graphic>
          <a:graphicData uri="http://schemas.openxmlformats.org/presentationml/2006/ole">
            <p:oleObj spid="_x0000_s10425" name="Equation" r:id="rId6" imgW="3924300" imgH="5207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77850" y="6072188"/>
          <a:ext cx="6962775" cy="785812"/>
        </p:xfrm>
        <a:graphic>
          <a:graphicData uri="http://schemas.openxmlformats.org/presentationml/2006/ole">
            <p:oleObj spid="_x0000_s10426" name="Equation" r:id="rId7" imgW="40513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6672"/>
            <a:ext cx="932452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Označavajući koeficijente od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1400" i="1" dirty="0" smtClean="0"/>
              <a:t>W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E</a:t>
            </a:r>
            <a:r>
              <a:rPr lang="en-US" sz="2400" i="1" dirty="0" smtClean="0"/>
              <a:t> </a:t>
            </a:r>
            <a:r>
              <a:rPr lang="hr-HR" sz="2400" dirty="0" smtClean="0"/>
              <a:t>kao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</a:t>
            </a:r>
            <a:r>
              <a:rPr lang="en-US" sz="1400" i="1" dirty="0" err="1" smtClean="0"/>
              <a:t>E</a:t>
            </a:r>
            <a:r>
              <a:rPr lang="hr-HR" sz="2400" i="1" dirty="0" smtClean="0"/>
              <a:t>, </a:t>
            </a:r>
            <a:r>
              <a:rPr lang="hr-HR" sz="2400" dirty="0" smtClean="0"/>
              <a:t>dobivaju se</a:t>
            </a:r>
            <a:r>
              <a:rPr lang="en-US" sz="2400" dirty="0" smtClean="0"/>
              <a:t> </a:t>
            </a:r>
            <a:r>
              <a:rPr lang="hr-HR" sz="2400" dirty="0" smtClean="0"/>
              <a:t>centralne diferencije za </a:t>
            </a:r>
            <a:r>
              <a:rPr lang="hr-HR" sz="2400" dirty="0" err="1" smtClean="0"/>
              <a:t>diskretiziranu</a:t>
            </a:r>
            <a:r>
              <a:rPr lang="hr-HR" sz="2400" dirty="0" smtClean="0"/>
              <a:t> </a:t>
            </a:r>
            <a:r>
              <a:rPr lang="hr-HR" sz="2400" dirty="0" err="1" smtClean="0"/>
              <a:t>konvektivno</a:t>
            </a:r>
            <a:r>
              <a:rPr lang="hr-HR" sz="2400" dirty="0" smtClean="0"/>
              <a:t>-</a:t>
            </a:r>
            <a:r>
              <a:rPr lang="hr-HR" sz="2400" dirty="0" err="1" smtClean="0"/>
              <a:t>difuzivnu</a:t>
            </a:r>
            <a:r>
              <a:rPr lang="hr-HR" sz="2400" dirty="0" smtClean="0"/>
              <a:t> jednadžbu: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r>
              <a:rPr lang="hr-HR" sz="2400" dirty="0" smtClean="0"/>
              <a:t>Za rješavanje </a:t>
            </a:r>
            <a:r>
              <a:rPr lang="hr-HR" sz="2400" dirty="0" smtClean="0"/>
              <a:t>jednodimenzionalnog </a:t>
            </a:r>
            <a:r>
              <a:rPr lang="hr-HR" sz="2400" dirty="0" err="1" smtClean="0"/>
              <a:t>konvektivno</a:t>
            </a:r>
            <a:r>
              <a:rPr lang="hr-HR" sz="2400" dirty="0" smtClean="0"/>
              <a:t>-</a:t>
            </a:r>
            <a:r>
              <a:rPr lang="hr-HR" sz="2400" dirty="0" err="1" smtClean="0"/>
              <a:t>difuzivnog</a:t>
            </a:r>
            <a:r>
              <a:rPr lang="hr-HR" sz="2400" dirty="0" smtClean="0"/>
              <a:t> problema  </a:t>
            </a:r>
            <a:r>
              <a:rPr lang="hr-HR" sz="2400" dirty="0" err="1" smtClean="0"/>
              <a:t>diskretiziraju</a:t>
            </a:r>
            <a:r>
              <a:rPr lang="hr-HR" sz="2400" dirty="0" smtClean="0"/>
              <a:t> se jednadžbe </a:t>
            </a:r>
            <a:r>
              <a:rPr lang="hr-HR" sz="2400" dirty="0" smtClean="0"/>
              <a:t>forme </a:t>
            </a:r>
            <a:r>
              <a:rPr lang="hr-HR" sz="2400" dirty="0" smtClean="0">
                <a:solidFill>
                  <a:srgbClr val="00B0F0"/>
                </a:solidFill>
              </a:rPr>
              <a:t>42</a:t>
            </a:r>
            <a:r>
              <a:rPr lang="en-US" sz="2400" dirty="0" smtClean="0"/>
              <a:t> </a:t>
            </a:r>
            <a:r>
              <a:rPr lang="hr-HR" sz="2400" dirty="0" smtClean="0"/>
              <a:t>za sve čvorove proračunske mreže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Time se dobiva sustav algebarskih jednadžbi koji je potrebno riješiti u cilju izračuna prostorne raspodjele karakteristike pronosa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. </a:t>
            </a:r>
            <a:endParaRPr lang="hr-HR" sz="12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3131840" y="1484784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42)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FV </a:t>
            </a:r>
            <a:r>
              <a:rPr lang="en-US" sz="2800" b="1" dirty="0" smtClean="0"/>
              <a:t>met</a:t>
            </a:r>
            <a:r>
              <a:rPr lang="hr-HR" sz="2800" b="1" dirty="0" smtClean="0"/>
              <a:t>oda</a:t>
            </a:r>
            <a:r>
              <a:rPr lang="en-US" sz="2800" b="1" dirty="0" smtClean="0"/>
              <a:t> </a:t>
            </a:r>
            <a:r>
              <a:rPr lang="hr-HR" sz="2800" b="1" dirty="0" smtClean="0"/>
              <a:t>za 1D stacionarne probleme </a:t>
            </a:r>
            <a:r>
              <a:rPr lang="hr-HR" sz="2800" b="1" dirty="0" err="1" smtClean="0"/>
              <a:t>konvekcije</a:t>
            </a:r>
            <a:r>
              <a:rPr lang="hr-HR" sz="2800" b="1" dirty="0" smtClean="0"/>
              <a:t>-difuzije </a:t>
            </a:r>
            <a:endParaRPr lang="hr-HR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62731220"/>
              </p:ext>
            </p:extLst>
          </p:nvPr>
        </p:nvGraphicFramePr>
        <p:xfrm>
          <a:off x="5148065" y="1340768"/>
          <a:ext cx="3871835" cy="943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1008112"/>
                <a:gridCol w="1927620"/>
              </a:tblGrid>
              <a:tr h="3600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577919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6149298"/>
              </p:ext>
            </p:extLst>
          </p:nvPr>
        </p:nvGraphicFramePr>
        <p:xfrm>
          <a:off x="5436096" y="1359348"/>
          <a:ext cx="314325" cy="312738"/>
        </p:xfrm>
        <a:graphic>
          <a:graphicData uri="http://schemas.openxmlformats.org/presentationml/2006/ole">
            <p:oleObj spid="_x0000_s1525" name="Equation" r:id="rId3" imgW="203024" imgH="203024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44122017"/>
              </p:ext>
            </p:extLst>
          </p:nvPr>
        </p:nvGraphicFramePr>
        <p:xfrm>
          <a:off x="6444208" y="1359349"/>
          <a:ext cx="255587" cy="312737"/>
        </p:xfrm>
        <a:graphic>
          <a:graphicData uri="http://schemas.openxmlformats.org/presentationml/2006/ole">
            <p:oleObj spid="_x0000_s1526" name="Equation" r:id="rId4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77425667"/>
              </p:ext>
            </p:extLst>
          </p:nvPr>
        </p:nvGraphicFramePr>
        <p:xfrm>
          <a:off x="7812360" y="1359349"/>
          <a:ext cx="255588" cy="312737"/>
        </p:xfrm>
        <a:graphic>
          <a:graphicData uri="http://schemas.openxmlformats.org/presentationml/2006/ole">
            <p:oleObj spid="_x0000_s1527" name="Equation" r:id="rId5" imgW="164957" imgH="20302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2012924"/>
              </p:ext>
            </p:extLst>
          </p:nvPr>
        </p:nvGraphicFramePr>
        <p:xfrm>
          <a:off x="5220072" y="1705790"/>
          <a:ext cx="785812" cy="606425"/>
        </p:xfrm>
        <a:graphic>
          <a:graphicData uri="http://schemas.openxmlformats.org/presentationml/2006/ole">
            <p:oleObj spid="_x0000_s1528" name="Equation" r:id="rId6" imgW="507780" imgH="393529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439659"/>
              </p:ext>
            </p:extLst>
          </p:nvPr>
        </p:nvGraphicFramePr>
        <p:xfrm>
          <a:off x="6228184" y="1704791"/>
          <a:ext cx="727075" cy="606425"/>
        </p:xfrm>
        <a:graphic>
          <a:graphicData uri="http://schemas.openxmlformats.org/presentationml/2006/ole">
            <p:oleObj spid="_x0000_s1529" name="Equation" r:id="rId7" imgW="469696" imgH="39352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68351891"/>
              </p:ext>
            </p:extLst>
          </p:nvPr>
        </p:nvGraphicFramePr>
        <p:xfrm>
          <a:off x="7164288" y="1842885"/>
          <a:ext cx="1728787" cy="350838"/>
        </p:xfrm>
        <a:graphic>
          <a:graphicData uri="http://schemas.openxmlformats.org/presentationml/2006/ole">
            <p:oleObj spid="_x0000_s1530" name="Equation" r:id="rId8" imgW="1117600" imgH="228600" progId="Equation.DSMT4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985838" y="1500188"/>
          <a:ext cx="1943100" cy="409575"/>
        </p:xfrm>
        <a:graphic>
          <a:graphicData uri="http://schemas.openxmlformats.org/presentationml/2006/ole">
            <p:oleObj spid="_x0000_s1531" name="Equation" r:id="rId9" imgW="10795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6672"/>
            <a:ext cx="932452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Karakteristika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r>
              <a:rPr lang="hr-HR" sz="2400" dirty="0" smtClean="0"/>
              <a:t>je pronošena</a:t>
            </a:r>
            <a:r>
              <a:rPr lang="en-US" sz="2400" dirty="0" smtClean="0"/>
              <a:t> </a:t>
            </a:r>
            <a:r>
              <a:rPr lang="hr-HR" sz="2400" dirty="0" smtClean="0"/>
              <a:t>sa </a:t>
            </a:r>
            <a:r>
              <a:rPr lang="hr-HR" sz="2400" dirty="0" err="1" smtClean="0"/>
              <a:t>konvekcijom</a:t>
            </a:r>
            <a:r>
              <a:rPr lang="hr-HR" sz="2400" dirty="0" smtClean="0"/>
              <a:t> i difuzijom.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Jednadžba procesa je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34</a:t>
            </a:r>
            <a:r>
              <a:rPr lang="hr-HR" sz="2400" dirty="0" smtClean="0"/>
              <a:t> a</a:t>
            </a:r>
            <a:r>
              <a:rPr lang="en-US" sz="2400" dirty="0" smtClean="0"/>
              <a:t> </a:t>
            </a:r>
            <a:r>
              <a:rPr lang="hr-HR" sz="2400" dirty="0" smtClean="0"/>
              <a:t>rubni uvjeti su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dirty="0" smtClean="0"/>
              <a:t>0</a:t>
            </a:r>
            <a:r>
              <a:rPr lang="en-US" sz="2400" dirty="0" smtClean="0"/>
              <a:t> = 1</a:t>
            </a:r>
            <a:r>
              <a:rPr lang="hr-HR" sz="2400" dirty="0" smtClean="0"/>
              <a:t>0</a:t>
            </a:r>
            <a:r>
              <a:rPr lang="en-US" sz="2400" dirty="0" smtClean="0"/>
              <a:t> </a:t>
            </a:r>
            <a:r>
              <a:rPr lang="hr-HR" sz="2400" dirty="0" smtClean="0"/>
              <a:t>za</a:t>
            </a:r>
            <a:r>
              <a:rPr lang="en-US" sz="2400" dirty="0" smtClean="0"/>
              <a:t> </a:t>
            </a:r>
            <a:r>
              <a:rPr lang="en-US" sz="2400" i="1" dirty="0" smtClean="0"/>
              <a:t>x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n-US" sz="2400" dirty="0" smtClean="0"/>
              <a:t>0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L</a:t>
            </a:r>
            <a:r>
              <a:rPr lang="en-US" sz="2400" i="1" dirty="0" smtClean="0"/>
              <a:t> = </a:t>
            </a:r>
            <a:r>
              <a:rPr lang="hr-HR" sz="2400" i="1" dirty="0" smtClean="0"/>
              <a:t>1</a:t>
            </a:r>
            <a:r>
              <a:rPr lang="en-US" sz="2400" i="1" dirty="0" smtClean="0"/>
              <a:t> </a:t>
            </a:r>
            <a:r>
              <a:rPr lang="hr-HR" sz="2400" dirty="0" smtClean="0"/>
              <a:t>za</a:t>
            </a:r>
            <a:r>
              <a:rPr lang="en-US" sz="2400" i="1" dirty="0" smtClean="0"/>
              <a:t> x </a:t>
            </a:r>
            <a:r>
              <a:rPr lang="en-US" sz="2400" dirty="0" smtClean="0"/>
              <a:t>=</a:t>
            </a:r>
            <a:r>
              <a:rPr lang="en-US" sz="2400" i="1" dirty="0" smtClean="0"/>
              <a:t> L.</a:t>
            </a:r>
            <a:endParaRPr lang="hr-HR" sz="2400" i="1" dirty="0" smtClean="0"/>
          </a:p>
          <a:p>
            <a:r>
              <a:rPr lang="hr-HR" sz="2400" dirty="0" smtClean="0"/>
              <a:t>Ostali zadani podaci su:</a:t>
            </a:r>
            <a:r>
              <a:rPr lang="en-US" sz="2400" i="1" dirty="0" smtClean="0"/>
              <a:t> </a:t>
            </a:r>
            <a:r>
              <a:rPr lang="hr-HR" sz="2400" i="1" dirty="0" smtClean="0"/>
              <a:t>L </a:t>
            </a:r>
            <a:r>
              <a:rPr lang="hr-HR" sz="2400" dirty="0" smtClean="0"/>
              <a:t>= 5 m</a:t>
            </a:r>
            <a:r>
              <a:rPr lang="hr-HR" sz="2400" i="1" dirty="0" smtClean="0"/>
              <a:t>, </a:t>
            </a:r>
            <a:r>
              <a:rPr lang="el-GR" sz="2400" i="1" dirty="0" smtClean="0"/>
              <a:t>ρ </a:t>
            </a:r>
            <a:r>
              <a:rPr lang="el-GR" sz="2400" dirty="0" smtClean="0"/>
              <a:t>= 1</a:t>
            </a:r>
            <a:r>
              <a:rPr lang="hr-HR" sz="2400" dirty="0" smtClean="0"/>
              <a:t>00</a:t>
            </a:r>
            <a:r>
              <a:rPr lang="el-GR" sz="2400" dirty="0" smtClean="0"/>
              <a:t>0 </a:t>
            </a:r>
            <a:r>
              <a:rPr lang="hr-HR" sz="2400" dirty="0" smtClean="0"/>
              <a:t>kg/m</a:t>
            </a:r>
            <a:r>
              <a:rPr lang="hr-HR" sz="2400" baseline="30000" dirty="0" smtClean="0"/>
              <a:t>3</a:t>
            </a:r>
            <a:r>
              <a:rPr lang="hr-HR" sz="2400" i="1" dirty="0" smtClean="0"/>
              <a:t>, </a:t>
            </a:r>
            <a:r>
              <a:rPr lang="el-GR" sz="2400" dirty="0" smtClean="0">
                <a:sym typeface="Symbol"/>
              </a:rPr>
              <a:t></a:t>
            </a:r>
            <a:r>
              <a:rPr lang="el-GR" sz="2400" dirty="0" smtClean="0"/>
              <a:t> = 0.</a:t>
            </a:r>
            <a:r>
              <a:rPr lang="hr-HR" sz="2400" dirty="0" smtClean="0"/>
              <a:t>5</a:t>
            </a:r>
            <a:r>
              <a:rPr lang="el-GR" sz="2400" dirty="0" smtClean="0"/>
              <a:t> </a:t>
            </a:r>
            <a:r>
              <a:rPr lang="hr-HR" sz="2400" dirty="0" smtClean="0"/>
              <a:t>kg/ms.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i="1" dirty="0" smtClean="0"/>
              <a:t>u </a:t>
            </a:r>
            <a:r>
              <a:rPr lang="en-US" sz="2400" dirty="0" smtClean="0"/>
              <a:t>= 0.</a:t>
            </a:r>
            <a:r>
              <a:rPr lang="hr-HR" sz="2400" dirty="0" smtClean="0"/>
              <a:t>0004</a:t>
            </a:r>
            <a:r>
              <a:rPr lang="en-US" sz="2400" dirty="0" smtClean="0"/>
              <a:t> m/s</a:t>
            </a:r>
            <a:r>
              <a:rPr lang="hr-HR" sz="2400" dirty="0" smtClean="0"/>
              <a:t> (</a:t>
            </a:r>
            <a:r>
              <a:rPr lang="hr-HR" sz="2400" dirty="0" smtClean="0">
                <a:solidFill>
                  <a:srgbClr val="FF0000"/>
                </a:solidFill>
              </a:rPr>
              <a:t>slučaj 1</a:t>
            </a:r>
            <a:r>
              <a:rPr lang="hr-HR" sz="2400" dirty="0" smtClean="0"/>
              <a:t>)</a:t>
            </a:r>
            <a:r>
              <a:rPr lang="en-US" sz="2400" dirty="0" smtClean="0"/>
              <a:t>, </a:t>
            </a:r>
            <a:r>
              <a:rPr lang="en-US" sz="2400" i="1" dirty="0" smtClean="0"/>
              <a:t>u </a:t>
            </a:r>
            <a:r>
              <a:rPr lang="en-US" sz="2400" dirty="0" smtClean="0"/>
              <a:t>= </a:t>
            </a:r>
            <a:r>
              <a:rPr lang="hr-HR" sz="2400" dirty="0" smtClean="0"/>
              <a:t>0.003</a:t>
            </a:r>
            <a:r>
              <a:rPr lang="en-US" sz="2400" dirty="0" smtClean="0"/>
              <a:t> m/s</a:t>
            </a:r>
            <a:r>
              <a:rPr lang="hr-HR" sz="2400" dirty="0" smtClean="0"/>
              <a:t> (</a:t>
            </a:r>
            <a:r>
              <a:rPr lang="hr-HR" sz="2400" dirty="0" smtClean="0">
                <a:solidFill>
                  <a:srgbClr val="FF0000"/>
                </a:solidFill>
              </a:rPr>
              <a:t>slučaj 2</a:t>
            </a:r>
            <a:r>
              <a:rPr lang="hr-HR" sz="2400" dirty="0" smtClean="0"/>
              <a:t>).</a:t>
            </a:r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  <a:p>
            <a:endParaRPr lang="hr-HR" sz="1200" dirty="0" smtClean="0"/>
          </a:p>
          <a:p>
            <a:endParaRPr lang="hr-HR" sz="2400" dirty="0" smtClean="0"/>
          </a:p>
          <a:p>
            <a:r>
              <a:rPr lang="hr-HR" sz="2400" dirty="0" smtClean="0"/>
              <a:t>Prostorna domena je podijeljena s 10 jednakih kontrolnih volumena </a:t>
            </a:r>
            <a:r>
              <a:rPr lang="hr-HR" sz="2400" dirty="0" smtClean="0"/>
              <a:t>       </a:t>
            </a:r>
            <a:r>
              <a:rPr lang="en-US" sz="2400" dirty="0" smtClean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</a:t>
            </a:r>
            <a:r>
              <a:rPr lang="hr-HR" sz="2400" dirty="0" smtClean="0"/>
              <a:t>5</a:t>
            </a:r>
            <a:r>
              <a:rPr lang="en-US" sz="2400" dirty="0" smtClean="0"/>
              <a:t> m </a:t>
            </a:r>
            <a:r>
              <a:rPr lang="hr-HR" sz="2400" dirty="0" smtClean="0"/>
              <a:t>(</a:t>
            </a:r>
            <a:r>
              <a:rPr lang="en-US" sz="2400" i="1" dirty="0" smtClean="0"/>
              <a:t>F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ρu</a:t>
            </a:r>
            <a:r>
              <a:rPr lang="hr-HR" sz="2400" dirty="0" smtClean="0"/>
              <a:t> ;</a:t>
            </a:r>
            <a:r>
              <a:rPr lang="en-US" sz="2400" i="1" dirty="0" smtClean="0"/>
              <a:t> D =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;</a:t>
            </a:r>
            <a:r>
              <a:rPr lang="en-US" sz="2400" i="1" dirty="0" smtClean="0"/>
              <a:t> F</a:t>
            </a:r>
            <a:r>
              <a:rPr lang="en-US" sz="1400" i="1" dirty="0" smtClean="0"/>
              <a:t>e</a:t>
            </a:r>
            <a:r>
              <a:rPr lang="en-US" sz="2400" i="1" dirty="0" smtClean="0"/>
              <a:t> = </a:t>
            </a:r>
            <a:r>
              <a:rPr lang="en-US" sz="2400" i="1" dirty="0" err="1" smtClean="0"/>
              <a:t>F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= F </a:t>
            </a:r>
            <a:r>
              <a:rPr lang="hr-HR" sz="2400" i="1" dirty="0" smtClean="0"/>
              <a:t>;</a:t>
            </a:r>
            <a:r>
              <a:rPr lang="en-US" sz="2400" i="1" dirty="0" smtClean="0"/>
              <a:t> D</a:t>
            </a:r>
            <a:r>
              <a:rPr lang="en-US" sz="1400" i="1" dirty="0" smtClean="0"/>
              <a:t>e</a:t>
            </a:r>
            <a:r>
              <a:rPr lang="en-US" sz="2400" i="1" dirty="0" smtClean="0"/>
              <a:t> = </a:t>
            </a:r>
            <a:r>
              <a:rPr lang="en-US" sz="2400" i="1" dirty="0" err="1" smtClean="0"/>
              <a:t>D</a:t>
            </a:r>
            <a:r>
              <a:rPr lang="en-US" sz="1400" i="1" dirty="0" err="1" smtClean="0"/>
              <a:t>w</a:t>
            </a:r>
            <a:r>
              <a:rPr lang="en-US" sz="2400" i="1" dirty="0" smtClean="0"/>
              <a:t> = D</a:t>
            </a:r>
            <a:r>
              <a:rPr lang="hr-HR" sz="2400" dirty="0" smtClean="0"/>
              <a:t>).</a:t>
            </a:r>
          </a:p>
          <a:p>
            <a:endParaRPr lang="hr-HR" sz="1200" dirty="0" smtClean="0"/>
          </a:p>
          <a:p>
            <a:r>
              <a:rPr lang="hr-HR" sz="2400" dirty="0" err="1" smtClean="0"/>
              <a:t>Diskretizacijska</a:t>
            </a:r>
            <a:r>
              <a:rPr lang="hr-HR" sz="2400" dirty="0" smtClean="0"/>
              <a:t> jednadžba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44</a:t>
            </a:r>
            <a:r>
              <a:rPr lang="en-US" sz="2400" dirty="0" smtClean="0"/>
              <a:t> </a:t>
            </a:r>
            <a:r>
              <a:rPr lang="hr-HR" sz="2400" dirty="0" smtClean="0"/>
              <a:t>i njeni koeficijenti primjenjuju se za čvorove</a:t>
            </a:r>
            <a:r>
              <a:rPr lang="en-US" sz="2400" dirty="0" smtClean="0"/>
              <a:t> 2</a:t>
            </a:r>
            <a:r>
              <a:rPr lang="hr-HR" sz="2400" dirty="0" smtClean="0"/>
              <a:t>-9.</a:t>
            </a:r>
            <a:r>
              <a:rPr lang="en-US" sz="2400" dirty="0" smtClean="0"/>
              <a:t> </a:t>
            </a:r>
            <a:r>
              <a:rPr lang="hr-HR" sz="2400" dirty="0" smtClean="0"/>
              <a:t>Kontrolni volumeni</a:t>
            </a:r>
            <a:r>
              <a:rPr lang="en-US" sz="2400" dirty="0" smtClean="0"/>
              <a:t> 1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10</a:t>
            </a:r>
            <a:r>
              <a:rPr lang="en-US" sz="2400" dirty="0" smtClean="0"/>
              <a:t> </a:t>
            </a:r>
            <a:r>
              <a:rPr lang="hr-HR" sz="2400" dirty="0" smtClean="0"/>
              <a:t>potrebuju poseban tretman</a:t>
            </a:r>
            <a:r>
              <a:rPr lang="en-US" sz="2400" dirty="0" smtClean="0"/>
              <a:t> </a:t>
            </a:r>
            <a:r>
              <a:rPr lang="hr-HR" sz="2400" dirty="0" smtClean="0"/>
              <a:t>zbog</a:t>
            </a:r>
            <a:r>
              <a:rPr lang="en-US" sz="2400" dirty="0" smtClean="0"/>
              <a:t> </a:t>
            </a:r>
            <a:r>
              <a:rPr lang="hr-HR" sz="2400" dirty="0" smtClean="0"/>
              <a:t>veze s </a:t>
            </a:r>
            <a:r>
              <a:rPr lang="en-US" sz="2400" dirty="0" smtClean="0"/>
              <a:t> </a:t>
            </a:r>
            <a:r>
              <a:rPr lang="hr-HR" sz="2400" dirty="0" smtClean="0"/>
              <a:t>rubovima prostorne domene (rubni uvjeti)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endParaRPr lang="hr-HR" sz="2400" dirty="0" smtClean="0"/>
          </a:p>
          <a:p>
            <a:endParaRPr lang="hr-HR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6531554" y="1916832"/>
            <a:ext cx="26124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 smtClean="0"/>
              <a:t> Analitičko rješenje </a:t>
            </a:r>
          </a:p>
          <a:p>
            <a:r>
              <a:rPr lang="hr-HR" sz="2400" dirty="0" smtClean="0"/>
              <a:t>problema je:</a:t>
            </a:r>
            <a:endParaRPr lang="hr-HR" sz="2400" dirty="0"/>
          </a:p>
        </p:txBody>
      </p:sp>
      <p:sp>
        <p:nvSpPr>
          <p:cNvPr id="8" name="Rectangle 7"/>
          <p:cNvSpPr/>
          <p:nvPr/>
        </p:nvSpPr>
        <p:spPr>
          <a:xfrm>
            <a:off x="7380312" y="4221088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43)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- 1D stacionarna </a:t>
            </a:r>
            <a:r>
              <a:rPr lang="hr-HR" sz="2800" b="1" dirty="0" err="1" smtClean="0"/>
              <a:t>konvekcija</a:t>
            </a:r>
            <a:r>
              <a:rPr lang="hr-HR" sz="2800" b="1" dirty="0" smtClean="0"/>
              <a:t>-difuzija</a:t>
            </a:r>
            <a:endParaRPr lang="hr-HR" sz="28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70782481"/>
              </p:ext>
            </p:extLst>
          </p:nvPr>
        </p:nvGraphicFramePr>
        <p:xfrm>
          <a:off x="6572250" y="2780928"/>
          <a:ext cx="2571750" cy="1395413"/>
        </p:xfrm>
        <a:graphic>
          <a:graphicData uri="http://schemas.openxmlformats.org/presentationml/2006/ole">
            <p:oleObj spid="_x0000_s11302" name="Equation" r:id="rId3" imgW="1497950" imgH="812447" progId="Equation.DSMT4">
              <p:embed/>
            </p:oleObj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037" y="2060848"/>
            <a:ext cx="6449400" cy="2683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7025"/>
            <a:ext cx="932452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Integrira se jednadžba procesa </a:t>
            </a:r>
            <a:r>
              <a:rPr lang="hr-HR" sz="2400" dirty="0" smtClean="0">
                <a:solidFill>
                  <a:srgbClr val="00B0F0"/>
                </a:solidFill>
              </a:rPr>
              <a:t>32</a:t>
            </a:r>
            <a:r>
              <a:rPr lang="en-US" sz="2400" dirty="0" smtClean="0"/>
              <a:t> </a:t>
            </a:r>
            <a:r>
              <a:rPr lang="hr-HR" sz="2400" dirty="0" smtClean="0"/>
              <a:t>te se primjenjuju centralne diferencije za član difuzije i </a:t>
            </a:r>
            <a:r>
              <a:rPr lang="hr-HR" sz="2400" dirty="0" err="1" smtClean="0"/>
              <a:t>konvektivni</a:t>
            </a:r>
            <a:r>
              <a:rPr lang="hr-HR" sz="2400" dirty="0" smtClean="0"/>
              <a:t> protok kroz istočni rub ćelije</a:t>
            </a:r>
            <a:r>
              <a:rPr lang="en-US" sz="2400" dirty="0" smtClean="0"/>
              <a:t> 1. </a:t>
            </a:r>
            <a:r>
              <a:rPr lang="hr-HR" sz="2400" dirty="0" smtClean="0"/>
              <a:t>Vrijednost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je</a:t>
            </a:r>
            <a:r>
              <a:rPr lang="en-US" sz="2400" dirty="0" smtClean="0"/>
              <a:t> </a:t>
            </a:r>
            <a:r>
              <a:rPr lang="hr-HR" sz="2400" dirty="0" smtClean="0"/>
              <a:t>dana za zapadni rub te ćelije </a:t>
            </a:r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w</a:t>
            </a:r>
            <a:r>
              <a:rPr lang="en-US" sz="2400" i="1" dirty="0" smtClean="0"/>
              <a:t> = 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A</a:t>
            </a:r>
            <a:r>
              <a:rPr lang="en-US" sz="2400" i="1" dirty="0" smtClean="0"/>
              <a:t> </a:t>
            </a:r>
            <a:r>
              <a:rPr lang="en-US" sz="2400" dirty="0" smtClean="0"/>
              <a:t>= 1</a:t>
            </a:r>
            <a:r>
              <a:rPr lang="hr-HR" sz="2400" dirty="0" smtClean="0"/>
              <a:t>0;</a:t>
            </a:r>
            <a:r>
              <a:rPr lang="en-US" sz="2400" dirty="0" smtClean="0"/>
              <a:t> </a:t>
            </a:r>
            <a:r>
              <a:rPr lang="hr-HR" sz="2400" dirty="0" smtClean="0"/>
              <a:t>nije potrebna aproksimacija za član </a:t>
            </a:r>
            <a:r>
              <a:rPr lang="hr-HR" sz="2400" dirty="0" err="1" smtClean="0"/>
              <a:t>konvektivnog</a:t>
            </a:r>
            <a:r>
              <a:rPr lang="hr-HR" sz="2400" dirty="0" smtClean="0"/>
              <a:t> protoka na tom rubu).</a:t>
            </a:r>
          </a:p>
          <a:p>
            <a:r>
              <a:rPr lang="hr-HR" sz="2400" dirty="0" smtClean="0"/>
              <a:t>Jednadžba za čvor 1 glasi: </a:t>
            </a:r>
          </a:p>
          <a:p>
            <a:endParaRPr lang="hr-HR" sz="2400" i="1" dirty="0" smtClean="0"/>
          </a:p>
          <a:p>
            <a:endParaRPr lang="hr-HR" sz="1200" i="1" dirty="0" smtClean="0"/>
          </a:p>
          <a:p>
            <a:endParaRPr lang="hr-HR" sz="1200" dirty="0" smtClean="0"/>
          </a:p>
          <a:p>
            <a:r>
              <a:rPr lang="hr-HR" sz="2400" dirty="0" smtClean="0"/>
              <a:t>Za kontrolni volumen 10</a:t>
            </a:r>
            <a:r>
              <a:rPr lang="en-US" sz="2400" dirty="0" smtClean="0"/>
              <a:t>, </a:t>
            </a:r>
            <a:r>
              <a:rPr lang="hr-HR" sz="2400" dirty="0" smtClean="0"/>
              <a:t>vrijednost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Symbol"/>
              </a:rPr>
              <a:t></a:t>
            </a:r>
            <a:r>
              <a:rPr lang="hr-HR" sz="2400" dirty="0" smtClean="0">
                <a:sym typeface="Symbol"/>
              </a:rPr>
              <a:t> </a:t>
            </a:r>
            <a:r>
              <a:rPr lang="hr-HR" sz="2400" dirty="0" smtClean="0"/>
              <a:t>na istočnom rubu je poznata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en-US" sz="2400" dirty="0" smtClean="0"/>
              <a:t>(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e</a:t>
            </a:r>
            <a:r>
              <a:rPr lang="en-US" sz="2400" dirty="0" smtClean="0"/>
              <a:t>=</a:t>
            </a:r>
            <a:r>
              <a:rPr lang="en-US" sz="2400" i="1" dirty="0" smtClean="0">
                <a:sym typeface="Symbol"/>
              </a:rPr>
              <a:t></a:t>
            </a:r>
            <a:r>
              <a:rPr lang="en-US" sz="1400" i="1" dirty="0" smtClean="0"/>
              <a:t>B</a:t>
            </a:r>
            <a:r>
              <a:rPr lang="en-US" sz="2400" dirty="0" smtClean="0"/>
              <a:t>= </a:t>
            </a:r>
            <a:r>
              <a:rPr lang="hr-HR" sz="2400" dirty="0" smtClean="0"/>
              <a:t>1</a:t>
            </a:r>
            <a:r>
              <a:rPr lang="en-US" sz="2400" dirty="0" smtClean="0"/>
              <a:t>)</a:t>
            </a:r>
            <a:r>
              <a:rPr lang="hr-HR" sz="2400" dirty="0" smtClean="0"/>
              <a:t>. Stoga:</a:t>
            </a:r>
          </a:p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Jednadžbe </a:t>
            </a:r>
            <a:r>
              <a:rPr lang="hr-HR" sz="2400" dirty="0" smtClean="0">
                <a:solidFill>
                  <a:srgbClr val="00B0F0"/>
                </a:solidFill>
              </a:rPr>
              <a:t>44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45</a:t>
            </a:r>
            <a:r>
              <a:rPr lang="hr-HR" sz="2400" dirty="0" smtClean="0"/>
              <a:t> (primjenom: </a:t>
            </a:r>
            <a:r>
              <a:rPr lang="en-US" sz="2400" i="1" dirty="0" smtClean="0"/>
              <a:t>D</a:t>
            </a:r>
            <a:r>
              <a:rPr lang="en-US" sz="1400" i="1" dirty="0" smtClean="0"/>
              <a:t>A</a:t>
            </a:r>
            <a:r>
              <a:rPr lang="en-US" sz="2400" dirty="0" smtClean="0"/>
              <a:t>=</a:t>
            </a:r>
            <a:r>
              <a:rPr lang="en-US" sz="2400" i="1" dirty="0" smtClean="0"/>
              <a:t>D</a:t>
            </a:r>
            <a:r>
              <a:rPr lang="en-US" sz="1400" i="1" dirty="0" smtClean="0"/>
              <a:t>B</a:t>
            </a:r>
            <a:r>
              <a:rPr lang="en-US" sz="2400" dirty="0" smtClean="0"/>
              <a:t>=2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en-US" sz="2400" dirty="0" smtClean="0"/>
              <a:t>=</a:t>
            </a:r>
            <a:r>
              <a:rPr lang="en-US" sz="2400" i="1" dirty="0" smtClean="0"/>
              <a:t>2D </a:t>
            </a:r>
            <a:r>
              <a:rPr lang="hr-HR" sz="2400" dirty="0" smtClean="0"/>
              <a:t>;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1400" i="1" dirty="0" smtClean="0"/>
              <a:t>A</a:t>
            </a:r>
            <a:r>
              <a:rPr lang="en-US" sz="2400" dirty="0" smtClean="0"/>
              <a:t>=</a:t>
            </a:r>
            <a:r>
              <a:rPr lang="en-US" sz="2400" i="1" dirty="0" smtClean="0"/>
              <a:t>F</a:t>
            </a:r>
            <a:r>
              <a:rPr lang="en-US" sz="1400" i="1" dirty="0" smtClean="0"/>
              <a:t>B </a:t>
            </a:r>
            <a:r>
              <a:rPr lang="en-US" sz="2400" dirty="0" smtClean="0"/>
              <a:t>=</a:t>
            </a:r>
            <a:r>
              <a:rPr lang="en-US" sz="2400" i="1" dirty="0" smtClean="0"/>
              <a:t>F</a:t>
            </a:r>
            <a:r>
              <a:rPr lang="hr-HR" sz="2400" dirty="0" smtClean="0"/>
              <a:t>)</a:t>
            </a:r>
            <a:r>
              <a:rPr lang="en-US" sz="2400" i="1" dirty="0" smtClean="0"/>
              <a:t> </a:t>
            </a:r>
            <a:r>
              <a:rPr lang="hr-HR" sz="2400" dirty="0" smtClean="0"/>
              <a:t>daju </a:t>
            </a:r>
            <a:r>
              <a:rPr lang="en-US" sz="2400" dirty="0" smtClean="0"/>
              <a:t> </a:t>
            </a:r>
            <a:r>
              <a:rPr lang="hr-HR" sz="2400" dirty="0" err="1" smtClean="0"/>
              <a:t>diskretizacijsku</a:t>
            </a:r>
            <a:r>
              <a:rPr lang="hr-HR" sz="2400" dirty="0" smtClean="0"/>
              <a:t> jednadžbu za rubne čvorove:</a:t>
            </a:r>
          </a:p>
          <a:p>
            <a:endParaRPr lang="hr-HR" sz="800" dirty="0" smtClean="0"/>
          </a:p>
          <a:p>
            <a:endParaRPr lang="hr-HR" sz="800" dirty="0" smtClean="0"/>
          </a:p>
          <a:p>
            <a:endParaRPr lang="hr-HR" sz="800" dirty="0" smtClean="0"/>
          </a:p>
          <a:p>
            <a:r>
              <a:rPr lang="hr-HR" sz="2400" dirty="0" smtClean="0"/>
              <a:t>Sa centralnim koeficijentima:</a:t>
            </a:r>
          </a:p>
          <a:p>
            <a:endParaRPr lang="hr-HR" sz="1600" dirty="0" smtClean="0"/>
          </a:p>
          <a:p>
            <a:endParaRPr lang="hr-HR" sz="800" dirty="0" smtClean="0"/>
          </a:p>
          <a:p>
            <a:endParaRPr lang="hr-HR" sz="1000" dirty="0" smtClean="0"/>
          </a:p>
          <a:p>
            <a:r>
              <a:rPr lang="hr-HR" sz="2400" dirty="0" smtClean="0"/>
              <a:t>Uključenje rubnih uvjeta ostvareno je ukidanjem veze sa stranom ruba i postavljanjem rubnog protoka u vidu člana izvora.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48264" y="2431241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44)</a:t>
            </a:r>
            <a:endParaRPr lang="hr-HR" sz="2800" dirty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48264" y="3511361"/>
            <a:ext cx="11521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B0F0"/>
                </a:solidFill>
              </a:rPr>
              <a:t>(</a:t>
            </a:r>
            <a:r>
              <a:rPr lang="hr-HR" sz="2800" dirty="0" smtClean="0">
                <a:solidFill>
                  <a:srgbClr val="00B0F0"/>
                </a:solidFill>
              </a:rPr>
              <a:t>45)</a:t>
            </a:r>
            <a:endParaRPr lang="hr-HR" sz="2800" dirty="0">
              <a:solidFill>
                <a:srgbClr val="00B0F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2989307"/>
              </p:ext>
            </p:extLst>
          </p:nvPr>
        </p:nvGraphicFramePr>
        <p:xfrm>
          <a:off x="4427985" y="4929508"/>
          <a:ext cx="4680628" cy="1284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638"/>
                <a:gridCol w="825975"/>
                <a:gridCol w="894806"/>
                <a:gridCol w="894806"/>
                <a:gridCol w="1101403"/>
              </a:tblGrid>
              <a:tr h="370281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830732">
                <a:tc>
                  <a:txBody>
                    <a:bodyPr/>
                    <a:lstStyle/>
                    <a:p>
                      <a:r>
                        <a:rPr lang="hr-HR" dirty="0" smtClean="0"/>
                        <a:t>1</a:t>
                      </a:r>
                    </a:p>
                    <a:p>
                      <a:r>
                        <a:rPr lang="hr-HR" dirty="0" smtClean="0"/>
                        <a:t>2-9</a:t>
                      </a:r>
                    </a:p>
                    <a:p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0</a:t>
                      </a:r>
                    </a:p>
                    <a:p>
                      <a:r>
                        <a:rPr lang="hr-HR" dirty="0" smtClean="0"/>
                        <a:t>D+F/2</a:t>
                      </a:r>
                    </a:p>
                    <a:p>
                      <a:r>
                        <a:rPr lang="hr-HR" dirty="0" smtClean="0"/>
                        <a:t>D+F/2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D-F/2</a:t>
                      </a:r>
                    </a:p>
                    <a:p>
                      <a:r>
                        <a:rPr lang="hr-HR" dirty="0" smtClean="0"/>
                        <a:t>D-F/2</a:t>
                      </a:r>
                    </a:p>
                    <a:p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-(2D+F)</a:t>
                      </a:r>
                    </a:p>
                    <a:p>
                      <a:r>
                        <a:rPr lang="hr-HR" dirty="0" smtClean="0"/>
                        <a:t>0</a:t>
                      </a:r>
                    </a:p>
                    <a:p>
                      <a:r>
                        <a:rPr lang="hr-HR" dirty="0" smtClean="0"/>
                        <a:t>-(2D+F)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(2D+F)</a:t>
                      </a:r>
                      <a:r>
                        <a:rPr lang="en-US" sz="1800" i="1" dirty="0" smtClean="0">
                          <a:sym typeface="Symbol"/>
                        </a:rPr>
                        <a:t> </a:t>
                      </a:r>
                      <a:r>
                        <a:rPr lang="hr-HR" sz="1800" i="1" baseline="-25000" dirty="0" smtClean="0">
                          <a:sym typeface="Symbol"/>
                        </a:rPr>
                        <a:t>A</a:t>
                      </a:r>
                    </a:p>
                    <a:p>
                      <a:endParaRPr lang="hr-HR" sz="1800" i="1" baseline="0" dirty="0" smtClean="0">
                        <a:sym typeface="Symbo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(2D-F)</a:t>
                      </a:r>
                      <a:r>
                        <a:rPr lang="en-US" sz="1800" i="1" dirty="0" smtClean="0">
                          <a:sym typeface="Symbol"/>
                        </a:rPr>
                        <a:t> </a:t>
                      </a:r>
                      <a:r>
                        <a:rPr lang="hr-HR" sz="1800" i="1" baseline="-25000" dirty="0" smtClean="0">
                          <a:sym typeface="Symbol"/>
                        </a:rPr>
                        <a:t>B</a:t>
                      </a:r>
                      <a:endParaRPr lang="hr-HR" baseline="-250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18588575"/>
              </p:ext>
            </p:extLst>
          </p:nvPr>
        </p:nvGraphicFramePr>
        <p:xfrm>
          <a:off x="4662264" y="4981611"/>
          <a:ext cx="511175" cy="295275"/>
        </p:xfrm>
        <a:graphic>
          <a:graphicData uri="http://schemas.openxmlformats.org/presentationml/2006/ole">
            <p:oleObj spid="_x0000_s2564" name="Equation" r:id="rId3" imgW="330057" imgH="190417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17182431"/>
              </p:ext>
            </p:extLst>
          </p:nvPr>
        </p:nvGraphicFramePr>
        <p:xfrm>
          <a:off x="5640463" y="4961983"/>
          <a:ext cx="314325" cy="314325"/>
        </p:xfrm>
        <a:graphic>
          <a:graphicData uri="http://schemas.openxmlformats.org/presentationml/2006/ole">
            <p:oleObj spid="_x0000_s2565" name="Equation" r:id="rId4" imgW="203024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27276275"/>
              </p:ext>
            </p:extLst>
          </p:nvPr>
        </p:nvGraphicFramePr>
        <p:xfrm>
          <a:off x="6555837" y="4984601"/>
          <a:ext cx="255588" cy="314325"/>
        </p:xfrm>
        <a:graphic>
          <a:graphicData uri="http://schemas.openxmlformats.org/presentationml/2006/ole">
            <p:oleObj spid="_x0000_s2566" name="Equation" r:id="rId5" imgW="164957" imgH="203024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5934807"/>
              </p:ext>
            </p:extLst>
          </p:nvPr>
        </p:nvGraphicFramePr>
        <p:xfrm>
          <a:off x="7469349" y="4984601"/>
          <a:ext cx="255587" cy="314325"/>
        </p:xfrm>
        <a:graphic>
          <a:graphicData uri="http://schemas.openxmlformats.org/presentationml/2006/ole">
            <p:oleObj spid="_x0000_s2567" name="Equation" r:id="rId6" imgW="164957" imgH="203024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0548341"/>
              </p:ext>
            </p:extLst>
          </p:nvPr>
        </p:nvGraphicFramePr>
        <p:xfrm>
          <a:off x="8406046" y="4965551"/>
          <a:ext cx="274638" cy="333375"/>
        </p:xfrm>
        <a:graphic>
          <a:graphicData uri="http://schemas.openxmlformats.org/presentationml/2006/ole">
            <p:oleObj spid="_x0000_s2568" name="Equation" r:id="rId7" imgW="177569" imgH="215619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09978407"/>
              </p:ext>
            </p:extLst>
          </p:nvPr>
        </p:nvGraphicFramePr>
        <p:xfrm>
          <a:off x="2017713" y="2357438"/>
          <a:ext cx="4492625" cy="679450"/>
        </p:xfrm>
        <a:graphic>
          <a:graphicData uri="http://schemas.openxmlformats.org/presentationml/2006/ole">
            <p:oleObj spid="_x0000_s2569" name="Equation" r:id="rId8" imgW="2603500" imgH="3937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86029410"/>
              </p:ext>
            </p:extLst>
          </p:nvPr>
        </p:nvGraphicFramePr>
        <p:xfrm>
          <a:off x="2350864" y="3439596"/>
          <a:ext cx="4597400" cy="666750"/>
        </p:xfrm>
        <a:graphic>
          <a:graphicData uri="http://schemas.openxmlformats.org/presentationml/2006/ole">
            <p:oleObj spid="_x0000_s2570" name="Equation" r:id="rId9" imgW="3060700" imgH="444500" progId="Equation.DSMT4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00063" y="4976813"/>
          <a:ext cx="2428875" cy="388937"/>
        </p:xfrm>
        <a:graphic>
          <a:graphicData uri="http://schemas.openxmlformats.org/presentationml/2006/ole">
            <p:oleObj spid="_x0000_s2571" name="Equation" r:id="rId10" imgW="1586811" imgH="25389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0063" y="5667375"/>
          <a:ext cx="2786062" cy="393700"/>
        </p:xfrm>
        <a:graphic>
          <a:graphicData uri="http://schemas.openxmlformats.org/presentationml/2006/ole">
            <p:oleObj spid="_x0000_s2572" name="Equation" r:id="rId11" imgW="1879600" imgH="266700" progId="Equation.DSMT4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- 1D stacionarna </a:t>
            </a:r>
            <a:r>
              <a:rPr lang="hr-HR" sz="2800" b="1" dirty="0" err="1" smtClean="0"/>
              <a:t>konvekcija</a:t>
            </a:r>
            <a:r>
              <a:rPr lang="hr-HR" sz="2800" b="1" dirty="0" smtClean="0"/>
              <a:t>-difuzija</a:t>
            </a:r>
            <a:endParaRPr lang="hr-H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7025"/>
            <a:ext cx="932452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hr-HR" sz="2400" dirty="0" smtClean="0">
                <a:solidFill>
                  <a:srgbClr val="FF0000"/>
                </a:solidFill>
              </a:rPr>
              <a:t>Slučaj 1 : </a:t>
            </a:r>
            <a:r>
              <a:rPr lang="en-US" sz="2400" i="1" dirty="0" smtClean="0"/>
              <a:t>u </a:t>
            </a:r>
            <a:r>
              <a:rPr lang="en-US" sz="2400" dirty="0" smtClean="0"/>
              <a:t>= 0.</a:t>
            </a:r>
            <a:r>
              <a:rPr lang="hr-HR" sz="2400" dirty="0" smtClean="0"/>
              <a:t>0004</a:t>
            </a:r>
            <a:r>
              <a:rPr lang="en-US" sz="2400" dirty="0" smtClean="0"/>
              <a:t> m/s</a:t>
            </a:r>
            <a:r>
              <a:rPr lang="hr-HR" sz="2400" dirty="0" smtClean="0"/>
              <a:t> ;</a:t>
            </a:r>
            <a:r>
              <a:rPr lang="en-US" sz="2400" dirty="0" smtClean="0"/>
              <a:t> </a:t>
            </a:r>
            <a:r>
              <a:rPr lang="en-US" sz="2400" i="1" dirty="0" smtClean="0"/>
              <a:t>F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ρu</a:t>
            </a:r>
            <a:r>
              <a:rPr lang="en-US" sz="2400" i="1" dirty="0" smtClean="0"/>
              <a:t> </a:t>
            </a:r>
            <a:r>
              <a:rPr lang="en-US" sz="2400" dirty="0" smtClean="0"/>
              <a:t>= 0.</a:t>
            </a:r>
            <a:r>
              <a:rPr lang="hr-HR" sz="2400" dirty="0" smtClean="0"/>
              <a:t>4 ;</a:t>
            </a:r>
            <a:r>
              <a:rPr lang="en-US" sz="2400" dirty="0" smtClean="0"/>
              <a:t> </a:t>
            </a:r>
            <a:r>
              <a:rPr lang="en-US" sz="2400" i="1" dirty="0" smtClean="0"/>
              <a:t>D =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</a:t>
            </a:r>
            <a:r>
              <a:rPr lang="hr-HR" sz="2400" dirty="0" smtClean="0"/>
              <a:t>5</a:t>
            </a:r>
            <a:r>
              <a:rPr lang="en-US" sz="2400" dirty="0" smtClean="0"/>
              <a:t>/0.</a:t>
            </a:r>
            <a:r>
              <a:rPr lang="hr-HR" sz="2400" dirty="0" smtClean="0"/>
              <a:t>5</a:t>
            </a:r>
            <a:r>
              <a:rPr lang="en-US" sz="2400" dirty="0" smtClean="0"/>
              <a:t> = </a:t>
            </a:r>
            <a:r>
              <a:rPr lang="hr-HR" sz="2400" dirty="0" smtClean="0"/>
              <a:t>1</a:t>
            </a:r>
          </a:p>
          <a:p>
            <a:pPr marL="514350" indent="-514350">
              <a:buAutoNum type="romanLcParenBoth"/>
            </a:pPr>
            <a:endParaRPr lang="hr-HR" sz="2400" dirty="0" smtClean="0"/>
          </a:p>
          <a:p>
            <a:pPr marL="514350" indent="-514350">
              <a:buAutoNum type="romanLcParenBoth"/>
            </a:pPr>
            <a:endParaRPr lang="hr-HR" sz="2400" dirty="0" smtClean="0"/>
          </a:p>
          <a:p>
            <a:pPr marL="514350" indent="-514350">
              <a:buAutoNum type="romanLcParenBoth"/>
            </a:pPr>
            <a:endParaRPr lang="hr-HR" sz="2400" dirty="0" smtClean="0"/>
          </a:p>
          <a:p>
            <a:pPr marL="514350" indent="-514350">
              <a:buAutoNum type="romanLcParenBoth"/>
            </a:pPr>
            <a:endParaRPr lang="hr-HR" sz="2400" dirty="0" smtClean="0"/>
          </a:p>
          <a:p>
            <a:pPr marL="514350" indent="-514350"/>
            <a:endParaRPr lang="hr-HR" sz="24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r>
              <a:rPr lang="hr-HR" sz="2400" dirty="0" smtClean="0">
                <a:solidFill>
                  <a:srgbClr val="FF0000"/>
                </a:solidFill>
              </a:rPr>
              <a:t>Slučaj 2 : </a:t>
            </a:r>
            <a:r>
              <a:rPr lang="en-US" sz="2400" i="1" dirty="0" smtClean="0"/>
              <a:t>u </a:t>
            </a:r>
            <a:r>
              <a:rPr lang="en-US" sz="2400" dirty="0" smtClean="0"/>
              <a:t>= </a:t>
            </a:r>
            <a:r>
              <a:rPr lang="hr-HR" sz="2400" dirty="0" smtClean="0"/>
              <a:t>0.003</a:t>
            </a:r>
            <a:r>
              <a:rPr lang="en-US" sz="2400" dirty="0" smtClean="0"/>
              <a:t> m/s</a:t>
            </a:r>
            <a:r>
              <a:rPr lang="hr-HR" sz="2400" dirty="0" smtClean="0"/>
              <a:t> ;</a:t>
            </a:r>
            <a:r>
              <a:rPr lang="en-US" sz="2400" dirty="0" smtClean="0"/>
              <a:t> </a:t>
            </a:r>
            <a:r>
              <a:rPr lang="en-US" sz="2400" i="1" dirty="0" smtClean="0"/>
              <a:t>F </a:t>
            </a:r>
            <a:r>
              <a:rPr lang="en-US" sz="2400" dirty="0" smtClean="0"/>
              <a:t>=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ρu</a:t>
            </a:r>
            <a:r>
              <a:rPr lang="en-US" sz="2400" i="1" dirty="0" smtClean="0"/>
              <a:t> </a:t>
            </a:r>
            <a:r>
              <a:rPr lang="en-US" sz="2400" dirty="0" smtClean="0"/>
              <a:t>= </a:t>
            </a:r>
            <a:r>
              <a:rPr lang="hr-HR" sz="2400" dirty="0" smtClean="0"/>
              <a:t>3 ;</a:t>
            </a:r>
            <a:r>
              <a:rPr lang="en-US" sz="2400" dirty="0" smtClean="0"/>
              <a:t> </a:t>
            </a:r>
            <a:r>
              <a:rPr lang="en-US" sz="2400" i="1" dirty="0" smtClean="0"/>
              <a:t>D = </a:t>
            </a:r>
            <a:r>
              <a:rPr lang="el-GR" sz="2400" dirty="0" smtClean="0">
                <a:sym typeface="Symbol"/>
              </a:rPr>
              <a:t></a:t>
            </a:r>
            <a:r>
              <a:rPr lang="en-US" sz="2400" i="1" dirty="0" smtClean="0"/>
              <a:t>/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en-US" sz="2400" dirty="0" smtClean="0"/>
              <a:t>= 0.</a:t>
            </a:r>
            <a:r>
              <a:rPr lang="hr-HR" sz="2400" dirty="0" smtClean="0"/>
              <a:t>5</a:t>
            </a:r>
            <a:r>
              <a:rPr lang="en-US" sz="2400" dirty="0" smtClean="0"/>
              <a:t>/0.</a:t>
            </a:r>
            <a:r>
              <a:rPr lang="hr-HR" sz="2400" dirty="0" smtClean="0"/>
              <a:t>5</a:t>
            </a:r>
            <a:r>
              <a:rPr lang="en-US" sz="2400" dirty="0" smtClean="0"/>
              <a:t> = </a:t>
            </a:r>
            <a:r>
              <a:rPr lang="hr-HR" sz="2400" dirty="0" smtClean="0"/>
              <a:t>1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pPr marL="514350" indent="-514350"/>
            <a:endParaRPr lang="hr-HR" sz="2400" dirty="0" smtClean="0"/>
          </a:p>
          <a:p>
            <a:pPr marL="514350" indent="-514350"/>
            <a:endParaRPr lang="hr-HR" sz="2400" dirty="0" smtClean="0"/>
          </a:p>
          <a:p>
            <a:pPr marL="514350" indent="-514350"/>
            <a:endParaRPr lang="hr-HR" sz="24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endParaRPr lang="hr-HR" sz="1200" dirty="0" smtClean="0"/>
          </a:p>
          <a:p>
            <a:pPr marL="514350" indent="-514350"/>
            <a:r>
              <a:rPr lang="hr-HR" sz="2400" dirty="0" smtClean="0"/>
              <a:t>Zamjenom podataka u jednadžbu</a:t>
            </a:r>
            <a:r>
              <a:rPr lang="en-US" sz="2400" dirty="0" smtClean="0"/>
              <a:t> </a:t>
            </a:r>
            <a:r>
              <a:rPr lang="hr-HR" sz="2400" dirty="0" smtClean="0">
                <a:solidFill>
                  <a:srgbClr val="00B0F0"/>
                </a:solidFill>
              </a:rPr>
              <a:t>43</a:t>
            </a:r>
            <a:r>
              <a:rPr lang="en-US" sz="2400" dirty="0" smtClean="0"/>
              <a:t> </a:t>
            </a:r>
            <a:r>
              <a:rPr lang="hr-HR" sz="2400" dirty="0" smtClean="0"/>
              <a:t>dobiva se točno (analitičko)</a:t>
            </a:r>
            <a:r>
              <a:rPr lang="en-US" sz="2400" dirty="0" smtClean="0"/>
              <a:t> </a:t>
            </a:r>
            <a:r>
              <a:rPr lang="hr-HR" sz="2400" dirty="0" smtClean="0"/>
              <a:t>rješenje</a:t>
            </a:r>
          </a:p>
          <a:p>
            <a:pPr marL="514350" indent="-514350"/>
            <a:r>
              <a:rPr lang="hr-HR" sz="2400" dirty="0" smtClean="0"/>
              <a:t>za </a:t>
            </a:r>
            <a:r>
              <a:rPr lang="hr-HR" sz="2400" dirty="0" smtClean="0">
                <a:solidFill>
                  <a:srgbClr val="FF0000"/>
                </a:solidFill>
              </a:rPr>
              <a:t>Slučaj 1 </a:t>
            </a:r>
            <a:r>
              <a:rPr lang="hr-HR" sz="2400" dirty="0" smtClean="0"/>
              <a:t>i </a:t>
            </a:r>
            <a:r>
              <a:rPr lang="hr-HR" sz="2400" dirty="0" smtClean="0">
                <a:solidFill>
                  <a:srgbClr val="FF0000"/>
                </a:solidFill>
              </a:rPr>
              <a:t>Slučaj 2.</a:t>
            </a:r>
            <a:r>
              <a:rPr lang="hr-HR" sz="2400" dirty="0" smtClean="0"/>
              <a:t> </a:t>
            </a:r>
          </a:p>
          <a:p>
            <a:pPr marL="514350" indent="-514350"/>
            <a:endParaRPr lang="hr-HR" sz="2400" dirty="0" smtClean="0"/>
          </a:p>
          <a:p>
            <a:pPr marL="514350" indent="-514350">
              <a:buAutoNum type="romanLcParenBoth"/>
            </a:pPr>
            <a:endParaRPr lang="hr-HR" sz="24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1798088"/>
              </p:ext>
            </p:extLst>
          </p:nvPr>
        </p:nvGraphicFramePr>
        <p:xfrm>
          <a:off x="1858363" y="1052736"/>
          <a:ext cx="637337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2"/>
                <a:gridCol w="936104"/>
                <a:gridCol w="936104"/>
                <a:gridCol w="1080120"/>
                <a:gridCol w="936104"/>
                <a:gridCol w="1764860"/>
              </a:tblGrid>
              <a:tr h="22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</a:p>
                    <a:p>
                      <a:pPr algn="ctr"/>
                      <a:r>
                        <a:rPr lang="hr-HR" dirty="0" smtClean="0"/>
                        <a:t>2</a:t>
                      </a:r>
                    </a:p>
                    <a:p>
                      <a:pPr algn="ctr"/>
                      <a:r>
                        <a:rPr lang="hr-HR" dirty="0" smtClean="0"/>
                        <a:t>…</a:t>
                      </a:r>
                    </a:p>
                    <a:p>
                      <a:pPr algn="ctr"/>
                      <a:r>
                        <a:rPr lang="hr-HR" dirty="0" smtClean="0"/>
                        <a:t>9</a:t>
                      </a:r>
                    </a:p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1.2</a:t>
                      </a:r>
                    </a:p>
                    <a:p>
                      <a:pPr algn="r"/>
                      <a:r>
                        <a:rPr lang="hr-HR" dirty="0" smtClean="0"/>
                        <a:t>1.2</a:t>
                      </a:r>
                    </a:p>
                    <a:p>
                      <a:pPr algn="r"/>
                      <a:r>
                        <a:rPr lang="hr-HR" dirty="0" smtClean="0"/>
                        <a:t>1.2</a:t>
                      </a:r>
                    </a:p>
                    <a:p>
                      <a:pPr algn="r"/>
                      <a:r>
                        <a:rPr lang="hr-HR" dirty="0" smtClean="0"/>
                        <a:t>1.2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0.8</a:t>
                      </a:r>
                    </a:p>
                    <a:p>
                      <a:pPr algn="r"/>
                      <a:r>
                        <a:rPr lang="hr-HR" dirty="0" smtClean="0"/>
                        <a:t>0.8</a:t>
                      </a:r>
                    </a:p>
                    <a:p>
                      <a:pPr algn="r"/>
                      <a:r>
                        <a:rPr lang="hr-HR" dirty="0" smtClean="0"/>
                        <a:t>0.8</a:t>
                      </a:r>
                    </a:p>
                    <a:p>
                      <a:pPr algn="r"/>
                      <a:r>
                        <a:rPr lang="hr-HR" dirty="0" smtClean="0"/>
                        <a:t>0.8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aseline="0" dirty="0" smtClean="0"/>
                        <a:t>24</a:t>
                      </a:r>
                      <a:endParaRPr lang="hr-HR" baseline="-25000" dirty="0" smtClean="0"/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-2.4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-2.4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3.2</a:t>
                      </a:r>
                    </a:p>
                    <a:p>
                      <a:pPr algn="ctr"/>
                      <a:r>
                        <a:rPr lang="hr-HR" dirty="0" smtClean="0"/>
                        <a:t>2.0</a:t>
                      </a:r>
                    </a:p>
                    <a:p>
                      <a:pPr algn="ctr"/>
                      <a:r>
                        <a:rPr lang="hr-HR" dirty="0" smtClean="0"/>
                        <a:t>2.0</a:t>
                      </a:r>
                    </a:p>
                    <a:p>
                      <a:pPr algn="ctr"/>
                      <a:r>
                        <a:rPr lang="hr-HR" dirty="0" smtClean="0"/>
                        <a:t>2.0</a:t>
                      </a:r>
                    </a:p>
                    <a:p>
                      <a:pPr algn="ctr"/>
                      <a:r>
                        <a:rPr lang="hr-HR" dirty="0" smtClean="0"/>
                        <a:t>3.6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7381283"/>
              </p:ext>
            </p:extLst>
          </p:nvPr>
        </p:nvGraphicFramePr>
        <p:xfrm>
          <a:off x="1990775" y="1052736"/>
          <a:ext cx="511175" cy="295275"/>
        </p:xfrm>
        <a:graphic>
          <a:graphicData uri="http://schemas.openxmlformats.org/presentationml/2006/ole">
            <p:oleObj spid="_x0000_s3973" name="Equation" r:id="rId3" imgW="330057" imgH="190417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2494903"/>
              </p:ext>
            </p:extLst>
          </p:nvPr>
        </p:nvGraphicFramePr>
        <p:xfrm>
          <a:off x="2915816" y="1052736"/>
          <a:ext cx="314325" cy="314325"/>
        </p:xfrm>
        <a:graphic>
          <a:graphicData uri="http://schemas.openxmlformats.org/presentationml/2006/ole">
            <p:oleObj spid="_x0000_s3974" name="Equation" r:id="rId4" imgW="203024" imgH="203024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2427500"/>
              </p:ext>
            </p:extLst>
          </p:nvPr>
        </p:nvGraphicFramePr>
        <p:xfrm>
          <a:off x="3923928" y="1052736"/>
          <a:ext cx="255588" cy="314325"/>
        </p:xfrm>
        <a:graphic>
          <a:graphicData uri="http://schemas.openxmlformats.org/presentationml/2006/ole">
            <p:oleObj spid="_x0000_s3975" name="Equation" r:id="rId5" imgW="164957" imgH="203024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4057146"/>
              </p:ext>
            </p:extLst>
          </p:nvPr>
        </p:nvGraphicFramePr>
        <p:xfrm>
          <a:off x="4873426" y="1052736"/>
          <a:ext cx="274638" cy="333375"/>
        </p:xfrm>
        <a:graphic>
          <a:graphicData uri="http://schemas.openxmlformats.org/presentationml/2006/ole">
            <p:oleObj spid="_x0000_s3976" name="Equation" r:id="rId6" imgW="177569" imgH="215619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6921922"/>
              </p:ext>
            </p:extLst>
          </p:nvPr>
        </p:nvGraphicFramePr>
        <p:xfrm>
          <a:off x="5868144" y="1052736"/>
          <a:ext cx="255587" cy="314325"/>
        </p:xfrm>
        <a:graphic>
          <a:graphicData uri="http://schemas.openxmlformats.org/presentationml/2006/ole">
            <p:oleObj spid="_x0000_s3977" name="Equation" r:id="rId7" imgW="164957" imgH="203024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6628227"/>
              </p:ext>
            </p:extLst>
          </p:nvPr>
        </p:nvGraphicFramePr>
        <p:xfrm>
          <a:off x="6588224" y="1052736"/>
          <a:ext cx="1593850" cy="314325"/>
        </p:xfrm>
        <a:graphic>
          <a:graphicData uri="http://schemas.openxmlformats.org/presentationml/2006/ole">
            <p:oleObj spid="_x0000_s3978" name="Equation" r:id="rId8" imgW="1028254" imgH="203112" progId="Equation.DSMT4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0" y="1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PRIMJER - 1D stacionarna </a:t>
            </a:r>
            <a:r>
              <a:rPr lang="hr-HR" sz="2800" b="1" dirty="0" err="1" smtClean="0"/>
              <a:t>konvekcija</a:t>
            </a:r>
            <a:r>
              <a:rPr lang="hr-HR" sz="2800" b="1" dirty="0" smtClean="0"/>
              <a:t>-difuzija</a:t>
            </a:r>
            <a:endParaRPr lang="hr-HR" sz="2800" b="1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1798088"/>
              </p:ext>
            </p:extLst>
          </p:nvPr>
        </p:nvGraphicFramePr>
        <p:xfrm>
          <a:off x="1858363" y="3789040"/>
          <a:ext cx="637337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2"/>
                <a:gridCol w="936104"/>
                <a:gridCol w="936104"/>
                <a:gridCol w="1080120"/>
                <a:gridCol w="936104"/>
                <a:gridCol w="1764860"/>
              </a:tblGrid>
              <a:tr h="22682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</a:p>
                    <a:p>
                      <a:pPr algn="ctr"/>
                      <a:r>
                        <a:rPr lang="hr-HR" dirty="0" smtClean="0"/>
                        <a:t>2</a:t>
                      </a:r>
                    </a:p>
                    <a:p>
                      <a:pPr algn="ctr"/>
                      <a:r>
                        <a:rPr lang="hr-HR" dirty="0" smtClean="0"/>
                        <a:t>…</a:t>
                      </a:r>
                    </a:p>
                    <a:p>
                      <a:pPr algn="ctr"/>
                      <a:r>
                        <a:rPr lang="hr-HR" dirty="0" smtClean="0"/>
                        <a:t>9</a:t>
                      </a:r>
                    </a:p>
                    <a:p>
                      <a:pPr algn="ctr"/>
                      <a:r>
                        <a:rPr lang="hr-HR" dirty="0" smtClean="0"/>
                        <a:t>10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2.5</a:t>
                      </a:r>
                    </a:p>
                    <a:p>
                      <a:pPr algn="r"/>
                      <a:r>
                        <a:rPr lang="hr-HR" dirty="0" smtClean="0"/>
                        <a:t>2.5</a:t>
                      </a:r>
                    </a:p>
                    <a:p>
                      <a:pPr algn="r"/>
                      <a:r>
                        <a:rPr lang="hr-HR" dirty="0" smtClean="0"/>
                        <a:t>2.5</a:t>
                      </a:r>
                    </a:p>
                    <a:p>
                      <a:pPr algn="r"/>
                      <a:r>
                        <a:rPr lang="hr-HR" dirty="0" smtClean="0"/>
                        <a:t>2.5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-0.5</a:t>
                      </a:r>
                    </a:p>
                    <a:p>
                      <a:pPr algn="r"/>
                      <a:r>
                        <a:rPr lang="hr-HR" dirty="0" smtClean="0"/>
                        <a:t>-0.5</a:t>
                      </a:r>
                    </a:p>
                    <a:p>
                      <a:pPr algn="r"/>
                      <a:r>
                        <a:rPr lang="hr-HR" dirty="0" smtClean="0"/>
                        <a:t>-0.5</a:t>
                      </a:r>
                    </a:p>
                    <a:p>
                      <a:pPr algn="r"/>
                      <a:r>
                        <a:rPr lang="hr-HR" dirty="0" smtClean="0"/>
                        <a:t>-0.5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aseline="0" dirty="0" smtClean="0"/>
                        <a:t>50</a:t>
                      </a:r>
                      <a:endParaRPr lang="hr-HR" baseline="-25000" dirty="0" smtClean="0"/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0</a:t>
                      </a:r>
                    </a:p>
                    <a:p>
                      <a:pPr algn="ctr"/>
                      <a:r>
                        <a:rPr lang="hr-HR" baseline="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dirty="0" smtClean="0"/>
                        <a:t>-5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0</a:t>
                      </a:r>
                    </a:p>
                    <a:p>
                      <a:pPr algn="r"/>
                      <a:r>
                        <a:rPr lang="hr-HR" dirty="0" smtClean="0"/>
                        <a:t>-5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4.5</a:t>
                      </a:r>
                    </a:p>
                    <a:p>
                      <a:pPr algn="ctr"/>
                      <a:r>
                        <a:rPr lang="hr-HR" dirty="0" smtClean="0"/>
                        <a:t>2.0</a:t>
                      </a:r>
                    </a:p>
                    <a:p>
                      <a:pPr algn="ctr"/>
                      <a:r>
                        <a:rPr lang="hr-HR" dirty="0" smtClean="0"/>
                        <a:t>2.0</a:t>
                      </a:r>
                    </a:p>
                    <a:p>
                      <a:pPr algn="ctr"/>
                      <a:r>
                        <a:rPr lang="hr-HR" dirty="0" smtClean="0"/>
                        <a:t>2.0</a:t>
                      </a:r>
                    </a:p>
                    <a:p>
                      <a:pPr algn="ctr"/>
                      <a:r>
                        <a:rPr lang="hr-HR" dirty="0" smtClean="0"/>
                        <a:t>7.5</a:t>
                      </a:r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7381283"/>
              </p:ext>
            </p:extLst>
          </p:nvPr>
        </p:nvGraphicFramePr>
        <p:xfrm>
          <a:off x="1990775" y="3789040"/>
          <a:ext cx="511175" cy="295275"/>
        </p:xfrm>
        <a:graphic>
          <a:graphicData uri="http://schemas.openxmlformats.org/presentationml/2006/ole">
            <p:oleObj spid="_x0000_s3979" name="Equation" r:id="rId9" imgW="330057" imgH="190417" progId="Equation.DSMT4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2494903"/>
              </p:ext>
            </p:extLst>
          </p:nvPr>
        </p:nvGraphicFramePr>
        <p:xfrm>
          <a:off x="2915816" y="3789040"/>
          <a:ext cx="314325" cy="314325"/>
        </p:xfrm>
        <a:graphic>
          <a:graphicData uri="http://schemas.openxmlformats.org/presentationml/2006/ole">
            <p:oleObj spid="_x0000_s3980" name="Equation" r:id="rId10" imgW="203024" imgH="203024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72427500"/>
              </p:ext>
            </p:extLst>
          </p:nvPr>
        </p:nvGraphicFramePr>
        <p:xfrm>
          <a:off x="3923928" y="3789040"/>
          <a:ext cx="255588" cy="314325"/>
        </p:xfrm>
        <a:graphic>
          <a:graphicData uri="http://schemas.openxmlformats.org/presentationml/2006/ole">
            <p:oleObj spid="_x0000_s3981" name="Equation" r:id="rId11" imgW="164957" imgH="203024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4057146"/>
              </p:ext>
            </p:extLst>
          </p:nvPr>
        </p:nvGraphicFramePr>
        <p:xfrm>
          <a:off x="4873426" y="3789040"/>
          <a:ext cx="274638" cy="333375"/>
        </p:xfrm>
        <a:graphic>
          <a:graphicData uri="http://schemas.openxmlformats.org/presentationml/2006/ole">
            <p:oleObj spid="_x0000_s3982" name="Equation" r:id="rId12" imgW="177569" imgH="215619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06921922"/>
              </p:ext>
            </p:extLst>
          </p:nvPr>
        </p:nvGraphicFramePr>
        <p:xfrm>
          <a:off x="5868144" y="3789040"/>
          <a:ext cx="255587" cy="314325"/>
        </p:xfrm>
        <a:graphic>
          <a:graphicData uri="http://schemas.openxmlformats.org/presentationml/2006/ole">
            <p:oleObj spid="_x0000_s3983" name="Equation" r:id="rId13" imgW="164957" imgH="203024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6628227"/>
              </p:ext>
            </p:extLst>
          </p:nvPr>
        </p:nvGraphicFramePr>
        <p:xfrm>
          <a:off x="6588224" y="3789040"/>
          <a:ext cx="1593850" cy="314325"/>
        </p:xfrm>
        <a:graphic>
          <a:graphicData uri="http://schemas.openxmlformats.org/presentationml/2006/ole">
            <p:oleObj spid="_x0000_s3984" name="Equation" r:id="rId14" imgW="1028254" imgH="203112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4538</TotalTime>
  <Words>2573</Words>
  <Application>Microsoft Office PowerPoint</Application>
  <PresentationFormat>On-screen Show (4:3)</PresentationFormat>
  <Paragraphs>388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Equation</vt:lpstr>
      <vt:lpstr>MathType 5.0 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445</cp:revision>
  <dcterms:created xsi:type="dcterms:W3CDTF">2012-07-09T06:12:43Z</dcterms:created>
  <dcterms:modified xsi:type="dcterms:W3CDTF">2017-10-03T14:15:00Z</dcterms:modified>
</cp:coreProperties>
</file>