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08" r:id="rId2"/>
    <p:sldId id="309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21" r:id="rId13"/>
    <p:sldId id="319" r:id="rId14"/>
    <p:sldId id="322" r:id="rId15"/>
    <p:sldId id="323" r:id="rId16"/>
    <p:sldId id="324" r:id="rId17"/>
    <p:sldId id="325" r:id="rId18"/>
    <p:sldId id="326" r:id="rId19"/>
    <p:sldId id="327" r:id="rId20"/>
    <p:sldId id="328" r:id="rId21"/>
    <p:sldId id="329" r:id="rId22"/>
    <p:sldId id="330" r:id="rId23"/>
    <p:sldId id="331" r:id="rId2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27" autoAdjust="0"/>
    <p:restoredTop sz="94660"/>
  </p:normalViewPr>
  <p:slideViewPr>
    <p:cSldViewPr>
      <p:cViewPr varScale="1">
        <p:scale>
          <a:sx n="113" d="100"/>
          <a:sy n="113" d="100"/>
        </p:scale>
        <p:origin x="-9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B32E45-E994-41CA-BFBB-987F0E81B1DF}" type="datetimeFigureOut">
              <a:rPr lang="hr-HR" smtClean="0"/>
              <a:pPr/>
              <a:t>29.10.2014.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546785-01FF-4C4F-BB16-9E7F3D01341A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40450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546785-01FF-4C4F-BB16-9E7F3D01341A}" type="slidenum">
              <a:rPr lang="hr-HR" smtClean="0"/>
              <a:pPr/>
              <a:t>21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29.10.2014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29.10.2014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29.10.2014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29.10.2014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29.10.2014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29.10.2014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29.10.2014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29.10.2014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29.10.2014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29.10.2014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29.10.2014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5ED23-427E-43D1-A7AE-D5CA01BD8FC6}" type="datetimeFigureOut">
              <a:rPr lang="sr-Latn-CS" smtClean="0"/>
              <a:pPr/>
              <a:t>29.10.2014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8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0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1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7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8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JPG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Metoda konačnih diferencija</a:t>
            </a:r>
            <a:endParaRPr lang="hr-HR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0" y="571480"/>
            <a:ext cx="932452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Prvi korak u većini numeričkih modela je</a:t>
            </a:r>
            <a:r>
              <a:rPr lang="en-US" sz="2400" dirty="0" smtClean="0"/>
              <a:t> </a:t>
            </a:r>
            <a:r>
              <a:rPr lang="hr-HR" sz="2400" dirty="0" smtClean="0"/>
              <a:t>zamjena matematičkih formula</a:t>
            </a:r>
            <a:r>
              <a:rPr lang="en-US" sz="2400" dirty="0" smtClean="0"/>
              <a:t> </a:t>
            </a:r>
            <a:r>
              <a:rPr lang="hr-HR" sz="2400" dirty="0" smtClean="0"/>
              <a:t>(</a:t>
            </a:r>
            <a:r>
              <a:rPr lang="en-US" sz="2400" dirty="0" smtClean="0"/>
              <a:t>model</a:t>
            </a:r>
            <a:r>
              <a:rPr lang="hr-HR" sz="2400" dirty="0" smtClean="0"/>
              <a:t>a)</a:t>
            </a:r>
            <a:r>
              <a:rPr lang="en-US" sz="2400" dirty="0" smtClean="0"/>
              <a:t>, </a:t>
            </a:r>
            <a:r>
              <a:rPr lang="hr-HR" sz="2400" dirty="0" smtClean="0"/>
              <a:t>sadržanog</a:t>
            </a:r>
            <a:r>
              <a:rPr lang="en-US" sz="2400" dirty="0" smtClean="0"/>
              <a:t> </a:t>
            </a:r>
            <a:r>
              <a:rPr lang="hr-HR" sz="2400" dirty="0" smtClean="0"/>
              <a:t>od parcijalnih diferencijalnih jednadžbi te odgovarajućih početnih i rubnih uvjeta</a:t>
            </a:r>
            <a:r>
              <a:rPr lang="en-US" sz="2400" dirty="0" smtClean="0"/>
              <a:t> </a:t>
            </a:r>
            <a:r>
              <a:rPr lang="hr-HR" sz="2400" dirty="0" smtClean="0"/>
              <a:t>pisanih</a:t>
            </a:r>
            <a:r>
              <a:rPr lang="en-US" sz="2400" dirty="0" smtClean="0"/>
              <a:t> </a:t>
            </a:r>
            <a:r>
              <a:rPr lang="hr-HR" sz="2400" dirty="0" smtClean="0"/>
              <a:t>u vidu</a:t>
            </a:r>
            <a:r>
              <a:rPr lang="en-US" sz="2400" dirty="0" smtClean="0"/>
              <a:t> </a:t>
            </a:r>
            <a:r>
              <a:rPr lang="hr-HR" sz="2400" dirty="0" smtClean="0"/>
              <a:t>kontinuiranih procesnih varijabli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dirty="0" smtClean="0"/>
              <a:t>(</a:t>
            </a:r>
            <a:r>
              <a:rPr lang="en-US" sz="2400" i="1" dirty="0" smtClean="0"/>
              <a:t>x, t</a:t>
            </a:r>
            <a:r>
              <a:rPr lang="en-US" sz="2400" dirty="0" smtClean="0"/>
              <a:t>)</a:t>
            </a:r>
            <a:r>
              <a:rPr lang="en-US" sz="2400" i="1" dirty="0" smtClean="0"/>
              <a:t> </a:t>
            </a:r>
            <a:r>
              <a:rPr lang="hr-HR" sz="2400" dirty="0" smtClean="0"/>
              <a:t>i</a:t>
            </a:r>
            <a:r>
              <a:rPr lang="en-US" sz="2400" dirty="0" smtClean="0"/>
              <a:t> </a:t>
            </a:r>
            <a:r>
              <a:rPr lang="en-US" sz="2400" i="1" dirty="0" smtClean="0"/>
              <a:t>c</a:t>
            </a:r>
            <a:r>
              <a:rPr lang="en-US" sz="2400" dirty="0" smtClean="0"/>
              <a:t>(</a:t>
            </a:r>
            <a:r>
              <a:rPr lang="en-US" sz="2400" i="1" dirty="0" smtClean="0"/>
              <a:t>x, t</a:t>
            </a:r>
            <a:r>
              <a:rPr lang="en-US" sz="2400" dirty="0" smtClean="0"/>
              <a:t>)</a:t>
            </a:r>
            <a:r>
              <a:rPr lang="hr-HR" sz="2400" dirty="0" smtClean="0"/>
              <a:t>,</a:t>
            </a:r>
            <a:r>
              <a:rPr lang="en-US" sz="2400" i="1" dirty="0" smtClean="0"/>
              <a:t> </a:t>
            </a:r>
            <a:r>
              <a:rPr lang="hr-HR" sz="2400" dirty="0" smtClean="0"/>
              <a:t>sa numeričkim modelima</a:t>
            </a:r>
            <a:r>
              <a:rPr lang="en-US" sz="2400" dirty="0" smtClean="0"/>
              <a:t> </a:t>
            </a:r>
            <a:r>
              <a:rPr lang="hr-HR" sz="2400" dirty="0" smtClean="0"/>
              <a:t>pisanim</a:t>
            </a:r>
            <a:r>
              <a:rPr lang="en-US" sz="2400" dirty="0" smtClean="0"/>
              <a:t> </a:t>
            </a:r>
            <a:r>
              <a:rPr lang="hr-HR" sz="2400" dirty="0" smtClean="0"/>
              <a:t>u vidu</a:t>
            </a:r>
            <a:r>
              <a:rPr lang="en-US" sz="2400" dirty="0" smtClean="0"/>
              <a:t> </a:t>
            </a:r>
            <a:r>
              <a:rPr lang="hr-HR" sz="2400" dirty="0" smtClean="0"/>
              <a:t>diskretnih varijabli</a:t>
            </a:r>
            <a:r>
              <a:rPr lang="en-US" sz="2400" dirty="0" smtClean="0"/>
              <a:t> </a:t>
            </a:r>
            <a:r>
              <a:rPr lang="en-US" sz="2400" i="1" dirty="0" err="1" smtClean="0"/>
              <a:t>h</a:t>
            </a:r>
            <a:r>
              <a:rPr lang="en-US" sz="2400" i="1" baseline="30000" dirty="0" err="1" smtClean="0"/>
              <a:t>n</a:t>
            </a:r>
            <a:r>
              <a:rPr lang="en-US" sz="2400" i="1" baseline="-25000" dirty="0" err="1" smtClean="0"/>
              <a:t>j</a:t>
            </a:r>
            <a:r>
              <a:rPr lang="hr-HR" sz="2400" i="1" dirty="0" smtClean="0"/>
              <a:t> </a:t>
            </a:r>
            <a:r>
              <a:rPr lang="en-US" sz="2400" i="1" dirty="0" smtClean="0"/>
              <a:t>≡ h</a:t>
            </a:r>
            <a:r>
              <a:rPr lang="en-US" sz="2400" dirty="0" smtClean="0"/>
              <a:t>(</a:t>
            </a:r>
            <a:r>
              <a:rPr lang="en-US" sz="2400" i="1" dirty="0" err="1" smtClean="0"/>
              <a:t>x</a:t>
            </a:r>
            <a:r>
              <a:rPr lang="en-US" sz="2400" i="1" baseline="-25000" dirty="0" err="1" smtClean="0"/>
              <a:t>j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t</a:t>
            </a:r>
            <a:r>
              <a:rPr lang="en-US" sz="2400" i="1" baseline="-25000" dirty="0" err="1" smtClean="0"/>
              <a:t>n</a:t>
            </a:r>
            <a:r>
              <a:rPr lang="en-US" sz="2400" dirty="0" smtClean="0"/>
              <a:t>)</a:t>
            </a:r>
            <a:r>
              <a:rPr lang="en-US" sz="2400" i="1" dirty="0" smtClean="0"/>
              <a:t> </a:t>
            </a:r>
            <a:r>
              <a:rPr lang="hr-HR" sz="2400" dirty="0" smtClean="0"/>
              <a:t>za proračunski čvor</a:t>
            </a:r>
            <a:r>
              <a:rPr lang="en-US" sz="2400" dirty="0" smtClean="0"/>
              <a:t> </a:t>
            </a:r>
            <a:r>
              <a:rPr lang="en-US" sz="2400" i="1" dirty="0" err="1" smtClean="0"/>
              <a:t>x</a:t>
            </a:r>
            <a:r>
              <a:rPr lang="en-US" sz="2400" i="1" baseline="-25000" dirty="0" err="1" smtClean="0"/>
              <a:t>j</a:t>
            </a:r>
            <a:r>
              <a:rPr lang="en-US" sz="2400" dirty="0" smtClean="0"/>
              <a:t> </a:t>
            </a:r>
            <a:r>
              <a:rPr lang="hr-HR" sz="2400" dirty="0" smtClean="0"/>
              <a:t>u trenutku</a:t>
            </a:r>
            <a:r>
              <a:rPr lang="en-US" sz="2400" dirty="0" smtClean="0"/>
              <a:t> </a:t>
            </a:r>
            <a:r>
              <a:rPr lang="en-US" sz="2400" i="1" dirty="0" smtClean="0"/>
              <a:t>t</a:t>
            </a:r>
            <a:r>
              <a:rPr lang="en-US" sz="2400" i="1" baseline="-25000" dirty="0" smtClean="0"/>
              <a:t>n</a:t>
            </a:r>
            <a:r>
              <a:rPr lang="en-US" sz="2400" dirty="0" smtClean="0"/>
              <a:t>.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Ukoliko se sa</a:t>
            </a:r>
            <a:r>
              <a:rPr lang="en-US" sz="2400" dirty="0" smtClean="0"/>
              <a:t> </a:t>
            </a:r>
            <a:r>
              <a:rPr lang="en-US" sz="2400" i="1" dirty="0" err="1" smtClean="0"/>
              <a:t>h</a:t>
            </a:r>
            <a:r>
              <a:rPr lang="en-US" sz="2400" i="1" baseline="-25000" dirty="0" err="1" smtClean="0"/>
              <a:t>exac</a:t>
            </a:r>
            <a:r>
              <a:rPr lang="en-US" sz="2400" i="1" dirty="0" smtClean="0"/>
              <a:t> </a:t>
            </a:r>
            <a:r>
              <a:rPr lang="hr-HR" sz="2400" dirty="0" smtClean="0"/>
              <a:t>označi egzaktno rješenje</a:t>
            </a:r>
            <a:r>
              <a:rPr lang="en-US" sz="2400" dirty="0" smtClean="0"/>
              <a:t> </a:t>
            </a:r>
            <a:r>
              <a:rPr lang="hr-HR" sz="2400" dirty="0" smtClean="0"/>
              <a:t>PDE, sa</a:t>
            </a:r>
            <a:r>
              <a:rPr lang="en-US" sz="2400" dirty="0" smtClean="0"/>
              <a:t> </a:t>
            </a:r>
            <a:r>
              <a:rPr lang="en-US" sz="2400" i="1" dirty="0" err="1" smtClean="0"/>
              <a:t>h</a:t>
            </a:r>
            <a:r>
              <a:rPr lang="en-US" sz="2400" i="1" baseline="-25000" dirty="0" err="1" smtClean="0"/>
              <a:t>FD</a:t>
            </a:r>
            <a:r>
              <a:rPr lang="en-US" sz="2400" i="1" dirty="0" smtClean="0"/>
              <a:t> </a:t>
            </a:r>
            <a:r>
              <a:rPr lang="hr-HR" sz="2400" dirty="0" smtClean="0"/>
              <a:t>aproksimacija s konačnim diferencijama</a:t>
            </a:r>
            <a:r>
              <a:rPr lang="hr-HR" sz="2400" i="1" dirty="0" smtClean="0"/>
              <a:t> </a:t>
            </a:r>
            <a:r>
              <a:rPr lang="hr-HR" sz="2400" dirty="0" smtClean="0"/>
              <a:t>a sa</a:t>
            </a:r>
            <a:r>
              <a:rPr lang="en-US" sz="2400" dirty="0" smtClean="0"/>
              <a:t> </a:t>
            </a:r>
            <a:r>
              <a:rPr lang="en-US" sz="2400" i="1" dirty="0" err="1" smtClean="0"/>
              <a:t>h</a:t>
            </a:r>
            <a:r>
              <a:rPr lang="en-US" sz="2400" i="1" baseline="-25000" dirty="0" err="1" smtClean="0"/>
              <a:t>num</a:t>
            </a:r>
            <a:r>
              <a:rPr lang="en-US" sz="2400" dirty="0" smtClean="0"/>
              <a:t> </a:t>
            </a:r>
            <a:r>
              <a:rPr lang="hr-HR" sz="2400" dirty="0" smtClean="0"/>
              <a:t>numeričko rješenje jednadžbi</a:t>
            </a:r>
            <a:r>
              <a:rPr lang="en-US" sz="2400" dirty="0" smtClean="0"/>
              <a:t> </a:t>
            </a:r>
            <a:r>
              <a:rPr lang="hr-HR" sz="2400" dirty="0" smtClean="0"/>
              <a:t>dobiveno primjenom aproksimacije s konačnim diferencijama:</a:t>
            </a:r>
            <a:r>
              <a:rPr lang="en-US" sz="2400" dirty="0" smtClean="0"/>
              <a:t> </a:t>
            </a:r>
            <a:endParaRPr lang="hr-HR" sz="2400" dirty="0" smtClean="0"/>
          </a:p>
          <a:p>
            <a:endParaRPr lang="hr-HR" sz="1200" dirty="0" smtClean="0"/>
          </a:p>
          <a:p>
            <a:pPr marL="457200" indent="-457200">
              <a:buAutoNum type="alphaLcParenR"/>
            </a:pPr>
            <a:r>
              <a:rPr lang="en-US" sz="2400" i="1" dirty="0" smtClean="0"/>
              <a:t>|</a:t>
            </a:r>
            <a:r>
              <a:rPr lang="en-US" sz="2400" i="1" dirty="0" err="1" smtClean="0"/>
              <a:t>h</a:t>
            </a:r>
            <a:r>
              <a:rPr lang="en-US" sz="2400" i="1" baseline="-25000" dirty="0" err="1" smtClean="0"/>
              <a:t>exac</a:t>
            </a:r>
            <a:r>
              <a:rPr lang="en-US" sz="2400" i="1" dirty="0" smtClean="0"/>
              <a:t> − </a:t>
            </a:r>
            <a:r>
              <a:rPr lang="en-US" sz="2400" i="1" dirty="0" err="1" smtClean="0"/>
              <a:t>h</a:t>
            </a:r>
            <a:r>
              <a:rPr lang="en-US" sz="2400" i="1" baseline="-25000" dirty="0" err="1" smtClean="0"/>
              <a:t>FD</a:t>
            </a:r>
            <a:r>
              <a:rPr lang="en-US" sz="2400" i="1" dirty="0" smtClean="0"/>
              <a:t>| </a:t>
            </a:r>
            <a:r>
              <a:rPr lang="hr-HR" sz="2400" dirty="0" smtClean="0"/>
              <a:t>predstavlja</a:t>
            </a:r>
            <a:r>
              <a:rPr lang="en-US" sz="2400" dirty="0" smtClean="0"/>
              <a:t> </a:t>
            </a:r>
            <a:r>
              <a:rPr lang="hr-HR" sz="2400" dirty="0" smtClean="0"/>
              <a:t>grešku </a:t>
            </a:r>
            <a:r>
              <a:rPr lang="hr-HR" sz="2400" dirty="0" err="1" smtClean="0"/>
              <a:t>odsjecanja</a:t>
            </a:r>
            <a:r>
              <a:rPr lang="hr-HR" sz="2400" dirty="0" smtClean="0"/>
              <a:t> (</a:t>
            </a:r>
            <a:r>
              <a:rPr lang="hr-HR" sz="2400" dirty="0" err="1" smtClean="0"/>
              <a:t>eng</a:t>
            </a:r>
            <a:r>
              <a:rPr lang="hr-HR" sz="2400" dirty="0" smtClean="0"/>
              <a:t>: </a:t>
            </a:r>
            <a:r>
              <a:rPr lang="en-US" sz="2400" dirty="0" smtClean="0"/>
              <a:t>truncation error</a:t>
            </a:r>
            <a:r>
              <a:rPr lang="hr-HR" sz="2400" dirty="0" smtClean="0"/>
              <a:t>) </a:t>
            </a:r>
          </a:p>
          <a:p>
            <a:pPr marL="457200" indent="-457200"/>
            <a:r>
              <a:rPr lang="hr-HR" sz="2400" dirty="0" smtClean="0"/>
              <a:t>	zbog izbora konačnog broja članova u </a:t>
            </a:r>
            <a:r>
              <a:rPr lang="en-US" sz="2400" dirty="0" smtClean="0"/>
              <a:t>Taylor</a:t>
            </a:r>
            <a:r>
              <a:rPr lang="hr-HR" sz="2400" dirty="0" smtClean="0"/>
              <a:t>-ovom</a:t>
            </a:r>
            <a:r>
              <a:rPr lang="en-US" sz="2400" dirty="0" smtClean="0"/>
              <a:t> </a:t>
            </a:r>
            <a:r>
              <a:rPr lang="hr-HR" sz="2400" dirty="0" smtClean="0"/>
              <a:t>redu</a:t>
            </a:r>
            <a:r>
              <a:rPr lang="en-US" sz="2400" dirty="0" smtClean="0"/>
              <a:t> </a:t>
            </a:r>
            <a:r>
              <a:rPr lang="hr-HR" sz="2400" dirty="0" smtClean="0"/>
              <a:t>korištenom u formulaciji konačnih diferencija.</a:t>
            </a:r>
          </a:p>
          <a:p>
            <a:pPr marL="457200" indent="-457200"/>
            <a:endParaRPr lang="hr-HR" sz="1200" dirty="0" smtClean="0"/>
          </a:p>
          <a:p>
            <a:pPr marL="457200" indent="-457200"/>
            <a:r>
              <a:rPr lang="hr-HR" sz="2400" i="1" dirty="0" smtClean="0"/>
              <a:t>b) 	</a:t>
            </a:r>
            <a:r>
              <a:rPr lang="en-US" sz="2400" i="1" dirty="0" smtClean="0"/>
              <a:t>|</a:t>
            </a:r>
            <a:r>
              <a:rPr lang="en-US" sz="2400" i="1" dirty="0" err="1" smtClean="0"/>
              <a:t>h</a:t>
            </a:r>
            <a:r>
              <a:rPr lang="en-US" sz="2400" i="1" baseline="-25000" dirty="0" err="1" smtClean="0"/>
              <a:t>FD</a:t>
            </a:r>
            <a:r>
              <a:rPr lang="en-US" sz="2400" i="1" dirty="0" smtClean="0"/>
              <a:t> − </a:t>
            </a:r>
            <a:r>
              <a:rPr lang="en-US" sz="2400" i="1" dirty="0" err="1" smtClean="0"/>
              <a:t>h</a:t>
            </a:r>
            <a:r>
              <a:rPr lang="en-US" sz="2400" i="1" baseline="-25000" dirty="0" err="1" smtClean="0"/>
              <a:t>num</a:t>
            </a:r>
            <a:r>
              <a:rPr lang="en-US" sz="2400" i="1" dirty="0" smtClean="0"/>
              <a:t>| </a:t>
            </a:r>
            <a:r>
              <a:rPr lang="hr-HR" sz="2400" dirty="0" smtClean="0"/>
              <a:t>predstavlja grešku numeričkog zaokruživanja zbog</a:t>
            </a:r>
          </a:p>
          <a:p>
            <a:pPr marL="457200" indent="-457200"/>
            <a:r>
              <a:rPr lang="hr-HR" sz="2400" dirty="0" smtClean="0"/>
              <a:t>	nemogućnosti kompjutera da prezentira brojeve sa beskonačnim brojem znamenki.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MKD – Jednadžba difuzije</a:t>
            </a:r>
            <a:endParaRPr lang="hr-HR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0" y="476672"/>
            <a:ext cx="932452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Laplace </a:t>
            </a:r>
            <a:r>
              <a:rPr lang="hr-HR" sz="2400" dirty="0" smtClean="0"/>
              <a:t>jednadžba sadrži samo derivacije po prostoru</a:t>
            </a:r>
            <a:r>
              <a:rPr lang="en-US" sz="2400" dirty="0" smtClean="0"/>
              <a:t>. </a:t>
            </a:r>
            <a:r>
              <a:rPr lang="hr-HR" sz="2400" dirty="0" smtClean="0"/>
              <a:t>MKD</a:t>
            </a:r>
            <a:r>
              <a:rPr lang="en-US" sz="2400" dirty="0" smtClean="0"/>
              <a:t> </a:t>
            </a:r>
            <a:r>
              <a:rPr lang="hr-HR" sz="2400" dirty="0" smtClean="0"/>
              <a:t>se primjenjuje</a:t>
            </a:r>
            <a:r>
              <a:rPr lang="en-US" sz="2400" dirty="0" smtClean="0"/>
              <a:t> </a:t>
            </a:r>
            <a:r>
              <a:rPr lang="hr-HR" sz="2400" dirty="0" smtClean="0"/>
              <a:t>i u slučaju rješavanja jednadžbi koje sadrže prostorne i vremenske derivacije</a:t>
            </a:r>
            <a:r>
              <a:rPr lang="en-US" sz="2400" dirty="0" smtClean="0"/>
              <a:t>. </a:t>
            </a:r>
            <a:r>
              <a:rPr lang="hr-HR" sz="2400" dirty="0" smtClean="0"/>
              <a:t>Tipičan primjer su </a:t>
            </a:r>
            <a:r>
              <a:rPr lang="hr-HR" sz="2400" i="1" u="sng" dirty="0" smtClean="0"/>
              <a:t>jednadžbe difuzije,</a:t>
            </a:r>
            <a:r>
              <a:rPr lang="en-US" sz="2400" i="1" u="sng" dirty="0" smtClean="0"/>
              <a:t> </a:t>
            </a:r>
            <a:r>
              <a:rPr lang="hr-HR" sz="2400" dirty="0" smtClean="0"/>
              <a:t>koje se učestalo koristi u opisu strujanja podzemnih voda: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gdje su</a:t>
            </a:r>
            <a:r>
              <a:rPr lang="en-US" sz="2400" dirty="0" smtClean="0"/>
              <a:t> </a:t>
            </a:r>
            <a:r>
              <a:rPr lang="en-US" sz="2400" i="1" dirty="0" smtClean="0"/>
              <a:t>S </a:t>
            </a:r>
            <a:r>
              <a:rPr lang="hr-HR" sz="2400" dirty="0" smtClean="0"/>
              <a:t>i</a:t>
            </a:r>
            <a:r>
              <a:rPr lang="en-US" sz="2400" i="1" dirty="0" smtClean="0"/>
              <a:t> T </a:t>
            </a:r>
            <a:r>
              <a:rPr lang="hr-HR" sz="2400" dirty="0" smtClean="0"/>
              <a:t>parametri pretpostavljeni kao konstante po cjelokupnoj domeni</a:t>
            </a:r>
            <a:r>
              <a:rPr lang="en-US" sz="2400" dirty="0" smtClean="0"/>
              <a:t>. </a:t>
            </a:r>
            <a:r>
              <a:rPr lang="hr-HR" sz="2400" dirty="0" smtClean="0"/>
              <a:t>Jednadžba opisuje dvodimenzionalno strujanje kroz homogeni </a:t>
            </a:r>
            <a:r>
              <a:rPr lang="hr-HR" sz="2400" dirty="0" err="1" smtClean="0"/>
              <a:t>izotropni</a:t>
            </a:r>
            <a:r>
              <a:rPr lang="hr-HR" sz="2400" dirty="0" smtClean="0"/>
              <a:t> </a:t>
            </a:r>
            <a:r>
              <a:rPr lang="hr-HR" sz="2400" dirty="0" err="1" smtClean="0"/>
              <a:t>vodonosnik</a:t>
            </a:r>
            <a:r>
              <a:rPr lang="hr-HR" sz="2400" dirty="0" smtClean="0"/>
              <a:t> pod tlakom. U MKD</a:t>
            </a:r>
            <a:r>
              <a:rPr lang="en-US" sz="2400" dirty="0" smtClean="0"/>
              <a:t>, </a:t>
            </a:r>
            <a:r>
              <a:rPr lang="hr-HR" sz="2400" dirty="0" smtClean="0"/>
              <a:t>za derivaciju koristi se izraz: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r>
              <a:rPr lang="hr-HR" sz="2400" dirty="0" smtClean="0"/>
              <a:t>gdje se </a:t>
            </a:r>
            <a:r>
              <a:rPr lang="en-US" sz="2400" dirty="0" smtClean="0"/>
              <a:t>superscript </a:t>
            </a:r>
            <a:r>
              <a:rPr lang="en-US" sz="2400" i="1" dirty="0" smtClean="0"/>
              <a:t>k </a:t>
            </a:r>
            <a:r>
              <a:rPr lang="hr-HR" sz="2400" dirty="0" smtClean="0"/>
              <a:t>koristi</a:t>
            </a:r>
            <a:r>
              <a:rPr lang="en-US" sz="2400" dirty="0" smtClean="0"/>
              <a:t> </a:t>
            </a:r>
            <a:r>
              <a:rPr lang="hr-HR" sz="2400" dirty="0" smtClean="0"/>
              <a:t>za označavanje</a:t>
            </a:r>
            <a:r>
              <a:rPr lang="en-US" sz="2400" dirty="0" smtClean="0"/>
              <a:t> </a:t>
            </a:r>
            <a:r>
              <a:rPr lang="hr-HR" sz="2400" dirty="0" err="1" smtClean="0"/>
              <a:t>čvorne</a:t>
            </a:r>
            <a:r>
              <a:rPr lang="hr-HR" sz="2400" dirty="0" smtClean="0"/>
              <a:t> točke</a:t>
            </a:r>
            <a:r>
              <a:rPr lang="en-US" sz="2400" dirty="0" smtClean="0"/>
              <a:t> </a:t>
            </a:r>
            <a:r>
              <a:rPr lang="hr-HR" sz="2400" dirty="0" smtClean="0"/>
              <a:t>u vremenskoj domeni</a:t>
            </a:r>
            <a:r>
              <a:rPr lang="en-US" sz="2400" dirty="0" smtClean="0"/>
              <a:t>,</a:t>
            </a:r>
            <a:r>
              <a:rPr lang="hr-HR" sz="2400" dirty="0" smtClean="0"/>
              <a:t> tako da</a:t>
            </a:r>
            <a:r>
              <a:rPr lang="en-US" sz="2400" dirty="0" smtClean="0"/>
              <a:t> </a:t>
            </a:r>
            <a:r>
              <a:rPr lang="en-US" sz="2400" i="1" dirty="0" err="1" smtClean="0"/>
              <a:t>h</a:t>
            </a:r>
            <a:r>
              <a:rPr lang="en-US" sz="2400" i="1" baseline="30000" dirty="0" err="1" smtClean="0"/>
              <a:t>k</a:t>
            </a:r>
            <a:r>
              <a:rPr lang="hr-HR" sz="2400" i="1" baseline="-25000" dirty="0" smtClean="0"/>
              <a:t>i,j</a:t>
            </a:r>
            <a:r>
              <a:rPr lang="hr-HR" sz="2400" i="1" dirty="0" smtClean="0"/>
              <a:t>≡ h</a:t>
            </a:r>
            <a:r>
              <a:rPr lang="hr-HR" sz="2400" dirty="0" smtClean="0"/>
              <a:t>(</a:t>
            </a:r>
            <a:r>
              <a:rPr lang="hr-HR" sz="2400" i="1" dirty="0" err="1" smtClean="0"/>
              <a:t>x</a:t>
            </a:r>
            <a:r>
              <a:rPr lang="hr-HR" sz="2400" i="1" baseline="-25000" dirty="0" err="1" smtClean="0"/>
              <a:t>i</a:t>
            </a:r>
            <a:r>
              <a:rPr lang="hr-HR" sz="2400" dirty="0" smtClean="0"/>
              <a:t>,</a:t>
            </a:r>
            <a:r>
              <a:rPr lang="hr-HR" sz="2400" i="1" dirty="0" smtClean="0"/>
              <a:t> </a:t>
            </a:r>
            <a:r>
              <a:rPr lang="hr-HR" sz="2400" i="1" dirty="0" err="1" smtClean="0"/>
              <a:t>y</a:t>
            </a:r>
            <a:r>
              <a:rPr lang="hr-HR" sz="2400" i="1" baseline="-25000" dirty="0" err="1" smtClean="0"/>
              <a:t>j</a:t>
            </a:r>
            <a:r>
              <a:rPr lang="hr-HR" sz="2400" dirty="0" smtClean="0"/>
              <a:t>,</a:t>
            </a:r>
            <a:r>
              <a:rPr lang="hr-HR" sz="2400" i="1" dirty="0" smtClean="0"/>
              <a:t> </a:t>
            </a:r>
            <a:r>
              <a:rPr lang="hr-HR" sz="2400" i="1" dirty="0" err="1" smtClean="0"/>
              <a:t>t</a:t>
            </a:r>
            <a:r>
              <a:rPr lang="hr-HR" sz="2400" i="1" baseline="30000" dirty="0" err="1" smtClean="0"/>
              <a:t>k</a:t>
            </a:r>
            <a:r>
              <a:rPr lang="hr-HR" sz="2400" dirty="0" smtClean="0"/>
              <a:t>) i </a:t>
            </a:r>
            <a:r>
              <a:rPr lang="el-GR" sz="2400" i="1" dirty="0" smtClean="0"/>
              <a:t>Δ</a:t>
            </a:r>
            <a:r>
              <a:rPr lang="hr-HR" sz="2400" i="1" dirty="0" smtClean="0"/>
              <a:t>t ≡ </a:t>
            </a:r>
            <a:r>
              <a:rPr lang="hr-HR" sz="2400" i="1" dirty="0" err="1" smtClean="0"/>
              <a:t>t</a:t>
            </a:r>
            <a:r>
              <a:rPr lang="hr-HR" sz="2400" i="1" baseline="30000" dirty="0" err="1" smtClean="0"/>
              <a:t>k</a:t>
            </a:r>
            <a:r>
              <a:rPr lang="hr-HR" sz="2400" i="1" baseline="30000" dirty="0" smtClean="0"/>
              <a:t>+1</a:t>
            </a:r>
            <a:r>
              <a:rPr lang="hr-HR" sz="2400" i="1" dirty="0" smtClean="0"/>
              <a:t>−</a:t>
            </a:r>
            <a:r>
              <a:rPr lang="hr-HR" sz="2400" i="1" dirty="0" err="1" smtClean="0"/>
              <a:t>t</a:t>
            </a:r>
            <a:r>
              <a:rPr lang="hr-HR" sz="2400" i="1" baseline="30000" dirty="0" err="1" smtClean="0"/>
              <a:t>k</a:t>
            </a:r>
            <a:r>
              <a:rPr lang="hr-HR" sz="2400" i="1" dirty="0" smtClean="0"/>
              <a:t>. </a:t>
            </a:r>
            <a:r>
              <a:rPr lang="hr-HR" sz="2400" dirty="0" smtClean="0"/>
              <a:t>Ovisno o izboru vremenskog koraka</a:t>
            </a:r>
            <a:r>
              <a:rPr lang="en-US" sz="2400" dirty="0" smtClean="0"/>
              <a:t> </a:t>
            </a:r>
            <a:r>
              <a:rPr lang="en-US" sz="2400" i="1" dirty="0" smtClean="0"/>
              <a:t>k</a:t>
            </a:r>
            <a:r>
              <a:rPr lang="en-US" sz="2400" dirty="0" smtClean="0"/>
              <a:t>,</a:t>
            </a:r>
            <a:r>
              <a:rPr lang="en-US" sz="2400" i="1" dirty="0" smtClean="0"/>
              <a:t> k + 1</a:t>
            </a:r>
            <a:r>
              <a:rPr lang="en-US" sz="2400" dirty="0" smtClean="0"/>
              <a:t>,</a:t>
            </a:r>
            <a:r>
              <a:rPr lang="en-US" sz="2400" i="1" dirty="0" smtClean="0"/>
              <a:t> </a:t>
            </a:r>
            <a:r>
              <a:rPr lang="hr-HR" sz="2400" dirty="0" smtClean="0"/>
              <a:t>ili</a:t>
            </a:r>
            <a:r>
              <a:rPr lang="en-US" sz="2400" i="1" dirty="0" smtClean="0"/>
              <a:t> k + 1</a:t>
            </a:r>
            <a:r>
              <a:rPr lang="hr-HR" sz="2400" i="1" dirty="0" smtClean="0"/>
              <a:t>/</a:t>
            </a:r>
            <a:r>
              <a:rPr lang="en-US" sz="2400" dirty="0" smtClean="0"/>
              <a:t>2, </a:t>
            </a:r>
            <a:r>
              <a:rPr lang="hr-HR" sz="2400" dirty="0" smtClean="0"/>
              <a:t>formula</a:t>
            </a:r>
            <a:r>
              <a:rPr lang="en-US" sz="2400" dirty="0" smtClean="0"/>
              <a:t> </a:t>
            </a:r>
            <a:r>
              <a:rPr lang="hr-HR" sz="2400" dirty="0" smtClean="0"/>
              <a:t>prezentira diferencije unaprijed</a:t>
            </a:r>
            <a:r>
              <a:rPr lang="en-US" sz="2400" dirty="0" smtClean="0"/>
              <a:t>, </a:t>
            </a:r>
            <a:r>
              <a:rPr lang="hr-HR" sz="2400" dirty="0" smtClean="0"/>
              <a:t>unatrag</a:t>
            </a:r>
            <a:r>
              <a:rPr lang="en-US" sz="2400" dirty="0" smtClean="0"/>
              <a:t>, </a:t>
            </a:r>
            <a:r>
              <a:rPr lang="hr-HR" sz="2400" dirty="0" smtClean="0"/>
              <a:t>ili centralne diferencije.</a:t>
            </a:r>
            <a:r>
              <a:rPr lang="hr-HR" sz="2400" i="1" dirty="0" smtClean="0"/>
              <a:t> </a:t>
            </a:r>
            <a:endParaRPr lang="hr-HR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8316416" y="1988840"/>
            <a:ext cx="8275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>
                <a:solidFill>
                  <a:srgbClr val="00B0F0"/>
                </a:solidFill>
              </a:rPr>
              <a:t>(11)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316416" y="4437112"/>
            <a:ext cx="8275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>
                <a:solidFill>
                  <a:srgbClr val="00B0F0"/>
                </a:solidFill>
              </a:rPr>
              <a:t>(12)</a:t>
            </a:r>
            <a:endParaRPr lang="hr-HR" sz="2800" dirty="0">
              <a:solidFill>
                <a:srgbClr val="00B0F0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285750" y="2071688"/>
          <a:ext cx="1857375" cy="70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Equation" r:id="rId3" imgW="1294838" imgH="495085" progId="Equation.DSMT4">
                  <p:embed/>
                </p:oleObj>
              </mc:Choice>
              <mc:Fallback>
                <p:oleObj name="Equation" r:id="rId3" imgW="1294838" imgH="495085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2071688"/>
                        <a:ext cx="1857375" cy="709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85750" y="4071938"/>
          <a:ext cx="1730375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9" name="Equation" r:id="rId5" imgW="1295280" imgH="558720" progId="Equation.DSMT4">
                  <p:embed/>
                </p:oleObj>
              </mc:Choice>
              <mc:Fallback>
                <p:oleObj name="Equation" r:id="rId5" imgW="1295280" imgH="55872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4071938"/>
                        <a:ext cx="1730375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MKD - Jednadžba difuzije</a:t>
            </a:r>
            <a:endParaRPr lang="hr-HR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0" y="476672"/>
            <a:ext cx="932452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Općenito, koristimo</a:t>
            </a:r>
            <a:r>
              <a:rPr lang="en-US" sz="2400" dirty="0" smtClean="0"/>
              <a:t> </a:t>
            </a:r>
            <a:r>
              <a:rPr lang="hr-HR" sz="2400" dirty="0" smtClean="0"/>
              <a:t>ponderirani srednjak</a:t>
            </a:r>
            <a:r>
              <a:rPr lang="en-US" sz="2400" dirty="0" smtClean="0"/>
              <a:t> </a:t>
            </a:r>
            <a:r>
              <a:rPr lang="hr-HR" sz="2400" dirty="0" smtClean="0"/>
              <a:t>od dva vremenska koraka</a:t>
            </a:r>
            <a:r>
              <a:rPr lang="en-US" sz="2400" dirty="0" smtClean="0"/>
              <a:t>, </a:t>
            </a:r>
            <a:r>
              <a:rPr lang="en-US" sz="2400" i="1" dirty="0" smtClean="0"/>
              <a:t>k </a:t>
            </a:r>
            <a:r>
              <a:rPr lang="hr-HR" sz="2400" dirty="0" smtClean="0"/>
              <a:t>i</a:t>
            </a:r>
            <a:r>
              <a:rPr lang="en-US" sz="2400" i="1" dirty="0" smtClean="0"/>
              <a:t> k+1, </a:t>
            </a:r>
            <a:r>
              <a:rPr lang="hr-HR" sz="2400" dirty="0" smtClean="0"/>
              <a:t>tako da</a:t>
            </a:r>
            <a:r>
              <a:rPr lang="en-US" sz="2400" dirty="0" smtClean="0"/>
              <a:t> </a:t>
            </a:r>
            <a:r>
              <a:rPr lang="hr-HR" sz="2400" dirty="0" smtClean="0"/>
              <a:t>se </a:t>
            </a:r>
            <a:r>
              <a:rPr lang="en-US" sz="2400" dirty="0" smtClean="0">
                <a:solidFill>
                  <a:srgbClr val="00B0F0"/>
                </a:solidFill>
              </a:rPr>
              <a:t>1</a:t>
            </a:r>
            <a:r>
              <a:rPr lang="hr-HR" sz="2400" dirty="0" smtClean="0">
                <a:solidFill>
                  <a:srgbClr val="00B0F0"/>
                </a:solidFill>
              </a:rPr>
              <a:t>1</a:t>
            </a:r>
            <a:r>
              <a:rPr lang="en-US" sz="2400" dirty="0" smtClean="0"/>
              <a:t> </a:t>
            </a:r>
            <a:r>
              <a:rPr lang="hr-HR" sz="2400" dirty="0" smtClean="0"/>
              <a:t>aproksimira sa (</a:t>
            </a:r>
            <a:r>
              <a:rPr lang="en-US" sz="2400" dirty="0" smtClean="0"/>
              <a:t>0 </a:t>
            </a:r>
            <a:r>
              <a:rPr lang="en-US" sz="2400" i="1" dirty="0" smtClean="0"/>
              <a:t>≤ </a:t>
            </a:r>
            <a:r>
              <a:rPr lang="en-US" sz="2400" i="1" dirty="0" smtClean="0">
                <a:sym typeface="Symbol"/>
              </a:rPr>
              <a:t></a:t>
            </a:r>
            <a:r>
              <a:rPr lang="en-US" sz="2400" i="1" dirty="0" smtClean="0"/>
              <a:t> ≤ </a:t>
            </a:r>
            <a:r>
              <a:rPr lang="en-US" sz="2400" dirty="0" smtClean="0"/>
              <a:t>1 </a:t>
            </a:r>
            <a:r>
              <a:rPr lang="hr-HR" sz="2400" dirty="0" smtClean="0"/>
              <a:t>je ponder):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r>
              <a:rPr lang="hr-HR" sz="2400" dirty="0" smtClean="0"/>
              <a:t>Pretpostavljamo  da su vrijednosti</a:t>
            </a:r>
            <a:r>
              <a:rPr lang="en-US" sz="2400" dirty="0" smtClean="0"/>
              <a:t> </a:t>
            </a:r>
            <a:r>
              <a:rPr lang="en-US" sz="2400" i="1" dirty="0" smtClean="0"/>
              <a:t>h </a:t>
            </a:r>
            <a:r>
              <a:rPr lang="hr-HR" sz="2400" dirty="0" smtClean="0"/>
              <a:t>poznate u vremenskom trenutku</a:t>
            </a:r>
            <a:r>
              <a:rPr lang="en-US" sz="2400" dirty="0" smtClean="0"/>
              <a:t> </a:t>
            </a:r>
            <a:r>
              <a:rPr lang="en-US" sz="2400" i="1" dirty="0" smtClean="0"/>
              <a:t>k</a:t>
            </a:r>
            <a:r>
              <a:rPr lang="en-US" sz="2400" dirty="0" smtClean="0"/>
              <a:t>, </a:t>
            </a:r>
            <a:r>
              <a:rPr lang="hr-HR" sz="2400" dirty="0" smtClean="0"/>
              <a:t>a želimo naći vrijednost od</a:t>
            </a:r>
            <a:r>
              <a:rPr lang="en-US" sz="2400" dirty="0" smtClean="0"/>
              <a:t> </a:t>
            </a:r>
            <a:r>
              <a:rPr lang="en-US" sz="2400" i="1" dirty="0" smtClean="0"/>
              <a:t>h </a:t>
            </a:r>
            <a:r>
              <a:rPr lang="hr-HR" sz="2400" dirty="0" smtClean="0"/>
              <a:t>u vremenskom koraku</a:t>
            </a:r>
            <a:r>
              <a:rPr lang="en-US" sz="2400" dirty="0" smtClean="0"/>
              <a:t> </a:t>
            </a:r>
            <a:r>
              <a:rPr lang="en-US" sz="2400" i="1" dirty="0" smtClean="0"/>
              <a:t>k+1.</a:t>
            </a:r>
            <a:endParaRPr lang="hr-HR" sz="2400" i="1" dirty="0" smtClean="0"/>
          </a:p>
          <a:p>
            <a:endParaRPr lang="hr-HR" sz="1200" i="1" dirty="0" smtClean="0"/>
          </a:p>
          <a:p>
            <a:r>
              <a:rPr lang="hr-HR" sz="2400" dirty="0" smtClean="0"/>
              <a:t>Drugim </a:t>
            </a:r>
            <a:r>
              <a:rPr lang="hr-HR" sz="2400" dirty="0" smtClean="0"/>
              <a:t>riječima</a:t>
            </a:r>
            <a:r>
              <a:rPr lang="en-US" sz="2400" dirty="0" smtClean="0"/>
              <a:t>, </a:t>
            </a:r>
            <a:r>
              <a:rPr lang="hr-HR" sz="2400" dirty="0" smtClean="0"/>
              <a:t>vrijednosti poput</a:t>
            </a:r>
            <a:r>
              <a:rPr lang="en-US" sz="2400" dirty="0" smtClean="0"/>
              <a:t> </a:t>
            </a:r>
            <a:r>
              <a:rPr lang="en-US" sz="2400" i="1" dirty="0" err="1" smtClean="0"/>
              <a:t>h</a:t>
            </a:r>
            <a:r>
              <a:rPr lang="en-US" sz="2400" i="1" baseline="30000" dirty="0" err="1" smtClean="0"/>
              <a:t>k</a:t>
            </a:r>
            <a:r>
              <a:rPr lang="hr-HR" sz="2400" i="1" baseline="-25000" dirty="0" smtClean="0"/>
              <a:t>i,j </a:t>
            </a:r>
            <a:r>
              <a:rPr lang="hr-HR" sz="2400" i="1" dirty="0" smtClean="0"/>
              <a:t>, </a:t>
            </a:r>
            <a:r>
              <a:rPr lang="hr-HR" sz="2400" i="1" dirty="0" err="1" smtClean="0"/>
              <a:t>h</a:t>
            </a:r>
            <a:r>
              <a:rPr lang="hr-HR" sz="2400" i="1" baseline="30000" dirty="0" err="1" smtClean="0"/>
              <a:t>k</a:t>
            </a:r>
            <a:r>
              <a:rPr lang="hr-HR" sz="2400" i="1" baseline="-25000" dirty="0" err="1" smtClean="0"/>
              <a:t>i</a:t>
            </a:r>
            <a:r>
              <a:rPr lang="hr-HR" sz="2400" i="1" baseline="-25000" dirty="0" smtClean="0"/>
              <a:t>−1,j </a:t>
            </a:r>
            <a:r>
              <a:rPr lang="hr-HR" sz="2400" dirty="0" smtClean="0"/>
              <a:t>su poznate dok je vrijednosti 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i="1" baseline="30000" dirty="0" smtClean="0"/>
              <a:t>k+1</a:t>
            </a:r>
            <a:r>
              <a:rPr lang="hr-HR" sz="2400" i="1" baseline="-25000" dirty="0" smtClean="0"/>
              <a:t>i,j</a:t>
            </a:r>
            <a:r>
              <a:rPr lang="hr-HR" sz="2400" i="1" dirty="0" smtClean="0"/>
              <a:t> , </a:t>
            </a:r>
            <a:r>
              <a:rPr lang="hr-HR" sz="2400" i="1" dirty="0" err="1" smtClean="0"/>
              <a:t>h</a:t>
            </a:r>
            <a:r>
              <a:rPr lang="hr-HR" sz="2400" i="1" baseline="30000" dirty="0" err="1" smtClean="0"/>
              <a:t>k</a:t>
            </a:r>
            <a:r>
              <a:rPr lang="hr-HR" sz="2400" i="1" baseline="30000" dirty="0" smtClean="0"/>
              <a:t>+1</a:t>
            </a:r>
            <a:r>
              <a:rPr lang="en-US" sz="2400" i="1" baseline="-25000" dirty="0" smtClean="0"/>
              <a:t>i−1,j </a:t>
            </a:r>
            <a:r>
              <a:rPr lang="en-US" sz="2400" dirty="0" smtClean="0"/>
              <a:t> </a:t>
            </a:r>
            <a:r>
              <a:rPr lang="hr-HR" sz="2400" dirty="0" smtClean="0"/>
              <a:t>potrebno proračunati</a:t>
            </a:r>
            <a:r>
              <a:rPr lang="en-US" sz="2400" dirty="0" smtClean="0"/>
              <a:t>.</a:t>
            </a:r>
            <a:endParaRPr lang="hr-HR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8316416" y="1988840"/>
            <a:ext cx="8275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>
                <a:solidFill>
                  <a:srgbClr val="00B0F0"/>
                </a:solidFill>
              </a:rPr>
              <a:t>(13)</a:t>
            </a:r>
            <a:endParaRPr lang="hr-HR" sz="2800" dirty="0">
              <a:solidFill>
                <a:srgbClr val="00B0F0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1301765"/>
              </p:ext>
            </p:extLst>
          </p:nvPr>
        </p:nvGraphicFramePr>
        <p:xfrm>
          <a:off x="1403648" y="1484784"/>
          <a:ext cx="6018213" cy="165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Equation" r:id="rId3" imgW="4394160" imgH="1206360" progId="Equation.DSMT4">
                  <p:embed/>
                </p:oleObj>
              </mc:Choice>
              <mc:Fallback>
                <p:oleObj name="Equation" r:id="rId3" imgW="4394160" imgH="120636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1484784"/>
                        <a:ext cx="6018213" cy="165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MKD - Jednadžba difuzije (Eksplicitno)</a:t>
            </a:r>
            <a:endParaRPr lang="hr-HR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0" y="476672"/>
            <a:ext cx="932452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Eksplicitna shema kompletno</a:t>
            </a:r>
            <a:r>
              <a:rPr lang="en-US" sz="2400" dirty="0" smtClean="0"/>
              <a:t> </a:t>
            </a:r>
            <a:r>
              <a:rPr lang="en-US" sz="2400" dirty="0" err="1" smtClean="0"/>
              <a:t>ignor</a:t>
            </a:r>
            <a:r>
              <a:rPr lang="hr-HR" sz="2400" dirty="0" smtClean="0"/>
              <a:t>ira</a:t>
            </a:r>
            <a:r>
              <a:rPr lang="en-US" sz="2400" dirty="0" smtClean="0"/>
              <a:t> </a:t>
            </a:r>
            <a:r>
              <a:rPr lang="hr-HR" sz="2400" dirty="0" smtClean="0"/>
              <a:t>članove prostorne derivacije u terminu</a:t>
            </a:r>
            <a:r>
              <a:rPr lang="en-US" sz="2400" dirty="0" smtClean="0"/>
              <a:t> k + 1, </a:t>
            </a:r>
            <a:r>
              <a:rPr lang="hr-HR" sz="2400" dirty="0" smtClean="0"/>
              <a:t>tako da se izraz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B0F0"/>
                </a:solidFill>
              </a:rPr>
              <a:t>13</a:t>
            </a:r>
            <a:r>
              <a:rPr lang="en-US" sz="2400" dirty="0" smtClean="0"/>
              <a:t> </a:t>
            </a:r>
            <a:r>
              <a:rPr lang="en-US" sz="2400" dirty="0" err="1" smtClean="0"/>
              <a:t>reduc</a:t>
            </a:r>
            <a:r>
              <a:rPr lang="hr-HR" sz="2400" dirty="0" smtClean="0"/>
              <a:t>ira</a:t>
            </a:r>
            <a:r>
              <a:rPr lang="en-US" sz="2400" dirty="0" smtClean="0"/>
              <a:t> </a:t>
            </a:r>
            <a:r>
              <a:rPr lang="hr-HR" sz="2400" dirty="0" smtClean="0"/>
              <a:t>na </a:t>
            </a:r>
            <a:r>
              <a:rPr lang="hr-HR" sz="2400" dirty="0" err="1" smtClean="0"/>
              <a:t>slijedeči</a:t>
            </a:r>
            <a:r>
              <a:rPr lang="hr-HR" sz="2400" dirty="0" smtClean="0"/>
              <a:t> način </a:t>
            </a:r>
            <a:r>
              <a:rPr lang="en-US" sz="2400" dirty="0" smtClean="0"/>
              <a:t>(</a:t>
            </a:r>
            <a:r>
              <a:rPr lang="en-US" sz="2400" i="1" dirty="0" smtClean="0">
                <a:sym typeface="Symbol"/>
              </a:rPr>
              <a:t></a:t>
            </a:r>
            <a:r>
              <a:rPr lang="en-US" sz="2400" dirty="0" smtClean="0"/>
              <a:t> = 0)</a:t>
            </a:r>
            <a:r>
              <a:rPr lang="hr-HR" sz="2400" dirty="0" smtClean="0"/>
              <a:t>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Greška povezana sa tom aproksimacijom je:</a:t>
            </a:r>
            <a:r>
              <a:rPr lang="en-US" sz="2400" dirty="0" smtClean="0"/>
              <a:t> </a:t>
            </a:r>
            <a:r>
              <a:rPr lang="en-US" sz="2400" i="1" dirty="0" smtClean="0"/>
              <a:t>ε =</a:t>
            </a:r>
            <a:r>
              <a:rPr lang="hr-HR" sz="2400" i="1" dirty="0" smtClean="0"/>
              <a:t> </a:t>
            </a:r>
            <a:r>
              <a:rPr lang="en-US" sz="2400" i="1" dirty="0" smtClean="0"/>
              <a:t>O</a:t>
            </a:r>
            <a:r>
              <a:rPr lang="el-GR" sz="2400" dirty="0" smtClean="0"/>
              <a:t>(</a:t>
            </a:r>
            <a:r>
              <a:rPr lang="hr-HR" sz="2400" dirty="0" smtClean="0"/>
              <a:t>(</a:t>
            </a:r>
            <a:r>
              <a:rPr lang="el-GR" sz="2400" i="1" dirty="0" smtClean="0"/>
              <a:t>Δ</a:t>
            </a:r>
            <a:r>
              <a:rPr lang="hr-HR" sz="2400" dirty="0" smtClean="0"/>
              <a:t>x)</a:t>
            </a:r>
            <a:r>
              <a:rPr lang="hr-HR" sz="2400" baseline="30000" dirty="0" smtClean="0"/>
              <a:t>2</a:t>
            </a:r>
            <a:r>
              <a:rPr lang="hr-HR" sz="2400" dirty="0" smtClean="0"/>
              <a:t>)+</a:t>
            </a:r>
            <a:r>
              <a:rPr lang="hr-HR" sz="2400" dirty="0" err="1" smtClean="0"/>
              <a:t>O</a:t>
            </a:r>
            <a:r>
              <a:rPr lang="hr-HR" sz="2400" dirty="0" smtClean="0"/>
              <a:t>(</a:t>
            </a:r>
            <a:r>
              <a:rPr lang="el-GR" sz="2400" dirty="0" smtClean="0"/>
              <a:t>(</a:t>
            </a:r>
            <a:r>
              <a:rPr lang="el-GR" sz="2400" i="1" dirty="0" smtClean="0"/>
              <a:t>Δ</a:t>
            </a:r>
            <a:r>
              <a:rPr lang="hr-HR" sz="2400" i="1" dirty="0" smtClean="0"/>
              <a:t>y</a:t>
            </a:r>
            <a:r>
              <a:rPr lang="hr-HR" sz="2400" dirty="0" smtClean="0"/>
              <a:t>)</a:t>
            </a:r>
            <a:r>
              <a:rPr lang="hr-HR" sz="2400" baseline="30000" dirty="0" smtClean="0"/>
              <a:t>2</a:t>
            </a:r>
            <a:r>
              <a:rPr lang="hr-HR" sz="2400" dirty="0" smtClean="0"/>
              <a:t>)+</a:t>
            </a:r>
            <a:r>
              <a:rPr lang="hr-HR" sz="2400" dirty="0" err="1" smtClean="0"/>
              <a:t>O</a:t>
            </a:r>
            <a:r>
              <a:rPr lang="hr-HR" sz="2400" dirty="0" smtClean="0"/>
              <a:t>(</a:t>
            </a:r>
            <a:r>
              <a:rPr lang="el-GR" sz="2400" i="1" dirty="0" smtClean="0"/>
              <a:t>Δ</a:t>
            </a:r>
            <a:r>
              <a:rPr lang="hr-HR" sz="2400" i="1" dirty="0" smtClean="0"/>
              <a:t>t</a:t>
            </a:r>
            <a:r>
              <a:rPr lang="hr-HR" sz="2400" dirty="0" smtClean="0"/>
              <a:t>)</a:t>
            </a:r>
            <a:r>
              <a:rPr lang="hr-HR" sz="2400" i="1" dirty="0" smtClean="0"/>
              <a:t>.</a:t>
            </a:r>
          </a:p>
          <a:p>
            <a:endParaRPr lang="hr-HR" sz="1200" i="1" dirty="0" smtClean="0"/>
          </a:p>
          <a:p>
            <a:r>
              <a:rPr lang="hr-HR" sz="2400" dirty="0" smtClean="0"/>
              <a:t>Budući da su sve vrijednosti sa desne strane izraza</a:t>
            </a:r>
            <a:r>
              <a:rPr lang="en-US" sz="2400" dirty="0" smtClean="0">
                <a:solidFill>
                  <a:srgbClr val="00B0F0"/>
                </a:solidFill>
              </a:rPr>
              <a:t>14</a:t>
            </a:r>
            <a:r>
              <a:rPr lang="en-US" sz="2400" dirty="0" smtClean="0"/>
              <a:t> </a:t>
            </a:r>
            <a:r>
              <a:rPr lang="hr-HR" sz="2400" dirty="0" smtClean="0"/>
              <a:t>poznate</a:t>
            </a:r>
            <a:r>
              <a:rPr lang="en-US" sz="2400" dirty="0" smtClean="0"/>
              <a:t>, </a:t>
            </a:r>
            <a:r>
              <a:rPr lang="hr-HR" sz="2400" dirty="0" smtClean="0"/>
              <a:t>možemo odrediti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i="1" baseline="30000" dirty="0" smtClean="0"/>
              <a:t>k+1</a:t>
            </a:r>
            <a:r>
              <a:rPr lang="en-US" sz="2400" i="1" baseline="-25000" dirty="0" smtClean="0"/>
              <a:t>i,j</a:t>
            </a:r>
            <a:r>
              <a:rPr lang="en-US" sz="2400" i="1" dirty="0" smtClean="0"/>
              <a:t> </a:t>
            </a:r>
            <a:r>
              <a:rPr lang="hr-HR" sz="2400" dirty="0" smtClean="0"/>
              <a:t>za svaki</a:t>
            </a:r>
            <a:r>
              <a:rPr lang="en-US" sz="2400" dirty="0" smtClean="0"/>
              <a:t> (</a:t>
            </a:r>
            <a:r>
              <a:rPr lang="en-US" sz="2400" dirty="0" err="1" smtClean="0"/>
              <a:t>i</a:t>
            </a:r>
            <a:r>
              <a:rPr lang="en-US" sz="2400" dirty="0" smtClean="0"/>
              <a:t>, j)</a:t>
            </a:r>
            <a:r>
              <a:rPr lang="hr-HR" sz="2400" dirty="0" smtClean="0"/>
              <a:t> čvor eksplicitno</a:t>
            </a:r>
            <a:r>
              <a:rPr lang="en-US" sz="2400" dirty="0" smtClean="0"/>
              <a:t>, </a:t>
            </a:r>
            <a:r>
              <a:rPr lang="hr-HR" sz="2400" dirty="0" smtClean="0"/>
              <a:t>bez potrebe za simultanim rješavanjem</a:t>
            </a:r>
            <a:r>
              <a:rPr lang="en-US" sz="2400" dirty="0" smtClean="0"/>
              <a:t> linear</a:t>
            </a:r>
            <a:r>
              <a:rPr lang="hr-HR" sz="2400" dirty="0" err="1" smtClean="0"/>
              <a:t>nog</a:t>
            </a:r>
            <a:r>
              <a:rPr lang="hr-HR" sz="2400" dirty="0" smtClean="0"/>
              <a:t> sustava jednadžbi</a:t>
            </a:r>
            <a:r>
              <a:rPr lang="en-US" sz="2400" dirty="0" smtClean="0"/>
              <a:t>.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Eksplicitna shema je samo</a:t>
            </a:r>
            <a:r>
              <a:rPr lang="en-US" sz="2400" dirty="0" smtClean="0"/>
              <a:t> </a:t>
            </a:r>
            <a:r>
              <a:rPr lang="hr-HR" sz="2400" i="1" u="sng" dirty="0" smtClean="0"/>
              <a:t>uvjetno stabilna</a:t>
            </a:r>
            <a:r>
              <a:rPr lang="en-US" sz="2400" dirty="0" smtClean="0"/>
              <a:t>, </a:t>
            </a:r>
            <a:r>
              <a:rPr lang="hr-HR" sz="2400" dirty="0" smtClean="0"/>
              <a:t>a garancija stabilnosti osigurana je zadovoljenjem slijedećeg kriterija:</a:t>
            </a:r>
          </a:p>
        </p:txBody>
      </p:sp>
      <p:sp>
        <p:nvSpPr>
          <p:cNvPr id="9" name="Rectangle 8"/>
          <p:cNvSpPr/>
          <p:nvPr/>
        </p:nvSpPr>
        <p:spPr>
          <a:xfrm>
            <a:off x="8316416" y="1412776"/>
            <a:ext cx="8275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>
                <a:solidFill>
                  <a:srgbClr val="00B0F0"/>
                </a:solidFill>
              </a:rPr>
              <a:t>(14)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316416" y="5229200"/>
            <a:ext cx="8275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>
                <a:solidFill>
                  <a:srgbClr val="00B0F0"/>
                </a:solidFill>
              </a:rPr>
              <a:t>(15)</a:t>
            </a:r>
            <a:endParaRPr lang="hr-HR" sz="2800" dirty="0">
              <a:solidFill>
                <a:srgbClr val="00B0F0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179512" y="1412776"/>
          <a:ext cx="5473700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6" name="Equation" r:id="rId3" imgW="3937000" imgH="596900" progId="Equation.DSMT4">
                  <p:embed/>
                </p:oleObj>
              </mc:Choice>
              <mc:Fallback>
                <p:oleObj name="Equation" r:id="rId3" imgW="3937000" imgH="5969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1412776"/>
                        <a:ext cx="5473700" cy="830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7704955"/>
              </p:ext>
            </p:extLst>
          </p:nvPr>
        </p:nvGraphicFramePr>
        <p:xfrm>
          <a:off x="395536" y="5229200"/>
          <a:ext cx="2357438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7" name="Equation" r:id="rId5" imgW="1587500" imgH="596900" progId="Equation.DSMT4">
                  <p:embed/>
                </p:oleObj>
              </mc:Choice>
              <mc:Fallback>
                <p:oleObj name="Equation" r:id="rId5" imgW="1587500" imgH="5969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5229200"/>
                        <a:ext cx="2357438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MKD - Jednadžba difuzije (Eksplicitno)</a:t>
            </a:r>
            <a:endParaRPr lang="hr-HR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0" y="476672"/>
            <a:ext cx="93245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U stabilnoj shemi greške generirane</a:t>
            </a:r>
            <a:r>
              <a:rPr lang="en-US" sz="2400" dirty="0" smtClean="0"/>
              <a:t> </a:t>
            </a:r>
            <a:r>
              <a:rPr lang="en-US" sz="2400" dirty="0" err="1" smtClean="0"/>
              <a:t>apro</a:t>
            </a:r>
            <a:r>
              <a:rPr lang="hr-HR" sz="2400" dirty="0" err="1" smtClean="0"/>
              <a:t>ksimacijom</a:t>
            </a:r>
            <a:r>
              <a:rPr lang="en-US" sz="2400" dirty="0" smtClean="0"/>
              <a:t> </a:t>
            </a:r>
            <a:r>
              <a:rPr lang="hr-HR" sz="2400" dirty="0" smtClean="0"/>
              <a:t>su prigušene</a:t>
            </a:r>
            <a:r>
              <a:rPr lang="en-US" sz="2400" dirty="0" smtClean="0"/>
              <a:t> </a:t>
            </a:r>
            <a:r>
              <a:rPr lang="hr-HR" sz="2400" dirty="0" smtClean="0"/>
              <a:t>tijekom  vremenskog napredovanje</a:t>
            </a:r>
            <a:r>
              <a:rPr lang="en-US" sz="2400" dirty="0" smtClean="0"/>
              <a:t> </a:t>
            </a:r>
            <a:r>
              <a:rPr lang="hr-HR" sz="2400" dirty="0" smtClean="0"/>
              <a:t>rješenja, iako se nove greške konstantno generiraju sa svakim novim vremenskim korakom</a:t>
            </a:r>
            <a:r>
              <a:rPr lang="en-US" sz="2400" dirty="0" smtClean="0"/>
              <a:t>. 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U nestabilnoj shemi</a:t>
            </a:r>
            <a:r>
              <a:rPr lang="en-US" sz="2400" dirty="0" smtClean="0"/>
              <a:t>, </a:t>
            </a:r>
            <a:r>
              <a:rPr lang="hr-HR" sz="2400" dirty="0" smtClean="0"/>
              <a:t>greška će se uvećavati </a:t>
            </a:r>
            <a:r>
              <a:rPr lang="hr-HR" sz="2400" dirty="0" err="1" smtClean="0"/>
              <a:t>eksponencialno</a:t>
            </a:r>
            <a:r>
              <a:rPr lang="en-US" sz="2400" dirty="0" smtClean="0"/>
              <a:t>, </a:t>
            </a:r>
            <a:r>
              <a:rPr lang="hr-HR" sz="2400" dirty="0" smtClean="0"/>
              <a:t>tako da nakon nekoliko vremenskih koraka numeričko rješenje nije povezano sa stvarnim rješenjem.</a:t>
            </a:r>
          </a:p>
          <a:p>
            <a:endParaRPr lang="hr-HR" sz="1200" dirty="0" smtClean="0"/>
          </a:p>
          <a:p>
            <a:r>
              <a:rPr lang="hr-HR" sz="2400" dirty="0" smtClean="0"/>
              <a:t>Posljedica izraza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B0F0"/>
                </a:solidFill>
              </a:rPr>
              <a:t>15</a:t>
            </a:r>
            <a:r>
              <a:rPr lang="en-US" sz="2400" dirty="0" smtClean="0"/>
              <a:t> </a:t>
            </a:r>
            <a:r>
              <a:rPr lang="hr-HR" sz="2400" dirty="0" smtClean="0"/>
              <a:t>je taj da se za određeni proračunski sustav</a:t>
            </a:r>
            <a:r>
              <a:rPr lang="en-US" sz="2400" dirty="0" smtClean="0"/>
              <a:t> </a:t>
            </a:r>
            <a:r>
              <a:rPr lang="hr-HR" sz="2400" dirty="0" smtClean="0"/>
              <a:t>vremenski korak</a:t>
            </a:r>
            <a:r>
              <a:rPr lang="en-US" sz="2400" dirty="0" smtClean="0"/>
              <a:t> </a:t>
            </a:r>
            <a:r>
              <a:rPr lang="en-US" sz="2400" i="1" dirty="0" err="1" smtClean="0"/>
              <a:t>Δt</a:t>
            </a:r>
            <a:r>
              <a:rPr lang="en-US" sz="2400" i="1" dirty="0" smtClean="0"/>
              <a:t> </a:t>
            </a:r>
            <a:r>
              <a:rPr lang="hr-HR" sz="2400" dirty="0" smtClean="0"/>
              <a:t>ograničava</a:t>
            </a:r>
            <a:r>
              <a:rPr lang="en-US" sz="2400" dirty="0" smtClean="0"/>
              <a:t>. </a:t>
            </a:r>
            <a:r>
              <a:rPr lang="hr-HR" sz="2400" dirty="0" smtClean="0"/>
              <a:t>Za primjenu većeg vremenskog inkrementa </a:t>
            </a:r>
            <a:r>
              <a:rPr lang="en-US" sz="2400" i="1" dirty="0" err="1" smtClean="0"/>
              <a:t>Δt</a:t>
            </a:r>
            <a:r>
              <a:rPr lang="hr-HR" sz="2400" i="1" dirty="0" smtClean="0"/>
              <a:t> </a:t>
            </a:r>
            <a:r>
              <a:rPr lang="hr-HR" sz="2400" dirty="0" smtClean="0"/>
              <a:t>(za brži stabilni proračun dužeg kalendarskog perioda)</a:t>
            </a:r>
            <a:r>
              <a:rPr lang="en-US" sz="2400" dirty="0" smtClean="0"/>
              <a:t> </a:t>
            </a:r>
            <a:r>
              <a:rPr lang="hr-HR" sz="2400" dirty="0" smtClean="0"/>
              <a:t>prostorni koraci</a:t>
            </a:r>
            <a:r>
              <a:rPr lang="en-US" sz="2400" dirty="0" smtClean="0"/>
              <a:t> </a:t>
            </a:r>
            <a:r>
              <a:rPr lang="en-US" sz="2400" i="1" dirty="0" err="1" smtClean="0"/>
              <a:t>Δx</a:t>
            </a:r>
            <a:r>
              <a:rPr lang="en-US" sz="2400" i="1" dirty="0" smtClean="0"/>
              <a:t> </a:t>
            </a:r>
            <a:r>
              <a:rPr lang="hr-HR" sz="2400" dirty="0" smtClean="0"/>
              <a:t>i</a:t>
            </a:r>
            <a:r>
              <a:rPr lang="en-US" sz="2400" i="1" dirty="0" smtClean="0"/>
              <a:t> </a:t>
            </a:r>
            <a:endParaRPr lang="hr-HR" sz="2400" i="1" dirty="0" smtClean="0"/>
          </a:p>
          <a:p>
            <a:r>
              <a:rPr lang="en-US" sz="2400" i="1" dirty="0" err="1" smtClean="0"/>
              <a:t>Δy</a:t>
            </a:r>
            <a:r>
              <a:rPr lang="hr-HR" sz="2400" i="1" dirty="0" smtClean="0"/>
              <a:t> </a:t>
            </a:r>
            <a:r>
              <a:rPr lang="hr-HR" sz="2400" dirty="0" smtClean="0"/>
              <a:t>moraju se također odgovarajuće uvećati.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3245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MKD - Jednadžba difuzije (Potpuno implicitno)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476672"/>
            <a:ext cx="932452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Implicitna shema koristi</a:t>
            </a:r>
            <a:r>
              <a:rPr lang="en-US" sz="2400" dirty="0" smtClean="0"/>
              <a:t> </a:t>
            </a:r>
            <a:r>
              <a:rPr lang="hr-HR" sz="2400" dirty="0" smtClean="0"/>
              <a:t>vremenski korak </a:t>
            </a:r>
            <a:r>
              <a:rPr lang="en-US" sz="2400" i="1" dirty="0" smtClean="0"/>
              <a:t>k + 1 </a:t>
            </a:r>
            <a:r>
              <a:rPr lang="hr-HR" sz="2400" dirty="0" smtClean="0"/>
              <a:t>u prezentaciji prostorne derivacije</a:t>
            </a:r>
            <a:r>
              <a:rPr lang="en-US" sz="2400" dirty="0" smtClean="0"/>
              <a:t>. </a:t>
            </a:r>
            <a:r>
              <a:rPr lang="hr-HR" sz="2400" dirty="0" smtClean="0"/>
              <a:t>Tada</a:t>
            </a:r>
            <a:r>
              <a:rPr lang="en-US" sz="2400" dirty="0" smtClean="0"/>
              <a:t> </a:t>
            </a:r>
            <a:r>
              <a:rPr lang="hr-HR" sz="2400" dirty="0" smtClean="0"/>
              <a:t>izraz </a:t>
            </a:r>
            <a:r>
              <a:rPr lang="en-US" sz="2400" dirty="0" smtClean="0">
                <a:solidFill>
                  <a:srgbClr val="00B0F0"/>
                </a:solidFill>
              </a:rPr>
              <a:t>13</a:t>
            </a:r>
            <a:r>
              <a:rPr lang="en-US" sz="2400" dirty="0" smtClean="0"/>
              <a:t> </a:t>
            </a:r>
            <a:r>
              <a:rPr lang="hr-HR" sz="2400" dirty="0" smtClean="0"/>
              <a:t>poprima formu: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r>
              <a:rPr lang="hr-HR" sz="2400" dirty="0" smtClean="0"/>
              <a:t>Greška je ista kao i u slučaju eksplicitne sheme. Osnovna razlika naspram eksplicitne sheme je međusobna povezanost </a:t>
            </a:r>
            <a:r>
              <a:rPr lang="en-US" sz="2400" dirty="0" smtClean="0"/>
              <a:t> </a:t>
            </a:r>
            <a:r>
              <a:rPr lang="hr-HR" sz="2400" dirty="0" smtClean="0"/>
              <a:t>jednadžbi definiranih za pojedine čvorove </a:t>
            </a:r>
            <a:r>
              <a:rPr lang="en-US" sz="2400" dirty="0" smtClean="0"/>
              <a:t> </a:t>
            </a:r>
            <a:r>
              <a:rPr lang="hr-HR" sz="2400" dirty="0" smtClean="0"/>
              <a:t>a koje se ne mogu riješiti svaka za sebe. Te linearne  algebarske jednadžbe tvore sustav kojeg je potrebno riješiti istovremeno, eliminacijom ili iterativnim procedurama.</a:t>
            </a:r>
          </a:p>
          <a:p>
            <a:endParaRPr lang="hr-HR" sz="1200" dirty="0" smtClean="0"/>
          </a:p>
          <a:p>
            <a:r>
              <a:rPr lang="hr-HR" sz="2400" dirty="0" smtClean="0"/>
              <a:t>Važna karakteristika implicitne sheme je njezina </a:t>
            </a:r>
            <a:r>
              <a:rPr lang="hr-HR" sz="2400" i="1" u="sng" dirty="0" smtClean="0"/>
              <a:t>bezuvjetna stabilnost</a:t>
            </a:r>
            <a:r>
              <a:rPr lang="en-US" sz="2400" i="1" dirty="0" smtClean="0"/>
              <a:t>.</a:t>
            </a:r>
            <a:endParaRPr lang="hr-HR" sz="2400" i="1" dirty="0" smtClean="0"/>
          </a:p>
          <a:p>
            <a:endParaRPr lang="hr-HR" sz="1200" i="1" dirty="0" smtClean="0"/>
          </a:p>
          <a:p>
            <a:r>
              <a:rPr lang="hr-HR" sz="2400" dirty="0" smtClean="0"/>
              <a:t>Bez obzira na odabrani prostorni korak</a:t>
            </a:r>
            <a:r>
              <a:rPr lang="en-US" sz="2400" dirty="0" smtClean="0"/>
              <a:t>, </a:t>
            </a:r>
            <a:r>
              <a:rPr lang="hr-HR" sz="2400" dirty="0" smtClean="0"/>
              <a:t>na vremenski korak ne postavlja se restrikcija (moguć izbor većeg vremenskog koraka omogućava brže postizanje ukupnog perioda obuhvaćenog simulacijom).</a:t>
            </a:r>
          </a:p>
          <a:p>
            <a:endParaRPr lang="hr-HR" sz="1200" dirty="0" smtClean="0"/>
          </a:p>
          <a:p>
            <a:r>
              <a:rPr lang="hr-HR" sz="2400" dirty="0" smtClean="0"/>
              <a:t>Svakako ne treba zaboraviti da se greška</a:t>
            </a:r>
            <a:r>
              <a:rPr lang="en-US" sz="2400" dirty="0" smtClean="0"/>
              <a:t> </a:t>
            </a:r>
            <a:r>
              <a:rPr lang="hr-HR" sz="2400" dirty="0" smtClean="0"/>
              <a:t>aproksimacije ipak povećava s povećanjem vremenskog koraka.</a:t>
            </a:r>
          </a:p>
        </p:txBody>
      </p:sp>
      <p:sp>
        <p:nvSpPr>
          <p:cNvPr id="9" name="Rectangle 8"/>
          <p:cNvSpPr/>
          <p:nvPr/>
        </p:nvSpPr>
        <p:spPr>
          <a:xfrm>
            <a:off x="8316416" y="1556792"/>
            <a:ext cx="8275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>
                <a:solidFill>
                  <a:srgbClr val="00B0F0"/>
                </a:solidFill>
              </a:rPr>
              <a:t>(16)</a:t>
            </a:r>
            <a:endParaRPr lang="hr-HR" sz="2800" dirty="0">
              <a:solidFill>
                <a:srgbClr val="00B0F0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0826401"/>
              </p:ext>
            </p:extLst>
          </p:nvPr>
        </p:nvGraphicFramePr>
        <p:xfrm>
          <a:off x="323528" y="1340768"/>
          <a:ext cx="5811837" cy="118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" name="Equation" r:id="rId3" imgW="3924000" imgH="799920" progId="Equation.DSMT4">
                  <p:embed/>
                </p:oleObj>
              </mc:Choice>
              <mc:Fallback>
                <p:oleObj name="Equation" r:id="rId3" imgW="3924000" imgH="79992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340768"/>
                        <a:ext cx="5811837" cy="1184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3245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MKD - Jednadžba difuzije (</a:t>
            </a:r>
            <a:r>
              <a:rPr lang="hr-HR" sz="2800" b="1" dirty="0" err="1" smtClean="0"/>
              <a:t>Crank</a:t>
            </a:r>
            <a:r>
              <a:rPr lang="hr-HR" sz="2800" b="1" dirty="0" smtClean="0"/>
              <a:t>-</a:t>
            </a:r>
            <a:r>
              <a:rPr lang="hr-HR" sz="2800" b="1" dirty="0" err="1" smtClean="0"/>
              <a:t>Nicolson</a:t>
            </a:r>
            <a:r>
              <a:rPr lang="hr-HR" sz="2800" b="1" dirty="0" smtClean="0"/>
              <a:t>)</a:t>
            </a:r>
            <a:endParaRPr lang="hr-HR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0" y="476672"/>
            <a:ext cx="9324528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Članovi prostorne derivacije su uzeti kao srednja vrijednost</a:t>
            </a:r>
            <a:r>
              <a:rPr lang="en-US" sz="2400" dirty="0" smtClean="0"/>
              <a:t> </a:t>
            </a:r>
            <a:r>
              <a:rPr lang="hr-HR" sz="2400" dirty="0" smtClean="0"/>
              <a:t>u terminu</a:t>
            </a:r>
            <a:r>
              <a:rPr lang="en-US" sz="2400" dirty="0" smtClean="0"/>
              <a:t> </a:t>
            </a:r>
            <a:r>
              <a:rPr lang="en-US" sz="2400" i="1" dirty="0" smtClean="0"/>
              <a:t>k </a:t>
            </a:r>
            <a:r>
              <a:rPr lang="hr-HR" sz="2400" dirty="0" smtClean="0"/>
              <a:t>i </a:t>
            </a:r>
            <a:r>
              <a:rPr lang="hr-HR" sz="2400" i="1" dirty="0" smtClean="0"/>
              <a:t>k+1 </a:t>
            </a:r>
            <a:r>
              <a:rPr lang="en-US" sz="2400" dirty="0" smtClean="0"/>
              <a:t>(</a:t>
            </a:r>
            <a:r>
              <a:rPr lang="en-US" sz="2400" i="1" dirty="0" smtClean="0">
                <a:sym typeface="Symbol"/>
              </a:rPr>
              <a:t></a:t>
            </a:r>
            <a:r>
              <a:rPr lang="en-US" sz="2400" dirty="0" smtClean="0"/>
              <a:t> = </a:t>
            </a:r>
            <a:r>
              <a:rPr lang="hr-HR" sz="2400" dirty="0" smtClean="0"/>
              <a:t>1/2</a:t>
            </a:r>
            <a:r>
              <a:rPr lang="en-US" sz="2400" dirty="0" smtClean="0"/>
              <a:t>)</a:t>
            </a:r>
            <a:r>
              <a:rPr lang="hr-HR" sz="2400" dirty="0" smtClean="0"/>
              <a:t>. Shema je također implicitna (potrebno rješavanje sustava jednadžbi)</a:t>
            </a:r>
            <a:r>
              <a:rPr lang="en-US" sz="2400" i="1" dirty="0" smtClean="0"/>
              <a:t>.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Shemu se može promatrati kao </a:t>
            </a:r>
            <a:r>
              <a:rPr lang="hr-HR" sz="2400" dirty="0" err="1" smtClean="0"/>
              <a:t>osrednjenu</a:t>
            </a:r>
            <a:r>
              <a:rPr lang="en-US" sz="2400" dirty="0" smtClean="0"/>
              <a:t> </a:t>
            </a:r>
            <a:r>
              <a:rPr lang="hr-HR" sz="2400" dirty="0" smtClean="0"/>
              <a:t>u trenutku</a:t>
            </a:r>
            <a:r>
              <a:rPr lang="en-US" sz="2400" dirty="0" smtClean="0"/>
              <a:t> </a:t>
            </a:r>
            <a:r>
              <a:rPr lang="en-US" sz="2400" i="1" dirty="0" smtClean="0"/>
              <a:t>k+ 1</a:t>
            </a:r>
            <a:r>
              <a:rPr lang="hr-HR" sz="2400" i="1" dirty="0" smtClean="0"/>
              <a:t>/</a:t>
            </a:r>
            <a:r>
              <a:rPr lang="en-US" sz="2400" i="1" dirty="0" smtClean="0"/>
              <a:t>2</a:t>
            </a:r>
            <a:r>
              <a:rPr lang="hr-HR" sz="2400" dirty="0" smtClean="0"/>
              <a:t>, sa </a:t>
            </a:r>
            <a:r>
              <a:rPr lang="hr-HR" sz="2400" i="1" dirty="0" smtClean="0"/>
              <a:t>k </a:t>
            </a:r>
            <a:r>
              <a:rPr lang="hr-HR" sz="2400" dirty="0" smtClean="0"/>
              <a:t>i</a:t>
            </a:r>
            <a:r>
              <a:rPr lang="en-US" sz="2400" dirty="0" smtClean="0"/>
              <a:t> </a:t>
            </a:r>
            <a:r>
              <a:rPr lang="en-US" sz="2400" i="1" dirty="0" smtClean="0"/>
              <a:t>k+1 </a:t>
            </a:r>
            <a:r>
              <a:rPr lang="hr-HR" sz="2400" dirty="0" smtClean="0"/>
              <a:t>promatranim kao</a:t>
            </a:r>
            <a:r>
              <a:rPr lang="en-US" sz="2400" dirty="0" smtClean="0"/>
              <a:t> </a:t>
            </a:r>
            <a:r>
              <a:rPr lang="hr-HR" sz="2400" dirty="0" smtClean="0"/>
              <a:t>korak “prije”</a:t>
            </a:r>
            <a:r>
              <a:rPr lang="en-US" sz="2400" dirty="0" smtClean="0"/>
              <a:t> </a:t>
            </a:r>
            <a:r>
              <a:rPr lang="hr-HR" sz="2400" dirty="0" smtClean="0"/>
              <a:t>i</a:t>
            </a:r>
            <a:r>
              <a:rPr lang="en-US" sz="2400" dirty="0" smtClean="0"/>
              <a:t> </a:t>
            </a:r>
            <a:r>
              <a:rPr lang="hr-HR" sz="2400" dirty="0" smtClean="0"/>
              <a:t>“poslije”.</a:t>
            </a:r>
          </a:p>
          <a:p>
            <a:endParaRPr lang="hr-HR" sz="1200" dirty="0" smtClean="0"/>
          </a:p>
          <a:p>
            <a:r>
              <a:rPr lang="hr-HR" sz="2400" dirty="0" smtClean="0"/>
              <a:t>Lijeva i desna strana su jednake aproksimaciji sa centralnim diferencijama u vremenu</a:t>
            </a:r>
            <a:r>
              <a:rPr lang="en-US" sz="2400" dirty="0" smtClean="0"/>
              <a:t> (</a:t>
            </a:r>
            <a:r>
              <a:rPr lang="hr-HR" sz="2400" dirty="0" smtClean="0"/>
              <a:t>komparativno s formulama za centralne diferencije u</a:t>
            </a:r>
            <a:r>
              <a:rPr lang="en-US" sz="2400" dirty="0" smtClean="0"/>
              <a:t> </a:t>
            </a:r>
            <a:r>
              <a:rPr lang="hr-HR" sz="2400" dirty="0" smtClean="0"/>
              <a:t>prostoru</a:t>
            </a:r>
            <a:r>
              <a:rPr lang="en-US" sz="2400" dirty="0" smtClean="0"/>
              <a:t> </a:t>
            </a:r>
            <a:r>
              <a:rPr lang="hr-HR" sz="2400" dirty="0" smtClean="0"/>
              <a:t>(</a:t>
            </a:r>
            <a:r>
              <a:rPr lang="en-US" sz="2400" dirty="0" smtClean="0">
                <a:solidFill>
                  <a:srgbClr val="00B0F0"/>
                </a:solidFill>
              </a:rPr>
              <a:t>6</a:t>
            </a:r>
            <a:r>
              <a:rPr lang="en-US" sz="2400" dirty="0" smtClean="0"/>
              <a:t>)).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Greška povezane s ovom shemom je </a:t>
            </a:r>
            <a:r>
              <a:rPr lang="en-US" sz="2400" i="1" dirty="0" smtClean="0"/>
              <a:t>ε =</a:t>
            </a:r>
            <a:r>
              <a:rPr lang="hr-HR" sz="2400" i="1" dirty="0" smtClean="0"/>
              <a:t> </a:t>
            </a:r>
            <a:r>
              <a:rPr lang="en-US" sz="2400" i="1" dirty="0" smtClean="0"/>
              <a:t>O</a:t>
            </a:r>
            <a:r>
              <a:rPr lang="el-GR" sz="2400" dirty="0" smtClean="0"/>
              <a:t>(</a:t>
            </a:r>
            <a:r>
              <a:rPr lang="hr-HR" sz="2400" dirty="0" smtClean="0"/>
              <a:t>(</a:t>
            </a:r>
            <a:r>
              <a:rPr lang="el-GR" sz="2400" i="1" dirty="0" smtClean="0"/>
              <a:t>Δ</a:t>
            </a:r>
            <a:r>
              <a:rPr lang="hr-HR" sz="2400" dirty="0" smtClean="0"/>
              <a:t>x)</a:t>
            </a:r>
            <a:r>
              <a:rPr lang="hr-HR" sz="2400" baseline="30000" dirty="0" smtClean="0"/>
              <a:t>4</a:t>
            </a:r>
            <a:r>
              <a:rPr lang="hr-HR" sz="2400" dirty="0" smtClean="0"/>
              <a:t>)+</a:t>
            </a:r>
            <a:r>
              <a:rPr lang="hr-HR" sz="2400" dirty="0" err="1" smtClean="0"/>
              <a:t>O</a:t>
            </a:r>
            <a:r>
              <a:rPr lang="hr-HR" sz="2400" dirty="0" smtClean="0"/>
              <a:t>(</a:t>
            </a:r>
            <a:r>
              <a:rPr lang="el-GR" sz="2400" dirty="0" smtClean="0"/>
              <a:t>(</a:t>
            </a:r>
            <a:r>
              <a:rPr lang="el-GR" sz="2400" i="1" dirty="0" smtClean="0"/>
              <a:t>Δ</a:t>
            </a:r>
            <a:r>
              <a:rPr lang="hr-HR" sz="2400" i="1" dirty="0" smtClean="0"/>
              <a:t>y</a:t>
            </a:r>
            <a:r>
              <a:rPr lang="hr-HR" sz="2400" dirty="0" smtClean="0"/>
              <a:t>)</a:t>
            </a:r>
            <a:r>
              <a:rPr lang="hr-HR" sz="2400" baseline="30000" dirty="0" smtClean="0"/>
              <a:t>4</a:t>
            </a:r>
            <a:r>
              <a:rPr lang="hr-HR" sz="2400" dirty="0" smtClean="0"/>
              <a:t>)+</a:t>
            </a:r>
            <a:r>
              <a:rPr lang="hr-HR" sz="2400" dirty="0" err="1" smtClean="0"/>
              <a:t>O</a:t>
            </a:r>
            <a:r>
              <a:rPr lang="hr-HR" sz="2400" dirty="0" smtClean="0"/>
              <a:t>((</a:t>
            </a:r>
            <a:r>
              <a:rPr lang="el-GR" sz="2400" i="1" dirty="0" smtClean="0"/>
              <a:t>Δ</a:t>
            </a:r>
            <a:r>
              <a:rPr lang="hr-HR" sz="2400" i="1" dirty="0" smtClean="0"/>
              <a:t>t</a:t>
            </a:r>
            <a:r>
              <a:rPr lang="hr-HR" sz="2400" dirty="0" smtClean="0"/>
              <a:t>)</a:t>
            </a:r>
            <a:r>
              <a:rPr lang="hr-HR" sz="2400" baseline="30000" dirty="0" smtClean="0"/>
              <a:t>2</a:t>
            </a:r>
            <a:r>
              <a:rPr lang="hr-HR" sz="2400" dirty="0" smtClean="0"/>
              <a:t>), znači</a:t>
            </a:r>
          </a:p>
          <a:p>
            <a:r>
              <a:rPr lang="hr-HR" sz="2400" dirty="0" smtClean="0"/>
              <a:t>superiorna naspram eksplicitne i potpuno implicitne sheme.</a:t>
            </a:r>
          </a:p>
          <a:p>
            <a:endParaRPr lang="hr-HR" sz="1200" dirty="0" smtClean="0"/>
          </a:p>
          <a:p>
            <a:r>
              <a:rPr lang="en-US" sz="2400" dirty="0" smtClean="0"/>
              <a:t>Crank-Nicolson </a:t>
            </a:r>
            <a:r>
              <a:rPr lang="en-US" sz="2400" dirty="0" err="1" smtClean="0"/>
              <a:t>shem</a:t>
            </a:r>
            <a:r>
              <a:rPr lang="hr-HR" sz="2400" dirty="0" smtClean="0"/>
              <a:t>a je</a:t>
            </a:r>
            <a:r>
              <a:rPr lang="en-US" sz="2400" dirty="0" smtClean="0"/>
              <a:t> </a:t>
            </a:r>
            <a:r>
              <a:rPr lang="hr-HR" sz="2400" dirty="0" smtClean="0"/>
              <a:t>također</a:t>
            </a:r>
            <a:r>
              <a:rPr lang="en-US" sz="2400" dirty="0" smtClean="0"/>
              <a:t> </a:t>
            </a:r>
            <a:r>
              <a:rPr lang="hr-HR" sz="2400" dirty="0" smtClean="0"/>
              <a:t>bezuvjetno stabilna</a:t>
            </a:r>
            <a:r>
              <a:rPr lang="en-US" sz="2400" dirty="0" smtClean="0"/>
              <a:t> </a:t>
            </a:r>
            <a:r>
              <a:rPr lang="hr-HR" sz="2400" dirty="0" smtClean="0"/>
              <a:t>i široko je korištena u procedurama iznalaženja rješenja jednadžbi difuznog tipa.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3245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MKD – pristup sa centralnim diferencijama</a:t>
            </a:r>
            <a:endParaRPr lang="hr-HR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0" y="476672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Drugi pristup u uspostavi sheme konačnih diferencija</a:t>
            </a:r>
            <a:r>
              <a:rPr lang="en-US" sz="2400" dirty="0" smtClean="0"/>
              <a:t> </a:t>
            </a:r>
            <a:r>
              <a:rPr lang="hr-HR" sz="2400" dirty="0" smtClean="0"/>
              <a:t>je</a:t>
            </a:r>
            <a:r>
              <a:rPr lang="en-US" sz="2400" dirty="0" smtClean="0"/>
              <a:t> </a:t>
            </a:r>
            <a:r>
              <a:rPr lang="hr-HR" sz="2400" dirty="0" smtClean="0"/>
              <a:t>da se koriste </a:t>
            </a:r>
            <a:r>
              <a:rPr lang="hr-HR" sz="2400" dirty="0" err="1" smtClean="0"/>
              <a:t>tzv</a:t>
            </a:r>
            <a:r>
              <a:rPr lang="hr-HR" sz="2400" dirty="0" smtClean="0"/>
              <a:t>.</a:t>
            </a:r>
            <a:r>
              <a:rPr lang="en-US" sz="2400" dirty="0" smtClean="0"/>
              <a:t> </a:t>
            </a:r>
            <a:r>
              <a:rPr lang="hr-HR" sz="2400" dirty="0" smtClean="0"/>
              <a:t>aproksimacije s centriranjem u ćeliji (</a:t>
            </a:r>
            <a:r>
              <a:rPr lang="hr-HR" sz="2400" dirty="0" err="1" smtClean="0"/>
              <a:t>eng</a:t>
            </a:r>
            <a:r>
              <a:rPr lang="hr-HR" sz="2400" dirty="0" smtClean="0"/>
              <a:t>: </a:t>
            </a:r>
            <a:r>
              <a:rPr lang="en-US" sz="2400" i="1" u="sng" dirty="0" smtClean="0"/>
              <a:t>cell-centered</a:t>
            </a:r>
            <a:r>
              <a:rPr lang="hr-HR" sz="2400" dirty="0" smtClean="0"/>
              <a:t>),</a:t>
            </a:r>
            <a:r>
              <a:rPr lang="en-US" sz="2400" dirty="0" smtClean="0"/>
              <a:t> </a:t>
            </a:r>
            <a:r>
              <a:rPr lang="hr-HR" sz="2400" dirty="0" smtClean="0"/>
              <a:t>rađe nego aproksimacije s</a:t>
            </a:r>
            <a:r>
              <a:rPr lang="en-US" sz="2400" dirty="0" smtClean="0"/>
              <a:t> </a:t>
            </a:r>
            <a:r>
              <a:rPr lang="hr-HR" sz="2400" dirty="0" smtClean="0"/>
              <a:t>centriranjem proračunske mreže (</a:t>
            </a:r>
            <a:r>
              <a:rPr lang="hr-HR" sz="2400" dirty="0" err="1" smtClean="0"/>
              <a:t>eng</a:t>
            </a:r>
            <a:r>
              <a:rPr lang="hr-HR" sz="2400" dirty="0" smtClean="0"/>
              <a:t>: </a:t>
            </a:r>
            <a:r>
              <a:rPr lang="en-US" sz="2400" i="1" u="sng" dirty="0" smtClean="0"/>
              <a:t>grid-centered</a:t>
            </a:r>
            <a:r>
              <a:rPr lang="hr-HR" sz="2400" u="sng" dirty="0" smtClean="0"/>
              <a:t>)</a:t>
            </a:r>
            <a:r>
              <a:rPr lang="en-US" sz="2400" i="1" dirty="0" smtClean="0"/>
              <a:t>.</a:t>
            </a:r>
            <a:r>
              <a:rPr lang="hr-HR" sz="2400" i="1" dirty="0" smtClean="0"/>
              <a:t> </a:t>
            </a:r>
            <a:r>
              <a:rPr lang="hr-HR" sz="2400" dirty="0" smtClean="0"/>
              <a:t>Pristup sa centriranjem u ćeliji (</a:t>
            </a:r>
            <a:r>
              <a:rPr lang="hr-HR" sz="2400" i="1" u="sng" dirty="0" smtClean="0"/>
              <a:t>c</a:t>
            </a:r>
            <a:r>
              <a:rPr lang="en-US" sz="2400" i="1" u="sng" dirty="0" smtClean="0"/>
              <a:t>ell-centered</a:t>
            </a:r>
            <a:r>
              <a:rPr lang="hr-HR" sz="2400" i="1" u="sng" dirty="0" smtClean="0"/>
              <a:t>)</a:t>
            </a:r>
            <a:r>
              <a:rPr lang="en-US" sz="2400" dirty="0" smtClean="0"/>
              <a:t> m</a:t>
            </a:r>
            <a:r>
              <a:rPr lang="hr-HR" sz="2400" dirty="0" smtClean="0"/>
              <a:t>ože se promatrati kao</a:t>
            </a:r>
            <a:r>
              <a:rPr lang="en-US" sz="2400" dirty="0" smtClean="0"/>
              <a:t> </a:t>
            </a:r>
            <a:r>
              <a:rPr lang="hr-HR" sz="2400" dirty="0" smtClean="0"/>
              <a:t>posebni slučaj </a:t>
            </a:r>
            <a:r>
              <a:rPr lang="hr-HR" sz="2400" i="1" u="sng" dirty="0" smtClean="0"/>
              <a:t>metode konačnih volumena</a:t>
            </a:r>
            <a:r>
              <a:rPr lang="hr-HR" sz="2400" dirty="0" smtClean="0"/>
              <a:t>.</a:t>
            </a:r>
          </a:p>
          <a:p>
            <a:endParaRPr lang="hr-HR" sz="1200" i="1" u="sng" dirty="0" smtClean="0"/>
          </a:p>
          <a:p>
            <a:r>
              <a:rPr lang="hr-HR" sz="2400" dirty="0" smtClean="0"/>
              <a:t>Centriranja u ćeliji je bazirano</a:t>
            </a:r>
            <a:r>
              <a:rPr lang="en-US" sz="2400" dirty="0" smtClean="0"/>
              <a:t> </a:t>
            </a:r>
            <a:r>
              <a:rPr lang="hr-HR" sz="2400" dirty="0" smtClean="0"/>
              <a:t>na </a:t>
            </a:r>
          </a:p>
          <a:p>
            <a:r>
              <a:rPr lang="hr-HR" sz="2400" dirty="0" smtClean="0"/>
              <a:t>zakonu očuvanja mase </a:t>
            </a:r>
            <a:r>
              <a:rPr lang="en-US" sz="2400" dirty="0" smtClean="0"/>
              <a:t>(</a:t>
            </a:r>
            <a:r>
              <a:rPr lang="hr-HR" sz="2400" dirty="0" smtClean="0"/>
              <a:t>ili neke </a:t>
            </a:r>
          </a:p>
          <a:p>
            <a:r>
              <a:rPr lang="hr-HR" sz="2400" dirty="0" smtClean="0"/>
              <a:t>druge</a:t>
            </a:r>
            <a:r>
              <a:rPr lang="en-US" sz="2400" dirty="0" smtClean="0"/>
              <a:t> r</a:t>
            </a:r>
            <a:r>
              <a:rPr lang="hr-HR" sz="2400" dirty="0" err="1" smtClean="0"/>
              <a:t>elevantne</a:t>
            </a:r>
            <a:r>
              <a:rPr lang="hr-HR" sz="2400" dirty="0" smtClean="0"/>
              <a:t> ekstenzivne </a:t>
            </a:r>
          </a:p>
          <a:p>
            <a:r>
              <a:rPr lang="hr-HR" sz="2400" dirty="0" smtClean="0"/>
              <a:t>veličine</a:t>
            </a:r>
            <a:r>
              <a:rPr lang="en-US" sz="2400" dirty="0" smtClean="0"/>
              <a:t>) </a:t>
            </a:r>
            <a:r>
              <a:rPr lang="hr-HR" sz="2400" dirty="0" smtClean="0"/>
              <a:t>za pojedinu ćeliju</a:t>
            </a:r>
            <a:r>
              <a:rPr lang="en-US" sz="2400" dirty="0" smtClean="0"/>
              <a:t>.</a:t>
            </a:r>
            <a:endParaRPr lang="hr-HR" sz="2400" dirty="0" smtClean="0"/>
          </a:p>
          <a:p>
            <a:endParaRPr lang="hr-HR" sz="1200" i="1" u="sng" dirty="0" smtClean="0"/>
          </a:p>
          <a:p>
            <a:r>
              <a:rPr lang="hr-HR" sz="2400" dirty="0" smtClean="0"/>
              <a:t>Pristup ilustriramo primjenom </a:t>
            </a:r>
          </a:p>
          <a:p>
            <a:r>
              <a:rPr lang="hr-HR" sz="2400" dirty="0" smtClean="0"/>
              <a:t>jednadžbe strujanja u </a:t>
            </a:r>
          </a:p>
          <a:p>
            <a:r>
              <a:rPr lang="hr-HR" sz="2400" dirty="0" smtClean="0"/>
              <a:t>nehomogenom</a:t>
            </a:r>
            <a:r>
              <a:rPr lang="en-US" sz="2400" dirty="0" smtClean="0"/>
              <a:t> </a:t>
            </a:r>
            <a:r>
              <a:rPr lang="hr-HR" sz="2400" dirty="0" err="1" smtClean="0"/>
              <a:t>vodonosniku</a:t>
            </a:r>
            <a:r>
              <a:rPr lang="hr-HR" sz="2400" dirty="0" smtClean="0"/>
              <a:t> </a:t>
            </a:r>
          </a:p>
          <a:p>
            <a:r>
              <a:rPr lang="hr-HR" sz="2400" dirty="0" smtClean="0"/>
              <a:t>pod tlakom. Promatramo</a:t>
            </a:r>
            <a:r>
              <a:rPr lang="en-US" sz="2400" dirty="0" smtClean="0"/>
              <a:t> </a:t>
            </a:r>
            <a:endParaRPr lang="hr-HR" sz="2400" dirty="0" smtClean="0"/>
          </a:p>
          <a:p>
            <a:r>
              <a:rPr lang="hr-HR" sz="2400" dirty="0" smtClean="0"/>
              <a:t>proračunsku mrežu sa</a:t>
            </a:r>
            <a:r>
              <a:rPr lang="en-US" sz="2400" dirty="0" smtClean="0"/>
              <a:t> </a:t>
            </a:r>
            <a:r>
              <a:rPr lang="hr-HR" sz="2400" dirty="0" smtClean="0"/>
              <a:t>slike</a:t>
            </a:r>
            <a:r>
              <a:rPr lang="en-US" sz="2400" dirty="0" smtClean="0"/>
              <a:t>, </a:t>
            </a:r>
            <a:r>
              <a:rPr lang="hr-HR" sz="2400" dirty="0" smtClean="0"/>
              <a:t>s </a:t>
            </a:r>
          </a:p>
          <a:p>
            <a:r>
              <a:rPr lang="hr-HR" sz="2400" dirty="0" smtClean="0"/>
              <a:t>numeracijom ćelija prema </a:t>
            </a:r>
          </a:p>
          <a:p>
            <a:r>
              <a:rPr lang="hr-HR" sz="2400" dirty="0" smtClean="0"/>
              <a:t>stupcima i redovima</a:t>
            </a:r>
            <a:r>
              <a:rPr lang="en-US" sz="2400" dirty="0" smtClean="0"/>
              <a:t>.</a:t>
            </a:r>
            <a:endParaRPr lang="hr-HR" sz="2400" i="1" u="sng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057" y="2636912"/>
            <a:ext cx="4952715" cy="39785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3245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MKD – pristup sa centralnim diferencijama</a:t>
            </a:r>
            <a:endParaRPr lang="hr-HR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0" y="476672"/>
            <a:ext cx="932452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Za ćeliju </a:t>
            </a:r>
            <a:r>
              <a:rPr lang="en-US" sz="2400" dirty="0" smtClean="0"/>
              <a:t>(</a:t>
            </a:r>
            <a:r>
              <a:rPr lang="en-US" sz="2400" i="1" dirty="0" err="1" smtClean="0"/>
              <a:t>i</a:t>
            </a:r>
            <a:r>
              <a:rPr lang="en-US" sz="2400" dirty="0" smtClean="0"/>
              <a:t>, </a:t>
            </a:r>
            <a:r>
              <a:rPr lang="en-US" sz="2400" i="1" dirty="0" smtClean="0"/>
              <a:t>j</a:t>
            </a:r>
            <a:r>
              <a:rPr lang="en-US" sz="2400" dirty="0" smtClean="0"/>
              <a:t>) </a:t>
            </a:r>
            <a:r>
              <a:rPr lang="hr-HR" sz="2400" dirty="0" err="1" smtClean="0"/>
              <a:t>piezometarska</a:t>
            </a:r>
            <a:r>
              <a:rPr lang="hr-HR" sz="2400" dirty="0" smtClean="0"/>
              <a:t> visina je prezentirana</a:t>
            </a:r>
            <a:r>
              <a:rPr lang="en-US" sz="2400" dirty="0" smtClean="0"/>
              <a:t> </a:t>
            </a:r>
            <a:r>
              <a:rPr lang="hr-HR" sz="2400" dirty="0" smtClean="0"/>
              <a:t>u središtu</a:t>
            </a:r>
            <a:r>
              <a:rPr lang="en-US" sz="2400" dirty="0" smtClean="0"/>
              <a:t> </a:t>
            </a:r>
            <a:r>
              <a:rPr lang="hr-HR" sz="2400" dirty="0" smtClean="0"/>
              <a:t>ćelije kao</a:t>
            </a:r>
            <a:r>
              <a:rPr lang="en-US" sz="2400" dirty="0" smtClean="0"/>
              <a:t> </a:t>
            </a:r>
            <a:r>
              <a:rPr lang="en-US" sz="2400" i="1" dirty="0" err="1" smtClean="0"/>
              <a:t>h</a:t>
            </a:r>
            <a:r>
              <a:rPr lang="en-US" sz="2400" i="1" baseline="-25000" dirty="0" err="1" smtClean="0"/>
              <a:t>i,j</a:t>
            </a:r>
            <a:r>
              <a:rPr lang="hr-HR" sz="2400" dirty="0" smtClean="0"/>
              <a:t>. Protoci su prezentirani u središtu četiri</a:t>
            </a:r>
            <a:r>
              <a:rPr lang="en-US" sz="2400" dirty="0" smtClean="0"/>
              <a:t> </a:t>
            </a:r>
            <a:r>
              <a:rPr lang="hr-HR" sz="2400" dirty="0" smtClean="0"/>
              <a:t>rubna segmenta kao (</a:t>
            </a:r>
            <a:r>
              <a:rPr lang="hr-HR" sz="2400" i="1" dirty="0" err="1" smtClean="0"/>
              <a:t>Q</a:t>
            </a:r>
            <a:r>
              <a:rPr lang="hr-HR" sz="2400" i="1" baseline="-25000" dirty="0" err="1" smtClean="0"/>
              <a:t>x</a:t>
            </a:r>
            <a:r>
              <a:rPr lang="hr-HR" sz="2400" dirty="0" smtClean="0"/>
              <a:t>)</a:t>
            </a:r>
            <a:r>
              <a:rPr lang="hr-HR" sz="2400" i="1" baseline="-25000" dirty="0" smtClean="0"/>
              <a:t>i−1/2 , j </a:t>
            </a:r>
            <a:r>
              <a:rPr lang="hr-HR" sz="2400" i="1" dirty="0" smtClean="0"/>
              <a:t>…</a:t>
            </a:r>
          </a:p>
          <a:p>
            <a:endParaRPr lang="hr-HR" sz="1200" i="1" u="sng" dirty="0" smtClean="0"/>
          </a:p>
          <a:p>
            <a:r>
              <a:rPr lang="hr-HR" sz="2400" dirty="0" smtClean="0"/>
              <a:t>Bilanca mase </a:t>
            </a:r>
            <a:r>
              <a:rPr lang="en-US" sz="2400" dirty="0" smtClean="0"/>
              <a:t>(</a:t>
            </a:r>
            <a:r>
              <a:rPr lang="hr-HR" sz="2400" dirty="0" smtClean="0"/>
              <a:t>ili volumena u slučaju promatranja </a:t>
            </a:r>
            <a:r>
              <a:rPr lang="hr-HR" sz="2400" dirty="0" err="1" smtClean="0"/>
              <a:t>nestišljive</a:t>
            </a:r>
            <a:r>
              <a:rPr lang="hr-HR" sz="2400" dirty="0" smtClean="0"/>
              <a:t> tekućine</a:t>
            </a:r>
            <a:r>
              <a:rPr lang="en-US" sz="2400" dirty="0" smtClean="0"/>
              <a:t>)</a:t>
            </a:r>
            <a:r>
              <a:rPr lang="hr-HR" sz="2400" dirty="0" smtClean="0"/>
              <a:t> zahtjeva</a:t>
            </a:r>
            <a:r>
              <a:rPr lang="en-US" sz="2400" dirty="0" smtClean="0"/>
              <a:t> </a:t>
            </a:r>
            <a:r>
              <a:rPr lang="hr-HR" sz="2400" dirty="0" smtClean="0"/>
              <a:t>da veći “ulaz” u odnosu na “izlaz”</a:t>
            </a:r>
            <a:r>
              <a:rPr lang="en-US" sz="2400" dirty="0" smtClean="0"/>
              <a:t> </a:t>
            </a:r>
            <a:r>
              <a:rPr lang="hr-HR" sz="2400" dirty="0" smtClean="0"/>
              <a:t>bude jednak dodatnom uskladištenju tekućine u ćeliji:</a:t>
            </a:r>
          </a:p>
          <a:p>
            <a:endParaRPr lang="hr-HR" sz="2400" i="1" u="sng" dirty="0" smtClean="0"/>
          </a:p>
          <a:p>
            <a:endParaRPr lang="hr-HR" sz="2400" i="1" u="sng" dirty="0" smtClean="0"/>
          </a:p>
          <a:p>
            <a:endParaRPr lang="hr-HR" sz="2400" i="1" u="sng" dirty="0" smtClean="0"/>
          </a:p>
          <a:p>
            <a:endParaRPr lang="hr-HR" sz="2400" i="1" u="sng" dirty="0" smtClean="0"/>
          </a:p>
          <a:p>
            <a:endParaRPr lang="hr-HR" sz="1200" i="1" u="sng" dirty="0" smtClean="0"/>
          </a:p>
          <a:p>
            <a:r>
              <a:rPr lang="hr-HR" sz="2400" dirty="0" smtClean="0"/>
              <a:t>gdje</a:t>
            </a:r>
            <a:r>
              <a:rPr lang="en-US" sz="2400" dirty="0" smtClean="0"/>
              <a:t> </a:t>
            </a:r>
            <a:r>
              <a:rPr lang="hr-HR" sz="2400" dirty="0" smtClean="0"/>
              <a:t>je </a:t>
            </a:r>
            <a:r>
              <a:rPr lang="en-US" sz="2400" i="1" dirty="0" err="1" smtClean="0"/>
              <a:t>S</a:t>
            </a:r>
            <a:r>
              <a:rPr lang="en-US" sz="2400" i="1" baseline="-25000" dirty="0" err="1" smtClean="0"/>
              <a:t>i,j</a:t>
            </a:r>
            <a:r>
              <a:rPr lang="en-US" sz="2400" i="1" dirty="0" smtClean="0"/>
              <a:t> </a:t>
            </a:r>
            <a:r>
              <a:rPr lang="hr-HR" sz="2400" dirty="0" smtClean="0"/>
              <a:t>koeficijent uskladištenja</a:t>
            </a:r>
            <a:r>
              <a:rPr lang="en-US" sz="2400" dirty="0" smtClean="0"/>
              <a:t> </a:t>
            </a:r>
            <a:r>
              <a:rPr lang="hr-HR" sz="2400" dirty="0" smtClean="0"/>
              <a:t>za ćeliju</a:t>
            </a:r>
            <a:r>
              <a:rPr lang="en-US" sz="2400" dirty="0" smtClean="0"/>
              <a:t> (</a:t>
            </a:r>
            <a:r>
              <a:rPr lang="en-US" sz="2400" i="1" dirty="0" err="1" smtClean="0"/>
              <a:t>i</a:t>
            </a:r>
            <a:r>
              <a:rPr lang="en-US" sz="2400" dirty="0" smtClean="0"/>
              <a:t>,</a:t>
            </a:r>
            <a:r>
              <a:rPr lang="en-US" sz="2400" i="1" dirty="0" smtClean="0"/>
              <a:t> j</a:t>
            </a:r>
            <a:r>
              <a:rPr lang="en-US" sz="2400" dirty="0" smtClean="0"/>
              <a:t>), </a:t>
            </a:r>
            <a:r>
              <a:rPr lang="en-US" sz="2400" i="1" dirty="0" err="1" smtClean="0"/>
              <a:t>N</a:t>
            </a:r>
            <a:r>
              <a:rPr lang="en-US" sz="2400" i="1" baseline="-25000" dirty="0" err="1" smtClean="0"/>
              <a:t>i,j</a:t>
            </a:r>
            <a:r>
              <a:rPr lang="en-US" sz="2400" i="1" dirty="0" smtClean="0"/>
              <a:t> </a:t>
            </a:r>
            <a:r>
              <a:rPr lang="hr-HR" sz="2400" dirty="0" smtClean="0"/>
              <a:t>rata nadopunjavanja (</a:t>
            </a:r>
            <a:r>
              <a:rPr lang="hr-HR" sz="2400" dirty="0" err="1" smtClean="0"/>
              <a:t>eng</a:t>
            </a:r>
            <a:r>
              <a:rPr lang="hr-HR" sz="2400" dirty="0" smtClean="0"/>
              <a:t>: </a:t>
            </a:r>
            <a:r>
              <a:rPr lang="hr-HR" sz="2400" dirty="0" err="1" smtClean="0"/>
              <a:t>recharge</a:t>
            </a:r>
            <a:r>
              <a:rPr lang="hr-HR" sz="2400" dirty="0" smtClean="0"/>
              <a:t>), </a:t>
            </a:r>
            <a:r>
              <a:rPr lang="en-US" sz="2400" i="1" dirty="0" err="1" smtClean="0"/>
              <a:t>P</a:t>
            </a:r>
            <a:r>
              <a:rPr lang="en-US" sz="2400" i="1" baseline="-25000" dirty="0" err="1" smtClean="0"/>
              <a:t>i,j</a:t>
            </a:r>
            <a:r>
              <a:rPr lang="en-US" sz="2400" i="1" dirty="0" smtClean="0"/>
              <a:t> </a:t>
            </a:r>
            <a:r>
              <a:rPr lang="en-US" sz="2400" dirty="0" smtClean="0"/>
              <a:t>rat</a:t>
            </a:r>
            <a:r>
              <a:rPr lang="hr-HR" sz="2400" dirty="0" smtClean="0"/>
              <a:t>a crpljenja unutar ćelije</a:t>
            </a:r>
            <a:r>
              <a:rPr lang="en-US" sz="2400" dirty="0" smtClean="0"/>
              <a:t>.</a:t>
            </a:r>
            <a:endParaRPr lang="hr-HR" sz="2400" dirty="0" smtClean="0"/>
          </a:p>
          <a:p>
            <a:endParaRPr lang="hr-HR" sz="1200" i="1" u="sng" dirty="0" smtClean="0"/>
          </a:p>
          <a:p>
            <a:r>
              <a:rPr lang="hr-HR" sz="2400" dirty="0" smtClean="0"/>
              <a:t>Postavlja se pitanje: U kojem vremenskom trenutku treba evaluirati protok? </a:t>
            </a:r>
            <a:r>
              <a:rPr lang="en-US" sz="2400" dirty="0" smtClean="0"/>
              <a:t>T</a:t>
            </a:r>
            <a:r>
              <a:rPr lang="hr-HR" sz="2400" dirty="0" smtClean="0"/>
              <a:t>o vodi</a:t>
            </a:r>
            <a:r>
              <a:rPr lang="en-US" sz="2400" dirty="0" smtClean="0"/>
              <a:t> </a:t>
            </a:r>
            <a:r>
              <a:rPr lang="hr-HR" sz="2400" dirty="0" smtClean="0"/>
              <a:t>do</a:t>
            </a:r>
            <a:r>
              <a:rPr lang="en-US" sz="2400" dirty="0" smtClean="0"/>
              <a:t> </a:t>
            </a:r>
            <a:r>
              <a:rPr lang="hr-HR" sz="2400" dirty="0" smtClean="0"/>
              <a:t>istog razmatranja</a:t>
            </a:r>
            <a:r>
              <a:rPr lang="en-US" sz="2400" dirty="0" smtClean="0"/>
              <a:t> </a:t>
            </a:r>
            <a:r>
              <a:rPr lang="hr-HR" sz="2400" dirty="0" smtClean="0"/>
              <a:t>kao i u primjeru eksplicitne</a:t>
            </a:r>
            <a:r>
              <a:rPr lang="en-US" sz="2400" dirty="0" smtClean="0"/>
              <a:t>, implicit</a:t>
            </a:r>
            <a:r>
              <a:rPr lang="hr-HR" sz="2400" dirty="0" smtClean="0"/>
              <a:t>ne</a:t>
            </a:r>
            <a:r>
              <a:rPr lang="en-US" sz="2400" dirty="0" smtClean="0"/>
              <a:t>, </a:t>
            </a:r>
            <a:r>
              <a:rPr lang="hr-HR" sz="2400" dirty="0" smtClean="0"/>
              <a:t>i</a:t>
            </a:r>
            <a:r>
              <a:rPr lang="en-US" sz="2400" dirty="0" smtClean="0"/>
              <a:t> Crank-Nicolson </a:t>
            </a:r>
            <a:r>
              <a:rPr lang="en-US" sz="2400" dirty="0" err="1" smtClean="0"/>
              <a:t>schem</a:t>
            </a:r>
            <a:r>
              <a:rPr lang="hr-HR" sz="2400" dirty="0" smtClean="0"/>
              <a:t>e</a:t>
            </a:r>
            <a:r>
              <a:rPr lang="en-US" sz="2400" dirty="0" smtClean="0"/>
              <a:t>. </a:t>
            </a:r>
            <a:endParaRPr lang="hr-HR" sz="2400" i="1" u="sng" dirty="0" smtClean="0"/>
          </a:p>
        </p:txBody>
      </p:sp>
      <p:sp>
        <p:nvSpPr>
          <p:cNvPr id="6" name="Rectangle 5"/>
          <p:cNvSpPr/>
          <p:nvPr/>
        </p:nvSpPr>
        <p:spPr>
          <a:xfrm>
            <a:off x="8316416" y="2781534"/>
            <a:ext cx="8275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>
                <a:solidFill>
                  <a:srgbClr val="00B0F0"/>
                </a:solidFill>
              </a:rPr>
              <a:t>(17)</a:t>
            </a:r>
            <a:endParaRPr lang="hr-HR" sz="2800" dirty="0">
              <a:solidFill>
                <a:srgbClr val="00B0F0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5341709"/>
              </p:ext>
            </p:extLst>
          </p:nvPr>
        </p:nvGraphicFramePr>
        <p:xfrm>
          <a:off x="314325" y="2636838"/>
          <a:ext cx="6569075" cy="120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8" name="Equation" r:id="rId3" imgW="4343400" imgH="799920" progId="Equation.DSMT4">
                  <p:embed/>
                </p:oleObj>
              </mc:Choice>
              <mc:Fallback>
                <p:oleObj name="Equation" r:id="rId3" imgW="4343400" imgH="79992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" y="2636838"/>
                        <a:ext cx="6569075" cy="1209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3245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MKD – pristup sa centralnim diferencijama</a:t>
            </a:r>
            <a:endParaRPr lang="hr-HR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0" y="476672"/>
            <a:ext cx="9324528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U implicitnoj shemi protok je izražen na slijedeći način: </a:t>
            </a:r>
          </a:p>
          <a:p>
            <a:endParaRPr lang="hr-HR" sz="2400" i="1" u="sng" dirty="0" smtClean="0"/>
          </a:p>
          <a:p>
            <a:endParaRPr lang="hr-HR" sz="2400" i="1" u="sng" dirty="0" smtClean="0"/>
          </a:p>
          <a:p>
            <a:endParaRPr lang="hr-HR" sz="2400" i="1" u="sng" dirty="0" smtClean="0"/>
          </a:p>
          <a:p>
            <a:endParaRPr lang="hr-HR" sz="2400" i="1" u="sng" dirty="0" smtClean="0"/>
          </a:p>
          <a:p>
            <a:endParaRPr lang="hr-HR" sz="2400" i="1" u="sng" dirty="0" smtClean="0"/>
          </a:p>
          <a:p>
            <a:endParaRPr lang="hr-HR" sz="1200" i="1" u="sng" dirty="0" smtClean="0"/>
          </a:p>
          <a:p>
            <a:r>
              <a:rPr lang="hr-HR" sz="2400" dirty="0" err="1" smtClean="0"/>
              <a:t>Transmisivnost</a:t>
            </a:r>
            <a:r>
              <a:rPr lang="hr-HR" sz="2400" dirty="0" smtClean="0"/>
              <a:t> se može aproksimirati ili kao jednostavan srednjak (</a:t>
            </a:r>
            <a:r>
              <a:rPr lang="hr-HR" sz="2400" dirty="0" smtClean="0">
                <a:solidFill>
                  <a:srgbClr val="00B0F0"/>
                </a:solidFill>
              </a:rPr>
              <a:t>20</a:t>
            </a:r>
            <a:r>
              <a:rPr lang="hr-HR" sz="2400" dirty="0" smtClean="0"/>
              <a:t>)</a:t>
            </a:r>
            <a:r>
              <a:rPr lang="hr-HR" sz="2400" dirty="0" smtClean="0">
                <a:solidFill>
                  <a:srgbClr val="00B0F0"/>
                </a:solidFill>
              </a:rPr>
              <a:t> </a:t>
            </a:r>
            <a:r>
              <a:rPr lang="hr-HR" sz="2400" dirty="0" smtClean="0"/>
              <a:t>ili kao harmonijski srednjak (</a:t>
            </a:r>
            <a:r>
              <a:rPr lang="hr-HR" sz="2400" dirty="0" smtClean="0">
                <a:solidFill>
                  <a:srgbClr val="00B0F0"/>
                </a:solidFill>
              </a:rPr>
              <a:t>21</a:t>
            </a:r>
            <a:r>
              <a:rPr lang="hr-HR" sz="2400" dirty="0" smtClean="0"/>
              <a:t>):</a:t>
            </a:r>
          </a:p>
          <a:p>
            <a:endParaRPr lang="hr-HR" sz="2400" i="1" u="sng" dirty="0" smtClean="0"/>
          </a:p>
          <a:p>
            <a:endParaRPr lang="hr-HR" sz="2400" i="1" u="sng" dirty="0" smtClean="0"/>
          </a:p>
          <a:p>
            <a:endParaRPr lang="hr-HR" sz="2400" i="1" u="sng" dirty="0" smtClean="0"/>
          </a:p>
          <a:p>
            <a:endParaRPr lang="hr-HR" sz="2400" i="1" u="sng" dirty="0" smtClean="0"/>
          </a:p>
          <a:p>
            <a:endParaRPr lang="hr-HR" sz="1400" dirty="0" smtClean="0"/>
          </a:p>
          <a:p>
            <a:endParaRPr lang="hr-HR" sz="2400" dirty="0" smtClean="0"/>
          </a:p>
          <a:p>
            <a:r>
              <a:rPr lang="hr-HR" sz="2400" dirty="0" smtClean="0"/>
              <a:t>Kombinacijom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B0F0"/>
                </a:solidFill>
              </a:rPr>
              <a:t>17</a:t>
            </a:r>
            <a:r>
              <a:rPr lang="en-US" sz="2400" dirty="0" smtClean="0"/>
              <a:t> </a:t>
            </a:r>
            <a:r>
              <a:rPr lang="hr-HR" sz="2400" dirty="0" smtClean="0"/>
              <a:t>i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B0F0"/>
                </a:solidFill>
              </a:rPr>
              <a:t>18</a:t>
            </a:r>
            <a:r>
              <a:rPr lang="en-US" sz="2400" dirty="0" smtClean="0"/>
              <a:t>, </a:t>
            </a:r>
            <a:r>
              <a:rPr lang="hr-HR" sz="2400" dirty="0" smtClean="0"/>
              <a:t>dobivamo</a:t>
            </a:r>
            <a:r>
              <a:rPr lang="en-US" sz="2400" dirty="0" smtClean="0"/>
              <a:t> </a:t>
            </a:r>
            <a:r>
              <a:rPr lang="hr-HR" sz="2400" dirty="0" smtClean="0"/>
              <a:t>linearnu jednadžbu</a:t>
            </a:r>
            <a:r>
              <a:rPr lang="en-US" sz="2400" dirty="0" smtClean="0"/>
              <a:t> </a:t>
            </a:r>
            <a:r>
              <a:rPr lang="hr-HR" sz="2400" dirty="0" smtClean="0"/>
              <a:t>u smislu centriranja </a:t>
            </a:r>
            <a:r>
              <a:rPr lang="hr-HR" sz="2400" dirty="0" err="1" smtClean="0"/>
              <a:t>čvornih</a:t>
            </a:r>
            <a:r>
              <a:rPr lang="hr-HR" sz="2400" dirty="0" smtClean="0"/>
              <a:t> vrijednosti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hr-HR" sz="2400" dirty="0" smtClean="0"/>
              <a:t> u ćeliji,</a:t>
            </a:r>
            <a:r>
              <a:rPr lang="en-US" sz="2400" b="1" i="1" dirty="0" smtClean="0"/>
              <a:t> </a:t>
            </a:r>
            <a:r>
              <a:rPr lang="en-US" sz="2400" dirty="0" smtClean="0"/>
              <a:t>s</a:t>
            </a:r>
            <a:r>
              <a:rPr lang="hr-HR" sz="2400" dirty="0" smtClean="0"/>
              <a:t>lično kao i</a:t>
            </a:r>
            <a:r>
              <a:rPr lang="en-US" sz="2400" dirty="0" smtClean="0"/>
              <a:t> </a:t>
            </a:r>
            <a:r>
              <a:rPr lang="hr-HR" sz="2400" dirty="0" smtClean="0"/>
              <a:t>kod </a:t>
            </a:r>
            <a:r>
              <a:rPr lang="en-US" sz="2400" dirty="0" smtClean="0">
                <a:solidFill>
                  <a:srgbClr val="00B0F0"/>
                </a:solidFill>
              </a:rPr>
              <a:t>16</a:t>
            </a:r>
            <a:r>
              <a:rPr lang="en-US" sz="2400" i="1" dirty="0" smtClean="0"/>
              <a:t>. </a:t>
            </a:r>
            <a:r>
              <a:rPr lang="hr-HR" sz="2400" dirty="0" smtClean="0"/>
              <a:t>Iterativna procedura je tipično korištena</a:t>
            </a:r>
            <a:r>
              <a:rPr lang="en-US" sz="2400" dirty="0" smtClean="0"/>
              <a:t> </a:t>
            </a:r>
            <a:r>
              <a:rPr lang="hr-HR" sz="2400" dirty="0" smtClean="0"/>
              <a:t>za rješenje</a:t>
            </a:r>
            <a:r>
              <a:rPr lang="en-US" sz="2400" dirty="0" smtClean="0"/>
              <a:t> </a:t>
            </a:r>
            <a:r>
              <a:rPr lang="hr-HR" sz="2400" dirty="0" smtClean="0"/>
              <a:t>simultanog sustava jednadžbi</a:t>
            </a:r>
            <a:r>
              <a:rPr lang="en-US" sz="2400" dirty="0" smtClean="0"/>
              <a:t>.</a:t>
            </a:r>
            <a:endParaRPr lang="hr-HR" sz="2400" i="1" u="sng" dirty="0" smtClean="0"/>
          </a:p>
        </p:txBody>
      </p:sp>
      <p:sp>
        <p:nvSpPr>
          <p:cNvPr id="6" name="Rectangle 5"/>
          <p:cNvSpPr/>
          <p:nvPr/>
        </p:nvSpPr>
        <p:spPr>
          <a:xfrm>
            <a:off x="8316416" y="1268760"/>
            <a:ext cx="8275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>
                <a:solidFill>
                  <a:srgbClr val="00B0F0"/>
                </a:solidFill>
              </a:rPr>
              <a:t>(18)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316416" y="2132856"/>
            <a:ext cx="8275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>
                <a:solidFill>
                  <a:srgbClr val="00B0F0"/>
                </a:solidFill>
              </a:rPr>
              <a:t>(19)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316416" y="4005064"/>
            <a:ext cx="8275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>
                <a:solidFill>
                  <a:srgbClr val="00B0F0"/>
                </a:solidFill>
              </a:rPr>
              <a:t>(20)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316416" y="4725144"/>
            <a:ext cx="8275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>
                <a:solidFill>
                  <a:srgbClr val="00B0F0"/>
                </a:solidFill>
              </a:rPr>
              <a:t>(21)</a:t>
            </a:r>
            <a:endParaRPr lang="hr-HR" sz="2800" dirty="0">
              <a:solidFill>
                <a:srgbClr val="00B0F0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179512" y="980728"/>
          <a:ext cx="3302000" cy="1017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6" name="Equation" r:id="rId3" imgW="2184400" imgH="673100" progId="Equation.DSMT4">
                  <p:embed/>
                </p:oleObj>
              </mc:Choice>
              <mc:Fallback>
                <p:oleObj name="Equation" r:id="rId3" imgW="2184400" imgH="673100" progId="Equation.DSMT4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980728"/>
                        <a:ext cx="3302000" cy="1017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427984" y="980728"/>
          <a:ext cx="3230563" cy="99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7" name="Equation" r:id="rId5" imgW="2184400" imgH="673100" progId="Equation.DSMT4">
                  <p:embed/>
                </p:oleObj>
              </mc:Choice>
              <mc:Fallback>
                <p:oleObj name="Equation" r:id="rId5" imgW="2184400" imgH="673100" progId="Equation.DSMT4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980728"/>
                        <a:ext cx="3230563" cy="995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483768" y="2060848"/>
          <a:ext cx="3754437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8" name="Equation" r:id="rId7" imgW="2755900" imgH="495300" progId="Equation.DSMT4">
                  <p:embed/>
                </p:oleObj>
              </mc:Choice>
              <mc:Fallback>
                <p:oleObj name="Equation" r:id="rId7" imgW="2755900" imgH="495300" progId="Equation.DSMT4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2060848"/>
                        <a:ext cx="3754437" cy="674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6227932"/>
              </p:ext>
            </p:extLst>
          </p:nvPr>
        </p:nvGraphicFramePr>
        <p:xfrm>
          <a:off x="539552" y="3717032"/>
          <a:ext cx="1654175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9" name="Equation" r:id="rId9" imgW="1168400" imgH="508000" progId="Equation.DSMT4">
                  <p:embed/>
                </p:oleObj>
              </mc:Choice>
              <mc:Fallback>
                <p:oleObj name="Equation" r:id="rId9" imgW="1168400" imgH="508000" progId="Equation.DSMT4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717032"/>
                        <a:ext cx="1654175" cy="71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39552" y="4437112"/>
          <a:ext cx="2317750" cy="110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0" name="Equation" r:id="rId11" imgW="1676400" imgH="800100" progId="Equation.DSMT4">
                  <p:embed/>
                </p:oleObj>
              </mc:Choice>
              <mc:Fallback>
                <p:oleObj name="Equation" r:id="rId11" imgW="1676400" imgH="800100" progId="Equation.DSMT4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4437112"/>
                        <a:ext cx="2317750" cy="1106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3245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MKD – Rubovi i rubni uvjeti</a:t>
            </a:r>
            <a:endParaRPr lang="hr-HR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0" y="476672"/>
            <a:ext cx="932452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Kako je to ilustrirano na </a:t>
            </a:r>
            <a:r>
              <a:rPr lang="hr-HR" sz="2400" dirty="0" smtClean="0">
                <a:solidFill>
                  <a:srgbClr val="00B0F0"/>
                </a:solidFill>
              </a:rPr>
              <a:t>slikama </a:t>
            </a:r>
            <a:r>
              <a:rPr lang="en-US" sz="2400" dirty="0" smtClean="0">
                <a:solidFill>
                  <a:srgbClr val="00B0F0"/>
                </a:solidFill>
              </a:rPr>
              <a:t>1 </a:t>
            </a:r>
            <a:r>
              <a:rPr lang="hr-HR" sz="2400" dirty="0" smtClean="0">
                <a:solidFill>
                  <a:srgbClr val="00B0F0"/>
                </a:solidFill>
              </a:rPr>
              <a:t>i</a:t>
            </a:r>
            <a:r>
              <a:rPr lang="en-US" sz="2400" dirty="0" smtClean="0">
                <a:solidFill>
                  <a:srgbClr val="00B0F0"/>
                </a:solidFill>
              </a:rPr>
              <a:t> 4</a:t>
            </a:r>
            <a:r>
              <a:rPr lang="en-US" sz="2400" dirty="0" smtClean="0"/>
              <a:t>, </a:t>
            </a:r>
            <a:r>
              <a:rPr lang="hr-HR" sz="2400" dirty="0" smtClean="0"/>
              <a:t>ćelije formirane sa</a:t>
            </a:r>
            <a:r>
              <a:rPr lang="en-US" sz="2400" dirty="0" smtClean="0"/>
              <a:t> </a:t>
            </a:r>
            <a:r>
              <a:rPr lang="hr-HR" sz="2400" dirty="0" smtClean="0"/>
              <a:t>MKD</a:t>
            </a:r>
            <a:r>
              <a:rPr lang="en-US" sz="2400" dirty="0" smtClean="0"/>
              <a:t> </a:t>
            </a:r>
            <a:r>
              <a:rPr lang="hr-HR" sz="2400" dirty="0" smtClean="0"/>
              <a:t>proračunskom mrežom</a:t>
            </a:r>
            <a:r>
              <a:rPr lang="en-US" sz="2400" dirty="0" smtClean="0"/>
              <a:t> </a:t>
            </a:r>
            <a:r>
              <a:rPr lang="hr-HR" sz="2400" dirty="0" smtClean="0"/>
              <a:t>imaju</a:t>
            </a:r>
            <a:r>
              <a:rPr lang="en-US" sz="2400" dirty="0" smtClean="0"/>
              <a:t> </a:t>
            </a:r>
            <a:r>
              <a:rPr lang="hr-HR" sz="2400" dirty="0" smtClean="0"/>
              <a:t>pravokutnu</a:t>
            </a:r>
            <a:r>
              <a:rPr lang="en-US" sz="2400" dirty="0" smtClean="0"/>
              <a:t> (2-D) </a:t>
            </a:r>
            <a:r>
              <a:rPr lang="hr-HR" sz="2400" dirty="0" smtClean="0"/>
              <a:t>ili</a:t>
            </a:r>
            <a:r>
              <a:rPr lang="en-US" sz="2400" dirty="0" smtClean="0"/>
              <a:t> </a:t>
            </a:r>
            <a:r>
              <a:rPr lang="hr-HR" sz="2400" dirty="0" smtClean="0"/>
              <a:t>kubnu </a:t>
            </a:r>
            <a:r>
              <a:rPr lang="en-US" sz="2400" dirty="0" smtClean="0"/>
              <a:t>(3-D) </a:t>
            </a:r>
            <a:r>
              <a:rPr lang="hr-HR" sz="2400" dirty="0" smtClean="0"/>
              <a:t>formu. Uobičajeni je problem pripasivanja takvih oblika na neregularni oblik rubova promatrane domene. </a:t>
            </a:r>
          </a:p>
          <a:p>
            <a:endParaRPr lang="hr-HR" sz="1200" dirty="0" smtClean="0"/>
          </a:p>
          <a:p>
            <a:pPr marL="457200" indent="-457200"/>
            <a:r>
              <a:rPr lang="hr-HR" sz="2400" b="1" dirty="0" smtClean="0"/>
              <a:t>a) </a:t>
            </a:r>
            <a:r>
              <a:rPr lang="hr-HR" sz="2400" dirty="0" smtClean="0"/>
              <a:t>Moguće je lociranje čvorova</a:t>
            </a:r>
            <a:r>
              <a:rPr lang="en-US" sz="2400" dirty="0" smtClean="0"/>
              <a:t> </a:t>
            </a:r>
            <a:r>
              <a:rPr lang="hr-HR" sz="2400" dirty="0" smtClean="0"/>
              <a:t>uzduž samog ruba</a:t>
            </a:r>
            <a:r>
              <a:rPr lang="en-US" sz="2400" dirty="0" smtClean="0"/>
              <a:t> (</a:t>
            </a:r>
            <a:r>
              <a:rPr lang="hr-HR" sz="2400" dirty="0" smtClean="0"/>
              <a:t>bijele točke</a:t>
            </a:r>
            <a:r>
              <a:rPr lang="en-US" sz="2400" dirty="0" smtClean="0"/>
              <a:t>) </a:t>
            </a:r>
            <a:r>
              <a:rPr lang="hr-HR" sz="2400" dirty="0" smtClean="0"/>
              <a:t>u cilju</a:t>
            </a:r>
          </a:p>
          <a:p>
            <a:pPr marL="457200" indent="-457200"/>
            <a:r>
              <a:rPr lang="hr-HR" sz="2400" dirty="0" smtClean="0"/>
              <a:t>bolje prezentacije rubova u prirodnom okruženju. </a:t>
            </a:r>
          </a:p>
          <a:p>
            <a:pPr marL="457200" indent="-457200"/>
            <a:endParaRPr lang="hr-HR" sz="1200" dirty="0" smtClean="0"/>
          </a:p>
          <a:p>
            <a:pPr marL="457200" indent="-457200"/>
            <a:r>
              <a:rPr lang="hr-HR" sz="2400" dirty="0" smtClean="0"/>
              <a:t>Potrebne su posebne formule konačnih diferencija i dodatni napor za</a:t>
            </a:r>
          </a:p>
          <a:p>
            <a:pPr marL="457200" indent="-457200"/>
            <a:r>
              <a:rPr lang="hr-HR" sz="2400" dirty="0" smtClean="0"/>
              <a:t>administriranje podataka o međusobnim konekcijama rubnih čvorova.</a:t>
            </a:r>
          </a:p>
          <a:p>
            <a:endParaRPr lang="hr-HR" sz="1200" dirty="0" smtClean="0"/>
          </a:p>
          <a:p>
            <a:r>
              <a:rPr lang="hr-HR" sz="2400" b="1" dirty="0" smtClean="0"/>
              <a:t>b) </a:t>
            </a:r>
            <a:r>
              <a:rPr lang="hr-HR" sz="2400" dirty="0" smtClean="0"/>
              <a:t>Korištenje “regularne” proračunske mreže </a:t>
            </a:r>
            <a:r>
              <a:rPr lang="en-US" sz="2400" dirty="0" smtClean="0"/>
              <a:t>(</a:t>
            </a:r>
            <a:r>
              <a:rPr lang="hr-HR" sz="2400" dirty="0" smtClean="0"/>
              <a:t>crne točke</a:t>
            </a:r>
            <a:r>
              <a:rPr lang="en-US" sz="2400" dirty="0" smtClean="0"/>
              <a:t>) </a:t>
            </a:r>
            <a:r>
              <a:rPr lang="hr-HR" sz="2400" dirty="0" smtClean="0"/>
              <a:t>uz</a:t>
            </a:r>
            <a:r>
              <a:rPr lang="en-US" sz="2400" dirty="0" smtClean="0"/>
              <a:t> </a:t>
            </a:r>
            <a:r>
              <a:rPr lang="hr-HR" sz="2400" dirty="0" smtClean="0"/>
              <a:t>grublju</a:t>
            </a:r>
            <a:r>
              <a:rPr lang="en-US" sz="2400" dirty="0" smtClean="0"/>
              <a:t> </a:t>
            </a:r>
            <a:r>
              <a:rPr lang="hr-HR" sz="2400" dirty="0" smtClean="0"/>
              <a:t>aproksimaciju</a:t>
            </a:r>
            <a:r>
              <a:rPr lang="en-US" sz="2400" dirty="0" smtClean="0"/>
              <a:t> </a:t>
            </a:r>
            <a:r>
              <a:rPr lang="hr-HR" sz="2400" dirty="0" smtClean="0"/>
              <a:t>rubova u prirodnom okruženju.</a:t>
            </a:r>
          </a:p>
          <a:p>
            <a:endParaRPr lang="hr-HR" sz="1200" dirty="0" smtClean="0"/>
          </a:p>
          <a:p>
            <a:r>
              <a:rPr lang="hr-HR" sz="2400" dirty="0" smtClean="0"/>
              <a:t>Snaga MKD</a:t>
            </a:r>
            <a:r>
              <a:rPr lang="en-US" sz="2400" dirty="0" smtClean="0"/>
              <a:t>, </a:t>
            </a:r>
            <a:r>
              <a:rPr lang="hr-HR" sz="2400" dirty="0" smtClean="0"/>
              <a:t>u odnosu na preostale numeričke metode (MKV i</a:t>
            </a:r>
            <a:r>
              <a:rPr lang="en-US" sz="2400" dirty="0" smtClean="0"/>
              <a:t> </a:t>
            </a:r>
            <a:r>
              <a:rPr lang="hr-HR" sz="2400" dirty="0" smtClean="0"/>
              <a:t>MKE),</a:t>
            </a:r>
            <a:r>
              <a:rPr lang="en-US" sz="2400" dirty="0" smtClean="0"/>
              <a:t> </a:t>
            </a:r>
            <a:r>
              <a:rPr lang="hr-HR" sz="2400" dirty="0" smtClean="0"/>
              <a:t>je sadržana</a:t>
            </a:r>
            <a:r>
              <a:rPr lang="en-US" sz="2400" dirty="0" smtClean="0"/>
              <a:t> </a:t>
            </a:r>
            <a:r>
              <a:rPr lang="hr-HR" sz="2400" dirty="0" smtClean="0"/>
              <a:t>u regularnoj prostornoj raspodjeli proračunskih čvorova. </a:t>
            </a:r>
          </a:p>
          <a:p>
            <a:endParaRPr lang="hr-HR" sz="1200" dirty="0" smtClean="0"/>
          </a:p>
          <a:p>
            <a:r>
              <a:rPr lang="hr-HR" sz="2400" dirty="0" smtClean="0"/>
              <a:t>Time se omogućuje numeriranje</a:t>
            </a:r>
            <a:r>
              <a:rPr lang="en-US" sz="2400" dirty="0" smtClean="0"/>
              <a:t> </a:t>
            </a:r>
            <a:r>
              <a:rPr lang="hr-HR" sz="2400" dirty="0" smtClean="0"/>
              <a:t>po stupcima i redovima</a:t>
            </a:r>
            <a:r>
              <a:rPr lang="en-US" sz="2400" dirty="0" smtClean="0"/>
              <a:t>, </a:t>
            </a:r>
            <a:r>
              <a:rPr lang="hr-HR" sz="2400" dirty="0" smtClean="0"/>
              <a:t>čineći odnose</a:t>
            </a:r>
            <a:r>
              <a:rPr lang="en-US" sz="2400" dirty="0" smtClean="0"/>
              <a:t> </a:t>
            </a:r>
            <a:endParaRPr lang="hr-HR" sz="2400" dirty="0" smtClean="0"/>
          </a:p>
          <a:p>
            <a:r>
              <a:rPr lang="hr-HR" sz="2400" dirty="0" smtClean="0"/>
              <a:t>sa</a:t>
            </a:r>
            <a:r>
              <a:rPr lang="en-US" sz="2400" dirty="0" smtClean="0"/>
              <a:t> </a:t>
            </a:r>
            <a:r>
              <a:rPr lang="hr-HR" sz="2400" dirty="0" smtClean="0"/>
              <a:t>susjednim čvorovima</a:t>
            </a:r>
            <a:r>
              <a:rPr lang="en-US" sz="2400" dirty="0" smtClean="0"/>
              <a:t> </a:t>
            </a:r>
            <a:r>
              <a:rPr lang="hr-HR" sz="2400" dirty="0" smtClean="0"/>
              <a:t>lako</a:t>
            </a:r>
            <a:r>
              <a:rPr lang="en-US" sz="2400" dirty="0" smtClean="0"/>
              <a:t> </a:t>
            </a:r>
            <a:r>
              <a:rPr lang="hr-HR" sz="2400" dirty="0" smtClean="0"/>
              <a:t>prepoznatljivima i</a:t>
            </a:r>
            <a:r>
              <a:rPr lang="en-US" sz="2400" dirty="0" smtClean="0"/>
              <a:t> </a:t>
            </a:r>
            <a:r>
              <a:rPr lang="hr-HR" sz="2400" dirty="0" smtClean="0"/>
              <a:t>bez</a:t>
            </a:r>
            <a:r>
              <a:rPr lang="en-US" sz="2400" dirty="0" smtClean="0"/>
              <a:t> </a:t>
            </a:r>
            <a:r>
              <a:rPr lang="hr-HR" sz="2400" dirty="0" smtClean="0"/>
              <a:t>potrebe za njihovim dodatnim administriranjem</a:t>
            </a:r>
            <a:r>
              <a:rPr lang="en-US" sz="2400" dirty="0" smtClean="0"/>
              <a:t>.</a:t>
            </a:r>
            <a:endParaRPr lang="hr-H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Metoda konačnih diferencija (MKD)</a:t>
            </a:r>
            <a:endParaRPr lang="hr-HR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0" y="571480"/>
            <a:ext cx="932452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Uvjet </a:t>
            </a:r>
            <a:r>
              <a:rPr lang="hr-HR" sz="2400" i="1" u="sng" dirty="0" err="1" smtClean="0"/>
              <a:t>konvergencij</a:t>
            </a:r>
            <a:r>
              <a:rPr lang="en-US" sz="2400" i="1" u="sng" dirty="0" smtClean="0"/>
              <a:t>e</a:t>
            </a:r>
            <a:r>
              <a:rPr lang="en-US" sz="2400" i="1" dirty="0" smtClean="0"/>
              <a:t> </a:t>
            </a:r>
            <a:r>
              <a:rPr lang="hr-HR" sz="2400" dirty="0" smtClean="0"/>
              <a:t>rješenja je zadovoljen sa </a:t>
            </a:r>
            <a:r>
              <a:rPr lang="en-US" sz="2400" i="1" dirty="0" smtClean="0"/>
              <a:t>|</a:t>
            </a:r>
            <a:r>
              <a:rPr lang="en-US" sz="2400" i="1" dirty="0" err="1" smtClean="0"/>
              <a:t>h</a:t>
            </a:r>
            <a:r>
              <a:rPr lang="en-US" sz="2400" i="1" baseline="-25000" dirty="0" err="1" smtClean="0"/>
              <a:t>exac</a:t>
            </a:r>
            <a:r>
              <a:rPr lang="en-US" sz="2400" i="1" dirty="0" smtClean="0"/>
              <a:t> − </a:t>
            </a:r>
            <a:r>
              <a:rPr lang="en-US" sz="2400" i="1" dirty="0" err="1" smtClean="0"/>
              <a:t>h</a:t>
            </a:r>
            <a:r>
              <a:rPr lang="en-US" sz="2400" i="1" baseline="-25000" dirty="0" err="1" smtClean="0"/>
              <a:t>FD</a:t>
            </a:r>
            <a:r>
              <a:rPr lang="en-US" sz="2400" i="1" dirty="0" smtClean="0"/>
              <a:t>|→ 0 </a:t>
            </a:r>
            <a:r>
              <a:rPr lang="hr-HR" sz="2400" dirty="0" smtClean="0"/>
              <a:t>u cjelokupnom području proračunske domene,</a:t>
            </a:r>
            <a:r>
              <a:rPr lang="en-US" sz="2400" dirty="0" smtClean="0"/>
              <a:t> </a:t>
            </a:r>
            <a:r>
              <a:rPr lang="hr-HR" sz="2400" dirty="0" smtClean="0"/>
              <a:t>ukoliko</a:t>
            </a:r>
            <a:r>
              <a:rPr lang="en-US" sz="2400" dirty="0" smtClean="0"/>
              <a:t> </a:t>
            </a:r>
            <a:r>
              <a:rPr lang="hr-HR" sz="2400" dirty="0" smtClean="0"/>
              <a:t>se </a:t>
            </a:r>
            <a:r>
              <a:rPr lang="en-US" sz="2400" dirty="0" smtClean="0"/>
              <a:t>‘</a:t>
            </a:r>
            <a:r>
              <a:rPr lang="hr-HR" sz="2400" dirty="0" smtClean="0"/>
              <a:t>prostorni inkrement </a:t>
            </a:r>
            <a:r>
              <a:rPr lang="en-US" sz="2400" dirty="0" smtClean="0"/>
              <a:t>’ </a:t>
            </a:r>
            <a:r>
              <a:rPr lang="en-US" sz="2400" i="1" dirty="0" err="1" smtClean="0"/>
              <a:t>Δx</a:t>
            </a:r>
            <a:r>
              <a:rPr lang="en-US" sz="2400" i="1" dirty="0" smtClean="0"/>
              <a:t>,</a:t>
            </a:r>
            <a:r>
              <a:rPr lang="hr-HR" sz="2400" i="1" dirty="0" smtClean="0"/>
              <a:t> </a:t>
            </a:r>
            <a:r>
              <a:rPr lang="en-US" sz="2400" i="1" dirty="0" err="1" smtClean="0"/>
              <a:t>Δy</a:t>
            </a:r>
            <a:r>
              <a:rPr lang="en-US" sz="2400" i="1" dirty="0" smtClean="0"/>
              <a:t>, </a:t>
            </a:r>
            <a:r>
              <a:rPr lang="en-US" sz="2400" dirty="0" smtClean="0"/>
              <a:t>etc.,</a:t>
            </a:r>
            <a:r>
              <a:rPr lang="hr-HR" sz="2400" dirty="0" smtClean="0"/>
              <a:t> teži prema nuli</a:t>
            </a:r>
            <a:r>
              <a:rPr lang="en-US" sz="2400" dirty="0" smtClean="0"/>
              <a:t>.</a:t>
            </a:r>
            <a:endParaRPr lang="hr-HR" sz="2400" dirty="0" smtClean="0"/>
          </a:p>
          <a:p>
            <a:endParaRPr lang="hr-HR" sz="1200" i="1" dirty="0" smtClean="0"/>
          </a:p>
          <a:p>
            <a:r>
              <a:rPr lang="hr-HR" sz="2400" dirty="0" smtClean="0"/>
              <a:t>Uvjet</a:t>
            </a:r>
            <a:r>
              <a:rPr lang="en-US" sz="2400" dirty="0" smtClean="0"/>
              <a:t> </a:t>
            </a:r>
            <a:r>
              <a:rPr lang="en-US" sz="2400" i="1" u="sng" dirty="0" err="1" smtClean="0"/>
              <a:t>stabil</a:t>
            </a:r>
            <a:r>
              <a:rPr lang="hr-HR" sz="2400" i="1" u="sng" dirty="0" err="1" smtClean="0"/>
              <a:t>nosti</a:t>
            </a:r>
            <a:r>
              <a:rPr lang="en-US" sz="2400" i="1" dirty="0" smtClean="0"/>
              <a:t> </a:t>
            </a:r>
            <a:r>
              <a:rPr lang="hr-HR" sz="2400" dirty="0" smtClean="0"/>
              <a:t>će biti zadovoljen ukoliko greške u procesu rješavanja</a:t>
            </a:r>
            <a:r>
              <a:rPr lang="en-US" sz="2400" dirty="0" smtClean="0"/>
              <a:t> </a:t>
            </a:r>
            <a:r>
              <a:rPr lang="hr-HR" sz="2400" dirty="0" smtClean="0"/>
              <a:t>ne rastu </a:t>
            </a:r>
            <a:r>
              <a:rPr lang="hr-HR" sz="2400" dirty="0" err="1" smtClean="0"/>
              <a:t>eksponencialno</a:t>
            </a:r>
            <a:r>
              <a:rPr lang="hr-HR" sz="2400" dirty="0" smtClean="0"/>
              <a:t> od jednog do drugog vremenskog koraka.</a:t>
            </a:r>
          </a:p>
          <a:p>
            <a:endParaRPr lang="hr-HR" sz="1200" dirty="0" smtClean="0"/>
          </a:p>
          <a:p>
            <a:r>
              <a:rPr lang="hr-HR" sz="2400" dirty="0" smtClean="0"/>
              <a:t>Prema tome</a:t>
            </a:r>
            <a:r>
              <a:rPr lang="en-US" sz="2400" dirty="0" smtClean="0"/>
              <a:t>, </a:t>
            </a:r>
            <a:r>
              <a:rPr lang="hr-HR" sz="2400" dirty="0" smtClean="0"/>
              <a:t>cilj je zadovoljenje</a:t>
            </a:r>
            <a:r>
              <a:rPr lang="en-US" sz="2400" dirty="0" smtClean="0"/>
              <a:t> </a:t>
            </a:r>
            <a:r>
              <a:rPr lang="hr-HR" sz="2400" dirty="0" smtClean="0"/>
              <a:t>uvjeta </a:t>
            </a:r>
            <a:r>
              <a:rPr lang="en-US" sz="2400" i="1" dirty="0" smtClean="0"/>
              <a:t>|</a:t>
            </a:r>
            <a:r>
              <a:rPr lang="en-US" sz="2400" i="1" dirty="0" err="1" smtClean="0"/>
              <a:t>h</a:t>
            </a:r>
            <a:r>
              <a:rPr lang="en-US" sz="2400" baseline="-25000" dirty="0" err="1" smtClean="0"/>
              <a:t>exac</a:t>
            </a:r>
            <a:r>
              <a:rPr lang="en-US" sz="2400" i="1" dirty="0" err="1" smtClean="0"/>
              <a:t>−h</a:t>
            </a:r>
            <a:r>
              <a:rPr lang="en-US" sz="2400" i="1" baseline="-25000" dirty="0" err="1" smtClean="0"/>
              <a:t>num</a:t>
            </a:r>
            <a:r>
              <a:rPr lang="en-US" sz="2400" i="1" dirty="0" smtClean="0"/>
              <a:t>| </a:t>
            </a:r>
            <a:r>
              <a:rPr lang="en-US" sz="2400" dirty="0" smtClean="0"/>
              <a:t>≤</a:t>
            </a:r>
            <a:r>
              <a:rPr lang="en-US" sz="2400" i="1" dirty="0" smtClean="0"/>
              <a:t> ε </a:t>
            </a:r>
            <a:r>
              <a:rPr lang="hr-HR" sz="2400" dirty="0" smtClean="0"/>
              <a:t>na cijelom području prostorne i vremenske domene od interesa</a:t>
            </a:r>
            <a:r>
              <a:rPr lang="en-US" sz="2400" dirty="0" smtClean="0"/>
              <a:t> </a:t>
            </a:r>
            <a:r>
              <a:rPr lang="hr-HR" sz="2400" dirty="0" smtClean="0"/>
              <a:t>(</a:t>
            </a:r>
            <a:r>
              <a:rPr lang="en-US" sz="2400" i="1" dirty="0" smtClean="0"/>
              <a:t>ε </a:t>
            </a:r>
            <a:r>
              <a:rPr lang="hr-HR" sz="2400" dirty="0" smtClean="0"/>
              <a:t>je </a:t>
            </a:r>
            <a:r>
              <a:rPr lang="en-US" sz="2400" dirty="0" smtClean="0"/>
              <a:t>a-priori </a:t>
            </a:r>
            <a:r>
              <a:rPr lang="hr-HR" sz="2400" dirty="0" smtClean="0"/>
              <a:t>specificiran kriterij dopuštene pogreške)</a:t>
            </a:r>
            <a:r>
              <a:rPr lang="en-US" sz="2400" dirty="0" smtClean="0"/>
              <a:t>.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To se uobičajeno postiže rješavanjem problema kroz nekoliko koraka </a:t>
            </a:r>
            <a:r>
              <a:rPr lang="hr-HR" sz="2400" dirty="0" err="1" smtClean="0"/>
              <a:t>progušćenja</a:t>
            </a:r>
            <a:r>
              <a:rPr lang="hr-HR" sz="2400" dirty="0" smtClean="0"/>
              <a:t> proračunske mreže i proračunskog koraka, kroz praćenje promjena između sukcesivnih rješenja.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3245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MKD – Rubovi i rubni uvjeti</a:t>
            </a:r>
            <a:endParaRPr lang="hr-HR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0" y="476672"/>
            <a:ext cx="932452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>
                <a:solidFill>
                  <a:srgbClr val="00B0F0"/>
                </a:solidFill>
              </a:rPr>
              <a:t>Slika</a:t>
            </a:r>
            <a:r>
              <a:rPr lang="en-US" sz="2400" dirty="0" smtClean="0">
                <a:solidFill>
                  <a:srgbClr val="00B0F0"/>
                </a:solidFill>
              </a:rPr>
              <a:t> 5 </a:t>
            </a:r>
            <a:r>
              <a:rPr lang="hr-HR" sz="2400" dirty="0" smtClean="0"/>
              <a:t>prikazuje primjer</a:t>
            </a:r>
            <a:r>
              <a:rPr lang="en-US" sz="2400" dirty="0" smtClean="0"/>
              <a:t> </a:t>
            </a:r>
            <a:r>
              <a:rPr lang="hr-HR" sz="2400" dirty="0" err="1" smtClean="0"/>
              <a:t>diskretizacije</a:t>
            </a:r>
            <a:r>
              <a:rPr lang="hr-HR" sz="2400" dirty="0" smtClean="0"/>
              <a:t> prostorne domene za MKD sa centriranjem u ćelijama</a:t>
            </a:r>
            <a:r>
              <a:rPr lang="en-US" sz="2400" dirty="0" smtClean="0"/>
              <a:t>.</a:t>
            </a:r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r>
              <a:rPr lang="hr-HR" sz="2400" dirty="0" smtClean="0"/>
              <a:t>U mnogim programskim izvornicima sve ćelije se promatraju</a:t>
            </a:r>
            <a:r>
              <a:rPr lang="en-US" sz="2400" dirty="0" smtClean="0"/>
              <a:t> </a:t>
            </a:r>
            <a:r>
              <a:rPr lang="hr-HR" sz="2400" dirty="0" smtClean="0"/>
              <a:t>kao ćelije sa promjenjivim </a:t>
            </a:r>
            <a:r>
              <a:rPr lang="hr-HR" sz="2400" dirty="0" err="1" smtClean="0"/>
              <a:t>piezometarskim</a:t>
            </a:r>
            <a:r>
              <a:rPr lang="hr-HR" sz="2400" dirty="0" smtClean="0"/>
              <a:t> razinama (</a:t>
            </a:r>
            <a:r>
              <a:rPr lang="hr-HR" sz="2400" dirty="0" err="1" smtClean="0"/>
              <a:t>eng</a:t>
            </a:r>
            <a:r>
              <a:rPr lang="hr-HR" sz="2400" dirty="0" smtClean="0"/>
              <a:t>:</a:t>
            </a:r>
            <a:r>
              <a:rPr lang="en-US" sz="2400" dirty="0" smtClean="0"/>
              <a:t> variable-head</a:t>
            </a:r>
            <a:r>
              <a:rPr lang="hr-HR" sz="2400" dirty="0" smtClean="0"/>
              <a:t>; u nastavku se koristi skraćenica PPR). To znači</a:t>
            </a:r>
            <a:r>
              <a:rPr lang="en-US" sz="2400" dirty="0" smtClean="0"/>
              <a:t> </a:t>
            </a:r>
            <a:r>
              <a:rPr lang="hr-HR" sz="2400" dirty="0" smtClean="0"/>
              <a:t>da su vrijednosti u njima nepoznate, te se trebaju proračunati</a:t>
            </a:r>
            <a:r>
              <a:rPr lang="en-US" sz="2400" dirty="0" smtClean="0"/>
              <a:t>. </a:t>
            </a:r>
            <a:r>
              <a:rPr lang="hr-HR" sz="2400" dirty="0" smtClean="0"/>
              <a:t>Prema tome izraz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B0F0"/>
                </a:solidFill>
              </a:rPr>
              <a:t>17</a:t>
            </a:r>
            <a:r>
              <a:rPr lang="en-US" sz="2400" dirty="0" smtClean="0"/>
              <a:t> </a:t>
            </a:r>
            <a:r>
              <a:rPr lang="hr-HR" sz="2400" dirty="0" smtClean="0"/>
              <a:t>je</a:t>
            </a:r>
            <a:r>
              <a:rPr lang="en-US" sz="2400" dirty="0" smtClean="0"/>
              <a:t> </a:t>
            </a:r>
            <a:r>
              <a:rPr lang="hr-HR" sz="2400" dirty="0" smtClean="0"/>
              <a:t>primjenjiv za svaku PPR</a:t>
            </a:r>
            <a:r>
              <a:rPr lang="en-US" sz="2400" dirty="0" smtClean="0"/>
              <a:t> </a:t>
            </a:r>
            <a:r>
              <a:rPr lang="hr-HR" sz="2400" dirty="0" smtClean="0"/>
              <a:t>ćeliju</a:t>
            </a:r>
            <a:r>
              <a:rPr lang="en-US" sz="2400" dirty="0" smtClean="0"/>
              <a:t>. </a:t>
            </a:r>
            <a:r>
              <a:rPr lang="hr-HR" sz="2400" dirty="0" smtClean="0"/>
              <a:t>Ćelije sa proračunskim čvorovima koji padaju neposredno izvan rubova ili na same rubove definirani su kao</a:t>
            </a:r>
            <a:r>
              <a:rPr lang="en-US" sz="2400" dirty="0" smtClean="0"/>
              <a:t> </a:t>
            </a:r>
            <a:r>
              <a:rPr lang="hr-HR" sz="2400" dirty="0" smtClean="0"/>
              <a:t>rubne ćelije</a:t>
            </a:r>
            <a:r>
              <a:rPr lang="en-US" sz="2400" i="1" dirty="0" smtClean="0"/>
              <a:t>.</a:t>
            </a:r>
            <a:endParaRPr lang="hr-HR" sz="24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184060"/>
            <a:ext cx="6228184" cy="33885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3245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MKD – Rubovi i rubni uvjeti</a:t>
            </a:r>
            <a:endParaRPr lang="hr-HR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0" y="476672"/>
            <a:ext cx="932452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Razmatramo dvije vrste rubnih uvjeta</a:t>
            </a:r>
            <a:r>
              <a:rPr lang="en-US" sz="2400" dirty="0" smtClean="0"/>
              <a:t>: 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en-US" sz="2400" dirty="0" smtClean="0"/>
              <a:t>T</a:t>
            </a:r>
            <a:r>
              <a:rPr lang="hr-HR" sz="2400" dirty="0" smtClean="0"/>
              <a:t>ip</a:t>
            </a:r>
            <a:r>
              <a:rPr lang="en-US" sz="2400" dirty="0" smtClean="0"/>
              <a:t> 1: </a:t>
            </a:r>
            <a:r>
              <a:rPr lang="hr-HR" sz="2400" dirty="0" smtClean="0"/>
              <a:t>rubovi sa definiranim vrijednostima</a:t>
            </a:r>
            <a:r>
              <a:rPr lang="en-US" sz="2400" dirty="0" smtClean="0"/>
              <a:t> </a:t>
            </a:r>
            <a:r>
              <a:rPr lang="hr-HR" sz="2400" dirty="0" err="1" smtClean="0"/>
              <a:t>piezometarskih</a:t>
            </a:r>
            <a:r>
              <a:rPr lang="hr-HR" sz="2400" dirty="0" smtClean="0"/>
              <a:t> razina</a:t>
            </a:r>
          </a:p>
          <a:p>
            <a:r>
              <a:rPr lang="en-US" sz="2400" dirty="0" smtClean="0"/>
              <a:t>(</a:t>
            </a:r>
            <a:r>
              <a:rPr lang="en-US" sz="2400" dirty="0" err="1" smtClean="0"/>
              <a:t>Dirichlet</a:t>
            </a:r>
            <a:r>
              <a:rPr lang="hr-HR" sz="2400" dirty="0" smtClean="0"/>
              <a:t>-</a:t>
            </a:r>
            <a:r>
              <a:rPr lang="hr-HR" sz="2400" dirty="0" err="1" smtClean="0"/>
              <a:t>ov</a:t>
            </a:r>
            <a:r>
              <a:rPr lang="hr-HR" sz="2400" dirty="0" smtClean="0"/>
              <a:t> uvjet</a:t>
            </a:r>
            <a:r>
              <a:rPr lang="en-US" sz="2400" dirty="0" smtClean="0"/>
              <a:t>)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en-US" sz="2400" dirty="0" smtClean="0"/>
              <a:t>T</a:t>
            </a:r>
            <a:r>
              <a:rPr lang="hr-HR" sz="2400" dirty="0" smtClean="0"/>
              <a:t>ip</a:t>
            </a:r>
            <a:r>
              <a:rPr lang="en-US" sz="2400" dirty="0" smtClean="0"/>
              <a:t> 2: </a:t>
            </a:r>
            <a:r>
              <a:rPr lang="hr-HR" sz="2400" dirty="0" smtClean="0"/>
              <a:t>nepropusna granica </a:t>
            </a:r>
            <a:r>
              <a:rPr lang="en-US" sz="2400" dirty="0" smtClean="0"/>
              <a:t>(Neumann</a:t>
            </a:r>
            <a:r>
              <a:rPr lang="hr-HR" sz="2400" dirty="0" smtClean="0"/>
              <a:t>-</a:t>
            </a:r>
            <a:r>
              <a:rPr lang="hr-HR" sz="2400" dirty="0" err="1" smtClean="0"/>
              <a:t>ov</a:t>
            </a:r>
            <a:r>
              <a:rPr lang="en-US" sz="2400" dirty="0" smtClean="0"/>
              <a:t> </a:t>
            </a:r>
            <a:r>
              <a:rPr lang="hr-HR" sz="2400" dirty="0" err="1" smtClean="0"/>
              <a:t>uvijet</a:t>
            </a:r>
            <a:r>
              <a:rPr lang="en-US" sz="2400" dirty="0" smtClean="0"/>
              <a:t>). 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Razlikujemo dvije vrste rubnih ćelija</a:t>
            </a:r>
            <a:r>
              <a:rPr lang="en-US" sz="2400" dirty="0" smtClean="0"/>
              <a:t>:</a:t>
            </a:r>
          </a:p>
          <a:p>
            <a:endParaRPr lang="hr-HR" sz="1200" i="1" u="sng" dirty="0" smtClean="0"/>
          </a:p>
          <a:p>
            <a:r>
              <a:rPr lang="hr-HR" sz="2400" i="1" u="sng" dirty="0" smtClean="0"/>
              <a:t>Ćelija</a:t>
            </a:r>
            <a:r>
              <a:rPr lang="en-US" sz="2400" i="1" u="sng" dirty="0" smtClean="0"/>
              <a:t> </a:t>
            </a:r>
            <a:r>
              <a:rPr lang="hr-HR" sz="2400" i="1" u="sng" dirty="0" smtClean="0"/>
              <a:t>(</a:t>
            </a:r>
            <a:r>
              <a:rPr lang="hr-HR" sz="2400" i="1" u="sng" dirty="0" err="1" smtClean="0"/>
              <a:t>eng</a:t>
            </a:r>
            <a:r>
              <a:rPr lang="hr-HR" sz="2400" i="1" u="sng" dirty="0" smtClean="0"/>
              <a:t>:</a:t>
            </a:r>
            <a:r>
              <a:rPr lang="en-US" sz="2400" i="1" u="sng" dirty="0" smtClean="0"/>
              <a:t>constant-head</a:t>
            </a:r>
            <a:r>
              <a:rPr lang="hr-HR" sz="2400" i="1" u="sng" dirty="0" smtClean="0"/>
              <a:t>) sa konstantom </a:t>
            </a:r>
            <a:r>
              <a:rPr lang="hr-HR" sz="2400" i="1" u="sng" dirty="0" err="1" smtClean="0"/>
              <a:t>piezometarskom</a:t>
            </a:r>
            <a:r>
              <a:rPr lang="hr-HR" sz="2400" i="1" u="sng" dirty="0" smtClean="0"/>
              <a:t> razinom</a:t>
            </a:r>
            <a:r>
              <a:rPr lang="en-US" sz="2400" i="1" u="sng" dirty="0" smtClean="0"/>
              <a:t> </a:t>
            </a:r>
            <a:r>
              <a:rPr lang="hr-HR" sz="2400" dirty="0" smtClean="0"/>
              <a:t>ima poznate vrijednosti </a:t>
            </a:r>
            <a:r>
              <a:rPr lang="hr-HR" sz="2400" dirty="0" err="1" smtClean="0"/>
              <a:t>piezometarskih</a:t>
            </a:r>
            <a:r>
              <a:rPr lang="hr-HR" sz="2400" dirty="0" smtClean="0"/>
              <a:t> razina u ćeliji</a:t>
            </a:r>
            <a:r>
              <a:rPr lang="en-US" sz="2400" dirty="0" smtClean="0"/>
              <a:t> (</a:t>
            </a:r>
            <a:r>
              <a:rPr lang="hr-HR" sz="2400" dirty="0" smtClean="0"/>
              <a:t>čvoru</a:t>
            </a:r>
            <a:r>
              <a:rPr lang="en-US" sz="2400" dirty="0" smtClean="0"/>
              <a:t>)</a:t>
            </a:r>
            <a:r>
              <a:rPr lang="hr-HR" sz="2400" dirty="0" smtClean="0"/>
              <a:t>.</a:t>
            </a:r>
            <a:r>
              <a:rPr lang="en-US" sz="2400" dirty="0" smtClean="0"/>
              <a:t> </a:t>
            </a:r>
            <a:r>
              <a:rPr lang="hr-HR" sz="2400" dirty="0" smtClean="0"/>
              <a:t>Ovisno o danom rubnom uvjetu, vrijednosti mogu varirati u vremenu (</a:t>
            </a:r>
            <a:r>
              <a:rPr lang="hr-HR" sz="2400" dirty="0" err="1" smtClean="0"/>
              <a:t>nestacionarno</a:t>
            </a:r>
            <a:r>
              <a:rPr lang="hr-HR" sz="2400" dirty="0" smtClean="0"/>
              <a:t>)</a:t>
            </a:r>
            <a:r>
              <a:rPr lang="en-US" sz="2400" dirty="0" smtClean="0"/>
              <a:t>. 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i="1" u="sng" dirty="0" smtClean="0"/>
              <a:t>N</a:t>
            </a:r>
            <a:r>
              <a:rPr lang="en-US" sz="2400" i="1" u="sng" dirty="0" smtClean="0"/>
              <a:t>o-flow </a:t>
            </a:r>
            <a:r>
              <a:rPr lang="hr-HR" sz="2400" i="1" u="sng" dirty="0" smtClean="0"/>
              <a:t>ćelija</a:t>
            </a:r>
            <a:r>
              <a:rPr lang="en-US" sz="2400" i="1" u="sng" dirty="0" smtClean="0"/>
              <a:t> </a:t>
            </a:r>
            <a:r>
              <a:rPr lang="hr-HR" sz="2400" dirty="0" smtClean="0"/>
              <a:t> znači da</a:t>
            </a:r>
            <a:r>
              <a:rPr lang="en-US" sz="2400" dirty="0" smtClean="0"/>
              <a:t> </a:t>
            </a:r>
            <a:r>
              <a:rPr lang="hr-HR" sz="2400" dirty="0" smtClean="0"/>
              <a:t>nije dozvoljen protok kroz njene rubove</a:t>
            </a:r>
            <a:r>
              <a:rPr lang="en-US" sz="2400" dirty="0" smtClean="0"/>
              <a:t>.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Možemo koristiti </a:t>
            </a:r>
            <a:r>
              <a:rPr lang="hr-HR" sz="2400" dirty="0" smtClean="0">
                <a:solidFill>
                  <a:srgbClr val="00B0F0"/>
                </a:solidFill>
              </a:rPr>
              <a:t>sliku</a:t>
            </a:r>
            <a:r>
              <a:rPr lang="en-US" sz="2400" dirty="0" smtClean="0">
                <a:solidFill>
                  <a:srgbClr val="00B0F0"/>
                </a:solidFill>
              </a:rPr>
              <a:t> </a:t>
            </a:r>
            <a:r>
              <a:rPr lang="hr-HR" sz="2400" dirty="0" smtClean="0"/>
              <a:t>4</a:t>
            </a:r>
            <a:r>
              <a:rPr lang="en-US" sz="2400" dirty="0" smtClean="0"/>
              <a:t> </a:t>
            </a:r>
            <a:r>
              <a:rPr lang="hr-HR" sz="2400" dirty="0" smtClean="0"/>
              <a:t>za ilustraciju implementacije spomenutih rubnih uvjeta</a:t>
            </a:r>
            <a:r>
              <a:rPr lang="en-US" sz="2400" dirty="0" smtClean="0"/>
              <a:t>. </a:t>
            </a:r>
            <a:r>
              <a:rPr lang="hr-HR" sz="2400" dirty="0" smtClean="0"/>
              <a:t>Pretpostavljamo da je centralna ćelija</a:t>
            </a:r>
            <a:r>
              <a:rPr lang="en-US" sz="2400" dirty="0" smtClean="0"/>
              <a:t> (</a:t>
            </a:r>
            <a:r>
              <a:rPr lang="en-US" sz="2400" i="1" dirty="0" err="1" smtClean="0"/>
              <a:t>i</a:t>
            </a:r>
            <a:r>
              <a:rPr lang="en-US" sz="2400" i="1" dirty="0" smtClean="0"/>
              <a:t>, j</a:t>
            </a:r>
            <a:r>
              <a:rPr lang="en-US" sz="2400" dirty="0" smtClean="0"/>
              <a:t>)</a:t>
            </a:r>
            <a:r>
              <a:rPr lang="en-US" sz="2400" i="1" dirty="0" smtClean="0"/>
              <a:t> </a:t>
            </a:r>
            <a:r>
              <a:rPr lang="hr-HR" sz="2400" dirty="0" smtClean="0"/>
              <a:t>PPR</a:t>
            </a:r>
            <a:r>
              <a:rPr lang="en-US" sz="2400" dirty="0" smtClean="0"/>
              <a:t> </a:t>
            </a:r>
            <a:r>
              <a:rPr lang="hr-HR" sz="2400" dirty="0" smtClean="0"/>
              <a:t>ćelija</a:t>
            </a:r>
            <a:r>
              <a:rPr lang="en-US" sz="2400" dirty="0" smtClean="0"/>
              <a:t>,</a:t>
            </a:r>
            <a:r>
              <a:rPr lang="hr-HR" sz="2400" dirty="0" smtClean="0"/>
              <a:t> dok je susjedna ćelija sa lijeve strane </a:t>
            </a:r>
            <a:r>
              <a:rPr lang="en-US" sz="2400" dirty="0" smtClean="0"/>
              <a:t>(</a:t>
            </a:r>
            <a:r>
              <a:rPr lang="en-US" sz="2400" i="1" dirty="0" err="1" smtClean="0"/>
              <a:t>i</a:t>
            </a:r>
            <a:r>
              <a:rPr lang="en-US" sz="2400" i="1" dirty="0" smtClean="0"/>
              <a:t> − 1, j</a:t>
            </a:r>
            <a:r>
              <a:rPr lang="en-US" sz="2400" dirty="0" smtClean="0"/>
              <a:t>)</a:t>
            </a:r>
            <a:r>
              <a:rPr lang="en-US" sz="2400" i="1" dirty="0" smtClean="0"/>
              <a:t> </a:t>
            </a:r>
            <a:r>
              <a:rPr lang="hr-HR" sz="2400" i="1" dirty="0" smtClean="0"/>
              <a:t>“</a:t>
            </a:r>
            <a:r>
              <a:rPr lang="en-US" sz="2400" i="1" dirty="0" smtClean="0"/>
              <a:t>constant-head</a:t>
            </a:r>
            <a:r>
              <a:rPr lang="hr-HR" sz="2400" i="1" dirty="0" smtClean="0"/>
              <a:t>”</a:t>
            </a:r>
            <a:r>
              <a:rPr lang="en-US" sz="2400" i="1" dirty="0" smtClean="0"/>
              <a:t> </a:t>
            </a:r>
            <a:r>
              <a:rPr lang="hr-HR" sz="2400" dirty="0" smtClean="0"/>
              <a:t>ćelija</a:t>
            </a:r>
            <a:r>
              <a:rPr lang="en-US" sz="2400" i="1" dirty="0" smtClean="0"/>
              <a:t>. </a:t>
            </a:r>
            <a:r>
              <a:rPr lang="hr-HR" sz="2400" dirty="0" smtClean="0"/>
              <a:t>Protok (</a:t>
            </a:r>
            <a:r>
              <a:rPr lang="hr-HR" sz="2400" i="1" dirty="0" err="1" smtClean="0"/>
              <a:t>Q</a:t>
            </a:r>
            <a:r>
              <a:rPr lang="hr-HR" sz="2400" i="1" baseline="-25000" dirty="0" err="1" smtClean="0"/>
              <a:t>x</a:t>
            </a:r>
            <a:r>
              <a:rPr lang="hr-HR" sz="2400" dirty="0" smtClean="0"/>
              <a:t>)</a:t>
            </a:r>
            <a:r>
              <a:rPr lang="hr-HR" sz="2400" i="1" baseline="-25000" dirty="0" smtClean="0"/>
              <a:t>i−1/</a:t>
            </a:r>
            <a:r>
              <a:rPr lang="en-US" sz="2400" baseline="-25000" dirty="0" smtClean="0"/>
              <a:t>2 </a:t>
            </a:r>
            <a:r>
              <a:rPr lang="en-US" sz="2400" i="1" baseline="-25000" dirty="0" smtClean="0"/>
              <a:t>,j </a:t>
            </a:r>
            <a:r>
              <a:rPr lang="hr-HR" sz="2400" dirty="0" smtClean="0"/>
              <a:t>u</a:t>
            </a:r>
            <a:r>
              <a:rPr lang="en-US" sz="2400" dirty="0" smtClean="0"/>
              <a:t> </a:t>
            </a:r>
            <a:r>
              <a:rPr lang="hr-HR" sz="2400" dirty="0" smtClean="0"/>
              <a:t>izrazu </a:t>
            </a:r>
            <a:r>
              <a:rPr lang="en-US" sz="2400" dirty="0" smtClean="0">
                <a:solidFill>
                  <a:srgbClr val="00B0F0"/>
                </a:solidFill>
              </a:rPr>
              <a:t>17</a:t>
            </a:r>
            <a:r>
              <a:rPr lang="en-US" sz="2400" dirty="0" smtClean="0"/>
              <a:t> </a:t>
            </a:r>
            <a:r>
              <a:rPr lang="hr-HR" sz="2400" dirty="0" smtClean="0"/>
              <a:t>je izražen s prvom jednadžbom izraza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B0F0"/>
                </a:solidFill>
              </a:rPr>
              <a:t>18</a:t>
            </a:r>
            <a:r>
              <a:rPr lang="en-US" sz="2400" dirty="0" smtClean="0"/>
              <a:t>, </a:t>
            </a:r>
            <a:r>
              <a:rPr lang="hr-HR" sz="2400" dirty="0" smtClean="0"/>
              <a:t>gdje je </a:t>
            </a:r>
            <a:r>
              <a:rPr lang="hr-HR" sz="2400" i="1" dirty="0" err="1" smtClean="0"/>
              <a:t>h</a:t>
            </a:r>
            <a:r>
              <a:rPr lang="hr-HR" sz="2400" i="1" baseline="30000" dirty="0" err="1" smtClean="0"/>
              <a:t>k</a:t>
            </a:r>
            <a:r>
              <a:rPr lang="hr-HR" sz="2400" i="1" baseline="30000" dirty="0" smtClean="0"/>
              <a:t>+1</a:t>
            </a:r>
            <a:r>
              <a:rPr lang="en-US" sz="2400" i="1" baseline="-25000" dirty="0" smtClean="0"/>
              <a:t>i−1,j </a:t>
            </a:r>
            <a:r>
              <a:rPr lang="hr-HR" sz="2400" dirty="0" smtClean="0"/>
              <a:t>zamijenjen</a:t>
            </a:r>
            <a:r>
              <a:rPr lang="en-US" sz="2400" dirty="0" smtClean="0"/>
              <a:t> </a:t>
            </a:r>
            <a:r>
              <a:rPr lang="hr-HR" sz="2400" dirty="0" smtClean="0"/>
              <a:t>sa poznatom vrijednosti </a:t>
            </a:r>
            <a:r>
              <a:rPr lang="hr-HR" sz="2400" dirty="0" err="1" smtClean="0"/>
              <a:t>piezometarske</a:t>
            </a:r>
            <a:r>
              <a:rPr lang="hr-HR" sz="2400" dirty="0" smtClean="0"/>
              <a:t> razine na rubu</a:t>
            </a:r>
            <a:r>
              <a:rPr lang="en-US" sz="2400" dirty="0" smtClean="0"/>
              <a:t>. </a:t>
            </a:r>
            <a:endParaRPr lang="hr-H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3245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MKD – Rubovi i rubni uvjeti</a:t>
            </a:r>
            <a:endParaRPr lang="hr-HR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0" y="476672"/>
            <a:ext cx="932452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Ukoliko je ćelija sa lijeve strane </a:t>
            </a:r>
            <a:r>
              <a:rPr lang="en-US" sz="2400" i="1" dirty="0" smtClean="0"/>
              <a:t>no-flow</a:t>
            </a:r>
            <a:r>
              <a:rPr lang="hr-HR" sz="2400" dirty="0" smtClean="0"/>
              <a:t> ćelija</a:t>
            </a:r>
            <a:r>
              <a:rPr lang="en-US" sz="2400" dirty="0" smtClean="0"/>
              <a:t>, </a:t>
            </a:r>
            <a:r>
              <a:rPr lang="hr-HR" sz="2400" dirty="0" smtClean="0"/>
              <a:t>jednostavno se postavlja (</a:t>
            </a:r>
            <a:r>
              <a:rPr lang="hr-HR" sz="2400" i="1" dirty="0" err="1" smtClean="0"/>
              <a:t>Q</a:t>
            </a:r>
            <a:r>
              <a:rPr lang="hr-HR" sz="2400" i="1" baseline="-25000" dirty="0" err="1" smtClean="0"/>
              <a:t>x</a:t>
            </a:r>
            <a:r>
              <a:rPr lang="hr-HR" sz="2400" dirty="0" smtClean="0"/>
              <a:t>)</a:t>
            </a:r>
            <a:r>
              <a:rPr lang="hr-HR" sz="2400" i="1" baseline="-25000" dirty="0" smtClean="0"/>
              <a:t>i−1/</a:t>
            </a:r>
            <a:r>
              <a:rPr lang="en-US" sz="2400" baseline="-25000" dirty="0" smtClean="0"/>
              <a:t>2 </a:t>
            </a:r>
            <a:r>
              <a:rPr lang="en-US" sz="2400" i="1" baseline="-25000" dirty="0" smtClean="0"/>
              <a:t>,j </a:t>
            </a:r>
            <a:r>
              <a:rPr lang="hr-HR" sz="2400" dirty="0" smtClean="0"/>
              <a:t>= </a:t>
            </a:r>
            <a:r>
              <a:rPr lang="en-US" sz="2400" dirty="0" smtClean="0"/>
              <a:t>0 </a:t>
            </a:r>
            <a:r>
              <a:rPr lang="hr-HR" sz="2400" dirty="0" smtClean="0"/>
              <a:t>u</a:t>
            </a:r>
            <a:r>
              <a:rPr lang="en-US" sz="2400" i="1" dirty="0" smtClean="0"/>
              <a:t> </a:t>
            </a:r>
            <a:r>
              <a:rPr lang="hr-HR" sz="2400" dirty="0" smtClean="0"/>
              <a:t>izraz</a:t>
            </a:r>
            <a:r>
              <a:rPr lang="hr-HR" sz="2400" i="1" dirty="0" smtClean="0"/>
              <a:t> </a:t>
            </a:r>
            <a:r>
              <a:rPr lang="en-US" sz="2400" dirty="0" smtClean="0">
                <a:solidFill>
                  <a:srgbClr val="00B0F0"/>
                </a:solidFill>
              </a:rPr>
              <a:t>17</a:t>
            </a:r>
            <a:r>
              <a:rPr lang="en-US" sz="2400" i="1" dirty="0" smtClean="0"/>
              <a:t>. </a:t>
            </a:r>
            <a:r>
              <a:rPr lang="hr-HR" sz="2400" dirty="0" smtClean="0"/>
              <a:t>Jednadžba konačnih diferencija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B0F0"/>
                </a:solidFill>
              </a:rPr>
              <a:t>17</a:t>
            </a:r>
            <a:r>
              <a:rPr lang="en-US" sz="2400" dirty="0" smtClean="0"/>
              <a:t> </a:t>
            </a:r>
            <a:r>
              <a:rPr lang="hr-HR" sz="2400" dirty="0" smtClean="0"/>
              <a:t>dalje nije primjenjiva za te rubne ćelije</a:t>
            </a:r>
            <a:r>
              <a:rPr lang="en-US" sz="2400" dirty="0" smtClean="0"/>
              <a:t>, </a:t>
            </a:r>
            <a:r>
              <a:rPr lang="hr-HR" sz="2400" dirty="0" smtClean="0"/>
              <a:t>budući da u njima nema nepoznate vrijednosti varijable koje bi trebalo proračunati</a:t>
            </a:r>
            <a:r>
              <a:rPr lang="en-US" sz="2400" dirty="0" smtClean="0"/>
              <a:t>. 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Konačno</a:t>
            </a:r>
            <a:r>
              <a:rPr lang="en-US" sz="2400" dirty="0" smtClean="0"/>
              <a:t>, </a:t>
            </a:r>
            <a:r>
              <a:rPr lang="hr-HR" sz="2400" dirty="0" smtClean="0"/>
              <a:t>ćelije koje se nalaze izvan ruba nazivaju se </a:t>
            </a:r>
            <a:r>
              <a:rPr lang="hr-HR" sz="2400" i="1" u="sng" dirty="0" smtClean="0"/>
              <a:t>neaktivne ćelije</a:t>
            </a:r>
            <a:r>
              <a:rPr lang="en-US" sz="2400" dirty="0" smtClean="0"/>
              <a:t>, </a:t>
            </a:r>
            <a:r>
              <a:rPr lang="hr-HR" sz="2400" dirty="0" smtClean="0"/>
              <a:t>budući da nema nikakvih proračunskih zahtjeva za njih</a:t>
            </a:r>
            <a:r>
              <a:rPr lang="en-US" sz="2400" dirty="0" smtClean="0"/>
              <a:t>.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Ostale rubne uvjete moguće je modelirati na sličan način</a:t>
            </a:r>
            <a:r>
              <a:rPr lang="en-US" sz="2400" dirty="0" smtClean="0"/>
              <a:t>. </a:t>
            </a:r>
            <a:r>
              <a:rPr lang="hr-HR" sz="2400" dirty="0" smtClean="0"/>
              <a:t>Primjerice</a:t>
            </a:r>
            <a:r>
              <a:rPr lang="en-US" sz="2400" dirty="0" smtClean="0"/>
              <a:t>,</a:t>
            </a:r>
          </a:p>
          <a:p>
            <a:r>
              <a:rPr lang="hr-HR" sz="2400" dirty="0" smtClean="0"/>
              <a:t>ćelija</a:t>
            </a:r>
            <a:r>
              <a:rPr lang="en-US" sz="2400" i="1" dirty="0" smtClean="0"/>
              <a:t> </a:t>
            </a:r>
            <a:r>
              <a:rPr lang="hr-HR" sz="2400" i="1" dirty="0" smtClean="0"/>
              <a:t>sa konstantnim protokom </a:t>
            </a:r>
            <a:r>
              <a:rPr lang="hr-HR" sz="2400" dirty="0" smtClean="0"/>
              <a:t>(</a:t>
            </a:r>
            <a:r>
              <a:rPr lang="hr-HR" sz="2400" i="1" dirty="0" err="1" smtClean="0"/>
              <a:t>eng</a:t>
            </a:r>
            <a:r>
              <a:rPr lang="hr-HR" sz="2400" i="1" dirty="0" smtClean="0"/>
              <a:t>: </a:t>
            </a:r>
            <a:r>
              <a:rPr lang="en-US" sz="2400" i="1" dirty="0" smtClean="0"/>
              <a:t>constant-flow</a:t>
            </a:r>
            <a:r>
              <a:rPr lang="hr-HR" sz="2400" dirty="0" smtClean="0"/>
              <a:t>)</a:t>
            </a:r>
            <a:r>
              <a:rPr lang="en-US" sz="2400" i="1" dirty="0" smtClean="0"/>
              <a:t> </a:t>
            </a:r>
            <a:r>
              <a:rPr lang="hr-HR" sz="2400" dirty="0" smtClean="0"/>
              <a:t>može se primijeniti</a:t>
            </a:r>
            <a:r>
              <a:rPr lang="en-US" sz="2400" dirty="0" smtClean="0"/>
              <a:t> </a:t>
            </a:r>
            <a:r>
              <a:rPr lang="hr-HR" sz="2400" dirty="0" smtClean="0"/>
              <a:t>za rub s poznatim</a:t>
            </a:r>
            <a:r>
              <a:rPr lang="en-US" sz="2400" dirty="0" smtClean="0"/>
              <a:t> </a:t>
            </a:r>
            <a:r>
              <a:rPr lang="hr-HR" sz="2400" dirty="0" smtClean="0"/>
              <a:t>normalnim specifičnim protokom</a:t>
            </a:r>
            <a:r>
              <a:rPr lang="en-US" sz="2400" dirty="0" smtClean="0"/>
              <a:t>(</a:t>
            </a:r>
            <a:r>
              <a:rPr lang="hr-HR" sz="2400" dirty="0" smtClean="0"/>
              <a:t>različitim od nule</a:t>
            </a:r>
            <a:r>
              <a:rPr lang="en-US" sz="2400" dirty="0" smtClean="0"/>
              <a:t>)</a:t>
            </a:r>
            <a:r>
              <a:rPr lang="hr-HR" sz="2400" dirty="0" smtClean="0"/>
              <a:t> </a:t>
            </a:r>
            <a:r>
              <a:rPr lang="hr-HR" sz="2400" i="1" dirty="0" err="1" smtClean="0"/>
              <a:t>q</a:t>
            </a:r>
            <a:r>
              <a:rPr lang="hr-HR" sz="2400" i="1" baseline="-25000" dirty="0" err="1" smtClean="0"/>
              <a:t>n</a:t>
            </a:r>
            <a:r>
              <a:rPr lang="hr-HR" sz="2400" i="1" dirty="0" smtClean="0"/>
              <a:t>.</a:t>
            </a:r>
          </a:p>
          <a:p>
            <a:endParaRPr lang="hr-HR" sz="1200" i="1" dirty="0" smtClean="0"/>
          </a:p>
          <a:p>
            <a:r>
              <a:rPr lang="hr-HR" sz="2400" dirty="0" smtClean="0"/>
              <a:t>Tada protok (</a:t>
            </a:r>
            <a:r>
              <a:rPr lang="hr-HR" sz="2400" i="1" dirty="0" err="1" smtClean="0"/>
              <a:t>Q</a:t>
            </a:r>
            <a:r>
              <a:rPr lang="hr-HR" sz="2400" i="1" baseline="-25000" dirty="0" err="1" smtClean="0"/>
              <a:t>x</a:t>
            </a:r>
            <a:r>
              <a:rPr lang="hr-HR" sz="2400" dirty="0" smtClean="0"/>
              <a:t>)</a:t>
            </a:r>
            <a:r>
              <a:rPr lang="hr-HR" sz="2400" i="1" baseline="-25000" dirty="0" smtClean="0"/>
              <a:t>i−1/</a:t>
            </a:r>
            <a:r>
              <a:rPr lang="en-US" sz="2400" baseline="-25000" dirty="0" smtClean="0"/>
              <a:t>2 </a:t>
            </a:r>
            <a:r>
              <a:rPr lang="en-US" sz="2400" i="1" baseline="-25000" dirty="0" smtClean="0"/>
              <a:t>,j </a:t>
            </a:r>
            <a:r>
              <a:rPr lang="hr-HR" sz="2400" dirty="0" smtClean="0"/>
              <a:t> u izrazu</a:t>
            </a:r>
            <a:r>
              <a:rPr lang="en-US" sz="2400" dirty="0" smtClean="0"/>
              <a:t> </a:t>
            </a:r>
            <a:r>
              <a:rPr lang="hr-HR" sz="2400" dirty="0" smtClean="0">
                <a:solidFill>
                  <a:srgbClr val="00B0F0"/>
                </a:solidFill>
              </a:rPr>
              <a:t>17, </a:t>
            </a:r>
            <a:r>
              <a:rPr lang="hr-HR" sz="2400" dirty="0" smtClean="0"/>
              <a:t>kao</a:t>
            </a:r>
            <a:r>
              <a:rPr lang="en-US" sz="2400" i="1" dirty="0" smtClean="0"/>
              <a:t> </a:t>
            </a:r>
            <a:r>
              <a:rPr lang="hr-HR" sz="2400" dirty="0" smtClean="0"/>
              <a:t>doprinos iz ćelije sa konstantnim protokom</a:t>
            </a:r>
            <a:r>
              <a:rPr lang="en-US" sz="2400" dirty="0" smtClean="0"/>
              <a:t> (</a:t>
            </a:r>
            <a:r>
              <a:rPr lang="en-US" sz="2400" i="1" dirty="0" err="1" smtClean="0"/>
              <a:t>i</a:t>
            </a:r>
            <a:r>
              <a:rPr lang="en-US" sz="2400" i="1" dirty="0" smtClean="0"/>
              <a:t> − 1, j</a:t>
            </a:r>
            <a:r>
              <a:rPr lang="en-US" sz="2400" dirty="0" smtClean="0"/>
              <a:t>)</a:t>
            </a:r>
            <a:r>
              <a:rPr lang="en-US" sz="2400" i="1" dirty="0" smtClean="0"/>
              <a:t> </a:t>
            </a:r>
            <a:r>
              <a:rPr lang="hr-HR" sz="2400" dirty="0" smtClean="0"/>
              <a:t>u susjednu PPR ćeliju </a:t>
            </a:r>
            <a:r>
              <a:rPr lang="en-US" sz="2400" dirty="0" smtClean="0"/>
              <a:t>(</a:t>
            </a:r>
            <a:r>
              <a:rPr lang="en-US" sz="2400" i="1" dirty="0" err="1" smtClean="0"/>
              <a:t>i</a:t>
            </a:r>
            <a:r>
              <a:rPr lang="en-US" sz="2400" i="1" dirty="0" smtClean="0"/>
              <a:t>, j</a:t>
            </a:r>
            <a:r>
              <a:rPr lang="en-US" sz="2400" dirty="0" smtClean="0"/>
              <a:t>)</a:t>
            </a:r>
            <a:r>
              <a:rPr lang="hr-HR" sz="2400" dirty="0" smtClean="0"/>
              <a:t>, poprima vrijednost:</a:t>
            </a:r>
          </a:p>
          <a:p>
            <a:endParaRPr lang="hr-HR" sz="2400" baseline="-25000" dirty="0" smtClean="0"/>
          </a:p>
          <a:p>
            <a:endParaRPr lang="hr-HR" sz="2400" baseline="-25000" dirty="0" smtClean="0"/>
          </a:p>
          <a:p>
            <a:endParaRPr lang="hr-HR" sz="2400" baseline="-25000" dirty="0" smtClean="0"/>
          </a:p>
          <a:p>
            <a:r>
              <a:rPr lang="hr-HR" sz="2400" dirty="0" smtClean="0"/>
              <a:t>gdje je</a:t>
            </a:r>
            <a:r>
              <a:rPr lang="en-US" sz="2400" dirty="0" smtClean="0"/>
              <a:t> </a:t>
            </a:r>
            <a:r>
              <a:rPr lang="en-US" sz="2400" i="1" dirty="0" err="1" smtClean="0"/>
              <a:t>q</a:t>
            </a:r>
            <a:r>
              <a:rPr lang="en-US" sz="2400" i="1" baseline="-25000" dirty="0" err="1" smtClean="0"/>
              <a:t>x</a:t>
            </a:r>
            <a:r>
              <a:rPr lang="en-US" sz="2400" i="1" dirty="0" smtClean="0"/>
              <a:t> </a:t>
            </a:r>
            <a:r>
              <a:rPr lang="en-US" sz="2400" dirty="0" smtClean="0"/>
              <a:t>x-</a:t>
            </a:r>
            <a:r>
              <a:rPr lang="hr-HR" sz="2400" dirty="0" smtClean="0"/>
              <a:t>komponenta</a:t>
            </a:r>
            <a:r>
              <a:rPr lang="en-US" sz="2400" dirty="0" smtClean="0"/>
              <a:t> </a:t>
            </a:r>
            <a:r>
              <a:rPr lang="hr-HR" sz="2400" dirty="0" smtClean="0"/>
              <a:t>od</a:t>
            </a:r>
            <a:r>
              <a:rPr lang="en-US" sz="2400" dirty="0" smtClean="0"/>
              <a:t> </a:t>
            </a:r>
            <a:r>
              <a:rPr lang="en-US" sz="2400" i="1" dirty="0" err="1" smtClean="0"/>
              <a:t>q</a:t>
            </a:r>
            <a:r>
              <a:rPr lang="en-US" sz="2400" i="1" baseline="-25000" dirty="0" err="1" smtClean="0"/>
              <a:t>n</a:t>
            </a:r>
            <a:r>
              <a:rPr lang="en-US" sz="2400" i="1" dirty="0" smtClean="0"/>
              <a:t> </a:t>
            </a:r>
            <a:r>
              <a:rPr lang="hr-HR" sz="2400" dirty="0" smtClean="0"/>
              <a:t>a</a:t>
            </a:r>
            <a:r>
              <a:rPr lang="en-US" sz="2400" i="1" dirty="0" smtClean="0"/>
              <a:t> B </a:t>
            </a:r>
            <a:r>
              <a:rPr lang="hr-HR" sz="2400" dirty="0" smtClean="0"/>
              <a:t>debljina </a:t>
            </a:r>
            <a:r>
              <a:rPr lang="hr-HR" sz="2400" dirty="0" err="1" smtClean="0"/>
              <a:t>vodonosnika</a:t>
            </a:r>
            <a:r>
              <a:rPr lang="en-US" sz="2400" i="1" dirty="0" smtClean="0"/>
              <a:t>.</a:t>
            </a:r>
            <a:endParaRPr lang="hr-HR" sz="2400" baseline="-250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8316416" y="5157192"/>
            <a:ext cx="8275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>
                <a:solidFill>
                  <a:srgbClr val="00B0F0"/>
                </a:solidFill>
              </a:rPr>
              <a:t>(22)</a:t>
            </a:r>
            <a:endParaRPr lang="hr-HR" sz="2800" dirty="0">
              <a:solidFill>
                <a:srgbClr val="00B0F0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5230605"/>
              </p:ext>
            </p:extLst>
          </p:nvPr>
        </p:nvGraphicFramePr>
        <p:xfrm>
          <a:off x="251520" y="5229200"/>
          <a:ext cx="2160587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6" name="Equation" r:id="rId3" imgW="1459866" imgH="393529" progId="Equation.DSMT4">
                  <p:embed/>
                </p:oleObj>
              </mc:Choice>
              <mc:Fallback>
                <p:oleObj name="Equation" r:id="rId3" imgW="1459866" imgH="393529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5229200"/>
                        <a:ext cx="2160587" cy="582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3245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MKD – Rubovi i rubni uvjeti</a:t>
            </a:r>
            <a:endParaRPr lang="hr-HR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0" y="476672"/>
            <a:ext cx="932452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Ukoliko je </a:t>
            </a:r>
            <a:r>
              <a:rPr lang="hr-HR" sz="2400" dirty="0" err="1" smtClean="0"/>
              <a:t>vodonosnik</a:t>
            </a:r>
            <a:r>
              <a:rPr lang="hr-HR" sz="2400" dirty="0" smtClean="0"/>
              <a:t> povezan sa otvorenim vodotokom kroz polupropusno dno </a:t>
            </a:r>
            <a:r>
              <a:rPr lang="en-US" sz="2400" dirty="0" smtClean="0"/>
              <a:t>, </a:t>
            </a:r>
            <a:r>
              <a:rPr lang="hr-HR" sz="2400" dirty="0" smtClean="0"/>
              <a:t>doprinos komunikaciji vode iz i u vodotok je proporcionalan</a:t>
            </a:r>
            <a:r>
              <a:rPr lang="en-US" sz="2400" dirty="0" smtClean="0"/>
              <a:t> </a:t>
            </a:r>
            <a:r>
              <a:rPr lang="hr-HR" sz="2400" dirty="0" smtClean="0"/>
              <a:t>razlici </a:t>
            </a:r>
            <a:r>
              <a:rPr lang="hr-HR" sz="2400" dirty="0" err="1" smtClean="0"/>
              <a:t>piezometarskih</a:t>
            </a:r>
            <a:r>
              <a:rPr lang="hr-HR" sz="2400" dirty="0" smtClean="0"/>
              <a:t> razina</a:t>
            </a:r>
            <a:r>
              <a:rPr lang="en-US" sz="2400" dirty="0" smtClean="0"/>
              <a:t> </a:t>
            </a:r>
            <a:r>
              <a:rPr lang="hr-HR" sz="2400" dirty="0" smtClean="0"/>
              <a:t>između rijeke i susjedne ćelije</a:t>
            </a:r>
            <a:r>
              <a:rPr lang="en-US" sz="2400" dirty="0" smtClean="0"/>
              <a:t>. </a:t>
            </a:r>
            <a:r>
              <a:rPr lang="hr-HR" sz="2400" dirty="0" smtClean="0"/>
              <a:t>To vodi i do novog (trećeg) tipa rubnog uvjeta, </a:t>
            </a:r>
            <a:r>
              <a:rPr lang="hr-HR" sz="2400" dirty="0" err="1" smtClean="0"/>
              <a:t>tzv</a:t>
            </a:r>
            <a:r>
              <a:rPr lang="hr-HR" sz="2400" dirty="0" smtClean="0"/>
              <a:t>. </a:t>
            </a:r>
            <a:r>
              <a:rPr lang="en-US" sz="2400" i="1" dirty="0" smtClean="0"/>
              <a:t>Robin</a:t>
            </a:r>
            <a:r>
              <a:rPr lang="hr-HR" sz="2400" i="1" dirty="0" err="1" smtClean="0"/>
              <a:t>ov</a:t>
            </a:r>
            <a:r>
              <a:rPr lang="en-US" sz="2400" dirty="0" smtClean="0"/>
              <a:t> </a:t>
            </a:r>
            <a:r>
              <a:rPr lang="hr-HR" sz="2400" dirty="0" smtClean="0"/>
              <a:t>rubni uvjet:</a:t>
            </a:r>
            <a:endParaRPr lang="hr-HR" sz="2400" baseline="-25000" dirty="0" smtClean="0"/>
          </a:p>
          <a:p>
            <a:endParaRPr lang="hr-HR" sz="2400" baseline="-25000" dirty="0" smtClean="0"/>
          </a:p>
          <a:p>
            <a:endParaRPr lang="hr-HR" sz="2400" baseline="-25000" dirty="0" smtClean="0"/>
          </a:p>
          <a:p>
            <a:endParaRPr lang="hr-HR" sz="2400" baseline="-25000" dirty="0" smtClean="0"/>
          </a:p>
          <a:p>
            <a:endParaRPr lang="hr-HR" sz="2400" baseline="-25000" dirty="0" smtClean="0"/>
          </a:p>
          <a:p>
            <a:r>
              <a:rPr lang="hr-HR" sz="2400" dirty="0" smtClean="0"/>
              <a:t>gdje je</a:t>
            </a:r>
            <a:r>
              <a:rPr lang="en-US" sz="2400" dirty="0" smtClean="0"/>
              <a:t> </a:t>
            </a:r>
            <a:r>
              <a:rPr lang="en-US" sz="2400" i="1" dirty="0" err="1" smtClean="0"/>
              <a:t>h</a:t>
            </a:r>
            <a:r>
              <a:rPr lang="en-US" sz="2400" i="1" baseline="-25000" dirty="0" err="1" smtClean="0"/>
              <a:t>R</a:t>
            </a:r>
            <a:r>
              <a:rPr lang="en-US" sz="2400" i="1" dirty="0" smtClean="0"/>
              <a:t> </a:t>
            </a:r>
            <a:r>
              <a:rPr lang="hr-HR" sz="2400" dirty="0" err="1" smtClean="0"/>
              <a:t>piezometarska</a:t>
            </a:r>
            <a:r>
              <a:rPr lang="hr-HR" sz="2400" dirty="0" smtClean="0"/>
              <a:t> razina u rijeci (vodno lice)</a:t>
            </a:r>
            <a:r>
              <a:rPr lang="en-US" sz="2400" dirty="0" smtClean="0"/>
              <a:t>, </a:t>
            </a:r>
            <a:r>
              <a:rPr lang="en-US" sz="2400" i="1" dirty="0" err="1" smtClean="0"/>
              <a:t>c</a:t>
            </a:r>
            <a:r>
              <a:rPr lang="en-US" sz="2400" i="1" baseline="-25000" dirty="0" err="1" smtClean="0"/>
              <a:t>r</a:t>
            </a:r>
            <a:r>
              <a:rPr lang="en-US" sz="2400" i="1" dirty="0" smtClean="0"/>
              <a:t> </a:t>
            </a:r>
            <a:r>
              <a:rPr lang="hr-HR" sz="2400" dirty="0" smtClean="0"/>
              <a:t>je koeficijent </a:t>
            </a:r>
          </a:p>
          <a:p>
            <a:r>
              <a:rPr lang="hr-HR" sz="2400" dirty="0" smtClean="0"/>
              <a:t>otpora </a:t>
            </a:r>
            <a:r>
              <a:rPr lang="en-US" sz="2400" dirty="0" smtClean="0"/>
              <a:t>(</a:t>
            </a:r>
            <a:r>
              <a:rPr lang="en-US" sz="2400" dirty="0" err="1" smtClean="0"/>
              <a:t>recipr</a:t>
            </a:r>
            <a:r>
              <a:rPr lang="hr-HR" sz="2400" dirty="0" err="1" smtClean="0"/>
              <a:t>očan</a:t>
            </a:r>
            <a:r>
              <a:rPr lang="en-US" sz="2400" dirty="0" smtClean="0"/>
              <a:t> </a:t>
            </a:r>
            <a:r>
              <a:rPr lang="hr-HR" sz="2400" dirty="0" smtClean="0"/>
              <a:t>propusnosti</a:t>
            </a:r>
            <a:r>
              <a:rPr lang="en-US" sz="2400" dirty="0" smtClean="0"/>
              <a:t>) </a:t>
            </a:r>
            <a:r>
              <a:rPr lang="hr-HR" sz="2400" dirty="0" smtClean="0"/>
              <a:t>polupropusnog sloja između vodotoka i </a:t>
            </a:r>
            <a:r>
              <a:rPr lang="hr-HR" sz="2400" dirty="0" err="1" smtClean="0"/>
              <a:t>vodonosnika</a:t>
            </a:r>
            <a:r>
              <a:rPr lang="hr-HR" sz="2400" dirty="0" smtClean="0"/>
              <a:t>. </a:t>
            </a:r>
            <a:endParaRPr lang="hr-HR" sz="2400" i="1" dirty="0" smtClean="0"/>
          </a:p>
          <a:p>
            <a:endParaRPr lang="hr-HR" sz="1200" i="1" dirty="0" smtClean="0"/>
          </a:p>
          <a:p>
            <a:r>
              <a:rPr lang="hr-HR" sz="2400" dirty="0" smtClean="0"/>
              <a:t>Druge rubne uvjete moguće je modelirati na sličan način</a:t>
            </a:r>
            <a:r>
              <a:rPr lang="en-US" sz="2400" dirty="0" smtClean="0"/>
              <a:t>.</a:t>
            </a:r>
            <a:endParaRPr lang="hr-HR" sz="2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8316416" y="2420888"/>
            <a:ext cx="8275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>
                <a:solidFill>
                  <a:srgbClr val="00B0F0"/>
                </a:solidFill>
              </a:rPr>
              <a:t>(23)</a:t>
            </a:r>
            <a:endParaRPr lang="hr-HR" sz="2800" dirty="0">
              <a:solidFill>
                <a:srgbClr val="00B0F0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179512" y="2420888"/>
          <a:ext cx="28003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0" name="Equation" r:id="rId3" imgW="1866900" imgH="508000" progId="Equation.DSMT4">
                  <p:embed/>
                </p:oleObj>
              </mc:Choice>
              <mc:Fallback>
                <p:oleObj name="Equation" r:id="rId3" imgW="1866900" imgH="5080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2420888"/>
                        <a:ext cx="280035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Metoda konačnih diferencija (MKD)</a:t>
            </a:r>
            <a:endParaRPr lang="hr-HR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0" y="571480"/>
            <a:ext cx="93245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Prvi uobičajeni korak u implementaciji</a:t>
            </a:r>
            <a:r>
              <a:rPr lang="en-US" sz="2400" dirty="0" smtClean="0"/>
              <a:t> </a:t>
            </a:r>
            <a:r>
              <a:rPr lang="hr-HR" sz="2400" dirty="0" smtClean="0"/>
              <a:t>MKD je</a:t>
            </a:r>
            <a:r>
              <a:rPr lang="en-US" sz="2400" dirty="0" smtClean="0"/>
              <a:t> </a:t>
            </a:r>
            <a:r>
              <a:rPr lang="hr-HR" sz="2400" dirty="0" smtClean="0"/>
              <a:t>uspostava </a:t>
            </a:r>
            <a:r>
              <a:rPr lang="hr-HR" sz="2400" dirty="0" err="1" smtClean="0"/>
              <a:t>ortogonalne</a:t>
            </a:r>
            <a:r>
              <a:rPr lang="hr-HR" sz="2400" dirty="0" smtClean="0"/>
              <a:t> proračunske mreže na području modelske domene</a:t>
            </a:r>
            <a:r>
              <a:rPr lang="en-US" sz="2400" dirty="0" smtClean="0"/>
              <a:t>.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>
                <a:solidFill>
                  <a:srgbClr val="00B0F0"/>
                </a:solidFill>
              </a:rPr>
              <a:t>Slika</a:t>
            </a:r>
            <a:r>
              <a:rPr lang="en-US" sz="2400" dirty="0" smtClean="0"/>
              <a:t> </a:t>
            </a:r>
            <a:r>
              <a:rPr lang="hr-HR" sz="2400" dirty="0" smtClean="0">
                <a:solidFill>
                  <a:srgbClr val="00B0F0"/>
                </a:solidFill>
              </a:rPr>
              <a:t>1</a:t>
            </a:r>
            <a:r>
              <a:rPr lang="en-US" sz="2400" dirty="0" smtClean="0"/>
              <a:t> </a:t>
            </a:r>
            <a:r>
              <a:rPr lang="hr-HR" sz="2400" dirty="0" smtClean="0"/>
              <a:t>prezentira proračunsku mrežu</a:t>
            </a:r>
            <a:r>
              <a:rPr lang="en-US" sz="2400" dirty="0" smtClean="0"/>
              <a:t> </a:t>
            </a:r>
            <a:r>
              <a:rPr lang="hr-HR" sz="2400" dirty="0" smtClean="0"/>
              <a:t>za dvodimenzionalnu </a:t>
            </a:r>
            <a:r>
              <a:rPr lang="hr-HR" sz="2400" dirty="0" err="1" smtClean="0"/>
              <a:t>ravninsku</a:t>
            </a:r>
            <a:r>
              <a:rPr lang="hr-HR" sz="2400" dirty="0" smtClean="0"/>
              <a:t> (horizontalnu) domenu</a:t>
            </a:r>
            <a:r>
              <a:rPr lang="en-US" sz="2400" dirty="0" smtClean="0"/>
              <a:t>. </a:t>
            </a:r>
            <a:r>
              <a:rPr lang="hr-HR" sz="2400" dirty="0" smtClean="0"/>
              <a:t>Mreža je dobivena</a:t>
            </a:r>
            <a:r>
              <a:rPr lang="en-US" sz="2400" dirty="0" smtClean="0"/>
              <a:t> </a:t>
            </a:r>
            <a:r>
              <a:rPr lang="hr-HR" sz="2400" dirty="0" smtClean="0"/>
              <a:t>dijeljenjem</a:t>
            </a:r>
            <a:r>
              <a:rPr lang="en-US" sz="2400" dirty="0" smtClean="0"/>
              <a:t> </a:t>
            </a:r>
            <a:r>
              <a:rPr lang="hr-HR" sz="2400" dirty="0" smtClean="0"/>
              <a:t>osi na segmente</a:t>
            </a:r>
            <a:r>
              <a:rPr lang="en-US" sz="2400" dirty="0" smtClean="0"/>
              <a:t> </a:t>
            </a:r>
            <a:r>
              <a:rPr lang="hr-HR" sz="2400" dirty="0" smtClean="0"/>
              <a:t>i iscrtavanjem linija</a:t>
            </a:r>
            <a:r>
              <a:rPr lang="en-US" sz="2400" dirty="0" smtClean="0"/>
              <a:t> </a:t>
            </a:r>
            <a:r>
              <a:rPr lang="en-US" sz="2400" dirty="0" err="1" smtClean="0"/>
              <a:t>paral</a:t>
            </a:r>
            <a:r>
              <a:rPr lang="hr-HR" sz="2400" dirty="0" err="1" smtClean="0"/>
              <a:t>elnih</a:t>
            </a:r>
            <a:r>
              <a:rPr lang="hr-HR" sz="2400" dirty="0" smtClean="0"/>
              <a:t> s osima</a:t>
            </a:r>
            <a:r>
              <a:rPr lang="en-US" sz="2400" dirty="0" smtClean="0"/>
              <a:t>. </a:t>
            </a:r>
            <a:r>
              <a:rPr lang="hr-HR" sz="2400" dirty="0" smtClean="0"/>
              <a:t>Segmenti na osima</a:t>
            </a:r>
            <a:r>
              <a:rPr lang="en-US" sz="2400" dirty="0" smtClean="0"/>
              <a:t> </a:t>
            </a:r>
            <a:r>
              <a:rPr lang="hr-HR" sz="2400" dirty="0" smtClean="0"/>
              <a:t>mogu biti jednoliki (ekvidistantni)</a:t>
            </a:r>
            <a:r>
              <a:rPr lang="en-US" sz="2400" dirty="0" smtClean="0"/>
              <a:t> </a:t>
            </a:r>
            <a:r>
              <a:rPr lang="hr-HR" sz="2400" dirty="0" smtClean="0"/>
              <a:t>ili nejednoliki </a:t>
            </a:r>
            <a:r>
              <a:rPr lang="en-US" sz="2400" dirty="0" smtClean="0"/>
              <a:t>(v</a:t>
            </a:r>
            <a:r>
              <a:rPr lang="hr-HR" sz="2400" dirty="0" err="1" smtClean="0"/>
              <a:t>arijabilni</a:t>
            </a:r>
            <a:r>
              <a:rPr lang="hr-HR" sz="2400" dirty="0" smtClean="0"/>
              <a:t>, linije gušće položene na području primarnog interesa. </a:t>
            </a:r>
            <a:r>
              <a:rPr lang="en-US" sz="2400" dirty="0" smtClean="0"/>
              <a:t> </a:t>
            </a:r>
            <a:endParaRPr lang="hr-HR" sz="24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78" y="3433803"/>
            <a:ext cx="8496043" cy="34241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Metoda konačnih diferencija (MKD)</a:t>
            </a:r>
            <a:endParaRPr lang="hr-HR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0" y="548680"/>
            <a:ext cx="9324528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Zamjena derivacija koje se pojavljuju u </a:t>
            </a:r>
            <a:r>
              <a:rPr lang="en-US" sz="2400" dirty="0" smtClean="0"/>
              <a:t>PDE </a:t>
            </a:r>
            <a:r>
              <a:rPr lang="hr-HR" sz="2400" dirty="0" smtClean="0"/>
              <a:t>s aproksimacijskim izrazima pisanim za vrijednosti varijabli u proračunskim čvorovima (vidi točke na </a:t>
            </a:r>
            <a:r>
              <a:rPr lang="hr-HR" sz="2400" dirty="0" smtClean="0">
                <a:solidFill>
                  <a:srgbClr val="00B0F0"/>
                </a:solidFill>
              </a:rPr>
              <a:t>slici 1</a:t>
            </a:r>
            <a:r>
              <a:rPr lang="hr-HR" sz="2400" dirty="0" smtClean="0"/>
              <a:t>)</a:t>
            </a:r>
            <a:r>
              <a:rPr lang="en-US" sz="2400" dirty="0" smtClean="0"/>
              <a:t>, </a:t>
            </a:r>
            <a:r>
              <a:rPr lang="hr-HR" sz="2400" dirty="0" smtClean="0"/>
              <a:t>dobivaju se</a:t>
            </a:r>
            <a:r>
              <a:rPr lang="en-US" sz="2400" dirty="0" smtClean="0"/>
              <a:t> </a:t>
            </a:r>
            <a:r>
              <a:rPr lang="hr-HR" sz="2400" dirty="0" smtClean="0"/>
              <a:t>odgovarajuće</a:t>
            </a:r>
            <a:r>
              <a:rPr lang="en-US" sz="2400" dirty="0" smtClean="0"/>
              <a:t> </a:t>
            </a:r>
            <a:r>
              <a:rPr lang="hr-HR" sz="2400" dirty="0" smtClean="0"/>
              <a:t>jednadžbe konačnih diferencija za pojedinu klasu problema.</a:t>
            </a:r>
          </a:p>
          <a:p>
            <a:endParaRPr lang="hr-HR" sz="1200" dirty="0" smtClean="0"/>
          </a:p>
          <a:p>
            <a:r>
              <a:rPr lang="hr-HR" sz="2400" dirty="0" smtClean="0"/>
              <a:t>Moguć je i pristup baziran na fizici procesa. Obzirom da </a:t>
            </a:r>
            <a:r>
              <a:rPr lang="en-US" sz="2400" dirty="0" smtClean="0"/>
              <a:t>PDE </a:t>
            </a:r>
            <a:r>
              <a:rPr lang="hr-HR" sz="2400" dirty="0" smtClean="0"/>
              <a:t>ustvari</a:t>
            </a:r>
            <a:r>
              <a:rPr lang="en-US" sz="2400" dirty="0" smtClean="0"/>
              <a:t> </a:t>
            </a:r>
            <a:r>
              <a:rPr lang="hr-HR" sz="2400" dirty="0" smtClean="0"/>
              <a:t>izražavaju</a:t>
            </a:r>
            <a:r>
              <a:rPr lang="en-US" sz="2400" dirty="0" smtClean="0"/>
              <a:t> </a:t>
            </a:r>
            <a:r>
              <a:rPr lang="hr-HR" sz="2400" dirty="0" smtClean="0"/>
              <a:t>bilancu</a:t>
            </a:r>
            <a:r>
              <a:rPr lang="en-US" sz="2400" dirty="0" smtClean="0"/>
              <a:t> </a:t>
            </a:r>
            <a:r>
              <a:rPr lang="hr-HR" sz="2400" dirty="0" smtClean="0"/>
              <a:t>ekstenzivnih veličina (primjerice</a:t>
            </a:r>
            <a:r>
              <a:rPr lang="en-US" sz="2400" dirty="0" smtClean="0"/>
              <a:t> </a:t>
            </a:r>
            <a:r>
              <a:rPr lang="en-US" sz="2400" dirty="0" err="1" smtClean="0"/>
              <a:t>mas</a:t>
            </a:r>
            <a:r>
              <a:rPr lang="hr-HR" sz="2400" dirty="0" smtClean="0"/>
              <a:t>e) moguće je i razmatranje bilance pojedine ekstenzivne veličine u elementu površine</a:t>
            </a:r>
            <a:r>
              <a:rPr lang="en-US" sz="2400" dirty="0" smtClean="0"/>
              <a:t> </a:t>
            </a:r>
            <a:r>
              <a:rPr lang="en-US" sz="2400" i="1" dirty="0" err="1" smtClean="0"/>
              <a:t>Δx</a:t>
            </a:r>
            <a:r>
              <a:rPr lang="en-US" sz="2400" i="1" baseline="-25000" dirty="0" err="1" smtClean="0"/>
              <a:t>i</a:t>
            </a:r>
            <a:r>
              <a:rPr lang="en-US" sz="2400" i="1" dirty="0" err="1" smtClean="0"/>
              <a:t>×Δy</a:t>
            </a:r>
            <a:r>
              <a:rPr lang="en-US" sz="2400" i="1" baseline="-25000" dirty="0" err="1" smtClean="0"/>
              <a:t>j</a:t>
            </a:r>
            <a:r>
              <a:rPr lang="hr-HR" sz="2400" i="1" dirty="0" smtClean="0"/>
              <a:t> </a:t>
            </a:r>
            <a:r>
              <a:rPr lang="en-US" sz="2400" dirty="0" smtClean="0"/>
              <a:t>(</a:t>
            </a:r>
            <a:r>
              <a:rPr lang="hr-HR" sz="2400" dirty="0" smtClean="0"/>
              <a:t>u</a:t>
            </a:r>
            <a:r>
              <a:rPr lang="en-US" sz="2400" dirty="0" smtClean="0"/>
              <a:t> 2-D), </a:t>
            </a:r>
            <a:r>
              <a:rPr lang="hr-HR" sz="2400" dirty="0" err="1" smtClean="0"/>
              <a:t>tzv</a:t>
            </a:r>
            <a:r>
              <a:rPr lang="hr-HR" sz="2400" dirty="0" smtClean="0"/>
              <a:t>.</a:t>
            </a:r>
            <a:r>
              <a:rPr lang="en-US" sz="2400" dirty="0" smtClean="0"/>
              <a:t> ‘</a:t>
            </a:r>
            <a:r>
              <a:rPr lang="hr-HR" sz="2400" dirty="0" smtClean="0"/>
              <a:t>ćelije</a:t>
            </a:r>
            <a:r>
              <a:rPr lang="en-US" sz="2400" dirty="0" smtClean="0"/>
              <a:t>’.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Pri tome se u prvom koraku prostorna domena “pokriva” sa ćelijama (kontrolnim volumenima) te se definiraju odgovarajuće </a:t>
            </a:r>
            <a:r>
              <a:rPr lang="hr-HR" sz="2400" dirty="0" err="1" smtClean="0"/>
              <a:t>bilancne</a:t>
            </a:r>
            <a:r>
              <a:rPr lang="hr-HR" sz="2400" dirty="0" smtClean="0"/>
              <a:t> jednadžbe</a:t>
            </a:r>
            <a:r>
              <a:rPr lang="en-US" sz="2400" dirty="0" smtClean="0"/>
              <a:t>, </a:t>
            </a:r>
            <a:r>
              <a:rPr lang="hr-HR" sz="2400" dirty="0" smtClean="0"/>
              <a:t>no bez daljnjeg sažimanje kontrolnih volumena ka nuli</a:t>
            </a:r>
            <a:r>
              <a:rPr lang="en-US" sz="2400" dirty="0" smtClean="0"/>
              <a:t>.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U tom slučaju su čvorovi za proračun i prezentaciju vrijednosti diskretnih varijabli smješteni u sredinu ćelije.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MKD - </a:t>
            </a:r>
            <a:r>
              <a:rPr lang="hr-HR" sz="2800" b="1" dirty="0" err="1" smtClean="0"/>
              <a:t>Laplace</a:t>
            </a:r>
            <a:r>
              <a:rPr lang="hr-HR" sz="2800" b="1" dirty="0" smtClean="0"/>
              <a:t> jednadžba</a:t>
            </a:r>
            <a:endParaRPr lang="hr-HR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0" y="548680"/>
            <a:ext cx="932452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Za demonstraciju primjenjujemo metodu konačnih diferencija na</a:t>
            </a:r>
            <a:r>
              <a:rPr lang="en-US" sz="2400" dirty="0" smtClean="0"/>
              <a:t> </a:t>
            </a:r>
            <a:endParaRPr lang="hr-HR" sz="2400" dirty="0" smtClean="0"/>
          </a:p>
          <a:p>
            <a:r>
              <a:rPr lang="en-US" sz="2400" i="1" dirty="0" smtClean="0"/>
              <a:t>Laplace</a:t>
            </a:r>
            <a:r>
              <a:rPr lang="hr-HR" sz="2400" i="1" dirty="0" smtClean="0"/>
              <a:t>-ovu </a:t>
            </a:r>
            <a:r>
              <a:rPr lang="hr-HR" sz="2400" dirty="0" smtClean="0"/>
              <a:t>parcijalnu diferencijalnu jednadžbu</a:t>
            </a:r>
            <a:r>
              <a:rPr lang="en-US" sz="2400" dirty="0" smtClean="0"/>
              <a:t>:</a:t>
            </a:r>
            <a:endParaRPr lang="hr-HR" sz="2400" dirty="0" smtClean="0"/>
          </a:p>
          <a:p>
            <a:endParaRPr lang="hr-HR" sz="2400" i="1" dirty="0" smtClean="0"/>
          </a:p>
          <a:p>
            <a:endParaRPr lang="hr-HR" sz="2400" i="1" dirty="0" smtClean="0"/>
          </a:p>
          <a:p>
            <a:endParaRPr lang="hr-HR" sz="2400" i="1" dirty="0" smtClean="0"/>
          </a:p>
          <a:p>
            <a:r>
              <a:rPr lang="hr-HR" sz="2400" dirty="0" smtClean="0"/>
              <a:t>Tom jednadžbom je opisano stacionarno strujanje u dvodimenzionalnom </a:t>
            </a:r>
            <a:r>
              <a:rPr lang="en-US" sz="2400" dirty="0" smtClean="0"/>
              <a:t> </a:t>
            </a:r>
            <a:r>
              <a:rPr lang="hr-HR" sz="2400" dirty="0" smtClean="0"/>
              <a:t>homogenom i </a:t>
            </a:r>
            <a:r>
              <a:rPr lang="hr-HR" sz="2400" dirty="0" err="1" smtClean="0"/>
              <a:t>izotropnom</a:t>
            </a:r>
            <a:r>
              <a:rPr lang="hr-HR" sz="2400" dirty="0" smtClean="0"/>
              <a:t> </a:t>
            </a:r>
            <a:r>
              <a:rPr lang="hr-HR" sz="2400" dirty="0" err="1" smtClean="0"/>
              <a:t>vodonosniku</a:t>
            </a:r>
            <a:r>
              <a:rPr lang="hr-HR" sz="2400" dirty="0" smtClean="0"/>
              <a:t> pod tlakom.</a:t>
            </a:r>
          </a:p>
          <a:p>
            <a:endParaRPr lang="hr-HR" sz="1200" dirty="0" smtClean="0"/>
          </a:p>
          <a:p>
            <a:r>
              <a:rPr lang="hr-HR" sz="2400" dirty="0" smtClean="0"/>
              <a:t>Pretpostavimo da je</a:t>
            </a:r>
            <a:r>
              <a:rPr lang="en-US" sz="2400" dirty="0" smtClean="0"/>
              <a:t> </a:t>
            </a:r>
            <a:r>
              <a:rPr lang="en-US" sz="2400" i="1" dirty="0" smtClean="0"/>
              <a:t>h = h(x, y)</a:t>
            </a:r>
            <a:r>
              <a:rPr lang="en-US" sz="2400" dirty="0" smtClean="0"/>
              <a:t> </a:t>
            </a:r>
            <a:r>
              <a:rPr lang="hr-HR" sz="2400" dirty="0" smtClean="0"/>
              <a:t>dovoljno glatka funkcija</a:t>
            </a:r>
            <a:r>
              <a:rPr lang="en-US" sz="2400" dirty="0" smtClean="0"/>
              <a:t> </a:t>
            </a:r>
            <a:r>
              <a:rPr lang="hr-HR" sz="2400" dirty="0" smtClean="0"/>
              <a:t>da se</a:t>
            </a:r>
            <a:r>
              <a:rPr lang="en-US" sz="2400" dirty="0" smtClean="0"/>
              <a:t> </a:t>
            </a:r>
            <a:r>
              <a:rPr lang="hr-HR" sz="2400" dirty="0" smtClean="0"/>
              <a:t>može primijeniti ekspanzija u </a:t>
            </a:r>
            <a:r>
              <a:rPr lang="en-US" sz="2400" dirty="0" smtClean="0"/>
              <a:t>Taylor</a:t>
            </a:r>
            <a:r>
              <a:rPr lang="hr-HR" sz="2400" dirty="0" smtClean="0"/>
              <a:t>-</a:t>
            </a:r>
            <a:r>
              <a:rPr lang="hr-HR" sz="2400" dirty="0" err="1" smtClean="0"/>
              <a:t>ov</a:t>
            </a:r>
            <a:r>
              <a:rPr lang="en-US" sz="2400" dirty="0" smtClean="0"/>
              <a:t> </a:t>
            </a:r>
            <a:r>
              <a:rPr lang="hr-HR" sz="2400" dirty="0" smtClean="0"/>
              <a:t>red</a:t>
            </a:r>
            <a:r>
              <a:rPr lang="en-US" sz="2400" dirty="0" smtClean="0"/>
              <a:t> </a:t>
            </a:r>
            <a:r>
              <a:rPr lang="hr-HR" sz="2400" dirty="0" smtClean="0"/>
              <a:t>oko</a:t>
            </a:r>
            <a:r>
              <a:rPr lang="en-US" sz="2400" dirty="0" smtClean="0"/>
              <a:t> </a:t>
            </a:r>
            <a:r>
              <a:rPr lang="en-US" sz="2400" i="1" dirty="0" smtClean="0"/>
              <a:t>x</a:t>
            </a:r>
            <a:r>
              <a:rPr lang="en-US" sz="2400" dirty="0" smtClean="0"/>
              <a:t> </a:t>
            </a:r>
            <a:r>
              <a:rPr lang="hr-HR" sz="2400" dirty="0" smtClean="0"/>
              <a:t>u pozitivnom smjeru</a:t>
            </a:r>
            <a:r>
              <a:rPr lang="en-US" sz="2400" dirty="0" smtClean="0"/>
              <a:t>:</a:t>
            </a:r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r>
              <a:rPr lang="hr-HR" sz="2400" dirty="0" smtClean="0"/>
              <a:t>Implementacija je ta da se </a:t>
            </a:r>
            <a:r>
              <a:rPr lang="en-US" sz="2400" i="1" dirty="0" err="1" smtClean="0"/>
              <a:t>Δx</a:t>
            </a:r>
            <a:r>
              <a:rPr lang="en-US" sz="2400" i="1" dirty="0" smtClean="0"/>
              <a:t> </a:t>
            </a:r>
            <a:r>
              <a:rPr lang="hr-HR" sz="2400" dirty="0" smtClean="0"/>
              <a:t>odnosi na malu veličinu</a:t>
            </a:r>
            <a:r>
              <a:rPr lang="en-US" sz="2400" dirty="0" smtClean="0"/>
              <a:t>, </a:t>
            </a:r>
            <a:r>
              <a:rPr lang="hr-HR" sz="2400" dirty="0" smtClean="0"/>
              <a:t>da svaki sukcesivni član ima sve manji doprinos, te</a:t>
            </a:r>
            <a:r>
              <a:rPr lang="en-US" sz="2400" dirty="0" smtClean="0"/>
              <a:t> </a:t>
            </a:r>
            <a:r>
              <a:rPr lang="hr-HR" sz="2400" dirty="0" smtClean="0"/>
              <a:t>se zbog toga članovi višeg reda mogu izostaviti u aproksimaciji</a:t>
            </a:r>
            <a:r>
              <a:rPr lang="en-US" sz="2400" dirty="0" smtClean="0"/>
              <a:t>.</a:t>
            </a:r>
            <a:endParaRPr lang="hr-HR" sz="24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8539404" y="1556792"/>
            <a:ext cx="6045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>
                <a:solidFill>
                  <a:srgbClr val="00B0F0"/>
                </a:solidFill>
              </a:rPr>
              <a:t>(1)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539404" y="4221088"/>
            <a:ext cx="6045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>
                <a:solidFill>
                  <a:srgbClr val="00B0F0"/>
                </a:solidFill>
              </a:rPr>
              <a:t>(2)</a:t>
            </a:r>
            <a:endParaRPr lang="hr-HR" sz="2800" dirty="0">
              <a:solidFill>
                <a:srgbClr val="00B0F0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5833434"/>
              </p:ext>
            </p:extLst>
          </p:nvPr>
        </p:nvGraphicFramePr>
        <p:xfrm>
          <a:off x="1259632" y="1544112"/>
          <a:ext cx="1427162" cy="68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Equation" r:id="rId3" imgW="1028254" imgH="495085" progId="Equation.DSMT4">
                  <p:embed/>
                </p:oleObj>
              </mc:Choice>
              <mc:Fallback>
                <p:oleObj name="Equation" r:id="rId3" imgW="1028254" imgH="495085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1544112"/>
                        <a:ext cx="1427162" cy="687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917575" y="4319588"/>
          <a:ext cx="6248400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Equation" r:id="rId5" imgW="4851400" imgH="584200" progId="Equation.DSMT4">
                  <p:embed/>
                </p:oleObj>
              </mc:Choice>
              <mc:Fallback>
                <p:oleObj name="Equation" r:id="rId5" imgW="4851400" imgH="5842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7575" y="4319588"/>
                        <a:ext cx="6248400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MKD - </a:t>
            </a:r>
            <a:r>
              <a:rPr lang="hr-HR" sz="2800" b="1" dirty="0" err="1" smtClean="0"/>
              <a:t>Laplace</a:t>
            </a:r>
            <a:r>
              <a:rPr lang="hr-HR" sz="2800" b="1" dirty="0" smtClean="0"/>
              <a:t> jednadžba</a:t>
            </a:r>
            <a:endParaRPr lang="hr-HR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0" y="548680"/>
            <a:ext cx="93245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Zadržavanjem samo prva dva člana na desnoj strani</a:t>
            </a:r>
            <a:r>
              <a:rPr lang="en-US" sz="2400" dirty="0" smtClean="0"/>
              <a:t>, </a:t>
            </a:r>
            <a:r>
              <a:rPr lang="hr-HR" sz="2400" dirty="0" smtClean="0"/>
              <a:t>jednadžba se može izraziti na način (</a:t>
            </a:r>
            <a:r>
              <a:rPr lang="hr-HR" sz="2400" i="1" u="sng" dirty="0" smtClean="0"/>
              <a:t>diferencije unaprijed</a:t>
            </a:r>
            <a:r>
              <a:rPr lang="hr-HR" sz="2400" i="1" dirty="0" smtClean="0"/>
              <a:t>)</a:t>
            </a:r>
            <a:r>
              <a:rPr lang="hr-HR" sz="2400" dirty="0" smtClean="0"/>
              <a:t>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r>
              <a:rPr lang="hr-HR" sz="2400" dirty="0" smtClean="0"/>
              <a:t>Oznakom</a:t>
            </a:r>
            <a:r>
              <a:rPr lang="en-US" sz="2400" dirty="0" smtClean="0"/>
              <a:t> O(</a:t>
            </a:r>
            <a:r>
              <a:rPr lang="en-US" sz="2400" i="1" dirty="0" err="1" smtClean="0"/>
              <a:t>Δx</a:t>
            </a:r>
            <a:r>
              <a:rPr lang="en-US" sz="2400" dirty="0" smtClean="0"/>
              <a:t>)</a:t>
            </a:r>
            <a:r>
              <a:rPr lang="en-US" sz="2400" i="1" dirty="0" smtClean="0"/>
              <a:t> </a:t>
            </a:r>
            <a:r>
              <a:rPr lang="hr-HR" sz="2400" dirty="0" smtClean="0"/>
              <a:t>se</a:t>
            </a:r>
            <a:r>
              <a:rPr lang="hr-HR" sz="2400" i="1" dirty="0" smtClean="0"/>
              <a:t> </a:t>
            </a:r>
            <a:r>
              <a:rPr lang="hr-HR" sz="2400" dirty="0" smtClean="0"/>
              <a:t>ukazalo na to da je odsječeni</a:t>
            </a:r>
            <a:r>
              <a:rPr lang="en-US" sz="2400" dirty="0" smtClean="0"/>
              <a:t> </a:t>
            </a:r>
            <a:r>
              <a:rPr lang="hr-HR" sz="2400" dirty="0" smtClean="0"/>
              <a:t>član</a:t>
            </a:r>
            <a:r>
              <a:rPr lang="en-US" sz="2400" dirty="0" smtClean="0"/>
              <a:t> (</a:t>
            </a:r>
            <a:r>
              <a:rPr lang="hr-HR" sz="2400" dirty="0" smtClean="0"/>
              <a:t>ustvari greška aproksimacije</a:t>
            </a:r>
            <a:r>
              <a:rPr lang="en-US" sz="2400" dirty="0" smtClean="0"/>
              <a:t>) ‘</a:t>
            </a:r>
            <a:r>
              <a:rPr lang="hr-HR" sz="2400" dirty="0" smtClean="0"/>
              <a:t>reda veličine</a:t>
            </a:r>
            <a:r>
              <a:rPr lang="en-US" sz="2400" dirty="0" smtClean="0"/>
              <a:t> </a:t>
            </a:r>
            <a:r>
              <a:rPr lang="en-US" sz="2400" i="1" dirty="0" err="1" smtClean="0"/>
              <a:t>Δx</a:t>
            </a:r>
            <a:r>
              <a:rPr lang="en-US" sz="2400" i="1" dirty="0" smtClean="0"/>
              <a:t>’.</a:t>
            </a:r>
            <a:r>
              <a:rPr lang="hr-HR" sz="2400" i="1" dirty="0" smtClean="0"/>
              <a:t> </a:t>
            </a:r>
            <a:r>
              <a:rPr lang="hr-HR" sz="2400" dirty="0" smtClean="0"/>
              <a:t>Smanjenjem</a:t>
            </a:r>
            <a:r>
              <a:rPr lang="en-US" sz="2400" dirty="0" smtClean="0"/>
              <a:t> </a:t>
            </a:r>
            <a:r>
              <a:rPr lang="en-US" sz="2400" i="1" dirty="0" err="1" smtClean="0"/>
              <a:t>Δx</a:t>
            </a:r>
            <a:r>
              <a:rPr lang="en-US" sz="2400" dirty="0" smtClean="0"/>
              <a:t> </a:t>
            </a:r>
            <a:r>
              <a:rPr lang="hr-HR" sz="2400" dirty="0" smtClean="0"/>
              <a:t>graška će težiti u nulu</a:t>
            </a:r>
            <a:r>
              <a:rPr lang="en-US" sz="2400" dirty="0" smtClean="0"/>
              <a:t> </a:t>
            </a:r>
            <a:r>
              <a:rPr lang="hr-HR" sz="2400" dirty="0" smtClean="0"/>
              <a:t>s istom ratom kojom</a:t>
            </a:r>
            <a:r>
              <a:rPr lang="en-US" sz="2400" dirty="0" smtClean="0"/>
              <a:t> </a:t>
            </a:r>
            <a:r>
              <a:rPr lang="en-US" sz="2400" i="1" dirty="0" err="1" smtClean="0"/>
              <a:t>Δx</a:t>
            </a:r>
            <a:r>
              <a:rPr lang="en-US" sz="2400" i="1" dirty="0" smtClean="0"/>
              <a:t> </a:t>
            </a:r>
            <a:r>
              <a:rPr lang="hr-HR" sz="2400" dirty="0" smtClean="0"/>
              <a:t>teži u nulu</a:t>
            </a:r>
            <a:r>
              <a:rPr lang="en-US" sz="2400" dirty="0" smtClean="0"/>
              <a:t>.</a:t>
            </a:r>
          </a:p>
          <a:p>
            <a:endParaRPr lang="hr-HR" sz="1200" dirty="0" smtClean="0"/>
          </a:p>
          <a:p>
            <a:endParaRPr lang="hr-HR" sz="12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r>
              <a:rPr lang="hr-HR" sz="2400" dirty="0" smtClean="0">
                <a:solidFill>
                  <a:srgbClr val="00B0F0"/>
                </a:solidFill>
              </a:rPr>
              <a:t>Slika</a:t>
            </a:r>
            <a:r>
              <a:rPr lang="en-US" sz="2400" dirty="0" smtClean="0">
                <a:solidFill>
                  <a:srgbClr val="00B0F0"/>
                </a:solidFill>
              </a:rPr>
              <a:t> </a:t>
            </a:r>
            <a:r>
              <a:rPr lang="hr-HR" sz="2400" dirty="0" smtClean="0">
                <a:solidFill>
                  <a:srgbClr val="00B0F0"/>
                </a:solidFill>
              </a:rPr>
              <a:t>2 </a:t>
            </a:r>
            <a:r>
              <a:rPr lang="hr-HR" sz="2400" dirty="0" smtClean="0"/>
              <a:t>daje grafičku ilustraciju</a:t>
            </a:r>
            <a:r>
              <a:rPr lang="en-US" sz="2400" dirty="0" smtClean="0"/>
              <a:t> </a:t>
            </a:r>
            <a:endParaRPr lang="hr-HR" sz="2400" dirty="0" smtClean="0"/>
          </a:p>
          <a:p>
            <a:r>
              <a:rPr lang="hr-HR" sz="2400" dirty="0" smtClean="0"/>
              <a:t>te </a:t>
            </a:r>
            <a:r>
              <a:rPr lang="en-US" sz="2400" dirty="0" smtClean="0"/>
              <a:t>a</a:t>
            </a:r>
            <a:r>
              <a:rPr lang="hr-HR" sz="2400" dirty="0" err="1" smtClean="0"/>
              <a:t>proksimacije</a:t>
            </a:r>
            <a:r>
              <a:rPr lang="hr-HR" sz="2400" dirty="0" smtClean="0"/>
              <a:t> za prvu </a:t>
            </a:r>
          </a:p>
          <a:p>
            <a:r>
              <a:rPr lang="hr-HR" sz="2400" dirty="0" smtClean="0"/>
              <a:t>derivaciju</a:t>
            </a:r>
            <a:r>
              <a:rPr lang="en-US" sz="2400" dirty="0" smtClean="0"/>
              <a:t>.</a:t>
            </a:r>
            <a:endParaRPr lang="hr-HR" sz="24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8539404" y="1556792"/>
            <a:ext cx="6045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>
                <a:solidFill>
                  <a:srgbClr val="00B0F0"/>
                </a:solidFill>
              </a:rPr>
              <a:t>(3)</a:t>
            </a:r>
            <a:endParaRPr lang="hr-HR" sz="2800" dirty="0">
              <a:solidFill>
                <a:srgbClr val="00B0F0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84163" y="1617663"/>
          <a:ext cx="3768725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3" imgW="2717800" imgH="533400" progId="Equation.DSMT4">
                  <p:embed/>
                </p:oleObj>
              </mc:Choice>
              <mc:Fallback>
                <p:oleObj name="Equation" r:id="rId3" imgW="2717800" imgH="5334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163" y="1617663"/>
                        <a:ext cx="3768725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389" y="3180169"/>
            <a:ext cx="4916029" cy="35730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MKD - </a:t>
            </a:r>
            <a:r>
              <a:rPr lang="hr-HR" sz="2800" b="1" dirty="0" err="1" smtClean="0"/>
              <a:t>Laplace</a:t>
            </a:r>
            <a:r>
              <a:rPr lang="hr-HR" sz="2800" b="1" dirty="0" smtClean="0"/>
              <a:t> jednadžba</a:t>
            </a:r>
            <a:endParaRPr lang="hr-HR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0" y="476672"/>
            <a:ext cx="932452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Na isti način</a:t>
            </a:r>
            <a:r>
              <a:rPr lang="en-US" sz="2400" dirty="0" smtClean="0"/>
              <a:t>, </a:t>
            </a:r>
            <a:r>
              <a:rPr lang="hr-HR" sz="2400" dirty="0" smtClean="0"/>
              <a:t>moguća je ekspanzija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</a:t>
            </a:r>
            <a:r>
              <a:rPr lang="en-US" sz="2400" i="1" dirty="0" smtClean="0"/>
              <a:t> </a:t>
            </a:r>
            <a:r>
              <a:rPr lang="hr-HR" sz="2400" dirty="0" smtClean="0"/>
              <a:t>u </a:t>
            </a:r>
            <a:r>
              <a:rPr lang="hr-HR" sz="2400" dirty="0" err="1" smtClean="0"/>
              <a:t>Taylorov</a:t>
            </a:r>
            <a:r>
              <a:rPr lang="hr-HR" sz="2400" dirty="0" smtClean="0"/>
              <a:t> red oko </a:t>
            </a:r>
            <a:r>
              <a:rPr lang="en-US" sz="2400" i="1" dirty="0" smtClean="0"/>
              <a:t>x</a:t>
            </a:r>
            <a:r>
              <a:rPr lang="en-US" sz="2400" dirty="0" smtClean="0"/>
              <a:t> </a:t>
            </a:r>
            <a:r>
              <a:rPr lang="hr-HR" sz="2400" dirty="0" smtClean="0"/>
              <a:t>u </a:t>
            </a:r>
          </a:p>
          <a:p>
            <a:r>
              <a:rPr lang="hr-HR" sz="2400" dirty="0" smtClean="0"/>
              <a:t>negativnom smjeru: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Time dobivamo</a:t>
            </a:r>
            <a:r>
              <a:rPr lang="en-US" sz="2400" dirty="0" smtClean="0"/>
              <a:t> </a:t>
            </a:r>
            <a:r>
              <a:rPr lang="hr-HR" sz="2400" dirty="0" smtClean="0"/>
              <a:t>slijedeću aproksimaciju (</a:t>
            </a:r>
            <a:r>
              <a:rPr lang="en-US" sz="2400" i="1" u="sng" dirty="0" smtClean="0"/>
              <a:t>backward difference approximation</a:t>
            </a:r>
            <a:r>
              <a:rPr lang="hr-HR" sz="2400" i="1" u="sng" dirty="0" smtClean="0"/>
              <a:t>)</a:t>
            </a:r>
            <a:r>
              <a:rPr lang="en-US" sz="2400" dirty="0" smtClean="0"/>
              <a:t> </a:t>
            </a:r>
            <a:r>
              <a:rPr lang="hr-HR" sz="2400" dirty="0" smtClean="0"/>
              <a:t>prve derivacije:</a:t>
            </a:r>
          </a:p>
          <a:p>
            <a:endParaRPr lang="hr-HR" sz="12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r>
              <a:rPr lang="hr-HR" sz="2400" dirty="0" smtClean="0"/>
              <a:t>Zbrajanjem izraza</a:t>
            </a:r>
            <a:r>
              <a:rPr lang="en-US" sz="2400" dirty="0" smtClean="0"/>
              <a:t> </a:t>
            </a:r>
            <a:r>
              <a:rPr lang="hr-HR" sz="2400" dirty="0" smtClean="0">
                <a:solidFill>
                  <a:srgbClr val="00B0F0"/>
                </a:solidFill>
              </a:rPr>
              <a:t>5</a:t>
            </a:r>
            <a:r>
              <a:rPr lang="en-US" sz="2400" dirty="0" smtClean="0"/>
              <a:t> </a:t>
            </a:r>
            <a:r>
              <a:rPr lang="hr-HR" sz="2400" dirty="0" smtClean="0"/>
              <a:t>i</a:t>
            </a:r>
            <a:r>
              <a:rPr lang="en-US" sz="2400" dirty="0" smtClean="0"/>
              <a:t> </a:t>
            </a:r>
            <a:r>
              <a:rPr lang="hr-HR" sz="2400" dirty="0" smtClean="0">
                <a:solidFill>
                  <a:srgbClr val="00B0F0"/>
                </a:solidFill>
              </a:rPr>
              <a:t>4</a:t>
            </a:r>
            <a:r>
              <a:rPr lang="en-US" sz="2400" dirty="0" smtClean="0"/>
              <a:t>, </a:t>
            </a:r>
            <a:r>
              <a:rPr lang="hr-HR" sz="2400" dirty="0" smtClean="0"/>
              <a:t>dobiva se slijedeća aproksimacija (</a:t>
            </a:r>
            <a:r>
              <a:rPr lang="en-US" sz="2400" i="1" u="sng" dirty="0" smtClean="0"/>
              <a:t>central difference approximation</a:t>
            </a:r>
            <a:r>
              <a:rPr lang="hr-HR" sz="2400" dirty="0" smtClean="0"/>
              <a:t>) prve derivacije: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r>
              <a:rPr lang="hr-HR" sz="2400" dirty="0" smtClean="0"/>
              <a:t>Zadnja aproksimacija je</a:t>
            </a:r>
            <a:r>
              <a:rPr lang="en-US" sz="2400" dirty="0" smtClean="0"/>
              <a:t> </a:t>
            </a:r>
            <a:r>
              <a:rPr lang="hr-HR" sz="2400" dirty="0" smtClean="0"/>
              <a:t>bolja od </a:t>
            </a:r>
            <a:r>
              <a:rPr lang="hr-HR" sz="2400" dirty="0" smtClean="0">
                <a:solidFill>
                  <a:srgbClr val="00B0F0"/>
                </a:solidFill>
              </a:rPr>
              <a:t>3</a:t>
            </a:r>
            <a:r>
              <a:rPr lang="en-US" sz="2400" dirty="0" smtClean="0"/>
              <a:t> </a:t>
            </a:r>
            <a:r>
              <a:rPr lang="hr-HR" sz="2400" dirty="0" smtClean="0"/>
              <a:t>ili</a:t>
            </a:r>
            <a:r>
              <a:rPr lang="en-US" sz="2400" dirty="0" smtClean="0"/>
              <a:t> </a:t>
            </a:r>
            <a:r>
              <a:rPr lang="hr-HR" sz="2400" dirty="0" smtClean="0">
                <a:solidFill>
                  <a:srgbClr val="00B0F0"/>
                </a:solidFill>
              </a:rPr>
              <a:t>5</a:t>
            </a:r>
            <a:r>
              <a:rPr lang="en-US" sz="2400" dirty="0" smtClean="0"/>
              <a:t>, </a:t>
            </a:r>
            <a:r>
              <a:rPr lang="hr-HR" sz="2400" dirty="0" smtClean="0"/>
              <a:t>budući da je greška odsijecanja O(</a:t>
            </a:r>
            <a:r>
              <a:rPr lang="el-GR" sz="2400" dirty="0" smtClean="0"/>
              <a:t>(</a:t>
            </a:r>
            <a:r>
              <a:rPr lang="el-GR" sz="2400" i="1" dirty="0" smtClean="0"/>
              <a:t>Δ</a:t>
            </a:r>
            <a:r>
              <a:rPr lang="hr-HR" sz="2400" i="1" dirty="0" smtClean="0"/>
              <a:t>x</a:t>
            </a:r>
            <a:r>
              <a:rPr lang="hr-HR" sz="2400" dirty="0" smtClean="0"/>
              <a:t>)</a:t>
            </a:r>
            <a:r>
              <a:rPr lang="hr-HR" sz="2400" baseline="30000" dirty="0" smtClean="0"/>
              <a:t>2</a:t>
            </a:r>
            <a:r>
              <a:rPr lang="hr-HR" sz="2400" dirty="0" smtClean="0"/>
              <a:t>)</a:t>
            </a:r>
            <a:r>
              <a:rPr lang="en-US" sz="2400" dirty="0" smtClean="0"/>
              <a:t>, </a:t>
            </a:r>
            <a:r>
              <a:rPr lang="hr-HR" sz="2400" dirty="0" smtClean="0"/>
              <a:t>većeg rada obzirom na</a:t>
            </a:r>
            <a:r>
              <a:rPr lang="en-US" sz="2400" dirty="0" smtClean="0"/>
              <a:t> </a:t>
            </a:r>
            <a:r>
              <a:rPr lang="en-US" sz="2400" i="1" dirty="0" err="1" smtClean="0"/>
              <a:t>Δx</a:t>
            </a:r>
            <a:r>
              <a:rPr lang="en-US" sz="2400" i="1" dirty="0" smtClean="0"/>
              <a:t>.</a:t>
            </a:r>
            <a:r>
              <a:rPr lang="hr-HR" sz="2400" dirty="0" smtClean="0"/>
              <a:t> Prema tome, aproksimacija s centralnim diferencijama</a:t>
            </a:r>
            <a:r>
              <a:rPr lang="en-US" sz="2400" dirty="0" smtClean="0"/>
              <a:t> </a:t>
            </a:r>
            <a:r>
              <a:rPr lang="hr-HR" sz="2400" dirty="0" smtClean="0"/>
              <a:t>daje bolju prezentaciju</a:t>
            </a:r>
            <a:r>
              <a:rPr lang="en-US" sz="2400" dirty="0" smtClean="0"/>
              <a:t> </a:t>
            </a:r>
            <a:r>
              <a:rPr lang="hr-HR" sz="2400" dirty="0" smtClean="0"/>
              <a:t>stvarnog nagiba</a:t>
            </a:r>
            <a:r>
              <a:rPr lang="en-US" sz="2400" dirty="0" smtClean="0"/>
              <a:t> </a:t>
            </a:r>
            <a:r>
              <a:rPr lang="hr-HR" sz="2400" dirty="0" smtClean="0"/>
              <a:t>u </a:t>
            </a:r>
            <a:r>
              <a:rPr lang="hr-HR" sz="2400" i="1" dirty="0" smtClean="0"/>
              <a:t>x.</a:t>
            </a:r>
            <a:endParaRPr lang="hr-HR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8539404" y="1412776"/>
            <a:ext cx="6045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>
                <a:solidFill>
                  <a:srgbClr val="00B0F0"/>
                </a:solidFill>
              </a:rPr>
              <a:t>(4)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39404" y="3068960"/>
            <a:ext cx="6045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>
                <a:solidFill>
                  <a:srgbClr val="00B0F0"/>
                </a:solidFill>
              </a:rPr>
              <a:t>(5)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539404" y="4653136"/>
            <a:ext cx="6045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>
                <a:solidFill>
                  <a:srgbClr val="00B0F0"/>
                </a:solidFill>
              </a:rPr>
              <a:t>(6)</a:t>
            </a:r>
            <a:endParaRPr lang="hr-HR" sz="2800" dirty="0">
              <a:solidFill>
                <a:srgbClr val="00B0F0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357188" y="1285875"/>
          <a:ext cx="6508750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Equation" r:id="rId3" imgW="4838700" imgH="584200" progId="Equation.DSMT4">
                  <p:embed/>
                </p:oleObj>
              </mc:Choice>
              <mc:Fallback>
                <p:oleObj name="Equation" r:id="rId3" imgW="4838700" imgH="58420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1285875"/>
                        <a:ext cx="6508750" cy="785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27038" y="3117850"/>
          <a:ext cx="378777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Equation" r:id="rId5" imgW="2717800" imgH="533400" progId="Equation.DSMT4">
                  <p:embed/>
                </p:oleObj>
              </mc:Choice>
              <mc:Fallback>
                <p:oleObj name="Equation" r:id="rId5" imgW="2717800" imgH="53340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038" y="3117850"/>
                        <a:ext cx="3787775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88938" y="4760913"/>
          <a:ext cx="452755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Equation" r:id="rId7" imgW="3263900" imgH="533400" progId="Equation.DSMT4">
                  <p:embed/>
                </p:oleObj>
              </mc:Choice>
              <mc:Fallback>
                <p:oleObj name="Equation" r:id="rId7" imgW="3263900" imgH="53340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938" y="4760913"/>
                        <a:ext cx="4527550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MKD - </a:t>
            </a:r>
            <a:r>
              <a:rPr lang="hr-HR" sz="2800" b="1" dirty="0" err="1" smtClean="0"/>
              <a:t>Laplace</a:t>
            </a:r>
            <a:r>
              <a:rPr lang="hr-HR" sz="2800" b="1" dirty="0" smtClean="0"/>
              <a:t> jednadžba</a:t>
            </a:r>
            <a:endParaRPr lang="hr-HR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0" y="476672"/>
            <a:ext cx="93245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Naš interes je sadržan u opisu druge derivacije</a:t>
            </a:r>
            <a:r>
              <a:rPr lang="en-US" sz="2400" dirty="0" smtClean="0"/>
              <a:t>. </a:t>
            </a:r>
            <a:r>
              <a:rPr lang="hr-HR" sz="2400" dirty="0" smtClean="0"/>
              <a:t>Za aproksimaciju druge derivacije</a:t>
            </a:r>
            <a:r>
              <a:rPr lang="en-US" sz="2400" dirty="0" smtClean="0"/>
              <a:t> </a:t>
            </a:r>
            <a:r>
              <a:rPr lang="hr-HR" sz="2400" dirty="0" smtClean="0"/>
              <a:t>oduzimamo</a:t>
            </a:r>
            <a:r>
              <a:rPr lang="en-US" sz="2400" dirty="0" smtClean="0"/>
              <a:t> </a:t>
            </a:r>
            <a:r>
              <a:rPr lang="hr-HR" sz="2400" dirty="0" smtClean="0"/>
              <a:t>izraz </a:t>
            </a:r>
            <a:r>
              <a:rPr lang="hr-HR" sz="2400" dirty="0" smtClean="0">
                <a:solidFill>
                  <a:srgbClr val="00B0F0"/>
                </a:solidFill>
              </a:rPr>
              <a:t>5</a:t>
            </a:r>
            <a:r>
              <a:rPr lang="en-US" sz="2400" dirty="0" smtClean="0"/>
              <a:t> </a:t>
            </a:r>
            <a:r>
              <a:rPr lang="hr-HR" sz="2400" dirty="0" smtClean="0"/>
              <a:t>od</a:t>
            </a:r>
            <a:r>
              <a:rPr lang="en-US" sz="2400" dirty="0" smtClean="0"/>
              <a:t> </a:t>
            </a:r>
            <a:r>
              <a:rPr lang="hr-HR" sz="2400" dirty="0" smtClean="0"/>
              <a:t>izraza </a:t>
            </a:r>
            <a:r>
              <a:rPr lang="hr-HR" sz="2400" dirty="0" smtClean="0">
                <a:solidFill>
                  <a:srgbClr val="00B0F0"/>
                </a:solidFill>
              </a:rPr>
              <a:t>3</a:t>
            </a:r>
            <a:r>
              <a:rPr lang="hr-HR" sz="2400" dirty="0" smtClean="0"/>
              <a:t>,</a:t>
            </a:r>
            <a:r>
              <a:rPr lang="en-US" sz="2400" dirty="0" smtClean="0"/>
              <a:t> </a:t>
            </a:r>
            <a:r>
              <a:rPr lang="hr-HR" sz="2400" dirty="0" smtClean="0"/>
              <a:t>što rezultira sa: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r>
              <a:rPr lang="hr-HR" sz="2400" dirty="0" smtClean="0"/>
              <a:t>Možemo se referencirati na proračunsku mrežu prikazanu na </a:t>
            </a:r>
            <a:r>
              <a:rPr lang="hr-HR" sz="2400" dirty="0" smtClean="0">
                <a:solidFill>
                  <a:srgbClr val="00B0F0"/>
                </a:solidFill>
              </a:rPr>
              <a:t>slici 1</a:t>
            </a:r>
            <a:r>
              <a:rPr lang="hr-HR" sz="2400" dirty="0" smtClean="0"/>
              <a:t>.</a:t>
            </a:r>
            <a:r>
              <a:rPr lang="en-US" sz="2400" dirty="0" smtClean="0"/>
              <a:t> </a:t>
            </a:r>
            <a:r>
              <a:rPr lang="hr-HR" sz="2400" dirty="0" smtClean="0"/>
              <a:t>Pritom se sa </a:t>
            </a:r>
            <a:r>
              <a:rPr lang="en-US" sz="2400" i="1" dirty="0" err="1" smtClean="0"/>
              <a:t>h</a:t>
            </a:r>
            <a:r>
              <a:rPr lang="en-US" sz="2400" i="1" baseline="-25000" dirty="0" err="1" smtClean="0"/>
              <a:t>i,j</a:t>
            </a:r>
            <a:r>
              <a:rPr lang="en-US" sz="2400" baseline="-25000" dirty="0" smtClean="0"/>
              <a:t> </a:t>
            </a:r>
            <a:r>
              <a:rPr lang="hr-HR" sz="2400" dirty="0" smtClean="0"/>
              <a:t>označava </a:t>
            </a:r>
            <a:r>
              <a:rPr lang="en-US" sz="2400" i="1" dirty="0" smtClean="0"/>
              <a:t>h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i="1" baseline="-25000" dirty="0" smtClean="0"/>
              <a:t>i</a:t>
            </a:r>
            <a:r>
              <a:rPr lang="en-US" sz="2400" dirty="0" smtClean="0"/>
              <a:t>,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y</a:t>
            </a:r>
            <a:r>
              <a:rPr lang="en-US" sz="2400" i="1" baseline="-25000" dirty="0" err="1" smtClean="0"/>
              <a:t>j</a:t>
            </a:r>
            <a:r>
              <a:rPr lang="en-US" sz="2400" dirty="0" smtClean="0"/>
              <a:t>)</a:t>
            </a:r>
            <a:r>
              <a:rPr lang="hr-HR" sz="2400" dirty="0" smtClean="0"/>
              <a:t>. Nadalje,</a:t>
            </a:r>
            <a:r>
              <a:rPr lang="en-US" sz="2400" dirty="0" smtClean="0"/>
              <a:t> </a:t>
            </a:r>
            <a:r>
              <a:rPr lang="hr-HR" sz="2400" dirty="0" smtClean="0"/>
              <a:t>pretpostavkom konstantnog prostornog koraka </a:t>
            </a:r>
            <a:r>
              <a:rPr lang="en-US" sz="2400" i="1" dirty="0" smtClean="0"/>
              <a:t>Δx</a:t>
            </a:r>
            <a:r>
              <a:rPr lang="en-US" sz="2400" i="1" baseline="-25000" dirty="0" smtClean="0"/>
              <a:t>i−1 </a:t>
            </a:r>
            <a:r>
              <a:rPr lang="en-US" sz="2400" i="1" dirty="0" smtClean="0"/>
              <a:t>= </a:t>
            </a:r>
            <a:r>
              <a:rPr lang="en-US" sz="2400" i="1" dirty="0" err="1" smtClean="0"/>
              <a:t>Δx</a:t>
            </a:r>
            <a:r>
              <a:rPr lang="en-US" sz="2400" i="1" baseline="-25000" dirty="0" err="1" smtClean="0"/>
              <a:t>i</a:t>
            </a:r>
            <a:r>
              <a:rPr lang="en-US" sz="2400" i="1" baseline="-25000" dirty="0" smtClean="0"/>
              <a:t> </a:t>
            </a:r>
            <a:r>
              <a:rPr lang="en-US" sz="2400" i="1" dirty="0" smtClean="0"/>
              <a:t>= </a:t>
            </a:r>
            <a:r>
              <a:rPr lang="en-US" sz="2400" i="1" dirty="0" err="1" smtClean="0"/>
              <a:t>Δx</a:t>
            </a:r>
            <a:r>
              <a:rPr lang="hr-HR" sz="2400" i="1" dirty="0" smtClean="0"/>
              <a:t>,</a:t>
            </a:r>
            <a:r>
              <a:rPr lang="en-US" sz="2400" i="1" dirty="0" smtClean="0"/>
              <a:t> </a:t>
            </a:r>
            <a:r>
              <a:rPr lang="hr-HR" sz="2400" dirty="0" smtClean="0"/>
              <a:t>dobiva se aproksimacija u formi: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r>
              <a:rPr lang="en-US" sz="2400" dirty="0" smtClean="0"/>
              <a:t>S</a:t>
            </a:r>
            <a:r>
              <a:rPr lang="hr-HR" sz="2400" dirty="0" smtClean="0"/>
              <a:t>lično tome možemo uspostaviti i izraze </a:t>
            </a:r>
            <a:r>
              <a:rPr lang="en-US" sz="2400" dirty="0" smtClean="0"/>
              <a:t> </a:t>
            </a:r>
            <a:r>
              <a:rPr lang="hr-HR" sz="2400" dirty="0" smtClean="0"/>
              <a:t>koji daju aproksimaciju</a:t>
            </a:r>
            <a:r>
              <a:rPr lang="en-US" sz="2400" dirty="0" smtClean="0"/>
              <a:t> </a:t>
            </a:r>
            <a:r>
              <a:rPr lang="hr-HR" sz="2400" dirty="0" smtClean="0"/>
              <a:t>druge derivacije, </a:t>
            </a:r>
            <a:r>
              <a:rPr lang="hr-HR" sz="2400" i="1" dirty="0" smtClean="0"/>
              <a:t>∂</a:t>
            </a:r>
            <a:r>
              <a:rPr lang="hr-HR" sz="2400" i="1" baseline="30000" dirty="0" smtClean="0"/>
              <a:t>2</a:t>
            </a:r>
            <a:r>
              <a:rPr lang="hr-HR" sz="2400" i="1" dirty="0" smtClean="0"/>
              <a:t>h/∂y</a:t>
            </a:r>
            <a:r>
              <a:rPr lang="hr-HR" sz="2400" i="1" baseline="30000" dirty="0" smtClean="0"/>
              <a:t>2</a:t>
            </a:r>
            <a:r>
              <a:rPr lang="hr-HR" sz="2400" i="1" dirty="0" smtClean="0"/>
              <a:t>. </a:t>
            </a:r>
            <a:r>
              <a:rPr lang="hr-HR" sz="2400" dirty="0" smtClean="0"/>
              <a:t>Sa takvim formulama konačnih diferencija izraz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B0F0"/>
                </a:solidFill>
              </a:rPr>
              <a:t>1</a:t>
            </a:r>
            <a:r>
              <a:rPr lang="en-US" sz="2400" dirty="0" smtClean="0"/>
              <a:t> </a:t>
            </a:r>
            <a:r>
              <a:rPr lang="hr-HR" sz="2400" dirty="0" smtClean="0"/>
              <a:t>u proračunskoj točki </a:t>
            </a:r>
            <a:r>
              <a:rPr lang="en-US" sz="2400" dirty="0" smtClean="0"/>
              <a:t>(</a:t>
            </a:r>
            <a:r>
              <a:rPr lang="en-US" sz="2400" i="1" dirty="0" err="1" smtClean="0"/>
              <a:t>i</a:t>
            </a:r>
            <a:r>
              <a:rPr lang="en-US" sz="2400" i="1" dirty="0" smtClean="0"/>
              <a:t>, j</a:t>
            </a:r>
            <a:r>
              <a:rPr lang="en-US" sz="2400" dirty="0" smtClean="0"/>
              <a:t>) (</a:t>
            </a:r>
            <a:r>
              <a:rPr lang="hr-HR" sz="2400" dirty="0" smtClean="0"/>
              <a:t>vidi sliku1</a:t>
            </a:r>
            <a:r>
              <a:rPr lang="en-US" sz="2400" dirty="0" smtClean="0"/>
              <a:t>) </a:t>
            </a:r>
            <a:r>
              <a:rPr lang="hr-HR" sz="2400" dirty="0" smtClean="0"/>
              <a:t>ima slijedeći oblik aproksimacije:</a:t>
            </a:r>
          </a:p>
        </p:txBody>
      </p:sp>
      <p:sp>
        <p:nvSpPr>
          <p:cNvPr id="9" name="Rectangle 8"/>
          <p:cNvSpPr/>
          <p:nvPr/>
        </p:nvSpPr>
        <p:spPr>
          <a:xfrm>
            <a:off x="8539404" y="1484784"/>
            <a:ext cx="6045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>
                <a:solidFill>
                  <a:srgbClr val="00B0F0"/>
                </a:solidFill>
              </a:rPr>
              <a:t>(7)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39404" y="3573016"/>
            <a:ext cx="6045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>
                <a:solidFill>
                  <a:srgbClr val="00B0F0"/>
                </a:solidFill>
              </a:rPr>
              <a:t>(8)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539404" y="5805264"/>
            <a:ext cx="6045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>
                <a:solidFill>
                  <a:srgbClr val="00B0F0"/>
                </a:solidFill>
              </a:rPr>
              <a:t>(9)</a:t>
            </a:r>
            <a:endParaRPr lang="hr-HR" sz="2800" dirty="0">
              <a:solidFill>
                <a:srgbClr val="00B0F0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285750" y="1428750"/>
          <a:ext cx="5260975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6" name="Equation" r:id="rId3" imgW="4064000" imgH="571500" progId="Equation.DSMT4">
                  <p:embed/>
                </p:oleObj>
              </mc:Choice>
              <mc:Fallback>
                <p:oleObj name="Equation" r:id="rId3" imgW="4064000" imgH="57150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1428750"/>
                        <a:ext cx="5260975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90538" y="3689350"/>
          <a:ext cx="2652712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7" name="Equation" r:id="rId5" imgW="1879600" imgH="571500" progId="Equation.DSMT4">
                  <p:embed/>
                </p:oleObj>
              </mc:Choice>
              <mc:Fallback>
                <p:oleObj name="Equation" r:id="rId5" imgW="1879600" imgH="57150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538" y="3689350"/>
                        <a:ext cx="2652712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4760569"/>
              </p:ext>
            </p:extLst>
          </p:nvPr>
        </p:nvGraphicFramePr>
        <p:xfrm>
          <a:off x="500063" y="5929313"/>
          <a:ext cx="4071937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" name="Equation" r:id="rId7" imgW="2920680" imgH="533160" progId="Equation.DSMT4">
                  <p:embed/>
                </p:oleObj>
              </mc:Choice>
              <mc:Fallback>
                <p:oleObj name="Equation" r:id="rId7" imgW="2920680" imgH="53316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5929313"/>
                        <a:ext cx="4071937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MKD - </a:t>
            </a:r>
            <a:r>
              <a:rPr lang="hr-HR" sz="2800" b="1" dirty="0" err="1" smtClean="0"/>
              <a:t>Laplace</a:t>
            </a:r>
            <a:r>
              <a:rPr lang="hr-HR" sz="2800" b="1" dirty="0" smtClean="0"/>
              <a:t> jednadžba</a:t>
            </a:r>
            <a:endParaRPr lang="hr-HR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0" y="476672"/>
            <a:ext cx="932452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Greška </a:t>
            </a:r>
            <a:r>
              <a:rPr lang="hr-HR" sz="2400" dirty="0" err="1" smtClean="0"/>
              <a:t>odsjecanjau</a:t>
            </a:r>
            <a:r>
              <a:rPr lang="hr-HR" sz="2400" dirty="0" smtClean="0"/>
              <a:t> prethodnom izrazu </a:t>
            </a:r>
            <a:r>
              <a:rPr lang="en-US" sz="2400" dirty="0" err="1" smtClean="0"/>
              <a:t>i</a:t>
            </a:r>
            <a:r>
              <a:rPr lang="hr-HR" sz="2400" dirty="0" err="1" smtClean="0"/>
              <a:t>znosi</a:t>
            </a:r>
            <a:r>
              <a:rPr lang="en-US" sz="2400" dirty="0" smtClean="0"/>
              <a:t> </a:t>
            </a:r>
            <a:r>
              <a:rPr lang="en-US" sz="2400" i="1" dirty="0" smtClean="0"/>
              <a:t>ε = </a:t>
            </a:r>
            <a:r>
              <a:rPr lang="en-US" sz="2400" dirty="0" smtClean="0"/>
              <a:t>O</a:t>
            </a:r>
            <a:r>
              <a:rPr lang="hr-HR" sz="2400" dirty="0" smtClean="0"/>
              <a:t>(</a:t>
            </a:r>
            <a:r>
              <a:rPr lang="el-GR" sz="2400" dirty="0" smtClean="0"/>
              <a:t>(</a:t>
            </a:r>
            <a:r>
              <a:rPr lang="el-GR" sz="2400" i="1" dirty="0" smtClean="0"/>
              <a:t>Δ</a:t>
            </a:r>
            <a:r>
              <a:rPr lang="hr-HR" sz="2400" i="1" dirty="0" smtClean="0"/>
              <a:t>x)</a:t>
            </a:r>
            <a:r>
              <a:rPr lang="hr-HR" sz="2400" i="1" baseline="30000" dirty="0" smtClean="0"/>
              <a:t>2</a:t>
            </a:r>
            <a:r>
              <a:rPr lang="hr-HR" sz="2400" dirty="0" smtClean="0"/>
              <a:t>)+</a:t>
            </a:r>
            <a:r>
              <a:rPr lang="hr-HR" sz="2400" dirty="0" err="1" smtClean="0"/>
              <a:t>O</a:t>
            </a:r>
            <a:r>
              <a:rPr lang="hr-HR" sz="2400" dirty="0" smtClean="0"/>
              <a:t>(</a:t>
            </a:r>
            <a:r>
              <a:rPr lang="el-GR" sz="2400" dirty="0" smtClean="0"/>
              <a:t>(</a:t>
            </a:r>
            <a:r>
              <a:rPr lang="el-GR" sz="2400" i="1" dirty="0" smtClean="0"/>
              <a:t>Δ</a:t>
            </a:r>
            <a:r>
              <a:rPr lang="hr-HR" sz="2400" i="1" dirty="0" smtClean="0"/>
              <a:t>y</a:t>
            </a:r>
            <a:r>
              <a:rPr lang="hr-HR" sz="2400" dirty="0" smtClean="0"/>
              <a:t>)</a:t>
            </a:r>
            <a:r>
              <a:rPr lang="hr-HR" sz="2400" i="1" baseline="30000" dirty="0" smtClean="0"/>
              <a:t>2</a:t>
            </a:r>
            <a:r>
              <a:rPr lang="hr-HR" sz="2400" dirty="0" smtClean="0"/>
              <a:t>)</a:t>
            </a:r>
            <a:r>
              <a:rPr lang="hr-HR" sz="2400" dirty="0" err="1" smtClean="0"/>
              <a:t>.</a:t>
            </a:r>
            <a:r>
              <a:rPr lang="hr-HR" sz="2400" dirty="0" smtClean="0"/>
              <a:t> </a:t>
            </a:r>
          </a:p>
          <a:p>
            <a:r>
              <a:rPr lang="hr-HR" sz="2400" dirty="0" smtClean="0"/>
              <a:t>Za slučaj</a:t>
            </a:r>
            <a:r>
              <a:rPr lang="en-US" sz="2400" dirty="0" smtClean="0"/>
              <a:t> </a:t>
            </a:r>
            <a:r>
              <a:rPr lang="en-US" sz="2400" i="1" dirty="0" err="1" smtClean="0"/>
              <a:t>Δx</a:t>
            </a:r>
            <a:r>
              <a:rPr lang="en-US" sz="2400" i="1" dirty="0" smtClean="0"/>
              <a:t> = </a:t>
            </a:r>
            <a:r>
              <a:rPr lang="en-US" sz="2400" i="1" dirty="0" err="1" smtClean="0"/>
              <a:t>Δy</a:t>
            </a:r>
            <a:r>
              <a:rPr lang="en-US" sz="2400" dirty="0" smtClean="0"/>
              <a:t>,</a:t>
            </a:r>
            <a:r>
              <a:rPr lang="en-US" sz="2400" i="1" dirty="0" smtClean="0"/>
              <a:t> </a:t>
            </a:r>
            <a:r>
              <a:rPr lang="hr-HR" sz="2400" dirty="0" smtClean="0"/>
              <a:t>iz izraza </a:t>
            </a:r>
            <a:r>
              <a:rPr lang="en-US" sz="2400" dirty="0" smtClean="0">
                <a:solidFill>
                  <a:srgbClr val="00B0F0"/>
                </a:solidFill>
              </a:rPr>
              <a:t>9</a:t>
            </a:r>
            <a:r>
              <a:rPr lang="hr-HR" sz="2400" dirty="0" smtClean="0"/>
              <a:t> dobiva se: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PRIMJETI: Vrijednost varijable u proračunskom čvoru jednaka je srednjoj vrijednosti od četiri susjedna čvora. Jednadžbe konačnih diferencija </a:t>
            </a:r>
            <a:r>
              <a:rPr lang="en-US" sz="2400" dirty="0" smtClean="0">
                <a:solidFill>
                  <a:srgbClr val="00B0F0"/>
                </a:solidFill>
              </a:rPr>
              <a:t>9</a:t>
            </a:r>
            <a:r>
              <a:rPr lang="en-US" sz="2400" dirty="0" smtClean="0"/>
              <a:t> </a:t>
            </a:r>
            <a:r>
              <a:rPr lang="hr-HR" sz="2400" dirty="0" smtClean="0"/>
              <a:t>i</a:t>
            </a:r>
            <a:r>
              <a:rPr lang="en-US" sz="2400" dirty="0" smtClean="0"/>
              <a:t> </a:t>
            </a:r>
            <a:r>
              <a:rPr lang="hr-HR" sz="2400" dirty="0" smtClean="0">
                <a:solidFill>
                  <a:srgbClr val="00B0F0"/>
                </a:solidFill>
              </a:rPr>
              <a:t>1</a:t>
            </a:r>
            <a:r>
              <a:rPr lang="en-US" sz="2400" dirty="0" smtClean="0">
                <a:solidFill>
                  <a:srgbClr val="00B0F0"/>
                </a:solidFill>
              </a:rPr>
              <a:t>0</a:t>
            </a:r>
            <a:r>
              <a:rPr lang="hr-HR" sz="2400" dirty="0" smtClean="0"/>
              <a:t> su </a:t>
            </a:r>
            <a:r>
              <a:rPr lang="hr-HR" sz="2400" i="1" u="sng" dirty="0" smtClean="0"/>
              <a:t>linearne algebarske jednadžbe</a:t>
            </a:r>
            <a:r>
              <a:rPr lang="hr-HR" sz="2400" i="1" dirty="0" smtClean="0"/>
              <a:t>.</a:t>
            </a:r>
          </a:p>
          <a:p>
            <a:endParaRPr lang="hr-HR" sz="1200" i="1" dirty="0" smtClean="0"/>
          </a:p>
          <a:p>
            <a:r>
              <a:rPr lang="hr-HR" sz="2400" dirty="0" smtClean="0"/>
              <a:t>U svakom čvoru proračunske domene</a:t>
            </a:r>
            <a:r>
              <a:rPr lang="en-US" sz="2400" dirty="0" smtClean="0"/>
              <a:t>, </a:t>
            </a:r>
            <a:r>
              <a:rPr lang="hr-HR" sz="2400" dirty="0" smtClean="0"/>
              <a:t>u kojem vrijednost od</a:t>
            </a:r>
            <a:r>
              <a:rPr lang="en-US" sz="2400" dirty="0" smtClean="0"/>
              <a:t> </a:t>
            </a:r>
            <a:r>
              <a:rPr lang="en-US" sz="2400" i="1" dirty="0" smtClean="0"/>
              <a:t>h </a:t>
            </a:r>
            <a:r>
              <a:rPr lang="hr-HR" sz="2400" dirty="0" smtClean="0"/>
              <a:t>nije poznata</a:t>
            </a:r>
            <a:r>
              <a:rPr lang="en-US" sz="2400" dirty="0" smtClean="0"/>
              <a:t> a-priori, </a:t>
            </a:r>
            <a:r>
              <a:rPr lang="hr-HR" sz="2400" dirty="0" smtClean="0"/>
              <a:t>generiramo jednadžbu</a:t>
            </a:r>
            <a:r>
              <a:rPr lang="en-US" sz="2400" dirty="0" smtClean="0"/>
              <a:t> </a:t>
            </a:r>
            <a:r>
              <a:rPr lang="hr-HR" sz="2400" dirty="0" smtClean="0"/>
              <a:t>poput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B0F0"/>
                </a:solidFill>
              </a:rPr>
              <a:t>9</a:t>
            </a:r>
            <a:r>
              <a:rPr lang="en-US" sz="2400" i="1" dirty="0" smtClean="0"/>
              <a:t>. </a:t>
            </a:r>
            <a:r>
              <a:rPr lang="hr-HR" sz="2400" dirty="0" smtClean="0"/>
              <a:t>Za</a:t>
            </a:r>
            <a:r>
              <a:rPr lang="hr-HR" sz="2400" i="1" dirty="0" smtClean="0"/>
              <a:t> </a:t>
            </a:r>
            <a:r>
              <a:rPr lang="en-US" sz="2400" i="1" dirty="0" smtClean="0"/>
              <a:t>n </a:t>
            </a:r>
            <a:r>
              <a:rPr lang="hr-HR" sz="2400" dirty="0" smtClean="0"/>
              <a:t>takvih internih čvorova imamo</a:t>
            </a:r>
            <a:r>
              <a:rPr lang="en-US" sz="2400" dirty="0" smtClean="0"/>
              <a:t> </a:t>
            </a:r>
            <a:r>
              <a:rPr lang="en-US" sz="2400" i="1" dirty="0" smtClean="0"/>
              <a:t>n </a:t>
            </a:r>
            <a:r>
              <a:rPr lang="hr-HR" sz="2400" dirty="0" smtClean="0"/>
              <a:t>nepoznatih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dirty="0" smtClean="0"/>
              <a:t>-v</a:t>
            </a:r>
            <a:r>
              <a:rPr lang="hr-HR" sz="2400" dirty="0" err="1" smtClean="0"/>
              <a:t>rijednosti</a:t>
            </a:r>
            <a:r>
              <a:rPr lang="en-US" sz="2400" dirty="0" smtClean="0"/>
              <a:t> </a:t>
            </a:r>
            <a:r>
              <a:rPr lang="hr-HR" sz="2400" dirty="0" smtClean="0"/>
              <a:t>i</a:t>
            </a:r>
            <a:r>
              <a:rPr lang="en-US" sz="2400" dirty="0" smtClean="0"/>
              <a:t> </a:t>
            </a:r>
            <a:r>
              <a:rPr lang="en-US" sz="2400" i="1" dirty="0" smtClean="0"/>
              <a:t>n </a:t>
            </a:r>
            <a:r>
              <a:rPr lang="hr-HR" sz="2400" dirty="0" smtClean="0"/>
              <a:t>jednadžbi</a:t>
            </a:r>
            <a:r>
              <a:rPr lang="en-US" sz="2400" dirty="0" smtClean="0"/>
              <a:t> </a:t>
            </a:r>
            <a:r>
              <a:rPr lang="hr-HR" sz="2400" dirty="0" smtClean="0"/>
              <a:t>za njihovo rješavanje.</a:t>
            </a:r>
            <a:r>
              <a:rPr lang="en-US" sz="2400" dirty="0" smtClean="0"/>
              <a:t> </a:t>
            </a:r>
            <a:r>
              <a:rPr lang="hr-HR" sz="2400" dirty="0" smtClean="0"/>
              <a:t>Prema tome</a:t>
            </a:r>
            <a:r>
              <a:rPr lang="en-US" sz="2400" dirty="0" smtClean="0"/>
              <a:t>, </a:t>
            </a:r>
            <a:r>
              <a:rPr lang="hr-HR" sz="2400" dirty="0" smtClean="0"/>
              <a:t>na raspolaganju je zatvoren sustav jednadžbi</a:t>
            </a:r>
            <a:r>
              <a:rPr lang="en-US" sz="2400" dirty="0" smtClean="0"/>
              <a:t>.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Takav linearni sustav može se riješiti</a:t>
            </a:r>
            <a:r>
              <a:rPr lang="en-US" sz="2400" dirty="0" smtClean="0"/>
              <a:t> </a:t>
            </a:r>
            <a:r>
              <a:rPr lang="hr-HR" sz="2400" dirty="0" smtClean="0"/>
              <a:t>primjenom algoritama matričnog</a:t>
            </a:r>
            <a:r>
              <a:rPr lang="en-US" sz="2400" dirty="0" smtClean="0"/>
              <a:t> </a:t>
            </a:r>
            <a:r>
              <a:rPr lang="hr-HR" sz="2400" dirty="0" smtClean="0"/>
              <a:t>sustava jednadžbi</a:t>
            </a:r>
            <a:r>
              <a:rPr lang="en-US" sz="2400" dirty="0" smtClean="0"/>
              <a:t>, </a:t>
            </a:r>
            <a:r>
              <a:rPr lang="hr-HR" sz="2400" dirty="0" smtClean="0"/>
              <a:t>poput </a:t>
            </a:r>
            <a:r>
              <a:rPr lang="en-US" sz="2400" dirty="0" smtClean="0"/>
              <a:t>Gauss</a:t>
            </a:r>
            <a:r>
              <a:rPr lang="hr-HR" sz="2400" dirty="0" smtClean="0"/>
              <a:t>-ove</a:t>
            </a:r>
            <a:r>
              <a:rPr lang="en-US" sz="2400" dirty="0" smtClean="0"/>
              <a:t> </a:t>
            </a:r>
            <a:r>
              <a:rPr lang="en-US" sz="2400" dirty="0" err="1" smtClean="0"/>
              <a:t>elimina</a:t>
            </a:r>
            <a:r>
              <a:rPr lang="hr-HR" sz="2400" dirty="0" err="1" smtClean="0"/>
              <a:t>cije</a:t>
            </a:r>
            <a:r>
              <a:rPr lang="hr-HR" sz="2400" dirty="0" smtClean="0"/>
              <a:t>. U praksi se takav sustav uobičajeno rješava nekom od iterativnih metoda. </a:t>
            </a:r>
          </a:p>
        </p:txBody>
      </p:sp>
      <p:sp>
        <p:nvSpPr>
          <p:cNvPr id="9" name="Rectangle 8"/>
          <p:cNvSpPr/>
          <p:nvPr/>
        </p:nvSpPr>
        <p:spPr>
          <a:xfrm>
            <a:off x="8316416" y="1340768"/>
            <a:ext cx="8275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>
                <a:solidFill>
                  <a:srgbClr val="00B0F0"/>
                </a:solidFill>
              </a:rPr>
              <a:t>(10)</a:t>
            </a:r>
            <a:endParaRPr lang="hr-HR" sz="2800" dirty="0">
              <a:solidFill>
                <a:srgbClr val="00B0F0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357188" y="1428750"/>
          <a:ext cx="3519487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Equation" r:id="rId3" imgW="2374900" imgH="444500" progId="Equation.DSMT4">
                  <p:embed/>
                </p:oleObj>
              </mc:Choice>
              <mc:Fallback>
                <p:oleObj name="Equation" r:id="rId3" imgW="2374900" imgH="4445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1428750"/>
                        <a:ext cx="3519487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5010</TotalTime>
  <Words>2698</Words>
  <Application>Microsoft Office PowerPoint</Application>
  <PresentationFormat>On-screen Show (4:3)</PresentationFormat>
  <Paragraphs>288</Paragraphs>
  <Slides>23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Office Theme</vt:lpstr>
      <vt:lpstr>Equation</vt:lpstr>
      <vt:lpstr>MathType 5.0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Hrvoje Mostecak</cp:lastModifiedBy>
  <cp:revision>544</cp:revision>
  <dcterms:created xsi:type="dcterms:W3CDTF">2012-07-09T06:12:43Z</dcterms:created>
  <dcterms:modified xsi:type="dcterms:W3CDTF">2014-10-29T09:30:33Z</dcterms:modified>
</cp:coreProperties>
</file>