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332" r:id="rId2"/>
    <p:sldId id="366" r:id="rId3"/>
    <p:sldId id="367" r:id="rId4"/>
    <p:sldId id="368" r:id="rId5"/>
    <p:sldId id="369" r:id="rId6"/>
    <p:sldId id="372" r:id="rId7"/>
    <p:sldId id="373" r:id="rId8"/>
    <p:sldId id="371" r:id="rId9"/>
    <p:sldId id="374" r:id="rId10"/>
    <p:sldId id="375" r:id="rId11"/>
    <p:sldId id="376" r:id="rId12"/>
    <p:sldId id="377" r:id="rId1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41F828"/>
    <a:srgbClr val="000000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4" autoAdjust="0"/>
    <p:restoredTop sz="94660"/>
  </p:normalViewPr>
  <p:slideViewPr>
    <p:cSldViewPr>
      <p:cViewPr varScale="1">
        <p:scale>
          <a:sx n="81" d="100"/>
          <a:sy n="81" d="100"/>
        </p:scale>
        <p:origin x="86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480BB-F608-4BAF-8B00-9804724007A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659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2A7E1-A28A-436F-9A16-01700C41C8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044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CC82-B730-4BF6-B3BE-EBD5F7544D2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77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64A64-5BBB-4BEB-B6E8-667784CB6AD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620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FA97B-4505-4936-A19B-CBC726CE9D90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811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A75AB-82EE-47A7-8979-0AD32E0BB82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57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809EA-F982-4F65-A0FF-D1AC8CEE9D38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08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5FDB3-6764-44F0-979C-C8FE04FC44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298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55502-C94D-4221-8517-5312459DB1E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645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F9248-A7F8-4A9D-8BA6-1036F1538B1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348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457AF-110A-4E9F-864E-7CED6251300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346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D64698-595A-4161-86AD-1111B7FEB7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943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jpeg"/><Relationship Id="rId10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85" name="Rectangle 13"/>
          <p:cNvSpPr>
            <a:spLocks noChangeArrowheads="1"/>
          </p:cNvSpPr>
          <p:nvPr/>
        </p:nvSpPr>
        <p:spPr bwMode="auto">
          <a:xfrm>
            <a:off x="0" y="1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</a:rPr>
              <a:t>Populacijski  modeli</a:t>
            </a:r>
            <a:endParaRPr lang="hr-HR" sz="280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30" name="Rectangle 127"/>
          <p:cNvSpPr>
            <a:spLocks noChangeArrowheads="1"/>
          </p:cNvSpPr>
          <p:nvPr/>
        </p:nvSpPr>
        <p:spPr bwMode="auto">
          <a:xfrm>
            <a:off x="0" y="449833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-457200" algn="l"/>
              </a:tabLst>
            </a:pPr>
            <a:endParaRPr lang="sr-Latn-CS" sz="2400" b="0">
              <a:latin typeface="+mn-lt"/>
            </a:endParaRPr>
          </a:p>
        </p:txBody>
      </p:sp>
      <p:sp>
        <p:nvSpPr>
          <p:cNvPr id="1031" name="Rectangle 184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>
              <a:latin typeface="+mn-lt"/>
            </a:endParaRPr>
          </a:p>
        </p:txBody>
      </p:sp>
      <p:graphicFrame>
        <p:nvGraphicFramePr>
          <p:cNvPr id="1026" name="Object 183"/>
          <p:cNvGraphicFramePr>
            <a:graphicFrameLocks noChangeAspect="1"/>
          </p:cNvGraphicFramePr>
          <p:nvPr/>
        </p:nvGraphicFramePr>
        <p:xfrm>
          <a:off x="395536" y="1412776"/>
          <a:ext cx="18478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Jednadžba" r:id="rId3" imgW="1104840" imgH="495000" progId="Equation.3">
                  <p:embed/>
                </p:oleObj>
              </mc:Choice>
              <mc:Fallback>
                <p:oleObj name="Jednadžba" r:id="rId3" imgW="1104840" imgH="4950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12776"/>
                        <a:ext cx="184785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657" name="Rectangle 185"/>
          <p:cNvSpPr>
            <a:spLocks noChangeArrowheads="1"/>
          </p:cNvSpPr>
          <p:nvPr/>
        </p:nvSpPr>
        <p:spPr bwMode="auto">
          <a:xfrm>
            <a:off x="0" y="2276872"/>
            <a:ext cx="817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r - </a:t>
            </a:r>
            <a:r>
              <a:rPr lang="hr-HR" sz="2400" b="0" dirty="0">
                <a:latin typeface="+mn-lt"/>
              </a:rPr>
              <a:t>brzina prirasta </a:t>
            </a:r>
            <a:r>
              <a:rPr lang="hr-HR" sz="2400" b="0" i="1" dirty="0">
                <a:latin typeface="+mn-lt"/>
              </a:rPr>
              <a:t>P</a:t>
            </a:r>
            <a:r>
              <a:rPr lang="hr-HR" sz="2400" b="0" dirty="0">
                <a:latin typeface="+mn-lt"/>
              </a:rPr>
              <a:t> (konstanta)</a:t>
            </a:r>
            <a:endParaRPr lang="hr-HR" sz="2400" b="0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K - </a:t>
            </a:r>
            <a:r>
              <a:rPr lang="hr-HR" sz="2400" b="0" dirty="0">
                <a:latin typeface="+mn-lt"/>
              </a:rPr>
              <a:t>maksimalni broj jedinki vrste P (konstanta)</a:t>
            </a:r>
          </a:p>
          <a:p>
            <a:pPr eaLnBrk="0" hangingPunct="0">
              <a:defRPr/>
            </a:pP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P - populacija (broj jedinki) analizirane varijable odnosno vrste</a:t>
            </a:r>
          </a:p>
          <a:p>
            <a:pPr eaLnBrk="0" hangingPunct="0">
              <a:defRPr/>
            </a:pPr>
            <a:r>
              <a:rPr lang="hr-HR" sz="2400" b="0" dirty="0">
                <a:latin typeface="+mn-lt"/>
                <a:cs typeface="Times New Roman" pitchFamily="18" charset="0"/>
                <a:sym typeface="Symbol"/>
              </a:rPr>
              <a:t>, ,  - </a:t>
            </a:r>
            <a:r>
              <a:rPr lang="hr-HR" sz="2400" b="0" dirty="0">
                <a:latin typeface="+mn-lt"/>
                <a:cs typeface="Times New Roman" pitchFamily="18" charset="0"/>
              </a:rPr>
              <a:t> koeficijenti modela</a:t>
            </a:r>
            <a:endParaRPr lang="hr-HR" sz="2400" b="0" dirty="0">
              <a:latin typeface="+mn-lt"/>
            </a:endParaRPr>
          </a:p>
        </p:txBody>
      </p:sp>
      <p:pic>
        <p:nvPicPr>
          <p:cNvPr id="1035" name="Picture 186" descr="slika1"/>
          <p:cNvPicPr>
            <a:picLocks noChangeAspect="1" noChangeArrowheads="1"/>
          </p:cNvPicPr>
          <p:nvPr/>
        </p:nvPicPr>
        <p:blipFill>
          <a:blip r:embed="rId5" cstate="print"/>
          <a:srcRect l="3268" t="6300"/>
          <a:stretch>
            <a:fillRect/>
          </a:stretch>
        </p:blipFill>
        <p:spPr bwMode="auto">
          <a:xfrm>
            <a:off x="5364088" y="3412579"/>
            <a:ext cx="3779912" cy="366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8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>
              <a:latin typeface="+mn-lt"/>
            </a:endParaRPr>
          </a:p>
        </p:txBody>
      </p:sp>
      <p:graphicFrame>
        <p:nvGraphicFramePr>
          <p:cNvPr id="1027" name="Object 188"/>
          <p:cNvGraphicFramePr>
            <a:graphicFrameLocks noChangeAspect="1"/>
          </p:cNvGraphicFramePr>
          <p:nvPr/>
        </p:nvGraphicFramePr>
        <p:xfrm>
          <a:off x="7164288" y="5013176"/>
          <a:ext cx="17716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Jednadžba" r:id="rId6" imgW="1130040" imgH="660240" progId="Equation.3">
                  <p:embed/>
                </p:oleObj>
              </mc:Choice>
              <mc:Fallback>
                <p:oleObj name="Jednadžba" r:id="rId6" imgW="1130040" imgH="6602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013176"/>
                        <a:ext cx="177165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4766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1 500 000 vrsta međusobno povezanih.</a:t>
            </a:r>
          </a:p>
          <a:p>
            <a:r>
              <a:rPr lang="hr-HR" sz="2400" b="0" dirty="0">
                <a:latin typeface="+mn-lt"/>
              </a:rPr>
              <a:t>Model sa jednom varijablom (logistička jednadžba): 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012160" y="3573016"/>
            <a:ext cx="4248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Primjer: razvoj </a:t>
            </a:r>
          </a:p>
          <a:p>
            <a:r>
              <a:rPr lang="hr-HR" sz="2400" b="0" dirty="0">
                <a:latin typeface="+mn-lt"/>
              </a:rPr>
              <a:t>populacije </a:t>
            </a:r>
          </a:p>
          <a:p>
            <a:r>
              <a:rPr lang="hr-HR" sz="2400" b="0" dirty="0">
                <a:latin typeface="+mn-lt"/>
              </a:rPr>
              <a:t>u SAD </a:t>
            </a:r>
          </a:p>
        </p:txBody>
      </p:sp>
      <p:pic>
        <p:nvPicPr>
          <p:cNvPr id="17" name="Picture 187"/>
          <p:cNvPicPr>
            <a:picLocks noChangeAspect="1" noChangeArrowheads="1"/>
          </p:cNvPicPr>
          <p:nvPr/>
        </p:nvPicPr>
        <p:blipFill>
          <a:blip r:embed="rId8" cstate="print"/>
          <a:srcRect b="15646"/>
          <a:stretch>
            <a:fillRect/>
          </a:stretch>
        </p:blipFill>
        <p:spPr bwMode="auto">
          <a:xfrm>
            <a:off x="395536" y="3861048"/>
            <a:ext cx="4534635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4067175" y="1340768"/>
          <a:ext cx="50768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Jednadžba" r:id="rId9" imgW="3035160" imgH="622080" progId="Equation.3">
                  <p:embed/>
                </p:oleObj>
              </mc:Choice>
              <mc:Fallback>
                <p:oleObj name="Jednadžba" r:id="rId9" imgW="3035160" imgH="6220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340768"/>
                        <a:ext cx="50768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3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3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5" grpId="0"/>
      <p:bldP spid="233657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+mn-lt"/>
              </a:rPr>
              <a:t>Generiranje </a:t>
            </a:r>
            <a:r>
              <a:rPr lang="hr-HR" sz="2800" dirty="0" err="1">
                <a:latin typeface="+mn-lt"/>
              </a:rPr>
              <a:t>vjetrovnih</a:t>
            </a:r>
            <a:r>
              <a:rPr lang="hr-HR" sz="2800" dirty="0">
                <a:latin typeface="+mn-lt"/>
              </a:rPr>
              <a:t> gravitacionih valova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+mn-lt"/>
              </a:rPr>
              <a:t>Sverdrup </a:t>
            </a:r>
            <a:r>
              <a:rPr lang="hr-HR" sz="2400" b="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Munk</a:t>
            </a:r>
            <a:r>
              <a:rPr lang="en-US" sz="2400" b="0" dirty="0">
                <a:latin typeface="+mn-lt"/>
              </a:rPr>
              <a:t> </a:t>
            </a:r>
            <a:r>
              <a:rPr lang="hr-HR" sz="2400" b="0" dirty="0">
                <a:latin typeface="+mn-lt"/>
              </a:rPr>
              <a:t>postavili su okvir za analizu razvoja valova (valnog generiranja) s vjetrom. </a:t>
            </a:r>
          </a:p>
          <a:p>
            <a:endParaRPr lang="hr-HR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Uvedeni su </a:t>
            </a:r>
            <a:r>
              <a:rPr lang="hr-HR" sz="2400" b="0" dirty="0" err="1">
                <a:latin typeface="+mn-lt"/>
              </a:rPr>
              <a:t>bezdimenzionalni</a:t>
            </a:r>
            <a:r>
              <a:rPr lang="hr-HR" sz="2400" b="0" dirty="0">
                <a:latin typeface="+mn-lt"/>
              </a:rPr>
              <a:t> parametri na temelju relevantnih značajki procesa valnog generiranja i valnog gibanja:</a:t>
            </a:r>
          </a:p>
          <a:p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Time se značajno pojednostavljuje promatranje i analiza valnog generiranja u prirodi.</a:t>
            </a:r>
          </a:p>
          <a:p>
            <a:endParaRPr lang="hr-HR" sz="2400" b="0" dirty="0">
              <a:latin typeface="+mn-lt"/>
            </a:endParaRPr>
          </a:p>
          <a:p>
            <a:r>
              <a:rPr lang="en-US" sz="2400" b="0" i="1" dirty="0">
                <a:latin typeface="+mn-lt"/>
              </a:rPr>
              <a:t>c</a:t>
            </a:r>
            <a:r>
              <a:rPr lang="hr-HR" sz="2400" b="0" i="1" baseline="-25000" dirty="0">
                <a:latin typeface="+mn-lt"/>
              </a:rPr>
              <a:t>P</a:t>
            </a:r>
            <a:r>
              <a:rPr lang="en-US" sz="2400" b="0" i="1" dirty="0">
                <a:latin typeface="+mn-lt"/>
              </a:rPr>
              <a:t> = g/</a:t>
            </a:r>
            <a:r>
              <a:rPr lang="en-US" sz="2400" b="0" i="1" dirty="0">
                <a:latin typeface="+mn-lt"/>
                <a:sym typeface="Symbol"/>
              </a:rPr>
              <a:t></a:t>
            </a:r>
            <a:r>
              <a:rPr lang="hr-HR" sz="2400" b="0" i="1" baseline="-25000" dirty="0">
                <a:latin typeface="+mn-lt"/>
                <a:sym typeface="Symbol"/>
              </a:rPr>
              <a:t>P</a:t>
            </a:r>
            <a:r>
              <a:rPr lang="en-US" sz="2400" b="0" i="1" dirty="0">
                <a:latin typeface="+mn-lt"/>
                <a:sym typeface="Symbol"/>
              </a:rPr>
              <a:t> </a:t>
            </a:r>
            <a:r>
              <a:rPr lang="hr-HR" sz="2400" b="0" dirty="0">
                <a:latin typeface="+mn-lt"/>
              </a:rPr>
              <a:t>vršna fazna brzina </a:t>
            </a:r>
          </a:p>
          <a:p>
            <a:r>
              <a:rPr lang="hr-HR" sz="2400" b="0" i="1" dirty="0">
                <a:latin typeface="+mn-lt"/>
                <a:sym typeface="Symbol"/>
              </a:rPr>
              <a:t>F</a:t>
            </a:r>
            <a:r>
              <a:rPr lang="hr-HR" sz="2400" b="0" dirty="0">
                <a:latin typeface="+mn-lt"/>
                <a:sym typeface="Symbol"/>
              </a:rPr>
              <a:t> </a:t>
            </a:r>
            <a:r>
              <a:rPr lang="hr-HR" sz="2400" b="0" dirty="0" err="1">
                <a:latin typeface="+mn-lt"/>
                <a:sym typeface="Symbol"/>
              </a:rPr>
              <a:t>privjetrište</a:t>
            </a:r>
            <a:r>
              <a:rPr lang="hr-HR" sz="2400" b="0" dirty="0">
                <a:latin typeface="+mn-lt"/>
                <a:sym typeface="Symbol"/>
              </a:rPr>
              <a:t>  (</a:t>
            </a:r>
            <a:r>
              <a:rPr lang="hr-HR" sz="2400" b="0" dirty="0" err="1">
                <a:latin typeface="+mn-lt"/>
                <a:sym typeface="Symbol"/>
              </a:rPr>
              <a:t>eng</a:t>
            </a:r>
            <a:r>
              <a:rPr lang="hr-HR" sz="2400" b="0" dirty="0">
                <a:latin typeface="+mn-lt"/>
                <a:sym typeface="Symbol"/>
              </a:rPr>
              <a:t>: </a:t>
            </a:r>
            <a:r>
              <a:rPr lang="hr-HR" sz="2400" b="0" dirty="0" err="1">
                <a:latin typeface="+mn-lt"/>
                <a:sym typeface="Symbol"/>
              </a:rPr>
              <a:t>Fetch</a:t>
            </a:r>
            <a:r>
              <a:rPr lang="hr-HR" sz="2400" b="0" i="1" dirty="0">
                <a:latin typeface="+mn-lt"/>
                <a:sym typeface="Symbol"/>
              </a:rPr>
              <a:t>)</a:t>
            </a:r>
          </a:p>
          <a:p>
            <a:r>
              <a:rPr lang="hr-HR" sz="2400" b="0" i="1" dirty="0">
                <a:latin typeface="+mn-lt"/>
                <a:sym typeface="Symbol"/>
              </a:rPr>
              <a:t>H</a:t>
            </a:r>
            <a:r>
              <a:rPr lang="hr-HR" sz="2400" b="0" i="1" baseline="-25000" dirty="0">
                <a:latin typeface="+mn-lt"/>
                <a:sym typeface="Symbol"/>
              </a:rPr>
              <a:t>S </a:t>
            </a:r>
            <a:r>
              <a:rPr lang="hr-HR" sz="2400" b="0" dirty="0">
                <a:latin typeface="+mn-lt"/>
                <a:sym typeface="Symbol"/>
              </a:rPr>
              <a:t> značajna valna visina</a:t>
            </a:r>
            <a:endParaRPr lang="hr-HR" sz="2400" b="0" i="1" dirty="0">
              <a:latin typeface="+mn-lt"/>
              <a:sym typeface="Symbol"/>
            </a:endParaRPr>
          </a:p>
          <a:p>
            <a:r>
              <a:rPr lang="en-US" sz="2400" b="0" i="1" dirty="0">
                <a:latin typeface="+mn-lt"/>
              </a:rPr>
              <a:t>U</a:t>
            </a:r>
            <a:r>
              <a:rPr lang="en-US" sz="2400" b="0" i="1" baseline="-25000" dirty="0">
                <a:latin typeface="+mn-lt"/>
              </a:rPr>
              <a:t>10</a:t>
            </a:r>
            <a:r>
              <a:rPr lang="hr-HR" sz="2400" b="0" baseline="-25000" dirty="0">
                <a:latin typeface="+mn-lt"/>
              </a:rPr>
              <a:t> </a:t>
            </a:r>
            <a:r>
              <a:rPr lang="hr-HR" sz="2400" b="0" dirty="0">
                <a:latin typeface="+mn-lt"/>
              </a:rPr>
              <a:t>brzina vjetra  na 10m od površine mora</a:t>
            </a:r>
          </a:p>
          <a:p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670175" y="2603500"/>
          <a:ext cx="317023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3" imgW="2031840" imgH="545760" progId="Equation.DSMT4">
                  <p:embed/>
                </p:oleObj>
              </mc:Choice>
              <mc:Fallback>
                <p:oleObj name="Equation" r:id="rId3" imgW="2031840" imgH="545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2603500"/>
                        <a:ext cx="317023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+mn-lt"/>
              </a:rPr>
              <a:t>Generiranje </a:t>
            </a:r>
            <a:r>
              <a:rPr lang="hr-HR" sz="2800" dirty="0" err="1">
                <a:latin typeface="+mn-lt"/>
              </a:rPr>
              <a:t>vjetrovnih</a:t>
            </a:r>
            <a:r>
              <a:rPr lang="hr-HR" sz="2800" dirty="0">
                <a:latin typeface="+mn-lt"/>
              </a:rPr>
              <a:t> gravitacionih valova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3245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Uvođenje krucijalnih pojmova kroz razvojno razdoblje: </a:t>
            </a:r>
            <a:endParaRPr lang="en-US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• valni spektar (</a:t>
            </a:r>
            <a:r>
              <a:rPr lang="hr-HR" sz="2400" b="0" dirty="0" err="1">
                <a:latin typeface="+mn-lt"/>
              </a:rPr>
              <a:t>Pierson</a:t>
            </a:r>
            <a:r>
              <a:rPr lang="hr-HR" sz="2400" b="0" dirty="0">
                <a:latin typeface="+mn-lt"/>
              </a:rPr>
              <a:t> i sur., 1955)</a:t>
            </a:r>
          </a:p>
          <a:p>
            <a:r>
              <a:rPr lang="hr-HR" sz="2400" b="0" dirty="0">
                <a:latin typeface="+mn-lt"/>
              </a:rPr>
              <a:t>• jednadžba očuvanja valne energije (</a:t>
            </a:r>
            <a:r>
              <a:rPr lang="hr-HR" sz="2400" b="0" dirty="0" err="1">
                <a:latin typeface="+mn-lt"/>
              </a:rPr>
              <a:t>Gelci</a:t>
            </a:r>
            <a:r>
              <a:rPr lang="hr-HR" sz="2400" b="0" dirty="0">
                <a:latin typeface="+mn-lt"/>
              </a:rPr>
              <a:t> i sur., 1957)</a:t>
            </a:r>
          </a:p>
          <a:p>
            <a:r>
              <a:rPr lang="en-US" sz="2400" b="0" dirty="0">
                <a:latin typeface="+mn-lt"/>
              </a:rPr>
              <a:t>• </a:t>
            </a:r>
            <a:r>
              <a:rPr lang="hr-HR" sz="2400" b="0" dirty="0">
                <a:latin typeface="+mn-lt"/>
              </a:rPr>
              <a:t>teorije valnog generiranja s vjetrom </a:t>
            </a:r>
            <a:r>
              <a:rPr lang="en-US" sz="2400" b="0" dirty="0">
                <a:latin typeface="+mn-lt"/>
              </a:rPr>
              <a:t>Phillips (1957) </a:t>
            </a:r>
            <a:r>
              <a:rPr lang="hr-HR" sz="2400" b="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Miles (1957)</a:t>
            </a:r>
            <a:endParaRPr lang="hr-HR" sz="2400" b="0" dirty="0">
              <a:latin typeface="+mn-lt"/>
            </a:endParaRPr>
          </a:p>
          <a:p>
            <a:r>
              <a:rPr lang="en-US" sz="2400" b="0" dirty="0">
                <a:latin typeface="+mn-lt"/>
              </a:rPr>
              <a:t>• </a:t>
            </a:r>
            <a:r>
              <a:rPr lang="hr-HR" sz="2400" b="0" dirty="0">
                <a:latin typeface="+mn-lt"/>
              </a:rPr>
              <a:t>teorija nelinearnog transfera valne energije </a:t>
            </a:r>
            <a:r>
              <a:rPr lang="en-US" sz="2400" b="0" dirty="0">
                <a:latin typeface="+mn-lt"/>
              </a:rPr>
              <a:t>(</a:t>
            </a:r>
            <a:r>
              <a:rPr lang="en-US" sz="2400" b="0" dirty="0" err="1">
                <a:latin typeface="+mn-lt"/>
              </a:rPr>
              <a:t>Hasselmann</a:t>
            </a:r>
            <a:r>
              <a:rPr lang="en-US" sz="2400" b="0" dirty="0">
                <a:latin typeface="+mn-lt"/>
              </a:rPr>
              <a:t>, 1962).</a:t>
            </a:r>
          </a:p>
          <a:p>
            <a:r>
              <a:rPr lang="en-US" sz="2400" b="0" dirty="0">
                <a:latin typeface="+mn-lt"/>
              </a:rPr>
              <a:t>• in-situ</a:t>
            </a:r>
            <a:r>
              <a:rPr lang="hr-HR" sz="2400" b="0" dirty="0">
                <a:latin typeface="+mn-lt"/>
              </a:rPr>
              <a:t> promatranje </a:t>
            </a:r>
          </a:p>
          <a:p>
            <a:r>
              <a:rPr lang="hr-HR" sz="2400" b="0" dirty="0">
                <a:latin typeface="+mn-lt"/>
              </a:rPr>
              <a:t>   valne klime u sklopu </a:t>
            </a:r>
          </a:p>
          <a:p>
            <a:r>
              <a:rPr lang="hr-HR" sz="2400" b="0" dirty="0">
                <a:latin typeface="+mn-lt"/>
              </a:rPr>
              <a:t>   </a:t>
            </a:r>
            <a:r>
              <a:rPr lang="en-US" sz="2400" b="0" dirty="0" err="1">
                <a:latin typeface="+mn-lt"/>
              </a:rPr>
              <a:t>JOint</a:t>
            </a:r>
            <a:r>
              <a:rPr lang="en-US" sz="2400" b="0" dirty="0">
                <a:latin typeface="+mn-lt"/>
              </a:rPr>
              <a:t> North Sea Wave Project </a:t>
            </a:r>
            <a:endParaRPr lang="hr-HR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   </a:t>
            </a:r>
            <a:r>
              <a:rPr lang="en-US" sz="2400" b="0" dirty="0">
                <a:latin typeface="+mn-lt"/>
              </a:rPr>
              <a:t>(JONSWAP, 1973)</a:t>
            </a:r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	Razvoje valnog spektra pri </a:t>
            </a:r>
          </a:p>
          <a:p>
            <a:r>
              <a:rPr lang="hr-HR" sz="2400" b="0" dirty="0">
                <a:latin typeface="+mn-lt"/>
              </a:rPr>
              <a:t>	djelovanju vjetra  nad </a:t>
            </a:r>
          </a:p>
          <a:p>
            <a:r>
              <a:rPr lang="hr-HR" sz="2400" b="0" dirty="0">
                <a:latin typeface="+mn-lt"/>
              </a:rPr>
              <a:t>	otvorenim morem </a:t>
            </a:r>
          </a:p>
          <a:p>
            <a:r>
              <a:rPr lang="hr-HR" sz="2400" b="0" dirty="0">
                <a:latin typeface="+mn-lt"/>
              </a:rPr>
              <a:t>	(</a:t>
            </a:r>
            <a:r>
              <a:rPr lang="hr-HR" sz="2400" b="0" dirty="0" err="1">
                <a:latin typeface="+mn-lt"/>
              </a:rPr>
              <a:t>Hasselmann</a:t>
            </a:r>
            <a:r>
              <a:rPr lang="hr-HR" sz="2400" b="0" dirty="0">
                <a:latin typeface="+mn-lt"/>
              </a:rPr>
              <a:t> i sur., 1973)</a:t>
            </a:r>
          </a:p>
          <a:p>
            <a:endParaRPr lang="hr-HR" sz="2400" b="0" dirty="0">
              <a:latin typeface="+mn-lt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 l="2114"/>
          <a:stretch>
            <a:fillRect/>
          </a:stretch>
        </p:blipFill>
        <p:spPr bwMode="auto">
          <a:xfrm>
            <a:off x="4427984" y="2492895"/>
            <a:ext cx="4716016" cy="436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+mn-lt"/>
              </a:rPr>
              <a:t>Generiranje </a:t>
            </a:r>
            <a:r>
              <a:rPr lang="hr-HR" sz="2800" dirty="0" err="1">
                <a:latin typeface="+mn-lt"/>
              </a:rPr>
              <a:t>vjetrovnih</a:t>
            </a:r>
            <a:r>
              <a:rPr lang="hr-HR" sz="2800" dirty="0">
                <a:latin typeface="+mn-lt"/>
              </a:rPr>
              <a:t> gravitacionih valova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32452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Primjena jednadžbe očuvanja valne energije omogućena razvojem računalne tehnologije (prekretnica 1980 godine). </a:t>
            </a:r>
          </a:p>
          <a:p>
            <a:endParaRPr lang="hr-HR" sz="24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Učestalije se koristi jednadžba očuvanja valnog djelovanja </a:t>
            </a:r>
            <a:r>
              <a:rPr lang="hr-HR" sz="2400" b="0" i="1" dirty="0">
                <a:latin typeface="+mn-lt"/>
              </a:rPr>
              <a:t>N</a:t>
            </a:r>
            <a:r>
              <a:rPr lang="hr-HR" sz="2400" b="0" dirty="0">
                <a:latin typeface="+mn-lt"/>
              </a:rPr>
              <a:t>:</a:t>
            </a:r>
          </a:p>
          <a:p>
            <a:r>
              <a:rPr lang="hr-HR" sz="2400" b="0" dirty="0">
                <a:latin typeface="+mn-lt"/>
              </a:rPr>
              <a:t> </a:t>
            </a:r>
          </a:p>
          <a:p>
            <a:endParaRPr lang="hr-HR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  <a:p>
            <a:r>
              <a:rPr lang="hr-HR" sz="2400" b="0" i="1" dirty="0">
                <a:latin typeface="+mn-lt"/>
              </a:rPr>
              <a:t>N</a:t>
            </a:r>
            <a:r>
              <a:rPr lang="hr-HR" sz="2400" b="0" dirty="0">
                <a:latin typeface="+mn-lt"/>
              </a:rPr>
              <a:t>(</a:t>
            </a:r>
            <a:r>
              <a:rPr lang="hr-HR" sz="2400" b="0" i="1" dirty="0">
                <a:latin typeface="+mn-lt"/>
              </a:rPr>
              <a:t>x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</a:rPr>
              <a:t>y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  <a:sym typeface="Symbol"/>
              </a:rPr>
              <a:t>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  <a:sym typeface="Symbol"/>
              </a:rPr>
              <a:t></a:t>
            </a:r>
            <a:r>
              <a:rPr lang="hr-HR" sz="2400" b="0" dirty="0">
                <a:latin typeface="+mn-lt"/>
              </a:rPr>
              <a:t>)=</a:t>
            </a:r>
            <a:r>
              <a:rPr lang="hr-HR" sz="2400" b="0" i="1" dirty="0">
                <a:latin typeface="+mn-lt"/>
              </a:rPr>
              <a:t>E</a:t>
            </a:r>
            <a:r>
              <a:rPr lang="hr-HR" sz="2400" b="0" dirty="0">
                <a:latin typeface="+mn-lt"/>
              </a:rPr>
              <a:t>(</a:t>
            </a:r>
            <a:r>
              <a:rPr lang="hr-HR" sz="2400" b="0" i="1" dirty="0">
                <a:latin typeface="+mn-lt"/>
              </a:rPr>
              <a:t>x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</a:rPr>
              <a:t>y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  <a:sym typeface="Symbol"/>
              </a:rPr>
              <a:t></a:t>
            </a:r>
            <a:r>
              <a:rPr lang="hr-HR" sz="2400" b="0" dirty="0">
                <a:latin typeface="+mn-lt"/>
              </a:rPr>
              <a:t>,</a:t>
            </a:r>
            <a:r>
              <a:rPr lang="hr-HR" sz="2400" b="0" i="1" dirty="0">
                <a:latin typeface="+mn-lt"/>
                <a:sym typeface="Symbol"/>
              </a:rPr>
              <a:t></a:t>
            </a:r>
            <a:r>
              <a:rPr lang="hr-HR" sz="2400" b="0" dirty="0">
                <a:latin typeface="+mn-lt"/>
              </a:rPr>
              <a:t>)/</a:t>
            </a:r>
            <a:r>
              <a:rPr lang="hr-HR" sz="2400" b="0" i="1" dirty="0">
                <a:latin typeface="+mn-lt"/>
                <a:sym typeface="Symbol"/>
              </a:rPr>
              <a:t></a:t>
            </a:r>
            <a:r>
              <a:rPr lang="hr-HR" sz="2400" b="0" dirty="0">
                <a:latin typeface="+mn-lt"/>
              </a:rPr>
              <a:t>  (omjer gustoće energije valnog spektra </a:t>
            </a:r>
            <a:r>
              <a:rPr lang="hr-HR" sz="2400" b="0" i="1" dirty="0">
                <a:latin typeface="+mn-lt"/>
              </a:rPr>
              <a:t>E</a:t>
            </a:r>
            <a:r>
              <a:rPr lang="hr-HR" sz="2400" b="0" dirty="0">
                <a:latin typeface="+mn-lt"/>
              </a:rPr>
              <a:t> i kutne </a:t>
            </a:r>
          </a:p>
          <a:p>
            <a:r>
              <a:rPr lang="hr-HR" sz="2400" b="0" dirty="0">
                <a:latin typeface="+mn-lt"/>
              </a:rPr>
              <a:t>                                              frekvencije </a:t>
            </a:r>
            <a:r>
              <a:rPr lang="hr-HR" sz="2400" b="0" i="1" dirty="0">
                <a:latin typeface="+mn-lt"/>
                <a:sym typeface="Symbol"/>
              </a:rPr>
              <a:t></a:t>
            </a:r>
            <a:r>
              <a:rPr lang="hr-HR" sz="2400" b="0" dirty="0">
                <a:latin typeface="+mn-lt"/>
                <a:sym typeface="Symbol"/>
              </a:rPr>
              <a:t>)</a:t>
            </a:r>
          </a:p>
          <a:p>
            <a:endParaRPr lang="hr-HR" sz="2400" b="0" dirty="0">
              <a:latin typeface="+mn-lt"/>
              <a:sym typeface="Symbol"/>
            </a:endParaRPr>
          </a:p>
          <a:p>
            <a:r>
              <a:rPr lang="hr-HR" sz="2400" b="0" i="1" dirty="0">
                <a:latin typeface="+mn-lt"/>
              </a:rPr>
              <a:t>S</a:t>
            </a:r>
            <a:r>
              <a:rPr lang="hr-HR" sz="2400" b="0" i="1" baseline="-25000" dirty="0">
                <a:latin typeface="+mn-lt"/>
              </a:rPr>
              <a:t>W</a:t>
            </a:r>
            <a:r>
              <a:rPr lang="hr-HR" sz="2400" b="0" i="1" dirty="0">
                <a:latin typeface="+mn-lt"/>
              </a:rPr>
              <a:t>  </a:t>
            </a:r>
            <a:r>
              <a:rPr lang="hr-HR" sz="2400" b="0" dirty="0">
                <a:latin typeface="+mn-lt"/>
              </a:rPr>
              <a:t>- snaga koja u sustav dolazi od vjetra;</a:t>
            </a:r>
          </a:p>
          <a:p>
            <a:r>
              <a:rPr lang="hr-HR" sz="2400" b="0" i="1" dirty="0">
                <a:latin typeface="+mn-lt"/>
              </a:rPr>
              <a:t>S</a:t>
            </a:r>
            <a:r>
              <a:rPr lang="hr-HR" sz="2400" b="0" i="1" baseline="-25000" dirty="0">
                <a:latin typeface="+mn-lt"/>
              </a:rPr>
              <a:t>NL</a:t>
            </a:r>
            <a:r>
              <a:rPr lang="hr-HR" sz="2400" b="0" dirty="0">
                <a:latin typeface="+mn-lt"/>
              </a:rPr>
              <a:t>  - nelinearni prijenos energije (snage) između samih valova (ovisno o   </a:t>
            </a:r>
          </a:p>
          <a:p>
            <a:r>
              <a:rPr lang="hr-HR" sz="2400" b="0" dirty="0">
                <a:latin typeface="+mn-lt"/>
              </a:rPr>
              <a:t>          </a:t>
            </a:r>
            <a:r>
              <a:rPr lang="hr-HR" sz="2400" b="0" dirty="0" err="1">
                <a:latin typeface="+mn-lt"/>
              </a:rPr>
              <a:t>plitkovodnom</a:t>
            </a:r>
            <a:r>
              <a:rPr lang="hr-HR" sz="2400" b="0" dirty="0">
                <a:latin typeface="+mn-lt"/>
              </a:rPr>
              <a:t> ili </a:t>
            </a:r>
            <a:r>
              <a:rPr lang="hr-HR" sz="2400" b="0" dirty="0" err="1">
                <a:latin typeface="+mn-lt"/>
              </a:rPr>
              <a:t>dubokovodnom</a:t>
            </a:r>
            <a:r>
              <a:rPr lang="hr-HR" sz="2400" b="0" dirty="0">
                <a:latin typeface="+mn-lt"/>
              </a:rPr>
              <a:t> području);</a:t>
            </a:r>
          </a:p>
          <a:p>
            <a:r>
              <a:rPr lang="hr-HR" sz="2400" b="0" i="1" dirty="0">
                <a:latin typeface="+mn-lt"/>
              </a:rPr>
              <a:t>S</a:t>
            </a:r>
            <a:r>
              <a:rPr lang="hr-HR" sz="2400" b="0" i="1" baseline="-25000" dirty="0">
                <a:latin typeface="+mn-lt"/>
              </a:rPr>
              <a:t>DS</a:t>
            </a:r>
            <a:r>
              <a:rPr lang="hr-HR" sz="2400" b="0" i="1" dirty="0">
                <a:latin typeface="+mn-lt"/>
              </a:rPr>
              <a:t>  - </a:t>
            </a:r>
            <a:r>
              <a:rPr lang="hr-HR" sz="2400" b="0" dirty="0">
                <a:latin typeface="+mn-lt"/>
              </a:rPr>
              <a:t>disipacija energije (snage) uslijed površinskog loma valova;</a:t>
            </a:r>
          </a:p>
          <a:p>
            <a:r>
              <a:rPr lang="hr-HR" sz="2400" b="0" i="1" dirty="0">
                <a:latin typeface="+mn-lt"/>
              </a:rPr>
              <a:t>S</a:t>
            </a:r>
            <a:r>
              <a:rPr lang="hr-HR" sz="2400" b="0" i="1" baseline="-25000" dirty="0">
                <a:latin typeface="+mn-lt"/>
              </a:rPr>
              <a:t>B</a:t>
            </a:r>
            <a:r>
              <a:rPr lang="hr-HR" sz="2400" b="0" i="1" dirty="0">
                <a:latin typeface="+mn-lt"/>
              </a:rPr>
              <a:t>    - </a:t>
            </a:r>
            <a:r>
              <a:rPr lang="hr-HR" sz="2400" b="0" dirty="0">
                <a:latin typeface="+mn-lt"/>
              </a:rPr>
              <a:t>disipacija energije (snage) uslijed trenja s dnom; </a:t>
            </a:r>
          </a:p>
          <a:p>
            <a:r>
              <a:rPr lang="hr-HR" sz="2400" b="0" i="1" dirty="0">
                <a:latin typeface="+mn-lt"/>
              </a:rPr>
              <a:t>S</a:t>
            </a:r>
            <a:r>
              <a:rPr lang="hr-HR" sz="2400" b="0" i="1" baseline="-25000" dirty="0">
                <a:latin typeface="+mn-lt"/>
              </a:rPr>
              <a:t>S</a:t>
            </a:r>
            <a:r>
              <a:rPr lang="hr-HR" sz="2400" b="0" i="1" dirty="0">
                <a:latin typeface="+mn-lt"/>
              </a:rPr>
              <a:t>    - </a:t>
            </a:r>
            <a:r>
              <a:rPr lang="hr-HR" sz="2400" b="0" dirty="0">
                <a:latin typeface="+mn-lt"/>
              </a:rPr>
              <a:t>disipacija valne energije (snage) uslijed loma valova uzrokovanog  </a:t>
            </a:r>
          </a:p>
          <a:p>
            <a:r>
              <a:rPr lang="hr-HR" sz="2400" b="0" dirty="0">
                <a:latin typeface="+mn-lt"/>
              </a:rPr>
              <a:t>          promjenom dubine.</a:t>
            </a:r>
          </a:p>
          <a:p>
            <a:endParaRPr lang="en-US" sz="2400" b="0" dirty="0">
              <a:latin typeface="+mn-lt"/>
            </a:endParaRPr>
          </a:p>
          <a:p>
            <a:endParaRPr lang="hr-HR" sz="2400" b="0" dirty="0">
              <a:latin typeface="+mn-lt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400" b="0">
              <a:latin typeface="+mn-lt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1571604" y="2214554"/>
          <a:ext cx="515143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3" imgW="3301920" imgH="495000" progId="Equation.DSMT4">
                  <p:embed/>
                </p:oleObj>
              </mc:Choice>
              <mc:Fallback>
                <p:oleObj name="Equation" r:id="rId3" imgW="330192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214554"/>
                        <a:ext cx="5151438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400" b="0">
              <a:latin typeface="+mn-lt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400" b="0">
              <a:latin typeface="+mn-lt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400" b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4132"/>
            <a:ext cx="4932040" cy="3199890"/>
          </a:xfrm>
          <a:prstGeom prst="rect">
            <a:avLst/>
          </a:prstGeom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84597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 err="1">
                <a:latin typeface="+mn-lt"/>
              </a:rPr>
              <a:t>Michaelis</a:t>
            </a:r>
            <a:r>
              <a:rPr lang="hr-HR" sz="2800" dirty="0">
                <a:latin typeface="+mn-lt"/>
              </a:rPr>
              <a:t> – </a:t>
            </a:r>
            <a:r>
              <a:rPr lang="hr-HR" sz="2800" dirty="0" err="1">
                <a:latin typeface="+mn-lt"/>
              </a:rPr>
              <a:t>Menten</a:t>
            </a:r>
            <a:r>
              <a:rPr lang="hr-HR" sz="2800" dirty="0">
                <a:latin typeface="+mn-lt"/>
              </a:rPr>
              <a:t> kinetika</a:t>
            </a:r>
            <a:endParaRPr lang="hr-HR" sz="2800" i="1" dirty="0"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0" y="35718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Rata inicijalne reakcije nasuprot molekularne koncentracije poprima uvijek jedan te isti oblik (konstantna količina enzima uz graduirano povećanje koncentracija supstrata)</a:t>
            </a:r>
          </a:p>
          <a:p>
            <a:r>
              <a:rPr lang="hr-HR" sz="2400" b="0" dirty="0">
                <a:latin typeface="+mn-lt"/>
              </a:rPr>
              <a:t>Povećanje brzine reakcije sve do asimptotskog postizanja maksimuma.</a:t>
            </a: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5076056" y="3140968"/>
            <a:ext cx="3816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v – opća reakcijska rata</a:t>
            </a:r>
          </a:p>
          <a:p>
            <a:r>
              <a:rPr lang="hr-HR" sz="2400" b="0" dirty="0">
                <a:latin typeface="+mn-lt"/>
                <a:sym typeface="Symbol" pitchFamily="18" charset="2"/>
              </a:rPr>
              <a:t>S - koncentracija supstrata</a:t>
            </a:r>
            <a:endParaRPr lang="hr-HR" sz="2400" b="0" dirty="0">
              <a:latin typeface="+mn-lt"/>
            </a:endParaRP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0" y="52292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Pri malom </a:t>
            </a:r>
            <a:r>
              <a:rPr lang="hr-HR" sz="2400" b="0" dirty="0">
                <a:latin typeface="+mn-lt"/>
                <a:sym typeface="Symbol" pitchFamily="18" charset="2"/>
              </a:rPr>
              <a:t></a:t>
            </a:r>
            <a:r>
              <a:rPr lang="hr-HR" sz="2400" b="0" i="1" dirty="0">
                <a:latin typeface="+mn-lt"/>
              </a:rPr>
              <a:t>S</a:t>
            </a:r>
            <a:r>
              <a:rPr lang="hr-HR" sz="2400" b="0" dirty="0">
                <a:latin typeface="+mn-lt"/>
                <a:sym typeface="Symbol" pitchFamily="18" charset="2"/>
              </a:rPr>
              <a:t></a:t>
            </a:r>
            <a:r>
              <a:rPr lang="hr-HR" sz="2400" b="0" dirty="0">
                <a:latin typeface="+mn-lt"/>
              </a:rPr>
              <a:t> raspoloživost supstrata predstavlja ograničavajući faktor rasta. 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0" y="60721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Dodavanjem supstrata povećava se inicijalni rast intenziteta reakcije. </a:t>
            </a:r>
          </a:p>
        </p:txBody>
      </p:sp>
      <p:sp>
        <p:nvSpPr>
          <p:cNvPr id="2057" name="Rectangle 13"/>
          <p:cNvSpPr>
            <a:spLocks noChangeArrowheads="1"/>
          </p:cNvSpPr>
          <p:nvPr/>
        </p:nvSpPr>
        <p:spPr bwMode="auto">
          <a:xfrm>
            <a:off x="0" y="648811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i="1" dirty="0">
                <a:latin typeface="+mn-lt"/>
              </a:rPr>
              <a:t>Za k</a:t>
            </a:r>
            <a:r>
              <a:rPr lang="hr-HR" sz="2400" b="0" i="1" baseline="-25000" dirty="0">
                <a:latin typeface="+mn-lt"/>
              </a:rPr>
              <a:t>m</a:t>
            </a:r>
            <a:r>
              <a:rPr lang="hr-HR" sz="2400" b="0" dirty="0">
                <a:latin typeface="+mn-lt"/>
              </a:rPr>
              <a:t> = </a:t>
            </a:r>
            <a:r>
              <a:rPr lang="hr-HR" sz="2400" b="0" dirty="0">
                <a:latin typeface="+mn-lt"/>
                <a:sym typeface="Symbol" pitchFamily="18" charset="2"/>
              </a:rPr>
              <a:t></a:t>
            </a:r>
            <a:r>
              <a:rPr lang="hr-HR" sz="2400" b="0" i="1" dirty="0">
                <a:latin typeface="+mn-lt"/>
              </a:rPr>
              <a:t>S</a:t>
            </a:r>
            <a:r>
              <a:rPr lang="hr-HR" sz="2400" b="0" dirty="0">
                <a:latin typeface="+mn-lt"/>
                <a:sym typeface="Symbol" pitchFamily="18" charset="2"/>
              </a:rPr>
              <a:t></a:t>
            </a:r>
            <a:r>
              <a:rPr lang="hr-HR" sz="2400" b="0" dirty="0">
                <a:latin typeface="+mn-lt"/>
              </a:rPr>
              <a:t> veza sa supstratom je ostvarena na 50% raspoloživih pozicija.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2555776" y="3140968"/>
          <a:ext cx="13589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Jednadžba" r:id="rId4" imgW="863280" imgH="495000" progId="Equation.3">
                  <p:embed/>
                </p:oleObj>
              </mc:Choice>
              <mc:Fallback>
                <p:oleObj name="Jednadžba" r:id="rId4" imgW="863280" imgH="495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140968"/>
                        <a:ext cx="13589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52" grpId="0"/>
      <p:bldP spid="2054" grpId="0"/>
      <p:bldP spid="2055" grpId="0"/>
      <p:bldP spid="2056" grpId="0"/>
      <p:bldP spid="20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 err="1">
                <a:latin typeface="+mn-lt"/>
              </a:rPr>
              <a:t>Michaelis</a:t>
            </a:r>
            <a:r>
              <a:rPr lang="hr-HR" sz="2800" dirty="0">
                <a:latin typeface="+mn-lt"/>
              </a:rPr>
              <a:t> – </a:t>
            </a:r>
            <a:r>
              <a:rPr lang="hr-HR" sz="2800" dirty="0" err="1">
                <a:latin typeface="+mn-lt"/>
              </a:rPr>
              <a:t>Menten</a:t>
            </a:r>
            <a:r>
              <a:rPr lang="hr-HR" sz="2800" dirty="0">
                <a:latin typeface="+mn-lt"/>
              </a:rPr>
              <a:t> kinetika – populacija fitoplanktona</a:t>
            </a:r>
            <a:endParaRPr lang="hr-HR" sz="240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076" name="Rectangle 1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>
              <a:latin typeface="+mn-lt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>
              <a:latin typeface="+mn-lt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499992" y="476672"/>
          <a:ext cx="9842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Jednadžba" r:id="rId3" imgW="558720" imgH="444240" progId="Equation.3">
                  <p:embed/>
                </p:oleObj>
              </mc:Choice>
              <mc:Fallback>
                <p:oleObj name="Jednadžba" r:id="rId3" imgW="55872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76672"/>
                        <a:ext cx="9842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14"/>
          <p:cNvSpPr>
            <a:spLocks noChangeArrowheads="1"/>
          </p:cNvSpPr>
          <p:nvPr/>
        </p:nvSpPr>
        <p:spPr bwMode="auto">
          <a:xfrm>
            <a:off x="971600" y="1268760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  <a:sym typeface="Symbol" pitchFamily="18" charset="2"/>
              </a:rPr>
              <a:t> -</a:t>
            </a:r>
            <a:r>
              <a:rPr lang="hr-HR" sz="2400" b="0" dirty="0">
                <a:latin typeface="+mn-lt"/>
              </a:rPr>
              <a:t> maksimalni intenzitet konzumacije </a:t>
            </a:r>
            <a:r>
              <a:rPr lang="hr-HR" sz="2400" b="0" dirty="0" err="1">
                <a:latin typeface="+mn-lt"/>
              </a:rPr>
              <a:t>nutrijenata</a:t>
            </a:r>
            <a:r>
              <a:rPr lang="hr-HR" sz="2400" b="0" dirty="0">
                <a:latin typeface="+mn-lt"/>
              </a:rPr>
              <a:t> </a:t>
            </a:r>
          </a:p>
        </p:txBody>
      </p:sp>
      <p:sp>
        <p:nvSpPr>
          <p:cNvPr id="3079" name="Rectangle 15"/>
          <p:cNvSpPr>
            <a:spLocks noChangeArrowheads="1"/>
          </p:cNvSpPr>
          <p:nvPr/>
        </p:nvSpPr>
        <p:spPr bwMode="auto">
          <a:xfrm>
            <a:off x="1619672" y="2780928"/>
            <a:ext cx="5786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pojačana  apsorpcija raspoloživog </a:t>
            </a:r>
            <a:r>
              <a:rPr lang="hr-HR" sz="2400" b="0" dirty="0" err="1">
                <a:latin typeface="+mn-lt"/>
              </a:rPr>
              <a:t>nutrijenta</a:t>
            </a:r>
            <a:r>
              <a:rPr lang="hr-HR" sz="2400" b="0" dirty="0">
                <a:latin typeface="+mn-lt"/>
              </a:rPr>
              <a:t>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3080" name="Rectangle 17"/>
          <p:cNvSpPr>
            <a:spLocks noChangeArrowheads="1"/>
          </p:cNvSpPr>
          <p:nvPr/>
        </p:nvSpPr>
        <p:spPr bwMode="auto">
          <a:xfrm>
            <a:off x="2339752" y="3789040"/>
            <a:ext cx="4429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povećana gustoća populacije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3081" name="Rectangle 18"/>
          <p:cNvSpPr>
            <a:spLocks noChangeArrowheads="1"/>
          </p:cNvSpPr>
          <p:nvPr/>
        </p:nvSpPr>
        <p:spPr bwMode="auto">
          <a:xfrm>
            <a:off x="1428750" y="4725144"/>
            <a:ext cx="7715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smanjenje intenziteta </a:t>
            </a:r>
            <a:r>
              <a:rPr lang="hr-HR" sz="2400" b="0" dirty="0" err="1">
                <a:latin typeface="+mn-lt"/>
              </a:rPr>
              <a:t>penetrirane</a:t>
            </a:r>
            <a:r>
              <a:rPr lang="hr-HR" sz="2400" b="0" dirty="0">
                <a:latin typeface="+mn-lt"/>
              </a:rPr>
              <a:t> svijetlosti kroz </a:t>
            </a:r>
          </a:p>
          <a:p>
            <a:r>
              <a:rPr lang="hr-HR" sz="2400" b="0" dirty="0">
                <a:latin typeface="+mn-lt"/>
              </a:rPr>
              <a:t>morski stupac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3082" name="Rectangle 19"/>
          <p:cNvSpPr>
            <a:spLocks noChangeArrowheads="1"/>
          </p:cNvSpPr>
          <p:nvPr/>
        </p:nvSpPr>
        <p:spPr bwMode="auto">
          <a:xfrm>
            <a:off x="1403648" y="5877272"/>
            <a:ext cx="9077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usporen daljnji rast populacije – postizanje asimptotskog</a:t>
            </a:r>
          </a:p>
          <a:p>
            <a:r>
              <a:rPr lang="hr-HR" sz="2400" b="0" dirty="0">
                <a:latin typeface="+mn-lt"/>
              </a:rPr>
              <a:t> maksimuma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3083" name="Rectangle 20"/>
          <p:cNvSpPr>
            <a:spLocks noChangeArrowheads="1"/>
          </p:cNvSpPr>
          <p:nvPr/>
        </p:nvSpPr>
        <p:spPr bwMode="auto">
          <a:xfrm>
            <a:off x="2357438" y="3783013"/>
            <a:ext cx="3857625" cy="7858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84" name="Rectangle 21"/>
          <p:cNvSpPr>
            <a:spLocks noChangeArrowheads="1"/>
          </p:cNvSpPr>
          <p:nvPr/>
        </p:nvSpPr>
        <p:spPr bwMode="auto">
          <a:xfrm>
            <a:off x="428625" y="5929313"/>
            <a:ext cx="8143875" cy="7858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85" name="Rectangle 22"/>
          <p:cNvSpPr>
            <a:spLocks noChangeArrowheads="1"/>
          </p:cNvSpPr>
          <p:nvPr/>
        </p:nvSpPr>
        <p:spPr bwMode="auto">
          <a:xfrm>
            <a:off x="857250" y="4783138"/>
            <a:ext cx="7286625" cy="7858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86" name="Rectangle 23"/>
          <p:cNvSpPr>
            <a:spLocks noChangeArrowheads="1"/>
          </p:cNvSpPr>
          <p:nvPr/>
        </p:nvSpPr>
        <p:spPr bwMode="auto">
          <a:xfrm>
            <a:off x="1643063" y="2782888"/>
            <a:ext cx="5500687" cy="7858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cxnSp>
        <p:nvCxnSpPr>
          <p:cNvPr id="3087" name="Straight Arrow Connector 28"/>
          <p:cNvCxnSpPr>
            <a:cxnSpLocks noChangeShapeType="1"/>
          </p:cNvCxnSpPr>
          <p:nvPr/>
        </p:nvCxnSpPr>
        <p:spPr bwMode="auto">
          <a:xfrm rot="5400000">
            <a:off x="4394200" y="4675188"/>
            <a:ext cx="214313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088" name="Straight Arrow Connector 34"/>
          <p:cNvCxnSpPr>
            <a:cxnSpLocks noChangeShapeType="1"/>
          </p:cNvCxnSpPr>
          <p:nvPr/>
        </p:nvCxnSpPr>
        <p:spPr bwMode="auto">
          <a:xfrm rot="16200000" flipH="1">
            <a:off x="4341813" y="5730875"/>
            <a:ext cx="319088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089" name="Straight Arrow Connector 35"/>
          <p:cNvCxnSpPr>
            <a:cxnSpLocks noChangeShapeType="1"/>
          </p:cNvCxnSpPr>
          <p:nvPr/>
        </p:nvCxnSpPr>
        <p:spPr bwMode="auto">
          <a:xfrm rot="5400000">
            <a:off x="4394200" y="3675063"/>
            <a:ext cx="214313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090" name="Rectangle 36"/>
          <p:cNvSpPr>
            <a:spLocks noChangeArrowheads="1"/>
          </p:cNvSpPr>
          <p:nvPr/>
        </p:nvSpPr>
        <p:spPr bwMode="auto">
          <a:xfrm>
            <a:off x="1331640" y="620688"/>
            <a:ext cx="4314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000000"/>
                </a:solidFill>
                <a:latin typeface="+mn-lt"/>
              </a:rPr>
              <a:t>konzumacija </a:t>
            </a:r>
            <a:r>
              <a:rPr lang="hr-HR" sz="2400" b="0" dirty="0" err="1">
                <a:solidFill>
                  <a:srgbClr val="000000"/>
                </a:solidFill>
                <a:latin typeface="+mn-lt"/>
              </a:rPr>
              <a:t>nutrijenata</a:t>
            </a:r>
            <a:r>
              <a:rPr lang="hr-HR" sz="2400" b="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3091" name="Rectangle 38"/>
          <p:cNvSpPr>
            <a:spLocks noChangeArrowheads="1"/>
          </p:cNvSpPr>
          <p:nvPr/>
        </p:nvSpPr>
        <p:spPr bwMode="auto">
          <a:xfrm>
            <a:off x="1619672" y="1772816"/>
            <a:ext cx="5786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povećana  količina raspoloživog </a:t>
            </a:r>
            <a:r>
              <a:rPr lang="hr-HR" sz="2400" b="0" dirty="0" err="1">
                <a:latin typeface="+mn-lt"/>
              </a:rPr>
              <a:t>nutrijenta</a:t>
            </a:r>
            <a:r>
              <a:rPr lang="hr-HR" sz="2400" b="0" dirty="0">
                <a:latin typeface="+mn-lt"/>
              </a:rPr>
              <a:t>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3092" name="Rectangle 39"/>
          <p:cNvSpPr>
            <a:spLocks noChangeArrowheads="1"/>
          </p:cNvSpPr>
          <p:nvPr/>
        </p:nvSpPr>
        <p:spPr bwMode="auto">
          <a:xfrm>
            <a:off x="1643063" y="1785938"/>
            <a:ext cx="5500687" cy="7858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cxnSp>
        <p:nvCxnSpPr>
          <p:cNvPr id="3093" name="Straight Arrow Connector 40"/>
          <p:cNvCxnSpPr>
            <a:cxnSpLocks noChangeShapeType="1"/>
          </p:cNvCxnSpPr>
          <p:nvPr/>
        </p:nvCxnSpPr>
        <p:spPr bwMode="auto">
          <a:xfrm rot="5400000">
            <a:off x="4394200" y="2678113"/>
            <a:ext cx="214313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78" grpId="0"/>
      <p:bldP spid="3079" grpId="0"/>
      <p:bldP spid="3080" grpId="0"/>
      <p:bldP spid="3081" grpId="0"/>
      <p:bldP spid="3082" grpId="0"/>
      <p:bldP spid="3083" grpId="0" animBg="1"/>
      <p:bldP spid="3084" grpId="0" animBg="1"/>
      <p:bldP spid="3085" grpId="0" animBg="1"/>
      <p:bldP spid="3086" grpId="0" animBg="1"/>
      <p:bldP spid="3090" grpId="0"/>
      <p:bldP spid="3091" grpId="0"/>
      <p:bldP spid="30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84597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</a:rPr>
              <a:t>Modeliranje ekosustava</a:t>
            </a:r>
            <a:endParaRPr lang="hr-HR" sz="2800" i="1" dirty="0"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defRPr/>
            </a:pPr>
            <a:endParaRPr lang="hr-HR" sz="2400" b="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476672"/>
            <a:ext cx="67687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Rata rasta komponte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X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= (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pozitivna konstanta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) 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  <a:sym typeface="Symbol"/>
              </a:rPr>
              <a:t>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X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			+ (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negativna konstanta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) 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  <a:sym typeface="Symbol"/>
              </a:rPr>
              <a:t>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X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endParaRPr lang="hr-HR" sz="2400" b="0" i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 			+ izvori</a:t>
            </a: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2400" b="0" i="1" dirty="0">
                <a:latin typeface="+mn-lt"/>
                <a:ea typeface="Calibri" pitchFamily="34" charset="0"/>
                <a:cs typeface="Times New Roman" pitchFamily="18" charset="0"/>
              </a:rPr>
              <a:t>+ interakcije</a:t>
            </a:r>
            <a:endParaRPr lang="hr-HR" sz="2400" b="0" dirty="0">
              <a:latin typeface="+mn-lt"/>
            </a:endParaRPr>
          </a:p>
          <a:p>
            <a:pPr eaLnBrk="0" hangingPunct="0">
              <a:defRPr/>
            </a:pPr>
            <a:r>
              <a:rPr lang="hr-HR" sz="2400" b="0" dirty="0">
                <a:latin typeface="+mn-lt"/>
                <a:ea typeface="Calibri" pitchFamily="34" charset="0"/>
                <a:cs typeface="Times New Roman" pitchFamily="18" charset="0"/>
              </a:rPr>
              <a:t>      </a:t>
            </a:r>
            <a:endParaRPr lang="hr-HR" sz="2400" b="0" dirty="0">
              <a:latin typeface="+mn-lt"/>
            </a:endParaRPr>
          </a:p>
        </p:txBody>
      </p:sp>
      <p:cxnSp>
        <p:nvCxnSpPr>
          <p:cNvPr id="7174" name="Straight Arrow Connector 24"/>
          <p:cNvCxnSpPr>
            <a:cxnSpLocks noChangeShapeType="1"/>
          </p:cNvCxnSpPr>
          <p:nvPr/>
        </p:nvCxnSpPr>
        <p:spPr bwMode="auto">
          <a:xfrm rot="10800000">
            <a:off x="6444208" y="692696"/>
            <a:ext cx="287338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7175" name="Rectangle 26"/>
          <p:cNvSpPr>
            <a:spLocks noChangeArrowheads="1"/>
          </p:cNvSpPr>
          <p:nvPr/>
        </p:nvSpPr>
        <p:spPr bwMode="auto">
          <a:xfrm>
            <a:off x="6876256" y="476672"/>
            <a:ext cx="1686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i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faktor rasta</a:t>
            </a:r>
            <a:endParaRPr lang="hr-HR" sz="2400" b="0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176" name="Straight Arrow Connector 27"/>
          <p:cNvCxnSpPr>
            <a:cxnSpLocks noChangeShapeType="1"/>
          </p:cNvCxnSpPr>
          <p:nvPr/>
        </p:nvCxnSpPr>
        <p:spPr bwMode="auto">
          <a:xfrm rot="10800000">
            <a:off x="6444208" y="1124744"/>
            <a:ext cx="287338" cy="1587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7177" name="Rectangle 29"/>
          <p:cNvSpPr>
            <a:spLocks noChangeArrowheads="1"/>
          </p:cNvSpPr>
          <p:nvPr/>
        </p:nvSpPr>
        <p:spPr bwMode="auto">
          <a:xfrm>
            <a:off x="6876256" y="836712"/>
            <a:ext cx="2513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i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faktor odumiranja</a:t>
            </a:r>
            <a:endParaRPr lang="hr-HR" sz="2400" b="0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178" name="Straight Arrow Connector 30"/>
          <p:cNvCxnSpPr>
            <a:cxnSpLocks noChangeShapeType="1"/>
          </p:cNvCxnSpPr>
          <p:nvPr/>
        </p:nvCxnSpPr>
        <p:spPr bwMode="auto">
          <a:xfrm>
            <a:off x="1907706" y="1484784"/>
            <a:ext cx="793675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7179" name="Straight Arrow Connector 33"/>
          <p:cNvCxnSpPr>
            <a:cxnSpLocks noChangeShapeType="1"/>
          </p:cNvCxnSpPr>
          <p:nvPr/>
        </p:nvCxnSpPr>
        <p:spPr bwMode="auto">
          <a:xfrm flipH="1">
            <a:off x="5292080" y="1484784"/>
            <a:ext cx="576064" cy="2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7180" name="Rectangle 37"/>
          <p:cNvSpPr>
            <a:spLocks noChangeArrowheads="1"/>
          </p:cNvSpPr>
          <p:nvPr/>
        </p:nvSpPr>
        <p:spPr bwMode="auto">
          <a:xfrm>
            <a:off x="179512" y="836712"/>
            <a:ext cx="18722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i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mobilnost  u </a:t>
            </a:r>
          </a:p>
          <a:p>
            <a:r>
              <a:rPr lang="hr-HR" sz="2400" b="0" i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prostornoj </a:t>
            </a:r>
          </a:p>
          <a:p>
            <a:r>
              <a:rPr lang="hr-HR" sz="2400" b="0" i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domeni</a:t>
            </a:r>
            <a:endParaRPr lang="hr-HR" sz="24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81" name="Rectangle 41"/>
          <p:cNvSpPr>
            <a:spLocks noChangeArrowheads="1"/>
          </p:cNvSpPr>
          <p:nvPr/>
        </p:nvSpPr>
        <p:spPr bwMode="auto">
          <a:xfrm>
            <a:off x="6012160" y="1268760"/>
            <a:ext cx="33843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i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s drugim komponentama </a:t>
            </a:r>
          </a:p>
          <a:p>
            <a:r>
              <a:rPr lang="hr-HR" sz="2400" b="0" i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ekosustava </a:t>
            </a:r>
            <a:endParaRPr lang="hr-HR" sz="2400" b="0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2060848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  <a:ea typeface="Calibri" pitchFamily="34" charset="0"/>
                <a:cs typeface="Times New Roman" pitchFamily="18" charset="0"/>
              </a:rPr>
              <a:t>Ekosustav sa dva člana (predator – plijen)</a:t>
            </a:r>
            <a:endParaRPr lang="hr-HR" sz="2800" dirty="0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51520" y="2636912"/>
            <a:ext cx="35547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i="1" dirty="0">
                <a:latin typeface="+mn-lt"/>
              </a:rPr>
              <a:t>Rata promjene X  (plijen) = </a:t>
            </a:r>
          </a:p>
        </p:txBody>
      </p:sp>
      <p:sp>
        <p:nvSpPr>
          <p:cNvPr id="4115" name="Rectangle 16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4427984" y="2564904"/>
          <a:ext cx="173513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Jednadžba" r:id="rId3" imgW="1054080" imgH="457200" progId="Equation.3">
                  <p:embed/>
                </p:oleObj>
              </mc:Choice>
              <mc:Fallback>
                <p:oleObj name="Jednadžba" r:id="rId3" imgW="1054080" imgH="4572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564904"/>
                        <a:ext cx="1735137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51520" y="3501008"/>
            <a:ext cx="38868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i="1" dirty="0">
                <a:latin typeface="+mn-lt"/>
              </a:rPr>
              <a:t>Rata promjene Y (predator) = </a:t>
            </a:r>
          </a:p>
        </p:txBody>
      </p:sp>
      <p:sp>
        <p:nvSpPr>
          <p:cNvPr id="4117" name="Rectangle 18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4427984" y="3356992"/>
          <a:ext cx="19240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Jednadžba" r:id="rId5" imgW="1168200" imgH="457200" progId="Equation.3">
                  <p:embed/>
                </p:oleObj>
              </mc:Choice>
              <mc:Fallback>
                <p:oleObj name="Jednadžba" r:id="rId5" imgW="1168200" imgH="457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356992"/>
                        <a:ext cx="19240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8" name="Rectangle 2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2483768" y="5733256"/>
          <a:ext cx="355441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Jednadžba" r:id="rId7" imgW="2234880" imgH="228600" progId="Equation.3">
                  <p:embed/>
                </p:oleObj>
              </mc:Choice>
              <mc:Fallback>
                <p:oleObj name="Jednadžba" r:id="rId7" imgW="223488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733256"/>
                        <a:ext cx="355441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4077072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i="1" dirty="0">
                <a:latin typeface="+mn-lt"/>
              </a:rPr>
              <a:t>a </a:t>
            </a:r>
            <a:r>
              <a:rPr lang="hr-HR" sz="2400" b="0" dirty="0">
                <a:latin typeface="+mn-lt"/>
              </a:rPr>
              <a:t>- rata rasta koncentracije plijena kroz konzumaciju </a:t>
            </a:r>
            <a:r>
              <a:rPr lang="hr-HR" sz="2400" b="0" dirty="0" err="1">
                <a:latin typeface="+mn-lt"/>
              </a:rPr>
              <a:t>nutrijenata</a:t>
            </a:r>
            <a:r>
              <a:rPr lang="hr-HR" sz="2400" b="0" dirty="0">
                <a:latin typeface="+mn-lt"/>
              </a:rPr>
              <a:t> ;</a:t>
            </a:r>
          </a:p>
          <a:p>
            <a:r>
              <a:rPr lang="hr-HR" sz="2400" b="0" i="1" dirty="0">
                <a:latin typeface="+mn-lt"/>
              </a:rPr>
              <a:t>b</a:t>
            </a:r>
            <a:r>
              <a:rPr lang="hr-HR" sz="2400" b="0" dirty="0">
                <a:latin typeface="+mn-lt"/>
              </a:rPr>
              <a:t> - rata “prirodnog” odumiranja predatora </a:t>
            </a:r>
          </a:p>
          <a:p>
            <a:r>
              <a:rPr lang="hr-HR" sz="2400" b="0" i="1" dirty="0">
                <a:latin typeface="+mn-lt"/>
              </a:rPr>
              <a:t>c</a:t>
            </a:r>
            <a:r>
              <a:rPr lang="hr-HR" sz="2400" b="0" dirty="0">
                <a:latin typeface="+mn-lt"/>
              </a:rPr>
              <a:t> - rata odumiranja plijena kroz konzumaciju od predatora</a:t>
            </a:r>
          </a:p>
          <a:p>
            <a:r>
              <a:rPr lang="hr-HR" sz="2400" b="0" i="1" dirty="0">
                <a:latin typeface="+mn-lt"/>
              </a:rPr>
              <a:t>d</a:t>
            </a:r>
            <a:r>
              <a:rPr lang="hr-HR" sz="2400" b="0" dirty="0">
                <a:latin typeface="+mn-lt"/>
              </a:rPr>
              <a:t> - rata rasta koncentracije predatora kroz konzumaciju raspoloživog plijena  </a:t>
            </a:r>
          </a:p>
          <a:p>
            <a:r>
              <a:rPr lang="hr-HR" dirty="0"/>
              <a:t> 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0" y="609329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Nakon određenog perioda vremena : ravnotežno stanje ( </a:t>
            </a:r>
            <a:r>
              <a:rPr lang="hr-HR" sz="2400" b="0" i="1" dirty="0" err="1">
                <a:latin typeface="+mn-lt"/>
              </a:rPr>
              <a:t>dX</a:t>
            </a:r>
            <a:r>
              <a:rPr lang="hr-HR" sz="2400" b="0" dirty="0">
                <a:latin typeface="+mn-lt"/>
              </a:rPr>
              <a:t>/</a:t>
            </a:r>
            <a:r>
              <a:rPr lang="hr-HR" sz="2400" b="0" i="1" dirty="0" err="1">
                <a:latin typeface="+mn-lt"/>
              </a:rPr>
              <a:t>dt</a:t>
            </a:r>
            <a:r>
              <a:rPr lang="hr-HR" sz="2400" b="0" i="1" dirty="0">
                <a:latin typeface="+mn-lt"/>
              </a:rPr>
              <a:t> </a:t>
            </a:r>
            <a:r>
              <a:rPr lang="hr-HR" sz="2400" b="0" dirty="0">
                <a:latin typeface="+mn-lt"/>
              </a:rPr>
              <a:t>= 0 ; </a:t>
            </a:r>
            <a:r>
              <a:rPr lang="hr-HR" sz="2400" b="0" i="1" dirty="0" err="1">
                <a:latin typeface="+mn-lt"/>
              </a:rPr>
              <a:t>dY</a:t>
            </a:r>
            <a:r>
              <a:rPr lang="hr-HR" sz="2400" b="0" dirty="0">
                <a:latin typeface="+mn-lt"/>
              </a:rPr>
              <a:t>/</a:t>
            </a:r>
            <a:r>
              <a:rPr lang="hr-HR" sz="2400" b="0" i="1" dirty="0" err="1">
                <a:latin typeface="+mn-lt"/>
              </a:rPr>
              <a:t>dt</a:t>
            </a:r>
            <a:r>
              <a:rPr lang="hr-HR" sz="2400" b="0" i="1" dirty="0">
                <a:latin typeface="+mn-lt"/>
              </a:rPr>
              <a:t> </a:t>
            </a:r>
            <a:r>
              <a:rPr lang="hr-HR" sz="2400" b="0" dirty="0">
                <a:latin typeface="+mn-lt"/>
              </a:rPr>
              <a:t>= </a:t>
            </a:r>
            <a:r>
              <a:rPr lang="hr-HR" sz="2400" b="0" dirty="0" err="1">
                <a:latin typeface="+mn-lt"/>
              </a:rPr>
              <a:t>0</a:t>
            </a:r>
            <a:r>
              <a:rPr lang="hr-HR" sz="2400" b="0" dirty="0">
                <a:latin typeface="+mn-lt"/>
              </a:rPr>
              <a:t> ) ; oscilatorna stanja (stabilna, nestabilna)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9699" grpId="0"/>
      <p:bldP spid="7175" grpId="0"/>
      <p:bldP spid="7177" grpId="0"/>
      <p:bldP spid="7180" grpId="0"/>
      <p:bldP spid="7181" grpId="0"/>
      <p:bldP spid="15" grpId="0"/>
      <p:bldP spid="16" grpId="0"/>
      <p:bldP spid="19" grpId="0"/>
      <p:bldP spid="30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764704"/>
            <a:ext cx="5316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P</a:t>
            </a:r>
            <a:r>
              <a:rPr lang="hr-HR" sz="2400" b="0" dirty="0">
                <a:latin typeface="+mn-lt"/>
              </a:rPr>
              <a:t> (fitoplankton - plijen) =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0" y="1628800"/>
            <a:ext cx="5708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Z </a:t>
            </a:r>
            <a:r>
              <a:rPr lang="hr-HR" sz="2400" b="0" dirty="0">
                <a:latin typeface="+mn-lt"/>
              </a:rPr>
              <a:t>(</a:t>
            </a:r>
            <a:r>
              <a:rPr lang="hr-HR" sz="2400" b="0" dirty="0" err="1">
                <a:latin typeface="+mn-lt"/>
              </a:rPr>
              <a:t>zooplankton</a:t>
            </a:r>
            <a:r>
              <a:rPr lang="hr-HR" sz="2400" b="0" dirty="0">
                <a:latin typeface="+mn-lt"/>
              </a:rPr>
              <a:t> - predator) = 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6084888" y="549275"/>
          <a:ext cx="2700337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" imgW="1638000" imgH="495000" progId="Equation.DSMT4">
                  <p:embed/>
                </p:oleObj>
              </mc:Choice>
              <mc:Fallback>
                <p:oleObj name="Equation" r:id="rId3" imgW="1638000" imgH="4950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549275"/>
                        <a:ext cx="2700337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012160" y="1556792"/>
          <a:ext cx="1995488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Jednadžba" r:id="rId5" imgW="1218960" imgH="457200" progId="Equation.3">
                  <p:embed/>
                </p:oleObj>
              </mc:Choice>
              <mc:Fallback>
                <p:oleObj name="Jednadžba" r:id="rId5" imgW="1218960" imgH="4572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556792"/>
                        <a:ext cx="1995488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0" y="2708920"/>
            <a:ext cx="2627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ravnotežna stanja: </a:t>
            </a:r>
            <a:endParaRPr lang="hr-HR" sz="24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2530475" y="2492896"/>
          <a:ext cx="66135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Jednadžba" r:id="rId7" imgW="4012920" imgH="571320" progId="Equation.3">
                  <p:embed/>
                </p:oleObj>
              </mc:Choice>
              <mc:Fallback>
                <p:oleObj name="Jednadžba" r:id="rId7" imgW="4012920" imgH="57132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2492896"/>
                        <a:ext cx="6613525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0" y="3933056"/>
            <a:ext cx="9239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2400" b="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ALTERNATIVA </a:t>
            </a:r>
            <a:r>
              <a:rPr lang="hr-HR" sz="2400" b="0" dirty="0">
                <a:latin typeface="+mn-lt"/>
              </a:rPr>
              <a:t> : upotreba samolimitirajuće funkcije (Michaelis-Menten)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1187624" y="4869160"/>
          <a:ext cx="26828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Jednadžba" r:id="rId9" imgW="1688760" imgH="507960" progId="Equation.3">
                  <p:embed/>
                </p:oleObj>
              </mc:Choice>
              <mc:Fallback>
                <p:oleObj name="Jednadžba" r:id="rId9" imgW="1688760" imgH="50796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869160"/>
                        <a:ext cx="26828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5220072" y="4869160"/>
          <a:ext cx="20415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Jednadžba" r:id="rId11" imgW="1282680" imgH="495000" progId="Equation.3">
                  <p:embed/>
                </p:oleObj>
              </mc:Choice>
              <mc:Fallback>
                <p:oleObj name="Jednadžba" r:id="rId11" imgW="1282680" imgH="4950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869160"/>
                        <a:ext cx="2041525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  <a:ea typeface="Calibri" pitchFamily="34" charset="0"/>
                <a:cs typeface="Times New Roman" pitchFamily="18" charset="0"/>
              </a:rPr>
              <a:t>Ekosustav sa dva člana (predator – plijen)</a:t>
            </a:r>
            <a:endParaRPr lang="hr-H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30727" grpId="0"/>
      <p:bldP spid="30729" grpId="0"/>
      <p:bldP spid="31" grpId="0"/>
      <p:bldP spid="30731" grpId="0"/>
      <p:bldP spid="34" grpId="0"/>
      <p:bldP spid="30733" grpId="0"/>
      <p:bldP spid="307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  <a:ea typeface="Calibri" pitchFamily="34" charset="0"/>
                <a:cs typeface="Times New Roman" pitchFamily="18" charset="0"/>
              </a:rPr>
              <a:t>Ekosustav sa dva člana (predator – plijen)</a:t>
            </a:r>
            <a:endParaRPr lang="hr-HR" sz="2800" dirty="0">
              <a:latin typeface="+mn-lt"/>
            </a:endParaRP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267595"/>
            <a:ext cx="5004048" cy="359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76672"/>
            <a:ext cx="4788024" cy="3293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9" grpId="0"/>
      <p:bldP spid="30731" grpId="0"/>
      <p:bldP spid="30733" grpId="0"/>
      <p:bldP spid="3073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2564904"/>
            <a:ext cx="436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P</a:t>
            </a:r>
            <a:r>
              <a:rPr lang="hr-HR" sz="2400" b="0" dirty="0">
                <a:latin typeface="+mn-lt"/>
              </a:rPr>
              <a:t> (fitoplankton) = 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0" y="3933056"/>
            <a:ext cx="43567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Z </a:t>
            </a:r>
            <a:r>
              <a:rPr lang="hr-HR" sz="2400" b="0" dirty="0">
                <a:latin typeface="+mn-lt"/>
              </a:rPr>
              <a:t>(</a:t>
            </a:r>
            <a:r>
              <a:rPr lang="hr-HR" sz="2400" b="0" dirty="0" err="1">
                <a:latin typeface="+mn-lt"/>
              </a:rPr>
              <a:t>zooplankton</a:t>
            </a:r>
            <a:r>
              <a:rPr lang="hr-HR" sz="2400" b="0" dirty="0">
                <a:latin typeface="+mn-lt"/>
              </a:rPr>
              <a:t>) = </a:t>
            </a: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6157" name="Rectangle 15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229200"/>
            <a:ext cx="3744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D </a:t>
            </a:r>
            <a:r>
              <a:rPr lang="hr-HR" sz="2400" b="0" dirty="0">
                <a:latin typeface="+mn-lt"/>
              </a:rPr>
              <a:t>(</a:t>
            </a:r>
            <a:r>
              <a:rPr lang="hr-HR" sz="2400" b="0" dirty="0" err="1">
                <a:latin typeface="+mn-lt"/>
              </a:rPr>
              <a:t>detritus</a:t>
            </a:r>
            <a:r>
              <a:rPr lang="hr-HR" sz="2400" b="0" dirty="0">
                <a:latin typeface="+mn-lt"/>
              </a:rPr>
              <a:t>) =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620688"/>
            <a:ext cx="3938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0" dirty="0">
                <a:latin typeface="+mn-lt"/>
              </a:rPr>
              <a:t>rata promjene </a:t>
            </a:r>
            <a:r>
              <a:rPr lang="hr-HR" sz="2400" b="0" i="1" dirty="0">
                <a:latin typeface="+mn-lt"/>
              </a:rPr>
              <a:t>N</a:t>
            </a:r>
            <a:r>
              <a:rPr lang="hr-HR" sz="2400" b="0" dirty="0">
                <a:latin typeface="+mn-lt"/>
              </a:rPr>
              <a:t> (</a:t>
            </a:r>
            <a:r>
              <a:rPr lang="hr-HR" sz="2400" b="0" dirty="0" err="1">
                <a:latin typeface="+mn-lt"/>
              </a:rPr>
              <a:t>nutrijenti</a:t>
            </a:r>
            <a:r>
              <a:rPr lang="hr-HR" sz="2400" b="0" dirty="0">
                <a:latin typeface="+mn-lt"/>
              </a:rPr>
              <a:t>) = </a:t>
            </a:r>
          </a:p>
        </p:txBody>
      </p:sp>
      <p:sp>
        <p:nvSpPr>
          <p:cNvPr id="6160" name="Rectangle 9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3800475" y="455613"/>
          <a:ext cx="4217988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Equation" r:id="rId3" imgW="2616120" imgH="495000" progId="Equation.DSMT4">
                  <p:embed/>
                </p:oleObj>
              </mc:Choice>
              <mc:Fallback>
                <p:oleObj name="Equation" r:id="rId3" imgW="261612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455613"/>
                        <a:ext cx="4217988" cy="79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1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4349750" y="2492896"/>
          <a:ext cx="4794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Jednadžba" r:id="rId5" imgW="2971800" imgH="558720" progId="Equation.3">
                  <p:embed/>
                </p:oleObj>
              </mc:Choice>
              <mc:Fallback>
                <p:oleObj name="Jednadžba" r:id="rId5" imgW="2971800" imgH="558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0" y="2492896"/>
                        <a:ext cx="47942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Rectangle 1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4211960" y="3789040"/>
          <a:ext cx="2260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Jednadžba" r:id="rId7" imgW="1396800" imgH="558720" progId="Equation.3">
                  <p:embed/>
                </p:oleObj>
              </mc:Choice>
              <mc:Fallback>
                <p:oleObj name="Jednadžba" r:id="rId7" imgW="1396800" imgH="558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789040"/>
                        <a:ext cx="22606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3779912" y="5013176"/>
          <a:ext cx="4597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Jednadžba" r:id="rId9" imgW="2844720" imgH="558720" progId="Equation.3">
                  <p:embed/>
                </p:oleObj>
              </mc:Choice>
              <mc:Fallback>
                <p:oleObj name="Jednadžba" r:id="rId9" imgW="2844720" imgH="558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013176"/>
                        <a:ext cx="45974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429124" y="357166"/>
            <a:ext cx="1654474" cy="108012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0" y="1124744"/>
            <a:ext cx="4427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FF0000"/>
                </a:solidFill>
                <a:latin typeface="+mn-lt"/>
              </a:rPr>
              <a:t>konzumacija (respiracija i rast)</a:t>
            </a:r>
          </a:p>
        </p:txBody>
      </p:sp>
      <p:sp>
        <p:nvSpPr>
          <p:cNvPr id="6166" name="Rectangle 17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0" y="2996952"/>
            <a:ext cx="3923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00B0F0"/>
                </a:solidFill>
                <a:latin typeface="+mn-lt"/>
              </a:rPr>
              <a:t>smanjenje </a:t>
            </a:r>
            <a:r>
              <a:rPr lang="hr-HR" sz="2400" b="0" i="1" dirty="0">
                <a:solidFill>
                  <a:srgbClr val="00B0F0"/>
                </a:solidFill>
                <a:latin typeface="+mn-lt"/>
              </a:rPr>
              <a:t>P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 (plijen) zbog </a:t>
            </a:r>
          </a:p>
          <a:p>
            <a:r>
              <a:rPr lang="hr-HR" sz="2400" b="0" dirty="0" err="1">
                <a:solidFill>
                  <a:srgbClr val="00B0F0"/>
                </a:solidFill>
                <a:latin typeface="+mn-lt"/>
              </a:rPr>
              <a:t>prisustva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2400" b="0" i="1" dirty="0">
                <a:solidFill>
                  <a:srgbClr val="00B0F0"/>
                </a:solidFill>
                <a:latin typeface="+mn-lt"/>
              </a:rPr>
              <a:t>Z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 (predator)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6215074" y="357166"/>
            <a:ext cx="1008112" cy="1008112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0" y="4365104"/>
            <a:ext cx="3643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solidFill>
                  <a:srgbClr val="00B0F0"/>
                </a:solidFill>
                <a:latin typeface="+mn-lt"/>
              </a:rPr>
              <a:t>frakcija “</a:t>
            </a:r>
            <a:r>
              <a:rPr lang="hr-HR" sz="2400" b="0" dirty="0">
                <a:solidFill>
                  <a:srgbClr val="00B0F0"/>
                </a:solidFill>
                <a:latin typeface="+mn-lt"/>
                <a:sym typeface="Symbol" pitchFamily="18" charset="2"/>
              </a:rPr>
              <a:t>” 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za izgradnju </a:t>
            </a:r>
            <a:r>
              <a:rPr lang="hr-HR" sz="2400" b="0" i="1" dirty="0">
                <a:solidFill>
                  <a:srgbClr val="00B0F0"/>
                </a:solidFill>
                <a:latin typeface="+mn-lt"/>
              </a:rPr>
              <a:t>Z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0" y="1556792"/>
            <a:ext cx="65162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00B0F0"/>
                </a:solidFill>
                <a:latin typeface="+mn-lt"/>
              </a:rPr>
              <a:t>frakcija “</a:t>
            </a:r>
            <a:r>
              <a:rPr lang="hr-HR" sz="2400" b="0" dirty="0">
                <a:solidFill>
                  <a:srgbClr val="00B0F0"/>
                </a:solidFill>
                <a:latin typeface="+mn-lt"/>
                <a:sym typeface="Symbol" pitchFamily="18" charset="2"/>
              </a:rPr>
              <a:t>” 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za regeneriranje N iz ekskrecije Z 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0" y="5805264"/>
            <a:ext cx="4786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solidFill>
                  <a:srgbClr val="00B0F0"/>
                </a:solidFill>
                <a:latin typeface="+mn-lt"/>
              </a:rPr>
              <a:t>frakcija “1-</a:t>
            </a:r>
            <a:r>
              <a:rPr lang="hr-HR" sz="2400" b="0" dirty="0">
                <a:solidFill>
                  <a:srgbClr val="00B0F0"/>
                </a:solidFill>
                <a:latin typeface="+mn-lt"/>
                <a:sym typeface="Symbol" pitchFamily="18" charset="2"/>
              </a:rPr>
              <a:t>-” metabolički ostatak od </a:t>
            </a:r>
            <a:r>
              <a:rPr lang="hr-HR" sz="2400" b="0" i="1" dirty="0">
                <a:solidFill>
                  <a:srgbClr val="00B0F0"/>
                </a:solidFill>
                <a:latin typeface="+mn-lt"/>
                <a:sym typeface="Symbol" pitchFamily="18" charset="2"/>
              </a:rPr>
              <a:t>Z</a:t>
            </a:r>
            <a:r>
              <a:rPr lang="hr-HR" sz="2400" b="0" dirty="0">
                <a:solidFill>
                  <a:srgbClr val="00B0F0"/>
                </a:solidFill>
                <a:latin typeface="+mn-lt"/>
                <a:sym typeface="Symbol" pitchFamily="18" charset="2"/>
              </a:rPr>
              <a:t> </a:t>
            </a:r>
            <a:r>
              <a:rPr lang="hr-HR" sz="2400" b="0" dirty="0">
                <a:solidFill>
                  <a:srgbClr val="00B0F0"/>
                </a:solidFill>
                <a:latin typeface="+mn-lt"/>
              </a:rPr>
              <a:t>za regeneriranje </a:t>
            </a:r>
            <a:r>
              <a:rPr lang="hr-HR" sz="2400" b="0" i="1" dirty="0">
                <a:solidFill>
                  <a:srgbClr val="00B0F0"/>
                </a:solidFill>
                <a:latin typeface="+mn-lt"/>
              </a:rPr>
              <a:t>D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4932040" y="4869160"/>
            <a:ext cx="1872208" cy="1080120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6000601" y="3942630"/>
            <a:ext cx="571500" cy="571500"/>
          </a:xfrm>
          <a:prstGeom prst="ellipse">
            <a:avLst/>
          </a:prstGeom>
          <a:noFill/>
          <a:ln w="2857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0" y="4725144"/>
            <a:ext cx="33575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FFC000"/>
                </a:solidFill>
                <a:latin typeface="+mn-lt"/>
              </a:rPr>
              <a:t>“prirodno” odumiranje Z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91" name="Oval 90"/>
          <p:cNvSpPr>
            <a:spLocks noChangeArrowheads="1"/>
          </p:cNvSpPr>
          <p:nvPr/>
        </p:nvSpPr>
        <p:spPr bwMode="auto">
          <a:xfrm>
            <a:off x="7358082" y="428604"/>
            <a:ext cx="648072" cy="720080"/>
          </a:xfrm>
          <a:prstGeom prst="ellipse">
            <a:avLst/>
          </a:prstGeom>
          <a:noFill/>
          <a:ln w="28575" algn="ctr">
            <a:solidFill>
              <a:srgbClr val="41F828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93" name="Rectangle 17"/>
          <p:cNvSpPr>
            <a:spLocks noChangeArrowheads="1"/>
          </p:cNvSpPr>
          <p:nvPr/>
        </p:nvSpPr>
        <p:spPr bwMode="auto">
          <a:xfrm>
            <a:off x="0" y="198884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b="0" dirty="0">
                <a:solidFill>
                  <a:srgbClr val="41F828"/>
                </a:solidFill>
                <a:latin typeface="+mn-lt"/>
              </a:rPr>
              <a:t>frakcija “</a:t>
            </a:r>
            <a:r>
              <a:rPr lang="hr-HR" sz="2400" b="0" dirty="0">
                <a:solidFill>
                  <a:srgbClr val="41F828"/>
                </a:solidFill>
                <a:latin typeface="+mn-lt"/>
                <a:sym typeface="Symbol" pitchFamily="18" charset="2"/>
              </a:rPr>
              <a:t>” iz</a:t>
            </a:r>
            <a:r>
              <a:rPr lang="hr-HR" sz="2400" b="0" dirty="0">
                <a:solidFill>
                  <a:srgbClr val="41F828"/>
                </a:solidFill>
                <a:latin typeface="+mn-lt"/>
              </a:rPr>
              <a:t> ekskrecije članova viših stepenica prehrambenog lanca  </a:t>
            </a:r>
          </a:p>
          <a:p>
            <a:endParaRPr lang="hr-HR" sz="2400" b="0" dirty="0">
              <a:latin typeface="+mn-lt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572000" y="6027003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0" dirty="0">
                <a:latin typeface="+mn-lt"/>
              </a:rPr>
              <a:t>Konzumacija </a:t>
            </a:r>
            <a:r>
              <a:rPr lang="hr-HR" sz="2400" b="0" dirty="0" err="1">
                <a:latin typeface="+mn-lt"/>
              </a:rPr>
              <a:t>detritusa</a:t>
            </a:r>
            <a:r>
              <a:rPr lang="hr-HR" sz="2400" b="0" dirty="0">
                <a:latin typeface="+mn-lt"/>
              </a:rPr>
              <a:t> </a:t>
            </a:r>
            <a:r>
              <a:rPr lang="hr-HR" sz="2400" b="0" i="1" dirty="0">
                <a:latin typeface="+mn-lt"/>
              </a:rPr>
              <a:t>D</a:t>
            </a:r>
            <a:r>
              <a:rPr lang="hr-HR" sz="2400" b="0" dirty="0">
                <a:latin typeface="+mn-lt"/>
              </a:rPr>
              <a:t> od strane </a:t>
            </a:r>
            <a:r>
              <a:rPr lang="hr-HR" sz="2400" b="0" dirty="0" err="1">
                <a:latin typeface="+mn-lt"/>
              </a:rPr>
              <a:t>zooplanktona</a:t>
            </a:r>
            <a:r>
              <a:rPr lang="hr-HR" sz="2400" b="0" dirty="0">
                <a:latin typeface="+mn-lt"/>
              </a:rPr>
              <a:t> </a:t>
            </a:r>
            <a:r>
              <a:rPr lang="hr-HR" sz="2400" b="0" i="1" dirty="0">
                <a:latin typeface="+mn-lt"/>
              </a:rPr>
              <a:t>Z</a:t>
            </a:r>
            <a:r>
              <a:rPr lang="hr-HR" sz="2400" b="0" dirty="0">
                <a:latin typeface="+mn-lt"/>
              </a:rPr>
              <a:t> nije inkorporirana 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572000" y="6143625"/>
            <a:ext cx="4572000" cy="714375"/>
          </a:xfrm>
          <a:prstGeom prst="rect">
            <a:avLst/>
          </a:prstGeom>
          <a:noFill/>
          <a:ln w="25400" algn="ctr">
            <a:solidFill>
              <a:srgbClr val="41F828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0" y="0"/>
            <a:ext cx="845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  <a:ea typeface="Calibri" pitchFamily="34" charset="0"/>
                <a:cs typeface="Times New Roman" pitchFamily="18" charset="0"/>
              </a:rPr>
              <a:t>Ekosustav sa četiri člana (NPZD)</a:t>
            </a:r>
            <a:endParaRPr lang="hr-HR" sz="2800" dirty="0">
              <a:latin typeface="+mn-lt"/>
            </a:endParaRP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4932040" y="2492896"/>
            <a:ext cx="1440160" cy="1008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7020272" y="2492896"/>
            <a:ext cx="1008112" cy="1008112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4788023" y="3798614"/>
            <a:ext cx="1008113" cy="1008112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sr-Latn-CS" sz="2400" b="0">
              <a:latin typeface="+mn-lt"/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7092280" y="1340768"/>
          <a:ext cx="188436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Jednadžba" r:id="rId11" imgW="1168200" imgH="241200" progId="Equation.3">
                  <p:embed/>
                </p:oleObj>
              </mc:Choice>
              <mc:Fallback>
                <p:oleObj name="Jednadžba" r:id="rId11" imgW="11682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1340768"/>
                        <a:ext cx="1884362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/>
      <p:bldP spid="41" grpId="0"/>
      <p:bldP spid="42" grpId="0" animBg="1"/>
      <p:bldP spid="45" grpId="0"/>
      <p:bldP spid="48" grpId="0"/>
      <p:bldP spid="52" grpId="0"/>
      <p:bldP spid="53" grpId="0" animBg="1"/>
      <p:bldP spid="56" grpId="0" animBg="1"/>
      <p:bldP spid="57" grpId="0"/>
      <p:bldP spid="91" grpId="0" animBg="1"/>
      <p:bldP spid="93" grpId="0"/>
      <p:bldP spid="94" grpId="0"/>
      <p:bldP spid="95" grpId="0" animBg="1"/>
      <p:bldP spid="39" grpId="0" animBg="1"/>
      <p:bldP spid="40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2800" dirty="0">
                <a:latin typeface="+mn-lt"/>
                <a:ea typeface="Calibri" pitchFamily="34" charset="0"/>
                <a:cs typeface="Times New Roman" pitchFamily="18" charset="0"/>
              </a:rPr>
              <a:t>Ekosustav sa sedam članova </a:t>
            </a:r>
            <a:r>
              <a:rPr lang="hr-HR" sz="2400" dirty="0">
                <a:latin typeface="+mn-lt"/>
                <a:ea typeface="Calibri" pitchFamily="34" charset="0"/>
                <a:cs typeface="Times New Roman" pitchFamily="18" charset="0"/>
              </a:rPr>
              <a:t>(BOD, DO, CHL, NH4, NO2, NO3, PO4)</a:t>
            </a:r>
            <a:endParaRPr lang="hr-HR" sz="24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39" name="Picture 38" descr="brisi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7263"/>
            <a:ext cx="5572125" cy="590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9" descr="brisi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924944"/>
            <a:ext cx="18573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2" descr="brisi3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63" y="954088"/>
            <a:ext cx="3500437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3" descr="brisi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571875"/>
            <a:ext cx="29289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46"/>
          <p:cNvSpPr/>
          <p:nvPr/>
        </p:nvSpPr>
        <p:spPr>
          <a:xfrm>
            <a:off x="827584" y="548680"/>
            <a:ext cx="12747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i="1" u="sng" dirty="0"/>
              <a:t>konstante</a:t>
            </a:r>
            <a:endParaRPr lang="hr-HR" dirty="0"/>
          </a:p>
        </p:txBody>
      </p:sp>
      <p:sp>
        <p:nvSpPr>
          <p:cNvPr id="49" name="Rectangle 48"/>
          <p:cNvSpPr/>
          <p:nvPr/>
        </p:nvSpPr>
        <p:spPr>
          <a:xfrm>
            <a:off x="3923928" y="2564904"/>
            <a:ext cx="123666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i="1" u="sng" dirty="0"/>
              <a:t>forsiranje</a:t>
            </a:r>
            <a:endParaRPr lang="hr-HR" dirty="0"/>
          </a:p>
        </p:txBody>
      </p:sp>
      <p:sp>
        <p:nvSpPr>
          <p:cNvPr id="50" name="Rectangle 49"/>
          <p:cNvSpPr/>
          <p:nvPr/>
        </p:nvSpPr>
        <p:spPr>
          <a:xfrm>
            <a:off x="5796136" y="548680"/>
            <a:ext cx="2274887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pomoćne  varijable</a:t>
            </a:r>
            <a:endParaRPr lang="hr-HR" dirty="0"/>
          </a:p>
        </p:txBody>
      </p:sp>
      <p:sp>
        <p:nvSpPr>
          <p:cNvPr id="51" name="Rectangle 50"/>
          <p:cNvSpPr/>
          <p:nvPr/>
        </p:nvSpPr>
        <p:spPr>
          <a:xfrm>
            <a:off x="6300192" y="3212976"/>
            <a:ext cx="100488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7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latin typeface="+mn-lt"/>
              </a:rPr>
              <a:t>Generiranje </a:t>
            </a:r>
            <a:r>
              <a:rPr lang="hr-HR" sz="2800" b="1" dirty="0" err="1">
                <a:latin typeface="+mn-lt"/>
              </a:rPr>
              <a:t>vjetrovnih</a:t>
            </a:r>
            <a:r>
              <a:rPr lang="hr-HR" sz="2800" b="1" dirty="0">
                <a:latin typeface="+mn-lt"/>
              </a:rPr>
              <a:t> gravitacionih valova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0" dirty="0">
                <a:latin typeface="+mn-lt"/>
              </a:rPr>
              <a:t>Interes za predikcijom valne klime određenog područja pobuđen je tijekom II svjetskog rata zbog praktičnih potreba iskrcavanja. </a:t>
            </a:r>
          </a:p>
          <a:p>
            <a:endParaRPr lang="hr-HR" sz="12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Prvo operativno predviđanje (predikcija) provedena je 1947 temeljem radova  </a:t>
            </a:r>
            <a:r>
              <a:rPr lang="en-US" sz="2400" b="0" dirty="0">
                <a:latin typeface="+mn-lt"/>
              </a:rPr>
              <a:t>Sverdrup </a:t>
            </a:r>
            <a:r>
              <a:rPr lang="hr-HR" sz="2400" b="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Munk</a:t>
            </a:r>
            <a:r>
              <a:rPr lang="en-US" sz="2400" b="0" dirty="0">
                <a:latin typeface="+mn-lt"/>
              </a:rPr>
              <a:t> (1947)</a:t>
            </a:r>
            <a:r>
              <a:rPr lang="hr-HR" sz="2400" b="0" dirty="0">
                <a:latin typeface="+mn-lt"/>
              </a:rPr>
              <a:t>, koji su uveli parametarski opis stanja mora sačinjenog od valova živog i mrtvog mora (</a:t>
            </a:r>
            <a:r>
              <a:rPr lang="hr-HR" sz="2400" b="0" dirty="0" err="1">
                <a:latin typeface="+mn-lt"/>
              </a:rPr>
              <a:t>eng</a:t>
            </a:r>
            <a:r>
              <a:rPr lang="hr-HR" sz="2400" b="0" dirty="0">
                <a:latin typeface="+mn-lt"/>
              </a:rPr>
              <a:t>: </a:t>
            </a:r>
            <a:r>
              <a:rPr lang="en-US" sz="2400" b="0" dirty="0">
                <a:latin typeface="+mn-lt"/>
              </a:rPr>
              <a:t>wind sea and</a:t>
            </a:r>
            <a:r>
              <a:rPr lang="hr-HR" sz="2400" b="0" dirty="0">
                <a:latin typeface="+mn-lt"/>
              </a:rPr>
              <a:t> </a:t>
            </a:r>
            <a:r>
              <a:rPr lang="en-US" sz="2400" b="0" dirty="0">
                <a:latin typeface="+mn-lt"/>
              </a:rPr>
              <a:t>swell</a:t>
            </a:r>
            <a:r>
              <a:rPr lang="hr-HR" sz="2400" b="0" dirty="0">
                <a:latin typeface="+mn-lt"/>
              </a:rPr>
              <a:t>)</a:t>
            </a:r>
            <a:r>
              <a:rPr lang="en-US" sz="2400" b="0" dirty="0">
                <a:latin typeface="+mn-lt"/>
              </a:rPr>
              <a:t>. </a:t>
            </a:r>
            <a:endParaRPr lang="hr-HR" sz="2400" b="0" dirty="0">
              <a:latin typeface="+mn-lt"/>
            </a:endParaRPr>
          </a:p>
          <a:p>
            <a:endParaRPr lang="hr-HR" sz="12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Manualne tehnike bazirane na takvom pristupu korištene su u operativnim prognozama tijekom mnogo godina </a:t>
            </a:r>
            <a:r>
              <a:rPr lang="en-US" sz="2400" b="0" dirty="0">
                <a:latin typeface="+mn-lt"/>
              </a:rPr>
              <a:t>(</a:t>
            </a:r>
            <a:r>
              <a:rPr lang="en-US" sz="2400" b="0" dirty="0" err="1">
                <a:latin typeface="+mn-lt"/>
              </a:rPr>
              <a:t>Groen</a:t>
            </a:r>
            <a:r>
              <a:rPr lang="en-US" sz="2400" b="0" dirty="0">
                <a:latin typeface="+mn-lt"/>
              </a:rPr>
              <a:t> </a:t>
            </a:r>
            <a:r>
              <a:rPr lang="hr-HR" sz="2400" b="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Dorrestein</a:t>
            </a:r>
            <a:r>
              <a:rPr lang="en-US" sz="2400" b="0" dirty="0">
                <a:latin typeface="+mn-lt"/>
              </a:rPr>
              <a:t>, 1976).</a:t>
            </a:r>
            <a:endParaRPr lang="hr-HR" sz="2400" b="0" dirty="0">
              <a:latin typeface="+mn-lt"/>
            </a:endParaRPr>
          </a:p>
          <a:p>
            <a:endParaRPr lang="hr-HR" sz="1200" b="0" dirty="0">
              <a:latin typeface="+mn-lt"/>
            </a:endParaRPr>
          </a:p>
          <a:p>
            <a:endParaRPr lang="hr-HR" sz="1200" b="0" dirty="0">
              <a:latin typeface="+mn-lt"/>
            </a:endParaRPr>
          </a:p>
          <a:p>
            <a:endParaRPr lang="hr-HR" sz="1200" b="0" dirty="0">
              <a:latin typeface="+mn-lt"/>
            </a:endParaRPr>
          </a:p>
          <a:p>
            <a:r>
              <a:rPr lang="hr-HR" sz="2400" b="0" dirty="0">
                <a:latin typeface="+mn-lt"/>
              </a:rPr>
              <a:t>Shematski prikaz u 2D</a:t>
            </a:r>
          </a:p>
          <a:p>
            <a:r>
              <a:rPr lang="en-US" sz="2400" b="0" i="1" dirty="0">
                <a:latin typeface="+mn-lt"/>
                <a:sym typeface="Symbol"/>
              </a:rPr>
              <a:t> </a:t>
            </a:r>
            <a:r>
              <a:rPr lang="hr-HR" sz="2400" b="0" dirty="0">
                <a:latin typeface="+mn-lt"/>
                <a:sym typeface="Symbol"/>
              </a:rPr>
              <a:t>= </a:t>
            </a:r>
            <a:r>
              <a:rPr lang="hr-HR" sz="2400" b="0" dirty="0" err="1">
                <a:latin typeface="+mn-lt"/>
                <a:sym typeface="Symbol"/>
              </a:rPr>
              <a:t>sqrt</a:t>
            </a:r>
            <a:r>
              <a:rPr lang="hr-HR" sz="2400" b="0" dirty="0">
                <a:latin typeface="+mn-lt"/>
                <a:sym typeface="Symbol"/>
              </a:rPr>
              <a:t>(</a:t>
            </a:r>
            <a:r>
              <a:rPr lang="en-US" sz="2400" b="0" i="1" dirty="0" err="1">
                <a:latin typeface="+mn-lt"/>
              </a:rPr>
              <a:t>gk</a:t>
            </a:r>
            <a:r>
              <a:rPr lang="hr-HR" sz="2400" b="0" dirty="0">
                <a:latin typeface="+mn-lt"/>
              </a:rPr>
              <a:t>) d</a:t>
            </a:r>
            <a:r>
              <a:rPr lang="en-US" sz="2400" b="0" dirty="0" err="1">
                <a:latin typeface="+mn-lt"/>
              </a:rPr>
              <a:t>isper</a:t>
            </a:r>
            <a:r>
              <a:rPr lang="hr-HR" sz="2400" b="0" dirty="0">
                <a:latin typeface="+mn-lt"/>
              </a:rPr>
              <a:t>z</a:t>
            </a:r>
            <a:r>
              <a:rPr lang="en-US" sz="2400" b="0" dirty="0" err="1">
                <a:latin typeface="+mn-lt"/>
              </a:rPr>
              <a:t>i</a:t>
            </a:r>
            <a:r>
              <a:rPr lang="hr-HR" sz="2400" b="0" dirty="0" err="1">
                <a:latin typeface="+mn-lt"/>
              </a:rPr>
              <a:t>jska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rela</a:t>
            </a:r>
            <a:r>
              <a:rPr lang="hr-HR" sz="2400" b="0" dirty="0" err="1">
                <a:latin typeface="+mn-lt"/>
              </a:rPr>
              <a:t>cija</a:t>
            </a:r>
            <a:endParaRPr lang="hr-HR" sz="2400" b="0" dirty="0">
              <a:latin typeface="+mn-lt"/>
            </a:endParaRPr>
          </a:p>
          <a:p>
            <a:r>
              <a:rPr lang="en-US" sz="2400" b="0" i="1" dirty="0">
                <a:latin typeface="+mn-lt"/>
              </a:rPr>
              <a:t>c =</a:t>
            </a:r>
            <a:r>
              <a:rPr lang="en-US" sz="2400" b="0" i="1" dirty="0">
                <a:latin typeface="+mn-lt"/>
                <a:sym typeface="Symbol"/>
              </a:rPr>
              <a:t></a:t>
            </a:r>
            <a:r>
              <a:rPr lang="en-US" sz="2400" b="0" i="1" dirty="0">
                <a:latin typeface="+mn-lt"/>
              </a:rPr>
              <a:t>/k = g/</a:t>
            </a:r>
            <a:r>
              <a:rPr lang="en-US" sz="2400" b="0" i="1" dirty="0">
                <a:latin typeface="+mn-lt"/>
                <a:sym typeface="Symbol"/>
              </a:rPr>
              <a:t></a:t>
            </a:r>
            <a:r>
              <a:rPr lang="hr-HR" sz="2400" b="0" i="1" dirty="0">
                <a:latin typeface="+mn-lt"/>
                <a:sym typeface="Symbol"/>
              </a:rPr>
              <a:t> </a:t>
            </a:r>
            <a:r>
              <a:rPr lang="hr-HR" sz="2400" b="0" dirty="0">
                <a:latin typeface="+mn-lt"/>
                <a:sym typeface="Symbol"/>
              </a:rPr>
              <a:t>f</a:t>
            </a:r>
            <a:r>
              <a:rPr lang="hr-HR" sz="2400" b="0" dirty="0">
                <a:latin typeface="+mn-lt"/>
              </a:rPr>
              <a:t>azna brzina </a:t>
            </a:r>
            <a:endParaRPr lang="hr-HR" sz="2400" b="0" i="1" dirty="0">
              <a:latin typeface="+mn-lt"/>
              <a:sym typeface="Symbol"/>
            </a:endParaRPr>
          </a:p>
          <a:p>
            <a:r>
              <a:rPr lang="en-US" sz="2400" b="0" i="1" dirty="0">
                <a:latin typeface="+mn-lt"/>
                <a:sym typeface="Symbol"/>
              </a:rPr>
              <a:t> </a:t>
            </a:r>
            <a:r>
              <a:rPr lang="en-US" sz="2400" b="0" i="1" dirty="0">
                <a:latin typeface="+mn-lt"/>
              </a:rPr>
              <a:t>= 2</a:t>
            </a:r>
            <a:r>
              <a:rPr lang="en-US" sz="2400" b="0" i="1" dirty="0">
                <a:latin typeface="+mn-lt"/>
                <a:sym typeface="Symbol"/>
              </a:rPr>
              <a:t></a:t>
            </a:r>
            <a:r>
              <a:rPr lang="en-US" sz="2400" b="0" i="1" dirty="0">
                <a:latin typeface="+mn-lt"/>
              </a:rPr>
              <a:t> f </a:t>
            </a:r>
            <a:r>
              <a:rPr lang="hr-HR" sz="2400" b="0" dirty="0">
                <a:latin typeface="+mn-lt"/>
              </a:rPr>
              <a:t>kutna valna frekvencija</a:t>
            </a:r>
            <a:r>
              <a:rPr lang="en-US" sz="2400" b="0" i="1" dirty="0">
                <a:latin typeface="+mn-lt"/>
              </a:rPr>
              <a:t>.</a:t>
            </a:r>
            <a:endParaRPr lang="hr-HR" sz="2400" b="0" i="1" dirty="0">
              <a:latin typeface="+mn-lt"/>
            </a:endParaRPr>
          </a:p>
          <a:p>
            <a:r>
              <a:rPr lang="hr-HR" sz="2400" b="0" i="1" dirty="0">
                <a:latin typeface="+mn-lt"/>
              </a:rPr>
              <a:t>s = ka = 2</a:t>
            </a:r>
            <a:r>
              <a:rPr lang="en-US" sz="2400" b="0" i="1" dirty="0">
                <a:latin typeface="+mn-lt"/>
                <a:sym typeface="Symbol"/>
              </a:rPr>
              <a:t> </a:t>
            </a:r>
            <a:r>
              <a:rPr lang="hr-HR" sz="2400" b="0" i="1" dirty="0">
                <a:latin typeface="+mn-lt"/>
              </a:rPr>
              <a:t>a/</a:t>
            </a:r>
            <a:r>
              <a:rPr lang="hr-HR" sz="2400" b="0" i="1" dirty="0">
                <a:latin typeface="+mn-lt"/>
                <a:sym typeface="Symbol"/>
              </a:rPr>
              <a:t> </a:t>
            </a:r>
            <a:r>
              <a:rPr lang="hr-HR" sz="2400" b="0" dirty="0">
                <a:latin typeface="+mn-lt"/>
                <a:sym typeface="Symbol"/>
              </a:rPr>
              <a:t>s</a:t>
            </a:r>
            <a:r>
              <a:rPr lang="hr-HR" sz="2400" b="0" dirty="0">
                <a:latin typeface="+mn-lt"/>
              </a:rPr>
              <a:t>trmost vala </a:t>
            </a: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 t="4200"/>
          <a:stretch>
            <a:fillRect/>
          </a:stretch>
        </p:blipFill>
        <p:spPr bwMode="auto">
          <a:xfrm>
            <a:off x="4127765" y="3501008"/>
            <a:ext cx="5016235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3231</TotalTime>
  <Words>938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Office Theme</vt:lpstr>
      <vt:lpstr>Jednadžba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NUMERIČKO MODELIRANJE ZAJEDNIČKOG RADA PODMORSKIH ISPUSTA EKO-KAŠTELANSKI ZALJEV</dc:title>
  <dc:creator>Korisnik</dc:creator>
  <cp:lastModifiedBy>gf</cp:lastModifiedBy>
  <cp:revision>303</cp:revision>
  <dcterms:created xsi:type="dcterms:W3CDTF">2007-08-28T18:42:15Z</dcterms:created>
  <dcterms:modified xsi:type="dcterms:W3CDTF">2023-10-28T15:22:14Z</dcterms:modified>
</cp:coreProperties>
</file>