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307" r:id="rId3"/>
    <p:sldId id="296" r:id="rId4"/>
    <p:sldId id="299" r:id="rId5"/>
    <p:sldId id="295" r:id="rId6"/>
    <p:sldId id="297" r:id="rId7"/>
    <p:sldId id="300" r:id="rId8"/>
    <p:sldId id="301" r:id="rId9"/>
    <p:sldId id="302" r:id="rId10"/>
    <p:sldId id="303" r:id="rId11"/>
    <p:sldId id="304" r:id="rId12"/>
    <p:sldId id="305" r:id="rId13"/>
    <p:sldId id="309" r:id="rId14"/>
    <p:sldId id="310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58" autoAdjust="0"/>
  </p:normalViewPr>
  <p:slideViewPr>
    <p:cSldViewPr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10.12.2022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10.12.2022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10.12.2022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10.12.2022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10.12.2022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10.12.2022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10.12.2022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10.12.2022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10.12.2022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10.12.2022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10.12.2022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ED23-427E-43D1-A7AE-D5CA01BD8FC6}" type="datetimeFigureOut">
              <a:rPr lang="sr-Latn-CS" smtClean="0"/>
              <a:pPr/>
              <a:t>10.12.2022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/>
              <a:t>Model pronosa onečišćenja iz ispusta (bliska zona) </a:t>
            </a:r>
            <a:endParaRPr lang="hr-HR" sz="2800" dirty="0"/>
          </a:p>
        </p:txBody>
      </p:sp>
      <p:sp>
        <p:nvSpPr>
          <p:cNvPr id="5" name="Rectangle 4"/>
          <p:cNvSpPr/>
          <p:nvPr/>
        </p:nvSpPr>
        <p:spPr>
          <a:xfrm>
            <a:off x="-1016" y="642918"/>
            <a:ext cx="91450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 procesu pronosa suspendirane ili otopljene tvari (</a:t>
            </a:r>
            <a:r>
              <a:rPr lang="hr-HR" sz="2400" dirty="0" err="1"/>
              <a:t>efluenta</a:t>
            </a:r>
            <a:r>
              <a:rPr lang="hr-HR" sz="2400" dirty="0"/>
              <a:t>) kroz </a:t>
            </a:r>
            <a:r>
              <a:rPr lang="hr-HR" sz="2400" dirty="0" err="1"/>
              <a:t>akvatičku</a:t>
            </a:r>
            <a:r>
              <a:rPr lang="hr-HR" sz="2400" dirty="0"/>
              <a:t> sredinu, od mjesta upuštanja do nekog nizvodnog profila, </a:t>
            </a:r>
            <a:r>
              <a:rPr lang="hr-HR" sz="2400" dirty="0" err="1"/>
              <a:t>mjenjaju</a:t>
            </a:r>
            <a:r>
              <a:rPr lang="hr-HR" sz="2400" dirty="0"/>
              <a:t> se i dominantni čimbenici u mehanizmu </a:t>
            </a:r>
            <a:r>
              <a:rPr lang="hr-HR" sz="2400" dirty="0" err="1" smtClean="0"/>
              <a:t>mješanja</a:t>
            </a:r>
            <a:r>
              <a:rPr lang="hr-HR" sz="2400" dirty="0" smtClean="0"/>
              <a:t>.</a:t>
            </a:r>
          </a:p>
          <a:p>
            <a:endParaRPr lang="hr-HR" sz="2400" dirty="0" smtClean="0"/>
          </a:p>
          <a:p>
            <a:r>
              <a:rPr lang="hr-HR" sz="2400" dirty="0" smtClean="0"/>
              <a:t>Zbog </a:t>
            </a:r>
            <a:r>
              <a:rPr lang="hr-HR" sz="2400" dirty="0"/>
              <a:t>toga se uvode termini </a:t>
            </a:r>
            <a:r>
              <a:rPr lang="hr-HR" sz="2400" b="1" i="1" u="sng" dirty="0"/>
              <a:t>bliske</a:t>
            </a:r>
            <a:r>
              <a:rPr lang="hr-HR" sz="2400" dirty="0"/>
              <a:t> (</a:t>
            </a:r>
            <a:r>
              <a:rPr lang="hr-HR" sz="2400" dirty="0" err="1"/>
              <a:t>eng</a:t>
            </a:r>
            <a:r>
              <a:rPr lang="hr-HR" sz="2400" dirty="0"/>
              <a:t>:</a:t>
            </a:r>
            <a:r>
              <a:rPr lang="hr-HR" sz="2400" dirty="0" err="1"/>
              <a:t>near</a:t>
            </a:r>
            <a:r>
              <a:rPr lang="hr-HR" sz="2400" dirty="0"/>
              <a:t>-</a:t>
            </a:r>
            <a:r>
              <a:rPr lang="hr-HR" sz="2400" dirty="0" err="1"/>
              <a:t>field</a:t>
            </a:r>
            <a:r>
              <a:rPr lang="hr-HR" sz="2400" dirty="0"/>
              <a:t>) i </a:t>
            </a:r>
            <a:r>
              <a:rPr lang="hr-HR" sz="2400" b="1" i="1" u="sng" dirty="0"/>
              <a:t>daleke</a:t>
            </a:r>
            <a:r>
              <a:rPr lang="hr-HR" sz="2400" dirty="0"/>
              <a:t> (</a:t>
            </a:r>
            <a:r>
              <a:rPr lang="hr-HR" sz="2400" dirty="0" err="1"/>
              <a:t>eng</a:t>
            </a:r>
            <a:r>
              <a:rPr lang="hr-HR" sz="2400" dirty="0"/>
              <a:t>:far-</a:t>
            </a:r>
            <a:r>
              <a:rPr lang="hr-HR" sz="2400" dirty="0" err="1"/>
              <a:t>field</a:t>
            </a:r>
            <a:r>
              <a:rPr lang="hr-HR" sz="2400" dirty="0"/>
              <a:t>) zone</a:t>
            </a:r>
            <a:r>
              <a:rPr lang="hr-HR" sz="2400" dirty="0" smtClean="0"/>
              <a:t> </a:t>
            </a:r>
          </a:p>
          <a:p>
            <a:endParaRPr lang="hr-HR" sz="2400" dirty="0" smtClean="0"/>
          </a:p>
          <a:p>
            <a:r>
              <a:rPr lang="hr-HR" sz="2400" dirty="0" smtClean="0"/>
              <a:t>Pri </a:t>
            </a:r>
            <a:r>
              <a:rPr lang="hr-HR" sz="2400" dirty="0"/>
              <a:t>analizi širenja </a:t>
            </a:r>
            <a:r>
              <a:rPr lang="hr-HR" sz="2400" dirty="0" err="1"/>
              <a:t>efluenta</a:t>
            </a:r>
            <a:r>
              <a:rPr lang="hr-HR" sz="2400" dirty="0"/>
              <a:t> nastalog radom podmorskog ispusta </a:t>
            </a:r>
            <a:r>
              <a:rPr lang="hr-HR" sz="2400" b="1" i="1" u="sng" dirty="0"/>
              <a:t>bliska </a:t>
            </a:r>
            <a:r>
              <a:rPr lang="hr-HR" sz="2400" b="1" i="1" u="sng" dirty="0" smtClean="0"/>
              <a:t>zona</a:t>
            </a:r>
            <a:r>
              <a:rPr lang="hr-HR" sz="2400" dirty="0" smtClean="0"/>
              <a:t> </a:t>
            </a:r>
            <a:r>
              <a:rPr lang="hr-HR" sz="2400" dirty="0"/>
              <a:t>pokriva područje upuštanju iz difuzora (</a:t>
            </a:r>
            <a:r>
              <a:rPr lang="hr-HR" sz="2400" dirty="0" err="1"/>
              <a:t>domira</a:t>
            </a:r>
            <a:r>
              <a:rPr lang="hr-HR" sz="2400" dirty="0"/>
              <a:t> utjecaj količine gibanja), nastavno područje </a:t>
            </a:r>
            <a:r>
              <a:rPr lang="hr-HR" sz="2400" dirty="0" err="1"/>
              <a:t>odizanja</a:t>
            </a:r>
            <a:r>
              <a:rPr lang="hr-HR" sz="2400" dirty="0"/>
              <a:t> </a:t>
            </a:r>
            <a:r>
              <a:rPr lang="hr-HR" sz="2400" dirty="0" err="1"/>
              <a:t>efluenta</a:t>
            </a:r>
            <a:r>
              <a:rPr lang="hr-HR" sz="2400" dirty="0"/>
              <a:t> u formi uzgonskog mlaza (utjecaj količine gibanja i razlike u gustoći) te područje uzgonskog oblaka (dominira razlika u gustoći i brzina strujanja recipijenta).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/>
              <a:t>Nailaskom na horizontalnu prepreku (</a:t>
            </a:r>
            <a:r>
              <a:rPr lang="hr-HR" sz="2400" dirty="0" err="1"/>
              <a:t>piknoklinski</a:t>
            </a:r>
            <a:r>
              <a:rPr lang="hr-HR" sz="2400" dirty="0"/>
              <a:t> sloj ili vodno lice) formira se međuzona karakterizirana sa pojačanim lateralnim širenjem (</a:t>
            </a:r>
            <a:r>
              <a:rPr lang="hr-HR" sz="2400" b="1" i="1" u="sng" dirty="0"/>
              <a:t>zona tranzicije</a:t>
            </a:r>
            <a:r>
              <a:rPr lang="hr-HR" sz="2400" dirty="0"/>
              <a:t>). </a:t>
            </a:r>
            <a:endParaRPr lang="hr-H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16" y="5000636"/>
            <a:ext cx="9145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Razrjeđenje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  <a:r>
              <a:rPr lang="hr-HR" sz="2400" dirty="0" smtClean="0"/>
              <a:t>je definirano jednadžbom: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571472" y="785794"/>
          <a:ext cx="32750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4" name="Equation" r:id="rId3" imgW="1638300" imgH="457200" progId="Equation.DSMT4">
                  <p:embed/>
                </p:oleObj>
              </mc:Choice>
              <mc:Fallback>
                <p:oleObj name="Equation" r:id="rId3" imgW="163830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785794"/>
                        <a:ext cx="32750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4786314" y="785794"/>
          <a:ext cx="31051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5" name="Equation" r:id="rId5" imgW="1549400" imgH="457200" progId="Equation.DSMT4">
                  <p:embed/>
                </p:oleObj>
              </mc:Choice>
              <mc:Fallback>
                <p:oleObj name="Equation" r:id="rId5" imgW="1549400" imgH="457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785794"/>
                        <a:ext cx="31051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571472" y="2071678"/>
          <a:ext cx="25161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6" name="Equation" r:id="rId7" imgW="1257300" imgH="457200" progId="Equation.DSMT4">
                  <p:embed/>
                </p:oleObj>
              </mc:Choice>
              <mc:Fallback>
                <p:oleObj name="Equation" r:id="rId7" imgW="1257300" imgH="457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071678"/>
                        <a:ext cx="25161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4714876" y="2071678"/>
          <a:ext cx="42100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7" name="Equation" r:id="rId9" imgW="2108200" imgH="419100" progId="Equation.DSMT4">
                  <p:embed/>
                </p:oleObj>
              </mc:Choice>
              <mc:Fallback>
                <p:oleObj name="Equation" r:id="rId9" imgW="2108200" imgH="4191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2071678"/>
                        <a:ext cx="42100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500034" y="3500438"/>
          <a:ext cx="1385887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" name="Equation" r:id="rId11" imgW="685800" imgH="393700" progId="Equation.DSMT4">
                  <p:embed/>
                </p:oleObj>
              </mc:Choice>
              <mc:Fallback>
                <p:oleObj name="Equation" r:id="rId11" imgW="685800" imgH="3937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500438"/>
                        <a:ext cx="1385887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9953" name="Object 17"/>
          <p:cNvGraphicFramePr>
            <a:graphicFrameLocks noChangeAspect="1"/>
          </p:cNvGraphicFramePr>
          <p:nvPr/>
        </p:nvGraphicFramePr>
        <p:xfrm>
          <a:off x="4786314" y="3500438"/>
          <a:ext cx="132873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" name="Equation" r:id="rId13" imgW="660113" imgH="393529" progId="Equation.DSMT4">
                  <p:embed/>
                </p:oleObj>
              </mc:Choice>
              <mc:Fallback>
                <p:oleObj name="Equation" r:id="rId13" imgW="660113" imgH="393529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3500438"/>
                        <a:ext cx="1328738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9955" name="Object 19"/>
          <p:cNvGraphicFramePr>
            <a:graphicFrameLocks noChangeAspect="1"/>
          </p:cNvGraphicFramePr>
          <p:nvPr/>
        </p:nvGraphicFramePr>
        <p:xfrm>
          <a:off x="428596" y="5786454"/>
          <a:ext cx="2436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" name="Equation" r:id="rId15" imgW="1219200" imgH="457200" progId="Equation.DSMT4">
                  <p:embed/>
                </p:oleObj>
              </mc:Choice>
              <mc:Fallback>
                <p:oleObj name="Equation" r:id="rId15" imgW="1219200" imgH="4572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5786454"/>
                        <a:ext cx="24368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/>
              <a:t>Model pronosa onečišćenja iz ispusta (bliska zona) 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16" y="642918"/>
            <a:ext cx="91450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Integracija jednadžbi </a:t>
            </a:r>
            <a:r>
              <a:rPr lang="hr-HR" sz="2400" dirty="0" smtClean="0"/>
              <a:t>započinje nakon </a:t>
            </a:r>
            <a:r>
              <a:rPr lang="hr-HR" sz="2400" dirty="0"/>
              <a:t>uspostave </a:t>
            </a:r>
            <a:r>
              <a:rPr lang="hr-HR" sz="2400" dirty="0" err="1"/>
              <a:t>Gaussovih</a:t>
            </a:r>
            <a:r>
              <a:rPr lang="hr-HR" sz="2400" dirty="0"/>
              <a:t> </a:t>
            </a:r>
            <a:r>
              <a:rPr lang="hr-HR" sz="2400" dirty="0" smtClean="0"/>
              <a:t>profila, a </a:t>
            </a:r>
            <a:r>
              <a:rPr lang="hr-HR" sz="2400" dirty="0"/>
              <a:t>što se događa na udaljenosti </a:t>
            </a:r>
            <a:r>
              <a:rPr lang="hr-HR" sz="2400" i="1" dirty="0" smtClean="0"/>
              <a:t>s</a:t>
            </a:r>
            <a:r>
              <a:rPr lang="hr-HR" sz="2400" i="1" baseline="-25000" dirty="0" smtClean="0"/>
              <a:t>0</a:t>
            </a:r>
            <a:r>
              <a:rPr lang="hr-HR" sz="2400" dirty="0" smtClean="0"/>
              <a:t>=6,2</a:t>
            </a:r>
            <a:r>
              <a:rPr lang="hr-HR" sz="2400" i="1" dirty="0" smtClean="0"/>
              <a:t>d.</a:t>
            </a:r>
          </a:p>
          <a:p>
            <a:endParaRPr lang="hr-HR" sz="2400" dirty="0" smtClean="0"/>
          </a:p>
          <a:p>
            <a:r>
              <a:rPr lang="hr-HR" sz="2400" dirty="0"/>
              <a:t>Inicijalna brzina </a:t>
            </a:r>
            <a:r>
              <a:rPr lang="hr-HR" sz="2400" i="1" dirty="0"/>
              <a:t>u</a:t>
            </a:r>
            <a:r>
              <a:rPr lang="hr-HR" sz="2400" dirty="0"/>
              <a:t>(</a:t>
            </a:r>
            <a:r>
              <a:rPr lang="hr-HR" sz="2400" i="1" dirty="0"/>
              <a:t>s=s</a:t>
            </a:r>
            <a:r>
              <a:rPr lang="hr-HR" sz="2400" i="1" baseline="-25000" dirty="0"/>
              <a:t>0</a:t>
            </a:r>
            <a:r>
              <a:rPr lang="hr-HR" sz="2400" i="1" dirty="0"/>
              <a:t>=</a:t>
            </a:r>
            <a:r>
              <a:rPr lang="hr-HR" sz="2400" dirty="0"/>
              <a:t>6,2</a:t>
            </a:r>
            <a:r>
              <a:rPr lang="hr-HR" sz="2400" i="1" dirty="0"/>
              <a:t>d</a:t>
            </a:r>
            <a:r>
              <a:rPr lang="hr-HR" sz="2400" dirty="0"/>
              <a:t>) jednaka je srednjoj brzini na samom izlazu iz sapnice 4</a:t>
            </a:r>
            <a:r>
              <a:rPr lang="hr-HR" sz="2400" i="1" dirty="0">
                <a:sym typeface="Symbol"/>
              </a:rPr>
              <a:t></a:t>
            </a:r>
            <a:r>
              <a:rPr lang="hr-HR" sz="2400" i="1" baseline="-25000" dirty="0"/>
              <a:t>0</a:t>
            </a:r>
            <a:r>
              <a:rPr lang="hr-HR" sz="2400" dirty="0"/>
              <a:t>/(</a:t>
            </a:r>
            <a:r>
              <a:rPr lang="hr-HR" sz="2400" i="1" dirty="0">
                <a:sym typeface="Symbol"/>
              </a:rPr>
              <a:t></a:t>
            </a:r>
            <a:r>
              <a:rPr lang="hr-HR" sz="2400" i="1" dirty="0"/>
              <a:t>d</a:t>
            </a:r>
            <a:r>
              <a:rPr lang="hr-HR" sz="2400" i="1" baseline="30000" dirty="0"/>
              <a:t>2</a:t>
            </a:r>
            <a:r>
              <a:rPr lang="hr-HR" sz="2400" dirty="0"/>
              <a:t>), a inicijalni radijus presjeka uzgonskog mlaza dobiva se iz zakona očuvanja količine </a:t>
            </a:r>
            <a:r>
              <a:rPr lang="hr-HR" sz="2400" dirty="0" smtClean="0"/>
              <a:t>gibanja:</a:t>
            </a:r>
          </a:p>
          <a:p>
            <a:endParaRPr lang="hr-HR" sz="2400" dirty="0" smtClean="0"/>
          </a:p>
          <a:p>
            <a:r>
              <a:rPr lang="en-US" sz="2400" dirty="0" smtClean="0"/>
              <a:t> 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/>
              <a:t>Inicijalni otklon osi sapnica od horizontalne ravnine 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/>
              <a:t>0</a:t>
            </a:r>
            <a:r>
              <a:rPr lang="hr-HR" sz="2400" dirty="0"/>
              <a:t> zadržava istu </a:t>
            </a:r>
            <a:r>
              <a:rPr lang="hr-HR" sz="2400" dirty="0" smtClean="0"/>
              <a:t>vrijednost </a:t>
            </a:r>
            <a:r>
              <a:rPr lang="hr-HR" sz="2400" dirty="0"/>
              <a:t>i na udaljenosti </a:t>
            </a:r>
            <a:r>
              <a:rPr lang="hr-HR" sz="2400" i="1" dirty="0"/>
              <a:t>s</a:t>
            </a:r>
            <a:r>
              <a:rPr lang="hr-HR" sz="2400" i="1" baseline="-25000" dirty="0"/>
              <a:t>0</a:t>
            </a:r>
            <a:r>
              <a:rPr lang="hr-HR" sz="2400" dirty="0"/>
              <a:t> odnosno vrijedi </a:t>
            </a:r>
            <a:r>
              <a:rPr lang="hr-HR" sz="2400" i="1" dirty="0" smtClean="0">
                <a:sym typeface="Symbol"/>
              </a:rPr>
              <a:t> </a:t>
            </a:r>
            <a:r>
              <a:rPr lang="hr-HR" sz="2400" dirty="0" smtClean="0"/>
              <a:t>(</a:t>
            </a:r>
            <a:r>
              <a:rPr lang="hr-HR" sz="2400" i="1" dirty="0"/>
              <a:t>s=s</a:t>
            </a:r>
            <a:r>
              <a:rPr lang="hr-HR" sz="2400" i="1" baseline="-25000" dirty="0"/>
              <a:t>0</a:t>
            </a:r>
            <a:r>
              <a:rPr lang="hr-HR" sz="2400" i="1" dirty="0"/>
              <a:t>=</a:t>
            </a:r>
            <a:r>
              <a:rPr lang="hr-HR" sz="2400" dirty="0"/>
              <a:t>6,2</a:t>
            </a:r>
            <a:r>
              <a:rPr lang="hr-HR" sz="2400" i="1" dirty="0"/>
              <a:t>d</a:t>
            </a:r>
            <a:r>
              <a:rPr lang="hr-HR" sz="2400" dirty="0"/>
              <a:t>)=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/>
              <a:t>0</a:t>
            </a:r>
            <a:r>
              <a:rPr lang="hr-HR" sz="2400" dirty="0"/>
              <a:t>.</a:t>
            </a:r>
            <a:endParaRPr lang="hr-HR" sz="2400" dirty="0" smtClean="0"/>
          </a:p>
          <a:p>
            <a:r>
              <a:rPr lang="hr-HR" sz="2400" dirty="0" smtClean="0"/>
              <a:t>(</a:t>
            </a:r>
            <a:r>
              <a:rPr lang="en-US" sz="2400" i="1" dirty="0" smtClean="0">
                <a:sym typeface="Symbol"/>
              </a:rPr>
              <a:t></a:t>
            </a:r>
            <a:r>
              <a:rPr lang="en-US" sz="2400" i="1" baseline="-25000" dirty="0" smtClean="0"/>
              <a:t>0 </a:t>
            </a:r>
            <a:r>
              <a:rPr lang="en-US" sz="2400" dirty="0" smtClean="0"/>
              <a:t>=0</a:t>
            </a:r>
            <a:r>
              <a:rPr lang="en-US" sz="2400" baseline="30000" dirty="0" smtClean="0"/>
              <a:t>0 </a:t>
            </a:r>
            <a:r>
              <a:rPr lang="hr-HR" sz="2400" dirty="0" smtClean="0"/>
              <a:t>predstavlja slučaj</a:t>
            </a:r>
            <a:r>
              <a:rPr lang="en-US" sz="2400" dirty="0" smtClean="0"/>
              <a:t> </a:t>
            </a:r>
            <a:r>
              <a:rPr lang="hr-HR" sz="2400" dirty="0" smtClean="0"/>
              <a:t>horizontalne sapnice).</a:t>
            </a:r>
          </a:p>
          <a:p>
            <a:r>
              <a:rPr lang="en-US" sz="2400" dirty="0" smtClean="0"/>
              <a:t> </a:t>
            </a:r>
            <a:endParaRPr lang="hr-HR" sz="2400" dirty="0" smtClean="0"/>
          </a:p>
          <a:p>
            <a:r>
              <a:rPr lang="hr-HR" sz="2400" dirty="0"/>
              <a:t>Za inicijalnu razliku u gustoći na udaljenosti </a:t>
            </a:r>
            <a:r>
              <a:rPr lang="hr-HR" sz="2400" i="1" dirty="0"/>
              <a:t>s</a:t>
            </a:r>
            <a:r>
              <a:rPr lang="hr-HR" sz="2400" i="1" baseline="-25000" dirty="0"/>
              <a:t>0</a:t>
            </a:r>
            <a:r>
              <a:rPr lang="hr-HR" sz="2400" dirty="0"/>
              <a:t> usvojena je vrijednost </a:t>
            </a:r>
            <a:r>
              <a:rPr lang="hr-HR" sz="2400" i="1" dirty="0">
                <a:sym typeface="Symbol"/>
              </a:rPr>
              <a:t></a:t>
            </a:r>
            <a:r>
              <a:rPr lang="hr-HR" sz="2400" dirty="0"/>
              <a:t>(</a:t>
            </a:r>
            <a:r>
              <a:rPr lang="hr-HR" sz="2400" i="1" dirty="0"/>
              <a:t>s=s</a:t>
            </a:r>
            <a:r>
              <a:rPr lang="hr-HR" sz="2400" i="1" baseline="-25000" dirty="0"/>
              <a:t>0</a:t>
            </a:r>
            <a:r>
              <a:rPr lang="hr-HR" sz="2400" i="1" dirty="0"/>
              <a:t>=</a:t>
            </a:r>
            <a:r>
              <a:rPr lang="hr-HR" sz="2400" dirty="0"/>
              <a:t>6,2</a:t>
            </a:r>
            <a:r>
              <a:rPr lang="hr-HR" sz="2400" i="1" dirty="0"/>
              <a:t>d</a:t>
            </a:r>
            <a:r>
              <a:rPr lang="hr-HR" sz="2400" dirty="0"/>
              <a:t>)=</a:t>
            </a:r>
            <a:r>
              <a:rPr lang="hr-HR" sz="2400" i="1" dirty="0"/>
              <a:t> </a:t>
            </a:r>
            <a:r>
              <a:rPr lang="hr-HR" sz="2400" i="1" dirty="0">
                <a:sym typeface="Symbol"/>
              </a:rPr>
              <a:t></a:t>
            </a:r>
            <a:r>
              <a:rPr lang="hr-HR" sz="2400" i="1" baseline="-25000" dirty="0"/>
              <a:t>0 </a:t>
            </a:r>
            <a:r>
              <a:rPr lang="hr-HR" sz="2400" dirty="0"/>
              <a:t>= </a:t>
            </a:r>
            <a:r>
              <a:rPr lang="hr-HR" sz="2400" dirty="0">
                <a:sym typeface="Symbol"/>
              </a:rPr>
              <a:t></a:t>
            </a:r>
            <a:r>
              <a:rPr lang="hr-HR" sz="2400" dirty="0"/>
              <a:t>(</a:t>
            </a:r>
            <a:r>
              <a:rPr lang="hr-HR" sz="2400" i="1" dirty="0">
                <a:sym typeface="Symbol"/>
              </a:rPr>
              <a:t></a:t>
            </a:r>
            <a:r>
              <a:rPr lang="hr-HR" sz="2400" i="1" baseline="-25000" dirty="0"/>
              <a:t>0m</a:t>
            </a:r>
            <a:r>
              <a:rPr lang="hr-HR" sz="2400" dirty="0"/>
              <a:t> -</a:t>
            </a:r>
            <a:r>
              <a:rPr lang="hr-HR" sz="2400" i="1" dirty="0">
                <a:sym typeface="Symbol"/>
              </a:rPr>
              <a:t></a:t>
            </a:r>
            <a:r>
              <a:rPr lang="hr-HR" sz="2400" i="1" baseline="-25000" dirty="0"/>
              <a:t>0</a:t>
            </a:r>
            <a:r>
              <a:rPr lang="hr-HR" sz="2400" dirty="0"/>
              <a:t>)(1+</a:t>
            </a:r>
            <a:r>
              <a:rPr lang="hr-HR" sz="2400" i="1" dirty="0">
                <a:sym typeface="Symbol"/>
              </a:rPr>
              <a:t></a:t>
            </a:r>
            <a:r>
              <a:rPr lang="hr-HR" sz="2400" i="1" baseline="30000" dirty="0"/>
              <a:t>2</a:t>
            </a:r>
            <a:r>
              <a:rPr lang="hr-HR" sz="2400" dirty="0"/>
              <a:t>)/(2</a:t>
            </a:r>
            <a:r>
              <a:rPr lang="hr-HR" sz="2400" i="1" dirty="0">
                <a:sym typeface="Symbol"/>
              </a:rPr>
              <a:t></a:t>
            </a:r>
            <a:r>
              <a:rPr lang="hr-HR" sz="2400" i="1" baseline="30000" dirty="0"/>
              <a:t>2</a:t>
            </a:r>
            <a:r>
              <a:rPr lang="hr-HR" sz="2400" dirty="0"/>
              <a:t>)</a:t>
            </a:r>
            <a:r>
              <a:rPr lang="hr-HR" sz="2400" dirty="0">
                <a:sym typeface="Symbol"/>
              </a:rPr>
              <a:t></a:t>
            </a:r>
            <a:r>
              <a:rPr lang="hr-HR" sz="2400" dirty="0"/>
              <a:t>.</a:t>
            </a:r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467069"/>
              </p:ext>
            </p:extLst>
          </p:nvPr>
        </p:nvGraphicFramePr>
        <p:xfrm>
          <a:off x="107504" y="3068960"/>
          <a:ext cx="14398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Equation" r:id="rId3" imgW="723586" imgH="253890" progId="Equation.DSMT4">
                  <p:embed/>
                </p:oleObj>
              </mc:Choice>
              <mc:Fallback>
                <p:oleObj name="Equation" r:id="rId3" imgW="723586" imgH="25389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068960"/>
                        <a:ext cx="14398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/>
              <a:t>Model pronosa onečišćenja iz ispusta (bliska zona) 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16" y="642918"/>
            <a:ext cx="914501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Inicijalne koordinate središnje </a:t>
            </a:r>
            <a:r>
              <a:rPr lang="hr-HR" sz="2400" dirty="0" err="1"/>
              <a:t>strujnice</a:t>
            </a:r>
            <a:r>
              <a:rPr lang="hr-HR" sz="2400" dirty="0"/>
              <a:t> uzgonskog mlaza definirane su sa </a:t>
            </a:r>
            <a:r>
              <a:rPr lang="hr-HR" sz="2400" i="1" dirty="0"/>
              <a:t>x</a:t>
            </a:r>
            <a:r>
              <a:rPr lang="hr-HR" sz="2400" dirty="0"/>
              <a:t>(</a:t>
            </a:r>
            <a:r>
              <a:rPr lang="hr-HR" sz="2400" i="1" dirty="0"/>
              <a:t>s=s</a:t>
            </a:r>
            <a:r>
              <a:rPr lang="hr-HR" sz="2400" i="1" baseline="-25000" dirty="0"/>
              <a:t>0</a:t>
            </a:r>
            <a:r>
              <a:rPr lang="hr-HR" sz="2400" i="1" dirty="0"/>
              <a:t>=</a:t>
            </a:r>
            <a:r>
              <a:rPr lang="hr-HR" sz="2400" dirty="0"/>
              <a:t>6,2</a:t>
            </a:r>
            <a:r>
              <a:rPr lang="hr-HR" sz="2400" i="1" dirty="0"/>
              <a:t>d</a:t>
            </a:r>
            <a:r>
              <a:rPr lang="hr-HR" sz="2400" dirty="0"/>
              <a:t>)=</a:t>
            </a:r>
            <a:r>
              <a:rPr lang="hr-HR" sz="2400" i="1" dirty="0"/>
              <a:t>x</a:t>
            </a:r>
            <a:r>
              <a:rPr lang="hr-HR" sz="2400" i="1" baseline="-25000" dirty="0"/>
              <a:t>0</a:t>
            </a:r>
            <a:r>
              <a:rPr lang="hr-HR" sz="2400" dirty="0"/>
              <a:t>=</a:t>
            </a:r>
            <a:r>
              <a:rPr lang="hr-HR" sz="2400" i="1" dirty="0"/>
              <a:t>s</a:t>
            </a:r>
            <a:r>
              <a:rPr lang="hr-HR" sz="2400" i="1" baseline="-25000" dirty="0"/>
              <a:t>0</a:t>
            </a:r>
            <a:r>
              <a:rPr lang="hr-HR" sz="2400" dirty="0"/>
              <a:t>cos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/>
              <a:t>0</a:t>
            </a:r>
            <a:r>
              <a:rPr lang="hr-HR" sz="2400" dirty="0"/>
              <a:t> i </a:t>
            </a:r>
            <a:r>
              <a:rPr lang="hr-HR" sz="2400" i="1" dirty="0"/>
              <a:t>z</a:t>
            </a:r>
            <a:r>
              <a:rPr lang="hr-HR" sz="2400" dirty="0"/>
              <a:t>(</a:t>
            </a:r>
            <a:r>
              <a:rPr lang="hr-HR" sz="2400" i="1" dirty="0"/>
              <a:t>s=s</a:t>
            </a:r>
            <a:r>
              <a:rPr lang="hr-HR" sz="2400" i="1" baseline="-25000" dirty="0"/>
              <a:t>0</a:t>
            </a:r>
            <a:r>
              <a:rPr lang="hr-HR" sz="2400" i="1" dirty="0"/>
              <a:t>=</a:t>
            </a:r>
            <a:r>
              <a:rPr lang="hr-HR" sz="2400" dirty="0"/>
              <a:t>6,2</a:t>
            </a:r>
            <a:r>
              <a:rPr lang="hr-HR" sz="2400" i="1" dirty="0"/>
              <a:t>d</a:t>
            </a:r>
            <a:r>
              <a:rPr lang="hr-HR" sz="2400" dirty="0"/>
              <a:t>) = </a:t>
            </a:r>
            <a:r>
              <a:rPr lang="hr-HR" sz="2400" i="1" dirty="0"/>
              <a:t>z</a:t>
            </a:r>
            <a:r>
              <a:rPr lang="hr-HR" sz="2400" i="1" baseline="-25000" dirty="0"/>
              <a:t>0</a:t>
            </a:r>
            <a:r>
              <a:rPr lang="hr-HR" sz="2400" dirty="0"/>
              <a:t> = </a:t>
            </a:r>
            <a:r>
              <a:rPr lang="hr-HR" sz="2400" i="1" dirty="0"/>
              <a:t>s</a:t>
            </a:r>
            <a:r>
              <a:rPr lang="hr-HR" sz="2400" i="1" baseline="-25000" dirty="0"/>
              <a:t>0</a:t>
            </a:r>
            <a:r>
              <a:rPr lang="hr-HR" sz="2400" dirty="0"/>
              <a:t>sin</a:t>
            </a:r>
            <a:r>
              <a:rPr lang="hr-HR" sz="2400" i="1" dirty="0">
                <a:sym typeface="Symbol"/>
              </a:rPr>
              <a:t></a:t>
            </a:r>
            <a:r>
              <a:rPr lang="hr-HR" sz="2400" i="1" baseline="-25000" dirty="0" smtClean="0"/>
              <a:t>0</a:t>
            </a:r>
            <a:r>
              <a:rPr lang="hr-HR" sz="2400" dirty="0" smtClean="0"/>
              <a:t>. </a:t>
            </a:r>
          </a:p>
          <a:p>
            <a:endParaRPr lang="hr-HR" sz="2400" dirty="0"/>
          </a:p>
          <a:p>
            <a:r>
              <a:rPr lang="hr-HR" sz="2400" dirty="0" smtClean="0"/>
              <a:t>Inicijalno </a:t>
            </a:r>
            <a:r>
              <a:rPr lang="hr-HR" sz="2400" dirty="0"/>
              <a:t>razrjeđenje je </a:t>
            </a:r>
            <a:r>
              <a:rPr lang="hr-HR" sz="2400" i="1" dirty="0"/>
              <a:t>S</a:t>
            </a:r>
            <a:r>
              <a:rPr lang="hr-HR" sz="2400" dirty="0"/>
              <a:t>(</a:t>
            </a:r>
            <a:r>
              <a:rPr lang="hr-HR" sz="2400" i="1" dirty="0"/>
              <a:t>s=s</a:t>
            </a:r>
            <a:r>
              <a:rPr lang="hr-HR" sz="2400" i="1" baseline="-25000" dirty="0"/>
              <a:t>0</a:t>
            </a:r>
            <a:r>
              <a:rPr lang="hr-HR" sz="2400" i="1" dirty="0"/>
              <a:t>=</a:t>
            </a:r>
            <a:r>
              <a:rPr lang="hr-HR" sz="2400" dirty="0"/>
              <a:t>6,2</a:t>
            </a:r>
            <a:r>
              <a:rPr lang="hr-HR" sz="2400" i="1" dirty="0"/>
              <a:t>d</a:t>
            </a:r>
            <a:r>
              <a:rPr lang="hr-HR" sz="2400" dirty="0"/>
              <a:t>) = </a:t>
            </a:r>
            <a:r>
              <a:rPr lang="hr-HR" sz="2400" i="1" dirty="0"/>
              <a:t>S</a:t>
            </a:r>
            <a:r>
              <a:rPr lang="hr-HR" sz="2400" i="1" baseline="-25000" dirty="0"/>
              <a:t>0</a:t>
            </a:r>
            <a:r>
              <a:rPr lang="hr-HR" sz="2400" dirty="0"/>
              <a:t> = 2</a:t>
            </a:r>
            <a:r>
              <a:rPr lang="hr-HR" sz="2400" i="1" dirty="0">
                <a:sym typeface="Symbol"/>
              </a:rPr>
              <a:t></a:t>
            </a:r>
            <a:r>
              <a:rPr lang="hr-HR" sz="2400" i="1" baseline="30000" dirty="0"/>
              <a:t>2</a:t>
            </a:r>
            <a:r>
              <a:rPr lang="hr-HR" sz="2400" dirty="0"/>
              <a:t>/ (1+</a:t>
            </a:r>
            <a:r>
              <a:rPr lang="hr-HR" sz="2400" i="1" dirty="0">
                <a:sym typeface="Symbol"/>
              </a:rPr>
              <a:t></a:t>
            </a:r>
            <a:r>
              <a:rPr lang="hr-HR" sz="2400" i="1" baseline="30000" dirty="0"/>
              <a:t>2</a:t>
            </a:r>
            <a:r>
              <a:rPr lang="hr-HR" sz="2400" dirty="0"/>
              <a:t>).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/>
              <a:t>U sklopu modelskog rješenja </a:t>
            </a:r>
            <a:r>
              <a:rPr lang="hr-HR" sz="2400" dirty="0" smtClean="0"/>
              <a:t>prigodno</a:t>
            </a:r>
            <a:r>
              <a:rPr lang="hr-HR" sz="2400" dirty="0" smtClean="0"/>
              <a:t> </a:t>
            </a:r>
            <a:r>
              <a:rPr lang="hr-HR" sz="2400" dirty="0"/>
              <a:t>je </a:t>
            </a:r>
            <a:r>
              <a:rPr lang="hr-HR" sz="2400" dirty="0" smtClean="0"/>
              <a:t>koristiti metodu </a:t>
            </a:r>
            <a:r>
              <a:rPr lang="hr-HR" sz="2400" dirty="0" err="1"/>
              <a:t>Runge</a:t>
            </a:r>
            <a:r>
              <a:rPr lang="hr-HR" sz="2400" dirty="0"/>
              <a:t>-</a:t>
            </a:r>
            <a:r>
              <a:rPr lang="hr-HR" sz="2400" dirty="0" err="1"/>
              <a:t>Kutta</a:t>
            </a:r>
            <a:r>
              <a:rPr lang="hr-HR" sz="2400" dirty="0"/>
              <a:t> 4 </a:t>
            </a:r>
            <a:r>
              <a:rPr lang="hr-HR" sz="2400" dirty="0" smtClean="0"/>
              <a:t>reda. </a:t>
            </a:r>
            <a:endParaRPr lang="hr-HR" sz="2400" dirty="0" smtClean="0"/>
          </a:p>
          <a:p>
            <a:endParaRPr lang="hr-HR" sz="2400" dirty="0"/>
          </a:p>
          <a:p>
            <a:r>
              <a:rPr lang="hr-HR" sz="2400" dirty="0" smtClean="0"/>
              <a:t>U </a:t>
            </a:r>
            <a:r>
              <a:rPr lang="hr-HR" sz="2400" dirty="0"/>
              <a:t>slučaju odsustva stratifikacije </a:t>
            </a:r>
            <a:r>
              <a:rPr lang="hr-HR" sz="2400" dirty="0" smtClean="0"/>
              <a:t>model</a:t>
            </a:r>
            <a:r>
              <a:rPr lang="hr-HR" sz="2400" dirty="0" smtClean="0"/>
              <a:t> „završava” pri </a:t>
            </a:r>
            <a:r>
              <a:rPr lang="hr-HR" sz="2400" dirty="0"/>
              <a:t>nailasku na površinu recipijenta. </a:t>
            </a:r>
            <a:endParaRPr lang="hr-HR" sz="2400" dirty="0" smtClean="0"/>
          </a:p>
          <a:p>
            <a:endParaRPr lang="hr-HR" sz="2400" dirty="0"/>
          </a:p>
          <a:p>
            <a:r>
              <a:rPr lang="hr-HR" sz="2400" dirty="0" smtClean="0"/>
              <a:t>U </a:t>
            </a:r>
            <a:r>
              <a:rPr lang="hr-HR" sz="2400" dirty="0"/>
              <a:t>slučaju </a:t>
            </a:r>
            <a:r>
              <a:rPr lang="hr-HR" sz="2400" dirty="0" err="1"/>
              <a:t>prisustva</a:t>
            </a:r>
            <a:r>
              <a:rPr lang="hr-HR" sz="2400" dirty="0"/>
              <a:t> stratifikacije </a:t>
            </a:r>
            <a:r>
              <a:rPr lang="hr-HR" sz="2400" dirty="0" smtClean="0"/>
              <a:t>model</a:t>
            </a:r>
            <a:r>
              <a:rPr lang="hr-HR" sz="2400" dirty="0" smtClean="0"/>
              <a:t> „završava” </a:t>
            </a:r>
            <a:r>
              <a:rPr lang="hr-HR" sz="2400" dirty="0"/>
              <a:t>pri pojavi vrijednosti </a:t>
            </a:r>
            <a:r>
              <a:rPr lang="hr-HR" sz="2400" dirty="0" smtClean="0"/>
              <a:t>  </a:t>
            </a:r>
            <a:r>
              <a:rPr lang="hr-HR" sz="2400" i="1" dirty="0" smtClean="0">
                <a:sym typeface="Symbol"/>
              </a:rPr>
              <a:t></a:t>
            </a:r>
            <a:r>
              <a:rPr lang="hr-HR" sz="2400" i="1" dirty="0" smtClean="0"/>
              <a:t> </a:t>
            </a:r>
            <a:r>
              <a:rPr lang="hr-HR" sz="2400" dirty="0"/>
              <a:t>&lt; 0 koja ukazuje na </a:t>
            </a:r>
            <a:r>
              <a:rPr lang="hr-HR" sz="2400" dirty="0" err="1"/>
              <a:t>premašenje</a:t>
            </a:r>
            <a:r>
              <a:rPr lang="hr-HR" sz="2400" dirty="0"/>
              <a:t> vertikalne razine u kojoj je gustoća na središnjoj strujnici uzgonskog mlaza jednaka gustoći okolnog recipijenta. P</a:t>
            </a:r>
            <a:r>
              <a:rPr lang="hr-HR" sz="2400" dirty="0" smtClean="0"/>
              <a:t>ostizanjem </a:t>
            </a:r>
            <a:r>
              <a:rPr lang="hr-HR" sz="2400" dirty="0"/>
              <a:t>te razine obilježava se kraj bliske zone te dolazi do </a:t>
            </a:r>
            <a:r>
              <a:rPr lang="hr-HR" sz="2400" dirty="0" smtClean="0"/>
              <a:t>prelaska </a:t>
            </a:r>
            <a:r>
              <a:rPr lang="hr-HR" sz="2400" dirty="0"/>
              <a:t>u zonu tranzicije.</a:t>
            </a:r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/>
              <a:t>Model pronosa onečišćenja iz ispusta (bliska zona) 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16" y="509433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Za „inženjersku” preliminarnu procjenu </a:t>
            </a:r>
            <a:r>
              <a:rPr lang="hr-HR" sz="2400" dirty="0"/>
              <a:t>razrjeđenja </a:t>
            </a:r>
            <a:r>
              <a:rPr lang="hr-HR" sz="2400" dirty="0"/>
              <a:t>na kraju bliske zone </a:t>
            </a:r>
            <a:r>
              <a:rPr lang="hr-HR" sz="2400" dirty="0" smtClean="0"/>
              <a:t>moguće je koristiti izraze prema </a:t>
            </a:r>
            <a:r>
              <a:rPr lang="hr-HR" sz="2400" dirty="0" err="1" smtClean="0"/>
              <a:t>Fischeru</a:t>
            </a:r>
            <a:r>
              <a:rPr lang="hr-HR" sz="2400" dirty="0" smtClean="0"/>
              <a:t> </a:t>
            </a:r>
            <a:r>
              <a:rPr lang="hr-HR" sz="2400" dirty="0"/>
              <a:t>(</a:t>
            </a:r>
            <a:r>
              <a:rPr lang="hr-HR" sz="2400" dirty="0" smtClean="0"/>
              <a:t>1979.). </a:t>
            </a:r>
          </a:p>
          <a:p>
            <a:r>
              <a:rPr lang="hr-HR" sz="2400" dirty="0" smtClean="0"/>
              <a:t>Izrazi vrijede za slučaj upuštanja </a:t>
            </a:r>
            <a:r>
              <a:rPr lang="hr-HR" sz="2400" dirty="0" err="1"/>
              <a:t>efluenta</a:t>
            </a:r>
            <a:r>
              <a:rPr lang="hr-HR" sz="2400" dirty="0"/>
              <a:t> kroz </a:t>
            </a:r>
            <a:r>
              <a:rPr lang="hr-HR" sz="2400" i="1" u="sng" dirty="0" smtClean="0"/>
              <a:t>jedan</a:t>
            </a:r>
            <a:r>
              <a:rPr lang="hr-HR" sz="2400" dirty="0" smtClean="0"/>
              <a:t> točkasti </a:t>
            </a:r>
            <a:r>
              <a:rPr lang="hr-HR" sz="2400" dirty="0"/>
              <a:t>izvor sa protokom </a:t>
            </a:r>
            <a:r>
              <a:rPr lang="hr-HR" sz="2400" i="1" dirty="0" smtClean="0"/>
              <a:t>Q </a:t>
            </a:r>
            <a:r>
              <a:rPr lang="hr-HR" sz="2400" dirty="0" smtClean="0"/>
              <a:t>(to je protok kroz jednu sapnicu, važi ukoliko </a:t>
            </a:r>
            <a:r>
              <a:rPr lang="hr-HR" sz="2400" dirty="0"/>
              <a:t>nema stapanja uzgonskih mlazova u području bliske </a:t>
            </a:r>
            <a:r>
              <a:rPr lang="hr-HR" sz="2400" dirty="0" smtClean="0"/>
              <a:t>zone):</a:t>
            </a:r>
            <a:endParaRPr lang="hr-HR" sz="2400" dirty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1200" dirty="0" smtClean="0"/>
          </a:p>
          <a:p>
            <a:endParaRPr lang="hr-HR" sz="1200" dirty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r>
              <a:rPr lang="hr-HR" sz="2400" dirty="0" smtClean="0"/>
              <a:t>gdje je: </a:t>
            </a:r>
            <a:r>
              <a:rPr lang="hr-HR" sz="2400" i="1" dirty="0"/>
              <a:t>S</a:t>
            </a:r>
            <a:r>
              <a:rPr lang="hr-HR" sz="2400" i="1" baseline="-25000" dirty="0"/>
              <a:t>BZ_</a:t>
            </a:r>
            <a:r>
              <a:rPr lang="hr-HR" sz="2400" i="1" baseline="-25000" dirty="0" err="1"/>
              <a:t>nestrat</a:t>
            </a:r>
            <a:r>
              <a:rPr lang="hr-HR" sz="2400" dirty="0"/>
              <a:t> </a:t>
            </a:r>
            <a:r>
              <a:rPr lang="hr-HR" sz="2400" dirty="0"/>
              <a:t>i</a:t>
            </a:r>
            <a:r>
              <a:rPr lang="hr-HR" sz="2400" dirty="0" smtClean="0"/>
              <a:t> </a:t>
            </a:r>
            <a:r>
              <a:rPr lang="hr-HR" sz="2400" i="1" dirty="0"/>
              <a:t>S</a:t>
            </a:r>
            <a:r>
              <a:rPr lang="hr-HR" sz="2400" i="1" baseline="-25000" dirty="0"/>
              <a:t>BZ_</a:t>
            </a:r>
            <a:r>
              <a:rPr lang="hr-HR" sz="2400" i="1" baseline="-25000" dirty="0" err="1"/>
              <a:t>nestrat</a:t>
            </a:r>
            <a:r>
              <a:rPr lang="hr-HR" sz="2400" i="1" baseline="-25000" dirty="0"/>
              <a:t> </a:t>
            </a:r>
            <a:r>
              <a:rPr lang="hr-HR" sz="2400" dirty="0" smtClean="0"/>
              <a:t>razrjeđenje na kraju bliske zone, </a:t>
            </a:r>
            <a:r>
              <a:rPr lang="hr-HR" sz="2400" i="1" dirty="0" smtClean="0"/>
              <a:t>g' </a:t>
            </a:r>
            <a:r>
              <a:rPr lang="hr-HR" sz="2400" i="1" dirty="0"/>
              <a:t>= g</a:t>
            </a:r>
            <a:r>
              <a:rPr lang="hr-HR" sz="2400" dirty="0"/>
              <a:t>Δ</a:t>
            </a:r>
            <a:r>
              <a:rPr lang="hr-HR" sz="2400" i="1" dirty="0"/>
              <a:t>ρ</a:t>
            </a:r>
            <a:r>
              <a:rPr lang="hr-HR" sz="2400" i="1" baseline="-25000" dirty="0"/>
              <a:t>0</a:t>
            </a:r>
            <a:r>
              <a:rPr lang="hr-HR" sz="2400" i="1" dirty="0"/>
              <a:t>/ρ</a:t>
            </a:r>
            <a:r>
              <a:rPr lang="hr-HR" sz="2400" i="1" baseline="-25000" dirty="0"/>
              <a:t>m0</a:t>
            </a:r>
            <a:r>
              <a:rPr lang="hr-HR" sz="2400" dirty="0"/>
              <a:t> (m/s</a:t>
            </a:r>
            <a:r>
              <a:rPr lang="hr-HR" sz="2400" baseline="30000" dirty="0"/>
              <a:t>2</a:t>
            </a:r>
            <a:r>
              <a:rPr lang="hr-HR" sz="2400" dirty="0" smtClean="0"/>
              <a:t>) </a:t>
            </a:r>
            <a:r>
              <a:rPr lang="hr-HR" sz="2400" dirty="0"/>
              <a:t>uzgonsko ubrzanje, Δ</a:t>
            </a:r>
            <a:r>
              <a:rPr lang="hr-HR" sz="2400" i="1" dirty="0"/>
              <a:t>ρ</a:t>
            </a:r>
            <a:r>
              <a:rPr lang="hr-HR" sz="2400" i="1" baseline="-25000" dirty="0"/>
              <a:t>0</a:t>
            </a:r>
            <a:r>
              <a:rPr lang="hr-HR" sz="2400" dirty="0"/>
              <a:t> (kg/m</a:t>
            </a:r>
            <a:r>
              <a:rPr lang="hr-HR" sz="2400" baseline="30000" dirty="0"/>
              <a:t>3</a:t>
            </a:r>
            <a:r>
              <a:rPr lang="hr-HR" sz="2400" dirty="0"/>
              <a:t>) inicijalna razlika gustoće mora </a:t>
            </a:r>
            <a:r>
              <a:rPr lang="hr-HR" sz="2400" i="1" dirty="0">
                <a:sym typeface="Symbol"/>
              </a:rPr>
              <a:t></a:t>
            </a:r>
            <a:r>
              <a:rPr lang="hr-HR" sz="2400" i="1" baseline="-25000" dirty="0"/>
              <a:t>m0</a:t>
            </a:r>
            <a:r>
              <a:rPr lang="hr-HR" sz="2400" dirty="0"/>
              <a:t> (kg/m</a:t>
            </a:r>
            <a:r>
              <a:rPr lang="hr-HR" sz="2400" baseline="30000" dirty="0"/>
              <a:t>3</a:t>
            </a:r>
            <a:r>
              <a:rPr lang="hr-HR" sz="2400" dirty="0"/>
              <a:t>) u razini difuzora i gustoće </a:t>
            </a:r>
            <a:r>
              <a:rPr lang="hr-HR" sz="2400" dirty="0" smtClean="0"/>
              <a:t>upuštenog </a:t>
            </a:r>
            <a:r>
              <a:rPr lang="hr-HR" sz="2400" dirty="0" err="1" smtClean="0"/>
              <a:t>efluenta</a:t>
            </a:r>
            <a:r>
              <a:rPr lang="hr-HR" sz="2400" dirty="0" smtClean="0"/>
              <a:t> </a:t>
            </a:r>
            <a:r>
              <a:rPr lang="hr-HR" sz="2400" dirty="0"/>
              <a:t>iz difuzora </a:t>
            </a:r>
            <a:r>
              <a:rPr lang="hr-HR" sz="2400" i="1" dirty="0">
                <a:sym typeface="Symbol"/>
              </a:rPr>
              <a:t></a:t>
            </a:r>
            <a:r>
              <a:rPr lang="hr-HR" sz="2400" i="1" baseline="-25000" dirty="0"/>
              <a:t>0</a:t>
            </a:r>
            <a:r>
              <a:rPr lang="hr-HR" sz="2400" i="1" dirty="0"/>
              <a:t> </a:t>
            </a:r>
            <a:r>
              <a:rPr lang="hr-HR" sz="2400" dirty="0"/>
              <a:t>(kg/m</a:t>
            </a:r>
            <a:r>
              <a:rPr lang="hr-HR" sz="2400" baseline="30000" dirty="0"/>
              <a:t>3</a:t>
            </a:r>
            <a:r>
              <a:rPr lang="hr-HR" sz="2400" dirty="0"/>
              <a:t>), </a:t>
            </a:r>
            <a:r>
              <a:rPr lang="hr-HR" sz="2400" i="1" dirty="0"/>
              <a:t>g</a:t>
            </a:r>
            <a:r>
              <a:rPr lang="hr-HR" sz="2400" dirty="0"/>
              <a:t> (m/s</a:t>
            </a:r>
            <a:r>
              <a:rPr lang="hr-HR" sz="2400" baseline="30000" dirty="0"/>
              <a:t>2</a:t>
            </a:r>
            <a:r>
              <a:rPr lang="hr-HR" sz="2400" dirty="0"/>
              <a:t>) gravitacijsko ubrzanje, </a:t>
            </a:r>
            <a:r>
              <a:rPr lang="hr-HR" sz="2400" i="1" dirty="0" smtClean="0"/>
              <a:t>z</a:t>
            </a:r>
            <a:r>
              <a:rPr lang="hr-HR" sz="2400" dirty="0" smtClean="0"/>
              <a:t>(m</a:t>
            </a:r>
            <a:r>
              <a:rPr lang="hr-HR" sz="2400" dirty="0"/>
              <a:t>) </a:t>
            </a:r>
            <a:r>
              <a:rPr lang="hr-HR" sz="2400" dirty="0" smtClean="0"/>
              <a:t>ukupna dubina, </a:t>
            </a:r>
            <a:r>
              <a:rPr lang="hr-HR" sz="2400" i="1" dirty="0" err="1" smtClean="0"/>
              <a:t>z</a:t>
            </a:r>
            <a:r>
              <a:rPr lang="hr-HR" sz="2400" i="1" baseline="-25000" dirty="0" err="1" smtClean="0"/>
              <a:t>max</a:t>
            </a:r>
            <a:r>
              <a:rPr lang="hr-HR" sz="2400" dirty="0"/>
              <a:t> </a:t>
            </a:r>
            <a:r>
              <a:rPr lang="hr-HR" sz="2400" dirty="0" smtClean="0"/>
              <a:t>vertikalna udaljenost </a:t>
            </a:r>
            <a:r>
              <a:rPr lang="hr-HR" sz="2400" dirty="0"/>
              <a:t>od mjesta upuštanja </a:t>
            </a:r>
            <a:r>
              <a:rPr lang="hr-HR" sz="2400" dirty="0" smtClean="0"/>
              <a:t>do dubine na kojoj </a:t>
            </a:r>
            <a:r>
              <a:rPr lang="hr-HR" sz="2400" dirty="0"/>
              <a:t>uzgonski mlaz </a:t>
            </a:r>
            <a:r>
              <a:rPr lang="hr-HR" sz="2400" dirty="0" smtClean="0"/>
              <a:t>prekida </a:t>
            </a:r>
            <a:r>
              <a:rPr lang="hr-HR" sz="2400" dirty="0" err="1" smtClean="0"/>
              <a:t>odizanje</a:t>
            </a:r>
            <a:r>
              <a:rPr lang="hr-HR" sz="2400" dirty="0" smtClean="0"/>
              <a:t> i nastavlja horizontalno širenje.</a:t>
            </a:r>
            <a:endParaRPr lang="hr-HR" sz="12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M</a:t>
            </a:r>
            <a:r>
              <a:rPr lang="hr-HR" sz="2800" b="1" dirty="0" smtClean="0"/>
              <a:t>odel </a:t>
            </a:r>
            <a:r>
              <a:rPr lang="hr-HR" sz="2800" b="1" dirty="0" smtClean="0"/>
              <a:t>pronosa onečišćenja iz ispusta (bliska zona) </a:t>
            </a:r>
            <a:endParaRPr lang="hr-HR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610816"/>
              </p:ext>
            </p:extLst>
          </p:nvPr>
        </p:nvGraphicFramePr>
        <p:xfrm>
          <a:off x="395536" y="2492896"/>
          <a:ext cx="353675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Equation" r:id="rId3" imgW="1757896" imgH="465755" progId="Equation.DSMT4">
                  <p:embed/>
                </p:oleObj>
              </mc:Choice>
              <mc:Fallback>
                <p:oleObj name="Equation" r:id="rId3" imgW="1757896" imgH="4657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2492896"/>
                        <a:ext cx="3536753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907497"/>
              </p:ext>
            </p:extLst>
          </p:nvPr>
        </p:nvGraphicFramePr>
        <p:xfrm>
          <a:off x="5148064" y="2492896"/>
          <a:ext cx="3528391" cy="89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Equation" r:id="rId5" imgW="1824334" imgH="465755" progId="Equation.DSMT4">
                  <p:embed/>
                </p:oleObj>
              </mc:Choice>
              <mc:Fallback>
                <p:oleObj name="Equation" r:id="rId5" imgW="1824334" imgH="4657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8064" y="2492896"/>
                        <a:ext cx="3528391" cy="89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887147"/>
              </p:ext>
            </p:extLst>
          </p:nvPr>
        </p:nvGraphicFramePr>
        <p:xfrm>
          <a:off x="5004048" y="3356992"/>
          <a:ext cx="3997325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Equation" r:id="rId7" imgW="2120760" imgH="571320" progId="Equation.DSMT4">
                  <p:embed/>
                </p:oleObj>
              </mc:Choice>
              <mc:Fallback>
                <p:oleObj name="Equation" r:id="rId7" imgW="21207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04048" y="3356992"/>
                        <a:ext cx="3997325" cy="107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9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16" y="509433"/>
            <a:ext cx="9145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Za primjenu </a:t>
            </a:r>
            <a:r>
              <a:rPr lang="hr-HR" sz="2400" dirty="0"/>
              <a:t>izraza </a:t>
            </a:r>
            <a:r>
              <a:rPr lang="hr-HR" sz="2400" dirty="0" smtClean="0"/>
              <a:t>prema </a:t>
            </a:r>
            <a:r>
              <a:rPr lang="hr-HR" sz="2400" dirty="0" err="1" smtClean="0"/>
              <a:t>Fischeru</a:t>
            </a:r>
            <a:r>
              <a:rPr lang="hr-HR" sz="2400" dirty="0" smtClean="0"/>
              <a:t> (1979.) </a:t>
            </a:r>
            <a:r>
              <a:rPr lang="hr-HR" sz="2400" dirty="0"/>
              <a:t>potrebno je definirati vertikalni profil gustoća mora. Razumna je pretpostavka da se </a:t>
            </a:r>
            <a:r>
              <a:rPr lang="hr-HR" sz="2400" dirty="0" smtClean="0"/>
              <a:t>gustoća mora </a:t>
            </a:r>
            <a:r>
              <a:rPr lang="hr-HR" sz="2400" dirty="0"/>
              <a:t>od dna do maksimalne visine </a:t>
            </a:r>
            <a:r>
              <a:rPr lang="hr-HR" sz="2400" dirty="0" err="1"/>
              <a:t>odizanja</a:t>
            </a:r>
            <a:r>
              <a:rPr lang="hr-HR" sz="2400" dirty="0"/>
              <a:t> uzgonskog mlaza </a:t>
            </a:r>
            <a:r>
              <a:rPr lang="hr-HR" sz="2400" i="1" dirty="0" err="1"/>
              <a:t>z</a:t>
            </a:r>
            <a:r>
              <a:rPr lang="hr-HR" sz="2400" i="1" baseline="-25000" dirty="0" err="1"/>
              <a:t>max</a:t>
            </a:r>
            <a:r>
              <a:rPr lang="hr-HR" sz="2400" dirty="0"/>
              <a:t> ispod </a:t>
            </a:r>
            <a:r>
              <a:rPr lang="hr-HR" sz="2400" dirty="0" err="1"/>
              <a:t>piknokline</a:t>
            </a:r>
            <a:r>
              <a:rPr lang="hr-HR" sz="2400" dirty="0"/>
              <a:t> mijenja linearno. Na slici </a:t>
            </a:r>
            <a:r>
              <a:rPr lang="hr-HR" sz="2400" dirty="0" smtClean="0"/>
              <a:t>je prikazan primjer izmjerene vertikale anomalije gustoće mora </a:t>
            </a:r>
            <a:r>
              <a:rPr lang="hr-HR" sz="2400" i="1" dirty="0" smtClean="0">
                <a:sym typeface="Symbol"/>
              </a:rPr>
              <a:t></a:t>
            </a:r>
            <a:r>
              <a:rPr lang="hr-HR" sz="2400" i="1" baseline="-25000" dirty="0"/>
              <a:t>t</a:t>
            </a:r>
            <a:r>
              <a:rPr lang="hr-HR" sz="2400" dirty="0"/>
              <a:t> (</a:t>
            </a:r>
            <a:r>
              <a:rPr lang="hr-HR" sz="2400" i="1" dirty="0">
                <a:sym typeface="Symbol"/>
              </a:rPr>
              <a:t></a:t>
            </a:r>
            <a:r>
              <a:rPr lang="hr-HR" sz="2400" i="1" baseline="-25000" dirty="0"/>
              <a:t>m</a:t>
            </a:r>
            <a:r>
              <a:rPr lang="hr-HR" sz="2400" i="1" dirty="0"/>
              <a:t>=</a:t>
            </a:r>
            <a:r>
              <a:rPr lang="hr-HR" sz="2400" dirty="0"/>
              <a:t>1000+</a:t>
            </a:r>
            <a:r>
              <a:rPr lang="hr-HR" sz="2400" i="1" dirty="0">
                <a:sym typeface="Symbol"/>
              </a:rPr>
              <a:t></a:t>
            </a:r>
            <a:r>
              <a:rPr lang="hr-HR" sz="2400" i="1" baseline="-25000" dirty="0"/>
              <a:t>t</a:t>
            </a:r>
            <a:r>
              <a:rPr lang="hr-HR" sz="2400" dirty="0"/>
              <a:t>) u </a:t>
            </a:r>
            <a:r>
              <a:rPr lang="hr-HR" sz="2400" dirty="0" err="1" smtClean="0"/>
              <a:t>akvatoriju</a:t>
            </a:r>
            <a:r>
              <a:rPr lang="hr-HR" sz="2400" dirty="0" smtClean="0"/>
              <a:t> grada Rijeke te linearne </a:t>
            </a:r>
            <a:r>
              <a:rPr lang="hr-HR" sz="2400" dirty="0" err="1" smtClean="0"/>
              <a:t>aprokismacije</a:t>
            </a:r>
            <a:r>
              <a:rPr lang="hr-HR" sz="2400" dirty="0" smtClean="0"/>
              <a:t> </a:t>
            </a:r>
            <a:r>
              <a:rPr lang="hr-HR" sz="2400" dirty="0"/>
              <a:t>od </a:t>
            </a:r>
            <a:r>
              <a:rPr lang="hr-HR" sz="2400" dirty="0" smtClean="0"/>
              <a:t>predviđene dubine difuzora podmorskog ispusta (-40m) do </a:t>
            </a:r>
            <a:r>
              <a:rPr lang="hr-HR" sz="2400" dirty="0"/>
              <a:t>dubine -</a:t>
            </a:r>
            <a:r>
              <a:rPr lang="hr-HR" sz="2400" dirty="0" smtClean="0"/>
              <a:t>10m (mjerenja su </a:t>
            </a:r>
            <a:r>
              <a:rPr lang="hr-HR" sz="2400" dirty="0"/>
              <a:t>provedena 30.6.2008</a:t>
            </a:r>
            <a:r>
              <a:rPr lang="hr-HR" sz="2400" dirty="0" smtClean="0"/>
              <a:t>.). </a:t>
            </a:r>
            <a:endParaRPr lang="hr-HR" sz="2400" dirty="0"/>
          </a:p>
          <a:p>
            <a:r>
              <a:rPr lang="hr-HR" sz="2400" dirty="0" smtClean="0"/>
              <a:t> </a:t>
            </a:r>
            <a:endParaRPr lang="hr-HR" sz="12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/>
              <a:t>M</a:t>
            </a:r>
            <a:r>
              <a:rPr lang="hr-HR" sz="2800" b="1" dirty="0" smtClean="0"/>
              <a:t>odel </a:t>
            </a:r>
            <a:r>
              <a:rPr lang="hr-HR" sz="2800" b="1" dirty="0" smtClean="0"/>
              <a:t>pronosa onečišćenja iz ispusta (bliska zona) </a:t>
            </a:r>
            <a:endParaRPr lang="hr-HR" sz="2800" dirty="0"/>
          </a:p>
        </p:txBody>
      </p:sp>
      <p:pic>
        <p:nvPicPr>
          <p:cNvPr id="45058" name="Picture 2" descr="slika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2519772" y="3248071"/>
            <a:ext cx="4104456" cy="360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1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16" y="642918"/>
            <a:ext cx="9145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Daljnje nizvodno širenje odvija se u </a:t>
            </a:r>
            <a:r>
              <a:rPr lang="hr-HR" sz="2400" b="1" i="1" u="sng" dirty="0"/>
              <a:t>dalekoj zoni </a:t>
            </a:r>
            <a:r>
              <a:rPr lang="hr-HR" sz="2400" dirty="0"/>
              <a:t>u kojoj na njenom početku još uvijek važan </a:t>
            </a:r>
            <a:r>
              <a:rPr lang="hr-HR" sz="2400" dirty="0" err="1"/>
              <a:t>utjacaj</a:t>
            </a:r>
            <a:r>
              <a:rPr lang="hr-HR" sz="2400" dirty="0"/>
              <a:t> mogu imati preostale razlike u gustoći dok se na većim nizvodnim udaljenostima </a:t>
            </a:r>
            <a:r>
              <a:rPr lang="hr-HR" sz="2400" dirty="0" err="1"/>
              <a:t>mješanje</a:t>
            </a:r>
            <a:r>
              <a:rPr lang="hr-HR" sz="2400" dirty="0"/>
              <a:t> odvija kroz pasivnu difuziju.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 smtClean="0"/>
              <a:t>U </a:t>
            </a:r>
            <a:r>
              <a:rPr lang="hr-HR" sz="2400" dirty="0"/>
              <a:t>cijelom području daleke zone značajan utjecaj na dinamiku koncentracija promatranog </a:t>
            </a:r>
            <a:r>
              <a:rPr lang="hr-HR" sz="2400" dirty="0" err="1"/>
              <a:t>efluenta</a:t>
            </a:r>
            <a:r>
              <a:rPr lang="hr-HR" sz="2400" dirty="0"/>
              <a:t>, osim 3D polja strujanja, može imati i utjecaj atmosfere putem djelovanje vjetra i solarne </a:t>
            </a:r>
            <a:r>
              <a:rPr lang="hr-HR" sz="2400" dirty="0" smtClean="0"/>
              <a:t>radijacije. </a:t>
            </a:r>
          </a:p>
          <a:p>
            <a:endParaRPr lang="hr-HR" sz="2400" dirty="0" smtClean="0"/>
          </a:p>
          <a:p>
            <a:r>
              <a:rPr lang="hr-HR" sz="2400" dirty="0"/>
              <a:t>Odabirom projektnog rješenja moguće je utjecati na intenzitet </a:t>
            </a:r>
            <a:r>
              <a:rPr lang="hr-HR" sz="2400" dirty="0" err="1"/>
              <a:t>mješanja</a:t>
            </a:r>
            <a:r>
              <a:rPr lang="hr-HR" sz="2400" dirty="0"/>
              <a:t> i razrjeđenja inicijalno ubačenog </a:t>
            </a:r>
            <a:r>
              <a:rPr lang="hr-HR" sz="2400" dirty="0" err="1"/>
              <a:t>efluenta</a:t>
            </a:r>
            <a:r>
              <a:rPr lang="hr-HR" sz="2400" dirty="0"/>
              <a:t> no u </a:t>
            </a:r>
            <a:r>
              <a:rPr lang="hr-HR" sz="2400" dirty="0" err="1"/>
              <a:t>podučju</a:t>
            </a:r>
            <a:r>
              <a:rPr lang="hr-HR" sz="2400" dirty="0"/>
              <a:t> daleke zone čovjek nema direktan upliv na proces </a:t>
            </a:r>
            <a:r>
              <a:rPr lang="hr-HR" sz="2400" dirty="0" err="1"/>
              <a:t>mješanja</a:t>
            </a:r>
            <a:r>
              <a:rPr lang="hr-HR" sz="2400" dirty="0"/>
              <a:t> </a:t>
            </a:r>
            <a:r>
              <a:rPr lang="hr-HR" sz="2400" dirty="0" err="1"/>
              <a:t>efluenta</a:t>
            </a:r>
            <a:r>
              <a:rPr lang="hr-HR" sz="2400" dirty="0"/>
              <a:t> i </a:t>
            </a:r>
            <a:r>
              <a:rPr lang="hr-HR" sz="2400" dirty="0" smtClean="0"/>
              <a:t>recipijenta</a:t>
            </a:r>
            <a:r>
              <a:rPr lang="hr-HR" sz="2400" dirty="0"/>
              <a:t>.</a:t>
            </a:r>
            <a:endParaRPr lang="hr-HR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/>
              <a:t>Model pronosa onečišćenja iz ispusta (bliska zona)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0565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lika za članak 3 k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748908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/>
              <a:t>Model pronosa onečišćenja iz ispusta (bliska zona) 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3799" name="Picture 7" descr="figure_1_COL"/>
          <p:cNvPicPr>
            <a:picLocks noChangeAspect="1" noChangeArrowheads="1"/>
          </p:cNvPicPr>
          <p:nvPr/>
        </p:nvPicPr>
        <p:blipFill>
          <a:blip r:embed="rId2" cstate="print"/>
          <a:srcRect l="63754" r="7699" b="37255"/>
          <a:stretch>
            <a:fillRect/>
          </a:stretch>
        </p:blipFill>
        <p:spPr bwMode="auto">
          <a:xfrm>
            <a:off x="428596" y="1571612"/>
            <a:ext cx="31437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figure 4 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642918"/>
            <a:ext cx="482533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14282" y="6072206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Vertikalni profili  temperature </a:t>
            </a:r>
            <a:r>
              <a:rPr lang="en-US" dirty="0" smtClean="0"/>
              <a:t>(a), </a:t>
            </a:r>
            <a:r>
              <a:rPr lang="en-US" dirty="0" err="1" smtClean="0"/>
              <a:t>sa</a:t>
            </a:r>
            <a:r>
              <a:rPr lang="hr-HR" dirty="0" err="1" smtClean="0"/>
              <a:t>liniteta</a:t>
            </a:r>
            <a:r>
              <a:rPr lang="en-US" dirty="0" smtClean="0"/>
              <a:t> (b) </a:t>
            </a:r>
            <a:r>
              <a:rPr lang="hr-HR" dirty="0" smtClean="0"/>
              <a:t>i gustoće</a:t>
            </a:r>
            <a:r>
              <a:rPr lang="en-US" dirty="0" smtClean="0"/>
              <a:t> (c, d, e, f) </a:t>
            </a:r>
            <a:r>
              <a:rPr lang="hr-HR" dirty="0" smtClean="0"/>
              <a:t>mora u središnjem dijelu riječkog zaljeva</a:t>
            </a:r>
            <a:r>
              <a:rPr lang="en-US" dirty="0" smtClean="0"/>
              <a:t> (</a:t>
            </a:r>
            <a:r>
              <a:rPr lang="hr-HR" dirty="0" smtClean="0"/>
              <a:t>postaja</a:t>
            </a:r>
            <a:r>
              <a:rPr lang="en-US" dirty="0" smtClean="0"/>
              <a:t> 5, </a:t>
            </a:r>
            <a:r>
              <a:rPr lang="hr-HR" dirty="0" smtClean="0"/>
              <a:t>slika</a:t>
            </a:r>
            <a:r>
              <a:rPr lang="en-US" dirty="0" smtClean="0"/>
              <a:t>. 1) </a:t>
            </a:r>
            <a:r>
              <a:rPr lang="hr-HR" dirty="0" smtClean="0"/>
              <a:t>mjereni u razdoblju </a:t>
            </a:r>
            <a:r>
              <a:rPr lang="en-US" dirty="0" smtClean="0"/>
              <a:t>2003/07. 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/>
              <a:t>Model pronosa onečišćenja iz ispusta (bliska zona) 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16" y="642918"/>
            <a:ext cx="91450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Korištenjem </a:t>
            </a:r>
            <a:r>
              <a:rPr lang="hr-HR" sz="2400" dirty="0" smtClean="0"/>
              <a:t>modela bliske zone dobivaju </a:t>
            </a:r>
            <a:r>
              <a:rPr lang="hr-HR" sz="2400" dirty="0"/>
              <a:t>se vrijednosti </a:t>
            </a:r>
            <a:r>
              <a:rPr lang="hr-HR" sz="2400" dirty="0" smtClean="0"/>
              <a:t>maksimalnog </a:t>
            </a:r>
            <a:r>
              <a:rPr lang="hr-HR" sz="2400" dirty="0" err="1"/>
              <a:t>odizanja</a:t>
            </a:r>
            <a:r>
              <a:rPr lang="hr-HR" sz="2400" dirty="0"/>
              <a:t> uzgonskog oblaka od dna, razrjeđenja/koncentracija na kraju područja bliske zone te promjera uzgonskog mlaza. </a:t>
            </a:r>
            <a:endParaRPr lang="hr-HR" sz="2400" dirty="0" smtClean="0"/>
          </a:p>
          <a:p>
            <a:endParaRPr lang="hr-HR" sz="1200" dirty="0"/>
          </a:p>
          <a:p>
            <a:r>
              <a:rPr lang="hr-HR" sz="2400" dirty="0" smtClean="0"/>
              <a:t>Te </a:t>
            </a:r>
            <a:r>
              <a:rPr lang="hr-HR" sz="2400" dirty="0"/>
              <a:t>vrijednosti prenose se u odgovarajuću numeričku ćeliju 3D modela cirkulacije mora i pronosa onečišćenja s kojim se provodi daljnja analiza pronosa </a:t>
            </a:r>
            <a:r>
              <a:rPr lang="hr-HR" sz="2400" dirty="0" err="1"/>
              <a:t>efluenta</a:t>
            </a:r>
            <a:r>
              <a:rPr lang="hr-HR" sz="2400" dirty="0"/>
              <a:t> na širem području daleke zone. </a:t>
            </a:r>
            <a:endParaRPr lang="hr-HR" sz="2400" dirty="0" smtClean="0"/>
          </a:p>
          <a:p>
            <a:endParaRPr lang="hr-HR" sz="1200" dirty="0"/>
          </a:p>
          <a:p>
            <a:r>
              <a:rPr lang="hr-HR" sz="2400" dirty="0" smtClean="0"/>
              <a:t>Ovakvim </a:t>
            </a:r>
            <a:r>
              <a:rPr lang="hr-HR" sz="2400" dirty="0"/>
              <a:t>pristupom se izbjegava upotreba vrlo guste proračunske mreže u 3D numeričkim modelima na području bliske zone. </a:t>
            </a:r>
            <a:endParaRPr lang="hr-HR" sz="2400" dirty="0" smtClean="0"/>
          </a:p>
          <a:p>
            <a:endParaRPr lang="hr-HR" sz="1200" dirty="0" smtClean="0"/>
          </a:p>
          <a:p>
            <a:r>
              <a:rPr lang="hr-HR" sz="2400" dirty="0"/>
              <a:t>Model pretpostavlja inicijalno upuštanje u stratificiranu ili </a:t>
            </a:r>
            <a:r>
              <a:rPr lang="hr-HR" sz="2400" dirty="0" err="1"/>
              <a:t>nestratificirani</a:t>
            </a:r>
            <a:r>
              <a:rPr lang="hr-HR" sz="2400" dirty="0"/>
              <a:t> morski recipijent kroz kružni otvor sapnice. Metodologija korištena u uspostavi modela zanemaruje utjecaj brzine strujanja recipijenta i turbulencije recipijenta budući da je turbulencija u samom uzgonskom mlazu znatno intenzivnija. Nadalje, modelom se analizira jedan uzgonski mlaz koji u cijelom području bliske zone nema interakciju sa uzgonskim mlazovima iz susjednih sapnica.</a:t>
            </a:r>
          </a:p>
          <a:p>
            <a:endParaRPr lang="hr-HR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/>
              <a:t>Model pronosa onečišćenja iz ispusta (bliska zona) 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16" y="523220"/>
            <a:ext cx="91450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Volumni tok </a:t>
            </a:r>
            <a:r>
              <a:rPr lang="hr-HR" sz="2400" i="1" dirty="0">
                <a:sym typeface="Symbol"/>
              </a:rPr>
              <a:t></a:t>
            </a:r>
            <a:r>
              <a:rPr lang="hr-HR" sz="2400" dirty="0"/>
              <a:t>, </a:t>
            </a:r>
            <a:r>
              <a:rPr lang="hr-HR" sz="2400" dirty="0" err="1"/>
              <a:t>maseni</a:t>
            </a:r>
            <a:r>
              <a:rPr lang="hr-HR" sz="2400" dirty="0"/>
              <a:t> tok </a:t>
            </a:r>
            <a:r>
              <a:rPr lang="hr-HR" sz="2400" i="1" dirty="0">
                <a:sym typeface="Symbol"/>
              </a:rPr>
              <a:t></a:t>
            </a:r>
            <a:r>
              <a:rPr lang="hr-HR" sz="2400" dirty="0"/>
              <a:t>, tok specifične količine gibanja </a:t>
            </a:r>
            <a:r>
              <a:rPr lang="hr-HR" sz="2400" i="1" dirty="0"/>
              <a:t>M</a:t>
            </a:r>
            <a:r>
              <a:rPr lang="hr-HR" sz="2400" dirty="0"/>
              <a:t>, tok uzgonskog djelovanja </a:t>
            </a:r>
            <a:r>
              <a:rPr lang="hr-HR" sz="2400" i="1" dirty="0"/>
              <a:t>B</a:t>
            </a:r>
            <a:r>
              <a:rPr lang="hr-HR" sz="2400" dirty="0"/>
              <a:t> i specifična uzgonska sila </a:t>
            </a:r>
            <a:r>
              <a:rPr lang="hr-HR" sz="2400" i="1" dirty="0"/>
              <a:t>T</a:t>
            </a:r>
            <a:r>
              <a:rPr lang="hr-HR" sz="2400" dirty="0"/>
              <a:t> izraženi su integralnim izrazima u kojima je </a:t>
            </a:r>
            <a:r>
              <a:rPr lang="hr-HR" sz="2400" i="1" dirty="0"/>
              <a:t>A</a:t>
            </a:r>
            <a:r>
              <a:rPr lang="hr-HR" sz="2400" dirty="0"/>
              <a:t> površina poprečnog presjeka uzgonskog mlaza </a:t>
            </a:r>
            <a:r>
              <a:rPr lang="hr-HR" sz="2400" dirty="0" err="1"/>
              <a:t>ortogonalna</a:t>
            </a:r>
            <a:r>
              <a:rPr lang="hr-HR" sz="2400" dirty="0"/>
              <a:t> na središnju </a:t>
            </a:r>
            <a:r>
              <a:rPr lang="hr-HR" sz="2400" dirty="0" err="1"/>
              <a:t>strujnicu</a:t>
            </a:r>
            <a:r>
              <a:rPr lang="hr-HR" sz="2400" dirty="0" smtClean="0"/>
              <a:t>:</a:t>
            </a:r>
            <a:r>
              <a:rPr lang="en-US" sz="2400" dirty="0" smtClean="0"/>
              <a:t> </a:t>
            </a:r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/>
              <a:t>g</a:t>
            </a:r>
            <a:r>
              <a:rPr lang="hr-HR" sz="2400" dirty="0" smtClean="0"/>
              <a:t>dje je:</a:t>
            </a:r>
            <a:r>
              <a:rPr lang="en-US" sz="2400" dirty="0" smtClean="0"/>
              <a:t> </a:t>
            </a:r>
            <a:r>
              <a:rPr lang="en-US" sz="2400" i="1" dirty="0" smtClean="0">
                <a:sym typeface="Symbol"/>
              </a:rPr>
              <a:t></a:t>
            </a:r>
            <a:r>
              <a:rPr lang="en-US" sz="2400" dirty="0" smtClean="0"/>
              <a:t> </a:t>
            </a:r>
            <a:r>
              <a:rPr lang="hr-HR" sz="2400" dirty="0" smtClean="0"/>
              <a:t>gustoća u uzgonskom oblaku</a:t>
            </a:r>
            <a:r>
              <a:rPr lang="en-US" sz="2400" dirty="0" smtClean="0"/>
              <a:t>,</a:t>
            </a:r>
            <a:r>
              <a:rPr lang="en-US" sz="2400" i="1" dirty="0" smtClean="0"/>
              <a:t> </a:t>
            </a:r>
            <a:r>
              <a:rPr lang="en-US" sz="2400" i="1" dirty="0" smtClean="0">
                <a:sym typeface="Symbol"/>
              </a:rPr>
              <a:t></a:t>
            </a:r>
            <a:r>
              <a:rPr lang="en-US" sz="2400" dirty="0" smtClean="0"/>
              <a:t> deficit </a:t>
            </a:r>
            <a:r>
              <a:rPr lang="hr-HR" sz="2400" dirty="0" smtClean="0"/>
              <a:t>gustoće </a:t>
            </a:r>
            <a:r>
              <a:rPr lang="en-US" sz="2400" dirty="0" smtClean="0"/>
              <a:t>(</a:t>
            </a:r>
            <a:r>
              <a:rPr lang="en-US" sz="2400" i="1" dirty="0" smtClean="0">
                <a:sym typeface="Symbol"/>
              </a:rPr>
              <a:t></a:t>
            </a:r>
            <a:r>
              <a:rPr lang="en-US" sz="2400" i="1" dirty="0" smtClean="0"/>
              <a:t> = </a:t>
            </a:r>
            <a:r>
              <a:rPr lang="en-US" sz="2400" i="1" dirty="0" smtClean="0">
                <a:sym typeface="Symbol"/>
              </a:rPr>
              <a:t></a:t>
            </a:r>
            <a:r>
              <a:rPr lang="en-US" sz="2400" i="1" baseline="-25000" dirty="0" smtClean="0"/>
              <a:t>m </a:t>
            </a:r>
            <a:r>
              <a:rPr lang="en-US" sz="2400" i="1" dirty="0" smtClean="0"/>
              <a:t>- </a:t>
            </a:r>
            <a:r>
              <a:rPr lang="en-US" sz="2400" i="1" dirty="0" smtClean="0">
                <a:sym typeface="Symbol"/>
              </a:rPr>
              <a:t></a:t>
            </a:r>
            <a:r>
              <a:rPr lang="en-US" sz="2400" dirty="0" smtClean="0"/>
              <a:t>), </a:t>
            </a:r>
            <a:r>
              <a:rPr lang="en-US" sz="2400" i="1" dirty="0" smtClean="0">
                <a:sym typeface="Symbol"/>
              </a:rPr>
              <a:t></a:t>
            </a:r>
            <a:r>
              <a:rPr lang="en-US" sz="2400" i="1" baseline="-25000" dirty="0" smtClean="0"/>
              <a:t>m</a:t>
            </a:r>
            <a:r>
              <a:rPr lang="en-US" sz="2400" dirty="0" smtClean="0"/>
              <a:t> </a:t>
            </a:r>
            <a:r>
              <a:rPr lang="hr-HR" sz="2400" dirty="0" smtClean="0"/>
              <a:t>gustoća mora,</a:t>
            </a:r>
            <a:r>
              <a:rPr lang="en-US" sz="2400" dirty="0" smtClean="0"/>
              <a:t> </a:t>
            </a:r>
            <a:r>
              <a:rPr lang="en-US" sz="2400" i="1" dirty="0" smtClean="0">
                <a:sym typeface="Symbol"/>
              </a:rPr>
              <a:t></a:t>
            </a:r>
            <a:r>
              <a:rPr lang="en-US" sz="2400" i="1" baseline="-25000" dirty="0" smtClean="0"/>
              <a:t>m0</a:t>
            </a:r>
            <a:r>
              <a:rPr lang="en-US" sz="2400" dirty="0" smtClean="0"/>
              <a:t> </a:t>
            </a:r>
            <a:r>
              <a:rPr lang="hr-HR" sz="2400" dirty="0" smtClean="0"/>
              <a:t>inicijalna gustoća mora</a:t>
            </a:r>
            <a:r>
              <a:rPr lang="en-US" sz="2400" dirty="0" smtClean="0"/>
              <a:t> </a:t>
            </a:r>
            <a:r>
              <a:rPr lang="hr-HR" sz="2400" dirty="0" smtClean="0"/>
              <a:t>na izlazu iz sapnice.</a:t>
            </a:r>
            <a:endParaRPr lang="hr-HR" sz="24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57061"/>
              </p:ext>
            </p:extLst>
          </p:nvPr>
        </p:nvGraphicFramePr>
        <p:xfrm>
          <a:off x="1475656" y="2348880"/>
          <a:ext cx="122396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9" name="Equation" r:id="rId3" imgW="622030" imgH="368140" progId="Equation.DSMT4">
                  <p:embed/>
                </p:oleObj>
              </mc:Choice>
              <mc:Fallback>
                <p:oleObj name="Equation" r:id="rId3" imgW="622030" imgH="3681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348880"/>
                        <a:ext cx="1223963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043137"/>
              </p:ext>
            </p:extLst>
          </p:nvPr>
        </p:nvGraphicFramePr>
        <p:xfrm>
          <a:off x="3563888" y="2276872"/>
          <a:ext cx="14573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" name="Equation" r:id="rId5" imgW="736600" imgH="368300" progId="Equation.DSMT4">
                  <p:embed/>
                </p:oleObj>
              </mc:Choice>
              <mc:Fallback>
                <p:oleObj name="Equation" r:id="rId5" imgW="736600" imgH="368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276872"/>
                        <a:ext cx="1457325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477163"/>
              </p:ext>
            </p:extLst>
          </p:nvPr>
        </p:nvGraphicFramePr>
        <p:xfrm>
          <a:off x="5940152" y="2276872"/>
          <a:ext cx="151447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" name="Equation" r:id="rId7" imgW="761669" imgH="368140" progId="Equation.DSMT4">
                  <p:embed/>
                </p:oleObj>
              </mc:Choice>
              <mc:Fallback>
                <p:oleObj name="Equation" r:id="rId7" imgW="761669" imgH="3681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276872"/>
                        <a:ext cx="1514475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1714480" y="3500438"/>
          <a:ext cx="2278062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2" name="Equation" r:id="rId9" imgW="1143000" imgH="482600" progId="Equation.DSMT4">
                  <p:embed/>
                </p:oleObj>
              </mc:Choice>
              <mc:Fallback>
                <p:oleObj name="Equation" r:id="rId9" imgW="1143000" imgH="482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3500438"/>
                        <a:ext cx="2278062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4572000" y="3571876"/>
          <a:ext cx="21272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3" name="Equation" r:id="rId11" imgW="1066800" imgH="482600" progId="Equation.DSMT4">
                  <p:embed/>
                </p:oleObj>
              </mc:Choice>
              <mc:Fallback>
                <p:oleObj name="Equation" r:id="rId11" imgW="1066800" imgH="482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71876"/>
                        <a:ext cx="212725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/>
              <a:t>Model pronosa onečišćenja iz ispusta (bliska zona) 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16" y="642918"/>
            <a:ext cx="91450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Osnova modela sadržana je u definiranju promjena </a:t>
            </a:r>
            <a:r>
              <a:rPr lang="hr-HR" sz="2400" i="1" dirty="0">
                <a:sym typeface="Symbol"/>
              </a:rPr>
              <a:t></a:t>
            </a:r>
            <a:r>
              <a:rPr lang="hr-HR" sz="2400" dirty="0"/>
              <a:t>, </a:t>
            </a:r>
            <a:r>
              <a:rPr lang="hr-HR" sz="2400" i="1" dirty="0">
                <a:sym typeface="Symbol"/>
              </a:rPr>
              <a:t></a:t>
            </a:r>
            <a:r>
              <a:rPr lang="hr-HR" sz="2400" dirty="0"/>
              <a:t>, </a:t>
            </a:r>
            <a:r>
              <a:rPr lang="hr-HR" sz="2400" i="1" dirty="0"/>
              <a:t>M</a:t>
            </a:r>
            <a:r>
              <a:rPr lang="hr-HR" sz="2400" dirty="0"/>
              <a:t> i </a:t>
            </a:r>
            <a:r>
              <a:rPr lang="hr-HR" sz="2400" i="1" dirty="0"/>
              <a:t>B</a:t>
            </a:r>
            <a:r>
              <a:rPr lang="hr-HR" sz="2400" dirty="0"/>
              <a:t> uzduž puta </a:t>
            </a:r>
            <a:r>
              <a:rPr lang="hr-HR" sz="2400" i="1" dirty="0"/>
              <a:t>s</a:t>
            </a:r>
            <a:r>
              <a:rPr lang="hr-HR" sz="2400" dirty="0"/>
              <a:t> po središnjoj strujnici stacionarnog uzgonskog mlaza. 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/>
              <a:t>Promjena specifične količine gibanja u horizontalnom smjeru je nula zbog usvajanja pretpostavke minornog utjecaja brzine strujanja recipijenta na dinamiku uzgonskog </a:t>
            </a:r>
            <a:r>
              <a:rPr lang="hr-HR" sz="2400" dirty="0" smtClean="0"/>
              <a:t>mlaza: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/>
              <a:t>Uzgon uzrokuje promjenu specifične količine gibanja u vertikalnom smjeru :</a:t>
            </a:r>
            <a:r>
              <a:rPr lang="en-US" sz="2400" dirty="0" smtClean="0"/>
              <a:t> </a:t>
            </a:r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/>
              <a:t>g</a:t>
            </a:r>
            <a:r>
              <a:rPr lang="hr-HR" sz="2400" dirty="0" smtClean="0"/>
              <a:t>dje je:</a:t>
            </a:r>
            <a:r>
              <a:rPr lang="en-US" sz="2400" dirty="0" smtClean="0"/>
              <a:t> </a:t>
            </a:r>
            <a:r>
              <a:rPr lang="en-US" sz="2400" i="1" dirty="0" smtClean="0">
                <a:sym typeface="Symbol"/>
              </a:rPr>
              <a:t></a:t>
            </a:r>
            <a:r>
              <a:rPr lang="hr-HR" sz="2400" i="1" dirty="0" smtClean="0"/>
              <a:t> </a:t>
            </a:r>
            <a:r>
              <a:rPr lang="hr-HR" sz="2400" dirty="0" smtClean="0"/>
              <a:t>kut inklinacije tangente trajektorije uzgonskog mlaza </a:t>
            </a:r>
            <a:r>
              <a:rPr lang="en-US" sz="2400" dirty="0" smtClean="0"/>
              <a:t> </a:t>
            </a:r>
            <a:r>
              <a:rPr lang="hr-HR" sz="2400" dirty="0" smtClean="0"/>
              <a:t>naspram horizontalne osi</a:t>
            </a:r>
            <a:r>
              <a:rPr lang="en-US" sz="2400" dirty="0" smtClean="0"/>
              <a:t>.</a:t>
            </a:r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3143240" y="3286124"/>
          <a:ext cx="213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name="Equation" r:id="rId3" imgW="1054100" imgH="393700" progId="Equation.DSMT4">
                  <p:embed/>
                </p:oleObj>
              </mc:Choice>
              <mc:Fallback>
                <p:oleObj name="Equation" r:id="rId3" imgW="1054100" imgH="3937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3286124"/>
                        <a:ext cx="21336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48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232459"/>
              </p:ext>
            </p:extLst>
          </p:nvPr>
        </p:nvGraphicFramePr>
        <p:xfrm>
          <a:off x="3203848" y="4869160"/>
          <a:ext cx="213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Equation" r:id="rId5" imgW="1054100" imgH="393700" progId="Equation.DSMT4">
                  <p:embed/>
                </p:oleObj>
              </mc:Choice>
              <mc:Fallback>
                <p:oleObj name="Equation" r:id="rId5" imgW="1054100" imgH="3937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869160"/>
                        <a:ext cx="21336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/>
              <a:t>Model pronosa onečišćenja iz ispusta (bliska zona) 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/>
              <a:t>Model </a:t>
            </a:r>
            <a:r>
              <a:rPr lang="hr-HR" sz="2800" b="1" dirty="0" err="1" smtClean="0"/>
              <a:t>of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effluent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plume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dynamic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in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the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near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field</a:t>
            </a:r>
            <a:endParaRPr lang="hr-HR" sz="2800" dirty="0"/>
          </a:p>
        </p:txBody>
      </p:sp>
      <p:sp>
        <p:nvSpPr>
          <p:cNvPr id="5" name="Rectangle 4"/>
          <p:cNvSpPr/>
          <p:nvPr/>
        </p:nvSpPr>
        <p:spPr>
          <a:xfrm>
            <a:off x="-1016" y="642918"/>
            <a:ext cx="91450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Volumni i </a:t>
            </a:r>
            <a:r>
              <a:rPr lang="hr-HR" sz="2400" dirty="0" err="1"/>
              <a:t>maseni</a:t>
            </a:r>
            <a:r>
              <a:rPr lang="hr-HR" sz="2400" dirty="0"/>
              <a:t> tok mijenjaju se uzduž trajektorije zbog uvlačenja okolne </a:t>
            </a:r>
            <a:r>
              <a:rPr lang="hr-HR" sz="2400" dirty="0" err="1"/>
              <a:t>recipijentne</a:t>
            </a:r>
            <a:r>
              <a:rPr lang="hr-HR" sz="2400" dirty="0"/>
              <a:t> tekućine kroz vanjsku konturu uzgonskog mlaza definiranu sa opsegom </a:t>
            </a:r>
            <a:r>
              <a:rPr lang="hr-HR" sz="2400" i="1" dirty="0"/>
              <a:t>2b</a:t>
            </a:r>
            <a:r>
              <a:rPr lang="hr-HR" sz="2400" i="1" dirty="0">
                <a:sym typeface="Symbol"/>
              </a:rPr>
              <a:t></a:t>
            </a:r>
            <a:r>
              <a:rPr lang="hr-HR" sz="2400" dirty="0"/>
              <a:t>  i visinom </a:t>
            </a:r>
            <a:r>
              <a:rPr lang="hr-HR" sz="2400" i="1" dirty="0" err="1"/>
              <a:t>ds</a:t>
            </a:r>
            <a:r>
              <a:rPr lang="hr-HR" sz="2400" i="1" dirty="0"/>
              <a:t> </a:t>
            </a:r>
            <a:r>
              <a:rPr lang="hr-HR" sz="2400" dirty="0" smtClean="0"/>
              <a:t>: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1200" dirty="0" smtClean="0"/>
          </a:p>
          <a:p>
            <a:endParaRPr lang="hr-HR" sz="1200" dirty="0" smtClean="0"/>
          </a:p>
          <a:p>
            <a:r>
              <a:rPr lang="hr-HR" sz="2400" dirty="0"/>
              <a:t>g</a:t>
            </a:r>
            <a:r>
              <a:rPr lang="hr-HR" sz="2400" dirty="0" smtClean="0"/>
              <a:t>dje je:</a:t>
            </a:r>
            <a:r>
              <a:rPr lang="en-US" sz="2400" dirty="0" smtClean="0"/>
              <a:t> </a:t>
            </a:r>
            <a:r>
              <a:rPr lang="en-US" sz="2400" i="1" dirty="0" smtClean="0"/>
              <a:t>u</a:t>
            </a:r>
            <a:r>
              <a:rPr lang="en-US" sz="2400" dirty="0" smtClean="0"/>
              <a:t>(</a:t>
            </a:r>
            <a:r>
              <a:rPr lang="en-US" sz="2400" i="1" dirty="0" smtClean="0"/>
              <a:t>s</a:t>
            </a:r>
            <a:r>
              <a:rPr lang="en-US" sz="2400" dirty="0" smtClean="0"/>
              <a:t>) = </a:t>
            </a:r>
            <a:r>
              <a:rPr lang="en-US" sz="2400" i="1" dirty="0" smtClean="0"/>
              <a:t>u</a:t>
            </a:r>
            <a:r>
              <a:rPr lang="en-US" sz="2400" dirty="0" smtClean="0"/>
              <a:t>(</a:t>
            </a:r>
            <a:r>
              <a:rPr lang="en-US" sz="2400" i="1" dirty="0" err="1" smtClean="0"/>
              <a:t>s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r</a:t>
            </a:r>
            <a:r>
              <a:rPr lang="en-US" sz="2400" i="1" dirty="0" smtClean="0"/>
              <a:t>=</a:t>
            </a:r>
            <a:r>
              <a:rPr lang="en-US" sz="2400" dirty="0" smtClean="0"/>
              <a:t>0) </a:t>
            </a:r>
            <a:r>
              <a:rPr lang="hr-HR" sz="2400" dirty="0" smtClean="0"/>
              <a:t>brzina uzduž središnje trajektorije uzgonskog mlaza,</a:t>
            </a:r>
            <a:r>
              <a:rPr lang="en-US" sz="2400" dirty="0" smtClean="0"/>
              <a:t> </a:t>
            </a:r>
            <a:r>
              <a:rPr lang="en-US" sz="2400" i="1" dirty="0" smtClean="0"/>
              <a:t>b</a:t>
            </a:r>
            <a:r>
              <a:rPr lang="en-US" sz="2400" dirty="0" smtClean="0"/>
              <a:t> </a:t>
            </a:r>
            <a:r>
              <a:rPr lang="en-US" sz="2400" dirty="0" err="1" smtClean="0"/>
              <a:t>radi</a:t>
            </a:r>
            <a:r>
              <a:rPr lang="hr-HR" sz="2400" dirty="0" smtClean="0"/>
              <a:t>jalna udaljenost</a:t>
            </a:r>
            <a:r>
              <a:rPr lang="en-US" sz="2400" dirty="0" smtClean="0"/>
              <a:t> </a:t>
            </a:r>
            <a:r>
              <a:rPr lang="hr-HR" sz="2400" dirty="0" smtClean="0"/>
              <a:t>od središnje trajektorije do pozicije gdje brzina poprima vrijednost</a:t>
            </a:r>
            <a:r>
              <a:rPr lang="en-US" sz="2400" dirty="0" smtClean="0"/>
              <a:t> </a:t>
            </a:r>
            <a:r>
              <a:rPr lang="en-US" sz="2400" i="1" dirty="0" smtClean="0"/>
              <a:t>u</a:t>
            </a:r>
            <a:r>
              <a:rPr lang="en-US" sz="2400" dirty="0" smtClean="0"/>
              <a:t>(</a:t>
            </a:r>
            <a:r>
              <a:rPr lang="en-US" sz="2400" i="1" dirty="0" err="1" smtClean="0"/>
              <a:t>s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r</a:t>
            </a:r>
            <a:r>
              <a:rPr lang="en-US" sz="2400" i="1" dirty="0" smtClean="0"/>
              <a:t>=b</a:t>
            </a:r>
            <a:r>
              <a:rPr lang="en-US" sz="2400" dirty="0" smtClean="0"/>
              <a:t>) = </a:t>
            </a:r>
            <a:r>
              <a:rPr lang="en-US" sz="2400" i="1" dirty="0" smtClean="0"/>
              <a:t>u</a:t>
            </a:r>
            <a:r>
              <a:rPr lang="en-US" sz="2400" dirty="0" smtClean="0"/>
              <a:t>(</a:t>
            </a:r>
            <a:r>
              <a:rPr lang="en-US" sz="2400" i="1" dirty="0" err="1" smtClean="0"/>
              <a:t>s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r</a:t>
            </a:r>
            <a:r>
              <a:rPr lang="en-US" sz="2400" i="1" dirty="0" smtClean="0"/>
              <a:t>=</a:t>
            </a:r>
            <a:r>
              <a:rPr lang="en-US" sz="2400" dirty="0" smtClean="0"/>
              <a:t>0) /</a:t>
            </a:r>
            <a:r>
              <a:rPr lang="en-US" sz="2400" i="1" dirty="0" smtClean="0"/>
              <a:t>e</a:t>
            </a:r>
            <a:r>
              <a:rPr lang="hr-HR" sz="2400" dirty="0" smtClean="0"/>
              <a:t>,</a:t>
            </a:r>
            <a:r>
              <a:rPr lang="en-US" sz="2400" dirty="0" smtClean="0"/>
              <a:t> </a:t>
            </a:r>
            <a:r>
              <a:rPr lang="en-US" sz="2400" i="1" dirty="0" smtClean="0">
                <a:sym typeface="Symbol"/>
              </a:rPr>
              <a:t></a:t>
            </a:r>
            <a:r>
              <a:rPr lang="en-US" sz="2400" i="1" dirty="0" smtClean="0"/>
              <a:t> =</a:t>
            </a:r>
            <a:r>
              <a:rPr lang="en-US" sz="2400" dirty="0" smtClean="0"/>
              <a:t>0.083 </a:t>
            </a:r>
            <a:r>
              <a:rPr lang="hr-HR" sz="2400" dirty="0" smtClean="0"/>
              <a:t>konstanta „uvlačenja” okolne tekućine.</a:t>
            </a:r>
          </a:p>
          <a:p>
            <a:endParaRPr lang="hr-HR" sz="2400" dirty="0" smtClean="0"/>
          </a:p>
          <a:p>
            <a:r>
              <a:rPr lang="hr-HR" sz="2400" dirty="0"/>
              <a:t>U poprečnom presjeku uzgonskog mlaza pretpostavljena je Gauss-ova raspodjela brzina </a:t>
            </a:r>
            <a:r>
              <a:rPr lang="hr-HR" sz="2400" i="1" dirty="0"/>
              <a:t>u</a:t>
            </a:r>
            <a:r>
              <a:rPr lang="hr-HR" sz="2400" dirty="0"/>
              <a:t>(</a:t>
            </a:r>
            <a:r>
              <a:rPr lang="hr-HR" sz="2400" i="1" dirty="0"/>
              <a:t>s</a:t>
            </a:r>
            <a:r>
              <a:rPr lang="hr-HR" sz="2400" dirty="0"/>
              <a:t>,</a:t>
            </a:r>
            <a:r>
              <a:rPr lang="hr-HR" sz="2400" i="1" dirty="0"/>
              <a:t>r</a:t>
            </a:r>
            <a:r>
              <a:rPr lang="hr-HR" sz="2400" dirty="0"/>
              <a:t>) i deficita gustoće </a:t>
            </a:r>
            <a:r>
              <a:rPr lang="hr-HR" sz="2400" i="1" dirty="0" smtClean="0">
                <a:sym typeface="Symbol"/>
              </a:rPr>
              <a:t></a:t>
            </a:r>
            <a:r>
              <a:rPr lang="hr-HR" sz="2400" i="1" dirty="0" smtClean="0"/>
              <a:t> </a:t>
            </a:r>
            <a:r>
              <a:rPr lang="hr-HR" sz="2400" i="1" dirty="0"/>
              <a:t>= </a:t>
            </a:r>
            <a:r>
              <a:rPr lang="hr-HR" sz="2400" i="1" dirty="0">
                <a:sym typeface="Symbol"/>
              </a:rPr>
              <a:t></a:t>
            </a:r>
            <a:r>
              <a:rPr lang="hr-HR" sz="2400" i="1" baseline="-25000" dirty="0"/>
              <a:t>m </a:t>
            </a:r>
            <a:r>
              <a:rPr lang="hr-HR" sz="2400" i="1" dirty="0"/>
              <a:t>- </a:t>
            </a:r>
            <a:r>
              <a:rPr lang="hr-HR" sz="2400" i="1" dirty="0" smtClean="0">
                <a:sym typeface="Symbol"/>
              </a:rPr>
              <a:t></a:t>
            </a:r>
            <a:r>
              <a:rPr lang="hr-HR" sz="2400" dirty="0" smtClean="0">
                <a:sym typeface="Symbol"/>
              </a:rPr>
              <a:t>, uz </a:t>
            </a:r>
            <a:r>
              <a:rPr lang="hr-HR" sz="2400" dirty="0" smtClean="0"/>
              <a:t>disperzijski </a:t>
            </a:r>
            <a:r>
              <a:rPr lang="hr-HR" sz="2400" dirty="0"/>
              <a:t>odnos skalarnih veličina </a:t>
            </a:r>
            <a:r>
              <a:rPr lang="hr-HR" sz="2400" i="1" dirty="0">
                <a:sym typeface="Symbol"/>
              </a:rPr>
              <a:t></a:t>
            </a:r>
            <a:r>
              <a:rPr lang="hr-HR" sz="2400" dirty="0"/>
              <a:t> =</a:t>
            </a:r>
            <a:r>
              <a:rPr lang="hr-HR" sz="2400" dirty="0" smtClean="0"/>
              <a:t> 1,16: </a:t>
            </a:r>
            <a:endParaRPr lang="hr-HR" sz="2400" dirty="0"/>
          </a:p>
          <a:p>
            <a:endParaRPr lang="hr-HR" sz="2400" dirty="0" smtClean="0"/>
          </a:p>
          <a:p>
            <a:endParaRPr lang="hr-HR" sz="2400" dirty="0" smtClean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3000364" y="1928802"/>
          <a:ext cx="25368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9" name="Equation" r:id="rId3" imgW="1256755" imgH="393529" progId="Equation.DSMT4">
                  <p:embed/>
                </p:oleObj>
              </mc:Choice>
              <mc:Fallback>
                <p:oleObj name="Equation" r:id="rId3" imgW="1256755" imgH="393529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1928802"/>
                        <a:ext cx="25368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1214414" y="6072206"/>
          <a:ext cx="24034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0" name="Equation" r:id="rId5" imgW="1205977" imgH="253890" progId="Equation.DSMT4">
                  <p:embed/>
                </p:oleObj>
              </mc:Choice>
              <mc:Fallback>
                <p:oleObj name="Equation" r:id="rId5" imgW="1205977" imgH="25389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6072206"/>
                        <a:ext cx="24034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4857752" y="6072206"/>
          <a:ext cx="30480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Equation" r:id="rId7" imgW="1536033" imgH="253890" progId="Equation.DSMT4">
                  <p:embed/>
                </p:oleObj>
              </mc:Choice>
              <mc:Fallback>
                <p:oleObj name="Equation" r:id="rId7" imgW="1536033" imgH="25389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6072206"/>
                        <a:ext cx="30480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/>
              <a:t>Model </a:t>
            </a:r>
            <a:r>
              <a:rPr lang="hr-HR" sz="2800" b="1" dirty="0" err="1" smtClean="0"/>
              <a:t>of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effluent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plume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dynamic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in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the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near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field</a:t>
            </a:r>
            <a:endParaRPr lang="hr-HR" sz="2800" dirty="0"/>
          </a:p>
        </p:txBody>
      </p:sp>
      <p:sp>
        <p:nvSpPr>
          <p:cNvPr id="5" name="Rectangle 4"/>
          <p:cNvSpPr/>
          <p:nvPr/>
        </p:nvSpPr>
        <p:spPr>
          <a:xfrm>
            <a:off x="-1016" y="642918"/>
            <a:ext cx="92535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Integracijom jednadžbi </a:t>
            </a:r>
            <a:r>
              <a:rPr lang="hr-HR" sz="2400" dirty="0" smtClean="0"/>
              <a:t>za </a:t>
            </a:r>
            <a:r>
              <a:rPr lang="en-US" sz="2400" i="1" dirty="0">
                <a:sym typeface="Symbol"/>
              </a:rPr>
              <a:t></a:t>
            </a:r>
            <a:r>
              <a:rPr lang="en-US" sz="2400" dirty="0"/>
              <a:t>, </a:t>
            </a:r>
            <a:r>
              <a:rPr lang="en-US" sz="2400" i="1" dirty="0">
                <a:sym typeface="Symbol"/>
              </a:rPr>
              <a:t></a:t>
            </a:r>
            <a:r>
              <a:rPr lang="en-US" sz="2400" dirty="0"/>
              <a:t>, 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hr-HR" sz="2400" dirty="0"/>
              <a:t>,</a:t>
            </a:r>
            <a:r>
              <a:rPr lang="en-US" sz="2400" i="1" dirty="0"/>
              <a:t>T</a:t>
            </a:r>
            <a:r>
              <a:rPr lang="hr-HR" sz="2400" dirty="0" smtClean="0"/>
              <a:t> dobivaju </a:t>
            </a:r>
            <a:r>
              <a:rPr lang="hr-HR" sz="2400" dirty="0"/>
              <a:t>se slijedeći izrazi </a:t>
            </a:r>
            <a:r>
              <a:rPr lang="en-US" sz="2400" dirty="0" smtClean="0"/>
              <a:t>:</a:t>
            </a:r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 smtClean="0"/>
              <a:t>promjena </a:t>
            </a:r>
            <a:r>
              <a:rPr lang="hr-HR" sz="2400" dirty="0"/>
              <a:t>toka uzgonskog djelovanja uzduž trajektorije </a:t>
            </a:r>
            <a:r>
              <a:rPr lang="hr-HR" sz="2400" dirty="0" smtClean="0"/>
              <a:t>je proporcionalna </a:t>
            </a:r>
            <a:r>
              <a:rPr lang="hr-HR" sz="2400" dirty="0"/>
              <a:t>sa </a:t>
            </a:r>
            <a:r>
              <a:rPr lang="hr-HR" sz="2400" i="1" dirty="0">
                <a:sym typeface="Symbol"/>
              </a:rPr>
              <a:t></a:t>
            </a:r>
            <a:r>
              <a:rPr lang="hr-HR" sz="2400" dirty="0"/>
              <a:t> </a:t>
            </a:r>
            <a:r>
              <a:rPr lang="hr-HR" sz="2400" dirty="0" smtClean="0"/>
              <a:t>:</a:t>
            </a:r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1200" dirty="0" smtClean="0"/>
          </a:p>
          <a:p>
            <a:r>
              <a:rPr lang="hr-HR" sz="2400" dirty="0"/>
              <a:t>Uvrštavanjem tokova </a:t>
            </a:r>
            <a:r>
              <a:rPr lang="hr-HR" sz="2400" i="1" dirty="0">
                <a:sym typeface="Symbol"/>
              </a:rPr>
              <a:t></a:t>
            </a:r>
            <a:r>
              <a:rPr lang="hr-HR" sz="2400" dirty="0"/>
              <a:t>, </a:t>
            </a:r>
            <a:r>
              <a:rPr lang="hr-HR" sz="2400" i="1" dirty="0"/>
              <a:t>M</a:t>
            </a:r>
            <a:r>
              <a:rPr lang="hr-HR" sz="2400" dirty="0"/>
              <a:t> i </a:t>
            </a:r>
            <a:r>
              <a:rPr lang="hr-HR" sz="2400" i="1" dirty="0"/>
              <a:t>B</a:t>
            </a:r>
            <a:r>
              <a:rPr lang="hr-HR" sz="2400" dirty="0"/>
              <a:t> </a:t>
            </a:r>
            <a:r>
              <a:rPr lang="hr-HR" sz="2400" dirty="0" smtClean="0"/>
              <a:t>u prethodne jednadžbe, te uz nekoliko koraka algebarske manipulacije, dobiva </a:t>
            </a:r>
            <a:r>
              <a:rPr lang="hr-HR" sz="2400" dirty="0"/>
              <a:t>se </a:t>
            </a:r>
            <a:r>
              <a:rPr lang="hr-HR" sz="2400" dirty="0" smtClean="0"/>
              <a:t>sljedeći sustav jednadžbi. </a:t>
            </a:r>
          </a:p>
          <a:p>
            <a:r>
              <a:rPr lang="hr-HR" sz="2400" dirty="0" smtClean="0"/>
              <a:t>Radi </a:t>
            </a:r>
            <a:r>
              <a:rPr lang="hr-HR" sz="2400" dirty="0"/>
              <a:t>jednostavnosti u nastavku se umjesto </a:t>
            </a:r>
            <a:r>
              <a:rPr lang="hr-HR" sz="2400" i="1" dirty="0"/>
              <a:t>u</a:t>
            </a:r>
            <a:r>
              <a:rPr lang="hr-HR" sz="2400" dirty="0"/>
              <a:t>(</a:t>
            </a:r>
            <a:r>
              <a:rPr lang="hr-HR" sz="2400" i="1" dirty="0"/>
              <a:t>s</a:t>
            </a:r>
            <a:r>
              <a:rPr lang="hr-HR" sz="2400" dirty="0"/>
              <a:t>) i</a:t>
            </a:r>
            <a:r>
              <a:rPr lang="hr-HR" sz="2400" i="1" dirty="0"/>
              <a:t> </a:t>
            </a:r>
            <a:r>
              <a:rPr lang="hr-HR" sz="2400" i="1" dirty="0">
                <a:sym typeface="Symbol"/>
              </a:rPr>
              <a:t></a:t>
            </a:r>
            <a:r>
              <a:rPr lang="hr-HR" sz="2400" dirty="0"/>
              <a:t>(</a:t>
            </a:r>
            <a:r>
              <a:rPr lang="hr-HR" sz="2400" i="1" dirty="0"/>
              <a:t>s</a:t>
            </a:r>
            <a:r>
              <a:rPr lang="hr-HR" sz="2400" dirty="0"/>
              <a:t>) koriste </a:t>
            </a:r>
            <a:r>
              <a:rPr lang="hr-HR" sz="2400" dirty="0" smtClean="0"/>
              <a:t>oznake </a:t>
            </a:r>
            <a:r>
              <a:rPr lang="hr-HR" sz="2400" i="1" dirty="0"/>
              <a:t>u </a:t>
            </a:r>
            <a:r>
              <a:rPr lang="hr-HR" sz="2400" dirty="0"/>
              <a:t>i </a:t>
            </a:r>
            <a:r>
              <a:rPr lang="hr-HR" sz="2400" i="1" dirty="0">
                <a:sym typeface="Symbol"/>
              </a:rPr>
              <a:t></a:t>
            </a:r>
            <a:r>
              <a:rPr lang="hr-HR" sz="2400" dirty="0"/>
              <a:t>.  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236671"/>
              </p:ext>
            </p:extLst>
          </p:nvPr>
        </p:nvGraphicFramePr>
        <p:xfrm>
          <a:off x="1008080" y="1268190"/>
          <a:ext cx="1885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2" name="Equation" r:id="rId3" imgW="939800" imgH="228600" progId="Equation.DSMT4">
                  <p:embed/>
                </p:oleObj>
              </mc:Choice>
              <mc:Fallback>
                <p:oleObj name="Equation" r:id="rId3" imgW="93980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80" y="1268190"/>
                        <a:ext cx="18859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575690"/>
              </p:ext>
            </p:extLst>
          </p:nvPr>
        </p:nvGraphicFramePr>
        <p:xfrm>
          <a:off x="5580112" y="1196752"/>
          <a:ext cx="22320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" name="Equation" r:id="rId5" imgW="1117600" imgH="419100" progId="Equation.DSMT4">
                  <p:embed/>
                </p:oleObj>
              </mc:Choice>
              <mc:Fallback>
                <p:oleObj name="Equation" r:id="rId5" imgW="1117600" imgH="4191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196752"/>
                        <a:ext cx="223202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763638"/>
              </p:ext>
            </p:extLst>
          </p:nvPr>
        </p:nvGraphicFramePr>
        <p:xfrm>
          <a:off x="1008080" y="2196884"/>
          <a:ext cx="31416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4" name="Equation" r:id="rId7" imgW="1574800" imgH="457200" progId="Equation.DSMT4">
                  <p:embed/>
                </p:oleObj>
              </mc:Choice>
              <mc:Fallback>
                <p:oleObj name="Equation" r:id="rId7" imgW="157480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80" y="2196884"/>
                        <a:ext cx="31416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548628"/>
              </p:ext>
            </p:extLst>
          </p:nvPr>
        </p:nvGraphicFramePr>
        <p:xfrm>
          <a:off x="5580112" y="2125446"/>
          <a:ext cx="2609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5" name="Equation" r:id="rId9" imgW="1308100" imgH="457200" progId="Equation.DSMT4">
                  <p:embed/>
                </p:oleObj>
              </mc:Choice>
              <mc:Fallback>
                <p:oleObj name="Equation" r:id="rId9" imgW="1308100" imgH="457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125446"/>
                        <a:ext cx="26098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914147"/>
              </p:ext>
            </p:extLst>
          </p:nvPr>
        </p:nvGraphicFramePr>
        <p:xfrm>
          <a:off x="3203848" y="4077072"/>
          <a:ext cx="21304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6" name="Equation" r:id="rId11" imgW="1079032" imgH="444307" progId="Equation.DSMT4">
                  <p:embed/>
                </p:oleObj>
              </mc:Choice>
              <mc:Fallback>
                <p:oleObj name="Equation" r:id="rId11" imgW="1079032" imgH="444307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077072"/>
                        <a:ext cx="213042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5210</TotalTime>
  <Words>1301</Words>
  <Application>Microsoft Office PowerPoint</Application>
  <PresentationFormat>On-screen Show (4:3)</PresentationFormat>
  <Paragraphs>112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Mala predavaona</cp:lastModifiedBy>
  <cp:revision>561</cp:revision>
  <dcterms:created xsi:type="dcterms:W3CDTF">2012-07-09T06:12:43Z</dcterms:created>
  <dcterms:modified xsi:type="dcterms:W3CDTF">2022-12-10T10:25:27Z</dcterms:modified>
</cp:coreProperties>
</file>