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BF37-6CCF-4ED1-B803-61D90E040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36231-9593-43B7-BCF1-61416AE9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8A2EC-EE8C-4A80-B5E4-6D08404D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2A8F-D5BD-4E17-BE9B-4A64DC87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418CE-EBDD-4B09-90D4-E9ECCA28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6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063B4-CEC5-4EEB-8420-C16F48B4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FF5B0-66EF-42F3-B9EF-35554FA7D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B6107-3EDE-4F5A-AB54-39C5F0BA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D76B7-6060-4388-B126-C1151247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EC864-94AA-4700-B461-628A44AC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AA6704-CFA1-4162-A213-6E4CCF9C1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87480-2F46-48EC-AB55-17419EC75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F5150-3176-465F-9EE2-0EFFF926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FA26C-1E06-4A81-BFC5-9F3294C1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853C9-FE02-4B76-AB69-3E889D139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80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E449-7193-41D5-9FCF-C4FD5115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11B45-CFDF-40D5-8AC5-483995B75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713EB-6D5D-4175-8773-0A9FA7AF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AF8A0-C68C-437D-AFF4-84A921A7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0BE4E-17A0-43B4-A203-EC59DE42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9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94914-51A7-4949-8200-843AC31F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2B80A-1665-444F-A06B-18F5DD6B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F3FB0-C98A-4F26-AD91-07DD138C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958CA-A198-45AD-B8FD-778E891B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00E3E-F36F-4CB2-917A-40CDD13E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22617-80D0-479A-B6FB-EF657AC7D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2F605-1408-4A42-8C70-9DC6280E4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3BD37-8BDC-42BC-962C-099F31B31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EB7B4-70BF-4B96-ADF2-C0E10B63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0D5EE-86C3-4C56-8B5E-AF0A9352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B49AC-F4FB-4974-966E-B14725C6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98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33D6-F1AE-4F49-9812-613117C1D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AAC0B-FBDB-4187-996C-A66616E58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94A1B-1F84-489F-8F04-525B16D2F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CC0BE-B8BF-4051-8D48-3AD68940A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A53206-E729-41F5-B0A2-DABAF0596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7749E3-DF0B-465A-9945-A68E2535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3AC24-0EBF-4F8D-A0E6-B0C76E83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2B0E1-0683-4289-880A-5DABFEE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05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6EEB-BA02-4727-99D7-53ED5897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D9DB3-9D8E-4B8E-A1C2-56AB1E4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0E1CD-7F26-4F63-823E-00713AB6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2B94D-9D2E-442C-94DB-0C26BBDCE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12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49210-466F-4715-A189-691F478A3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A2E35-AB82-4156-B575-96B016F6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09BC2-C6D6-4881-B5FE-C5BD7369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8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7E9B0-CAD0-4164-8C08-F25378C8A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BA6F1-F783-42C6-B384-3D09C42D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11CE3-B7C1-4E7D-8C01-FCAF9A90C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797D2-E448-419A-B4AC-272B8EADF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9FDB4-2377-4DF7-9C42-1C694C59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5AF67-655E-4A9E-B232-789084E0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49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A18E5-A6B7-4421-B2A8-AE6B44E18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2B0302-9776-486D-8E78-72AC6F058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72840-0462-4EE8-95E2-B1732926A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70F45-205A-4D42-9395-139CB747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218A6-79B7-4580-9037-9883CE27C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49CB6-9A9B-495A-8FBC-08CBD484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2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D217B1-B8D4-432C-AF87-FB87243D9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34568-D239-4114-AEA6-E500EAF41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1158A-AA63-4C48-83AE-4272FB5CE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A24D4-C539-4222-8755-73A0C825E51F}" type="datetimeFigureOut">
              <a:rPr lang="en-GB" smtClean="0"/>
              <a:t>01/03/2025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EC18-4590-4C49-95A9-5B0625D69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C1DF-CFB0-47CF-8875-10725DF2D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B66C-95CA-4F38-A083-F71F9B849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40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48" y="928671"/>
            <a:ext cx="7772400" cy="1898653"/>
          </a:xfrm>
        </p:spPr>
        <p:txBody>
          <a:bodyPr>
            <a:normAutofit fontScale="90000"/>
          </a:bodyPr>
          <a:lstStyle/>
          <a:p>
            <a:r>
              <a:rPr lang="hr-HR" sz="2200" b="1" dirty="0"/>
              <a:t>Građevinski fakultet Sveučilišta u Zagrebu</a:t>
            </a:r>
            <a:br>
              <a:rPr lang="hr-HR" sz="2200" b="1" dirty="0"/>
            </a:br>
            <a:r>
              <a:rPr lang="hr-HR" sz="2200" b="1" dirty="0"/>
              <a:t>Diplomski studij – smjer Organizacija građenja</a:t>
            </a:r>
            <a:br>
              <a:rPr lang="hr-HR" sz="2200" b="1" dirty="0"/>
            </a:br>
            <a:br>
              <a:rPr lang="hr-HR" dirty="0"/>
            </a:br>
            <a:r>
              <a:rPr lang="hr-HR" b="1" dirty="0">
                <a:solidFill>
                  <a:srgbClr val="0070C0"/>
                </a:solidFill>
              </a:rPr>
              <a:t>Praćenje i kontrola gradnje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1290" y="3357562"/>
            <a:ext cx="6400800" cy="3214710"/>
          </a:xfrm>
        </p:spPr>
        <p:txBody>
          <a:bodyPr>
            <a:normAutofit/>
          </a:bodyPr>
          <a:lstStyle/>
          <a:p>
            <a:r>
              <a:rPr lang="hr-HR" sz="2800" b="1" dirty="0"/>
              <a:t>Prof.dr.sc. Ivica Završki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sz="2000" b="1" dirty="0"/>
              <a:t>Zagreb, 2025</a:t>
            </a:r>
            <a:r>
              <a:rPr lang="hr-HR" sz="20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37605" cy="1325563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accent1"/>
                </a:solidFill>
              </a:rPr>
              <a:t>1.   Normativne osnove stručnog nadzora nad   </a:t>
            </a:r>
            <a:br>
              <a:rPr lang="hr-HR" sz="2800" b="1" dirty="0">
                <a:solidFill>
                  <a:schemeClr val="accent1"/>
                </a:solidFill>
              </a:rPr>
            </a:br>
            <a:r>
              <a:rPr lang="hr-HR" sz="2800" b="1" dirty="0">
                <a:solidFill>
                  <a:schemeClr val="accent1"/>
                </a:solidFill>
              </a:rPr>
              <a:t>                izvođenjem građevinskih radova, zakoni, pravilnici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596" y="1857365"/>
            <a:ext cx="8229600" cy="466883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2400" dirty="0">
                <a:solidFill>
                  <a:srgbClr val="FF0000"/>
                </a:solidFill>
              </a:rPr>
              <a:t>Relevantni zakoni i pravilnici:</a:t>
            </a:r>
          </a:p>
          <a:p>
            <a:pPr>
              <a:buNone/>
            </a:pPr>
            <a:endParaRPr lang="hr-HR" sz="2400" dirty="0"/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gradnji, NN 153/13, 20/17, 39/19, 125/19, 145/24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prostornom uređenju NN 153/13, 65/17, 114/18, 39/19, 98/19, 67/23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građevinskoj inspekciji NN 153/13, 145/24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poslovima i djelatnostima prostornog uređenja i gradnje, NN 78/15, 118/18, 110/19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komori arhitekata i komorama inženjera u graditeljstvu, NN 78/15, 114/18, 110/19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Zakon o građevnim proizvodima, NN 76/13, 30/14, 130/17, 39/19, 118/20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Pravilnik o stručnom ispitu osoba koje obavljaju poslove prostornog uređenja i graditeljstva, NN 24/08, 141/09, 23/11, 129/11, 109/12, 02/14, 65/14, 23/15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Pravilnik o načinu provedbe stručnog nadzora građenja, obrascu, uvjetima i načinu vođenja građevinskog dnevnika te sadržaja završnog izvješća nadzornog inženjera, NN 111/14, 107/15, 20/17, 98/19, 121/19, 131/21</a:t>
            </a:r>
          </a:p>
          <a:p>
            <a:pPr>
              <a:buSzPct val="80000"/>
              <a:buFont typeface="Calibri" panose="020F0502020204030204" pitchFamily="34" charset="0"/>
              <a:buChar char="—"/>
            </a:pPr>
            <a:r>
              <a:rPr lang="hr-HR" sz="2400" dirty="0"/>
              <a:t>Pravilnik o tehničkom pregledu građevine NN 46/18, 98/19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	</a:t>
            </a:r>
            <a:r>
              <a:rPr lang="hr-HR" sz="2000" dirty="0"/>
              <a:t>- Zakon o obveznim odnosima, NN 35/05, 41/08, 125/11, 78/15, 29/18, 126/21, 114/22, 156/22, 155/23</a:t>
            </a:r>
          </a:p>
          <a:p>
            <a:pPr>
              <a:buNone/>
            </a:pPr>
            <a:r>
              <a:rPr lang="hr-HR" sz="2000" dirty="0"/>
              <a:t>	- Zakon o javnoj nabavi, NN  120/16, 114/22</a:t>
            </a:r>
          </a:p>
          <a:p>
            <a:pPr marL="0" indent="0">
              <a:buNone/>
            </a:pP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Građevinski fakultet Sveučilišta u Zagrebu Diplomski studij – smjer Organizacija građenja  Praćenje i kontrola gradnje</vt:lpstr>
      <vt:lpstr>1.   Normativne osnove stručnog nadzora nad                    izvođenjem građevinskih radova, zakoni, pravilnici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Građevinski fakultet Sveučilišta u Zagrebu Diplomski studij – smjer Organizacija građenja  Praćenje i kontrola gradnje</dc:title>
  <dc:creator>Ivica Završki</dc:creator>
  <cp:lastModifiedBy>Ivica Završki</cp:lastModifiedBy>
  <cp:revision>5</cp:revision>
  <dcterms:created xsi:type="dcterms:W3CDTF">2022-02-28T11:21:27Z</dcterms:created>
  <dcterms:modified xsi:type="dcterms:W3CDTF">2025-03-01T13:10:40Z</dcterms:modified>
</cp:coreProperties>
</file>