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73"/>
  </p:notesMasterIdLst>
  <p:handoutMasterIdLst>
    <p:handoutMasterId r:id="rId74"/>
  </p:handoutMasterIdLst>
  <p:sldIdLst>
    <p:sldId id="256" r:id="rId2"/>
    <p:sldId id="508" r:id="rId3"/>
    <p:sldId id="510" r:id="rId4"/>
    <p:sldId id="511" r:id="rId5"/>
    <p:sldId id="512" r:id="rId6"/>
    <p:sldId id="513" r:id="rId7"/>
    <p:sldId id="514" r:id="rId8"/>
    <p:sldId id="515" r:id="rId9"/>
    <p:sldId id="341" r:id="rId10"/>
    <p:sldId id="377" r:id="rId11"/>
    <p:sldId id="345" r:id="rId12"/>
    <p:sldId id="385" r:id="rId13"/>
    <p:sldId id="387" r:id="rId14"/>
    <p:sldId id="394" r:id="rId15"/>
    <p:sldId id="384" r:id="rId16"/>
    <p:sldId id="390" r:id="rId17"/>
    <p:sldId id="391" r:id="rId18"/>
    <p:sldId id="392" r:id="rId19"/>
    <p:sldId id="396" r:id="rId20"/>
    <p:sldId id="399" r:id="rId21"/>
    <p:sldId id="349" r:id="rId22"/>
    <p:sldId id="402" r:id="rId23"/>
    <p:sldId id="403" r:id="rId24"/>
    <p:sldId id="344" r:id="rId25"/>
    <p:sldId id="355" r:id="rId26"/>
    <p:sldId id="409" r:id="rId27"/>
    <p:sldId id="413" r:id="rId28"/>
    <p:sldId id="416" r:id="rId29"/>
    <p:sldId id="350" r:id="rId30"/>
    <p:sldId id="428" r:id="rId31"/>
    <p:sldId id="417" r:id="rId32"/>
    <p:sldId id="421" r:id="rId33"/>
    <p:sldId id="422" r:id="rId34"/>
    <p:sldId id="423" r:id="rId35"/>
    <p:sldId id="425" r:id="rId36"/>
    <p:sldId id="426" r:id="rId37"/>
    <p:sldId id="427" r:id="rId38"/>
    <p:sldId id="351" r:id="rId39"/>
    <p:sldId id="429" r:id="rId40"/>
    <p:sldId id="431" r:id="rId41"/>
    <p:sldId id="433" r:id="rId42"/>
    <p:sldId id="432" r:id="rId43"/>
    <p:sldId id="430" r:id="rId44"/>
    <p:sldId id="436" r:id="rId45"/>
    <p:sldId id="437" r:id="rId46"/>
    <p:sldId id="439" r:id="rId47"/>
    <p:sldId id="440" r:id="rId48"/>
    <p:sldId id="435" r:id="rId49"/>
    <p:sldId id="442" r:id="rId50"/>
    <p:sldId id="446" r:id="rId51"/>
    <p:sldId id="443" r:id="rId52"/>
    <p:sldId id="445" r:id="rId53"/>
    <p:sldId id="447" r:id="rId54"/>
    <p:sldId id="448" r:id="rId55"/>
    <p:sldId id="452" r:id="rId56"/>
    <p:sldId id="454" r:id="rId57"/>
    <p:sldId id="453" r:id="rId58"/>
    <p:sldId id="280" r:id="rId59"/>
    <p:sldId id="455" r:id="rId60"/>
    <p:sldId id="458" r:id="rId61"/>
    <p:sldId id="459" r:id="rId62"/>
    <p:sldId id="457" r:id="rId63"/>
    <p:sldId id="475" r:id="rId64"/>
    <p:sldId id="482" r:id="rId65"/>
    <p:sldId id="481" r:id="rId66"/>
    <p:sldId id="483" r:id="rId67"/>
    <p:sldId id="484" r:id="rId68"/>
    <p:sldId id="485" r:id="rId69"/>
    <p:sldId id="486" r:id="rId70"/>
    <p:sldId id="487" r:id="rId71"/>
    <p:sldId id="488" r:id="rId72"/>
  </p:sldIdLst>
  <p:sldSz cx="9144000" cy="6858000" type="screen4x3"/>
  <p:notesSz cx="7102475" cy="10234613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292929"/>
    <a:srgbClr val="990000"/>
    <a:srgbClr val="000000"/>
    <a:srgbClr val="FF99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47" autoAdjust="0"/>
  </p:normalViewPr>
  <p:slideViewPr>
    <p:cSldViewPr>
      <p:cViewPr>
        <p:scale>
          <a:sx n="60" d="100"/>
          <a:sy n="60" d="100"/>
        </p:scale>
        <p:origin x="-15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hr-HR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fld id="{86C72445-8A02-4474-B665-BB5369293F39}" type="datetimeFigureOut">
              <a:rPr lang="hr-HR"/>
              <a:pPr/>
              <a:t>24.5.2021.</a:t>
            </a:fld>
            <a:endParaRPr lang="hr-HR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hr-HR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fld id="{E5962E25-8470-4671-94B0-2CE45672AD5C}" type="slidenum">
              <a:rPr lang="hr-HR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6343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hr-HR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fld id="{075DEB6E-FB14-460B-97E9-7F1D050C77D2}" type="datetimeFigureOut">
              <a:rPr lang="hr-HR"/>
              <a:pPr/>
              <a:t>24.5.2021.</a:t>
            </a:fld>
            <a:endParaRPr lang="hr-H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hr-HR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fld id="{A79AA4C9-05F1-433C-9215-6A5180E94A75}" type="slidenum">
              <a:rPr lang="hr-HR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101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41A6D-20D3-4973-940B-DFA5230ED37E}" type="slidenum">
              <a:rPr lang="hr-HR"/>
              <a:pPr/>
              <a:t>1</a:t>
            </a:fld>
            <a:endParaRPr lang="hr-HR"/>
          </a:p>
        </p:txBody>
      </p:sp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 defTabSz="990600"/>
            <a:fld id="{E05AAC3E-7328-4BC8-9FA1-FC904FB66BE8}" type="slidenum">
              <a:rPr lang="hr-HR" sz="1300">
                <a:latin typeface="Times New Roman" pitchFamily="18" charset="0"/>
              </a:rPr>
              <a:pPr algn="r" defTabSz="990600"/>
              <a:t>1</a:t>
            </a:fld>
            <a:endParaRPr lang="hr-HR" sz="1300">
              <a:latin typeface="Times New Roman" pitchFamily="18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Prijenos</a:t>
            </a:r>
            <a:r>
              <a:rPr lang="en-GB" dirty="0" smtClean="0"/>
              <a:t> </a:t>
            </a:r>
            <a:r>
              <a:rPr lang="en-GB" dirty="0" err="1" smtClean="0"/>
              <a:t>vertikalne</a:t>
            </a:r>
            <a:r>
              <a:rPr lang="en-GB" dirty="0" smtClean="0"/>
              <a:t> </a:t>
            </a:r>
            <a:r>
              <a:rPr lang="en-GB" dirty="0" err="1" smtClean="0"/>
              <a:t>reakcije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– </a:t>
            </a:r>
            <a:r>
              <a:rPr lang="en-GB" dirty="0" err="1" smtClean="0"/>
              <a:t>nalijeganjem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čeličnu</a:t>
            </a:r>
            <a:r>
              <a:rPr lang="en-GB" dirty="0" smtClean="0"/>
              <a:t> </a:t>
            </a:r>
            <a:r>
              <a:rPr lang="en-GB" dirty="0" err="1" smtClean="0"/>
              <a:t>ploču</a:t>
            </a:r>
            <a:r>
              <a:rPr lang="en-GB" dirty="0" smtClean="0"/>
              <a:t> </a:t>
            </a:r>
            <a:r>
              <a:rPr lang="en-GB" dirty="0" err="1" smtClean="0"/>
              <a:t>površine</a:t>
            </a:r>
            <a:r>
              <a:rPr lang="en-GB" dirty="0" smtClean="0"/>
              <a:t> A≠ </a:t>
            </a:r>
          </a:p>
          <a:p>
            <a:r>
              <a:rPr lang="en-GB" dirty="0" err="1" smtClean="0"/>
              <a:t>Čelični</a:t>
            </a:r>
            <a:r>
              <a:rPr lang="en-GB" dirty="0" smtClean="0"/>
              <a:t> T-</a:t>
            </a:r>
            <a:r>
              <a:rPr lang="en-GB" dirty="0" err="1" smtClean="0"/>
              <a:t>profil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čelu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osiguranje</a:t>
            </a:r>
            <a:r>
              <a:rPr lang="en-GB" dirty="0" smtClean="0"/>
              <a:t> od </a:t>
            </a:r>
            <a:r>
              <a:rPr lang="en-GB" dirty="0" err="1" smtClean="0"/>
              <a:t>prevrtanja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Gornja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donja</a:t>
            </a:r>
            <a:r>
              <a:rPr lang="en-GB" dirty="0" smtClean="0"/>
              <a:t> </a:t>
            </a:r>
            <a:r>
              <a:rPr lang="en-GB" dirty="0" err="1" smtClean="0"/>
              <a:t>čelična</a:t>
            </a:r>
            <a:r>
              <a:rPr lang="en-GB" dirty="0" smtClean="0"/>
              <a:t> </a:t>
            </a:r>
            <a:r>
              <a:rPr lang="en-GB" dirty="0" err="1" smtClean="0"/>
              <a:t>ploča</a:t>
            </a:r>
            <a:r>
              <a:rPr lang="en-GB" dirty="0" smtClean="0"/>
              <a:t> </a:t>
            </a:r>
            <a:r>
              <a:rPr lang="en-GB" dirty="0" err="1" smtClean="0"/>
              <a:t>povezane</a:t>
            </a:r>
            <a:r>
              <a:rPr lang="en-GB" dirty="0" smtClean="0"/>
              <a:t> </a:t>
            </a:r>
            <a:r>
              <a:rPr lang="en-GB" dirty="0" err="1" smtClean="0"/>
              <a:t>vijcima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759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Rotaciju</a:t>
            </a:r>
            <a:r>
              <a:rPr lang="en-GB" dirty="0" smtClean="0"/>
              <a:t> u </a:t>
            </a:r>
            <a:r>
              <a:rPr lang="en-GB" dirty="0" err="1" smtClean="0"/>
              <a:t>čeonim</a:t>
            </a:r>
            <a:r>
              <a:rPr lang="en-GB" dirty="0" smtClean="0"/>
              <a:t> </a:t>
            </a:r>
            <a:r>
              <a:rPr lang="en-GB" dirty="0" err="1" smtClean="0"/>
              <a:t>priključcima</a:t>
            </a:r>
            <a:r>
              <a:rPr lang="en-GB" dirty="0" smtClean="0"/>
              <a:t> </a:t>
            </a:r>
            <a:r>
              <a:rPr lang="en-GB" dirty="0" err="1" smtClean="0"/>
              <a:t>omogućava</a:t>
            </a:r>
            <a:r>
              <a:rPr lang="en-GB" dirty="0" smtClean="0"/>
              <a:t> </a:t>
            </a:r>
            <a:r>
              <a:rPr lang="en-GB" dirty="0" err="1" smtClean="0"/>
              <a:t>deformiranje</a:t>
            </a:r>
            <a:r>
              <a:rPr lang="en-GB" dirty="0" smtClean="0"/>
              <a:t> </a:t>
            </a:r>
            <a:r>
              <a:rPr lang="en-GB" dirty="0" err="1" smtClean="0"/>
              <a:t>rupa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spajala</a:t>
            </a:r>
            <a:endParaRPr lang="en-GB" dirty="0" smtClean="0"/>
          </a:p>
          <a:p>
            <a:r>
              <a:rPr lang="en-GB" dirty="0" err="1" smtClean="0"/>
              <a:t>prekomjerna</a:t>
            </a:r>
            <a:r>
              <a:rPr lang="en-GB" dirty="0" smtClean="0"/>
              <a:t> </a:t>
            </a:r>
            <a:r>
              <a:rPr lang="en-GB" dirty="0" err="1" smtClean="0"/>
              <a:t>deformiranja</a:t>
            </a:r>
            <a:r>
              <a:rPr lang="en-GB" dirty="0" smtClean="0"/>
              <a:t> </a:t>
            </a:r>
            <a:r>
              <a:rPr lang="en-GB" dirty="0" err="1" smtClean="0"/>
              <a:t>izazivaju</a:t>
            </a:r>
            <a:r>
              <a:rPr lang="en-GB" dirty="0" smtClean="0"/>
              <a:t> </a:t>
            </a:r>
            <a:r>
              <a:rPr lang="en-GB" dirty="0" err="1" smtClean="0"/>
              <a:t>vlačna</a:t>
            </a:r>
            <a:r>
              <a:rPr lang="en-GB" dirty="0" smtClean="0"/>
              <a:t> </a:t>
            </a:r>
            <a:r>
              <a:rPr lang="en-GB" dirty="0" err="1" smtClean="0"/>
              <a:t>opterećenja</a:t>
            </a:r>
            <a:r>
              <a:rPr lang="en-GB" dirty="0" smtClean="0"/>
              <a:t> </a:t>
            </a:r>
            <a:r>
              <a:rPr lang="en-GB" dirty="0" err="1" smtClean="0"/>
              <a:t>okomito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vlakna</a:t>
            </a:r>
            <a:r>
              <a:rPr lang="en-GB" dirty="0" smtClean="0"/>
              <a:t> </a:t>
            </a:r>
            <a:r>
              <a:rPr lang="en-GB" dirty="0" err="1" smtClean="0"/>
              <a:t>koja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uzrokom</a:t>
            </a:r>
            <a:r>
              <a:rPr lang="en-GB" dirty="0" smtClean="0"/>
              <a:t> </a:t>
            </a:r>
            <a:r>
              <a:rPr lang="en-GB" dirty="0" err="1" smtClean="0"/>
              <a:t>sekundarnih</a:t>
            </a:r>
            <a:r>
              <a:rPr lang="en-GB" dirty="0" smtClean="0"/>
              <a:t> </a:t>
            </a:r>
            <a:r>
              <a:rPr lang="en-GB" dirty="0" err="1" smtClean="0"/>
              <a:t>mehanizama</a:t>
            </a:r>
            <a:r>
              <a:rPr lang="en-GB" dirty="0" smtClean="0"/>
              <a:t> </a:t>
            </a:r>
            <a:r>
              <a:rPr lang="en-GB" dirty="0" err="1" smtClean="0"/>
              <a:t>sloma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85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Oslonci</a:t>
            </a:r>
            <a:r>
              <a:rPr lang="en-GB" dirty="0" smtClean="0"/>
              <a:t> stupa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temelj</a:t>
            </a:r>
            <a:r>
              <a:rPr lang="en-GB" dirty="0" smtClean="0"/>
              <a:t> – </a:t>
            </a:r>
            <a:r>
              <a:rPr lang="en-GB" dirty="0" err="1" smtClean="0"/>
              <a:t>zglobni</a:t>
            </a:r>
            <a:r>
              <a:rPr lang="en-GB" dirty="0" smtClean="0"/>
              <a:t> </a:t>
            </a:r>
            <a:r>
              <a:rPr lang="en-GB" dirty="0" err="1" smtClean="0"/>
              <a:t>oslonci</a:t>
            </a:r>
            <a:r>
              <a:rPr lang="en-GB" dirty="0" smtClean="0"/>
              <a:t> </a:t>
            </a:r>
            <a:r>
              <a:rPr lang="en-GB" dirty="0" err="1" smtClean="0"/>
              <a:t>ograničene</a:t>
            </a:r>
            <a:r>
              <a:rPr lang="en-GB" dirty="0" smtClean="0"/>
              <a:t> </a:t>
            </a:r>
            <a:r>
              <a:rPr lang="en-GB" dirty="0" err="1" smtClean="0"/>
              <a:t>sposobnosti</a:t>
            </a:r>
            <a:r>
              <a:rPr lang="en-GB" dirty="0" smtClean="0"/>
              <a:t> </a:t>
            </a:r>
            <a:r>
              <a:rPr lang="en-GB" dirty="0" err="1" smtClean="0"/>
              <a:t>rotacije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sustave</a:t>
            </a:r>
            <a:r>
              <a:rPr lang="en-GB" dirty="0" smtClean="0"/>
              <a:t> </a:t>
            </a:r>
            <a:r>
              <a:rPr lang="en-GB" dirty="0" err="1" smtClean="0"/>
              <a:t>manjeg</a:t>
            </a:r>
            <a:r>
              <a:rPr lang="en-GB" dirty="0" smtClean="0"/>
              <a:t> do </a:t>
            </a:r>
            <a:r>
              <a:rPr lang="en-GB" dirty="0" err="1" smtClean="0"/>
              <a:t>srednjeg</a:t>
            </a:r>
            <a:r>
              <a:rPr lang="en-GB" dirty="0" smtClean="0"/>
              <a:t> </a:t>
            </a:r>
            <a:r>
              <a:rPr lang="en-GB" dirty="0" err="1" smtClean="0"/>
              <a:t>raspona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vanjske</a:t>
            </a:r>
            <a:r>
              <a:rPr lang="en-GB" dirty="0" smtClean="0"/>
              <a:t> </a:t>
            </a:r>
            <a:r>
              <a:rPr lang="en-GB" dirty="0" err="1" smtClean="0"/>
              <a:t>čelične</a:t>
            </a:r>
            <a:r>
              <a:rPr lang="en-GB" dirty="0" smtClean="0"/>
              <a:t> </a:t>
            </a:r>
            <a:r>
              <a:rPr lang="en-GB" dirty="0" err="1" smtClean="0"/>
              <a:t>ploče</a:t>
            </a:r>
            <a:r>
              <a:rPr lang="en-GB" dirty="0" smtClean="0"/>
              <a:t> u </a:t>
            </a:r>
            <a:r>
              <a:rPr lang="en-GB" dirty="0" err="1" smtClean="0"/>
              <a:t>ravnini</a:t>
            </a:r>
            <a:r>
              <a:rPr lang="en-GB" dirty="0" smtClean="0"/>
              <a:t> </a:t>
            </a:r>
            <a:r>
              <a:rPr lang="en-GB" dirty="0" err="1" smtClean="0"/>
              <a:t>koplanarnoj</a:t>
            </a:r>
            <a:r>
              <a:rPr lang="en-GB" dirty="0" smtClean="0"/>
              <a:t> </a:t>
            </a:r>
            <a:r>
              <a:rPr lang="en-GB" dirty="0" err="1" smtClean="0"/>
              <a:t>ravnini</a:t>
            </a:r>
            <a:r>
              <a:rPr lang="en-GB" dirty="0" smtClean="0"/>
              <a:t> </a:t>
            </a:r>
            <a:r>
              <a:rPr lang="en-GB" dirty="0" err="1" smtClean="0"/>
              <a:t>rotacije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što</a:t>
            </a:r>
            <a:r>
              <a:rPr lang="en-GB" dirty="0" smtClean="0"/>
              <a:t> </a:t>
            </a:r>
            <a:r>
              <a:rPr lang="en-GB" dirty="0" err="1" smtClean="0"/>
              <a:t>bliže</a:t>
            </a:r>
            <a:r>
              <a:rPr lang="en-GB" dirty="0" smtClean="0"/>
              <a:t> </a:t>
            </a:r>
            <a:r>
              <a:rPr lang="en-GB" dirty="0" err="1" smtClean="0"/>
              <a:t>osi</a:t>
            </a:r>
            <a:r>
              <a:rPr lang="en-GB" dirty="0" smtClean="0"/>
              <a:t> stupa (</a:t>
            </a:r>
            <a:r>
              <a:rPr lang="en-GB" dirty="0" err="1" smtClean="0"/>
              <a:t>smanjen</a:t>
            </a:r>
            <a:r>
              <a:rPr lang="en-GB" dirty="0" smtClean="0"/>
              <a:t> </a:t>
            </a:r>
            <a:r>
              <a:rPr lang="en-GB" dirty="0" err="1" smtClean="0"/>
              <a:t>ekscentricitet</a:t>
            </a:r>
            <a:r>
              <a:rPr lang="en-GB" dirty="0" smtClean="0"/>
              <a:t> </a:t>
            </a:r>
            <a:r>
              <a:rPr lang="en-GB" dirty="0" err="1" smtClean="0"/>
              <a:t>sila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spajala</a:t>
            </a:r>
            <a:r>
              <a:rPr lang="en-GB" dirty="0" smtClean="0"/>
              <a:t>)</a:t>
            </a:r>
            <a:endParaRPr lang="hr-HR" dirty="0" smtClean="0"/>
          </a:p>
          <a:p>
            <a:r>
              <a:rPr lang="en-GB" dirty="0" err="1" smtClean="0"/>
              <a:t>Unutrašnja</a:t>
            </a:r>
            <a:r>
              <a:rPr lang="en-GB" dirty="0" smtClean="0"/>
              <a:t> </a:t>
            </a:r>
            <a:r>
              <a:rPr lang="en-GB" dirty="0" err="1" smtClean="0"/>
              <a:t>čelična</a:t>
            </a:r>
            <a:r>
              <a:rPr lang="en-GB" dirty="0" smtClean="0"/>
              <a:t> </a:t>
            </a:r>
            <a:r>
              <a:rPr lang="en-GB" dirty="0" err="1" smtClean="0"/>
              <a:t>ploča</a:t>
            </a:r>
            <a:r>
              <a:rPr lang="en-GB" dirty="0" smtClean="0"/>
              <a:t> – </a:t>
            </a:r>
            <a:r>
              <a:rPr lang="en-GB" dirty="0" err="1" smtClean="0"/>
              <a:t>veća</a:t>
            </a:r>
            <a:r>
              <a:rPr lang="en-GB" dirty="0" smtClean="0"/>
              <a:t> </a:t>
            </a:r>
            <a:r>
              <a:rPr lang="en-GB" dirty="0" err="1" smtClean="0"/>
              <a:t>otpornost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djelovanje</a:t>
            </a:r>
            <a:r>
              <a:rPr lang="en-GB" dirty="0" smtClean="0"/>
              <a:t> </a:t>
            </a:r>
            <a:r>
              <a:rPr lang="en-GB" dirty="0" err="1" smtClean="0"/>
              <a:t>požara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zaštita</a:t>
            </a:r>
            <a:r>
              <a:rPr lang="en-GB" dirty="0" smtClean="0"/>
              <a:t> </a:t>
            </a:r>
            <a:r>
              <a:rPr lang="en-GB" dirty="0" err="1" smtClean="0"/>
              <a:t>čeličnih</a:t>
            </a:r>
            <a:r>
              <a:rPr lang="en-GB" dirty="0" smtClean="0"/>
              <a:t> </a:t>
            </a:r>
            <a:r>
              <a:rPr lang="en-GB" dirty="0" err="1" smtClean="0"/>
              <a:t>dijelova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292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Posebni profili prilagođeni i za prihvat poprečnih sila koje su posljedica negativnih reakcija sekundarnih greda (rezultante stalnog opterećenja i odižućeg vjetra)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948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Prijenos</a:t>
            </a:r>
            <a:r>
              <a:rPr lang="en-GB" dirty="0" smtClean="0"/>
              <a:t> </a:t>
            </a:r>
            <a:r>
              <a:rPr lang="en-GB" dirty="0" err="1" smtClean="0"/>
              <a:t>vertikalne</a:t>
            </a:r>
            <a:r>
              <a:rPr lang="en-GB" dirty="0" smtClean="0"/>
              <a:t> </a:t>
            </a:r>
            <a:r>
              <a:rPr lang="en-GB" dirty="0" err="1" smtClean="0"/>
              <a:t>reakcije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– </a:t>
            </a:r>
            <a:r>
              <a:rPr lang="en-GB" dirty="0" err="1" smtClean="0"/>
              <a:t>nalijeganjem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površini</a:t>
            </a:r>
            <a:r>
              <a:rPr lang="en-GB" dirty="0" smtClean="0"/>
              <a:t> </a:t>
            </a:r>
            <a:r>
              <a:rPr lang="en-GB" dirty="0" err="1" smtClean="0"/>
              <a:t>dodira</a:t>
            </a:r>
            <a:r>
              <a:rPr lang="en-GB" dirty="0" smtClean="0"/>
              <a:t> Ad = b·h1</a:t>
            </a:r>
          </a:p>
          <a:p>
            <a:r>
              <a:rPr lang="en-GB" dirty="0" err="1" smtClean="0"/>
              <a:t>Ako</a:t>
            </a:r>
            <a:r>
              <a:rPr lang="en-GB" dirty="0" smtClean="0"/>
              <a:t> se </a:t>
            </a:r>
            <a:r>
              <a:rPr lang="en-GB" dirty="0" err="1" smtClean="0"/>
              <a:t>vertikalna</a:t>
            </a:r>
            <a:r>
              <a:rPr lang="en-GB" dirty="0" smtClean="0"/>
              <a:t> </a:t>
            </a:r>
            <a:r>
              <a:rPr lang="en-GB" dirty="0" err="1" smtClean="0"/>
              <a:t>reakcija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</a:t>
            </a:r>
            <a:r>
              <a:rPr lang="en-GB" dirty="0" err="1" smtClean="0"/>
              <a:t>može</a:t>
            </a:r>
            <a:r>
              <a:rPr lang="en-GB" dirty="0" smtClean="0"/>
              <a:t> </a:t>
            </a:r>
            <a:r>
              <a:rPr lang="en-GB" dirty="0" err="1" smtClean="0"/>
              <a:t>prihvatiti</a:t>
            </a:r>
            <a:r>
              <a:rPr lang="en-GB" dirty="0" smtClean="0"/>
              <a:t> </a:t>
            </a:r>
            <a:r>
              <a:rPr lang="en-GB" dirty="0" err="1" smtClean="0"/>
              <a:t>nalijeganjem</a:t>
            </a:r>
            <a:r>
              <a:rPr lang="en-GB" dirty="0" smtClean="0"/>
              <a:t>, (</a:t>
            </a:r>
            <a:r>
              <a:rPr lang="en-GB" dirty="0" err="1" smtClean="0"/>
              <a:t>zadovoljava</a:t>
            </a:r>
            <a:r>
              <a:rPr lang="en-GB" dirty="0" smtClean="0"/>
              <a:t> </a:t>
            </a:r>
            <a:r>
              <a:rPr lang="en-GB" dirty="0" err="1" smtClean="0"/>
              <a:t>provjera</a:t>
            </a:r>
            <a:r>
              <a:rPr lang="en-GB" dirty="0" smtClean="0"/>
              <a:t> </a:t>
            </a:r>
            <a:r>
              <a:rPr lang="en-GB" dirty="0" err="1" smtClean="0"/>
              <a:t>naprezanja</a:t>
            </a:r>
            <a:r>
              <a:rPr lang="en-GB" dirty="0" smtClean="0"/>
              <a:t> </a:t>
            </a:r>
            <a:r>
              <a:rPr lang="en-GB" dirty="0" err="1" smtClean="0"/>
              <a:t>tlaka</a:t>
            </a:r>
            <a:r>
              <a:rPr lang="en-GB" dirty="0" smtClean="0"/>
              <a:t> </a:t>
            </a:r>
            <a:r>
              <a:rPr lang="en-GB" dirty="0" err="1" smtClean="0"/>
              <a:t>okomito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vlakna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), </a:t>
            </a:r>
            <a:r>
              <a:rPr lang="en-GB" dirty="0" err="1" smtClean="0"/>
              <a:t>spajala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vezu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stupa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konstruktivna</a:t>
            </a:r>
            <a:r>
              <a:rPr lang="en-GB" dirty="0" smtClean="0"/>
              <a:t>.</a:t>
            </a:r>
            <a:r>
              <a:rPr lang="hr-HR" dirty="0" smtClean="0"/>
              <a:t> </a:t>
            </a:r>
            <a:r>
              <a:rPr lang="en-GB" dirty="0" err="1" smtClean="0"/>
              <a:t>Pokretni</a:t>
            </a:r>
            <a:r>
              <a:rPr lang="en-GB" dirty="0" smtClean="0"/>
              <a:t> </a:t>
            </a:r>
            <a:r>
              <a:rPr lang="en-GB" dirty="0" err="1" smtClean="0"/>
              <a:t>ležaj</a:t>
            </a:r>
            <a:r>
              <a:rPr lang="en-GB" dirty="0" smtClean="0"/>
              <a:t> – </a:t>
            </a:r>
            <a:r>
              <a:rPr lang="en-GB" dirty="0" err="1" smtClean="0"/>
              <a:t>horizontalni</a:t>
            </a:r>
            <a:r>
              <a:rPr lang="en-GB" dirty="0" smtClean="0"/>
              <a:t> </a:t>
            </a:r>
            <a:r>
              <a:rPr lang="en-GB" dirty="0" err="1" smtClean="0"/>
              <a:t>pomak</a:t>
            </a:r>
            <a:r>
              <a:rPr lang="en-GB" dirty="0" smtClean="0"/>
              <a:t> </a:t>
            </a:r>
            <a:r>
              <a:rPr lang="en-GB" dirty="0" err="1" smtClean="0"/>
              <a:t>trebaju</a:t>
            </a:r>
            <a:r>
              <a:rPr lang="en-GB" dirty="0" smtClean="0"/>
              <a:t> </a:t>
            </a:r>
            <a:r>
              <a:rPr lang="en-GB" dirty="0" err="1" smtClean="0"/>
              <a:t>omogućiti</a:t>
            </a:r>
            <a:r>
              <a:rPr lang="en-GB" dirty="0" smtClean="0"/>
              <a:t> </a:t>
            </a:r>
            <a:r>
              <a:rPr lang="en-GB" dirty="0" err="1" smtClean="0"/>
              <a:t>ovalne</a:t>
            </a:r>
            <a:r>
              <a:rPr lang="en-GB" dirty="0" smtClean="0"/>
              <a:t> </a:t>
            </a:r>
            <a:r>
              <a:rPr lang="en-GB" dirty="0" err="1" smtClean="0"/>
              <a:t>rupe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spajala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08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Nepokretni</a:t>
            </a:r>
            <a:r>
              <a:rPr lang="en-GB" dirty="0" smtClean="0"/>
              <a:t> </a:t>
            </a:r>
            <a:r>
              <a:rPr lang="en-GB" dirty="0" err="1" smtClean="0"/>
              <a:t>ležaj</a:t>
            </a:r>
            <a:r>
              <a:rPr lang="hr-HR" dirty="0" smtClean="0"/>
              <a:t> - </a:t>
            </a:r>
            <a:r>
              <a:rPr lang="en-GB" dirty="0" err="1" smtClean="0"/>
              <a:t>Prijenos</a:t>
            </a:r>
            <a:r>
              <a:rPr lang="en-GB" dirty="0" smtClean="0"/>
              <a:t> </a:t>
            </a:r>
            <a:r>
              <a:rPr lang="en-GB" dirty="0" err="1" smtClean="0"/>
              <a:t>vertikalne</a:t>
            </a:r>
            <a:r>
              <a:rPr lang="en-GB" dirty="0" smtClean="0"/>
              <a:t> </a:t>
            </a:r>
            <a:r>
              <a:rPr lang="en-GB" dirty="0" err="1" smtClean="0"/>
              <a:t>reakcije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– </a:t>
            </a:r>
            <a:r>
              <a:rPr lang="en-GB" dirty="0" err="1" smtClean="0"/>
              <a:t>nalijeganjem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površini</a:t>
            </a:r>
            <a:r>
              <a:rPr lang="en-GB" dirty="0" smtClean="0"/>
              <a:t> Ad = (b – t)·h1</a:t>
            </a:r>
          </a:p>
          <a:p>
            <a:r>
              <a:rPr lang="en-GB" dirty="0" err="1" smtClean="0"/>
              <a:t>Spreg</a:t>
            </a:r>
            <a:r>
              <a:rPr lang="en-GB" dirty="0" smtClean="0"/>
              <a:t> </a:t>
            </a:r>
            <a:r>
              <a:rPr lang="en-GB" dirty="0" err="1" smtClean="0"/>
              <a:t>sila</a:t>
            </a:r>
            <a:r>
              <a:rPr lang="en-GB" dirty="0" smtClean="0"/>
              <a:t> </a:t>
            </a:r>
            <a:r>
              <a:rPr lang="en-GB" dirty="0" err="1" smtClean="0"/>
              <a:t>savija</a:t>
            </a:r>
            <a:r>
              <a:rPr lang="en-GB" dirty="0" smtClean="0"/>
              <a:t> </a:t>
            </a:r>
            <a:r>
              <a:rPr lang="en-GB" dirty="0" err="1" smtClean="0"/>
              <a:t>čelični</a:t>
            </a:r>
            <a:r>
              <a:rPr lang="en-GB" dirty="0" smtClean="0"/>
              <a:t> T-</a:t>
            </a:r>
            <a:r>
              <a:rPr lang="en-GB" dirty="0" err="1" smtClean="0"/>
              <a:t>profil</a:t>
            </a:r>
            <a:r>
              <a:rPr lang="en-GB" dirty="0" smtClean="0"/>
              <a:t> / </a:t>
            </a:r>
            <a:r>
              <a:rPr lang="en-GB" dirty="0" err="1" smtClean="0"/>
              <a:t>vijci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vezu</a:t>
            </a:r>
            <a:r>
              <a:rPr lang="en-GB" dirty="0" smtClean="0"/>
              <a:t> stupa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čeličnog</a:t>
            </a:r>
            <a:r>
              <a:rPr lang="en-GB" dirty="0" smtClean="0"/>
              <a:t> T-</a:t>
            </a:r>
            <a:r>
              <a:rPr lang="en-GB" dirty="0" err="1" smtClean="0"/>
              <a:t>profila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osno</a:t>
            </a:r>
            <a:r>
              <a:rPr lang="en-GB" dirty="0" smtClean="0"/>
              <a:t> </a:t>
            </a:r>
            <a:r>
              <a:rPr lang="en-GB" dirty="0" err="1" smtClean="0"/>
              <a:t>napregnuti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Čelični</a:t>
            </a:r>
            <a:r>
              <a:rPr lang="en-GB" dirty="0" smtClean="0"/>
              <a:t> T-</a:t>
            </a:r>
            <a:r>
              <a:rPr lang="en-GB" dirty="0" err="1" smtClean="0"/>
              <a:t>profil</a:t>
            </a:r>
            <a:r>
              <a:rPr lang="en-GB" dirty="0" smtClean="0"/>
              <a:t> je </a:t>
            </a:r>
            <a:r>
              <a:rPr lang="en-GB" dirty="0" err="1" smtClean="0"/>
              <a:t>osiguranje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od </a:t>
            </a:r>
            <a:r>
              <a:rPr lang="en-GB" dirty="0" err="1" smtClean="0"/>
              <a:t>prevrtanja</a:t>
            </a:r>
            <a:r>
              <a:rPr lang="en-GB" dirty="0" smtClean="0"/>
              <a:t> (</a:t>
            </a:r>
            <a:r>
              <a:rPr lang="en-GB" dirty="0" err="1" smtClean="0"/>
              <a:t>umjesto</a:t>
            </a:r>
            <a:r>
              <a:rPr lang="en-GB" dirty="0" smtClean="0"/>
              <a:t> </a:t>
            </a:r>
            <a:r>
              <a:rPr lang="en-GB" dirty="0" err="1" smtClean="0"/>
              <a:t>viličastog</a:t>
            </a:r>
            <a:r>
              <a:rPr lang="en-GB" dirty="0" smtClean="0"/>
              <a:t> </a:t>
            </a:r>
            <a:r>
              <a:rPr lang="en-GB" dirty="0" err="1" smtClean="0"/>
              <a:t>ležaja</a:t>
            </a:r>
            <a:r>
              <a:rPr lang="en-GB" dirty="0" smtClean="0"/>
              <a:t>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201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Prijenos</a:t>
            </a:r>
            <a:r>
              <a:rPr lang="en-GB" dirty="0" smtClean="0"/>
              <a:t> </a:t>
            </a:r>
            <a:r>
              <a:rPr lang="en-GB" dirty="0" err="1" smtClean="0"/>
              <a:t>vertikalne</a:t>
            </a:r>
            <a:r>
              <a:rPr lang="en-GB" dirty="0" smtClean="0"/>
              <a:t> </a:t>
            </a:r>
            <a:r>
              <a:rPr lang="en-GB" dirty="0" err="1" smtClean="0"/>
              <a:t>reakcije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– </a:t>
            </a:r>
            <a:r>
              <a:rPr lang="en-GB" dirty="0" err="1" smtClean="0"/>
              <a:t>nalijeganjem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čeličnu</a:t>
            </a:r>
            <a:r>
              <a:rPr lang="en-GB" dirty="0" smtClean="0"/>
              <a:t> </a:t>
            </a:r>
            <a:r>
              <a:rPr lang="en-GB" dirty="0" err="1" smtClean="0"/>
              <a:t>podložnu</a:t>
            </a:r>
            <a:r>
              <a:rPr lang="en-GB" dirty="0" smtClean="0"/>
              <a:t> </a:t>
            </a:r>
            <a:r>
              <a:rPr lang="en-GB" dirty="0" err="1" smtClean="0"/>
              <a:t>ploču</a:t>
            </a:r>
            <a:r>
              <a:rPr lang="en-GB" dirty="0" smtClean="0"/>
              <a:t> </a:t>
            </a:r>
            <a:r>
              <a:rPr lang="en-GB" dirty="0" err="1" smtClean="0"/>
              <a:t>površine</a:t>
            </a:r>
            <a:r>
              <a:rPr lang="en-GB" dirty="0" smtClean="0"/>
              <a:t> A≠</a:t>
            </a:r>
          </a:p>
          <a:p>
            <a:r>
              <a:rPr lang="en-GB" dirty="0" err="1" smtClean="0"/>
              <a:t>Viličasto</a:t>
            </a:r>
            <a:r>
              <a:rPr lang="en-GB" dirty="0" smtClean="0"/>
              <a:t> </a:t>
            </a:r>
            <a:r>
              <a:rPr lang="en-GB" dirty="0" err="1" smtClean="0"/>
              <a:t>oslanjanje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– </a:t>
            </a:r>
            <a:r>
              <a:rPr lang="en-GB" dirty="0" err="1" smtClean="0"/>
              <a:t>osiguranje</a:t>
            </a:r>
            <a:r>
              <a:rPr lang="en-GB" dirty="0" smtClean="0"/>
              <a:t> od </a:t>
            </a:r>
            <a:r>
              <a:rPr lang="en-GB" dirty="0" err="1" smtClean="0"/>
              <a:t>prevrtanja</a:t>
            </a:r>
            <a:r>
              <a:rPr lang="en-GB" dirty="0" smtClean="0"/>
              <a:t>.</a:t>
            </a:r>
            <a:r>
              <a:rPr lang="hr-HR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080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Prijenos</a:t>
            </a:r>
            <a:r>
              <a:rPr lang="en-GB" dirty="0" smtClean="0"/>
              <a:t> </a:t>
            </a:r>
            <a:r>
              <a:rPr lang="en-GB" dirty="0" err="1" smtClean="0"/>
              <a:t>vertikalnih</a:t>
            </a:r>
            <a:r>
              <a:rPr lang="en-GB" dirty="0" smtClean="0"/>
              <a:t> </a:t>
            </a:r>
            <a:r>
              <a:rPr lang="en-GB" dirty="0" err="1" smtClean="0"/>
              <a:t>reakcija</a:t>
            </a:r>
            <a:r>
              <a:rPr lang="en-GB" dirty="0" smtClean="0"/>
              <a:t> </a:t>
            </a:r>
            <a:r>
              <a:rPr lang="en-GB" dirty="0" err="1" smtClean="0"/>
              <a:t>greda</a:t>
            </a:r>
            <a:r>
              <a:rPr lang="en-GB" dirty="0" smtClean="0"/>
              <a:t> – </a:t>
            </a:r>
            <a:r>
              <a:rPr lang="en-GB" dirty="0" err="1" smtClean="0"/>
              <a:t>nalijeganjem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čeličnu</a:t>
            </a:r>
            <a:r>
              <a:rPr lang="en-GB" dirty="0" smtClean="0"/>
              <a:t> </a:t>
            </a:r>
            <a:r>
              <a:rPr lang="en-GB" dirty="0" err="1" smtClean="0"/>
              <a:t>podložnu</a:t>
            </a:r>
            <a:r>
              <a:rPr lang="en-GB" dirty="0" smtClean="0"/>
              <a:t> </a:t>
            </a:r>
            <a:r>
              <a:rPr lang="en-GB" dirty="0" err="1" smtClean="0"/>
              <a:t>ploču</a:t>
            </a:r>
            <a:r>
              <a:rPr lang="en-GB" dirty="0" smtClean="0"/>
              <a:t> </a:t>
            </a:r>
            <a:r>
              <a:rPr lang="en-GB" dirty="0" err="1" smtClean="0"/>
              <a:t>površine</a:t>
            </a:r>
            <a:r>
              <a:rPr lang="en-GB" dirty="0" smtClean="0"/>
              <a:t> A≠</a:t>
            </a:r>
          </a:p>
          <a:p>
            <a:r>
              <a:rPr lang="en-GB" dirty="0" err="1" smtClean="0"/>
              <a:t>Viličasto</a:t>
            </a:r>
            <a:r>
              <a:rPr lang="en-GB" dirty="0" smtClean="0"/>
              <a:t> </a:t>
            </a:r>
            <a:r>
              <a:rPr lang="en-GB" dirty="0" err="1" smtClean="0"/>
              <a:t>oslanjanje</a:t>
            </a:r>
            <a:r>
              <a:rPr lang="en-GB" dirty="0" smtClean="0"/>
              <a:t> – </a:t>
            </a:r>
            <a:r>
              <a:rPr lang="en-GB" dirty="0" err="1" smtClean="0"/>
              <a:t>osiguranje</a:t>
            </a:r>
            <a:r>
              <a:rPr lang="en-GB" dirty="0" smtClean="0"/>
              <a:t> </a:t>
            </a:r>
            <a:r>
              <a:rPr lang="en-GB" dirty="0" err="1" smtClean="0"/>
              <a:t>greda</a:t>
            </a:r>
            <a:r>
              <a:rPr lang="en-GB" dirty="0" smtClean="0"/>
              <a:t> od </a:t>
            </a:r>
            <a:r>
              <a:rPr lang="en-GB" dirty="0" err="1" smtClean="0"/>
              <a:t>prevrtanja.Debljina</a:t>
            </a:r>
            <a:r>
              <a:rPr lang="en-GB" dirty="0" smtClean="0"/>
              <a:t> </a:t>
            </a:r>
            <a:r>
              <a:rPr lang="en-GB" dirty="0" err="1" smtClean="0"/>
              <a:t>viličastog</a:t>
            </a:r>
            <a:r>
              <a:rPr lang="en-GB" dirty="0" smtClean="0"/>
              <a:t> </a:t>
            </a:r>
            <a:r>
              <a:rPr lang="en-GB" dirty="0" err="1" smtClean="0"/>
              <a:t>dijela</a:t>
            </a:r>
            <a:r>
              <a:rPr lang="en-GB" dirty="0" smtClean="0"/>
              <a:t>  stupa </a:t>
            </a:r>
            <a:r>
              <a:rPr lang="en-GB" dirty="0" err="1" smtClean="0"/>
              <a:t>treba</a:t>
            </a:r>
            <a:r>
              <a:rPr lang="en-GB" dirty="0" smtClean="0"/>
              <a:t> </a:t>
            </a:r>
            <a:r>
              <a:rPr lang="en-GB" dirty="0" err="1" smtClean="0"/>
              <a:t>zadovoljiti</a:t>
            </a:r>
            <a:r>
              <a:rPr lang="en-GB" dirty="0" smtClean="0"/>
              <a:t> </a:t>
            </a:r>
            <a:r>
              <a:rPr lang="en-GB" dirty="0" err="1" smtClean="0"/>
              <a:t>zahtjeve</a:t>
            </a:r>
            <a:r>
              <a:rPr lang="en-GB" dirty="0" smtClean="0"/>
              <a:t> </a:t>
            </a:r>
            <a:r>
              <a:rPr lang="en-GB" dirty="0" err="1" smtClean="0"/>
              <a:t>smještaja</a:t>
            </a:r>
            <a:r>
              <a:rPr lang="en-GB" dirty="0" smtClean="0"/>
              <a:t> armature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2749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Prijenos</a:t>
            </a:r>
            <a:r>
              <a:rPr lang="en-GB" dirty="0" smtClean="0"/>
              <a:t> </a:t>
            </a:r>
            <a:r>
              <a:rPr lang="en-GB" dirty="0" err="1" smtClean="0"/>
              <a:t>vertikalne</a:t>
            </a:r>
            <a:r>
              <a:rPr lang="en-GB" dirty="0" smtClean="0"/>
              <a:t> </a:t>
            </a:r>
            <a:r>
              <a:rPr lang="en-GB" dirty="0" err="1" smtClean="0"/>
              <a:t>reakcije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– </a:t>
            </a:r>
            <a:r>
              <a:rPr lang="en-GB" dirty="0" err="1" smtClean="0"/>
              <a:t>nalijeganjem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površinu</a:t>
            </a:r>
            <a:r>
              <a:rPr lang="en-GB" dirty="0" smtClean="0"/>
              <a:t> A≠ = (b – t)·l</a:t>
            </a:r>
          </a:p>
          <a:p>
            <a:r>
              <a:rPr lang="en-GB" dirty="0" err="1" smtClean="0"/>
              <a:t>čelične</a:t>
            </a:r>
            <a:r>
              <a:rPr lang="en-GB" dirty="0" smtClean="0"/>
              <a:t> </a:t>
            </a:r>
            <a:r>
              <a:rPr lang="en-GB" dirty="0" err="1" smtClean="0"/>
              <a:t>podložne</a:t>
            </a:r>
            <a:r>
              <a:rPr lang="en-GB" dirty="0" smtClean="0"/>
              <a:t> </a:t>
            </a:r>
            <a:r>
              <a:rPr lang="en-GB" dirty="0" err="1" smtClean="0"/>
              <a:t>ploče</a:t>
            </a:r>
            <a:r>
              <a:rPr lang="en-GB" dirty="0" smtClean="0"/>
              <a:t>         (T-</a:t>
            </a:r>
            <a:r>
              <a:rPr lang="en-GB" dirty="0" err="1" smtClean="0"/>
              <a:t>profil</a:t>
            </a:r>
            <a:r>
              <a:rPr lang="en-GB" dirty="0" smtClean="0"/>
              <a:t>).</a:t>
            </a:r>
          </a:p>
          <a:p>
            <a:r>
              <a:rPr lang="en-GB" dirty="0" err="1" smtClean="0"/>
              <a:t>Metalni</a:t>
            </a:r>
            <a:r>
              <a:rPr lang="en-GB" dirty="0" smtClean="0"/>
              <a:t> </a:t>
            </a:r>
            <a:r>
              <a:rPr lang="en-GB" dirty="0" err="1" smtClean="0"/>
              <a:t>kutnik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gornjem</a:t>
            </a:r>
            <a:r>
              <a:rPr lang="en-GB" dirty="0" smtClean="0"/>
              <a:t> </a:t>
            </a:r>
            <a:r>
              <a:rPr lang="en-GB" dirty="0" err="1" smtClean="0"/>
              <a:t>rubu</a:t>
            </a:r>
            <a:r>
              <a:rPr lang="en-GB" dirty="0" smtClean="0"/>
              <a:t> </a:t>
            </a:r>
            <a:r>
              <a:rPr lang="en-GB" dirty="0" err="1" smtClean="0"/>
              <a:t>grede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osiguranje</a:t>
            </a:r>
            <a:r>
              <a:rPr lang="en-GB" dirty="0" smtClean="0"/>
              <a:t> od </a:t>
            </a:r>
            <a:r>
              <a:rPr lang="en-GB" dirty="0" err="1" smtClean="0"/>
              <a:t>prevrtanja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AA4C9-05F1-433C-9215-6A5180E94A75}" type="slidenum">
              <a:rPr lang="hr-HR" smtClean="0"/>
              <a:pPr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579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6F37A-C20C-47BE-AF34-C1381E5D2F7A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E20D9-0D17-4230-B34B-69234850915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02B11-4719-46FA-B850-F0282F943921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CF739-9F91-4277-AE7B-6C8DB211E5A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96590-FF20-40B9-9330-D3E1CE82957E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CD9A8-87A0-4017-AD5C-D0438992D99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C3B9F-D7F2-4C8B-B760-8A79B486EE88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7D2EA-E3AD-487B-91EB-E13FC07D42A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2A324-5ED5-4FF4-9668-E8FA130D8199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CEABF-E61F-499A-A193-622C6DE81DF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7C817-BBCF-4D47-965A-A4F5EE2D0A5D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E07FA-A0CD-46E6-A49F-C41FAC4AA51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2C262-EFB5-4E22-8F91-8C340199C8EC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044-8F22-43EF-8023-58578A5D5C7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CDDB1-33D8-446A-9EB2-E57C7ABADA71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56F4-D0D6-4538-A20C-213D65B1C6E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C2837-017F-463D-A496-33B343793B72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BC77B-6F38-435D-8C80-0FA67EEFEF7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19086-A206-4C49-94FF-D854F0E16B4D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AE3B8-B5A8-4B91-B061-1EC4AC11706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4A2BD-ABC4-43B2-9BA1-391CDB527139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1C38-534F-4A82-B948-E00F15687BD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20303-E627-48C8-BEFB-0C44606FEEF6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D4B21-B952-4E5A-9691-FA2CB0EC14C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2A3BC-95A8-4EC4-A308-3D6B99F89BD2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29975-EC07-4816-B276-D94BEA017F7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27238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7238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23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9713EA23-5CC7-4AA0-98B6-A6B8FDBD86C7}" type="datetime1">
              <a:rPr lang="hr-HR"/>
              <a:pPr>
                <a:defRPr/>
              </a:pPr>
              <a:t>24.5.2021.</a:t>
            </a:fld>
            <a:endParaRPr lang="hr-HR"/>
          </a:p>
        </p:txBody>
      </p:sp>
      <p:sp>
        <p:nvSpPr>
          <p:cNvPr id="2723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hr-HR"/>
          </a:p>
        </p:txBody>
      </p:sp>
      <p:sp>
        <p:nvSpPr>
          <p:cNvPr id="272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1B41082-2881-4B71-8E80-D36C85459AC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51" r:id="rId3"/>
    <p:sldLayoutId id="2147483750" r:id="rId4"/>
    <p:sldLayoutId id="2147483749" r:id="rId5"/>
    <p:sldLayoutId id="2147483748" r:id="rId6"/>
    <p:sldLayoutId id="2147483747" r:id="rId7"/>
    <p:sldLayoutId id="2147483746" r:id="rId8"/>
    <p:sldLayoutId id="2147483745" r:id="rId9"/>
    <p:sldLayoutId id="2147483744" r:id="rId10"/>
    <p:sldLayoutId id="2147483743" r:id="rId11"/>
    <p:sldLayoutId id="2147483742" r:id="rId12"/>
    <p:sldLayoutId id="2147483741" r:id="rId13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wmf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wmf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wm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wmf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10" Type="http://schemas.openxmlformats.org/officeDocument/2006/relationships/image" Target="../media/image1.png"/><Relationship Id="rId4" Type="http://schemas.openxmlformats.org/officeDocument/2006/relationships/image" Target="../media/image33.wmf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wmf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12" Type="http://schemas.openxmlformats.org/officeDocument/2006/relationships/image" Target="../media/image1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9.wmf"/><Relationship Id="rId11" Type="http://schemas.openxmlformats.org/officeDocument/2006/relationships/image" Target="../media/image54.wmf"/><Relationship Id="rId5" Type="http://schemas.openxmlformats.org/officeDocument/2006/relationships/image" Target="../media/image48.wmf"/><Relationship Id="rId10" Type="http://schemas.openxmlformats.org/officeDocument/2006/relationships/image" Target="../media/image53.wmf"/><Relationship Id="rId4" Type="http://schemas.openxmlformats.org/officeDocument/2006/relationships/image" Target="../media/image47.wmf"/><Relationship Id="rId9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7.wmf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wmf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wmf"/><Relationship Id="rId4" Type="http://schemas.openxmlformats.org/officeDocument/2006/relationships/image" Target="../media/image73.wmf"/><Relationship Id="rId9" Type="http://schemas.openxmlformats.org/officeDocument/2006/relationships/image" Target="../media/image7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1.png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6.wma"/><Relationship Id="rId7" Type="http://schemas.openxmlformats.org/officeDocument/2006/relationships/image" Target="../media/image89.jpe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wm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.png"/><Relationship Id="rId5" Type="http://schemas.openxmlformats.org/officeDocument/2006/relationships/image" Target="../media/image90.jpe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1.png"/><Relationship Id="rId5" Type="http://schemas.openxmlformats.org/officeDocument/2006/relationships/image" Target="../media/image91.jpe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.png"/><Relationship Id="rId5" Type="http://schemas.openxmlformats.org/officeDocument/2006/relationships/image" Target="../media/image92.jpeg"/><Relationship Id="rId4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1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2.wma"/><Relationship Id="rId7" Type="http://schemas.openxmlformats.org/officeDocument/2006/relationships/image" Target="../media/image95.png"/><Relationship Id="rId2" Type="http://schemas.microsoft.com/office/2007/relationships/media" Target="../media/media32.wm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6.png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wma"/><Relationship Id="rId7" Type="http://schemas.openxmlformats.org/officeDocument/2006/relationships/image" Target="../media/image3.png"/><Relationship Id="rId2" Type="http://schemas.microsoft.com/office/2007/relationships/media" Target="../media/media4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09.png"/><Relationship Id="rId4" Type="http://schemas.openxmlformats.org/officeDocument/2006/relationships/oleObject" Target="../embeddings/oleObject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1.png"/><Relationship Id="rId2" Type="http://schemas.microsoft.com/office/2007/relationships/media" Target="../media/media5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5.jpeg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11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38.wmf"/><Relationship Id="rId7" Type="http://schemas.openxmlformats.org/officeDocument/2006/relationships/image" Target="../media/image142.w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wmf"/><Relationship Id="rId5" Type="http://schemas.openxmlformats.org/officeDocument/2006/relationships/image" Target="../media/image140.wmf"/><Relationship Id="rId10" Type="http://schemas.openxmlformats.org/officeDocument/2006/relationships/image" Target="../media/image145.jpeg"/><Relationship Id="rId4" Type="http://schemas.openxmlformats.org/officeDocument/2006/relationships/image" Target="../media/image139.wmf"/><Relationship Id="rId9" Type="http://schemas.openxmlformats.org/officeDocument/2006/relationships/image" Target="../media/image14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50.wmf"/><Relationship Id="rId7" Type="http://schemas.openxmlformats.org/officeDocument/2006/relationships/image" Target="../media/image1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1.wmf"/><Relationship Id="rId9" Type="http://schemas.openxmlformats.org/officeDocument/2006/relationships/image" Target="../media/image14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.png"/><Relationship Id="rId2" Type="http://schemas.microsoft.com/office/2007/relationships/media" Target="../media/media7.wma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wma"/><Relationship Id="rId7" Type="http://schemas.openxmlformats.org/officeDocument/2006/relationships/image" Target="../media/image7.png"/><Relationship Id="rId2" Type="http://schemas.microsoft.com/office/2007/relationships/media" Target="../media/media8.wm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wmf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1B30D-D5A3-44CA-9EC8-8C8555565E1A}" type="slidenum">
              <a:rPr lang="hr-HR"/>
              <a:pPr>
                <a:defRPr/>
              </a:pPr>
              <a:t>1</a:t>
            </a:fld>
            <a:endParaRPr lang="hr-HR"/>
          </a:p>
        </p:txBody>
      </p:sp>
      <p:sp>
        <p:nvSpPr>
          <p:cNvPr id="17409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16D653C-23B2-473B-9612-533329551B0C}" type="slidenum">
              <a:rPr lang="hr-HR" sz="1200"/>
              <a:pPr algn="r"/>
              <a:t>1</a:t>
            </a:fld>
            <a:endParaRPr lang="hr-HR" sz="1200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52400" y="1422400"/>
            <a:ext cx="8839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145000"/>
              </a:lnSpc>
              <a:spcBef>
                <a:spcPct val="50000"/>
              </a:spcBef>
            </a:pPr>
            <a:r>
              <a:rPr lang="hr-HR" sz="4000">
                <a:solidFill>
                  <a:schemeClr val="accent2"/>
                </a:solidFill>
                <a:latin typeface="Arial" charset="0"/>
              </a:rPr>
              <a:t>OSNOVE OBLIKOVANJA DETALJA  U DRVENIM KONSTRUKCIJAMA</a:t>
            </a:r>
          </a:p>
        </p:txBody>
      </p:sp>
      <p:pic>
        <p:nvPicPr>
          <p:cNvPr id="2" name="dtaljidk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9308" y="38610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6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5FD15C0-79EC-4E70-9DF0-33AA7FA8D928}" type="slidenum">
              <a:rPr lang="hr-HR"/>
              <a:pPr>
                <a:defRPr/>
              </a:pPr>
              <a:t>10</a:t>
            </a:fld>
            <a:endParaRPr lang="hr-HR"/>
          </a:p>
        </p:txBody>
      </p:sp>
      <p:sp>
        <p:nvSpPr>
          <p:cNvPr id="20481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57C8DF1-1448-4F06-A112-390322A2339B}" type="slidenum">
              <a:rPr lang="hr-HR" sz="1200"/>
              <a:pPr algn="r"/>
              <a:t>10</a:t>
            </a:fld>
            <a:endParaRPr lang="hr-HR" sz="1200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323850" y="4508500"/>
            <a:ext cx="22320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3200">
                <a:solidFill>
                  <a:schemeClr val="accent2"/>
                </a:solidFill>
                <a:latin typeface="Arial" charset="0"/>
              </a:rPr>
              <a:t>METALNI SPOJNI PRIBOR</a:t>
            </a:r>
            <a:endParaRPr lang="en-US" sz="32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725" y="52388"/>
            <a:ext cx="3638550" cy="43132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52388"/>
            <a:ext cx="5073650" cy="40243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8463" y="4457700"/>
            <a:ext cx="1993900" cy="228441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51425" y="4489450"/>
            <a:ext cx="1968500" cy="22526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48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4524375"/>
            <a:ext cx="1882775" cy="22177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detaljdk1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0501" y="28529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37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F0F2A32-B321-4DBA-8742-230568DA2721}" type="slidenum">
              <a:rPr lang="hr-HR"/>
              <a:pPr>
                <a:defRPr/>
              </a:pPr>
              <a:t>11</a:t>
            </a:fld>
            <a:endParaRPr lang="hr-HR"/>
          </a:p>
        </p:txBody>
      </p:sp>
      <p:sp>
        <p:nvSpPr>
          <p:cNvPr id="2150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0669B8F-077D-4181-9828-7787931BC095}" type="slidenum">
              <a:rPr lang="hr-HR" sz="1200"/>
              <a:pPr algn="r"/>
              <a:t>11</a:t>
            </a:fld>
            <a:endParaRPr lang="hr-HR" sz="1200"/>
          </a:p>
        </p:txBody>
      </p:sp>
      <p:pic>
        <p:nvPicPr>
          <p:cNvPr id="21506" name="Picture 7" descr="BeA-HV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" y="44450"/>
            <a:ext cx="5272088" cy="36909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507" name="Picture 8" descr="France 10-11metal side plates k1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6000"/>
          </a:blip>
          <a:srcRect/>
          <a:stretch>
            <a:fillRect/>
          </a:stretch>
        </p:blipFill>
        <p:spPr>
          <a:xfrm>
            <a:off x="5651500" y="115888"/>
            <a:ext cx="3243263" cy="3467100"/>
          </a:xfrm>
          <a:ln w="19050">
            <a:solidFill>
              <a:schemeClr val="accent2"/>
            </a:solidFill>
          </a:ln>
        </p:spPr>
      </p:pic>
      <p:pic>
        <p:nvPicPr>
          <p:cNvPr id="2150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844925"/>
            <a:ext cx="1749425" cy="29686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509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3875088"/>
            <a:ext cx="2990850" cy="29384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510" name="Picture 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3648075"/>
            <a:ext cx="2471737" cy="31813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511" name="Text Box 31"/>
          <p:cNvSpPr txBox="1">
            <a:spLocks noChangeArrowheads="1"/>
          </p:cNvSpPr>
          <p:nvPr/>
        </p:nvSpPr>
        <p:spPr bwMode="auto">
          <a:xfrm rot="-5400000">
            <a:off x="1168400" y="4778375"/>
            <a:ext cx="28829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accent2"/>
                </a:solidFill>
                <a:latin typeface="Arial" charset="0"/>
              </a:rPr>
              <a:t>Hladnooblikovani metalni spojni pribor  i spajala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5456BDA9-9CF0-4CE6-B067-C852294CE6CA}" type="slidenum">
              <a:rPr lang="hr-HR"/>
              <a:pPr>
                <a:defRPr/>
              </a:pPr>
              <a:t>12</a:t>
            </a:fld>
            <a:endParaRPr lang="hr-HR"/>
          </a:p>
        </p:txBody>
      </p:sp>
      <p:sp>
        <p:nvSpPr>
          <p:cNvPr id="2252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1DE5568-A856-410E-BFF3-E732214F3B47}" type="slidenum">
              <a:rPr lang="hr-HR" sz="1200"/>
              <a:pPr algn="r"/>
              <a:t>12</a:t>
            </a:fld>
            <a:endParaRPr lang="hr-HR" sz="1200"/>
          </a:p>
        </p:txBody>
      </p:sp>
      <p:sp>
        <p:nvSpPr>
          <p:cNvPr id="22530" name="Text Box 7"/>
          <p:cNvSpPr txBox="1">
            <a:spLocks noChangeArrowheads="1"/>
          </p:cNvSpPr>
          <p:nvPr/>
        </p:nvSpPr>
        <p:spPr bwMode="auto">
          <a:xfrm>
            <a:off x="179388" y="115888"/>
            <a:ext cx="8640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accent2"/>
                </a:solidFill>
                <a:latin typeface="Arial" charset="0"/>
              </a:rPr>
              <a:t>Vijci za drvo			Vijci za drvo – samonarezni</a:t>
            </a:r>
          </a:p>
        </p:txBody>
      </p:sp>
      <p:pic>
        <p:nvPicPr>
          <p:cNvPr id="2253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692150"/>
            <a:ext cx="3257550" cy="44640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253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854200"/>
            <a:ext cx="2297113" cy="32988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2533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692150"/>
            <a:ext cx="2489200" cy="4470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2534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5300663"/>
            <a:ext cx="3240088" cy="14573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 rot="-5400000">
            <a:off x="510382" y="5357018"/>
            <a:ext cx="2133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Ø</a:t>
            </a:r>
            <a:r>
              <a:rPr lang="hr-HR">
                <a:solidFill>
                  <a:srgbClr val="000000"/>
                </a:solidFill>
                <a:latin typeface="Arial" charset="0"/>
              </a:rPr>
              <a:t>: 4 – 20 mm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536" name="Text Box 15"/>
          <p:cNvSpPr txBox="1">
            <a:spLocks noChangeArrowheads="1"/>
          </p:cNvSpPr>
          <p:nvPr/>
        </p:nvSpPr>
        <p:spPr bwMode="auto">
          <a:xfrm rot="-5400000">
            <a:off x="1797844" y="5382419"/>
            <a:ext cx="21336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Ø</a:t>
            </a:r>
            <a:r>
              <a:rPr lang="hr-HR">
                <a:solidFill>
                  <a:srgbClr val="000000"/>
                </a:solidFill>
                <a:latin typeface="Arial" charset="0"/>
              </a:rPr>
              <a:t>: 3 – 10 mm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537" name="Text Box 16"/>
          <p:cNvSpPr txBox="1">
            <a:spLocks noChangeArrowheads="1"/>
          </p:cNvSpPr>
          <p:nvPr/>
        </p:nvSpPr>
        <p:spPr bwMode="auto">
          <a:xfrm rot="-5400000">
            <a:off x="7508082" y="3124993"/>
            <a:ext cx="2133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Ø</a:t>
            </a:r>
            <a:r>
              <a:rPr lang="hr-HR">
                <a:solidFill>
                  <a:srgbClr val="000000"/>
                </a:solidFill>
                <a:latin typeface="Arial" charset="0"/>
              </a:rPr>
              <a:t>: 3 – 10 mm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538" name="Text Box 17"/>
          <p:cNvSpPr txBox="1">
            <a:spLocks noChangeArrowheads="1"/>
          </p:cNvSpPr>
          <p:nvPr/>
        </p:nvSpPr>
        <p:spPr bwMode="auto">
          <a:xfrm>
            <a:off x="3851275" y="5516563"/>
            <a:ext cx="331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accent2"/>
                </a:solidFill>
                <a:latin typeface="Arial" charset="0"/>
              </a:rPr>
              <a:t>ŠTAPASTA SPAJALA</a:t>
            </a:r>
          </a:p>
        </p:txBody>
      </p:sp>
      <p:sp>
        <p:nvSpPr>
          <p:cNvPr id="22539" name="Text Box 15"/>
          <p:cNvSpPr txBox="1">
            <a:spLocks noChangeArrowheads="1"/>
          </p:cNvSpPr>
          <p:nvPr/>
        </p:nvSpPr>
        <p:spPr bwMode="auto">
          <a:xfrm>
            <a:off x="6484938" y="620713"/>
            <a:ext cx="26590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Ø</a:t>
            </a:r>
            <a:r>
              <a:rPr lang="hr-HR">
                <a:solidFill>
                  <a:srgbClr val="000000"/>
                </a:solidFill>
                <a:latin typeface="Arial" charset="0"/>
              </a:rPr>
              <a:t>: do 12 mm, duljina do 600 mm,</a:t>
            </a:r>
          </a:p>
          <a:p>
            <a:pPr>
              <a:spcBef>
                <a:spcPct val="20000"/>
              </a:spcBef>
            </a:pPr>
            <a:r>
              <a:rPr lang="hr-HR">
                <a:solidFill>
                  <a:srgbClr val="000000"/>
                </a:solidFill>
                <a:latin typeface="Arial" charset="0"/>
              </a:rPr>
              <a:t>Narez: 40 (60)% duljine</a:t>
            </a:r>
            <a:endParaRPr lang="en-US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" name="detaljdk1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400" y="43751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54658BAE-AFC4-4CB9-BCA3-EAD046C71CE3}" type="slidenum">
              <a:rPr lang="hr-HR"/>
              <a:pPr>
                <a:defRPr/>
              </a:pPr>
              <a:t>13</a:t>
            </a:fld>
            <a:endParaRPr lang="hr-HR"/>
          </a:p>
        </p:txBody>
      </p:sp>
      <p:sp>
        <p:nvSpPr>
          <p:cNvPr id="2457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90B8D34-157F-4995-85D0-A26549066C5A}" type="slidenum">
              <a:rPr lang="hr-HR" sz="1200"/>
              <a:pPr algn="r"/>
              <a:t>13</a:t>
            </a:fld>
            <a:endParaRPr lang="hr-HR" sz="1200"/>
          </a:p>
        </p:txBody>
      </p:sp>
      <p:pic>
        <p:nvPicPr>
          <p:cNvPr id="2457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913"/>
            <a:ext cx="5118100" cy="26511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068638"/>
            <a:ext cx="5121275" cy="368458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323850" y="1838325"/>
            <a:ext cx="467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bg2"/>
                </a:solidFill>
                <a:latin typeface="Arial" charset="0"/>
              </a:rPr>
              <a:t>Trnovi</a:t>
            </a:r>
            <a:r>
              <a:rPr lang="en-US" sz="2400">
                <a:solidFill>
                  <a:schemeClr val="bg2"/>
                </a:solidFill>
                <a:latin typeface="Arial" charset="0"/>
              </a:rPr>
              <a:t> </a:t>
            </a:r>
            <a:r>
              <a:rPr lang="hr-HR">
                <a:solidFill>
                  <a:schemeClr val="bg2"/>
                </a:solidFill>
                <a:latin typeface="Arial" charset="0"/>
              </a:rPr>
              <a:t>		</a:t>
            </a:r>
            <a:r>
              <a:rPr lang="en-US">
                <a:solidFill>
                  <a:schemeClr val="bg2"/>
                </a:solidFill>
                <a:latin typeface="Arial" charset="0"/>
              </a:rPr>
              <a:t>Ø</a:t>
            </a:r>
            <a:r>
              <a:rPr lang="hr-HR">
                <a:solidFill>
                  <a:schemeClr val="bg2"/>
                </a:solidFill>
                <a:latin typeface="Arial" charset="0"/>
              </a:rPr>
              <a:t>: (6) 8 – 30 mm</a:t>
            </a: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4581" name="Text Box 11"/>
          <p:cNvSpPr txBox="1">
            <a:spLocks noChangeArrowheads="1"/>
          </p:cNvSpPr>
          <p:nvPr/>
        </p:nvSpPr>
        <p:spPr bwMode="auto">
          <a:xfrm>
            <a:off x="323850" y="3716338"/>
            <a:ext cx="1655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Arial" charset="0"/>
              </a:rPr>
              <a:t>Ø</a:t>
            </a:r>
            <a:r>
              <a:rPr lang="hr-HR">
                <a:solidFill>
                  <a:schemeClr val="bg2"/>
                </a:solidFill>
                <a:latin typeface="Arial" charset="0"/>
              </a:rPr>
              <a:t>: 8 – 30 mm</a:t>
            </a:r>
            <a:endParaRPr lang="en-US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250825" y="3213100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bg2"/>
                </a:solidFill>
                <a:latin typeface="Arial" charset="0"/>
              </a:rPr>
              <a:t>Vijci</a:t>
            </a:r>
          </a:p>
        </p:txBody>
      </p:sp>
      <p:pic>
        <p:nvPicPr>
          <p:cNvPr id="24583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2463" y="44450"/>
            <a:ext cx="2741612" cy="49244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5797550" y="3213100"/>
            <a:ext cx="25908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accent2"/>
                </a:solidFill>
                <a:latin typeface="Arial" charset="0"/>
              </a:rPr>
              <a:t>Posebni                  trnovi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</a:t>
            </a:r>
            <a:endParaRPr lang="hr-HR" sz="24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Ø</a:t>
            </a:r>
            <a:r>
              <a:rPr lang="hr-HR">
                <a:solidFill>
                  <a:srgbClr val="000000"/>
                </a:solidFill>
                <a:latin typeface="Arial" charset="0"/>
              </a:rPr>
              <a:t>: 5 x 73, </a:t>
            </a:r>
          </a:p>
          <a:p>
            <a:pPr>
              <a:spcBef>
                <a:spcPct val="10000"/>
              </a:spcBef>
            </a:pPr>
            <a:r>
              <a:rPr lang="hr-HR">
                <a:solidFill>
                  <a:srgbClr val="000000"/>
                </a:solidFill>
                <a:latin typeface="Arial" charset="0"/>
              </a:rPr>
              <a:t>    7 x 113 mm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585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5059363"/>
            <a:ext cx="2746375" cy="175418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586" name="Line 17"/>
          <p:cNvSpPr>
            <a:spLocks noChangeShapeType="1"/>
          </p:cNvSpPr>
          <p:nvPr/>
        </p:nvSpPr>
        <p:spPr bwMode="auto">
          <a:xfrm>
            <a:off x="5940425" y="4724400"/>
            <a:ext cx="0" cy="7207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sr-Latn-CS"/>
          </a:p>
        </p:txBody>
      </p:sp>
      <p:pic>
        <p:nvPicPr>
          <p:cNvPr id="2" name="detaljdk1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41497" y="99158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435947B-6556-413B-B29E-B502A502043B}" type="slidenum">
              <a:rPr lang="hr-HR"/>
              <a:pPr>
                <a:defRPr/>
              </a:pPr>
              <a:t>14</a:t>
            </a:fld>
            <a:endParaRPr lang="hr-HR"/>
          </a:p>
        </p:txBody>
      </p:sp>
      <p:sp>
        <p:nvSpPr>
          <p:cNvPr id="2662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C8C14B1-3468-4C8F-9A11-D9583F74D809}" type="slidenum">
              <a:rPr lang="hr-HR" sz="1200"/>
              <a:pPr algn="r"/>
              <a:t>14</a:t>
            </a:fld>
            <a:endParaRPr lang="hr-HR" sz="1200"/>
          </a:p>
        </p:txBody>
      </p:sp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252413" y="260350"/>
            <a:ext cx="467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accent2"/>
                </a:solidFill>
                <a:latin typeface="Arial" charset="0"/>
              </a:rPr>
              <a:t>Priključci s utisnutim limovima</a:t>
            </a:r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836613"/>
            <a:ext cx="4283075" cy="29495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860800"/>
            <a:ext cx="4286250" cy="2863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662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849313"/>
            <a:ext cx="4308475" cy="29400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6630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7575" y="3860800"/>
            <a:ext cx="4308475" cy="28892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detaljdk11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163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F94C97C-C7AA-4587-B565-F8FAD04F392A}" type="slidenum">
              <a:rPr lang="hr-HR"/>
              <a:pPr>
                <a:defRPr/>
              </a:pPr>
              <a:t>15</a:t>
            </a:fld>
            <a:endParaRPr lang="hr-HR"/>
          </a:p>
        </p:txBody>
      </p:sp>
      <p:sp>
        <p:nvSpPr>
          <p:cNvPr id="53657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0C33D9E-D63D-4ED2-AA5B-C24066B0B746}" type="slidenum">
              <a:rPr lang="hr-HR" sz="1200"/>
              <a:pPr algn="r"/>
              <a:t>15</a:t>
            </a:fld>
            <a:endParaRPr lang="hr-HR" sz="1200"/>
          </a:p>
        </p:txBody>
      </p:sp>
      <p:grpSp>
        <p:nvGrpSpPr>
          <p:cNvPr id="536578" name="Group 27"/>
          <p:cNvGrpSpPr>
            <a:grpSpLocks/>
          </p:cNvGrpSpPr>
          <p:nvPr/>
        </p:nvGrpSpPr>
        <p:grpSpPr bwMode="auto">
          <a:xfrm>
            <a:off x="396875" y="919163"/>
            <a:ext cx="8496300" cy="5822950"/>
            <a:chOff x="250" y="579"/>
            <a:chExt cx="5352" cy="3668"/>
          </a:xfrm>
        </p:grpSpPr>
        <p:grpSp>
          <p:nvGrpSpPr>
            <p:cNvPr id="536581" name="Group 8"/>
            <p:cNvGrpSpPr>
              <a:grpSpLocks noChangeAspect="1"/>
            </p:cNvGrpSpPr>
            <p:nvPr/>
          </p:nvGrpSpPr>
          <p:grpSpPr bwMode="auto">
            <a:xfrm>
              <a:off x="250" y="579"/>
              <a:ext cx="5352" cy="3668"/>
              <a:chOff x="493" y="1006"/>
              <a:chExt cx="4629" cy="3173"/>
            </a:xfrm>
          </p:grpSpPr>
          <p:pic>
            <p:nvPicPr>
              <p:cNvPr id="536586" name="Picture 9" descr="VerbindingenHout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3" y="1006"/>
                <a:ext cx="4627" cy="3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6587" name="Oval 10"/>
              <p:cNvSpPr>
                <a:spLocks noChangeAspect="1" noChangeArrowheads="1"/>
              </p:cNvSpPr>
              <p:nvPr/>
            </p:nvSpPr>
            <p:spPr bwMode="auto">
              <a:xfrm>
                <a:off x="4340" y="3322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536588" name="Oval 11"/>
              <p:cNvSpPr>
                <a:spLocks noChangeAspect="1" noChangeArrowheads="1"/>
              </p:cNvSpPr>
              <p:nvPr/>
            </p:nvSpPr>
            <p:spPr bwMode="auto">
              <a:xfrm>
                <a:off x="4286" y="1855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536589" name="Oval 12"/>
              <p:cNvSpPr>
                <a:spLocks noChangeAspect="1" noChangeArrowheads="1"/>
              </p:cNvSpPr>
              <p:nvPr/>
            </p:nvSpPr>
            <p:spPr bwMode="auto">
              <a:xfrm>
                <a:off x="2692" y="3354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536590" name="Oval 13"/>
              <p:cNvSpPr>
                <a:spLocks noChangeAspect="1" noChangeArrowheads="1"/>
              </p:cNvSpPr>
              <p:nvPr/>
            </p:nvSpPr>
            <p:spPr bwMode="auto">
              <a:xfrm>
                <a:off x="1747" y="3357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536591" name="Oval 14"/>
              <p:cNvSpPr>
                <a:spLocks noChangeAspect="1" noChangeArrowheads="1"/>
              </p:cNvSpPr>
              <p:nvPr/>
            </p:nvSpPr>
            <p:spPr bwMode="auto">
              <a:xfrm>
                <a:off x="2680" y="1883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536592" name="Oval 15"/>
              <p:cNvSpPr>
                <a:spLocks noChangeAspect="1" noChangeArrowheads="1"/>
              </p:cNvSpPr>
              <p:nvPr/>
            </p:nvSpPr>
            <p:spPr bwMode="auto">
              <a:xfrm>
                <a:off x="3526" y="3337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536593" name="Oval 16"/>
              <p:cNvSpPr>
                <a:spLocks noChangeAspect="1" noChangeArrowheads="1"/>
              </p:cNvSpPr>
              <p:nvPr/>
            </p:nvSpPr>
            <p:spPr bwMode="auto">
              <a:xfrm>
                <a:off x="2706" y="2532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536594" name="Oval 17"/>
              <p:cNvSpPr>
                <a:spLocks noChangeAspect="1" noChangeArrowheads="1"/>
              </p:cNvSpPr>
              <p:nvPr/>
            </p:nvSpPr>
            <p:spPr bwMode="auto">
              <a:xfrm>
                <a:off x="3529" y="2494"/>
                <a:ext cx="782" cy="68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536582" name="Text Box 18"/>
            <p:cNvSpPr txBox="1">
              <a:spLocks noChangeAspect="1" noChangeArrowheads="1"/>
            </p:cNvSpPr>
            <p:nvPr/>
          </p:nvSpPr>
          <p:spPr bwMode="auto">
            <a:xfrm>
              <a:off x="546" y="877"/>
              <a:ext cx="907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>
                  <a:solidFill>
                    <a:srgbClr val="000000"/>
                  </a:solidFill>
                  <a:latin typeface="Arial" charset="0"/>
                </a:rPr>
                <a:t>Geometrija priključka</a:t>
              </a:r>
            </a:p>
          </p:txBody>
        </p:sp>
        <p:sp>
          <p:nvSpPr>
            <p:cNvPr id="536583" name="Text Box 19"/>
            <p:cNvSpPr txBox="1">
              <a:spLocks noChangeAspect="1" noChangeArrowheads="1"/>
            </p:cNvSpPr>
            <p:nvPr/>
          </p:nvSpPr>
          <p:spPr bwMode="auto">
            <a:xfrm>
              <a:off x="1633" y="731"/>
              <a:ext cx="2011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r-HR" sz="1600">
                  <a:solidFill>
                    <a:srgbClr val="000000"/>
                  </a:solidFill>
                  <a:latin typeface="Arial" charset="0"/>
                </a:rPr>
                <a:t>Osne sile</a:t>
              </a:r>
            </a:p>
          </p:txBody>
        </p:sp>
        <p:sp>
          <p:nvSpPr>
            <p:cNvPr id="536584" name="Text Box 20"/>
            <p:cNvSpPr txBox="1">
              <a:spLocks noChangeAspect="1" noChangeArrowheads="1"/>
            </p:cNvSpPr>
            <p:nvPr/>
          </p:nvSpPr>
          <p:spPr bwMode="auto">
            <a:xfrm>
              <a:off x="3765" y="731"/>
              <a:ext cx="862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54000" rIns="54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solidFill>
                    <a:srgbClr val="000000"/>
                  </a:solidFill>
                  <a:latin typeface="Arial" charset="0"/>
                </a:rPr>
                <a:t>Poprečne sile</a:t>
              </a:r>
            </a:p>
          </p:txBody>
        </p:sp>
        <p:sp>
          <p:nvSpPr>
            <p:cNvPr id="536585" name="Text Box 21"/>
            <p:cNvSpPr txBox="1">
              <a:spLocks noChangeAspect="1" noChangeArrowheads="1"/>
            </p:cNvSpPr>
            <p:nvPr/>
          </p:nvSpPr>
          <p:spPr bwMode="auto">
            <a:xfrm>
              <a:off x="4808" y="713"/>
              <a:ext cx="635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solidFill>
                    <a:srgbClr val="000000"/>
                  </a:solidFill>
                  <a:latin typeface="Arial" charset="0"/>
                </a:rPr>
                <a:t>Moment</a:t>
              </a:r>
            </a:p>
          </p:txBody>
        </p:sp>
      </p:grpSp>
      <p:sp>
        <p:nvSpPr>
          <p:cNvPr id="536579" name="Text Box 25"/>
          <p:cNvSpPr txBox="1">
            <a:spLocks noChangeArrowheads="1"/>
          </p:cNvSpPr>
          <p:nvPr/>
        </p:nvSpPr>
        <p:spPr bwMode="auto">
          <a:xfrm>
            <a:off x="179388" y="115888"/>
            <a:ext cx="8785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3200">
                <a:solidFill>
                  <a:schemeClr val="accent2"/>
                </a:solidFill>
                <a:latin typeface="Arial" charset="0"/>
              </a:rPr>
              <a:t>Podjela priključaka prema geometriji i prijenosu</a:t>
            </a:r>
          </a:p>
        </p:txBody>
      </p:sp>
      <p:sp>
        <p:nvSpPr>
          <p:cNvPr id="536580" name="Rectangle 26"/>
          <p:cNvSpPr>
            <a:spLocks noChangeArrowheads="1"/>
          </p:cNvSpPr>
          <p:nvPr/>
        </p:nvSpPr>
        <p:spPr bwMode="auto">
          <a:xfrm>
            <a:off x="395288" y="908050"/>
            <a:ext cx="8497887" cy="58340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6596" name="Text Box 20"/>
          <p:cNvSpPr txBox="1">
            <a:spLocks noChangeArrowheads="1"/>
          </p:cNvSpPr>
          <p:nvPr/>
        </p:nvSpPr>
        <p:spPr bwMode="auto">
          <a:xfrm>
            <a:off x="755650" y="3206750"/>
            <a:ext cx="15128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>
                <a:solidFill>
                  <a:schemeClr val="accent2"/>
                </a:solidFill>
                <a:latin typeface="Arial" charset="0"/>
              </a:rPr>
              <a:t>dužni</a:t>
            </a:r>
          </a:p>
        </p:txBody>
      </p:sp>
      <p:sp>
        <p:nvSpPr>
          <p:cNvPr id="536597" name="Text Box 21"/>
          <p:cNvSpPr txBox="1">
            <a:spLocks noChangeArrowheads="1"/>
          </p:cNvSpPr>
          <p:nvPr/>
        </p:nvSpPr>
        <p:spPr bwMode="auto">
          <a:xfrm>
            <a:off x="755650" y="3716338"/>
            <a:ext cx="15128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>
                <a:solidFill>
                  <a:schemeClr val="accent2"/>
                </a:solidFill>
                <a:latin typeface="Arial" charset="0"/>
              </a:rPr>
              <a:t>kutni</a:t>
            </a:r>
          </a:p>
        </p:txBody>
      </p:sp>
      <p:sp>
        <p:nvSpPr>
          <p:cNvPr id="536598" name="Text Box 22"/>
          <p:cNvSpPr txBox="1">
            <a:spLocks noChangeArrowheads="1"/>
          </p:cNvSpPr>
          <p:nvPr/>
        </p:nvSpPr>
        <p:spPr bwMode="auto">
          <a:xfrm>
            <a:off x="755650" y="5176838"/>
            <a:ext cx="15128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>
                <a:solidFill>
                  <a:schemeClr val="accent2"/>
                </a:solidFill>
                <a:latin typeface="Arial" charset="0"/>
              </a:rPr>
              <a:t>kutni</a:t>
            </a:r>
          </a:p>
        </p:txBody>
      </p:sp>
      <p:pic>
        <p:nvPicPr>
          <p:cNvPr id="2" name="detaljdk11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814" y="20335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1073D5A-1552-47C8-9249-D3EC2FDD0933}" type="slidenum">
              <a:rPr lang="hr-HR"/>
              <a:pPr>
                <a:defRPr/>
              </a:pPr>
              <a:t>16</a:t>
            </a:fld>
            <a:endParaRPr lang="hr-HR"/>
          </a:p>
        </p:txBody>
      </p:sp>
      <p:sp>
        <p:nvSpPr>
          <p:cNvPr id="53760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6179F20-CB81-4264-843D-B0D91D06A28C}" type="slidenum">
              <a:rPr lang="hr-HR" sz="1200"/>
              <a:pPr algn="r"/>
              <a:t>16</a:t>
            </a:fld>
            <a:endParaRPr lang="hr-HR" sz="1200"/>
          </a:p>
        </p:txBody>
      </p:sp>
      <p:sp>
        <p:nvSpPr>
          <p:cNvPr id="537602" name="Text Box 17"/>
          <p:cNvSpPr txBox="1">
            <a:spLocks noChangeArrowheads="1"/>
          </p:cNvSpPr>
          <p:nvPr/>
        </p:nvSpPr>
        <p:spPr bwMode="auto">
          <a:xfrm rot="-5400000">
            <a:off x="-1009649" y="3822700"/>
            <a:ext cx="38147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r-HR" sz="3200" dirty="0">
                <a:solidFill>
                  <a:schemeClr val="accent2"/>
                </a:solidFill>
                <a:latin typeface="Tahoma" pitchFamily="34" charset="0"/>
              </a:rPr>
              <a:t>Prijenos osnih sila</a:t>
            </a:r>
          </a:p>
        </p:txBody>
      </p:sp>
      <p:grpSp>
        <p:nvGrpSpPr>
          <p:cNvPr id="537603" name="Group 22"/>
          <p:cNvGrpSpPr>
            <a:grpSpLocks noChangeAspect="1"/>
          </p:cNvGrpSpPr>
          <p:nvPr/>
        </p:nvGrpSpPr>
        <p:grpSpPr bwMode="auto">
          <a:xfrm>
            <a:off x="1403350" y="77788"/>
            <a:ext cx="3709988" cy="6692900"/>
            <a:chOff x="385" y="709"/>
            <a:chExt cx="1986" cy="3583"/>
          </a:xfrm>
        </p:grpSpPr>
        <p:pic>
          <p:nvPicPr>
            <p:cNvPr id="537609" name="Picture 2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" y="3031"/>
              <a:ext cx="1983" cy="1261"/>
            </a:xfrm>
            <a:prstGeom prst="rect">
              <a:avLst/>
            </a:prstGeom>
            <a:noFill/>
            <a:ln w="19050">
              <a:solidFill>
                <a:srgbClr val="CC3300"/>
              </a:solidFill>
              <a:miter lim="800000"/>
              <a:headEnd/>
              <a:tailEnd/>
            </a:ln>
          </p:spPr>
        </p:pic>
        <p:pic>
          <p:nvPicPr>
            <p:cNvPr id="537610" name="Picture 2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" y="2009"/>
              <a:ext cx="1986" cy="968"/>
            </a:xfrm>
            <a:prstGeom prst="rect">
              <a:avLst/>
            </a:prstGeom>
            <a:noFill/>
            <a:ln w="19050">
              <a:solidFill>
                <a:srgbClr val="CC3300"/>
              </a:solidFill>
              <a:miter lim="800000"/>
              <a:headEnd/>
              <a:tailEnd/>
            </a:ln>
          </p:spPr>
        </p:pic>
        <p:grpSp>
          <p:nvGrpSpPr>
            <p:cNvPr id="537611" name="Group 25"/>
            <p:cNvGrpSpPr>
              <a:grpSpLocks noChangeAspect="1"/>
            </p:cNvGrpSpPr>
            <p:nvPr/>
          </p:nvGrpSpPr>
          <p:grpSpPr bwMode="auto">
            <a:xfrm>
              <a:off x="385" y="709"/>
              <a:ext cx="1983" cy="1261"/>
              <a:chOff x="385" y="1706"/>
              <a:chExt cx="1983" cy="1261"/>
            </a:xfrm>
          </p:grpSpPr>
          <p:pic>
            <p:nvPicPr>
              <p:cNvPr id="537612" name="Picture 2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85" y="1706"/>
                <a:ext cx="1983" cy="1261"/>
              </a:xfrm>
              <a:prstGeom prst="rect">
                <a:avLst/>
              </a:prstGeom>
              <a:noFill/>
              <a:ln w="19050">
                <a:solidFill>
                  <a:srgbClr val="CC3300"/>
                </a:solidFill>
                <a:miter lim="800000"/>
                <a:headEnd/>
                <a:tailEnd/>
              </a:ln>
            </p:spPr>
          </p:pic>
          <p:sp>
            <p:nvSpPr>
              <p:cNvPr id="537613" name="Oval 27"/>
              <p:cNvSpPr>
                <a:spLocks noChangeAspect="1" noChangeArrowheads="1"/>
              </p:cNvSpPr>
              <p:nvPr/>
            </p:nvSpPr>
            <p:spPr bwMode="auto">
              <a:xfrm>
                <a:off x="1876" y="1968"/>
                <a:ext cx="340" cy="340"/>
              </a:xfrm>
              <a:prstGeom prst="ellips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7604" name="Group 32"/>
          <p:cNvGrpSpPr>
            <a:grpSpLocks/>
          </p:cNvGrpSpPr>
          <p:nvPr/>
        </p:nvGrpSpPr>
        <p:grpSpPr bwMode="auto">
          <a:xfrm>
            <a:off x="5435600" y="115888"/>
            <a:ext cx="3459163" cy="6599237"/>
            <a:chOff x="3560" y="73"/>
            <a:chExt cx="2179" cy="4157"/>
          </a:xfrm>
        </p:grpSpPr>
        <p:grpSp>
          <p:nvGrpSpPr>
            <p:cNvPr id="537605" name="Group 28"/>
            <p:cNvGrpSpPr>
              <a:grpSpLocks/>
            </p:cNvGrpSpPr>
            <p:nvPr/>
          </p:nvGrpSpPr>
          <p:grpSpPr bwMode="auto">
            <a:xfrm>
              <a:off x="3571" y="1273"/>
              <a:ext cx="2163" cy="2957"/>
              <a:chOff x="3571" y="1273"/>
              <a:chExt cx="2163" cy="2957"/>
            </a:xfrm>
          </p:grpSpPr>
          <p:pic>
            <p:nvPicPr>
              <p:cNvPr id="537607" name="Picture 29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572" y="1273"/>
                <a:ext cx="2155" cy="1408"/>
              </a:xfrm>
              <a:prstGeom prst="rect">
                <a:avLst/>
              </a:prstGeom>
              <a:noFill/>
              <a:ln w="19050">
                <a:solidFill>
                  <a:srgbClr val="CC3300"/>
                </a:solidFill>
                <a:miter lim="800000"/>
                <a:headEnd/>
                <a:tailEnd/>
              </a:ln>
            </p:spPr>
          </p:pic>
          <p:pic>
            <p:nvPicPr>
              <p:cNvPr id="537608" name="Picture 30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571" y="2750"/>
                <a:ext cx="2163" cy="1480"/>
              </a:xfrm>
              <a:prstGeom prst="rect">
                <a:avLst/>
              </a:prstGeom>
              <a:noFill/>
              <a:ln w="19050">
                <a:solidFill>
                  <a:srgbClr val="CC3300"/>
                </a:solidFill>
                <a:miter lim="800000"/>
                <a:headEnd/>
                <a:tailEnd/>
              </a:ln>
            </p:spPr>
          </p:pic>
        </p:grpSp>
        <p:pic>
          <p:nvPicPr>
            <p:cNvPr id="537606" name="Picture 3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60" y="73"/>
              <a:ext cx="2179" cy="1084"/>
            </a:xfrm>
            <a:prstGeom prst="rect">
              <a:avLst/>
            </a:prstGeom>
            <a:noFill/>
            <a:ln w="19050">
              <a:solidFill>
                <a:srgbClr val="CC3300"/>
              </a:solidFill>
              <a:miter lim="800000"/>
              <a:headEnd/>
              <a:tailEnd/>
            </a:ln>
          </p:spPr>
        </p:pic>
      </p:grpSp>
      <p:pic>
        <p:nvPicPr>
          <p:cNvPr id="2" name="detaljdk1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213" y="5671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37B0D1BF-C596-4226-B106-84CD5770E16A}" type="slidenum">
              <a:rPr lang="hr-HR"/>
              <a:pPr>
                <a:defRPr/>
              </a:pPr>
              <a:t>17</a:t>
            </a:fld>
            <a:endParaRPr lang="hr-HR"/>
          </a:p>
        </p:txBody>
      </p:sp>
      <p:sp>
        <p:nvSpPr>
          <p:cNvPr id="53862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2B29D33-B382-4D15-B8B4-9C37F93BB6DA}" type="slidenum">
              <a:rPr lang="hr-HR" sz="1200"/>
              <a:pPr algn="r"/>
              <a:t>17</a:t>
            </a:fld>
            <a:endParaRPr lang="hr-HR" sz="1200"/>
          </a:p>
        </p:txBody>
      </p:sp>
      <p:grpSp>
        <p:nvGrpSpPr>
          <p:cNvPr id="538626" name="Group 14"/>
          <p:cNvGrpSpPr>
            <a:grpSpLocks noChangeAspect="1"/>
          </p:cNvGrpSpPr>
          <p:nvPr/>
        </p:nvGrpSpPr>
        <p:grpSpPr bwMode="auto">
          <a:xfrm>
            <a:off x="1249363" y="80963"/>
            <a:ext cx="3530600" cy="6680200"/>
            <a:chOff x="385" y="618"/>
            <a:chExt cx="1941" cy="3674"/>
          </a:xfrm>
        </p:grpSpPr>
        <p:pic>
          <p:nvPicPr>
            <p:cNvPr id="538630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" y="1930"/>
              <a:ext cx="1934" cy="1079"/>
            </a:xfrm>
            <a:prstGeom prst="rect">
              <a:avLst/>
            </a:prstGeom>
            <a:noFill/>
            <a:ln w="19050">
              <a:solidFill>
                <a:srgbClr val="CC3300"/>
              </a:solidFill>
              <a:miter lim="800000"/>
              <a:headEnd/>
              <a:tailEnd/>
            </a:ln>
          </p:spPr>
        </p:pic>
        <p:pic>
          <p:nvPicPr>
            <p:cNvPr id="538631" name="Picture 1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" y="618"/>
              <a:ext cx="1931" cy="1248"/>
            </a:xfrm>
            <a:prstGeom prst="rect">
              <a:avLst/>
            </a:prstGeom>
            <a:noFill/>
            <a:ln w="19050">
              <a:solidFill>
                <a:srgbClr val="CC3300"/>
              </a:solidFill>
              <a:miter lim="800000"/>
              <a:headEnd/>
              <a:tailEnd/>
            </a:ln>
          </p:spPr>
        </p:pic>
        <p:pic>
          <p:nvPicPr>
            <p:cNvPr id="538632" name="Picture 1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5" y="3076"/>
              <a:ext cx="1941" cy="1216"/>
            </a:xfrm>
            <a:prstGeom prst="rect">
              <a:avLst/>
            </a:prstGeom>
            <a:noFill/>
            <a:ln w="19050">
              <a:solidFill>
                <a:srgbClr val="CC3300"/>
              </a:solidFill>
              <a:miter lim="800000"/>
              <a:headEnd/>
              <a:tailEnd/>
            </a:ln>
          </p:spPr>
        </p:pic>
      </p:grpSp>
      <p:pic>
        <p:nvPicPr>
          <p:cNvPr id="538627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115888"/>
            <a:ext cx="3311525" cy="33274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538628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1088" y="3597275"/>
            <a:ext cx="4217987" cy="320675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538629" name="Text Box 20"/>
          <p:cNvSpPr txBox="1">
            <a:spLocks noChangeArrowheads="1"/>
          </p:cNvSpPr>
          <p:nvPr/>
        </p:nvSpPr>
        <p:spPr bwMode="auto">
          <a:xfrm rot="-5400000">
            <a:off x="-1081087" y="3822700"/>
            <a:ext cx="3814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r-HR" sz="3200">
                <a:solidFill>
                  <a:schemeClr val="accent2"/>
                </a:solidFill>
                <a:latin typeface="Tahoma" pitchFamily="34" charset="0"/>
              </a:rPr>
              <a:t>Prijenos osnih sila</a:t>
            </a:r>
          </a:p>
        </p:txBody>
      </p:sp>
      <p:pic>
        <p:nvPicPr>
          <p:cNvPr id="2" name="detaljdk11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775" y="60594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9B44C89-79B6-4564-A59F-AF2648C17C58}" type="slidenum">
              <a:rPr lang="hr-HR"/>
              <a:pPr>
                <a:defRPr/>
              </a:pPr>
              <a:t>18</a:t>
            </a:fld>
            <a:endParaRPr lang="hr-HR"/>
          </a:p>
        </p:txBody>
      </p:sp>
      <p:sp>
        <p:nvSpPr>
          <p:cNvPr id="54067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8620FC4-25B6-4AD5-8C4D-C6D7D97B6CB5}" type="slidenum">
              <a:rPr lang="hr-HR" sz="1200"/>
              <a:pPr algn="r"/>
              <a:t>18</a:t>
            </a:fld>
            <a:endParaRPr lang="hr-HR" sz="1200"/>
          </a:p>
        </p:txBody>
      </p:sp>
      <p:pic>
        <p:nvPicPr>
          <p:cNvPr id="54067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538" y="2646363"/>
            <a:ext cx="3606800" cy="33750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067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325" y="709613"/>
            <a:ext cx="3879850" cy="2647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0676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688" y="3440113"/>
            <a:ext cx="3900487" cy="25638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0677" name="Text Box 19"/>
          <p:cNvSpPr txBox="1">
            <a:spLocks noChangeArrowheads="1"/>
          </p:cNvSpPr>
          <p:nvPr/>
        </p:nvSpPr>
        <p:spPr bwMode="auto">
          <a:xfrm rot="-5400000">
            <a:off x="-1081087" y="3822700"/>
            <a:ext cx="3814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r-HR" sz="3200">
                <a:solidFill>
                  <a:schemeClr val="accent2"/>
                </a:solidFill>
                <a:latin typeface="Tahoma" pitchFamily="34" charset="0"/>
              </a:rPr>
              <a:t>Prijenos osnih sila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40E14E20-3E93-4E7B-A3FE-8D0CD37FB9A0}" type="slidenum">
              <a:rPr lang="hr-HR"/>
              <a:pPr>
                <a:defRPr/>
              </a:pPr>
              <a:t>19</a:t>
            </a:fld>
            <a:endParaRPr lang="hr-HR"/>
          </a:p>
        </p:txBody>
      </p:sp>
      <p:sp>
        <p:nvSpPr>
          <p:cNvPr id="54374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6A810CB-6E16-4233-B662-2FF4F61BBA8C}" type="slidenum">
              <a:rPr lang="hr-HR" sz="1200"/>
              <a:pPr algn="r"/>
              <a:t>19</a:t>
            </a:fld>
            <a:endParaRPr lang="hr-HR" sz="1200"/>
          </a:p>
        </p:txBody>
      </p:sp>
      <p:sp>
        <p:nvSpPr>
          <p:cNvPr id="543746" name="Text Box 2"/>
          <p:cNvSpPr txBox="1">
            <a:spLocks noChangeArrowheads="1"/>
          </p:cNvSpPr>
          <p:nvPr/>
        </p:nvSpPr>
        <p:spPr bwMode="auto">
          <a:xfrm rot="-5400000">
            <a:off x="-1693862" y="3498850"/>
            <a:ext cx="4176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r-HR" sz="3200">
                <a:solidFill>
                  <a:schemeClr val="accent2"/>
                </a:solidFill>
                <a:latin typeface="Tahoma" pitchFamily="34" charset="0"/>
              </a:rPr>
              <a:t>Prijenos poprečne sile</a:t>
            </a:r>
          </a:p>
        </p:txBody>
      </p:sp>
      <p:pic>
        <p:nvPicPr>
          <p:cNvPr id="54374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333375"/>
            <a:ext cx="1760537" cy="48990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37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8425" y="3573463"/>
            <a:ext cx="2695575" cy="2057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374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5445125"/>
            <a:ext cx="1968500" cy="12620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3750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3213" y="3573463"/>
            <a:ext cx="1701800" cy="2387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3751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582988"/>
            <a:ext cx="1706562" cy="20494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3752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5718175"/>
            <a:ext cx="1709737" cy="11017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3753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3663" y="5721350"/>
            <a:ext cx="1419225" cy="1117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3754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43213" y="333375"/>
            <a:ext cx="6027737" cy="30654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detaljdk11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775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677BECC-C21C-4CB0-8FD0-6F055666A144}" type="slidenum">
              <a:rPr lang="hr-HR"/>
              <a:pPr>
                <a:defRPr/>
              </a:pPr>
              <a:t>2</a:t>
            </a:fld>
            <a:endParaRPr lang="hr-HR"/>
          </a:p>
        </p:txBody>
      </p:sp>
      <p:sp>
        <p:nvSpPr>
          <p:cNvPr id="529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smtClean="0">
                <a:solidFill>
                  <a:schemeClr val="accent2"/>
                </a:solidFill>
                <a:latin typeface="Arial" charset="0"/>
              </a:rPr>
              <a:t>Zadaća priključaka / spojeva u drvenim konstrukcijama</a:t>
            </a:r>
          </a:p>
        </p:txBody>
      </p:sp>
      <p:sp>
        <p:nvSpPr>
          <p:cNvPr id="529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326437" cy="4267200"/>
          </a:xfrm>
        </p:spPr>
        <p:txBody>
          <a:bodyPr/>
          <a:lstStyle/>
          <a:p>
            <a:pPr>
              <a:lnSpc>
                <a:spcPct val="115000"/>
              </a:lnSpc>
              <a:buFontTx/>
              <a:buChar char="•"/>
            </a:pPr>
            <a:r>
              <a:rPr lang="hr-HR" sz="2200" dirty="0" smtClean="0">
                <a:latin typeface="Arial" charset="0"/>
              </a:rPr>
              <a:t>Ponašanje </a:t>
            </a:r>
            <a:r>
              <a:rPr lang="sr-Latn-CS" sz="2200" dirty="0" smtClean="0">
                <a:latin typeface="Arial" charset="0"/>
              </a:rPr>
              <a:t>izvedenog priključka mora odgovarati statičkim i </a:t>
            </a:r>
            <a:r>
              <a:rPr lang="sr-Latn-CS" sz="2200" dirty="0" err="1" smtClean="0">
                <a:latin typeface="Arial" charset="0"/>
              </a:rPr>
              <a:t>kinematskim</a:t>
            </a:r>
            <a:r>
              <a:rPr lang="sr-Latn-CS" sz="2200" dirty="0" smtClean="0">
                <a:latin typeface="Arial" charset="0"/>
              </a:rPr>
              <a:t> zahtjevima u skladu s kojima je projektiran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lang="sr-Latn-CS" sz="2200" dirty="0" smtClean="0">
                <a:solidFill>
                  <a:schemeClr val="accent2"/>
                </a:solidFill>
                <a:latin typeface="Arial" charset="0"/>
              </a:rPr>
              <a:t>Zglobni priključci</a:t>
            </a:r>
            <a:r>
              <a:rPr lang="sr-Latn-CS" sz="2200" dirty="0" smtClean="0">
                <a:latin typeface="Arial" charset="0"/>
              </a:rPr>
              <a:t> </a:t>
            </a:r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sr-Latn-CS" sz="2000" dirty="0" smtClean="0">
                <a:latin typeface="Arial" charset="0"/>
              </a:rPr>
              <a:t>Popustljivi </a:t>
            </a:r>
            <a:r>
              <a:rPr lang="sr-Latn-CS" sz="2000" dirty="0" err="1" smtClean="0">
                <a:latin typeface="Arial" charset="0"/>
              </a:rPr>
              <a:t>piključci</a:t>
            </a:r>
            <a:endParaRPr lang="sr-Latn-CS" sz="2000" dirty="0" smtClean="0">
              <a:latin typeface="Arial" charset="0"/>
            </a:endParaRPr>
          </a:p>
          <a:p>
            <a:pPr lvl="2">
              <a:lnSpc>
                <a:spcPct val="115000"/>
              </a:lnSpc>
              <a:buFontTx/>
              <a:buChar char="•"/>
            </a:pPr>
            <a:r>
              <a:rPr lang="sr-Latn-CS" sz="2000" dirty="0" smtClean="0">
                <a:latin typeface="Arial" charset="0"/>
              </a:rPr>
              <a:t>ne prihvaćaju moment savijanja i omogućavaju relativnu rotaciju elementa</a:t>
            </a:r>
            <a:r>
              <a:rPr lang="sr-Latn-CS" sz="2200" dirty="0" smtClean="0">
                <a:latin typeface="Arial" charset="0"/>
              </a:rPr>
              <a:t> 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lang="sr-Latn-CS" sz="2200" dirty="0" err="1" smtClean="0">
                <a:solidFill>
                  <a:schemeClr val="accent2"/>
                </a:solidFill>
                <a:latin typeface="Arial" charset="0"/>
              </a:rPr>
              <a:t>Upeti</a:t>
            </a:r>
            <a:r>
              <a:rPr lang="sr-Latn-CS" sz="2200" dirty="0" smtClean="0">
                <a:solidFill>
                  <a:schemeClr val="accent2"/>
                </a:solidFill>
                <a:latin typeface="Arial" charset="0"/>
              </a:rPr>
              <a:t> priključci</a:t>
            </a:r>
            <a:r>
              <a:rPr lang="sr-Latn-CS" sz="2200" dirty="0" smtClean="0">
                <a:latin typeface="Arial" charset="0"/>
              </a:rPr>
              <a:t> </a:t>
            </a:r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sr-Latn-CS" sz="2200" dirty="0" smtClean="0">
                <a:latin typeface="Arial" charset="0"/>
              </a:rPr>
              <a:t>Kruti priključci</a:t>
            </a:r>
          </a:p>
          <a:p>
            <a:pPr lvl="2">
              <a:lnSpc>
                <a:spcPct val="115000"/>
              </a:lnSpc>
              <a:buFontTx/>
              <a:buChar char="•"/>
            </a:pPr>
            <a:r>
              <a:rPr lang="sr-Latn-CS" sz="2000" dirty="0" smtClean="0">
                <a:latin typeface="Arial" charset="0"/>
              </a:rPr>
              <a:t>prihvaćaju moment savijanja i sprečavaju / uglavnom sprečavaju relativnu rotaciju elemenata</a:t>
            </a:r>
            <a:endParaRPr lang="hr-HR" sz="2000" dirty="0" smtClean="0">
              <a:latin typeface="Arial" charset="0"/>
            </a:endParaRPr>
          </a:p>
        </p:txBody>
      </p:sp>
      <p:pic>
        <p:nvPicPr>
          <p:cNvPr id="2" name="detaljidk1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414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4914538-E4BD-41EA-B00C-613C984DEBEB}" type="slidenum">
              <a:rPr lang="hr-HR"/>
              <a:pPr>
                <a:defRPr/>
              </a:pPr>
              <a:t>20</a:t>
            </a:fld>
            <a:endParaRPr lang="hr-HR"/>
          </a:p>
        </p:txBody>
      </p:sp>
      <p:sp>
        <p:nvSpPr>
          <p:cNvPr id="54681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DDB5B16-44C3-4506-B50D-BC81CC9F8741}" type="slidenum">
              <a:rPr lang="hr-HR" sz="1200"/>
              <a:pPr algn="r"/>
              <a:t>20</a:t>
            </a:fld>
            <a:endParaRPr lang="hr-HR" sz="1200"/>
          </a:p>
        </p:txBody>
      </p:sp>
      <p:sp>
        <p:nvSpPr>
          <p:cNvPr id="546818" name="Text Box 2"/>
          <p:cNvSpPr txBox="1">
            <a:spLocks noChangeArrowheads="1"/>
          </p:cNvSpPr>
          <p:nvPr/>
        </p:nvSpPr>
        <p:spPr bwMode="auto">
          <a:xfrm rot="-5400000">
            <a:off x="-1293813" y="3967163"/>
            <a:ext cx="3529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r-HR" sz="3200">
                <a:solidFill>
                  <a:schemeClr val="accent2"/>
                </a:solidFill>
                <a:latin typeface="Tahoma" pitchFamily="34" charset="0"/>
              </a:rPr>
              <a:t>Prijenos momenta</a:t>
            </a:r>
          </a:p>
        </p:txBody>
      </p:sp>
      <p:pic>
        <p:nvPicPr>
          <p:cNvPr id="54681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88913"/>
            <a:ext cx="3282950" cy="29495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188913"/>
            <a:ext cx="4678363" cy="23526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2708275"/>
            <a:ext cx="4686300" cy="119538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5043488"/>
            <a:ext cx="2349500" cy="1625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3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1550" y="3257550"/>
            <a:ext cx="2263775" cy="16843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4" name="Picture 14" descr="P101004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6750" y="4051300"/>
            <a:ext cx="2019300" cy="269081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5" name="Picture 16" descr="P101004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4076700"/>
            <a:ext cx="2339975" cy="17557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6" name="Picture 17" descr="P101004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64163" y="5656263"/>
            <a:ext cx="1562100" cy="10747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46827" name="Picture 18" descr="P101003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29000" y="5354638"/>
            <a:ext cx="1828800" cy="1371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detaljdk11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632" y="20943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48942-7FEC-467B-BB6A-175963352F04}" type="slidenum">
              <a:rPr lang="hr-HR"/>
              <a:pPr>
                <a:defRPr/>
              </a:pPr>
              <a:t>21</a:t>
            </a:fld>
            <a:endParaRPr lang="hr-HR"/>
          </a:p>
        </p:txBody>
      </p:sp>
      <p:sp>
        <p:nvSpPr>
          <p:cNvPr id="549889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FEE8310-044F-4C0A-8C49-83610091E506}" type="slidenum">
              <a:rPr lang="hr-HR" sz="1200"/>
              <a:pPr algn="r"/>
              <a:t>21</a:t>
            </a:fld>
            <a:endParaRPr lang="hr-HR" sz="1200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79388" y="1189038"/>
            <a:ext cx="88392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hr-HR" sz="5400">
                <a:solidFill>
                  <a:schemeClr val="accent2"/>
                </a:solidFill>
                <a:latin typeface="Arial" charset="0"/>
              </a:rPr>
              <a:t>Priključci sekundarnih  greda na glavne grede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FC376EB1-2F0E-431E-A2A6-940C11D36F7F}" type="slidenum">
              <a:rPr lang="hr-HR"/>
              <a:pPr>
                <a:defRPr/>
              </a:pPr>
              <a:t>22</a:t>
            </a:fld>
            <a:endParaRPr lang="hr-HR"/>
          </a:p>
        </p:txBody>
      </p:sp>
      <p:sp>
        <p:nvSpPr>
          <p:cNvPr id="55091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A362EAC-F98D-4780-ABB1-31AB14C1F46E}" type="slidenum">
              <a:rPr lang="hr-HR" sz="1200"/>
              <a:pPr algn="r"/>
              <a:t>22</a:t>
            </a:fld>
            <a:endParaRPr lang="hr-HR" sz="1200"/>
          </a:p>
        </p:txBody>
      </p:sp>
      <p:sp>
        <p:nvSpPr>
          <p:cNvPr id="550914" name="Text Box 12"/>
          <p:cNvSpPr txBox="1">
            <a:spLocks noChangeArrowheads="1"/>
          </p:cNvSpPr>
          <p:nvPr/>
        </p:nvSpPr>
        <p:spPr bwMode="auto">
          <a:xfrm>
            <a:off x="533400" y="404813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Priključci sekundarnih greda na glavne grede                  –  tipski hladnooblikovani metalni spojni pribor</a:t>
            </a:r>
            <a:endParaRPr lang="hr-HR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550915" name="Picture 13" descr="4 obr"/>
          <p:cNvPicPr>
            <a:picLocks noChangeAspect="1" noChangeArrowheads="1"/>
          </p:cNvPicPr>
          <p:nvPr/>
        </p:nvPicPr>
        <p:blipFill>
          <a:blip r:embed="rId4"/>
          <a:srcRect l="2467" r="822"/>
          <a:stretch>
            <a:fillRect/>
          </a:stretch>
        </p:blipFill>
        <p:spPr bwMode="auto">
          <a:xfrm>
            <a:off x="611188" y="1773238"/>
            <a:ext cx="7607300" cy="22780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50916" name="Text Box 17"/>
          <p:cNvSpPr txBox="1">
            <a:spLocks noChangeArrowheads="1"/>
          </p:cNvSpPr>
          <p:nvPr/>
        </p:nvSpPr>
        <p:spPr bwMode="auto">
          <a:xfrm>
            <a:off x="5651500" y="1755775"/>
            <a:ext cx="2592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hr-HR" sz="1400">
                <a:solidFill>
                  <a:schemeClr val="accent2"/>
                </a:solidFill>
                <a:latin typeface="Arial" charset="0"/>
              </a:rPr>
              <a:t>Priključak upuštanjem I-grede</a:t>
            </a:r>
          </a:p>
        </p:txBody>
      </p:sp>
      <p:pic>
        <p:nvPicPr>
          <p:cNvPr id="550917" name="Picture 8" descr="STR 99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149725"/>
            <a:ext cx="5035550" cy="18970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50918" name="Text Box 19"/>
          <p:cNvSpPr txBox="1">
            <a:spLocks noChangeArrowheads="1"/>
          </p:cNvSpPr>
          <p:nvPr/>
        </p:nvSpPr>
        <p:spPr bwMode="auto">
          <a:xfrm>
            <a:off x="179388" y="3771900"/>
            <a:ext cx="8208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hr-HR" sz="1400">
                <a:solidFill>
                  <a:schemeClr val="accent2"/>
                </a:solidFill>
                <a:latin typeface="Arial" charset="0"/>
              </a:rPr>
              <a:t>          Priključak upuštanjem	                   Priključak nalijeganjem</a:t>
            </a:r>
          </a:p>
        </p:txBody>
      </p:sp>
      <p:pic>
        <p:nvPicPr>
          <p:cNvPr id="2" name="detaljdk12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8966" y="47934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92B2DAF-4867-47DD-B93D-FC5F21507668}" type="slidenum">
              <a:rPr lang="hr-HR"/>
              <a:pPr>
                <a:defRPr/>
              </a:pPr>
              <a:t>23</a:t>
            </a:fld>
            <a:endParaRPr lang="hr-HR"/>
          </a:p>
        </p:txBody>
      </p:sp>
      <p:sp>
        <p:nvSpPr>
          <p:cNvPr id="55193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DC95153-6D81-45E1-9D50-28926473E137}" type="slidenum">
              <a:rPr lang="hr-HR" sz="1200"/>
              <a:pPr algn="r"/>
              <a:t>23</a:t>
            </a:fld>
            <a:endParaRPr lang="hr-HR" sz="1200"/>
          </a:p>
        </p:txBody>
      </p:sp>
      <p:sp>
        <p:nvSpPr>
          <p:cNvPr id="551938" name="Text Box 2"/>
          <p:cNvSpPr txBox="1">
            <a:spLocks noChangeArrowheads="1"/>
          </p:cNvSpPr>
          <p:nvPr/>
        </p:nvSpPr>
        <p:spPr bwMode="auto">
          <a:xfrm>
            <a:off x="533400" y="404813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Priključci sekundarnih greda nalijeganjem na glavne grede –  tipski hladnooblikovani metalni spojni pribor</a:t>
            </a:r>
            <a:endParaRPr lang="hr-HR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551939" name="Picture 7" descr="1 ob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3" y="1758950"/>
            <a:ext cx="4200525" cy="5054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51940" name="Picture 8" descr="3 ob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1773238"/>
            <a:ext cx="3516312" cy="41910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51941" name="Text Box 9"/>
          <p:cNvSpPr txBox="1">
            <a:spLocks noChangeArrowheads="1"/>
          </p:cNvSpPr>
          <p:nvPr/>
        </p:nvSpPr>
        <p:spPr bwMode="auto">
          <a:xfrm>
            <a:off x="5076825" y="6172200"/>
            <a:ext cx="3529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>
                <a:solidFill>
                  <a:schemeClr val="accent2"/>
                </a:solidFill>
              </a:rPr>
              <a:t>Veze nalijeganjem bez posebnih metalnih uložaka</a:t>
            </a:r>
          </a:p>
        </p:txBody>
      </p:sp>
      <p:sp>
        <p:nvSpPr>
          <p:cNvPr id="551942" name="Text Box 10"/>
          <p:cNvSpPr txBox="1">
            <a:spLocks noChangeArrowheads="1"/>
          </p:cNvSpPr>
          <p:nvPr/>
        </p:nvSpPr>
        <p:spPr bwMode="auto">
          <a:xfrm>
            <a:off x="5148263" y="3508375"/>
            <a:ext cx="35290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>
                <a:solidFill>
                  <a:schemeClr val="accent2"/>
                </a:solidFill>
                <a:latin typeface="Arial" charset="0"/>
              </a:rPr>
              <a:t>Duga spajala za osiguranje priključka</a:t>
            </a:r>
          </a:p>
        </p:txBody>
      </p:sp>
      <p:pic>
        <p:nvPicPr>
          <p:cNvPr id="2" name="detaljdk12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3981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8008EAD-B0D6-428C-BD98-9BECC43C74B7}" type="slidenum">
              <a:rPr lang="hr-HR"/>
              <a:pPr>
                <a:defRPr/>
              </a:pPr>
              <a:t>24</a:t>
            </a:fld>
            <a:endParaRPr lang="hr-HR"/>
          </a:p>
        </p:txBody>
      </p:sp>
      <p:sp>
        <p:nvSpPr>
          <p:cNvPr id="552961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C5D38C0-A371-46D6-B970-E77BFFC0A9AB}" type="slidenum">
              <a:rPr lang="hr-HR" sz="1200"/>
              <a:pPr algn="r"/>
              <a:t>24</a:t>
            </a:fld>
            <a:endParaRPr lang="hr-HR" sz="1200"/>
          </a:p>
        </p:txBody>
      </p:sp>
      <p:sp>
        <p:nvSpPr>
          <p:cNvPr id="552962" name="Text Box 3"/>
          <p:cNvSpPr txBox="1">
            <a:spLocks noChangeArrowheads="1"/>
          </p:cNvSpPr>
          <p:nvPr/>
        </p:nvSpPr>
        <p:spPr bwMode="auto">
          <a:xfrm>
            <a:off x="3203575" y="4508500"/>
            <a:ext cx="2232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latin typeface="Arial" charset="0"/>
            </a:endParaRPr>
          </a:p>
        </p:txBody>
      </p:sp>
      <p:pic>
        <p:nvPicPr>
          <p:cNvPr id="205829" name="Picture 5" descr="99v-06-11"/>
          <p:cNvPicPr>
            <a:picLocks noChangeAspect="1" noChangeArrowheads="1"/>
          </p:cNvPicPr>
          <p:nvPr/>
        </p:nvPicPr>
        <p:blipFill>
          <a:blip r:embed="rId5"/>
          <a:srcRect l="15976" t="18015" r="26460" b="36507"/>
          <a:stretch>
            <a:fillRect/>
          </a:stretch>
        </p:blipFill>
        <p:spPr bwMode="auto">
          <a:xfrm>
            <a:off x="611188" y="2495959"/>
            <a:ext cx="3116262" cy="20621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52964" name="Picture 6" descr="stahlblech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2064544"/>
            <a:ext cx="2501900" cy="25019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52965" name="Picture 7" descr="stahlblech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2053514"/>
            <a:ext cx="2573337" cy="25733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52966" name="Text Box 9"/>
          <p:cNvSpPr txBox="1">
            <a:spLocks noChangeArrowheads="1"/>
          </p:cNvSpPr>
          <p:nvPr/>
        </p:nvSpPr>
        <p:spPr bwMode="auto">
          <a:xfrm>
            <a:off x="611188" y="620713"/>
            <a:ext cx="79930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Čelična hladnooblikovana sidra za drvene nosače priključene nalijeganjem</a:t>
            </a:r>
          </a:p>
        </p:txBody>
      </p:sp>
      <p:pic>
        <p:nvPicPr>
          <p:cNvPr id="2" name="detaljdk12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4519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4C6CCC18-F952-4CB5-AB77-0CD58C9FF349}" type="slidenum">
              <a:rPr lang="hr-HR"/>
              <a:pPr>
                <a:defRPr/>
              </a:pPr>
              <a:t>25</a:t>
            </a:fld>
            <a:endParaRPr lang="hr-HR"/>
          </a:p>
        </p:txBody>
      </p:sp>
      <p:sp>
        <p:nvSpPr>
          <p:cNvPr id="55500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D36094A-8FA2-4A51-BB77-69B4727D0DB3}" type="slidenum">
              <a:rPr lang="hr-HR" sz="1200"/>
              <a:pPr algn="r"/>
              <a:t>25</a:t>
            </a:fld>
            <a:endParaRPr lang="hr-HR" sz="1200"/>
          </a:p>
        </p:txBody>
      </p:sp>
      <p:grpSp>
        <p:nvGrpSpPr>
          <p:cNvPr id="555010" name="Group 13"/>
          <p:cNvGrpSpPr>
            <a:grpSpLocks/>
          </p:cNvGrpSpPr>
          <p:nvPr/>
        </p:nvGrpSpPr>
        <p:grpSpPr bwMode="auto">
          <a:xfrm>
            <a:off x="34925" y="1684338"/>
            <a:ext cx="9056688" cy="5076825"/>
            <a:chOff x="22" y="1061"/>
            <a:chExt cx="5705" cy="3198"/>
          </a:xfrm>
        </p:grpSpPr>
        <p:pic>
          <p:nvPicPr>
            <p:cNvPr id="555012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" y="1087"/>
              <a:ext cx="1395" cy="157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5501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" y="2704"/>
              <a:ext cx="1378" cy="155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5501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" y="1078"/>
              <a:ext cx="1378" cy="158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55015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" y="2704"/>
              <a:ext cx="1378" cy="155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55016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08" y="1087"/>
              <a:ext cx="1378" cy="157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55017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91" y="2687"/>
              <a:ext cx="1395" cy="157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55018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32" y="1061"/>
              <a:ext cx="1395" cy="159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55019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32" y="2689"/>
              <a:ext cx="1378" cy="155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555011" name="Text Box 12"/>
          <p:cNvSpPr txBox="1">
            <a:spLocks noChangeArrowheads="1"/>
          </p:cNvSpPr>
          <p:nvPr/>
        </p:nvSpPr>
        <p:spPr bwMode="auto">
          <a:xfrm>
            <a:off x="611188" y="549275"/>
            <a:ext cx="86407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Čelični hladnooblikovani kutnici i profili za drvene nosače priključene nalijeganjem</a:t>
            </a:r>
          </a:p>
        </p:txBody>
      </p:sp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4EC6A566-564D-4C7A-A695-78C2156BBC04}" type="slidenum">
              <a:rPr lang="hr-HR"/>
              <a:pPr>
                <a:defRPr/>
              </a:pPr>
              <a:t>26</a:t>
            </a:fld>
            <a:endParaRPr lang="hr-HR"/>
          </a:p>
        </p:txBody>
      </p:sp>
      <p:sp>
        <p:nvSpPr>
          <p:cNvPr id="561153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CF84187-0840-42C6-BFBF-A7F11B7480D5}" type="slidenum">
              <a:rPr lang="hr-HR" sz="1200"/>
              <a:pPr algn="r"/>
              <a:t>26</a:t>
            </a:fld>
            <a:endParaRPr lang="hr-HR" sz="1200"/>
          </a:p>
        </p:txBody>
      </p:sp>
      <p:sp>
        <p:nvSpPr>
          <p:cNvPr id="561154" name="Text Box 2"/>
          <p:cNvSpPr txBox="1">
            <a:spLocks noChangeArrowheads="1"/>
          </p:cNvSpPr>
          <p:nvPr/>
        </p:nvSpPr>
        <p:spPr bwMode="auto">
          <a:xfrm>
            <a:off x="611188" y="549275"/>
            <a:ext cx="83534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Spojni pribor za upuštene / čeone priključke drvenih nosača na elemente od drva i/ili drugih materijala</a:t>
            </a:r>
          </a:p>
        </p:txBody>
      </p:sp>
      <p:pic>
        <p:nvPicPr>
          <p:cNvPr id="10" name="Picture 2" descr="metalne papuc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3744" y="1773238"/>
            <a:ext cx="2730500" cy="24130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1" name="Picture 3" descr="metalne papuc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4894" y="1773238"/>
            <a:ext cx="2663825" cy="2433637"/>
          </a:xfrm>
          <a:prstGeom prst="rect">
            <a:avLst/>
          </a:prstGeom>
          <a:noFill/>
          <a:ln w="19050" cmpd="dbl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2" name="Picture 4" descr="metalne papuce4-zi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7499" y="4292600"/>
            <a:ext cx="4254500" cy="1738313"/>
          </a:xfrm>
          <a:prstGeom prst="rect">
            <a:avLst/>
          </a:prstGeom>
          <a:noFill/>
          <a:ln w="19050" cmpd="dbl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3" name="Picture 5" descr="metalne papuce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8719" y="1773238"/>
            <a:ext cx="2149475" cy="4222750"/>
          </a:xfrm>
          <a:prstGeom prst="rect">
            <a:avLst/>
          </a:prstGeom>
          <a:noFill/>
          <a:ln w="19050" cmpd="dbl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561159" name="Picture 7" descr="stahlblech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1999" y="4255841"/>
            <a:ext cx="1700212" cy="1700212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2" name="detaljdk12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9931" y="29592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C877DA2-EC6C-4AFB-B8E9-65DBE2ECAC58}" type="slidenum">
              <a:rPr lang="hr-HR"/>
              <a:pPr>
                <a:defRPr/>
              </a:pPr>
              <a:t>27</a:t>
            </a:fld>
            <a:endParaRPr lang="hr-HR"/>
          </a:p>
        </p:txBody>
      </p:sp>
      <p:sp>
        <p:nvSpPr>
          <p:cNvPr id="56422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05C0025-D9AA-41B3-B167-504E1D9A7657}" type="slidenum">
              <a:rPr lang="hr-HR" sz="1200"/>
              <a:pPr algn="r"/>
              <a:t>27</a:t>
            </a:fld>
            <a:endParaRPr lang="hr-HR" sz="1200"/>
          </a:p>
        </p:txBody>
      </p:sp>
      <p:sp>
        <p:nvSpPr>
          <p:cNvPr id="564226" name="Text Box 2"/>
          <p:cNvSpPr txBox="1">
            <a:spLocks noChangeArrowheads="1"/>
          </p:cNvSpPr>
          <p:nvPr/>
        </p:nvSpPr>
        <p:spPr bwMode="auto">
          <a:xfrm>
            <a:off x="611188" y="549275"/>
            <a:ext cx="83534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Upušteni / čeoni priključci drvenih greda na drvene elemente</a:t>
            </a:r>
          </a:p>
        </p:txBody>
      </p:sp>
      <p:sp>
        <p:nvSpPr>
          <p:cNvPr id="564227" name="Text Box 18"/>
          <p:cNvSpPr txBox="1">
            <a:spLocks noChangeArrowheads="1"/>
          </p:cNvSpPr>
          <p:nvPr/>
        </p:nvSpPr>
        <p:spPr bwMode="auto">
          <a:xfrm>
            <a:off x="5651500" y="1773238"/>
            <a:ext cx="32416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Nosivost spajala treba odrediti prema EC5.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Za dio papuče Z-presjeka treba u gornjoj ploči koja naliježe na glavni nosač provjeriti naprezanja u ploči od sprega sila          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R</a:t>
            </a:r>
            <a:r>
              <a:rPr lang="en-US" sz="2000">
                <a:solidFill>
                  <a:schemeClr val="accent2"/>
                </a:solidFill>
                <a:latin typeface="Helvetica"/>
              </a:rPr>
              <a:t>·</a:t>
            </a:r>
            <a:r>
              <a:rPr lang="hr-HR" sz="2000">
                <a:solidFill>
                  <a:schemeClr val="accent2"/>
                </a:solidFill>
                <a:latin typeface="Helvetica"/>
              </a:rPr>
              <a:t>e</a:t>
            </a:r>
            <a:r>
              <a:rPr lang="hr-HR" sz="2000" baseline="-25000">
                <a:solidFill>
                  <a:schemeClr val="accent2"/>
                </a:solidFill>
                <a:latin typeface="Helvetica"/>
              </a:rPr>
              <a:t>H</a:t>
            </a:r>
            <a:r>
              <a:rPr lang="hr-HR" sz="2000">
                <a:solidFill>
                  <a:schemeClr val="accent2"/>
                </a:solidFill>
                <a:latin typeface="Helvetica"/>
              </a:rPr>
              <a:t> = R</a:t>
            </a:r>
            <a:r>
              <a:rPr lang="hr-HR" sz="2000" baseline="-25000">
                <a:solidFill>
                  <a:schemeClr val="accent2"/>
                </a:solidFill>
                <a:latin typeface="Helvetica"/>
              </a:rPr>
              <a:t>H</a:t>
            </a:r>
            <a:r>
              <a:rPr lang="en-US" sz="2000">
                <a:solidFill>
                  <a:schemeClr val="accent2"/>
                </a:solidFill>
                <a:latin typeface="Helvetica"/>
              </a:rPr>
              <a:t>·</a:t>
            </a:r>
            <a:r>
              <a:rPr lang="hr-HR" sz="2000">
                <a:solidFill>
                  <a:schemeClr val="accent2"/>
                </a:solidFill>
                <a:latin typeface="Helvetica"/>
              </a:rPr>
              <a:t>e</a:t>
            </a:r>
            <a:r>
              <a:rPr lang="hr-HR" sz="2000" baseline="-25000">
                <a:solidFill>
                  <a:schemeClr val="accent2"/>
                </a:solidFill>
              </a:rPr>
              <a:t>V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64228" name="Line 6"/>
          <p:cNvSpPr>
            <a:spLocks noChangeShapeType="1"/>
          </p:cNvSpPr>
          <p:nvPr/>
        </p:nvSpPr>
        <p:spPr bwMode="auto">
          <a:xfrm>
            <a:off x="1547813" y="2565400"/>
            <a:ext cx="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  <p:sp>
        <p:nvSpPr>
          <p:cNvPr id="564229" name="Text Box 9"/>
          <p:cNvSpPr txBox="1">
            <a:spLocks noChangeArrowheads="1"/>
          </p:cNvSpPr>
          <p:nvPr/>
        </p:nvSpPr>
        <p:spPr bwMode="auto">
          <a:xfrm>
            <a:off x="1382713" y="3228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r-Latn-CS"/>
          </a:p>
        </p:txBody>
      </p:sp>
      <p:grpSp>
        <p:nvGrpSpPr>
          <p:cNvPr id="564230" name="Group 20"/>
          <p:cNvGrpSpPr>
            <a:grpSpLocks/>
          </p:cNvGrpSpPr>
          <p:nvPr/>
        </p:nvGrpSpPr>
        <p:grpSpPr bwMode="auto">
          <a:xfrm>
            <a:off x="0" y="1761965"/>
            <a:ext cx="5486400" cy="4710112"/>
            <a:chOff x="385" y="1117"/>
            <a:chExt cx="3071" cy="2688"/>
          </a:xfrm>
        </p:grpSpPr>
        <p:pic>
          <p:nvPicPr>
            <p:cNvPr id="564232" name="Picture 2" descr="9 ob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" y="1117"/>
              <a:ext cx="3071" cy="2688"/>
            </a:xfrm>
            <a:prstGeom prst="rect">
              <a:avLst/>
            </a:prstGeom>
            <a:noFill/>
            <a:ln w="19050" cmpd="thinThick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564233" name="Line 7"/>
            <p:cNvSpPr>
              <a:spLocks noChangeShapeType="1"/>
            </p:cNvSpPr>
            <p:nvPr/>
          </p:nvSpPr>
          <p:spPr bwMode="auto">
            <a:xfrm flipV="1">
              <a:off x="1565" y="1301"/>
              <a:ext cx="0" cy="5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64234" name="Line 8"/>
            <p:cNvSpPr>
              <a:spLocks noChangeShapeType="1"/>
            </p:cNvSpPr>
            <p:nvPr/>
          </p:nvSpPr>
          <p:spPr bwMode="auto">
            <a:xfrm>
              <a:off x="839" y="2603"/>
              <a:ext cx="181" cy="0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64235" name="Text Box 10"/>
            <p:cNvSpPr txBox="1">
              <a:spLocks noChangeArrowheads="1"/>
            </p:cNvSpPr>
            <p:nvPr/>
          </p:nvSpPr>
          <p:spPr bwMode="auto">
            <a:xfrm>
              <a:off x="864" y="2376"/>
              <a:ext cx="18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dirty="0">
                  <a:solidFill>
                    <a:schemeClr val="accent2"/>
                  </a:solidFill>
                  <a:latin typeface="Arial" charset="0"/>
                </a:rPr>
                <a:t>e</a:t>
              </a:r>
              <a:r>
                <a:rPr lang="hr-HR" baseline="-25000" dirty="0">
                  <a:solidFill>
                    <a:schemeClr val="accent2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564236" name="Text Box 11"/>
            <p:cNvSpPr txBox="1">
              <a:spLocks noChangeArrowheads="1"/>
            </p:cNvSpPr>
            <p:nvPr/>
          </p:nvSpPr>
          <p:spPr bwMode="auto">
            <a:xfrm>
              <a:off x="1610" y="1480"/>
              <a:ext cx="18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>
                  <a:solidFill>
                    <a:schemeClr val="accent2"/>
                  </a:solidFill>
                  <a:latin typeface="Arial" charset="0"/>
                </a:rPr>
                <a:t>e</a:t>
              </a:r>
              <a:r>
                <a:rPr lang="hr-HR" baseline="-25000">
                  <a:solidFill>
                    <a:schemeClr val="accent2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564237" name="Line 13"/>
            <p:cNvSpPr>
              <a:spLocks noChangeShapeType="1"/>
            </p:cNvSpPr>
            <p:nvPr/>
          </p:nvSpPr>
          <p:spPr bwMode="auto">
            <a:xfrm>
              <a:off x="1111" y="1797"/>
              <a:ext cx="272" cy="0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64238" name="Line 15"/>
            <p:cNvSpPr>
              <a:spLocks noChangeShapeType="1"/>
            </p:cNvSpPr>
            <p:nvPr/>
          </p:nvSpPr>
          <p:spPr bwMode="auto">
            <a:xfrm flipH="1">
              <a:off x="1066" y="1316"/>
              <a:ext cx="226" cy="0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564239" name="Text Box 17"/>
            <p:cNvSpPr txBox="1">
              <a:spLocks noChangeArrowheads="1"/>
            </p:cNvSpPr>
            <p:nvPr/>
          </p:nvSpPr>
          <p:spPr bwMode="auto">
            <a:xfrm>
              <a:off x="1156" y="1533"/>
              <a:ext cx="227" cy="1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>
                  <a:solidFill>
                    <a:schemeClr val="accent2"/>
                  </a:solidFill>
                </a:rPr>
                <a:t>R</a:t>
              </a:r>
              <a:r>
                <a:rPr lang="hr-HR" baseline="-25000">
                  <a:solidFill>
                    <a:schemeClr val="accent2"/>
                  </a:solidFill>
                </a:rPr>
                <a:t>H</a:t>
              </a:r>
            </a:p>
          </p:txBody>
        </p:sp>
        <p:sp>
          <p:nvSpPr>
            <p:cNvPr id="564240" name="Line 18"/>
            <p:cNvSpPr>
              <a:spLocks noChangeShapeType="1"/>
            </p:cNvSpPr>
            <p:nvPr/>
          </p:nvSpPr>
          <p:spPr bwMode="auto">
            <a:xfrm rot="10800000">
              <a:off x="975" y="1978"/>
              <a:ext cx="0" cy="227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sr-Latn-CS"/>
            </a:p>
          </p:txBody>
        </p:sp>
      </p:grpSp>
      <p:sp>
        <p:nvSpPr>
          <p:cNvPr id="564231" name="Text Box 19"/>
          <p:cNvSpPr txBox="1">
            <a:spLocks noChangeArrowheads="1"/>
          </p:cNvSpPr>
          <p:nvPr/>
        </p:nvSpPr>
        <p:spPr bwMode="auto">
          <a:xfrm>
            <a:off x="972760" y="3708163"/>
            <a:ext cx="3603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hr-HR" dirty="0">
                <a:solidFill>
                  <a:schemeClr val="accent2"/>
                </a:solidFill>
              </a:rPr>
              <a:t>R</a:t>
            </a:r>
            <a:endParaRPr lang="hr-HR" baseline="-25000" dirty="0">
              <a:solidFill>
                <a:schemeClr val="accent2"/>
              </a:solidFill>
            </a:endParaRPr>
          </a:p>
        </p:txBody>
      </p:sp>
      <p:pic>
        <p:nvPicPr>
          <p:cNvPr id="2" name="detaljdk12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E029666-245E-41FA-BECF-A52F92E31E18}" type="slidenum">
              <a:rPr lang="hr-HR"/>
              <a:pPr>
                <a:defRPr/>
              </a:pPr>
              <a:t>28</a:t>
            </a:fld>
            <a:endParaRPr lang="hr-HR"/>
          </a:p>
        </p:txBody>
      </p:sp>
      <p:sp>
        <p:nvSpPr>
          <p:cNvPr id="567297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B257A90-67B0-47C9-94A5-F791D9FC7908}" type="slidenum">
              <a:rPr lang="hr-HR" sz="1200"/>
              <a:pPr algn="r"/>
              <a:t>28</a:t>
            </a:fld>
            <a:endParaRPr lang="hr-HR" sz="1200"/>
          </a:p>
        </p:txBody>
      </p:sp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611188" y="549275"/>
            <a:ext cx="83534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Upušteni / čeoni priključci drvenih greda na drvene elemente</a:t>
            </a:r>
          </a:p>
        </p:txBody>
      </p:sp>
      <p:sp>
        <p:nvSpPr>
          <p:cNvPr id="567299" name="Text Box 18"/>
          <p:cNvSpPr txBox="1">
            <a:spLocks noChangeArrowheads="1"/>
          </p:cNvSpPr>
          <p:nvPr/>
        </p:nvSpPr>
        <p:spPr bwMode="auto">
          <a:xfrm>
            <a:off x="611188" y="4508500"/>
            <a:ext cx="813752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Priključci greda srednje i veće visine posebnim spajalima i spojnim priborom (patentirani priključci)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  Primjena posebnih zakovica za LLD i čeličnih kutnika / posebno </a:t>
            </a:r>
          </a:p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hr-HR" sz="2000">
                <a:latin typeface="Arial" charset="0"/>
              </a:rPr>
              <a:t>   dizajniranih papuča</a:t>
            </a:r>
          </a:p>
        </p:txBody>
      </p:sp>
      <p:pic>
        <p:nvPicPr>
          <p:cNvPr id="567300" name="Picture 4" descr="str196b(TDG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844675"/>
            <a:ext cx="8197850" cy="25431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E4FE-919C-4F66-A966-3D36D56BBA08}" type="slidenum">
              <a:rPr lang="hr-HR"/>
              <a:pPr>
                <a:defRPr/>
              </a:pPr>
              <a:t>29</a:t>
            </a:fld>
            <a:endParaRPr lang="hr-HR"/>
          </a:p>
        </p:txBody>
      </p:sp>
      <p:sp>
        <p:nvSpPr>
          <p:cNvPr id="568321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B8E8126-AC5E-4D4A-9AAD-E9A1C90E44EC}" type="slidenum">
              <a:rPr lang="hr-HR" sz="1200"/>
              <a:pPr algn="r"/>
              <a:t>29</a:t>
            </a:fld>
            <a:endParaRPr lang="hr-HR" sz="1200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79388" y="1117600"/>
            <a:ext cx="88392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hr-HR" sz="5400">
                <a:solidFill>
                  <a:schemeClr val="accent2"/>
                </a:solidFill>
                <a:latin typeface="Arial" charset="0"/>
              </a:rPr>
              <a:t>Priključak grede na               stup u veznim sustavima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282EF94-0605-4A94-838F-1B436A07D726}" type="slidenum">
              <a:rPr lang="hr-HR"/>
              <a:pPr>
                <a:defRPr/>
              </a:pPr>
              <a:t>3</a:t>
            </a:fld>
            <a:endParaRPr lang="hr-HR"/>
          </a:p>
        </p:txBody>
      </p:sp>
      <p:sp>
        <p:nvSpPr>
          <p:cNvPr id="5181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smtClean="0">
                <a:solidFill>
                  <a:schemeClr val="accent2"/>
                </a:solidFill>
                <a:latin typeface="Arial" charset="0"/>
              </a:rPr>
              <a:t>Zglobni – popustljivi priključci</a:t>
            </a:r>
          </a:p>
        </p:txBody>
      </p:sp>
      <p:sp>
        <p:nvSpPr>
          <p:cNvPr id="5181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181975" cy="1144588"/>
          </a:xfrm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Tx/>
              <a:buChar char="•"/>
            </a:pPr>
            <a:r>
              <a:rPr lang="hr-HR" sz="2000" smtClean="0">
                <a:latin typeface="Arial" charset="0"/>
              </a:rPr>
              <a:t>Pravilno projektirani priključak mora omogućiti potrebnu relativnu rotaciju elemenata priključka (npr. zbog progiba grede i/ili pomaka vrha supa)</a:t>
            </a:r>
            <a:endParaRPr lang="hr-HR" sz="2400" smtClean="0">
              <a:latin typeface="Arial" charset="0"/>
            </a:endParaRPr>
          </a:p>
        </p:txBody>
      </p:sp>
      <p:grpSp>
        <p:nvGrpSpPr>
          <p:cNvPr id="518154" name="Group 22"/>
          <p:cNvGrpSpPr>
            <a:grpSpLocks/>
          </p:cNvGrpSpPr>
          <p:nvPr/>
        </p:nvGrpSpPr>
        <p:grpSpPr bwMode="auto">
          <a:xfrm>
            <a:off x="611188" y="3008313"/>
            <a:ext cx="8353425" cy="2797175"/>
            <a:chOff x="612" y="2160"/>
            <a:chExt cx="5262" cy="1762"/>
          </a:xfrm>
        </p:grpSpPr>
        <p:grpSp>
          <p:nvGrpSpPr>
            <p:cNvPr id="518155" name="Group 20"/>
            <p:cNvGrpSpPr>
              <a:grpSpLocks/>
            </p:cNvGrpSpPr>
            <p:nvPr/>
          </p:nvGrpSpPr>
          <p:grpSpPr bwMode="auto">
            <a:xfrm>
              <a:off x="612" y="2160"/>
              <a:ext cx="5262" cy="1762"/>
              <a:chOff x="-341" y="2062"/>
              <a:chExt cx="5262" cy="1762"/>
            </a:xfrm>
          </p:grpSpPr>
          <p:grpSp>
            <p:nvGrpSpPr>
              <p:cNvPr id="518157" name="Group 17"/>
              <p:cNvGrpSpPr>
                <a:grpSpLocks/>
              </p:cNvGrpSpPr>
              <p:nvPr/>
            </p:nvGrpSpPr>
            <p:grpSpPr bwMode="auto">
              <a:xfrm>
                <a:off x="-341" y="2062"/>
                <a:ext cx="5262" cy="1762"/>
                <a:chOff x="-341" y="2062"/>
                <a:chExt cx="5262" cy="1762"/>
              </a:xfrm>
            </p:grpSpPr>
            <p:grpSp>
              <p:nvGrpSpPr>
                <p:cNvPr id="518159" name="Group 15"/>
                <p:cNvGrpSpPr>
                  <a:grpSpLocks/>
                </p:cNvGrpSpPr>
                <p:nvPr/>
              </p:nvGrpSpPr>
              <p:grpSpPr bwMode="auto">
                <a:xfrm>
                  <a:off x="-341" y="2062"/>
                  <a:ext cx="4799" cy="1698"/>
                  <a:chOff x="-341" y="2062"/>
                  <a:chExt cx="4799" cy="1698"/>
                </a:xfrm>
              </p:grpSpPr>
              <p:graphicFrame>
                <p:nvGraphicFramePr>
                  <p:cNvPr id="518151" name="Object 7"/>
                  <p:cNvGraphicFramePr>
                    <a:graphicFrameLocks noChangeAspect="1"/>
                  </p:cNvGraphicFramePr>
                  <p:nvPr/>
                </p:nvGraphicFramePr>
                <p:xfrm>
                  <a:off x="-341" y="2160"/>
                  <a:ext cx="4799" cy="16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8180" name="Image" r:id="rId5" imgW="8457143" imgH="2819048" progId="Photoshop.Image.10">
                          <p:embed/>
                        </p:oleObj>
                      </mc:Choice>
                      <mc:Fallback>
                        <p:oleObj name="Image" r:id="rId5" imgW="8457143" imgH="2819048" progId="Photoshop.Image.10">
                          <p:embed/>
                          <p:pic>
                            <p:nvPicPr>
                              <p:cNvPr id="0" name="Picture 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341" y="2160"/>
                                <a:ext cx="4799" cy="16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518161" name="Text Box 12"/>
                  <p:cNvSpPr txBox="1">
                    <a:spLocks noChangeArrowheads="1"/>
                  </p:cNvSpPr>
                  <p:nvPr/>
                </p:nvSpPr>
                <p:spPr bwMode="auto">
                  <a:xfrm rot="-2700000">
                    <a:off x="1610" y="3022"/>
                    <a:ext cx="590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hr-HR" sz="1400">
                        <a:latin typeface="Arial" charset="0"/>
                      </a:rPr>
                      <a:t>vjetar</a:t>
                    </a:r>
                  </a:p>
                </p:txBody>
              </p:sp>
              <p:sp>
                <p:nvSpPr>
                  <p:cNvPr id="518162" name="Text Box 13"/>
                  <p:cNvSpPr txBox="1">
                    <a:spLocks noChangeArrowheads="1"/>
                  </p:cNvSpPr>
                  <p:nvPr/>
                </p:nvSpPr>
                <p:spPr bwMode="auto">
                  <a:xfrm rot="-2700000">
                    <a:off x="2562" y="2062"/>
                    <a:ext cx="590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hr-HR" sz="1400">
                        <a:latin typeface="Arial" charset="0"/>
                      </a:rPr>
                      <a:t>vjetar</a:t>
                    </a:r>
                  </a:p>
                </p:txBody>
              </p:sp>
            </p:grpSp>
            <p:sp>
              <p:nvSpPr>
                <p:cNvPr id="51816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787" y="3612"/>
                  <a:ext cx="113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r-HR" sz="1600">
                      <a:solidFill>
                        <a:schemeClr val="accent2"/>
                      </a:solidFill>
                      <a:latin typeface="Arial" charset="0"/>
                    </a:rPr>
                    <a:t>STUP – TEMELJ</a:t>
                  </a:r>
                  <a:endParaRPr lang="hr-HR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518158" name="Text Box 19"/>
              <p:cNvSpPr txBox="1">
                <a:spLocks noChangeArrowheads="1"/>
              </p:cNvSpPr>
              <p:nvPr/>
            </p:nvSpPr>
            <p:spPr bwMode="auto">
              <a:xfrm>
                <a:off x="1474" y="2115"/>
                <a:ext cx="113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r-HR" sz="1600">
                    <a:solidFill>
                      <a:schemeClr val="accent2"/>
                    </a:solidFill>
                    <a:latin typeface="Arial" charset="0"/>
                  </a:rPr>
                  <a:t>GREDA – STUP</a:t>
                </a:r>
                <a:endParaRPr lang="hr-HR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518156" name="Text Box 21"/>
            <p:cNvSpPr txBox="1">
              <a:spLocks noChangeArrowheads="1"/>
            </p:cNvSpPr>
            <p:nvPr/>
          </p:nvSpPr>
          <p:spPr bwMode="auto">
            <a:xfrm>
              <a:off x="657" y="2160"/>
              <a:ext cx="149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solidFill>
                    <a:schemeClr val="accent2"/>
                  </a:solidFill>
                  <a:latin typeface="Arial" charset="0"/>
                </a:rPr>
                <a:t>GLAVNI – SEKUNDARNI NOSAČ</a:t>
              </a:r>
              <a:endParaRPr lang="hr-HR">
                <a:solidFill>
                  <a:schemeClr val="accent2"/>
                </a:solidFill>
              </a:endParaRPr>
            </a:p>
          </p:txBody>
        </p:sp>
      </p:grpSp>
      <p:pic>
        <p:nvPicPr>
          <p:cNvPr id="2" name="detaljdk13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388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515FA5D-E850-4627-8750-DA05DD4A8D4D}" type="slidenum">
              <a:rPr lang="hr-HR"/>
              <a:pPr>
                <a:defRPr/>
              </a:pPr>
              <a:t>30</a:t>
            </a:fld>
            <a:endParaRPr lang="hr-HR"/>
          </a:p>
        </p:txBody>
      </p:sp>
      <p:sp>
        <p:nvSpPr>
          <p:cNvPr id="57036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FCB07F4-4640-4F8B-89C2-70B300C2830E}" type="slidenum">
              <a:rPr lang="hr-HR" sz="1200"/>
              <a:pPr algn="r"/>
              <a:t>30</a:t>
            </a:fld>
            <a:endParaRPr lang="hr-HR" sz="1200"/>
          </a:p>
        </p:txBody>
      </p:sp>
      <p:sp>
        <p:nvSpPr>
          <p:cNvPr id="570370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Tipski i posebno oblikovani spojni pribor za priključke grede na drvene stupove</a:t>
            </a:r>
          </a:p>
        </p:txBody>
      </p:sp>
      <p:pic>
        <p:nvPicPr>
          <p:cNvPr id="570371" name="Picture 3" descr="str195a(TDG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1744663"/>
            <a:ext cx="7410450" cy="24765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70372" name="Picture 4" descr="str195b(TDG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4294188"/>
            <a:ext cx="7427912" cy="25019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70373" name="Picture 5" descr="str195c(TDG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3573463"/>
            <a:ext cx="1914525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etaljdk13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6050" y="315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15955C2-85E3-423D-8455-A1A56EC4B777}" type="slidenum">
              <a:rPr lang="hr-HR"/>
              <a:pPr>
                <a:defRPr/>
              </a:pPr>
              <a:t>31</a:t>
            </a:fld>
            <a:endParaRPr lang="hr-HR"/>
          </a:p>
        </p:txBody>
      </p:sp>
      <p:sp>
        <p:nvSpPr>
          <p:cNvPr id="57139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DD8191F-488F-4765-AC8C-DCC2F3B2D475}" type="slidenum">
              <a:rPr lang="hr-HR" sz="1200"/>
              <a:pPr algn="r"/>
              <a:t>31</a:t>
            </a:fld>
            <a:endParaRPr lang="hr-HR" sz="1200"/>
          </a:p>
        </p:txBody>
      </p:sp>
      <p:sp>
        <p:nvSpPr>
          <p:cNvPr id="571394" name="Text Box 2"/>
          <p:cNvSpPr txBox="1">
            <a:spLocks noChangeArrowheads="1"/>
          </p:cNvSpPr>
          <p:nvPr/>
        </p:nvSpPr>
        <p:spPr bwMode="auto">
          <a:xfrm>
            <a:off x="611188" y="549275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Priključak grede manjeg i srednjeg raspona na drveni stup dvodijelnog T-presjeka</a:t>
            </a:r>
          </a:p>
        </p:txBody>
      </p:sp>
      <p:grpSp>
        <p:nvGrpSpPr>
          <p:cNvPr id="571396" name="Group 24"/>
          <p:cNvGrpSpPr>
            <a:grpSpLocks/>
          </p:cNvGrpSpPr>
          <p:nvPr/>
        </p:nvGrpSpPr>
        <p:grpSpPr bwMode="auto">
          <a:xfrm>
            <a:off x="1763688" y="1616946"/>
            <a:ext cx="4392488" cy="4628279"/>
            <a:chOff x="299" y="1080"/>
            <a:chExt cx="3011" cy="3216"/>
          </a:xfrm>
        </p:grpSpPr>
        <p:grpSp>
          <p:nvGrpSpPr>
            <p:cNvPr id="571399" name="Group 9"/>
            <p:cNvGrpSpPr>
              <a:grpSpLocks noChangeAspect="1"/>
            </p:cNvGrpSpPr>
            <p:nvPr/>
          </p:nvGrpSpPr>
          <p:grpSpPr bwMode="auto">
            <a:xfrm>
              <a:off x="299" y="1080"/>
              <a:ext cx="3011" cy="3216"/>
              <a:chOff x="116" y="144"/>
              <a:chExt cx="3820" cy="4082"/>
            </a:xfrm>
          </p:grpSpPr>
          <p:pic>
            <p:nvPicPr>
              <p:cNvPr id="571403" name="Picture 2" descr="11 obr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16" y="144"/>
                <a:ext cx="3820" cy="4082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sp>
            <p:nvSpPr>
              <p:cNvPr id="571404" name="Line 4"/>
              <p:cNvSpPr>
                <a:spLocks noChangeAspect="1" noChangeShapeType="1"/>
              </p:cNvSpPr>
              <p:nvPr/>
            </p:nvSpPr>
            <p:spPr bwMode="auto">
              <a:xfrm>
                <a:off x="2016" y="1920"/>
                <a:ext cx="240" cy="0"/>
              </a:xfrm>
              <a:prstGeom prst="line">
                <a:avLst/>
              </a:prstGeom>
              <a:noFill/>
              <a:ln w="15875">
                <a:solidFill>
                  <a:srgbClr val="800000"/>
                </a:solidFill>
                <a:round/>
                <a:headEnd type="arrow" w="med" len="med"/>
                <a:tailEnd type="arrow" w="med" len="med"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</p:grpSp>
        <p:sp>
          <p:nvSpPr>
            <p:cNvPr id="571400" name="Text Box 5"/>
            <p:cNvSpPr txBox="1">
              <a:spLocks noChangeAspect="1" noChangeArrowheads="1"/>
            </p:cNvSpPr>
            <p:nvPr/>
          </p:nvSpPr>
          <p:spPr bwMode="auto">
            <a:xfrm>
              <a:off x="2350" y="1871"/>
              <a:ext cx="43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400">
                  <a:solidFill>
                    <a:srgbClr val="990000"/>
                  </a:solidFill>
                  <a:latin typeface="Times New Roman" pitchFamily="18" charset="0"/>
                  <a:sym typeface="Symbol" pitchFamily="18" charset="2"/>
                </a:rPr>
                <a:t></a:t>
              </a:r>
              <a:r>
                <a:rPr lang="hr-HR" sz="16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2b</a:t>
              </a:r>
              <a:r>
                <a:rPr lang="hr-HR" sz="1600" baseline="-250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hr-HR" sz="16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/h</a:t>
              </a:r>
              <a:r>
                <a:rPr lang="hr-HR" sz="1600" baseline="-250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1</a:t>
              </a:r>
              <a:endParaRPr lang="hr-HR" sz="1600" baseline="-25000">
                <a:solidFill>
                  <a:srgbClr val="990000"/>
                </a:solidFill>
                <a:latin typeface="Arial" charset="0"/>
              </a:endParaRPr>
            </a:p>
          </p:txBody>
        </p:sp>
        <p:sp>
          <p:nvSpPr>
            <p:cNvPr id="571401" name="Text Box 5"/>
            <p:cNvSpPr txBox="1">
              <a:spLocks noChangeAspect="1" noChangeArrowheads="1"/>
            </p:cNvSpPr>
            <p:nvPr/>
          </p:nvSpPr>
          <p:spPr bwMode="auto">
            <a:xfrm>
              <a:off x="2154" y="1095"/>
              <a:ext cx="22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400">
                  <a:solidFill>
                    <a:srgbClr val="990000"/>
                  </a:solidFill>
                  <a:latin typeface="Times New Roman" pitchFamily="18" charset="0"/>
                  <a:sym typeface="Symbol" pitchFamily="18" charset="2"/>
                </a:rPr>
                <a:t></a:t>
              </a:r>
              <a:r>
                <a:rPr lang="hr-HR" sz="16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b/h</a:t>
              </a:r>
              <a:r>
                <a:rPr lang="hr-HR" sz="1600" baseline="-250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i</a:t>
              </a:r>
              <a:endParaRPr lang="hr-HR" sz="1600" baseline="-25000">
                <a:solidFill>
                  <a:srgbClr val="990000"/>
                </a:solidFill>
                <a:latin typeface="Arial" charset="0"/>
              </a:endParaRPr>
            </a:p>
          </p:txBody>
        </p:sp>
        <p:sp>
          <p:nvSpPr>
            <p:cNvPr id="571402" name="Line 16"/>
            <p:cNvSpPr>
              <a:spLocks noChangeAspect="1" noChangeShapeType="1"/>
            </p:cNvSpPr>
            <p:nvPr/>
          </p:nvSpPr>
          <p:spPr bwMode="auto">
            <a:xfrm flipH="1">
              <a:off x="2391" y="1177"/>
              <a:ext cx="505" cy="0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</p:grpSp>
      <p:sp>
        <p:nvSpPr>
          <p:cNvPr id="571397" name="Text Box 5"/>
          <p:cNvSpPr txBox="1">
            <a:spLocks noChangeArrowheads="1"/>
          </p:cNvSpPr>
          <p:nvPr/>
        </p:nvSpPr>
        <p:spPr bwMode="auto">
          <a:xfrm>
            <a:off x="3282950" y="3822700"/>
            <a:ext cx="1720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hr-HR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a</a:t>
            </a:r>
            <a:r>
              <a:rPr lang="hr-HR" sz="1600" baseline="-250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3,c</a:t>
            </a:r>
            <a:r>
              <a:rPr lang="hr-HR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 (za</a:t>
            </a:r>
            <a:r>
              <a:rPr lang="hr-HR" sz="1600" dirty="0">
                <a:solidFill>
                  <a:srgbClr val="99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hr-HR" sz="1600" dirty="0">
                <a:solidFill>
                  <a:srgbClr val="990000"/>
                </a:solidFill>
                <a:latin typeface="Symbol" pitchFamily="18" charset="2"/>
                <a:sym typeface="Symbol" pitchFamily="18" charset="2"/>
              </a:rPr>
              <a:t>a</a:t>
            </a:r>
            <a:r>
              <a:rPr lang="hr-HR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 = 0</a:t>
            </a:r>
            <a:r>
              <a:rPr lang="en-US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°</a:t>
            </a:r>
            <a:r>
              <a:rPr lang="hr-HR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; N), a</a:t>
            </a:r>
            <a:r>
              <a:rPr lang="hr-HR" sz="1600" baseline="-250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4</a:t>
            </a:r>
            <a:r>
              <a:rPr lang="hr-HR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   (za </a:t>
            </a:r>
            <a:r>
              <a:rPr lang="hr-HR" sz="1600" dirty="0">
                <a:solidFill>
                  <a:srgbClr val="990000"/>
                </a:solidFill>
                <a:latin typeface="Symbol" pitchFamily="18" charset="2"/>
                <a:sym typeface="Symbol" pitchFamily="18" charset="2"/>
              </a:rPr>
              <a:t>a</a:t>
            </a:r>
            <a:r>
              <a:rPr lang="hr-HR" sz="1600" dirty="0">
                <a:solidFill>
                  <a:srgbClr val="99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hr-HR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= 90</a:t>
            </a:r>
            <a:r>
              <a:rPr lang="en-US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°</a:t>
            </a:r>
            <a:r>
              <a:rPr lang="hr-HR" sz="1600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)</a:t>
            </a:r>
            <a:endParaRPr lang="hr-HR" sz="1600" dirty="0">
              <a:latin typeface="Arial" charset="0"/>
            </a:endParaRPr>
          </a:p>
        </p:txBody>
      </p:sp>
      <p:sp>
        <p:nvSpPr>
          <p:cNvPr id="571398" name="Line 22"/>
          <p:cNvSpPr>
            <a:spLocks noChangeShapeType="1"/>
          </p:cNvSpPr>
          <p:nvPr/>
        </p:nvSpPr>
        <p:spPr bwMode="auto">
          <a:xfrm flipH="1">
            <a:off x="3786188" y="3265488"/>
            <a:ext cx="792162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2" name="detaljdk13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48" y="2866121"/>
            <a:ext cx="609600" cy="609600"/>
          </a:xfrm>
          <a:prstGeom prst="rect">
            <a:avLst/>
          </a:prstGeom>
        </p:spPr>
      </p:pic>
      <p:pic>
        <p:nvPicPr>
          <p:cNvPr id="3" name="detaljdka31a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4200" y="43394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A074BE7-B206-4DA2-8D72-A40AAB90396F}" type="slidenum">
              <a:rPr lang="hr-HR"/>
              <a:pPr>
                <a:defRPr/>
              </a:pPr>
              <a:t>32</a:t>
            </a:fld>
            <a:endParaRPr lang="hr-HR"/>
          </a:p>
        </p:txBody>
      </p:sp>
      <p:sp>
        <p:nvSpPr>
          <p:cNvPr id="57241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5863F4F-0BB0-43F1-83D8-49BC38D02D7F}" type="slidenum">
              <a:rPr lang="hr-HR" sz="1200"/>
              <a:pPr algn="r"/>
              <a:t>32</a:t>
            </a:fld>
            <a:endParaRPr lang="hr-HR" sz="1200"/>
          </a:p>
        </p:txBody>
      </p:sp>
      <p:sp>
        <p:nvSpPr>
          <p:cNvPr id="572418" name="Text Box 2"/>
          <p:cNvSpPr txBox="1">
            <a:spLocks noChangeArrowheads="1"/>
          </p:cNvSpPr>
          <p:nvPr/>
        </p:nvSpPr>
        <p:spPr bwMode="auto">
          <a:xfrm>
            <a:off x="611187" y="404664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 dirty="0">
                <a:solidFill>
                  <a:schemeClr val="accent2"/>
                </a:solidFill>
                <a:latin typeface="Arial" charset="0"/>
              </a:rPr>
              <a:t>Priključak grede manjeg do srednjeg raspona na jednodijelni drveni stup</a:t>
            </a:r>
          </a:p>
        </p:txBody>
      </p:sp>
      <p:sp>
        <p:nvSpPr>
          <p:cNvPr id="572419" name="Text Box 4"/>
          <p:cNvSpPr txBox="1">
            <a:spLocks noChangeArrowheads="1"/>
          </p:cNvSpPr>
          <p:nvPr/>
        </p:nvSpPr>
        <p:spPr bwMode="auto">
          <a:xfrm>
            <a:off x="5364163" y="1703388"/>
            <a:ext cx="3455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hr-HR" sz="2000" dirty="0">
                <a:solidFill>
                  <a:schemeClr val="accent2"/>
                </a:solidFill>
                <a:latin typeface="Arial" charset="0"/>
              </a:rPr>
              <a:t>Nepokretni ležaj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endParaRPr lang="hr-HR" sz="300" dirty="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hr-HR" sz="2000" dirty="0">
                <a:solidFill>
                  <a:schemeClr val="accent2"/>
                </a:solidFill>
                <a:latin typeface="Arial" charset="0"/>
              </a:rPr>
              <a:t>Prijenos vertikalne reakcije grede – nalijeganjem na površini A</a:t>
            </a:r>
            <a:r>
              <a:rPr lang="hr-HR" sz="2000" baseline="-25000" dirty="0">
                <a:solidFill>
                  <a:schemeClr val="accent2"/>
                </a:solidFill>
                <a:latin typeface="Arial" charset="0"/>
              </a:rPr>
              <a:t>d</a:t>
            </a:r>
            <a:r>
              <a:rPr lang="hr-HR" sz="2000" dirty="0">
                <a:solidFill>
                  <a:schemeClr val="accent2"/>
                </a:solidFill>
                <a:latin typeface="Arial" charset="0"/>
              </a:rPr>
              <a:t> = (b – t)</a:t>
            </a:r>
            <a:r>
              <a:rPr lang="en-US" sz="2000" dirty="0">
                <a:solidFill>
                  <a:schemeClr val="accent2"/>
                </a:solidFill>
                <a:latin typeface="Helvetica"/>
              </a:rPr>
              <a:t>·</a:t>
            </a:r>
            <a:r>
              <a:rPr lang="hr-HR" sz="2000" dirty="0">
                <a:solidFill>
                  <a:schemeClr val="accent2"/>
                </a:solidFill>
                <a:latin typeface="Helvetica"/>
              </a:rPr>
              <a:t>h</a:t>
            </a:r>
            <a:r>
              <a:rPr lang="hr-HR" sz="2000" baseline="-25000" dirty="0">
                <a:solidFill>
                  <a:schemeClr val="accent2"/>
                </a:solidFill>
                <a:latin typeface="Helvetica"/>
              </a:rPr>
              <a:t>1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endParaRPr lang="hr-HR" sz="300" dirty="0"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hr-HR" sz="2000" dirty="0" err="1">
                <a:latin typeface="Arial" charset="0"/>
              </a:rPr>
              <a:t>Spreg</a:t>
            </a:r>
            <a:r>
              <a:rPr lang="hr-HR" sz="2000" dirty="0">
                <a:latin typeface="Arial" charset="0"/>
              </a:rPr>
              <a:t> sila savija čelični T-profil / vijci za vezu stupa i čeličnog T-profila su osno napregnuti.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endParaRPr lang="hr-HR" sz="300" dirty="0"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hr-HR" sz="2000" dirty="0">
                <a:latin typeface="Arial" charset="0"/>
              </a:rPr>
              <a:t>Čelični T-profil je osiguranje grede od prevrtanja (umjesto </a:t>
            </a:r>
            <a:r>
              <a:rPr lang="hr-HR" sz="2000" dirty="0" err="1">
                <a:latin typeface="Arial" charset="0"/>
              </a:rPr>
              <a:t>viličastog</a:t>
            </a:r>
            <a:r>
              <a:rPr lang="hr-HR" sz="2000" dirty="0">
                <a:latin typeface="Arial" charset="0"/>
              </a:rPr>
              <a:t> ležaja).</a:t>
            </a:r>
          </a:p>
        </p:txBody>
      </p:sp>
      <p:pic>
        <p:nvPicPr>
          <p:cNvPr id="572420" name="Picture 2" descr="12 obr"/>
          <p:cNvPicPr>
            <a:picLocks noChangeAspect="1" noChangeArrowheads="1"/>
          </p:cNvPicPr>
          <p:nvPr/>
        </p:nvPicPr>
        <p:blipFill>
          <a:blip r:embed="rId5"/>
          <a:srcRect b="3355"/>
          <a:stretch>
            <a:fillRect/>
          </a:stretch>
        </p:blipFill>
        <p:spPr bwMode="auto">
          <a:xfrm>
            <a:off x="615950" y="1700213"/>
            <a:ext cx="4632325" cy="51339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72421" name="Text Box 11"/>
          <p:cNvSpPr txBox="1">
            <a:spLocks noChangeArrowheads="1"/>
          </p:cNvSpPr>
          <p:nvPr/>
        </p:nvSpPr>
        <p:spPr bwMode="auto">
          <a:xfrm>
            <a:off x="684213" y="3213100"/>
            <a:ext cx="1150937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>
                <a:solidFill>
                  <a:schemeClr val="accent2"/>
                </a:solidFill>
                <a:latin typeface="Arial" charset="0"/>
              </a:rPr>
              <a:t>Treba poštivati najmanje razmake spajala od rubova i krajeva elemenata i zahtjeve ugradnje vijaka (podložne pločice)</a:t>
            </a:r>
          </a:p>
        </p:txBody>
      </p:sp>
      <p:sp>
        <p:nvSpPr>
          <p:cNvPr id="572422" name="Line 12"/>
          <p:cNvSpPr>
            <a:spLocks noChangeShapeType="1"/>
          </p:cNvSpPr>
          <p:nvPr/>
        </p:nvSpPr>
        <p:spPr bwMode="auto">
          <a:xfrm flipH="1">
            <a:off x="3492500" y="2133600"/>
            <a:ext cx="792163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72423" name="Text Box 5"/>
          <p:cNvSpPr txBox="1">
            <a:spLocks noChangeArrowheads="1"/>
          </p:cNvSpPr>
          <p:nvPr/>
        </p:nvSpPr>
        <p:spPr bwMode="auto">
          <a:xfrm>
            <a:off x="3851275" y="1844675"/>
            <a:ext cx="36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400">
                <a:solidFill>
                  <a:srgbClr val="990000"/>
                </a:solidFill>
                <a:latin typeface="Times New Roman" pitchFamily="18" charset="0"/>
                <a:sym typeface="Symbol" pitchFamily="18" charset="2"/>
              </a:rPr>
              <a:t></a:t>
            </a:r>
            <a:r>
              <a:rPr lang="hr-HR" sz="16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b/h</a:t>
            </a:r>
            <a:endParaRPr lang="hr-HR" sz="1600" baseline="-2500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572424" name="Line 14"/>
          <p:cNvSpPr>
            <a:spLocks noChangeShapeType="1"/>
          </p:cNvSpPr>
          <p:nvPr/>
        </p:nvSpPr>
        <p:spPr bwMode="auto">
          <a:xfrm flipH="1">
            <a:off x="2627313" y="6381750"/>
            <a:ext cx="792162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72425" name="Text Box 5"/>
          <p:cNvSpPr txBox="1">
            <a:spLocks noChangeArrowheads="1"/>
          </p:cNvSpPr>
          <p:nvPr/>
        </p:nvSpPr>
        <p:spPr bwMode="auto">
          <a:xfrm>
            <a:off x="2771775" y="6092825"/>
            <a:ext cx="576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400">
                <a:solidFill>
                  <a:srgbClr val="990000"/>
                </a:solidFill>
                <a:latin typeface="Times New Roman" pitchFamily="18" charset="0"/>
                <a:sym typeface="Symbol" pitchFamily="18" charset="2"/>
              </a:rPr>
              <a:t></a:t>
            </a:r>
            <a:r>
              <a:rPr lang="hr-HR" sz="16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hr-HR" sz="1600" baseline="-250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1</a:t>
            </a:r>
            <a:r>
              <a:rPr lang="hr-HR" sz="16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/h</a:t>
            </a:r>
            <a:r>
              <a:rPr lang="hr-HR" sz="1600" baseline="-250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1</a:t>
            </a:r>
            <a:endParaRPr lang="hr-HR" sz="1600" baseline="-2500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572426" name="Line 16"/>
          <p:cNvSpPr>
            <a:spLocks noChangeShapeType="1"/>
          </p:cNvSpPr>
          <p:nvPr/>
        </p:nvSpPr>
        <p:spPr bwMode="auto">
          <a:xfrm flipH="1">
            <a:off x="2195513" y="5300663"/>
            <a:ext cx="792162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72427" name="Text Box 5"/>
          <p:cNvSpPr txBox="1">
            <a:spLocks noChangeArrowheads="1"/>
          </p:cNvSpPr>
          <p:nvPr/>
        </p:nvSpPr>
        <p:spPr bwMode="auto">
          <a:xfrm>
            <a:off x="2195513" y="4803775"/>
            <a:ext cx="9366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>
                <a:solidFill>
                  <a:srgbClr val="990000"/>
                </a:solidFill>
                <a:latin typeface="Times New Roman" pitchFamily="18" charset="0"/>
                <a:sym typeface="Symbol" pitchFamily="18" charset="2"/>
              </a:rPr>
              <a:t>t...debljina lima</a:t>
            </a:r>
            <a:endParaRPr lang="hr-HR" sz="1600" baseline="-2500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572428" name="Line 18"/>
          <p:cNvSpPr>
            <a:spLocks noChangeShapeType="1"/>
          </p:cNvSpPr>
          <p:nvPr/>
        </p:nvSpPr>
        <p:spPr bwMode="auto">
          <a:xfrm>
            <a:off x="3419475" y="3141663"/>
            <a:ext cx="6477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  <p:sp>
        <p:nvSpPr>
          <p:cNvPr id="572429" name="Line 19"/>
          <p:cNvSpPr>
            <a:spLocks noChangeShapeType="1"/>
          </p:cNvSpPr>
          <p:nvPr/>
        </p:nvSpPr>
        <p:spPr bwMode="auto">
          <a:xfrm rot="10800000">
            <a:off x="3419475" y="2349500"/>
            <a:ext cx="6477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  <p:sp>
        <p:nvSpPr>
          <p:cNvPr id="572430" name="Text Box 21"/>
          <p:cNvSpPr txBox="1">
            <a:spLocks noChangeArrowheads="1"/>
          </p:cNvSpPr>
          <p:nvPr/>
        </p:nvSpPr>
        <p:spPr bwMode="auto">
          <a:xfrm rot="-5400000">
            <a:off x="3630613" y="2427287"/>
            <a:ext cx="736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>
                <a:solidFill>
                  <a:schemeClr val="accent2"/>
                </a:solidFill>
                <a:latin typeface="Arial" charset="0"/>
              </a:rPr>
              <a:t>Spreg sila</a:t>
            </a:r>
          </a:p>
        </p:txBody>
      </p:sp>
      <p:pic>
        <p:nvPicPr>
          <p:cNvPr id="2" name="detaljdk13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963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8A3AC18-4FD7-482E-ADB7-A6F2EC00759E}" type="slidenum">
              <a:rPr lang="hr-HR"/>
              <a:pPr>
                <a:defRPr/>
              </a:pPr>
              <a:t>33</a:t>
            </a:fld>
            <a:endParaRPr lang="hr-HR"/>
          </a:p>
        </p:txBody>
      </p:sp>
      <p:sp>
        <p:nvSpPr>
          <p:cNvPr id="57344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06F096A-D7C6-486B-8337-5F1D24D65AF4}" type="slidenum">
              <a:rPr lang="hr-HR" sz="1200"/>
              <a:pPr algn="r"/>
              <a:t>33</a:t>
            </a:fld>
            <a:endParaRPr lang="hr-HR" sz="1200"/>
          </a:p>
        </p:txBody>
      </p:sp>
      <p:sp>
        <p:nvSpPr>
          <p:cNvPr id="573442" name="Text Box 2"/>
          <p:cNvSpPr txBox="1">
            <a:spLocks noChangeArrowheads="1"/>
          </p:cNvSpPr>
          <p:nvPr/>
        </p:nvSpPr>
        <p:spPr bwMode="auto">
          <a:xfrm>
            <a:off x="611188" y="965200"/>
            <a:ext cx="835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Priključak grede na armiranobetonski stup</a:t>
            </a:r>
          </a:p>
        </p:txBody>
      </p:sp>
      <p:grpSp>
        <p:nvGrpSpPr>
          <p:cNvPr id="573444" name="Group 30"/>
          <p:cNvGrpSpPr>
            <a:grpSpLocks/>
          </p:cNvGrpSpPr>
          <p:nvPr/>
        </p:nvGrpSpPr>
        <p:grpSpPr bwMode="auto">
          <a:xfrm>
            <a:off x="596900" y="1704975"/>
            <a:ext cx="4652963" cy="5110163"/>
            <a:chOff x="376" y="1074"/>
            <a:chExt cx="2931" cy="3219"/>
          </a:xfrm>
        </p:grpSpPr>
        <p:grpSp>
          <p:nvGrpSpPr>
            <p:cNvPr id="573446" name="Group 25"/>
            <p:cNvGrpSpPr>
              <a:grpSpLocks noChangeAspect="1"/>
            </p:cNvGrpSpPr>
            <p:nvPr/>
          </p:nvGrpSpPr>
          <p:grpSpPr bwMode="auto">
            <a:xfrm>
              <a:off x="376" y="1074"/>
              <a:ext cx="2931" cy="3219"/>
              <a:chOff x="340" y="1068"/>
              <a:chExt cx="2961" cy="3252"/>
            </a:xfrm>
          </p:grpSpPr>
          <p:pic>
            <p:nvPicPr>
              <p:cNvPr id="573450" name="Picture 2" descr="14 obr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40" y="1068"/>
                <a:ext cx="2961" cy="3252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grpSp>
            <p:nvGrpSpPr>
              <p:cNvPr id="573451" name="Group 20"/>
              <p:cNvGrpSpPr>
                <a:grpSpLocks noChangeAspect="1"/>
              </p:cNvGrpSpPr>
              <p:nvPr/>
            </p:nvGrpSpPr>
            <p:grpSpPr bwMode="auto">
              <a:xfrm>
                <a:off x="2925" y="2160"/>
                <a:ext cx="28" cy="184"/>
                <a:chOff x="2925" y="2160"/>
                <a:chExt cx="28" cy="184"/>
              </a:xfrm>
            </p:grpSpPr>
            <p:sp>
              <p:nvSpPr>
                <p:cNvPr id="573455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925" y="2160"/>
                  <a:ext cx="0" cy="181"/>
                </a:xfrm>
                <a:prstGeom prst="line">
                  <a:avLst/>
                </a:prstGeom>
                <a:noFill/>
                <a:ln w="38100" cap="rnd" cmpd="dbl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  <p:sp>
              <p:nvSpPr>
                <p:cNvPr id="573456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953" y="2163"/>
                  <a:ext cx="0" cy="181"/>
                </a:xfrm>
                <a:prstGeom prst="line">
                  <a:avLst/>
                </a:prstGeom>
                <a:noFill/>
                <a:ln w="38100" cap="rnd" cmpd="dbl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</p:grpSp>
          <p:grpSp>
            <p:nvGrpSpPr>
              <p:cNvPr id="573452" name="Group 23"/>
              <p:cNvGrpSpPr>
                <a:grpSpLocks noChangeAspect="1"/>
              </p:cNvGrpSpPr>
              <p:nvPr/>
            </p:nvGrpSpPr>
            <p:grpSpPr bwMode="auto">
              <a:xfrm>
                <a:off x="1383" y="2202"/>
                <a:ext cx="290" cy="139"/>
                <a:chOff x="1429" y="2202"/>
                <a:chExt cx="244" cy="139"/>
              </a:xfrm>
            </p:grpSpPr>
            <p:sp>
              <p:nvSpPr>
                <p:cNvPr id="573453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673" y="2202"/>
                  <a:ext cx="0" cy="136"/>
                </a:xfrm>
                <a:prstGeom prst="line">
                  <a:avLst/>
                </a:prstGeom>
                <a:noFill/>
                <a:ln w="38100" cap="rnd" cmpd="dbl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  <p:sp>
              <p:nvSpPr>
                <p:cNvPr id="573454" name="Line 2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29" y="2341"/>
                  <a:ext cx="226" cy="0"/>
                </a:xfrm>
                <a:prstGeom prst="line">
                  <a:avLst/>
                </a:prstGeom>
                <a:noFill/>
                <a:ln w="38100" cap="rnd" cmpd="dbl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</p:grpSp>
        </p:grpSp>
        <p:sp>
          <p:nvSpPr>
            <p:cNvPr id="573447" name="Text Box 5"/>
            <p:cNvSpPr txBox="1">
              <a:spLocks noChangeAspect="1" noChangeArrowheads="1"/>
            </p:cNvSpPr>
            <p:nvPr/>
          </p:nvSpPr>
          <p:spPr bwMode="auto">
            <a:xfrm>
              <a:off x="1474" y="1736"/>
              <a:ext cx="190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400">
                  <a:solidFill>
                    <a:srgbClr val="990000"/>
                  </a:solidFill>
                  <a:latin typeface="Times New Roman" pitchFamily="18" charset="0"/>
                  <a:sym typeface="Symbol" pitchFamily="18" charset="2"/>
                </a:rPr>
                <a:t></a:t>
              </a:r>
              <a:r>
                <a:rPr lang="hr-HR" sz="16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a</a:t>
              </a:r>
              <a:r>
                <a:rPr lang="hr-HR" sz="1600" baseline="-250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3</a:t>
              </a:r>
              <a:endParaRPr lang="hr-HR" sz="1600" baseline="-25000">
                <a:solidFill>
                  <a:srgbClr val="990000"/>
                </a:solidFill>
                <a:latin typeface="Arial" charset="0"/>
              </a:endParaRPr>
            </a:p>
          </p:txBody>
        </p:sp>
        <p:sp>
          <p:nvSpPr>
            <p:cNvPr id="573448" name="Text Box 5"/>
            <p:cNvSpPr txBox="1">
              <a:spLocks noChangeAspect="1" noChangeArrowheads="1"/>
            </p:cNvSpPr>
            <p:nvPr/>
          </p:nvSpPr>
          <p:spPr bwMode="auto">
            <a:xfrm rot="-5400000">
              <a:off x="1130" y="1966"/>
              <a:ext cx="225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400">
                  <a:solidFill>
                    <a:srgbClr val="990000"/>
                  </a:solidFill>
                  <a:latin typeface="Times New Roman" pitchFamily="18" charset="0"/>
                  <a:sym typeface="Symbol" pitchFamily="18" charset="2"/>
                </a:rPr>
                <a:t></a:t>
              </a:r>
              <a:r>
                <a:rPr lang="hr-HR" sz="16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a</a:t>
              </a:r>
              <a:r>
                <a:rPr lang="hr-HR" sz="1600" baseline="-25000">
                  <a:solidFill>
                    <a:srgbClr val="990000"/>
                  </a:solidFill>
                  <a:latin typeface="Arial" charset="0"/>
                  <a:sym typeface="Symbol" pitchFamily="18" charset="2"/>
                </a:rPr>
                <a:t>4,c</a:t>
              </a:r>
              <a:endParaRPr lang="hr-HR" sz="1600" baseline="-25000">
                <a:solidFill>
                  <a:srgbClr val="990000"/>
                </a:solidFill>
                <a:latin typeface="Arial" charset="0"/>
              </a:endParaRPr>
            </a:p>
          </p:txBody>
        </p:sp>
        <p:sp>
          <p:nvSpPr>
            <p:cNvPr id="573449" name="Line 27"/>
            <p:cNvSpPr>
              <a:spLocks noChangeAspect="1" noChangeShapeType="1"/>
            </p:cNvSpPr>
            <p:nvPr/>
          </p:nvSpPr>
          <p:spPr bwMode="auto">
            <a:xfrm flipV="1">
              <a:off x="1364" y="2005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sr-Latn-CS"/>
            </a:p>
          </p:txBody>
        </p:sp>
      </p:grpSp>
      <p:sp>
        <p:nvSpPr>
          <p:cNvPr id="573445" name="Text Box 29"/>
          <p:cNvSpPr txBox="1">
            <a:spLocks noChangeArrowheads="1"/>
          </p:cNvSpPr>
          <p:nvPr/>
        </p:nvSpPr>
        <p:spPr bwMode="auto">
          <a:xfrm>
            <a:off x="611188" y="3783013"/>
            <a:ext cx="3168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>
                <a:solidFill>
                  <a:schemeClr val="accent2"/>
                </a:solidFill>
                <a:latin typeface="Arial" charset="0"/>
              </a:rPr>
              <a:t>Treba poštivati                               najmanje razmake spajala od rubova i krajeva elemenata i zahtjeve ugradnje spajala</a:t>
            </a:r>
          </a:p>
        </p:txBody>
      </p:sp>
      <p:pic>
        <p:nvPicPr>
          <p:cNvPr id="2" name="detaljdk13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213841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D1EE0F8-C149-4C73-ABBF-6F7760477F1D}" type="slidenum">
              <a:rPr lang="hr-HR"/>
              <a:pPr>
                <a:defRPr/>
              </a:pPr>
              <a:t>34</a:t>
            </a:fld>
            <a:endParaRPr lang="hr-HR"/>
          </a:p>
        </p:txBody>
      </p:sp>
      <p:sp>
        <p:nvSpPr>
          <p:cNvPr id="57446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99E4AE5-ECA3-4D30-A922-D341DC150913}" type="slidenum">
              <a:rPr lang="hr-HR" sz="1200"/>
              <a:pPr algn="r"/>
              <a:t>34</a:t>
            </a:fld>
            <a:endParaRPr lang="hr-HR" sz="1200"/>
          </a:p>
        </p:txBody>
      </p:sp>
      <p:sp>
        <p:nvSpPr>
          <p:cNvPr id="574466" name="Text Box 2"/>
          <p:cNvSpPr txBox="1">
            <a:spLocks noChangeArrowheads="1"/>
          </p:cNvSpPr>
          <p:nvPr/>
        </p:nvSpPr>
        <p:spPr bwMode="auto">
          <a:xfrm>
            <a:off x="611188" y="965200"/>
            <a:ext cx="835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Priključak grede na armiranobetonski stup</a:t>
            </a:r>
          </a:p>
        </p:txBody>
      </p:sp>
      <p:pic>
        <p:nvPicPr>
          <p:cNvPr id="574468" name="Picture 2" descr="15 ob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505" y="1720850"/>
            <a:ext cx="4498975" cy="50847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74469" name="Text Box 5"/>
          <p:cNvSpPr txBox="1">
            <a:spLocks noChangeAspect="1" noChangeArrowheads="1"/>
          </p:cNvSpPr>
          <p:nvPr/>
        </p:nvSpPr>
        <p:spPr bwMode="auto">
          <a:xfrm>
            <a:off x="2224088" y="2695575"/>
            <a:ext cx="288925" cy="242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400">
                <a:solidFill>
                  <a:srgbClr val="990000"/>
                </a:solidFill>
                <a:latin typeface="Times New Roman" pitchFamily="18" charset="0"/>
                <a:sym typeface="Symbol" pitchFamily="18" charset="2"/>
              </a:rPr>
              <a:t></a:t>
            </a:r>
            <a:r>
              <a:rPr lang="hr-HR" sz="16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a</a:t>
            </a:r>
            <a:r>
              <a:rPr lang="hr-HR" sz="1600" baseline="-250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3</a:t>
            </a:r>
            <a:endParaRPr lang="hr-HR" sz="1600" baseline="-2500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574470" name="Line 20"/>
          <p:cNvSpPr>
            <a:spLocks noChangeAspect="1" noChangeShapeType="1"/>
          </p:cNvSpPr>
          <p:nvPr/>
        </p:nvSpPr>
        <p:spPr bwMode="auto">
          <a:xfrm flipV="1">
            <a:off x="2051050" y="3068638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  <p:sp>
        <p:nvSpPr>
          <p:cNvPr id="574471" name="Text Box 5"/>
          <p:cNvSpPr txBox="1">
            <a:spLocks noChangeAspect="1" noChangeArrowheads="1"/>
          </p:cNvSpPr>
          <p:nvPr/>
        </p:nvSpPr>
        <p:spPr bwMode="auto">
          <a:xfrm rot="-5400000">
            <a:off x="1682750" y="3035300"/>
            <a:ext cx="357188" cy="280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400">
                <a:solidFill>
                  <a:srgbClr val="990000"/>
                </a:solidFill>
                <a:latin typeface="Times New Roman" pitchFamily="18" charset="0"/>
                <a:sym typeface="Symbol" pitchFamily="18" charset="2"/>
              </a:rPr>
              <a:t></a:t>
            </a:r>
            <a:r>
              <a:rPr lang="hr-HR" sz="16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a</a:t>
            </a:r>
            <a:r>
              <a:rPr lang="hr-HR" sz="1600" baseline="-25000">
                <a:solidFill>
                  <a:srgbClr val="990000"/>
                </a:solidFill>
                <a:latin typeface="Arial" charset="0"/>
                <a:sym typeface="Symbol" pitchFamily="18" charset="2"/>
              </a:rPr>
              <a:t>4,c</a:t>
            </a:r>
            <a:endParaRPr lang="hr-HR" sz="1600" baseline="-2500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2" name="detaljdk13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2763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8C051F3-75A4-42C9-AF57-63BED7916BF5}" type="slidenum">
              <a:rPr lang="hr-HR"/>
              <a:pPr>
                <a:defRPr/>
              </a:pPr>
              <a:t>35</a:t>
            </a:fld>
            <a:endParaRPr lang="hr-HR"/>
          </a:p>
        </p:txBody>
      </p:sp>
      <p:sp>
        <p:nvSpPr>
          <p:cNvPr id="57651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EBA4D13-C8F4-47CC-B02C-EAD2A096B07C}" type="slidenum">
              <a:rPr lang="hr-HR" sz="1200"/>
              <a:pPr algn="r"/>
              <a:t>35</a:t>
            </a:fld>
            <a:endParaRPr lang="hr-HR" sz="1200"/>
          </a:p>
        </p:txBody>
      </p:sp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Priključak grede manjeg do srednjeg raspona na armiranobetonski stup s vutom</a:t>
            </a:r>
          </a:p>
        </p:txBody>
      </p:sp>
      <p:pic>
        <p:nvPicPr>
          <p:cNvPr id="576516" name="Picture 3" descr="17 obr"/>
          <p:cNvPicPr>
            <a:picLocks noChangeAspect="1" noChangeArrowheads="1"/>
          </p:cNvPicPr>
          <p:nvPr/>
        </p:nvPicPr>
        <p:blipFill>
          <a:blip r:embed="rId5"/>
          <a:srcRect b="5397"/>
          <a:stretch>
            <a:fillRect/>
          </a:stretch>
        </p:blipFill>
        <p:spPr bwMode="auto">
          <a:xfrm>
            <a:off x="582613" y="1720850"/>
            <a:ext cx="4678362" cy="50514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detaljdk13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F62DF2B-960F-4F2B-820B-B27644903490}" type="slidenum">
              <a:rPr lang="hr-HR"/>
              <a:pPr>
                <a:defRPr/>
              </a:pPr>
              <a:t>36</a:t>
            </a:fld>
            <a:endParaRPr lang="hr-HR"/>
          </a:p>
        </p:txBody>
      </p:sp>
      <p:sp>
        <p:nvSpPr>
          <p:cNvPr id="57753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4732807-B11B-4177-A8E5-C279F2D0BAFF}" type="slidenum">
              <a:rPr lang="hr-HR" sz="1200"/>
              <a:pPr algn="r"/>
              <a:t>36</a:t>
            </a:fld>
            <a:endParaRPr lang="hr-HR" sz="1200"/>
          </a:p>
        </p:txBody>
      </p:sp>
      <p:sp>
        <p:nvSpPr>
          <p:cNvPr id="577538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Priključak grede manjeg raspona na armiranobetonski stup </a:t>
            </a:r>
          </a:p>
        </p:txBody>
      </p:sp>
      <p:sp>
        <p:nvSpPr>
          <p:cNvPr id="577539" name="Text Box 4"/>
          <p:cNvSpPr txBox="1">
            <a:spLocks noChangeArrowheads="1"/>
          </p:cNvSpPr>
          <p:nvPr/>
        </p:nvSpPr>
        <p:spPr bwMode="auto">
          <a:xfrm>
            <a:off x="5580063" y="1703388"/>
            <a:ext cx="2952750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hr-HR" sz="2000">
                <a:solidFill>
                  <a:schemeClr val="accent2"/>
                </a:solidFill>
                <a:latin typeface="Arial" charset="0"/>
              </a:rPr>
              <a:t>Prijenos vertikalne reakcije grede – nalijeganjem na površinu A</a:t>
            </a:r>
            <a:r>
              <a:rPr lang="hr-HR" sz="2000" baseline="-25000">
                <a:solidFill>
                  <a:schemeClr val="accent2"/>
                </a:solidFill>
                <a:latin typeface="Arial" charset="0"/>
              </a:rPr>
              <a:t>≠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 = b</a:t>
            </a:r>
            <a:r>
              <a:rPr lang="hr-HR" sz="80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Arial" charset="0"/>
              </a:rPr>
              <a:t>·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l</a:t>
            </a:r>
          </a:p>
          <a:p>
            <a:pPr>
              <a:lnSpc>
                <a:spcPct val="115000"/>
              </a:lnSpc>
            </a:pPr>
            <a:r>
              <a:rPr lang="hr-HR" sz="2000">
                <a:solidFill>
                  <a:schemeClr val="accent2"/>
                </a:solidFill>
                <a:latin typeface="Arial" charset="0"/>
              </a:rPr>
              <a:t>donje čelične ploče papuče (dovoljne otpornosti na savijanje).</a:t>
            </a:r>
            <a:endParaRPr lang="hr-HR" sz="2000" baseline="-25000">
              <a:solidFill>
                <a:schemeClr val="accent2"/>
              </a:solidFill>
              <a:latin typeface="Helvetica"/>
            </a:endParaRPr>
          </a:p>
          <a:p>
            <a:pPr>
              <a:lnSpc>
                <a:spcPct val="115000"/>
              </a:lnSpc>
              <a:spcBef>
                <a:spcPct val="20000"/>
              </a:spcBef>
            </a:pPr>
            <a:endParaRPr lang="hr-HR" sz="300"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Sidra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moraju</a:t>
            </a:r>
            <a:r>
              <a:rPr lang="hr-HR" sz="2000">
                <a:latin typeface="Arial" charset="0"/>
              </a:rPr>
              <a:t> prihvatiti poprečnu silu u gredi.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endParaRPr lang="hr-HR" sz="800"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hr-HR" sz="2000">
                <a:solidFill>
                  <a:schemeClr val="accent2"/>
                </a:solidFill>
                <a:latin typeface="Arial" charset="0"/>
              </a:rPr>
              <a:t>Čeoni priključak grede</a:t>
            </a:r>
          </a:p>
        </p:txBody>
      </p:sp>
      <p:pic>
        <p:nvPicPr>
          <p:cNvPr id="577540" name="Picture 1026" descr="18 ob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3" y="1703388"/>
            <a:ext cx="4775200" cy="51133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detaljdk13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62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2A78AE0-55D4-4C89-9582-7E770C0E34F7}" type="slidenum">
              <a:rPr lang="hr-HR"/>
              <a:pPr>
                <a:defRPr/>
              </a:pPr>
              <a:t>37</a:t>
            </a:fld>
            <a:endParaRPr lang="hr-HR"/>
          </a:p>
        </p:txBody>
      </p:sp>
      <p:sp>
        <p:nvSpPr>
          <p:cNvPr id="26523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569777C-2FD7-4151-94CC-8291D1733729}" type="slidenum">
              <a:rPr lang="hr-HR" sz="1200"/>
              <a:pPr algn="r"/>
              <a:t>37</a:t>
            </a:fld>
            <a:endParaRPr lang="hr-HR" sz="1200"/>
          </a:p>
        </p:txBody>
      </p:sp>
      <p:sp>
        <p:nvSpPr>
          <p:cNvPr id="265234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Priključak grede manjeg do srednjeg raspona na čelični stup I-profila </a:t>
            </a:r>
          </a:p>
        </p:txBody>
      </p:sp>
      <p:graphicFrame>
        <p:nvGraphicFramePr>
          <p:cNvPr id="265232" name="Object 16"/>
          <p:cNvGraphicFramePr>
            <a:graphicFrameLocks noChangeAspect="1"/>
          </p:cNvGraphicFramePr>
          <p:nvPr/>
        </p:nvGraphicFramePr>
        <p:xfrm>
          <a:off x="684213" y="1700213"/>
          <a:ext cx="4556125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61" name="Image" r:id="rId6" imgW="7123810" imgH="7987302" progId="Photoshop.Image.10">
                  <p:embed/>
                </p:oleObj>
              </mc:Choice>
              <mc:Fallback>
                <p:oleObj name="Image" r:id="rId6" imgW="7123810" imgH="7987302" progId="Photoshop.Image.1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00213"/>
                        <a:ext cx="4556125" cy="51085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36" name="Rectangle 8"/>
          <p:cNvSpPr>
            <a:spLocks noChangeArrowheads="1"/>
          </p:cNvSpPr>
          <p:nvPr/>
        </p:nvSpPr>
        <p:spPr bwMode="auto">
          <a:xfrm>
            <a:off x="3087688" y="3395663"/>
            <a:ext cx="2160587" cy="16557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pic>
        <p:nvPicPr>
          <p:cNvPr id="2" name="detaljdk137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48" y="2857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BB676-4CC8-4D58-A730-49B001673191}" type="slidenum">
              <a:rPr lang="hr-HR"/>
              <a:pPr>
                <a:defRPr/>
              </a:pPr>
              <a:t>38</a:t>
            </a:fld>
            <a:endParaRPr lang="hr-HR"/>
          </a:p>
        </p:txBody>
      </p:sp>
      <p:sp>
        <p:nvSpPr>
          <p:cNvPr id="579585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3DD57EB-118C-4DE3-AFD2-23EBFFDF1CE2}" type="slidenum">
              <a:rPr lang="hr-HR" sz="1200"/>
              <a:pPr algn="r"/>
              <a:t>38</a:t>
            </a:fld>
            <a:endParaRPr lang="hr-HR" sz="1200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79388" y="1189038"/>
            <a:ext cx="88392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hr-HR" sz="5400">
                <a:solidFill>
                  <a:schemeClr val="accent2"/>
                </a:solidFill>
                <a:latin typeface="Arial" charset="0"/>
              </a:rPr>
              <a:t>Osnove oblikovanja ležajeva greda i stupova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4D50A3F-482D-4290-8850-A9DCB7B5D616}" type="slidenum">
              <a:rPr lang="hr-HR"/>
              <a:pPr>
                <a:defRPr/>
              </a:pPr>
              <a:t>39</a:t>
            </a:fld>
            <a:endParaRPr lang="hr-HR"/>
          </a:p>
        </p:txBody>
      </p:sp>
      <p:sp>
        <p:nvSpPr>
          <p:cNvPr id="32770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0D6E12D-E23F-44A3-BC50-708574BB5ABA}" type="slidenum">
              <a:rPr lang="hr-HR" sz="1200"/>
              <a:pPr algn="r"/>
              <a:t>39</a:t>
            </a:fld>
            <a:endParaRPr lang="hr-HR" sz="1200"/>
          </a:p>
        </p:txBody>
      </p:sp>
      <p:sp>
        <p:nvSpPr>
          <p:cNvPr id="327702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malog i srednjeg raspona na armiranobetonsku potkonstrukciju</a:t>
            </a:r>
          </a:p>
        </p:txBody>
      </p:sp>
      <p:sp>
        <p:nvSpPr>
          <p:cNvPr id="327703" name="Text Box 4"/>
          <p:cNvSpPr txBox="1">
            <a:spLocks noChangeArrowheads="1"/>
          </p:cNvSpPr>
          <p:nvPr/>
        </p:nvSpPr>
        <p:spPr bwMode="auto">
          <a:xfrm>
            <a:off x="3779838" y="1812925"/>
            <a:ext cx="5184775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solidFill>
                  <a:schemeClr val="accent2"/>
                </a:solidFill>
                <a:latin typeface="Arial" charset="0"/>
              </a:rPr>
              <a:t>	Jednostavni ležaj nalijeganjem greda malih do srednjih raspona na:</a:t>
            </a:r>
            <a:r>
              <a:rPr lang="hr-HR" sz="2000">
                <a:latin typeface="Arial" charset="0"/>
              </a:rPr>
              <a:t>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Kladicu / podložnu gredu (tvrdo drvo)</a:t>
            </a:r>
          </a:p>
          <a:p>
            <a:pPr marL="1143000" lvl="2" indent="-2286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osiguranje kutnicima i sidrenim vijcima ili U-profilima sidara</a:t>
            </a:r>
          </a:p>
        </p:txBody>
      </p:sp>
      <p:pic>
        <p:nvPicPr>
          <p:cNvPr id="327704" name="Picture 3" descr="G_7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73238"/>
            <a:ext cx="3343275" cy="23177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327700" name="Object 20"/>
          <p:cNvGraphicFramePr>
            <a:graphicFrameLocks noChangeAspect="1"/>
          </p:cNvGraphicFramePr>
          <p:nvPr/>
        </p:nvGraphicFramePr>
        <p:xfrm>
          <a:off x="611188" y="4221163"/>
          <a:ext cx="6096000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9" name="Image" r:id="rId4" imgW="25028571" imgH="9980952" progId="Photoshop.Image.10">
                  <p:embed/>
                </p:oleObj>
              </mc:Choice>
              <mc:Fallback>
                <p:oleObj name="Image" r:id="rId4" imgW="25028571" imgH="9980952" progId="Photoshop.Image.1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221163"/>
                        <a:ext cx="6096000" cy="24304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05" name="Text Box 4"/>
          <p:cNvSpPr txBox="1">
            <a:spLocks noChangeArrowheads="1"/>
          </p:cNvSpPr>
          <p:nvPr/>
        </p:nvSpPr>
        <p:spPr bwMode="auto">
          <a:xfrm>
            <a:off x="6911975" y="4149725"/>
            <a:ext cx="1908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osiguranje U-profilima sidara ili T-profilima</a:t>
            </a:r>
          </a:p>
        </p:txBody>
      </p:sp>
      <p:sp>
        <p:nvSpPr>
          <p:cNvPr id="327706" name="Text Box 4"/>
          <p:cNvSpPr txBox="1">
            <a:spLocks noChangeArrowheads="1"/>
          </p:cNvSpPr>
          <p:nvPr/>
        </p:nvSpPr>
        <p:spPr bwMode="auto">
          <a:xfrm>
            <a:off x="4259263" y="3644900"/>
            <a:ext cx="46815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Čeličnu podložnu ploču</a:t>
            </a:r>
          </a:p>
        </p:txBody>
      </p:sp>
      <p:sp>
        <p:nvSpPr>
          <p:cNvPr id="327707" name="Text Box 13"/>
          <p:cNvSpPr txBox="1">
            <a:spLocks noChangeArrowheads="1"/>
          </p:cNvSpPr>
          <p:nvPr/>
        </p:nvSpPr>
        <p:spPr bwMode="auto">
          <a:xfrm>
            <a:off x="2124075" y="5876925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>
                <a:solidFill>
                  <a:schemeClr val="accent2"/>
                </a:solidFill>
                <a:latin typeface="Arial" charset="0"/>
              </a:rPr>
              <a:t>Sidra mogu preuzeti horizontalnu reakciju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9B00B18-26FE-41BE-8299-4C46A5CE3ECD}" type="slidenum">
              <a:rPr lang="hr-HR"/>
              <a:pPr>
                <a:defRPr/>
              </a:pPr>
              <a:t>4</a:t>
            </a:fld>
            <a:endParaRPr lang="hr-HR"/>
          </a:p>
        </p:txBody>
      </p:sp>
      <p:sp>
        <p:nvSpPr>
          <p:cNvPr id="5212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smtClean="0">
                <a:solidFill>
                  <a:schemeClr val="accent2"/>
                </a:solidFill>
                <a:latin typeface="Arial" charset="0"/>
              </a:rPr>
              <a:t>Zglobni – popustljivi priključci</a:t>
            </a:r>
          </a:p>
        </p:txBody>
      </p:sp>
      <p:graphicFrame>
        <p:nvGraphicFramePr>
          <p:cNvPr id="521230" name="Object 1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25911240"/>
              </p:ext>
            </p:extLst>
          </p:nvPr>
        </p:nvGraphicFramePr>
        <p:xfrm>
          <a:off x="395536" y="2564904"/>
          <a:ext cx="8515456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60" name="Image" r:id="rId6" imgW="12647619" imgH="3098413" progId="Photoshop.Image.10">
                  <p:embed/>
                </p:oleObj>
              </mc:Choice>
              <mc:Fallback>
                <p:oleObj name="Image" r:id="rId6" imgW="12647619" imgH="3098413" progId="Photoshop.Image.1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564904"/>
                        <a:ext cx="8515456" cy="208823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33" name="Text Box 16"/>
          <p:cNvSpPr txBox="1">
            <a:spLocks noChangeArrowheads="1"/>
          </p:cNvSpPr>
          <p:nvPr/>
        </p:nvSpPr>
        <p:spPr bwMode="auto">
          <a:xfrm>
            <a:off x="1475656" y="2204864"/>
            <a:ext cx="3455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 dirty="0">
                <a:solidFill>
                  <a:schemeClr val="accent2"/>
                </a:solidFill>
                <a:latin typeface="Arial" charset="0"/>
              </a:rPr>
              <a:t>GLAVNI – SEKUNDARNI NOSAČ</a:t>
            </a:r>
            <a:endParaRPr lang="hr-HR" dirty="0">
              <a:solidFill>
                <a:schemeClr val="accent2"/>
              </a:solidFill>
            </a:endParaRPr>
          </a:p>
        </p:txBody>
      </p:sp>
      <p:sp>
        <p:nvSpPr>
          <p:cNvPr id="521234" name="Line 17"/>
          <p:cNvSpPr>
            <a:spLocks noChangeShapeType="1"/>
          </p:cNvSpPr>
          <p:nvPr/>
        </p:nvSpPr>
        <p:spPr bwMode="auto">
          <a:xfrm>
            <a:off x="6732588" y="3357563"/>
            <a:ext cx="0" cy="8636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  <p:pic>
        <p:nvPicPr>
          <p:cNvPr id="2" name="detaljdk1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6096" y="49462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C059C7B-FD03-4FB7-B382-71D60948F6C6}" type="slidenum">
              <a:rPr lang="hr-HR"/>
              <a:pPr>
                <a:defRPr/>
              </a:pPr>
              <a:t>40</a:t>
            </a:fld>
            <a:endParaRPr lang="hr-HR"/>
          </a:p>
        </p:txBody>
      </p:sp>
      <p:sp>
        <p:nvSpPr>
          <p:cNvPr id="58163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8D03F53-6129-4827-AF49-350A13994A27}" type="slidenum">
              <a:rPr lang="hr-HR" sz="1200"/>
              <a:pPr algn="r"/>
              <a:t>40</a:t>
            </a:fld>
            <a:endParaRPr lang="hr-HR" sz="1200"/>
          </a:p>
        </p:txBody>
      </p:sp>
      <p:sp>
        <p:nvSpPr>
          <p:cNvPr id="581634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malog raspona na armiranobetonsku potkonstrukciju</a:t>
            </a:r>
          </a:p>
        </p:txBody>
      </p:sp>
      <p:sp>
        <p:nvSpPr>
          <p:cNvPr id="581635" name="Text Box 4"/>
          <p:cNvSpPr txBox="1">
            <a:spLocks noChangeArrowheads="1"/>
          </p:cNvSpPr>
          <p:nvPr/>
        </p:nvSpPr>
        <p:spPr bwMode="auto">
          <a:xfrm>
            <a:off x="6732588" y="4365625"/>
            <a:ext cx="24479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solidFill>
                  <a:schemeClr val="accent2"/>
                </a:solidFill>
                <a:latin typeface="Arial" charset="0"/>
              </a:rPr>
              <a:t>	Tipski spojni pribor od tanjih limova – čavlani spojevi</a:t>
            </a:r>
            <a:endParaRPr lang="hr-HR" sz="2000">
              <a:latin typeface="Arial" charset="0"/>
            </a:endParaRPr>
          </a:p>
        </p:txBody>
      </p:sp>
      <p:sp>
        <p:nvSpPr>
          <p:cNvPr id="581636" name="Text Box 4"/>
          <p:cNvSpPr txBox="1">
            <a:spLocks noChangeArrowheads="1"/>
          </p:cNvSpPr>
          <p:nvPr/>
        </p:nvSpPr>
        <p:spPr bwMode="auto">
          <a:xfrm>
            <a:off x="4643438" y="6315075"/>
            <a:ext cx="45005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Potrebna je konstruktivna zaštita</a:t>
            </a:r>
          </a:p>
        </p:txBody>
      </p:sp>
      <p:grpSp>
        <p:nvGrpSpPr>
          <p:cNvPr id="581637" name="Group 14"/>
          <p:cNvGrpSpPr>
            <a:grpSpLocks/>
          </p:cNvGrpSpPr>
          <p:nvPr/>
        </p:nvGrpSpPr>
        <p:grpSpPr bwMode="auto">
          <a:xfrm>
            <a:off x="76200" y="1747838"/>
            <a:ext cx="8997950" cy="2501900"/>
            <a:chOff x="48" y="1101"/>
            <a:chExt cx="5668" cy="1576"/>
          </a:xfrm>
        </p:grpSpPr>
        <p:pic>
          <p:nvPicPr>
            <p:cNvPr id="581642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" y="1117"/>
              <a:ext cx="1395" cy="153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81643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1" y="1117"/>
              <a:ext cx="1395" cy="155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81644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04" y="1117"/>
              <a:ext cx="1351" cy="1554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81645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90" y="1101"/>
              <a:ext cx="1426" cy="157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grpSp>
        <p:nvGrpSpPr>
          <p:cNvPr id="581638" name="Group 18"/>
          <p:cNvGrpSpPr>
            <a:grpSpLocks/>
          </p:cNvGrpSpPr>
          <p:nvPr/>
        </p:nvGrpSpPr>
        <p:grpSpPr bwMode="auto">
          <a:xfrm>
            <a:off x="179388" y="4330700"/>
            <a:ext cx="6686550" cy="2482850"/>
            <a:chOff x="79" y="2704"/>
            <a:chExt cx="4212" cy="1564"/>
          </a:xfrm>
        </p:grpSpPr>
        <p:pic>
          <p:nvPicPr>
            <p:cNvPr id="581639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9" y="2704"/>
              <a:ext cx="1367" cy="154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81640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13" y="2704"/>
              <a:ext cx="1378" cy="1214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81641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74" y="2716"/>
              <a:ext cx="1381" cy="155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7C2F0C84-59D2-4FD6-BE89-53E363D1770C}" type="slidenum">
              <a:rPr lang="hr-HR"/>
              <a:pPr>
                <a:defRPr/>
              </a:pPr>
              <a:t>41</a:t>
            </a:fld>
            <a:endParaRPr lang="hr-HR"/>
          </a:p>
        </p:txBody>
      </p:sp>
      <p:sp>
        <p:nvSpPr>
          <p:cNvPr id="58265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B569EB1-7042-4D96-85BA-6A09A18E3F45}" type="slidenum">
              <a:rPr lang="hr-HR" sz="1200"/>
              <a:pPr algn="r"/>
              <a:t>41</a:t>
            </a:fld>
            <a:endParaRPr lang="hr-HR" sz="1200"/>
          </a:p>
        </p:txBody>
      </p:sp>
      <p:sp>
        <p:nvSpPr>
          <p:cNvPr id="582658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5328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(nosivi elementi zgrada) na armiranobetonsku potkonstrukciju / drvene zidove</a:t>
            </a:r>
          </a:p>
        </p:txBody>
      </p:sp>
      <p:pic>
        <p:nvPicPr>
          <p:cNvPr id="582659" name="Picture 3" descr="str194a(TDG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4308475"/>
            <a:ext cx="7273925" cy="24574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2660" name="Picture 4" descr="str194b(TDG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8" y="1755775"/>
            <a:ext cx="7243762" cy="2393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82661" name="Text Box 4"/>
          <p:cNvSpPr txBox="1">
            <a:spLocks noChangeArrowheads="1"/>
          </p:cNvSpPr>
          <p:nvPr/>
        </p:nvSpPr>
        <p:spPr bwMode="auto">
          <a:xfrm rot="-5400000">
            <a:off x="6063457" y="3696494"/>
            <a:ext cx="46085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solidFill>
                  <a:schemeClr val="accent2"/>
                </a:solidFill>
                <a:latin typeface="Arial" charset="0"/>
              </a:rPr>
              <a:t>	</a:t>
            </a:r>
            <a:r>
              <a:rPr lang="hr-HR" sz="2000">
                <a:latin typeface="Arial" charset="0"/>
              </a:rPr>
              <a:t>Priključi mogu preuzeti odižuće sile i manje horizontalne reakcije</a:t>
            </a:r>
          </a:p>
        </p:txBody>
      </p:sp>
      <p:pic>
        <p:nvPicPr>
          <p:cNvPr id="582662" name="Picture 5" descr="str194c(TDG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2975" y="3500438"/>
            <a:ext cx="2058988" cy="15335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6E247D2-7019-4116-A429-50BE6DA21990}" type="slidenum">
              <a:rPr lang="hr-HR"/>
              <a:pPr>
                <a:defRPr/>
              </a:pPr>
              <a:t>42</a:t>
            </a:fld>
            <a:endParaRPr lang="hr-HR"/>
          </a:p>
        </p:txBody>
      </p:sp>
      <p:sp>
        <p:nvSpPr>
          <p:cNvPr id="58368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2B49B9-ED83-488F-B6EB-331C7947D211}" type="slidenum">
              <a:rPr lang="hr-HR" sz="1200"/>
              <a:pPr algn="r"/>
              <a:t>42</a:t>
            </a:fld>
            <a:endParaRPr lang="hr-HR" sz="1200"/>
          </a:p>
        </p:txBody>
      </p:sp>
      <p:sp>
        <p:nvSpPr>
          <p:cNvPr id="583682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manjeg do srednjeg raspona na armiranobetonsku potkonstrukciju</a:t>
            </a:r>
          </a:p>
        </p:txBody>
      </p:sp>
      <p:sp>
        <p:nvSpPr>
          <p:cNvPr id="583683" name="Text Box 4"/>
          <p:cNvSpPr txBox="1">
            <a:spLocks noChangeArrowheads="1"/>
          </p:cNvSpPr>
          <p:nvPr/>
        </p:nvSpPr>
        <p:spPr bwMode="auto">
          <a:xfrm>
            <a:off x="5580063" y="1773238"/>
            <a:ext cx="33845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latin typeface="Arial" charset="0"/>
              </a:rPr>
              <a:t>Jedna ležajna ploča je bolje rješenje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latin typeface="Arial" charset="0"/>
              </a:rPr>
              <a:t>Rješenje s dvije ležajne ploče primjereno je za nepokretne oslonce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latin typeface="Arial" charset="0"/>
              </a:rPr>
              <a:t>Pomak je teže ostvariti trenjem – klizanjem ploča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latin typeface="Arial" charset="0"/>
              </a:rPr>
              <a:t>Suvremenije rješenje nepokretnih ležajeva – zaokretni linijski ležajevi</a:t>
            </a:r>
          </a:p>
        </p:txBody>
      </p:sp>
      <p:pic>
        <p:nvPicPr>
          <p:cNvPr id="583684" name="Picture 3" descr="G_7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1728788"/>
            <a:ext cx="5314950" cy="50371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12A5883-6BE4-46EF-A47A-A318A679C48A}" type="slidenum">
              <a:rPr lang="hr-HR"/>
              <a:pPr>
                <a:defRPr/>
              </a:pPr>
              <a:t>43</a:t>
            </a:fld>
            <a:endParaRPr lang="hr-HR"/>
          </a:p>
        </p:txBody>
      </p:sp>
      <p:sp>
        <p:nvSpPr>
          <p:cNvPr id="32873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69E07CD-B0F1-4A88-B045-D6DCFADEE087}" type="slidenum">
              <a:rPr lang="hr-HR" sz="1200"/>
              <a:pPr algn="r"/>
              <a:t>43</a:t>
            </a:fld>
            <a:endParaRPr lang="hr-HR" sz="1200"/>
          </a:p>
        </p:txBody>
      </p:sp>
      <p:sp>
        <p:nvSpPr>
          <p:cNvPr id="328737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srednjeg i većeg raspona na armiranobetonsku potkonstrukciju</a:t>
            </a:r>
          </a:p>
        </p:txBody>
      </p:sp>
      <p:pic>
        <p:nvPicPr>
          <p:cNvPr id="328738" name="Picture 4" descr="G_7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73238"/>
            <a:ext cx="3087687" cy="25622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28739" name="Text Box 4"/>
          <p:cNvSpPr txBox="1">
            <a:spLocks noChangeArrowheads="1"/>
          </p:cNvSpPr>
          <p:nvPr/>
        </p:nvSpPr>
        <p:spPr bwMode="auto">
          <a:xfrm>
            <a:off x="3419475" y="1773238"/>
            <a:ext cx="338455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solidFill>
                  <a:schemeClr val="accent2"/>
                </a:solidFill>
                <a:latin typeface="Arial" charset="0"/>
              </a:rPr>
              <a:t>	Ležajevi greda srednjih i većih raspona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latin typeface="Arial" charset="0"/>
              </a:rPr>
              <a:t>Linijski ili točkasti                                ležaj (s gornjom i                              donjom čeličnom                             pločom)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latin typeface="Arial" charset="0"/>
              </a:rPr>
              <a:t>Neoprenski ležaj</a:t>
            </a:r>
          </a:p>
        </p:txBody>
      </p:sp>
      <p:graphicFrame>
        <p:nvGraphicFramePr>
          <p:cNvPr id="328734" name="Object 30"/>
          <p:cNvGraphicFramePr>
            <a:graphicFrameLocks noChangeAspect="1"/>
          </p:cNvGraphicFramePr>
          <p:nvPr/>
        </p:nvGraphicFramePr>
        <p:xfrm>
          <a:off x="611188" y="4489450"/>
          <a:ext cx="5873750" cy="225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92" name="Image" r:id="rId4" imgW="22933333" imgH="8800000" progId="Photoshop.Image.10">
                  <p:embed/>
                </p:oleObj>
              </mc:Choice>
              <mc:Fallback>
                <p:oleObj name="Image" r:id="rId4" imgW="22933333" imgH="8800000" progId="Photoshop.Image.1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489450"/>
                        <a:ext cx="5873750" cy="22526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8735" name="Object 31"/>
          <p:cNvGraphicFramePr>
            <a:graphicFrameLocks noChangeAspect="1"/>
          </p:cNvGraphicFramePr>
          <p:nvPr/>
        </p:nvGraphicFramePr>
        <p:xfrm>
          <a:off x="6931025" y="1757363"/>
          <a:ext cx="1846263" cy="49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93" name="Image" r:id="rId6" imgW="8228571" imgH="22171429" progId="Photoshop.Image.10">
                  <p:embed/>
                </p:oleObj>
              </mc:Choice>
              <mc:Fallback>
                <p:oleObj name="Image" r:id="rId6" imgW="8228571" imgH="22171429" progId="Photoshop.Image.1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1025" y="1757363"/>
                        <a:ext cx="1846263" cy="49752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B2BEFF0-0479-4E94-BF8B-160F2AD1BB32}" type="slidenum">
              <a:rPr lang="hr-HR"/>
              <a:pPr>
                <a:defRPr/>
              </a:pPr>
              <a:t>44</a:t>
            </a:fld>
            <a:endParaRPr lang="hr-HR"/>
          </a:p>
        </p:txBody>
      </p:sp>
      <p:sp>
        <p:nvSpPr>
          <p:cNvPr id="58572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9076333-9EE9-47FD-B047-1863C94994D9}" type="slidenum">
              <a:rPr lang="hr-HR" sz="1200"/>
              <a:pPr algn="r"/>
              <a:t>44</a:t>
            </a:fld>
            <a:endParaRPr lang="hr-HR" sz="1200"/>
          </a:p>
        </p:txBody>
      </p:sp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srednjeg i većeg raspona na armiranobetonsku potkonstrukciju</a:t>
            </a:r>
          </a:p>
        </p:txBody>
      </p:sp>
      <p:sp>
        <p:nvSpPr>
          <p:cNvPr id="585731" name="Text Box 4"/>
          <p:cNvSpPr txBox="1">
            <a:spLocks noChangeArrowheads="1"/>
          </p:cNvSpPr>
          <p:nvPr/>
        </p:nvSpPr>
        <p:spPr bwMode="auto">
          <a:xfrm>
            <a:off x="541338" y="4565650"/>
            <a:ext cx="83518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	Linijski zaokretni ležaj	Točkasto zaokretni ležajevi s kontaktom 				ravnina / sfera i sfera / sfera	</a:t>
            </a:r>
          </a:p>
        </p:txBody>
      </p:sp>
      <p:pic>
        <p:nvPicPr>
          <p:cNvPr id="585732" name="Picture 8" descr="P1010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73238"/>
            <a:ext cx="3505200" cy="26289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5733" name="Picture 10" descr="781_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1778000"/>
            <a:ext cx="2036762" cy="25844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5734" name="Picture 12" descr="781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8788" y="1773238"/>
            <a:ext cx="1706562" cy="25908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5735" name="Picture 13" descr="781_1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3232150"/>
            <a:ext cx="1943100" cy="9985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9BBACED-1613-4BA8-8025-29B39AB1D120}" type="slidenum">
              <a:rPr lang="hr-HR"/>
              <a:pPr>
                <a:defRPr/>
              </a:pPr>
              <a:t>45</a:t>
            </a:fld>
            <a:endParaRPr lang="hr-HR"/>
          </a:p>
        </p:txBody>
      </p:sp>
      <p:sp>
        <p:nvSpPr>
          <p:cNvPr id="58675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82D727E-6B87-4A14-B24B-4B513961EF7B}" type="slidenum">
              <a:rPr lang="hr-HR" sz="1200"/>
              <a:pPr algn="r"/>
              <a:t>45</a:t>
            </a:fld>
            <a:endParaRPr lang="hr-HR" sz="1200"/>
          </a:p>
        </p:txBody>
      </p:sp>
      <p:sp>
        <p:nvSpPr>
          <p:cNvPr id="586754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srednjeg i većeg raspona na armiranobetonsku potkonstrukciju</a:t>
            </a:r>
          </a:p>
        </p:txBody>
      </p:sp>
      <p:sp>
        <p:nvSpPr>
          <p:cNvPr id="586755" name="Text Box 4"/>
          <p:cNvSpPr txBox="1">
            <a:spLocks noChangeArrowheads="1"/>
          </p:cNvSpPr>
          <p:nvPr/>
        </p:nvSpPr>
        <p:spPr bwMode="auto">
          <a:xfrm>
            <a:off x="179388" y="3990975"/>
            <a:ext cx="51133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	Linijski kotrljajući ležaj – pokretni ležaj</a:t>
            </a:r>
          </a:p>
        </p:txBody>
      </p:sp>
      <p:pic>
        <p:nvPicPr>
          <p:cNvPr id="586756" name="Picture 9" descr="778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78000"/>
            <a:ext cx="4681537" cy="214471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6757" name="Picture 10" descr="P10102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778000"/>
            <a:ext cx="3278188" cy="24479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6758" name="Picture 11" descr="IMG_2356_Ležaj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6838" y="4437063"/>
            <a:ext cx="2263775" cy="17002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6759" name="Picture 12" descr="IMG_2311_Zatega_Leža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8175" y="4691063"/>
            <a:ext cx="1892300" cy="14208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6760" name="Picture 13" descr="IMG_23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0638" y="4746625"/>
            <a:ext cx="1795462" cy="134778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6761" name="Picture 15" descr="IMG_23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638" y="4729163"/>
            <a:ext cx="1803400" cy="13462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40D36A3-F7B0-42CD-A27D-60ABDB32884D}" type="slidenum">
              <a:rPr lang="hr-HR"/>
              <a:pPr>
                <a:defRPr/>
              </a:pPr>
              <a:t>46</a:t>
            </a:fld>
            <a:endParaRPr lang="hr-HR"/>
          </a:p>
        </p:txBody>
      </p:sp>
      <p:sp>
        <p:nvSpPr>
          <p:cNvPr id="39528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B2FC8BF-5065-41C6-ADB2-0210F80F1544}" type="slidenum">
              <a:rPr lang="hr-HR" sz="1200"/>
              <a:pPr algn="r"/>
              <a:t>46</a:t>
            </a:fld>
            <a:endParaRPr lang="hr-HR" sz="1200"/>
          </a:p>
        </p:txBody>
      </p:sp>
      <p:sp>
        <p:nvSpPr>
          <p:cNvPr id="395286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srednjeg i većeg raspona na armiranobetonsku potkonstrukciju</a:t>
            </a:r>
          </a:p>
        </p:txBody>
      </p:sp>
      <p:sp>
        <p:nvSpPr>
          <p:cNvPr id="395287" name="Text Box 4"/>
          <p:cNvSpPr txBox="1">
            <a:spLocks noChangeArrowheads="1"/>
          </p:cNvSpPr>
          <p:nvPr/>
        </p:nvSpPr>
        <p:spPr bwMode="auto">
          <a:xfrm>
            <a:off x="4932363" y="4365625"/>
            <a:ext cx="18002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	Nepokretni linijski ležaj s valjkastim umetkom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pic>
        <p:nvPicPr>
          <p:cNvPr id="395288" name="Picture 8" descr="Gojkov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1804988"/>
            <a:ext cx="4548188" cy="43227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95289" name="Picture 9" descr="P50200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9413" y="1773238"/>
            <a:ext cx="3144837" cy="2355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395284" name="Object 20"/>
          <p:cNvGraphicFramePr>
            <a:graphicFrameLocks noChangeAspect="1"/>
          </p:cNvGraphicFramePr>
          <p:nvPr/>
        </p:nvGraphicFramePr>
        <p:xfrm>
          <a:off x="6877050" y="4241800"/>
          <a:ext cx="1724025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13" name="Image" r:id="rId5" imgW="3073016" imgH="3428571" progId="Photoshop.Image.10">
                  <p:embed/>
                </p:oleObj>
              </mc:Choice>
              <mc:Fallback>
                <p:oleObj name="Image" r:id="rId5" imgW="3073016" imgH="3428571" progId="Photoshop.Image.1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241800"/>
                        <a:ext cx="1724025" cy="19240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AA15074-3972-4A84-8488-1F975B238A35}" type="slidenum">
              <a:rPr lang="hr-HR"/>
              <a:pPr>
                <a:defRPr/>
              </a:pPr>
              <a:t>47</a:t>
            </a:fld>
            <a:endParaRPr lang="hr-HR"/>
          </a:p>
        </p:txBody>
      </p:sp>
      <p:sp>
        <p:nvSpPr>
          <p:cNvPr id="58880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206B3C0-4E79-4769-9A4A-7FC0D7731C89}" type="slidenum">
              <a:rPr lang="hr-HR" sz="1200"/>
              <a:pPr algn="r"/>
              <a:t>47</a:t>
            </a:fld>
            <a:endParaRPr lang="hr-HR" sz="1200"/>
          </a:p>
        </p:txBody>
      </p:sp>
      <p:sp>
        <p:nvSpPr>
          <p:cNvPr id="588802" name="Text Box 2"/>
          <p:cNvSpPr txBox="1">
            <a:spLocks noChangeArrowheads="1"/>
          </p:cNvSpPr>
          <p:nvPr/>
        </p:nvSpPr>
        <p:spPr bwMode="auto">
          <a:xfrm>
            <a:off x="611188" y="620713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greda srednjeg i većeg raspona na armiranobetonsku potkonstrukciju</a:t>
            </a:r>
          </a:p>
        </p:txBody>
      </p:sp>
      <p:sp>
        <p:nvSpPr>
          <p:cNvPr id="588803" name="Text Box 4"/>
          <p:cNvSpPr txBox="1">
            <a:spLocks noChangeArrowheads="1"/>
          </p:cNvSpPr>
          <p:nvPr/>
        </p:nvSpPr>
        <p:spPr bwMode="auto">
          <a:xfrm>
            <a:off x="6300788" y="1773238"/>
            <a:ext cx="25923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	Nepokretni elastomerni ležaj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588804" name="Picture 8" descr="782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238" y="1773238"/>
            <a:ext cx="5834062" cy="21082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88805" name="Picture 9" descr="784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63" y="4083050"/>
            <a:ext cx="5819775" cy="20399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88806" name="Text Box 4"/>
          <p:cNvSpPr txBox="1">
            <a:spLocks noChangeArrowheads="1"/>
          </p:cNvSpPr>
          <p:nvPr/>
        </p:nvSpPr>
        <p:spPr bwMode="auto">
          <a:xfrm>
            <a:off x="6300788" y="4754563"/>
            <a:ext cx="25923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	Pokretni elastomerni ležaj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A0EC6E6-75C0-4919-97E3-3DD5550E8E48}" type="slidenum">
              <a:rPr lang="hr-HR"/>
              <a:pPr>
                <a:defRPr/>
              </a:pPr>
              <a:t>48</a:t>
            </a:fld>
            <a:endParaRPr lang="hr-HR"/>
          </a:p>
        </p:txBody>
      </p:sp>
      <p:sp>
        <p:nvSpPr>
          <p:cNvPr id="58982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95B654F-3D72-4F31-9244-B3EF082DDF4C}" type="slidenum">
              <a:rPr lang="hr-HR" sz="1200"/>
              <a:pPr algn="r"/>
              <a:t>48</a:t>
            </a:fld>
            <a:endParaRPr lang="hr-HR" sz="1200"/>
          </a:p>
        </p:txBody>
      </p:sp>
      <p:sp>
        <p:nvSpPr>
          <p:cNvPr id="589826" name="Text Box 2"/>
          <p:cNvSpPr txBox="1">
            <a:spLocks noChangeArrowheads="1"/>
          </p:cNvSpPr>
          <p:nvPr/>
        </p:nvSpPr>
        <p:spPr bwMode="auto">
          <a:xfrm>
            <a:off x="539750" y="549275"/>
            <a:ext cx="85328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lijepljenih lameliranih greda velikog raspona na armiranobetonsku potkonstrukciju</a:t>
            </a:r>
          </a:p>
        </p:txBody>
      </p:sp>
      <p:sp>
        <p:nvSpPr>
          <p:cNvPr id="589827" name="Text Box 4"/>
          <p:cNvSpPr txBox="1">
            <a:spLocks noChangeArrowheads="1"/>
          </p:cNvSpPr>
          <p:nvPr/>
        </p:nvSpPr>
        <p:spPr bwMode="auto">
          <a:xfrm>
            <a:off x="7054850" y="1700213"/>
            <a:ext cx="18383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	Konstrukcija pokretnog linijskog ležaja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hr-HR" sz="800">
              <a:latin typeface="Arial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	</a:t>
            </a:r>
            <a:r>
              <a:rPr lang="hr-HR">
                <a:latin typeface="Arial" charset="0"/>
              </a:rPr>
              <a:t>“Zubi” zavareni na ležajne ploče omogućavaju proračunati horizontalni pomak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 </a:t>
            </a:r>
            <a:endParaRPr lang="hr-HR" sz="2000">
              <a:latin typeface="Arial" charset="0"/>
            </a:endParaRPr>
          </a:p>
        </p:txBody>
      </p:sp>
      <p:grpSp>
        <p:nvGrpSpPr>
          <p:cNvPr id="589828" name="Group 8"/>
          <p:cNvGrpSpPr>
            <a:grpSpLocks noChangeAspect="1"/>
          </p:cNvGrpSpPr>
          <p:nvPr/>
        </p:nvGrpSpPr>
        <p:grpSpPr bwMode="auto">
          <a:xfrm>
            <a:off x="630238" y="1735138"/>
            <a:ext cx="6629400" cy="4424362"/>
            <a:chOff x="106" y="47"/>
            <a:chExt cx="4262" cy="2844"/>
          </a:xfrm>
        </p:grpSpPr>
        <p:grpSp>
          <p:nvGrpSpPr>
            <p:cNvPr id="589829" name="Group 9"/>
            <p:cNvGrpSpPr>
              <a:grpSpLocks noChangeAspect="1"/>
            </p:cNvGrpSpPr>
            <p:nvPr/>
          </p:nvGrpSpPr>
          <p:grpSpPr bwMode="auto">
            <a:xfrm>
              <a:off x="106" y="47"/>
              <a:ext cx="4262" cy="2844"/>
              <a:chOff x="106" y="47"/>
              <a:chExt cx="4262" cy="2844"/>
            </a:xfrm>
          </p:grpSpPr>
          <p:pic>
            <p:nvPicPr>
              <p:cNvPr id="589831" name="Picture 2" descr="G_73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6" y="47"/>
                <a:ext cx="4262" cy="2844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sp>
            <p:nvSpPr>
              <p:cNvPr id="589832" name="Line 11"/>
              <p:cNvSpPr>
                <a:spLocks noChangeAspect="1" noChangeShapeType="1"/>
              </p:cNvSpPr>
              <p:nvPr/>
            </p:nvSpPr>
            <p:spPr bwMode="auto">
              <a:xfrm>
                <a:off x="1104" y="912"/>
                <a:ext cx="0" cy="1104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  <p:sp>
            <p:nvSpPr>
              <p:cNvPr id="589833" name="Line 12"/>
              <p:cNvSpPr>
                <a:spLocks noChangeAspect="1" noChangeShapeType="1"/>
              </p:cNvSpPr>
              <p:nvPr/>
            </p:nvSpPr>
            <p:spPr bwMode="auto">
              <a:xfrm>
                <a:off x="1488" y="912"/>
                <a:ext cx="0" cy="1104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  <p:sp>
            <p:nvSpPr>
              <p:cNvPr id="589834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2784" y="912"/>
                <a:ext cx="336" cy="1152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  <p:sp>
            <p:nvSpPr>
              <p:cNvPr id="589835" name="Line 14"/>
              <p:cNvSpPr>
                <a:spLocks noChangeAspect="1" noChangeShapeType="1"/>
              </p:cNvSpPr>
              <p:nvPr/>
            </p:nvSpPr>
            <p:spPr bwMode="auto">
              <a:xfrm>
                <a:off x="3840" y="912"/>
                <a:ext cx="336" cy="1104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  <p:sp>
            <p:nvSpPr>
              <p:cNvPr id="589836" name="Line 15"/>
              <p:cNvSpPr>
                <a:spLocks noChangeAspect="1" noChangeShapeType="1"/>
              </p:cNvSpPr>
              <p:nvPr/>
            </p:nvSpPr>
            <p:spPr bwMode="auto">
              <a:xfrm>
                <a:off x="864" y="2304"/>
                <a:ext cx="912" cy="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stealth" w="med" len="med"/>
                <a:tailEnd type="stealth" w="med" len="med"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</p:grpSp>
        <p:sp>
          <p:nvSpPr>
            <p:cNvPr id="589830" name="Text Box 16"/>
            <p:cNvSpPr txBox="1">
              <a:spLocks noChangeAspect="1" noChangeArrowheads="1"/>
            </p:cNvSpPr>
            <p:nvPr/>
          </p:nvSpPr>
          <p:spPr bwMode="auto">
            <a:xfrm>
              <a:off x="1392" y="2048"/>
              <a:ext cx="288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2000">
                  <a:solidFill>
                    <a:schemeClr val="accent2"/>
                  </a:solidFill>
                  <a:latin typeface="Symbol" pitchFamily="18" charset="2"/>
                </a:rPr>
                <a:t>D</a:t>
              </a:r>
              <a:r>
                <a:rPr lang="hr-HR" sz="800">
                  <a:solidFill>
                    <a:schemeClr val="accent2"/>
                  </a:solidFill>
                  <a:latin typeface="Symbol" pitchFamily="18" charset="2"/>
                </a:rPr>
                <a:t> </a:t>
              </a:r>
              <a:r>
                <a:rPr lang="hr-HR" sz="2000">
                  <a:solidFill>
                    <a:schemeClr val="accent2"/>
                  </a:solidFill>
                  <a:latin typeface="Times New Roman" pitchFamily="18" charset="0"/>
                </a:rPr>
                <a:t>l</a:t>
              </a:r>
              <a:r>
                <a:rPr lang="hr-HR" sz="2400" b="1">
                  <a:latin typeface="Times New Roman" pitchFamily="18" charset="0"/>
                </a:rPr>
                <a:t> </a:t>
              </a:r>
              <a:endParaRPr lang="hr-HR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3FE15ECF-AF87-49B2-9AC6-13720485FD74}" type="slidenum">
              <a:rPr lang="hr-HR"/>
              <a:pPr>
                <a:defRPr/>
              </a:pPr>
              <a:t>49</a:t>
            </a:fld>
            <a:endParaRPr lang="hr-HR"/>
          </a:p>
        </p:txBody>
      </p:sp>
      <p:sp>
        <p:nvSpPr>
          <p:cNvPr id="59187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9DCA749-E071-4E06-AA2F-5DD267DAB49C}" type="slidenum">
              <a:rPr lang="hr-HR" sz="1200"/>
              <a:pPr algn="r"/>
              <a:t>49</a:t>
            </a:fld>
            <a:endParaRPr lang="hr-HR" sz="1200"/>
          </a:p>
        </p:txBody>
      </p:sp>
      <p:sp>
        <p:nvSpPr>
          <p:cNvPr id="591874" name="Text Box 2"/>
          <p:cNvSpPr txBox="1">
            <a:spLocks noChangeArrowheads="1"/>
          </p:cNvSpPr>
          <p:nvPr/>
        </p:nvSpPr>
        <p:spPr bwMode="auto">
          <a:xfrm>
            <a:off x="503238" y="549275"/>
            <a:ext cx="363696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lijepljenih lameliranih greda</a:t>
            </a:r>
          </a:p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srednjeg i većeg raspona na armiranobetonsku potkonstrukciju</a:t>
            </a:r>
          </a:p>
        </p:txBody>
      </p:sp>
      <p:pic>
        <p:nvPicPr>
          <p:cNvPr id="591875" name="Picture 2" descr="20 obr"/>
          <p:cNvPicPr>
            <a:picLocks noChangeAspect="1" noChangeArrowheads="1"/>
          </p:cNvPicPr>
          <p:nvPr/>
        </p:nvPicPr>
        <p:blipFill>
          <a:blip r:embed="rId2"/>
          <a:srcRect b="3249"/>
          <a:stretch>
            <a:fillRect/>
          </a:stretch>
        </p:blipFill>
        <p:spPr bwMode="auto">
          <a:xfrm>
            <a:off x="4284663" y="169863"/>
            <a:ext cx="4754562" cy="66278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91876" name="Text Box 10"/>
          <p:cNvSpPr txBox="1">
            <a:spLocks noChangeArrowheads="1"/>
          </p:cNvSpPr>
          <p:nvPr/>
        </p:nvSpPr>
        <p:spPr bwMode="auto">
          <a:xfrm>
            <a:off x="4572000" y="3860800"/>
            <a:ext cx="2808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>
                <a:latin typeface="Arial" charset="0"/>
              </a:rPr>
              <a:t>NEPOKRETNI LEŽAJ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BDB50D0-B6D2-4D18-BC74-189D9967C891}" type="slidenum">
              <a:rPr lang="hr-HR"/>
              <a:pPr>
                <a:defRPr/>
              </a:pPr>
              <a:t>5</a:t>
            </a:fld>
            <a:endParaRPr lang="hr-HR"/>
          </a:p>
        </p:txBody>
      </p:sp>
      <p:sp>
        <p:nvSpPr>
          <p:cNvPr id="522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smtClean="0">
                <a:solidFill>
                  <a:schemeClr val="accent2"/>
                </a:solidFill>
                <a:latin typeface="Arial" charset="0"/>
              </a:rPr>
              <a:t>Zglobni – popustljivi priključci</a:t>
            </a:r>
          </a:p>
        </p:txBody>
      </p:sp>
      <p:sp>
        <p:nvSpPr>
          <p:cNvPr id="522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181975" cy="882650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hr-HR" sz="2000" smtClean="0">
                <a:latin typeface="Arial" charset="0"/>
              </a:rPr>
              <a:t>Čeoni priključci i priključci nalijeganjem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hr-HR" sz="2000" smtClean="0">
                <a:latin typeface="Arial" charset="0"/>
              </a:rPr>
              <a:t>priključci stup – greda</a:t>
            </a:r>
          </a:p>
        </p:txBody>
      </p:sp>
      <p:grpSp>
        <p:nvGrpSpPr>
          <p:cNvPr id="522251" name="Group 12"/>
          <p:cNvGrpSpPr>
            <a:grpSpLocks/>
          </p:cNvGrpSpPr>
          <p:nvPr/>
        </p:nvGrpSpPr>
        <p:grpSpPr bwMode="auto">
          <a:xfrm>
            <a:off x="539750" y="2852738"/>
            <a:ext cx="7970838" cy="2327275"/>
            <a:chOff x="340" y="2296"/>
            <a:chExt cx="5021" cy="1466"/>
          </a:xfrm>
        </p:grpSpPr>
        <p:graphicFrame>
          <p:nvGraphicFramePr>
            <p:cNvPr id="522248" name="Object 8"/>
            <p:cNvGraphicFramePr>
              <a:graphicFrameLocks noChangeAspect="1"/>
            </p:cNvGraphicFramePr>
            <p:nvPr/>
          </p:nvGraphicFramePr>
          <p:xfrm>
            <a:off x="340" y="2296"/>
            <a:ext cx="5021" cy="14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278" name="Image" r:id="rId5" imgW="12431746" imgH="3631746" progId="Photoshop.Image.10">
                    <p:embed/>
                  </p:oleObj>
                </mc:Choice>
                <mc:Fallback>
                  <p:oleObj name="Image" r:id="rId5" imgW="12431746" imgH="3631746" progId="Photoshop.Image.10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2296"/>
                          <a:ext cx="5021" cy="1466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253" name="Text Box 10"/>
            <p:cNvSpPr txBox="1">
              <a:spLocks noChangeArrowheads="1"/>
            </p:cNvSpPr>
            <p:nvPr/>
          </p:nvSpPr>
          <p:spPr bwMode="auto">
            <a:xfrm>
              <a:off x="2064" y="3475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latin typeface="Arial" charset="0"/>
                </a:rPr>
                <a:t>stup</a:t>
              </a:r>
            </a:p>
          </p:txBody>
        </p:sp>
        <p:sp>
          <p:nvSpPr>
            <p:cNvPr id="522254" name="Text Box 11"/>
            <p:cNvSpPr txBox="1">
              <a:spLocks noChangeArrowheads="1"/>
            </p:cNvSpPr>
            <p:nvPr/>
          </p:nvSpPr>
          <p:spPr bwMode="auto">
            <a:xfrm>
              <a:off x="2335" y="3037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latin typeface="Arial" charset="0"/>
                </a:rPr>
                <a:t>greda</a:t>
              </a:r>
            </a:p>
          </p:txBody>
        </p:sp>
      </p:grpSp>
      <p:sp>
        <p:nvSpPr>
          <p:cNvPr id="522252" name="Text Box 13"/>
          <p:cNvSpPr txBox="1">
            <a:spLocks noChangeArrowheads="1"/>
          </p:cNvSpPr>
          <p:nvPr/>
        </p:nvSpPr>
        <p:spPr bwMode="auto">
          <a:xfrm rot="-5400000">
            <a:off x="5699919" y="3836194"/>
            <a:ext cx="1871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600">
                <a:solidFill>
                  <a:schemeClr val="accent2"/>
                </a:solidFill>
                <a:latin typeface="Arial" charset="0"/>
              </a:rPr>
              <a:t>GREDA – STUP</a:t>
            </a:r>
            <a:endParaRPr lang="hr-HR">
              <a:solidFill>
                <a:schemeClr val="accent2"/>
              </a:solidFill>
            </a:endParaRPr>
          </a:p>
        </p:txBody>
      </p:sp>
      <p:pic>
        <p:nvPicPr>
          <p:cNvPr id="2" name="detaljdk15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556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805D1D8-DF61-4AF1-BCAA-9A9D4625FEF5}" type="slidenum">
              <a:rPr lang="hr-HR"/>
              <a:pPr>
                <a:defRPr/>
              </a:pPr>
              <a:t>50</a:t>
            </a:fld>
            <a:endParaRPr lang="hr-HR"/>
          </a:p>
        </p:txBody>
      </p:sp>
      <p:sp>
        <p:nvSpPr>
          <p:cNvPr id="59289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EFF43D2-C1AB-43C8-A707-6F3E620D088E}" type="slidenum">
              <a:rPr lang="hr-HR" sz="1200"/>
              <a:pPr algn="r"/>
              <a:t>50</a:t>
            </a:fld>
            <a:endParaRPr lang="hr-HR" sz="1200"/>
          </a:p>
        </p:txBody>
      </p:sp>
      <p:sp>
        <p:nvSpPr>
          <p:cNvPr id="592898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029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stupova na temelj</a:t>
            </a:r>
          </a:p>
        </p:txBody>
      </p:sp>
      <p:sp>
        <p:nvSpPr>
          <p:cNvPr id="592899" name="Text Box 4"/>
          <p:cNvSpPr txBox="1">
            <a:spLocks noChangeArrowheads="1"/>
          </p:cNvSpPr>
          <p:nvPr/>
        </p:nvSpPr>
        <p:spPr bwMode="auto">
          <a:xfrm>
            <a:off x="611188" y="1773238"/>
            <a:ext cx="5616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Mjere konstruktivne i fizičke zaštite su obavezne.</a:t>
            </a:r>
            <a:endParaRPr lang="hr-HR" sz="2000">
              <a:latin typeface="Arial" charset="0"/>
              <a:sym typeface="Symbol" pitchFamily="18" charset="2"/>
            </a:endParaRPr>
          </a:p>
        </p:txBody>
      </p:sp>
      <p:pic>
        <p:nvPicPr>
          <p:cNvPr id="59290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338388"/>
            <a:ext cx="2811463" cy="37258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9290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0400" y="1666875"/>
            <a:ext cx="2806700" cy="4402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552EE5C-21C7-4456-9D07-4317D69A9F5B}" type="slidenum">
              <a:rPr lang="hr-HR"/>
              <a:pPr>
                <a:defRPr/>
              </a:pPr>
              <a:t>51</a:t>
            </a:fld>
            <a:endParaRPr lang="hr-HR"/>
          </a:p>
        </p:txBody>
      </p:sp>
      <p:sp>
        <p:nvSpPr>
          <p:cNvPr id="59392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1591BA6-86AB-48A0-A351-01568F5F6155}" type="slidenum">
              <a:rPr lang="hr-HR" sz="1200"/>
              <a:pPr algn="r"/>
              <a:t>51</a:t>
            </a:fld>
            <a:endParaRPr lang="hr-HR" sz="1200"/>
          </a:p>
        </p:txBody>
      </p:sp>
      <p:sp>
        <p:nvSpPr>
          <p:cNvPr id="593922" name="Text Box 2"/>
          <p:cNvSpPr txBox="1">
            <a:spLocks noChangeArrowheads="1"/>
          </p:cNvSpPr>
          <p:nvPr/>
        </p:nvSpPr>
        <p:spPr bwMode="auto">
          <a:xfrm>
            <a:off x="503238" y="549275"/>
            <a:ext cx="8029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stupova sustava manjeg do srednjeg raspona</a:t>
            </a:r>
          </a:p>
        </p:txBody>
      </p:sp>
      <p:pic>
        <p:nvPicPr>
          <p:cNvPr id="593923" name="Picture 2" descr="24 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7288" y="1408113"/>
            <a:ext cx="4141787" cy="54054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611188" y="1773238"/>
            <a:ext cx="403225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Vertikalna reakcija prenosi se nalijeganjem (|| s vlaknima) na podložnu čeličnu ploču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Spajala a vezu vertikalnog lima i stupa su konstruktivna –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treba ih proračunati u slučaju negativne reakcije.</a:t>
            </a:r>
          </a:p>
        </p:txBody>
      </p:sp>
      <p:pic>
        <p:nvPicPr>
          <p:cNvPr id="5939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9938"/>
            <a:ext cx="4249738" cy="21907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B14424C-F2AC-48D3-BF33-D07C6EA9C293}" type="slidenum">
              <a:rPr lang="hr-HR"/>
              <a:pPr>
                <a:defRPr/>
              </a:pPr>
              <a:t>52</a:t>
            </a:fld>
            <a:endParaRPr lang="hr-HR"/>
          </a:p>
        </p:txBody>
      </p:sp>
      <p:sp>
        <p:nvSpPr>
          <p:cNvPr id="40143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825AFF-AAFC-43B3-94D4-13A8E28DEECE}" type="slidenum">
              <a:rPr lang="hr-HR" sz="1200"/>
              <a:pPr algn="r"/>
              <a:t>52</a:t>
            </a:fld>
            <a:endParaRPr lang="hr-HR" sz="1200"/>
          </a:p>
        </p:txBody>
      </p:sp>
      <p:sp>
        <p:nvSpPr>
          <p:cNvPr id="401434" name="Text Box 2"/>
          <p:cNvSpPr txBox="1">
            <a:spLocks noChangeArrowheads="1"/>
          </p:cNvSpPr>
          <p:nvPr/>
        </p:nvSpPr>
        <p:spPr bwMode="auto">
          <a:xfrm>
            <a:off x="503238" y="549275"/>
            <a:ext cx="8029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stupova sustava manjeg do srednjeg raspona</a:t>
            </a:r>
          </a:p>
        </p:txBody>
      </p:sp>
      <p:sp>
        <p:nvSpPr>
          <p:cNvPr id="401435" name="Text Box 4"/>
          <p:cNvSpPr txBox="1">
            <a:spLocks noChangeArrowheads="1"/>
          </p:cNvSpPr>
          <p:nvPr/>
        </p:nvSpPr>
        <p:spPr bwMode="auto">
          <a:xfrm>
            <a:off x="539750" y="1773238"/>
            <a:ext cx="28797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Vertikalna reakcija prenosi se nalijega-njem (|| s vlaknima) na podložnu čeličnu ploču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Poprečnu silu prihvaća betonski “zub” ili čeona ploča ležaja (</a:t>
            </a:r>
            <a:r>
              <a:rPr lang="hr-HR" sz="2000">
                <a:latin typeface="Arial" charset="0"/>
                <a:sym typeface="Symbol" pitchFamily="18" charset="2"/>
              </a:rPr>
              <a:t> na vlakna / površina dodira)</a:t>
            </a:r>
          </a:p>
        </p:txBody>
      </p:sp>
      <p:grpSp>
        <p:nvGrpSpPr>
          <p:cNvPr id="401436" name="Group 7"/>
          <p:cNvGrpSpPr>
            <a:grpSpLocks noChangeAspect="1"/>
          </p:cNvGrpSpPr>
          <p:nvPr/>
        </p:nvGrpSpPr>
        <p:grpSpPr bwMode="auto">
          <a:xfrm>
            <a:off x="3368675" y="1731963"/>
            <a:ext cx="5740400" cy="5062537"/>
            <a:chOff x="68" y="298"/>
            <a:chExt cx="4017" cy="3542"/>
          </a:xfrm>
        </p:grpSpPr>
        <p:pic>
          <p:nvPicPr>
            <p:cNvPr id="401439" name="Picture 3" descr="G_75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98"/>
              <a:ext cx="4017" cy="354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401440" name="AutoShape 6"/>
            <p:cNvSpPr>
              <a:spLocks noChangeAspect="1" noChangeArrowheads="1"/>
            </p:cNvSpPr>
            <p:nvPr/>
          </p:nvSpPr>
          <p:spPr bwMode="auto">
            <a:xfrm>
              <a:off x="3515" y="1706"/>
              <a:ext cx="432" cy="384"/>
            </a:xfrm>
            <a:prstGeom prst="smileyFace">
              <a:avLst>
                <a:gd name="adj" fmla="val 4653"/>
              </a:avLst>
            </a:prstGeom>
            <a:solidFill>
              <a:srgbClr val="FFFF99"/>
            </a:solidFill>
            <a:ln w="1587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1441" name="Group 10"/>
            <p:cNvGrpSpPr>
              <a:grpSpLocks noChangeAspect="1"/>
            </p:cNvGrpSpPr>
            <p:nvPr/>
          </p:nvGrpSpPr>
          <p:grpSpPr bwMode="auto">
            <a:xfrm>
              <a:off x="336" y="2352"/>
              <a:ext cx="1152" cy="1440"/>
              <a:chOff x="336" y="2352"/>
              <a:chExt cx="1152" cy="1440"/>
            </a:xfrm>
          </p:grpSpPr>
          <p:sp>
            <p:nvSpPr>
              <p:cNvPr id="401443" name="Line 7"/>
              <p:cNvSpPr>
                <a:spLocks noChangeAspect="1" noChangeShapeType="1"/>
              </p:cNvSpPr>
              <p:nvPr/>
            </p:nvSpPr>
            <p:spPr bwMode="auto">
              <a:xfrm flipV="1">
                <a:off x="336" y="2352"/>
                <a:ext cx="1152" cy="144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  <p:sp>
            <p:nvSpPr>
              <p:cNvPr id="401444" name="Line 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80" y="2352"/>
                <a:ext cx="816" cy="144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</p:grpSp>
        <p:sp>
          <p:nvSpPr>
            <p:cNvPr id="401442" name="AutoShape 13"/>
            <p:cNvSpPr>
              <a:spLocks noChangeAspect="1" noChangeArrowheads="1"/>
            </p:cNvSpPr>
            <p:nvPr/>
          </p:nvSpPr>
          <p:spPr bwMode="auto">
            <a:xfrm rot="9000000">
              <a:off x="2064" y="3294"/>
              <a:ext cx="635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24 h 21600"/>
                <a:gd name="T14" fmla="*/ 18913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8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sr-Latn-CS"/>
            </a:p>
          </p:txBody>
        </p:sp>
      </p:grpSp>
      <p:graphicFrame>
        <p:nvGraphicFramePr>
          <p:cNvPr id="401432" name="Object 24"/>
          <p:cNvGraphicFramePr>
            <a:graphicFrameLocks noChangeAspect="1"/>
          </p:cNvGraphicFramePr>
          <p:nvPr/>
        </p:nvGraphicFramePr>
        <p:xfrm>
          <a:off x="5641975" y="1873250"/>
          <a:ext cx="32512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61" name="Equation" r:id="rId4" imgW="1612900" imgH="381000" progId="Equation.3">
                  <p:embed/>
                </p:oleObj>
              </mc:Choice>
              <mc:Fallback>
                <p:oleObj name="Equation" r:id="rId4" imgW="1612900" imgH="38100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975" y="1873250"/>
                        <a:ext cx="325120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mpd="dbl">
                            <a:solidFill>
                              <a:srgbClr val="99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1437" name="Picture 26" descr="IH_24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2616200"/>
            <a:ext cx="15986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38" name="Picture 27" descr="IH_24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5300663"/>
            <a:ext cx="2025650" cy="147161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A747F38-ED18-4C82-95EA-AFD25E1BBC68}" type="slidenum">
              <a:rPr lang="hr-HR"/>
              <a:pPr>
                <a:defRPr/>
              </a:pPr>
              <a:t>53</a:t>
            </a:fld>
            <a:endParaRPr lang="hr-HR"/>
          </a:p>
        </p:txBody>
      </p:sp>
      <p:sp>
        <p:nvSpPr>
          <p:cNvPr id="59699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BFA9970-40CB-480B-BCA1-9FD139BC1187}" type="slidenum">
              <a:rPr lang="hr-HR" sz="1200"/>
              <a:pPr algn="r"/>
              <a:t>53</a:t>
            </a:fld>
            <a:endParaRPr lang="hr-HR" sz="1200"/>
          </a:p>
        </p:txBody>
      </p:sp>
      <p:sp>
        <p:nvSpPr>
          <p:cNvPr id="596994" name="Text Box 2"/>
          <p:cNvSpPr txBox="1">
            <a:spLocks noChangeArrowheads="1"/>
          </p:cNvSpPr>
          <p:nvPr/>
        </p:nvSpPr>
        <p:spPr bwMode="auto">
          <a:xfrm>
            <a:off x="503238" y="549275"/>
            <a:ext cx="8461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stupova sustava manjeg raspona (u drvenim zgradama) – tipski spojni pribor</a:t>
            </a:r>
          </a:p>
        </p:txBody>
      </p:sp>
      <p:grpSp>
        <p:nvGrpSpPr>
          <p:cNvPr id="596995" name="Group 13"/>
          <p:cNvGrpSpPr>
            <a:grpSpLocks noChangeAspect="1"/>
          </p:cNvGrpSpPr>
          <p:nvPr/>
        </p:nvGrpSpPr>
        <p:grpSpPr bwMode="auto">
          <a:xfrm>
            <a:off x="255588" y="1714500"/>
            <a:ext cx="8780462" cy="5027613"/>
            <a:chOff x="51" y="103"/>
            <a:chExt cx="5700" cy="3264"/>
          </a:xfrm>
        </p:grpSpPr>
        <p:grpSp>
          <p:nvGrpSpPr>
            <p:cNvPr id="596997" name="Group 10"/>
            <p:cNvGrpSpPr>
              <a:grpSpLocks noChangeAspect="1"/>
            </p:cNvGrpSpPr>
            <p:nvPr/>
          </p:nvGrpSpPr>
          <p:grpSpPr bwMode="auto">
            <a:xfrm>
              <a:off x="51" y="119"/>
              <a:ext cx="4281" cy="3221"/>
              <a:chOff x="476" y="1026"/>
              <a:chExt cx="4281" cy="3221"/>
            </a:xfrm>
          </p:grpSpPr>
          <p:pic>
            <p:nvPicPr>
              <p:cNvPr id="59700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6" y="1026"/>
                <a:ext cx="1378" cy="158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597001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7" y="1026"/>
                <a:ext cx="1378" cy="1564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597002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79" y="1029"/>
                <a:ext cx="1378" cy="1585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597003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76" y="2659"/>
                <a:ext cx="1378" cy="1585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597004" name="Picture 7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10" y="2709"/>
                <a:ext cx="1378" cy="1538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597005" name="Picture 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379" y="2704"/>
                <a:ext cx="1378" cy="153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</p:grpSp>
        <p:pic>
          <p:nvPicPr>
            <p:cNvPr id="596998" name="Picture 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56" y="103"/>
              <a:ext cx="1395" cy="162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96999" name="Picture 1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86" y="1785"/>
              <a:ext cx="1351" cy="158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pic>
        <p:nvPicPr>
          <p:cNvPr id="596996" name="Picture 2" descr="stahlblech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80100" y="3500438"/>
            <a:ext cx="1428750" cy="14287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C959395-E78C-430F-89A1-688E2085054A}" type="slidenum">
              <a:rPr lang="hr-HR"/>
              <a:pPr>
                <a:defRPr/>
              </a:pPr>
              <a:t>54</a:t>
            </a:fld>
            <a:endParaRPr lang="hr-HR"/>
          </a:p>
        </p:txBody>
      </p:sp>
      <p:sp>
        <p:nvSpPr>
          <p:cNvPr id="59801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B8BDF47-B639-4EE5-A135-DDDCDDBA895F}" type="slidenum">
              <a:rPr lang="hr-HR" sz="1200"/>
              <a:pPr algn="r"/>
              <a:t>54</a:t>
            </a:fld>
            <a:endParaRPr lang="hr-HR" sz="1200"/>
          </a:p>
        </p:txBody>
      </p:sp>
      <p:sp>
        <p:nvSpPr>
          <p:cNvPr id="598018" name="Text Box 2"/>
          <p:cNvSpPr txBox="1">
            <a:spLocks noChangeArrowheads="1"/>
          </p:cNvSpPr>
          <p:nvPr/>
        </p:nvSpPr>
        <p:spPr bwMode="auto">
          <a:xfrm>
            <a:off x="503238" y="549275"/>
            <a:ext cx="8461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Oslanjanje drvenih stupova sustava manjeg do srednjeg raspona</a:t>
            </a:r>
          </a:p>
        </p:txBody>
      </p:sp>
      <p:pic>
        <p:nvPicPr>
          <p:cNvPr id="598019" name="Picture 2" descr="str193a(TDG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44663"/>
            <a:ext cx="7291387" cy="25447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98020" name="Picture 3" descr="str193b(TDG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8" y="4403725"/>
            <a:ext cx="7283450" cy="23241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98021" name="Text Box 5"/>
          <p:cNvSpPr txBox="1">
            <a:spLocks noChangeArrowheads="1"/>
          </p:cNvSpPr>
          <p:nvPr/>
        </p:nvSpPr>
        <p:spPr bwMode="auto">
          <a:xfrm>
            <a:off x="2484438" y="1844675"/>
            <a:ext cx="309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r-HR" sz="2000">
                <a:latin typeface="Arial" charset="0"/>
              </a:rPr>
              <a:t>Priključak koji ne može preuzeti odižuće sile i  horizontalne sile</a:t>
            </a:r>
          </a:p>
        </p:txBody>
      </p:sp>
      <p:sp>
        <p:nvSpPr>
          <p:cNvPr id="598022" name="Text Box 5"/>
          <p:cNvSpPr txBox="1">
            <a:spLocks noChangeArrowheads="1"/>
          </p:cNvSpPr>
          <p:nvPr/>
        </p:nvSpPr>
        <p:spPr bwMode="auto">
          <a:xfrm>
            <a:off x="2987675" y="3716338"/>
            <a:ext cx="2305050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r-HR" sz="2000">
                <a:latin typeface="Arial" charset="0"/>
              </a:rPr>
              <a:t>Priključci kojim se mogu prihvatiti negativne reakcije i horizontalne sile</a:t>
            </a:r>
          </a:p>
        </p:txBody>
      </p:sp>
      <p:sp>
        <p:nvSpPr>
          <p:cNvPr id="598023" name="Line 19"/>
          <p:cNvSpPr>
            <a:spLocks noChangeShapeType="1"/>
          </p:cNvSpPr>
          <p:nvPr/>
        </p:nvSpPr>
        <p:spPr bwMode="auto">
          <a:xfrm flipH="1">
            <a:off x="2771775" y="2924175"/>
            <a:ext cx="1008063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A2A2ABE-9E24-412E-9472-DE92FABEACC2}" type="slidenum">
              <a:rPr lang="hr-HR"/>
              <a:pPr>
                <a:defRPr/>
              </a:pPr>
              <a:t>55</a:t>
            </a:fld>
            <a:endParaRPr lang="hr-HR"/>
          </a:p>
        </p:txBody>
      </p:sp>
      <p:sp>
        <p:nvSpPr>
          <p:cNvPr id="444454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648D546-538E-44B9-9846-CAABB3C6A883}" type="slidenum">
              <a:rPr lang="hr-HR" sz="1200"/>
              <a:pPr algn="r"/>
              <a:t>55</a:t>
            </a:fld>
            <a:endParaRPr lang="hr-HR" sz="1200"/>
          </a:p>
        </p:txBody>
      </p:sp>
      <p:sp>
        <p:nvSpPr>
          <p:cNvPr id="444455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46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Upeti oslonci drvenih stupova</a:t>
            </a:r>
          </a:p>
        </p:txBody>
      </p:sp>
      <p:sp>
        <p:nvSpPr>
          <p:cNvPr id="444456" name="Text Box 4"/>
          <p:cNvSpPr txBox="1">
            <a:spLocks noChangeArrowheads="1"/>
          </p:cNvSpPr>
          <p:nvPr/>
        </p:nvSpPr>
        <p:spPr bwMode="auto">
          <a:xfrm>
            <a:off x="611188" y="1773238"/>
            <a:ext cx="806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Načela prijenosa momenta savijanja – spreg sila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Z</a:t>
            </a:r>
            <a:r>
              <a:rPr lang="hr-HR" sz="2000">
                <a:latin typeface="Arial" charset="0"/>
              </a:rPr>
              <a:t> (vlačna) i                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D</a:t>
            </a:r>
            <a:r>
              <a:rPr lang="hr-HR" sz="2000">
                <a:latin typeface="Arial" charset="0"/>
              </a:rPr>
              <a:t> (tlačna) / razmak težišta spajala određuje krak sila,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hr-HR" sz="2000">
                <a:latin typeface="Arial" charset="0"/>
              </a:rPr>
              <a:t>:</a:t>
            </a:r>
            <a:endParaRPr lang="hr-HR" sz="2000">
              <a:latin typeface="Arial" charset="0"/>
              <a:sym typeface="Symbol" pitchFamily="18" charset="2"/>
            </a:endParaRPr>
          </a:p>
        </p:txBody>
      </p:sp>
      <p:pic>
        <p:nvPicPr>
          <p:cNvPr id="4444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045075"/>
            <a:ext cx="2868613" cy="16970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44458" name="Text Box 4"/>
          <p:cNvSpPr txBox="1">
            <a:spLocks noChangeArrowheads="1"/>
          </p:cNvSpPr>
          <p:nvPr/>
        </p:nvSpPr>
        <p:spPr bwMode="auto">
          <a:xfrm>
            <a:off x="3635375" y="6242050"/>
            <a:ext cx="50403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Inovativni sustavi – šipke s navojem</a:t>
            </a:r>
            <a:endParaRPr lang="hr-HR" sz="2000">
              <a:latin typeface="Arial" charset="0"/>
              <a:sym typeface="Symbol" pitchFamily="18" charset="2"/>
            </a:endParaRPr>
          </a:p>
        </p:txBody>
      </p:sp>
      <p:pic>
        <p:nvPicPr>
          <p:cNvPr id="44445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2565400"/>
            <a:ext cx="2709862" cy="20955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444452" name="Object 36"/>
          <p:cNvGraphicFramePr>
            <a:graphicFrameLocks noChangeAspect="1"/>
          </p:cNvGraphicFramePr>
          <p:nvPr/>
        </p:nvGraphicFramePr>
        <p:xfrm>
          <a:off x="6443663" y="2565400"/>
          <a:ext cx="25098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10" name="Equation" r:id="rId5" imgW="1244600" imgH="228600" progId="Equation.3">
                  <p:embed/>
                </p:oleObj>
              </mc:Choice>
              <mc:Fallback>
                <p:oleObj name="Equation" r:id="rId5" imgW="1244600" imgH="22860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565400"/>
                        <a:ext cx="2509837" cy="457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4460" name="Group 15"/>
          <p:cNvGrpSpPr>
            <a:grpSpLocks/>
          </p:cNvGrpSpPr>
          <p:nvPr/>
        </p:nvGrpSpPr>
        <p:grpSpPr bwMode="auto">
          <a:xfrm>
            <a:off x="539750" y="2565400"/>
            <a:ext cx="2868613" cy="2246313"/>
            <a:chOff x="431" y="1480"/>
            <a:chExt cx="1807" cy="1415"/>
          </a:xfrm>
        </p:grpSpPr>
        <p:pic>
          <p:nvPicPr>
            <p:cNvPr id="444467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1" y="1480"/>
              <a:ext cx="1807" cy="141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444468" name="Line 11"/>
            <p:cNvSpPr>
              <a:spLocks noChangeShapeType="1"/>
            </p:cNvSpPr>
            <p:nvPr/>
          </p:nvSpPr>
          <p:spPr bwMode="auto">
            <a:xfrm>
              <a:off x="1655" y="1979"/>
              <a:ext cx="318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444469" name="Text Box 12"/>
            <p:cNvSpPr txBox="1">
              <a:spLocks noChangeArrowheads="1"/>
            </p:cNvSpPr>
            <p:nvPr/>
          </p:nvSpPr>
          <p:spPr bwMode="auto">
            <a:xfrm>
              <a:off x="1734" y="1794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latin typeface="Arial" charset="0"/>
                </a:rPr>
                <a:t>e</a:t>
              </a:r>
            </a:p>
          </p:txBody>
        </p:sp>
        <p:sp>
          <p:nvSpPr>
            <p:cNvPr id="444470" name="Text Box 13"/>
            <p:cNvSpPr txBox="1">
              <a:spLocks noChangeArrowheads="1"/>
            </p:cNvSpPr>
            <p:nvPr/>
          </p:nvSpPr>
          <p:spPr bwMode="auto">
            <a:xfrm>
              <a:off x="1429" y="2614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latin typeface="Arial" charset="0"/>
                </a:rPr>
                <a:t>Z</a:t>
              </a:r>
            </a:p>
          </p:txBody>
        </p:sp>
        <p:sp>
          <p:nvSpPr>
            <p:cNvPr id="444471" name="Text Box 14"/>
            <p:cNvSpPr txBox="1">
              <a:spLocks noChangeArrowheads="1"/>
            </p:cNvSpPr>
            <p:nvPr/>
          </p:nvSpPr>
          <p:spPr bwMode="auto">
            <a:xfrm>
              <a:off x="2019" y="2614"/>
              <a:ext cx="18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600">
                  <a:latin typeface="Arial" charset="0"/>
                </a:rPr>
                <a:t>D</a:t>
              </a:r>
            </a:p>
          </p:txBody>
        </p:sp>
      </p:grpSp>
      <p:sp>
        <p:nvSpPr>
          <p:cNvPr id="444461" name="Text Box 4"/>
          <p:cNvSpPr txBox="1">
            <a:spLocks noChangeArrowheads="1"/>
          </p:cNvSpPr>
          <p:nvPr/>
        </p:nvSpPr>
        <p:spPr bwMode="auto">
          <a:xfrm>
            <a:off x="6443663" y="3068638"/>
            <a:ext cx="237648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Vlačnu silu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Z</a:t>
            </a:r>
            <a:r>
              <a:rPr lang="hr-HR" sz="2000">
                <a:latin typeface="Arial" charset="0"/>
              </a:rPr>
              <a:t> prihvaćaju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spajala</a:t>
            </a:r>
            <a:endParaRPr lang="hr-HR" sz="2000">
              <a:solidFill>
                <a:schemeClr val="accent2"/>
              </a:solidFill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44453" name="Object 37"/>
          <p:cNvGraphicFramePr>
            <a:graphicFrameLocks noChangeAspect="1"/>
          </p:cNvGraphicFramePr>
          <p:nvPr/>
        </p:nvGraphicFramePr>
        <p:xfrm>
          <a:off x="6843713" y="4292600"/>
          <a:ext cx="176053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11" name="Equation" r:id="rId8" imgW="774364" imgH="228501" progId="Equation.3">
                  <p:embed/>
                </p:oleObj>
              </mc:Choice>
              <mc:Fallback>
                <p:oleObj name="Equation" r:id="rId8" imgW="774364" imgH="228501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713" y="4292600"/>
                        <a:ext cx="1760537" cy="51593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4462" name="Text Box 4"/>
          <p:cNvSpPr txBox="1">
            <a:spLocks noChangeArrowheads="1"/>
          </p:cNvSpPr>
          <p:nvPr/>
        </p:nvSpPr>
        <p:spPr bwMode="auto">
          <a:xfrm>
            <a:off x="3563938" y="4924425"/>
            <a:ext cx="504031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Tlačna sila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D</a:t>
            </a:r>
            <a:r>
              <a:rPr lang="hr-HR" sz="2000">
                <a:latin typeface="Arial" charset="0"/>
              </a:rPr>
              <a:t> prenosi se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nalijeganjem</a:t>
            </a:r>
            <a:r>
              <a:rPr lang="hr-HR" sz="2000">
                <a:latin typeface="Arial" charset="0"/>
              </a:rPr>
              <a:t> presjeka stupa na podložnu ploču čeličnog profila (tlakom || s vlaknima).</a:t>
            </a:r>
            <a:endParaRPr lang="hr-HR" sz="2000">
              <a:latin typeface="Arial" charset="0"/>
              <a:sym typeface="Symbol" pitchFamily="18" charset="2"/>
            </a:endParaRPr>
          </a:p>
        </p:txBody>
      </p:sp>
      <p:sp>
        <p:nvSpPr>
          <p:cNvPr id="444463" name="Text Box 33"/>
          <p:cNvSpPr txBox="1">
            <a:spLocks noChangeArrowheads="1"/>
          </p:cNvSpPr>
          <p:nvPr/>
        </p:nvSpPr>
        <p:spPr bwMode="auto">
          <a:xfrm>
            <a:off x="1116013" y="4365625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>
                <a:solidFill>
                  <a:schemeClr val="accent2"/>
                </a:solidFill>
              </a:rPr>
              <a:t>??? M</a:t>
            </a:r>
          </a:p>
        </p:txBody>
      </p:sp>
      <p:sp>
        <p:nvSpPr>
          <p:cNvPr id="444464" name="Line 34"/>
          <p:cNvSpPr>
            <a:spLocks noChangeShapeType="1"/>
          </p:cNvSpPr>
          <p:nvPr/>
        </p:nvSpPr>
        <p:spPr bwMode="auto">
          <a:xfrm flipH="1" flipV="1">
            <a:off x="1042988" y="3068638"/>
            <a:ext cx="288925" cy="1296987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  <p:sp>
        <p:nvSpPr>
          <p:cNvPr id="444465" name="Text Box 35"/>
          <p:cNvSpPr txBox="1">
            <a:spLocks noChangeArrowheads="1"/>
          </p:cNvSpPr>
          <p:nvPr/>
        </p:nvSpPr>
        <p:spPr bwMode="auto">
          <a:xfrm>
            <a:off x="2051050" y="270827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accent2"/>
                </a:solidFill>
              </a:rPr>
              <a:t>√</a:t>
            </a:r>
          </a:p>
        </p:txBody>
      </p:sp>
      <p:sp>
        <p:nvSpPr>
          <p:cNvPr id="444466" name="Text Box 36"/>
          <p:cNvSpPr txBox="1">
            <a:spLocks noChangeArrowheads="1"/>
          </p:cNvSpPr>
          <p:nvPr/>
        </p:nvSpPr>
        <p:spPr bwMode="auto">
          <a:xfrm>
            <a:off x="1619250" y="52292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accent2"/>
                </a:solidFill>
              </a:rPr>
              <a:t>√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E383A5F-6B50-422E-9E14-BB7F4D15F69E}" type="slidenum">
              <a:rPr lang="hr-HR"/>
              <a:pPr>
                <a:defRPr/>
              </a:pPr>
              <a:t>56</a:t>
            </a:fld>
            <a:endParaRPr lang="hr-HR"/>
          </a:p>
        </p:txBody>
      </p:sp>
      <p:sp>
        <p:nvSpPr>
          <p:cNvPr id="60108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2EE4326-A02F-4952-BA84-3E315B8D2B97}" type="slidenum">
              <a:rPr lang="hr-HR" sz="1200"/>
              <a:pPr algn="r"/>
              <a:t>56</a:t>
            </a:fld>
            <a:endParaRPr lang="hr-HR" sz="1200"/>
          </a:p>
        </p:txBody>
      </p:sp>
      <p:sp>
        <p:nvSpPr>
          <p:cNvPr id="601090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46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Upeti oslonci drvenih stupova</a:t>
            </a:r>
          </a:p>
        </p:txBody>
      </p:sp>
      <p:grpSp>
        <p:nvGrpSpPr>
          <p:cNvPr id="601091" name="Group 6"/>
          <p:cNvGrpSpPr>
            <a:grpSpLocks/>
          </p:cNvGrpSpPr>
          <p:nvPr/>
        </p:nvGrpSpPr>
        <p:grpSpPr bwMode="auto">
          <a:xfrm>
            <a:off x="625475" y="1773238"/>
            <a:ext cx="8162925" cy="4887912"/>
            <a:chOff x="394" y="1117"/>
            <a:chExt cx="5142" cy="3079"/>
          </a:xfrm>
        </p:grpSpPr>
        <p:pic>
          <p:nvPicPr>
            <p:cNvPr id="601092" name="Picture 2" descr="UPET_STUP_1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4" y="1117"/>
              <a:ext cx="5142" cy="307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601093" name="Picture 3" descr="UPET_STUP_1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" y="1480"/>
              <a:ext cx="1045" cy="194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5A62C0D0-37C0-41B7-B691-B24B15CD12EF}" type="slidenum">
              <a:rPr lang="hr-HR"/>
              <a:pPr>
                <a:defRPr/>
              </a:pPr>
              <a:t>57</a:t>
            </a:fld>
            <a:endParaRPr lang="hr-HR"/>
          </a:p>
        </p:txBody>
      </p:sp>
      <p:sp>
        <p:nvSpPr>
          <p:cNvPr id="602113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5C875D1-41FC-4E24-9030-A7FF07C44F65}" type="slidenum">
              <a:rPr lang="hr-HR" sz="1200"/>
              <a:pPr algn="r"/>
              <a:t>57</a:t>
            </a:fld>
            <a:endParaRPr lang="hr-HR" sz="1200"/>
          </a:p>
        </p:txBody>
      </p:sp>
      <p:sp>
        <p:nvSpPr>
          <p:cNvPr id="602114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46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Upeti oslonci drvenih stupova</a:t>
            </a:r>
          </a:p>
        </p:txBody>
      </p:sp>
      <p:grpSp>
        <p:nvGrpSpPr>
          <p:cNvPr id="602115" name="Group 19"/>
          <p:cNvGrpSpPr>
            <a:grpSpLocks/>
          </p:cNvGrpSpPr>
          <p:nvPr/>
        </p:nvGrpSpPr>
        <p:grpSpPr bwMode="auto">
          <a:xfrm>
            <a:off x="323850" y="1733550"/>
            <a:ext cx="8648700" cy="5008563"/>
            <a:chOff x="158" y="164"/>
            <a:chExt cx="5448" cy="3155"/>
          </a:xfrm>
        </p:grpSpPr>
        <p:grpSp>
          <p:nvGrpSpPr>
            <p:cNvPr id="602116" name="Group 20"/>
            <p:cNvGrpSpPr>
              <a:grpSpLocks/>
            </p:cNvGrpSpPr>
            <p:nvPr/>
          </p:nvGrpSpPr>
          <p:grpSpPr bwMode="auto">
            <a:xfrm>
              <a:off x="158" y="164"/>
              <a:ext cx="5448" cy="3155"/>
              <a:chOff x="158" y="164"/>
              <a:chExt cx="5448" cy="3155"/>
            </a:xfrm>
          </p:grpSpPr>
          <p:pic>
            <p:nvPicPr>
              <p:cNvPr id="602118" name="Picture 2" descr="UPET_STUP_2A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8" y="164"/>
                <a:ext cx="5448" cy="3155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602119" name="Picture 3" descr="UPET_STUP_2B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23" y="210"/>
                <a:ext cx="1115" cy="1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02117" name="Text Box 4"/>
            <p:cNvSpPr txBox="1">
              <a:spLocks noChangeArrowheads="1"/>
            </p:cNvSpPr>
            <p:nvPr/>
          </p:nvSpPr>
          <p:spPr bwMode="auto">
            <a:xfrm>
              <a:off x="2068" y="1031"/>
              <a:ext cx="528" cy="231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b="1">
                  <a:solidFill>
                    <a:srgbClr val="4D4D4D"/>
                  </a:solidFill>
                  <a:latin typeface="Arial" charset="0"/>
                </a:rPr>
                <a:t>LIM</a:t>
              </a:r>
              <a:endParaRPr lang="hr-HR" sz="2400" b="1">
                <a:solidFill>
                  <a:srgbClr val="4D4D4D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97231-BA3C-452E-B427-B9C45B6A9520}" type="slidenum">
              <a:rPr lang="hr-HR"/>
              <a:pPr>
                <a:defRPr/>
              </a:pPr>
              <a:t>58</a:t>
            </a:fld>
            <a:endParaRPr lang="hr-HR"/>
          </a:p>
        </p:txBody>
      </p:sp>
      <p:sp>
        <p:nvSpPr>
          <p:cNvPr id="603137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96D10AB-603E-4DF1-803E-249DA5F0E77A}" type="slidenum">
              <a:rPr lang="hr-HR" sz="1200"/>
              <a:pPr algn="r"/>
              <a:t>58</a:t>
            </a:fld>
            <a:endParaRPr lang="hr-HR" sz="1200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79388" y="1290638"/>
            <a:ext cx="8839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hr-HR" sz="4800">
                <a:solidFill>
                  <a:schemeClr val="accent2"/>
                </a:solidFill>
                <a:latin typeface="Arial" charset="0"/>
              </a:rPr>
              <a:t>Oblikovanje Gerberovog zgloba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708B3E2A-CDDB-4FBE-8C22-05E7EE43DF0D}" type="slidenum">
              <a:rPr lang="hr-HR"/>
              <a:pPr>
                <a:defRPr/>
              </a:pPr>
              <a:t>59</a:t>
            </a:fld>
            <a:endParaRPr lang="hr-HR"/>
          </a:p>
        </p:txBody>
      </p:sp>
      <p:sp>
        <p:nvSpPr>
          <p:cNvPr id="604161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1FE2746-D639-4024-A258-AD8C90F00E03}" type="slidenum">
              <a:rPr lang="hr-HR" sz="1200"/>
              <a:pPr algn="r"/>
              <a:t>59</a:t>
            </a:fld>
            <a:endParaRPr lang="hr-HR" sz="1200"/>
          </a:p>
        </p:txBody>
      </p:sp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46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Gerberov zglob u veznim i okvirnim sustavima</a:t>
            </a:r>
          </a:p>
        </p:txBody>
      </p:sp>
      <p:pic>
        <p:nvPicPr>
          <p:cNvPr id="604163" name="Picture 2" descr="22 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1716088"/>
            <a:ext cx="6596062" cy="510698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7B3E46DA-06C4-4F88-BC85-4D4D35839015}" type="slidenum">
              <a:rPr lang="hr-HR"/>
              <a:pPr>
                <a:defRPr/>
              </a:pPr>
              <a:t>6</a:t>
            </a:fld>
            <a:endParaRPr lang="hr-HR"/>
          </a:p>
        </p:txBody>
      </p:sp>
      <p:sp>
        <p:nvSpPr>
          <p:cNvPr id="533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smtClean="0">
                <a:solidFill>
                  <a:schemeClr val="accent2"/>
                </a:solidFill>
                <a:latin typeface="Arial" charset="0"/>
              </a:rPr>
              <a:t>Zglobni – popustljivi priključci</a:t>
            </a:r>
          </a:p>
        </p:txBody>
      </p:sp>
      <p:grpSp>
        <p:nvGrpSpPr>
          <p:cNvPr id="533507" name="Group 14"/>
          <p:cNvGrpSpPr>
            <a:grpSpLocks/>
          </p:cNvGrpSpPr>
          <p:nvPr/>
        </p:nvGrpSpPr>
        <p:grpSpPr bwMode="auto">
          <a:xfrm>
            <a:off x="611188" y="2060848"/>
            <a:ext cx="6697116" cy="3776266"/>
            <a:chOff x="416" y="2242"/>
            <a:chExt cx="3201" cy="1653"/>
          </a:xfrm>
        </p:grpSpPr>
        <p:pic>
          <p:nvPicPr>
            <p:cNvPr id="53351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6" y="2242"/>
              <a:ext cx="3201" cy="1653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533511" name="Text Box 10"/>
            <p:cNvSpPr txBox="1">
              <a:spLocks noChangeAspect="1" noChangeArrowheads="1"/>
            </p:cNvSpPr>
            <p:nvPr/>
          </p:nvSpPr>
          <p:spPr bwMode="auto">
            <a:xfrm rot="-5400000">
              <a:off x="2151" y="2962"/>
              <a:ext cx="136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r-HR" sz="1600">
                  <a:solidFill>
                    <a:schemeClr val="accent2"/>
                  </a:solidFill>
                  <a:latin typeface="Arial" charset="0"/>
                </a:rPr>
                <a:t>STUP – TEMELJ</a:t>
              </a:r>
              <a:endParaRPr lang="hr-HR">
                <a:solidFill>
                  <a:schemeClr val="accent2"/>
                </a:solidFill>
              </a:endParaRPr>
            </a:p>
          </p:txBody>
        </p:sp>
      </p:grpSp>
      <p:sp>
        <p:nvSpPr>
          <p:cNvPr id="533509" name="Rectangle 13"/>
          <p:cNvSpPr>
            <a:spLocks noChangeArrowheads="1"/>
          </p:cNvSpPr>
          <p:nvPr/>
        </p:nvSpPr>
        <p:spPr bwMode="auto">
          <a:xfrm>
            <a:off x="539750" y="6259513"/>
            <a:ext cx="860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9900" indent="-469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Konstruktivna zaštita – nema izravnog dodira stope stupa i temelja</a:t>
            </a:r>
          </a:p>
        </p:txBody>
      </p:sp>
      <p:pic>
        <p:nvPicPr>
          <p:cNvPr id="2" name="detaljdk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9110434-5B97-42FA-83CD-B1D050916C86}" type="slidenum">
              <a:rPr lang="hr-HR"/>
              <a:pPr>
                <a:defRPr/>
              </a:pPr>
              <a:t>60</a:t>
            </a:fld>
            <a:endParaRPr lang="hr-HR"/>
          </a:p>
        </p:txBody>
      </p:sp>
      <p:sp>
        <p:nvSpPr>
          <p:cNvPr id="452647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F4FA199-2D4B-434D-83F4-242512AB083C}" type="slidenum">
              <a:rPr lang="hr-HR" sz="1200"/>
              <a:pPr algn="r"/>
              <a:t>60</a:t>
            </a:fld>
            <a:endParaRPr lang="hr-HR" sz="1200"/>
          </a:p>
        </p:txBody>
      </p:sp>
      <p:sp>
        <p:nvSpPr>
          <p:cNvPr id="452648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46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Gerberov zglob u veznim i okvirnim sustavima</a:t>
            </a:r>
          </a:p>
        </p:txBody>
      </p:sp>
      <p:grpSp>
        <p:nvGrpSpPr>
          <p:cNvPr id="452649" name="Group 25"/>
          <p:cNvGrpSpPr>
            <a:grpSpLocks/>
          </p:cNvGrpSpPr>
          <p:nvPr/>
        </p:nvGrpSpPr>
        <p:grpSpPr bwMode="auto">
          <a:xfrm>
            <a:off x="179388" y="1719263"/>
            <a:ext cx="4765675" cy="5046662"/>
            <a:chOff x="397" y="1083"/>
            <a:chExt cx="3002" cy="3179"/>
          </a:xfrm>
        </p:grpSpPr>
        <p:grpSp>
          <p:nvGrpSpPr>
            <p:cNvPr id="452652" name="Group 22"/>
            <p:cNvGrpSpPr>
              <a:grpSpLocks/>
            </p:cNvGrpSpPr>
            <p:nvPr/>
          </p:nvGrpSpPr>
          <p:grpSpPr bwMode="auto">
            <a:xfrm>
              <a:off x="397" y="1083"/>
              <a:ext cx="3002" cy="3179"/>
              <a:chOff x="397" y="1083"/>
              <a:chExt cx="3002" cy="3179"/>
            </a:xfrm>
          </p:grpSpPr>
          <p:grpSp>
            <p:nvGrpSpPr>
              <p:cNvPr id="452655" name="Group 6"/>
              <p:cNvGrpSpPr>
                <a:grpSpLocks noChangeAspect="1"/>
              </p:cNvGrpSpPr>
              <p:nvPr/>
            </p:nvGrpSpPr>
            <p:grpSpPr bwMode="auto">
              <a:xfrm>
                <a:off x="397" y="1083"/>
                <a:ext cx="3002" cy="3179"/>
                <a:chOff x="101" y="164"/>
                <a:chExt cx="3641" cy="3855"/>
              </a:xfrm>
            </p:grpSpPr>
            <p:pic>
              <p:nvPicPr>
                <p:cNvPr id="452659" name="Picture 7" descr="G_79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01" y="164"/>
                  <a:ext cx="3641" cy="3855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452660" name="Line 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56" y="1434"/>
                  <a:ext cx="0" cy="131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  <p:sp>
              <p:nvSpPr>
                <p:cNvPr id="452661" name="Line 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37" y="1434"/>
                  <a:ext cx="0" cy="131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 type="stealth" w="med" len="med"/>
                  <a:tailEnd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  <p:sp>
              <p:nvSpPr>
                <p:cNvPr id="452662" name="Text Box 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565" y="2182"/>
                  <a:ext cx="239" cy="303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r-HR" sz="2000">
                      <a:solidFill>
                        <a:schemeClr val="accent2"/>
                      </a:solidFill>
                      <a:latin typeface="Tahoma" pitchFamily="34" charset="0"/>
                    </a:rPr>
                    <a:t>V</a:t>
                  </a:r>
                  <a:endParaRPr lang="hr-HR" sz="2000" baseline="-25000">
                    <a:solidFill>
                      <a:schemeClr val="accent2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452663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85" y="1434"/>
                  <a:ext cx="237" cy="303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r-HR" sz="2000">
                      <a:solidFill>
                        <a:schemeClr val="accent2"/>
                      </a:solidFill>
                      <a:latin typeface="Tahoma" pitchFamily="34" charset="0"/>
                    </a:rPr>
                    <a:t>V</a:t>
                  </a:r>
                  <a:endParaRPr lang="hr-HR" sz="2000" baseline="-25000">
                    <a:solidFill>
                      <a:schemeClr val="accent2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452664" name="Text Box 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49" y="3273"/>
                  <a:ext cx="363" cy="257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r-HR" sz="1600">
                      <a:solidFill>
                        <a:schemeClr val="accent2"/>
                      </a:solidFill>
                      <a:latin typeface="Arial" charset="0"/>
                    </a:rPr>
                    <a:t>N+</a:t>
                  </a:r>
                  <a:endParaRPr lang="hr-HR" sz="1600" baseline="-2500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sp>
              <p:nvSpPr>
                <p:cNvPr id="452665" name="Text Box 1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789" y="3565"/>
                  <a:ext cx="362" cy="257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r-HR" sz="1600">
                      <a:solidFill>
                        <a:schemeClr val="accent2"/>
                      </a:solidFill>
                      <a:latin typeface="Arial" charset="0"/>
                    </a:rPr>
                    <a:t>N+</a:t>
                  </a:r>
                  <a:endParaRPr lang="hr-HR" sz="1600" baseline="-25000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sp>
              <p:nvSpPr>
                <p:cNvPr id="452666" name="Line 14"/>
                <p:cNvSpPr>
                  <a:spLocks noChangeAspect="1" noChangeShapeType="1"/>
                </p:cNvSpPr>
                <p:nvPr/>
              </p:nvSpPr>
              <p:spPr bwMode="auto">
                <a:xfrm rot="5400000" flipV="1">
                  <a:off x="1042" y="1685"/>
                  <a:ext cx="23" cy="61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  <p:sp>
              <p:nvSpPr>
                <p:cNvPr id="452667" name="Line 15"/>
                <p:cNvSpPr>
                  <a:spLocks noChangeAspect="1" noChangeShapeType="1"/>
                </p:cNvSpPr>
                <p:nvPr/>
              </p:nvSpPr>
              <p:spPr bwMode="auto">
                <a:xfrm rot="5400000" flipV="1">
                  <a:off x="1927" y="1685"/>
                  <a:ext cx="23" cy="61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 type="stealth" w="med" len="med"/>
                  <a:tailEnd/>
                </a:ln>
              </p:spPr>
              <p:txBody>
                <a:bodyPr/>
                <a:lstStyle/>
                <a:p>
                  <a:endParaRPr lang="sr-Latn-CS"/>
                </a:p>
              </p:txBody>
            </p:sp>
            <p:sp>
              <p:nvSpPr>
                <p:cNvPr id="452668" name="Text Box 1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519" y="1660"/>
                  <a:ext cx="239" cy="304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r-HR" sz="2000">
                      <a:solidFill>
                        <a:schemeClr val="accent2"/>
                      </a:solidFill>
                      <a:latin typeface="Tahoma" pitchFamily="34" charset="0"/>
                    </a:rPr>
                    <a:t>N</a:t>
                  </a:r>
                  <a:endParaRPr lang="hr-HR" sz="2000" baseline="-25000">
                    <a:solidFill>
                      <a:schemeClr val="accent2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452669" name="Text Box 1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202" y="1660"/>
                  <a:ext cx="239" cy="304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r-HR" sz="2000">
                      <a:solidFill>
                        <a:schemeClr val="accent2"/>
                      </a:solidFill>
                      <a:latin typeface="Tahoma" pitchFamily="34" charset="0"/>
                    </a:rPr>
                    <a:t>N</a:t>
                  </a:r>
                  <a:endParaRPr lang="hr-HR" sz="2000" baseline="-25000">
                    <a:solidFill>
                      <a:schemeClr val="accent2"/>
                    </a:solidFill>
                    <a:latin typeface="Tahoma" pitchFamily="34" charset="0"/>
                  </a:endParaRPr>
                </a:p>
              </p:txBody>
            </p:sp>
          </p:grpSp>
          <p:sp>
            <p:nvSpPr>
              <p:cNvPr id="452656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2039" y="1734"/>
                <a:ext cx="266" cy="20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r-HR">
                    <a:solidFill>
                      <a:schemeClr val="accent2"/>
                    </a:solidFill>
                    <a:latin typeface="Arial" charset="0"/>
                  </a:rPr>
                  <a:t>≥ a</a:t>
                </a:r>
                <a:r>
                  <a:rPr lang="hr-HR" baseline="-25000">
                    <a:solidFill>
                      <a:schemeClr val="accent2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452657" name="Text Box 20"/>
              <p:cNvSpPr txBox="1">
                <a:spLocks noChangeArrowheads="1"/>
              </p:cNvSpPr>
              <p:nvPr/>
            </p:nvSpPr>
            <p:spPr bwMode="auto">
              <a:xfrm rot="-5400000">
                <a:off x="2069" y="3229"/>
                <a:ext cx="266" cy="20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r-HR">
                    <a:solidFill>
                      <a:schemeClr val="accent2"/>
                    </a:solidFill>
                    <a:latin typeface="Arial" charset="0"/>
                  </a:rPr>
                  <a:t>≥ a</a:t>
                </a:r>
                <a:r>
                  <a:rPr lang="hr-HR" baseline="-25000">
                    <a:solidFill>
                      <a:schemeClr val="accent2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452658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1654" y="2515"/>
                <a:ext cx="1041" cy="20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r-HR">
                    <a:solidFill>
                      <a:schemeClr val="accent2"/>
                    </a:solidFill>
                    <a:latin typeface="Arial" charset="0"/>
                  </a:rPr>
                  <a:t>e = H – 2(a</a:t>
                </a:r>
                <a:r>
                  <a:rPr lang="hr-HR" baseline="-25000">
                    <a:solidFill>
                      <a:schemeClr val="accent2"/>
                    </a:solidFill>
                    <a:latin typeface="Arial" charset="0"/>
                  </a:rPr>
                  <a:t>4</a:t>
                </a:r>
                <a:r>
                  <a:rPr lang="hr-HR">
                    <a:solidFill>
                      <a:schemeClr val="accent2"/>
                    </a:solidFill>
                    <a:latin typeface="Arial" charset="0"/>
                  </a:rPr>
                  <a:t> + t)</a:t>
                </a:r>
                <a:endParaRPr lang="hr-HR" baseline="-25000">
                  <a:solidFill>
                    <a:schemeClr val="accent2"/>
                  </a:solidFill>
                  <a:latin typeface="Arial" charset="0"/>
                </a:endParaRPr>
              </a:p>
            </p:txBody>
          </p:sp>
        </p:grpSp>
        <p:sp>
          <p:nvSpPr>
            <p:cNvPr id="452653" name="Text Box 23"/>
            <p:cNvSpPr txBox="1">
              <a:spLocks noChangeArrowheads="1"/>
            </p:cNvSpPr>
            <p:nvPr/>
          </p:nvSpPr>
          <p:spPr bwMode="auto">
            <a:xfrm>
              <a:off x="1066" y="1474"/>
              <a:ext cx="499" cy="1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>
                  <a:solidFill>
                    <a:schemeClr val="accent2"/>
                  </a:solidFill>
                  <a:latin typeface="Arial" charset="0"/>
                </a:rPr>
                <a:t>a</a:t>
              </a:r>
              <a:r>
                <a:rPr lang="hr-HR" baseline="-25000">
                  <a:solidFill>
                    <a:schemeClr val="accent2"/>
                  </a:solidFill>
                  <a:latin typeface="Arial" charset="0"/>
                </a:rPr>
                <a:t>1</a:t>
              </a:r>
              <a:r>
                <a:rPr lang="hr-HR">
                  <a:solidFill>
                    <a:schemeClr val="accent2"/>
                  </a:solidFill>
                  <a:latin typeface="Arial" charset="0"/>
                </a:rPr>
                <a:t> a</a:t>
              </a:r>
              <a:r>
                <a:rPr lang="hr-HR" baseline="-25000">
                  <a:solidFill>
                    <a:schemeClr val="accent2"/>
                  </a:solidFill>
                  <a:latin typeface="Arial" charset="0"/>
                </a:rPr>
                <a:t>3,c</a:t>
              </a:r>
            </a:p>
          </p:txBody>
        </p:sp>
        <p:sp>
          <p:nvSpPr>
            <p:cNvPr id="452654" name="Text Box 24"/>
            <p:cNvSpPr txBox="1">
              <a:spLocks noChangeArrowheads="1"/>
            </p:cNvSpPr>
            <p:nvPr/>
          </p:nvSpPr>
          <p:spPr bwMode="auto">
            <a:xfrm>
              <a:off x="1537" y="3369"/>
              <a:ext cx="481" cy="1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8000" tIns="0" rIns="18000" bIns="10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>
                  <a:solidFill>
                    <a:schemeClr val="accent2"/>
                  </a:solidFill>
                  <a:latin typeface="Arial" charset="0"/>
                </a:rPr>
                <a:t>a</a:t>
              </a:r>
              <a:r>
                <a:rPr lang="hr-HR" baseline="-25000">
                  <a:solidFill>
                    <a:schemeClr val="accent2"/>
                  </a:solidFill>
                  <a:latin typeface="Arial" charset="0"/>
                </a:rPr>
                <a:t>3,c</a:t>
              </a:r>
              <a:r>
                <a:rPr lang="hr-HR">
                  <a:solidFill>
                    <a:schemeClr val="accent2"/>
                  </a:solidFill>
                  <a:latin typeface="Arial" charset="0"/>
                </a:rPr>
                <a:t> a</a:t>
              </a:r>
              <a:r>
                <a:rPr lang="hr-HR" baseline="-25000">
                  <a:solidFill>
                    <a:schemeClr val="accent2"/>
                  </a:solidFill>
                  <a:latin typeface="Arial" charset="0"/>
                </a:rPr>
                <a:t>1</a:t>
              </a:r>
            </a:p>
          </p:txBody>
        </p:sp>
      </p:grpSp>
      <p:pic>
        <p:nvPicPr>
          <p:cNvPr id="452650" name="Picture 2" descr="G_7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250" y="3981450"/>
            <a:ext cx="3459163" cy="276066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452646" name="Object 38"/>
          <p:cNvGraphicFramePr>
            <a:graphicFrameLocks noChangeAspect="1"/>
          </p:cNvGraphicFramePr>
          <p:nvPr/>
        </p:nvGraphicFramePr>
        <p:xfrm>
          <a:off x="5219700" y="3227388"/>
          <a:ext cx="30622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75" name="Equation" r:id="rId5" imgW="1358310" imgH="266584" progId="Equation.3">
                  <p:embed/>
                </p:oleObj>
              </mc:Choice>
              <mc:Fallback>
                <p:oleObj name="Equation" r:id="rId5" imgW="1358310" imgH="266584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227388"/>
                        <a:ext cx="3062288" cy="5969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2651" name="Text Box 29"/>
          <p:cNvSpPr txBox="1">
            <a:spLocks noChangeArrowheads="1"/>
          </p:cNvSpPr>
          <p:nvPr/>
        </p:nvSpPr>
        <p:spPr bwMode="auto">
          <a:xfrm>
            <a:off x="5076825" y="1700213"/>
            <a:ext cx="37433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hr-HR" sz="2000">
                <a:latin typeface="Arial" charset="0"/>
              </a:rPr>
              <a:t>Spajala prihvaćaju poprečnu silu V i lokalni moment od ekscentriciteta hvatišta sile V (M = V</a:t>
            </a:r>
            <a:r>
              <a:rPr lang="hr-HR" sz="800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·</a:t>
            </a:r>
            <a:r>
              <a:rPr lang="hr-HR" sz="800">
                <a:latin typeface="Arial" charset="0"/>
              </a:rPr>
              <a:t> </a:t>
            </a:r>
            <a:r>
              <a:rPr lang="hr-HR" sz="2000">
                <a:latin typeface="Arial" charset="0"/>
              </a:rPr>
              <a:t>a/2)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4D08DAF-6EC1-492A-93ED-66D068A1BA52}" type="slidenum">
              <a:rPr lang="hr-HR"/>
              <a:pPr>
                <a:defRPr/>
              </a:pPr>
              <a:t>61</a:t>
            </a:fld>
            <a:endParaRPr lang="hr-HR"/>
          </a:p>
        </p:txBody>
      </p:sp>
      <p:sp>
        <p:nvSpPr>
          <p:cNvPr id="607233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29418BF-5823-4B63-8BF2-A93F362DBE82}" type="slidenum">
              <a:rPr lang="hr-HR" sz="1200"/>
              <a:pPr algn="r"/>
              <a:t>61</a:t>
            </a:fld>
            <a:endParaRPr lang="hr-HR" sz="1200"/>
          </a:p>
        </p:txBody>
      </p:sp>
      <p:sp>
        <p:nvSpPr>
          <p:cNvPr id="607234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46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Gerberov zglob u veznim i okvirnim sustavima</a:t>
            </a:r>
          </a:p>
        </p:txBody>
      </p:sp>
      <p:pic>
        <p:nvPicPr>
          <p:cNvPr id="607235" name="Picture 2" descr="23 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6532562" cy="47434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0723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1773238"/>
            <a:ext cx="2079625" cy="241141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07237" name="Text Box 29"/>
          <p:cNvSpPr txBox="1">
            <a:spLocks noChangeArrowheads="1"/>
          </p:cNvSpPr>
          <p:nvPr/>
        </p:nvSpPr>
        <p:spPr bwMode="auto">
          <a:xfrm>
            <a:off x="6804025" y="4365625"/>
            <a:ext cx="2160588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Tipsko rješenje  za grede manjeg raspona</a:t>
            </a:r>
          </a:p>
        </p:txBody>
      </p:sp>
      <p:sp>
        <p:nvSpPr>
          <p:cNvPr id="607238" name="Line 30"/>
          <p:cNvSpPr>
            <a:spLocks noChangeShapeType="1"/>
          </p:cNvSpPr>
          <p:nvPr/>
        </p:nvSpPr>
        <p:spPr bwMode="auto">
          <a:xfrm flipV="1">
            <a:off x="7451725" y="3789363"/>
            <a:ext cx="0" cy="647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r-Latn-C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BAC4C-217A-49E8-B4FD-1263F2D4E491}" type="slidenum">
              <a:rPr lang="hr-HR"/>
              <a:pPr>
                <a:defRPr/>
              </a:pPr>
              <a:t>62</a:t>
            </a:fld>
            <a:endParaRPr lang="hr-HR"/>
          </a:p>
        </p:txBody>
      </p:sp>
      <p:sp>
        <p:nvSpPr>
          <p:cNvPr id="609281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F4CFFC5-7CB4-4C3C-9FCE-171F16A02725}" type="slidenum">
              <a:rPr lang="hr-HR" sz="1200"/>
              <a:pPr algn="r"/>
              <a:t>62</a:t>
            </a:fld>
            <a:endParaRPr lang="hr-HR" sz="1200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79388" y="1290638"/>
            <a:ext cx="8839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</a:pPr>
            <a:r>
              <a:rPr lang="hr-HR" sz="4800">
                <a:solidFill>
                  <a:schemeClr val="accent2"/>
                </a:solidFill>
                <a:latin typeface="Arial" charset="0"/>
              </a:rPr>
              <a:t>Osnove oblikovanja ležajeva i           priključaka u sustavima okvira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63698D9-6072-485F-AAA9-5BAAF033A1FC}" type="slidenum">
              <a:rPr lang="hr-HR"/>
              <a:pPr>
                <a:defRPr/>
              </a:pPr>
              <a:t>63</a:t>
            </a:fld>
            <a:endParaRPr lang="hr-HR"/>
          </a:p>
        </p:txBody>
      </p:sp>
      <p:sp>
        <p:nvSpPr>
          <p:cNvPr id="624641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0C93B9-6ABB-454D-B822-2AC0568191F3}" type="slidenum">
              <a:rPr lang="hr-HR" sz="1200"/>
              <a:pPr algn="r"/>
              <a:t>63</a:t>
            </a:fld>
            <a:endParaRPr lang="hr-HR" sz="1200"/>
          </a:p>
        </p:txBody>
      </p:sp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Trozglobni okviri većeg raspona s kosim stupovima</a:t>
            </a:r>
          </a:p>
        </p:txBody>
      </p:sp>
      <p:pic>
        <p:nvPicPr>
          <p:cNvPr id="624643" name="Picture 6" descr="G_79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1749425"/>
            <a:ext cx="5297487" cy="50641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24644" name="Text Box 7"/>
          <p:cNvSpPr txBox="1">
            <a:spLocks noChangeArrowheads="1"/>
          </p:cNvSpPr>
          <p:nvPr/>
        </p:nvSpPr>
        <p:spPr bwMode="auto">
          <a:xfrm>
            <a:off x="3635375" y="5851525"/>
            <a:ext cx="2447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>
                <a:latin typeface="Arial" charset="0"/>
              </a:rPr>
              <a:t>Nepokretni linijski ležaj s valjkastim umetkom</a:t>
            </a:r>
          </a:p>
        </p:txBody>
      </p:sp>
      <p:pic>
        <p:nvPicPr>
          <p:cNvPr id="624645" name="Picture 8" descr="IH_1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773238"/>
            <a:ext cx="2865437" cy="217328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24646" name="Picture 9" descr="IH_13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4221163"/>
            <a:ext cx="2808287" cy="25463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FC54B784-82A5-4AF4-B66B-589138CF9709}" type="slidenum">
              <a:rPr lang="hr-HR"/>
              <a:pPr>
                <a:defRPr/>
              </a:pPr>
              <a:t>64</a:t>
            </a:fld>
            <a:endParaRPr lang="hr-HR"/>
          </a:p>
        </p:txBody>
      </p:sp>
      <p:sp>
        <p:nvSpPr>
          <p:cNvPr id="629761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9C8382E-AB47-4DC8-8845-014C3F2AF73E}" type="slidenum">
              <a:rPr lang="hr-HR" sz="1200"/>
              <a:pPr algn="r"/>
              <a:t>64</a:t>
            </a:fld>
            <a:endParaRPr lang="hr-HR" sz="1200"/>
          </a:p>
        </p:txBody>
      </p:sp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647700" y="115888"/>
            <a:ext cx="25558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okvira</a:t>
            </a:r>
          </a:p>
        </p:txBody>
      </p:sp>
      <p:pic>
        <p:nvPicPr>
          <p:cNvPr id="629763" name="Picture 2" descr="48 obr"/>
          <p:cNvPicPr>
            <a:picLocks noChangeAspect="1" noChangeArrowheads="1"/>
          </p:cNvPicPr>
          <p:nvPr/>
        </p:nvPicPr>
        <p:blipFill>
          <a:blip r:embed="rId2"/>
          <a:srcRect t="3363"/>
          <a:stretch>
            <a:fillRect/>
          </a:stretch>
        </p:blipFill>
        <p:spPr bwMode="auto">
          <a:xfrm>
            <a:off x="3403600" y="246063"/>
            <a:ext cx="5632450" cy="58467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29764" name="Text Box 5"/>
          <p:cNvSpPr txBox="1">
            <a:spLocks noChangeArrowheads="1"/>
          </p:cNvSpPr>
          <p:nvPr/>
        </p:nvSpPr>
        <p:spPr bwMode="auto">
          <a:xfrm>
            <a:off x="3492500" y="333375"/>
            <a:ext cx="1584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>
                <a:latin typeface="Arial" charset="0"/>
              </a:rPr>
              <a:t>Zglobna veza greda i sljemenu za okvire manjih raspona</a:t>
            </a:r>
          </a:p>
        </p:txBody>
      </p:sp>
      <p:pic>
        <p:nvPicPr>
          <p:cNvPr id="629765" name="Picture 8" descr="IH_27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933825"/>
            <a:ext cx="2840037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9766" name="Picture 10" descr="IH_27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8900" y="1773238"/>
            <a:ext cx="1917700" cy="20891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42E77884-3A66-41AC-8137-E8081C94F6FC}" type="slidenum">
              <a:rPr lang="hr-HR"/>
              <a:pPr>
                <a:defRPr/>
              </a:pPr>
              <a:t>65</a:t>
            </a:fld>
            <a:endParaRPr lang="hr-HR"/>
          </a:p>
        </p:txBody>
      </p:sp>
      <p:sp>
        <p:nvSpPr>
          <p:cNvPr id="63078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3067C4E-B6BB-43C3-8772-6EB9EDE92F26}" type="slidenum">
              <a:rPr lang="hr-HR" sz="1200"/>
              <a:pPr algn="r"/>
              <a:t>65</a:t>
            </a:fld>
            <a:endParaRPr lang="hr-HR" sz="1200"/>
          </a:p>
        </p:txBody>
      </p:sp>
      <p:sp>
        <p:nvSpPr>
          <p:cNvPr id="630786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okvirnih sustava</a:t>
            </a:r>
          </a:p>
        </p:txBody>
      </p:sp>
      <p:sp>
        <p:nvSpPr>
          <p:cNvPr id="630787" name="Text Box 5"/>
          <p:cNvSpPr txBox="1">
            <a:spLocks noChangeArrowheads="1"/>
          </p:cNvSpPr>
          <p:nvPr/>
        </p:nvSpPr>
        <p:spPr bwMode="auto">
          <a:xfrm rot="-5400000">
            <a:off x="6094413" y="3581400"/>
            <a:ext cx="417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>
                <a:latin typeface="Arial" charset="0"/>
              </a:rPr>
              <a:t>Zglobna veza greda i sljemenu za okvire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manjih raspona</a:t>
            </a:r>
          </a:p>
        </p:txBody>
      </p:sp>
      <p:pic>
        <p:nvPicPr>
          <p:cNvPr id="630788" name="Picture 2" descr="49 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1773238"/>
            <a:ext cx="6916737" cy="499268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47B0BB0-8752-4DB7-9781-A9CE3B0AEF2F}" type="slidenum">
              <a:rPr lang="hr-HR"/>
              <a:pPr>
                <a:defRPr/>
              </a:pPr>
              <a:t>66</a:t>
            </a:fld>
            <a:endParaRPr lang="hr-HR"/>
          </a:p>
        </p:txBody>
      </p:sp>
      <p:sp>
        <p:nvSpPr>
          <p:cNvPr id="63180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B2114F5-D170-4195-9AA6-155676C819BF}" type="slidenum">
              <a:rPr lang="hr-HR" sz="1200"/>
              <a:pPr algn="r"/>
              <a:t>66</a:t>
            </a:fld>
            <a:endParaRPr lang="hr-HR" sz="1200"/>
          </a:p>
        </p:txBody>
      </p:sp>
      <p:sp>
        <p:nvSpPr>
          <p:cNvPr id="631810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okvirnih sustava</a:t>
            </a:r>
          </a:p>
        </p:txBody>
      </p:sp>
      <p:sp>
        <p:nvSpPr>
          <p:cNvPr id="631811" name="Text Box 5"/>
          <p:cNvSpPr txBox="1">
            <a:spLocks noChangeArrowheads="1"/>
          </p:cNvSpPr>
          <p:nvPr/>
        </p:nvSpPr>
        <p:spPr bwMode="auto">
          <a:xfrm rot="-5400000">
            <a:off x="6094413" y="3581400"/>
            <a:ext cx="417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>
                <a:latin typeface="Arial" charset="0"/>
              </a:rPr>
              <a:t>Zglobna veza greda i sljemenu za okvire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srednjih raspona</a:t>
            </a:r>
          </a:p>
        </p:txBody>
      </p:sp>
      <p:pic>
        <p:nvPicPr>
          <p:cNvPr id="631812" name="Picture 2" descr="50 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688" y="1782763"/>
            <a:ext cx="6711950" cy="49085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31813" name="Text Box 4"/>
          <p:cNvSpPr txBox="1">
            <a:spLocks noChangeArrowheads="1"/>
          </p:cNvSpPr>
          <p:nvPr/>
        </p:nvSpPr>
        <p:spPr bwMode="auto">
          <a:xfrm>
            <a:off x="755650" y="3176588"/>
            <a:ext cx="3455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solidFill>
                  <a:srgbClr val="990000"/>
                </a:solidFill>
                <a:latin typeface="Arial" charset="0"/>
              </a:rPr>
              <a:t>Alternativa gornjim vezicama su bočne metalne vezice</a:t>
            </a:r>
            <a:endParaRPr lang="hr-HR" sz="2000">
              <a:solidFill>
                <a:srgbClr val="FF9966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7F7A983C-1704-48D5-B1E1-A762034E5B82}" type="slidenum">
              <a:rPr lang="hr-HR"/>
              <a:pPr>
                <a:defRPr/>
              </a:pPr>
              <a:t>67</a:t>
            </a:fld>
            <a:endParaRPr lang="hr-HR"/>
          </a:p>
        </p:txBody>
      </p:sp>
      <p:sp>
        <p:nvSpPr>
          <p:cNvPr id="632833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85110DB-4459-4F7E-9527-2D5D3A0B805D}" type="slidenum">
              <a:rPr lang="hr-HR" sz="1200"/>
              <a:pPr algn="r"/>
              <a:t>67</a:t>
            </a:fld>
            <a:endParaRPr lang="hr-HR" sz="1200"/>
          </a:p>
        </p:txBody>
      </p:sp>
      <p:sp>
        <p:nvSpPr>
          <p:cNvPr id="632834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okvirnih sustava</a:t>
            </a:r>
          </a:p>
        </p:txBody>
      </p:sp>
      <p:sp>
        <p:nvSpPr>
          <p:cNvPr id="632835" name="Text Box 5"/>
          <p:cNvSpPr txBox="1">
            <a:spLocks noChangeArrowheads="1"/>
          </p:cNvSpPr>
          <p:nvPr/>
        </p:nvSpPr>
        <p:spPr bwMode="auto">
          <a:xfrm>
            <a:off x="6661150" y="1628775"/>
            <a:ext cx="2087563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Vijci su konstruktivni ako je osna sila tlačna i ako zadovoljavaju provjere naprezanja na površinama dodira</a:t>
            </a:r>
          </a:p>
          <a:p>
            <a:pPr>
              <a:lnSpc>
                <a:spcPct val="110000"/>
              </a:lnSpc>
              <a:spcBef>
                <a:spcPct val="25000"/>
              </a:spcBef>
            </a:pPr>
            <a:r>
              <a:rPr lang="hr-HR" sz="2000">
                <a:latin typeface="Arial" charset="0"/>
              </a:rPr>
              <a:t>Nosivi su ako ta provjera ne zadovoljava ili je osna sila vlačna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632836" name="Group 12"/>
          <p:cNvGrpSpPr>
            <a:grpSpLocks/>
          </p:cNvGrpSpPr>
          <p:nvPr/>
        </p:nvGrpSpPr>
        <p:grpSpPr bwMode="auto">
          <a:xfrm>
            <a:off x="611188" y="1844675"/>
            <a:ext cx="5916612" cy="4148138"/>
            <a:chOff x="431" y="1162"/>
            <a:chExt cx="3727" cy="2613"/>
          </a:xfrm>
        </p:grpSpPr>
        <p:grpSp>
          <p:nvGrpSpPr>
            <p:cNvPr id="632838" name="Group 9"/>
            <p:cNvGrpSpPr>
              <a:grpSpLocks/>
            </p:cNvGrpSpPr>
            <p:nvPr/>
          </p:nvGrpSpPr>
          <p:grpSpPr bwMode="auto">
            <a:xfrm>
              <a:off x="431" y="1162"/>
              <a:ext cx="3727" cy="2613"/>
              <a:chOff x="431" y="1162"/>
              <a:chExt cx="3727" cy="2613"/>
            </a:xfrm>
          </p:grpSpPr>
          <p:pic>
            <p:nvPicPr>
              <p:cNvPr id="632841" name="Picture 7" descr="G_75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31" y="1162"/>
                <a:ext cx="3727" cy="261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sp>
            <p:nvSpPr>
              <p:cNvPr id="632842" name="Rectangle 8"/>
              <p:cNvSpPr>
                <a:spLocks noChangeArrowheads="1"/>
              </p:cNvSpPr>
              <p:nvPr/>
            </p:nvSpPr>
            <p:spPr bwMode="auto">
              <a:xfrm>
                <a:off x="2789" y="3521"/>
                <a:ext cx="681" cy="13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r-Latn-CS"/>
              </a:p>
            </p:txBody>
          </p:sp>
        </p:grpSp>
        <p:sp>
          <p:nvSpPr>
            <p:cNvPr id="632839" name="Line 10"/>
            <p:cNvSpPr>
              <a:spLocks noChangeShapeType="1"/>
            </p:cNvSpPr>
            <p:nvPr/>
          </p:nvSpPr>
          <p:spPr bwMode="auto">
            <a:xfrm>
              <a:off x="2426" y="2523"/>
              <a:ext cx="18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632840" name="Line 11"/>
            <p:cNvSpPr>
              <a:spLocks noChangeShapeType="1"/>
            </p:cNvSpPr>
            <p:nvPr/>
          </p:nvSpPr>
          <p:spPr bwMode="auto">
            <a:xfrm>
              <a:off x="3016" y="2205"/>
              <a:ext cx="227" cy="4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</p:grpSp>
      <p:sp>
        <p:nvSpPr>
          <p:cNvPr id="632837" name="Text Box 5"/>
          <p:cNvSpPr txBox="1">
            <a:spLocks noChangeArrowheads="1"/>
          </p:cNvSpPr>
          <p:nvPr/>
        </p:nvSpPr>
        <p:spPr bwMode="auto">
          <a:xfrm>
            <a:off x="539750" y="6242050"/>
            <a:ext cx="67691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Zglobna veza greda i sljemenu okvira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srednjih raspona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E216AEE-FE2C-45AF-9AFF-2CE4AC8A7141}" type="slidenum">
              <a:rPr lang="hr-HR"/>
              <a:pPr>
                <a:defRPr/>
              </a:pPr>
              <a:t>68</a:t>
            </a:fld>
            <a:endParaRPr lang="hr-HR"/>
          </a:p>
        </p:txBody>
      </p:sp>
      <p:sp>
        <p:nvSpPr>
          <p:cNvPr id="633857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59B0198-6F1A-452E-A3FD-B56B05F36CB4}" type="slidenum">
              <a:rPr lang="hr-HR" sz="1200"/>
              <a:pPr algn="r"/>
              <a:t>68</a:t>
            </a:fld>
            <a:endParaRPr lang="hr-HR" sz="1200"/>
          </a:p>
        </p:txBody>
      </p:sp>
      <p:sp>
        <p:nvSpPr>
          <p:cNvPr id="633858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lukova i okvira</a:t>
            </a:r>
          </a:p>
        </p:txBody>
      </p:sp>
      <p:sp>
        <p:nvSpPr>
          <p:cNvPr id="633859" name="Text Box 5"/>
          <p:cNvSpPr txBox="1">
            <a:spLocks noChangeArrowheads="1"/>
          </p:cNvSpPr>
          <p:nvPr/>
        </p:nvSpPr>
        <p:spPr bwMode="auto">
          <a:xfrm>
            <a:off x="7029450" y="1844675"/>
            <a:ext cx="17907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Zglobna veza greda i sljemenu okvira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većih raspona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Varijanta linijskog ležaja s valjkastim umetkom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633860" name="Picture 2" descr="54 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89113"/>
            <a:ext cx="6291262" cy="48450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0EB22E8-2C80-4D49-8308-E1BAAC86A1F3}" type="slidenum">
              <a:rPr lang="hr-HR"/>
              <a:pPr>
                <a:defRPr/>
              </a:pPr>
              <a:t>69</a:t>
            </a:fld>
            <a:endParaRPr lang="hr-HR"/>
          </a:p>
        </p:txBody>
      </p:sp>
      <p:sp>
        <p:nvSpPr>
          <p:cNvPr id="507928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044DFB3-5F04-4610-9F14-CB9C51930D46}" type="slidenum">
              <a:rPr lang="hr-HR" sz="1200"/>
              <a:pPr algn="r"/>
              <a:t>69</a:t>
            </a:fld>
            <a:endParaRPr lang="hr-HR" sz="1200"/>
          </a:p>
        </p:txBody>
      </p:sp>
      <p:sp>
        <p:nvSpPr>
          <p:cNvPr id="507929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lukova i okvira</a:t>
            </a:r>
          </a:p>
        </p:txBody>
      </p:sp>
      <p:sp>
        <p:nvSpPr>
          <p:cNvPr id="507930" name="Text Box 5"/>
          <p:cNvSpPr txBox="1">
            <a:spLocks noChangeArrowheads="1"/>
          </p:cNvSpPr>
          <p:nvPr/>
        </p:nvSpPr>
        <p:spPr bwMode="auto">
          <a:xfrm>
            <a:off x="7029450" y="1844675"/>
            <a:ext cx="20066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Zglobna veza greda i sljemenu lukova i okvira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većih raspona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hr-HR" sz="2000">
              <a:latin typeface="Arial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Varijanta “bolzen” zgloba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507931" name="Picture 2" descr="55 o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1773238"/>
            <a:ext cx="6316663" cy="48958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507927" name="Object 23"/>
          <p:cNvGraphicFramePr>
            <a:graphicFrameLocks noChangeAspect="1"/>
          </p:cNvGraphicFramePr>
          <p:nvPr/>
        </p:nvGraphicFramePr>
        <p:xfrm>
          <a:off x="2079625" y="6115050"/>
          <a:ext cx="28527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956" name="Equation" r:id="rId4" imgW="1536033" imgH="266584" progId="Equation.3">
                  <p:embed/>
                </p:oleObj>
              </mc:Choice>
              <mc:Fallback>
                <p:oleObj name="Equation" r:id="rId4" imgW="1536033" imgH="266584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25" y="6115050"/>
                        <a:ext cx="2852738" cy="49371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8D1BC96-88DB-4081-87C2-1B5FC3881DCE}" type="slidenum">
              <a:rPr lang="hr-HR"/>
              <a:pPr>
                <a:defRPr/>
              </a:pPr>
              <a:t>7</a:t>
            </a:fld>
            <a:endParaRPr lang="hr-HR"/>
          </a:p>
        </p:txBody>
      </p:sp>
      <p:sp>
        <p:nvSpPr>
          <p:cNvPr id="524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smtClean="0">
                <a:solidFill>
                  <a:schemeClr val="accent2"/>
                </a:solidFill>
                <a:latin typeface="Arial" charset="0"/>
              </a:rPr>
              <a:t>Upeti – kruti priključci</a:t>
            </a:r>
          </a:p>
        </p:txBody>
      </p:sp>
      <p:sp>
        <p:nvSpPr>
          <p:cNvPr id="524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671638"/>
            <a:ext cx="8326437" cy="1612900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hr-HR" sz="2000" smtClean="0">
                <a:latin typeface="Arial" charset="0"/>
              </a:rPr>
              <a:t>Oslonci stupa na temelj – kruti oslonci bez sposobnosti rotacije oko jedne ili obje osi 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hr-HR" sz="2000" smtClean="0">
                <a:latin typeface="Arial" charset="0"/>
              </a:rPr>
              <a:t>čelične ploče u ravnini okomitoj na ravninu rotacije i što dalje od osi stupa (spajala prihvaćaju moment savijanja oko jače osi)</a:t>
            </a:r>
          </a:p>
        </p:txBody>
      </p:sp>
      <p:sp>
        <p:nvSpPr>
          <p:cNvPr id="524300" name="Rectangle 8"/>
          <p:cNvSpPr>
            <a:spLocks noChangeArrowheads="1"/>
          </p:cNvSpPr>
          <p:nvPr/>
        </p:nvSpPr>
        <p:spPr bwMode="auto">
          <a:xfrm>
            <a:off x="539750" y="6259513"/>
            <a:ext cx="860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9900" indent="-469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>
                <a:latin typeface="Arial" charset="0"/>
              </a:rPr>
              <a:t>Konstruktivna zaštita – nema izravnog dodira stope stupa i temelja</a:t>
            </a:r>
          </a:p>
        </p:txBody>
      </p:sp>
      <p:graphicFrame>
        <p:nvGraphicFramePr>
          <p:cNvPr id="52429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1547813" y="3357563"/>
          <a:ext cx="603567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27" name="Image" r:id="rId5" imgW="10095238" imgH="4457143" progId="Photoshop.Image.10">
                  <p:embed/>
                </p:oleObj>
              </mc:Choice>
              <mc:Fallback>
                <p:oleObj name="Image" r:id="rId5" imgW="10095238" imgH="4457143" progId="Photoshop.Image.1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357563"/>
                        <a:ext cx="6035675" cy="26638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4301" name="Text Box 11"/>
          <p:cNvSpPr txBox="1">
            <a:spLocks noChangeAspect="1" noChangeArrowheads="1"/>
          </p:cNvSpPr>
          <p:nvPr/>
        </p:nvSpPr>
        <p:spPr bwMode="auto">
          <a:xfrm>
            <a:off x="6011863" y="5440363"/>
            <a:ext cx="1368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600">
                <a:solidFill>
                  <a:schemeClr val="accent2"/>
                </a:solidFill>
                <a:latin typeface="Arial" charset="0"/>
              </a:rPr>
              <a:t>STUP – TEMELJ</a:t>
            </a:r>
            <a:endParaRPr lang="hr-HR">
              <a:solidFill>
                <a:schemeClr val="accent2"/>
              </a:solidFill>
            </a:endParaRPr>
          </a:p>
        </p:txBody>
      </p:sp>
      <p:pic>
        <p:nvPicPr>
          <p:cNvPr id="2" name="detaljdk17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296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71AFAFA5-87EF-40CF-8A8F-52293949F7E0}" type="slidenum">
              <a:rPr lang="hr-HR"/>
              <a:pPr>
                <a:defRPr/>
              </a:pPr>
              <a:t>70</a:t>
            </a:fld>
            <a:endParaRPr lang="hr-HR"/>
          </a:p>
        </p:txBody>
      </p:sp>
      <p:sp>
        <p:nvSpPr>
          <p:cNvPr id="63590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6187C09-87C5-4C28-B440-21D7456E8382}" type="slidenum">
              <a:rPr lang="hr-HR" sz="1200"/>
              <a:pPr algn="r"/>
              <a:t>70</a:t>
            </a:fld>
            <a:endParaRPr lang="hr-HR" sz="1200"/>
          </a:p>
        </p:txBody>
      </p:sp>
      <p:sp>
        <p:nvSpPr>
          <p:cNvPr id="635906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lukova i okvira</a:t>
            </a:r>
          </a:p>
        </p:txBody>
      </p:sp>
      <p:sp>
        <p:nvSpPr>
          <p:cNvPr id="635907" name="Text Box 5"/>
          <p:cNvSpPr txBox="1">
            <a:spLocks noChangeArrowheads="1"/>
          </p:cNvSpPr>
          <p:nvPr/>
        </p:nvSpPr>
        <p:spPr bwMode="auto">
          <a:xfrm>
            <a:off x="7029450" y="1844675"/>
            <a:ext cx="193516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Zglobna veza greda i sljemenu lukova i okvira </a:t>
            </a:r>
            <a:r>
              <a:rPr lang="hr-HR" sz="2000">
                <a:solidFill>
                  <a:schemeClr val="accent2"/>
                </a:solidFill>
                <a:latin typeface="Arial" charset="0"/>
              </a:rPr>
              <a:t>većih raspona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hr-HR" sz="2000">
              <a:latin typeface="Arial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Varijanta “bolzen” zgloba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635908" name="Picture 2" descr="56 o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95463"/>
            <a:ext cx="6208712" cy="501808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5B567206-A03D-40C5-AE4E-8EA00F19DF5A}" type="slidenum">
              <a:rPr lang="hr-HR"/>
              <a:pPr>
                <a:defRPr/>
              </a:pPr>
              <a:t>71</a:t>
            </a:fld>
            <a:endParaRPr lang="hr-HR"/>
          </a:p>
        </p:txBody>
      </p:sp>
      <p:sp>
        <p:nvSpPr>
          <p:cNvPr id="63692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34707FC-2F25-4FB6-B181-8B855AF2AF2B}" type="slidenum">
              <a:rPr lang="hr-HR" sz="1200"/>
              <a:pPr algn="r"/>
              <a:t>71</a:t>
            </a:fld>
            <a:endParaRPr lang="hr-HR" sz="1200"/>
          </a:p>
        </p:txBody>
      </p:sp>
      <p:sp>
        <p:nvSpPr>
          <p:cNvPr id="636930" name="Text Box 2"/>
          <p:cNvSpPr txBox="1">
            <a:spLocks noChangeArrowheads="1"/>
          </p:cNvSpPr>
          <p:nvPr/>
        </p:nvSpPr>
        <p:spPr bwMode="auto">
          <a:xfrm>
            <a:off x="503238" y="965200"/>
            <a:ext cx="824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latin typeface="Arial" charset="0"/>
              </a:rPr>
              <a:t>Konstrukcije zglobova u tjemenu lukova i okvira</a:t>
            </a:r>
          </a:p>
        </p:txBody>
      </p:sp>
      <p:pic>
        <p:nvPicPr>
          <p:cNvPr id="636931" name="Picture 6" descr="IMG_23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89113"/>
            <a:ext cx="6416675" cy="480853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636932" name="Picture 7" descr="Tjeme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2924175"/>
            <a:ext cx="2235200" cy="31400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36933" name="Text Box 5"/>
          <p:cNvSpPr txBox="1">
            <a:spLocks noChangeArrowheads="1"/>
          </p:cNvSpPr>
          <p:nvPr/>
        </p:nvSpPr>
        <p:spPr bwMode="auto">
          <a:xfrm>
            <a:off x="6804025" y="1844675"/>
            <a:ext cx="2089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hr-HR" sz="2000">
                <a:latin typeface="Arial" charset="0"/>
              </a:rPr>
              <a:t>Varijanta “bolzen” zgloba</a:t>
            </a:r>
            <a:endParaRPr lang="hr-HR" sz="20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A6C4DF9-5BF8-4889-B2B9-FD66C0E58B6D}" type="slidenum">
              <a:rPr lang="hr-HR"/>
              <a:pPr>
                <a:defRPr/>
              </a:pPr>
              <a:t>8</a:t>
            </a:fld>
            <a:endParaRPr lang="hr-HR"/>
          </a:p>
        </p:txBody>
      </p:sp>
      <p:sp>
        <p:nvSpPr>
          <p:cNvPr id="525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dirty="0" smtClean="0">
                <a:solidFill>
                  <a:schemeClr val="accent2"/>
                </a:solidFill>
                <a:latin typeface="Arial" charset="0"/>
              </a:rPr>
              <a:t>Upeti – kruti priključci</a:t>
            </a:r>
          </a:p>
        </p:txBody>
      </p:sp>
      <p:sp>
        <p:nvSpPr>
          <p:cNvPr id="525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671638"/>
            <a:ext cx="8326437" cy="457200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hr-HR" sz="2000" smtClean="0">
                <a:latin typeface="Arial" charset="0"/>
              </a:rPr>
              <a:t>Upeti (kruti / elastično upeti) priključak grede i stupa</a:t>
            </a:r>
            <a:endParaRPr lang="hr-HR" sz="2400" smtClean="0">
              <a:latin typeface="Arial" charset="0"/>
            </a:endParaRPr>
          </a:p>
        </p:txBody>
      </p:sp>
      <p:sp>
        <p:nvSpPr>
          <p:cNvPr id="525324" name="Rectangle 4"/>
          <p:cNvSpPr>
            <a:spLocks noChangeArrowheads="1"/>
          </p:cNvSpPr>
          <p:nvPr/>
        </p:nvSpPr>
        <p:spPr bwMode="auto">
          <a:xfrm>
            <a:off x="539750" y="3933825"/>
            <a:ext cx="860425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9900" indent="-4699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 dirty="0">
                <a:latin typeface="Arial" charset="0"/>
              </a:rPr>
              <a:t>Priključak s kružnim rasporedom                                                                               trnova </a:t>
            </a:r>
          </a:p>
          <a:p>
            <a:pPr marL="908050" lvl="1" indent="-436563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hr-HR" sz="2000" dirty="0">
                <a:latin typeface="Arial" charset="0"/>
              </a:rPr>
              <a:t>Rotacijska krutost ovisi o                                                               rasporedu i tipu spajala (polumjeri kružnica, modul klizanja) i kvaliteti materijala spojenih elemenata</a:t>
            </a:r>
          </a:p>
        </p:txBody>
      </p:sp>
      <p:pic>
        <p:nvPicPr>
          <p:cNvPr id="52532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2276475"/>
            <a:ext cx="4052887" cy="1487488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525321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4895850" y="2276475"/>
          <a:ext cx="39243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51" name="Image" r:id="rId6" imgW="4812698" imgH="3301587" progId="Photoshop.Image.10">
                  <p:embed/>
                </p:oleObj>
              </mc:Choice>
              <mc:Fallback>
                <p:oleObj name="Image" r:id="rId6" imgW="4812698" imgH="3301587" progId="Photoshop.Image.1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2276475"/>
                        <a:ext cx="3924300" cy="26924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5326" name="Text Box 11"/>
          <p:cNvSpPr txBox="1">
            <a:spLocks noChangeAspect="1" noChangeArrowheads="1"/>
          </p:cNvSpPr>
          <p:nvPr/>
        </p:nvSpPr>
        <p:spPr bwMode="auto">
          <a:xfrm>
            <a:off x="1763713" y="2997200"/>
            <a:ext cx="187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600">
                <a:solidFill>
                  <a:schemeClr val="accent2"/>
                </a:solidFill>
                <a:latin typeface="Arial" charset="0"/>
              </a:rPr>
              <a:t>GREDA – STUP</a:t>
            </a:r>
            <a:endParaRPr lang="hr-HR">
              <a:solidFill>
                <a:schemeClr val="accent2"/>
              </a:solidFill>
            </a:endParaRPr>
          </a:p>
        </p:txBody>
      </p:sp>
      <p:pic>
        <p:nvPicPr>
          <p:cNvPr id="2" name="detaljdk18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64CA3BD-F44D-483D-A7DC-089F2DEE0A28}" type="slidenum">
              <a:rPr lang="hr-HR"/>
              <a:pPr>
                <a:defRPr/>
              </a:pPr>
              <a:t>9</a:t>
            </a:fld>
            <a:endParaRPr lang="hr-HR"/>
          </a:p>
        </p:txBody>
      </p:sp>
      <p:sp>
        <p:nvSpPr>
          <p:cNvPr id="19457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092356C-3717-4F53-9193-A553D902F0A7}" type="slidenum">
              <a:rPr lang="hr-HR" sz="1200"/>
              <a:pPr algn="r"/>
              <a:t>9</a:t>
            </a:fld>
            <a:endParaRPr lang="hr-HR" sz="1200"/>
          </a:p>
        </p:txBody>
      </p:sp>
      <p:pic>
        <p:nvPicPr>
          <p:cNvPr id="202754" name="Picture 2" descr="slika metalnih uložaka za spojev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88913"/>
            <a:ext cx="7775575" cy="50800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457200" y="5624513"/>
            <a:ext cx="83058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500">
                <a:solidFill>
                  <a:schemeClr val="accent2"/>
                </a:solidFill>
                <a:latin typeface="Arial" charset="0"/>
              </a:rPr>
              <a:t>METALNI SPOJNI PRIBOR</a:t>
            </a:r>
          </a:p>
          <a:p>
            <a:pPr algn="ctr">
              <a:spcBef>
                <a:spcPct val="50000"/>
              </a:spcBef>
            </a:pPr>
            <a:r>
              <a:rPr lang="hr-HR" sz="2500">
                <a:solidFill>
                  <a:schemeClr val="accent2"/>
                </a:solidFill>
                <a:latin typeface="Arial" charset="0"/>
              </a:rPr>
              <a:t>Tipovi metalnih uložaka za spajanje – “papuče”</a:t>
            </a:r>
            <a:endParaRPr lang="en-US" sz="25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detaljdk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4977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2755" grpId="0" autoUpdateAnimBg="0"/>
    </p:bld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arrow" w="med" len="med"/>
          <a:tailEnd type="arrow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arrow" w="med" len="med"/>
          <a:tailEnd type="arrow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3866</TotalTime>
  <Words>1850</Words>
  <Application>Microsoft Office PowerPoint</Application>
  <PresentationFormat>On-screen Show (4:3)</PresentationFormat>
  <Paragraphs>401</Paragraphs>
  <Slides>71</Slides>
  <Notes>10</Notes>
  <HiddenSlides>0</HiddenSlides>
  <MMClips>32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Profile</vt:lpstr>
      <vt:lpstr>Image</vt:lpstr>
      <vt:lpstr>Equation</vt:lpstr>
      <vt:lpstr>PowerPoint Presentation</vt:lpstr>
      <vt:lpstr>Zadaća priključaka / spojeva u drvenim konstrukcijama</vt:lpstr>
      <vt:lpstr>Zglobni – popustljivi priključci</vt:lpstr>
      <vt:lpstr>Zglobni – popustljivi priključci</vt:lpstr>
      <vt:lpstr>Zglobni – popustljivi priključci</vt:lpstr>
      <vt:lpstr>Zglobni – popustljivi priključci</vt:lpstr>
      <vt:lpstr>Upeti – kruti priključci</vt:lpstr>
      <vt:lpstr>Upeti – kruti priključci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Osnove oblikovanja detalja</dc:title>
  <dc:creator>ii</dc:creator>
  <cp:lastModifiedBy>Vlatka Rajcic</cp:lastModifiedBy>
  <cp:revision>162</cp:revision>
  <cp:lastPrinted>2004-05-25T01:40:52Z</cp:lastPrinted>
  <dcterms:created xsi:type="dcterms:W3CDTF">2002-10-28T20:03:37Z</dcterms:created>
  <dcterms:modified xsi:type="dcterms:W3CDTF">2021-05-24T15:23:23Z</dcterms:modified>
</cp:coreProperties>
</file>