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8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7" r:id="rId20"/>
    <p:sldId id="308" r:id="rId21"/>
    <p:sldId id="318" r:id="rId22"/>
    <p:sldId id="319" r:id="rId23"/>
    <p:sldId id="320" r:id="rId24"/>
    <p:sldId id="309" r:id="rId25"/>
    <p:sldId id="310" r:id="rId26"/>
    <p:sldId id="311" r:id="rId27"/>
    <p:sldId id="321" r:id="rId28"/>
    <p:sldId id="322" r:id="rId29"/>
    <p:sldId id="323" r:id="rId30"/>
    <p:sldId id="312" r:id="rId31"/>
    <p:sldId id="324" r:id="rId32"/>
    <p:sldId id="313" r:id="rId33"/>
    <p:sldId id="325" r:id="rId34"/>
    <p:sldId id="326" r:id="rId35"/>
    <p:sldId id="327" r:id="rId36"/>
  </p:sldIdLst>
  <p:sldSz cx="9144000" cy="6858000" type="screen4x3"/>
  <p:notesSz cx="6797675" cy="99282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58" autoAdjust="0"/>
  </p:normalViewPr>
  <p:slideViewPr>
    <p:cSldViewPr>
      <p:cViewPr varScale="1">
        <p:scale>
          <a:sx n="115" d="100"/>
          <a:sy n="115" d="100"/>
        </p:scale>
        <p:origin x="-15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3B0BB-B99A-445D-886E-D3FD2CAAB426}" type="datetimeFigureOut">
              <a:rPr lang="hr-HR" smtClean="0"/>
              <a:t>9.10.2023.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66D9-79B2-497C-97C9-EEC9B9970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81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8964E-CE4D-4BA4-8426-DBB06BCECAA5}" type="datetimeFigureOut">
              <a:rPr lang="hr-HR" smtClean="0"/>
              <a:t>9.10.2023.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BD7A-4C77-4956-BE8A-EDF7BDC9C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83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BD7A-4C77-4956-BE8A-EDF7BDC9CB7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5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9.10.2023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0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kinematska</a:t>
            </a:r>
            <a:r>
              <a:rPr lang="hr-HR" sz="2800" b="1" u="sng" dirty="0"/>
              <a:t> podjela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Osnovna </a:t>
            </a:r>
            <a:r>
              <a:rPr lang="hr-HR" sz="2400" dirty="0" err="1"/>
              <a:t>kinematska</a:t>
            </a:r>
            <a:r>
              <a:rPr lang="hr-HR" sz="2400" dirty="0"/>
              <a:t> podjela: </a:t>
            </a:r>
          </a:p>
          <a:p>
            <a:pPr marL="457200" indent="-457200">
              <a:buAutoNum type="alphaLcParenR"/>
            </a:pPr>
            <a:r>
              <a:rPr lang="hr-HR" sz="2400" b="1" i="1" dirty="0"/>
              <a:t>jednoliko – nejednoliko </a:t>
            </a:r>
            <a:r>
              <a:rPr lang="hr-HR" sz="2400" dirty="0"/>
              <a:t>(promjene po </a:t>
            </a:r>
            <a:r>
              <a:rPr lang="hr-HR" sz="2400" dirty="0" err="1"/>
              <a:t>prostorim</a:t>
            </a:r>
            <a:r>
              <a:rPr lang="hr-HR" sz="2400" dirty="0"/>
              <a:t> koordinatama u jednom vremenskom trenutku);</a:t>
            </a:r>
          </a:p>
          <a:p>
            <a:pPr marL="457200" indent="-457200">
              <a:buAutoNum type="alphaLcParenR"/>
            </a:pPr>
            <a:r>
              <a:rPr lang="hr-HR" sz="2400" b="1" i="1" dirty="0"/>
              <a:t>stacionarno – </a:t>
            </a:r>
            <a:r>
              <a:rPr lang="hr-HR" sz="2400" b="1" i="1" dirty="0" err="1"/>
              <a:t>nestarcionarno</a:t>
            </a:r>
            <a:r>
              <a:rPr lang="hr-HR" sz="2400" b="1" i="1" dirty="0"/>
              <a:t> </a:t>
            </a:r>
            <a:r>
              <a:rPr lang="hr-HR" sz="2400" dirty="0"/>
              <a:t>(promjene u vremenu na jednoj prostornoj koordinati)</a:t>
            </a:r>
          </a:p>
          <a:p>
            <a:endParaRPr lang="hr-HR" sz="2400" b="1" i="1" dirty="0"/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</a:t>
            </a: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pPr marL="342900" indent="-342900">
              <a:buFontTx/>
              <a:buChar char="-"/>
            </a:pPr>
            <a:r>
              <a:rPr lang="hr-HR" sz="2400" dirty="0"/>
              <a:t>kod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</a:t>
            </a:r>
            <a:r>
              <a:rPr lang="hr-HR" sz="2400" i="1" dirty="0" smtClean="0"/>
              <a:t>&lt; </a:t>
            </a:r>
            <a:r>
              <a:rPr lang="hr-HR" sz="2400" i="1" dirty="0"/>
              <a:t>I</a:t>
            </a:r>
            <a:r>
              <a:rPr lang="hr-HR" i="1" dirty="0"/>
              <a:t>PL</a:t>
            </a:r>
            <a:r>
              <a:rPr lang="hr-HR" sz="2400" i="1" dirty="0"/>
              <a:t> </a:t>
            </a:r>
            <a:r>
              <a:rPr lang="hr-HR" sz="2400" dirty="0"/>
              <a:t>povećanje brzine u smjeru strujanja (nejednoliko)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kod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</a:t>
            </a:r>
            <a:r>
              <a:rPr lang="hr-HR" sz="2400" i="1" dirty="0" smtClean="0"/>
              <a:t>&gt; </a:t>
            </a:r>
            <a:r>
              <a:rPr lang="hr-HR" sz="2400" i="1" dirty="0"/>
              <a:t>I</a:t>
            </a:r>
            <a:r>
              <a:rPr lang="hr-HR" i="1" dirty="0"/>
              <a:t>PL</a:t>
            </a:r>
            <a:r>
              <a:rPr lang="hr-HR" sz="2400" i="1" dirty="0"/>
              <a:t> </a:t>
            </a:r>
            <a:r>
              <a:rPr lang="hr-HR" sz="2400" dirty="0"/>
              <a:t>smanjenje brzine u smjeru strujanja (nejednoliko)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kod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= I</a:t>
            </a:r>
            <a:r>
              <a:rPr lang="hr-HR" i="1" dirty="0"/>
              <a:t>PL</a:t>
            </a:r>
            <a:r>
              <a:rPr lang="hr-HR" sz="2400" i="1" dirty="0"/>
              <a:t> </a:t>
            </a:r>
            <a:r>
              <a:rPr lang="hr-HR" sz="2400" dirty="0"/>
              <a:t>brzine konstantna u smjeru strujanja (jednoliko)</a:t>
            </a:r>
          </a:p>
          <a:p>
            <a:endParaRPr lang="hr-HR" sz="2400" dirty="0"/>
          </a:p>
          <a:p>
            <a:r>
              <a:rPr lang="hr-HR" sz="2400" dirty="0"/>
              <a:t>Dubina koja se pojavljuje u uvjetima jednolikog i stacionarnog strujanja naziva se </a:t>
            </a:r>
            <a:r>
              <a:rPr lang="hr-HR" sz="2400" b="1" i="1" dirty="0"/>
              <a:t>normalna dubina (A (s) = </a:t>
            </a:r>
            <a:r>
              <a:rPr lang="hr-HR" sz="2400" b="1" i="1" dirty="0" err="1"/>
              <a:t>konst</a:t>
            </a:r>
            <a:r>
              <a:rPr lang="hr-HR" sz="2400" b="1" i="1" dirty="0"/>
              <a:t>. ; I</a:t>
            </a:r>
            <a:r>
              <a:rPr lang="hr-HR" b="1" i="1" dirty="0"/>
              <a:t>EL</a:t>
            </a:r>
            <a:r>
              <a:rPr lang="hr-HR" sz="2400" b="1" i="1" dirty="0"/>
              <a:t> = I</a:t>
            </a:r>
            <a:r>
              <a:rPr lang="hr-HR" b="1" i="1" dirty="0"/>
              <a:t>PL</a:t>
            </a:r>
            <a:r>
              <a:rPr lang="hr-HR" sz="2400" b="1" i="1" dirty="0"/>
              <a:t> = I)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35696" y="2738813"/>
            <a:ext cx="3083421" cy="15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2625" y="2622436"/>
            <a:ext cx="2911507" cy="17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8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Kriterij kritične dubine može biti interesantan i u kontekstu pitanja o varijaciji protoka </a:t>
            </a:r>
            <a:r>
              <a:rPr lang="hr-HR" sz="2400" i="1" dirty="0"/>
              <a:t>Q</a:t>
            </a:r>
            <a:r>
              <a:rPr lang="hr-HR" sz="2400" dirty="0"/>
              <a:t> sa dubinom </a:t>
            </a:r>
            <a:r>
              <a:rPr lang="hr-HR" sz="2400" i="1" dirty="0"/>
              <a:t>h</a:t>
            </a:r>
            <a:r>
              <a:rPr lang="hr-HR" sz="2400" dirty="0"/>
              <a:t> uz fiksiranu vrijednost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</a:t>
            </a:r>
          </a:p>
          <a:p>
            <a:endParaRPr lang="hr-HR" sz="2400" b="1" i="1" dirty="0"/>
          </a:p>
          <a:p>
            <a:r>
              <a:rPr lang="hr-HR" sz="2400" dirty="0"/>
              <a:t>Rješenje je dano jednadžbom:</a:t>
            </a:r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i="1" dirty="0"/>
              <a:t>h = </a:t>
            </a:r>
            <a:r>
              <a:rPr lang="hr-HR" sz="2400" dirty="0"/>
              <a:t>0 i </a:t>
            </a:r>
            <a:r>
              <a:rPr lang="hr-HR" sz="2400" i="1" dirty="0"/>
              <a:t>h</a:t>
            </a:r>
            <a:r>
              <a:rPr lang="hr-HR" sz="2400" dirty="0"/>
              <a:t> =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i="1" dirty="0"/>
              <a:t>/</a:t>
            </a:r>
            <a:r>
              <a:rPr lang="hr-HR" sz="2400" i="1" dirty="0" err="1"/>
              <a:t>cos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rezultat je</a:t>
            </a:r>
            <a:r>
              <a:rPr lang="hr-HR" sz="2400" i="1" dirty="0">
                <a:sym typeface="Symbol"/>
              </a:rPr>
              <a:t> Q </a:t>
            </a:r>
            <a:r>
              <a:rPr lang="hr-HR" sz="2400" dirty="0">
                <a:sym typeface="Symbol"/>
              </a:rPr>
              <a:t>= 0 a maksimalni protok ostvaruje se kada je dubina </a:t>
            </a:r>
            <a:r>
              <a:rPr lang="hr-HR" sz="2400" b="1" i="1" dirty="0" err="1">
                <a:sym typeface="Symbol"/>
              </a:rPr>
              <a:t>h</a:t>
            </a:r>
            <a:r>
              <a:rPr lang="hr-HR" b="1" i="1" dirty="0" err="1">
                <a:sym typeface="Symbol"/>
              </a:rPr>
              <a:t>KR</a:t>
            </a:r>
            <a:r>
              <a:rPr lang="hr-HR" sz="2400" dirty="0">
                <a:sym typeface="Symbol"/>
              </a:rPr>
              <a:t> (kod </a:t>
            </a:r>
            <a:r>
              <a:rPr lang="hr-HR" sz="2400" dirty="0" err="1">
                <a:sym typeface="Symbol"/>
              </a:rPr>
              <a:t>d</a:t>
            </a:r>
            <a:r>
              <a:rPr lang="hr-HR" sz="2400" i="1" dirty="0" err="1">
                <a:sym typeface="Symbol"/>
              </a:rPr>
              <a:t>Q</a:t>
            </a:r>
            <a:r>
              <a:rPr lang="hr-HR" sz="2400" dirty="0">
                <a:sym typeface="Symbol"/>
              </a:rPr>
              <a:t>/</a:t>
            </a:r>
            <a:r>
              <a:rPr lang="hr-HR" sz="2400" dirty="0" err="1">
                <a:sym typeface="Symbol"/>
              </a:rPr>
              <a:t>d</a:t>
            </a:r>
            <a:r>
              <a:rPr lang="hr-HR" sz="2400" i="1" dirty="0" err="1">
                <a:sym typeface="Symbol"/>
              </a:rPr>
              <a:t>h</a:t>
            </a:r>
            <a:r>
              <a:rPr lang="hr-HR" sz="2400" dirty="0">
                <a:sym typeface="Symbol"/>
              </a:rPr>
              <a:t> = 0).</a:t>
            </a: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Iz navedenog proizlaze sljedeći zaključci: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ym typeface="Symbol"/>
              </a:rPr>
              <a:t>za transport proizvoljnog protoka </a:t>
            </a:r>
            <a:r>
              <a:rPr lang="hr-HR" sz="2400" i="1" dirty="0">
                <a:sym typeface="Symbol"/>
              </a:rPr>
              <a:t>Q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potrebna je minimalno specifična energija 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ym typeface="Symbol"/>
              </a:rPr>
              <a:t>za zadanu specifičnu energiju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0min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postoji odgovarajući maksimalni protok </a:t>
            </a:r>
            <a:r>
              <a:rPr lang="hr-HR" sz="2400" i="1" dirty="0" err="1">
                <a:sym typeface="Symbol"/>
              </a:rPr>
              <a:t>Q</a:t>
            </a:r>
            <a:r>
              <a:rPr lang="hr-HR" sz="1600" i="1" dirty="0" err="1">
                <a:sym typeface="Symbol"/>
              </a:rPr>
              <a:t>max</a:t>
            </a:r>
            <a:r>
              <a:rPr lang="hr-HR" sz="2400" dirty="0">
                <a:sym typeface="Symbol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ym typeface="Symbol"/>
              </a:rPr>
              <a:t>pri zadanoj specifičnoj energiji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moguć je nastup dvije različite dubine pri istom protoku </a:t>
            </a:r>
            <a:r>
              <a:rPr lang="hr-HR" sz="2400" i="1" dirty="0">
                <a:sym typeface="Symbol"/>
              </a:rPr>
              <a:t>Q</a:t>
            </a:r>
            <a:endParaRPr lang="hr-HR" sz="2400" dirty="0">
              <a:sym typeface="Symbol"/>
            </a:endParaRPr>
          </a:p>
          <a:p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211960" y="1484784"/>
                <a:ext cx="4104456" cy="5395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func>
                            <m:funcPr>
                              <m:ctrlPr>
                                <a:rPr lang="hr-H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  <m:r>
                        <a:rPr lang="hr-HR" sz="24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4104456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92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Za pravokutno korito i slučaj kada je </a:t>
            </a:r>
            <a:r>
              <a:rPr lang="hr-HR" sz="2400" i="1" dirty="0">
                <a:sym typeface="Symbol"/>
              </a:rPr>
              <a:t>Q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vrijede izrazi: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Za pravokutno korito i slučaj kada je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</a:t>
            </a:r>
            <a:r>
              <a:rPr lang="hr-HR" sz="2400" i="1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vrijede izrazi: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Za slučaj malog nagiba dna kanala (</a:t>
            </a:r>
            <a:r>
              <a:rPr lang="hr-HR" sz="2400" i="1" dirty="0" err="1">
                <a:sym typeface="Symbol"/>
              </a:rPr>
              <a:t>cos</a:t>
            </a:r>
            <a:r>
              <a:rPr lang="hr-HR" sz="2400" i="1" dirty="0">
                <a:sym typeface="Symbol"/>
              </a:rPr>
              <a:t> 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= </a:t>
            </a:r>
            <a:r>
              <a:rPr lang="hr-HR" sz="2400" dirty="0">
                <a:sym typeface="Symbol"/>
              </a:rPr>
              <a:t>1) </a:t>
            </a:r>
            <a:r>
              <a:rPr lang="hr-HR" sz="2400" dirty="0" err="1">
                <a:sym typeface="Symbol"/>
              </a:rPr>
              <a:t>i</a:t>
            </a:r>
            <a:r>
              <a:rPr lang="hr-HR" sz="2400" dirty="0">
                <a:sym typeface="Symbol"/>
              </a:rPr>
              <a:t> pravokutnog korita </a:t>
            </a:r>
            <a:r>
              <a:rPr lang="hr-HR" sz="2400" dirty="0" err="1">
                <a:sym typeface="Symbol"/>
              </a:rPr>
              <a:t>Froudeov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 err="1">
                <a:sym typeface="Symbol"/>
              </a:rPr>
              <a:t>bezdimenzionalni</a:t>
            </a:r>
            <a:r>
              <a:rPr lang="hr-HR" sz="2400" dirty="0">
                <a:sym typeface="Symbol"/>
              </a:rPr>
              <a:t> parametar poprima oblik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= </a:t>
            </a:r>
            <a:r>
              <a:rPr lang="hr-HR" sz="2400" i="1" dirty="0">
                <a:sym typeface="Symbol"/>
              </a:rPr>
              <a:t>v</a:t>
            </a:r>
            <a:r>
              <a:rPr lang="hr-HR" sz="2400" dirty="0">
                <a:sym typeface="Symbol"/>
              </a:rPr>
              <a:t> / </a:t>
            </a:r>
            <a:r>
              <a:rPr lang="hr-HR" sz="2400" dirty="0" err="1">
                <a:sym typeface="Symbol"/>
              </a:rPr>
              <a:t>sqrt</a:t>
            </a:r>
            <a:r>
              <a:rPr lang="hr-HR" sz="2400" dirty="0">
                <a:sym typeface="Symbol"/>
              </a:rPr>
              <a:t> (</a:t>
            </a:r>
            <a:r>
              <a:rPr lang="hr-HR" sz="2400" i="1" dirty="0" err="1">
                <a:sym typeface="Symbol"/>
              </a:rPr>
              <a:t>gh</a:t>
            </a:r>
            <a:r>
              <a:rPr lang="hr-HR" sz="2400" dirty="0">
                <a:sym typeface="Symbol"/>
              </a:rPr>
              <a:t>)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Za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&gt; 1 strujanje je silovito, za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&lt; 1 mirno, a za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= 1 kritično. 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Uslijed povećanja nagiba dna kanala (uzduž toka) može se pojaviti tranzicija strujanja iz mirnog u silovito (depresija - mali gubici energije).</a:t>
            </a:r>
          </a:p>
          <a:p>
            <a:r>
              <a:rPr lang="hr-HR" sz="2400" dirty="0">
                <a:sym typeface="Symbol"/>
              </a:rPr>
              <a:t>Uslijed smanjenja nagiba dna kanala (uzduž toka) može se pojaviti tranzicija strujanja iz silovitog u mirno (vodni skok - veliki gubici mehaničke energije). </a:t>
            </a:r>
          </a:p>
          <a:p>
            <a:r>
              <a:rPr lang="hr-HR" sz="2400" dirty="0">
                <a:sym typeface="Symbol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903418" y="1102899"/>
                <a:ext cx="2754052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𝑘𝑟</m:t>
                              </m:r>
                            </m:sub>
                          </m:sSub>
                          <m:func>
                            <m:func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e>
                      </m:rad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18" y="1102899"/>
                <a:ext cx="2754052" cy="465064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259438" y="971568"/>
                <a:ext cx="2523386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func>
                        <m:func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438" y="971568"/>
                <a:ext cx="2523386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283" y="834589"/>
                <a:ext cx="2277934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200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" y="834589"/>
                <a:ext cx="2277934" cy="100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79512" y="2578884"/>
                <a:ext cx="2523386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78884"/>
                <a:ext cx="2523386" cy="6950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083349" y="2425573"/>
                <a:ext cx="1992707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49" y="2425573"/>
                <a:ext cx="1992707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44966" y="2450822"/>
                <a:ext cx="2952329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66" y="2450822"/>
                <a:ext cx="2952329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86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Uzduž toka postoji promjena površine </a:t>
            </a:r>
            <a:r>
              <a:rPr lang="hr-HR" sz="2400" dirty="0" err="1"/>
              <a:t>proticajnog</a:t>
            </a:r>
            <a:r>
              <a:rPr lang="hr-HR" sz="2400" dirty="0"/>
              <a:t> presjeka </a:t>
            </a:r>
            <a:r>
              <a:rPr lang="hr-HR" sz="2400" b="1" i="1" dirty="0"/>
              <a:t>A (s) </a:t>
            </a:r>
            <a:r>
              <a:rPr lang="hr-HR" sz="2400" b="1" i="1" dirty="0">
                <a:sym typeface="Symbol"/>
              </a:rPr>
              <a:t></a:t>
            </a:r>
            <a:r>
              <a:rPr lang="hr-HR" sz="2400" b="1" i="1" dirty="0"/>
              <a:t> </a:t>
            </a:r>
            <a:r>
              <a:rPr lang="hr-HR" sz="2400" b="1" i="1" dirty="0" err="1"/>
              <a:t>konst</a:t>
            </a:r>
            <a:r>
              <a:rPr lang="hr-HR" sz="2400" b="1" i="1" dirty="0"/>
              <a:t>.</a:t>
            </a: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r>
              <a:rPr lang="hr-HR" sz="2400" dirty="0" err="1"/>
              <a:t>Jadnadžba</a:t>
            </a:r>
            <a:r>
              <a:rPr lang="hr-HR" sz="2400" dirty="0"/>
              <a:t> promjene dubine uzduž toka </a:t>
            </a:r>
            <a:r>
              <a:rPr lang="hr-HR" sz="2400" i="1" dirty="0" err="1"/>
              <a:t>dh</a:t>
            </a:r>
            <a:r>
              <a:rPr lang="hr-HR" sz="2400" dirty="0"/>
              <a:t>/</a:t>
            </a:r>
            <a:r>
              <a:rPr lang="hr-HR" sz="2400" i="1" dirty="0" err="1"/>
              <a:t>ds</a:t>
            </a:r>
            <a:r>
              <a:rPr lang="hr-HR" sz="2400" dirty="0"/>
              <a:t> može se rješavati numerički, s napomenom da početna proračunska vrijednost 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ovisi o tipu strujanja (mirno ili silovito). Ukoliko je strujanje mirno, početna vrijednost proračuna 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je na nizvodnoj </a:t>
            </a:r>
            <a:r>
              <a:rPr lang="hr-HR" sz="2400" dirty="0" err="1"/>
              <a:t>stacionaži</a:t>
            </a:r>
            <a:r>
              <a:rPr lang="hr-HR" sz="2400" dirty="0"/>
              <a:t>, a tijek proračuna ide uzvodno. Ukoliko je strujanje silovito početna vrijednost proračuna 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je na uzvodnoj </a:t>
            </a:r>
            <a:r>
              <a:rPr lang="hr-HR" sz="2400" dirty="0" err="1"/>
              <a:t>stacionaži</a:t>
            </a:r>
            <a:r>
              <a:rPr lang="hr-HR" sz="2400" dirty="0"/>
              <a:t>, a tijek proračuna ide nizvodno.    </a:t>
            </a:r>
            <a:endParaRPr lang="hr-HR" sz="1200" b="1" i="1" dirty="0"/>
          </a:p>
          <a:p>
            <a:endParaRPr lang="hr-HR" sz="1200" b="1" i="1" dirty="0"/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625" y="871826"/>
            <a:ext cx="326618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572027" y="1025893"/>
                <a:ext cx="3977990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𝑘𝑜𝑛𝑠𝑡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27" y="1025893"/>
                <a:ext cx="3977990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860032" y="1789756"/>
                <a:ext cx="2868174" cy="7471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𝐸𝐿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89756"/>
                <a:ext cx="2868174" cy="747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28569" y="2708920"/>
                <a:ext cx="213110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69" y="2708920"/>
                <a:ext cx="21311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92080" y="3261430"/>
                <a:ext cx="213110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𝐹𝑟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61430"/>
                <a:ext cx="2131100" cy="465064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19187" y="3861048"/>
                <a:ext cx="2131100" cy="6768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187" y="3861048"/>
                <a:ext cx="2131100" cy="676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7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5529" y="804804"/>
            <a:ext cx="6268886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1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171" y="56085"/>
            <a:ext cx="5947288" cy="72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8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8399" y="-1249640"/>
            <a:ext cx="4104456" cy="91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2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Implicitni-iterativni proračun sa prostornom </a:t>
            </a:r>
            <a:r>
              <a:rPr lang="hr-HR" sz="2400" dirty="0" err="1"/>
              <a:t>diskretizacijom</a:t>
            </a:r>
            <a:r>
              <a:rPr lang="hr-HR" sz="2400" dirty="0"/>
              <a:t> ukupne promatrane dionice </a:t>
            </a:r>
            <a:r>
              <a:rPr lang="hr-HR" sz="2400" i="1" dirty="0"/>
              <a:t>s</a:t>
            </a:r>
            <a:r>
              <a:rPr lang="hr-HR" sz="2400" dirty="0"/>
              <a:t> na dijelove </a:t>
            </a:r>
            <a:r>
              <a:rPr lang="hr-HR" sz="2400" i="1" dirty="0">
                <a:sym typeface="Symbol"/>
              </a:rPr>
              <a:t> s </a:t>
            </a:r>
            <a:r>
              <a:rPr lang="hr-HR" sz="2400" dirty="0">
                <a:sym typeface="Symbol"/>
              </a:rPr>
              <a:t>(pretpostavljeno odsustvo „naglih” promjena geometrije toka – lokalni gubici):</a:t>
            </a:r>
            <a:r>
              <a:rPr lang="hr-HR" sz="2400" dirty="0"/>
              <a:t>   </a:t>
            </a:r>
            <a:endParaRPr lang="hr-HR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947" y="1210399"/>
            <a:ext cx="2648598" cy="370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331341" y="2011893"/>
                <a:ext cx="213110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41" y="2011893"/>
                <a:ext cx="21311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853642" y="1986546"/>
                <a:ext cx="230211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42" y="1986546"/>
                <a:ext cx="23021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602638" y="2492896"/>
                <a:ext cx="181568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𝑑𝐻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38" y="2492896"/>
                <a:ext cx="181568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010554" y="3090274"/>
                <a:ext cx="360130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/2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hr-HR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54" y="3090274"/>
                <a:ext cx="360130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059832" y="4273934"/>
                <a:ext cx="5976533" cy="4197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hr-HR" sz="20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hr-HR" sz="20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73934"/>
                <a:ext cx="5976533" cy="419730"/>
              </a:xfrm>
              <a:prstGeom prst="rect">
                <a:avLst/>
              </a:prstGeom>
              <a:blipFill rotWithShape="1">
                <a:blip r:embed="rId7"/>
                <a:stretch>
                  <a:fillRect b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030790" y="4918546"/>
                <a:ext cx="936612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90" y="4918546"/>
                <a:ext cx="936612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950377" y="4826019"/>
                <a:ext cx="5978584" cy="8535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hr-HR" sz="2000" i="1" dirty="0">
                          <a:latin typeface="Cambria Math"/>
                        </a:rPr>
                        <m:t>Δ</m:t>
                      </m:r>
                      <m:r>
                        <a:rPr lang="hr-HR" sz="2000" b="0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77" y="4826019"/>
                <a:ext cx="5978584" cy="8535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310821" y="5967435"/>
                <a:ext cx="3844936" cy="8905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21" y="5967435"/>
                <a:ext cx="3844936" cy="890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208833" y="5760679"/>
                <a:ext cx="2330798" cy="41351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33" y="5760679"/>
                <a:ext cx="2330798" cy="4135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90169" y="6187578"/>
                <a:ext cx="2916324" cy="5269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𝐸𝐿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l-GR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𝐸𝐿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000" i="1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𝐸𝐿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hr-HR" sz="20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69" y="6187578"/>
                <a:ext cx="2916324" cy="526939"/>
              </a:xfrm>
              <a:prstGeom prst="rect">
                <a:avLst/>
              </a:prstGeom>
              <a:blipFill rotWithShape="1">
                <a:blip r:embed="rId12"/>
                <a:stretch>
                  <a:fillRect r="-418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6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Počinje se pretpostavkom vrijednosti </a:t>
            </a:r>
            <a:r>
              <a:rPr lang="hr-HR" sz="2400" i="1" dirty="0">
                <a:sym typeface="Symbol"/>
              </a:rPr>
              <a:t>w</a:t>
            </a:r>
            <a:r>
              <a:rPr lang="hr-HR" sz="2400" dirty="0">
                <a:sym typeface="Symbol"/>
              </a:rPr>
              <a:t>, temeljem koje se dobiva odgovarajuća vrijednost </a:t>
            </a:r>
            <a:r>
              <a:rPr lang="hr-HR" sz="2400" i="1" dirty="0">
                <a:sym typeface="Symbol"/>
              </a:rPr>
              <a:t>w</a:t>
            </a:r>
            <a:r>
              <a:rPr lang="hr-HR" sz="2400" dirty="0">
                <a:sym typeface="Symbol"/>
              </a:rPr>
              <a:t>, zatim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, zatim</a:t>
            </a:r>
            <a:r>
              <a:rPr lang="hr-HR" sz="2400" dirty="0"/>
              <a:t> </a:t>
            </a:r>
            <a:r>
              <a:rPr lang="hr-HR" sz="2400" i="1" dirty="0"/>
              <a:t>A</a:t>
            </a:r>
            <a:r>
              <a:rPr lang="hr-HR" sz="2400" dirty="0"/>
              <a:t> i </a:t>
            </a:r>
            <a:r>
              <a:rPr lang="hr-HR" sz="2400" i="1" dirty="0"/>
              <a:t>R</a:t>
            </a:r>
            <a:r>
              <a:rPr lang="hr-HR" sz="2400" dirty="0"/>
              <a:t>, zatim </a:t>
            </a:r>
            <a:r>
              <a:rPr lang="hr-HR" sz="2400" dirty="0">
                <a:sym typeface="Symbol"/>
              </a:rPr>
              <a:t> i </a:t>
            </a:r>
            <a:r>
              <a:rPr lang="hr-HR" sz="2400" i="1" dirty="0">
                <a:sym typeface="Symbol"/>
              </a:rPr>
              <a:t> </a:t>
            </a:r>
            <a:r>
              <a:rPr lang="hr-HR" sz="2400" dirty="0">
                <a:sym typeface="Symbol"/>
              </a:rPr>
              <a:t>(ili </a:t>
            </a:r>
            <a:r>
              <a:rPr lang="hr-HR" sz="2400" i="1" dirty="0">
                <a:sym typeface="Symbol"/>
              </a:rPr>
              <a:t>n</a:t>
            </a:r>
            <a:r>
              <a:rPr lang="hr-HR" sz="2400" dirty="0">
                <a:sym typeface="Symbol"/>
              </a:rPr>
              <a:t>), zatim </a:t>
            </a:r>
            <a:r>
              <a:rPr lang="hr-HR" sz="2400" i="1" dirty="0">
                <a:sym typeface="Symbol"/>
              </a:rPr>
              <a:t>I</a:t>
            </a:r>
            <a:r>
              <a:rPr lang="hr-HR" i="1" dirty="0">
                <a:sym typeface="Symbol"/>
              </a:rPr>
              <a:t>EL</a:t>
            </a:r>
            <a:r>
              <a:rPr lang="hr-HR" sz="2400" dirty="0"/>
              <a:t>, te konačno i „nova” vrijednost </a:t>
            </a:r>
            <a:r>
              <a:rPr lang="hr-HR" sz="2400" i="1" dirty="0">
                <a:sym typeface="Symbol"/>
              </a:rPr>
              <a:t>w. </a:t>
            </a:r>
          </a:p>
          <a:p>
            <a:r>
              <a:rPr lang="hr-HR" sz="2400" dirty="0">
                <a:sym typeface="Symbol"/>
              </a:rPr>
              <a:t>Sa „novom” vrijednosti </a:t>
            </a:r>
            <a:r>
              <a:rPr lang="hr-HR" sz="2400" i="1" dirty="0">
                <a:sym typeface="Symbol"/>
              </a:rPr>
              <a:t>w </a:t>
            </a:r>
            <a:r>
              <a:rPr lang="hr-HR" sz="2400" dirty="0">
                <a:sym typeface="Symbol"/>
              </a:rPr>
              <a:t>se ponovno ponavlja postupak (iteracija). Iteracije se ponavljaju dok se ne dobije zadovoljavajuće mala razlika između „stare-pretpostavljene” vrijednosti </a:t>
            </a:r>
            <a:r>
              <a:rPr lang="hr-HR" sz="2400" i="1" dirty="0">
                <a:sym typeface="Symbol"/>
              </a:rPr>
              <a:t>w</a:t>
            </a:r>
            <a:r>
              <a:rPr lang="hr-HR" sz="2400" dirty="0">
                <a:sym typeface="Symbol"/>
              </a:rPr>
              <a:t> i „nove” vrijednosti </a:t>
            </a:r>
            <a:r>
              <a:rPr lang="hr-HR" sz="2400" i="1" dirty="0">
                <a:sym typeface="Symbol"/>
              </a:rPr>
              <a:t>w</a:t>
            </a:r>
            <a:r>
              <a:rPr lang="hr-HR" sz="2400" dirty="0">
                <a:sym typeface="Symbol"/>
              </a:rPr>
              <a:t>. </a:t>
            </a:r>
            <a:r>
              <a:rPr lang="hr-HR" sz="2400" dirty="0"/>
              <a:t> </a:t>
            </a:r>
            <a:endParaRPr lang="hr-HR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6005" y="2004255"/>
            <a:ext cx="3243365" cy="644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846090" y="3032162"/>
                <a:ext cx="597653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 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 ⟶</m:t>
                      </m:r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90" y="3032162"/>
                <a:ext cx="597653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8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(vodni skok)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Promatra se pojava </a:t>
            </a:r>
            <a:r>
              <a:rPr lang="hr-HR" sz="2400" b="1" i="1" dirty="0"/>
              <a:t>normalnog </a:t>
            </a:r>
            <a:r>
              <a:rPr lang="hr-HR" sz="2400" dirty="0"/>
              <a:t>(stacionarnog) vodnog skoka na horizontalnom dnu u pravokutnom kanalu konstantne širine (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.).</a:t>
            </a:r>
          </a:p>
          <a:p>
            <a:r>
              <a:rPr lang="hr-HR" sz="2400" i="1" dirty="0"/>
              <a:t>h</a:t>
            </a:r>
            <a:r>
              <a:rPr lang="hr-HR" i="1" dirty="0"/>
              <a:t>1</a:t>
            </a:r>
            <a:r>
              <a:rPr lang="hr-HR" sz="2400" i="1" dirty="0"/>
              <a:t> </a:t>
            </a:r>
            <a:r>
              <a:rPr lang="hr-HR" sz="2400" dirty="0"/>
              <a:t>i </a:t>
            </a:r>
            <a:r>
              <a:rPr lang="hr-HR" sz="2400" i="1" dirty="0"/>
              <a:t>h</a:t>
            </a:r>
            <a:r>
              <a:rPr lang="hr-HR" i="1" dirty="0"/>
              <a:t>2</a:t>
            </a:r>
            <a:r>
              <a:rPr lang="hr-HR" sz="2400" dirty="0"/>
              <a:t> su spregnute dubine koje se mogu odrediti direktnom primjenom ZOKG na kontrolnom volumenu postavljenom između profila </a:t>
            </a:r>
            <a:r>
              <a:rPr lang="hr-HR" sz="2400" i="1" dirty="0"/>
              <a:t>h</a:t>
            </a:r>
            <a:r>
              <a:rPr lang="hr-HR" i="1" dirty="0"/>
              <a:t>1</a:t>
            </a:r>
            <a:r>
              <a:rPr lang="hr-HR" sz="2400" dirty="0"/>
              <a:t> i </a:t>
            </a:r>
            <a:r>
              <a:rPr lang="hr-HR" sz="2400" i="1" dirty="0"/>
              <a:t>h</a:t>
            </a:r>
            <a:r>
              <a:rPr lang="hr-HR" i="1" dirty="0"/>
              <a:t>2</a:t>
            </a:r>
            <a:r>
              <a:rPr lang="hr-HR" sz="2400" dirty="0"/>
              <a:t>, uz </a:t>
            </a:r>
            <a:r>
              <a:rPr lang="hr-HR" sz="2400" dirty="0" err="1"/>
              <a:t>zanemarenje</a:t>
            </a:r>
            <a:r>
              <a:rPr lang="hr-HR" sz="2400" dirty="0"/>
              <a:t> trenja po vertikalnim stjenkama (zidovima).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5017" y="1918872"/>
            <a:ext cx="2962280" cy="493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362044" y="2564984"/>
                <a:ext cx="2838864" cy="4639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+1/2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𝑔𝑏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44" y="2564984"/>
                <a:ext cx="2838864" cy="463910"/>
              </a:xfrm>
              <a:prstGeom prst="rect">
                <a:avLst/>
              </a:prstGeom>
              <a:blipFill rotWithShape="1">
                <a:blip r:embed="rId3"/>
                <a:stretch>
                  <a:fillRect b="-6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009964" y="2628784"/>
                <a:ext cx="127200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64" y="2628784"/>
                <a:ext cx="127200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596336" y="2585174"/>
                <a:ext cx="14178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85174"/>
                <a:ext cx="141785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09190" y="3140968"/>
                <a:ext cx="2691434" cy="876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190" y="3140968"/>
                <a:ext cx="2691434" cy="8763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67874" y="4149080"/>
                <a:ext cx="2988587" cy="726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74" y="4149080"/>
                <a:ext cx="2988587" cy="7269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33059" y="4967421"/>
                <a:ext cx="2208306" cy="467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59" y="4967421"/>
                <a:ext cx="2208306" cy="467179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02177" y="5513226"/>
                <a:ext cx="220830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𝑉𝑆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≈6(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77" y="5513226"/>
                <a:ext cx="220830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30146" y="6229341"/>
                <a:ext cx="132114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&gt;1,7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6" y="6229341"/>
                <a:ext cx="132114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642314" y="6229341"/>
                <a:ext cx="15981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&gt;2,0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14" y="6229341"/>
                <a:ext cx="15981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505805" y="6204652"/>
                <a:ext cx="182097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05" y="6204652"/>
                <a:ext cx="1820974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829205" y="5909193"/>
                <a:ext cx="3302196" cy="9591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8</m:t>
                                      </m:r>
                                      <m:sSubSup>
                                        <m:sSubSupPr>
                                          <m:ctrlPr>
                                            <a:rPr lang="hr-HR" sz="20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𝐹𝑟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05" y="5909193"/>
                <a:ext cx="3302196" cy="9591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75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Uslijed pregrađivanja </a:t>
            </a:r>
            <a:r>
              <a:rPr lang="hr-HR" sz="2400" dirty="0" err="1"/>
              <a:t>prizmatičnog</a:t>
            </a:r>
            <a:r>
              <a:rPr lang="hr-HR" sz="2400" dirty="0"/>
              <a:t> korita sa građevinskim strukturama, te posljedičnog sužavanja </a:t>
            </a:r>
            <a:r>
              <a:rPr lang="hr-HR" sz="2400" dirty="0" err="1"/>
              <a:t>proticajnog</a:t>
            </a:r>
            <a:r>
              <a:rPr lang="hr-HR" sz="2400" dirty="0"/>
              <a:t> presjeka (</a:t>
            </a:r>
            <a:r>
              <a:rPr lang="hr-HR" sz="2400" dirty="0" err="1"/>
              <a:t>npr</a:t>
            </a:r>
            <a:r>
              <a:rPr lang="hr-HR" sz="2400" dirty="0"/>
              <a:t>. stupovi mosta), dolazi do podizanja razine vode ispred profila strukture. </a:t>
            </a:r>
          </a:p>
          <a:p>
            <a:r>
              <a:rPr lang="hr-HR" sz="2400" dirty="0"/>
              <a:t>Razlika razine vode u kanalu sa i bez strukture, u profilu ispred strukture, naziva se </a:t>
            </a:r>
            <a:r>
              <a:rPr lang="hr-HR" sz="2400" b="1" i="1" dirty="0" err="1"/>
              <a:t>uspor</a:t>
            </a:r>
            <a:r>
              <a:rPr lang="hr-HR" sz="2400" dirty="0"/>
              <a:t>.</a:t>
            </a:r>
          </a:p>
          <a:p>
            <a:endParaRPr lang="hr-HR" sz="1200" dirty="0"/>
          </a:p>
          <a:p>
            <a:r>
              <a:rPr lang="hr-HR" sz="2400" dirty="0"/>
              <a:t>Moguće je zadržavanje mirnog</a:t>
            </a:r>
          </a:p>
          <a:p>
            <a:r>
              <a:rPr lang="hr-HR" sz="2400" dirty="0"/>
              <a:t>režima strujanja ili tranzicija iz </a:t>
            </a:r>
          </a:p>
          <a:p>
            <a:r>
              <a:rPr lang="hr-HR" sz="2400" dirty="0"/>
              <a:t>mirnog u silovito i natrag kroz </a:t>
            </a:r>
          </a:p>
          <a:p>
            <a:r>
              <a:rPr lang="hr-HR" sz="2400" dirty="0"/>
              <a:t>pojavu vodnog skoka.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098" y="4195763"/>
            <a:ext cx="2733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1782" y="2070721"/>
            <a:ext cx="4540387" cy="50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Uzduž toka nema promjene površine </a:t>
            </a:r>
            <a:r>
              <a:rPr lang="hr-HR" sz="2400" dirty="0" err="1"/>
              <a:t>proticajnog</a:t>
            </a:r>
            <a:r>
              <a:rPr lang="hr-HR" sz="2400" dirty="0"/>
              <a:t> presjeka </a:t>
            </a:r>
            <a:r>
              <a:rPr lang="hr-HR" sz="2400" b="1" i="1" dirty="0"/>
              <a:t>A (s) = </a:t>
            </a:r>
            <a:r>
              <a:rPr lang="hr-HR" sz="2400" b="1" i="1" dirty="0" err="1"/>
              <a:t>konst</a:t>
            </a:r>
            <a:r>
              <a:rPr lang="hr-HR" sz="2400" b="1" i="1" dirty="0"/>
              <a:t>.</a:t>
            </a:r>
          </a:p>
          <a:p>
            <a:endParaRPr lang="hr-HR" sz="1200" b="1" i="1" dirty="0"/>
          </a:p>
          <a:p>
            <a:r>
              <a:rPr lang="hr-HR" sz="2400" dirty="0"/>
              <a:t>Ukoliko se promatra proizvoljni poprečni presjek uz izbor referentne geodetske ravnine u razini kote dna (</a:t>
            </a:r>
            <a:r>
              <a:rPr lang="hr-HR" sz="2400" dirty="0" err="1"/>
              <a:t>z</a:t>
            </a:r>
            <a:r>
              <a:rPr lang="hr-HR" dirty="0" err="1"/>
              <a:t>dno</a:t>
            </a:r>
            <a:r>
              <a:rPr lang="hr-HR" sz="2400" dirty="0"/>
              <a:t> = 0, z raste prema „gore”), </a:t>
            </a:r>
            <a:r>
              <a:rPr lang="hr-HR" sz="2400" i="1" dirty="0"/>
              <a:t>E</a:t>
            </a:r>
            <a:r>
              <a:rPr lang="hr-HR" i="1" dirty="0"/>
              <a:t>0</a:t>
            </a:r>
            <a:r>
              <a:rPr lang="hr-HR" sz="2400" dirty="0"/>
              <a:t> se naziva </a:t>
            </a:r>
            <a:r>
              <a:rPr lang="hr-HR" sz="2400" b="1" i="1" dirty="0"/>
              <a:t>specifična energija poprečnog presjeka </a:t>
            </a:r>
            <a:r>
              <a:rPr lang="hr-HR" sz="2400" dirty="0"/>
              <a:t>i za jednoliko strujanja sa normalnom dubinom vrijedi </a:t>
            </a:r>
            <a:r>
              <a:rPr lang="hr-HR" sz="2400" b="1" i="1" dirty="0"/>
              <a:t>E</a:t>
            </a:r>
            <a:r>
              <a:rPr lang="hr-HR" b="1" i="1" dirty="0"/>
              <a:t>0</a:t>
            </a:r>
            <a:r>
              <a:rPr lang="hr-HR" sz="2400" b="1" i="1" dirty="0"/>
              <a:t>(s) = </a:t>
            </a:r>
            <a:r>
              <a:rPr lang="hr-HR" sz="2400" b="1" i="1" dirty="0" err="1"/>
              <a:t>konst</a:t>
            </a:r>
            <a:r>
              <a:rPr lang="hr-HR" sz="2400" b="1" i="1" dirty="0"/>
              <a:t>.</a:t>
            </a: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r>
              <a:rPr lang="hr-HR" sz="2400" dirty="0"/>
              <a:t>Ukoliko se prati </a:t>
            </a:r>
            <a:r>
              <a:rPr lang="hr-HR" sz="2400" b="1" i="1" dirty="0"/>
              <a:t>ukupna mehanička energija </a:t>
            </a:r>
            <a:r>
              <a:rPr lang="hr-HR" sz="2400" dirty="0"/>
              <a:t>uzduž toka </a:t>
            </a:r>
            <a:r>
              <a:rPr lang="hr-HR" sz="2400" b="1" i="1" dirty="0"/>
              <a:t>E(s) </a:t>
            </a:r>
            <a:r>
              <a:rPr lang="hr-HR" sz="2400" dirty="0"/>
              <a:t>potrebno je usvojiti položaj referentne geodetske ravnine koja je istovjetna za sve promatrane presjeke uzduž toka. Tada je </a:t>
            </a:r>
            <a:r>
              <a:rPr lang="hr-HR" sz="2400" i="1" dirty="0"/>
              <a:t>„z” </a:t>
            </a:r>
            <a:r>
              <a:rPr lang="hr-HR" sz="2400" dirty="0"/>
              <a:t>vertikalna udaljenost od usvojene referentne geodetske ravnine do proizvoljne točke u toku.</a:t>
            </a:r>
            <a:endParaRPr lang="hr-HR" sz="1200" b="1" i="1" dirty="0"/>
          </a:p>
          <a:p>
            <a:endParaRPr lang="hr-HR" sz="1200" b="1" i="1" dirty="0"/>
          </a:p>
          <a:p>
            <a:r>
              <a:rPr lang="hr-HR" sz="2400" b="1" i="1" dirty="0"/>
              <a:t>E (s) = z + p/</a:t>
            </a:r>
            <a:r>
              <a:rPr lang="hr-HR" sz="2400" b="1" i="1" dirty="0">
                <a:sym typeface="Symbol"/>
              </a:rPr>
              <a:t>g + v2/2g </a:t>
            </a:r>
            <a:r>
              <a:rPr lang="hr-HR" sz="2400" b="1" i="1" dirty="0"/>
              <a:t>  </a:t>
            </a:r>
            <a:r>
              <a:rPr lang="hr-HR" sz="2400" b="1" i="1" dirty="0" err="1"/>
              <a:t>konst</a:t>
            </a:r>
            <a:r>
              <a:rPr lang="hr-HR" sz="2400" b="1" i="1" dirty="0"/>
              <a:t>. </a:t>
            </a:r>
            <a:endParaRPr lang="hr-HR" sz="2400" dirty="0"/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18" y="2602439"/>
            <a:ext cx="3564905" cy="22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923928" y="2852936"/>
                <a:ext cx="2918008" cy="7896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52936"/>
                <a:ext cx="2918008" cy="789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122402" y="3732729"/>
                <a:ext cx="2521060" cy="898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02" y="3732729"/>
                <a:ext cx="2521060" cy="8982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11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804" y="544176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slučaju </a:t>
            </a:r>
            <a:r>
              <a:rPr lang="hr-HR" sz="2400" b="1" dirty="0"/>
              <a:t>zadržavanja</a:t>
            </a:r>
            <a:r>
              <a:rPr lang="hr-HR" sz="2400" dirty="0"/>
              <a:t> </a:t>
            </a:r>
            <a:r>
              <a:rPr lang="hr-HR" sz="2400" b="1" dirty="0"/>
              <a:t>mirnog režima </a:t>
            </a:r>
            <a:r>
              <a:rPr lang="hr-HR" sz="2400" dirty="0"/>
              <a:t>strujanja kroz cijelu promatranu dionicu, postavljena struktura se može shvatiti kao porozna prepreka koja generira lokalni gubitak </a:t>
            </a:r>
            <a:r>
              <a:rPr lang="hr-HR" sz="2400" i="1" dirty="0" smtClean="0">
                <a:sym typeface="Symbol"/>
              </a:rPr>
              <a:t></a:t>
            </a:r>
            <a:r>
              <a:rPr lang="hr-HR" sz="2400" i="1" dirty="0" smtClean="0"/>
              <a:t>h </a:t>
            </a:r>
            <a:r>
              <a:rPr lang="hr-HR" sz="2400" dirty="0"/>
              <a:t>u profilu prepreke </a:t>
            </a:r>
            <a:r>
              <a:rPr lang="hr-HR" sz="2400" i="1" dirty="0"/>
              <a:t>S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Obzirom da apriorno nije poznata vrijednost koeficijenta lokalnog gubitka </a:t>
            </a:r>
            <a:r>
              <a:rPr lang="hr-HR" sz="2400" dirty="0">
                <a:sym typeface="Symbol"/>
              </a:rPr>
              <a:t>, nije ni moguće direktno odrediti </a:t>
            </a:r>
            <a:r>
              <a:rPr lang="hr-HR" sz="2400" i="1" dirty="0">
                <a:sym typeface="Symbol"/>
              </a:rPr>
              <a:t>PL</a:t>
            </a:r>
            <a:r>
              <a:rPr lang="hr-HR" sz="2400" dirty="0">
                <a:sym typeface="Symbol"/>
              </a:rPr>
              <a:t>. </a:t>
            </a:r>
            <a:endParaRPr lang="hr-H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8" y="1749259"/>
            <a:ext cx="3867161" cy="39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393905" y="2636912"/>
                <a:ext cx="4221580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05" y="2636912"/>
                <a:ext cx="4221580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45195" y="5013176"/>
                <a:ext cx="191900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95" y="5013176"/>
                <a:ext cx="19190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436096" y="1806352"/>
                <a:ext cx="163147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06352"/>
                <a:ext cx="1631472" cy="763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95964" y="4161780"/>
                <a:ext cx="2930802" cy="817403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𝑃𝐿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964" y="4161780"/>
                <a:ext cx="2930802" cy="8174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93484" y="3555267"/>
                <a:ext cx="3047053" cy="369332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𝑃𝐿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−(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484" y="3555267"/>
                <a:ext cx="304705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Za stupove mostova (struktura) su provedeni eksperimenti, temeljem kojih je definiran odnos </a:t>
            </a:r>
            <a:r>
              <a:rPr lang="hr-HR" sz="2400" i="1" dirty="0">
                <a:sym typeface="Symbol"/>
              </a:rPr>
              <a:t>PL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h</a:t>
            </a:r>
            <a:r>
              <a:rPr lang="hr-HR" sz="1600" i="1" dirty="0">
                <a:sym typeface="Symbol"/>
              </a:rPr>
              <a:t>2</a:t>
            </a:r>
            <a:r>
              <a:rPr lang="hr-HR" sz="2400" i="1" dirty="0">
                <a:sym typeface="Symbol"/>
              </a:rPr>
              <a:t> u ovisnosti o Fr</a:t>
            </a:r>
            <a:r>
              <a:rPr lang="hr-HR" sz="16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 i koeficijentu </a:t>
            </a:r>
            <a:r>
              <a:rPr lang="hr-HR" sz="2400" i="1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, koji je ovisan o formi stupa (izraženo koeficijentom </a:t>
            </a:r>
            <a:r>
              <a:rPr lang="hr-HR" sz="2400" i="1" dirty="0">
                <a:sym typeface="Symbol"/>
              </a:rPr>
              <a:t></a:t>
            </a:r>
            <a:r>
              <a:rPr lang="hr-HR" sz="2400" dirty="0">
                <a:sym typeface="Symbol"/>
              </a:rPr>
              <a:t>) i odnosom </a:t>
            </a:r>
            <a:r>
              <a:rPr lang="hr-HR" sz="2400" dirty="0" err="1">
                <a:sym typeface="Symbol"/>
              </a:rPr>
              <a:t>proticajnih</a:t>
            </a:r>
            <a:r>
              <a:rPr lang="hr-HR" sz="2400" dirty="0">
                <a:sym typeface="Symbol"/>
              </a:rPr>
              <a:t> površinama u presjeku stupa </a:t>
            </a:r>
            <a:r>
              <a:rPr lang="hr-HR" sz="2400" i="1" dirty="0">
                <a:sym typeface="Symbol"/>
              </a:rPr>
              <a:t>A</a:t>
            </a:r>
            <a:r>
              <a:rPr lang="hr-HR" sz="1600" i="1" dirty="0">
                <a:sym typeface="Symbol"/>
              </a:rPr>
              <a:t>S</a:t>
            </a:r>
            <a:r>
              <a:rPr lang="hr-HR" sz="2400" dirty="0">
                <a:sym typeface="Symbol"/>
              </a:rPr>
              <a:t> (= </a:t>
            </a:r>
            <a:r>
              <a:rPr lang="hr-HR" sz="2400" i="1" dirty="0">
                <a:sym typeface="Symbol"/>
              </a:rPr>
              <a:t>h</a:t>
            </a:r>
            <a:r>
              <a:rPr lang="hr-HR" sz="16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*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) i nizvodno od stupa </a:t>
            </a:r>
            <a:r>
              <a:rPr lang="hr-HR" sz="2400" i="1" dirty="0">
                <a:sym typeface="Symbol"/>
              </a:rPr>
              <a:t>A</a:t>
            </a:r>
            <a:r>
              <a:rPr lang="hr-HR" sz="1600" i="1" dirty="0">
                <a:sym typeface="Symbol"/>
              </a:rPr>
              <a:t>2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(= </a:t>
            </a:r>
            <a:r>
              <a:rPr lang="hr-HR" sz="2400" i="1" dirty="0">
                <a:sym typeface="Symbol"/>
              </a:rPr>
              <a:t>h</a:t>
            </a:r>
            <a:r>
              <a:rPr lang="hr-HR" sz="16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*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) (izraženo koeficijentom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dirty="0">
                <a:sym typeface="Symbol"/>
              </a:rPr>
              <a:t>).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Za stupove odnosa duljine i širine 7:1, vrijednosti koeficijenta </a:t>
            </a:r>
            <a:r>
              <a:rPr lang="hr-HR" sz="2400" i="1" dirty="0">
                <a:sym typeface="Symbol"/>
              </a:rPr>
              <a:t> </a:t>
            </a:r>
            <a:r>
              <a:rPr lang="hr-HR" sz="2400" dirty="0">
                <a:sym typeface="Symbol"/>
              </a:rPr>
              <a:t>se nalaze u rasponu od 1,5 (stupovi blago zašiljeni) do 4 (pravokutni).    </a:t>
            </a:r>
            <a:endParaRPr lang="hr-HR" sz="2400" dirty="0"/>
          </a:p>
          <a:p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131840" y="2544550"/>
                <a:ext cx="3600400" cy="72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𝑃𝐿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(1+</m:t>
                      </m:r>
                      <m:sSubSup>
                        <m:sSub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44550"/>
                <a:ext cx="3600400" cy="7208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635896" y="3506521"/>
                <a:ext cx="2006051" cy="478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06521"/>
                <a:ext cx="2006051" cy="478016"/>
              </a:xfrm>
              <a:prstGeom prst="rect">
                <a:avLst/>
              </a:prstGeom>
              <a:blipFill rotWithShape="1">
                <a:blip r:embed="rId3"/>
                <a:stretch>
                  <a:fillRect b="-6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895959" y="4221088"/>
                <a:ext cx="5404204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+5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+45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59" y="4221088"/>
                <a:ext cx="5404204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654793" y="5085184"/>
                <a:ext cx="2006051" cy="72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=1−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793" y="5085184"/>
                <a:ext cx="2006051" cy="7208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slučaju </a:t>
            </a:r>
            <a:r>
              <a:rPr lang="hr-HR" sz="2400" b="1" dirty="0"/>
              <a:t>tranzicije iz mirnog u siloviti </a:t>
            </a:r>
            <a:r>
              <a:rPr lang="hr-HR" sz="2400" dirty="0"/>
              <a:t>režim strujanja kroz dionicu stupa, može se iskoristiti uvjet pojave minimalne specifične energije </a:t>
            </a:r>
            <a:r>
              <a:rPr lang="hr-HR" sz="2400" i="1" dirty="0"/>
              <a:t>E</a:t>
            </a:r>
            <a:r>
              <a:rPr lang="hr-HR" i="1" dirty="0"/>
              <a:t>0min</a:t>
            </a:r>
            <a:r>
              <a:rPr lang="hr-HR" sz="2400" dirty="0"/>
              <a:t> i kritične dubine </a:t>
            </a:r>
            <a:r>
              <a:rPr lang="hr-HR" sz="2400" i="1" dirty="0" err="1"/>
              <a:t>h</a:t>
            </a:r>
            <a:r>
              <a:rPr lang="hr-HR" sz="1600" i="1" dirty="0" err="1"/>
              <a:t>KR</a:t>
            </a:r>
            <a:r>
              <a:rPr lang="hr-HR" sz="2400" dirty="0"/>
              <a:t>. </a:t>
            </a:r>
          </a:p>
          <a:p>
            <a:r>
              <a:rPr lang="hr-HR" sz="2400" dirty="0"/>
              <a:t>Potrebna je prethodna provjera da nema </a:t>
            </a:r>
            <a:r>
              <a:rPr lang="hr-HR" sz="2400" dirty="0" err="1"/>
              <a:t>potapljanja</a:t>
            </a:r>
            <a:r>
              <a:rPr lang="hr-HR" sz="2400" dirty="0"/>
              <a:t> (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  <a:r>
              <a:rPr lang="hr-HR" sz="2400" i="1" dirty="0"/>
              <a:t> + a &gt; H</a:t>
            </a:r>
            <a:r>
              <a:rPr lang="hr-HR" sz="1600" i="1" dirty="0"/>
              <a:t>2</a:t>
            </a:r>
            <a:r>
              <a:rPr lang="hr-HR" sz="2400" dirty="0"/>
              <a:t>), te da se u nizvodnom profilu ponovno ostvaruje mirni režim (</a:t>
            </a:r>
            <a:r>
              <a:rPr lang="hr-HR" sz="2400" i="1" dirty="0"/>
              <a:t>Fr</a:t>
            </a:r>
            <a:r>
              <a:rPr lang="hr-HR" sz="1600" i="1" dirty="0"/>
              <a:t>2</a:t>
            </a:r>
            <a:r>
              <a:rPr lang="hr-HR" sz="2400" dirty="0"/>
              <a:t> &lt;1). </a:t>
            </a:r>
          </a:p>
          <a:p>
            <a:r>
              <a:rPr lang="hr-HR" sz="2400" dirty="0"/>
              <a:t>Tada vrijedi </a:t>
            </a:r>
            <a:r>
              <a:rPr lang="hr-HR" sz="2400" i="1" dirty="0"/>
              <a:t>H</a:t>
            </a:r>
            <a:r>
              <a:rPr lang="hr-HR" sz="1600" i="1" dirty="0"/>
              <a:t>1 </a:t>
            </a:r>
            <a:r>
              <a:rPr lang="hr-HR" sz="2400" i="1" dirty="0"/>
              <a:t>=</a:t>
            </a:r>
            <a:r>
              <a:rPr lang="hr-HR" sz="2400" dirty="0"/>
              <a:t> 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  <a:r>
              <a:rPr lang="hr-HR" sz="2400" i="1" dirty="0"/>
              <a:t> + a + </a:t>
            </a:r>
            <a:r>
              <a:rPr lang="hr-HR" sz="2400" i="1" dirty="0">
                <a:sym typeface="Symbol"/>
              </a:rPr>
              <a:t></a:t>
            </a:r>
            <a:r>
              <a:rPr lang="hr-HR" sz="2400" i="1" dirty="0" err="1"/>
              <a:t>h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287" y="2204303"/>
            <a:ext cx="3905327" cy="54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-2753" y="3212976"/>
                <a:ext cx="3600400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3" y="3212976"/>
                <a:ext cx="3600400" cy="1001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83477" y="4547793"/>
                <a:ext cx="2376264" cy="749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4547793"/>
                <a:ext cx="2376264" cy="749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83477" y="5714868"/>
                <a:ext cx="26483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5714868"/>
                <a:ext cx="264836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su zadovoljeni uvjeti prethodno spomenute provjere, provodi se nekoliko koraka algebarske manipulacije na izrazu </a:t>
            </a:r>
            <a:r>
              <a:rPr lang="hr-HR" sz="2400" i="1" dirty="0"/>
              <a:t>H</a:t>
            </a:r>
            <a:r>
              <a:rPr lang="hr-HR" sz="1600" i="1" dirty="0"/>
              <a:t>1 </a:t>
            </a:r>
            <a:r>
              <a:rPr lang="hr-HR" sz="2400" i="1" dirty="0"/>
              <a:t>=</a:t>
            </a:r>
            <a:r>
              <a:rPr lang="hr-HR" sz="2400" dirty="0"/>
              <a:t> 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  <a:r>
              <a:rPr lang="hr-HR" sz="2400" i="1" dirty="0"/>
              <a:t> + a + </a:t>
            </a:r>
            <a:r>
              <a:rPr lang="hr-HR" sz="2400" i="1" dirty="0">
                <a:sym typeface="Symbol"/>
              </a:rPr>
              <a:t></a:t>
            </a:r>
            <a:r>
              <a:rPr lang="hr-HR" sz="2400" i="1" dirty="0" err="1"/>
              <a:t>h</a:t>
            </a:r>
            <a:r>
              <a:rPr lang="hr-HR" sz="2400" dirty="0"/>
              <a:t>,  te se dobiva izraz (kubna jednadžba) za proračun </a:t>
            </a:r>
            <a:r>
              <a:rPr lang="hr-HR" sz="2400" i="1" dirty="0"/>
              <a:t>h</a:t>
            </a:r>
            <a:r>
              <a:rPr lang="hr-HR" sz="1600" i="1" dirty="0"/>
              <a:t>1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vrijednost koeficijenta lokalnog gubitka </a:t>
            </a:r>
            <a:r>
              <a:rPr lang="hr-HR" sz="2400" i="1" dirty="0">
                <a:sym typeface="Symbol"/>
              </a:rPr>
              <a:t> </a:t>
            </a:r>
            <a:r>
              <a:rPr lang="hr-HR" sz="2400" dirty="0">
                <a:sym typeface="Symbol"/>
              </a:rPr>
              <a:t>mogu se usvojiti literaturne vrijednosti lokalnog gubitka na ulazu u kanal (u rasponu 0,1 – 0,6).  </a:t>
            </a:r>
            <a:r>
              <a:rPr lang="hr-HR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67544" y="1980312"/>
                <a:ext cx="4794303" cy="7866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𝜁</m:t>
                              </m:r>
                            </m:e>
                          </m:d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𝑘𝑟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0312"/>
                <a:ext cx="4794303" cy="7866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12160" y="1872815"/>
                <a:ext cx="1783276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872815"/>
                <a:ext cx="1783276" cy="1001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(promjene </a:t>
            </a:r>
            <a:r>
              <a:rPr lang="hr-HR" sz="2800" b="1" i="1" u="sng" dirty="0"/>
              <a:t>b i z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Koeficijent lokalnog gubitka za mirno tečenje u slučaju proširenja ili produbljenja horizontalnog korita može se dobiti primjenom ZOKG i BJ.</a:t>
            </a:r>
          </a:p>
          <a:p>
            <a:r>
              <a:rPr lang="hr-HR" sz="2400" dirty="0"/>
              <a:t>U sklopu ZOKG pretpostavlja se </a:t>
            </a:r>
            <a:r>
              <a:rPr lang="hr-HR" sz="2400" dirty="0" err="1"/>
              <a:t>zanemarenje</a:t>
            </a:r>
            <a:r>
              <a:rPr lang="hr-HR" sz="2400" dirty="0"/>
              <a:t> posmičnih naprezanja i važenje </a:t>
            </a:r>
            <a:r>
              <a:rPr lang="hr-HR" sz="2400" dirty="0" err="1"/>
              <a:t>hidrostatske</a:t>
            </a:r>
            <a:r>
              <a:rPr lang="hr-HR" sz="2400" dirty="0"/>
              <a:t> raspodjelu tlaka u </a:t>
            </a:r>
            <a:r>
              <a:rPr lang="hr-HR" sz="2400" dirty="0" err="1"/>
              <a:t>proticajnim</a:t>
            </a:r>
            <a:r>
              <a:rPr lang="hr-HR" sz="2400" dirty="0"/>
              <a:t> profilima. Time se dobiva jednakost </a:t>
            </a:r>
            <a:r>
              <a:rPr lang="hr-HR" sz="2400" i="1" dirty="0"/>
              <a:t>S</a:t>
            </a:r>
            <a:r>
              <a:rPr lang="hr-HR" sz="1600" i="1" dirty="0"/>
              <a:t>1</a:t>
            </a:r>
            <a:r>
              <a:rPr lang="hr-HR" sz="1600" dirty="0"/>
              <a:t> </a:t>
            </a:r>
            <a:r>
              <a:rPr lang="hr-HR" sz="2400" dirty="0"/>
              <a:t>= </a:t>
            </a:r>
            <a:r>
              <a:rPr lang="hr-HR" sz="2400" i="1" dirty="0"/>
              <a:t>S</a:t>
            </a:r>
            <a:r>
              <a:rPr lang="hr-HR" sz="1600" i="1" dirty="0"/>
              <a:t>2</a:t>
            </a:r>
            <a:r>
              <a:rPr lang="hr-HR" sz="2400" dirty="0"/>
              <a:t>.</a:t>
            </a:r>
          </a:p>
          <a:p>
            <a:r>
              <a:rPr lang="hr-HR" sz="2400" dirty="0"/>
              <a:t>Iz BJ dobiva se gubitak energije </a:t>
            </a:r>
            <a:r>
              <a:rPr lang="hr-HR" sz="2400" dirty="0">
                <a:sym typeface="Symbol"/>
              </a:rPr>
              <a:t></a:t>
            </a:r>
            <a:r>
              <a:rPr lang="hr-HR" sz="2400" i="1" dirty="0"/>
              <a:t>h,</a:t>
            </a:r>
            <a:r>
              <a:rPr lang="hr-HR" sz="2400" dirty="0"/>
              <a:t> a na raspolaganju je i jednadžba kontinuiteta </a:t>
            </a:r>
            <a:r>
              <a:rPr lang="hr-HR" sz="2400" i="1" dirty="0"/>
              <a:t>Q</a:t>
            </a:r>
            <a:r>
              <a:rPr lang="hr-HR" sz="1600" i="1" dirty="0"/>
              <a:t>1</a:t>
            </a:r>
            <a:r>
              <a:rPr lang="hr-HR" sz="1600" dirty="0"/>
              <a:t> </a:t>
            </a:r>
            <a:r>
              <a:rPr lang="hr-HR" sz="2400" dirty="0"/>
              <a:t>= </a:t>
            </a:r>
            <a:r>
              <a:rPr lang="hr-HR" sz="2400" i="1" dirty="0"/>
              <a:t>Q</a:t>
            </a:r>
            <a:r>
              <a:rPr lang="hr-HR" sz="1600" i="1" dirty="0"/>
              <a:t>2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endParaRPr lang="hr-H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5424" y="2400516"/>
            <a:ext cx="2787432" cy="52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168873" y="3452782"/>
                <a:ext cx="381642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+1/2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73" y="3452782"/>
                <a:ext cx="3816424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597900" y="2868633"/>
                <a:ext cx="14178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0" y="2868633"/>
                <a:ext cx="141785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392456" y="4581128"/>
                <a:ext cx="3569276" cy="7764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56" y="4581128"/>
                <a:ext cx="3569276" cy="7764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07504" y="2895566"/>
                <a:ext cx="177079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04" y="2895566"/>
                <a:ext cx="177079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56914" y="3969099"/>
                <a:ext cx="3240360" cy="426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+1/2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14" y="3969099"/>
                <a:ext cx="3240360" cy="426784"/>
              </a:xfrm>
              <a:prstGeom prst="rect">
                <a:avLst/>
              </a:prstGeom>
              <a:blipFill rotWithShape="1">
                <a:blip r:embed="rId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12160" y="5445224"/>
                <a:ext cx="259228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445224"/>
                <a:ext cx="259228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56914" y="6013345"/>
                <a:ext cx="3569276" cy="844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14" y="6013345"/>
                <a:ext cx="3569276" cy="8446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1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zapornica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Lokalni gubitak </a:t>
            </a:r>
            <a:r>
              <a:rPr lang="hr-HR" sz="2400" dirty="0">
                <a:sym typeface="Symbol" panose="05050102010706020507" pitchFamily="18" charset="2"/>
              </a:rPr>
              <a:t></a:t>
            </a:r>
            <a:r>
              <a:rPr lang="hr-HR" sz="2400" i="1" dirty="0"/>
              <a:t>h</a:t>
            </a:r>
            <a:r>
              <a:rPr lang="hr-HR" sz="2400" dirty="0"/>
              <a:t> na zapornici u kanalu sa horizontalnim dnom, konstantnom širinom </a:t>
            </a:r>
            <a:r>
              <a:rPr lang="hr-HR" sz="2400" i="1" dirty="0"/>
              <a:t>b</a:t>
            </a:r>
            <a:r>
              <a:rPr lang="hr-HR" sz="2400" dirty="0"/>
              <a:t> i mirnim tokom može se tretirati kao slučaj zajedničke pojave ulaza u kanal i proširenja kanala. </a:t>
            </a:r>
          </a:p>
          <a:p>
            <a:r>
              <a:rPr lang="hr-HR" sz="2400" dirty="0"/>
              <a:t>Koristi se JK za sva tri presjeka </a:t>
            </a:r>
            <a:r>
              <a:rPr lang="hr-HR" sz="2400" i="1" dirty="0"/>
              <a:t>v</a:t>
            </a:r>
            <a:r>
              <a:rPr lang="hr-HR" sz="1600" i="1" dirty="0"/>
              <a:t>1</a:t>
            </a:r>
            <a:r>
              <a:rPr lang="hr-HR" sz="2400" i="1" dirty="0"/>
              <a:t>h</a:t>
            </a:r>
            <a:r>
              <a:rPr lang="hr-HR" sz="1600" i="1" dirty="0"/>
              <a:t>1</a:t>
            </a:r>
            <a:r>
              <a:rPr lang="hr-HR" sz="2400" i="1" dirty="0"/>
              <a:t> = </a:t>
            </a:r>
            <a:r>
              <a:rPr lang="hr-HR" sz="2400" i="1" dirty="0" err="1"/>
              <a:t>v</a:t>
            </a:r>
            <a:r>
              <a:rPr lang="hr-HR" sz="1600" i="1" dirty="0" err="1"/>
              <a:t>Z</a:t>
            </a:r>
            <a:r>
              <a:rPr lang="hr-HR" sz="2400" i="1" dirty="0" err="1"/>
              <a:t>h</a:t>
            </a:r>
            <a:r>
              <a:rPr lang="hr-HR" sz="1600" i="1" dirty="0" err="1"/>
              <a:t>Z</a:t>
            </a:r>
            <a:r>
              <a:rPr lang="hr-HR" sz="2400" i="1" dirty="0"/>
              <a:t> = v</a:t>
            </a:r>
            <a:r>
              <a:rPr lang="hr-HR" sz="1600" i="1" dirty="0"/>
              <a:t>2</a:t>
            </a:r>
            <a:r>
              <a:rPr lang="hr-HR" sz="2400" i="1" dirty="0"/>
              <a:t>h</a:t>
            </a:r>
            <a:r>
              <a:rPr lang="hr-HR" sz="1600" i="1" dirty="0"/>
              <a:t>2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sz="2400" dirty="0"/>
              <a:t>/</a:t>
            </a:r>
            <a:r>
              <a:rPr lang="hr-HR" sz="2400" i="1" dirty="0"/>
              <a:t>b</a:t>
            </a:r>
            <a:r>
              <a:rPr lang="hr-HR" sz="2400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2996" y="1741949"/>
            <a:ext cx="2760326" cy="51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395664" y="2488094"/>
                <a:ext cx="3569276" cy="4368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𝑈𝐿𝐴𝑍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𝑃𝑅𝑂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𝐼𝑅𝐸𝑁𝐽𝐸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664" y="2488094"/>
                <a:ext cx="3569276" cy="436851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96310" y="3356992"/>
                <a:ext cx="2736304" cy="4430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𝑈𝐿𝐴𝑍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10" y="3356992"/>
                <a:ext cx="2736304" cy="443070"/>
              </a:xfrm>
              <a:prstGeom prst="rect">
                <a:avLst/>
              </a:prstGeom>
              <a:blipFill rotWithShape="1">
                <a:blip r:embed="rId4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640649" y="4169336"/>
                <a:ext cx="144762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=0,5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649" y="4169336"/>
                <a:ext cx="144762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59195" y="4725143"/>
                <a:ext cx="3569276" cy="844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𝑃𝑅𝑂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𝐼𝑅𝐸𝑁𝐽𝐸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95" y="4725143"/>
                <a:ext cx="3569276" cy="8446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764650" y="5877272"/>
                <a:ext cx="2899459" cy="844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=1−2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50" y="5877272"/>
                <a:ext cx="2899459" cy="8446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427205" y="6078064"/>
                <a:ext cx="2736304" cy="4430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𝜉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205" y="6078064"/>
                <a:ext cx="2736304" cy="443070"/>
              </a:xfrm>
              <a:prstGeom prst="rect">
                <a:avLst/>
              </a:prstGeom>
              <a:blipFill rotWithShape="1">
                <a:blip r:embed="rId8"/>
                <a:stretch>
                  <a:fillRect b="-5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89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se uzduž toka pojavljuje promjena </a:t>
            </a:r>
            <a:r>
              <a:rPr lang="hr-HR" sz="2400" i="1" dirty="0" err="1"/>
              <a:t>dQ</a:t>
            </a:r>
            <a:r>
              <a:rPr lang="hr-HR" sz="2400" dirty="0"/>
              <a:t>/</a:t>
            </a:r>
            <a:r>
              <a:rPr lang="hr-HR" sz="2400" i="1" dirty="0" err="1"/>
              <a:t>ds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), govorimo o nejednolikom i nekonzervativnom strujanju.</a:t>
            </a:r>
          </a:p>
          <a:p>
            <a:r>
              <a:rPr lang="hr-HR" sz="2400" dirty="0"/>
              <a:t>Dolazni protok </a:t>
            </a:r>
            <a:r>
              <a:rPr lang="hr-HR" sz="2400" i="1" dirty="0"/>
              <a:t>q</a:t>
            </a:r>
            <a:r>
              <a:rPr lang="hr-HR" sz="2400" dirty="0"/>
              <a:t> može se pojavljivati sa strane (bočni preljev), iz dna korita ili sa površine (npr. oborina) i može imati + ili – predznak.</a:t>
            </a:r>
          </a:p>
          <a:p>
            <a:r>
              <a:rPr lang="hr-HR" sz="2400" dirty="0"/>
              <a:t>Uzdužna linija vodnog lica (PL) razlikuje se znakovito od slučaja konzervativnog tečenja u kanalima, a za njeno iznalaženje primjenjuje se ZOKG.      </a:t>
            </a:r>
            <a:endParaRPr lang="hr-HR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7741" y="2667536"/>
            <a:ext cx="3225035" cy="45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50C33F3-4AB4-4B8C-954D-DD94048BE813}"/>
                  </a:ext>
                </a:extLst>
              </p:cNvPr>
              <p:cNvSpPr txBox="1"/>
              <p:nvPr/>
            </p:nvSpPr>
            <p:spPr>
              <a:xfrm>
                <a:off x="262931" y="3330293"/>
                <a:ext cx="458748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𝑑𝐺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func>
                        </m:e>
                      </m:func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0C33F3-4AB4-4B8C-954D-DD94048B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1" y="3330293"/>
                <a:ext cx="4587484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0409A55-F794-492D-AD91-7AF3C9D8ECBC}"/>
                  </a:ext>
                </a:extLst>
              </p:cNvPr>
              <p:cNvSpPr txBox="1"/>
              <p:nvPr/>
            </p:nvSpPr>
            <p:spPr>
              <a:xfrm>
                <a:off x="347346" y="4001861"/>
                <a:ext cx="178023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𝑑𝐺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𝑔𝐴𝑑𝑠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09A55-F794-492D-AD91-7AF3C9D8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6" y="4001861"/>
                <a:ext cx="1780239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687E295-8FA0-4358-9897-CC17922E6811}"/>
                  </a:ext>
                </a:extLst>
              </p:cNvPr>
              <p:cNvSpPr txBox="1"/>
              <p:nvPr/>
            </p:nvSpPr>
            <p:spPr>
              <a:xfrm>
                <a:off x="2954691" y="4006652"/>
                <a:ext cx="14401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87E295-8FA0-4358-9897-CC17922E6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691" y="4006652"/>
                <a:ext cx="1440160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CBFBB27-9A75-4A56-A6F0-81694239E21B}"/>
                  </a:ext>
                </a:extLst>
              </p:cNvPr>
              <p:cNvSpPr txBox="1"/>
              <p:nvPr/>
            </p:nvSpPr>
            <p:spPr>
              <a:xfrm>
                <a:off x="1152284" y="4761222"/>
                <a:ext cx="292876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𝑑𝑅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𝑂𝑑𝑠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𝑔𝐴</m:t>
                    </m:r>
                    <m:sSub>
                      <m:sSubPr>
                        <m:ctrlPr>
                          <a:rPr lang="hr-HR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𝑑𝑠</m:t>
                    </m:r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BFBB27-9A75-4A56-A6F0-81694239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84" y="4761222"/>
                <a:ext cx="2928767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A7BDAE4-DDCC-4C7F-8329-A74566B2663A}"/>
                  </a:ext>
                </a:extLst>
              </p:cNvPr>
              <p:cNvSpPr txBox="1"/>
              <p:nvPr/>
            </p:nvSpPr>
            <p:spPr>
              <a:xfrm>
                <a:off x="619938" y="5388882"/>
                <a:ext cx="3993458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𝑔𝐴</m:t>
                      </m:r>
                      <m:d>
                        <m:d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𝐸𝐿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𝑔𝐴</m:t>
                              </m:r>
                            </m:den>
                          </m:f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7BDAE4-DDCC-4C7F-8329-A74566B2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8" y="5388882"/>
                <a:ext cx="3993458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720E2C8-C5D9-4A96-843F-E36DBEA11322}"/>
                  </a:ext>
                </a:extLst>
              </p:cNvPr>
              <p:cNvSpPr txBox="1"/>
              <p:nvPr/>
            </p:nvSpPr>
            <p:spPr>
              <a:xfrm>
                <a:off x="1152284" y="6373740"/>
                <a:ext cx="314761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𝑄𝑣</m:t>
                          </m:r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𝑑𝑊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20E2C8-C5D9-4A96-843F-E36DBEA11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84" y="6373740"/>
                <a:ext cx="3147618" cy="4001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2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Potrebno je napomenuti da </a:t>
            </a:r>
            <a:r>
              <a:rPr lang="hr-HR" sz="2400" i="1" dirty="0"/>
              <a:t>I</a:t>
            </a:r>
            <a:r>
              <a:rPr lang="hr-HR" sz="1600" i="1" dirty="0"/>
              <a:t>R</a:t>
            </a:r>
            <a:r>
              <a:rPr lang="hr-HR" sz="2400" dirty="0"/>
              <a:t> = </a:t>
            </a:r>
            <a:r>
              <a:rPr lang="hr-HR" sz="2400" i="1" dirty="0"/>
              <a:t>I</a:t>
            </a:r>
            <a:r>
              <a:rPr lang="hr-HR" sz="1600" i="1" dirty="0"/>
              <a:t>EL</a:t>
            </a:r>
            <a:r>
              <a:rPr lang="hr-HR" sz="2400" dirty="0"/>
              <a:t>, a </a:t>
            </a:r>
            <a:r>
              <a:rPr lang="hr-HR" sz="2400" dirty="0">
                <a:sym typeface="Symbol"/>
              </a:rPr>
              <a:t>’ predstavlja koeficijent korekcije količine gibanja (slično </a:t>
            </a:r>
            <a:r>
              <a:rPr lang="hr-HR" sz="2400" dirty="0" err="1">
                <a:sym typeface="Symbol"/>
              </a:rPr>
              <a:t>Coriollisovom</a:t>
            </a:r>
            <a:r>
              <a:rPr lang="hr-HR" sz="2400" dirty="0">
                <a:sym typeface="Symbol"/>
              </a:rPr>
              <a:t> koeficijentu za KE). 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Razlika sile tlaka u dva presjeka na </a:t>
            </a:r>
          </a:p>
          <a:p>
            <a:r>
              <a:rPr lang="hr-HR" sz="2400" dirty="0">
                <a:sym typeface="Symbol"/>
              </a:rPr>
              <a:t>udaljenosti </a:t>
            </a:r>
            <a:r>
              <a:rPr lang="hr-HR" sz="2400" dirty="0" err="1">
                <a:sym typeface="Symbol"/>
              </a:rPr>
              <a:t>ds</a:t>
            </a:r>
            <a:r>
              <a:rPr lang="hr-HR" sz="2400" dirty="0">
                <a:sym typeface="Symbol"/>
              </a:rPr>
              <a:t> iznosi: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Jednadžba za </a:t>
            </a:r>
            <a:r>
              <a:rPr lang="hr-HR" sz="2400" i="1" dirty="0" err="1">
                <a:sym typeface="Symbol"/>
              </a:rPr>
              <a:t>dh</a:t>
            </a:r>
            <a:r>
              <a:rPr lang="hr-HR" sz="2400" dirty="0">
                <a:sym typeface="Symbol"/>
              </a:rPr>
              <a:t>/</a:t>
            </a:r>
            <a:r>
              <a:rPr lang="hr-HR" sz="2400" i="1" dirty="0" err="1">
                <a:sym typeface="Symbol"/>
              </a:rPr>
              <a:t>ds</a:t>
            </a:r>
            <a:r>
              <a:rPr lang="hr-HR" sz="2400" dirty="0">
                <a:sym typeface="Symbol"/>
              </a:rPr>
              <a:t> se rješava iterativno.  </a:t>
            </a:r>
            <a:endParaRPr lang="hr-HR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9634" y="992745"/>
            <a:ext cx="3017158" cy="38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21EA779-7D83-4CA9-8C27-6CCF6065DB8D}"/>
                  </a:ext>
                </a:extLst>
              </p:cNvPr>
              <p:cNvSpPr txBox="1"/>
              <p:nvPr/>
            </p:nvSpPr>
            <p:spPr>
              <a:xfrm>
                <a:off x="0" y="1265603"/>
                <a:ext cx="2938406" cy="8097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EA779-7D83-4CA9-8C27-6CCF6065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5603"/>
                <a:ext cx="2938406" cy="809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34EB78C-A4C7-4FFC-8FE6-15E38FC68AD0}"/>
                  </a:ext>
                </a:extLst>
              </p:cNvPr>
              <p:cNvSpPr txBox="1"/>
              <p:nvPr/>
            </p:nvSpPr>
            <p:spPr>
              <a:xfrm>
                <a:off x="2685468" y="2424088"/>
                <a:ext cx="252745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𝑑𝑊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𝑔𝐴𝑑h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EB78C-A4C7-4FFC-8FE6-15E38FC6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68" y="2424088"/>
                <a:ext cx="2527455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6FB1444-C2C2-4DE9-97EA-37F80A5891C4}"/>
                  </a:ext>
                </a:extLst>
              </p:cNvPr>
              <p:cNvSpPr txBox="1"/>
              <p:nvPr/>
            </p:nvSpPr>
            <p:spPr>
              <a:xfrm>
                <a:off x="248919" y="2991285"/>
                <a:ext cx="438516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𝑣𝑑𝑄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)+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𝑔𝐴𝑑h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FB1444-C2C2-4DE9-97EA-37F80A589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9" y="2991285"/>
                <a:ext cx="4385167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E9331CA-D2D7-4954-9980-7903E949140D}"/>
                  </a:ext>
                </a:extLst>
              </p:cNvPr>
              <p:cNvSpPr txBox="1"/>
              <p:nvPr/>
            </p:nvSpPr>
            <p:spPr>
              <a:xfrm>
                <a:off x="0" y="3613376"/>
                <a:ext cx="5403201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𝑑𝑣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𝑑𝐴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331CA-D2D7-4954-9980-7903E949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13376"/>
                <a:ext cx="5403201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2B3A032-0A14-4658-90BD-F08D5CEBBA82}"/>
                  </a:ext>
                </a:extLst>
              </p:cNvPr>
              <p:cNvSpPr txBox="1"/>
              <p:nvPr/>
            </p:nvSpPr>
            <p:spPr>
              <a:xfrm>
                <a:off x="2238685" y="4631646"/>
                <a:ext cx="47908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𝑑𝑆</m:t>
                    </m:r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´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/>
                      </a:rPr>
                      <m:t>𝑑𝑄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𝑔𝐴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func>
                      <m:func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</m:oMath>
                </a14:m>
                <a:r>
                  <a:rPr lang="hr-HR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´</m:t>
                    </m:r>
                    <m:sSup>
                      <m:sSupPr>
                        <m:ctrlPr>
                          <a:rPr lang="hr-HR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𝐹𝑟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𝑑h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B3A032-0A14-4658-90BD-F08D5CEB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85" y="4631646"/>
                <a:ext cx="4790801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B9D537A-5D03-4820-8C55-FA945FC4EB75}"/>
                  </a:ext>
                </a:extLst>
              </p:cNvPr>
              <p:cNvSpPr txBox="1"/>
              <p:nvPr/>
            </p:nvSpPr>
            <p:spPr>
              <a:xfrm>
                <a:off x="-1017" y="4568077"/>
                <a:ext cx="1914205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𝑔𝐴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9D537A-5D03-4820-8C55-FA945FC4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7" y="4568077"/>
                <a:ext cx="1914205" cy="46506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A69B8F0-1E87-497D-99EF-8A5421250AE7}"/>
                  </a:ext>
                </a:extLst>
              </p:cNvPr>
              <p:cNvSpPr txBox="1"/>
              <p:nvPr/>
            </p:nvSpPr>
            <p:spPr>
              <a:xfrm>
                <a:off x="7596337" y="4600554"/>
                <a:ext cx="15476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9B8F0-1E87-497D-99EF-8A542125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7" y="4600554"/>
                <a:ext cx="1547664" cy="400110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399240C-2BB6-4C3F-8009-127FC0DCFEF7}"/>
                  </a:ext>
                </a:extLst>
              </p:cNvPr>
              <p:cNvSpPr txBox="1"/>
              <p:nvPr/>
            </p:nvSpPr>
            <p:spPr>
              <a:xfrm>
                <a:off x="2126642" y="5202752"/>
                <a:ext cx="4495179" cy="9964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𝐸𝐿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𝑔𝐴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hr-HR" sz="20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hr-HR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hr-HR" sz="2000" dirty="0"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99240C-2BB6-4C3F-8009-127FC0DC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42" y="5202752"/>
                <a:ext cx="4495179" cy="9964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138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Prethodno izvedena jednadžba može se primijeniti na primjeru bočnog preljeva u kanalu jednolike širine (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 ; </a:t>
            </a:r>
            <a:r>
              <a:rPr lang="hr-HR" sz="2400" i="1" dirty="0"/>
              <a:t>A = </a:t>
            </a:r>
            <a:r>
              <a:rPr lang="hr-HR" sz="2400" i="1" dirty="0" err="1"/>
              <a:t>bh</a:t>
            </a:r>
            <a:r>
              <a:rPr lang="hr-HR" sz="2400" dirty="0"/>
              <a:t>). </a:t>
            </a:r>
          </a:p>
          <a:p>
            <a:r>
              <a:rPr lang="hr-HR" sz="2400" dirty="0"/>
              <a:t>Dodatno se usvajaju i sljedeće pretpostavke: </a:t>
            </a:r>
          </a:p>
          <a:p>
            <a:r>
              <a:rPr lang="hr-HR" sz="2400" dirty="0"/>
              <a:t>Mirno strujanje</a:t>
            </a:r>
            <a:r>
              <a:rPr lang="hr-HR" sz="2400" i="1" dirty="0"/>
              <a:t>, </a:t>
            </a:r>
            <a:r>
              <a:rPr lang="hr-HR" sz="2400" i="1" dirty="0" err="1"/>
              <a:t>cos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 1, </a:t>
            </a:r>
            <a:r>
              <a:rPr lang="hr-HR" sz="2400" i="1" dirty="0">
                <a:sym typeface="Symbol"/>
              </a:rPr>
              <a:t>I</a:t>
            </a:r>
            <a:r>
              <a:rPr lang="hr-HR" sz="2400" dirty="0">
                <a:sym typeface="Symbol"/>
              </a:rPr>
              <a:t>  </a:t>
            </a:r>
            <a:r>
              <a:rPr lang="hr-HR" sz="2400" i="1" dirty="0">
                <a:sym typeface="Symbol"/>
              </a:rPr>
              <a:t>I</a:t>
            </a:r>
            <a:r>
              <a:rPr lang="hr-HR" sz="1600" i="1" dirty="0">
                <a:sym typeface="Symbol"/>
              </a:rPr>
              <a:t>EL</a:t>
            </a:r>
            <a:r>
              <a:rPr lang="hr-HR" sz="2400" dirty="0">
                <a:sym typeface="Symbol"/>
              </a:rPr>
              <a:t>, ’ = 1, </a:t>
            </a:r>
            <a:r>
              <a:rPr lang="hr-HR" sz="2400" i="1" dirty="0" err="1">
                <a:sym typeface="Symbol"/>
              </a:rPr>
              <a:t>v</a:t>
            </a:r>
            <a:r>
              <a:rPr lang="hr-HR" i="1" dirty="0" err="1">
                <a:sym typeface="Symbol"/>
              </a:rPr>
              <a:t>s</a:t>
            </a:r>
            <a:r>
              <a:rPr lang="hr-HR" sz="2400" dirty="0">
                <a:sym typeface="Symbol"/>
              </a:rPr>
              <a:t>  </a:t>
            </a:r>
            <a:r>
              <a:rPr lang="hr-HR" sz="2400" i="1" dirty="0" err="1">
                <a:sym typeface="Symbol"/>
              </a:rPr>
              <a:t>v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dQ</a:t>
            </a:r>
            <a:r>
              <a:rPr lang="hr-HR" sz="2400" dirty="0">
                <a:sym typeface="Symbol"/>
              </a:rPr>
              <a:t>/</a:t>
            </a:r>
            <a:r>
              <a:rPr lang="hr-HR" sz="2400" i="1" dirty="0" err="1">
                <a:sym typeface="Symbol"/>
              </a:rPr>
              <a:t>ds</a:t>
            </a:r>
            <a:r>
              <a:rPr lang="hr-HR" sz="2400" dirty="0">
                <a:sym typeface="Symbol"/>
              </a:rPr>
              <a:t> &lt; 0,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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</a:t>
            </a:r>
          </a:p>
          <a:p>
            <a:r>
              <a:rPr lang="hr-HR" sz="2400" dirty="0">
                <a:sym typeface="Symbol"/>
              </a:rPr>
              <a:t>Dobivaju se 2 jednadžbe za protok u kanalu sa bočnim preljevom:</a:t>
            </a:r>
          </a:p>
          <a:p>
            <a:r>
              <a:rPr lang="hr-HR" sz="2400" dirty="0">
                <a:sym typeface="Symbol"/>
              </a:rPr>
              <a:t> </a:t>
            </a:r>
            <a:r>
              <a:rPr lang="hr-HR" sz="2400" dirty="0"/>
              <a:t>  </a:t>
            </a:r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1044" y="2117164"/>
            <a:ext cx="3386865" cy="61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F1E8491-84E2-482E-910A-214B2B6D5D1D}"/>
                  </a:ext>
                </a:extLst>
              </p:cNvPr>
              <p:cNvSpPr txBox="1"/>
              <p:nvPr/>
            </p:nvSpPr>
            <p:spPr>
              <a:xfrm>
                <a:off x="0" y="2543335"/>
                <a:ext cx="3389890" cy="7617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𝐹𝑟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E8491-84E2-482E-910A-214B2B6D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3335"/>
                <a:ext cx="3389890" cy="761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779912" y="2646626"/>
                <a:ext cx="2805292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𝑏h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ra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46626"/>
                <a:ext cx="2805292" cy="465064"/>
              </a:xfrm>
              <a:prstGeom prst="rect">
                <a:avLst/>
              </a:prstGeom>
              <a:blipFill>
                <a:blip r:embed="rId4"/>
                <a:stretch>
                  <a:fillRect l="-217"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0D243CE-D2D0-4583-9B93-39BDBAB3333A}"/>
                  </a:ext>
                </a:extLst>
              </p:cNvPr>
              <p:cNvSpPr txBox="1"/>
              <p:nvPr/>
            </p:nvSpPr>
            <p:spPr>
              <a:xfrm>
                <a:off x="7236296" y="2653961"/>
                <a:ext cx="1764705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D243CE-D2D0-4583-9B93-39BDBAB3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653961"/>
                <a:ext cx="1764705" cy="46506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26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Jednadžba za protok prelijevanja preko bočnog preljeva je dana izrazom: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Primjenom prethodno navedene 3 jednadžbe dobiva se izraz za promjenu dubine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na dionici bočnog preljeva: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Napomena: režim toka mora biti miran na cijeloj dionici bočnog preljeva, a dubina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ne smije dosegnuti </a:t>
            </a:r>
            <a:r>
              <a:rPr lang="hr-HR" sz="2400" i="1" dirty="0" err="1">
                <a:sym typeface="Symbol"/>
              </a:rPr>
              <a:t>h</a:t>
            </a:r>
            <a:r>
              <a:rPr lang="hr-HR" sz="1600" i="1" dirty="0" err="1">
                <a:sym typeface="Symbol"/>
              </a:rPr>
              <a:t>KR</a:t>
            </a:r>
            <a:r>
              <a:rPr lang="hr-HR" sz="2400" dirty="0">
                <a:sym typeface="Symbol"/>
              </a:rPr>
              <a:t> (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= 1),  kada gornja jednadžba postaje neodređena.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Za slučaj bočnog preljeva koeficijent prelijevanja 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umanjuje se za 5% u odnosu na vrijednost koeficijenta prelijevanja kod normalnog </a:t>
            </a:r>
            <a:r>
              <a:rPr lang="hr-HR" sz="2400" dirty="0" err="1">
                <a:sym typeface="Symbol"/>
              </a:rPr>
              <a:t>oštrobridnog</a:t>
            </a:r>
            <a:r>
              <a:rPr lang="hr-HR" sz="2400" dirty="0">
                <a:sym typeface="Symbol"/>
              </a:rPr>
              <a:t> preljeva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0,64) ili kod normalnog preljeva praktičnog profila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0,74).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9A3C839-8C5C-4902-900F-0D223A3CCA8F}"/>
                  </a:ext>
                </a:extLst>
              </p:cNvPr>
              <p:cNvSpPr txBox="1"/>
              <p:nvPr/>
            </p:nvSpPr>
            <p:spPr>
              <a:xfrm>
                <a:off x="2816424" y="1140590"/>
                <a:ext cx="3510136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A3C839-8C5C-4902-900F-0D223A3CC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24" y="1140590"/>
                <a:ext cx="3510136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8B6A776-B704-4853-B254-F37572BCFDFC}"/>
                  </a:ext>
                </a:extLst>
              </p:cNvPr>
              <p:cNvSpPr txBox="1"/>
              <p:nvPr/>
            </p:nvSpPr>
            <p:spPr>
              <a:xfrm>
                <a:off x="2179445" y="3040528"/>
                <a:ext cx="4389574" cy="8615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𝑝𝑟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(3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B6A776-B704-4853-B254-F37572BC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45" y="3040528"/>
                <a:ext cx="4389574" cy="861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2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Bitni pojmovi su </a:t>
            </a:r>
            <a:r>
              <a:rPr lang="hr-HR" sz="2400" dirty="0" err="1"/>
              <a:t>proticajna</a:t>
            </a:r>
            <a:r>
              <a:rPr lang="hr-HR" sz="2400" dirty="0"/>
              <a:t> površina </a:t>
            </a:r>
            <a:r>
              <a:rPr lang="hr-HR" sz="2400" i="1" dirty="0"/>
              <a:t>A</a:t>
            </a:r>
            <a:r>
              <a:rPr lang="hr-HR" sz="2400" dirty="0"/>
              <a:t>, omočeni opseg </a:t>
            </a:r>
            <a:r>
              <a:rPr lang="hr-HR" sz="2400" i="1" dirty="0"/>
              <a:t>O</a:t>
            </a:r>
            <a:r>
              <a:rPr lang="hr-HR" sz="2400" dirty="0"/>
              <a:t>, hidraulički radijus </a:t>
            </a:r>
            <a:r>
              <a:rPr lang="hr-HR" sz="2400" i="1" dirty="0"/>
              <a:t>R</a:t>
            </a:r>
            <a:r>
              <a:rPr lang="hr-HR" sz="2400" dirty="0"/>
              <a:t>, hidraulički promjer </a:t>
            </a:r>
            <a:r>
              <a:rPr lang="hr-HR" sz="2400" i="1" dirty="0"/>
              <a:t>D</a:t>
            </a:r>
            <a:r>
              <a:rPr lang="hr-HR" sz="2400" dirty="0"/>
              <a:t> i posmično naprezanje po </a:t>
            </a:r>
            <a:r>
              <a:rPr lang="hr-HR" sz="2400" dirty="0" err="1"/>
              <a:t>omočenom</a:t>
            </a:r>
            <a:r>
              <a:rPr lang="hr-HR" sz="2400" dirty="0"/>
              <a:t> opsegu </a:t>
            </a:r>
            <a:r>
              <a:rPr lang="hr-HR" sz="2400" i="1" dirty="0">
                <a:sym typeface="Symbol"/>
              </a:rPr>
              <a:t></a:t>
            </a:r>
            <a:r>
              <a:rPr lang="hr-HR" sz="2400" dirty="0">
                <a:sym typeface="Symbol"/>
              </a:rPr>
              <a:t>.</a:t>
            </a:r>
          </a:p>
          <a:p>
            <a:endParaRPr lang="hr-HR" sz="1200" b="1" i="1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r>
              <a:rPr lang="hr-HR" sz="2400" dirty="0">
                <a:sym typeface="Symbol"/>
              </a:rPr>
              <a:t>se definira iz uvjeta ravnoteže sila, koji mora biti zadovoljen da se strujanje odvija u jednolikom – normalnom režimu strujanja.</a:t>
            </a: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Napomena: </a:t>
            </a:r>
            <a:r>
              <a:rPr lang="hr-HR" sz="2400" i="1" dirty="0">
                <a:sym typeface="Symbol"/>
              </a:rPr>
              <a:t> </a:t>
            </a:r>
            <a:r>
              <a:rPr lang="hr-HR" sz="2400" dirty="0">
                <a:sym typeface="Symbol"/>
              </a:rPr>
              <a:t>je </a:t>
            </a:r>
            <a:r>
              <a:rPr lang="hr-HR" sz="2400" dirty="0" err="1">
                <a:sym typeface="Symbol"/>
              </a:rPr>
              <a:t>usrednjeno</a:t>
            </a:r>
            <a:r>
              <a:rPr lang="hr-HR" sz="2400" dirty="0">
                <a:sym typeface="Symbol"/>
              </a:rPr>
              <a:t> posmično naprezanje po </a:t>
            </a:r>
            <a:r>
              <a:rPr lang="hr-HR" sz="2400" dirty="0" err="1">
                <a:sym typeface="Symbol"/>
              </a:rPr>
              <a:t>omočenom</a:t>
            </a:r>
            <a:r>
              <a:rPr lang="hr-HR" sz="2400" dirty="0">
                <a:sym typeface="Symbol"/>
              </a:rPr>
              <a:t> obodu, a stvarna raspodjela </a:t>
            </a:r>
            <a:r>
              <a:rPr lang="hr-HR" sz="2400" i="1" dirty="0">
                <a:sym typeface="Symbol"/>
              </a:rPr>
              <a:t></a:t>
            </a:r>
            <a:r>
              <a:rPr lang="hr-HR" sz="2400" dirty="0">
                <a:sym typeface="Symbol"/>
              </a:rPr>
              <a:t> je složena, što </a:t>
            </a:r>
            <a:r>
              <a:rPr lang="hr-HR" sz="2400" dirty="0" smtClean="0">
                <a:sym typeface="Symbol"/>
              </a:rPr>
              <a:t>rezultira </a:t>
            </a:r>
            <a:r>
              <a:rPr lang="hr-HR" sz="2400" dirty="0">
                <a:sym typeface="Symbol"/>
              </a:rPr>
              <a:t>sekundarnim strujanjem.</a:t>
            </a:r>
          </a:p>
          <a:p>
            <a:r>
              <a:rPr lang="hr-HR" sz="2400" dirty="0">
                <a:sym typeface="Symbol"/>
              </a:rPr>
              <a:t>U sustavima pod tlakom (cijevi</a:t>
            </a:r>
            <a:r>
              <a:rPr lang="hr-HR" sz="2400" dirty="0" smtClean="0">
                <a:sym typeface="Symbol"/>
              </a:rPr>
              <a:t>) </a:t>
            </a:r>
            <a:r>
              <a:rPr lang="hr-HR" sz="2400" i="1" dirty="0" smtClean="0">
                <a:sym typeface="Symbol"/>
              </a:rPr>
              <a:t>  </a:t>
            </a:r>
            <a:r>
              <a:rPr lang="hr-HR" sz="2400" dirty="0" smtClean="0">
                <a:sym typeface="Symbol"/>
              </a:rPr>
              <a:t>ima </a:t>
            </a:r>
            <a:r>
              <a:rPr lang="hr-HR" sz="2400" dirty="0">
                <a:sym typeface="Symbol"/>
              </a:rPr>
              <a:t>istu vrijednost po </a:t>
            </a:r>
            <a:r>
              <a:rPr lang="hr-HR" sz="2400" dirty="0" err="1">
                <a:sym typeface="Symbol"/>
              </a:rPr>
              <a:t>omočenom</a:t>
            </a:r>
            <a:r>
              <a:rPr lang="hr-HR" sz="2400" dirty="0">
                <a:sym typeface="Symbol"/>
              </a:rPr>
              <a:t> opsegu cijevi.  </a:t>
            </a:r>
            <a:endParaRPr lang="hr-HR" sz="2400" dirty="0"/>
          </a:p>
          <a:p>
            <a:endParaRPr lang="hr-HR" sz="1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3" y="2654709"/>
            <a:ext cx="525748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449273" y="2852936"/>
                <a:ext cx="31625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𝑔𝐴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func>
                        <m:func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3" y="2852936"/>
                <a:ext cx="316253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241361" y="3381175"/>
                <a:ext cx="15783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1" y="3381175"/>
                <a:ext cx="157836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338234" y="3842841"/>
                <a:ext cx="138461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34" y="3842841"/>
                <a:ext cx="138461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843604" y="4299106"/>
                <a:ext cx="2755028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𝑔𝐼𝑅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𝑔𝐼𝐷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604" y="4299106"/>
                <a:ext cx="2755028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57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(sa zrakom)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Kod preljeva praktičnog profila pojavljuju se velike brzine strujanja (siloviti tok) i intenzivna turbulencija uslijed koje dolazi do uvlačenja veće količine zraka. </a:t>
            </a:r>
          </a:p>
          <a:p>
            <a:r>
              <a:rPr lang="hr-HR" sz="2400" dirty="0"/>
              <a:t>Nastaje mješavina vode i zraka sa većom dubinom </a:t>
            </a:r>
            <a:r>
              <a:rPr lang="hr-HR" sz="2400" i="1" dirty="0"/>
              <a:t>h</a:t>
            </a:r>
            <a:r>
              <a:rPr lang="hr-HR" sz="2400" dirty="0"/>
              <a:t> od dubine </a:t>
            </a:r>
            <a:r>
              <a:rPr lang="hr-HR" sz="2400" i="1" dirty="0"/>
              <a:t>h</a:t>
            </a:r>
            <a:r>
              <a:rPr lang="hr-HR" sz="1600" i="1" dirty="0"/>
              <a:t>*</a:t>
            </a:r>
            <a:r>
              <a:rPr lang="hr-HR" sz="2400" i="1" dirty="0"/>
              <a:t> </a:t>
            </a:r>
            <a:r>
              <a:rPr lang="hr-HR" sz="2400" dirty="0"/>
              <a:t>koja se dobije „običnim” proračunom za zadani nagib dna 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dirty="0"/>
              <a:t> i preljevni protok </a:t>
            </a:r>
            <a:r>
              <a:rPr lang="hr-HR" sz="2400" i="1" dirty="0"/>
              <a:t>Q</a:t>
            </a:r>
            <a:r>
              <a:rPr lang="hr-HR" sz="2400" dirty="0"/>
              <a:t>.</a:t>
            </a:r>
          </a:p>
          <a:p>
            <a:r>
              <a:rPr lang="hr-HR" sz="2400" dirty="0"/>
              <a:t>Uvlačenje zraka počine na udaljenosti </a:t>
            </a:r>
            <a:r>
              <a:rPr lang="hr-HR" sz="2400" i="1" dirty="0"/>
              <a:t>x</a:t>
            </a:r>
            <a:r>
              <a:rPr lang="hr-HR" sz="1600" i="1" dirty="0"/>
              <a:t>1</a:t>
            </a:r>
            <a:r>
              <a:rPr lang="hr-HR" sz="2400" dirty="0"/>
              <a:t>. </a:t>
            </a:r>
            <a:endParaRPr lang="hr-HR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0277" y="1971497"/>
            <a:ext cx="3706888" cy="59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9789EF1-C72B-450B-9B56-CD5144D4CCCA}"/>
                  </a:ext>
                </a:extLst>
              </p:cNvPr>
              <p:cNvSpPr txBox="1"/>
              <p:nvPr/>
            </p:nvSpPr>
            <p:spPr>
              <a:xfrm>
                <a:off x="5271786" y="3186465"/>
                <a:ext cx="2160240" cy="6194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89EF1-C72B-450B-9B56-CD5144D4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6" y="3186465"/>
                <a:ext cx="2160240" cy="619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6D6DB1-5874-4B61-8A82-A4EB680110EF}"/>
                  </a:ext>
                </a:extLst>
              </p:cNvPr>
              <p:cNvSpPr txBox="1"/>
              <p:nvPr/>
            </p:nvSpPr>
            <p:spPr>
              <a:xfrm>
                <a:off x="7838159" y="3295868"/>
                <a:ext cx="10717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6D6DB1-5874-4B61-8A82-A4EB68011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59" y="3295868"/>
                <a:ext cx="1071736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84B7271-E7A3-43A2-BBA9-CE85A7379F39}"/>
                  </a:ext>
                </a:extLst>
              </p:cNvPr>
              <p:cNvSpPr txBox="1"/>
              <p:nvPr/>
            </p:nvSpPr>
            <p:spPr>
              <a:xfrm>
                <a:off x="6351906" y="4298538"/>
                <a:ext cx="216024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4B7271-E7A3-43A2-BBA9-CE85A737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06" y="4298538"/>
                <a:ext cx="216024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D6AD350-8054-41C1-A1FB-EE83D3A51478}"/>
                  </a:ext>
                </a:extLst>
              </p:cNvPr>
              <p:cNvSpPr txBox="1"/>
              <p:nvPr/>
            </p:nvSpPr>
            <p:spPr>
              <a:xfrm>
                <a:off x="5883854" y="5238826"/>
                <a:ext cx="309634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−100 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6AD350-8054-41C1-A1FB-EE83D3A5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854" y="5238826"/>
                <a:ext cx="309634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7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(sa zrakom)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25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Provedbom niza koraka i prilagodbi u rješavanju ovog složenog problema dobivene su i praktične jednadžbe temeljem kojih se može odrediti koncentracija zraka </a:t>
            </a:r>
            <a:r>
              <a:rPr lang="hr-HR" sz="2400" i="1" dirty="0"/>
              <a:t>C</a:t>
            </a:r>
            <a:r>
              <a:rPr lang="hr-HR" sz="2400" dirty="0"/>
              <a:t>(</a:t>
            </a:r>
            <a:r>
              <a:rPr lang="hr-HR" sz="2400" i="1" dirty="0"/>
              <a:t>z</a:t>
            </a:r>
            <a:r>
              <a:rPr lang="hr-HR" sz="2400" dirty="0"/>
              <a:t>) na udaljenosti </a:t>
            </a:r>
            <a:r>
              <a:rPr lang="hr-HR" sz="2400" i="1" dirty="0"/>
              <a:t>z</a:t>
            </a:r>
            <a:r>
              <a:rPr lang="hr-HR" sz="2400" dirty="0"/>
              <a:t> od dna. </a:t>
            </a:r>
          </a:p>
          <a:p>
            <a:r>
              <a:rPr lang="hr-HR" sz="2400" i="1" dirty="0"/>
              <a:t>C</a:t>
            </a:r>
            <a:r>
              <a:rPr lang="hr-HR" sz="1600" i="1" dirty="0"/>
              <a:t>0</a:t>
            </a:r>
            <a:r>
              <a:rPr lang="hr-HR" sz="2400" dirty="0"/>
              <a:t> je referentna koncentracija na udaljenosti </a:t>
            </a:r>
            <a:r>
              <a:rPr lang="hr-HR" sz="2400" i="1" dirty="0"/>
              <a:t>z</a:t>
            </a:r>
            <a:r>
              <a:rPr lang="hr-HR" sz="1600" i="1" dirty="0"/>
              <a:t>0</a:t>
            </a:r>
            <a:r>
              <a:rPr lang="hr-HR" sz="2400" dirty="0"/>
              <a:t> (usvojeno </a:t>
            </a:r>
            <a:r>
              <a:rPr lang="hr-HR" sz="2400" i="1" dirty="0"/>
              <a:t>z</a:t>
            </a:r>
            <a:r>
              <a:rPr lang="hr-HR" sz="1600" i="1" dirty="0"/>
              <a:t>0</a:t>
            </a:r>
            <a:r>
              <a:rPr lang="hr-HR" sz="2400" dirty="0"/>
              <a:t> = 0,95</a:t>
            </a:r>
            <a:r>
              <a:rPr lang="hr-HR" sz="2400" i="1" dirty="0"/>
              <a:t>h</a:t>
            </a:r>
            <a:r>
              <a:rPr lang="hr-HR" sz="2400" dirty="0"/>
              <a:t>)</a:t>
            </a:r>
          </a:p>
          <a:p>
            <a:r>
              <a:rPr lang="hr-HR" sz="2400" dirty="0"/>
              <a:t>Za preostale vrijednosti se usvaja </a:t>
            </a:r>
            <a:r>
              <a:rPr lang="hr-HR" sz="2400" i="1" dirty="0"/>
              <a:t>w</a:t>
            </a:r>
            <a:r>
              <a:rPr lang="hr-HR" sz="2400" dirty="0"/>
              <a:t> </a:t>
            </a:r>
            <a:r>
              <a:rPr lang="hr-HR" sz="2400" dirty="0">
                <a:sym typeface="Symbol"/>
              </a:rPr>
              <a:t></a:t>
            </a:r>
            <a:r>
              <a:rPr lang="hr-HR" sz="2400" dirty="0"/>
              <a:t> 0,2 m/s ; </a:t>
            </a:r>
            <a:r>
              <a:rPr lang="hr-HR" sz="2400" i="1" dirty="0">
                <a:sym typeface="Symbol"/>
              </a:rPr>
              <a:t> = </a:t>
            </a:r>
            <a:r>
              <a:rPr lang="hr-HR" sz="2400" dirty="0">
                <a:sym typeface="Symbol"/>
              </a:rPr>
              <a:t>0,4 ; </a:t>
            </a:r>
            <a:r>
              <a:rPr lang="hr-HR" sz="2400" i="1" dirty="0">
                <a:sym typeface="Symbol"/>
              </a:rPr>
              <a:t>r</a:t>
            </a:r>
            <a:r>
              <a:rPr lang="hr-HR" sz="2400" dirty="0">
                <a:sym typeface="Symbol"/>
              </a:rPr>
              <a:t> = 1,5.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Primjerice: </a:t>
            </a:r>
          </a:p>
          <a:p>
            <a:r>
              <a:rPr lang="hr-HR" sz="2400" dirty="0">
                <a:sym typeface="Symbol"/>
              </a:rPr>
              <a:t>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15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 </a:t>
            </a:r>
            <a:r>
              <a:rPr lang="hr-HR" sz="2400" dirty="0">
                <a:sym typeface="Symbol"/>
              </a:rPr>
              <a:t>(</a:t>
            </a:r>
            <a:r>
              <a:rPr lang="hr-HR" sz="2400" dirty="0"/>
              <a:t>0,95</a:t>
            </a:r>
            <a:r>
              <a:rPr lang="hr-HR" sz="2400" i="1" dirty="0"/>
              <a:t>h</a:t>
            </a:r>
            <a:r>
              <a:rPr lang="hr-HR" sz="2400" dirty="0">
                <a:sym typeface="Symbol"/>
              </a:rPr>
              <a:t>)= 0,5 ; 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30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= 0,58 </a:t>
            </a:r>
          </a:p>
          <a:p>
            <a:r>
              <a:rPr lang="hr-HR" sz="2400" dirty="0">
                <a:sym typeface="Symbol"/>
              </a:rPr>
              <a:t>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45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= 0,67            ; 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60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= 0,8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Kako bi se odredila konačna dubina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za </a:t>
            </a:r>
            <a:r>
              <a:rPr lang="hr-HR" sz="2400" i="1" dirty="0">
                <a:sym typeface="Symbol"/>
              </a:rPr>
              <a:t>x</a:t>
            </a:r>
            <a:r>
              <a:rPr lang="hr-HR" sz="2400" dirty="0">
                <a:sym typeface="Symbol"/>
              </a:rPr>
              <a:t> &gt; </a:t>
            </a:r>
            <a:r>
              <a:rPr lang="hr-HR" sz="2400" i="1" dirty="0">
                <a:sym typeface="Symbol"/>
              </a:rPr>
              <a:t>x</a:t>
            </a:r>
            <a:r>
              <a:rPr lang="hr-HR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 koristi se izraz: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Napomena: Potrebna iterativna procedura sa predlaganjem vrijednosti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E42EE80-6F0B-46E7-8494-3EE79AE82F3D}"/>
                  </a:ext>
                </a:extLst>
              </p:cNvPr>
              <p:cNvSpPr txBox="1"/>
              <p:nvPr/>
            </p:nvSpPr>
            <p:spPr>
              <a:xfrm>
                <a:off x="1373022" y="2492021"/>
                <a:ext cx="2736552" cy="860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42EE80-6F0B-46E7-8494-3EE79AE82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22" y="2492021"/>
                <a:ext cx="2736552" cy="860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7CCA2B3-8E5B-4A3D-85E6-41E18580CA5B}"/>
                  </a:ext>
                </a:extLst>
              </p:cNvPr>
              <p:cNvSpPr txBox="1"/>
              <p:nvPr/>
            </p:nvSpPr>
            <p:spPr>
              <a:xfrm>
                <a:off x="4109574" y="2558482"/>
                <a:ext cx="2059012" cy="7271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CCA2B3-8E5B-4A3D-85E6-41E18580C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74" y="2558482"/>
                <a:ext cx="2059012" cy="727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0AF58A9-FBC5-45A4-AA91-981CCC8179C2}"/>
                  </a:ext>
                </a:extLst>
              </p:cNvPr>
              <p:cNvSpPr txBox="1"/>
              <p:nvPr/>
            </p:nvSpPr>
            <p:spPr>
              <a:xfrm>
                <a:off x="6660232" y="2689511"/>
                <a:ext cx="1647664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F58A9-FBC5-45A4-AA91-981CCC81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689511"/>
                <a:ext cx="1647664" cy="465064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566025A-65DB-4AC4-BCE0-EBD4D6B9DBB9}"/>
                  </a:ext>
                </a:extLst>
              </p:cNvPr>
              <p:cNvSpPr txBox="1"/>
              <p:nvPr/>
            </p:nvSpPr>
            <p:spPr>
              <a:xfrm>
                <a:off x="467544" y="5295406"/>
                <a:ext cx="3422130" cy="10705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6025A-65DB-4AC4-BCE0-EBD4D6B9D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95406"/>
                <a:ext cx="3422130" cy="1070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C597BC8-E66E-4FAB-A92A-A48A62A4A357}"/>
                  </a:ext>
                </a:extLst>
              </p:cNvPr>
              <p:cNvSpPr txBox="1"/>
              <p:nvPr/>
            </p:nvSpPr>
            <p:spPr>
              <a:xfrm>
                <a:off x="4561677" y="5651643"/>
                <a:ext cx="16476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0,95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7BC8-E66E-4FAB-A92A-A48A62A4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7" y="5651643"/>
                <a:ext cx="164766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109B72C-CD3D-4D7F-B51A-8A8C65D77CAF}"/>
                  </a:ext>
                </a:extLst>
              </p:cNvPr>
              <p:cNvSpPr txBox="1"/>
              <p:nvPr/>
            </p:nvSpPr>
            <p:spPr>
              <a:xfrm>
                <a:off x="6907098" y="5513336"/>
                <a:ext cx="1647664" cy="6767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09B72C-CD3D-4D7F-B51A-8A8C65D7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098" y="5513336"/>
                <a:ext cx="1647664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8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81664"/>
            <a:ext cx="914501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Početni tretman je proveden za „jednostavan” slučaj silovitog tečenja u pravokutnom koritu konstantne širine </a:t>
            </a:r>
            <a:r>
              <a:rPr lang="hr-HR" sz="2400" i="1" dirty="0"/>
              <a:t>b</a:t>
            </a:r>
            <a:r>
              <a:rPr lang="hr-HR" sz="2400" dirty="0"/>
              <a:t> i malim kutom loma konture bočnog zida kanala </a:t>
            </a:r>
            <a:r>
              <a:rPr lang="hr-HR" sz="2400" dirty="0">
                <a:sym typeface="Symbol" panose="05050102010706020507" pitchFamily="18" charset="2"/>
              </a:rPr>
              <a:t>.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Pri tome dolazi do nagle promjene dubine uzduž linije pod </a:t>
            </a:r>
            <a:r>
              <a:rPr lang="hr-HR" sz="2400" dirty="0" err="1">
                <a:sym typeface="Symbol" panose="05050102010706020507" pitchFamily="18" charset="2"/>
              </a:rPr>
              <a:t>kutem</a:t>
            </a:r>
            <a:r>
              <a:rPr lang="hr-HR" sz="2400" dirty="0">
                <a:sym typeface="Symbol" panose="05050102010706020507" pitchFamily="18" charset="2"/>
              </a:rPr>
              <a:t> </a:t>
            </a:r>
            <a:r>
              <a:rPr lang="hr-HR" sz="2400" i="1" dirty="0">
                <a:sym typeface="Symbol" panose="05050102010706020507" pitchFamily="18" charset="2"/>
              </a:rPr>
              <a:t> </a:t>
            </a:r>
            <a:r>
              <a:rPr lang="hr-HR" sz="2400" dirty="0">
                <a:sym typeface="Symbol" panose="05050102010706020507" pitchFamily="18" charset="2"/>
              </a:rPr>
              <a:t>u odnosu na početnu os kanala. Kut </a:t>
            </a:r>
            <a:r>
              <a:rPr lang="hr-HR" sz="2400" i="1" dirty="0">
                <a:sym typeface="Symbol" panose="05050102010706020507" pitchFamily="18" charset="2"/>
              </a:rPr>
              <a:t> </a:t>
            </a:r>
            <a:r>
              <a:rPr lang="hr-HR" sz="2400" dirty="0">
                <a:sym typeface="Symbol" panose="05050102010706020507" pitchFamily="18" charset="2"/>
              </a:rPr>
              <a:t>je u funkciji uvjeta strujanja prije pojave loma kuta konture bočnog zida.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Iz analogije sa strujanjem plina pri nadzvučnim brzinama definirani su sljedeći odnosi (indeksi „o” vežu se uz uzvodne parametre toka):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0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Primjenom ZOKG i daljnjim koracima izvoda dobiva se jednadžba :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	                  ((Napomena: v i </a:t>
            </a:r>
            <a:r>
              <a:rPr lang="hr-HR" sz="2400" dirty="0" err="1">
                <a:sym typeface="Symbol" panose="05050102010706020507" pitchFamily="18" charset="2"/>
              </a:rPr>
              <a:t>Fr</a:t>
            </a:r>
            <a:r>
              <a:rPr lang="hr-HR" sz="2400" dirty="0">
                <a:sym typeface="Symbol" panose="05050102010706020507" pitchFamily="18" charset="2"/>
              </a:rPr>
              <a:t> za nizvodnu dionicu, nakon loma)</a:t>
            </a:r>
            <a:endParaRPr lang="hr-HR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9762"/>
          <a:stretch/>
        </p:blipFill>
        <p:spPr bwMode="auto">
          <a:xfrm rot="5400000">
            <a:off x="6442804" y="3106611"/>
            <a:ext cx="1663492" cy="32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497B785-3B63-42E3-9D22-A080DF5EDAF9}"/>
                  </a:ext>
                </a:extLst>
              </p:cNvPr>
              <p:cNvSpPr txBox="1"/>
              <p:nvPr/>
            </p:nvSpPr>
            <p:spPr>
              <a:xfrm>
                <a:off x="2915816" y="4433135"/>
                <a:ext cx="2059223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97B785-3B63-42E3-9D22-A080DF5ED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33135"/>
                <a:ext cx="2059223" cy="46506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6FAE769-FB87-4889-8600-993593FFEFCE}"/>
                  </a:ext>
                </a:extLst>
              </p:cNvPr>
              <p:cNvSpPr txBox="1"/>
              <p:nvPr/>
            </p:nvSpPr>
            <p:spPr>
              <a:xfrm>
                <a:off x="624481" y="4305248"/>
                <a:ext cx="1665839" cy="72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FAE769-FB87-4889-8600-993593FFE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1" y="4305248"/>
                <a:ext cx="1665839" cy="720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EFC9CD6-5E28-40F1-A844-0A301095F62F}"/>
                  </a:ext>
                </a:extLst>
              </p:cNvPr>
              <p:cNvSpPr txBox="1"/>
              <p:nvPr/>
            </p:nvSpPr>
            <p:spPr>
              <a:xfrm>
                <a:off x="0" y="5991742"/>
                <a:ext cx="2350578" cy="8143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FC9CD6-5E28-40F1-A844-0A301095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1742"/>
                <a:ext cx="2350578" cy="814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6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Daljnjim koracima prilagodbe dobiva se sljedeća jednadžba sa kojom je moguće odrediti konstantu integracije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.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Za poznatu vrijednost uzvodnog toka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 dobiva se pripadna vrijednost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 (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= 0 za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). Nakon toga se istim izrazom za zadani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proračunava pripadni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sz="2400" dirty="0">
                <a:sym typeface="Symbol" panose="05050102010706020507" pitchFamily="18" charset="2"/>
              </a:rPr>
              <a:t> , te se iz proračunatog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sz="2400" dirty="0">
                <a:sym typeface="Symbol" panose="05050102010706020507" pitchFamily="18" charset="2"/>
              </a:rPr>
              <a:t> i JK dobiva vrijednost dubine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sz="2400" dirty="0">
                <a:sym typeface="Symbol" panose="05050102010706020507" pitchFamily="18" charset="2"/>
              </a:rPr>
              <a:t> nakon promjene smjera korita. 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Vrijednost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sz="2400" dirty="0">
                <a:sym typeface="Symbol" panose="05050102010706020507" pitchFamily="18" charset="2"/>
              </a:rPr>
              <a:t> –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i="1" dirty="0">
                <a:sym typeface="Symbol" panose="05050102010706020507" pitchFamily="18" charset="2"/>
              </a:rPr>
              <a:t>0 </a:t>
            </a:r>
            <a:r>
              <a:rPr lang="hr-HR" sz="2400" dirty="0">
                <a:sym typeface="Symbol" panose="05050102010706020507" pitchFamily="18" charset="2"/>
              </a:rPr>
              <a:t>predstavlja visinu </a:t>
            </a:r>
            <a:r>
              <a:rPr lang="hr-HR" sz="2400" dirty="0" err="1" smtClean="0">
                <a:sym typeface="Symbol" panose="05050102010706020507" pitchFamily="18" charset="2"/>
              </a:rPr>
              <a:t>poremećajnog</a:t>
            </a:r>
            <a:r>
              <a:rPr lang="hr-HR" sz="2400" dirty="0" smtClean="0">
                <a:sym typeface="Symbol" panose="05050102010706020507" pitchFamily="18" charset="2"/>
              </a:rPr>
              <a:t> </a:t>
            </a:r>
            <a:r>
              <a:rPr lang="hr-HR" sz="2400" dirty="0">
                <a:sym typeface="Symbol" panose="05050102010706020507" pitchFamily="18" charset="2"/>
              </a:rPr>
              <a:t>vala.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Ukoliko dolazi do proširenja kanala (zaokret konture zida u desno od smjera toka) umjesto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koristi se -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a što rezultira odnosom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sz="2400" dirty="0">
                <a:sym typeface="Symbol" panose="05050102010706020507" pitchFamily="18" charset="2"/>
              </a:rPr>
              <a:t> &lt;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 (smanjenje dubine).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 err="1">
                <a:sym typeface="Symbol" panose="05050102010706020507" pitchFamily="18" charset="2"/>
              </a:rPr>
              <a:t>Brzotoci</a:t>
            </a:r>
            <a:r>
              <a:rPr lang="hr-HR" sz="2400" dirty="0">
                <a:sym typeface="Symbol" panose="05050102010706020507" pitchFamily="18" charset="2"/>
              </a:rPr>
              <a:t> u zakrivljenim koritima (npr. water-</a:t>
            </a:r>
            <a:r>
              <a:rPr lang="hr-HR" sz="2400" dirty="0" err="1">
                <a:sym typeface="Symbol" panose="05050102010706020507" pitchFamily="18" charset="2"/>
              </a:rPr>
              <a:t>gun</a:t>
            </a:r>
            <a:r>
              <a:rPr lang="hr-HR" sz="2400" dirty="0">
                <a:sym typeface="Symbol" panose="05050102010706020507" pitchFamily="18" charset="2"/>
              </a:rPr>
              <a:t> u vodenim parkovima) mogu se shvatiti kao slučaj sa kontinuiranom defleksijom zida korita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8875856-2AB2-43C8-A7B6-44E415996118}"/>
                  </a:ext>
                </a:extLst>
              </p:cNvPr>
              <p:cNvSpPr txBox="1"/>
              <p:nvPr/>
            </p:nvSpPr>
            <p:spPr>
              <a:xfrm>
                <a:off x="1745432" y="1484784"/>
                <a:ext cx="5652120" cy="7973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e>
                                    <m:sup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e>
                                    <m:sup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75856-2AB2-43C8-A7B6-44E415996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32" y="1484784"/>
                <a:ext cx="5652120" cy="797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25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sym typeface="Symbol" panose="05050102010706020507" pitchFamily="18" charset="2"/>
              </a:rPr>
              <a:t>Poremećajni</a:t>
            </a:r>
            <a:r>
              <a:rPr lang="hr-HR" sz="2400" dirty="0">
                <a:sym typeface="Symbol" panose="05050102010706020507" pitchFamily="18" charset="2"/>
              </a:rPr>
              <a:t> valovi generiraju se na lijevom i desnom zidu, reflektiraju se od suprotnog zida, </a:t>
            </a:r>
            <a:r>
              <a:rPr lang="hr-HR" sz="2400" dirty="0" err="1">
                <a:sym typeface="Symbol" panose="05050102010706020507" pitchFamily="18" charset="2"/>
              </a:rPr>
              <a:t>superponiraju</a:t>
            </a:r>
            <a:r>
              <a:rPr lang="hr-HR" sz="2400" dirty="0">
                <a:sym typeface="Symbol" panose="05050102010706020507" pitchFamily="18" charset="2"/>
              </a:rPr>
              <a:t> se i </a:t>
            </a:r>
          </a:p>
          <a:p>
            <a:r>
              <a:rPr lang="hr-HR" sz="2400" dirty="0">
                <a:sym typeface="Symbol" panose="05050102010706020507" pitchFamily="18" charset="2"/>
              </a:rPr>
              <a:t>u konačnici formiraju </a:t>
            </a:r>
            <a:r>
              <a:rPr lang="hr-HR" sz="2400" dirty="0" err="1">
                <a:sym typeface="Symbol" panose="05050102010706020507" pitchFamily="18" charset="2"/>
              </a:rPr>
              <a:t>ukriženi</a:t>
            </a:r>
            <a:r>
              <a:rPr lang="hr-HR" sz="2400" dirty="0">
                <a:sym typeface="Symbol" panose="05050102010706020507" pitchFamily="18" charset="2"/>
              </a:rPr>
              <a:t> uzorak sa </a:t>
            </a:r>
          </a:p>
          <a:p>
            <a:r>
              <a:rPr lang="hr-HR" sz="2400" dirty="0">
                <a:sym typeface="Symbol" panose="05050102010706020507" pitchFamily="18" charset="2"/>
              </a:rPr>
              <a:t>izmjeničnom pojavom 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 i min. </a:t>
            </a:r>
          </a:p>
          <a:p>
            <a:r>
              <a:rPr lang="hr-HR" sz="2400" dirty="0">
                <a:sym typeface="Symbol" panose="05050102010706020507" pitchFamily="18" charset="2"/>
              </a:rPr>
              <a:t>dubina uzduž zidova korita </a:t>
            </a:r>
            <a:r>
              <a:rPr lang="hr-HR" sz="2400" dirty="0" err="1">
                <a:sym typeface="Symbol" panose="05050102010706020507" pitchFamily="18" charset="2"/>
              </a:rPr>
              <a:t>brzotoka</a:t>
            </a:r>
            <a:r>
              <a:rPr lang="hr-HR" sz="2400" dirty="0">
                <a:sym typeface="Symbol" panose="05050102010706020507" pitchFamily="18" charset="2"/>
              </a:rPr>
              <a:t>.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Ukoliko je nagib dna i protok konstantan </a:t>
            </a:r>
          </a:p>
          <a:p>
            <a:r>
              <a:rPr lang="hr-HR" sz="2400" dirty="0">
                <a:sym typeface="Symbol" panose="05050102010706020507" pitchFamily="18" charset="2"/>
              </a:rPr>
              <a:t>uzduž toka, 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 i min. dubine </a:t>
            </a:r>
          </a:p>
          <a:p>
            <a:r>
              <a:rPr lang="hr-HR" sz="2400" dirty="0">
                <a:sym typeface="Symbol" panose="05050102010706020507" pitchFamily="18" charset="2"/>
              </a:rPr>
              <a:t>pojavljuju se na razmaku: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Razlika dubina </a:t>
            </a:r>
            <a:r>
              <a:rPr lang="hr-HR" sz="2400" i="1" dirty="0">
                <a:sym typeface="Symbol" panose="05050102010706020507" pitchFamily="18" charset="2"/>
              </a:rPr>
              <a:t>h</a:t>
            </a:r>
            <a:r>
              <a:rPr lang="hr-HR" sz="2400" dirty="0">
                <a:sym typeface="Symbol" panose="05050102010706020507" pitchFamily="18" charset="2"/>
              </a:rPr>
              <a:t> na mjestu 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 i min. </a:t>
            </a:r>
          </a:p>
          <a:p>
            <a:r>
              <a:rPr lang="hr-HR" sz="2400" dirty="0">
                <a:sym typeface="Symbol" panose="05050102010706020507" pitchFamily="18" charset="2"/>
              </a:rPr>
              <a:t>dubine ovisi o zakrivljenosti korita </a:t>
            </a:r>
          </a:p>
          <a:p>
            <a:r>
              <a:rPr lang="hr-HR" sz="2400" dirty="0">
                <a:sym typeface="Symbol" panose="05050102010706020507" pitchFamily="18" charset="2"/>
              </a:rPr>
              <a:t>(središnji radijus </a:t>
            </a:r>
            <a:r>
              <a:rPr lang="hr-HR" sz="2400" i="1" dirty="0" err="1">
                <a:sym typeface="Symbol" panose="05050102010706020507" pitchFamily="18" charset="2"/>
              </a:rPr>
              <a:t>r</a:t>
            </a:r>
            <a:r>
              <a:rPr lang="hr-HR" i="1" dirty="0" err="1">
                <a:sym typeface="Symbol" panose="05050102010706020507" pitchFamily="18" charset="2"/>
              </a:rPr>
              <a:t>m</a:t>
            </a:r>
            <a:r>
              <a:rPr lang="hr-HR" sz="2400" dirty="0">
                <a:sym typeface="Symbol" panose="05050102010706020507" pitchFamily="18" charset="2"/>
              </a:rPr>
              <a:t>), širini korita </a:t>
            </a:r>
            <a:r>
              <a:rPr lang="hr-HR" sz="2400" i="1" dirty="0">
                <a:sym typeface="Symbol" panose="05050102010706020507" pitchFamily="18" charset="2"/>
              </a:rPr>
              <a:t>b </a:t>
            </a:r>
            <a:r>
              <a:rPr lang="hr-HR" sz="2400" dirty="0">
                <a:sym typeface="Symbol" panose="05050102010706020507" pitchFamily="18" charset="2"/>
              </a:rPr>
              <a:t>i </a:t>
            </a:r>
          </a:p>
          <a:p>
            <a:r>
              <a:rPr lang="hr-HR" sz="2400" dirty="0">
                <a:sym typeface="Symbol" panose="05050102010706020507" pitchFamily="18" charset="2"/>
              </a:rPr>
              <a:t>„ulaznim” uvjetima toka (izraženo sa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sz="1600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) </a:t>
            </a:r>
          </a:p>
          <a:p>
            <a:r>
              <a:rPr lang="hr-HR" sz="2400" dirty="0"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2069" y="1886969"/>
            <a:ext cx="5738172" cy="392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C8B39DF-1129-45F6-B6D8-EE73D4792308}"/>
                  </a:ext>
                </a:extLst>
              </p:cNvPr>
              <p:cNvSpPr txBox="1"/>
              <p:nvPr/>
            </p:nvSpPr>
            <p:spPr>
              <a:xfrm>
                <a:off x="896234" y="3789040"/>
                <a:ext cx="3114392" cy="7186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B39DF-1129-45F6-B6D8-EE73D479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4" y="3789040"/>
                <a:ext cx="3114392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B7A26C6-60B9-4BF8-98BE-A30F5ADBABC4}"/>
                  </a:ext>
                </a:extLst>
              </p:cNvPr>
              <p:cNvSpPr txBox="1"/>
              <p:nvPr/>
            </p:nvSpPr>
            <p:spPr>
              <a:xfrm>
                <a:off x="2263890" y="6108692"/>
                <a:ext cx="2350578" cy="7493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A26C6-60B9-4BF8-98BE-A30F5ADB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90" y="6108692"/>
                <a:ext cx="2350578" cy="749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423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 panose="05050102010706020507" pitchFamily="18" charset="2"/>
              </a:rPr>
              <a:t>Ukoliko se želi smanjiti razlika dubina </a:t>
            </a:r>
            <a:r>
              <a:rPr lang="hr-HR" sz="2400" i="1" dirty="0">
                <a:sym typeface="Symbol" panose="05050102010706020507" pitchFamily="18" charset="2"/>
              </a:rPr>
              <a:t>h</a:t>
            </a:r>
            <a:r>
              <a:rPr lang="hr-HR" sz="2400" dirty="0">
                <a:sym typeface="Symbol" panose="05050102010706020507" pitchFamily="18" charset="2"/>
              </a:rPr>
              <a:t> (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.-min.) početni-ulazni dio zakrivljene dionice korita može se izvesti u formi </a:t>
            </a:r>
            <a:r>
              <a:rPr lang="hr-HR" sz="2400" dirty="0" err="1">
                <a:sym typeface="Symbol" panose="05050102010706020507" pitchFamily="18" charset="2"/>
              </a:rPr>
              <a:t>klotoide</a:t>
            </a:r>
            <a:r>
              <a:rPr lang="hr-HR" sz="2400" dirty="0">
                <a:sym typeface="Symbol" panose="05050102010706020507" pitchFamily="18" charset="2"/>
              </a:rPr>
              <a:t> ili sa većim radijusom ( </a:t>
            </a:r>
            <a:r>
              <a:rPr lang="hr-HR" sz="2400" i="1" dirty="0" err="1">
                <a:sym typeface="Symbol" panose="05050102010706020507" pitchFamily="18" charset="2"/>
              </a:rPr>
              <a:t>r</a:t>
            </a:r>
            <a:r>
              <a:rPr lang="hr-HR" i="1" dirty="0" err="1">
                <a:sym typeface="Symbol" panose="05050102010706020507" pitchFamily="18" charset="2"/>
              </a:rPr>
              <a:t>UL</a:t>
            </a:r>
            <a:r>
              <a:rPr lang="hr-HR" sz="2400" dirty="0">
                <a:sym typeface="Symbol" panose="05050102010706020507" pitchFamily="18" charset="2"/>
              </a:rPr>
              <a:t> = 2</a:t>
            </a:r>
            <a:r>
              <a:rPr lang="hr-HR" sz="2400" i="1" dirty="0">
                <a:sym typeface="Symbol" panose="05050102010706020507" pitchFamily="18" charset="2"/>
              </a:rPr>
              <a:t>r</a:t>
            </a:r>
            <a:r>
              <a:rPr lang="hr-HR" sz="2000" i="1" dirty="0">
                <a:sym typeface="Symbol" panose="05050102010706020507" pitchFamily="18" charset="2"/>
              </a:rPr>
              <a:t>m</a:t>
            </a:r>
            <a:r>
              <a:rPr lang="hr-HR" sz="2400" dirty="0">
                <a:sym typeface="Symbol" panose="05050102010706020507" pitchFamily="18" charset="2"/>
              </a:rPr>
              <a:t>) na duljini </a:t>
            </a:r>
            <a:r>
              <a:rPr lang="hr-HR" sz="2400" i="1" dirty="0">
                <a:sym typeface="Symbol" panose="05050102010706020507" pitchFamily="18" charset="2"/>
              </a:rPr>
              <a:t>L</a:t>
            </a:r>
            <a:r>
              <a:rPr lang="hr-HR" i="1" dirty="0">
                <a:sym typeface="Symbol" panose="05050102010706020507" pitchFamily="18" charset="2"/>
              </a:rPr>
              <a:t>UL</a:t>
            </a:r>
            <a:r>
              <a:rPr lang="hr-HR" sz="2400" dirty="0">
                <a:sym typeface="Symbol" panose="05050102010706020507" pitchFamily="18" charset="2"/>
              </a:rPr>
              <a:t> = </a:t>
            </a:r>
            <a:r>
              <a:rPr lang="hr-HR" sz="2400" i="1" dirty="0">
                <a:sym typeface="Symbol" panose="05050102010706020507" pitchFamily="18" charset="2"/>
              </a:rPr>
              <a:t>b Fr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.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Također se može izvesti i dno korita sa nagibom 1:</a:t>
            </a:r>
            <a:r>
              <a:rPr lang="hr-HR" sz="2400" i="1" dirty="0">
                <a:sym typeface="Symbol" panose="05050102010706020507" pitchFamily="18" charset="2"/>
              </a:rPr>
              <a:t>n</a:t>
            </a:r>
            <a:r>
              <a:rPr lang="hr-HR" sz="2400" dirty="0">
                <a:sym typeface="Symbol" panose="05050102010706020507" pitchFamily="18" charset="2"/>
              </a:rPr>
              <a:t> u poprečnom smjeru: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Povećanje poprečnog nagiba dna od </a:t>
            </a:r>
            <a:r>
              <a:rPr lang="hr-HR" sz="2400" i="1" dirty="0">
                <a:sym typeface="Symbol" panose="05050102010706020507" pitchFamily="18" charset="2"/>
              </a:rPr>
              <a:t>n</a:t>
            </a:r>
            <a:r>
              <a:rPr lang="hr-HR" sz="2400" dirty="0">
                <a:sym typeface="Symbol" panose="05050102010706020507" pitchFamily="18" charset="2"/>
              </a:rPr>
              <a:t> = 0 na početku-ulazu do konačnog poprečnog nagiba dna </a:t>
            </a:r>
            <a:r>
              <a:rPr lang="hr-HR" sz="2400" i="1" dirty="0">
                <a:sym typeface="Symbol" panose="05050102010706020507" pitchFamily="18" charset="2"/>
              </a:rPr>
              <a:t>n</a:t>
            </a:r>
            <a:r>
              <a:rPr lang="hr-HR" sz="2400" dirty="0">
                <a:sym typeface="Symbol" panose="05050102010706020507" pitchFamily="18" charset="2"/>
              </a:rPr>
              <a:t> izvodi se na duljini 2</a:t>
            </a:r>
            <a:r>
              <a:rPr lang="hr-HR" sz="2400" i="1" dirty="0">
                <a:sym typeface="Symbol" panose="05050102010706020507" pitchFamily="18" charset="2"/>
              </a:rPr>
              <a:t>L</a:t>
            </a:r>
            <a:r>
              <a:rPr lang="hr-HR" i="1" dirty="0">
                <a:sym typeface="Symbol" panose="05050102010706020507" pitchFamily="18" charset="2"/>
              </a:rPr>
              <a:t>UL</a:t>
            </a:r>
            <a:r>
              <a:rPr lang="hr-HR" sz="2400" dirty="0">
                <a:sym typeface="Symbol" panose="05050102010706020507" pitchFamily="18" charset="2"/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A92272E-FE5E-4699-950C-79A156DDA70B}"/>
                  </a:ext>
                </a:extLst>
              </p:cNvPr>
              <p:cNvSpPr txBox="1"/>
              <p:nvPr/>
            </p:nvSpPr>
            <p:spPr>
              <a:xfrm>
                <a:off x="2843808" y="2469725"/>
                <a:ext cx="2350578" cy="7938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2272E-FE5E-4699-950C-79A156DD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469725"/>
                <a:ext cx="2350578" cy="793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43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Za proračun srednje brzine strujanja u poprečnom presjeku koristi se </a:t>
            </a:r>
            <a:r>
              <a:rPr lang="hr-HR" sz="2400" dirty="0" err="1"/>
              <a:t>Manningova</a:t>
            </a:r>
            <a:r>
              <a:rPr lang="hr-HR" sz="2400" dirty="0"/>
              <a:t> jednadžba (vrijedi i za nejednoliko strujanje):</a:t>
            </a: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                                                    (</a:t>
            </a:r>
            <a:r>
              <a:rPr lang="hr-HR" sz="2400" i="1" dirty="0">
                <a:sym typeface="Symbol"/>
              </a:rPr>
              <a:t>n</a:t>
            </a:r>
            <a:r>
              <a:rPr lang="hr-HR" sz="2400" dirty="0">
                <a:sym typeface="Symbol"/>
              </a:rPr>
              <a:t> – empirički </a:t>
            </a:r>
            <a:r>
              <a:rPr lang="hr-HR" sz="2400" dirty="0" err="1">
                <a:sym typeface="Symbol"/>
              </a:rPr>
              <a:t>Manningov</a:t>
            </a:r>
            <a:r>
              <a:rPr lang="hr-HR" sz="2400" dirty="0">
                <a:sym typeface="Symbol"/>
              </a:rPr>
              <a:t> koeficijent)</a:t>
            </a: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U slučaju jednolikog – normalnog strujanja (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= I</a:t>
            </a:r>
            <a:r>
              <a:rPr lang="hr-HR" i="1" dirty="0"/>
              <a:t>PL</a:t>
            </a:r>
            <a:r>
              <a:rPr lang="hr-HR" sz="2400" i="1" dirty="0"/>
              <a:t> = I</a:t>
            </a:r>
            <a:r>
              <a:rPr lang="hr-HR" sz="2400" dirty="0"/>
              <a:t>) umjesto </a:t>
            </a:r>
            <a:r>
              <a:rPr lang="hr-HR" sz="2400" i="1" dirty="0"/>
              <a:t>I</a:t>
            </a:r>
            <a:r>
              <a:rPr lang="hr-HR" dirty="0"/>
              <a:t>EL</a:t>
            </a:r>
            <a:r>
              <a:rPr lang="hr-HR" sz="2400" dirty="0"/>
              <a:t> može se koristiti i nagib dna kanala </a:t>
            </a:r>
            <a:r>
              <a:rPr lang="hr-HR" sz="2400" i="1" dirty="0"/>
              <a:t>I</a:t>
            </a:r>
            <a:r>
              <a:rPr lang="hr-HR" sz="2400" dirty="0"/>
              <a:t>.</a:t>
            </a:r>
            <a:r>
              <a:rPr lang="hr-HR" sz="2400" b="1" i="1" dirty="0"/>
              <a:t> </a:t>
            </a:r>
          </a:p>
          <a:p>
            <a:endParaRPr lang="hr-HR" sz="2400" b="1" i="1" dirty="0">
              <a:sym typeface="Symbol"/>
            </a:endParaRPr>
          </a:p>
          <a:p>
            <a:r>
              <a:rPr lang="hr-HR" sz="2400" dirty="0">
                <a:sym typeface="Symbol"/>
              </a:rPr>
              <a:t>Raspodjela viskoznih naprezanja po vertikali (za dno </a:t>
            </a:r>
            <a:r>
              <a:rPr lang="hr-HR" sz="2400" i="1" dirty="0">
                <a:sym typeface="Symbol"/>
              </a:rPr>
              <a:t>z</a:t>
            </a:r>
            <a:r>
              <a:rPr lang="hr-HR" sz="2400" b="1" i="1" dirty="0">
                <a:sym typeface="Symbol"/>
              </a:rPr>
              <a:t> </a:t>
            </a:r>
            <a:r>
              <a:rPr lang="hr-HR" sz="2400" i="1" dirty="0">
                <a:sym typeface="Symbol"/>
              </a:rPr>
              <a:t>= 0    = </a:t>
            </a:r>
            <a:r>
              <a:rPr lang="hr-HR" sz="2400" i="1" dirty="0" err="1">
                <a:sym typeface="Symbol"/>
              </a:rPr>
              <a:t>gRI</a:t>
            </a:r>
            <a:r>
              <a:rPr lang="hr-HR" i="1" dirty="0" err="1">
                <a:sym typeface="Symbol"/>
              </a:rPr>
              <a:t>EL</a:t>
            </a:r>
            <a:r>
              <a:rPr lang="hr-HR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). Napomena: vrijedi i za turbulentno i </a:t>
            </a:r>
            <a:r>
              <a:rPr lang="hr-HR" sz="2400" dirty="0" err="1">
                <a:sym typeface="Symbol"/>
              </a:rPr>
              <a:t>laminarno</a:t>
            </a:r>
            <a:r>
              <a:rPr lang="hr-HR" sz="2400" dirty="0">
                <a:sym typeface="Symbol"/>
              </a:rPr>
              <a:t> strujanje)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18" y="4305514"/>
            <a:ext cx="4140969" cy="25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160240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𝐸𝐿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160240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644008" y="5273114"/>
                <a:ext cx="4032448" cy="6172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𝑔h𝐼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273114"/>
                <a:ext cx="4032448" cy="617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38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</a:t>
            </a:r>
            <a:r>
              <a:rPr lang="hr-HR" sz="2400" b="1" i="1" dirty="0" err="1"/>
              <a:t>laminarnom</a:t>
            </a:r>
            <a:r>
              <a:rPr lang="hr-HR" sz="2400" dirty="0"/>
              <a:t> strujanju raspodjela posmičnih naprezanja po vertikali je izražena </a:t>
            </a:r>
            <a:r>
              <a:rPr lang="hr-HR" sz="2400" dirty="0" err="1"/>
              <a:t>Newtonovim</a:t>
            </a:r>
            <a:r>
              <a:rPr lang="hr-HR" sz="2400" dirty="0"/>
              <a:t> </a:t>
            </a:r>
            <a:r>
              <a:rPr lang="hr-HR" sz="2400" dirty="0" smtClean="0"/>
              <a:t>konstitutivnim </a:t>
            </a:r>
            <a:r>
              <a:rPr lang="hr-HR" sz="2400" dirty="0"/>
              <a:t>zakonom, temeljem kojeg se nakon integracije (uz rubni uvjet </a:t>
            </a:r>
            <a:r>
              <a:rPr lang="hr-HR" sz="2400" i="1" dirty="0"/>
              <a:t>v</a:t>
            </a:r>
            <a:r>
              <a:rPr lang="hr-HR" sz="2400" dirty="0"/>
              <a:t>(0)= 0) dobiva parabolična raspodjela brzina po vertikali vodnog stupca: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Darcy</a:t>
            </a:r>
            <a:r>
              <a:rPr lang="hr-HR" sz="2400" dirty="0"/>
              <a:t>-</a:t>
            </a:r>
            <a:r>
              <a:rPr lang="hr-HR" sz="2400" dirty="0" err="1"/>
              <a:t>Weisbachov</a:t>
            </a:r>
            <a:r>
              <a:rPr lang="hr-HR" sz="2400" dirty="0"/>
              <a:t> koeficijent otpora trenja iznosi (za širinu kanala </a:t>
            </a:r>
            <a:r>
              <a:rPr lang="hr-HR" sz="2400" i="1" dirty="0"/>
              <a:t>b</a:t>
            </a:r>
            <a:r>
              <a:rPr lang="hr-HR" sz="2400" i="1" dirty="0">
                <a:sym typeface="Symbol"/>
              </a:rPr>
              <a:t> </a:t>
            </a:r>
            <a:r>
              <a:rPr lang="hr-HR" sz="2400" dirty="0">
                <a:sym typeface="Symbol"/>
              </a:rPr>
              <a:t>vrijedi</a:t>
            </a:r>
            <a:r>
              <a:rPr lang="hr-HR" sz="2400" i="1" dirty="0">
                <a:sym typeface="Symbol"/>
              </a:rPr>
              <a:t> D = 4h</a:t>
            </a:r>
            <a:r>
              <a:rPr lang="hr-HR" sz="2400" dirty="0">
                <a:sym typeface="Symbol"/>
              </a:rPr>
              <a:t>)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000" dirty="0"/>
          </a:p>
          <a:p>
            <a:r>
              <a:rPr lang="hr-HR" sz="2400" dirty="0"/>
              <a:t>Napomena: </a:t>
            </a:r>
            <a:r>
              <a:rPr lang="hr-HR" sz="2400" dirty="0" err="1"/>
              <a:t>Coriollisov</a:t>
            </a:r>
            <a:r>
              <a:rPr lang="hr-HR" sz="2400" dirty="0"/>
              <a:t> koeficijent korekcije za član kinetičke energije u </a:t>
            </a:r>
            <a:r>
              <a:rPr lang="hr-HR" sz="2400" dirty="0" err="1"/>
              <a:t>laminarnom</a:t>
            </a:r>
            <a:r>
              <a:rPr lang="hr-HR" sz="2400" dirty="0"/>
              <a:t> strujanju je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dirty="0">
                <a:sym typeface="Symbol"/>
              </a:rPr>
              <a:t> = 1,54 te ga treba uzeti u obzir.</a:t>
            </a:r>
            <a:r>
              <a:rPr lang="hr-HR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38065" y="2350983"/>
                <a:ext cx="2016224" cy="6785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𝜂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5" y="2350983"/>
                <a:ext cx="2016224" cy="678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710418" y="2338898"/>
                <a:ext cx="2498604" cy="730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18" y="2338898"/>
                <a:ext cx="2498604" cy="730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131839" y="3284984"/>
                <a:ext cx="3168353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9" y="3284984"/>
                <a:ext cx="3168353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13887" y="2457710"/>
                <a:ext cx="172106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𝜚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87" y="2457710"/>
                <a:ext cx="1721060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039726" y="2522664"/>
                <a:ext cx="1721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26" y="2522664"/>
                <a:ext cx="172106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513571" y="5020118"/>
                <a:ext cx="2016224" cy="697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𝜈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𝑣h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96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71" y="5020118"/>
                <a:ext cx="2016224" cy="6971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004931" y="5013176"/>
                <a:ext cx="1325064" cy="6676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31" y="5013176"/>
                <a:ext cx="1325064" cy="667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6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</a:t>
            </a:r>
            <a:r>
              <a:rPr lang="hr-HR" sz="2400" b="1" i="1" dirty="0"/>
              <a:t>turbulentnom</a:t>
            </a:r>
            <a:r>
              <a:rPr lang="hr-HR" sz="2400" dirty="0"/>
              <a:t> strujanju raspodjela posmičnih naprezanja po vertikali se izvodi iz </a:t>
            </a:r>
            <a:r>
              <a:rPr lang="hr-HR" sz="2400" dirty="0" err="1"/>
              <a:t>Prandtlovog</a:t>
            </a:r>
            <a:r>
              <a:rPr lang="hr-HR" sz="2400" dirty="0"/>
              <a:t> modela turbulencije, a čime se dobiva zakon raspodjele brzine po vertikali vodnog stupca(</a:t>
            </a:r>
            <a:r>
              <a:rPr lang="hr-HR" sz="2400" i="1" dirty="0">
                <a:sym typeface="Symbol"/>
              </a:rPr>
              <a:t></a:t>
            </a:r>
            <a:r>
              <a:rPr lang="hr-HR" sz="2400" dirty="0">
                <a:sym typeface="Symbol"/>
              </a:rPr>
              <a:t> = 0,4 </a:t>
            </a:r>
            <a:r>
              <a:rPr lang="hr-HR" sz="2400" dirty="0" err="1">
                <a:sym typeface="Symbol"/>
              </a:rPr>
              <a:t>von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 err="1">
                <a:sym typeface="Symbol"/>
              </a:rPr>
              <a:t>Karmanova</a:t>
            </a:r>
            <a:r>
              <a:rPr lang="hr-HR" sz="2400" dirty="0">
                <a:sym typeface="Symbol"/>
              </a:rPr>
              <a:t> konstanta)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b="1" i="1" dirty="0"/>
              <a:t>glatka korita </a:t>
            </a:r>
            <a:r>
              <a:rPr lang="hr-HR" sz="2400" dirty="0"/>
              <a:t>nakon integracije dobiva se:</a:t>
            </a:r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b="1" i="1" dirty="0"/>
              <a:t>hrapava korita </a:t>
            </a:r>
            <a:r>
              <a:rPr lang="hr-HR" sz="2400" dirty="0"/>
              <a:t>nakon integracije dobiva se:</a:t>
            </a:r>
          </a:p>
          <a:p>
            <a:endParaRPr lang="hr-HR" sz="2400" dirty="0"/>
          </a:p>
          <a:p>
            <a:r>
              <a:rPr lang="hr-HR" sz="2400" dirty="0" err="1"/>
              <a:t>Darcy</a:t>
            </a:r>
            <a:r>
              <a:rPr lang="hr-HR" sz="2400" dirty="0"/>
              <a:t>-</a:t>
            </a:r>
            <a:r>
              <a:rPr lang="hr-HR" sz="2400" dirty="0" err="1"/>
              <a:t>Weisbachov</a:t>
            </a:r>
            <a:r>
              <a:rPr lang="hr-HR" sz="2400" dirty="0"/>
              <a:t> koeficijent otpora trenja za glatka i hrapava korita iznosi (za širinu kanala </a:t>
            </a:r>
            <a:r>
              <a:rPr lang="hr-HR" sz="2400" i="1" dirty="0"/>
              <a:t>b</a:t>
            </a:r>
            <a:r>
              <a:rPr lang="hr-HR" sz="2400" i="1" dirty="0">
                <a:sym typeface="Symbol"/>
              </a:rPr>
              <a:t> </a:t>
            </a:r>
            <a:r>
              <a:rPr lang="hr-HR" sz="2400" dirty="0">
                <a:sym typeface="Symbol"/>
              </a:rPr>
              <a:t>vrijedi</a:t>
            </a:r>
            <a:r>
              <a:rPr lang="hr-HR" sz="2400" i="1" dirty="0">
                <a:sym typeface="Symbol"/>
              </a:rPr>
              <a:t> D = 4h</a:t>
            </a:r>
            <a:r>
              <a:rPr lang="hr-HR" sz="2400" dirty="0">
                <a:sym typeface="Symbol"/>
              </a:rPr>
              <a:t>)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i="1" dirty="0"/>
              <a:t>k</a:t>
            </a:r>
            <a:r>
              <a:rPr lang="hr-HR" sz="2400" dirty="0"/>
              <a:t> – apsolutna hrapavost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55576" y="2221771"/>
                <a:ext cx="2947789" cy="7186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21771"/>
                <a:ext cx="2947789" cy="718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888594" y="2376313"/>
                <a:ext cx="172106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𝜚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94" y="2376313"/>
                <a:ext cx="172106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454812" y="2441267"/>
                <a:ext cx="1721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12" y="2441267"/>
                <a:ext cx="172106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144083" y="3030997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+5,5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83" y="3030997"/>
                <a:ext cx="2583904" cy="7288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29523" y="3740381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+8,5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23" y="3740381"/>
                <a:ext cx="2583904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560262" y="5498759"/>
                <a:ext cx="2271802" cy="7280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3,41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𝑅𝑒</m:t>
                          </m:r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262" y="5498759"/>
                <a:ext cx="2271802" cy="728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183010" y="5485486"/>
                <a:ext cx="2271802" cy="7546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2,76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10" y="5485486"/>
                <a:ext cx="2271802" cy="754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020272" y="5498759"/>
                <a:ext cx="1325064" cy="6676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498759"/>
                <a:ext cx="1325064" cy="667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47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Kod proračuna </a:t>
            </a:r>
            <a:r>
              <a:rPr lang="hr-HR" sz="2400" b="1" i="1" dirty="0"/>
              <a:t>složenih </a:t>
            </a:r>
            <a:r>
              <a:rPr lang="hr-HR" sz="2400" dirty="0"/>
              <a:t> </a:t>
            </a:r>
            <a:r>
              <a:rPr lang="hr-HR" sz="2400" dirty="0" err="1"/>
              <a:t>proticajnih</a:t>
            </a:r>
            <a:r>
              <a:rPr lang="hr-HR" sz="2400" dirty="0"/>
              <a:t> presjeka može se koristiti sljedeća aproksimacija (usvojena pretpostavka da je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dirty="0"/>
              <a:t> jednak za sve dijelove):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Za procjenu „</a:t>
            </a:r>
            <a:r>
              <a:rPr lang="hr-HR" sz="2400" i="1" dirty="0"/>
              <a:t>n</a:t>
            </a:r>
            <a:r>
              <a:rPr lang="hr-HR" sz="2400" dirty="0"/>
              <a:t>”</a:t>
            </a:r>
            <a:r>
              <a:rPr lang="hr-HR" sz="2400" i="1" dirty="0"/>
              <a:t> </a:t>
            </a:r>
            <a:r>
              <a:rPr lang="hr-HR" sz="2400" dirty="0"/>
              <a:t>i „</a:t>
            </a:r>
            <a:r>
              <a:rPr lang="hr-HR" sz="2400" i="1" dirty="0">
                <a:sym typeface="Symbol"/>
              </a:rPr>
              <a:t></a:t>
            </a:r>
            <a:r>
              <a:rPr lang="hr-HR" sz="2400" dirty="0">
                <a:sym typeface="Symbol"/>
              </a:rPr>
              <a:t>”</a:t>
            </a:r>
            <a:r>
              <a:rPr lang="hr-HR" sz="2400" dirty="0"/>
              <a:t> po segmentima </a:t>
            </a:r>
            <a:r>
              <a:rPr lang="hr-HR" sz="2400" dirty="0" err="1"/>
              <a:t>omočenog</a:t>
            </a:r>
            <a:r>
              <a:rPr lang="hr-HR" sz="2400" dirty="0"/>
              <a:t> opsega (npr. u </a:t>
            </a:r>
            <a:r>
              <a:rPr lang="hr-HR" sz="2400" b="1" i="1" dirty="0"/>
              <a:t>laboratorijskim</a:t>
            </a:r>
            <a:r>
              <a:rPr lang="hr-HR" sz="2400" dirty="0"/>
              <a:t> </a:t>
            </a:r>
            <a:r>
              <a:rPr lang="hr-HR" sz="2400" b="1" i="1" dirty="0"/>
              <a:t>kanalima</a:t>
            </a:r>
            <a:r>
              <a:rPr lang="hr-HR" sz="2400" dirty="0"/>
              <a:t> vertikalne stjenke su glatke – od stakla, a dno je hrapavo </a:t>
            </a:r>
            <a:r>
              <a:rPr lang="hr-HR" sz="2400" dirty="0">
                <a:sym typeface="Symbol"/>
              </a:rPr>
              <a:t> </a:t>
            </a:r>
            <a:r>
              <a:rPr lang="hr-HR" sz="1600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&gt;&gt; </a:t>
            </a:r>
            <a:r>
              <a:rPr lang="hr-HR" sz="1600" dirty="0">
                <a:sym typeface="Symbol"/>
              </a:rPr>
              <a:t>S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/>
              <a:t>) može se koristiti obrazac:</a:t>
            </a:r>
          </a:p>
          <a:p>
            <a:endParaRPr lang="hr-H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420" y="-2162144"/>
            <a:ext cx="1296144" cy="87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2982"/>
          <a:stretch/>
        </p:blipFill>
        <p:spPr bwMode="auto">
          <a:xfrm rot="5400000">
            <a:off x="585404" y="4570271"/>
            <a:ext cx="1916833" cy="26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62038" y="2821408"/>
                <a:ext cx="1529642" cy="837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" y="2821408"/>
                <a:ext cx="1529642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979712" y="3048593"/>
                <a:ext cx="131361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048593"/>
                <a:ext cx="131361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851920" y="2878987"/>
                <a:ext cx="2215769" cy="722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2/3</m:t>
                          </m:r>
                        </m:sup>
                      </m:sSubSup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78987"/>
                <a:ext cx="2215769" cy="722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944281" y="3048593"/>
                <a:ext cx="152964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81" y="3048593"/>
                <a:ext cx="152964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738221" y="4842077"/>
                <a:ext cx="3996871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+2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21" y="4842077"/>
                <a:ext cx="3996871" cy="676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620680" y="5677816"/>
                <a:ext cx="2115976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80" y="5677816"/>
                <a:ext cx="2115976" cy="411651"/>
              </a:xfrm>
              <a:prstGeom prst="rect">
                <a:avLst/>
              </a:prstGeom>
              <a:blipFill rotWithShape="1">
                <a:blip r:embed="rId9"/>
                <a:stretch>
                  <a:fillRect b="-13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799622" y="5665636"/>
                <a:ext cx="2282300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hr-HR" sz="2000" dirty="0">
                    <a:ea typeface="Cambria Math"/>
                  </a:rPr>
                  <a:t>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=120 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1/3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22" y="5665636"/>
                <a:ext cx="2282300" cy="411651"/>
              </a:xfrm>
              <a:prstGeom prst="rect">
                <a:avLst/>
              </a:prstGeom>
              <a:blipFill rotWithShape="1">
                <a:blip r:embed="rId10"/>
                <a:stretch>
                  <a:fillRect l="-2667" t="-4412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738221" y="6089467"/>
                <a:ext cx="2058426" cy="7054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21" y="6089467"/>
                <a:ext cx="2058426" cy="7054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872512" y="6340442"/>
                <a:ext cx="1673180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𝜚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𝑔𝐼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512" y="6340442"/>
                <a:ext cx="1673180" cy="411651"/>
              </a:xfrm>
              <a:prstGeom prst="rect">
                <a:avLst/>
              </a:prstGeom>
              <a:blipFill rotWithShape="1">
                <a:blip r:embed="rId12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1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Bilo koji stacionarni protok </a:t>
            </a:r>
            <a:r>
              <a:rPr lang="hr-HR" sz="2400" i="1" dirty="0"/>
              <a:t>Q</a:t>
            </a:r>
            <a:r>
              <a:rPr lang="hr-HR" sz="2400" dirty="0"/>
              <a:t> kroz proizvoljni </a:t>
            </a:r>
            <a:r>
              <a:rPr lang="hr-HR" sz="2400" dirty="0" err="1"/>
              <a:t>proticajni</a:t>
            </a:r>
            <a:r>
              <a:rPr lang="hr-HR" sz="2400" dirty="0"/>
              <a:t> presjek </a:t>
            </a:r>
            <a:r>
              <a:rPr lang="hr-HR" sz="2400" i="1" dirty="0"/>
              <a:t>A, </a:t>
            </a:r>
            <a:r>
              <a:rPr lang="hr-HR" sz="2400" dirty="0"/>
              <a:t>u kojem se pojavljuje dubina </a:t>
            </a:r>
            <a:r>
              <a:rPr lang="hr-HR" sz="2400" i="1" dirty="0"/>
              <a:t>h</a:t>
            </a:r>
            <a:r>
              <a:rPr lang="hr-HR" sz="2400" dirty="0"/>
              <a:t>, ima odgovarajuću specifičnu energiju poprečnog presjeka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, neovisno o tome da li je strujanje jednoliko ili nejednoliko.</a:t>
            </a:r>
          </a:p>
          <a:p>
            <a:endParaRPr lang="hr-HR" sz="1200" dirty="0"/>
          </a:p>
          <a:p>
            <a:r>
              <a:rPr lang="hr-HR" sz="2400" dirty="0"/>
              <a:t>Određivanje funkcijskih odnosa </a:t>
            </a:r>
            <a:r>
              <a:rPr lang="hr-HR" sz="2400" i="1" dirty="0"/>
              <a:t>h</a:t>
            </a:r>
            <a:r>
              <a:rPr lang="hr-HR" sz="2400" dirty="0"/>
              <a:t> = </a:t>
            </a:r>
            <a:r>
              <a:rPr lang="hr-HR" sz="2400" i="1" dirty="0"/>
              <a:t>f</a:t>
            </a:r>
            <a:r>
              <a:rPr lang="hr-HR" sz="2400" dirty="0"/>
              <a:t>(</a:t>
            </a:r>
            <a:r>
              <a:rPr lang="hr-HR" sz="2400" i="1" dirty="0"/>
              <a:t>Q</a:t>
            </a:r>
            <a:r>
              <a:rPr lang="hr-HR" sz="2400" dirty="0"/>
              <a:t>,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) predmet su </a:t>
            </a:r>
            <a:r>
              <a:rPr lang="hr-HR" sz="2400" b="1" i="1" dirty="0"/>
              <a:t>teorije kritične dubine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slučaj </a:t>
            </a:r>
            <a:r>
              <a:rPr lang="hr-HR" sz="2400" i="1" dirty="0"/>
              <a:t>Q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 odnos se svodi na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 = </a:t>
            </a:r>
            <a:r>
              <a:rPr lang="hr-HR" sz="2400" i="1" dirty="0"/>
              <a:t>f</a:t>
            </a:r>
            <a:r>
              <a:rPr lang="hr-HR" sz="2400" dirty="0"/>
              <a:t>(</a:t>
            </a:r>
            <a:r>
              <a:rPr lang="hr-HR" sz="2400" i="1" dirty="0"/>
              <a:t>h</a:t>
            </a:r>
            <a:r>
              <a:rPr lang="hr-HR" sz="2400" dirty="0"/>
              <a:t>).</a:t>
            </a:r>
          </a:p>
          <a:p>
            <a:endParaRPr lang="hr-HR" sz="1200" dirty="0"/>
          </a:p>
          <a:p>
            <a:r>
              <a:rPr lang="hr-HR" sz="2400" dirty="0"/>
              <a:t>Obzirom da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>
                <a:sym typeface="Symbol"/>
              </a:rPr>
              <a:t></a:t>
            </a:r>
            <a:r>
              <a:rPr lang="hr-HR" sz="2400" i="1" dirty="0" err="1">
                <a:sym typeface="Symbol"/>
              </a:rPr>
              <a:t>hcos</a:t>
            </a:r>
            <a:r>
              <a:rPr lang="hr-HR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 kada </a:t>
            </a:r>
            <a:r>
              <a:rPr lang="hr-HR" sz="2400" i="1" dirty="0">
                <a:sym typeface="Symbol"/>
              </a:rPr>
              <a:t>h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A</a:t>
            </a:r>
            <a:r>
              <a:rPr lang="hr-HR" sz="2400" dirty="0">
                <a:sym typeface="Symbol"/>
              </a:rPr>
              <a:t>, te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>
                <a:sym typeface="Symbol"/>
              </a:rPr>
              <a:t></a:t>
            </a:r>
            <a:r>
              <a:rPr lang="hr-HR" sz="2400" i="1" dirty="0">
                <a:sym typeface="Symbol"/>
              </a:rPr>
              <a:t> </a:t>
            </a:r>
            <a:r>
              <a:rPr lang="hr-HR" sz="2400" dirty="0">
                <a:sym typeface="Symbol"/>
              </a:rPr>
              <a:t> kada </a:t>
            </a:r>
            <a:r>
              <a:rPr lang="hr-HR" sz="2400" i="1" dirty="0">
                <a:sym typeface="Symbol"/>
              </a:rPr>
              <a:t>h0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A0</a:t>
            </a:r>
            <a:r>
              <a:rPr lang="hr-HR" sz="2400" dirty="0">
                <a:sym typeface="Symbol"/>
              </a:rPr>
              <a:t>, izvjesno </a:t>
            </a:r>
            <a:r>
              <a:rPr lang="hr-HR" sz="2400" dirty="0"/>
              <a:t>postoji i minimalna vrijednost </a:t>
            </a:r>
            <a:r>
              <a:rPr lang="hr-HR" sz="2400" i="1" dirty="0"/>
              <a:t>E</a:t>
            </a:r>
            <a:r>
              <a:rPr lang="hr-HR" sz="1600" i="1" dirty="0"/>
              <a:t>0min </a:t>
            </a:r>
            <a:r>
              <a:rPr lang="hr-HR" sz="2400" dirty="0"/>
              <a:t> koja se dobiva iz uvjeta</a:t>
            </a:r>
          </a:p>
          <a:p>
            <a:r>
              <a:rPr lang="hr-HR" sz="2400" dirty="0"/>
              <a:t>d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/</a:t>
            </a:r>
            <a:r>
              <a:rPr lang="hr-HR" sz="2400" dirty="0" err="1"/>
              <a:t>d</a:t>
            </a:r>
            <a:r>
              <a:rPr lang="hr-HR" sz="2400" i="1" dirty="0" err="1"/>
              <a:t>h</a:t>
            </a:r>
            <a:r>
              <a:rPr lang="hr-HR" sz="2400" dirty="0"/>
              <a:t> = 0. </a:t>
            </a:r>
          </a:p>
          <a:p>
            <a:endParaRPr lang="hr-H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4"/>
          <a:stretch/>
        </p:blipFill>
        <p:spPr bwMode="auto">
          <a:xfrm rot="5400000">
            <a:off x="6428998" y="4098030"/>
            <a:ext cx="1778396" cy="36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280444" y="2640728"/>
                <a:ext cx="2952328" cy="764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44" y="2640728"/>
                <a:ext cx="2952328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763688" y="2688723"/>
                <a:ext cx="2016224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88723"/>
                <a:ext cx="2016224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450532" y="4897093"/>
                <a:ext cx="2658760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32" y="4897093"/>
                <a:ext cx="2658760" cy="763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23528" y="5650851"/>
                <a:ext cx="17946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𝑑h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50851"/>
                <a:ext cx="179466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651718" y="5677257"/>
                <a:ext cx="283436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𝑘𝑜𝑛𝑠𝑡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18" y="5677257"/>
                <a:ext cx="283436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915816" y="6075660"/>
                <a:ext cx="208823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6075660"/>
                <a:ext cx="2088232" cy="763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05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Dubina na kojoj se ostvaruje </a:t>
            </a:r>
            <a:r>
              <a:rPr lang="hr-HR" sz="2400" i="1" dirty="0"/>
              <a:t>E</a:t>
            </a:r>
            <a:r>
              <a:rPr lang="hr-HR" sz="1600" i="1" dirty="0"/>
              <a:t>0min </a:t>
            </a:r>
            <a:r>
              <a:rPr lang="hr-HR" sz="2400" dirty="0"/>
              <a:t> naziva se kritična dubina 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 a pripadna srednja brzina u </a:t>
            </a:r>
            <a:r>
              <a:rPr lang="hr-HR" sz="2400" dirty="0" err="1"/>
              <a:t>proticajnom</a:t>
            </a:r>
            <a:r>
              <a:rPr lang="hr-HR" sz="2400" dirty="0"/>
              <a:t> presjeku kritična brzina </a:t>
            </a:r>
            <a:r>
              <a:rPr lang="hr-HR" sz="2400" b="1" i="1" dirty="0" err="1"/>
              <a:t>v</a:t>
            </a:r>
            <a:r>
              <a:rPr lang="hr-HR" sz="1600" b="1" i="1" dirty="0" err="1"/>
              <a:t>KR</a:t>
            </a:r>
            <a:endParaRPr lang="hr-HR" sz="1600" b="1" i="1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i="1" dirty="0"/>
              <a:t>Q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 može se konstruirati dijagram specifične energije poprečnog presjeka sa tri režima strujanja (mirno- </a:t>
            </a:r>
            <a:r>
              <a:rPr lang="hr-HR" sz="2400" i="1" dirty="0"/>
              <a:t>h</a:t>
            </a:r>
            <a:r>
              <a:rPr lang="hr-HR" sz="2400" dirty="0"/>
              <a:t>&gt;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, kritično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 i silovito </a:t>
            </a:r>
            <a:r>
              <a:rPr lang="hr-HR" sz="2400" i="1" dirty="0"/>
              <a:t>h</a:t>
            </a:r>
            <a:r>
              <a:rPr lang="hr-HR" sz="2400" dirty="0"/>
              <a:t>&lt;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).</a:t>
            </a:r>
            <a:r>
              <a:rPr lang="hr-HR" sz="1600" b="1" i="1" dirty="0"/>
              <a:t> </a:t>
            </a:r>
            <a:r>
              <a:rPr lang="hr-HR" sz="2400" dirty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5176"/>
          <a:stretch/>
        </p:blipFill>
        <p:spPr bwMode="auto">
          <a:xfrm rot="5400000">
            <a:off x="3022970" y="2753021"/>
            <a:ext cx="345809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699792" y="1340768"/>
                <a:ext cx="3600400" cy="9153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𝑘𝑟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func>
                        <m:func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340768"/>
                <a:ext cx="3600400" cy="915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66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5341</Words>
  <Application>Microsoft Office PowerPoint</Application>
  <PresentationFormat>On-screen Show (4:3)</PresentationFormat>
  <Paragraphs>459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Mala predavaona</cp:lastModifiedBy>
  <cp:revision>519</cp:revision>
  <cp:lastPrinted>2023-10-09T12:30:45Z</cp:lastPrinted>
  <dcterms:created xsi:type="dcterms:W3CDTF">2012-07-09T06:12:43Z</dcterms:created>
  <dcterms:modified xsi:type="dcterms:W3CDTF">2023-10-10T15:07:33Z</dcterms:modified>
</cp:coreProperties>
</file>