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31" r:id="rId5"/>
    <p:sldId id="334" r:id="rId6"/>
    <p:sldId id="332" r:id="rId7"/>
    <p:sldId id="335" r:id="rId8"/>
    <p:sldId id="336" r:id="rId9"/>
    <p:sldId id="337" r:id="rId10"/>
    <p:sldId id="314" r:id="rId11"/>
    <p:sldId id="339" r:id="rId12"/>
    <p:sldId id="315" r:id="rId13"/>
    <p:sldId id="325" r:id="rId14"/>
    <p:sldId id="326" r:id="rId15"/>
    <p:sldId id="327" r:id="rId16"/>
    <p:sldId id="290" r:id="rId17"/>
    <p:sldId id="340" r:id="rId18"/>
    <p:sldId id="342" r:id="rId19"/>
    <p:sldId id="343" r:id="rId20"/>
    <p:sldId id="344" r:id="rId21"/>
    <p:sldId id="345" r:id="rId22"/>
    <p:sldId id="346" r:id="rId23"/>
    <p:sldId id="347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58" autoAdjust="0"/>
  </p:normalViewPr>
  <p:slideViewPr>
    <p:cSldViewPr>
      <p:cViewPr varScale="1">
        <p:scale>
          <a:sx n="115" d="100"/>
          <a:sy n="115" d="100"/>
        </p:scale>
        <p:origin x="-16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24.10.2023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 ovisnosti o razini donje vode mogu biti slobodni i potopljeni.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Jednadžba prelijevanja za slobodne preljeve: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Za </a:t>
            </a:r>
            <a:r>
              <a:rPr lang="hr-HR" sz="2400" dirty="0" err="1">
                <a:solidFill>
                  <a:srgbClr val="FF0000"/>
                </a:solidFill>
                <a:sym typeface="Symbol"/>
              </a:rPr>
              <a:t>oštrobridni</a:t>
            </a:r>
            <a:r>
              <a:rPr lang="hr-HR" sz="2400" dirty="0">
                <a:solidFill>
                  <a:srgbClr val="FF0000"/>
                </a:solidFill>
                <a:sym typeface="Symbol"/>
              </a:rPr>
              <a:t> preljev:</a:t>
            </a:r>
          </a:p>
          <a:p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7062" y="-1372026"/>
            <a:ext cx="185385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925" y="2089654"/>
            <a:ext cx="3212976" cy="632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012160" y="2816203"/>
                <a:ext cx="2805292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16203"/>
                <a:ext cx="2805292" cy="6950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0" y="5134696"/>
                <a:ext cx="2344080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4696"/>
                <a:ext cx="234408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-20806" y="5805264"/>
                <a:ext cx="2885557" cy="6767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0,6035+0,0813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06" y="5805264"/>
                <a:ext cx="2885557" cy="6767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217" y="6447568"/>
                <a:ext cx="2232158" cy="4237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+0,0011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" y="6447568"/>
                <a:ext cx="2232158" cy="423770"/>
              </a:xfrm>
              <a:prstGeom prst="rect">
                <a:avLst/>
              </a:prstGeom>
              <a:blipFill rotWithShape="1">
                <a:blip r:embed="rId7"/>
                <a:stretch>
                  <a:fillRect b="-5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6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dvoslojni tok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estuarijima rijeka pojavljuje se </a:t>
            </a:r>
            <a:r>
              <a:rPr lang="hr-HR" sz="2400" dirty="0" err="1"/>
              <a:t>pridneni</a:t>
            </a:r>
            <a:r>
              <a:rPr lang="hr-HR" sz="2400" dirty="0"/>
              <a:t> prodor slane vode (tzv. slani klin). U riječnom koritu su pri manjim protocima gornji sloj slatke vode (</a:t>
            </a:r>
            <a:r>
              <a:rPr lang="hr-HR" sz="2400" i="1" dirty="0">
                <a:sym typeface="Symbol" panose="05050102010706020507" pitchFamily="18" charset="2"/>
              </a:rPr>
              <a:t></a:t>
            </a:r>
            <a:r>
              <a:rPr lang="hr-HR" sz="2400" dirty="0">
                <a:sym typeface="Symbol" panose="05050102010706020507" pitchFamily="18" charset="2"/>
              </a:rPr>
              <a:t> = 1000 kg/m</a:t>
            </a:r>
            <a:r>
              <a:rPr lang="hr-HR" sz="2400" baseline="30000" dirty="0">
                <a:sym typeface="Symbol" panose="05050102010706020507" pitchFamily="18" charset="2"/>
              </a:rPr>
              <a:t>3</a:t>
            </a:r>
            <a:r>
              <a:rPr lang="hr-HR" sz="2400" dirty="0">
                <a:sym typeface="Symbol" panose="05050102010706020507" pitchFamily="18" charset="2"/>
              </a:rPr>
              <a:t>)</a:t>
            </a:r>
            <a:r>
              <a:rPr lang="hr-HR" sz="2400" dirty="0"/>
              <a:t> i donji sloj slane vode (</a:t>
            </a:r>
            <a:r>
              <a:rPr lang="hr-HR" sz="2400" i="1" dirty="0">
                <a:sym typeface="Symbol" panose="05050102010706020507" pitchFamily="18" charset="2"/>
              </a:rPr>
              <a:t></a:t>
            </a:r>
            <a:r>
              <a:rPr lang="hr-HR" sz="2000" i="1" dirty="0">
                <a:sym typeface="Symbol" panose="05050102010706020507" pitchFamily="18" charset="2"/>
              </a:rPr>
              <a:t>m</a:t>
            </a:r>
            <a:r>
              <a:rPr lang="hr-HR" sz="2400" dirty="0">
                <a:sym typeface="Symbol" panose="05050102010706020507" pitchFamily="18" charset="2"/>
              </a:rPr>
              <a:t>= 1028 kg/m</a:t>
            </a:r>
            <a:r>
              <a:rPr lang="hr-HR" sz="2400" baseline="30000" dirty="0">
                <a:sym typeface="Symbol" panose="05050102010706020507" pitchFamily="18" charset="2"/>
              </a:rPr>
              <a:t>3</a:t>
            </a:r>
            <a:r>
              <a:rPr lang="hr-HR" sz="2400" dirty="0">
                <a:sym typeface="Symbol" panose="05050102010706020507" pitchFamily="18" charset="2"/>
              </a:rPr>
              <a:t>)</a:t>
            </a:r>
            <a:r>
              <a:rPr lang="hr-HR" sz="2400" dirty="0"/>
              <a:t> fizički odvojeni „tankim” tranzicijskim slojem varijabilne gustoće (debljine </a:t>
            </a:r>
            <a:r>
              <a:rPr lang="hr-HR" sz="2400" dirty="0">
                <a:sym typeface="Symbol" panose="05050102010706020507" pitchFamily="18" charset="2"/>
              </a:rPr>
              <a:t>0,5m).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 </a:t>
            </a:r>
          </a:p>
          <a:p>
            <a:r>
              <a:rPr lang="hr-HR" sz="2400" dirty="0"/>
              <a:t> </a:t>
            </a:r>
          </a:p>
          <a:p>
            <a:r>
              <a:rPr lang="hr-HR" sz="2400" dirty="0"/>
              <a:t>Za ravnotežno-stacionarno stanje (donji sloj slane vode u mirovanju) izvedena je jednadžba razdjelnice slanog klina (odnos </a:t>
            </a:r>
            <a:r>
              <a:rPr lang="hr-HR" sz="2400" i="1" dirty="0"/>
              <a:t>x</a:t>
            </a:r>
            <a:r>
              <a:rPr lang="hr-HR" sz="2400" dirty="0"/>
              <a:t> i </a:t>
            </a:r>
            <a:r>
              <a:rPr lang="hr-HR" sz="2400" i="1" dirty="0"/>
              <a:t>y</a:t>
            </a:r>
            <a:r>
              <a:rPr lang="hr-HR" sz="2400" dirty="0"/>
              <a:t>) uz pretpostavku konstantne širine korita rijeke (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.).</a:t>
            </a:r>
          </a:p>
          <a:p>
            <a:r>
              <a:rPr lang="hr-HR" sz="2400" dirty="0"/>
              <a:t>Uvodi se i novi </a:t>
            </a:r>
            <a:r>
              <a:rPr lang="hr-HR" sz="2400" dirty="0" err="1"/>
              <a:t>bezdimenzionalni</a:t>
            </a:r>
            <a:r>
              <a:rPr lang="hr-HR" sz="2400" dirty="0"/>
              <a:t> parametar, </a:t>
            </a:r>
            <a:r>
              <a:rPr lang="hr-HR" sz="2400" dirty="0" err="1"/>
              <a:t>Froudeov</a:t>
            </a:r>
            <a:r>
              <a:rPr lang="hr-HR" sz="2400" dirty="0"/>
              <a:t> broj za gustoću </a:t>
            </a:r>
            <a:r>
              <a:rPr lang="hr-HR" sz="2400" i="1" dirty="0" err="1"/>
              <a:t>Frd</a:t>
            </a:r>
            <a:r>
              <a:rPr lang="hr-HR" sz="2400" i="1" dirty="0"/>
              <a:t> </a:t>
            </a:r>
            <a:r>
              <a:rPr lang="hr-HR" sz="2400" dirty="0"/>
              <a:t>(</a:t>
            </a:r>
            <a:r>
              <a:rPr lang="hr-HR" sz="2400" i="1" dirty="0"/>
              <a:t>d </a:t>
            </a:r>
            <a:r>
              <a:rPr lang="hr-HR" sz="2400" dirty="0"/>
              <a:t>– </a:t>
            </a:r>
            <a:r>
              <a:rPr lang="hr-HR" sz="2400" i="1" dirty="0" err="1"/>
              <a:t>density</a:t>
            </a:r>
            <a:r>
              <a:rPr lang="hr-HR" sz="2400" dirty="0"/>
              <a:t>) te reducirano gravitaciono ubrzanje </a:t>
            </a:r>
            <a:r>
              <a:rPr lang="hr-HR" sz="2400" i="1" dirty="0"/>
              <a:t>g’</a:t>
            </a:r>
            <a:r>
              <a:rPr lang="hr-HR" sz="2400" dirty="0"/>
              <a:t>.</a:t>
            </a:r>
            <a:endParaRPr lang="hr-HR" sz="24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639" y="725689"/>
            <a:ext cx="2952329" cy="56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832911" y="2636912"/>
                <a:ext cx="2559688" cy="426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𝐹𝑟𝑑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/(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′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hr-HR" sz="2000" i="1" dirty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11" y="2636912"/>
                <a:ext cx="2559688" cy="426784"/>
              </a:xfrm>
              <a:prstGeom prst="rect">
                <a:avLst/>
              </a:prstGeom>
              <a:blipFill rotWithShape="1">
                <a:blip r:embed="rId3"/>
                <a:stretch>
                  <a:fillRect r="-1190" b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433231" y="3345795"/>
                <a:ext cx="1359047" cy="7226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31" y="3345795"/>
                <a:ext cx="1359047" cy="7226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96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dvoslojni tok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Iz donje jednadžba razdjelnice slanog klina </a:t>
            </a:r>
            <a:r>
              <a:rPr lang="hr-HR" sz="2400" i="1" dirty="0"/>
              <a:t>x = f </a:t>
            </a:r>
            <a:r>
              <a:rPr lang="hr-HR" sz="2400" dirty="0"/>
              <a:t>(</a:t>
            </a:r>
            <a:r>
              <a:rPr lang="hr-HR" sz="2400" i="1" dirty="0"/>
              <a:t>y</a:t>
            </a:r>
            <a:r>
              <a:rPr lang="hr-HR" sz="2400" dirty="0"/>
              <a:t>,</a:t>
            </a:r>
            <a:r>
              <a:rPr lang="hr-HR" sz="2400" i="1" dirty="0"/>
              <a:t> Frd</a:t>
            </a:r>
            <a:r>
              <a:rPr lang="hr-HR" sz="2000" i="1" dirty="0"/>
              <a:t>0</a:t>
            </a:r>
            <a:r>
              <a:rPr lang="hr-HR" sz="2400" dirty="0"/>
              <a:t>) može se direktno odrediti duljina slanog klina </a:t>
            </a:r>
            <a:r>
              <a:rPr lang="hr-HR" sz="2400" i="1" dirty="0"/>
              <a:t>L</a:t>
            </a:r>
            <a:r>
              <a:rPr lang="hr-HR" sz="2400" dirty="0"/>
              <a:t> (</a:t>
            </a:r>
            <a:r>
              <a:rPr lang="hr-HR" sz="2400" i="1" dirty="0"/>
              <a:t>x</a:t>
            </a:r>
            <a:r>
              <a:rPr lang="hr-HR" sz="2400" dirty="0"/>
              <a:t> = 1, </a:t>
            </a:r>
            <a:r>
              <a:rPr lang="hr-HR" sz="2400" i="1" dirty="0"/>
              <a:t>y</a:t>
            </a:r>
            <a:r>
              <a:rPr lang="hr-HR" sz="2400" dirty="0"/>
              <a:t> = </a:t>
            </a:r>
            <a:r>
              <a:rPr lang="hr-HR" sz="2400" i="1" dirty="0" err="1"/>
              <a:t>y</a:t>
            </a:r>
            <a:r>
              <a:rPr lang="hr-HR" sz="1600" i="1" dirty="0" err="1"/>
              <a:t>kr</a:t>
            </a:r>
            <a:r>
              <a:rPr lang="hr-HR" sz="2400" dirty="0"/>
              <a:t>) uz zadane vrijednosti protoka </a:t>
            </a:r>
            <a:r>
              <a:rPr lang="hr-HR" sz="2400" i="1" dirty="0"/>
              <a:t>Q</a:t>
            </a:r>
            <a:r>
              <a:rPr lang="hr-HR" sz="2400" dirty="0"/>
              <a:t>,  širine korita rijeke </a:t>
            </a:r>
            <a:r>
              <a:rPr lang="hr-HR" sz="2400" i="1" dirty="0"/>
              <a:t>b, </a:t>
            </a:r>
            <a:r>
              <a:rPr lang="hr-HR" sz="2400" dirty="0"/>
              <a:t>dubine toka u profilu ušća </a:t>
            </a:r>
            <a:r>
              <a:rPr lang="hr-HR" sz="2400" i="1" dirty="0"/>
              <a:t>h</a:t>
            </a:r>
            <a:r>
              <a:rPr lang="hr-HR" sz="2400" dirty="0"/>
              <a:t> i koeficijenta otpora trenja </a:t>
            </a:r>
            <a:r>
              <a:rPr lang="hr-HR" sz="2400" i="1" dirty="0">
                <a:sym typeface="Symbol" panose="05050102010706020507" pitchFamily="18" charset="2"/>
              </a:rPr>
              <a:t></a:t>
            </a:r>
            <a:r>
              <a:rPr lang="hr-HR" sz="2400" dirty="0">
                <a:sym typeface="Symbol" panose="05050102010706020507" pitchFamily="18" charset="2"/>
              </a:rPr>
              <a:t> na razdjelnoj plohi slatke i slane vode. </a:t>
            </a:r>
            <a:endParaRPr lang="hr-HR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491880" y="4869160"/>
                <a:ext cx="1359047" cy="7226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69160"/>
                <a:ext cx="1359047" cy="7226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087216" y="2420888"/>
                <a:ext cx="4968552" cy="9872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𝐹𝑟𝑑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−8/5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𝐹𝑟𝑑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216" y="2420888"/>
                <a:ext cx="4968552" cy="9872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199868" y="5031644"/>
                <a:ext cx="18681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868" y="5031644"/>
                <a:ext cx="186816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209811" y="4190331"/>
                <a:ext cx="1868164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=0,5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𝑅𝑒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−1/4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11" y="4190331"/>
                <a:ext cx="1868164" cy="4116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203848" y="4182764"/>
                <a:ext cx="2559688" cy="426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𝐹𝑟𝑑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/(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′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hr-HR" sz="2000" i="1" dirty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182764"/>
                <a:ext cx="2559688" cy="426784"/>
              </a:xfrm>
              <a:prstGeom prst="rect">
                <a:avLst/>
              </a:prstGeom>
              <a:blipFill rotWithShape="1">
                <a:blip r:embed="rId6"/>
                <a:stretch>
                  <a:fillRect r="-1432" b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72342" y="4194060"/>
                <a:ext cx="2139418" cy="4392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𝑘𝑟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=1−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𝐹𝑟𝑑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2" y="4194060"/>
                <a:ext cx="2139418" cy="439223"/>
              </a:xfrm>
              <a:prstGeom prst="rect">
                <a:avLst/>
              </a:prstGeom>
              <a:blipFill rotWithShape="1">
                <a:blip r:embed="rId7"/>
                <a:stretch>
                  <a:fillRect r="-285"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05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27385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Mnoge situacije pronosa otopljene i /ili suspendirane tvari sa turbulentnim strujanjem u otvorenom vodotoku mogu se uspješno analizirati uz pretpostavku da prostorno/vremenski raspored koncentracije tvari </a:t>
            </a:r>
            <a:r>
              <a:rPr lang="hr-HR" sz="2400" i="1" dirty="0"/>
              <a:t>c</a:t>
            </a:r>
            <a:r>
              <a:rPr lang="hr-HR" sz="2400" dirty="0"/>
              <a:t>(</a:t>
            </a:r>
            <a:r>
              <a:rPr lang="hr-HR" sz="2400" i="1" dirty="0"/>
              <a:t>x</a:t>
            </a:r>
            <a:r>
              <a:rPr lang="hr-HR" sz="2400" dirty="0"/>
              <a:t>,</a:t>
            </a:r>
            <a:r>
              <a:rPr lang="hr-HR" sz="2400" i="1" dirty="0"/>
              <a:t>y</a:t>
            </a:r>
            <a:r>
              <a:rPr lang="hr-HR" sz="2400" dirty="0"/>
              <a:t>,</a:t>
            </a:r>
            <a:r>
              <a:rPr lang="hr-HR" sz="2400" i="1" dirty="0"/>
              <a:t>z</a:t>
            </a:r>
            <a:r>
              <a:rPr lang="hr-HR" sz="2400" dirty="0"/>
              <a:t>,</a:t>
            </a:r>
            <a:r>
              <a:rPr lang="hr-HR" sz="2400" i="1" dirty="0"/>
              <a:t>t</a:t>
            </a:r>
            <a:r>
              <a:rPr lang="hr-HR" sz="2400" dirty="0"/>
              <a:t>) nema utjecaj na samo strujanje.</a:t>
            </a:r>
          </a:p>
          <a:p>
            <a:endParaRPr lang="hr-HR" sz="1200" dirty="0"/>
          </a:p>
          <a:p>
            <a:r>
              <a:rPr lang="hr-HR" sz="2400" dirty="0"/>
              <a:t>To omogućuje direktno rješavanje transportnih jednadžbi (jednadžbi pronosa) za promatranu tvar, bez da se simultano rješavaju i jednadžbe ZOKG za medij (tekućinu) u kojem se dešava pronos.</a:t>
            </a:r>
          </a:p>
          <a:p>
            <a:endParaRPr lang="hr-HR" sz="1200" dirty="0"/>
          </a:p>
          <a:p>
            <a:r>
              <a:rPr lang="hr-HR" sz="2400" dirty="0"/>
              <a:t>Bitni pojmovi su </a:t>
            </a:r>
            <a:r>
              <a:rPr lang="hr-HR" sz="2400" b="1" i="1" dirty="0"/>
              <a:t>molekularna i </a:t>
            </a:r>
            <a:r>
              <a:rPr lang="hr-HR" sz="2400" b="1" i="1" dirty="0" err="1"/>
              <a:t>turbulenta</a:t>
            </a:r>
            <a:r>
              <a:rPr lang="hr-HR" sz="2400" b="1" i="1" dirty="0"/>
              <a:t> </a:t>
            </a:r>
          </a:p>
          <a:p>
            <a:r>
              <a:rPr lang="hr-HR" sz="2400" b="1" i="1" dirty="0"/>
              <a:t>difuzija</a:t>
            </a:r>
            <a:r>
              <a:rPr lang="hr-HR" sz="2400" dirty="0"/>
              <a:t>, te </a:t>
            </a:r>
            <a:r>
              <a:rPr lang="hr-HR" sz="2400" b="1" i="1" dirty="0"/>
              <a:t>disperzija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Stvarno:</a:t>
            </a:r>
          </a:p>
          <a:p>
            <a:endParaRPr lang="hr-HR" sz="1200" dirty="0"/>
          </a:p>
          <a:p>
            <a:r>
              <a:rPr lang="hr-HR" sz="2400" dirty="0"/>
              <a:t>Vremensko </a:t>
            </a:r>
            <a:r>
              <a:rPr lang="hr-HR" sz="2400" dirty="0" err="1"/>
              <a:t>usrednjavanje</a:t>
            </a:r>
            <a:r>
              <a:rPr lang="hr-HR" sz="2400" dirty="0"/>
              <a:t> (za </a:t>
            </a:r>
            <a:r>
              <a:rPr lang="hr-HR" sz="2400" dirty="0" err="1"/>
              <a:t>turb</a:t>
            </a:r>
            <a:r>
              <a:rPr lang="hr-HR" sz="2400" dirty="0"/>
              <a:t>. difuziju)</a:t>
            </a:r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Prostorno </a:t>
            </a:r>
            <a:r>
              <a:rPr lang="hr-HR" sz="2400" dirty="0" err="1"/>
              <a:t>usrednjavanje</a:t>
            </a:r>
            <a:r>
              <a:rPr lang="hr-HR" sz="2400" dirty="0"/>
              <a:t> (za disperziju): </a:t>
            </a:r>
            <a:endParaRPr lang="hr-HR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3995" y="3427092"/>
            <a:ext cx="3136649" cy="37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19DE040-2107-4DE2-A160-C1BF3E91A6C3}"/>
                  </a:ext>
                </a:extLst>
              </p:cNvPr>
              <p:cNvSpPr txBox="1"/>
              <p:nvPr/>
            </p:nvSpPr>
            <p:spPr>
              <a:xfrm>
                <a:off x="3377941" y="5495377"/>
                <a:ext cx="1747003" cy="4008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DE040-2107-4DE2-A160-C1BF3E91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41" y="5495377"/>
                <a:ext cx="1747003" cy="4008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759492" y="5471897"/>
                <a:ext cx="182305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2" y="5471897"/>
                <a:ext cx="182305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869781" y="6362971"/>
                <a:ext cx="160247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̿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81" y="6362971"/>
                <a:ext cx="160247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19DE040-2107-4DE2-A160-C1BF3E91A6C3}"/>
                  </a:ext>
                </a:extLst>
              </p:cNvPr>
              <p:cNvSpPr txBox="1"/>
              <p:nvPr/>
            </p:nvSpPr>
            <p:spPr>
              <a:xfrm>
                <a:off x="3377941" y="4488420"/>
                <a:ext cx="14269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DE040-2107-4DE2-A160-C1BF3E91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41" y="4488420"/>
                <a:ext cx="142695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19DE040-2107-4DE2-A160-C1BF3E91A6C3}"/>
                  </a:ext>
                </a:extLst>
              </p:cNvPr>
              <p:cNvSpPr txBox="1"/>
              <p:nvPr/>
            </p:nvSpPr>
            <p:spPr>
              <a:xfrm>
                <a:off x="1331640" y="4488420"/>
                <a:ext cx="138638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DE040-2107-4DE2-A160-C1BF3E91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88420"/>
                <a:ext cx="1386387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877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3377941" y="3746999"/>
                <a:ext cx="160247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̿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41" y="3746999"/>
                <a:ext cx="160247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3380748" y="6362971"/>
                <a:ext cx="160247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̿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748" y="6362971"/>
                <a:ext cx="160247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27385"/>
            <a:ext cx="9253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se koncentriramo samo na pronos u </a:t>
            </a:r>
            <a:r>
              <a:rPr lang="hr-HR" sz="2400" i="1" dirty="0"/>
              <a:t>x</a:t>
            </a:r>
            <a:r>
              <a:rPr lang="hr-HR" sz="2400" dirty="0"/>
              <a:t> smjeru:</a:t>
            </a:r>
          </a:p>
          <a:p>
            <a:endParaRPr lang="hr-HR" sz="1200" dirty="0"/>
          </a:p>
          <a:p>
            <a:pPr marL="342900" indent="-342900">
              <a:buFontTx/>
              <a:buChar char="-"/>
            </a:pPr>
            <a:r>
              <a:rPr lang="hr-HR" sz="2400" b="1" i="1" dirty="0" err="1"/>
              <a:t>konvektivna</a:t>
            </a:r>
            <a:r>
              <a:rPr lang="hr-HR" sz="2400" dirty="0"/>
              <a:t> komponenta pronosa:</a:t>
            </a:r>
          </a:p>
          <a:p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/>
              <a:t>komponenta </a:t>
            </a:r>
            <a:r>
              <a:rPr lang="hr-HR" sz="2400" b="1" i="1" dirty="0"/>
              <a:t>turbulentne difuzije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/>
              <a:t>komponenta </a:t>
            </a:r>
            <a:r>
              <a:rPr lang="hr-HR" sz="2400" b="1" i="1" dirty="0"/>
              <a:t>disperzije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/>
              <a:t>Komponente turbulentne difuzije i disperzije opisane su kroz analogiju sa 1. </a:t>
            </a:r>
            <a:r>
              <a:rPr lang="hr-HR" sz="2400" dirty="0" err="1"/>
              <a:t>Fickovim</a:t>
            </a:r>
            <a:r>
              <a:rPr lang="hr-HR" sz="2400" dirty="0"/>
              <a:t> zakonom pronosa uslijed molekularne difuzije.</a:t>
            </a:r>
          </a:p>
          <a:p>
            <a:endParaRPr lang="hr-HR" sz="1200" dirty="0"/>
          </a:p>
          <a:p>
            <a:r>
              <a:rPr lang="hr-HR" sz="2400" dirty="0"/>
              <a:t>Napomena: koeficijent molekularne difuzije </a:t>
            </a:r>
            <a:r>
              <a:rPr lang="hr-HR" sz="2400" i="1" dirty="0">
                <a:sym typeface="Symbol"/>
              </a:rPr>
              <a:t> </a:t>
            </a:r>
            <a:r>
              <a:rPr lang="hr-HR" sz="2400" dirty="0"/>
              <a:t>u 1. </a:t>
            </a:r>
            <a:r>
              <a:rPr lang="hr-HR" sz="2400" dirty="0" err="1"/>
              <a:t>Fickovom</a:t>
            </a:r>
            <a:r>
              <a:rPr lang="hr-HR" sz="2400" dirty="0"/>
              <a:t> zakonu je </a:t>
            </a:r>
            <a:r>
              <a:rPr lang="hr-HR" sz="2400" dirty="0">
                <a:sym typeface="Symbol"/>
              </a:rPr>
              <a:t>fundamentalan parametar tekućine ovisan o temperaturi i/ili tlaku, i ne ovisi o geometriji strujanja i smjeru strujanja (</a:t>
            </a:r>
            <a:r>
              <a:rPr lang="hr-HR" sz="2400" i="1" dirty="0">
                <a:sym typeface="Symbol"/>
              </a:rPr>
              <a:t> = 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 = </a:t>
            </a:r>
            <a:r>
              <a:rPr lang="hr-HR" sz="2000" i="1" dirty="0">
                <a:sym typeface="Symbol"/>
              </a:rPr>
              <a:t>y </a:t>
            </a:r>
            <a:r>
              <a:rPr lang="hr-HR" sz="2400" i="1" dirty="0">
                <a:sym typeface="Symbol"/>
              </a:rPr>
              <a:t>= </a:t>
            </a:r>
            <a:r>
              <a:rPr lang="hr-HR" sz="2000" i="1" dirty="0">
                <a:sym typeface="Symbol"/>
              </a:rPr>
              <a:t>z</a:t>
            </a:r>
            <a:r>
              <a:rPr lang="hr-HR" sz="2400" dirty="0">
                <a:sym typeface="Symbol"/>
              </a:rPr>
              <a:t>)</a:t>
            </a:r>
            <a:r>
              <a:rPr lang="hr-HR" sz="2400" i="1" dirty="0">
                <a:sym typeface="Symbol"/>
              </a:rPr>
              <a:t> </a:t>
            </a:r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/>
              <a:t>Koeficijenti turbulentne difuzije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i disperzije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’’</a:t>
            </a:r>
            <a:r>
              <a:rPr lang="hr-HR" sz="2400" dirty="0">
                <a:sym typeface="Symbol"/>
              </a:rPr>
              <a:t> nisu fundamentalni parametri tekućine, te ovise o geometriji strujanja, a u općem slučaju imaju i različite vrijednosti po smjerovima </a:t>
            </a:r>
            <a:r>
              <a:rPr lang="hr-HR" sz="2400" i="1" dirty="0">
                <a:sym typeface="Symbol"/>
              </a:rPr>
              <a:t>x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>
                <a:sym typeface="Symbol"/>
              </a:rPr>
              <a:t>y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z</a:t>
            </a:r>
            <a:r>
              <a:rPr lang="hr-HR" sz="2400" i="1" dirty="0">
                <a:sym typeface="Symbol"/>
              </a:rPr>
              <a:t> </a:t>
            </a:r>
          </a:p>
          <a:p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’ 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’ </a:t>
            </a:r>
            <a:r>
              <a:rPr lang="hr-HR" sz="2000" i="1" dirty="0" err="1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;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’’ 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’’ </a:t>
            </a:r>
            <a:r>
              <a:rPr lang="hr-HR" sz="2000" i="1" dirty="0" err="1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’’</a:t>
            </a:r>
            <a:r>
              <a:rPr lang="hr-HR" sz="2400" dirty="0">
                <a:sym typeface="Symbol"/>
              </a:rPr>
              <a:t>).</a:t>
            </a:r>
            <a:r>
              <a:rPr lang="hr-HR" sz="2400" i="1" dirty="0">
                <a:sym typeface="Symbol"/>
              </a:rPr>
              <a:t> </a:t>
            </a:r>
            <a:endParaRPr lang="hr-HR" sz="2400" dirty="0"/>
          </a:p>
          <a:p>
            <a:pPr marL="342900" indent="-342900">
              <a:buFontTx/>
              <a:buChar char="-"/>
            </a:pPr>
            <a:endParaRPr lang="hr-H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5756043" y="1052736"/>
                <a:ext cx="69692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43" y="1052736"/>
                <a:ext cx="69692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96EEFEA-4831-45D6-ACB3-A6C6F5F8E811}"/>
                  </a:ext>
                </a:extLst>
              </p:cNvPr>
              <p:cNvSpPr txBox="1"/>
              <p:nvPr/>
            </p:nvSpPr>
            <p:spPr>
              <a:xfrm>
                <a:off x="5292080" y="1628800"/>
                <a:ext cx="1944216" cy="6776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EEFEA-4831-45D6-ACB3-A6C6F5F8E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628800"/>
                <a:ext cx="1944216" cy="6776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096EEFEA-4831-45D6-ACB3-A6C6F5F8E811}"/>
                  </a:ext>
                </a:extLst>
              </p:cNvPr>
              <p:cNvSpPr txBox="1"/>
              <p:nvPr/>
            </p:nvSpPr>
            <p:spPr>
              <a:xfrm>
                <a:off x="5184068" y="2410896"/>
                <a:ext cx="2160240" cy="6878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′′</m:t>
                          </m:r>
                        </m:e>
                      </m:acc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′′</m:t>
                      </m:r>
                      <m:f>
                        <m:f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̿"/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EEFEA-4831-45D6-ACB3-A6C6F5F8E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2410896"/>
                <a:ext cx="2160240" cy="687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27385"/>
            <a:ext cx="925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Transportna jednadžba za transport (pronos) otopljene ili suspendirane tvari već je izvedena u uvodnom predavanju, no samo za trenutne brzine i trenutne koncentracije.</a:t>
            </a:r>
          </a:p>
          <a:p>
            <a:endParaRPr lang="hr-HR" sz="1200" dirty="0"/>
          </a:p>
          <a:p>
            <a:r>
              <a:rPr lang="hr-HR" sz="2400" dirty="0"/>
              <a:t>Ovdje se daje jednadžba za opći 3D slučaj pronosa otopljene ili suspendirane tvari u turbulentnom toku </a:t>
            </a:r>
            <a:r>
              <a:rPr lang="hr-HR" sz="2400" dirty="0" err="1"/>
              <a:t>nestišljive</a:t>
            </a:r>
            <a:r>
              <a:rPr lang="hr-HR" sz="2400" dirty="0"/>
              <a:t> tekućine bez člana izvora/ponora: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Kod turbulentnog strujanja u otvorenom vodotoku uobičajeno vrijedi      </a:t>
            </a:r>
            <a:r>
              <a:rPr lang="hr-HR" sz="2400" i="1" dirty="0">
                <a:sym typeface="Symbol"/>
              </a:rPr>
              <a:t> &lt;&lt;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>
                <a:sym typeface="Symbol"/>
              </a:rPr>
              <a:t> &lt;&lt;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i</a:t>
            </a:r>
            <a:r>
              <a:rPr lang="hr-HR" sz="2400" i="1" dirty="0">
                <a:sym typeface="Symbol"/>
              </a:rPr>
              <a:t>  &lt;&lt;</a:t>
            </a:r>
            <a:r>
              <a:rPr lang="hr-HR" sz="2000" i="1" dirty="0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. U literaturi se često koriste oznake </a:t>
            </a:r>
            <a:r>
              <a:rPr lang="hr-HR" sz="2400" i="1" dirty="0" err="1">
                <a:sym typeface="Symbol"/>
              </a:rPr>
              <a:t>D</a:t>
            </a:r>
            <a:r>
              <a:rPr lang="hr-HR" sz="2000" i="1" dirty="0" err="1">
                <a:sym typeface="Symbol"/>
              </a:rPr>
              <a:t>x</a:t>
            </a:r>
            <a:r>
              <a:rPr lang="hr-HR" sz="2400" dirty="0">
                <a:sym typeface="Symbol"/>
              </a:rPr>
              <a:t> , </a:t>
            </a:r>
            <a:r>
              <a:rPr lang="hr-HR" sz="2400" i="1" dirty="0" err="1">
                <a:sym typeface="Symbol"/>
              </a:rPr>
              <a:t>D</a:t>
            </a:r>
            <a:r>
              <a:rPr lang="hr-HR" sz="2000" i="1" dirty="0" err="1">
                <a:sym typeface="Symbol"/>
              </a:rPr>
              <a:t>y</a:t>
            </a:r>
            <a:r>
              <a:rPr lang="hr-HR" sz="2000" i="1" dirty="0">
                <a:sym typeface="Symbol"/>
              </a:rPr>
              <a:t> i </a:t>
            </a:r>
            <a:r>
              <a:rPr lang="hr-HR" sz="2400" i="1" dirty="0" err="1">
                <a:sym typeface="Symbol"/>
              </a:rPr>
              <a:t>D</a:t>
            </a:r>
            <a:r>
              <a:rPr lang="hr-HR" sz="2000" i="1" dirty="0" err="1">
                <a:sym typeface="Symbol"/>
              </a:rPr>
              <a:t>z</a:t>
            </a:r>
            <a:r>
              <a:rPr lang="hr-HR" sz="2400" dirty="0">
                <a:sym typeface="Symbol"/>
              </a:rPr>
              <a:t> ili </a:t>
            </a:r>
            <a:r>
              <a:rPr lang="hr-HR" sz="2400" i="1" dirty="0">
                <a:sym typeface="Symbol"/>
              </a:rPr>
              <a:t>E</a:t>
            </a:r>
            <a:r>
              <a:rPr lang="hr-HR" sz="2000" i="1" dirty="0">
                <a:sym typeface="Symbol"/>
              </a:rPr>
              <a:t>x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E</a:t>
            </a:r>
            <a:r>
              <a:rPr lang="hr-HR" sz="2000" i="1" dirty="0" err="1">
                <a:sym typeface="Symbol"/>
              </a:rPr>
              <a:t>y</a:t>
            </a:r>
            <a:r>
              <a:rPr lang="hr-HR" sz="2000" i="1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E</a:t>
            </a:r>
            <a:r>
              <a:rPr lang="hr-HR" sz="2000" i="1" dirty="0">
                <a:sym typeface="Symbol"/>
              </a:rPr>
              <a:t>z</a:t>
            </a:r>
            <a:r>
              <a:rPr lang="hr-HR" sz="2400" dirty="0">
                <a:sym typeface="Symbol"/>
              </a:rPr>
              <a:t> umjesto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,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i</a:t>
            </a:r>
            <a:r>
              <a:rPr lang="hr-HR" sz="2400" i="1" dirty="0">
                <a:sym typeface="Symbol"/>
              </a:rPr>
              <a:t> </a:t>
            </a:r>
            <a:r>
              <a:rPr lang="hr-HR" sz="2000" i="1" dirty="0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0" y="2996952"/>
                <a:ext cx="9144000" cy="14151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′)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′)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′)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6952"/>
                <a:ext cx="9144000" cy="1415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2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Ukoliko se promatra duža dionica vodotoka za koju nije praktično rješavanje 3D sustava jednadžbi, često se koristi i 1D jednadžba pronosa sa članom biološke razgradnje tvari (linearni zakon razgradnje sa reakcijskim koeficijentom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>
                <a:sym typeface="Symbol"/>
              </a:rPr>
              <a:t>).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/>
              <a:t>Napomena: </a:t>
            </a:r>
            <a:r>
              <a:rPr lang="hr-HR" sz="2400" i="1" dirty="0"/>
              <a:t>V</a:t>
            </a:r>
            <a:r>
              <a:rPr lang="hr-HR" sz="2400" dirty="0"/>
              <a:t> je srednja brzina strujanja u </a:t>
            </a:r>
            <a:r>
              <a:rPr lang="hr-HR" sz="2400" dirty="0" err="1"/>
              <a:t>proticajnom</a:t>
            </a:r>
            <a:r>
              <a:rPr lang="hr-HR" sz="2400" dirty="0"/>
              <a:t> profilu a koeficijent longitudinalne disperzije </a:t>
            </a:r>
            <a:r>
              <a:rPr lang="hr-HR" sz="2400" i="1" dirty="0"/>
              <a:t>D </a:t>
            </a:r>
            <a:r>
              <a:rPr lang="hr-HR" sz="2400" dirty="0"/>
              <a:t>u sebi sadrži sve komponente pronosa (molekularna i turbulentna difuzija, disperzija) te ga je moguće aproksimirati sa vrijednosti </a:t>
            </a:r>
            <a:r>
              <a:rPr lang="hr-HR" sz="2400" i="1" dirty="0"/>
              <a:t>D</a:t>
            </a:r>
            <a:r>
              <a:rPr lang="hr-HR" sz="2400" dirty="0"/>
              <a:t> = </a:t>
            </a:r>
            <a:r>
              <a:rPr lang="hr-HR" sz="2400" i="1" dirty="0" err="1"/>
              <a:t>Vh</a:t>
            </a:r>
            <a:r>
              <a:rPr lang="hr-HR" sz="2400" dirty="0"/>
              <a:t>.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Za 3D, 2D i 1D jednadžbe pronosa, sa ili bez člana ponora/izvora, postoje i analitička rješenje uz zadane početne i rubne uvjete.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898576" y="2336945"/>
                <a:ext cx="3456384" cy="8334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̿"/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̿"/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̿"/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r-H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acc>
                        <m:accPr>
                          <m:chr m:val="̿"/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76" y="2336945"/>
                <a:ext cx="3456384" cy="833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5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/>
              <a:t>Nestacionarno</a:t>
            </a:r>
            <a:r>
              <a:rPr lang="hr-HR" sz="2400" dirty="0"/>
              <a:t> strujanje u otvorenim vodotocima (kanalima, rijekama, morima) ustvari je valno gibanje sa promjenom  geometrije slobodne površine tokom vremena. </a:t>
            </a:r>
          </a:p>
          <a:p>
            <a:endParaRPr lang="hr-HR" sz="1200" dirty="0"/>
          </a:p>
          <a:p>
            <a:r>
              <a:rPr lang="hr-HR" sz="2400" dirty="0"/>
              <a:t>Kakav oblik valnog gibanja će se razviti ovisi o geometriji promatranog sustava, te početnim i rubnim uvjetima (poplavni valovi, gravitacioni </a:t>
            </a:r>
            <a:r>
              <a:rPr lang="hr-HR" sz="2400" dirty="0" err="1"/>
              <a:t>vjetrovni</a:t>
            </a:r>
            <a:r>
              <a:rPr lang="hr-HR" sz="2400" dirty="0"/>
              <a:t> valovi, valovi uslijed manipulacije zapornicama …). </a:t>
            </a:r>
          </a:p>
          <a:p>
            <a:endParaRPr lang="hr-HR" sz="1200" dirty="0"/>
          </a:p>
          <a:p>
            <a:r>
              <a:rPr lang="hr-HR" sz="2400" dirty="0"/>
              <a:t>Podjela </a:t>
            </a:r>
            <a:r>
              <a:rPr lang="hr-HR" sz="2400" dirty="0" err="1"/>
              <a:t>nestacionarnog</a:t>
            </a:r>
            <a:r>
              <a:rPr lang="hr-HR" sz="2400" dirty="0"/>
              <a:t> strujanja na slučaj sa </a:t>
            </a:r>
            <a:r>
              <a:rPr lang="hr-HR" sz="2400" b="1" i="1" dirty="0"/>
              <a:t>sporim promjenama i naglim promjenama</a:t>
            </a:r>
            <a:r>
              <a:rPr lang="hr-HR" sz="2400" dirty="0"/>
              <a:t> ustvari govori o razlikama u usvojenim pretpostavkama (pojednostavljenjima) pri uspostavi matematičkog modela </a:t>
            </a:r>
            <a:r>
              <a:rPr lang="hr-HR" sz="2400" dirty="0" err="1"/>
              <a:t>nestacionarnog</a:t>
            </a:r>
            <a:r>
              <a:rPr lang="hr-HR" sz="2400" dirty="0"/>
              <a:t> strujanja. </a:t>
            </a:r>
          </a:p>
          <a:p>
            <a:endParaRPr lang="hr-HR" sz="1200" dirty="0"/>
          </a:p>
          <a:p>
            <a:r>
              <a:rPr lang="hr-HR" sz="2400" dirty="0"/>
              <a:t>Primjerice, da li je modelom bitno obuhvatiti vertikalnu komponentu ubrzanja u dinamičkim jednadžbama ili ne (da li je raspodjela tlakova </a:t>
            </a:r>
            <a:r>
              <a:rPr lang="hr-HR" sz="2400" dirty="0" err="1"/>
              <a:t>hidrostatska</a:t>
            </a:r>
            <a:r>
              <a:rPr lang="hr-HR" sz="2400" dirty="0"/>
              <a:t>)? Kod propagacije poplavnog vala (spore promjene) nije bitno, a kod propagacije morskih valova u </a:t>
            </a:r>
            <a:r>
              <a:rPr lang="hr-HR" sz="2400" dirty="0" err="1"/>
              <a:t>plitkovodnom</a:t>
            </a:r>
            <a:r>
              <a:rPr lang="hr-HR" sz="2400" dirty="0"/>
              <a:t> području je </a:t>
            </a:r>
            <a:r>
              <a:rPr lang="hr-HR" sz="2400" dirty="0" smtClean="0"/>
              <a:t>bitno.</a:t>
            </a:r>
            <a:endParaRPr lang="hr-H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Izvod vladajućih jednadžbi </a:t>
            </a:r>
            <a:r>
              <a:rPr lang="hr-HR" sz="2400" dirty="0" smtClean="0"/>
              <a:t>provodi </a:t>
            </a:r>
            <a:r>
              <a:rPr lang="hr-HR" sz="2400" dirty="0"/>
              <a:t>se na primjeru 1D strujanja </a:t>
            </a:r>
            <a:r>
              <a:rPr lang="hr-HR" sz="2400" dirty="0" err="1"/>
              <a:t>nestišljive</a:t>
            </a:r>
            <a:r>
              <a:rPr lang="hr-HR" sz="2400" dirty="0"/>
              <a:t> tekućine u </a:t>
            </a:r>
            <a:r>
              <a:rPr lang="hr-HR" sz="2400" dirty="0" err="1"/>
              <a:t>prizmatičnom</a:t>
            </a:r>
            <a:r>
              <a:rPr lang="hr-HR" sz="2400" dirty="0"/>
              <a:t> koritu sa malim nagibom dna. </a:t>
            </a:r>
          </a:p>
          <a:p>
            <a:r>
              <a:rPr lang="hr-HR" sz="2400" dirty="0"/>
              <a:t>Izvedena dinamička jednadžba i jednadžba kontinuiteta, uz definirane početne i rubne uvjete, trebaju omogućiti proračun </a:t>
            </a:r>
            <a:r>
              <a:rPr lang="hr-HR" sz="2400" i="1" dirty="0"/>
              <a:t>Q</a:t>
            </a:r>
            <a:r>
              <a:rPr lang="hr-HR" sz="2400" dirty="0"/>
              <a:t> 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 i </a:t>
            </a:r>
            <a:r>
              <a:rPr lang="hr-HR" sz="2400" i="1" dirty="0"/>
              <a:t>h</a:t>
            </a:r>
            <a:r>
              <a:rPr lang="hr-HR" sz="2400" dirty="0"/>
              <a:t> 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Primjena </a:t>
            </a:r>
            <a:r>
              <a:rPr lang="hr-HR" sz="2400" b="1" i="1" dirty="0"/>
              <a:t>dinamičke jednadžbe </a:t>
            </a:r>
            <a:r>
              <a:rPr lang="hr-HR" sz="2400" dirty="0"/>
              <a:t>(vidi uvodno poglavlje):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080" y="3359428"/>
            <a:ext cx="3190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371865" y="3720579"/>
                <a:ext cx="3816424" cy="790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65" y="3720579"/>
                <a:ext cx="3816424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427984" y="4839193"/>
                <a:ext cx="2712031" cy="6733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39193"/>
                <a:ext cx="2712031" cy="6733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244680" y="4955715"/>
                <a:ext cx="150378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4955715"/>
                <a:ext cx="150378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16256" y="5805264"/>
                <a:ext cx="4932039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56" y="5805264"/>
                <a:ext cx="4932039" cy="6777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79512" y="2286912"/>
                <a:ext cx="280831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86912"/>
                <a:ext cx="28083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16256" y="2136582"/>
                <a:ext cx="2232248" cy="700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56" y="2136582"/>
                <a:ext cx="2232248" cy="7007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380312" y="2270498"/>
                <a:ext cx="111612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≈1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270498"/>
                <a:ext cx="1116124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8197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15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Primjena </a:t>
            </a:r>
            <a:r>
              <a:rPr lang="hr-HR" sz="2400" b="1" i="1" dirty="0"/>
              <a:t>jednadžbe kontinuiteta </a:t>
            </a:r>
            <a:r>
              <a:rPr lang="hr-HR" sz="2400" dirty="0"/>
              <a:t>(vidi uvodno poglavlje):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600" dirty="0"/>
          </a:p>
          <a:p>
            <a:r>
              <a:rPr lang="hr-HR" sz="2400" dirty="0"/>
              <a:t>Sustav prethodno navedenih jednadžbi (dinamička i kontinuitet), uz odgovarajuće početne i rubne uvjete, omogućuje iznalaženje rješenja za </a:t>
            </a:r>
            <a:r>
              <a:rPr lang="hr-HR" sz="2400" i="1" dirty="0"/>
              <a:t>h</a:t>
            </a:r>
            <a:r>
              <a:rPr lang="hr-HR" sz="2400" dirty="0"/>
              <a:t>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 i </a:t>
            </a:r>
            <a:r>
              <a:rPr lang="hr-HR" sz="2400" i="1" dirty="0"/>
              <a:t>v</a:t>
            </a:r>
            <a:r>
              <a:rPr lang="hr-HR" sz="2400" dirty="0"/>
              <a:t>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). Sustav se često naziva i Saint-</a:t>
            </a:r>
            <a:r>
              <a:rPr lang="hr-HR" sz="2400" dirty="0" err="1"/>
              <a:t>Venantove</a:t>
            </a:r>
            <a:r>
              <a:rPr lang="hr-HR" sz="2400" dirty="0"/>
              <a:t> jednadžbe.</a:t>
            </a:r>
          </a:p>
          <a:p>
            <a:endParaRPr lang="hr-HR" sz="1200" dirty="0"/>
          </a:p>
          <a:p>
            <a:r>
              <a:rPr lang="hr-HR" sz="2400" dirty="0"/>
              <a:t>Rješavanje problema propagacije poplavnog vala sa Saint-</a:t>
            </a:r>
            <a:r>
              <a:rPr lang="hr-HR" sz="2400" dirty="0" err="1"/>
              <a:t>Venantovim</a:t>
            </a:r>
            <a:r>
              <a:rPr lang="hr-HR" sz="2400" dirty="0"/>
              <a:t> jednadžbama kroz primjenu implicitne metode konačnih diferencija detaljno je objašnjeno u vježbama (primjer sa pravokutnim koritom konstantne širine i konstantnog nagiba dna).  </a:t>
            </a:r>
          </a:p>
          <a:p>
            <a:r>
              <a:rPr lang="hr-HR" sz="2400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045" y="652667"/>
            <a:ext cx="3052797" cy="3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673299" y="1052736"/>
                <a:ext cx="3528391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99" y="1052736"/>
                <a:ext cx="3528391" cy="6777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894592" y="2168252"/>
                <a:ext cx="2862063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92" y="2168252"/>
                <a:ext cx="2862063" cy="6777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839744" y="3238624"/>
                <a:ext cx="2862063" cy="6972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44" y="3238624"/>
                <a:ext cx="2862063" cy="697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56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Saint-</a:t>
            </a:r>
            <a:r>
              <a:rPr lang="hr-HR" sz="2400" dirty="0" err="1"/>
              <a:t>Venantove</a:t>
            </a:r>
            <a:r>
              <a:rPr lang="hr-HR" sz="2400" dirty="0"/>
              <a:t> jednadžbe su parcijalne diferencijalne jednadžbe </a:t>
            </a:r>
            <a:r>
              <a:rPr lang="hr-HR" sz="2400" b="1" i="1" dirty="0" err="1"/>
              <a:t>hiperbolnog</a:t>
            </a:r>
            <a:r>
              <a:rPr lang="hr-HR" sz="2400" b="1" i="1" dirty="0"/>
              <a:t> tipa</a:t>
            </a:r>
            <a:r>
              <a:rPr lang="hr-HR" sz="2400" dirty="0"/>
              <a:t>, te su pogodne za rješavanje </a:t>
            </a:r>
            <a:r>
              <a:rPr lang="hr-HR" sz="2400" b="1" i="1" dirty="0"/>
              <a:t>metodom karakteristika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Znatno jednostavnija tehnika rješavanja problema propagacije poplavnog vala dobiva se uspostavom </a:t>
            </a:r>
            <a:r>
              <a:rPr lang="hr-HR" sz="2400" b="1" i="1" dirty="0"/>
              <a:t>hidrološkog modela (tzv. </a:t>
            </a:r>
            <a:r>
              <a:rPr lang="hr-HR" sz="2400" b="1" i="1" dirty="0" err="1"/>
              <a:t>flood</a:t>
            </a:r>
            <a:r>
              <a:rPr lang="hr-HR" sz="2400" b="1" i="1" dirty="0"/>
              <a:t> </a:t>
            </a:r>
            <a:r>
              <a:rPr lang="hr-HR" sz="2400" b="1" i="1" dirty="0" err="1"/>
              <a:t>routing</a:t>
            </a:r>
            <a:r>
              <a:rPr lang="hr-HR" sz="2400" b="1" i="1" dirty="0"/>
              <a:t>)</a:t>
            </a:r>
            <a:r>
              <a:rPr lang="hr-HR" sz="2400" dirty="0"/>
              <a:t>,</a:t>
            </a:r>
            <a:r>
              <a:rPr lang="hr-HR" sz="2400" b="1" i="1" dirty="0"/>
              <a:t> </a:t>
            </a:r>
            <a:r>
              <a:rPr lang="hr-HR" sz="2400" dirty="0"/>
              <a:t>u kojem se raskida veza dinamičke jednadžbe i jednadžbe kontinuiteta (</a:t>
            </a:r>
            <a:r>
              <a:rPr lang="hr-HR" sz="2400" dirty="0" err="1"/>
              <a:t>decoupling</a:t>
            </a:r>
            <a:r>
              <a:rPr lang="hr-HR" sz="2400" dirty="0"/>
              <a:t>). Ova metoda ima niz ograničenja u primjeni i treba je koristiti sa </a:t>
            </a:r>
            <a:r>
              <a:rPr lang="hr-HR" sz="2400" dirty="0" smtClean="0"/>
              <a:t>značajnom </a:t>
            </a:r>
            <a:r>
              <a:rPr lang="hr-HR" sz="2400" dirty="0"/>
              <a:t>pažnjom.</a:t>
            </a:r>
          </a:p>
        </p:txBody>
      </p:sp>
    </p:spTree>
    <p:extLst>
      <p:ext uri="{BB962C8B-B14F-4D97-AF65-F5344CB8AC3E}">
        <p14:creationId xmlns:p14="http://schemas.microsoft.com/office/powerpoint/2010/main" val="86988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Kod potopljenih preljeva dolazi do smanjenja preljevnog protoka.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382" y="25468"/>
            <a:ext cx="2540743" cy="47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572493" y="1296833"/>
                <a:ext cx="246350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493" y="1296833"/>
                <a:ext cx="2463509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114153" y="2265126"/>
                <a:ext cx="12317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53" y="2265126"/>
                <a:ext cx="123175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930772" y="2255703"/>
                <a:ext cx="13662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772" y="2255703"/>
                <a:ext cx="136620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4270292" y="2936393"/>
                <a:ext cx="246350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92" y="2936393"/>
                <a:ext cx="2463509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733801" y="2903901"/>
                <a:ext cx="2034870" cy="7251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2−3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3(1−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801" y="2903901"/>
                <a:ext cx="2034870" cy="725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91568"/>
              </p:ext>
            </p:extLst>
          </p:nvPr>
        </p:nvGraphicFramePr>
        <p:xfrm>
          <a:off x="2105818" y="4686300"/>
          <a:ext cx="5041900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9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w/hp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r/hp = 0,2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r/hp = 0,4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r/hp = 0,6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1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0.624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0.503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0.377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2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0.719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0.614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0.508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0.751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0.646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0.550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5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0.787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0.686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0.585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10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0.813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0.713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 dirty="0">
                          <a:effectLst/>
                        </a:rPr>
                        <a:t>0.613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8F21BF-A08A-06CC-E5E5-2ED292B8A28D}"/>
              </a:ext>
            </a:extLst>
          </p:cNvPr>
          <p:cNvSpPr/>
          <p:nvPr/>
        </p:nvSpPr>
        <p:spPr>
          <a:xfrm>
            <a:off x="89247" y="3817641"/>
            <a:ext cx="925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Vrijednosti x</a:t>
            </a:r>
            <a:r>
              <a:rPr lang="hr-HR" sz="2000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 priložene su u tablici. Ukoliko je x = </a:t>
            </a:r>
            <a:r>
              <a:rPr lang="hr-HR" sz="2400" dirty="0" err="1">
                <a:sym typeface="Symbol"/>
              </a:rPr>
              <a:t>h</a:t>
            </a:r>
            <a:r>
              <a:rPr lang="hr-HR" sz="2000" dirty="0" err="1">
                <a:sym typeface="Symbol"/>
              </a:rPr>
              <a:t>u</a:t>
            </a:r>
            <a:r>
              <a:rPr lang="hr-HR" sz="2400" dirty="0">
                <a:sym typeface="Symbol"/>
              </a:rPr>
              <a:t> / h</a:t>
            </a:r>
            <a:r>
              <a:rPr lang="hr-HR" sz="2000" dirty="0">
                <a:sym typeface="Symbol"/>
              </a:rPr>
              <a:t>p</a:t>
            </a:r>
            <a:r>
              <a:rPr lang="hr-HR" sz="2400" dirty="0">
                <a:sym typeface="Symbol"/>
              </a:rPr>
              <a:t> &gt; x</a:t>
            </a:r>
            <a:r>
              <a:rPr lang="hr-HR" sz="2000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 dolazi do značajnog smanjenja vrijednosti c odnosno prelijevanja</a:t>
            </a:r>
          </a:p>
        </p:txBody>
      </p:sp>
    </p:spTree>
    <p:extLst>
      <p:ext uri="{BB962C8B-B14F-4D97-AF65-F5344CB8AC3E}">
        <p14:creationId xmlns:p14="http://schemas.microsoft.com/office/powerpoint/2010/main" val="2353721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Manipulacijom regulacijskih organa u sustavima korištenja vodnih snaga (npr. zasuni ili zapornice u HE) generiraju se valovi (</a:t>
            </a:r>
            <a:r>
              <a:rPr lang="hr-HR" sz="2400" b="1" i="1" dirty="0"/>
              <a:t>uzvodni ili nizvodni </a:t>
            </a:r>
            <a:r>
              <a:rPr lang="hr-HR" sz="2400" dirty="0"/>
              <a:t>; </a:t>
            </a:r>
            <a:r>
              <a:rPr lang="hr-HR" sz="2400" b="1" i="1" dirty="0"/>
              <a:t>pozitivni ili negativni</a:t>
            </a:r>
            <a:r>
              <a:rPr lang="hr-HR" sz="2400" dirty="0"/>
              <a:t>) u dovodnim i odvodnim kanalima.  </a:t>
            </a:r>
          </a:p>
          <a:p>
            <a:endParaRPr lang="hr-HR" sz="1200" dirty="0"/>
          </a:p>
          <a:p>
            <a:r>
              <a:rPr lang="hr-HR" sz="2400" dirty="0"/>
              <a:t>Geometrijska forma generiranih valova nije trivijalna, a provedbom 1D analize dobivaju se samo „</a:t>
            </a:r>
            <a:r>
              <a:rPr lang="hr-HR" sz="2400" dirty="0" err="1"/>
              <a:t>usrednjene</a:t>
            </a:r>
            <a:r>
              <a:rPr lang="hr-HR" sz="2400" dirty="0"/>
              <a:t>” karakteristike generiranog progresivnog vala. 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Za slučaj kada je voda u kanalu inicijalno u mirovanju, te je generiran jedan val sa postepenim podizanjem i spuštanjem zapornice, moguće je primijeniti </a:t>
            </a:r>
            <a:r>
              <a:rPr lang="hr-HR" sz="2400" dirty="0" err="1"/>
              <a:t>knoidalnu</a:t>
            </a:r>
            <a:r>
              <a:rPr lang="hr-HR" sz="2400" dirty="0"/>
              <a:t> teoriju za detaljni opis konture propagiranog vala (prepoznaje maksimalnu visinu generiranog vala).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7592" y="2070535"/>
            <a:ext cx="2612901" cy="410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0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Za potrebe inženjerskih proračuna ovdje se analizira slučaj trenutnog zatvaranja zapornice u pravokutnom dovodnom kanalu konstante širine,  a čime se generira </a:t>
            </a:r>
            <a:r>
              <a:rPr lang="hr-HR" sz="2400" b="1" i="1" dirty="0"/>
              <a:t>uzvodni pozitivni </a:t>
            </a:r>
            <a:r>
              <a:rPr lang="hr-HR" sz="2400" dirty="0"/>
              <a:t>val.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Ovaj </a:t>
            </a:r>
            <a:r>
              <a:rPr lang="hr-HR" sz="2400" dirty="0" err="1"/>
              <a:t>nestacionarni</a:t>
            </a:r>
            <a:r>
              <a:rPr lang="hr-HR" sz="2400" dirty="0"/>
              <a:t> problem može se preformulirati u kvazi – stacionarni ukoliko se usvoji </a:t>
            </a:r>
            <a:r>
              <a:rPr lang="hr-HR" sz="2400" dirty="0" err="1"/>
              <a:t>translatorni</a:t>
            </a:r>
            <a:r>
              <a:rPr lang="hr-HR" sz="2400" dirty="0"/>
              <a:t> koordinatni sustav koji sa brzinom i smjerom kretanja prati čelo </a:t>
            </a:r>
            <a:r>
              <a:rPr lang="hr-HR" sz="2400" dirty="0" err="1"/>
              <a:t>propagacijskog</a:t>
            </a:r>
            <a:r>
              <a:rPr lang="hr-HR" sz="2400" dirty="0"/>
              <a:t> vala.</a:t>
            </a:r>
          </a:p>
          <a:p>
            <a:endParaRPr lang="hr-HR" sz="2400" dirty="0"/>
          </a:p>
          <a:p>
            <a:r>
              <a:rPr lang="hr-HR" sz="2400" dirty="0"/>
              <a:t>Prije zatvaranja zapornice vrijedi </a:t>
            </a:r>
            <a:r>
              <a:rPr lang="hr-HR" sz="2400" i="1" dirty="0"/>
              <a:t>Q = Q</a:t>
            </a:r>
            <a:r>
              <a:rPr lang="hr-HR" sz="2000" i="1" dirty="0"/>
              <a:t>0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., a nakon potpunog zatvaranja </a:t>
            </a:r>
            <a:r>
              <a:rPr lang="hr-HR" sz="2400" i="1" dirty="0"/>
              <a:t>Q =</a:t>
            </a:r>
            <a:r>
              <a:rPr lang="hr-HR" sz="2400" dirty="0"/>
              <a:t> 0 (</a:t>
            </a:r>
            <a:r>
              <a:rPr lang="hr-HR" sz="2400" i="1" dirty="0"/>
              <a:t>Q &lt; Q</a:t>
            </a:r>
            <a:r>
              <a:rPr lang="hr-HR" sz="2000" i="1" dirty="0"/>
              <a:t>0</a:t>
            </a:r>
            <a:r>
              <a:rPr lang="hr-HR" sz="2400" dirty="0"/>
              <a:t> kod nepotpunog zatvaranja).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107" y="-1334293"/>
            <a:ext cx="2160241" cy="8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66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Srednje brzine u </a:t>
            </a:r>
            <a:r>
              <a:rPr lang="hr-HR" sz="2400" dirty="0" err="1"/>
              <a:t>proticajnim</a:t>
            </a:r>
            <a:r>
              <a:rPr lang="hr-HR" sz="2400" dirty="0"/>
              <a:t> profilima su nakon zatvaranja </a:t>
            </a:r>
            <a:r>
              <a:rPr lang="hr-HR" sz="2400" i="1" dirty="0"/>
              <a:t>v</a:t>
            </a:r>
            <a:r>
              <a:rPr lang="hr-HR" i="1" dirty="0"/>
              <a:t>0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i="1" dirty="0"/>
              <a:t>0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i="1" dirty="0"/>
              <a:t>0</a:t>
            </a:r>
            <a:r>
              <a:rPr lang="hr-HR" sz="2400" dirty="0"/>
              <a:t> i </a:t>
            </a:r>
            <a:r>
              <a:rPr lang="hr-HR" sz="2400" i="1" dirty="0"/>
              <a:t>  v</a:t>
            </a:r>
            <a:r>
              <a:rPr lang="hr-HR" sz="2400" dirty="0"/>
              <a:t> = </a:t>
            </a:r>
            <a:r>
              <a:rPr lang="hr-HR" sz="2400" i="1" dirty="0" smtClean="0"/>
              <a:t>Q</a:t>
            </a:r>
            <a:r>
              <a:rPr lang="hr-HR" sz="2400" dirty="0" smtClean="0"/>
              <a:t>/</a:t>
            </a:r>
            <a:r>
              <a:rPr lang="hr-HR" sz="2400" i="1" dirty="0" smtClean="0"/>
              <a:t>A </a:t>
            </a:r>
            <a:r>
              <a:rPr lang="hr-HR" sz="2400" i="1" dirty="0"/>
              <a:t>= </a:t>
            </a:r>
            <a:r>
              <a:rPr lang="hr-HR" sz="2400" dirty="0"/>
              <a:t>0</a:t>
            </a:r>
            <a:r>
              <a:rPr lang="hr-HR" sz="2400" i="1" dirty="0"/>
              <a:t>.</a:t>
            </a:r>
          </a:p>
          <a:p>
            <a:endParaRPr lang="hr-HR" sz="1200" dirty="0"/>
          </a:p>
          <a:p>
            <a:r>
              <a:rPr lang="hr-HR" sz="2400" dirty="0"/>
              <a:t>Za daljnju primjenu JK i ZOKG postavlja se pokretni kontrolni volumen sa obuhvatom poremećene dubine </a:t>
            </a:r>
            <a:r>
              <a:rPr lang="hr-HR" sz="2400" i="1" dirty="0"/>
              <a:t>h</a:t>
            </a:r>
            <a:r>
              <a:rPr lang="hr-HR" sz="2400" dirty="0"/>
              <a:t> i neporemećene dubine </a:t>
            </a:r>
            <a:r>
              <a:rPr lang="hr-HR" sz="2400" i="1" dirty="0"/>
              <a:t>h</a:t>
            </a:r>
            <a:r>
              <a:rPr lang="hr-HR" i="1" dirty="0"/>
              <a:t>0</a:t>
            </a:r>
            <a:r>
              <a:rPr lang="hr-HR" dirty="0"/>
              <a:t> </a:t>
            </a:r>
            <a:r>
              <a:rPr lang="hr-HR" sz="2400" dirty="0"/>
              <a:t>te uzvodnom brzinom kretanja „</a:t>
            </a:r>
            <a:r>
              <a:rPr lang="hr-HR" sz="2400" i="1" dirty="0"/>
              <a:t>a</a:t>
            </a:r>
            <a:r>
              <a:rPr lang="hr-HR" sz="2400" dirty="0"/>
              <a:t>”.</a:t>
            </a:r>
            <a:r>
              <a:rPr lang="hr-HR" sz="2400" i="1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Dobivena je relativna brzina </a:t>
            </a:r>
            <a:r>
              <a:rPr lang="hr-HR" sz="2400" i="1" dirty="0"/>
              <a:t>v</a:t>
            </a:r>
            <a:r>
              <a:rPr lang="hr-HR" i="1" dirty="0"/>
              <a:t>0</a:t>
            </a:r>
            <a:r>
              <a:rPr lang="hr-HR" sz="2400" i="1" dirty="0"/>
              <a:t> + a</a:t>
            </a:r>
            <a:r>
              <a:rPr lang="hr-HR" sz="2400" dirty="0"/>
              <a:t> na „ulaznom” lijevom rubu i relativna brzina </a:t>
            </a:r>
            <a:r>
              <a:rPr lang="hr-HR" sz="2400" i="1" dirty="0"/>
              <a:t>a </a:t>
            </a:r>
            <a:r>
              <a:rPr lang="hr-HR" sz="2400" dirty="0"/>
              <a:t>(zbog </a:t>
            </a:r>
            <a:r>
              <a:rPr lang="hr-HR" sz="2400" i="1" dirty="0"/>
              <a:t>v</a:t>
            </a:r>
            <a:r>
              <a:rPr lang="hr-HR" sz="2400" dirty="0"/>
              <a:t> = 0 pri potpunom zatvaranju) na „izlaznom” desnom rubu pokretnog kontrolnog volumena. </a:t>
            </a:r>
          </a:p>
          <a:p>
            <a:endParaRPr lang="hr-HR" sz="1200" dirty="0"/>
          </a:p>
          <a:p>
            <a:r>
              <a:rPr lang="hr-HR" sz="2400" dirty="0"/>
              <a:t>Primjena JK na pomičnom kontrolnom volumenu daje izraz za </a:t>
            </a:r>
            <a:r>
              <a:rPr lang="hr-HR" sz="2400" i="1" dirty="0"/>
              <a:t>a </a:t>
            </a:r>
            <a:r>
              <a:rPr lang="hr-HR" sz="2400" dirty="0"/>
              <a:t>:</a:t>
            </a:r>
          </a:p>
          <a:p>
            <a:endParaRPr lang="hr-H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737" y="4065600"/>
            <a:ext cx="2348880" cy="32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69899" y="4914316"/>
                <a:ext cx="33348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99" y="4914316"/>
                <a:ext cx="333482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925892" y="5589240"/>
                <a:ext cx="20228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892" y="5589240"/>
                <a:ext cx="20228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6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Primjena ZOKG na pomičnom kontrolnom volumenu daje izraz za </a:t>
            </a:r>
            <a:r>
              <a:rPr lang="hr-HR" sz="2400" i="1" dirty="0" err="1"/>
              <a:t>h</a:t>
            </a:r>
            <a:r>
              <a:rPr lang="hr-HR" sz="2000" i="1" dirty="0" err="1"/>
              <a:t>w</a:t>
            </a:r>
            <a:r>
              <a:rPr lang="hr-HR" sz="2400" dirty="0"/>
              <a:t>, uz pretpostavku horizontalnog dna, </a:t>
            </a:r>
            <a:r>
              <a:rPr lang="hr-HR" sz="2400" dirty="0" err="1"/>
              <a:t>zanemarenja</a:t>
            </a:r>
            <a:r>
              <a:rPr lang="hr-HR" sz="2400" dirty="0"/>
              <a:t> sile trenja i relativno male visine </a:t>
            </a:r>
            <a:r>
              <a:rPr lang="hr-HR" sz="2400" i="1" dirty="0" err="1"/>
              <a:t>h</a:t>
            </a:r>
            <a:r>
              <a:rPr lang="hr-HR" sz="2000" i="1" dirty="0" err="1"/>
              <a:t>w</a:t>
            </a:r>
            <a:r>
              <a:rPr lang="hr-HR" sz="2400" i="1" dirty="0"/>
              <a:t> </a:t>
            </a:r>
            <a:r>
              <a:rPr lang="hr-HR" sz="2400" dirty="0"/>
              <a:t>(</a:t>
            </a:r>
            <a:r>
              <a:rPr lang="hr-HR" sz="2400" i="1" dirty="0" err="1"/>
              <a:t>h</a:t>
            </a:r>
            <a:r>
              <a:rPr lang="hr-HR" sz="2000" i="1" dirty="0" err="1"/>
              <a:t>w</a:t>
            </a:r>
            <a:r>
              <a:rPr lang="hr-HR" sz="2400" dirty="0"/>
              <a:t> &lt;&lt; </a:t>
            </a:r>
            <a:r>
              <a:rPr lang="hr-HR" sz="2400" i="1" dirty="0"/>
              <a:t>h</a:t>
            </a:r>
            <a:r>
              <a:rPr lang="hr-HR" i="1" dirty="0"/>
              <a:t>0</a:t>
            </a:r>
            <a:r>
              <a:rPr lang="hr-HR" sz="2400" dirty="0"/>
              <a:t>):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Napomena: maksimalna visina vala, iako kratkotrajno, može biti i duplo veća od proračunate vrijednosti </a:t>
            </a:r>
            <a:r>
              <a:rPr lang="hr-HR" sz="2400" i="1" dirty="0" err="1" smtClean="0"/>
              <a:t>h</a:t>
            </a:r>
            <a:r>
              <a:rPr lang="hr-HR" sz="2000" i="1" dirty="0" err="1" smtClean="0"/>
              <a:t>w</a:t>
            </a:r>
            <a:r>
              <a:rPr lang="hr-HR" sz="2400" i="1" dirty="0" smtClean="0"/>
              <a:t>.</a:t>
            </a:r>
            <a:endParaRPr lang="hr-HR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263" y="3170633"/>
            <a:ext cx="2348880" cy="32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928149" y="1772816"/>
                <a:ext cx="7445002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𝑔𝑏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𝑏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𝑔𝑏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bSup>
                        <m:sSub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/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9" y="1772816"/>
                <a:ext cx="7445002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076056" y="4053802"/>
                <a:ext cx="20228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53802"/>
                <a:ext cx="20228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987824" y="2606427"/>
                <a:ext cx="3960439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606427"/>
                <a:ext cx="3960439" cy="100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956625" y="4710735"/>
                <a:ext cx="2022836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25" y="4710735"/>
                <a:ext cx="2022836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020272" y="5013176"/>
                <a:ext cx="144016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1440160" cy="465064"/>
              </a:xfrm>
              <a:prstGeom prst="rect">
                <a:avLst/>
              </a:prstGeom>
              <a:blipFill rotWithShape="1">
                <a:blip r:embed="rId7"/>
                <a:stretch>
                  <a:fillRect b="-2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92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Kod preljeva oblika „trube” koristi se ista jednadžbe prelijevanja </a:t>
            </a:r>
          </a:p>
          <a:p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 – širina vertikalnih dijelova strukture kroz koje nema protjecanja): 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5068" y="122479"/>
            <a:ext cx="3919117" cy="89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835697" y="1451963"/>
                <a:ext cx="2658930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7" y="1451963"/>
                <a:ext cx="2658930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004048" y="1451963"/>
                <a:ext cx="2463509" cy="837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51963"/>
                <a:ext cx="2463509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69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Kod „sifonskog” preljeva koristi se sljedeća jednadžba prelijevanja</a:t>
            </a:r>
          </a:p>
          <a:p>
            <a:r>
              <a:rPr lang="hr-HR" sz="2400" dirty="0" smtClean="0">
                <a:sym typeface="Symbol"/>
              </a:rPr>
              <a:t>(</a:t>
            </a:r>
            <a:r>
              <a:rPr lang="hr-HR" i="1" dirty="0" smtClean="0">
                <a:sym typeface="Symbol"/>
              </a:rPr>
              <a:t>h</a:t>
            </a:r>
            <a:r>
              <a:rPr lang="hr-HR" sz="2400" dirty="0" smtClean="0">
                <a:sym typeface="Symbol"/>
              </a:rPr>
              <a:t> </a:t>
            </a:r>
            <a:r>
              <a:rPr lang="hr-HR" sz="2400" dirty="0">
                <a:sym typeface="Symbol"/>
              </a:rPr>
              <a:t>– suma svih energetskih lokalnih i linijskih gubitaka):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 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uobičajeno poprima vrijednosti u rasponu 0,75 – 0,85</a:t>
            </a:r>
            <a:endParaRPr lang="hr-HR" sz="2400" i="1" dirty="0">
              <a:sym typeface="Symbo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4554" y="1874890"/>
            <a:ext cx="4061767" cy="48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446057" y="1501303"/>
                <a:ext cx="199303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57" y="1501303"/>
                <a:ext cx="199303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6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580112" y="1501303"/>
                <a:ext cx="199303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01303"/>
                <a:ext cx="1993030" cy="46506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7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Bočni preljev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Pretpostavlja se jednoliki nagib dna, jednolika širina kanala 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., te da vlada mirni režim strujanja kroz cijelu dionicu bočnog preljeva.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Koeficijent prelijevanja 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umanjuje se za 5% u odnosu na vrijednost koeficijenta prelijevanja kod normalnog </a:t>
            </a:r>
            <a:r>
              <a:rPr lang="hr-HR" sz="2400" dirty="0" err="1">
                <a:sym typeface="Symbol"/>
              </a:rPr>
              <a:t>oštrobridnog</a:t>
            </a:r>
            <a:r>
              <a:rPr lang="hr-HR" sz="2400" dirty="0">
                <a:sym typeface="Symbol"/>
              </a:rPr>
              <a:t> preljeva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0,64) ili kod normalnog preljeva praktičnog profila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0,74).   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9410" y="858087"/>
            <a:ext cx="3386865" cy="61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835696" y="1422911"/>
                <a:ext cx="246350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𝑠𝑟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22911"/>
                <a:ext cx="2463509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384295" y="1424963"/>
                <a:ext cx="2216245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95" y="1424963"/>
                <a:ext cx="2216245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9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ispod pregrade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 ovisnosti o razini donje vode može biti slobodno i potopljeno.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000" dirty="0">
              <a:sym typeface="Symbol"/>
            </a:endParaRPr>
          </a:p>
          <a:p>
            <a:r>
              <a:rPr lang="hr-HR" sz="2400" dirty="0">
                <a:sym typeface="Symbol"/>
              </a:rPr>
              <a:t>Za slobodno istjecanje ispod pregrade pod pravim </a:t>
            </a:r>
            <a:r>
              <a:rPr lang="hr-HR" sz="2400" dirty="0" smtClean="0">
                <a:sym typeface="Symbol"/>
              </a:rPr>
              <a:t>kutom </a:t>
            </a:r>
            <a:r>
              <a:rPr lang="hr-HR" sz="2400" dirty="0">
                <a:sym typeface="Symbol"/>
              </a:rPr>
              <a:t>naspram dna: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0629" y="-1405477"/>
            <a:ext cx="2007122" cy="69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339" y="3300212"/>
            <a:ext cx="2981687" cy="34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9347" y="3066525"/>
            <a:ext cx="2057423" cy="34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155093" y="3582450"/>
                <a:ext cx="2448272" cy="7911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93" y="3582450"/>
                <a:ext cx="2448272" cy="791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258108" y="4509120"/>
                <a:ext cx="2232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08" y="4509120"/>
                <a:ext cx="223224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485181" y="5034595"/>
                <a:ext cx="2023843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81" y="5034595"/>
                <a:ext cx="2023843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485181" y="6224461"/>
                <a:ext cx="199303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81" y="6224461"/>
                <a:ext cx="1993030" cy="465064"/>
              </a:xfrm>
              <a:prstGeom prst="rect">
                <a:avLst/>
              </a:prstGeom>
              <a:blipFill rotWithShape="1">
                <a:blip r:embed="rId8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796136" y="6053677"/>
                <a:ext cx="1872208" cy="8066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53677"/>
                <a:ext cx="1872208" cy="8066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7993332" y="6289415"/>
                <a:ext cx="115044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332" y="6289415"/>
                <a:ext cx="115044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16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ispod pregrade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Ukoliko se pregradni zid položi pod </a:t>
            </a:r>
          </a:p>
          <a:p>
            <a:r>
              <a:rPr lang="hr-HR" sz="2400" dirty="0">
                <a:sym typeface="Symbol"/>
              </a:rPr>
              <a:t>kutom </a:t>
            </a:r>
            <a:r>
              <a:rPr lang="hr-HR" sz="2400" i="1" dirty="0">
                <a:sym typeface="Symbol" panose="05050102010706020507" pitchFamily="18" charset="2"/>
              </a:rPr>
              <a:t></a:t>
            </a:r>
            <a:r>
              <a:rPr lang="hr-HR" sz="2400" dirty="0">
                <a:sym typeface="Symbol"/>
              </a:rPr>
              <a:t> &lt; 90 naspram ravnine dna dolazi </a:t>
            </a:r>
          </a:p>
          <a:p>
            <a:r>
              <a:rPr lang="hr-HR" sz="2400" dirty="0">
                <a:sym typeface="Symbol"/>
              </a:rPr>
              <a:t>do povećanja koeficijenta </a:t>
            </a:r>
            <a:r>
              <a:rPr lang="hr-HR" sz="2400" dirty="0" smtClean="0">
                <a:sym typeface="Symbol"/>
              </a:rPr>
              <a:t>istjecanja </a:t>
            </a:r>
            <a:r>
              <a:rPr lang="hr-HR" sz="2400" i="1" dirty="0">
                <a:sym typeface="Symbol" panose="05050102010706020507" pitchFamily="18" charset="2"/>
              </a:rPr>
              <a:t></a:t>
            </a:r>
            <a:r>
              <a:rPr lang="hr-HR" sz="2400" dirty="0">
                <a:sym typeface="Symbol" panose="05050102010706020507" pitchFamily="18" charset="2"/>
              </a:rPr>
              <a:t>.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/>
              </a:rPr>
              <a:t>Za potopljeno istjecanje ispod pregrade </a:t>
            </a:r>
          </a:p>
          <a:p>
            <a:r>
              <a:rPr lang="hr-HR" sz="2400" dirty="0">
                <a:sym typeface="Symbol"/>
              </a:rPr>
              <a:t>pod pravim </a:t>
            </a:r>
            <a:r>
              <a:rPr lang="hr-HR" sz="2400" dirty="0" smtClean="0">
                <a:sym typeface="Symbol"/>
              </a:rPr>
              <a:t>kutom </a:t>
            </a:r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 panose="05050102010706020507" pitchFamily="18" charset="2"/>
              </a:rPr>
              <a:t>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 smtClean="0">
                <a:sym typeface="Symbol"/>
              </a:rPr>
              <a:t>= 90) </a:t>
            </a:r>
            <a:r>
              <a:rPr lang="hr-HR" sz="2400" dirty="0">
                <a:sym typeface="Symbol"/>
              </a:rPr>
              <a:t>vrijedi:</a:t>
            </a:r>
          </a:p>
          <a:p>
            <a:r>
              <a:rPr lang="hr-HR" sz="2400" dirty="0">
                <a:sym typeface="Symbol"/>
              </a:rPr>
              <a:t>  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/>
          <a:stretch/>
        </p:blipFill>
        <p:spPr bwMode="auto">
          <a:xfrm rot="5400000">
            <a:off x="1646680" y="649303"/>
            <a:ext cx="1378592" cy="35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08" y="3604483"/>
            <a:ext cx="2764426" cy="37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8854" y="1992854"/>
            <a:ext cx="5974222" cy="375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779912" y="4293096"/>
                <a:ext cx="1919377" cy="47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293096"/>
                <a:ext cx="1919377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38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4156176" y="5157192"/>
                <a:ext cx="12317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76" y="5157192"/>
                <a:ext cx="123175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4056499" y="6021288"/>
                <a:ext cx="13662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99" y="6021288"/>
                <a:ext cx="136620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6372200" y="5157192"/>
            <a:ext cx="244827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68484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52320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88424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20472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2199" y="4275778"/>
            <a:ext cx="1338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  <a:sym typeface="Symbol"/>
              </a:rPr>
              <a:t>pri a/h = 0,05</a:t>
            </a:r>
            <a:endParaRPr lang="hr-HR" sz="1400" dirty="0" smtClean="0">
              <a:solidFill>
                <a:srgbClr val="FF0000"/>
              </a:solidFill>
            </a:endParaRPr>
          </a:p>
          <a:p>
            <a:r>
              <a:rPr lang="hr-HR" sz="1400" dirty="0" smtClean="0">
                <a:solidFill>
                  <a:srgbClr val="FF0000"/>
                </a:solidFill>
              </a:rPr>
              <a:t>za </a:t>
            </a:r>
            <a:r>
              <a:rPr lang="hr-HR" sz="1400" dirty="0" smtClean="0">
                <a:solidFill>
                  <a:srgbClr val="FF0000"/>
                </a:solidFill>
                <a:sym typeface="Symbol"/>
              </a:rPr>
              <a:t>a/</a:t>
            </a:r>
            <a:r>
              <a:rPr lang="hr-HR" sz="1400" dirty="0" err="1" smtClean="0">
                <a:solidFill>
                  <a:srgbClr val="FF0000"/>
                </a:solidFill>
                <a:sym typeface="Symbol"/>
              </a:rPr>
              <a:t>h</a:t>
            </a:r>
            <a:r>
              <a:rPr lang="hr-HR" sz="1200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hr-HR" sz="1400" dirty="0" smtClean="0">
                <a:solidFill>
                  <a:srgbClr val="FF0000"/>
                </a:solidFill>
                <a:sym typeface="Symbol"/>
              </a:rPr>
              <a:t> &gt; 0,12 c = 1,0</a:t>
            </a:r>
            <a:endParaRPr lang="hr-H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kroz otvor u zidu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Za uvjete 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 = </a:t>
            </a:r>
            <a:r>
              <a:rPr lang="hr-HR" sz="2400" i="1" dirty="0" err="1">
                <a:sym typeface="Symbol"/>
              </a:rPr>
              <a:t>ab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i </a:t>
            </a:r>
            <a:r>
              <a:rPr lang="hr-HR" sz="2400" i="1" dirty="0">
                <a:sym typeface="Symbol"/>
              </a:rPr>
              <a:t>B&gt;&gt;b </a:t>
            </a:r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je širina kanala, 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je širina otvora, 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 je visina otvora) može se napraviti sljedeći izvod: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Kod manjih otvora (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/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&lt; 0,2), umjesto dvije dubine </a:t>
            </a:r>
            <a:r>
              <a:rPr lang="hr-HR" sz="2400" i="1" dirty="0">
                <a:sym typeface="Symbol"/>
              </a:rPr>
              <a:t>h</a:t>
            </a:r>
            <a:r>
              <a:rPr lang="hr-HR" sz="2000" i="1" dirty="0">
                <a:sym typeface="Symbol"/>
              </a:rPr>
              <a:t>1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h</a:t>
            </a:r>
            <a:r>
              <a:rPr lang="hr-HR" sz="20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, dovoljno je primijeniti samo jednu „srednju” dubinu </a:t>
            </a:r>
            <a:r>
              <a:rPr lang="hr-HR" sz="2400" i="1" dirty="0">
                <a:sym typeface="Symbol"/>
              </a:rPr>
              <a:t>h.</a:t>
            </a:r>
            <a:r>
              <a:rPr lang="hr-HR" sz="2400" dirty="0">
                <a:sym typeface="Symbol"/>
              </a:rPr>
              <a:t> Time se dobiva sljedeće: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U narednoj tablici prikazane su vrijednosti koeficijenta </a:t>
            </a:r>
            <a:r>
              <a:rPr lang="hr-HR" sz="2400" i="1" dirty="0">
                <a:sym typeface="Symbol"/>
              </a:rPr>
              <a:t> </a:t>
            </a:r>
            <a:r>
              <a:rPr lang="hr-HR" sz="2400" dirty="0">
                <a:sym typeface="Symbol"/>
              </a:rPr>
              <a:t>u funkciji oblika „malog” otvora.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1567" y="664441"/>
            <a:ext cx="2549674" cy="39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83568" y="1342448"/>
                <a:ext cx="1547153" cy="7911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2448"/>
                <a:ext cx="1547153" cy="791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9011" y="2345513"/>
                <a:ext cx="2232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𝑣𝑑𝐴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𝑣𝑏𝑑𝑧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1" y="2345513"/>
                <a:ext cx="223224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826839" y="2104882"/>
                <a:ext cx="2232248" cy="7593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39" y="2104882"/>
                <a:ext cx="2232248" cy="759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5619" y="3187459"/>
                <a:ext cx="318822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" y="3187459"/>
                <a:ext cx="3188229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313243" y="3277080"/>
                <a:ext cx="2005354" cy="619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&gt;0,2 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43" y="3277080"/>
                <a:ext cx="2005354" cy="6194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732004" y="1505473"/>
                <a:ext cx="2395299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004" y="1505473"/>
                <a:ext cx="2395299" cy="465064"/>
              </a:xfrm>
              <a:prstGeom prst="rect">
                <a:avLst/>
              </a:prstGeom>
              <a:blipFill rotWithShape="1">
                <a:blip r:embed="rId8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39841" y="5100257"/>
                <a:ext cx="2492163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1" y="5100257"/>
                <a:ext cx="2492163" cy="6950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956675" y="5207673"/>
                <a:ext cx="102959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75" y="5207673"/>
                <a:ext cx="102959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228184" y="5142719"/>
                <a:ext cx="1744809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142719"/>
                <a:ext cx="1744809" cy="465064"/>
              </a:xfrm>
              <a:prstGeom prst="rect">
                <a:avLst/>
              </a:prstGeom>
              <a:blipFill rotWithShape="1">
                <a:blip r:embed="rId11"/>
                <a:stretch>
                  <a:fillRect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0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kroz otvor u zidu</a:t>
            </a:r>
          </a:p>
        </p:txBody>
      </p:sp>
      <p:sp>
        <p:nvSpPr>
          <p:cNvPr id="5" name="Rectangle 4"/>
          <p:cNvSpPr/>
          <p:nvPr/>
        </p:nvSpPr>
        <p:spPr>
          <a:xfrm>
            <a:off x="9479" y="3825134"/>
            <a:ext cx="925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 slučaju </a:t>
            </a:r>
            <a:r>
              <a:rPr lang="hr-HR" sz="2400" b="1" i="1" dirty="0">
                <a:sym typeface="Symbol"/>
              </a:rPr>
              <a:t>potopljenog</a:t>
            </a:r>
            <a:r>
              <a:rPr lang="hr-HR" sz="2400" dirty="0">
                <a:sym typeface="Symbol"/>
              </a:rPr>
              <a:t> istjecanja vrijede odnosi: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/>
          <a:stretch/>
        </p:blipFill>
        <p:spPr bwMode="auto">
          <a:xfrm rot="5400000">
            <a:off x="5752915" y="3335326"/>
            <a:ext cx="2174998" cy="458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28777"/>
              </p:ext>
            </p:extLst>
          </p:nvPr>
        </p:nvGraphicFramePr>
        <p:xfrm>
          <a:off x="748503" y="692696"/>
          <a:ext cx="7776865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1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7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1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6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Tip</a:t>
                      </a:r>
                      <a:r>
                        <a:rPr lang="hr-HR" sz="2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otvora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 dirty="0">
                          <a:effectLst/>
                        </a:rPr>
                        <a:t>Dimenzije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Površina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a/b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sym typeface="Symbol"/>
                        </a:rPr>
                        <a:t>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a&lt;b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a&lt;b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a&lt;b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kružni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a=b=d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/>
                        </a:rPr>
                        <a:t>a2/4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kvadratni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a=b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a&gt;b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a&gt;b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9757" y="4286799"/>
                <a:ext cx="460851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" y="4286799"/>
                <a:ext cx="4608512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806214" y="5114972"/>
                <a:ext cx="119943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≈0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14" y="5114972"/>
                <a:ext cx="11994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947033" y="6290740"/>
                <a:ext cx="2689213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33" y="6290740"/>
                <a:ext cx="2689213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89492" y="6323217"/>
                <a:ext cx="131415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" y="6323217"/>
                <a:ext cx="131415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175515" y="5666870"/>
                <a:ext cx="2232248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15" y="5666870"/>
                <a:ext cx="2232248" cy="465064"/>
              </a:xfrm>
              <a:prstGeom prst="rect">
                <a:avLst/>
              </a:prstGeom>
              <a:blipFill rotWithShape="1">
                <a:blip r:embed="rId7"/>
                <a:stretch>
                  <a:fillRect r="-820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-20379" y="5733534"/>
                <a:ext cx="219589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79" y="5733534"/>
                <a:ext cx="2195894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833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60032" y="63347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  <a:sym typeface="Symbol"/>
              </a:rPr>
              <a:t>U koeficijentu  je obuhvaćena kontrakcija i viskoznost</a:t>
            </a:r>
            <a:endParaRPr lang="hr-H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3007</Words>
  <Application>Microsoft Office PowerPoint</Application>
  <PresentationFormat>On-screen Show (4:3)</PresentationFormat>
  <Paragraphs>382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Mala predavaona</cp:lastModifiedBy>
  <cp:revision>514</cp:revision>
  <dcterms:created xsi:type="dcterms:W3CDTF">2012-07-09T06:12:43Z</dcterms:created>
  <dcterms:modified xsi:type="dcterms:W3CDTF">2023-10-24T07:55:54Z</dcterms:modified>
</cp:coreProperties>
</file>