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329" r:id="rId3"/>
    <p:sldId id="330" r:id="rId4"/>
    <p:sldId id="331" r:id="rId5"/>
    <p:sldId id="334" r:id="rId6"/>
    <p:sldId id="332" r:id="rId7"/>
    <p:sldId id="335" r:id="rId8"/>
    <p:sldId id="336" r:id="rId9"/>
    <p:sldId id="337" r:id="rId10"/>
    <p:sldId id="314" r:id="rId11"/>
    <p:sldId id="339" r:id="rId12"/>
    <p:sldId id="315" r:id="rId13"/>
    <p:sldId id="325" r:id="rId14"/>
    <p:sldId id="326" r:id="rId15"/>
    <p:sldId id="327" r:id="rId16"/>
    <p:sldId id="290" r:id="rId17"/>
    <p:sldId id="340" r:id="rId18"/>
    <p:sldId id="342" r:id="rId19"/>
    <p:sldId id="343" r:id="rId20"/>
    <p:sldId id="344" r:id="rId21"/>
    <p:sldId id="345" r:id="rId22"/>
    <p:sldId id="346" r:id="rId23"/>
    <p:sldId id="347" r:id="rId2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94658" autoAdjust="0"/>
  </p:normalViewPr>
  <p:slideViewPr>
    <p:cSldViewPr>
      <p:cViewPr varScale="1">
        <p:scale>
          <a:sx n="115" d="100"/>
          <a:sy n="115" d="100"/>
        </p:scale>
        <p:origin x="-16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28.9.2022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28.9.2022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28.9.2022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28.9.2022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28.9.2022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28.9.2022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28.9.2022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28.9.2022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28.9.2022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28.9.2022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ED23-427E-43D1-A7AE-D5CA01BD8FC6}" type="datetimeFigureOut">
              <a:rPr lang="sr-Latn-CS" smtClean="0"/>
              <a:pPr/>
              <a:t>28.9.2022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ED23-427E-43D1-A7AE-D5CA01BD8FC6}" type="datetimeFigureOut">
              <a:rPr lang="sr-Latn-CS" smtClean="0"/>
              <a:pPr/>
              <a:t>28.9.2022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8017A-A712-4A70-801A-22B54A31945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Prelijevanje i istjecanje - Preljevi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23220"/>
            <a:ext cx="92535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ym typeface="Symbol"/>
              </a:rPr>
              <a:t>U ovisnosti o razini donje vode mogu biti slobodni i potopljeni.</a:t>
            </a: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1200" dirty="0">
              <a:sym typeface="Symbol"/>
            </a:endParaRPr>
          </a:p>
          <a:p>
            <a:r>
              <a:rPr lang="hr-HR" sz="2400" dirty="0">
                <a:sym typeface="Symbol"/>
              </a:rPr>
              <a:t>Jednadžba prelijevanja za slobodne preljeve:</a:t>
            </a: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1200" dirty="0">
              <a:sym typeface="Symbol"/>
            </a:endParaRPr>
          </a:p>
          <a:p>
            <a:r>
              <a:rPr lang="hr-HR" sz="2400" dirty="0">
                <a:solidFill>
                  <a:srgbClr val="FF0000"/>
                </a:solidFill>
                <a:sym typeface="Symbol"/>
              </a:rPr>
              <a:t>Za </a:t>
            </a:r>
            <a:r>
              <a:rPr lang="hr-HR" sz="2400" dirty="0" err="1">
                <a:solidFill>
                  <a:srgbClr val="FF0000"/>
                </a:solidFill>
                <a:sym typeface="Symbol"/>
              </a:rPr>
              <a:t>oštrobridni</a:t>
            </a:r>
            <a:r>
              <a:rPr lang="hr-HR" sz="2400" dirty="0">
                <a:solidFill>
                  <a:srgbClr val="FF0000"/>
                </a:solidFill>
                <a:sym typeface="Symbol"/>
              </a:rPr>
              <a:t> preljev:</a:t>
            </a:r>
          </a:p>
          <a:p>
            <a:endParaRPr lang="hr-H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37062" y="-1372026"/>
            <a:ext cx="1853853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86925" y="2089654"/>
            <a:ext cx="3212976" cy="632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6012160" y="2816203"/>
                <a:ext cx="2805292" cy="69506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𝑏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𝑔</m:t>
                          </m:r>
                        </m:e>
                      </m:rad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3/2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816203"/>
                <a:ext cx="2805292" cy="69506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0" y="5134696"/>
                <a:ext cx="2344080" cy="67056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𝑏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𝑔</m:t>
                          </m:r>
                        </m:e>
                      </m:rad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3/2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34696"/>
                <a:ext cx="2344080" cy="6705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-20806" y="5805264"/>
                <a:ext cx="2885557" cy="6767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0,6035+0,0813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806" y="5805264"/>
                <a:ext cx="2885557" cy="67672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6217" y="6447568"/>
                <a:ext cx="2232158" cy="42377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+0,0011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" y="6447568"/>
                <a:ext cx="2232158" cy="423770"/>
              </a:xfrm>
              <a:prstGeom prst="rect">
                <a:avLst/>
              </a:prstGeom>
              <a:blipFill rotWithShape="1">
                <a:blip r:embed="rId7"/>
                <a:stretch>
                  <a:fillRect b="-57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9869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dvoslojni tok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U estuarijima rijeka pojavljuje se </a:t>
            </a:r>
            <a:r>
              <a:rPr lang="hr-HR" sz="2400" dirty="0" err="1"/>
              <a:t>pridneni</a:t>
            </a:r>
            <a:r>
              <a:rPr lang="hr-HR" sz="2400" dirty="0"/>
              <a:t> prodor slane vode (tzv. slani klin). U riječnom koritu su pri manjim protocima gornji sloj slatke vode (</a:t>
            </a:r>
            <a:r>
              <a:rPr lang="hr-HR" sz="2400" i="1" dirty="0">
                <a:sym typeface="Symbol" panose="05050102010706020507" pitchFamily="18" charset="2"/>
              </a:rPr>
              <a:t></a:t>
            </a:r>
            <a:r>
              <a:rPr lang="hr-HR" sz="2400" dirty="0">
                <a:sym typeface="Symbol" panose="05050102010706020507" pitchFamily="18" charset="2"/>
              </a:rPr>
              <a:t> = 1000 kg/m</a:t>
            </a:r>
            <a:r>
              <a:rPr lang="hr-HR" sz="2400" baseline="30000" dirty="0">
                <a:sym typeface="Symbol" panose="05050102010706020507" pitchFamily="18" charset="2"/>
              </a:rPr>
              <a:t>3</a:t>
            </a:r>
            <a:r>
              <a:rPr lang="hr-HR" sz="2400" dirty="0">
                <a:sym typeface="Symbol" panose="05050102010706020507" pitchFamily="18" charset="2"/>
              </a:rPr>
              <a:t>)</a:t>
            </a:r>
            <a:r>
              <a:rPr lang="hr-HR" sz="2400" dirty="0"/>
              <a:t> i donji sloj slane vode (</a:t>
            </a:r>
            <a:r>
              <a:rPr lang="hr-HR" sz="2400" i="1" dirty="0">
                <a:sym typeface="Symbol" panose="05050102010706020507" pitchFamily="18" charset="2"/>
              </a:rPr>
              <a:t></a:t>
            </a:r>
            <a:r>
              <a:rPr lang="hr-HR" sz="2000" i="1" dirty="0">
                <a:sym typeface="Symbol" panose="05050102010706020507" pitchFamily="18" charset="2"/>
              </a:rPr>
              <a:t>m</a:t>
            </a:r>
            <a:r>
              <a:rPr lang="hr-HR" sz="2400" dirty="0">
                <a:sym typeface="Symbol" panose="05050102010706020507" pitchFamily="18" charset="2"/>
              </a:rPr>
              <a:t>= 1028 kg/m</a:t>
            </a:r>
            <a:r>
              <a:rPr lang="hr-HR" sz="2400" baseline="30000" dirty="0">
                <a:sym typeface="Symbol" panose="05050102010706020507" pitchFamily="18" charset="2"/>
              </a:rPr>
              <a:t>3</a:t>
            </a:r>
            <a:r>
              <a:rPr lang="hr-HR" sz="2400" dirty="0">
                <a:sym typeface="Symbol" panose="05050102010706020507" pitchFamily="18" charset="2"/>
              </a:rPr>
              <a:t>)</a:t>
            </a:r>
            <a:r>
              <a:rPr lang="hr-HR" sz="2400" dirty="0"/>
              <a:t> fizički odvojeni „tankim” tranzicijskim slojem varijabilne gustoće (debljine </a:t>
            </a:r>
            <a:r>
              <a:rPr lang="hr-HR" sz="2400" dirty="0">
                <a:sym typeface="Symbol" panose="05050102010706020507" pitchFamily="18" charset="2"/>
              </a:rPr>
              <a:t>0,5m).</a:t>
            </a:r>
          </a:p>
          <a:p>
            <a:endParaRPr lang="hr-HR" sz="2400" dirty="0">
              <a:sym typeface="Symbol" panose="05050102010706020507" pitchFamily="18" charset="2"/>
            </a:endParaRPr>
          </a:p>
          <a:p>
            <a:endParaRPr lang="hr-HR" sz="2400" dirty="0">
              <a:sym typeface="Symbol" panose="05050102010706020507" pitchFamily="18" charset="2"/>
            </a:endParaRPr>
          </a:p>
          <a:p>
            <a:endParaRPr lang="hr-HR" sz="2400" dirty="0">
              <a:sym typeface="Symbol" panose="05050102010706020507" pitchFamily="18" charset="2"/>
            </a:endParaRPr>
          </a:p>
          <a:p>
            <a:endParaRPr lang="hr-HR" sz="2400" dirty="0">
              <a:sym typeface="Symbol" panose="05050102010706020507" pitchFamily="18" charset="2"/>
            </a:endParaRPr>
          </a:p>
          <a:p>
            <a:endParaRPr lang="hr-HR" sz="2400" dirty="0">
              <a:sym typeface="Symbol" panose="05050102010706020507" pitchFamily="18" charset="2"/>
            </a:endParaRPr>
          </a:p>
          <a:p>
            <a:r>
              <a:rPr lang="hr-HR" sz="2400" dirty="0">
                <a:sym typeface="Symbol" panose="05050102010706020507" pitchFamily="18" charset="2"/>
              </a:rPr>
              <a:t> </a:t>
            </a:r>
          </a:p>
          <a:p>
            <a:r>
              <a:rPr lang="hr-HR" sz="2400" dirty="0"/>
              <a:t> </a:t>
            </a:r>
          </a:p>
          <a:p>
            <a:r>
              <a:rPr lang="hr-HR" sz="2400" dirty="0"/>
              <a:t>Za ravnotežno-stacionarno stanje (donji sloj slane vode u mirovanju) izvedena je jednadžba razdjelnice slanog klina (odnos </a:t>
            </a:r>
            <a:r>
              <a:rPr lang="hr-HR" sz="2400" i="1" dirty="0"/>
              <a:t>x</a:t>
            </a:r>
            <a:r>
              <a:rPr lang="hr-HR" sz="2400" dirty="0"/>
              <a:t> i </a:t>
            </a:r>
            <a:r>
              <a:rPr lang="hr-HR" sz="2400" i="1" dirty="0"/>
              <a:t>y</a:t>
            </a:r>
            <a:r>
              <a:rPr lang="hr-HR" sz="2400" dirty="0"/>
              <a:t>) uz pretpostavku konstantne širine korita rijeke (</a:t>
            </a:r>
            <a:r>
              <a:rPr lang="hr-HR" sz="2400" i="1" dirty="0"/>
              <a:t>b</a:t>
            </a:r>
            <a:r>
              <a:rPr lang="hr-HR" sz="2400" dirty="0"/>
              <a:t> = </a:t>
            </a:r>
            <a:r>
              <a:rPr lang="hr-HR" sz="2400" dirty="0" err="1"/>
              <a:t>konst</a:t>
            </a:r>
            <a:r>
              <a:rPr lang="hr-HR" sz="2400" dirty="0"/>
              <a:t>.).</a:t>
            </a:r>
          </a:p>
          <a:p>
            <a:r>
              <a:rPr lang="hr-HR" sz="2400" dirty="0"/>
              <a:t>Uvodi se i novi </a:t>
            </a:r>
            <a:r>
              <a:rPr lang="hr-HR" sz="2400" dirty="0" err="1"/>
              <a:t>bezdimenzionalni</a:t>
            </a:r>
            <a:r>
              <a:rPr lang="hr-HR" sz="2400" dirty="0"/>
              <a:t> parametar, </a:t>
            </a:r>
            <a:r>
              <a:rPr lang="hr-HR" sz="2400" dirty="0" err="1"/>
              <a:t>Froudeov</a:t>
            </a:r>
            <a:r>
              <a:rPr lang="hr-HR" sz="2400" dirty="0"/>
              <a:t> broj za gustoću </a:t>
            </a:r>
            <a:r>
              <a:rPr lang="hr-HR" sz="2400" i="1" dirty="0" err="1"/>
              <a:t>Frd</a:t>
            </a:r>
            <a:r>
              <a:rPr lang="hr-HR" sz="2400" i="1" dirty="0"/>
              <a:t> </a:t>
            </a:r>
            <a:r>
              <a:rPr lang="hr-HR" sz="2400" dirty="0"/>
              <a:t>(</a:t>
            </a:r>
            <a:r>
              <a:rPr lang="hr-HR" sz="2400" i="1" dirty="0"/>
              <a:t>d </a:t>
            </a:r>
            <a:r>
              <a:rPr lang="hr-HR" sz="2400" dirty="0"/>
              <a:t>– </a:t>
            </a:r>
            <a:r>
              <a:rPr lang="hr-HR" sz="2400" i="1" dirty="0" err="1"/>
              <a:t>density</a:t>
            </a:r>
            <a:r>
              <a:rPr lang="hr-HR" sz="2400" dirty="0"/>
              <a:t>) te reducirano gravitaciono ubrzanje </a:t>
            </a:r>
            <a:r>
              <a:rPr lang="hr-HR" sz="2400" i="1" dirty="0"/>
              <a:t>g’</a:t>
            </a:r>
            <a:r>
              <a:rPr lang="hr-HR" sz="2400" dirty="0"/>
              <a:t>.</a:t>
            </a:r>
            <a:endParaRPr lang="hr-HR" sz="2400" b="1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59639" y="725689"/>
            <a:ext cx="2952329" cy="562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832911" y="2636912"/>
                <a:ext cx="2559688" cy="42678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sz="20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hr-HR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hr-HR" sz="2000" i="1">
                                <a:latin typeface="Cambria Math"/>
                                <a:ea typeface="Cambria Math"/>
                              </a:rPr>
                              <m:t>𝐹𝑟𝑑</m:t>
                            </m:r>
                          </m:e>
                          <m:sub>
                            <m:r>
                              <a:rPr lang="hr-HR" sz="20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hr-HR" sz="20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hr-HR" sz="20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hr-HR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p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hr-HR" sz="2000" b="0" i="1" smtClean="0">
                        <a:latin typeface="Cambria Math"/>
                        <a:ea typeface="Cambria Math"/>
                      </a:rPr>
                      <m:t>/(</m:t>
                    </m:r>
                    <m:r>
                      <a:rPr lang="hr-HR" sz="2000" b="0" i="1" smtClean="0">
                        <a:latin typeface="Cambria Math"/>
                        <a:ea typeface="Cambria Math"/>
                      </a:rPr>
                      <m:t>𝑔</m:t>
                    </m:r>
                    <m:r>
                      <a:rPr lang="hr-HR" sz="2000" b="0" i="1" smtClean="0">
                        <a:latin typeface="Cambria Math"/>
                        <a:ea typeface="Cambria Math"/>
                      </a:rPr>
                      <m:t>′</m:t>
                    </m:r>
                    <m:sSup>
                      <m:sSupPr>
                        <m:ctrlPr>
                          <a:rPr lang="hr-HR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p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hr-HR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p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hr-HR" sz="2000" i="1" dirty="0"/>
                  <a:t>)</a:t>
                </a:r>
                <a:endParaRPr lang="en-US" sz="2000" i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11" y="2636912"/>
                <a:ext cx="2559688" cy="426784"/>
              </a:xfrm>
              <a:prstGeom prst="rect">
                <a:avLst/>
              </a:prstGeom>
              <a:blipFill rotWithShape="1">
                <a:blip r:embed="rId3"/>
                <a:stretch>
                  <a:fillRect r="-1190" b="-2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1433231" y="3345795"/>
                <a:ext cx="1359047" cy="72263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𝑔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231" y="3345795"/>
                <a:ext cx="1359047" cy="72263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9965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dvoslojni tok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548680"/>
            <a:ext cx="91450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Iz donje jednadžba razdjelnice slanog klina </a:t>
            </a:r>
            <a:r>
              <a:rPr lang="hr-HR" sz="2400" i="1" dirty="0"/>
              <a:t>x = f </a:t>
            </a:r>
            <a:r>
              <a:rPr lang="hr-HR" sz="2400" dirty="0"/>
              <a:t>(</a:t>
            </a:r>
            <a:r>
              <a:rPr lang="hr-HR" sz="2400" i="1" dirty="0"/>
              <a:t>y</a:t>
            </a:r>
            <a:r>
              <a:rPr lang="hr-HR" sz="2400" dirty="0"/>
              <a:t>,</a:t>
            </a:r>
            <a:r>
              <a:rPr lang="hr-HR" sz="2400" i="1" dirty="0"/>
              <a:t> Frd</a:t>
            </a:r>
            <a:r>
              <a:rPr lang="hr-HR" sz="2000" i="1" dirty="0"/>
              <a:t>0</a:t>
            </a:r>
            <a:r>
              <a:rPr lang="hr-HR" sz="2400" dirty="0"/>
              <a:t>) može se direktno odrediti duljina slanog klina </a:t>
            </a:r>
            <a:r>
              <a:rPr lang="hr-HR" sz="2400" i="1" dirty="0"/>
              <a:t>L</a:t>
            </a:r>
            <a:r>
              <a:rPr lang="hr-HR" sz="2400" dirty="0"/>
              <a:t> (</a:t>
            </a:r>
            <a:r>
              <a:rPr lang="hr-HR" sz="2400" i="1" dirty="0"/>
              <a:t>x</a:t>
            </a:r>
            <a:r>
              <a:rPr lang="hr-HR" sz="2400" dirty="0"/>
              <a:t> = 1, </a:t>
            </a:r>
            <a:r>
              <a:rPr lang="hr-HR" sz="2400" i="1" dirty="0"/>
              <a:t>y</a:t>
            </a:r>
            <a:r>
              <a:rPr lang="hr-HR" sz="2400" dirty="0"/>
              <a:t> = </a:t>
            </a:r>
            <a:r>
              <a:rPr lang="hr-HR" sz="2400" i="1" dirty="0" err="1"/>
              <a:t>y</a:t>
            </a:r>
            <a:r>
              <a:rPr lang="hr-HR" sz="1600" i="1" dirty="0" err="1"/>
              <a:t>kr</a:t>
            </a:r>
            <a:r>
              <a:rPr lang="hr-HR" sz="2400" dirty="0"/>
              <a:t>) uz zadane vrijednosti protoka </a:t>
            </a:r>
            <a:r>
              <a:rPr lang="hr-HR" sz="2400" i="1" dirty="0"/>
              <a:t>Q</a:t>
            </a:r>
            <a:r>
              <a:rPr lang="hr-HR" sz="2400" dirty="0"/>
              <a:t>,  širine korita rijeke </a:t>
            </a:r>
            <a:r>
              <a:rPr lang="hr-HR" sz="2400" i="1" dirty="0"/>
              <a:t>b, </a:t>
            </a:r>
            <a:r>
              <a:rPr lang="hr-HR" sz="2400" dirty="0"/>
              <a:t>dubine toka u profilu ušća </a:t>
            </a:r>
            <a:r>
              <a:rPr lang="hr-HR" sz="2400" i="1" dirty="0"/>
              <a:t>h</a:t>
            </a:r>
            <a:r>
              <a:rPr lang="hr-HR" sz="2400" dirty="0"/>
              <a:t> i koeficijenta otpora trenja </a:t>
            </a:r>
            <a:r>
              <a:rPr lang="hr-HR" sz="2400" i="1" dirty="0">
                <a:sym typeface="Symbol" panose="05050102010706020507" pitchFamily="18" charset="2"/>
              </a:rPr>
              <a:t></a:t>
            </a:r>
            <a:r>
              <a:rPr lang="hr-HR" sz="2400" dirty="0">
                <a:sym typeface="Symbol" panose="05050102010706020507" pitchFamily="18" charset="2"/>
              </a:rPr>
              <a:t> na razdjelnoj plohi slatke i slane vode. </a:t>
            </a:r>
            <a:endParaRPr lang="hr-HR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3491880" y="4869160"/>
                <a:ext cx="1359047" cy="72263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𝑔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869160"/>
                <a:ext cx="1359047" cy="72263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2087216" y="2420888"/>
                <a:ext cx="4968552" cy="98725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d>
                            <m:d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hr-HR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i="1">
                                          <a:latin typeface="Cambria Math"/>
                                          <a:ea typeface="Cambria Math"/>
                                        </a:rPr>
                                        <m:t>𝐹𝑟𝑑</m:t>
                                      </m:r>
                                    </m:e>
                                    <m:sub>
                                      <m:r>
                                        <a:rPr lang="hr-HR" sz="2000" i="1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−8</m:t>
                          </m:r>
                          <m:sSup>
                            <m:sSup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+6</m:t>
                          </m:r>
                          <m:sSup>
                            <m:sSup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−8/5</m:t>
                          </m:r>
                          <m:sSup>
                            <m:sSup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den>
                          </m:f>
                          <m:sSup>
                            <m:sSup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𝐹𝑟𝑑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216" y="2420888"/>
                <a:ext cx="4968552" cy="98725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6199868" y="5031644"/>
                <a:ext cx="1868164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𝑅𝑒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=4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/(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𝜈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868" y="5031644"/>
                <a:ext cx="1868164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6209811" y="4190331"/>
                <a:ext cx="1868164" cy="41165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=0,5</m:t>
                      </m:r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𝑅𝑒</m:t>
                          </m:r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−1/4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811" y="4190331"/>
                <a:ext cx="1868164" cy="41165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3203848" y="4182764"/>
                <a:ext cx="2559688" cy="42678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sz="20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hr-HR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hr-HR" sz="2000" i="1">
                                <a:latin typeface="Cambria Math"/>
                                <a:ea typeface="Cambria Math"/>
                              </a:rPr>
                              <m:t>𝐹𝑟𝑑</m:t>
                            </m:r>
                          </m:e>
                          <m:sub>
                            <m:r>
                              <a:rPr lang="hr-HR" sz="20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hr-HR" sz="20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hr-HR" sz="20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hr-HR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p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hr-HR" sz="2000" b="0" i="1" smtClean="0">
                        <a:latin typeface="Cambria Math"/>
                        <a:ea typeface="Cambria Math"/>
                      </a:rPr>
                      <m:t>/(</m:t>
                    </m:r>
                    <m:r>
                      <a:rPr lang="hr-HR" sz="2000" b="0" i="1" smtClean="0">
                        <a:latin typeface="Cambria Math"/>
                        <a:ea typeface="Cambria Math"/>
                      </a:rPr>
                      <m:t>𝑔</m:t>
                    </m:r>
                    <m:r>
                      <a:rPr lang="hr-HR" sz="2000" b="0" i="1" smtClean="0">
                        <a:latin typeface="Cambria Math"/>
                        <a:ea typeface="Cambria Math"/>
                      </a:rPr>
                      <m:t>′</m:t>
                    </m:r>
                    <m:sSup>
                      <m:sSupPr>
                        <m:ctrlPr>
                          <a:rPr lang="hr-HR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p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hr-HR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p>
                        <m:r>
                          <a:rPr lang="hr-HR" sz="20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hr-HR" sz="2000" i="1" dirty="0"/>
                  <a:t>)</a:t>
                </a:r>
                <a:endParaRPr lang="en-US" sz="2000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182764"/>
                <a:ext cx="2559688" cy="426784"/>
              </a:xfrm>
              <a:prstGeom prst="rect">
                <a:avLst/>
              </a:prstGeom>
              <a:blipFill rotWithShape="1">
                <a:blip r:embed="rId6"/>
                <a:stretch>
                  <a:fillRect r="-1432" b="-2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272342" y="4194060"/>
                <a:ext cx="2139418" cy="43922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20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hr-HR" sz="20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𝑘𝑟</m:t>
                                  </m:r>
                                </m:sub>
                              </m:s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=1−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𝐹𝑟𝑑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/3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42" y="4194060"/>
                <a:ext cx="2139418" cy="439223"/>
              </a:xfrm>
              <a:prstGeom prst="rect">
                <a:avLst/>
              </a:prstGeom>
              <a:blipFill rotWithShape="1">
                <a:blip r:embed="rId7"/>
                <a:stretch>
                  <a:fillRect r="-285" b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5052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pronos otopljene i suspendirane tvari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427385"/>
            <a:ext cx="91450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Mnoge situacije pronosa otopljene i /ili suspendirane tvari sa turbulentnim strujanjem u otvorenom vodotoku mogu se uspješno analizirati uz pretpostavku da prostorno/vremenski raspored koncentracije tvari </a:t>
            </a:r>
            <a:r>
              <a:rPr lang="hr-HR" sz="2400" i="1" dirty="0"/>
              <a:t>c</a:t>
            </a:r>
            <a:r>
              <a:rPr lang="hr-HR" sz="2400" dirty="0"/>
              <a:t>(</a:t>
            </a:r>
            <a:r>
              <a:rPr lang="hr-HR" sz="2400" i="1" dirty="0"/>
              <a:t>x</a:t>
            </a:r>
            <a:r>
              <a:rPr lang="hr-HR" sz="2400" dirty="0"/>
              <a:t>,</a:t>
            </a:r>
            <a:r>
              <a:rPr lang="hr-HR" sz="2400" i="1" dirty="0"/>
              <a:t>y</a:t>
            </a:r>
            <a:r>
              <a:rPr lang="hr-HR" sz="2400" dirty="0"/>
              <a:t>,</a:t>
            </a:r>
            <a:r>
              <a:rPr lang="hr-HR" sz="2400" i="1" dirty="0"/>
              <a:t>z</a:t>
            </a:r>
            <a:r>
              <a:rPr lang="hr-HR" sz="2400" dirty="0"/>
              <a:t>,</a:t>
            </a:r>
            <a:r>
              <a:rPr lang="hr-HR" sz="2400" i="1" dirty="0"/>
              <a:t>t</a:t>
            </a:r>
            <a:r>
              <a:rPr lang="hr-HR" sz="2400" dirty="0"/>
              <a:t>) nema utjecaj na samo strujanje.</a:t>
            </a:r>
          </a:p>
          <a:p>
            <a:endParaRPr lang="hr-HR" sz="1200" dirty="0"/>
          </a:p>
          <a:p>
            <a:r>
              <a:rPr lang="hr-HR" sz="2400" dirty="0"/>
              <a:t>To omogućuje direktno rješavanje transportnih jednadžbi (jednadžbi pronosa) za promatranu tvar, bez da se simultano rješavaju i jednadžbe ZOKG za medij (tekućinu) u kojem se dešava pronos.</a:t>
            </a:r>
          </a:p>
          <a:p>
            <a:endParaRPr lang="hr-HR" sz="1200" dirty="0"/>
          </a:p>
          <a:p>
            <a:r>
              <a:rPr lang="hr-HR" sz="2400" dirty="0"/>
              <a:t>Bitni pojmovi su </a:t>
            </a:r>
            <a:r>
              <a:rPr lang="hr-HR" sz="2400" b="1" i="1" dirty="0"/>
              <a:t>molekularna i </a:t>
            </a:r>
            <a:r>
              <a:rPr lang="hr-HR" sz="2400" b="1" i="1" dirty="0" err="1"/>
              <a:t>turbulenta</a:t>
            </a:r>
            <a:r>
              <a:rPr lang="hr-HR" sz="2400" b="1" i="1" dirty="0"/>
              <a:t> </a:t>
            </a:r>
          </a:p>
          <a:p>
            <a:r>
              <a:rPr lang="hr-HR" sz="2400" b="1" i="1" dirty="0"/>
              <a:t>difuzija</a:t>
            </a:r>
            <a:r>
              <a:rPr lang="hr-HR" sz="2400" dirty="0"/>
              <a:t>, te </a:t>
            </a:r>
            <a:r>
              <a:rPr lang="hr-HR" sz="2400" b="1" i="1" dirty="0"/>
              <a:t>disperzija</a:t>
            </a:r>
          </a:p>
          <a:p>
            <a:endParaRPr lang="hr-HR" sz="1200" dirty="0"/>
          </a:p>
          <a:p>
            <a:endParaRPr lang="hr-HR" sz="1200" dirty="0"/>
          </a:p>
          <a:p>
            <a:r>
              <a:rPr lang="hr-HR" sz="2400" dirty="0"/>
              <a:t>Stvarno:</a:t>
            </a:r>
          </a:p>
          <a:p>
            <a:endParaRPr lang="hr-HR" sz="1200" dirty="0"/>
          </a:p>
          <a:p>
            <a:r>
              <a:rPr lang="hr-HR" sz="2400" dirty="0"/>
              <a:t>Vremensko </a:t>
            </a:r>
            <a:r>
              <a:rPr lang="hr-HR" sz="2400" dirty="0" err="1"/>
              <a:t>usrednjavanje</a:t>
            </a:r>
            <a:r>
              <a:rPr lang="hr-HR" sz="2400" dirty="0"/>
              <a:t> (za </a:t>
            </a:r>
            <a:r>
              <a:rPr lang="hr-HR" sz="2400" dirty="0" err="1"/>
              <a:t>turb</a:t>
            </a:r>
            <a:r>
              <a:rPr lang="hr-HR" sz="2400" dirty="0"/>
              <a:t>. difuziju)</a:t>
            </a:r>
          </a:p>
          <a:p>
            <a:endParaRPr lang="hr-HR" sz="1200" dirty="0"/>
          </a:p>
          <a:p>
            <a:endParaRPr lang="hr-HR" sz="1200" dirty="0"/>
          </a:p>
          <a:p>
            <a:endParaRPr lang="hr-HR" sz="1200" dirty="0"/>
          </a:p>
          <a:p>
            <a:r>
              <a:rPr lang="hr-HR" sz="2400" dirty="0"/>
              <a:t>Prostorno </a:t>
            </a:r>
            <a:r>
              <a:rPr lang="hr-HR" sz="2400" dirty="0" err="1"/>
              <a:t>usrednjavanje</a:t>
            </a:r>
            <a:r>
              <a:rPr lang="hr-HR" sz="2400" dirty="0"/>
              <a:t> (za disperziju): </a:t>
            </a:r>
            <a:endParaRPr lang="hr-HR" sz="24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3995" y="3427092"/>
            <a:ext cx="3136649" cy="37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719DE040-2107-4DE2-A160-C1BF3E91A6C3}"/>
                  </a:ext>
                </a:extLst>
              </p:cNvPr>
              <p:cNvSpPr txBox="1"/>
              <p:nvPr/>
            </p:nvSpPr>
            <p:spPr>
              <a:xfrm>
                <a:off x="3377941" y="5495377"/>
                <a:ext cx="1747003" cy="40081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hr-HR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hr-HR" sz="2000" b="1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hr-H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hr-H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r-H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19DE040-2107-4DE2-A160-C1BF3E91A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941" y="5495377"/>
                <a:ext cx="1747003" cy="4008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73C25858-A995-411B-B0AB-10A3871AEE55}"/>
                  </a:ext>
                </a:extLst>
              </p:cNvPr>
              <p:cNvSpPr txBox="1"/>
              <p:nvPr/>
            </p:nvSpPr>
            <p:spPr>
              <a:xfrm>
                <a:off x="759492" y="5471897"/>
                <a:ext cx="1823057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hr-HR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hr-HR" sz="2000" b="1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hr-H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hr-H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r-H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3C25858-A995-411B-B0AB-10A3871AE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92" y="5471897"/>
                <a:ext cx="1823057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73C25858-A995-411B-B0AB-10A3871AEE55}"/>
                  </a:ext>
                </a:extLst>
              </p:cNvPr>
              <p:cNvSpPr txBox="1"/>
              <p:nvPr/>
            </p:nvSpPr>
            <p:spPr>
              <a:xfrm>
                <a:off x="869781" y="6362971"/>
                <a:ext cx="1602478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hr-HR" sz="2000" b="1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hr-HR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̿"/>
                          <m:ctrlPr>
                            <a:rPr lang="hr-HR" sz="200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hr-H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sz="200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hr-H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r-H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3C25858-A995-411B-B0AB-10A3871AE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81" y="6362971"/>
                <a:ext cx="1602478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719DE040-2107-4DE2-A160-C1BF3E91A6C3}"/>
                  </a:ext>
                </a:extLst>
              </p:cNvPr>
              <p:cNvSpPr txBox="1"/>
              <p:nvPr/>
            </p:nvSpPr>
            <p:spPr>
              <a:xfrm>
                <a:off x="3377941" y="4488420"/>
                <a:ext cx="1426954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19DE040-2107-4DE2-A160-C1BF3E91A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941" y="4488420"/>
                <a:ext cx="1426954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719DE040-2107-4DE2-A160-C1BF3E91A6C3}"/>
                  </a:ext>
                </a:extLst>
              </p:cNvPr>
              <p:cNvSpPr txBox="1"/>
              <p:nvPr/>
            </p:nvSpPr>
            <p:spPr>
              <a:xfrm>
                <a:off x="1331640" y="4488420"/>
                <a:ext cx="1386387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19DE040-2107-4DE2-A160-C1BF3E91A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488420"/>
                <a:ext cx="1386387" cy="400110"/>
              </a:xfrm>
              <a:prstGeom prst="rect">
                <a:avLst/>
              </a:prstGeom>
              <a:blipFill rotWithShape="1">
                <a:blip r:embed="rId7"/>
                <a:stretch>
                  <a:fillRect r="-877"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73C25858-A995-411B-B0AB-10A3871AEE55}"/>
                  </a:ext>
                </a:extLst>
              </p:cNvPr>
              <p:cNvSpPr txBox="1"/>
              <p:nvPr/>
            </p:nvSpPr>
            <p:spPr>
              <a:xfrm>
                <a:off x="3377941" y="3746999"/>
                <a:ext cx="1602478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hr-HR" sz="2000" b="1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hr-HR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̿"/>
                          <m:ctrlPr>
                            <a:rPr lang="hr-HR" sz="200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hr-H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sz="200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hr-H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r-H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3C25858-A995-411B-B0AB-10A3871AE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941" y="3746999"/>
                <a:ext cx="1602478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73C25858-A995-411B-B0AB-10A3871AEE55}"/>
                  </a:ext>
                </a:extLst>
              </p:cNvPr>
              <p:cNvSpPr txBox="1"/>
              <p:nvPr/>
            </p:nvSpPr>
            <p:spPr>
              <a:xfrm>
                <a:off x="3380748" y="6362971"/>
                <a:ext cx="1602478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hr-HR" sz="2000" b="1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hr-HR" sz="2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̿"/>
                          <m:ctrlPr>
                            <a:rPr lang="hr-HR" sz="200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hr-H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sz="200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hr-H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r-H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3C25858-A995-411B-B0AB-10A3871AE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748" y="6362971"/>
                <a:ext cx="1602478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92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pronos otopljene i suspendirane tvari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427385"/>
            <a:ext cx="92535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Ukoliko se koncentriramo samo na pronos u </a:t>
            </a:r>
            <a:r>
              <a:rPr lang="hr-HR" sz="2400" i="1" dirty="0"/>
              <a:t>x</a:t>
            </a:r>
            <a:r>
              <a:rPr lang="hr-HR" sz="2400" dirty="0"/>
              <a:t> smjeru:</a:t>
            </a:r>
          </a:p>
          <a:p>
            <a:endParaRPr lang="hr-HR" sz="1200" dirty="0"/>
          </a:p>
          <a:p>
            <a:pPr marL="342900" indent="-342900">
              <a:buFontTx/>
              <a:buChar char="-"/>
            </a:pPr>
            <a:r>
              <a:rPr lang="hr-HR" sz="2400" b="1" i="1" dirty="0" err="1"/>
              <a:t>konvektivna</a:t>
            </a:r>
            <a:r>
              <a:rPr lang="hr-HR" sz="2400" dirty="0"/>
              <a:t> komponenta pronosa:</a:t>
            </a:r>
          </a:p>
          <a:p>
            <a:endParaRPr lang="hr-HR" sz="2400" dirty="0"/>
          </a:p>
          <a:p>
            <a:pPr marL="342900" indent="-342900">
              <a:buFontTx/>
              <a:buChar char="-"/>
            </a:pPr>
            <a:r>
              <a:rPr lang="hr-HR" sz="2400" dirty="0"/>
              <a:t>komponenta </a:t>
            </a:r>
            <a:r>
              <a:rPr lang="hr-HR" sz="2400" b="1" i="1" dirty="0"/>
              <a:t>turbulentne difuzije</a:t>
            </a:r>
            <a:r>
              <a:rPr lang="hr-HR" sz="2400" dirty="0"/>
              <a:t>:</a:t>
            </a:r>
          </a:p>
          <a:p>
            <a:endParaRPr lang="hr-HR" sz="2400" dirty="0"/>
          </a:p>
          <a:p>
            <a:pPr marL="342900" indent="-342900">
              <a:buFontTx/>
              <a:buChar char="-"/>
            </a:pPr>
            <a:r>
              <a:rPr lang="hr-HR" sz="2400" dirty="0"/>
              <a:t>komponenta </a:t>
            </a:r>
            <a:r>
              <a:rPr lang="hr-HR" sz="2400" b="1" i="1" dirty="0"/>
              <a:t>disperzije</a:t>
            </a:r>
            <a:r>
              <a:rPr lang="hr-HR" sz="2400" dirty="0"/>
              <a:t>:</a:t>
            </a:r>
          </a:p>
          <a:p>
            <a:endParaRPr lang="hr-HR" sz="2400" dirty="0"/>
          </a:p>
          <a:p>
            <a:r>
              <a:rPr lang="hr-HR" sz="2400" dirty="0"/>
              <a:t>Komponente turbulentne difuzije i disperzije opisane su kroz analogiju sa 1. </a:t>
            </a:r>
            <a:r>
              <a:rPr lang="hr-HR" sz="2400" dirty="0" err="1"/>
              <a:t>Fickovim</a:t>
            </a:r>
            <a:r>
              <a:rPr lang="hr-HR" sz="2400" dirty="0"/>
              <a:t> zakonom pronosa uslijed molekularne difuzije.</a:t>
            </a:r>
          </a:p>
          <a:p>
            <a:endParaRPr lang="hr-HR" sz="1200" dirty="0"/>
          </a:p>
          <a:p>
            <a:r>
              <a:rPr lang="hr-HR" sz="2400" dirty="0"/>
              <a:t>Napomena: koeficijent molekularne difuzije </a:t>
            </a:r>
            <a:r>
              <a:rPr lang="hr-HR" sz="2400" i="1" dirty="0">
                <a:sym typeface="Symbol"/>
              </a:rPr>
              <a:t> </a:t>
            </a:r>
            <a:r>
              <a:rPr lang="hr-HR" sz="2400" dirty="0"/>
              <a:t>u 1. </a:t>
            </a:r>
            <a:r>
              <a:rPr lang="hr-HR" sz="2400" dirty="0" err="1"/>
              <a:t>Fickovom</a:t>
            </a:r>
            <a:r>
              <a:rPr lang="hr-HR" sz="2400" dirty="0"/>
              <a:t> zakonu je </a:t>
            </a:r>
            <a:r>
              <a:rPr lang="hr-HR" sz="2400" dirty="0">
                <a:sym typeface="Symbol"/>
              </a:rPr>
              <a:t>fundamentalan parametar tekućine ovisan o temperaturi i/ili tlaku, i ne ovisi o geometriji strujanja i smjeru strujanja (</a:t>
            </a:r>
            <a:r>
              <a:rPr lang="hr-HR" sz="2400" i="1" dirty="0">
                <a:sym typeface="Symbol"/>
              </a:rPr>
              <a:t> = </a:t>
            </a:r>
            <a:r>
              <a:rPr lang="hr-HR" sz="2000" i="1" dirty="0">
                <a:sym typeface="Symbol"/>
              </a:rPr>
              <a:t>x</a:t>
            </a:r>
            <a:r>
              <a:rPr lang="hr-HR" sz="2400" i="1" dirty="0">
                <a:sym typeface="Symbol"/>
              </a:rPr>
              <a:t> = </a:t>
            </a:r>
            <a:r>
              <a:rPr lang="hr-HR" sz="2000" i="1" dirty="0">
                <a:sym typeface="Symbol"/>
              </a:rPr>
              <a:t>y </a:t>
            </a:r>
            <a:r>
              <a:rPr lang="hr-HR" sz="2400" i="1" dirty="0">
                <a:sym typeface="Symbol"/>
              </a:rPr>
              <a:t>= </a:t>
            </a:r>
            <a:r>
              <a:rPr lang="hr-HR" sz="2000" i="1" dirty="0">
                <a:sym typeface="Symbol"/>
              </a:rPr>
              <a:t>z</a:t>
            </a:r>
            <a:r>
              <a:rPr lang="hr-HR" sz="2400" dirty="0">
                <a:sym typeface="Symbol"/>
              </a:rPr>
              <a:t>)</a:t>
            </a:r>
            <a:r>
              <a:rPr lang="hr-HR" sz="2400" i="1" dirty="0">
                <a:sym typeface="Symbol"/>
              </a:rPr>
              <a:t> </a:t>
            </a:r>
            <a:endParaRPr lang="hr-HR" sz="2400" dirty="0">
              <a:sym typeface="Symbol"/>
            </a:endParaRPr>
          </a:p>
          <a:p>
            <a:endParaRPr lang="hr-HR" sz="1200" dirty="0">
              <a:sym typeface="Symbol"/>
            </a:endParaRPr>
          </a:p>
          <a:p>
            <a:r>
              <a:rPr lang="hr-HR" sz="2400" dirty="0"/>
              <a:t>Koeficijenti turbulentne difuzije </a:t>
            </a:r>
            <a:r>
              <a:rPr lang="hr-HR" sz="2400" i="1" dirty="0">
                <a:sym typeface="Symbol"/>
              </a:rPr>
              <a:t></a:t>
            </a:r>
            <a:r>
              <a:rPr lang="hr-HR" sz="2000" i="1" dirty="0">
                <a:sym typeface="Symbol"/>
              </a:rPr>
              <a:t>x</a:t>
            </a:r>
            <a:r>
              <a:rPr lang="hr-HR" sz="2400" i="1" dirty="0">
                <a:sym typeface="Symbol"/>
              </a:rPr>
              <a:t>’ </a:t>
            </a:r>
            <a:r>
              <a:rPr lang="hr-HR" sz="2400" dirty="0">
                <a:sym typeface="Symbol"/>
              </a:rPr>
              <a:t>i disperzije </a:t>
            </a:r>
            <a:r>
              <a:rPr lang="hr-HR" sz="2400" i="1" dirty="0">
                <a:sym typeface="Symbol"/>
              </a:rPr>
              <a:t></a:t>
            </a:r>
            <a:r>
              <a:rPr lang="hr-HR" sz="2000" i="1" dirty="0">
                <a:sym typeface="Symbol"/>
              </a:rPr>
              <a:t>x</a:t>
            </a:r>
            <a:r>
              <a:rPr lang="hr-HR" sz="2400" i="1" dirty="0">
                <a:sym typeface="Symbol"/>
              </a:rPr>
              <a:t>’’</a:t>
            </a:r>
            <a:r>
              <a:rPr lang="hr-HR" sz="2400" dirty="0">
                <a:sym typeface="Symbol"/>
              </a:rPr>
              <a:t> nisu fundamentalni parametri tekućine, te ovise o geometriji strujanja, a u općem slučaju imaju i različite vrijednosti po smjerovima </a:t>
            </a:r>
            <a:r>
              <a:rPr lang="hr-HR" sz="2400" i="1" dirty="0">
                <a:sym typeface="Symbol"/>
              </a:rPr>
              <a:t>x</a:t>
            </a:r>
            <a:r>
              <a:rPr lang="hr-HR" sz="2400" dirty="0">
                <a:sym typeface="Symbol"/>
              </a:rPr>
              <a:t>, </a:t>
            </a:r>
            <a:r>
              <a:rPr lang="hr-HR" sz="2400" i="1" dirty="0">
                <a:sym typeface="Symbol"/>
              </a:rPr>
              <a:t>y</a:t>
            </a:r>
            <a:r>
              <a:rPr lang="hr-HR" sz="2400" dirty="0">
                <a:sym typeface="Symbol"/>
              </a:rPr>
              <a:t>, </a:t>
            </a:r>
            <a:r>
              <a:rPr lang="hr-HR" sz="2400" i="1" dirty="0" err="1">
                <a:sym typeface="Symbol"/>
              </a:rPr>
              <a:t>z</a:t>
            </a:r>
            <a:r>
              <a:rPr lang="hr-HR" sz="2400" i="1" dirty="0">
                <a:sym typeface="Symbol"/>
              </a:rPr>
              <a:t> </a:t>
            </a:r>
          </a:p>
          <a:p>
            <a:r>
              <a:rPr lang="hr-HR" sz="2400" dirty="0">
                <a:sym typeface="Symbol"/>
              </a:rPr>
              <a:t>(</a:t>
            </a:r>
            <a:r>
              <a:rPr lang="hr-HR" sz="2400" i="1" dirty="0">
                <a:sym typeface="Symbol"/>
              </a:rPr>
              <a:t></a:t>
            </a:r>
            <a:r>
              <a:rPr lang="hr-HR" sz="2000" i="1" dirty="0">
                <a:sym typeface="Symbol"/>
              </a:rPr>
              <a:t>x</a:t>
            </a:r>
            <a:r>
              <a:rPr lang="hr-HR" sz="2400" i="1" dirty="0">
                <a:sym typeface="Symbol"/>
              </a:rPr>
              <a:t>’ </a:t>
            </a:r>
            <a:r>
              <a:rPr lang="hr-HR" sz="2000" i="1" dirty="0">
                <a:sym typeface="Symbol"/>
              </a:rPr>
              <a:t>y</a:t>
            </a:r>
            <a:r>
              <a:rPr lang="hr-HR" sz="2400" i="1" dirty="0">
                <a:sym typeface="Symbol"/>
              </a:rPr>
              <a:t>’ </a:t>
            </a:r>
            <a:r>
              <a:rPr lang="hr-HR" sz="2000" i="1" dirty="0" err="1">
                <a:sym typeface="Symbol"/>
              </a:rPr>
              <a:t>z</a:t>
            </a:r>
            <a:r>
              <a:rPr lang="hr-HR" sz="2400" i="1" dirty="0">
                <a:sym typeface="Symbol"/>
              </a:rPr>
              <a:t>’ </a:t>
            </a:r>
            <a:r>
              <a:rPr lang="hr-HR" sz="2400" dirty="0">
                <a:sym typeface="Symbol"/>
              </a:rPr>
              <a:t>; </a:t>
            </a:r>
            <a:r>
              <a:rPr lang="hr-HR" sz="2400" i="1" dirty="0">
                <a:sym typeface="Symbol"/>
              </a:rPr>
              <a:t></a:t>
            </a:r>
            <a:r>
              <a:rPr lang="hr-HR" sz="2000" i="1" dirty="0">
                <a:sym typeface="Symbol"/>
              </a:rPr>
              <a:t>x</a:t>
            </a:r>
            <a:r>
              <a:rPr lang="hr-HR" sz="2400" i="1" dirty="0">
                <a:sym typeface="Symbol"/>
              </a:rPr>
              <a:t>’’ </a:t>
            </a:r>
            <a:r>
              <a:rPr lang="hr-HR" sz="2000" i="1" dirty="0">
                <a:sym typeface="Symbol"/>
              </a:rPr>
              <a:t>y</a:t>
            </a:r>
            <a:r>
              <a:rPr lang="hr-HR" sz="2400" i="1" dirty="0">
                <a:sym typeface="Symbol"/>
              </a:rPr>
              <a:t>’’ </a:t>
            </a:r>
            <a:r>
              <a:rPr lang="hr-HR" sz="2000" i="1" dirty="0" err="1">
                <a:sym typeface="Symbol"/>
              </a:rPr>
              <a:t>z</a:t>
            </a:r>
            <a:r>
              <a:rPr lang="hr-HR" sz="2400" i="1" dirty="0">
                <a:sym typeface="Symbol"/>
              </a:rPr>
              <a:t>’’</a:t>
            </a:r>
            <a:r>
              <a:rPr lang="hr-HR" sz="2400" dirty="0">
                <a:sym typeface="Symbol"/>
              </a:rPr>
              <a:t>).</a:t>
            </a:r>
            <a:r>
              <a:rPr lang="hr-HR" sz="2400" i="1" dirty="0">
                <a:sym typeface="Symbol"/>
              </a:rPr>
              <a:t> </a:t>
            </a:r>
            <a:endParaRPr lang="hr-HR" sz="2400" dirty="0"/>
          </a:p>
          <a:p>
            <a:pPr marL="342900" indent="-342900">
              <a:buFontTx/>
              <a:buChar char="-"/>
            </a:pPr>
            <a:endParaRPr lang="hr-H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73C25858-A995-411B-B0AB-10A3871AEE55}"/>
                  </a:ext>
                </a:extLst>
              </p:cNvPr>
              <p:cNvSpPr txBox="1"/>
              <p:nvPr/>
            </p:nvSpPr>
            <p:spPr>
              <a:xfrm>
                <a:off x="5756043" y="1052736"/>
                <a:ext cx="696925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3C25858-A995-411B-B0AB-10A3871AE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043" y="1052736"/>
                <a:ext cx="696925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096EEFEA-4831-45D6-ACB3-A6C6F5F8E811}"/>
                  </a:ext>
                </a:extLst>
              </p:cNvPr>
              <p:cNvSpPr txBox="1"/>
              <p:nvPr/>
            </p:nvSpPr>
            <p:spPr>
              <a:xfrm>
                <a:off x="5292080" y="1628800"/>
                <a:ext cx="1944216" cy="67762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hr-HR" sz="200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hr-HR" sz="2000" b="0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hr-HR" sz="2000" b="0" i="1" dirty="0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dirty="0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hr-HR" sz="2000" b="0" i="1" dirty="0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hr-HR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hr-H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r-HR" sz="2000" b="0" i="1" dirty="0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′</m:t>
                      </m:r>
                      <m:f>
                        <m:fPr>
                          <m:ctrlP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hr-HR" sz="2000" b="0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2000" b="0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num>
                        <m:den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96EEFEA-4831-45D6-ACB3-A6C6F5F8E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1628800"/>
                <a:ext cx="1944216" cy="6776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096EEFEA-4831-45D6-ACB3-A6C6F5F8E811}"/>
                  </a:ext>
                </a:extLst>
              </p:cNvPr>
              <p:cNvSpPr txBox="1"/>
              <p:nvPr/>
            </p:nvSpPr>
            <p:spPr>
              <a:xfrm>
                <a:off x="5184068" y="2410896"/>
                <a:ext cx="2160240" cy="68788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hr-HR" sz="200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hr-HR" sz="2000" b="0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hr-HR" sz="2000" b="0" i="1" dirty="0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dirty="0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hr-HR" sz="2000" b="0" i="1" dirty="0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hr-HR" sz="2000" b="0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hr-HR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′′</m:t>
                          </m:r>
                        </m:e>
                      </m:acc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r-HR" sz="2000" b="0" i="1" dirty="0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hr-HR" sz="2000" b="0" i="1" dirty="0" smtClean="0">
                          <a:latin typeface="Cambria Math"/>
                          <a:ea typeface="Cambria Math" panose="02040503050406030204" pitchFamily="18" charset="0"/>
                        </a:rPr>
                        <m:t>′′</m:t>
                      </m:r>
                      <m:f>
                        <m:fPr>
                          <m:ctrlP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̿"/>
                              <m:ctrlPr>
                                <a:rPr lang="hr-HR" sz="2000" b="0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2000" b="0" i="1" dirty="0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num>
                        <m:den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96EEFEA-4831-45D6-ACB3-A6C6F5F8E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068" y="2410896"/>
                <a:ext cx="2160240" cy="68788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520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pronos otopljene i suspendirane tvari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16" y="427385"/>
            <a:ext cx="92535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Transportna jednadžba za transport (pronos) otopljene ili suspendirane tvari već je izvedena u uvodnom predavanju, no samo za trenutne brzine i trenutne koncentracije.</a:t>
            </a:r>
          </a:p>
          <a:p>
            <a:endParaRPr lang="hr-HR" sz="1200" dirty="0"/>
          </a:p>
          <a:p>
            <a:r>
              <a:rPr lang="hr-HR" sz="2400" dirty="0"/>
              <a:t>Ovdje se daje jednadžba za opći 3D slučaj pronosa otopljene ili suspendirane tvari u turbulentnom toku </a:t>
            </a:r>
            <a:r>
              <a:rPr lang="hr-HR" sz="2400" dirty="0" err="1"/>
              <a:t>nestišljive</a:t>
            </a:r>
            <a:r>
              <a:rPr lang="hr-HR" sz="2400" dirty="0"/>
              <a:t> tekućine bez člana izvora/ponora: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1200" dirty="0"/>
          </a:p>
          <a:p>
            <a:r>
              <a:rPr lang="hr-HR" sz="2400" dirty="0"/>
              <a:t>Kod turbulentnog strujanja u otvorenom vodotoku uobičajeno vrijedi      </a:t>
            </a:r>
            <a:r>
              <a:rPr lang="hr-HR" sz="2400" i="1" dirty="0">
                <a:sym typeface="Symbol"/>
              </a:rPr>
              <a:t> &lt;&lt;</a:t>
            </a:r>
            <a:r>
              <a:rPr lang="hr-HR" sz="2000" i="1" dirty="0">
                <a:sym typeface="Symbol"/>
              </a:rPr>
              <a:t>x</a:t>
            </a:r>
            <a:r>
              <a:rPr lang="hr-HR" sz="2400" i="1" dirty="0">
                <a:sym typeface="Symbol"/>
              </a:rPr>
              <a:t>’</a:t>
            </a:r>
            <a:r>
              <a:rPr lang="hr-HR" sz="2400" dirty="0">
                <a:sym typeface="Symbol"/>
              </a:rPr>
              <a:t>, </a:t>
            </a:r>
            <a:r>
              <a:rPr lang="hr-HR" sz="2400" i="1" dirty="0">
                <a:sym typeface="Symbol"/>
              </a:rPr>
              <a:t> &lt;&lt;</a:t>
            </a:r>
            <a:r>
              <a:rPr lang="hr-HR" sz="2000" i="1" dirty="0">
                <a:sym typeface="Symbol"/>
              </a:rPr>
              <a:t>y</a:t>
            </a:r>
            <a:r>
              <a:rPr lang="hr-HR" sz="2400" i="1" dirty="0">
                <a:sym typeface="Symbol"/>
              </a:rPr>
              <a:t>’ </a:t>
            </a:r>
            <a:r>
              <a:rPr lang="hr-HR" sz="2400" dirty="0">
                <a:sym typeface="Symbol"/>
              </a:rPr>
              <a:t>i</a:t>
            </a:r>
            <a:r>
              <a:rPr lang="hr-HR" sz="2400" i="1" dirty="0">
                <a:sym typeface="Symbol"/>
              </a:rPr>
              <a:t>  &lt;&lt;</a:t>
            </a:r>
            <a:r>
              <a:rPr lang="hr-HR" sz="2000" i="1" dirty="0">
                <a:sym typeface="Symbol"/>
              </a:rPr>
              <a:t>z</a:t>
            </a:r>
            <a:r>
              <a:rPr lang="hr-HR" sz="2400" i="1" dirty="0">
                <a:sym typeface="Symbol"/>
              </a:rPr>
              <a:t>’</a:t>
            </a:r>
            <a:r>
              <a:rPr lang="hr-HR" sz="2400" dirty="0">
                <a:sym typeface="Symbol"/>
              </a:rPr>
              <a:t>. U literaturi se često koriste oznake </a:t>
            </a:r>
            <a:r>
              <a:rPr lang="hr-HR" sz="2400" i="1" dirty="0" err="1">
                <a:sym typeface="Symbol"/>
              </a:rPr>
              <a:t>D</a:t>
            </a:r>
            <a:r>
              <a:rPr lang="hr-HR" sz="2000" i="1" dirty="0" err="1">
                <a:sym typeface="Symbol"/>
              </a:rPr>
              <a:t>x</a:t>
            </a:r>
            <a:r>
              <a:rPr lang="hr-HR" sz="2400" dirty="0">
                <a:sym typeface="Symbol"/>
              </a:rPr>
              <a:t> , </a:t>
            </a:r>
            <a:r>
              <a:rPr lang="hr-HR" sz="2400" i="1" dirty="0" err="1">
                <a:sym typeface="Symbol"/>
              </a:rPr>
              <a:t>D</a:t>
            </a:r>
            <a:r>
              <a:rPr lang="hr-HR" sz="2000" i="1" dirty="0" err="1">
                <a:sym typeface="Symbol"/>
              </a:rPr>
              <a:t>y</a:t>
            </a:r>
            <a:r>
              <a:rPr lang="hr-HR" sz="2000" i="1" dirty="0">
                <a:sym typeface="Symbol"/>
              </a:rPr>
              <a:t> i </a:t>
            </a:r>
            <a:r>
              <a:rPr lang="hr-HR" sz="2400" i="1" dirty="0" err="1">
                <a:sym typeface="Symbol"/>
              </a:rPr>
              <a:t>D</a:t>
            </a:r>
            <a:r>
              <a:rPr lang="hr-HR" sz="2000" i="1" dirty="0" err="1">
                <a:sym typeface="Symbol"/>
              </a:rPr>
              <a:t>z</a:t>
            </a:r>
            <a:r>
              <a:rPr lang="hr-HR" sz="2400" dirty="0">
                <a:sym typeface="Symbol"/>
              </a:rPr>
              <a:t> ili </a:t>
            </a:r>
            <a:r>
              <a:rPr lang="hr-HR" sz="2400" i="1" dirty="0">
                <a:sym typeface="Symbol"/>
              </a:rPr>
              <a:t>E</a:t>
            </a:r>
            <a:r>
              <a:rPr lang="hr-HR" sz="2000" i="1" dirty="0">
                <a:sym typeface="Symbol"/>
              </a:rPr>
              <a:t>x</a:t>
            </a:r>
            <a:r>
              <a:rPr lang="hr-HR" sz="2400" dirty="0">
                <a:sym typeface="Symbol"/>
              </a:rPr>
              <a:t>, </a:t>
            </a:r>
            <a:r>
              <a:rPr lang="hr-HR" sz="2400" i="1" dirty="0" err="1">
                <a:sym typeface="Symbol"/>
              </a:rPr>
              <a:t>E</a:t>
            </a:r>
            <a:r>
              <a:rPr lang="hr-HR" sz="2000" i="1" dirty="0" err="1">
                <a:sym typeface="Symbol"/>
              </a:rPr>
              <a:t>y</a:t>
            </a:r>
            <a:r>
              <a:rPr lang="hr-HR" sz="2000" i="1" dirty="0">
                <a:sym typeface="Symbol"/>
              </a:rPr>
              <a:t> i </a:t>
            </a:r>
            <a:r>
              <a:rPr lang="hr-HR" sz="2400" i="1" dirty="0">
                <a:sym typeface="Symbol"/>
              </a:rPr>
              <a:t>E</a:t>
            </a:r>
            <a:r>
              <a:rPr lang="hr-HR" sz="2000" i="1" dirty="0">
                <a:sym typeface="Symbol"/>
              </a:rPr>
              <a:t>z</a:t>
            </a:r>
            <a:r>
              <a:rPr lang="hr-HR" sz="2400" dirty="0">
                <a:sym typeface="Symbol"/>
              </a:rPr>
              <a:t> umjesto </a:t>
            </a:r>
            <a:r>
              <a:rPr lang="hr-HR" sz="2400" i="1" dirty="0">
                <a:sym typeface="Symbol"/>
              </a:rPr>
              <a:t></a:t>
            </a:r>
            <a:r>
              <a:rPr lang="hr-HR" sz="2000" i="1" dirty="0">
                <a:sym typeface="Symbol"/>
              </a:rPr>
              <a:t>x</a:t>
            </a:r>
            <a:r>
              <a:rPr lang="hr-HR" sz="2400" i="1" dirty="0">
                <a:sym typeface="Symbol"/>
              </a:rPr>
              <a:t>’</a:t>
            </a:r>
            <a:r>
              <a:rPr lang="hr-HR" sz="2400" dirty="0">
                <a:sym typeface="Symbol"/>
              </a:rPr>
              <a:t>,</a:t>
            </a:r>
            <a:r>
              <a:rPr lang="hr-HR" sz="2400" i="1" dirty="0">
                <a:sym typeface="Symbol"/>
              </a:rPr>
              <a:t></a:t>
            </a:r>
            <a:r>
              <a:rPr lang="hr-HR" sz="2000" i="1" dirty="0">
                <a:sym typeface="Symbol"/>
              </a:rPr>
              <a:t>y</a:t>
            </a:r>
            <a:r>
              <a:rPr lang="hr-HR" sz="2400" i="1" dirty="0">
                <a:sym typeface="Symbol"/>
              </a:rPr>
              <a:t>’ </a:t>
            </a:r>
            <a:r>
              <a:rPr lang="hr-HR" sz="2400" dirty="0">
                <a:sym typeface="Symbol"/>
              </a:rPr>
              <a:t>i</a:t>
            </a:r>
            <a:r>
              <a:rPr lang="hr-HR" sz="2400" i="1" dirty="0">
                <a:sym typeface="Symbol"/>
              </a:rPr>
              <a:t> </a:t>
            </a:r>
            <a:r>
              <a:rPr lang="hr-HR" sz="2000" i="1" dirty="0">
                <a:sym typeface="Symbol"/>
              </a:rPr>
              <a:t>z</a:t>
            </a:r>
            <a:r>
              <a:rPr lang="hr-HR" sz="2400" i="1" dirty="0">
                <a:sym typeface="Symbol"/>
              </a:rPr>
              <a:t>’</a:t>
            </a:r>
            <a:r>
              <a:rPr lang="hr-HR" sz="2400" dirty="0">
                <a:sym typeface="Symbol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0" y="2996952"/>
                <a:ext cx="9144000" cy="141513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20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hr-H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acc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hr-H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acc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20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′)</m:t>
                          </m:r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acc>
                                <m:accPr>
                                  <m:chr m:val="̅"/>
                                  <m:ctrlP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′)</m:t>
                          </m:r>
                          <m:f>
                            <m:f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acc>
                                <m:accPr>
                                  <m:chr m:val="̅"/>
                                  <m:ctrlP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den>
                          </m:f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</m:sSub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′)</m:t>
                          </m:r>
                          <m:f>
                            <m:f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acc>
                                <m:accPr>
                                  <m:chr m:val="̅"/>
                                  <m:ctrlP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den>
                          </m:f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96952"/>
                <a:ext cx="9144000" cy="14151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2121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pronos otopljene i suspendirane tvari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23220"/>
            <a:ext cx="92535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ym typeface="Symbol"/>
              </a:rPr>
              <a:t>Ukoliko se promatra duža dionica vodotoka za koju nije praktično rješavanje 3D sustava jednadžbi, često se koristi i 1D jednadžba pronosa sa članom biološke razgradnje tvari (linearni zakon razgradnje sa reakcijskim koeficijentom </a:t>
            </a:r>
            <a:r>
              <a:rPr lang="hr-HR" sz="2400" i="1" dirty="0">
                <a:sym typeface="Symbol"/>
              </a:rPr>
              <a:t></a:t>
            </a:r>
            <a:r>
              <a:rPr lang="hr-HR" sz="2400" dirty="0">
                <a:sym typeface="Symbol"/>
              </a:rPr>
              <a:t>).</a:t>
            </a: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1200" dirty="0">
              <a:sym typeface="Symbol"/>
            </a:endParaRPr>
          </a:p>
          <a:p>
            <a:endParaRPr lang="hr-HR" sz="1200" dirty="0">
              <a:sym typeface="Symbol"/>
            </a:endParaRPr>
          </a:p>
          <a:p>
            <a:r>
              <a:rPr lang="hr-HR" sz="2400" dirty="0"/>
              <a:t>Napomena: </a:t>
            </a:r>
            <a:r>
              <a:rPr lang="hr-HR" sz="2400" i="1" dirty="0"/>
              <a:t>V</a:t>
            </a:r>
            <a:r>
              <a:rPr lang="hr-HR" sz="2400" dirty="0"/>
              <a:t> je srednja brzina strujanja u </a:t>
            </a:r>
            <a:r>
              <a:rPr lang="hr-HR" sz="2400" dirty="0" err="1"/>
              <a:t>proticajnom</a:t>
            </a:r>
            <a:r>
              <a:rPr lang="hr-HR" sz="2400" dirty="0"/>
              <a:t> profilu a koeficijent longitudinalne disperzije </a:t>
            </a:r>
            <a:r>
              <a:rPr lang="hr-HR" sz="2400" i="1" dirty="0"/>
              <a:t>D </a:t>
            </a:r>
            <a:r>
              <a:rPr lang="hr-HR" sz="2400" dirty="0"/>
              <a:t>u sebi sadrži sve komponente pronosa (molekularna i turbulentna difuzija, disperzija) te ga je moguće aproksimirati sa vrijednosti </a:t>
            </a:r>
            <a:r>
              <a:rPr lang="hr-HR" sz="2400" i="1" dirty="0"/>
              <a:t>D</a:t>
            </a:r>
            <a:r>
              <a:rPr lang="hr-HR" sz="2400" dirty="0"/>
              <a:t> = </a:t>
            </a:r>
            <a:r>
              <a:rPr lang="hr-HR" sz="2400" i="1" dirty="0" err="1"/>
              <a:t>Vh</a:t>
            </a:r>
            <a:r>
              <a:rPr lang="hr-HR" sz="2400" dirty="0"/>
              <a:t>.</a:t>
            </a:r>
          </a:p>
          <a:p>
            <a:endParaRPr lang="hr-HR" sz="1200" dirty="0"/>
          </a:p>
          <a:p>
            <a:endParaRPr lang="hr-HR" sz="1200" dirty="0"/>
          </a:p>
          <a:p>
            <a:r>
              <a:rPr lang="hr-HR" sz="2400" dirty="0"/>
              <a:t>Za 3D, 2D i 1D jednadžbe pronosa, sa ili bez člana ponora/izvora, postoje i analitička rješenje uz zadane početne i rubne uvjete.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2898576" y="2336945"/>
                <a:ext cx="3456384" cy="83349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̿"/>
                              <m:ctrlPr>
                                <a:rPr lang="hr-HR" sz="24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num>
                        <m:den>
                          <m:r>
                            <a:rPr lang="hr-H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hr-HR" sz="24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𝑉</m:t>
                      </m:r>
                      <m:f>
                        <m:fPr>
                          <m:ctrlPr>
                            <a:rPr lang="hr-HR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̿"/>
                              <m:ctrlPr>
                                <a:rPr lang="hr-HR" sz="24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num>
                        <m:den>
                          <m:r>
                            <a:rPr lang="hr-H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hr-H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𝐷</m:t>
                      </m:r>
                      <m:f>
                        <m:fPr>
                          <m:ctrlPr>
                            <a:rPr lang="hr-HR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hr-H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̿"/>
                              <m:ctrlPr>
                                <a:rPr lang="hr-HR" sz="24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num>
                        <m:den>
                          <m:r>
                            <a:rPr lang="hr-H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hr-H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r-H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hr-HR" sz="2400" b="0" i="1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hr-HR" sz="2400" b="0" i="1" smtClean="0">
                          <a:latin typeface="Cambria Math"/>
                          <a:ea typeface="Cambria Math"/>
                        </a:rPr>
                        <m:t>𝜆</m:t>
                      </m:r>
                      <m:acc>
                        <m:accPr>
                          <m:chr m:val="̿"/>
                          <m:ctrlPr>
                            <a:rPr lang="hr-HR" sz="24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hr-HR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576" y="2336945"/>
                <a:ext cx="3456384" cy="83349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7559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</a:t>
            </a:r>
            <a:r>
              <a:rPr lang="hr-HR" sz="2800" b="1" u="sng" dirty="0" err="1"/>
              <a:t>nestacionarno</a:t>
            </a:r>
            <a:r>
              <a:rPr lang="hr-HR" sz="2800" b="1" u="sng" dirty="0"/>
              <a:t> strujanje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888561F-BD8B-4429-AF7C-603ABB3DF1B4}"/>
              </a:ext>
            </a:extLst>
          </p:cNvPr>
          <p:cNvSpPr/>
          <p:nvPr/>
        </p:nvSpPr>
        <p:spPr>
          <a:xfrm>
            <a:off x="-1016" y="548680"/>
            <a:ext cx="914501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err="1"/>
              <a:t>Nestacionarno</a:t>
            </a:r>
            <a:r>
              <a:rPr lang="hr-HR" sz="2400" dirty="0"/>
              <a:t> strujanje u otvorenim vodotocima (kanalima, rijekama, morima) ustvari je valno gibanje sa promjenom  geometrije slobodne površine tokom vremena. </a:t>
            </a:r>
          </a:p>
          <a:p>
            <a:endParaRPr lang="hr-HR" sz="1200" dirty="0"/>
          </a:p>
          <a:p>
            <a:r>
              <a:rPr lang="hr-HR" sz="2400" dirty="0"/>
              <a:t>Kakav oblik valnog gibanja će se razviti ovisi o geometriji promatranog sustava, te početnim i rubnim uvjetima (poplavni valovi, gravitacioni </a:t>
            </a:r>
            <a:r>
              <a:rPr lang="hr-HR" sz="2400" dirty="0" err="1"/>
              <a:t>vjetrovni</a:t>
            </a:r>
            <a:r>
              <a:rPr lang="hr-HR" sz="2400" dirty="0"/>
              <a:t> valovi, valovi uslijed manipulacije zapornicama …). </a:t>
            </a:r>
          </a:p>
          <a:p>
            <a:endParaRPr lang="hr-HR" sz="1200" dirty="0"/>
          </a:p>
          <a:p>
            <a:r>
              <a:rPr lang="hr-HR" sz="2400" dirty="0"/>
              <a:t>Podjela </a:t>
            </a:r>
            <a:r>
              <a:rPr lang="hr-HR" sz="2400" dirty="0" err="1"/>
              <a:t>nestacionarnog</a:t>
            </a:r>
            <a:r>
              <a:rPr lang="hr-HR" sz="2400" dirty="0"/>
              <a:t> strujanja na slučaj sa </a:t>
            </a:r>
            <a:r>
              <a:rPr lang="hr-HR" sz="2400" b="1" i="1" dirty="0"/>
              <a:t>sporim promjenama i naglim promjenama</a:t>
            </a:r>
            <a:r>
              <a:rPr lang="hr-HR" sz="2400" dirty="0"/>
              <a:t> ustvari govori o razlikama u usvojenim pretpostavkama (pojednostavljenjima) pri uspostavi matematičkog modela </a:t>
            </a:r>
            <a:r>
              <a:rPr lang="hr-HR" sz="2400" dirty="0" err="1"/>
              <a:t>nestacionarnog</a:t>
            </a:r>
            <a:r>
              <a:rPr lang="hr-HR" sz="2400" dirty="0"/>
              <a:t> strujanja. </a:t>
            </a:r>
          </a:p>
          <a:p>
            <a:endParaRPr lang="hr-HR" sz="1200" dirty="0"/>
          </a:p>
          <a:p>
            <a:r>
              <a:rPr lang="hr-HR" sz="2400" dirty="0"/>
              <a:t>Primjerice, da li je modelom bitno obuhvatiti vertikalnu komponentu ubrzanja u dinamičkim jednadžbama ili ne (da li je raspodjela tlakova </a:t>
            </a:r>
            <a:r>
              <a:rPr lang="hr-HR" sz="2400" dirty="0" err="1"/>
              <a:t>hidrostatska</a:t>
            </a:r>
            <a:r>
              <a:rPr lang="hr-HR" sz="2400" dirty="0"/>
              <a:t>)? Kod propagacije poplavnog vala (spore promjene) nije bitno, a kod propagacije morskih valova u </a:t>
            </a:r>
            <a:r>
              <a:rPr lang="hr-HR" sz="2400" dirty="0" err="1"/>
              <a:t>plitkovodnom</a:t>
            </a:r>
            <a:r>
              <a:rPr lang="hr-HR" sz="2400" dirty="0"/>
              <a:t> području je </a:t>
            </a:r>
            <a:r>
              <a:rPr lang="hr-HR" sz="2400" dirty="0" smtClean="0"/>
              <a:t>bitno.</a:t>
            </a:r>
            <a:endParaRPr lang="hr-HR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</a:t>
            </a:r>
            <a:r>
              <a:rPr lang="hr-HR" sz="2800" b="1" u="sng" dirty="0" err="1"/>
              <a:t>nestacionarno</a:t>
            </a:r>
            <a:r>
              <a:rPr lang="hr-HR" sz="2800" b="1" u="sng" dirty="0"/>
              <a:t> strujanje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888561F-BD8B-4429-AF7C-603ABB3DF1B4}"/>
              </a:ext>
            </a:extLst>
          </p:cNvPr>
          <p:cNvSpPr/>
          <p:nvPr/>
        </p:nvSpPr>
        <p:spPr>
          <a:xfrm>
            <a:off x="-1016" y="548680"/>
            <a:ext cx="91450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Izvod vladajućih jednadžbi </a:t>
            </a:r>
            <a:r>
              <a:rPr lang="hr-HR" sz="2400" dirty="0" smtClean="0"/>
              <a:t>provodi </a:t>
            </a:r>
            <a:r>
              <a:rPr lang="hr-HR" sz="2400" dirty="0"/>
              <a:t>se na primjeru 1D strujanja </a:t>
            </a:r>
            <a:r>
              <a:rPr lang="hr-HR" sz="2400" dirty="0" err="1"/>
              <a:t>nestišljive</a:t>
            </a:r>
            <a:r>
              <a:rPr lang="hr-HR" sz="2400" dirty="0"/>
              <a:t> tekućine u </a:t>
            </a:r>
            <a:r>
              <a:rPr lang="hr-HR" sz="2400" dirty="0" err="1"/>
              <a:t>prizmatičnom</a:t>
            </a:r>
            <a:r>
              <a:rPr lang="hr-HR" sz="2400" dirty="0"/>
              <a:t> koritu sa malim nagibom dna. </a:t>
            </a:r>
          </a:p>
          <a:p>
            <a:r>
              <a:rPr lang="hr-HR" sz="2400" dirty="0"/>
              <a:t>Izvedena dinamička jednadžba i jednadžba kontinuiteta, uz definirane početne i rubne uvjete, trebaju omogućiti proračun </a:t>
            </a:r>
            <a:r>
              <a:rPr lang="hr-HR" sz="2400" i="1" dirty="0"/>
              <a:t>Q</a:t>
            </a:r>
            <a:r>
              <a:rPr lang="hr-HR" sz="2400" dirty="0"/>
              <a:t> (</a:t>
            </a:r>
            <a:r>
              <a:rPr lang="hr-HR" sz="2400" i="1" dirty="0" err="1"/>
              <a:t>s</a:t>
            </a:r>
            <a:r>
              <a:rPr lang="hr-HR" sz="2400" dirty="0" err="1"/>
              <a:t>,</a:t>
            </a:r>
            <a:r>
              <a:rPr lang="hr-HR" sz="2400" i="1" dirty="0" err="1"/>
              <a:t>t</a:t>
            </a:r>
            <a:r>
              <a:rPr lang="hr-HR" sz="2400" dirty="0"/>
              <a:t>) i </a:t>
            </a:r>
            <a:r>
              <a:rPr lang="hr-HR" sz="2400" i="1" dirty="0"/>
              <a:t>h</a:t>
            </a:r>
            <a:r>
              <a:rPr lang="hr-HR" sz="2400" dirty="0"/>
              <a:t> (</a:t>
            </a:r>
            <a:r>
              <a:rPr lang="hr-HR" sz="2400" i="1" dirty="0" err="1"/>
              <a:t>s</a:t>
            </a:r>
            <a:r>
              <a:rPr lang="hr-HR" sz="2400" dirty="0" err="1"/>
              <a:t>,</a:t>
            </a:r>
            <a:r>
              <a:rPr lang="hr-HR" sz="2400" i="1" dirty="0" err="1"/>
              <a:t>t</a:t>
            </a:r>
            <a:r>
              <a:rPr lang="hr-HR" sz="2400" dirty="0"/>
              <a:t>).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Primjena </a:t>
            </a:r>
            <a:r>
              <a:rPr lang="hr-HR" sz="2400" b="1" i="1" dirty="0"/>
              <a:t>dinamičke jednadžbe </a:t>
            </a:r>
            <a:r>
              <a:rPr lang="hr-HR" sz="2400" dirty="0"/>
              <a:t>(vidi uvodno poglavlje):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3080" y="3359428"/>
            <a:ext cx="31908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4371865" y="3720579"/>
                <a:ext cx="3816424" cy="790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d>
                        <m:d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sz="20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hr-HR" sz="20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hr-HR" sz="2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den>
                          </m:f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𝑔𝑧</m:t>
                          </m:r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865" y="3720579"/>
                <a:ext cx="3816424" cy="7900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4427984" y="4839193"/>
                <a:ext cx="2712031" cy="67338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h</m:t>
                      </m:r>
                      <m:func>
                        <m:func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func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𝑧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839193"/>
                <a:ext cx="2712031" cy="6733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7244680" y="4955715"/>
                <a:ext cx="1503784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𝑔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𝐸𝐿</m:t>
                          </m:r>
                        </m:sub>
                      </m:sSub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680" y="4955715"/>
                <a:ext cx="1503784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60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4216256" y="5805264"/>
                <a:ext cx="4932039" cy="6777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𝑣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𝑔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func>
                        <m:func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func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𝐸𝐿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256" y="5805264"/>
                <a:ext cx="4932039" cy="67775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179512" y="2286912"/>
                <a:ext cx="2808312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)=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𝑣</m:t>
                      </m:r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286912"/>
                <a:ext cx="2808312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4216256" y="2136582"/>
                <a:ext cx="2232248" cy="7007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𝑑𝑧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𝑑𝑠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256" y="2136582"/>
                <a:ext cx="2232248" cy="70076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7380312" y="2270498"/>
                <a:ext cx="1116124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 sz="2000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≈1</m:t>
                          </m:r>
                        </m:e>
                      </m:func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2270498"/>
                <a:ext cx="1116124" cy="400110"/>
              </a:xfrm>
              <a:prstGeom prst="rect">
                <a:avLst/>
              </a:prstGeom>
              <a:blipFill rotWithShape="1">
                <a:blip r:embed="rId9"/>
                <a:stretch>
                  <a:fillRect r="-8197"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154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</a:t>
            </a:r>
            <a:r>
              <a:rPr lang="hr-HR" sz="2800" b="1" u="sng" dirty="0" err="1"/>
              <a:t>nestacionarno</a:t>
            </a:r>
            <a:r>
              <a:rPr lang="hr-HR" sz="2800" b="1" u="sng" dirty="0"/>
              <a:t> strujanje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888561F-BD8B-4429-AF7C-603ABB3DF1B4}"/>
              </a:ext>
            </a:extLst>
          </p:cNvPr>
          <p:cNvSpPr/>
          <p:nvPr/>
        </p:nvSpPr>
        <p:spPr>
          <a:xfrm>
            <a:off x="-1016" y="548680"/>
            <a:ext cx="9145016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Primjena </a:t>
            </a:r>
            <a:r>
              <a:rPr lang="hr-HR" sz="2400" b="1" i="1" dirty="0"/>
              <a:t>jednadžbe kontinuiteta </a:t>
            </a:r>
            <a:r>
              <a:rPr lang="hr-HR" sz="2400" dirty="0"/>
              <a:t>(vidi uvodno poglavlje):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1600" dirty="0"/>
          </a:p>
          <a:p>
            <a:r>
              <a:rPr lang="hr-HR" sz="2400" dirty="0"/>
              <a:t>Sustav prethodno navedenih jednadžbi (dinamička i kontinuitet), uz odgovarajuće početne i rubne uvjete, omogućuje iznalaženje rješenja za </a:t>
            </a:r>
            <a:r>
              <a:rPr lang="hr-HR" sz="2400" i="1" dirty="0"/>
              <a:t>h</a:t>
            </a:r>
            <a:r>
              <a:rPr lang="hr-HR" sz="2400" dirty="0"/>
              <a:t>(</a:t>
            </a:r>
            <a:r>
              <a:rPr lang="hr-HR" sz="2400" i="1" dirty="0" err="1"/>
              <a:t>s</a:t>
            </a:r>
            <a:r>
              <a:rPr lang="hr-HR" sz="2400" dirty="0" err="1"/>
              <a:t>,</a:t>
            </a:r>
            <a:r>
              <a:rPr lang="hr-HR" sz="2400" i="1" dirty="0" err="1"/>
              <a:t>t</a:t>
            </a:r>
            <a:r>
              <a:rPr lang="hr-HR" sz="2400" dirty="0"/>
              <a:t>) i </a:t>
            </a:r>
            <a:r>
              <a:rPr lang="hr-HR" sz="2400" i="1" dirty="0"/>
              <a:t>v</a:t>
            </a:r>
            <a:r>
              <a:rPr lang="hr-HR" sz="2400" dirty="0"/>
              <a:t>(</a:t>
            </a:r>
            <a:r>
              <a:rPr lang="hr-HR" sz="2400" i="1" dirty="0" err="1"/>
              <a:t>s</a:t>
            </a:r>
            <a:r>
              <a:rPr lang="hr-HR" sz="2400" dirty="0" err="1"/>
              <a:t>,</a:t>
            </a:r>
            <a:r>
              <a:rPr lang="hr-HR" sz="2400" i="1" dirty="0" err="1"/>
              <a:t>t</a:t>
            </a:r>
            <a:r>
              <a:rPr lang="hr-HR" sz="2400" dirty="0"/>
              <a:t>). Sustav se često naziva i Saint-</a:t>
            </a:r>
            <a:r>
              <a:rPr lang="hr-HR" sz="2400" dirty="0" err="1"/>
              <a:t>Venantove</a:t>
            </a:r>
            <a:r>
              <a:rPr lang="hr-HR" sz="2400" dirty="0"/>
              <a:t> jednadžbe.</a:t>
            </a:r>
          </a:p>
          <a:p>
            <a:endParaRPr lang="hr-HR" sz="1200" dirty="0"/>
          </a:p>
          <a:p>
            <a:r>
              <a:rPr lang="hr-HR" sz="2400" dirty="0"/>
              <a:t>Rješavanje problema propagacije poplavnog vala sa Saint-</a:t>
            </a:r>
            <a:r>
              <a:rPr lang="hr-HR" sz="2400" dirty="0" err="1"/>
              <a:t>Venantovim</a:t>
            </a:r>
            <a:r>
              <a:rPr lang="hr-HR" sz="2400" dirty="0"/>
              <a:t> jednadžbama kroz primjenu implicitne metode konačnih diferencija detaljno je objašnjeno u vježbama (primjer sa pravokutnim koritom konstantne širine i konstantnog nagiba dna).  </a:t>
            </a:r>
          </a:p>
          <a:p>
            <a:r>
              <a:rPr lang="hr-HR" sz="2400" dirty="0"/>
              <a:t>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7045" y="652667"/>
            <a:ext cx="3052797" cy="3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4673299" y="1052736"/>
                <a:ext cx="3528391" cy="6777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hr-HR" sz="2000" i="1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299" y="1052736"/>
                <a:ext cx="3528391" cy="6777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4894592" y="2168252"/>
                <a:ext cx="2862063" cy="6777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𝑣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𝐴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592" y="2168252"/>
                <a:ext cx="2862063" cy="6777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4839744" y="3238624"/>
                <a:ext cx="2862063" cy="69724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𝑣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744" y="3238624"/>
                <a:ext cx="2862063" cy="69724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566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</a:t>
            </a:r>
            <a:r>
              <a:rPr lang="hr-HR" sz="2800" b="1" u="sng" dirty="0" err="1"/>
              <a:t>nestacionarno</a:t>
            </a:r>
            <a:r>
              <a:rPr lang="hr-HR" sz="2800" b="1" u="sng" dirty="0"/>
              <a:t> strujanje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888561F-BD8B-4429-AF7C-603ABB3DF1B4}"/>
              </a:ext>
            </a:extLst>
          </p:cNvPr>
          <p:cNvSpPr/>
          <p:nvPr/>
        </p:nvSpPr>
        <p:spPr>
          <a:xfrm>
            <a:off x="-1016" y="548680"/>
            <a:ext cx="91450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Saint-</a:t>
            </a:r>
            <a:r>
              <a:rPr lang="hr-HR" sz="2400" dirty="0" err="1"/>
              <a:t>Venantove</a:t>
            </a:r>
            <a:r>
              <a:rPr lang="hr-HR" sz="2400" dirty="0"/>
              <a:t> jednadžbe su parcijalne diferencijalne jednadžbe </a:t>
            </a:r>
            <a:r>
              <a:rPr lang="hr-HR" sz="2400" b="1" i="1" dirty="0" err="1"/>
              <a:t>hiperbolnog</a:t>
            </a:r>
            <a:r>
              <a:rPr lang="hr-HR" sz="2400" b="1" i="1" dirty="0"/>
              <a:t> tipa</a:t>
            </a:r>
            <a:r>
              <a:rPr lang="hr-HR" sz="2400" dirty="0"/>
              <a:t>, te su pogodne za rješavanje </a:t>
            </a:r>
            <a:r>
              <a:rPr lang="hr-HR" sz="2400" b="1" i="1" dirty="0"/>
              <a:t>metodom karakteristika</a:t>
            </a:r>
            <a:r>
              <a:rPr lang="hr-HR" sz="2400" dirty="0"/>
              <a:t>.</a:t>
            </a:r>
          </a:p>
          <a:p>
            <a:endParaRPr lang="hr-HR" sz="2400" dirty="0"/>
          </a:p>
          <a:p>
            <a:r>
              <a:rPr lang="hr-HR" sz="2400" dirty="0"/>
              <a:t>Znatno jednostavnija tehnika rješavanja problema propagacije poplavnog vala dobiva se uspostavom </a:t>
            </a:r>
            <a:r>
              <a:rPr lang="hr-HR" sz="2400" b="1" i="1" dirty="0"/>
              <a:t>hidrološkog modela (tzv. </a:t>
            </a:r>
            <a:r>
              <a:rPr lang="hr-HR" sz="2400" b="1" i="1" dirty="0" err="1"/>
              <a:t>flood</a:t>
            </a:r>
            <a:r>
              <a:rPr lang="hr-HR" sz="2400" b="1" i="1" dirty="0"/>
              <a:t> </a:t>
            </a:r>
            <a:r>
              <a:rPr lang="hr-HR" sz="2400" b="1" i="1" dirty="0" err="1"/>
              <a:t>routing</a:t>
            </a:r>
            <a:r>
              <a:rPr lang="hr-HR" sz="2400" b="1" i="1" dirty="0"/>
              <a:t>)</a:t>
            </a:r>
            <a:r>
              <a:rPr lang="hr-HR" sz="2400" dirty="0"/>
              <a:t>,</a:t>
            </a:r>
            <a:r>
              <a:rPr lang="hr-HR" sz="2400" b="1" i="1" dirty="0"/>
              <a:t> </a:t>
            </a:r>
            <a:r>
              <a:rPr lang="hr-HR" sz="2400" dirty="0"/>
              <a:t>u kojem se raskida veza dinamičke jednadžbe i jednadžbe kontinuiteta (</a:t>
            </a:r>
            <a:r>
              <a:rPr lang="hr-HR" sz="2400" dirty="0" err="1"/>
              <a:t>decoupling</a:t>
            </a:r>
            <a:r>
              <a:rPr lang="hr-HR" sz="2400" dirty="0"/>
              <a:t>). Ova metoda ima niz ograničenja u primjeni i treba je koristiti sa </a:t>
            </a:r>
            <a:r>
              <a:rPr lang="hr-HR" sz="2400" dirty="0" smtClean="0"/>
              <a:t>značajnom </a:t>
            </a:r>
            <a:r>
              <a:rPr lang="hr-HR" sz="2400" dirty="0"/>
              <a:t>pažnjom.</a:t>
            </a:r>
          </a:p>
        </p:txBody>
      </p:sp>
    </p:spTree>
    <p:extLst>
      <p:ext uri="{BB962C8B-B14F-4D97-AF65-F5344CB8AC3E}">
        <p14:creationId xmlns:p14="http://schemas.microsoft.com/office/powerpoint/2010/main" val="869889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Prelijevanje i istjecanje - Preljevi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23220"/>
            <a:ext cx="9253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ym typeface="Symbol"/>
              </a:rPr>
              <a:t>Kod potopljenih preljeva dolazi do smanjenja preljevnog protoka.</a:t>
            </a: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6382" y="25468"/>
            <a:ext cx="2540743" cy="471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5572493" y="1296833"/>
                <a:ext cx="2463509" cy="67056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𝑏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𝑔</m:t>
                          </m:r>
                        </m:e>
                      </m:rad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3/2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493" y="1296833"/>
                <a:ext cx="2463509" cy="6705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5114153" y="2265126"/>
                <a:ext cx="1231754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153" y="2265126"/>
                <a:ext cx="1231754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61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6930772" y="2255703"/>
                <a:ext cx="1366201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hr-HR" sz="2000" i="1">
                          <a:latin typeface="Cambria Math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772" y="2255703"/>
                <a:ext cx="1366201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4270292" y="2936393"/>
                <a:ext cx="2463509" cy="67056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rad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𝑧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ra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292" y="2936393"/>
                <a:ext cx="2463509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6733801" y="2903901"/>
                <a:ext cx="2034870" cy="72513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2−3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3(1−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801" y="2903901"/>
                <a:ext cx="2034870" cy="7251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191568"/>
              </p:ext>
            </p:extLst>
          </p:nvPr>
        </p:nvGraphicFramePr>
        <p:xfrm>
          <a:off x="2105818" y="4686300"/>
          <a:ext cx="5041900" cy="2171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90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57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75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95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w/hp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r/hp = 0,2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r/hp = 0,4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r/hp = 0,6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1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0.624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0.503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0.377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2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0.719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0.614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0.508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3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0.751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0.646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0.550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5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0.787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0.686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0.585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10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0.813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>
                          <a:effectLst/>
                        </a:rPr>
                        <a:t>0.713</a:t>
                      </a:r>
                      <a:endParaRPr lang="hr-HR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 dirty="0">
                          <a:effectLst/>
                        </a:rPr>
                        <a:t>0.613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58F21BF-A08A-06CC-E5E5-2ED292B8A28D}"/>
              </a:ext>
            </a:extLst>
          </p:cNvPr>
          <p:cNvSpPr/>
          <p:nvPr/>
        </p:nvSpPr>
        <p:spPr>
          <a:xfrm>
            <a:off x="89247" y="3817641"/>
            <a:ext cx="9253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ym typeface="Symbol"/>
              </a:rPr>
              <a:t>Vrijednosti x</a:t>
            </a:r>
            <a:r>
              <a:rPr lang="hr-HR" sz="2000" dirty="0">
                <a:sym typeface="Symbol"/>
              </a:rPr>
              <a:t>c</a:t>
            </a:r>
            <a:r>
              <a:rPr lang="hr-HR" sz="2400" dirty="0">
                <a:sym typeface="Symbol"/>
              </a:rPr>
              <a:t> priložene su u tablici. Ukoliko je x = </a:t>
            </a:r>
            <a:r>
              <a:rPr lang="hr-HR" sz="2400" dirty="0" err="1">
                <a:sym typeface="Symbol"/>
              </a:rPr>
              <a:t>h</a:t>
            </a:r>
            <a:r>
              <a:rPr lang="hr-HR" sz="2000" dirty="0" err="1">
                <a:sym typeface="Symbol"/>
              </a:rPr>
              <a:t>u</a:t>
            </a:r>
            <a:r>
              <a:rPr lang="hr-HR" sz="2400" dirty="0">
                <a:sym typeface="Symbol"/>
              </a:rPr>
              <a:t> / h</a:t>
            </a:r>
            <a:r>
              <a:rPr lang="hr-HR" sz="2000" dirty="0">
                <a:sym typeface="Symbol"/>
              </a:rPr>
              <a:t>p</a:t>
            </a:r>
            <a:r>
              <a:rPr lang="hr-HR" sz="2400" dirty="0">
                <a:sym typeface="Symbol"/>
              </a:rPr>
              <a:t> &gt; x</a:t>
            </a:r>
            <a:r>
              <a:rPr lang="hr-HR" sz="2000" dirty="0">
                <a:sym typeface="Symbol"/>
              </a:rPr>
              <a:t>c</a:t>
            </a:r>
            <a:r>
              <a:rPr lang="hr-HR" sz="2400" dirty="0">
                <a:sym typeface="Symbol"/>
              </a:rPr>
              <a:t> dolazi do značajnog smanjenja vrijednosti c odnosno prelijevanja</a:t>
            </a:r>
          </a:p>
        </p:txBody>
      </p:sp>
    </p:spTree>
    <p:extLst>
      <p:ext uri="{BB962C8B-B14F-4D97-AF65-F5344CB8AC3E}">
        <p14:creationId xmlns:p14="http://schemas.microsoft.com/office/powerpoint/2010/main" val="2353721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</a:t>
            </a:r>
            <a:r>
              <a:rPr lang="hr-HR" sz="2800" b="1" u="sng" dirty="0" err="1"/>
              <a:t>nestacionarno</a:t>
            </a:r>
            <a:r>
              <a:rPr lang="hr-HR" sz="2800" b="1" u="sng" dirty="0"/>
              <a:t> strujanje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888561F-BD8B-4429-AF7C-603ABB3DF1B4}"/>
              </a:ext>
            </a:extLst>
          </p:cNvPr>
          <p:cNvSpPr/>
          <p:nvPr/>
        </p:nvSpPr>
        <p:spPr>
          <a:xfrm>
            <a:off x="-1016" y="548680"/>
            <a:ext cx="914501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Manipulacijom regulacijskih organa u sustavima korištenja vodnih snaga (npr. zasuni ili zapornice u HE) generiraju se valovi (</a:t>
            </a:r>
            <a:r>
              <a:rPr lang="hr-HR" sz="2400" b="1" i="1" dirty="0"/>
              <a:t>uzvodni ili nizvodni </a:t>
            </a:r>
            <a:r>
              <a:rPr lang="hr-HR" sz="2400" dirty="0"/>
              <a:t>; </a:t>
            </a:r>
            <a:r>
              <a:rPr lang="hr-HR" sz="2400" b="1" i="1" dirty="0"/>
              <a:t>pozitivni ili negativni</a:t>
            </a:r>
            <a:r>
              <a:rPr lang="hr-HR" sz="2400" dirty="0"/>
              <a:t>) u dovodnim i odvodnim kanalima.  </a:t>
            </a:r>
          </a:p>
          <a:p>
            <a:endParaRPr lang="hr-HR" sz="1200" dirty="0"/>
          </a:p>
          <a:p>
            <a:r>
              <a:rPr lang="hr-HR" sz="2400" dirty="0"/>
              <a:t>Geometrijska forma generiranih valova nije trivijalna, a provedbom 1D analize dobivaju se samo „</a:t>
            </a:r>
            <a:r>
              <a:rPr lang="hr-HR" sz="2400" dirty="0" err="1"/>
              <a:t>usrednjene</a:t>
            </a:r>
            <a:r>
              <a:rPr lang="hr-HR" sz="2400" dirty="0"/>
              <a:t>” karakteristike generiranog progresivnog vala.  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1200" dirty="0"/>
          </a:p>
          <a:p>
            <a:r>
              <a:rPr lang="hr-HR" sz="2400" dirty="0"/>
              <a:t>Za slučaj kada je voda u kanalu inicijalno u mirovanju, te je generiran jedan val sa postepenim podizanjem i spuštanjem zapornice, moguće je primijeniti </a:t>
            </a:r>
            <a:r>
              <a:rPr lang="hr-HR" sz="2400" dirty="0" err="1"/>
              <a:t>knoidalnu</a:t>
            </a:r>
            <a:r>
              <a:rPr lang="hr-HR" sz="2400" dirty="0"/>
              <a:t> teoriju za detaljni opis konture propagiranog vala (prepoznaje maksimalnu visinu generiranog vala).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47592" y="2070535"/>
            <a:ext cx="2612901" cy="410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101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</a:t>
            </a:r>
            <a:r>
              <a:rPr lang="hr-HR" sz="2800" b="1" u="sng" dirty="0" err="1"/>
              <a:t>nestacionarno</a:t>
            </a:r>
            <a:r>
              <a:rPr lang="hr-HR" sz="2800" b="1" u="sng" dirty="0"/>
              <a:t> strujanje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888561F-BD8B-4429-AF7C-603ABB3DF1B4}"/>
              </a:ext>
            </a:extLst>
          </p:cNvPr>
          <p:cNvSpPr/>
          <p:nvPr/>
        </p:nvSpPr>
        <p:spPr>
          <a:xfrm>
            <a:off x="-1016" y="548680"/>
            <a:ext cx="91450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Za potrebe inženjerskih proračuna ovdje se analizira slučaj trenutnog zatvaranja zapornice u pravokutnom dovodnom kanalu konstante širine,  a čime se generira </a:t>
            </a:r>
            <a:r>
              <a:rPr lang="hr-HR" sz="2400" b="1" i="1" dirty="0"/>
              <a:t>uzvodni pozitivni </a:t>
            </a:r>
            <a:r>
              <a:rPr lang="hr-HR" sz="2400" dirty="0"/>
              <a:t>val.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Ovaj </a:t>
            </a:r>
            <a:r>
              <a:rPr lang="hr-HR" sz="2400" dirty="0" err="1"/>
              <a:t>nestacionarni</a:t>
            </a:r>
            <a:r>
              <a:rPr lang="hr-HR" sz="2400" dirty="0"/>
              <a:t> problem može se preformulirati u kvazi – stacionarni ukoliko se usvoji </a:t>
            </a:r>
            <a:r>
              <a:rPr lang="hr-HR" sz="2400" dirty="0" err="1"/>
              <a:t>translatorni</a:t>
            </a:r>
            <a:r>
              <a:rPr lang="hr-HR" sz="2400" dirty="0"/>
              <a:t> koordinatni sustav koji sa brzinom i smjerom kretanja prati čelo </a:t>
            </a:r>
            <a:r>
              <a:rPr lang="hr-HR" sz="2400" dirty="0" err="1"/>
              <a:t>propagacijskog</a:t>
            </a:r>
            <a:r>
              <a:rPr lang="hr-HR" sz="2400" dirty="0"/>
              <a:t> vala.</a:t>
            </a:r>
          </a:p>
          <a:p>
            <a:endParaRPr lang="hr-HR" sz="2400" dirty="0"/>
          </a:p>
          <a:p>
            <a:r>
              <a:rPr lang="hr-HR" sz="2400" dirty="0"/>
              <a:t>Prije zatvaranja zapornice vrijedi </a:t>
            </a:r>
            <a:r>
              <a:rPr lang="hr-HR" sz="2400" i="1" dirty="0"/>
              <a:t>Q = Q</a:t>
            </a:r>
            <a:r>
              <a:rPr lang="hr-HR" sz="2000" i="1" dirty="0"/>
              <a:t>0</a:t>
            </a:r>
            <a:r>
              <a:rPr lang="hr-HR" sz="2400" dirty="0"/>
              <a:t> = </a:t>
            </a:r>
            <a:r>
              <a:rPr lang="hr-HR" sz="2400" dirty="0" err="1"/>
              <a:t>konst</a:t>
            </a:r>
            <a:r>
              <a:rPr lang="hr-HR" sz="2400" dirty="0"/>
              <a:t>., a nakon potpunog zatvaranja </a:t>
            </a:r>
            <a:r>
              <a:rPr lang="hr-HR" sz="2400" i="1" dirty="0"/>
              <a:t>Q =</a:t>
            </a:r>
            <a:r>
              <a:rPr lang="hr-HR" sz="2400" dirty="0"/>
              <a:t> 0 (</a:t>
            </a:r>
            <a:r>
              <a:rPr lang="hr-HR" sz="2400" i="1" dirty="0"/>
              <a:t>Q &lt; Q</a:t>
            </a:r>
            <a:r>
              <a:rPr lang="hr-HR" sz="2000" i="1" dirty="0"/>
              <a:t>0</a:t>
            </a:r>
            <a:r>
              <a:rPr lang="hr-HR" sz="2400" dirty="0"/>
              <a:t> kod nepotpunog zatvaranja).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09107" y="-1334293"/>
            <a:ext cx="2160241" cy="851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266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</a:t>
            </a:r>
            <a:r>
              <a:rPr lang="hr-HR" sz="2800" b="1" u="sng" dirty="0" err="1"/>
              <a:t>nestacionarno</a:t>
            </a:r>
            <a:r>
              <a:rPr lang="hr-HR" sz="2800" b="1" u="sng" dirty="0"/>
              <a:t> strujanje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888561F-BD8B-4429-AF7C-603ABB3DF1B4}"/>
              </a:ext>
            </a:extLst>
          </p:cNvPr>
          <p:cNvSpPr/>
          <p:nvPr/>
        </p:nvSpPr>
        <p:spPr>
          <a:xfrm>
            <a:off x="-1016" y="548680"/>
            <a:ext cx="914501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Srednje brzine u </a:t>
            </a:r>
            <a:r>
              <a:rPr lang="hr-HR" sz="2400" dirty="0" err="1"/>
              <a:t>proticajnim</a:t>
            </a:r>
            <a:r>
              <a:rPr lang="hr-HR" sz="2400" dirty="0"/>
              <a:t> profilima su nakon zatvaranja </a:t>
            </a:r>
            <a:r>
              <a:rPr lang="hr-HR" sz="2400" i="1" dirty="0"/>
              <a:t>v</a:t>
            </a:r>
            <a:r>
              <a:rPr lang="hr-HR" i="1" dirty="0"/>
              <a:t>0</a:t>
            </a:r>
            <a:r>
              <a:rPr lang="hr-HR" sz="2400" dirty="0"/>
              <a:t> = </a:t>
            </a:r>
            <a:r>
              <a:rPr lang="hr-HR" sz="2400" i="1" dirty="0"/>
              <a:t>Q</a:t>
            </a:r>
            <a:r>
              <a:rPr lang="hr-HR" i="1" dirty="0"/>
              <a:t>0</a:t>
            </a:r>
            <a:r>
              <a:rPr lang="hr-HR" sz="2400" dirty="0"/>
              <a:t>/</a:t>
            </a:r>
            <a:r>
              <a:rPr lang="hr-HR" sz="2400" i="1" dirty="0"/>
              <a:t>A</a:t>
            </a:r>
            <a:r>
              <a:rPr lang="hr-HR" i="1" dirty="0"/>
              <a:t>0</a:t>
            </a:r>
            <a:r>
              <a:rPr lang="hr-HR" sz="2400" dirty="0"/>
              <a:t> i </a:t>
            </a:r>
            <a:r>
              <a:rPr lang="hr-HR" sz="2400" i="1" dirty="0"/>
              <a:t>  v</a:t>
            </a:r>
            <a:r>
              <a:rPr lang="hr-HR" sz="2400" dirty="0"/>
              <a:t> = </a:t>
            </a:r>
            <a:r>
              <a:rPr lang="hr-HR" sz="2400" i="1" dirty="0"/>
              <a:t>Q</a:t>
            </a:r>
            <a:r>
              <a:rPr lang="hr-HR" sz="2400" dirty="0"/>
              <a:t>/</a:t>
            </a:r>
            <a:r>
              <a:rPr lang="hr-HR" sz="2400" i="1" dirty="0"/>
              <a:t> A</a:t>
            </a:r>
            <a:r>
              <a:rPr lang="hr-HR" i="1" dirty="0"/>
              <a:t>0</a:t>
            </a:r>
            <a:r>
              <a:rPr lang="hr-HR" sz="2400" i="1" dirty="0"/>
              <a:t> = </a:t>
            </a:r>
            <a:r>
              <a:rPr lang="hr-HR" sz="2400" dirty="0"/>
              <a:t>0</a:t>
            </a:r>
            <a:r>
              <a:rPr lang="hr-HR" sz="2400" i="1" dirty="0"/>
              <a:t>.</a:t>
            </a:r>
          </a:p>
          <a:p>
            <a:endParaRPr lang="hr-HR" sz="1200" dirty="0"/>
          </a:p>
          <a:p>
            <a:r>
              <a:rPr lang="hr-HR" sz="2400" dirty="0"/>
              <a:t>Za daljnju primjenu JK i ZOKG postavlja se pokretni kontrolni volumen sa obuhvatom poremećene dubine </a:t>
            </a:r>
            <a:r>
              <a:rPr lang="hr-HR" sz="2400" i="1" dirty="0"/>
              <a:t>h</a:t>
            </a:r>
            <a:r>
              <a:rPr lang="hr-HR" sz="2400" dirty="0"/>
              <a:t> i neporemećene dubine </a:t>
            </a:r>
            <a:r>
              <a:rPr lang="hr-HR" sz="2400" i="1" dirty="0"/>
              <a:t>h</a:t>
            </a:r>
            <a:r>
              <a:rPr lang="hr-HR" i="1" dirty="0"/>
              <a:t>0</a:t>
            </a:r>
            <a:r>
              <a:rPr lang="hr-HR" dirty="0"/>
              <a:t> </a:t>
            </a:r>
            <a:r>
              <a:rPr lang="hr-HR" sz="2400" dirty="0"/>
              <a:t>te uzvodnom brzinom kretanja „</a:t>
            </a:r>
            <a:r>
              <a:rPr lang="hr-HR" sz="2400" i="1" dirty="0"/>
              <a:t>a</a:t>
            </a:r>
            <a:r>
              <a:rPr lang="hr-HR" sz="2400" dirty="0"/>
              <a:t>”.</a:t>
            </a:r>
            <a:r>
              <a:rPr lang="hr-HR" sz="2400" i="1" dirty="0"/>
              <a:t> </a:t>
            </a:r>
          </a:p>
          <a:p>
            <a:endParaRPr lang="hr-HR" sz="1200" dirty="0"/>
          </a:p>
          <a:p>
            <a:r>
              <a:rPr lang="hr-HR" sz="2400" dirty="0"/>
              <a:t>Dobivena je relativna brzina </a:t>
            </a:r>
            <a:r>
              <a:rPr lang="hr-HR" sz="2400" i="1" dirty="0"/>
              <a:t>v</a:t>
            </a:r>
            <a:r>
              <a:rPr lang="hr-HR" i="1" dirty="0"/>
              <a:t>0</a:t>
            </a:r>
            <a:r>
              <a:rPr lang="hr-HR" sz="2400" i="1" dirty="0"/>
              <a:t> + a</a:t>
            </a:r>
            <a:r>
              <a:rPr lang="hr-HR" sz="2400" dirty="0"/>
              <a:t> na „ulaznom” lijevom rubu i relativna brzina </a:t>
            </a:r>
            <a:r>
              <a:rPr lang="hr-HR" sz="2400" i="1" dirty="0"/>
              <a:t>a </a:t>
            </a:r>
            <a:r>
              <a:rPr lang="hr-HR" sz="2400" dirty="0"/>
              <a:t>(zbog </a:t>
            </a:r>
            <a:r>
              <a:rPr lang="hr-HR" sz="2400" i="1" dirty="0"/>
              <a:t>v</a:t>
            </a:r>
            <a:r>
              <a:rPr lang="hr-HR" sz="2400" dirty="0"/>
              <a:t> = 0 pri potpunom zatvaranju) na „izlaznom” desnom rubu pokretnog kontrolnog volumena. </a:t>
            </a:r>
          </a:p>
          <a:p>
            <a:endParaRPr lang="hr-HR" sz="1200" dirty="0"/>
          </a:p>
          <a:p>
            <a:r>
              <a:rPr lang="hr-HR" sz="2400" dirty="0"/>
              <a:t>Primjena JK na pomičnom kontrolnom volumenu daje izraz za </a:t>
            </a:r>
            <a:r>
              <a:rPr lang="hr-HR" sz="2400" i="1" dirty="0"/>
              <a:t>a </a:t>
            </a:r>
            <a:r>
              <a:rPr lang="hr-HR" sz="2400" dirty="0"/>
              <a:t>:</a:t>
            </a:r>
          </a:p>
          <a:p>
            <a:endParaRPr lang="hr-HR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2737" y="4065600"/>
            <a:ext cx="2348880" cy="323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4269899" y="4914316"/>
                <a:ext cx="3334822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𝑏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𝑎𝑏</m:t>
                      </m:r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899" y="4914316"/>
                <a:ext cx="3334822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4925892" y="5589240"/>
                <a:ext cx="2022836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/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892" y="5589240"/>
                <a:ext cx="2022836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169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Otvoreni vodotoci – </a:t>
            </a:r>
            <a:r>
              <a:rPr lang="hr-HR" sz="2800" b="1" u="sng" dirty="0" err="1"/>
              <a:t>nestacionarno</a:t>
            </a:r>
            <a:r>
              <a:rPr lang="hr-HR" sz="2800" b="1" u="sng" dirty="0"/>
              <a:t> strujanje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888561F-BD8B-4429-AF7C-603ABB3DF1B4}"/>
              </a:ext>
            </a:extLst>
          </p:cNvPr>
          <p:cNvSpPr/>
          <p:nvPr/>
        </p:nvSpPr>
        <p:spPr>
          <a:xfrm>
            <a:off x="-1016" y="548680"/>
            <a:ext cx="914501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Primjena ZOKG na pomičnom kontrolnom volumenu daje izraz za </a:t>
            </a:r>
            <a:r>
              <a:rPr lang="hr-HR" sz="2400" i="1" dirty="0" err="1"/>
              <a:t>h</a:t>
            </a:r>
            <a:r>
              <a:rPr lang="hr-HR" sz="2000" i="1" dirty="0" err="1"/>
              <a:t>w</a:t>
            </a:r>
            <a:r>
              <a:rPr lang="hr-HR" sz="2400" dirty="0"/>
              <a:t>, uz pretpostavku horizontalnog dna, </a:t>
            </a:r>
            <a:r>
              <a:rPr lang="hr-HR" sz="2400" dirty="0" err="1"/>
              <a:t>zanemarenja</a:t>
            </a:r>
            <a:r>
              <a:rPr lang="hr-HR" sz="2400" dirty="0"/>
              <a:t> sile trenja i relativno male visine </a:t>
            </a:r>
            <a:r>
              <a:rPr lang="hr-HR" sz="2400" i="1" dirty="0" err="1"/>
              <a:t>h</a:t>
            </a:r>
            <a:r>
              <a:rPr lang="hr-HR" sz="2000" i="1" dirty="0" err="1"/>
              <a:t>w</a:t>
            </a:r>
            <a:r>
              <a:rPr lang="hr-HR" sz="2400" i="1" dirty="0"/>
              <a:t> </a:t>
            </a:r>
            <a:r>
              <a:rPr lang="hr-HR" sz="2400" dirty="0"/>
              <a:t>(</a:t>
            </a:r>
            <a:r>
              <a:rPr lang="hr-HR" sz="2400" i="1" dirty="0" err="1"/>
              <a:t>h</a:t>
            </a:r>
            <a:r>
              <a:rPr lang="hr-HR" sz="2000" i="1" dirty="0" err="1"/>
              <a:t>w</a:t>
            </a:r>
            <a:r>
              <a:rPr lang="hr-HR" sz="2400" dirty="0"/>
              <a:t> &lt;&lt; </a:t>
            </a:r>
            <a:r>
              <a:rPr lang="hr-HR" sz="2400" i="1" dirty="0"/>
              <a:t>h</a:t>
            </a:r>
            <a:r>
              <a:rPr lang="hr-HR" i="1" dirty="0"/>
              <a:t>0</a:t>
            </a:r>
            <a:r>
              <a:rPr lang="hr-HR" sz="2400" dirty="0"/>
              <a:t>):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Napomena: maksimalna visina vala, iako kratkotrajno, može biti i duplo veća od proračunate vrijednosti </a:t>
            </a:r>
            <a:r>
              <a:rPr lang="hr-HR" sz="2400" i="1" dirty="0" err="1" smtClean="0"/>
              <a:t>h</a:t>
            </a:r>
            <a:r>
              <a:rPr lang="hr-HR" sz="2000" i="1" dirty="0" err="1" smtClean="0"/>
              <a:t>w</a:t>
            </a:r>
            <a:r>
              <a:rPr lang="hr-HR" sz="2400" i="1" dirty="0" smtClean="0"/>
              <a:t>.</a:t>
            </a:r>
            <a:endParaRPr lang="hr-HR" sz="2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0263" y="3170633"/>
            <a:ext cx="2348880" cy="323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C42769B2-084F-4946-BF0C-326B0EFF2332}"/>
                  </a:ext>
                </a:extLst>
              </p:cNvPr>
              <p:cNvSpPr txBox="1"/>
              <p:nvPr/>
            </p:nvSpPr>
            <p:spPr>
              <a:xfrm>
                <a:off x="928149" y="1772816"/>
                <a:ext cx="7445002" cy="6685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𝑏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hr-HR" sz="2000" i="1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𝑔𝑏</m:t>
                      </m:r>
                      <m:sSubSup>
                        <m:sSub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𝑏</m:t>
                      </m:r>
                      <m:sSup>
                        <m:sSupPr>
                          <m:ctrlPr>
                            <a:rPr lang="hr-HR" sz="20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</m:d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p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hr-HR" sz="2000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hr-HR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hr-HR" sz="2000" i="1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𝑔𝑏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sSubSup>
                        <m:sSubSupPr>
                          <m:ctrlPr>
                            <a:rPr lang="hr-HR" sz="2000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b/>
                        <m:sup>
                          <m:r>
                            <a:rPr lang="hr-HR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000" b="1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42769B2-084F-4946-BF0C-326B0EFF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49" y="1772816"/>
                <a:ext cx="7445002" cy="6685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5076056" y="4053802"/>
                <a:ext cx="2022836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/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053802"/>
                <a:ext cx="2022836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2987824" y="2606427"/>
                <a:ext cx="3960439" cy="100168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hr-HR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i="1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hr-HR" sz="2000" i="1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b/>
                                <m:sup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den>
                          </m:f>
                          <m:d>
                            <m:dPr>
                              <m:ctrlPr>
                                <a:rPr lang="hr-HR" sz="200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hr-HR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sSub>
                                        <m:sSubPr>
                                          <m:ctrlPr>
                                            <a:rPr lang="hr-HR" sz="20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hr-HR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  <m:sub/>
                                    <m:sup>
                                      <m:r>
                                        <a:rPr lang="hr-HR" sz="20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</m:den>
                              </m:f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ra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606427"/>
                <a:ext cx="3960439" cy="10016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3956625" y="4710735"/>
                <a:ext cx="2022836" cy="100168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𝑐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625" y="4710735"/>
                <a:ext cx="2022836" cy="10016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2D9AD866-20E2-48B0-848C-C02FB2E7739E}"/>
                  </a:ext>
                </a:extLst>
              </p:cNvPr>
              <p:cNvSpPr txBox="1"/>
              <p:nvPr/>
            </p:nvSpPr>
            <p:spPr>
              <a:xfrm>
                <a:off x="7020272" y="5013176"/>
                <a:ext cx="1440160" cy="4650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9AD866-20E2-48B0-848C-C02FB2E77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5013176"/>
                <a:ext cx="1440160" cy="465064"/>
              </a:xfrm>
              <a:prstGeom prst="rect">
                <a:avLst/>
              </a:prstGeom>
              <a:blipFill rotWithShape="1">
                <a:blip r:embed="rId7"/>
                <a:stretch>
                  <a:fillRect b="-25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924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Prelijevanje i istjecanje - Preljevi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23220"/>
            <a:ext cx="9253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ym typeface="Symbol"/>
              </a:rPr>
              <a:t>Kod preljeva oblika „trube” koristi se ista jednadžbe prelijevanja </a:t>
            </a:r>
          </a:p>
          <a:p>
            <a:r>
              <a:rPr lang="hr-HR" sz="2400" dirty="0">
                <a:sym typeface="Symbol"/>
              </a:rPr>
              <a:t>(</a:t>
            </a:r>
            <a:r>
              <a:rPr lang="hr-HR" sz="2400" i="1" dirty="0">
                <a:sym typeface="Symbol"/>
              </a:rPr>
              <a:t>a</a:t>
            </a:r>
            <a:r>
              <a:rPr lang="hr-HR" sz="2400" dirty="0">
                <a:sym typeface="Symbol"/>
              </a:rPr>
              <a:t> – širina vertikalnih dijelova strukture kroz koje nema protjecanja): </a:t>
            </a: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35068" y="122479"/>
            <a:ext cx="3919117" cy="894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1835697" y="1451963"/>
                <a:ext cx="2658930" cy="67056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𝜇</m:t>
                      </m:r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𝑔</m:t>
                          </m:r>
                        </m:e>
                      </m:rad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3/2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7" y="1451963"/>
                <a:ext cx="2658930" cy="6705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5004048" y="1451963"/>
                <a:ext cx="2463509" cy="8376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nary>
                    </m:oMath>
                  </m:oMathPara>
                </a14:m>
                <a:endParaRPr lang="en-US" sz="2000" i="1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451963"/>
                <a:ext cx="2463509" cy="837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697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Prelijevanje i istjecanje - Preljevi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23220"/>
            <a:ext cx="92535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ym typeface="Symbol"/>
              </a:rPr>
              <a:t>Kod „sifonskog” preljeva koristi se sljedeća jednadžba prelijevanja</a:t>
            </a:r>
          </a:p>
          <a:p>
            <a:r>
              <a:rPr lang="hr-HR" sz="2400" dirty="0" smtClean="0">
                <a:sym typeface="Symbol"/>
              </a:rPr>
              <a:t>(</a:t>
            </a:r>
            <a:r>
              <a:rPr lang="hr-HR" i="1" dirty="0" smtClean="0">
                <a:sym typeface="Symbol"/>
              </a:rPr>
              <a:t>h</a:t>
            </a:r>
            <a:r>
              <a:rPr lang="hr-HR" sz="2400" dirty="0" smtClean="0">
                <a:sym typeface="Symbol"/>
              </a:rPr>
              <a:t> </a:t>
            </a:r>
            <a:r>
              <a:rPr lang="hr-HR" sz="2400" dirty="0">
                <a:sym typeface="Symbol"/>
              </a:rPr>
              <a:t>– suma svih energetskih lokalnih i linijskih gubitaka):</a:t>
            </a: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r>
              <a:rPr lang="hr-HR" sz="2400" dirty="0">
                <a:sym typeface="Symbol"/>
              </a:rPr>
              <a:t> </a:t>
            </a: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r>
              <a:rPr lang="hr-HR" sz="2400" i="1" dirty="0">
                <a:sym typeface="Symbol"/>
              </a:rPr>
              <a:t></a:t>
            </a:r>
            <a:r>
              <a:rPr lang="hr-HR" sz="2400" dirty="0">
                <a:sym typeface="Symbol"/>
              </a:rPr>
              <a:t> uobičajeno poprima vrijednosti u rasponu 0,75 – 0,85</a:t>
            </a:r>
            <a:endParaRPr lang="hr-HR" sz="2400" i="1" dirty="0">
              <a:sym typeface="Symbo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44554" y="1874890"/>
            <a:ext cx="4061767" cy="486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1446057" y="1501303"/>
                <a:ext cx="1993030" cy="4650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𝑎𝑏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𝑔h</m:t>
                          </m:r>
                        </m:e>
                      </m:ra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057" y="1501303"/>
                <a:ext cx="1993030" cy="465064"/>
              </a:xfrm>
              <a:prstGeom prst="rect">
                <a:avLst/>
              </a:prstGeom>
              <a:blipFill rotWithShape="1">
                <a:blip r:embed="rId3"/>
                <a:stretch>
                  <a:fillRect b="-64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5580112" y="1501303"/>
                <a:ext cx="1993030" cy="4650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501303"/>
                <a:ext cx="1993030" cy="465064"/>
              </a:xfrm>
              <a:prstGeom prst="rect">
                <a:avLst/>
              </a:prstGeom>
              <a:blipFill rotWithShape="1">
                <a:blip r:embed="rId4"/>
                <a:stretch>
                  <a:fillRect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1873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Prelijevanje i istjecanje – Bočni preljev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23220"/>
            <a:ext cx="92535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ym typeface="Symbol"/>
              </a:rPr>
              <a:t>Pretpostavlja se jednoliki nagib dna, jednolika širina kanala </a:t>
            </a:r>
            <a:r>
              <a:rPr lang="hr-HR" sz="2400" i="1" dirty="0">
                <a:sym typeface="Symbol"/>
              </a:rPr>
              <a:t>b</a:t>
            </a:r>
            <a:r>
              <a:rPr lang="hr-HR" sz="2400" dirty="0">
                <a:sym typeface="Symbol"/>
              </a:rPr>
              <a:t> = </a:t>
            </a:r>
            <a:r>
              <a:rPr lang="hr-HR" sz="2400" dirty="0" err="1">
                <a:sym typeface="Symbol"/>
              </a:rPr>
              <a:t>konst</a:t>
            </a:r>
            <a:r>
              <a:rPr lang="hr-HR" sz="2400" dirty="0">
                <a:sym typeface="Symbol"/>
              </a:rPr>
              <a:t>., te da vlada mirni režim strujanja kroz cijelu dionicu bočnog preljeva.</a:t>
            </a: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r>
              <a:rPr lang="hr-HR" sz="2400" dirty="0">
                <a:sym typeface="Symbol"/>
              </a:rPr>
              <a:t>Koeficijent prelijevanja </a:t>
            </a:r>
            <a:r>
              <a:rPr lang="hr-HR" sz="2400" i="1" dirty="0">
                <a:sym typeface="Symbol"/>
              </a:rPr>
              <a:t></a:t>
            </a:r>
            <a:r>
              <a:rPr lang="hr-HR" sz="2400" dirty="0">
                <a:sym typeface="Symbol"/>
              </a:rPr>
              <a:t> umanjuje se za 5% u odnosu na vrijednost koeficijenta prelijevanja kod normalnog </a:t>
            </a:r>
            <a:r>
              <a:rPr lang="hr-HR" sz="2400" dirty="0" err="1">
                <a:sym typeface="Symbol"/>
              </a:rPr>
              <a:t>oštrobridnog</a:t>
            </a:r>
            <a:r>
              <a:rPr lang="hr-HR" sz="2400" dirty="0">
                <a:sym typeface="Symbol"/>
              </a:rPr>
              <a:t> preljeva (</a:t>
            </a:r>
            <a:r>
              <a:rPr lang="hr-HR" sz="2400" i="1" dirty="0">
                <a:sym typeface="Symbol"/>
              </a:rPr>
              <a:t></a:t>
            </a:r>
            <a:r>
              <a:rPr lang="hr-HR" sz="2400" dirty="0">
                <a:sym typeface="Symbol"/>
              </a:rPr>
              <a:t> 0,64) ili kod normalnog preljeva praktičnog profila (</a:t>
            </a:r>
            <a:r>
              <a:rPr lang="hr-HR" sz="2400" i="1" dirty="0">
                <a:sym typeface="Symbol"/>
              </a:rPr>
              <a:t></a:t>
            </a:r>
            <a:r>
              <a:rPr lang="hr-HR" sz="2400" dirty="0">
                <a:sym typeface="Symbol"/>
              </a:rPr>
              <a:t> 0,74).   </a:t>
            </a:r>
          </a:p>
          <a:p>
            <a:endParaRPr lang="hr-HR" sz="2400" dirty="0">
              <a:sym typeface="Symbol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49410" y="858087"/>
            <a:ext cx="3386865" cy="613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1835696" y="1422911"/>
                <a:ext cx="2463509" cy="67056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𝐿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𝑔</m:t>
                          </m:r>
                        </m:e>
                      </m:rad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𝑠𝑟</m:t>
                              </m:r>
                            </m:sub>
                          </m:sSub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3/2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1422911"/>
                <a:ext cx="2463509" cy="6705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5384295" y="1424963"/>
                <a:ext cx="2216245" cy="6685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𝑠𝑟</m:t>
                          </m:r>
                        </m:sub>
                      </m:sSub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295" y="1424963"/>
                <a:ext cx="2216245" cy="6685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2981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Prelijevanje i istjecanje – Istjecanje ispod pregrade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23220"/>
            <a:ext cx="925353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ym typeface="Symbol"/>
              </a:rPr>
              <a:t>U ovisnosti o razini donje vode može biti slobodno i potopljeno.</a:t>
            </a: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000" dirty="0">
              <a:sym typeface="Symbol"/>
            </a:endParaRPr>
          </a:p>
          <a:p>
            <a:r>
              <a:rPr lang="hr-HR" sz="2400" dirty="0">
                <a:sym typeface="Symbol"/>
              </a:rPr>
              <a:t>Za slobodno istjecanje ispod pregrade pod pravim </a:t>
            </a:r>
            <a:r>
              <a:rPr lang="hr-HR" sz="2400" dirty="0" smtClean="0">
                <a:sym typeface="Symbol"/>
              </a:rPr>
              <a:t>kutom </a:t>
            </a:r>
            <a:r>
              <a:rPr lang="hr-HR" sz="2400" dirty="0">
                <a:sym typeface="Symbol"/>
              </a:rPr>
              <a:t>naspram dna:</a:t>
            </a:r>
          </a:p>
          <a:p>
            <a:endParaRPr lang="hr-HR" sz="2400" dirty="0">
              <a:sym typeface="Symbo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90629" y="-1405477"/>
            <a:ext cx="2007122" cy="699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4339" y="3300212"/>
            <a:ext cx="2981687" cy="347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69347" y="3066525"/>
            <a:ext cx="2057423" cy="349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3155093" y="3582450"/>
                <a:ext cx="2448272" cy="79111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093" y="3582450"/>
                <a:ext cx="2448272" cy="79111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3258108" y="4509120"/>
                <a:ext cx="2232248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𝑏h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𝑣𝑏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𝑄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108" y="4509120"/>
                <a:ext cx="2232248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92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3485181" y="5034595"/>
                <a:ext cx="2023843" cy="100168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𝑔h</m:t>
                              </m:r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181" y="5034595"/>
                <a:ext cx="2023843" cy="10016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3485181" y="6224461"/>
                <a:ext cx="1993030" cy="4650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𝑎𝑏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𝑔h</m:t>
                          </m:r>
                        </m:e>
                      </m:ra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181" y="6224461"/>
                <a:ext cx="1993030" cy="465064"/>
              </a:xfrm>
              <a:prstGeom prst="rect">
                <a:avLst/>
              </a:prstGeom>
              <a:blipFill rotWithShape="1">
                <a:blip r:embed="rId8"/>
                <a:stretch>
                  <a:fillRect b="-7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5796136" y="6053677"/>
                <a:ext cx="1872208" cy="80663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6053677"/>
                <a:ext cx="1872208" cy="8066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7993332" y="6289415"/>
                <a:ext cx="1150443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≪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332" y="6289415"/>
                <a:ext cx="1150443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161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Prelijevanje i istjecanje – Istjecanje ispod pregrade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23220"/>
            <a:ext cx="92535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ym typeface="Symbol"/>
              </a:rPr>
              <a:t>Ukoliko se pregradni zid položi pod </a:t>
            </a:r>
          </a:p>
          <a:p>
            <a:r>
              <a:rPr lang="hr-HR" sz="2400" dirty="0">
                <a:sym typeface="Symbol"/>
              </a:rPr>
              <a:t>kutom </a:t>
            </a:r>
            <a:r>
              <a:rPr lang="hr-HR" sz="2400" i="1" dirty="0">
                <a:sym typeface="Symbol" panose="05050102010706020507" pitchFamily="18" charset="2"/>
              </a:rPr>
              <a:t></a:t>
            </a:r>
            <a:r>
              <a:rPr lang="hr-HR" sz="2400" dirty="0">
                <a:sym typeface="Symbol"/>
              </a:rPr>
              <a:t> &lt; 90 naspram ravnine dna dolazi </a:t>
            </a:r>
          </a:p>
          <a:p>
            <a:r>
              <a:rPr lang="hr-HR" sz="2400" dirty="0">
                <a:sym typeface="Symbol"/>
              </a:rPr>
              <a:t>do povećanja koeficijenta </a:t>
            </a:r>
            <a:r>
              <a:rPr lang="hr-HR" sz="2400" dirty="0" smtClean="0">
                <a:sym typeface="Symbol"/>
              </a:rPr>
              <a:t>istjecanja</a:t>
            </a:r>
            <a:r>
              <a:rPr lang="hr-HR" sz="2400" dirty="0" smtClean="0">
                <a:sym typeface="Symbol"/>
              </a:rPr>
              <a:t> </a:t>
            </a:r>
            <a:r>
              <a:rPr lang="hr-HR" sz="2400" i="1" dirty="0">
                <a:sym typeface="Symbol" panose="05050102010706020507" pitchFamily="18" charset="2"/>
              </a:rPr>
              <a:t></a:t>
            </a:r>
            <a:r>
              <a:rPr lang="hr-HR" sz="2400" dirty="0">
                <a:sym typeface="Symbol" panose="05050102010706020507" pitchFamily="18" charset="2"/>
              </a:rPr>
              <a:t>.</a:t>
            </a:r>
          </a:p>
          <a:p>
            <a:endParaRPr lang="hr-HR" sz="2400" dirty="0">
              <a:sym typeface="Symbol" panose="05050102010706020507" pitchFamily="18" charset="2"/>
            </a:endParaRPr>
          </a:p>
          <a:p>
            <a:endParaRPr lang="hr-HR" sz="2400" dirty="0">
              <a:sym typeface="Symbol" panose="05050102010706020507" pitchFamily="18" charset="2"/>
            </a:endParaRPr>
          </a:p>
          <a:p>
            <a:endParaRPr lang="hr-HR" sz="2400" dirty="0">
              <a:sym typeface="Symbol" panose="05050102010706020507" pitchFamily="18" charset="2"/>
            </a:endParaRPr>
          </a:p>
          <a:p>
            <a:endParaRPr lang="hr-HR" sz="2400" dirty="0">
              <a:sym typeface="Symbol" panose="05050102010706020507" pitchFamily="18" charset="2"/>
            </a:endParaRPr>
          </a:p>
          <a:p>
            <a:r>
              <a:rPr lang="hr-HR" sz="2400" dirty="0">
                <a:sym typeface="Symbol"/>
              </a:rPr>
              <a:t>Za potopljeno istjecanje ispod pregrade </a:t>
            </a:r>
          </a:p>
          <a:p>
            <a:r>
              <a:rPr lang="hr-HR" sz="2400" dirty="0">
                <a:sym typeface="Symbol"/>
              </a:rPr>
              <a:t>pod pravim </a:t>
            </a:r>
            <a:r>
              <a:rPr lang="hr-HR" sz="2400" dirty="0" smtClean="0">
                <a:sym typeface="Symbol"/>
              </a:rPr>
              <a:t>kutom </a:t>
            </a:r>
            <a:r>
              <a:rPr lang="hr-HR" sz="2400" dirty="0">
                <a:sym typeface="Symbol"/>
              </a:rPr>
              <a:t>(</a:t>
            </a:r>
            <a:r>
              <a:rPr lang="hr-HR" sz="2400" i="1" dirty="0">
                <a:sym typeface="Symbol" panose="05050102010706020507" pitchFamily="18" charset="2"/>
              </a:rPr>
              <a:t></a:t>
            </a:r>
            <a:r>
              <a:rPr lang="hr-HR" sz="2400" dirty="0">
                <a:sym typeface="Symbol"/>
              </a:rPr>
              <a:t> </a:t>
            </a:r>
            <a:r>
              <a:rPr lang="hr-HR" sz="2400" dirty="0" smtClean="0">
                <a:sym typeface="Symbol"/>
              </a:rPr>
              <a:t>= 90) </a:t>
            </a:r>
            <a:r>
              <a:rPr lang="hr-HR" sz="2400" dirty="0">
                <a:sym typeface="Symbol"/>
              </a:rPr>
              <a:t>vrijedi:</a:t>
            </a:r>
          </a:p>
          <a:p>
            <a:r>
              <a:rPr lang="hr-HR" sz="2400" dirty="0">
                <a:sym typeface="Symbol"/>
              </a:rPr>
              <a:t>  </a:t>
            </a:r>
          </a:p>
          <a:p>
            <a:endParaRPr lang="hr-HR" sz="2400" dirty="0">
              <a:sym typeface="Symbo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7"/>
          <a:stretch/>
        </p:blipFill>
        <p:spPr bwMode="auto">
          <a:xfrm rot="5400000">
            <a:off x="1646680" y="649303"/>
            <a:ext cx="1378592" cy="35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1808" y="3604483"/>
            <a:ext cx="2764426" cy="374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78854" y="1992854"/>
            <a:ext cx="5974222" cy="375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3779912" y="4293096"/>
                <a:ext cx="1919377" cy="470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𝑏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𝑔h</m:t>
                          </m:r>
                        </m:e>
                      </m:ra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4293096"/>
                <a:ext cx="1919377" cy="470000"/>
              </a:xfrm>
              <a:prstGeom prst="rect">
                <a:avLst/>
              </a:prstGeom>
              <a:blipFill rotWithShape="1">
                <a:blip r:embed="rId5"/>
                <a:stretch>
                  <a:fillRect b="-38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4156176" y="5157192"/>
                <a:ext cx="1231754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p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176" y="5157192"/>
                <a:ext cx="1231754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4056499" y="6021288"/>
                <a:ext cx="1366201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hr-HR" sz="2000" i="1">
                          <a:latin typeface="Cambria Math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499" y="6021288"/>
                <a:ext cx="1366201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>
            <a:off x="6372200" y="5157192"/>
            <a:ext cx="2448272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968484" y="5157192"/>
            <a:ext cx="0" cy="139873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452320" y="5157192"/>
            <a:ext cx="0" cy="139873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388424" y="5157192"/>
            <a:ext cx="0" cy="139873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820472" y="5157192"/>
            <a:ext cx="0" cy="139873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72199" y="4275778"/>
            <a:ext cx="13384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FF0000"/>
                </a:solidFill>
                <a:sym typeface="Symbol"/>
              </a:rPr>
              <a:t>pri a/h = 0,05</a:t>
            </a:r>
            <a:endParaRPr lang="hr-HR" sz="1400" dirty="0" smtClean="0">
              <a:solidFill>
                <a:srgbClr val="FF0000"/>
              </a:solidFill>
            </a:endParaRPr>
          </a:p>
          <a:p>
            <a:r>
              <a:rPr lang="hr-HR" sz="1400" dirty="0" smtClean="0">
                <a:solidFill>
                  <a:srgbClr val="FF0000"/>
                </a:solidFill>
              </a:rPr>
              <a:t>za </a:t>
            </a:r>
            <a:r>
              <a:rPr lang="hr-HR" sz="1400" dirty="0" smtClean="0">
                <a:solidFill>
                  <a:srgbClr val="FF0000"/>
                </a:solidFill>
                <a:sym typeface="Symbol"/>
              </a:rPr>
              <a:t>a/</a:t>
            </a:r>
            <a:r>
              <a:rPr lang="hr-HR" sz="1400" dirty="0" err="1" smtClean="0">
                <a:solidFill>
                  <a:srgbClr val="FF0000"/>
                </a:solidFill>
                <a:sym typeface="Symbol"/>
              </a:rPr>
              <a:t>h</a:t>
            </a:r>
            <a:r>
              <a:rPr lang="hr-HR" sz="1200" dirty="0" err="1" smtClean="0">
                <a:solidFill>
                  <a:srgbClr val="FF0000"/>
                </a:solidFill>
                <a:sym typeface="Symbol"/>
              </a:rPr>
              <a:t>u</a:t>
            </a:r>
            <a:r>
              <a:rPr lang="hr-HR" sz="1400" dirty="0" smtClean="0">
                <a:solidFill>
                  <a:srgbClr val="FF0000"/>
                </a:solidFill>
                <a:sym typeface="Symbol"/>
              </a:rPr>
              <a:t> &gt; 0,12 c = 1,0</a:t>
            </a:r>
            <a:endParaRPr lang="hr-H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88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Prelijevanje i istjecanje – Istjecanje kroz otvor u zidu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23220"/>
            <a:ext cx="92535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ym typeface="Symbol"/>
              </a:rPr>
              <a:t>Za uvjete </a:t>
            </a:r>
            <a:r>
              <a:rPr lang="hr-HR" sz="2400" i="1" dirty="0">
                <a:sym typeface="Symbol"/>
              </a:rPr>
              <a:t>A</a:t>
            </a:r>
            <a:r>
              <a:rPr lang="hr-HR" sz="2400" dirty="0">
                <a:sym typeface="Symbol"/>
              </a:rPr>
              <a:t> = </a:t>
            </a:r>
            <a:r>
              <a:rPr lang="hr-HR" sz="2400" i="1" dirty="0" err="1">
                <a:sym typeface="Symbol"/>
              </a:rPr>
              <a:t>ab</a:t>
            </a:r>
            <a:r>
              <a:rPr lang="hr-HR" sz="2400" i="1" dirty="0">
                <a:sym typeface="Symbol"/>
              </a:rPr>
              <a:t> </a:t>
            </a:r>
            <a:r>
              <a:rPr lang="hr-HR" sz="2400" dirty="0">
                <a:sym typeface="Symbol"/>
              </a:rPr>
              <a:t>i </a:t>
            </a:r>
            <a:r>
              <a:rPr lang="hr-HR" sz="2400" i="1" dirty="0">
                <a:sym typeface="Symbol"/>
              </a:rPr>
              <a:t>B&gt;&gt;b </a:t>
            </a:r>
            <a:r>
              <a:rPr lang="hr-HR" sz="2400" dirty="0">
                <a:sym typeface="Symbol"/>
              </a:rPr>
              <a:t>(</a:t>
            </a:r>
            <a:r>
              <a:rPr lang="hr-HR" sz="2400" i="1" dirty="0">
                <a:sym typeface="Symbol"/>
              </a:rPr>
              <a:t>B</a:t>
            </a:r>
            <a:r>
              <a:rPr lang="hr-HR" sz="2400" dirty="0">
                <a:sym typeface="Symbol"/>
              </a:rPr>
              <a:t> je širina kanala, </a:t>
            </a:r>
            <a:r>
              <a:rPr lang="hr-HR" sz="2400" i="1" dirty="0">
                <a:sym typeface="Symbol"/>
              </a:rPr>
              <a:t>b</a:t>
            </a:r>
            <a:r>
              <a:rPr lang="hr-HR" sz="2400" dirty="0">
                <a:sym typeface="Symbol"/>
              </a:rPr>
              <a:t> je širina otvora, </a:t>
            </a:r>
            <a:r>
              <a:rPr lang="hr-HR" sz="2400" i="1" dirty="0">
                <a:sym typeface="Symbol"/>
              </a:rPr>
              <a:t>a</a:t>
            </a:r>
            <a:r>
              <a:rPr lang="hr-HR" sz="2400" dirty="0">
                <a:sym typeface="Symbol"/>
              </a:rPr>
              <a:t> je visina otvora) može se napraviti sljedeći izvod:</a:t>
            </a: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r>
              <a:rPr lang="hr-HR" sz="2400" dirty="0">
                <a:sym typeface="Symbol"/>
              </a:rPr>
              <a:t>Kod manjih otvora (</a:t>
            </a:r>
            <a:r>
              <a:rPr lang="hr-HR" sz="2400" i="1" dirty="0">
                <a:sym typeface="Symbol"/>
              </a:rPr>
              <a:t>a</a:t>
            </a:r>
            <a:r>
              <a:rPr lang="hr-HR" sz="2400" dirty="0">
                <a:sym typeface="Symbol"/>
              </a:rPr>
              <a:t>/</a:t>
            </a:r>
            <a:r>
              <a:rPr lang="hr-HR" sz="2400" i="1" dirty="0">
                <a:sym typeface="Symbol"/>
              </a:rPr>
              <a:t>h</a:t>
            </a:r>
            <a:r>
              <a:rPr lang="hr-HR" sz="2400" dirty="0">
                <a:sym typeface="Symbol"/>
              </a:rPr>
              <a:t> &lt; 0,2), umjesto dvije dubine </a:t>
            </a:r>
            <a:r>
              <a:rPr lang="hr-HR" sz="2400" i="1" dirty="0">
                <a:sym typeface="Symbol"/>
              </a:rPr>
              <a:t>h</a:t>
            </a:r>
            <a:r>
              <a:rPr lang="hr-HR" sz="2000" i="1" dirty="0">
                <a:sym typeface="Symbol"/>
              </a:rPr>
              <a:t>1</a:t>
            </a:r>
            <a:r>
              <a:rPr lang="hr-HR" sz="2400" dirty="0">
                <a:sym typeface="Symbol"/>
              </a:rPr>
              <a:t> i </a:t>
            </a:r>
            <a:r>
              <a:rPr lang="hr-HR" sz="2400" i="1" dirty="0">
                <a:sym typeface="Symbol"/>
              </a:rPr>
              <a:t>h</a:t>
            </a:r>
            <a:r>
              <a:rPr lang="hr-HR" sz="2000" i="1" dirty="0">
                <a:sym typeface="Symbol"/>
              </a:rPr>
              <a:t>2</a:t>
            </a:r>
            <a:r>
              <a:rPr lang="hr-HR" sz="2400" dirty="0">
                <a:sym typeface="Symbol"/>
              </a:rPr>
              <a:t>, dovoljno je primijeniti samo jednu „srednju” dubinu </a:t>
            </a:r>
            <a:r>
              <a:rPr lang="hr-HR" sz="2400" i="1" dirty="0">
                <a:sym typeface="Symbol"/>
              </a:rPr>
              <a:t>h.</a:t>
            </a:r>
            <a:r>
              <a:rPr lang="hr-HR" sz="2400" dirty="0">
                <a:sym typeface="Symbol"/>
              </a:rPr>
              <a:t> Time se dobiva sljedeće:</a:t>
            </a: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endParaRPr lang="hr-HR" sz="2400" dirty="0">
              <a:sym typeface="Symbol"/>
            </a:endParaRPr>
          </a:p>
          <a:p>
            <a:r>
              <a:rPr lang="hr-HR" sz="2400" dirty="0">
                <a:sym typeface="Symbol"/>
              </a:rPr>
              <a:t>U narednoj tablici prikazane su vrijednosti koeficijenta </a:t>
            </a:r>
            <a:r>
              <a:rPr lang="hr-HR" sz="2400" i="1" dirty="0">
                <a:sym typeface="Symbol"/>
              </a:rPr>
              <a:t> </a:t>
            </a:r>
            <a:r>
              <a:rPr lang="hr-HR" sz="2400" dirty="0">
                <a:sym typeface="Symbol"/>
              </a:rPr>
              <a:t>u funkciji oblika „malog” otvora.</a:t>
            </a:r>
          </a:p>
          <a:p>
            <a:endParaRPr lang="hr-HR" sz="2400" dirty="0">
              <a:sym typeface="Symbo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91567" y="664441"/>
            <a:ext cx="2549674" cy="391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683568" y="1342448"/>
                <a:ext cx="1547153" cy="79111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342448"/>
                <a:ext cx="1547153" cy="7911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59011" y="2345513"/>
                <a:ext cx="2232248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𝑑𝑄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𝑣𝑑𝐴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𝑣𝑏𝑑𝑧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1" y="2345513"/>
                <a:ext cx="2232248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0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2826839" y="2104882"/>
                <a:ext cx="2232248" cy="7593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𝑏</m:t>
                      </m:r>
                      <m:nary>
                        <m:nary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839" y="2104882"/>
                <a:ext cx="2232248" cy="7593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15619" y="3187459"/>
                <a:ext cx="3188229" cy="67056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𝑏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𝑔</m:t>
                          </m:r>
                        </m:e>
                      </m:rad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f>
                            <m:f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hr-HR" sz="20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f>
                            <m:f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9" y="3187459"/>
                <a:ext cx="3188229" cy="6705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3313243" y="3277080"/>
                <a:ext cx="2005354" cy="6194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&gt;0,2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 ;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243" y="3277080"/>
                <a:ext cx="2005354" cy="6194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2732004" y="1505473"/>
                <a:ext cx="2395299" cy="4650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004" y="1505473"/>
                <a:ext cx="2395299" cy="465064"/>
              </a:xfrm>
              <a:prstGeom prst="rect">
                <a:avLst/>
              </a:prstGeom>
              <a:blipFill rotWithShape="1">
                <a:blip r:embed="rId8"/>
                <a:stretch>
                  <a:fillRect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239841" y="5100257"/>
                <a:ext cx="2492163" cy="69506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20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f>
                            <m:f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hr-HR" sz="2000" i="1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hr-HR" sz="20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f>
                            <m:f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hr-HR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</m:ra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41" y="5100257"/>
                <a:ext cx="2492163" cy="69506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3956675" y="5207673"/>
                <a:ext cx="1029591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𝑎𝑏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675" y="5207673"/>
                <a:ext cx="1029591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6228184" y="5142719"/>
                <a:ext cx="1744809" cy="4650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𝐴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𝑔h</m:t>
                          </m:r>
                        </m:e>
                      </m:ra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5142719"/>
                <a:ext cx="1744809" cy="465064"/>
              </a:xfrm>
              <a:prstGeom prst="rect">
                <a:avLst/>
              </a:prstGeom>
              <a:blipFill rotWithShape="1">
                <a:blip r:embed="rId11"/>
                <a:stretch>
                  <a:fillRect b="-92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202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u="sng" dirty="0"/>
              <a:t>Prelijevanje i istjecanje – Istjecanje kroz otvor u zidu</a:t>
            </a:r>
          </a:p>
        </p:txBody>
      </p:sp>
      <p:sp>
        <p:nvSpPr>
          <p:cNvPr id="5" name="Rectangle 4"/>
          <p:cNvSpPr/>
          <p:nvPr/>
        </p:nvSpPr>
        <p:spPr>
          <a:xfrm>
            <a:off x="9479" y="3825134"/>
            <a:ext cx="9253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ym typeface="Symbol"/>
              </a:rPr>
              <a:t>U slučaju </a:t>
            </a:r>
            <a:r>
              <a:rPr lang="hr-HR" sz="2400" b="1" i="1" dirty="0">
                <a:sym typeface="Symbol"/>
              </a:rPr>
              <a:t>potopljenog</a:t>
            </a:r>
            <a:r>
              <a:rPr lang="hr-HR" sz="2400" dirty="0">
                <a:sym typeface="Symbol"/>
              </a:rPr>
              <a:t> istjecanja vrijede odnosi: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2"/>
          <a:stretch/>
        </p:blipFill>
        <p:spPr bwMode="auto">
          <a:xfrm rot="5400000">
            <a:off x="5752915" y="3335326"/>
            <a:ext cx="2174998" cy="458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428777"/>
              </p:ext>
            </p:extLst>
          </p:nvPr>
        </p:nvGraphicFramePr>
        <p:xfrm>
          <a:off x="748503" y="692696"/>
          <a:ext cx="7776865" cy="2895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10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4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78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16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16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Tip</a:t>
                      </a:r>
                      <a:r>
                        <a:rPr lang="hr-HR" sz="22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otvora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u="none" strike="noStrike" dirty="0">
                          <a:effectLst/>
                        </a:rPr>
                        <a:t>Dimenzije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Površina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a/b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sym typeface="Symbol"/>
                        </a:rPr>
                        <a:t>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pravokutni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a&lt;b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pravokutni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a&lt;b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sym typeface="Symbol"/>
                        </a:rPr>
                        <a:t>ab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0,667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pravokutni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a&lt;b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kružni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a=b=d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/>
                        </a:rPr>
                        <a:t>a2/4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kvadratni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a=b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pravokutni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a&gt;b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pravokutni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a&gt;b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sym typeface="Symbol"/>
                        </a:rPr>
                        <a:t>ab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9757" y="4286799"/>
                <a:ext cx="4608512" cy="7638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hr-HR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hr-HR" sz="20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h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" y="4286799"/>
                <a:ext cx="4608512" cy="7638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1806214" y="5114972"/>
                <a:ext cx="1199432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≈0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214" y="5114972"/>
                <a:ext cx="1199432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1947033" y="6290740"/>
                <a:ext cx="2689213" cy="4650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𝐴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𝑔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033" y="6290740"/>
                <a:ext cx="2689213" cy="465064"/>
              </a:xfrm>
              <a:prstGeom prst="rect">
                <a:avLst/>
              </a:prstGeom>
              <a:blipFill rotWithShape="1">
                <a:blip r:embed="rId5"/>
                <a:stretch>
                  <a:fillRect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89492" y="6323217"/>
                <a:ext cx="1314155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hr-HR" sz="20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92" y="6323217"/>
                <a:ext cx="1314155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75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2175515" y="5666870"/>
                <a:ext cx="2232248" cy="4650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0" i="1" smtClean="0">
                          <a:latin typeface="Cambria Math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hr-HR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𝑔</m:t>
                          </m:r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hr-HR" sz="20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515" y="5666870"/>
                <a:ext cx="2232248" cy="465064"/>
              </a:xfrm>
              <a:prstGeom prst="rect">
                <a:avLst/>
              </a:prstGeom>
              <a:blipFill rotWithShape="1">
                <a:blip r:embed="rId7"/>
                <a:stretch>
                  <a:fillRect r="-820"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2F44A5F0-090B-43C9-A62B-A3590A6608C8}"/>
                  </a:ext>
                </a:extLst>
              </p:cNvPr>
              <p:cNvSpPr txBox="1"/>
              <p:nvPr/>
            </p:nvSpPr>
            <p:spPr>
              <a:xfrm>
                <a:off x="-20379" y="5733534"/>
                <a:ext cx="2195894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hr-H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hr-HR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e>
                        <m:sub>
                          <m:r>
                            <a:rPr lang="hr-HR" sz="2000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sub>
                      </m:sSub>
                      <m:r>
                        <a:rPr lang="hr-HR" sz="2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44A5F0-090B-43C9-A62B-A3590A660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379" y="5733534"/>
                <a:ext cx="2195894" cy="400110"/>
              </a:xfrm>
              <a:prstGeom prst="rect">
                <a:avLst/>
              </a:prstGeom>
              <a:blipFill rotWithShape="1">
                <a:blip r:embed="rId8"/>
                <a:stretch>
                  <a:fillRect r="-833" b="-153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860032" y="6334780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rgbClr val="FF0000"/>
                </a:solidFill>
                <a:sym typeface="Symbol"/>
              </a:rPr>
              <a:t>U koeficijentu  je obuhvaćena kontrakcija i viskoznost</a:t>
            </a:r>
            <a:endParaRPr lang="hr-H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97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5423</TotalTime>
  <Words>3009</Words>
  <Application>Microsoft Office PowerPoint</Application>
  <PresentationFormat>On-screen Show (4:3)</PresentationFormat>
  <Paragraphs>382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Mala predavaona</cp:lastModifiedBy>
  <cp:revision>513</cp:revision>
  <dcterms:created xsi:type="dcterms:W3CDTF">2012-07-09T06:12:43Z</dcterms:created>
  <dcterms:modified xsi:type="dcterms:W3CDTF">2022-09-28T12:47:23Z</dcterms:modified>
</cp:coreProperties>
</file>