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93" r:id="rId7"/>
    <p:sldId id="262" r:id="rId8"/>
    <p:sldId id="263" r:id="rId9"/>
    <p:sldId id="264" r:id="rId10"/>
    <p:sldId id="266" r:id="rId11"/>
    <p:sldId id="267" r:id="rId12"/>
    <p:sldId id="268" r:id="rId13"/>
    <p:sldId id="269" r:id="rId14"/>
    <p:sldId id="270" r:id="rId15"/>
    <p:sldId id="271" r:id="rId16"/>
    <p:sldId id="273" r:id="rId17"/>
    <p:sldId id="274" r:id="rId18"/>
    <p:sldId id="275" r:id="rId19"/>
    <p:sldId id="276" r:id="rId20"/>
    <p:sldId id="277" r:id="rId21"/>
    <p:sldId id="278" r:id="rId22"/>
    <p:sldId id="279" r:id="rId23"/>
    <p:sldId id="280" r:id="rId24"/>
    <p:sldId id="282" r:id="rId25"/>
    <p:sldId id="283" r:id="rId26"/>
    <p:sldId id="284" r:id="rId27"/>
    <p:sldId id="285" r:id="rId28"/>
    <p:sldId id="286" r:id="rId29"/>
    <p:sldId id="287" r:id="rId30"/>
    <p:sldId id="288" r:id="rId31"/>
    <p:sldId id="289" r:id="rId32"/>
    <p:sldId id="290" r:id="rId33"/>
    <p:sldId id="291" r:id="rId34"/>
    <p:sldId id="29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05" autoAdjust="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46BC77B-D913-4FDC-AA41-8808DE735F4E}"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2217754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6BC77B-D913-4FDC-AA41-8808DE735F4E}"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94553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6BC77B-D913-4FDC-AA41-8808DE735F4E}"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2808791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6BC77B-D913-4FDC-AA41-8808DE735F4E}"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281100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6BC77B-D913-4FDC-AA41-8808DE735F4E}"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3305827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6BC77B-D913-4FDC-AA41-8808DE735F4E}"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2105627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46BC77B-D913-4FDC-AA41-8808DE735F4E}" type="datetimeFigureOut">
              <a:rPr lang="en-US" smtClean="0"/>
              <a:t>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1183844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6BC77B-D913-4FDC-AA41-8808DE735F4E}" type="datetimeFigureOut">
              <a:rPr lang="en-US" smtClean="0"/>
              <a:t>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2609556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BC77B-D913-4FDC-AA41-8808DE735F4E}" type="datetimeFigureOut">
              <a:rPr lang="en-US" smtClean="0"/>
              <a:t>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200194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6BC77B-D913-4FDC-AA41-8808DE735F4E}"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417315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6BC77B-D913-4FDC-AA41-8808DE735F4E}"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080DB-43B0-47C3-AA5B-6CC235E24D18}" type="slidenum">
              <a:rPr lang="en-US" smtClean="0"/>
              <a:t>‹#›</a:t>
            </a:fld>
            <a:endParaRPr lang="en-US"/>
          </a:p>
        </p:txBody>
      </p:sp>
    </p:spTree>
    <p:extLst>
      <p:ext uri="{BB962C8B-B14F-4D97-AF65-F5344CB8AC3E}">
        <p14:creationId xmlns:p14="http://schemas.microsoft.com/office/powerpoint/2010/main" val="3896950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BC77B-D913-4FDC-AA41-8808DE735F4E}" type="datetimeFigureOut">
              <a:rPr lang="en-US" smtClean="0"/>
              <a:t>1/13/2021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4080DB-43B0-47C3-AA5B-6CC235E24D18}" type="slidenum">
              <a:rPr lang="en-US" smtClean="0"/>
              <a:t>‹#›</a:t>
            </a:fld>
            <a:endParaRPr lang="en-US"/>
          </a:p>
        </p:txBody>
      </p:sp>
    </p:spTree>
    <p:extLst>
      <p:ext uri="{BB962C8B-B14F-4D97-AF65-F5344CB8AC3E}">
        <p14:creationId xmlns:p14="http://schemas.microsoft.com/office/powerpoint/2010/main" val="657385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9656" y="1096605"/>
            <a:ext cx="9144000" cy="2387600"/>
          </a:xfrm>
        </p:spPr>
        <p:txBody>
          <a:bodyPr>
            <a:normAutofit fontScale="90000"/>
          </a:bodyPr>
          <a:lstStyle/>
          <a:p>
            <a:r>
              <a:rPr lang="hr-HR" b="1" dirty="0">
                <a:latin typeface="+mn-lt"/>
              </a:rPr>
              <a:t>SUVREMENI EKONOMSKI TRENDOVI I NJIHOV UTJECAJ NA GRAĐEVINARSTVO</a:t>
            </a:r>
            <a:endParaRPr lang="en-US" b="1" dirty="0">
              <a:latin typeface="+mn-lt"/>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56729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Uzroci nejednakosti</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600" b="1" dirty="0"/>
              <a:t>Smanjenja poreza najbogatijima, utaje poreza i porezna utočišta uzrokuju današnje nejednakosti danas. </a:t>
            </a:r>
          </a:p>
          <a:p>
            <a:pPr algn="just"/>
            <a:r>
              <a:rPr lang="hr-HR" sz="3600" b="1" dirty="0"/>
              <a:t>U Francuskoj, 50 posto najsiromašnijih ljudi plaća 40-45 posto poreza; sljedećih 40 posto stanovništva plaća porez od 45-50 posto; najbogatijih 5 posto stanovništva plaća samo 35 posto poreza.</a:t>
            </a:r>
            <a:endParaRPr lang="en-US" sz="3600"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065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Uzroci nejednakosti </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600" b="1" dirty="0"/>
              <a:t>Bogatstvo i zasluga su potpuno nepovezani: bogaćenje često započinje krađom a onda se bogatstvo dalje uvećava. </a:t>
            </a:r>
          </a:p>
          <a:p>
            <a:pPr algn="just"/>
            <a:r>
              <a:rPr lang="hr-HR" sz="3600" b="1" dirty="0"/>
              <a:t>Velike količine neprijavljenih financijskih sredstava se krije u poreznim oazama. Po opreznim procjenama, to iznosi gotovo 10 posto svjetskog BDP-a. Određene nevladine organizacije daju još  veće procjene (do 2 ili 3 puta veće).</a:t>
            </a:r>
            <a:endParaRPr lang="en-US" sz="3600" b="1" dirty="0"/>
          </a:p>
        </p:txBody>
      </p:sp>
    </p:spTree>
    <p:extLst>
      <p:ext uri="{BB962C8B-B14F-4D97-AF65-F5344CB8AC3E}">
        <p14:creationId xmlns:p14="http://schemas.microsoft.com/office/powerpoint/2010/main" val="405326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Uzroci nejednakosti</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600" b="1" dirty="0"/>
              <a:t>Porezi su uzimali manje od 10 posto nacionalnog dohotka do I. svjetskog rata. </a:t>
            </a:r>
          </a:p>
          <a:p>
            <a:pPr algn="just"/>
            <a:r>
              <a:rPr lang="hr-HR" sz="3600" b="1" dirty="0"/>
              <a:t>Tek nakon rata, u radikalno drugačijem političkom i financijskom okruženju, najviša porezna stopa podignuta je na "modernu" razinu: 50 posto u 1920., zatim 60 posto u 1924, pa čak i 72 posto u 1925.</a:t>
            </a:r>
            <a:endParaRPr lang="en-US" sz="3600" b="1" dirty="0"/>
          </a:p>
        </p:txBody>
      </p:sp>
    </p:spTree>
    <p:extLst>
      <p:ext uri="{BB962C8B-B14F-4D97-AF65-F5344CB8AC3E}">
        <p14:creationId xmlns:p14="http://schemas.microsoft.com/office/powerpoint/2010/main" val="91261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b="1" dirty="0">
                <a:latin typeface="+mn-lt"/>
              </a:rPr>
              <a:t>Uzroci nejednakosti </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b="1" dirty="0"/>
              <a:t>Britanski i američki stope najviših poreza pale su s 80-90 posto u 1930-1980 na 30-40 posto u periodu od 1980-2010 (s najnižom točkom od 28 posto nakon </a:t>
            </a:r>
            <a:r>
              <a:rPr lang="hr-HR" b="1" dirty="0" err="1"/>
              <a:t>Reaganove</a:t>
            </a:r>
            <a:r>
              <a:rPr lang="hr-HR" b="1" dirty="0"/>
              <a:t> porezne reforme iz 1986. godine).</a:t>
            </a:r>
          </a:p>
          <a:p>
            <a:pPr algn="just"/>
            <a:r>
              <a:rPr lang="hr-HR" b="1" dirty="0"/>
              <a:t>Smanjenje najvišeg poreza usko je povezano s povećanjem bogatstva 1% najbogatijih ljudi.</a:t>
            </a:r>
          </a:p>
          <a:p>
            <a:pPr algn="just"/>
            <a:r>
              <a:rPr lang="hr-HR" b="1" dirty="0"/>
              <a:t>Konkretno, te dvije pojave savršeno koreliraju: zemlje s najvećim padom najviših poreznih stopa su zemlje u kojima se bogatstvo najbogatijih ljudi najviše povećalo. </a:t>
            </a:r>
            <a:endParaRPr lang="en-US" b="1" dirty="0"/>
          </a:p>
        </p:txBody>
      </p:sp>
    </p:spTree>
    <p:extLst>
      <p:ext uri="{BB962C8B-B14F-4D97-AF65-F5344CB8AC3E}">
        <p14:creationId xmlns:p14="http://schemas.microsoft.com/office/powerpoint/2010/main" val="210069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Posljedice nejednakosti</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600" b="1" dirty="0"/>
              <a:t>Danas je gotovo cjelokupno bogatstvo nacija u privatnim rukama.</a:t>
            </a:r>
          </a:p>
          <a:p>
            <a:pPr algn="just"/>
            <a:r>
              <a:rPr lang="hr-HR" sz="3600" b="1" dirty="0"/>
              <a:t>Vrijednost državne imovine približno odgovara vrijednosti javnog duga. Drugim riječima, države ne posjeduju gotovo ništa (Medena).</a:t>
            </a:r>
            <a:endParaRPr lang="en-US" sz="3600" b="1" dirty="0"/>
          </a:p>
        </p:txBody>
      </p:sp>
    </p:spTree>
    <p:extLst>
      <p:ext uri="{BB962C8B-B14F-4D97-AF65-F5344CB8AC3E}">
        <p14:creationId xmlns:p14="http://schemas.microsoft.com/office/powerpoint/2010/main" val="40810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Posljedice nejednakosti</a:t>
            </a:r>
            <a:endParaRPr lang="en-US" b="1" dirty="0">
              <a:latin typeface="+mn-lt"/>
            </a:endParaRPr>
          </a:p>
        </p:txBody>
      </p:sp>
      <p:sp>
        <p:nvSpPr>
          <p:cNvPr id="3" name="Content Placeholder 2"/>
          <p:cNvSpPr>
            <a:spLocks noGrp="1"/>
          </p:cNvSpPr>
          <p:nvPr>
            <p:ph idx="1"/>
          </p:nvPr>
        </p:nvSpPr>
        <p:spPr/>
        <p:txBody>
          <a:bodyPr/>
          <a:lstStyle/>
          <a:p>
            <a:r>
              <a:rPr lang="en-US" b="1" dirty="0"/>
              <a:t>http://www.usdebtclock.org/</a:t>
            </a:r>
          </a:p>
          <a:p>
            <a:pPr algn="just"/>
            <a:r>
              <a:rPr lang="hr-HR" sz="3600" b="1" dirty="0"/>
              <a:t>Nema apsolutno nikakve sumnje da je povećanje nejednakosti u SAD-u pridonijelo financijskoj nestabilnosti.</a:t>
            </a:r>
          </a:p>
          <a:p>
            <a:pPr algn="just"/>
            <a:r>
              <a:rPr lang="hr-HR" sz="3600" b="1" dirty="0"/>
              <a:t>Razlog je jednostavan: jedna od posljedica povećanja nejednakosti je stagnacija kupovne moći donje i srednje klase u SAD-u (</a:t>
            </a:r>
            <a:r>
              <a:rPr lang="hr-HR" sz="3600" b="1" dirty="0" err="1"/>
              <a:t>Stiglitz</a:t>
            </a:r>
            <a:r>
              <a:rPr lang="hr-HR" sz="3600" b="1"/>
              <a:t>).</a:t>
            </a:r>
            <a:endParaRPr lang="hr-HR" sz="3600" b="1" dirty="0"/>
          </a:p>
          <a:p>
            <a:pPr algn="just"/>
            <a:endParaRPr lang="en-US" b="1" dirty="0"/>
          </a:p>
        </p:txBody>
      </p:sp>
    </p:spTree>
    <p:extLst>
      <p:ext uri="{BB962C8B-B14F-4D97-AF65-F5344CB8AC3E}">
        <p14:creationId xmlns:p14="http://schemas.microsoft.com/office/powerpoint/2010/main" val="123567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Posljedice nejednakosti</a:t>
            </a:r>
            <a:endParaRPr lang="en-US" b="1" dirty="0">
              <a:latin typeface="+mn-lt"/>
            </a:endParaRPr>
          </a:p>
        </p:txBody>
      </p:sp>
      <p:sp>
        <p:nvSpPr>
          <p:cNvPr id="3" name="Content Placeholder 2"/>
          <p:cNvSpPr>
            <a:spLocks noGrp="1"/>
          </p:cNvSpPr>
          <p:nvPr>
            <p:ph idx="1"/>
          </p:nvPr>
        </p:nvSpPr>
        <p:spPr/>
        <p:txBody>
          <a:bodyPr>
            <a:normAutofit lnSpcReduction="10000"/>
          </a:bodyPr>
          <a:lstStyle/>
          <a:p>
            <a:pPr algn="just"/>
            <a:r>
              <a:rPr lang="hr-HR" sz="3600" b="1" dirty="0"/>
              <a:t>Pitanje javnog duga je pitanje raspodjele bogatstva, između javnih i privatnih sudionika posebno, a ne pitanje apsolutnog bogatstva.</a:t>
            </a:r>
          </a:p>
          <a:p>
            <a:pPr algn="just"/>
            <a:r>
              <a:rPr lang="hr-HR" sz="3600" b="1" dirty="0"/>
              <a:t>Bogati svijet je bogat, ali vlade bogatog svijeta su siromašne.</a:t>
            </a:r>
          </a:p>
          <a:p>
            <a:pPr algn="just"/>
            <a:r>
              <a:rPr lang="hr-HR" sz="3600" b="1" dirty="0"/>
              <a:t>Europa je najekstremniji slučaj: ona ima i najvišu razinu privatnog bogatstva u svijetu, ali i najveće poteškoća u rješavanju javnog duga - čudan paradoks.</a:t>
            </a:r>
            <a:endParaRPr lang="en-US" sz="3600" b="1" dirty="0"/>
          </a:p>
        </p:txBody>
      </p:sp>
    </p:spTree>
    <p:extLst>
      <p:ext uri="{BB962C8B-B14F-4D97-AF65-F5344CB8AC3E}">
        <p14:creationId xmlns:p14="http://schemas.microsoft.com/office/powerpoint/2010/main" val="3844464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Posljedice nejednakosti</a:t>
            </a:r>
            <a:endParaRPr lang="en-US" b="1" dirty="0">
              <a:latin typeface="+mn-lt"/>
            </a:endParaRPr>
          </a:p>
        </p:txBody>
      </p:sp>
      <p:sp>
        <p:nvSpPr>
          <p:cNvPr id="3" name="Content Placeholder 2"/>
          <p:cNvSpPr>
            <a:spLocks noGrp="1"/>
          </p:cNvSpPr>
          <p:nvPr>
            <p:ph idx="1"/>
          </p:nvPr>
        </p:nvSpPr>
        <p:spPr/>
        <p:txBody>
          <a:bodyPr>
            <a:noAutofit/>
          </a:bodyPr>
          <a:lstStyle/>
          <a:p>
            <a:pPr algn="just"/>
            <a:r>
              <a:rPr lang="hr-HR" sz="3200" b="1" dirty="0"/>
              <a:t>U nedostatku poreznih prihoda, Grčka  je bila prisiljena prodati javna dobra po vrlo niskim cijenama.</a:t>
            </a:r>
          </a:p>
          <a:p>
            <a:pPr algn="just"/>
            <a:r>
              <a:rPr lang="hr-HR" sz="3200" b="1" dirty="0"/>
              <a:t>Iste su pokupovali grčki bogataši, koji su radije iskoristiti tu mogućnosti nego da plaćaju porez grčkoj vladi.</a:t>
            </a:r>
          </a:p>
          <a:p>
            <a:pPr algn="just"/>
            <a:r>
              <a:rPr lang="hr-HR" sz="3200" b="1" dirty="0"/>
              <a:t>Najbogatiji ljudi u Europi mogli bi uskoro postati vlasnici škola, bolnica, policijskih postaja i druge državne imovine.</a:t>
            </a:r>
            <a:endParaRPr lang="en-US" sz="3200" b="1" dirty="0"/>
          </a:p>
        </p:txBody>
      </p:sp>
    </p:spTree>
    <p:extLst>
      <p:ext uri="{BB962C8B-B14F-4D97-AF65-F5344CB8AC3E}">
        <p14:creationId xmlns:p14="http://schemas.microsoft.com/office/powerpoint/2010/main" val="14041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Uloga države</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200" b="1" dirty="0"/>
              <a:t>Velika depresija (1929-1932) dovela je pod znak pitanja ideju - čak i na Zapadu - da slobodno tržište, bez državne intervencije, može riješiti ekonomske probleme. </a:t>
            </a:r>
          </a:p>
          <a:p>
            <a:pPr algn="just"/>
            <a:r>
              <a:rPr lang="hr-HR" sz="3200" b="1" dirty="0"/>
              <a:t>Infrastrukturni projekti velikih razmjera, koji su bili financirani od strane države, bili su jedan od najvažnijih elemenata New </a:t>
            </a:r>
            <a:r>
              <a:rPr lang="hr-HR" sz="3200" b="1" dirty="0" err="1"/>
              <a:t>Deala</a:t>
            </a:r>
            <a:r>
              <a:rPr lang="hr-HR" sz="3200" b="1" dirty="0"/>
              <a:t>.</a:t>
            </a:r>
          </a:p>
          <a:p>
            <a:pPr algn="just"/>
            <a:r>
              <a:rPr lang="hr-HR" sz="3200" b="1" dirty="0"/>
              <a:t>Godine 1950., vlada Francuske imala je u vlasništvu 25-30 posto nacionalnog bogatstva, a možda čak i malo više.</a:t>
            </a:r>
          </a:p>
        </p:txBody>
      </p:sp>
    </p:spTree>
    <p:extLst>
      <p:ext uri="{BB962C8B-B14F-4D97-AF65-F5344CB8AC3E}">
        <p14:creationId xmlns:p14="http://schemas.microsoft.com/office/powerpoint/2010/main" val="361494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Uloga države</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600" b="1" dirty="0"/>
              <a:t>U Francuskoj, industrijskim i financijskim sektorima najizravnije pogođenim poslijeratnom nacionalizacijom, državni udio u nacionalnom bogatstvu premašivao je 50 posto od 1950. do 1980. godine.</a:t>
            </a:r>
          </a:p>
          <a:p>
            <a:pPr algn="just"/>
            <a:r>
              <a:rPr lang="hr-HR" sz="3600" b="1" dirty="0"/>
              <a:t>Baš kao u Francuskoj i u Njemačkoj je vlada posjedovala 25-30 posto njemačkog nacionalnog kapitala.</a:t>
            </a:r>
            <a:endParaRPr lang="en-US" sz="3600" b="1" dirty="0"/>
          </a:p>
        </p:txBody>
      </p:sp>
    </p:spTree>
    <p:extLst>
      <p:ext uri="{BB962C8B-B14F-4D97-AF65-F5344CB8AC3E}">
        <p14:creationId xmlns:p14="http://schemas.microsoft.com/office/powerpoint/2010/main" val="264547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Uvod</a:t>
            </a:r>
            <a:endParaRPr lang="en-US" b="1" dirty="0">
              <a:latin typeface="+mn-lt"/>
            </a:endParaRPr>
          </a:p>
        </p:txBody>
      </p:sp>
      <p:sp>
        <p:nvSpPr>
          <p:cNvPr id="3" name="Content Placeholder 2"/>
          <p:cNvSpPr>
            <a:spLocks noGrp="1"/>
          </p:cNvSpPr>
          <p:nvPr>
            <p:ph idx="1"/>
          </p:nvPr>
        </p:nvSpPr>
        <p:spPr/>
        <p:txBody>
          <a:bodyPr>
            <a:normAutofit fontScale="92500" lnSpcReduction="20000"/>
          </a:bodyPr>
          <a:lstStyle/>
          <a:p>
            <a:pPr marL="0" indent="0">
              <a:buNone/>
            </a:pPr>
            <a:endParaRPr lang="hr-HR" b="1" dirty="0"/>
          </a:p>
          <a:p>
            <a:pPr algn="just"/>
            <a:r>
              <a:rPr lang="hr-HR" sz="4000" b="1" dirty="0">
                <a:effectLst/>
              </a:rPr>
              <a:t>2000. </a:t>
            </a:r>
            <a:r>
              <a:rPr lang="hr-HR" sz="4000" b="1" dirty="0"/>
              <a:t>godine</a:t>
            </a:r>
            <a:r>
              <a:rPr lang="hr-HR" sz="4000" b="1" dirty="0">
                <a:effectLst/>
              </a:rPr>
              <a:t>, 350 najbogatijih ljudi posjedovalo je više imovine nego</a:t>
            </a:r>
            <a:r>
              <a:rPr lang="hr-HR" sz="4000" b="1" dirty="0"/>
              <a:t> </a:t>
            </a:r>
            <a:r>
              <a:rPr lang="hr-HR" sz="4000" b="1" dirty="0">
                <a:effectLst/>
              </a:rPr>
              <a:t>3,500,000,000 najsiromašnijih ljudi na svijetu.</a:t>
            </a:r>
          </a:p>
          <a:p>
            <a:pPr algn="just"/>
            <a:r>
              <a:rPr lang="hr-HR" sz="4000" b="1" dirty="0">
                <a:effectLst/>
              </a:rPr>
              <a:t>2020. godine, 26 najbogatijih ljudi na svijetu posjedovalo je više imovine nego </a:t>
            </a:r>
            <a:r>
              <a:rPr lang="hr-HR" sz="4000" b="1" dirty="0"/>
              <a:t>4 milijarde</a:t>
            </a:r>
            <a:r>
              <a:rPr lang="hr-HR" sz="4000" b="1" dirty="0">
                <a:effectLst/>
              </a:rPr>
              <a:t> najsiromašnijih ljudi na svijetu.</a:t>
            </a:r>
          </a:p>
          <a:p>
            <a:pPr algn="just"/>
            <a:r>
              <a:rPr lang="hr-HR" sz="4000" b="1" dirty="0">
                <a:effectLst/>
              </a:rPr>
              <a:t>Osoba iz prve skupine zarađuje više </a:t>
            </a:r>
            <a:r>
              <a:rPr lang="hr-HR" sz="4000" b="1" dirty="0"/>
              <a:t>nego</a:t>
            </a:r>
            <a:r>
              <a:rPr lang="hr-HR" sz="4000" b="1" dirty="0">
                <a:effectLst/>
              </a:rPr>
              <a:t> 150 milijuna ljudi iz druge skupine.</a:t>
            </a:r>
          </a:p>
          <a:p>
            <a:endParaRPr lang="en-US" dirty="0"/>
          </a:p>
        </p:txBody>
      </p:sp>
    </p:spTree>
    <p:extLst>
      <p:ext uri="{BB962C8B-B14F-4D97-AF65-F5344CB8AC3E}">
        <p14:creationId xmlns:p14="http://schemas.microsoft.com/office/powerpoint/2010/main" val="363779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Uloga države</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200" b="1" dirty="0"/>
              <a:t>U Francuskoj i Njemačkoj, gdje je neto javno bogatstvo predstavljalo četvrtinu ili čak trećinu ukupnog nacionalnog bogatstva, u razdoblju od 1950-1970, danas predstavlja tek nekoliko posto (javna imovina jedva bi mogla izbalansirati javni dug). </a:t>
            </a:r>
          </a:p>
          <a:p>
            <a:pPr algn="just"/>
            <a:r>
              <a:rPr lang="hr-HR" sz="3200" b="1" dirty="0"/>
              <a:t>Najopsežniji privatizacija u posljednjih nekoliko desetljeća, i zapravo u cijeloj povijesti kapitala, očito se dogodio u zemljama bivšeg sovjetskog bloka.</a:t>
            </a:r>
            <a:endParaRPr lang="en-US" sz="3200" b="1" dirty="0"/>
          </a:p>
        </p:txBody>
      </p:sp>
    </p:spTree>
    <p:extLst>
      <p:ext uri="{BB962C8B-B14F-4D97-AF65-F5344CB8AC3E}">
        <p14:creationId xmlns:p14="http://schemas.microsoft.com/office/powerpoint/2010/main" val="101591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Moderni trendovi</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200" b="1" dirty="0"/>
              <a:t>„Hoće li takva ekstremna nejednakost biti održiva ne ovisi samo o učinkovitosti represivnog aparata, nego još više o učinkovitosti </a:t>
            </a:r>
            <a:r>
              <a:rPr lang="hr-HR" sz="3200" b="1"/>
              <a:t>opravdavanja nejednakosti.</a:t>
            </a:r>
            <a:endParaRPr lang="hr-HR" sz="3200" b="1" dirty="0"/>
          </a:p>
          <a:p>
            <a:pPr algn="just"/>
            <a:r>
              <a:rPr lang="hr-HR" sz="3200" b="1" dirty="0"/>
              <a:t>Ako ljudi doživljavaju nejednakosti kao opravdanu, jer misle da je ona posljedica marljivog rada bogataša, ili ako ljudi misle da bi pravednija raspodjela bogatstva štetila siromašnima, onda je sasvim moguće da smo pred postavljanjem novih povijesnih rekorda u nejednakosti.” </a:t>
            </a:r>
            <a:endParaRPr lang="en-US" sz="3200" b="1" dirty="0"/>
          </a:p>
        </p:txBody>
      </p:sp>
    </p:spTree>
    <p:extLst>
      <p:ext uri="{BB962C8B-B14F-4D97-AF65-F5344CB8AC3E}">
        <p14:creationId xmlns:p14="http://schemas.microsoft.com/office/powerpoint/2010/main" val="129070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Prognoze za budućnost</a:t>
            </a:r>
            <a:endParaRPr lang="en-US" b="1" dirty="0">
              <a:latin typeface="+mn-lt"/>
            </a:endParaRPr>
          </a:p>
        </p:txBody>
      </p:sp>
      <p:sp>
        <p:nvSpPr>
          <p:cNvPr id="3" name="Content Placeholder 2"/>
          <p:cNvSpPr>
            <a:spLocks noGrp="1"/>
          </p:cNvSpPr>
          <p:nvPr>
            <p:ph idx="1"/>
          </p:nvPr>
        </p:nvSpPr>
        <p:spPr/>
        <p:txBody>
          <a:bodyPr>
            <a:normAutofit/>
          </a:bodyPr>
          <a:lstStyle/>
          <a:p>
            <a:pPr marL="514350" indent="-514350" algn="just">
              <a:buFont typeface="+mj-lt"/>
              <a:buAutoNum type="arabicPeriod"/>
            </a:pPr>
            <a:r>
              <a:rPr lang="hr-HR" sz="3200" b="1" dirty="0"/>
              <a:t>Nejednakost će rasti u budućnosti.</a:t>
            </a:r>
          </a:p>
          <a:p>
            <a:pPr marL="514350" indent="-514350" algn="just">
              <a:buFont typeface="+mj-lt"/>
              <a:buAutoNum type="arabicPeriod"/>
            </a:pPr>
            <a:r>
              <a:rPr lang="hr-HR" sz="3200" b="1" dirty="0"/>
              <a:t>Budući da porast nejednakosti uzrokuje pad gospodarskog rasta, možemo predvidjeti da će se ekonomski rast usporiti.</a:t>
            </a:r>
          </a:p>
          <a:p>
            <a:pPr marL="514350" indent="-514350" algn="just">
              <a:buFont typeface="+mj-lt"/>
              <a:buAutoNum type="arabicPeriod"/>
            </a:pPr>
            <a:r>
              <a:rPr lang="hr-HR" sz="3200" b="1" dirty="0"/>
              <a:t>Porezna evazija i daljnje smanjivanje poreza za najbogatije će proizvesti daljnje slabljenje države koja će se svesti na svoje osnovne funkcije (vojska, policija i pravosuđe).</a:t>
            </a:r>
            <a:endParaRPr lang="en-US" sz="3200" b="1" dirty="0"/>
          </a:p>
        </p:txBody>
      </p:sp>
    </p:spTree>
    <p:extLst>
      <p:ext uri="{BB962C8B-B14F-4D97-AF65-F5344CB8AC3E}">
        <p14:creationId xmlns:p14="http://schemas.microsoft.com/office/powerpoint/2010/main" val="381761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br>
              <a:rPr lang="hr-HR" b="1" dirty="0"/>
            </a:br>
            <a:r>
              <a:rPr lang="hr-HR" b="1" dirty="0">
                <a:latin typeface="+mn-lt"/>
              </a:rPr>
              <a:t>Utjecaj globalnih gospodarskih kretanja na građevinarstvo</a:t>
            </a:r>
            <a:br>
              <a:rPr lang="hr-HR" i="1"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hr-HR" b="1" dirty="0"/>
              <a:t>Gospodarski trendovi, identificirani od strane </a:t>
            </a:r>
            <a:r>
              <a:rPr lang="hr-HR" b="1" dirty="0" err="1"/>
              <a:t>Piketty</a:t>
            </a:r>
            <a:r>
              <a:rPr lang="hr-HR" b="1" dirty="0"/>
              <a:t>-a, imat će utjecaj na sve grane gospodarstva, uključujući i građevinarstvo.</a:t>
            </a:r>
          </a:p>
          <a:p>
            <a:pPr algn="just"/>
            <a:r>
              <a:rPr lang="hr-HR" b="1" dirty="0"/>
              <a:t>Najvažniji faktor koji će utjecati na građevinarstvo bit će slabljenje države.</a:t>
            </a:r>
          </a:p>
          <a:p>
            <a:pPr algn="just"/>
            <a:r>
              <a:rPr lang="hr-HR" b="1" dirty="0"/>
              <a:t>Kroz povijest je država imala vrlo važnu ulogu u građevinarstvu, pogotovo u financiranju infrastrukturnih projekata velikih razmjera.</a:t>
            </a:r>
          </a:p>
          <a:p>
            <a:pPr algn="just"/>
            <a:r>
              <a:rPr lang="hr-HR" b="1" dirty="0"/>
              <a:t>Država je financirati irigaciju Nila u starom Egiptu. Financirala je gradnju Kineskog zida i rimskih ceste. </a:t>
            </a:r>
          </a:p>
          <a:p>
            <a:pPr algn="just"/>
            <a:r>
              <a:rPr lang="hr-HR" b="1" dirty="0"/>
              <a:t>U novije vrijeme, država je imala odlučujuću ulogu u svim granama privrede, uključujući i građevinsku infrastrukturu i  gradnju stambenih objekata, u komunističkom bloku.</a:t>
            </a:r>
          </a:p>
          <a:p>
            <a:endParaRPr lang="en-US" dirty="0"/>
          </a:p>
          <a:p>
            <a:pPr algn="just"/>
            <a:endParaRPr lang="en-US" b="1" dirty="0"/>
          </a:p>
        </p:txBody>
      </p:sp>
    </p:spTree>
    <p:extLst>
      <p:ext uri="{BB962C8B-B14F-4D97-AF65-F5344CB8AC3E}">
        <p14:creationId xmlns:p14="http://schemas.microsoft.com/office/powerpoint/2010/main" val="46067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mn-lt"/>
              </a:rPr>
              <a:t>The New Deal</a:t>
            </a:r>
          </a:p>
        </p:txBody>
      </p:sp>
      <p:sp>
        <p:nvSpPr>
          <p:cNvPr id="3" name="Content Placeholder 2"/>
          <p:cNvSpPr>
            <a:spLocks noGrp="1"/>
          </p:cNvSpPr>
          <p:nvPr>
            <p:ph idx="1"/>
          </p:nvPr>
        </p:nvSpPr>
        <p:spPr/>
        <p:txBody>
          <a:bodyPr>
            <a:normAutofit/>
          </a:bodyPr>
          <a:lstStyle/>
          <a:p>
            <a:pPr algn="just"/>
            <a:r>
              <a:rPr lang="hr-HR" b="1" dirty="0"/>
              <a:t>Infrastrukturni projekti velikih razmjera, financirani od strane države, bili su jedan od najvažnijih elemenata New </a:t>
            </a:r>
            <a:r>
              <a:rPr lang="hr-HR" b="1" dirty="0" err="1"/>
              <a:t>Deala</a:t>
            </a:r>
            <a:r>
              <a:rPr lang="hr-HR" b="1" dirty="0"/>
              <a:t>.</a:t>
            </a:r>
          </a:p>
          <a:p>
            <a:pPr algn="just"/>
            <a:r>
              <a:rPr lang="hr-HR" b="1" dirty="0"/>
              <a:t>Američki država financirala je gradnju brana, mostova, bolnica, škola, zračnih luka. </a:t>
            </a:r>
          </a:p>
          <a:p>
            <a:pPr algn="just"/>
            <a:r>
              <a:rPr lang="hr-HR" b="1" dirty="0"/>
              <a:t>Država je također financirala elektrifikacije ruralne Amerike, izgradnju kanala, tunela, autocesta, ulica, kanalizacije i stambenih područja, kao i gradnju sveučilišta.</a:t>
            </a:r>
          </a:p>
          <a:p>
            <a:pPr algn="just"/>
            <a:r>
              <a:rPr lang="hr-HR" b="1" dirty="0"/>
              <a:t>Od države financirani infrastrukturni programi konzumirali su otprilike polovicu betona i trećinu čelika proizvedenog u SAD.</a:t>
            </a:r>
            <a:endParaRPr lang="en-US" b="1" dirty="0"/>
          </a:p>
        </p:txBody>
      </p:sp>
    </p:spTree>
    <p:extLst>
      <p:ext uri="{BB962C8B-B14F-4D97-AF65-F5344CB8AC3E}">
        <p14:creationId xmlns:p14="http://schemas.microsoft.com/office/powerpoint/2010/main" val="94439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b="1" dirty="0">
                <a:latin typeface="+mn-lt"/>
              </a:rPr>
              <a:t>Bi li New </a:t>
            </a:r>
            <a:r>
              <a:rPr lang="hr-HR" b="1" dirty="0" err="1">
                <a:latin typeface="+mn-lt"/>
              </a:rPr>
              <a:t>Deal</a:t>
            </a:r>
            <a:r>
              <a:rPr lang="hr-HR" b="1" dirty="0">
                <a:latin typeface="+mn-lt"/>
              </a:rPr>
              <a:t> bio moguć danas?</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200" b="1" dirty="0"/>
              <a:t>Ne. Spuštanje poreza za najbogatije i utaje poreza proizveli su impotentne države na Zapadu, nesposobne za financiranje infrastrukturnih projekata.</a:t>
            </a:r>
          </a:p>
          <a:p>
            <a:pPr algn="just"/>
            <a:r>
              <a:rPr lang="hr-HR" sz="3200" b="1" dirty="0"/>
              <a:t>Građevinske tvrtke na Zapadu morat će se prilagoditi ovom novom poslovnom okruženju u kojem se može računati samo na privatne investicije.</a:t>
            </a:r>
          </a:p>
          <a:p>
            <a:pPr algn="just"/>
            <a:r>
              <a:rPr lang="hr-HR" sz="3200" b="1" dirty="0"/>
              <a:t>Iznimke su države izvoznice naftne i Kina.</a:t>
            </a:r>
            <a:endParaRPr lang="en-US" sz="3200" b="1" dirty="0"/>
          </a:p>
        </p:txBody>
      </p:sp>
    </p:spTree>
    <p:extLst>
      <p:ext uri="{BB962C8B-B14F-4D97-AF65-F5344CB8AC3E}">
        <p14:creationId xmlns:p14="http://schemas.microsoft.com/office/powerpoint/2010/main" val="138024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Što još možemo očekivati</a:t>
            </a:r>
            <a:r>
              <a:rPr lang="en-US" b="1" dirty="0">
                <a:latin typeface="+mn-lt"/>
              </a:rPr>
              <a:t>?</a:t>
            </a:r>
          </a:p>
        </p:txBody>
      </p:sp>
      <p:sp>
        <p:nvSpPr>
          <p:cNvPr id="3" name="Content Placeholder 2"/>
          <p:cNvSpPr>
            <a:spLocks noGrp="1"/>
          </p:cNvSpPr>
          <p:nvPr>
            <p:ph idx="1"/>
          </p:nvPr>
        </p:nvSpPr>
        <p:spPr/>
        <p:txBody>
          <a:bodyPr>
            <a:noAutofit/>
          </a:bodyPr>
          <a:lstStyle/>
          <a:p>
            <a:pPr algn="just"/>
            <a:r>
              <a:rPr lang="hr-HR" sz="3600" b="1" dirty="0"/>
              <a:t>Proizvodnja luksuza će biti glavni izvor unosnog posla. Zašto?</a:t>
            </a:r>
          </a:p>
          <a:p>
            <a:pPr algn="just"/>
            <a:r>
              <a:rPr lang="hr-HR" sz="3600" b="1" dirty="0"/>
              <a:t>Ako jedan posto najbogatijeg stanovništva svijeta ubire gotovo sve plodove gospodarskog rasta, onda će ispunjenje potreba i želja najbogatijih ljudi biti glavni izvor prihoda u budućnosti.</a:t>
            </a:r>
          </a:p>
          <a:p>
            <a:pPr algn="just"/>
            <a:r>
              <a:rPr lang="hr-HR" sz="3600" b="1" dirty="0"/>
              <a:t>Ukratko, specijalizirajte se za proizvodnji luksuznih vila i privatnih tvrđava.</a:t>
            </a:r>
            <a:endParaRPr lang="en-US" sz="3600" b="1" dirty="0"/>
          </a:p>
        </p:txBody>
      </p:sp>
    </p:spTree>
    <p:extLst>
      <p:ext uri="{BB962C8B-B14F-4D97-AF65-F5344CB8AC3E}">
        <p14:creationId xmlns:p14="http://schemas.microsoft.com/office/powerpoint/2010/main" val="1585360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Što još možemo očekivati</a:t>
            </a:r>
            <a:r>
              <a:rPr lang="en-US" b="1" dirty="0">
                <a:latin typeface="+mn-lt"/>
              </a:rPr>
              <a:t>?</a:t>
            </a:r>
          </a:p>
        </p:txBody>
      </p:sp>
      <p:sp>
        <p:nvSpPr>
          <p:cNvPr id="3" name="Content Placeholder 2"/>
          <p:cNvSpPr>
            <a:spLocks noGrp="1"/>
          </p:cNvSpPr>
          <p:nvPr>
            <p:ph idx="1"/>
          </p:nvPr>
        </p:nvSpPr>
        <p:spPr/>
        <p:txBody>
          <a:bodyPr>
            <a:normAutofit/>
          </a:bodyPr>
          <a:lstStyle/>
          <a:p>
            <a:pPr algn="just"/>
            <a:r>
              <a:rPr lang="hr-HR" b="1" dirty="0"/>
              <a:t>Promjene će se događati i unutar samih građevinskih tvrtki.</a:t>
            </a:r>
          </a:p>
          <a:p>
            <a:pPr algn="just"/>
            <a:r>
              <a:rPr lang="hr-HR" b="1" dirty="0"/>
              <a:t>Socijalna nejednakost će rasti ne samo na razini država, nego i unutar samih tvrtka.</a:t>
            </a:r>
          </a:p>
          <a:p>
            <a:pPr algn="just"/>
            <a:r>
              <a:rPr lang="hr-HR" b="1" dirty="0"/>
              <a:t>60 do 70 posto ljudi, koji spadaju u 0,1% primatelja najvećih plaća, su menadžeri.</a:t>
            </a:r>
          </a:p>
          <a:p>
            <a:pPr algn="just"/>
            <a:r>
              <a:rPr lang="hr-HR" b="1" dirty="0"/>
              <a:t>Usporedbe radi, sportaši, glumci i umjetnici svih vrsta čine manje od 5 posto pripadnika ove grupe.</a:t>
            </a:r>
          </a:p>
          <a:p>
            <a:pPr algn="just"/>
            <a:r>
              <a:rPr lang="hr-HR" b="1" dirty="0"/>
              <a:t>U tom smislu, nove američki nejednakosti imaju mnogo više veze s pojavom "</a:t>
            </a:r>
            <a:r>
              <a:rPr lang="hr-HR" b="1" dirty="0" err="1"/>
              <a:t>supermenadžera</a:t>
            </a:r>
            <a:r>
              <a:rPr lang="hr-HR" b="1" dirty="0"/>
              <a:t>", nego s pojavom "superzvijezda".</a:t>
            </a:r>
            <a:endParaRPr lang="en-US" b="1" dirty="0"/>
          </a:p>
        </p:txBody>
      </p:sp>
    </p:spTree>
    <p:extLst>
      <p:ext uri="{BB962C8B-B14F-4D97-AF65-F5344CB8AC3E}">
        <p14:creationId xmlns:p14="http://schemas.microsoft.com/office/powerpoint/2010/main" val="41188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latin typeface="+mn-lt"/>
              </a:rPr>
              <a:t>Individualne strategije za preživljavanje</a:t>
            </a:r>
            <a:endParaRPr lang="en-US" b="1" dirty="0">
              <a:latin typeface="+mn-lt"/>
            </a:endParaRPr>
          </a:p>
        </p:txBody>
      </p:sp>
      <p:sp>
        <p:nvSpPr>
          <p:cNvPr id="3" name="Content Placeholder 2"/>
          <p:cNvSpPr>
            <a:spLocks noGrp="1"/>
          </p:cNvSpPr>
          <p:nvPr>
            <p:ph idx="1"/>
          </p:nvPr>
        </p:nvSpPr>
        <p:spPr/>
        <p:txBody>
          <a:bodyPr>
            <a:normAutofit/>
          </a:bodyPr>
          <a:lstStyle/>
          <a:p>
            <a:pPr marL="514350" indent="-514350" algn="just">
              <a:buFont typeface="+mj-lt"/>
              <a:buAutoNum type="arabicPeriod"/>
            </a:pPr>
            <a:r>
              <a:rPr lang="hr-HR" sz="3200" b="1" dirty="0"/>
              <a:t>Pokušajte živjeti od imovine, a ne od napornog rada </a:t>
            </a:r>
            <a:r>
              <a:rPr lang="hr-HR" sz="3200" b="1"/>
              <a:t>(Vesna);</a:t>
            </a:r>
            <a:endParaRPr lang="hr-HR" sz="3200" b="1" dirty="0"/>
          </a:p>
          <a:p>
            <a:pPr marL="514350" indent="-514350" algn="just">
              <a:buFont typeface="+mj-lt"/>
              <a:buAutoNum type="arabicPeriod"/>
            </a:pPr>
            <a:r>
              <a:rPr lang="hr-HR" sz="3200" b="1" dirty="0"/>
              <a:t>Budite oprezni kod ženidbe i udaje (nađite bogatog supružnika);</a:t>
            </a:r>
          </a:p>
          <a:p>
            <a:pPr marL="514350" indent="-514350" algn="just">
              <a:buFont typeface="+mj-lt"/>
              <a:buAutoNum type="arabicPeriod"/>
            </a:pPr>
            <a:r>
              <a:rPr lang="hr-HR" sz="3200" b="1" dirty="0"/>
              <a:t>Ako ste siromašni - imajte samo jedno dijete;</a:t>
            </a:r>
          </a:p>
          <a:p>
            <a:pPr marL="514350" indent="-514350" algn="just">
              <a:buFont typeface="+mj-lt"/>
              <a:buAutoNum type="arabicPeriod"/>
            </a:pPr>
            <a:r>
              <a:rPr lang="hr-HR" sz="3200" b="1" dirty="0"/>
              <a:t>Sudjelujte u zakonitoj utaji poreza - registrirajte vaše poslovanje u  poreznim oazama;</a:t>
            </a:r>
          </a:p>
          <a:p>
            <a:pPr marL="514350" indent="-514350" algn="just">
              <a:buFont typeface="+mj-lt"/>
              <a:buAutoNum type="arabicPeriod"/>
            </a:pPr>
            <a:r>
              <a:rPr lang="hr-HR" sz="3200" b="1" dirty="0"/>
              <a:t>Budite mobilni - ubi bene </a:t>
            </a:r>
            <a:r>
              <a:rPr lang="hr-HR" sz="3200" b="1" dirty="0" err="1"/>
              <a:t>ibi</a:t>
            </a:r>
            <a:r>
              <a:rPr lang="hr-HR" sz="3200" b="1" dirty="0"/>
              <a:t> </a:t>
            </a:r>
            <a:r>
              <a:rPr lang="hr-HR" sz="3200" b="1" dirty="0" err="1"/>
              <a:t>patria</a:t>
            </a:r>
            <a:r>
              <a:rPr lang="hr-HR" sz="3200" b="1" dirty="0"/>
              <a:t>.</a:t>
            </a:r>
            <a:endParaRPr lang="en-US" sz="3200" b="1" dirty="0"/>
          </a:p>
        </p:txBody>
      </p:sp>
    </p:spTree>
    <p:extLst>
      <p:ext uri="{BB962C8B-B14F-4D97-AF65-F5344CB8AC3E}">
        <p14:creationId xmlns:p14="http://schemas.microsoft.com/office/powerpoint/2010/main" val="94434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Koliko je važno obrazovanje</a:t>
            </a:r>
            <a:r>
              <a:rPr lang="en-US" b="1" dirty="0">
                <a:latin typeface="+mn-lt"/>
              </a:rPr>
              <a:t>?</a:t>
            </a:r>
          </a:p>
        </p:txBody>
      </p:sp>
      <p:sp>
        <p:nvSpPr>
          <p:cNvPr id="3" name="Content Placeholder 2"/>
          <p:cNvSpPr>
            <a:spLocks noGrp="1"/>
          </p:cNvSpPr>
          <p:nvPr>
            <p:ph idx="1"/>
          </p:nvPr>
        </p:nvSpPr>
        <p:spPr/>
        <p:txBody>
          <a:bodyPr/>
          <a:lstStyle/>
          <a:p>
            <a:pPr algn="just"/>
            <a:r>
              <a:rPr lang="hr-HR" sz="4400" b="1" dirty="0"/>
              <a:t>Demokratizacija obrazovnog sustava nije uklonila obrazovne nejednakosti i stoga nije smanjila nejednakost plaća.</a:t>
            </a:r>
          </a:p>
          <a:p>
            <a:pPr algn="just"/>
            <a:r>
              <a:rPr lang="hr-HR" sz="4400" b="1" dirty="0"/>
              <a:t>Najprestižnija sveučilišta školuju djecu elite.</a:t>
            </a:r>
          </a:p>
          <a:p>
            <a:pPr algn="just"/>
            <a:endParaRPr lang="en-US" b="1" dirty="0"/>
          </a:p>
        </p:txBody>
      </p:sp>
    </p:spTree>
    <p:extLst>
      <p:ext uri="{BB962C8B-B14F-4D97-AF65-F5344CB8AC3E}">
        <p14:creationId xmlns:p14="http://schemas.microsoft.com/office/powerpoint/2010/main" val="370682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Plan prezentacije</a:t>
            </a:r>
            <a:endParaRPr lang="en-US" b="1" dirty="0">
              <a:latin typeface="+mn-lt"/>
            </a:endParaRPr>
          </a:p>
        </p:txBody>
      </p:sp>
      <p:sp>
        <p:nvSpPr>
          <p:cNvPr id="3" name="Content Placeholder 2"/>
          <p:cNvSpPr>
            <a:spLocks noGrp="1"/>
          </p:cNvSpPr>
          <p:nvPr>
            <p:ph idx="1"/>
          </p:nvPr>
        </p:nvSpPr>
        <p:spPr/>
        <p:txBody>
          <a:bodyPr>
            <a:noAutofit/>
          </a:bodyPr>
          <a:lstStyle/>
          <a:p>
            <a:r>
              <a:rPr lang="hr-HR" b="1" dirty="0"/>
              <a:t>Povijest nejednakosti;</a:t>
            </a:r>
          </a:p>
          <a:p>
            <a:r>
              <a:rPr lang="hr-HR" b="1" dirty="0"/>
              <a:t>Nejednakost danas i u budućnosti;</a:t>
            </a:r>
          </a:p>
          <a:p>
            <a:r>
              <a:rPr lang="hr-HR" b="1" dirty="0"/>
              <a:t>Uzroci nejednakosti;</a:t>
            </a:r>
          </a:p>
          <a:p>
            <a:r>
              <a:rPr lang="hr-HR" b="1" dirty="0"/>
              <a:t>Posljedice nejednakosti,</a:t>
            </a:r>
          </a:p>
          <a:p>
            <a:r>
              <a:rPr lang="hr-HR" b="1" dirty="0"/>
              <a:t>Uloga države;</a:t>
            </a:r>
          </a:p>
          <a:p>
            <a:r>
              <a:rPr lang="hr-HR" b="1" dirty="0"/>
              <a:t>Utjecaj globalnih gospodarskih kretanja na graditeljstva;</a:t>
            </a:r>
          </a:p>
          <a:p>
            <a:r>
              <a:rPr lang="hr-HR" b="1" dirty="0"/>
              <a:t>Pojedinačne strategije za preživljavanje u modernom gospodarstvu;</a:t>
            </a:r>
          </a:p>
          <a:p>
            <a:r>
              <a:rPr lang="hr-HR" b="1" dirty="0"/>
              <a:t>Zaključak.</a:t>
            </a:r>
            <a:endParaRPr lang="en-US" b="1" dirty="0"/>
          </a:p>
        </p:txBody>
      </p:sp>
    </p:spTree>
    <p:extLst>
      <p:ext uri="{BB962C8B-B14F-4D97-AF65-F5344CB8AC3E}">
        <p14:creationId xmlns:p14="http://schemas.microsoft.com/office/powerpoint/2010/main" val="161197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Koliko je važno obrazovanje</a:t>
            </a:r>
            <a:r>
              <a:rPr lang="en-US" b="1" dirty="0">
                <a:latin typeface="+mn-lt"/>
              </a:rPr>
              <a:t>?</a:t>
            </a:r>
          </a:p>
        </p:txBody>
      </p:sp>
      <p:sp>
        <p:nvSpPr>
          <p:cNvPr id="3" name="Content Placeholder 2"/>
          <p:cNvSpPr>
            <a:spLocks noGrp="1"/>
          </p:cNvSpPr>
          <p:nvPr>
            <p:ph idx="1"/>
          </p:nvPr>
        </p:nvSpPr>
        <p:spPr/>
        <p:txBody>
          <a:bodyPr>
            <a:noAutofit/>
          </a:bodyPr>
          <a:lstStyle/>
          <a:p>
            <a:pPr algn="just"/>
            <a:r>
              <a:rPr lang="hr-HR" sz="3200" b="1" dirty="0"/>
              <a:t>"Ova nejednakost pristupa elitnim sveučilištima postoji ne samo zbog visokih troškova pohađanja najprestižnijih privatnih sveučilišta, nego i zbog različitih mogućnosti roditelja da daju donacije sveučilištima.</a:t>
            </a:r>
          </a:p>
          <a:p>
            <a:pPr algn="just"/>
            <a:r>
              <a:rPr lang="hr-HR" sz="3200" b="1" dirty="0"/>
              <a:t>Na primjer, jedna studija je pokazala da su darovi </a:t>
            </a:r>
            <a:r>
              <a:rPr lang="hr-HR" sz="3200" b="1" dirty="0" err="1"/>
              <a:t>alumnia</a:t>
            </a:r>
            <a:r>
              <a:rPr lang="hr-HR" sz="3200" b="1" dirty="0"/>
              <a:t> svojim bivšim sveučilištima neobično koncentrirani u razdoblju kad njihova djeca trebaju početi studirati. "</a:t>
            </a:r>
          </a:p>
        </p:txBody>
      </p:sp>
    </p:spTree>
    <p:extLst>
      <p:ext uri="{BB962C8B-B14F-4D97-AF65-F5344CB8AC3E}">
        <p14:creationId xmlns:p14="http://schemas.microsoft.com/office/powerpoint/2010/main" val="2017659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Koliko je važno obrazovanje</a:t>
            </a:r>
            <a:r>
              <a:rPr lang="en-US" b="1" dirty="0">
                <a:latin typeface="+mn-lt"/>
              </a:rPr>
              <a:t>?</a:t>
            </a:r>
          </a:p>
        </p:txBody>
      </p:sp>
      <p:sp>
        <p:nvSpPr>
          <p:cNvPr id="3" name="Content Placeholder 2"/>
          <p:cNvSpPr>
            <a:spLocks noGrp="1"/>
          </p:cNvSpPr>
          <p:nvPr>
            <p:ph idx="1"/>
          </p:nvPr>
        </p:nvSpPr>
        <p:spPr/>
        <p:txBody>
          <a:bodyPr>
            <a:normAutofit/>
          </a:bodyPr>
          <a:lstStyle/>
          <a:p>
            <a:pPr algn="just"/>
            <a:r>
              <a:rPr lang="hr-HR" sz="3200" b="1" dirty="0"/>
              <a:t>"Uspoređujući različite izvore podataka moguće je procijeniti da je prosječni prihod roditelja studenata </a:t>
            </a:r>
            <a:r>
              <a:rPr lang="hr-HR" sz="3200" b="1" dirty="0" err="1"/>
              <a:t>Harvardskog</a:t>
            </a:r>
            <a:r>
              <a:rPr lang="hr-HR" sz="3200" b="1" dirty="0"/>
              <a:t> sveučilišta oko 450.000 $, što odgovara prosječnim primanjima najbogatijih 2 posto Amerikanaca.</a:t>
            </a:r>
          </a:p>
          <a:p>
            <a:pPr algn="just"/>
            <a:r>
              <a:rPr lang="hr-HR" sz="3200" b="1" dirty="0"/>
              <a:t>Takav rezultat ne čini u potpunosti kompatibilan sa idejom da se izbor temelji isključivo na zaslugama. </a:t>
            </a:r>
          </a:p>
          <a:p>
            <a:pPr algn="just"/>
            <a:r>
              <a:rPr lang="hr-HR" sz="3200" b="1" dirty="0"/>
              <a:t>Kontrast između službenog </a:t>
            </a:r>
            <a:r>
              <a:rPr lang="hr-HR" sz="3200" b="1" dirty="0" err="1"/>
              <a:t>meritokratskog</a:t>
            </a:r>
            <a:r>
              <a:rPr lang="hr-HR" sz="3200" b="1" dirty="0"/>
              <a:t> diskursa i stvarnosti izgleda osobito ekstreman u ovom slučaju. "</a:t>
            </a:r>
            <a:endParaRPr lang="en-US" sz="3200" b="1" dirty="0"/>
          </a:p>
        </p:txBody>
      </p:sp>
    </p:spTree>
    <p:extLst>
      <p:ext uri="{BB962C8B-B14F-4D97-AF65-F5344CB8AC3E}">
        <p14:creationId xmlns:p14="http://schemas.microsoft.com/office/powerpoint/2010/main" val="127896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Zaključci</a:t>
            </a:r>
            <a:endParaRPr lang="en-US" b="1" dirty="0">
              <a:latin typeface="+mn-lt"/>
            </a:endParaRPr>
          </a:p>
        </p:txBody>
      </p:sp>
      <p:sp>
        <p:nvSpPr>
          <p:cNvPr id="3" name="Content Placeholder 2"/>
          <p:cNvSpPr>
            <a:spLocks noGrp="1"/>
          </p:cNvSpPr>
          <p:nvPr>
            <p:ph idx="1"/>
          </p:nvPr>
        </p:nvSpPr>
        <p:spPr/>
        <p:txBody>
          <a:bodyPr/>
          <a:lstStyle/>
          <a:p>
            <a:pPr algn="just"/>
            <a:r>
              <a:rPr lang="hr-HR" sz="3200" b="1" dirty="0"/>
              <a:t>Glavni trendovi u globalnom gospodarstvu su: povećavanje socijalnih nejednakosti i slabljenje države (vlade) kao rezultat utaje poreza od strane najbogatijih ljudi i snižavanja poreznih stopa za najbogatije. </a:t>
            </a:r>
          </a:p>
          <a:p>
            <a:pPr algn="just"/>
            <a:r>
              <a:rPr lang="hr-HR" sz="3200" b="1" dirty="0"/>
              <a:t>Vlade neće biti u mogućnosti financirati velike projekte u građevinarstvu (osim zemalja izvoznica nafte i Kine);</a:t>
            </a:r>
          </a:p>
          <a:p>
            <a:pPr algn="just"/>
            <a:endParaRPr lang="en-US" b="1" dirty="0"/>
          </a:p>
          <a:p>
            <a:pPr algn="just"/>
            <a:endParaRPr lang="en-US" dirty="0">
              <a:latin typeface="Tw Cen MT" panose="020B0602020104020603" pitchFamily="34" charset="-18"/>
            </a:endParaRPr>
          </a:p>
        </p:txBody>
      </p:sp>
    </p:spTree>
    <p:extLst>
      <p:ext uri="{BB962C8B-B14F-4D97-AF65-F5344CB8AC3E}">
        <p14:creationId xmlns:p14="http://schemas.microsoft.com/office/powerpoint/2010/main" val="779526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hr-HR" b="1" dirty="0">
                <a:effectLst/>
              </a:rPr>
            </a:br>
            <a:r>
              <a:rPr lang="hr-HR" b="1" dirty="0">
                <a:effectLst/>
                <a:latin typeface="+mn-lt"/>
              </a:rPr>
              <a:t>Zaključci </a:t>
            </a:r>
            <a:br>
              <a:rPr lang="hr-HR" b="1" dirty="0">
                <a:effectLst/>
                <a:latin typeface="Tw Cen MT" panose="020B0602020104020603" pitchFamily="34" charset="-18"/>
              </a:rPr>
            </a:br>
            <a:endParaRPr lang="hr-HR" dirty="0">
              <a:latin typeface="Tw Cen MT" panose="020B0602020104020603" pitchFamily="34" charset="-18"/>
            </a:endParaRPr>
          </a:p>
        </p:txBody>
      </p:sp>
      <p:sp>
        <p:nvSpPr>
          <p:cNvPr id="3" name="Content Placeholder 2"/>
          <p:cNvSpPr>
            <a:spLocks noGrp="1"/>
          </p:cNvSpPr>
          <p:nvPr>
            <p:ph idx="1"/>
          </p:nvPr>
        </p:nvSpPr>
        <p:spPr/>
        <p:txBody>
          <a:bodyPr>
            <a:normAutofit/>
          </a:bodyPr>
          <a:lstStyle/>
          <a:p>
            <a:pPr algn="just"/>
            <a:r>
              <a:rPr lang="hr-HR" sz="3600" b="1" dirty="0"/>
              <a:t>Proizvodnja luksuza će biti glavni izvor unosnog posao (vile, utvrda, jahte);</a:t>
            </a:r>
          </a:p>
          <a:p>
            <a:pPr algn="just"/>
            <a:r>
              <a:rPr lang="hr-HR" sz="3600" b="1" dirty="0"/>
              <a:t>Možemo očekivati daljnji rast prihoda top menadžera i smanjivanje plaća prosječnog radnika.</a:t>
            </a:r>
          </a:p>
          <a:p>
            <a:pPr algn="just"/>
            <a:r>
              <a:rPr lang="hr-HR" sz="3600" b="1" dirty="0"/>
              <a:t>Nejednakost će rasti unutar građevinskih tvrtki. </a:t>
            </a:r>
            <a:endParaRPr lang="en-US" sz="3600" b="1" dirty="0">
              <a:latin typeface="Tw Cen MT" panose="020B0602020104020603" pitchFamily="34" charset="-18"/>
            </a:endParaRPr>
          </a:p>
        </p:txBody>
      </p:sp>
    </p:spTree>
    <p:extLst>
      <p:ext uri="{BB962C8B-B14F-4D97-AF65-F5344CB8AC3E}">
        <p14:creationId xmlns:p14="http://schemas.microsoft.com/office/powerpoint/2010/main" val="383194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Zaključak</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600" b="1" dirty="0"/>
              <a:t>„</a:t>
            </a:r>
            <a:r>
              <a:rPr lang="en-US" sz="3600" b="1" dirty="0"/>
              <a:t>It is an illusion to think that something about the nature of modern growth or the laws of the market economy ensures that inequality of wealth will decrease and harmonious stability will be achieved.</a:t>
            </a:r>
            <a:r>
              <a:rPr lang="hr-HR" sz="3600" b="1" dirty="0"/>
              <a:t>”</a:t>
            </a:r>
          </a:p>
          <a:p>
            <a:pPr algn="just"/>
            <a:r>
              <a:rPr lang="hr-HR" sz="3600" b="1" dirty="0"/>
              <a:t>„Iluzija je misliti da zakoni tržišne ekonomije osiguravaju smanjenje društvenih nejednakosti i postizanje harmonije i stabilnosti.” </a:t>
            </a:r>
          </a:p>
        </p:txBody>
      </p:sp>
    </p:spTree>
    <p:extLst>
      <p:ext uri="{BB962C8B-B14F-4D97-AF65-F5344CB8AC3E}">
        <p14:creationId xmlns:p14="http://schemas.microsoft.com/office/powerpoint/2010/main" val="54589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Povijest nejednakosti </a:t>
            </a:r>
            <a:endParaRPr lang="en-US" b="1" dirty="0">
              <a:latin typeface="+mn-lt"/>
            </a:endParaRPr>
          </a:p>
        </p:txBody>
      </p:sp>
      <p:sp>
        <p:nvSpPr>
          <p:cNvPr id="3" name="Content Placeholder 2"/>
          <p:cNvSpPr>
            <a:spLocks noGrp="1"/>
          </p:cNvSpPr>
          <p:nvPr>
            <p:ph idx="1"/>
          </p:nvPr>
        </p:nvSpPr>
        <p:spPr/>
        <p:txBody>
          <a:bodyPr>
            <a:noAutofit/>
          </a:bodyPr>
          <a:lstStyle/>
          <a:p>
            <a:pPr algn="just"/>
            <a:r>
              <a:rPr lang="hr-HR" sz="3600" b="1" dirty="0"/>
              <a:t>1840. godine po prvi put je zabranjen rad u  tvornicama djeci mlađoj od 8 godina!</a:t>
            </a:r>
          </a:p>
          <a:p>
            <a:pPr algn="just"/>
            <a:r>
              <a:rPr lang="hr-HR" sz="3600" b="1" dirty="0"/>
              <a:t>U devetnaestom stoljeću, oko polovine svih ljudi u Parizu umire bez da je išta ostavilo svojoj djeci.</a:t>
            </a:r>
          </a:p>
          <a:p>
            <a:pPr algn="just"/>
            <a:r>
              <a:rPr lang="hr-HR" sz="3600" b="1" dirty="0"/>
              <a:t>Ukratko, u 19. stoljeću, gotovo svi plodovi ekonomskog razvoja odlaze najbogatijim ljudima (str. 227). </a:t>
            </a:r>
          </a:p>
        </p:txBody>
      </p:sp>
    </p:spTree>
    <p:extLst>
      <p:ext uri="{BB962C8B-B14F-4D97-AF65-F5344CB8AC3E}">
        <p14:creationId xmlns:p14="http://schemas.microsoft.com/office/powerpoint/2010/main" val="192275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Povijest nejednakosti</a:t>
            </a:r>
          </a:p>
        </p:txBody>
      </p:sp>
      <p:sp>
        <p:nvSpPr>
          <p:cNvPr id="3" name="Content Placeholder 2"/>
          <p:cNvSpPr>
            <a:spLocks noGrp="1"/>
          </p:cNvSpPr>
          <p:nvPr>
            <p:ph idx="1"/>
          </p:nvPr>
        </p:nvSpPr>
        <p:spPr/>
        <p:txBody>
          <a:bodyPr>
            <a:noAutofit/>
          </a:bodyPr>
          <a:lstStyle/>
          <a:p>
            <a:pPr algn="just"/>
            <a:r>
              <a:rPr lang="hr-HR" sz="3200" b="1" dirty="0"/>
              <a:t>Nakon 2. svjetskog rata naslijeđeno bogatstvo postalo je manje važno pa su, po prvi put u svjetskoj povijesti, rad i školovanje postali najsigurniji putevi k uspjehu. </a:t>
            </a:r>
          </a:p>
          <a:p>
            <a:pPr algn="just"/>
            <a:r>
              <a:rPr lang="hr-HR" sz="3200" b="1" dirty="0"/>
              <a:t>U 1970-ima i 1980-ima u Skandinaviji je GINI indeks pao na 0.19,  što je blizu potpune jednakosti. Za usporedbu, GINI indeks u Francuskoj, uoči 1. svjetskog rata, iznosio je 0.85, što je gotovo potpuna nejednakost.  </a:t>
            </a:r>
            <a:r>
              <a:rPr lang="en-US" sz="3200" b="1" dirty="0"/>
              <a:t> </a:t>
            </a:r>
          </a:p>
        </p:txBody>
      </p:sp>
    </p:spTree>
    <p:extLst>
      <p:ext uri="{BB962C8B-B14F-4D97-AF65-F5344CB8AC3E}">
        <p14:creationId xmlns:p14="http://schemas.microsoft.com/office/powerpoint/2010/main" val="4181740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Suvremena nejednakost</a:t>
            </a:r>
          </a:p>
        </p:txBody>
      </p:sp>
      <p:sp>
        <p:nvSpPr>
          <p:cNvPr id="3" name="Content Placeholder 2"/>
          <p:cNvSpPr>
            <a:spLocks noGrp="1"/>
          </p:cNvSpPr>
          <p:nvPr>
            <p:ph idx="1"/>
          </p:nvPr>
        </p:nvSpPr>
        <p:spPr/>
        <p:txBody>
          <a:bodyPr>
            <a:normAutofit/>
          </a:bodyPr>
          <a:lstStyle/>
          <a:p>
            <a:pPr algn="just"/>
            <a:r>
              <a:rPr lang="hr-HR" sz="3600" b="1" dirty="0"/>
              <a:t>U posljednjih trideset godina, 0,1% najbogatijih Amerikanaca povećao je svoj udio u bogatstvu s 2% na 10%.</a:t>
            </a:r>
          </a:p>
          <a:p>
            <a:pPr algn="just"/>
            <a:r>
              <a:rPr lang="hr-HR" sz="3600" b="1" dirty="0"/>
              <a:t>U Švedskoj, 0,1% najbogatijih povećao je udio u bogatstvu s 1% na više od 2% u istom razdoblju.</a:t>
            </a:r>
          </a:p>
        </p:txBody>
      </p:sp>
    </p:spTree>
    <p:extLst>
      <p:ext uri="{BB962C8B-B14F-4D97-AF65-F5344CB8AC3E}">
        <p14:creationId xmlns:p14="http://schemas.microsoft.com/office/powerpoint/2010/main" val="45959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Suvremena nejednakost</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600" b="1" dirty="0"/>
              <a:t>Vrlo oštar porast privatnog bogatstva (u odnosu na nacionalni dohodak) u bogatim zemljama, u posljednjih nekoliko desetljeća, zapravo je još veći nego što procjenjuje se na temelju službenih računa.</a:t>
            </a:r>
            <a:endParaRPr lang="en-US" sz="3600" b="1" dirty="0"/>
          </a:p>
          <a:p>
            <a:pPr algn="just"/>
            <a:r>
              <a:rPr lang="hr-HR" sz="3600" b="1" dirty="0"/>
              <a:t>Bogate zemlje postaju vlasništvo vlastitih milijardera i taj proces je već u punom tijeku.</a:t>
            </a:r>
            <a:endParaRPr lang="en-US" sz="3600" b="1" dirty="0"/>
          </a:p>
        </p:txBody>
      </p:sp>
    </p:spTree>
    <p:extLst>
      <p:ext uri="{BB962C8B-B14F-4D97-AF65-F5344CB8AC3E}">
        <p14:creationId xmlns:p14="http://schemas.microsoft.com/office/powerpoint/2010/main" val="217192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Suvremena nejednakost</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600" b="1" dirty="0"/>
              <a:t>Globalna nejednakost bogatstva u 2020. može se usporediti s nejednakošću u Europi početkom 20. stoljeća.</a:t>
            </a:r>
            <a:r>
              <a:rPr lang="en-US" sz="3600" b="1" dirty="0"/>
              <a:t> </a:t>
            </a:r>
            <a:endParaRPr lang="hr-HR" sz="3600" b="1" dirty="0"/>
          </a:p>
          <a:p>
            <a:pPr algn="just"/>
            <a:r>
              <a:rPr lang="hr-HR" sz="3600" b="1" dirty="0"/>
              <a:t>0,1% najbogatijih ljudi na svijetu posjeduje gotovo 20% ukupnog svjetskog bogatstva, 1% najbogatijih oko 50%, a 10% najbogatijih ljudi oko 90%. </a:t>
            </a:r>
            <a:endParaRPr lang="en-US" sz="3600" b="1" dirty="0"/>
          </a:p>
        </p:txBody>
      </p:sp>
    </p:spTree>
    <p:extLst>
      <p:ext uri="{BB962C8B-B14F-4D97-AF65-F5344CB8AC3E}">
        <p14:creationId xmlns:p14="http://schemas.microsoft.com/office/powerpoint/2010/main" val="3021749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latin typeface="+mn-lt"/>
              </a:rPr>
              <a:t>Nejednakost</a:t>
            </a:r>
            <a:endParaRPr lang="en-US" b="1" dirty="0">
              <a:latin typeface="+mn-lt"/>
            </a:endParaRPr>
          </a:p>
        </p:txBody>
      </p:sp>
      <p:sp>
        <p:nvSpPr>
          <p:cNvPr id="3" name="Content Placeholder 2"/>
          <p:cNvSpPr>
            <a:spLocks noGrp="1"/>
          </p:cNvSpPr>
          <p:nvPr>
            <p:ph idx="1"/>
          </p:nvPr>
        </p:nvSpPr>
        <p:spPr/>
        <p:txBody>
          <a:bodyPr>
            <a:normAutofit/>
          </a:bodyPr>
          <a:lstStyle/>
          <a:p>
            <a:pPr algn="just"/>
            <a:r>
              <a:rPr lang="hr-HR" sz="3600" b="1" dirty="0"/>
              <a:t>Naslijeđeno bogatstvo činilo je 80-90% ukupnog bogatstva u Francuskoj u devetnaestom stoljeću.</a:t>
            </a:r>
          </a:p>
          <a:p>
            <a:pPr algn="just"/>
            <a:r>
              <a:rPr lang="hr-HR" sz="3600" b="1" dirty="0"/>
              <a:t>Ovaj udio pao je na 40-50% tijekom dvadesetog stoljeća, a vratiti će se na 80-90% - ako se postojeći trendovi nastave - tijekom dvadeset i prvog stoljeća.</a:t>
            </a:r>
            <a:endParaRPr lang="en-US" sz="3600" b="1" dirty="0"/>
          </a:p>
        </p:txBody>
      </p:sp>
    </p:spTree>
    <p:extLst>
      <p:ext uri="{BB962C8B-B14F-4D97-AF65-F5344CB8AC3E}">
        <p14:creationId xmlns:p14="http://schemas.microsoft.com/office/powerpoint/2010/main" val="680274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711</TotalTime>
  <Words>1917</Words>
  <Application>Microsoft Office PowerPoint</Application>
  <PresentationFormat>Widescreen</PresentationFormat>
  <Paragraphs>130</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Times New Roman</vt:lpstr>
      <vt:lpstr>Tw Cen MT</vt:lpstr>
      <vt:lpstr>Office Theme</vt:lpstr>
      <vt:lpstr>SUVREMENI EKONOMSKI TRENDOVI I NJIHOV UTJECAJ NA GRAĐEVINARSTVO</vt:lpstr>
      <vt:lpstr>Uvod</vt:lpstr>
      <vt:lpstr>Plan prezentacije</vt:lpstr>
      <vt:lpstr>Povijest nejednakosti </vt:lpstr>
      <vt:lpstr>Povijest nejednakosti</vt:lpstr>
      <vt:lpstr>Suvremena nejednakost</vt:lpstr>
      <vt:lpstr>Suvremena nejednakost</vt:lpstr>
      <vt:lpstr>Suvremena nejednakost</vt:lpstr>
      <vt:lpstr>Nejednakost</vt:lpstr>
      <vt:lpstr>Uzroci nejednakosti</vt:lpstr>
      <vt:lpstr>Uzroci nejednakosti </vt:lpstr>
      <vt:lpstr>Uzroci nejednakosti</vt:lpstr>
      <vt:lpstr>Uzroci nejednakosti </vt:lpstr>
      <vt:lpstr>Posljedice nejednakosti</vt:lpstr>
      <vt:lpstr>Posljedice nejednakosti</vt:lpstr>
      <vt:lpstr>Posljedice nejednakosti</vt:lpstr>
      <vt:lpstr>Posljedice nejednakosti</vt:lpstr>
      <vt:lpstr>Uloga države</vt:lpstr>
      <vt:lpstr>Uloga države</vt:lpstr>
      <vt:lpstr>Uloga države</vt:lpstr>
      <vt:lpstr>Moderni trendovi</vt:lpstr>
      <vt:lpstr>Prognoze za budućnost</vt:lpstr>
      <vt:lpstr> Utjecaj globalnih gospodarskih kretanja na građevinarstvo </vt:lpstr>
      <vt:lpstr>The New Deal</vt:lpstr>
      <vt:lpstr>Bi li New Deal bio moguć danas?</vt:lpstr>
      <vt:lpstr>Što još možemo očekivati?</vt:lpstr>
      <vt:lpstr>Što još možemo očekivati?</vt:lpstr>
      <vt:lpstr>Individualne strategije za preživljavanje</vt:lpstr>
      <vt:lpstr>Koliko je važno obrazovanje?</vt:lpstr>
      <vt:lpstr>Koliko je važno obrazovanje?</vt:lpstr>
      <vt:lpstr>Koliko je važno obrazovanje?</vt:lpstr>
      <vt:lpstr>Zaključci</vt:lpstr>
      <vt:lpstr> Zaključci  </vt:lpstr>
      <vt:lpstr>Zaključak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SUVREMENI EKONOMSKI TRENDOVI I NJIHOV UTJECAJ NA GRAĐEVINARSTVO</dc:title>
  <dc:creator>Miljenko Antic</dc:creator>
  <cp:lastModifiedBy>Miljenko Antić</cp:lastModifiedBy>
  <cp:revision>37</cp:revision>
  <dcterms:created xsi:type="dcterms:W3CDTF">2017-01-17T06:39:47Z</dcterms:created>
  <dcterms:modified xsi:type="dcterms:W3CDTF">2021-01-13T06:36:37Z</dcterms:modified>
</cp:coreProperties>
</file>