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2" r:id="rId3"/>
    <p:sldId id="293" r:id="rId4"/>
    <p:sldId id="294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58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12" Type="http://schemas.openxmlformats.org/officeDocument/2006/relationships/image" Target="../media/image40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ED23-427E-43D1-A7AE-D5CA01BD8FC6}" type="datetimeFigureOut">
              <a:rPr lang="sr-Latn-CS" smtClean="0"/>
              <a:pPr/>
              <a:t>23.12.2024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8017A-A712-4A70-801A-22B54A31945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7.bin"/><Relationship Id="rId14" Type="http://schemas.openxmlformats.org/officeDocument/2006/relationships/oleObject" Target="../embeddings/oleObject4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2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3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Fizikalni, numerički i hibridni modeli</a:t>
            </a:r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U prošlosti su hidrauličke studije poduzimane uglavnom u obliku fizikalnih modela na kojima su reproducirani fenomeni strujanja tekućina putem ostvarenja dinamičke sličnosti. </a:t>
            </a:r>
          </a:p>
          <a:p>
            <a:endParaRPr lang="hr-HR" sz="1200" dirty="0" smtClean="0"/>
          </a:p>
          <a:p>
            <a:r>
              <a:rPr lang="hr-HR" sz="2400" dirty="0" smtClean="0"/>
              <a:t>U današnje vrijeme sve se više koriste numerički modeli koji omogućuju detaljniju prognozu uz mogućnost atraktivne prezentacije rezultata.</a:t>
            </a:r>
          </a:p>
          <a:p>
            <a:endParaRPr lang="hr-HR" sz="1200" dirty="0" smtClean="0"/>
          </a:p>
          <a:p>
            <a:r>
              <a:rPr lang="hr-HR" sz="2400" dirty="0" smtClean="0"/>
              <a:t>Međutim svakako se mora držati na umu da je vjerodostojnost rezultata dobivenih na tim modelima u velikoj mjeri ovisna o pojednostavljenoj prezentaciji složenih procesa poput  turbulencije i rubnih uvjeta.</a:t>
            </a:r>
          </a:p>
          <a:p>
            <a:endParaRPr lang="hr-HR" sz="1200" dirty="0" smtClean="0"/>
          </a:p>
          <a:p>
            <a:r>
              <a:rPr lang="hr-HR" sz="2400" dirty="0" smtClean="0"/>
              <a:t>Poboljšanje </a:t>
            </a:r>
            <a:r>
              <a:rPr lang="hr-HR" sz="2400" dirty="0" err="1" smtClean="0"/>
              <a:t>predikcijskih</a:t>
            </a:r>
            <a:r>
              <a:rPr lang="hr-HR" sz="2400" dirty="0" smtClean="0"/>
              <a:t> mogućnosti numeričkog modela još uvijek se bazira na kalibracijskim laboratorijskim eksperimentima pod dobro kontroliranim laboratorijskim uvjetima.</a:t>
            </a:r>
          </a:p>
          <a:p>
            <a:endParaRPr lang="hr-HR" sz="1200" dirty="0" smtClean="0"/>
          </a:p>
          <a:p>
            <a:r>
              <a:rPr lang="hr-HR" sz="2400" dirty="0" smtClean="0"/>
              <a:t>Numerički i fizikalni modeli mogu biti testirani ili formirani prema mjerenjima u naravi iz kojih je opet teško izvesti definitivne zaključke zbog cijelog niza nekontroliranih i neregistriranih prirodnih utjecaja.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4"/>
          <p:cNvSpPr>
            <a:spLocks noChangeArrowheads="1"/>
          </p:cNvSpPr>
          <p:nvPr/>
        </p:nvSpPr>
        <p:spPr bwMode="auto">
          <a:xfrm>
            <a:off x="0" y="0"/>
            <a:ext cx="8845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rgbClr val="F620E2"/>
                </a:solidFill>
              </a:rPr>
              <a:t>			</a:t>
            </a:r>
            <a:r>
              <a:rPr lang="hr-HR" i="1" u="sng">
                <a:solidFill>
                  <a:srgbClr val="F620E2"/>
                </a:solidFill>
              </a:rPr>
              <a:t>Reynolds-ov kriterij sličnosti</a:t>
            </a:r>
            <a:endParaRPr lang="hr-HR">
              <a:solidFill>
                <a:srgbClr val="F620E2"/>
              </a:solidFill>
            </a:endParaRPr>
          </a:p>
          <a:p>
            <a:pPr algn="l"/>
            <a:r>
              <a:rPr lang="hr-HR"/>
              <a:t>Parcijalna dinamička sličnost izražena kroz dominaciju viskoznih djelovanja. Za takav </a:t>
            </a:r>
          </a:p>
          <a:p>
            <a:pPr algn="l"/>
            <a:r>
              <a:rPr lang="hr-HR"/>
              <a:t>slučaj uvjet </a:t>
            </a:r>
            <a:r>
              <a:rPr lang="hr-HR">
                <a:solidFill>
                  <a:srgbClr val="FF3300"/>
                </a:solidFill>
              </a:rPr>
              <a:t>apsolutne sličnosti</a:t>
            </a:r>
            <a:r>
              <a:rPr lang="hr-HR"/>
              <a:t> prelazi u uvjet </a:t>
            </a:r>
            <a:r>
              <a:rPr lang="hr-HR">
                <a:solidFill>
                  <a:srgbClr val="F620E2"/>
                </a:solidFill>
              </a:rPr>
              <a:t>parcijalne sličnosti:</a:t>
            </a:r>
            <a:r>
              <a:rPr lang="hr-HR"/>
              <a:t> </a:t>
            </a:r>
          </a:p>
        </p:txBody>
      </p:sp>
      <p:sp>
        <p:nvSpPr>
          <p:cNvPr id="6159" name="Rectangle 5"/>
          <p:cNvSpPr>
            <a:spLocks noChangeArrowheads="1"/>
          </p:cNvSpPr>
          <p:nvPr/>
        </p:nvSpPr>
        <p:spPr bwMode="auto">
          <a:xfrm>
            <a:off x="1620838" y="26368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/>
              <a:t>odnosno  </a:t>
            </a:r>
          </a:p>
        </p:txBody>
      </p:sp>
      <p:sp>
        <p:nvSpPr>
          <p:cNvPr id="6160" name="Rectangle 6"/>
          <p:cNvSpPr>
            <a:spLocks noChangeArrowheads="1"/>
          </p:cNvSpPr>
          <p:nvPr/>
        </p:nvSpPr>
        <p:spPr bwMode="auto">
          <a:xfrm>
            <a:off x="0" y="3429000"/>
            <a:ext cx="574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a kinematske izvedenice (mjerilo brzina i vremena) su: </a:t>
            </a:r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1690688" y="1343025"/>
          <a:ext cx="3238500" cy="777875"/>
        </p:xfrm>
        <a:graphic>
          <a:graphicData uri="http://schemas.openxmlformats.org/presentationml/2006/ole">
            <p:oleObj spid="_x0000_s23554" name="Equation" r:id="rId3" imgW="1904760" imgH="457200" progId="Equation.3">
              <p:embed/>
            </p:oleObj>
          </a:graphicData>
        </a:graphic>
      </p:graphicFrame>
      <p:sp>
        <p:nvSpPr>
          <p:cNvPr id="6161" name="Rectangle 8"/>
          <p:cNvSpPr>
            <a:spLocks noChangeArrowheads="1"/>
          </p:cNvSpPr>
          <p:nvPr/>
        </p:nvSpPr>
        <p:spPr bwMode="auto">
          <a:xfrm>
            <a:off x="5297488" y="1558925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>
                <a:sym typeface="Symbol" pitchFamily="18" charset="2"/>
              </a:rPr>
              <a:t></a:t>
            </a:r>
            <a:endParaRPr lang="hr-HR" b="1" i="1">
              <a:solidFill>
                <a:srgbClr val="0066CC"/>
              </a:solidFill>
              <a:sym typeface="Symbol" pitchFamily="18" charset="2"/>
            </a:endParaRPr>
          </a:p>
        </p:txBody>
      </p:sp>
      <p:sp>
        <p:nvSpPr>
          <p:cNvPr id="6162" name="Line 9"/>
          <p:cNvSpPr>
            <a:spLocks noChangeShapeType="1"/>
          </p:cNvSpPr>
          <p:nvPr/>
        </p:nvSpPr>
        <p:spPr bwMode="auto">
          <a:xfrm>
            <a:off x="3281363" y="1487488"/>
            <a:ext cx="576262" cy="576262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3" name="Line 10"/>
          <p:cNvSpPr>
            <a:spLocks noChangeShapeType="1"/>
          </p:cNvSpPr>
          <p:nvPr/>
        </p:nvSpPr>
        <p:spPr bwMode="auto">
          <a:xfrm flipV="1">
            <a:off x="3281363" y="1487488"/>
            <a:ext cx="504825" cy="503237"/>
          </a:xfrm>
          <a:prstGeom prst="line">
            <a:avLst/>
          </a:prstGeom>
          <a:noFill/>
          <a:ln w="9525">
            <a:solidFill>
              <a:srgbClr val="F620E2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4" name="Line 11"/>
          <p:cNvSpPr>
            <a:spLocks noChangeShapeType="1"/>
          </p:cNvSpPr>
          <p:nvPr/>
        </p:nvSpPr>
        <p:spPr bwMode="auto">
          <a:xfrm>
            <a:off x="2698750" y="1487488"/>
            <a:ext cx="503238" cy="647700"/>
          </a:xfrm>
          <a:prstGeom prst="line">
            <a:avLst/>
          </a:prstGeom>
          <a:noFill/>
          <a:ln w="9525">
            <a:solidFill>
              <a:srgbClr val="F620E2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5" name="Line 12"/>
          <p:cNvSpPr>
            <a:spLocks noChangeShapeType="1"/>
          </p:cNvSpPr>
          <p:nvPr/>
        </p:nvSpPr>
        <p:spPr bwMode="auto">
          <a:xfrm flipV="1">
            <a:off x="2625725" y="1414463"/>
            <a:ext cx="576263" cy="6477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6" name="Rectangle 13"/>
          <p:cNvSpPr>
            <a:spLocks noChangeArrowheads="1"/>
          </p:cNvSpPr>
          <p:nvPr/>
        </p:nvSpPr>
        <p:spPr bwMode="auto">
          <a:xfrm>
            <a:off x="2057400" y="1271588"/>
            <a:ext cx="3024188" cy="936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6167" name="Rectangle 14"/>
          <p:cNvSpPr>
            <a:spLocks noChangeArrowheads="1"/>
          </p:cNvSpPr>
          <p:nvPr/>
        </p:nvSpPr>
        <p:spPr bwMode="auto">
          <a:xfrm>
            <a:off x="3994150" y="1343025"/>
            <a:ext cx="576263" cy="792163"/>
          </a:xfrm>
          <a:prstGeom prst="rect">
            <a:avLst/>
          </a:prstGeom>
          <a:noFill/>
          <a:ln w="9525">
            <a:solidFill>
              <a:srgbClr val="F620E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6168" name="Rectangle 15"/>
          <p:cNvSpPr>
            <a:spLocks noChangeArrowheads="1"/>
          </p:cNvSpPr>
          <p:nvPr/>
        </p:nvSpPr>
        <p:spPr bwMode="auto">
          <a:xfrm>
            <a:off x="2193925" y="1343025"/>
            <a:ext cx="288925" cy="79216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graphicFrame>
        <p:nvGraphicFramePr>
          <p:cNvPr id="6147" name="Object 16"/>
          <p:cNvGraphicFramePr>
            <a:graphicFrameLocks noChangeAspect="1"/>
          </p:cNvGraphicFramePr>
          <p:nvPr/>
        </p:nvGraphicFramePr>
        <p:xfrm>
          <a:off x="5722938" y="1343025"/>
          <a:ext cx="971550" cy="776288"/>
        </p:xfrm>
        <a:graphic>
          <a:graphicData uri="http://schemas.openxmlformats.org/presentationml/2006/ole">
            <p:oleObj spid="_x0000_s23555" name="Equation" r:id="rId4" imgW="571500" imgH="457200" progId="Equation.3">
              <p:embed/>
            </p:oleObj>
          </a:graphicData>
        </a:graphic>
      </p:graphicFrame>
      <p:graphicFrame>
        <p:nvGraphicFramePr>
          <p:cNvPr id="6148" name="Object 17"/>
          <p:cNvGraphicFramePr>
            <a:graphicFrameLocks noChangeAspect="1"/>
          </p:cNvGraphicFramePr>
          <p:nvPr/>
        </p:nvGraphicFramePr>
        <p:xfrm>
          <a:off x="2987675" y="2420938"/>
          <a:ext cx="1539875" cy="842962"/>
        </p:xfrm>
        <a:graphic>
          <a:graphicData uri="http://schemas.openxmlformats.org/presentationml/2006/ole">
            <p:oleObj spid="_x0000_s23556" name="Equation" r:id="rId5" imgW="901309" imgH="495085" progId="Equation.3">
              <p:embed/>
            </p:oleObj>
          </a:graphicData>
        </a:graphic>
      </p:graphicFrame>
      <p:sp>
        <p:nvSpPr>
          <p:cNvPr id="6169" name="Rectangle 18"/>
          <p:cNvSpPr>
            <a:spLocks noChangeArrowheads="1"/>
          </p:cNvSpPr>
          <p:nvPr/>
        </p:nvSpPr>
        <p:spPr bwMode="auto">
          <a:xfrm>
            <a:off x="4716463" y="263683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/>
              <a:t>ili   </a:t>
            </a:r>
          </a:p>
        </p:txBody>
      </p:sp>
      <p:sp>
        <p:nvSpPr>
          <p:cNvPr id="6170" name="Rectangle 19"/>
          <p:cNvSpPr>
            <a:spLocks noChangeArrowheads="1"/>
          </p:cNvSpPr>
          <p:nvPr/>
        </p:nvSpPr>
        <p:spPr bwMode="auto">
          <a:xfrm>
            <a:off x="5148263" y="263683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rgbClr val="F620E2"/>
                </a:solidFill>
              </a:rPr>
              <a:t>Re</a:t>
            </a:r>
            <a:r>
              <a:rPr lang="hr-HR" i="1" baseline="-25000">
                <a:solidFill>
                  <a:srgbClr val="F620E2"/>
                </a:solidFill>
              </a:rPr>
              <a:t>p</a:t>
            </a:r>
            <a:r>
              <a:rPr lang="hr-HR">
                <a:solidFill>
                  <a:srgbClr val="F620E2"/>
                </a:solidFill>
              </a:rPr>
              <a:t> =</a:t>
            </a:r>
            <a:r>
              <a:rPr lang="hr-HR" i="1">
                <a:solidFill>
                  <a:srgbClr val="F620E2"/>
                </a:solidFill>
              </a:rPr>
              <a:t> Re</a:t>
            </a:r>
            <a:r>
              <a:rPr lang="hr-HR" i="1" baseline="-25000">
                <a:solidFill>
                  <a:srgbClr val="F620E2"/>
                </a:solidFill>
              </a:rPr>
              <a:t>m</a:t>
            </a:r>
            <a:r>
              <a:rPr lang="hr-HR"/>
              <a:t>	 </a:t>
            </a:r>
          </a:p>
        </p:txBody>
      </p:sp>
      <p:graphicFrame>
        <p:nvGraphicFramePr>
          <p:cNvPr id="6149" name="Object 20"/>
          <p:cNvGraphicFramePr>
            <a:graphicFrameLocks noChangeAspect="1"/>
          </p:cNvGraphicFramePr>
          <p:nvPr/>
        </p:nvGraphicFramePr>
        <p:xfrm>
          <a:off x="5867400" y="3213100"/>
          <a:ext cx="1411288" cy="779463"/>
        </p:xfrm>
        <a:graphic>
          <a:graphicData uri="http://schemas.openxmlformats.org/presentationml/2006/ole">
            <p:oleObj spid="_x0000_s23557" name="Equation" r:id="rId6" imgW="825500" imgH="457200" progId="Equation.3">
              <p:embed/>
            </p:oleObj>
          </a:graphicData>
        </a:graphic>
      </p:graphicFrame>
      <p:graphicFrame>
        <p:nvGraphicFramePr>
          <p:cNvPr id="6150" name="Object 21"/>
          <p:cNvGraphicFramePr>
            <a:graphicFrameLocks noChangeAspect="1"/>
          </p:cNvGraphicFramePr>
          <p:nvPr/>
        </p:nvGraphicFramePr>
        <p:xfrm>
          <a:off x="8001000" y="3214688"/>
          <a:ext cx="784225" cy="777875"/>
        </p:xfrm>
        <a:graphic>
          <a:graphicData uri="http://schemas.openxmlformats.org/presentationml/2006/ole">
            <p:oleObj spid="_x0000_s23558" name="Equation" r:id="rId7" imgW="457200" imgH="457200" progId="Equation.3">
              <p:embed/>
            </p:oleObj>
          </a:graphicData>
        </a:graphic>
      </p:graphicFrame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1692275" y="4221163"/>
            <a:ext cx="551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/>
              <a:t>Odabir</a:t>
            </a:r>
            <a:r>
              <a:rPr lang="hr-HR" i="1">
                <a:solidFill>
                  <a:srgbClr val="F620E2"/>
                </a:solidFill>
              </a:rPr>
              <a:t> </a:t>
            </a:r>
            <a:r>
              <a:rPr lang="hr-HR" i="1">
                <a:solidFill>
                  <a:schemeClr val="folHlink"/>
                </a:solidFill>
              </a:rPr>
              <a:t>Froude-ov</a:t>
            </a:r>
            <a:r>
              <a:rPr lang="hr-HR" i="1">
                <a:solidFill>
                  <a:srgbClr val="F620E2"/>
                </a:solidFill>
              </a:rPr>
              <a:t> </a:t>
            </a:r>
            <a:r>
              <a:rPr lang="hr-HR" i="1"/>
              <a:t>ili </a:t>
            </a:r>
            <a:r>
              <a:rPr lang="hr-HR" i="1">
                <a:solidFill>
                  <a:srgbClr val="F620E2"/>
                </a:solidFill>
              </a:rPr>
              <a:t>Reynolds-ov </a:t>
            </a:r>
            <a:r>
              <a:rPr lang="hr-HR" i="1"/>
              <a:t>kriterij sličnosti ???</a:t>
            </a:r>
            <a:endParaRPr lang="hr-HR"/>
          </a:p>
          <a:p>
            <a:pPr algn="l"/>
            <a:endParaRPr lang="hr-HR"/>
          </a:p>
        </p:txBody>
      </p:sp>
      <p:sp>
        <p:nvSpPr>
          <p:cNvPr id="6172" name="Rectangle 27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28698" name="Object 26"/>
          <p:cNvGraphicFramePr>
            <a:graphicFrameLocks noChangeAspect="1"/>
          </p:cNvGraphicFramePr>
          <p:nvPr/>
        </p:nvGraphicFramePr>
        <p:xfrm>
          <a:off x="179388" y="5157788"/>
          <a:ext cx="1968500" cy="752475"/>
        </p:xfrm>
        <a:graphic>
          <a:graphicData uri="http://schemas.openxmlformats.org/presentationml/2006/ole">
            <p:oleObj spid="_x0000_s23559" name="Jednadžba" r:id="rId8" imgW="1167893" imgH="444307" progId="Equation.3">
              <p:embed/>
            </p:oleObj>
          </a:graphicData>
        </a:graphic>
      </p:graphicFrame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28700" name="Object 28"/>
          <p:cNvGraphicFramePr>
            <a:graphicFrameLocks noChangeAspect="1"/>
          </p:cNvGraphicFramePr>
          <p:nvPr/>
        </p:nvGraphicFramePr>
        <p:xfrm>
          <a:off x="179388" y="5805488"/>
          <a:ext cx="2058987" cy="712787"/>
        </p:xfrm>
        <a:graphic>
          <a:graphicData uri="http://schemas.openxmlformats.org/presentationml/2006/ole">
            <p:oleObj spid="_x0000_s23560" name="Equation" r:id="rId9" imgW="1206500" imgH="419100" progId="Equation.3">
              <p:embed/>
            </p:oleObj>
          </a:graphicData>
        </a:graphic>
      </p:graphicFrame>
      <p:sp>
        <p:nvSpPr>
          <p:cNvPr id="6174" name="Rectangle 3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28702" name="Object 30"/>
          <p:cNvGraphicFramePr>
            <a:graphicFrameLocks noChangeAspect="1"/>
          </p:cNvGraphicFramePr>
          <p:nvPr/>
        </p:nvGraphicFramePr>
        <p:xfrm>
          <a:off x="2555875" y="5445125"/>
          <a:ext cx="1863725" cy="712788"/>
        </p:xfrm>
        <a:graphic>
          <a:graphicData uri="http://schemas.openxmlformats.org/presentationml/2006/ole">
            <p:oleObj spid="_x0000_s23561" name="Equation" r:id="rId10" imgW="1091726" imgH="418918" progId="Equation.3">
              <p:embed/>
            </p:oleObj>
          </a:graphicData>
        </a:graphic>
      </p:graphicFrame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4714875" y="4786313"/>
            <a:ext cx="217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chemeClr val="folHlink"/>
                </a:solidFill>
              </a:rPr>
              <a:t>Froude-ova sličnost</a:t>
            </a:r>
            <a:endParaRPr lang="hr-HR"/>
          </a:p>
          <a:p>
            <a:pPr algn="l"/>
            <a:endParaRPr lang="hr-HR"/>
          </a:p>
        </p:txBody>
      </p:sp>
      <p:graphicFrame>
        <p:nvGraphicFramePr>
          <p:cNvPr id="28705" name="Object 33"/>
          <p:cNvGraphicFramePr>
            <a:graphicFrameLocks noChangeAspect="1"/>
          </p:cNvGraphicFramePr>
          <p:nvPr/>
        </p:nvGraphicFramePr>
        <p:xfrm>
          <a:off x="5429250" y="5286375"/>
          <a:ext cx="693738" cy="366713"/>
        </p:xfrm>
        <a:graphic>
          <a:graphicData uri="http://schemas.openxmlformats.org/presentationml/2006/ole">
            <p:oleObj spid="_x0000_s23562" name="Equation" r:id="rId11" imgW="406080" imgH="215640" progId="Equation.3">
              <p:embed/>
            </p:oleObj>
          </a:graphicData>
        </a:graphic>
      </p:graphicFrame>
      <p:graphicFrame>
        <p:nvGraphicFramePr>
          <p:cNvPr id="28707" name="Object 35"/>
          <p:cNvGraphicFramePr>
            <a:graphicFrameLocks noChangeAspect="1"/>
          </p:cNvGraphicFramePr>
          <p:nvPr/>
        </p:nvGraphicFramePr>
        <p:xfrm>
          <a:off x="5357813" y="5786438"/>
          <a:ext cx="1089025" cy="388937"/>
        </p:xfrm>
        <a:graphic>
          <a:graphicData uri="http://schemas.openxmlformats.org/presentationml/2006/ole">
            <p:oleObj spid="_x0000_s23563" name="Equation" r:id="rId12" imgW="634680" imgH="228600" progId="Equation.3">
              <p:embed/>
            </p:oleObj>
          </a:graphicData>
        </a:graphic>
      </p:graphicFrame>
      <p:graphicFrame>
        <p:nvGraphicFramePr>
          <p:cNvPr id="28709" name="Object 37"/>
          <p:cNvGraphicFramePr>
            <a:graphicFrameLocks noChangeAspect="1"/>
          </p:cNvGraphicFramePr>
          <p:nvPr/>
        </p:nvGraphicFramePr>
        <p:xfrm>
          <a:off x="7308850" y="5734050"/>
          <a:ext cx="1169988" cy="431800"/>
        </p:xfrm>
        <a:graphic>
          <a:graphicData uri="http://schemas.openxmlformats.org/presentationml/2006/ole">
            <p:oleObj spid="_x0000_s23564" name="Equation" r:id="rId13" imgW="685800" imgH="253800" progId="Equation.3">
              <p:embed/>
            </p:oleObj>
          </a:graphicData>
        </a:graphic>
      </p:graphicFrame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0" y="4797425"/>
            <a:ext cx="306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/>
              <a:t>PRIMJER: Sila otpora oblika</a:t>
            </a:r>
            <a:endParaRPr lang="hr-HR"/>
          </a:p>
          <a:p>
            <a:pPr algn="l"/>
            <a:endParaRPr lang="hr-HR"/>
          </a:p>
        </p:txBody>
      </p:sp>
      <p:graphicFrame>
        <p:nvGraphicFramePr>
          <p:cNvPr id="28711" name="Object 39"/>
          <p:cNvGraphicFramePr>
            <a:graphicFrameLocks noChangeAspect="1"/>
          </p:cNvGraphicFramePr>
          <p:nvPr/>
        </p:nvGraphicFramePr>
        <p:xfrm>
          <a:off x="5370513" y="6273800"/>
          <a:ext cx="914400" cy="388938"/>
        </p:xfrm>
        <a:graphic>
          <a:graphicData uri="http://schemas.openxmlformats.org/presentationml/2006/ole">
            <p:oleObj spid="_x0000_s23565" name="Equation" r:id="rId14" imgW="5331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4" grpId="0"/>
      <p:bldP spid="28704" grpId="0"/>
      <p:bldP spid="287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4359275"/>
            <a:ext cx="87487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400" dirty="0">
                <a:solidFill>
                  <a:srgbClr val="0066CC"/>
                </a:solidFill>
              </a:rPr>
              <a:t>Sličnost koeficijenta otpora oblika </a:t>
            </a:r>
            <a:r>
              <a:rPr lang="hr-HR" sz="1400" dirty="0" smtClean="0">
                <a:solidFill>
                  <a:srgbClr val="0066CC"/>
                </a:solidFill>
              </a:rPr>
              <a:t>C</a:t>
            </a:r>
            <a:r>
              <a:rPr lang="hr-HR" sz="1400" baseline="-25000" dirty="0" smtClean="0">
                <a:solidFill>
                  <a:srgbClr val="0066CC"/>
                </a:solidFill>
              </a:rPr>
              <a:t>D</a:t>
            </a:r>
            <a:r>
              <a:rPr lang="hr-HR" sz="1400" dirty="0" smtClean="0">
                <a:solidFill>
                  <a:srgbClr val="0066CC"/>
                </a:solidFill>
              </a:rPr>
              <a:t> </a:t>
            </a:r>
            <a:r>
              <a:rPr lang="hr-HR" sz="1400" b="1" dirty="0">
                <a:solidFill>
                  <a:srgbClr val="0066CC"/>
                </a:solidFill>
              </a:rPr>
              <a:t>pri </a:t>
            </a:r>
            <a:r>
              <a:rPr lang="hr-HR" sz="1400" b="1" dirty="0" err="1">
                <a:solidFill>
                  <a:srgbClr val="0066CC"/>
                </a:solidFill>
              </a:rPr>
              <a:t>opstrujavanju</a:t>
            </a:r>
            <a:r>
              <a:rPr lang="hr-HR" sz="1400" b="1" dirty="0">
                <a:solidFill>
                  <a:srgbClr val="0066CC"/>
                </a:solidFill>
              </a:rPr>
              <a:t> valjka sa relativno </a:t>
            </a:r>
            <a:r>
              <a:rPr lang="hr-HR" sz="1400" b="1" i="1" u="sng" dirty="0">
                <a:solidFill>
                  <a:srgbClr val="0066CC"/>
                </a:solidFill>
              </a:rPr>
              <a:t>velikim</a:t>
            </a:r>
            <a:r>
              <a:rPr lang="hr-HR" sz="1400" b="1" dirty="0">
                <a:solidFill>
                  <a:srgbClr val="0066CC"/>
                </a:solidFill>
              </a:rPr>
              <a:t> </a:t>
            </a:r>
            <a:r>
              <a:rPr lang="hr-HR" sz="1400" b="1" dirty="0" err="1">
                <a:solidFill>
                  <a:srgbClr val="0066CC"/>
                </a:solidFill>
              </a:rPr>
              <a:t>Reynols</a:t>
            </a:r>
            <a:r>
              <a:rPr lang="hr-HR" sz="1400" b="1" dirty="0">
                <a:solidFill>
                  <a:srgbClr val="0066CC"/>
                </a:solidFill>
              </a:rPr>
              <a:t>-ovim brojevima u prirodi (</a:t>
            </a:r>
            <a:r>
              <a:rPr lang="hr-HR" sz="1400" b="1" dirty="0" err="1">
                <a:solidFill>
                  <a:srgbClr val="0066CC"/>
                </a:solidFill>
              </a:rPr>
              <a:t>npr</a:t>
            </a:r>
            <a:r>
              <a:rPr lang="hr-HR" sz="1400" b="1" dirty="0">
                <a:solidFill>
                  <a:srgbClr val="0066CC"/>
                </a:solidFill>
              </a:rPr>
              <a:t> Re</a:t>
            </a:r>
            <a:r>
              <a:rPr lang="hr-HR" sz="1400" b="1" baseline="-25000" dirty="0">
                <a:solidFill>
                  <a:srgbClr val="0066CC"/>
                </a:solidFill>
              </a:rPr>
              <a:t>p</a:t>
            </a:r>
            <a:r>
              <a:rPr lang="hr-HR" sz="1400" b="1" dirty="0">
                <a:solidFill>
                  <a:srgbClr val="0066CC"/>
                </a:solidFill>
              </a:rPr>
              <a:t>= 10</a:t>
            </a:r>
            <a:r>
              <a:rPr lang="hr-HR" sz="1400" b="1" baseline="30000" dirty="0">
                <a:solidFill>
                  <a:srgbClr val="0066CC"/>
                </a:solidFill>
              </a:rPr>
              <a:t>5</a:t>
            </a:r>
            <a:r>
              <a:rPr lang="hr-HR" sz="1400" b="1" dirty="0">
                <a:solidFill>
                  <a:srgbClr val="0066CC"/>
                </a:solidFill>
              </a:rPr>
              <a:t>). </a:t>
            </a:r>
          </a:p>
          <a:p>
            <a:pPr algn="l"/>
            <a:endParaRPr lang="hr-HR" sz="1400" dirty="0">
              <a:solidFill>
                <a:srgbClr val="0066CC"/>
              </a:solidFill>
            </a:endParaRPr>
          </a:p>
          <a:p>
            <a:pPr algn="l"/>
            <a:r>
              <a:rPr lang="hr-HR" sz="1400" dirty="0"/>
              <a:t>Koeficijent otpora </a:t>
            </a:r>
            <a:r>
              <a:rPr lang="hr-HR" sz="1400" dirty="0" smtClean="0"/>
              <a:t>C</a:t>
            </a:r>
            <a:r>
              <a:rPr lang="hr-HR" sz="1400" baseline="-25000" dirty="0" smtClean="0"/>
              <a:t>D</a:t>
            </a:r>
            <a:r>
              <a:rPr lang="hr-HR" sz="1400" dirty="0" smtClean="0"/>
              <a:t> </a:t>
            </a:r>
            <a:r>
              <a:rPr lang="hr-HR" sz="1400" dirty="0"/>
              <a:t>nije toliko ovisan o </a:t>
            </a:r>
            <a:r>
              <a:rPr lang="hr-HR" sz="1400" dirty="0" err="1"/>
              <a:t>Re</a:t>
            </a:r>
            <a:r>
              <a:rPr lang="hr-HR" sz="1400" dirty="0"/>
              <a:t> pa se može odabrati i </a:t>
            </a:r>
            <a:r>
              <a:rPr lang="hr-HR" sz="1400" dirty="0" err="1"/>
              <a:t>Froude</a:t>
            </a:r>
            <a:r>
              <a:rPr lang="hr-HR" sz="1400" dirty="0"/>
              <a:t>-</a:t>
            </a:r>
            <a:r>
              <a:rPr lang="hr-HR" sz="1400" dirty="0" err="1"/>
              <a:t>ov</a:t>
            </a:r>
            <a:r>
              <a:rPr lang="hr-HR" sz="1400" dirty="0"/>
              <a:t> kriterij sličnosti do određenog mjerila pri kojem se neće napustiti područje neovisnosti </a:t>
            </a:r>
            <a:r>
              <a:rPr lang="hr-HR" sz="1400" dirty="0" smtClean="0"/>
              <a:t>C</a:t>
            </a:r>
            <a:r>
              <a:rPr lang="hr-HR" sz="1400" baseline="-25000" dirty="0" smtClean="0"/>
              <a:t>D</a:t>
            </a:r>
            <a:r>
              <a:rPr lang="hr-HR" sz="1400" dirty="0" smtClean="0"/>
              <a:t> </a:t>
            </a:r>
            <a:r>
              <a:rPr lang="hr-HR" sz="1400" dirty="0"/>
              <a:t>o </a:t>
            </a:r>
            <a:r>
              <a:rPr lang="hr-HR" sz="1400" dirty="0" err="1"/>
              <a:t>Re</a:t>
            </a:r>
            <a:r>
              <a:rPr lang="hr-HR" sz="1400" dirty="0"/>
              <a:t>. (</a:t>
            </a:r>
            <a:r>
              <a:rPr lang="hr-HR" sz="1400" dirty="0" err="1"/>
              <a:t>Re</a:t>
            </a:r>
            <a:r>
              <a:rPr lang="hr-HR" sz="1400" baseline="-25000" dirty="0" err="1"/>
              <a:t>min</a:t>
            </a:r>
            <a:r>
              <a:rPr lang="hr-HR" sz="1400" dirty="0"/>
              <a:t>=2*10</a:t>
            </a:r>
            <a:r>
              <a:rPr lang="hr-HR" sz="1400" baseline="30000" dirty="0"/>
              <a:t>4</a:t>
            </a:r>
            <a:r>
              <a:rPr lang="hr-HR" sz="1400" dirty="0"/>
              <a:t>).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5695950"/>
            <a:ext cx="94678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400">
                <a:solidFill>
                  <a:srgbClr val="0066CC"/>
                </a:solidFill>
              </a:rPr>
              <a:t>Sličnost otpora </a:t>
            </a:r>
            <a:r>
              <a:rPr lang="hr-HR" sz="1400" b="1">
                <a:solidFill>
                  <a:srgbClr val="0066CC"/>
                </a:solidFill>
              </a:rPr>
              <a:t>pri opstrujavanju oštrobridnih “kratkih” profila</a:t>
            </a:r>
            <a:r>
              <a:rPr lang="hr-HR" sz="1400">
                <a:solidFill>
                  <a:srgbClr val="0066CC"/>
                </a:solidFill>
              </a:rPr>
              <a:t> poput vertikalno postavljene ploče.</a:t>
            </a:r>
          </a:p>
          <a:p>
            <a:pPr algn="l"/>
            <a:endParaRPr lang="hr-HR" sz="1400">
              <a:solidFill>
                <a:srgbClr val="0066CC"/>
              </a:solidFill>
            </a:endParaRPr>
          </a:p>
          <a:p>
            <a:pPr algn="l"/>
            <a:r>
              <a:rPr lang="hr-HR" sz="1400"/>
              <a:t>Širok raspon vrijednosti Re</a:t>
            </a:r>
            <a:r>
              <a:rPr lang="hr-HR" sz="1400" baseline="-25000"/>
              <a:t>p</a:t>
            </a:r>
            <a:r>
              <a:rPr lang="hr-HR" sz="1400"/>
              <a:t> u kojem C</a:t>
            </a:r>
            <a:r>
              <a:rPr lang="hr-HR" sz="1400" baseline="-25000"/>
              <a:t>D</a:t>
            </a:r>
            <a:r>
              <a:rPr lang="hr-HR" sz="1400"/>
              <a:t> ostaje konstantan zbog odvajanja graničnog sloja na oštrom rubu profila,  moguć je odabir relativno velikih mjerila duljina za model kao i odabir Froude-ove sličnosti (nužan ukoliko se modeliraju otpori na uronjene stupove mostova  na kojima se formira i stojni val).</a:t>
            </a:r>
          </a:p>
        </p:txBody>
      </p:sp>
      <p:pic>
        <p:nvPicPr>
          <p:cNvPr id="12302" name="Picture 14" descr="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674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3" name="Line 15"/>
          <p:cNvSpPr>
            <a:spLocks noChangeShapeType="1"/>
          </p:cNvSpPr>
          <p:nvPr/>
        </p:nvSpPr>
        <p:spPr bwMode="auto">
          <a:xfrm flipH="1" flipV="1">
            <a:off x="1042988" y="765175"/>
            <a:ext cx="4968875" cy="287338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2195513" y="1484313"/>
            <a:ext cx="2089150" cy="2881312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H="1" flipV="1">
            <a:off x="3779838" y="1268413"/>
            <a:ext cx="504825" cy="4465637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  <p:bldP spid="12297" grpId="1"/>
      <p:bldP spid="12298" grpId="0"/>
      <p:bldP spid="12303" grpId="0" animBg="1"/>
      <p:bldP spid="12303" grpId="1" animBg="1"/>
      <p:bldP spid="12304" grpId="0" animBg="1"/>
      <p:bldP spid="12304" grpId="1" animBg="1"/>
      <p:bldP spid="123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127750"/>
            <a:ext cx="6772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/>
              <a:t>Fizikalni model razdjelne građevine sa preljevom “U” oblika na GOK-u Zagreb </a:t>
            </a:r>
          </a:p>
          <a:p>
            <a:pPr algn="l"/>
            <a:r>
              <a:rPr lang="hr-HR" sz="1400" b="1"/>
              <a:t>(izvedenog prema Froude-ovom kriteriju sličnosti, GFZ-2003) </a:t>
            </a:r>
          </a:p>
          <a:p>
            <a:pPr algn="l"/>
            <a:endParaRPr lang="hr-HR" sz="1400" b="1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219700" y="6276975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600" b="1">
                <a:solidFill>
                  <a:srgbClr val="FF3300"/>
                </a:solidFill>
              </a:rPr>
              <a:t>L</a:t>
            </a:r>
            <a:r>
              <a:rPr lang="hr-HR" sz="1600" b="1" baseline="-25000">
                <a:solidFill>
                  <a:srgbClr val="FF3300"/>
                </a:solidFill>
              </a:rPr>
              <a:t>r </a:t>
            </a:r>
            <a:r>
              <a:rPr lang="hr-HR" sz="1600" b="1">
                <a:solidFill>
                  <a:srgbClr val="FF3300"/>
                </a:solidFill>
              </a:rPr>
              <a:t>=16,7</a:t>
            </a:r>
            <a:endParaRPr lang="hr-HR" sz="1600" b="1" baseline="-25000">
              <a:solidFill>
                <a:srgbClr val="FF3300"/>
              </a:solidFill>
            </a:endParaRPr>
          </a:p>
          <a:p>
            <a:pPr algn="l"/>
            <a:endParaRPr lang="hr-HR" sz="1600" b="1">
              <a:solidFill>
                <a:srgbClr val="FF3300"/>
              </a:solidFill>
            </a:endParaRPr>
          </a:p>
        </p:txBody>
      </p:sp>
      <p:pic>
        <p:nvPicPr>
          <p:cNvPr id="10244" name="Picture 4" descr="P4110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5513" y="0"/>
            <a:ext cx="44084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P4110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7175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6084888" y="3068638"/>
            <a:ext cx="20875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2987675" y="4651375"/>
            <a:ext cx="360363" cy="36195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 rot="-5400000">
            <a:off x="6169025" y="1471613"/>
            <a:ext cx="178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>
                <a:solidFill>
                  <a:srgbClr val="FF3300"/>
                </a:solidFill>
              </a:rPr>
              <a:t>PRELJEVNI KANAL</a:t>
            </a:r>
          </a:p>
          <a:p>
            <a:pPr algn="l"/>
            <a:endParaRPr lang="hr-HR" sz="1400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0" y="5013325"/>
            <a:ext cx="1489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>
                <a:solidFill>
                  <a:srgbClr val="0066CC"/>
                </a:solidFill>
              </a:rPr>
              <a:t>PRELJEVNI ZID</a:t>
            </a:r>
          </a:p>
          <a:p>
            <a:pPr algn="l"/>
            <a:endParaRPr lang="hr-HR" sz="1400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159625" y="1196975"/>
            <a:ext cx="20415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EAF422"/>
                </a:solidFill>
              </a:rPr>
              <a:t>KANAL ODVODA NA  </a:t>
            </a:r>
          </a:p>
          <a:p>
            <a:pPr algn="l"/>
            <a:r>
              <a:rPr lang="hr-HR" sz="1400" b="1">
                <a:solidFill>
                  <a:srgbClr val="EAF422"/>
                </a:solidFill>
              </a:rPr>
              <a:t>UREĐAJ ZA </a:t>
            </a:r>
          </a:p>
          <a:p>
            <a:pPr algn="l"/>
            <a:r>
              <a:rPr lang="hr-HR" sz="1400" b="1">
                <a:solidFill>
                  <a:srgbClr val="EAF422"/>
                </a:solidFill>
              </a:rPr>
              <a:t>PROČIŠĆAVANJE</a:t>
            </a:r>
          </a:p>
          <a:p>
            <a:pPr algn="l"/>
            <a:endParaRPr lang="hr-HR" sz="1400">
              <a:solidFill>
                <a:srgbClr val="EAF422"/>
              </a:solidFill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7019925" y="476250"/>
            <a:ext cx="1635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EAF422"/>
                </a:solidFill>
              </a:rPr>
              <a:t>NIZVODNI UTOK </a:t>
            </a:r>
          </a:p>
          <a:p>
            <a:pPr algn="l"/>
            <a:r>
              <a:rPr lang="hr-HR" sz="1400" b="1">
                <a:solidFill>
                  <a:srgbClr val="EAF422"/>
                </a:solidFill>
              </a:rPr>
              <a:t>“BLIZNEC”</a:t>
            </a:r>
          </a:p>
          <a:p>
            <a:pPr algn="l"/>
            <a:endParaRPr lang="hr-HR" sz="1400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6516688" y="765175"/>
            <a:ext cx="576262" cy="360363"/>
          </a:xfrm>
          <a:prstGeom prst="line">
            <a:avLst/>
          </a:prstGeom>
          <a:noFill/>
          <a:ln w="9525">
            <a:solidFill>
              <a:srgbClr val="EAF42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7885113" y="1916113"/>
            <a:ext cx="0" cy="360362"/>
          </a:xfrm>
          <a:prstGeom prst="line">
            <a:avLst/>
          </a:prstGeom>
          <a:noFill/>
          <a:ln w="9525">
            <a:solidFill>
              <a:srgbClr val="EAF42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4859338" y="3429000"/>
            <a:ext cx="13684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400" b="1"/>
              <a:t>VANJSKI ZID RAZDJELNE GRAĐEVINE</a:t>
            </a:r>
          </a:p>
          <a:p>
            <a:pPr algn="l"/>
            <a:endParaRPr lang="hr-HR" sz="1400"/>
          </a:p>
        </p:txBody>
      </p:sp>
      <p:pic>
        <p:nvPicPr>
          <p:cNvPr id="10255" name="Picture 15" descr="P4180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638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0" y="5445125"/>
            <a:ext cx="1508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0066CC"/>
                </a:solidFill>
              </a:rPr>
              <a:t>PRELJEVNI ZID</a:t>
            </a:r>
          </a:p>
          <a:p>
            <a:pPr algn="l"/>
            <a:endParaRPr lang="hr-HR" sz="1400" b="1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 flipV="1">
            <a:off x="827088" y="4868863"/>
            <a:ext cx="720725" cy="576262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 flipV="1">
            <a:off x="827088" y="1196975"/>
            <a:ext cx="792162" cy="424815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5364163" y="3141663"/>
            <a:ext cx="6477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 flipV="1">
            <a:off x="2843213" y="2060575"/>
            <a:ext cx="20161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5013325"/>
            <a:ext cx="4070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/>
              <a:t>Fizikalni model širenja poplavnog vala uslijed </a:t>
            </a:r>
          </a:p>
          <a:p>
            <a:pPr algn="l"/>
            <a:r>
              <a:rPr lang="hr-HR" sz="1400" b="1"/>
              <a:t>Nepotpunog loma brane (izvedenog prema </a:t>
            </a:r>
          </a:p>
          <a:p>
            <a:pPr algn="l"/>
            <a:r>
              <a:rPr lang="hr-HR" sz="1400" b="1"/>
              <a:t>Froude-ovom kriteriju sličnosti, GFZ-1998)</a:t>
            </a:r>
            <a:r>
              <a:rPr lang="hr-HR" sz="1400"/>
              <a:t> </a:t>
            </a:r>
          </a:p>
          <a:p>
            <a:pPr algn="l"/>
            <a:endParaRPr lang="hr-HR" sz="140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47813" y="836613"/>
            <a:ext cx="1203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0066CC"/>
                </a:solidFill>
              </a:rPr>
              <a:t>PREGRADA</a:t>
            </a:r>
          </a:p>
          <a:p>
            <a:pPr algn="l"/>
            <a:endParaRPr lang="hr-HR" sz="140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195513" y="1989138"/>
            <a:ext cx="1171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EAF422"/>
                </a:solidFill>
              </a:rPr>
              <a:t>NIZVODNO </a:t>
            </a:r>
          </a:p>
          <a:p>
            <a:pPr algn="l"/>
            <a:r>
              <a:rPr lang="hr-HR" sz="1400" b="1">
                <a:solidFill>
                  <a:srgbClr val="EAF422"/>
                </a:solidFill>
              </a:rPr>
              <a:t>KORITO</a:t>
            </a:r>
          </a:p>
          <a:p>
            <a:pPr algn="l"/>
            <a:endParaRPr lang="hr-HR" sz="140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11413" y="0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400" b="1"/>
              <a:t>AKUMULACIJA</a:t>
            </a:r>
          </a:p>
          <a:p>
            <a:pPr algn="l"/>
            <a:endParaRPr lang="hr-HR" sz="1400"/>
          </a:p>
        </p:txBody>
      </p:sp>
      <p:pic>
        <p:nvPicPr>
          <p:cNvPr id="11270" name="Picture 6" descr="preljev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163" y="0"/>
            <a:ext cx="4922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3851275" y="188913"/>
            <a:ext cx="331311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3348038" y="2349500"/>
            <a:ext cx="3167062" cy="3241675"/>
          </a:xfrm>
          <a:prstGeom prst="line">
            <a:avLst/>
          </a:prstGeom>
          <a:noFill/>
          <a:ln w="9525">
            <a:solidFill>
              <a:srgbClr val="EAF42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843213" y="981075"/>
            <a:ext cx="4249737" cy="1152525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362108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/>
              <a:t>Fizikalni model ulazne građevine na </a:t>
            </a:r>
          </a:p>
          <a:p>
            <a:pPr algn="l"/>
            <a:r>
              <a:rPr lang="hr-HR" sz="1400" b="1"/>
              <a:t>retencijama grada Zagreba </a:t>
            </a:r>
          </a:p>
          <a:p>
            <a:pPr algn="l"/>
            <a:r>
              <a:rPr lang="hr-HR" sz="1400" b="1"/>
              <a:t>(izvedenog prema Froude-ovom kriteriju </a:t>
            </a:r>
          </a:p>
          <a:p>
            <a:pPr algn="l"/>
            <a:r>
              <a:rPr lang="hr-HR" sz="1400" b="1"/>
              <a:t>sličnosti, GFZ-2001) </a:t>
            </a:r>
          </a:p>
          <a:p>
            <a:pPr algn="l"/>
            <a:endParaRPr lang="hr-HR" sz="1400" b="1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763713" y="620713"/>
            <a:ext cx="688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600" b="1">
                <a:solidFill>
                  <a:srgbClr val="FF3300"/>
                </a:solidFill>
              </a:rPr>
              <a:t>L</a:t>
            </a:r>
            <a:r>
              <a:rPr lang="hr-HR" sz="1600" b="1" baseline="-25000">
                <a:solidFill>
                  <a:srgbClr val="FF3300"/>
                </a:solidFill>
              </a:rPr>
              <a:t>r </a:t>
            </a:r>
            <a:r>
              <a:rPr lang="hr-HR" sz="1600" b="1">
                <a:solidFill>
                  <a:srgbClr val="FF3300"/>
                </a:solidFill>
              </a:rPr>
              <a:t>= 5</a:t>
            </a:r>
            <a:endParaRPr lang="hr-HR" sz="1600" b="1" baseline="-25000">
              <a:solidFill>
                <a:srgbClr val="FF3300"/>
              </a:solidFill>
            </a:endParaRPr>
          </a:p>
          <a:p>
            <a:pPr algn="l"/>
            <a:endParaRPr lang="hr-HR" sz="1600" b="1">
              <a:solidFill>
                <a:srgbClr val="FF3300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411413" y="1052513"/>
            <a:ext cx="151288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r-HR" sz="1400" b="1">
                <a:solidFill>
                  <a:srgbClr val="FF3300"/>
                </a:solidFill>
              </a:rPr>
              <a:t>FINA REŠETKA I ULAZ U TEMELJNI ISPUST</a:t>
            </a:r>
          </a:p>
          <a:p>
            <a:pPr algn="l"/>
            <a:endParaRPr lang="hr-HR" sz="1400"/>
          </a:p>
        </p:txBody>
      </p:sp>
      <p:pic>
        <p:nvPicPr>
          <p:cNvPr id="12293" name="Picture 5" descr="S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0"/>
            <a:ext cx="48958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lika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390900"/>
            <a:ext cx="482441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411413" y="1989138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 b="1">
                <a:solidFill>
                  <a:srgbClr val="EAF422"/>
                </a:solidFill>
              </a:rPr>
              <a:t>TALOŽNICA</a:t>
            </a:r>
          </a:p>
          <a:p>
            <a:pPr algn="l"/>
            <a:endParaRPr lang="hr-HR" sz="1400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3563938" y="1916113"/>
            <a:ext cx="1655762" cy="217487"/>
          </a:xfrm>
          <a:prstGeom prst="line">
            <a:avLst/>
          </a:prstGeom>
          <a:noFill/>
          <a:ln w="9525">
            <a:solidFill>
              <a:srgbClr val="EAF42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979613" y="2636838"/>
            <a:ext cx="1698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400">
                <a:solidFill>
                  <a:srgbClr val="0066CC"/>
                </a:solidFill>
              </a:rPr>
              <a:t>GRUBA REŠETKA</a:t>
            </a:r>
          </a:p>
          <a:p>
            <a:pPr algn="l"/>
            <a:endParaRPr lang="hr-HR" sz="1400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3492500" y="1484313"/>
            <a:ext cx="1150938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3563938" y="2492375"/>
            <a:ext cx="3241675" cy="360363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reljev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6113" y="-227013"/>
            <a:ext cx="104378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ELJ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82550"/>
            <a:ext cx="9906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reljev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28613"/>
            <a:ext cx="82089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reljev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321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preljev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213" y="533400"/>
            <a:ext cx="43957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4" descr="P52610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Fizikalni, numerički i hibridni modeli</a:t>
            </a:r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Fizikalni modeli </a:t>
            </a:r>
            <a:r>
              <a:rPr lang="hr-HR" sz="2400" dirty="0" err="1" smtClean="0"/>
              <a:t>uveliko</a:t>
            </a:r>
            <a:r>
              <a:rPr lang="hr-HR" sz="2400" dirty="0" smtClean="0"/>
              <a:t> mogu poslužiti i za edukacijske svrhe na način da se razvija fizikalna intuicija pojedinca i osjećaj za rigoroznost znanstvene metodologije koja gubi preglednost u kontekstu vrlo složenih problema u prirodnim procesima. </a:t>
            </a:r>
          </a:p>
          <a:p>
            <a:endParaRPr lang="hr-HR" sz="1200" dirty="0" smtClean="0"/>
          </a:p>
          <a:p>
            <a:r>
              <a:rPr lang="hr-HR" sz="2400" dirty="0" smtClean="0"/>
              <a:t>Važnost istraživanja na fizikalnim modelima putem eksperimenata mora biti prosuđivana u odnosu na druge istraživačke modele i alate poput teoretskih analiza, numeričkih modela ili istraživanja u naravi.</a:t>
            </a:r>
          </a:p>
          <a:p>
            <a:endParaRPr lang="hr-HR" sz="1200" dirty="0" smtClean="0"/>
          </a:p>
          <a:p>
            <a:r>
              <a:rPr lang="hr-HR" sz="2400" dirty="0" smtClean="0"/>
              <a:t>Upravo fizikalni modeli trebaju još cjelovitije «opskrbiti» numeričke modele s procesnim informacijama te educirati inženjere i istraživače u procesima koje žele razumjeti.</a:t>
            </a:r>
          </a:p>
          <a:p>
            <a:endParaRPr lang="hr-HR" sz="1200" dirty="0" smtClean="0"/>
          </a:p>
          <a:p>
            <a:r>
              <a:rPr lang="hr-HR" sz="2400" dirty="0" smtClean="0"/>
              <a:t>Naša sposobnost opisivanja procesa u prirodi počiva na opažanjima i eksperimentima a zbog čega kvaliteta i točnost bilo koje prognoze vezane uz prirodni proces i utjecaj ljudskih zahvata u prirodu rezultira s </a:t>
            </a:r>
            <a:r>
              <a:rPr lang="hr-HR" sz="2400" dirty="0" err="1" smtClean="0"/>
              <a:t>unaprijeđenjem</a:t>
            </a:r>
            <a:r>
              <a:rPr lang="hr-HR" sz="2400" dirty="0" smtClean="0"/>
              <a:t> prirodne znanosti.</a:t>
            </a:r>
          </a:p>
          <a:p>
            <a:endParaRPr lang="hr-HR" sz="24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P22196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P3280111_n_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Picture 7" descr="PA160050_n_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5513"/>
            <a:ext cx="4500563" cy="3375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9" descr="PB290040_n_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500438"/>
            <a:ext cx="4427537" cy="3321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Sustav za prikupljanje podataka i upravljanje se može definirati kao elektronski instrument ili grupa međusobno povezanih elektronskih hardverskih komponenti, namijenjenih za mjerenje i </a:t>
            </a:r>
            <a:r>
              <a:rPr lang="hr-HR" sz="2400" dirty="0" err="1" smtClean="0"/>
              <a:t>kvantizaciju</a:t>
            </a:r>
            <a:r>
              <a:rPr lang="hr-HR" sz="2400" dirty="0" smtClean="0"/>
              <a:t> analognih signala i prihvaćanje digitalnih, u cilju digitalne analize ili obrade i poduzimanje povratno-upravljačkih akcija.</a:t>
            </a:r>
          </a:p>
          <a:p>
            <a:endParaRPr lang="hr-HR" sz="2400" dirty="0" smtClean="0"/>
          </a:p>
        </p:txBody>
      </p:sp>
      <p:pic>
        <p:nvPicPr>
          <p:cNvPr id="8" name="Picture 7" descr="C:\DOCUME~1\GORANG~1\LOCALS~1\Temp\scl3.PNG"/>
          <p:cNvPicPr/>
          <p:nvPr/>
        </p:nvPicPr>
        <p:blipFill>
          <a:blip r:embed="rId2" cstate="print"/>
          <a:srcRect l="3140" t="2373" r="7273" b="3729"/>
          <a:stretch>
            <a:fillRect/>
          </a:stretch>
        </p:blipFill>
        <p:spPr bwMode="auto">
          <a:xfrm>
            <a:off x="571472" y="2500306"/>
            <a:ext cx="7786742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Svrha pretvaranja izmjerenih fizikalnih veličina iz </a:t>
            </a:r>
            <a:r>
              <a:rPr lang="hr-HR" sz="2400" dirty="0" err="1" smtClean="0"/>
              <a:t>datih</a:t>
            </a:r>
            <a:r>
              <a:rPr lang="hr-HR" sz="2400" dirty="0" smtClean="0"/>
              <a:t> fizičkih uvjeta je dobivanje vrijednosti koje se mogu interpretirati na računalu. Sustavi za prikupljanje podataka pretvaraju fizikalne veličine u digitalne vrijednosti podobne za daljnju obradu.</a:t>
            </a:r>
          </a:p>
          <a:p>
            <a:endParaRPr lang="hr-HR" sz="1200" dirty="0" smtClean="0"/>
          </a:p>
          <a:p>
            <a:r>
              <a:rPr lang="hr-HR" sz="2400" dirty="0" smtClean="0"/>
              <a:t>Akronim za ove sustave su DAS ili DAQ </a:t>
            </a:r>
            <a:r>
              <a:rPr lang="hr-HR" sz="2400" i="1" dirty="0" smtClean="0"/>
              <a:t>(Data </a:t>
            </a:r>
            <a:r>
              <a:rPr lang="hr-HR" sz="2400" i="1" dirty="0" err="1" smtClean="0"/>
              <a:t>Acquisition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System</a:t>
            </a:r>
            <a:r>
              <a:rPr lang="hr-HR" sz="2400" i="1" dirty="0" smtClean="0"/>
              <a:t>)</a:t>
            </a:r>
            <a:r>
              <a:rPr lang="hr-HR" sz="2400" dirty="0" smtClean="0"/>
              <a:t>, a komponente sustava su: </a:t>
            </a:r>
          </a:p>
          <a:p>
            <a:endParaRPr lang="hr-HR" sz="2400" b="1" dirty="0" smtClean="0"/>
          </a:p>
          <a:p>
            <a:pPr marL="457200" indent="-457200">
              <a:buAutoNum type="arabicPeriod"/>
            </a:pPr>
            <a:r>
              <a:rPr lang="hr-HR" sz="2400" b="1" dirty="0" smtClean="0"/>
              <a:t>senzori</a:t>
            </a:r>
          </a:p>
          <a:p>
            <a:pPr marL="457200" indent="-457200">
              <a:buAutoNum type="arabicPeriod"/>
            </a:pPr>
            <a:r>
              <a:rPr lang="hr-HR" sz="2400" b="1" dirty="0" smtClean="0"/>
              <a:t>elementi za </a:t>
            </a:r>
            <a:r>
              <a:rPr lang="hr-HR" sz="2400" b="1" dirty="0" err="1" smtClean="0"/>
              <a:t>kondicioniranje</a:t>
            </a:r>
            <a:r>
              <a:rPr lang="hr-HR" sz="2400" b="1" dirty="0" smtClean="0"/>
              <a:t> signala (</a:t>
            </a:r>
            <a:r>
              <a:rPr lang="hr-HR" sz="2400" b="1" dirty="0" err="1" smtClean="0"/>
              <a:t>predobradu</a:t>
            </a:r>
            <a:r>
              <a:rPr lang="hr-HR" sz="2400" b="1" dirty="0" smtClean="0"/>
              <a:t>)  </a:t>
            </a:r>
          </a:p>
          <a:p>
            <a:pPr marL="457200" indent="-457200">
              <a:buAutoNum type="arabicPeriod"/>
            </a:pPr>
            <a:r>
              <a:rPr lang="hr-HR" sz="2400" b="1" dirty="0" smtClean="0"/>
              <a:t>elementi za obradu signala </a:t>
            </a:r>
          </a:p>
          <a:p>
            <a:pPr marL="457200" indent="-457200">
              <a:buAutoNum type="arabicPeriod"/>
            </a:pPr>
            <a:r>
              <a:rPr lang="hr-HR" sz="2400" b="1" dirty="0" smtClean="0"/>
              <a:t>računalo i softver</a:t>
            </a:r>
            <a:r>
              <a:rPr lang="hr-HR" sz="2400" dirty="0" smtClean="0"/>
              <a:t> 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Senzor</a:t>
            </a:r>
            <a:r>
              <a:rPr lang="hr-HR" sz="2400" b="1" dirty="0" smtClean="0"/>
              <a:t> </a:t>
            </a:r>
            <a:r>
              <a:rPr lang="hr-HR" sz="2400" dirty="0" smtClean="0"/>
              <a:t>pretvara jednu fizikalnu veličinu (obično vrijednost u prirodi) u drugu (obično električni signal koji je prilagođen daljnjoj obradi. </a:t>
            </a:r>
          </a:p>
          <a:p>
            <a:endParaRPr lang="hr-HR" sz="2400" dirty="0" smtClean="0"/>
          </a:p>
          <a:p>
            <a:r>
              <a:rPr lang="hr-HR" sz="2400" dirty="0" smtClean="0"/>
              <a:t>Postoji šest energetskih domena između kojih se događaju ove pretvorbe (kemijski, mehanički, magnetni, radijacijski, termički i električki), a konverzija se obavlja prema električnoj domeni jer su električni signali najpogodniji za modifikaciju (lako se mjere, prenose i obrađuju).</a:t>
            </a:r>
          </a:p>
          <a:p>
            <a:endParaRPr lang="hr-HR" sz="2400" dirty="0" smtClean="0"/>
          </a:p>
          <a:p>
            <a:r>
              <a:rPr lang="hr-HR" sz="2400" dirty="0" smtClean="0"/>
              <a:t>Senzor je uređaj koji prima i reagira na signal, te je vrlo bitna njegova osjetljivost koja pokazuje kako se izlazni podatak mijenja u odnosu na promjenu mjerne veličine. </a:t>
            </a:r>
            <a:r>
              <a:rPr lang="hr-HR" sz="2400" dirty="0" err="1" smtClean="0"/>
              <a:t>Npr</a:t>
            </a:r>
            <a:r>
              <a:rPr lang="hr-HR" sz="2400" dirty="0" smtClean="0"/>
              <a:t>. ako se živa u termometru za promjenu temperature od 1°C pokrene 1 cm, osjetljivost je 1 cm/1°C. Senzori koji mjere vrlo male promjene moraju biti vrlo visoke osjetljivosti.</a:t>
            </a:r>
          </a:p>
          <a:p>
            <a:endParaRPr lang="hr-HR" sz="2400" dirty="0" smtClean="0"/>
          </a:p>
          <a:p>
            <a:r>
              <a:rPr lang="hr-HR" sz="2400" dirty="0" smtClean="0"/>
              <a:t>Prema vrsti izlaznog signala senzori se dijele na analogne i digitalne.</a:t>
            </a:r>
          </a:p>
          <a:p>
            <a:endParaRPr lang="hr-HR" sz="12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Elementi za </a:t>
            </a:r>
            <a:r>
              <a:rPr lang="hr-HR" sz="2400" b="1" dirty="0" err="1" smtClean="0"/>
              <a:t>kondicioniranje</a:t>
            </a:r>
            <a:r>
              <a:rPr lang="hr-HR" sz="2400" b="1" dirty="0" smtClean="0"/>
              <a:t> (</a:t>
            </a:r>
            <a:r>
              <a:rPr lang="hr-HR" sz="2400" b="1" dirty="0" err="1" smtClean="0"/>
              <a:t>predobradu</a:t>
            </a:r>
            <a:r>
              <a:rPr lang="hr-HR" sz="2400" b="1" dirty="0" smtClean="0"/>
              <a:t>) signala </a:t>
            </a:r>
            <a:r>
              <a:rPr lang="hr-HR" sz="2400" dirty="0" smtClean="0"/>
              <a:t>pretvaraju izlazni signal senzora u oblik prikladan za daljnju obradu (jednosmjeran napon, jednosmjernu struju ili frekvenciju).</a:t>
            </a:r>
          </a:p>
          <a:p>
            <a:endParaRPr lang="hr-HR" sz="2400" dirty="0" smtClean="0"/>
          </a:p>
          <a:p>
            <a:r>
              <a:rPr lang="hr-HR" sz="2400" dirty="0" smtClean="0"/>
              <a:t>Signal na izlazu senzora pokazuje mnoge neželjene osobine kao što su </a:t>
            </a:r>
            <a:r>
              <a:rPr lang="hr-HR" sz="2400" i="1" dirty="0" smtClean="0"/>
              <a:t>ofset, </a:t>
            </a:r>
            <a:r>
              <a:rPr lang="hr-HR" sz="2400" i="1" dirty="0" err="1" smtClean="0"/>
              <a:t>drift</a:t>
            </a:r>
            <a:r>
              <a:rPr lang="hr-HR" sz="2400" dirty="0" smtClean="0"/>
              <a:t>, </a:t>
            </a:r>
            <a:r>
              <a:rPr lang="hr-HR" sz="2400" i="1" dirty="0" smtClean="0"/>
              <a:t>nelinearnost </a:t>
            </a:r>
            <a:r>
              <a:rPr lang="hr-HR" sz="2400" dirty="0" smtClean="0"/>
              <a:t>i dr. Stoga je potrebno primijeniti analognu ili digitalnu obradu signala kako bi se u što većoj mjeri umanjile nesavršenosti senzora.</a:t>
            </a:r>
          </a:p>
          <a:p>
            <a:endParaRPr lang="hr-HR" sz="2400" dirty="0" smtClean="0"/>
          </a:p>
          <a:p>
            <a:r>
              <a:rPr lang="hr-HR" sz="2400" dirty="0" smtClean="0"/>
              <a:t>Prije nego što se prijeđe na konverziju i digitalnu obradu signala, potrebno je izvršiti pojačanje signala u cilju osiguravanja većeg dinamičkog opsega i rezolucije i većeg odnosa signal/šum. </a:t>
            </a:r>
          </a:p>
          <a:p>
            <a:endParaRPr lang="hr-HR" sz="2400" dirty="0" smtClean="0"/>
          </a:p>
          <a:p>
            <a:r>
              <a:rPr lang="hr-HR" sz="2400" dirty="0" smtClean="0"/>
              <a:t>Nakon pojačanja signala iz senzora do potrebne razine, može se prijeći na konverziju signala iz analognog u digitalni oblik. Dalja obrada i prijenos signala obavljaju se u digitalnoj formi.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Elementi za obradu signala </a:t>
            </a:r>
            <a:r>
              <a:rPr lang="hr-HR" sz="2400" dirty="0" smtClean="0"/>
              <a:t>služe da se izlaz iz elementa za </a:t>
            </a:r>
            <a:r>
              <a:rPr lang="hr-HR" sz="2400" dirty="0" err="1" smtClean="0"/>
              <a:t>predobradu</a:t>
            </a:r>
            <a:r>
              <a:rPr lang="hr-HR" sz="2400" dirty="0" smtClean="0"/>
              <a:t> </a:t>
            </a:r>
            <a:r>
              <a:rPr lang="hr-HR" sz="2400" dirty="0" err="1" smtClean="0"/>
              <a:t>pretvari</a:t>
            </a:r>
            <a:r>
              <a:rPr lang="hr-HR" sz="2400" dirty="0" smtClean="0"/>
              <a:t> u oblik pogodan za prikaz i daljnje korištenje.</a:t>
            </a:r>
          </a:p>
          <a:p>
            <a:endParaRPr lang="hr-HR" sz="1200" dirty="0" smtClean="0"/>
          </a:p>
          <a:p>
            <a:r>
              <a:rPr lang="hr-HR" sz="2400" dirty="0" smtClean="0"/>
              <a:t>Najčešći primjer su analogno-digitalni pretvarači (A/D </a:t>
            </a:r>
            <a:r>
              <a:rPr lang="hr-HR" sz="2400" dirty="0" err="1" smtClean="0"/>
              <a:t>konverteri</a:t>
            </a:r>
            <a:r>
              <a:rPr lang="hr-HR" sz="2400" dirty="0" smtClean="0"/>
              <a:t>), koji </a:t>
            </a:r>
            <a:r>
              <a:rPr lang="hr-HR" sz="2400" dirty="0" err="1" smtClean="0"/>
              <a:t>predobrađene</a:t>
            </a:r>
            <a:r>
              <a:rPr lang="hr-HR" sz="2400" dirty="0" smtClean="0"/>
              <a:t> senzorske signale pretvaraju u digitalne vrijednosti kako bi računalo moglo obrađivati te signale. </a:t>
            </a:r>
          </a:p>
          <a:p>
            <a:endParaRPr lang="hr-HR" sz="1200" dirty="0" smtClean="0"/>
          </a:p>
          <a:p>
            <a:r>
              <a:rPr lang="hr-HR" sz="2400" dirty="0" smtClean="0"/>
              <a:t>Digitalno-analogni (D/A) pretvarač potreban je da bi se digitalni podaci iz računala - binarni brojevi pretvorili u analogne signale, odnosno u napon ili struju. Ovo je nužno jer su izvršni organi uglavnom upravljani analognim veličinama.</a:t>
            </a:r>
          </a:p>
          <a:p>
            <a:endParaRPr lang="hr-HR" sz="1200" dirty="0" smtClean="0"/>
          </a:p>
          <a:p>
            <a:r>
              <a:rPr lang="hr-HR" sz="2400" dirty="0" smtClean="0"/>
              <a:t>Pretvorba analogne veličine u digitalnu (i obratno) je diskontinuirani proces. Proces pretvorbe sastoji se u tome da se ulaznoj veličini koja se nalazi u nekom određenom naponskom intervalu pridruži određeni broj </a:t>
            </a:r>
            <a:r>
              <a:rPr lang="hr-HR" sz="2400" i="1" dirty="0" smtClean="0"/>
              <a:t>n</a:t>
            </a:r>
            <a:r>
              <a:rPr lang="hr-HR" sz="2400" dirty="0" smtClean="0"/>
              <a:t>. U idealnom slučaju naponski su intervali (ili koraci) jednake širine i ponekad se nazivaju kanalima. Jedna je od osnovnih karakteristika A/D i D/A pretvorbe je broj koraka, odnosno kanala, koji određuju rezoluciju.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Sustava za prikupljanje podataka i upravljanje procesima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Računalo </a:t>
            </a:r>
            <a:r>
              <a:rPr lang="hr-HR" sz="2400" dirty="0" smtClean="0"/>
              <a:t>- osigurava procesor, sistemski sat, sabirnice za prijenos podataka, memoriju i memorijski prostor za pohranu podataka.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Mjerenja postaju sve složenija što se fizikalne veličine koje se mjere brže mijenjaju. Kod mjerenja hidrotehničkih veličina se ponekad postavlja i pitanje remećenja toka uslijed ugradnje mjerne opreme u tok fluida.</a:t>
            </a:r>
          </a:p>
          <a:p>
            <a:endParaRPr lang="hr-HR" sz="2400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00105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Mjerna pogreška </a:t>
            </a:r>
            <a:r>
              <a:rPr lang="hr-HR" sz="2400" dirty="0" smtClean="0"/>
              <a:t>se definira kao razlika između individualnog rezultata i točne vrijednosti mjernog rezultata. </a:t>
            </a:r>
          </a:p>
          <a:p>
            <a:endParaRPr lang="hr-HR" sz="2400" dirty="0" smtClean="0"/>
          </a:p>
          <a:p>
            <a:r>
              <a:rPr lang="hr-HR" sz="2400" b="1" i="1" dirty="0" smtClean="0"/>
              <a:t>Mjerna nesigurnost </a:t>
            </a:r>
            <a:r>
              <a:rPr lang="hr-HR" sz="2400" dirty="0" smtClean="0"/>
              <a:t>se izražava kao interval za konkretni postupak mjerenja, pa se ne može koristiti za ispravak mjernog rezultata. </a:t>
            </a:r>
          </a:p>
          <a:p>
            <a:endParaRPr lang="hr-HR" sz="2400" dirty="0" smtClean="0"/>
          </a:p>
          <a:p>
            <a:r>
              <a:rPr lang="hr-HR" sz="2400" dirty="0" smtClean="0"/>
              <a:t>Stoga je </a:t>
            </a:r>
            <a:r>
              <a:rPr lang="hr-HR" sz="2400" i="1" dirty="0" smtClean="0"/>
              <a:t>mjerna pogreška</a:t>
            </a:r>
            <a:r>
              <a:rPr lang="hr-HR" sz="2400" dirty="0" smtClean="0"/>
              <a:t> vezana uz </a:t>
            </a:r>
            <a:r>
              <a:rPr lang="hr-HR" sz="2400" i="1" u="sng" dirty="0" smtClean="0"/>
              <a:t>točnost</a:t>
            </a:r>
            <a:r>
              <a:rPr lang="hr-HR" sz="2400" dirty="0" smtClean="0"/>
              <a:t> mjerenja, a </a:t>
            </a:r>
            <a:r>
              <a:rPr lang="hr-HR" sz="2400" i="1" dirty="0" smtClean="0"/>
              <a:t>mjerna nesigurnost</a:t>
            </a:r>
            <a:r>
              <a:rPr lang="hr-HR" sz="2400" dirty="0" smtClean="0"/>
              <a:t> uz </a:t>
            </a:r>
            <a:r>
              <a:rPr lang="hr-HR" sz="2400" i="1" u="sng" dirty="0" smtClean="0"/>
              <a:t>preciznost</a:t>
            </a:r>
            <a:r>
              <a:rPr lang="hr-HR" sz="2400" dirty="0" smtClean="0"/>
              <a:t> postupka mjerenja.</a:t>
            </a:r>
          </a:p>
          <a:p>
            <a:endParaRPr lang="hr-HR" sz="2400" dirty="0" smtClean="0"/>
          </a:p>
          <a:p>
            <a:r>
              <a:rPr lang="hr-HR" sz="2400" dirty="0" smtClean="0"/>
              <a:t>Mjerna pogreška može biti: </a:t>
            </a:r>
          </a:p>
          <a:p>
            <a:r>
              <a:rPr lang="hr-HR" sz="2400" i="1" dirty="0" smtClean="0"/>
              <a:t>a) </a:t>
            </a:r>
            <a:r>
              <a:rPr lang="hr-HR" sz="2400" b="1" i="1" dirty="0" smtClean="0"/>
              <a:t>slučajna</a:t>
            </a:r>
            <a:r>
              <a:rPr lang="hr-HR" sz="2400" b="1" dirty="0" smtClean="0"/>
              <a:t> </a:t>
            </a:r>
            <a:r>
              <a:rPr lang="hr-HR" sz="2400" dirty="0" smtClean="0"/>
              <a:t>(posljedica nepredviđenih varijacija i ne može se ukloniti ali se može reducirati - izračun srednje vrijednosti, mjeritelj nema utjecaj)</a:t>
            </a:r>
          </a:p>
          <a:p>
            <a:r>
              <a:rPr lang="hr-HR" sz="2400" i="1" dirty="0" smtClean="0"/>
              <a:t>b) </a:t>
            </a:r>
            <a:r>
              <a:rPr lang="hr-HR" sz="2400" b="1" i="1" dirty="0" smtClean="0"/>
              <a:t>sustavna</a:t>
            </a:r>
            <a:r>
              <a:rPr lang="hr-HR" sz="2400" i="1" dirty="0" smtClean="0"/>
              <a:t> </a:t>
            </a:r>
            <a:r>
              <a:rPr lang="hr-HR" sz="2400" dirty="0" smtClean="0"/>
              <a:t>(posljedica nesavršenosti instrumenta i može se otkloniti)</a:t>
            </a:r>
          </a:p>
          <a:p>
            <a:r>
              <a:rPr lang="hr-HR" sz="2400" i="1" dirty="0" smtClean="0"/>
              <a:t>c) </a:t>
            </a:r>
            <a:r>
              <a:rPr lang="hr-HR" sz="2400" b="1" i="1" dirty="0" smtClean="0"/>
              <a:t>gruba</a:t>
            </a:r>
            <a:r>
              <a:rPr lang="hr-HR" sz="2400" dirty="0" smtClean="0"/>
              <a:t> (rezultat ljudske pogreške ili kvara instrumenta, ne ulazi u proračun mjerne nesigurnosti).</a:t>
            </a:r>
            <a:endParaRPr lang="hr-HR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Točnost</a:t>
            </a:r>
            <a:r>
              <a:rPr lang="hr-HR" sz="2400" dirty="0" smtClean="0"/>
              <a:t> je mjera </a:t>
            </a:r>
            <a:r>
              <a:rPr lang="hr-HR" sz="2400" i="1" dirty="0" smtClean="0"/>
              <a:t>sustavne pogreške</a:t>
            </a:r>
            <a:r>
              <a:rPr lang="hr-HR" sz="2400" dirty="0" smtClean="0"/>
              <a:t>, </a:t>
            </a:r>
            <a:r>
              <a:rPr lang="hr-HR" sz="2400" dirty="0" err="1" smtClean="0"/>
              <a:t>tj</a:t>
            </a:r>
            <a:r>
              <a:rPr lang="hr-HR" sz="2400" dirty="0" smtClean="0"/>
              <a:t>. razlika između srednje vrijednosti većeg broja opetovanih mjerenja i stvarne (certificirane-referentne) vrijednosti.</a:t>
            </a:r>
          </a:p>
          <a:p>
            <a:endParaRPr lang="hr-HR" sz="2400" b="1" dirty="0" smtClean="0"/>
          </a:p>
          <a:p>
            <a:r>
              <a:rPr lang="hr-HR" sz="2400" b="1" dirty="0" smtClean="0"/>
              <a:t>Preciznost</a:t>
            </a:r>
            <a:r>
              <a:rPr lang="hr-HR" sz="2400" dirty="0" smtClean="0"/>
              <a:t> je mjera </a:t>
            </a:r>
            <a:r>
              <a:rPr lang="hr-HR" sz="2400" i="1" dirty="0" smtClean="0"/>
              <a:t>slučajne pogreške </a:t>
            </a:r>
            <a:r>
              <a:rPr lang="hr-HR" sz="2400" dirty="0" smtClean="0"/>
              <a:t>i izražava se kao standardno odstupanje raspona rezultata mjerenja od srednje vrijednosti.</a:t>
            </a:r>
          </a:p>
          <a:p>
            <a:endParaRPr lang="hr-HR" sz="2400" dirty="0" smtClean="0"/>
          </a:p>
          <a:p>
            <a:r>
              <a:rPr lang="hr-HR" sz="2400" b="1" dirty="0" smtClean="0"/>
              <a:t>Ukupna mjerna nesigurnost </a:t>
            </a:r>
            <a:r>
              <a:rPr lang="hr-HR" sz="2400" dirty="0" smtClean="0"/>
              <a:t>predstavljena je kao suma mjerne nesigurnosti uzimanja uzorka, mjerne nesigurnosti pripreme uzorka i mjerne nesigurnosti ispitivanja uzorka.</a:t>
            </a:r>
          </a:p>
          <a:p>
            <a:endParaRPr lang="hr-HR" sz="2400" dirty="0" smtClean="0"/>
          </a:p>
          <a:p>
            <a:r>
              <a:rPr lang="hr-HR" sz="2400" dirty="0" smtClean="0"/>
              <a:t>Izračunom </a:t>
            </a:r>
            <a:r>
              <a:rPr lang="hr-HR" sz="2400" b="1" dirty="0" smtClean="0"/>
              <a:t>mjerne nesigurnosti </a:t>
            </a:r>
            <a:r>
              <a:rPr lang="hr-HR" sz="2400" dirty="0" smtClean="0"/>
              <a:t>definira se interval i razina povjerenja da se rezultat nalazi unutar definiranog intervala. Izračun mjerne nesigurnosti uključuje: </a:t>
            </a:r>
          </a:p>
          <a:p>
            <a:r>
              <a:rPr lang="hr-HR" sz="2400" dirty="0" smtClean="0"/>
              <a:t>a) definiranje izvora mjerne nesigurnosti</a:t>
            </a:r>
          </a:p>
          <a:p>
            <a:r>
              <a:rPr lang="hr-HR" sz="2400" dirty="0" smtClean="0"/>
              <a:t>b) procjenu mjerne nesigurnosti za svaki od definiranih izvora </a:t>
            </a:r>
          </a:p>
          <a:p>
            <a:r>
              <a:rPr lang="hr-HR" sz="2400" dirty="0" smtClean="0"/>
              <a:t>c) izračun kombinirane mjerne nesigurnosti svih izvora </a:t>
            </a:r>
          </a:p>
          <a:p>
            <a:r>
              <a:rPr lang="hr-HR" sz="2400" dirty="0" smtClean="0"/>
              <a:t> </a:t>
            </a:r>
          </a:p>
          <a:p>
            <a:r>
              <a:rPr lang="hr-HR" sz="2400" dirty="0" smtClean="0"/>
              <a:t>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Fizikalni, numerički i hibridni modeli</a:t>
            </a:r>
            <a:endParaRPr lang="hr-HR" sz="2800" b="1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7158" y="1214422"/>
          <a:ext cx="8286808" cy="49906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09904"/>
                <a:gridCol w="6476904"/>
              </a:tblGrid>
              <a:tr h="1595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Mjerenje u naravi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premalo korištena prije i nakon egzekucije inženjerskih zahvata, pogotovo za analizu dugoročnih procesa (morfologije) ; konzistentnost programskog </a:t>
                      </a:r>
                      <a:r>
                        <a:rPr lang="hr-HR" sz="1400" dirty="0" err="1"/>
                        <a:t>monitoringa</a:t>
                      </a:r>
                      <a:r>
                        <a:rPr lang="hr-HR" sz="1400" dirty="0"/>
                        <a:t> teško održivog u duljem periodu ; varijacija pristupa analizi i tumačenju rezultata mjerenja ; koncentriranje na pojedine uslužne institucije ; korisničko uvjerenje da su informacije iz prirode dovoljne za generalizaciju svih zaključaka, potreba za poboljšanjem tehničkih mogućnosti mjernih instrumenata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Mjerenja u laboratorijima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stalna potreba za modernizacijom infrastrukture i instrumenata ; potreba dijeljenja većih infrastrukturnih blokova na više korisnika ; slabo kontrolirana ekspanzija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Hidraulički fizikalni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uglavnom korišteni za komercijalne svrhe ; potrebna dodatna laboratorijska istraživanja za skaliranje, procjenu točnosti i pouzdanosti te konačnu interpretaciju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Analitički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manje ekspertni i korišteni od numeričkih modela ali vrlo bitni za daljnji razvoj numeričkih modela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Analiza ponašanja sustava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specijalističko područje samo nekoliko instituta ; nepostojanje «kritične mase» korisnika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Analiza neizvjesnosti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tek u povojima i za sada na vrlo niskoj razvojnoj razini ; neprihvaćenost u sadašnjem znanstvenom okruženju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  <a:tr h="531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Numerički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brzi razvoj na širokoj fronti problema ali metodološki vrlo ranjiv zbog nedostatka konkretne provjere ; upitno znanja korisnika i nezadovoljavajući pristup procjeni neizvjesnosti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47" marR="6494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Izvori </a:t>
            </a:r>
            <a:r>
              <a:rPr lang="hr-HR" sz="2400" b="1" dirty="0" smtClean="0"/>
              <a:t>mjerne nesigurnosti </a:t>
            </a:r>
            <a:r>
              <a:rPr lang="hr-HR" sz="2400" dirty="0" smtClean="0"/>
              <a:t>mogu biti mjerni instrumenti, sam predmet mjerenja, odabrana metoda mjerenja, uvjeti okoline u kojoj se vrši mjerenje, osobe koje vrše mjerenje i drugo. </a:t>
            </a:r>
          </a:p>
          <a:p>
            <a:endParaRPr lang="hr-HR" sz="2400" dirty="0" smtClean="0"/>
          </a:p>
          <a:p>
            <a:r>
              <a:rPr lang="hr-HR" sz="2400" dirty="0" smtClean="0"/>
              <a:t>Za određivanje mjerne nesigurnosti izvora koriste se dvije metode: </a:t>
            </a:r>
          </a:p>
          <a:p>
            <a:pPr marL="457200" indent="-457200">
              <a:buAutoNum type="alphaLcParenR"/>
            </a:pPr>
            <a:r>
              <a:rPr lang="hr-HR" sz="2400" dirty="0" smtClean="0"/>
              <a:t>metoda procjene mjerne nesigurnosti tipa A </a:t>
            </a:r>
          </a:p>
          <a:p>
            <a:pPr marL="457200" indent="-457200">
              <a:buAutoNum type="alphaLcParenR"/>
            </a:pPr>
            <a:r>
              <a:rPr lang="hr-HR" sz="2400" dirty="0" smtClean="0"/>
              <a:t>metoda procjene mjerne nesigurnosti tipa B. </a:t>
            </a:r>
          </a:p>
          <a:p>
            <a:pPr marL="457200" indent="-457200"/>
            <a:endParaRPr lang="hr-HR" sz="2400" dirty="0" smtClean="0"/>
          </a:p>
          <a:p>
            <a:pPr marL="457200" indent="-457200"/>
            <a:r>
              <a:rPr lang="hr-HR" sz="2400" dirty="0" smtClean="0"/>
              <a:t>Nakon izvršenih procjena mjerne nesigurnosti svi podaci se svode na istu</a:t>
            </a:r>
          </a:p>
          <a:p>
            <a:pPr marL="457200" indent="-457200"/>
            <a:r>
              <a:rPr lang="hr-HR" sz="2400" dirty="0" smtClean="0"/>
              <a:t>razinu pouzdanosti odnosno na standardnu nesigurnost mjerenja, te se</a:t>
            </a:r>
          </a:p>
          <a:p>
            <a:pPr marL="457200" indent="-457200"/>
            <a:r>
              <a:rPr lang="hr-HR" sz="2400" dirty="0" smtClean="0"/>
              <a:t>proračunava kombinirana (složena) mjerna nesigurnost.</a:t>
            </a:r>
          </a:p>
          <a:p>
            <a:pPr marL="457200" indent="-457200"/>
            <a:endParaRPr lang="hr-HR" sz="2400" dirty="0" smtClean="0"/>
          </a:p>
          <a:p>
            <a:r>
              <a:rPr lang="hr-HR" sz="2400" dirty="0" smtClean="0"/>
              <a:t>Izvori nesigurnosti rezultata za neku metodu mjerenja može </a:t>
            </a:r>
            <a:r>
              <a:rPr lang="hr-HR" sz="2400" dirty="0" err="1" smtClean="0"/>
              <a:t>npr</a:t>
            </a:r>
            <a:r>
              <a:rPr lang="hr-HR" sz="2400" dirty="0" smtClean="0"/>
              <a:t>. biti:</a:t>
            </a:r>
          </a:p>
          <a:p>
            <a:pPr marL="457200" lvl="0" indent="-457200">
              <a:buAutoNum type="alphaLcParenR"/>
            </a:pPr>
            <a:r>
              <a:rPr lang="hr-HR" sz="2400" dirty="0" smtClean="0"/>
              <a:t>točnost (tip A)</a:t>
            </a:r>
          </a:p>
          <a:p>
            <a:pPr marL="457200" lvl="0" indent="-457200">
              <a:buAutoNum type="alphaLcParenR"/>
            </a:pPr>
            <a:r>
              <a:rPr lang="hr-HR" sz="2400" dirty="0" smtClean="0"/>
              <a:t>preciznost - mjerna ponovljivost (tip A)</a:t>
            </a:r>
          </a:p>
          <a:p>
            <a:pPr marL="457200" lvl="0" indent="-457200">
              <a:buAutoNum type="alphaLcParenR"/>
            </a:pPr>
            <a:r>
              <a:rPr lang="hr-HR" sz="2400" dirty="0" smtClean="0"/>
              <a:t>preciznost - </a:t>
            </a:r>
            <a:r>
              <a:rPr lang="hr-HR" sz="2400" dirty="0" err="1" smtClean="0"/>
              <a:t>intermedijarna</a:t>
            </a:r>
            <a:r>
              <a:rPr lang="hr-HR" sz="2400" dirty="0" smtClean="0"/>
              <a:t> </a:t>
            </a:r>
            <a:r>
              <a:rPr lang="hr-HR" sz="2400" dirty="0" smtClean="0"/>
              <a:t>preciznost (tip A)</a:t>
            </a:r>
          </a:p>
          <a:p>
            <a:pPr marL="457200" lvl="0" indent="-457200">
              <a:buAutoNum type="alphaLcParenR"/>
            </a:pPr>
            <a:r>
              <a:rPr lang="hr-HR" sz="2400" dirty="0" smtClean="0"/>
              <a:t>netočne vrijednosti certificiranih-referentnih uzoraka (tip B)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Mjernu nesigurnost </a:t>
            </a:r>
            <a:r>
              <a:rPr lang="hr-HR" sz="2400" b="1" i="1" u="sng" dirty="0" smtClean="0"/>
              <a:t>točnosti</a:t>
            </a:r>
            <a:r>
              <a:rPr lang="hr-HR" sz="2400" dirty="0" smtClean="0"/>
              <a:t> (tip A) računamo prema sljedećoj formuli: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gdje je: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A</a:t>
            </a:r>
            <a:r>
              <a:rPr lang="hr-HR" sz="2400" i="1" baseline="-25000" dirty="0" smtClean="0"/>
              <a:t>-T</a:t>
            </a:r>
            <a:r>
              <a:rPr lang="hr-HR" sz="2400" dirty="0" smtClean="0"/>
              <a:t> vrijednost mjerne nesigurnosti za točnost (tip A), </a:t>
            </a:r>
            <a:r>
              <a:rPr lang="hr-HR" sz="2400" i="1" dirty="0" smtClean="0"/>
              <a:t>n</a:t>
            </a:r>
            <a:r>
              <a:rPr lang="hr-HR" sz="2400" dirty="0" smtClean="0"/>
              <a:t> broj ponovljenih mjerenja, </a:t>
            </a:r>
            <a:r>
              <a:rPr lang="hr-HR" sz="2400" i="1" dirty="0" err="1" smtClean="0"/>
              <a:t>x</a:t>
            </a:r>
            <a:r>
              <a:rPr lang="hr-HR" sz="2400" i="1" baseline="-25000" dirty="0" err="1" smtClean="0"/>
              <a:t>i</a:t>
            </a:r>
            <a:r>
              <a:rPr lang="hr-HR" sz="2400" dirty="0" smtClean="0"/>
              <a:t> vrijednost rezultata pojedinog mjerenja, </a:t>
            </a:r>
            <a:r>
              <a:rPr lang="hr-HR" sz="2400" i="1" dirty="0" err="1" smtClean="0"/>
              <a:t>x</a:t>
            </a:r>
            <a:r>
              <a:rPr lang="hr-HR" sz="2400" i="1" baseline="-25000" dirty="0" err="1" smtClean="0"/>
              <a:t>m</a:t>
            </a:r>
            <a:r>
              <a:rPr lang="hr-HR" sz="2400" dirty="0" smtClean="0"/>
              <a:t> srednja vrijednost za </a:t>
            </a:r>
            <a:r>
              <a:rPr lang="hr-HR" sz="2400" i="1" dirty="0" smtClean="0"/>
              <a:t>n</a:t>
            </a:r>
            <a:r>
              <a:rPr lang="hr-HR" sz="2400" dirty="0" smtClean="0"/>
              <a:t> ponovljenih mjerenja, </a:t>
            </a:r>
            <a:r>
              <a:rPr lang="hr-HR" sz="2400" i="1" dirty="0" smtClean="0"/>
              <a:t>s</a:t>
            </a:r>
            <a:r>
              <a:rPr lang="hr-HR" sz="2400" dirty="0" smtClean="0"/>
              <a:t> standardna devijacija za rezultate </a:t>
            </a:r>
            <a:r>
              <a:rPr lang="hr-HR" sz="2400" i="1" dirty="0" smtClean="0"/>
              <a:t>n</a:t>
            </a:r>
            <a:r>
              <a:rPr lang="hr-HR" sz="2400" dirty="0" smtClean="0"/>
              <a:t> ponovljenih mjerenja.</a:t>
            </a:r>
          </a:p>
          <a:p>
            <a:endParaRPr lang="hr-HR" sz="1200" dirty="0" smtClean="0"/>
          </a:p>
          <a:p>
            <a:r>
              <a:rPr lang="hr-HR" sz="2400" dirty="0" smtClean="0"/>
              <a:t>Mjerna nesigurnost </a:t>
            </a:r>
            <a:r>
              <a:rPr lang="hr-HR" sz="2400" b="1" i="1" u="sng" dirty="0" smtClean="0"/>
              <a:t>preciznosti - mjerne ponovljivosti</a:t>
            </a:r>
            <a:r>
              <a:rPr lang="hr-HR" sz="2400" dirty="0" smtClean="0"/>
              <a:t> (tip A), izražena simbolom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A</a:t>
            </a:r>
            <a:r>
              <a:rPr lang="hr-HR" sz="2400" i="1" baseline="-25000" dirty="0" smtClean="0"/>
              <a:t>-MP</a:t>
            </a:r>
            <a:r>
              <a:rPr lang="hr-HR" sz="2400" dirty="0" smtClean="0"/>
              <a:t>, te  mjerna nesigurnost </a:t>
            </a:r>
            <a:r>
              <a:rPr lang="hr-HR" sz="2400" b="1" i="1" u="sng" dirty="0" smtClean="0"/>
              <a:t>preciznosti - </a:t>
            </a:r>
            <a:r>
              <a:rPr lang="hr-HR" sz="2400" b="1" i="1" u="sng" dirty="0" err="1" smtClean="0"/>
              <a:t>inretmedijarne</a:t>
            </a:r>
            <a:r>
              <a:rPr lang="hr-HR" sz="2400" b="1" i="1" u="sng" dirty="0" smtClean="0"/>
              <a:t> </a:t>
            </a:r>
            <a:r>
              <a:rPr lang="hr-HR" sz="2400" b="1" i="1" u="sng" dirty="0" err="1" smtClean="0"/>
              <a:t>preciznosti</a:t>
            </a:r>
            <a:r>
              <a:rPr lang="hr-HR" sz="2400" dirty="0" smtClean="0"/>
              <a:t> (tip A), izražena simbolom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A</a:t>
            </a:r>
            <a:r>
              <a:rPr lang="hr-HR" sz="2400" i="1" baseline="-25000" dirty="0" smtClean="0"/>
              <a:t>-IP</a:t>
            </a:r>
            <a:r>
              <a:rPr lang="hr-HR" sz="2400" dirty="0" smtClean="0"/>
              <a:t>,</a:t>
            </a:r>
            <a:r>
              <a:rPr lang="hr-HR" sz="2400" i="1" baseline="-25000" dirty="0" smtClean="0"/>
              <a:t> </a:t>
            </a:r>
            <a:r>
              <a:rPr lang="hr-HR" sz="2400" dirty="0" smtClean="0"/>
              <a:t>prezentirane su pripadnim standardnim devijacijama za </a:t>
            </a:r>
            <a:r>
              <a:rPr lang="hr-HR" sz="2400" i="1" dirty="0" smtClean="0"/>
              <a:t>n</a:t>
            </a:r>
            <a:r>
              <a:rPr lang="hr-HR" sz="2400" dirty="0" smtClean="0"/>
              <a:t> ponovljenih mjerenja prema formulama (2) i (3):</a:t>
            </a:r>
          </a:p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1142984"/>
            <a:ext cx="8096000" cy="997333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5857892"/>
            <a:ext cx="8030278" cy="1000108"/>
          </a:xfrm>
          <a:prstGeom prst="rect">
            <a:avLst/>
          </a:prstGeom>
          <a:noFill/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Procjene </a:t>
            </a:r>
            <a:r>
              <a:rPr lang="hr-HR" sz="2400" b="1" dirty="0" smtClean="0"/>
              <a:t>mjerne nesigurnosti tipa B </a:t>
            </a:r>
            <a:r>
              <a:rPr lang="hr-HR" sz="2400" dirty="0" smtClean="0"/>
              <a:t>su bazirane na informacijama dobivenim iz vanjskih </a:t>
            </a:r>
            <a:r>
              <a:rPr lang="hr-HR" sz="2400" dirty="0" err="1" smtClean="0"/>
              <a:t>umjernica</a:t>
            </a:r>
            <a:r>
              <a:rPr lang="hr-HR" sz="2400" dirty="0" smtClean="0"/>
              <a:t> i proizvođačkih specifikacija o referentnom materijalu. </a:t>
            </a:r>
          </a:p>
          <a:p>
            <a:endParaRPr lang="hr-HR" sz="2400" dirty="0" smtClean="0"/>
          </a:p>
          <a:p>
            <a:r>
              <a:rPr lang="hr-HR" sz="2400" dirty="0" smtClean="0"/>
              <a:t>Ukoliko mjernu nesigurnost uzimamo iz vanjskih </a:t>
            </a:r>
            <a:r>
              <a:rPr lang="hr-HR" sz="2400" dirty="0" err="1" smtClean="0"/>
              <a:t>umjernica</a:t>
            </a:r>
            <a:r>
              <a:rPr lang="hr-HR" sz="2400" dirty="0" smtClean="0"/>
              <a:t>, moramo je podijeliti sa faktorom pokrivanja koji iznosi </a:t>
            </a:r>
            <a:r>
              <a:rPr lang="hr-HR" sz="2400" i="1" dirty="0" smtClean="0"/>
              <a:t>k</a:t>
            </a:r>
            <a:r>
              <a:rPr lang="hr-HR" sz="2400" dirty="0" smtClean="0"/>
              <a:t> = 2, budući da je u </a:t>
            </a:r>
            <a:r>
              <a:rPr lang="hr-HR" sz="2400" dirty="0" err="1" smtClean="0"/>
              <a:t>umjernicama</a:t>
            </a:r>
            <a:r>
              <a:rPr lang="hr-HR" sz="2400" dirty="0" smtClean="0"/>
              <a:t> izražena kao proširena nesigurnost. </a:t>
            </a:r>
          </a:p>
          <a:p>
            <a:endParaRPr lang="hr-HR" sz="2400" dirty="0" smtClean="0"/>
          </a:p>
          <a:p>
            <a:r>
              <a:rPr lang="hr-HR" sz="2400" dirty="0" smtClean="0"/>
              <a:t>Poznat nam je samo interval nesigurnosti u kojem će vjerojatno biti točna vrijednost (pravokutna razdioba). Standardna nesigurnost metodom procjene tipa B (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B</a:t>
            </a:r>
            <a:r>
              <a:rPr lang="hr-HR" sz="2400" dirty="0" smtClean="0"/>
              <a:t>) računa se na način da se polu-interval proširene nesigurnosti (dobiven iz vanjske </a:t>
            </a:r>
            <a:r>
              <a:rPr lang="hr-HR" sz="2400" dirty="0" err="1" smtClean="0"/>
              <a:t>umjernice</a:t>
            </a:r>
            <a:r>
              <a:rPr lang="hr-HR" sz="2400" dirty="0" smtClean="0"/>
              <a:t>) ili deklarirana maksimalna greška mjernog instrumenta ±</a:t>
            </a:r>
            <a:r>
              <a:rPr lang="hr-HR" sz="2400" i="1" dirty="0" smtClean="0"/>
              <a:t>a </a:t>
            </a:r>
            <a:r>
              <a:rPr lang="hr-HR" sz="2400" dirty="0" smtClean="0"/>
              <a:t>podijeli sa vrijednosti </a:t>
            </a:r>
            <a:r>
              <a:rPr lang="hr-HR" sz="2400" dirty="0" err="1" smtClean="0"/>
              <a:t>sqrt</a:t>
            </a:r>
            <a:r>
              <a:rPr lang="hr-HR" sz="2400" dirty="0" smtClean="0"/>
              <a:t>(3). </a:t>
            </a:r>
          </a:p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Mjerna pogreška i mjerna nesigurnost</a:t>
            </a:r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Za navedene izvore-sastavnice mjerne nesigurnosti sada računamo kombiniranu mjernu nesigurnost. Sve sastavnice nesigurnosti trebaju se svesti na istu mjernu jedinicu. </a:t>
            </a:r>
          </a:p>
          <a:p>
            <a:endParaRPr lang="hr-HR" sz="2400" dirty="0" smtClean="0"/>
          </a:p>
          <a:p>
            <a:r>
              <a:rPr lang="hr-HR" sz="2400" b="1" dirty="0" smtClean="0"/>
              <a:t>Kombinirana standardna mjerna nesigurnost </a:t>
            </a:r>
            <a:r>
              <a:rPr lang="hr-HR" sz="2400" b="1" i="1" dirty="0" err="1" smtClean="0"/>
              <a:t>u</a:t>
            </a:r>
            <a:r>
              <a:rPr lang="hr-HR" sz="2400" b="1" i="1" baseline="-25000" dirty="0" err="1" smtClean="0"/>
              <a:t>C</a:t>
            </a:r>
            <a:r>
              <a:rPr lang="hr-HR" sz="2400" b="1" dirty="0" smtClean="0"/>
              <a:t> </a:t>
            </a:r>
            <a:r>
              <a:rPr lang="hr-HR" sz="2400" dirty="0" smtClean="0"/>
              <a:t>računa se kao korijen iz sume kvadrata nesigurnosti pojedinih sastavnica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A</a:t>
            </a:r>
            <a:r>
              <a:rPr lang="hr-HR" sz="2400" dirty="0" smtClean="0"/>
              <a:t> i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B</a:t>
            </a:r>
            <a:r>
              <a:rPr lang="hr-HR" sz="2400" i="1" baseline="-25000" dirty="0" smtClean="0"/>
              <a:t> </a:t>
            </a:r>
            <a:r>
              <a:rPr lang="hr-HR" sz="2400" dirty="0" smtClean="0"/>
              <a:t> (jednadžba 4):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r>
              <a:rPr lang="hr-HR" sz="2400" b="1" dirty="0" smtClean="0"/>
              <a:t>Proširenu mjernu nesigurnost </a:t>
            </a:r>
            <a:r>
              <a:rPr lang="hr-HR" sz="2400" b="1" i="1" dirty="0" smtClean="0"/>
              <a:t>U</a:t>
            </a:r>
            <a:r>
              <a:rPr lang="hr-HR" sz="2400" b="1" dirty="0" smtClean="0"/>
              <a:t> </a:t>
            </a:r>
            <a:r>
              <a:rPr lang="hr-HR" sz="2400" dirty="0" smtClean="0"/>
              <a:t>izračunavamo tako da se kombinirana mjerna nesigurnost </a:t>
            </a:r>
            <a:r>
              <a:rPr lang="hr-HR" sz="2400" i="1" dirty="0" err="1" smtClean="0"/>
              <a:t>u</a:t>
            </a:r>
            <a:r>
              <a:rPr lang="hr-HR" sz="2400" i="1" baseline="-25000" dirty="0" err="1" smtClean="0"/>
              <a:t>C</a:t>
            </a:r>
            <a:r>
              <a:rPr lang="hr-HR" sz="2400" dirty="0" smtClean="0"/>
              <a:t> pomnoži sa faktorom prekrivanja </a:t>
            </a:r>
            <a:r>
              <a:rPr lang="hr-HR" sz="2400" i="1" dirty="0" smtClean="0"/>
              <a:t>k</a:t>
            </a:r>
            <a:r>
              <a:rPr lang="hr-HR" sz="2400" dirty="0" smtClean="0"/>
              <a:t>.</a:t>
            </a:r>
            <a:r>
              <a:rPr lang="hr-HR" sz="2400" baseline="-25000" dirty="0" smtClean="0"/>
              <a:t> </a:t>
            </a:r>
            <a:r>
              <a:rPr lang="hr-HR" sz="2400" dirty="0" smtClean="0"/>
              <a:t>Uzimanje </a:t>
            </a:r>
            <a:r>
              <a:rPr lang="hr-HR" sz="2400" i="1" dirty="0" smtClean="0"/>
              <a:t>k=2 </a:t>
            </a:r>
            <a:r>
              <a:rPr lang="hr-HR" sz="2400" dirty="0" smtClean="0"/>
              <a:t>daje interval koji ima razinu povjerenja od približno 95 %.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071810"/>
            <a:ext cx="8074762" cy="560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- Mjerenje pomoću </a:t>
            </a:r>
            <a:r>
              <a:rPr lang="hr-HR" sz="2800" b="1" u="sng" dirty="0" err="1" smtClean="0"/>
              <a:t>prigušnica</a:t>
            </a:r>
            <a:endParaRPr lang="hr-HR" sz="2800" b="1" u="sng" dirty="0" smtClean="0"/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33795" name="Picture 5" descr="predipl-orif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5000660" cy="32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-1016" y="548681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Standardni zaslon</a:t>
            </a:r>
          </a:p>
          <a:p>
            <a:endParaRPr lang="hr-HR" sz="2400" dirty="0" smtClean="0"/>
          </a:p>
        </p:txBody>
      </p:sp>
      <p:pic>
        <p:nvPicPr>
          <p:cNvPr id="12" name="Picture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872" y="1500174"/>
            <a:ext cx="398912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15008" y="571480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Venturimetar</a:t>
            </a:r>
            <a:endParaRPr lang="hr-HR" sz="2400" b="1" i="1" dirty="0" smtClean="0"/>
          </a:p>
        </p:txBody>
      </p:sp>
      <p:pic>
        <p:nvPicPr>
          <p:cNvPr id="14" name="Picture 46"/>
          <p:cNvPicPr>
            <a:picLocks noChangeAspect="1" noChangeArrowheads="1"/>
          </p:cNvPicPr>
          <p:nvPr/>
        </p:nvPicPr>
        <p:blipFill>
          <a:blip r:embed="rId4" cstate="print"/>
          <a:srcRect b="14674"/>
          <a:stretch>
            <a:fillRect/>
          </a:stretch>
        </p:blipFill>
        <p:spPr bwMode="auto">
          <a:xfrm>
            <a:off x="142844" y="4590553"/>
            <a:ext cx="4000528" cy="22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4214818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Sapnica</a:t>
            </a:r>
          </a:p>
        </p:txBody>
      </p:sp>
      <p:pic>
        <p:nvPicPr>
          <p:cNvPr id="33796" name="Picture 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693535"/>
            <a:ext cx="2857520" cy="21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929322" y="4071942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Dallova</a:t>
            </a:r>
            <a:r>
              <a:rPr lang="hr-HR" sz="2400" b="1" i="1" dirty="0" smtClean="0"/>
              <a:t> cijev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Brzinska mjerila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-1016" y="548681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Mjerna koljena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643570" y="500042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Pitotova</a:t>
            </a:r>
            <a:r>
              <a:rPr lang="hr-HR" sz="2400" b="1" i="1" dirty="0" smtClean="0"/>
              <a:t> cijev</a:t>
            </a:r>
          </a:p>
        </p:txBody>
      </p:sp>
      <p:pic>
        <p:nvPicPr>
          <p:cNvPr id="37890" name="Picture 7" descr="໌ӛ°"/>
          <p:cNvPicPr>
            <a:picLocks noChangeAspect="1" noChangeArrowheads="1"/>
          </p:cNvPicPr>
          <p:nvPr/>
        </p:nvPicPr>
        <p:blipFill>
          <a:blip r:embed="rId2" cstate="print"/>
          <a:srcRect l="4466"/>
          <a:stretch>
            <a:fillRect/>
          </a:stretch>
        </p:blipFill>
        <p:spPr bwMode="auto">
          <a:xfrm>
            <a:off x="500034" y="1000108"/>
            <a:ext cx="3071834" cy="20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8" descr="pitot"/>
          <p:cNvPicPr>
            <a:picLocks noChangeAspect="1" noChangeArrowheads="1"/>
          </p:cNvPicPr>
          <p:nvPr/>
        </p:nvPicPr>
        <p:blipFill>
          <a:blip r:embed="rId3" cstate="print"/>
          <a:srcRect r="49641" b="3381"/>
          <a:stretch>
            <a:fillRect/>
          </a:stretch>
        </p:blipFill>
        <p:spPr bwMode="auto">
          <a:xfrm>
            <a:off x="5357818" y="1000108"/>
            <a:ext cx="27527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57575"/>
            <a:ext cx="28194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3000372"/>
            <a:ext cx="4001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Prandtlova</a:t>
            </a:r>
            <a:r>
              <a:rPr lang="hr-HR" sz="2400" b="1" i="1" dirty="0" smtClean="0"/>
              <a:t>-</a:t>
            </a:r>
            <a:r>
              <a:rPr lang="hr-HR" sz="2400" b="1" i="1" dirty="0" err="1" smtClean="0"/>
              <a:t>Pitotova</a:t>
            </a:r>
            <a:r>
              <a:rPr lang="hr-HR" sz="2400" b="1" i="1" dirty="0" smtClean="0"/>
              <a:t> cijev</a:t>
            </a:r>
          </a:p>
        </p:txBody>
      </p:sp>
      <p:pic>
        <p:nvPicPr>
          <p:cNvPr id="37893" name="Picture 65" descr="flowmeter_artc_02040901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61812"/>
            <a:ext cx="3572600" cy="2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142488" y="3857628"/>
            <a:ext cx="4001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Dinamometričko</a:t>
            </a:r>
            <a:r>
              <a:rPr lang="hr-HR" sz="2400" b="1" i="1" dirty="0" smtClean="0"/>
              <a:t> mjerilo</a:t>
            </a:r>
          </a:p>
        </p:txBody>
      </p:sp>
      <p:pic>
        <p:nvPicPr>
          <p:cNvPr id="37894" name="Picture 64" descr="target_flowmeter"/>
          <p:cNvPicPr>
            <a:picLocks noChangeAspect="1" noChangeArrowheads="1"/>
          </p:cNvPicPr>
          <p:nvPr/>
        </p:nvPicPr>
        <p:blipFill>
          <a:blip r:embed="rId6" cstate="print"/>
          <a:srcRect b="12752"/>
          <a:stretch>
            <a:fillRect/>
          </a:stretch>
        </p:blipFill>
        <p:spPr bwMode="auto">
          <a:xfrm>
            <a:off x="4071934" y="4286256"/>
            <a:ext cx="28384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Lebdjelica i turbinska mjerila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1000100" y="1071546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Lebdjelica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429256" y="1142984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Turbinsko mjerilo</a:t>
            </a:r>
          </a:p>
        </p:txBody>
      </p:sp>
      <p:pic>
        <p:nvPicPr>
          <p:cNvPr id="38914" name="Picture 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500462" cy="395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00240"/>
            <a:ext cx="469986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Indukcijsko i ultrazvučno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39939" name="Picture 87" descr="indukcijski"/>
          <p:cNvPicPr>
            <a:picLocks noChangeAspect="1" noChangeArrowheads="1"/>
          </p:cNvPicPr>
          <p:nvPr/>
        </p:nvPicPr>
        <p:blipFill>
          <a:blip r:embed="rId2" cstate="print"/>
          <a:srcRect r="28947" b="10347"/>
          <a:stretch>
            <a:fillRect/>
          </a:stretch>
        </p:blipFill>
        <p:spPr bwMode="auto">
          <a:xfrm>
            <a:off x="142844" y="1214422"/>
            <a:ext cx="435036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28662" y="642918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Indukcijsko mjerilo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5008" y="500042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Ultrazvučno mjerilo</a:t>
            </a:r>
          </a:p>
        </p:txBody>
      </p:sp>
      <p:pic>
        <p:nvPicPr>
          <p:cNvPr id="39940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891" y="4071942"/>
            <a:ext cx="423110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7" descr="indukcijski"/>
          <p:cNvPicPr>
            <a:picLocks noChangeAspect="1" noChangeArrowheads="1"/>
          </p:cNvPicPr>
          <p:nvPr/>
        </p:nvPicPr>
        <p:blipFill>
          <a:blip r:embed="rId2" cstate="print"/>
          <a:srcRect l="69737" t="24340" b="40087"/>
          <a:stretch>
            <a:fillRect/>
          </a:stretch>
        </p:blipFill>
        <p:spPr bwMode="auto">
          <a:xfrm>
            <a:off x="1357290" y="5214950"/>
            <a:ext cx="2000264" cy="16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PA102301"/>
          <p:cNvPicPr>
            <a:picLocks noChangeAspect="1" noChangeArrowheads="1"/>
          </p:cNvPicPr>
          <p:nvPr/>
        </p:nvPicPr>
        <p:blipFill>
          <a:blip r:embed="rId4" cstate="print"/>
          <a:srcRect t="9594" b="8299"/>
          <a:stretch>
            <a:fillRect/>
          </a:stretch>
        </p:blipFill>
        <p:spPr bwMode="auto">
          <a:xfrm>
            <a:off x="5643570" y="1000108"/>
            <a:ext cx="2857520" cy="31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</a:t>
            </a:r>
            <a:r>
              <a:rPr lang="hr-HR" sz="2800" b="1" u="sng" dirty="0" err="1" smtClean="0"/>
              <a:t>Hidrometrijsko</a:t>
            </a:r>
            <a:r>
              <a:rPr lang="hr-HR" sz="2800" b="1" u="sng" dirty="0" smtClean="0"/>
              <a:t> krilo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0962" name="Picture 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512708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94" descr="ɼ൜Ɍ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642918"/>
            <a:ext cx="2143140" cy="28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3643314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Klipno mjerilo</a:t>
            </a:r>
          </a:p>
        </p:txBody>
      </p:sp>
      <p:pic>
        <p:nvPicPr>
          <p:cNvPr id="40964" name="Picture 97"/>
          <p:cNvPicPr>
            <a:picLocks noChangeAspect="1" noChangeArrowheads="1"/>
          </p:cNvPicPr>
          <p:nvPr/>
        </p:nvPicPr>
        <p:blipFill>
          <a:blip r:embed="rId4" cstate="print"/>
          <a:srcRect t="5363"/>
          <a:stretch>
            <a:fillRect/>
          </a:stretch>
        </p:blipFill>
        <p:spPr bwMode="auto">
          <a:xfrm>
            <a:off x="2571736" y="4143380"/>
            <a:ext cx="367078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Rotacijsko mjerilo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0" y="3357562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Mjerne pumpe</a:t>
            </a:r>
          </a:p>
        </p:txBody>
      </p:sp>
      <p:pic>
        <p:nvPicPr>
          <p:cNvPr id="41986" name="Picture 99" descr="OscilirajuciK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91524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0" descr="rotary-piston-flow-meter-369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1" y="785794"/>
            <a:ext cx="279401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14348" y="3857628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Membranska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86446" y="3857628"/>
            <a:ext cx="271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Peristaltička</a:t>
            </a:r>
          </a:p>
        </p:txBody>
      </p:sp>
      <p:pic>
        <p:nvPicPr>
          <p:cNvPr id="41988" name="Picture 105" descr="peristaltic_pumph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6327" y="4357694"/>
            <a:ext cx="3226201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4357694"/>
            <a:ext cx="3897537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Fizikalni, numerički i hibridni modeli</a:t>
            </a:r>
            <a:endParaRPr lang="hr-HR" sz="2800" b="1" u="sng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500042"/>
          <a:ext cx="8858311" cy="623373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72430"/>
                <a:gridCol w="3128960"/>
                <a:gridCol w="3756921"/>
              </a:tblGrid>
              <a:tr h="26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PREDNOSTI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NEDOSTACI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933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Mjerenje u naravi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uvid u stvarnu složenost procesa ; zbirni efekt svih postojećih utjecaja ; doprinosi razvoju novih tehnologija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nekonzistentnost mjerenja ; nedostatak financijske potpore, teško ostvarivo generaliziranje, visoki troškovi ; manjkava točnost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487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/>
                        <a:t>Mjerenja u laboratorijima</a:t>
                      </a:r>
                      <a:endParaRPr lang="hr-HR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kontrolirani uvjeti ; ponovljivost ; mogućnost opažanja i vizualizacije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mogući efekti skaliranja i efekta modela ; upitna reprezentativnost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731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Hidraulički fizikalni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kontrolirani uvjeti ; ponovljivost ; mogućnost opažanja i vizualizacije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mogući efekti skaliranja i efekta modela ; upitna reprezentativnost ; nepovoljan odnos troškova i polučenih zaključaka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933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Analitički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manje ekspertni i korišteni od numeričkih modela ali vrlo bitni za daljnji razvoj numeričkih modela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visoki stupanj idealizacije ; teško dodavanje nove razine kompleksnosti ; ukoliko </a:t>
                      </a:r>
                      <a:r>
                        <a:rPr lang="hr-HR" sz="1400" dirty="0" err="1"/>
                        <a:t>prekompleksni</a:t>
                      </a:r>
                      <a:r>
                        <a:rPr lang="hr-HR" sz="1400" dirty="0"/>
                        <a:t> gube direktan i jednostavan uvid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731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Analiza ponašanja sustava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specijalističko područje samo nekoliko instituta ; nepostojanje «kritične mase» korisnika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visoki stupanj idealizacije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731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Analiza neizvjesnosti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tek u povojima i za sada na vrlo niskoj razvojnoj razini ; neprihvaćenost u sadašnjem znanstvenom okruženju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teško prihvaćanje krajnjeg korisnika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  <a:tr h="1399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/>
                        <a:t>Numerički modeli</a:t>
                      </a:r>
                      <a:endParaRPr lang="hr-H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/>
                        <a:t>brzi razvoj na širokoj fronti problema ali metodološki vrlo ranjiv zbog nedostatka konkretne provjere ; upitno znanja korisnika i nezadovoljavajući pristup procjeni neizvjesnosti</a:t>
                      </a:r>
                      <a:endParaRPr lang="hr-H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/>
                        <a:t>korišteni cijeli niz aproksimacija ; izuzeće cijelih procesa prisutnih u prirodi ; eksplicitne parametarske vrijednosti ; u pojedinim dijelovima se koristi deterministički pristup</a:t>
                      </a:r>
                      <a:endParaRPr lang="hr-H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protoka – Mjerni kanali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928926" y="500042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Venturijev kanal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00034" y="3643314"/>
            <a:ext cx="4357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Kanal sa i bez bočnog suženja</a:t>
            </a:r>
          </a:p>
        </p:txBody>
      </p:sp>
      <p:pic>
        <p:nvPicPr>
          <p:cNvPr id="43010" name="Picture 122"/>
          <p:cNvPicPr>
            <a:picLocks noChangeAspect="1" noChangeArrowheads="1"/>
          </p:cNvPicPr>
          <p:nvPr/>
        </p:nvPicPr>
        <p:blipFill>
          <a:blip r:embed="rId2" cstate="print"/>
          <a:srcRect t="14191"/>
          <a:stretch>
            <a:fillRect/>
          </a:stretch>
        </p:blipFill>
        <p:spPr bwMode="auto">
          <a:xfrm>
            <a:off x="0" y="1000107"/>
            <a:ext cx="3864842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23"/>
          <p:cNvPicPr>
            <a:picLocks noChangeAspect="1" noChangeArrowheads="1"/>
          </p:cNvPicPr>
          <p:nvPr/>
        </p:nvPicPr>
        <p:blipFill>
          <a:blip r:embed="rId3" cstate="print"/>
          <a:srcRect l="10652" t="16214"/>
          <a:stretch>
            <a:fillRect/>
          </a:stretch>
        </p:blipFill>
        <p:spPr bwMode="auto">
          <a:xfrm>
            <a:off x="4714876" y="1142984"/>
            <a:ext cx="38751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34" descr="ʔ⣴Ɏ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26224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38" descr="ʔ⣴Ɏ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357694"/>
            <a:ext cx="236971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40"/>
          <p:cNvPicPr>
            <a:picLocks noChangeAspect="1" noChangeArrowheads="1"/>
          </p:cNvPicPr>
          <p:nvPr/>
        </p:nvPicPr>
        <p:blipFill>
          <a:blip r:embed="rId6" cstate="print"/>
          <a:srcRect l="13457" t="24289" r="44551" b="3867"/>
          <a:stretch>
            <a:fillRect/>
          </a:stretch>
        </p:blipFill>
        <p:spPr bwMode="auto">
          <a:xfrm>
            <a:off x="6143636" y="442913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072134" y="3643314"/>
            <a:ext cx="3071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Thompsonov</a:t>
            </a:r>
            <a:r>
              <a:rPr lang="hr-HR" sz="2400" b="1" i="1" dirty="0" smtClean="0"/>
              <a:t> preljev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razine – površinske i podzemne vode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0" y="714356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Vodomjerna letva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4929190" y="714356"/>
            <a:ext cx="4214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“</a:t>
            </a:r>
            <a:r>
              <a:rPr lang="hr-HR" sz="2400" b="1" i="1" dirty="0" err="1" smtClean="0"/>
              <a:t>fućkaljka</a:t>
            </a:r>
            <a:r>
              <a:rPr lang="hr-HR" sz="2400" b="1" i="1" dirty="0" smtClean="0"/>
              <a:t>” (za podzemne vode)</a:t>
            </a:r>
          </a:p>
        </p:txBody>
      </p:sp>
      <p:pic>
        <p:nvPicPr>
          <p:cNvPr id="18" name="Picture 4" descr="letva"/>
          <p:cNvPicPr>
            <a:picLocks noChangeAspect="1" noChangeArrowheads="1"/>
          </p:cNvPicPr>
          <p:nvPr/>
        </p:nvPicPr>
        <p:blipFill>
          <a:blip r:embed="rId2" cstate="print"/>
          <a:srcRect l="15609" t="18172" r="8573" b="9140"/>
          <a:stretch>
            <a:fillRect/>
          </a:stretch>
        </p:blipFill>
        <p:spPr>
          <a:xfrm>
            <a:off x="214282" y="1928802"/>
            <a:ext cx="4857784" cy="3143272"/>
          </a:xfrm>
          <a:prstGeom prst="rect">
            <a:avLst/>
          </a:prstGeom>
          <a:noFill/>
        </p:spPr>
      </p:pic>
      <p:pic>
        <p:nvPicPr>
          <p:cNvPr id="19" name="Picture 1" descr="mjerac razine podzemne vode2.bmp"/>
          <p:cNvPicPr>
            <a:picLocks noChangeAspect="1" noChangeArrowheads="1"/>
          </p:cNvPicPr>
          <p:nvPr/>
        </p:nvPicPr>
        <p:blipFill>
          <a:blip r:embed="rId3" cstate="print"/>
          <a:srcRect l="4714" t="1305" r="10440" b="4699"/>
          <a:stretch>
            <a:fillRect/>
          </a:stretch>
        </p:blipFill>
        <p:spPr bwMode="auto">
          <a:xfrm>
            <a:off x="5429256" y="1500174"/>
            <a:ext cx="337541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razine – površinske i podzemne vode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0" y="714356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Limnigraf</a:t>
            </a:r>
            <a:endParaRPr lang="hr-HR" sz="2400" b="1" i="1" dirty="0" smtClean="0"/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4929190" y="714356"/>
            <a:ext cx="4214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Kapacitivna</a:t>
            </a:r>
            <a:r>
              <a:rPr lang="hr-HR" sz="2400" b="1" i="1" dirty="0" smtClean="0"/>
              <a:t> (otporna) sonda</a:t>
            </a:r>
          </a:p>
        </p:txBody>
      </p:sp>
      <p:pic>
        <p:nvPicPr>
          <p:cNvPr id="14" name="Picture 2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1439862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285860"/>
            <a:ext cx="2738437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Documents and Settings\Hrvoje Mostecak\Desktop\slike iz lab\2\P101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85860"/>
            <a:ext cx="3690937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razine – površinske i podzemne vode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0" y="714356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Ultrazvučni mjerač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4929190" y="714356"/>
            <a:ext cx="4214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Tlačna sonda (indirektno)</a:t>
            </a:r>
          </a:p>
        </p:txBody>
      </p:sp>
      <p:pic>
        <p:nvPicPr>
          <p:cNvPr id="17" name="Picture 2" descr="C:\Documents and Settings\Hrvoje Mostecak\Desktop\slike iz lab\2\3\P101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1425575"/>
            <a:ext cx="38068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letva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1428736"/>
            <a:ext cx="3887787" cy="2278063"/>
          </a:xfrm>
          <a:prstGeom prst="rect">
            <a:avLst/>
          </a:prstGeom>
          <a:noFill/>
        </p:spPr>
      </p:pic>
      <p:pic>
        <p:nvPicPr>
          <p:cNvPr id="19" name="Picture 8" descr="letva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33214" y="3929066"/>
            <a:ext cx="4910786" cy="2227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brzine 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0" y="714356"/>
            <a:ext cx="464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Traserima (</a:t>
            </a:r>
            <a:r>
              <a:rPr lang="hr-HR" sz="2400" b="1" i="1" dirty="0" err="1" smtClean="0"/>
              <a:t>Lagrange</a:t>
            </a:r>
            <a:r>
              <a:rPr lang="hr-HR" sz="2400" b="1" i="1" dirty="0" smtClean="0"/>
              <a:t>)</a:t>
            </a:r>
          </a:p>
          <a:p>
            <a:endParaRPr lang="hr-HR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215074" y="642918"/>
            <a:ext cx="200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err="1" smtClean="0"/>
              <a:t>Pitotova</a:t>
            </a:r>
            <a:r>
              <a:rPr lang="hr-HR" sz="2400" b="1" i="1" dirty="0" smtClean="0"/>
              <a:t> cijev</a:t>
            </a:r>
          </a:p>
        </p:txBody>
      </p:sp>
      <p:pic>
        <p:nvPicPr>
          <p:cNvPr id="14" name="Picture 2" descr="C:\DOCUME~1\GORANG~1\LOCALS~1\Temp\scl3.PNG"/>
          <p:cNvPicPr>
            <a:picLocks noChangeAspect="1" noChangeArrowheads="1"/>
          </p:cNvPicPr>
          <p:nvPr/>
        </p:nvPicPr>
        <p:blipFill>
          <a:blip r:embed="rId2" cstate="print"/>
          <a:srcRect r="8451"/>
          <a:stretch>
            <a:fillRect/>
          </a:stretch>
        </p:blipFill>
        <p:spPr bwMode="auto">
          <a:xfrm>
            <a:off x="0" y="1285860"/>
            <a:ext cx="3929058" cy="217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SCAN140"/>
          <p:cNvPicPr>
            <a:picLocks noChangeAspect="1" noChangeArrowheads="1"/>
          </p:cNvPicPr>
          <p:nvPr/>
        </p:nvPicPr>
        <p:blipFill>
          <a:blip r:embed="rId3" cstate="print"/>
          <a:srcRect l="4611" r="35512"/>
          <a:stretch>
            <a:fillRect/>
          </a:stretch>
        </p:blipFill>
        <p:spPr bwMode="auto">
          <a:xfrm>
            <a:off x="5000596" y="1071546"/>
            <a:ext cx="414340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 b="10714"/>
          <a:stretch>
            <a:fillRect/>
          </a:stretch>
        </p:blipFill>
        <p:spPr bwMode="auto">
          <a:xfrm>
            <a:off x="0" y="4000480"/>
            <a:ext cx="41814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3428992" y="3429000"/>
            <a:ext cx="200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Anemometar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 cstate="print"/>
          <a:srcRect r="32997" b="5241"/>
          <a:stretch>
            <a:fillRect/>
          </a:stretch>
        </p:blipFill>
        <p:spPr bwMode="auto">
          <a:xfrm>
            <a:off x="5643570" y="3500414"/>
            <a:ext cx="221457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brzine 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4857752" y="642918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Anemometar “vruća žica”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42918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Ultrazvučni Anemometar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 r="83592" b="31552"/>
          <a:stretch>
            <a:fillRect/>
          </a:stretch>
        </p:blipFill>
        <p:spPr bwMode="auto">
          <a:xfrm>
            <a:off x="857224" y="1714488"/>
            <a:ext cx="1928826" cy="328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8294" t="10442" r="29673" b="3714"/>
          <a:stretch>
            <a:fillRect/>
          </a:stretch>
        </p:blipFill>
        <p:spPr bwMode="auto">
          <a:xfrm>
            <a:off x="4337601" y="1643050"/>
            <a:ext cx="480639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brzine 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5929322" y="357166"/>
            <a:ext cx="121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PIV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71538" y="500042"/>
            <a:ext cx="121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ADV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 l="52305" t="3019" b="2177"/>
          <a:stretch>
            <a:fillRect/>
          </a:stretch>
        </p:blipFill>
        <p:spPr bwMode="auto">
          <a:xfrm>
            <a:off x="214282" y="857232"/>
            <a:ext cx="3071834" cy="3729323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050" y="1071546"/>
            <a:ext cx="53149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143512"/>
            <a:ext cx="269573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071538" y="4714884"/>
            <a:ext cx="121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ADCP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 smtClean="0"/>
              <a:t>Metode mjerenja gustoće, temperature i saliniteta mora </a:t>
            </a:r>
          </a:p>
          <a:p>
            <a:endParaRPr lang="hr-HR" sz="2800" u="sng" dirty="0" smtClean="0"/>
          </a:p>
          <a:p>
            <a:endParaRPr lang="hr-H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-1016" y="54868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400" dirty="0" smtClean="0"/>
          </a:p>
          <a:p>
            <a:endParaRPr lang="hr-HR" sz="24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3786182" y="714356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i="1" dirty="0" smtClean="0"/>
              <a:t>CTD sonda</a:t>
            </a:r>
          </a:p>
        </p:txBody>
      </p:sp>
      <p:pic>
        <p:nvPicPr>
          <p:cNvPr id="15" name="Picture 14" descr="fotografija (1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56388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http://www.teledynemarine.com/Lists/Media/ctdnh_cutout_small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143116"/>
            <a:ext cx="3023901" cy="302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79388" y="0"/>
            <a:ext cx="630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dirty="0">
                <a:solidFill>
                  <a:srgbClr val="0066CC"/>
                </a:solidFill>
              </a:rPr>
              <a:t>MODEL – opis pojave u prirodi na nama prihvatljiv način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79388" y="404813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dirty="0"/>
              <a:t>II Newton-</a:t>
            </a:r>
            <a:r>
              <a:rPr lang="hr-HR" dirty="0" err="1"/>
              <a:t>ov</a:t>
            </a:r>
            <a:r>
              <a:rPr lang="hr-HR" dirty="0"/>
              <a:t> aksiom:</a:t>
            </a: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476375" y="908050"/>
            <a:ext cx="692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brzina promjene količine gibanja jednaka je sumi svih vanjskih sila </a:t>
            </a:r>
          </a:p>
        </p:txBody>
      </p:sp>
      <p:sp>
        <p:nvSpPr>
          <p:cNvPr id="1034" name="Rectangle 1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1035" name="Rectangle 22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3093" name="Object 21"/>
          <p:cNvGraphicFramePr>
            <a:graphicFrameLocks noChangeAspect="1"/>
          </p:cNvGraphicFramePr>
          <p:nvPr/>
        </p:nvGraphicFramePr>
        <p:xfrm>
          <a:off x="7786710" y="785794"/>
          <a:ext cx="695325" cy="628650"/>
        </p:xfrm>
        <a:graphic>
          <a:graphicData uri="http://schemas.openxmlformats.org/presentationml/2006/ole">
            <p:oleObj spid="_x0000_s18434" name="Equation" r:id="rId3" imgW="406224" imgH="368140" progId="Equation.3">
              <p:embed/>
            </p:oleObj>
          </a:graphicData>
        </a:graphic>
      </p:graphicFrame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1476375" y="1268413"/>
            <a:ext cx="260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dirty="0"/>
              <a:t>na promatranu masu </a:t>
            </a:r>
            <a:r>
              <a:rPr lang="hr-HR" i="1" dirty="0"/>
              <a:t>m</a:t>
            </a:r>
            <a:r>
              <a:rPr lang="hr-HR" dirty="0"/>
              <a:t> </a:t>
            </a:r>
          </a:p>
        </p:txBody>
      </p:sp>
      <p:sp>
        <p:nvSpPr>
          <p:cNvPr id="1037" name="Rectangle 25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3098" name="Object 26"/>
          <p:cNvGraphicFramePr>
            <a:graphicFrameLocks noChangeAspect="1"/>
          </p:cNvGraphicFramePr>
          <p:nvPr/>
        </p:nvGraphicFramePr>
        <p:xfrm>
          <a:off x="539750" y="1628775"/>
          <a:ext cx="720725" cy="652463"/>
        </p:xfrm>
        <a:graphic>
          <a:graphicData uri="http://schemas.openxmlformats.org/presentationml/2006/ole">
            <p:oleObj spid="_x0000_s18435" name="Equation" r:id="rId4" imgW="406224" imgH="368140" progId="Equation.3">
              <p:embed/>
            </p:oleObj>
          </a:graphicData>
        </a:graphic>
      </p:graphicFrame>
      <p:sp>
        <p:nvSpPr>
          <p:cNvPr id="1038" name="Rectangle 28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1209675" y="1697038"/>
            <a:ext cx="5095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= masene sile + sila tlaka + sila viskoznosti </a:t>
            </a:r>
          </a:p>
          <a:p>
            <a:pPr algn="l"/>
            <a:r>
              <a:rPr lang="hr-HR"/>
              <a:t>   + sila  površinske napetosti + sila elastičnosti  </a:t>
            </a:r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179388" y="2492375"/>
            <a:ext cx="8286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Kao derivat Newtonowog II aksioma sa razradom članova sila prilagođenom </a:t>
            </a:r>
            <a:r>
              <a:rPr lang="hr-HR">
                <a:solidFill>
                  <a:srgbClr val="FF3300"/>
                </a:solidFill>
              </a:rPr>
              <a:t>za </a:t>
            </a:r>
          </a:p>
          <a:p>
            <a:pPr algn="l"/>
            <a:r>
              <a:rPr lang="hr-HR">
                <a:solidFill>
                  <a:srgbClr val="FF3300"/>
                </a:solidFill>
              </a:rPr>
              <a:t>nestišljive tekućine uz zanemarenje utjecaja sila površinske napetosti</a:t>
            </a:r>
            <a:r>
              <a:rPr lang="hr-HR"/>
              <a:t> dobiva se </a:t>
            </a:r>
          </a:p>
          <a:p>
            <a:pPr algn="l"/>
            <a:r>
              <a:rPr lang="hr-HR"/>
              <a:t>Navier – Stokes-ova jednadžba:</a:t>
            </a:r>
          </a:p>
        </p:txBody>
      </p:sp>
      <p:sp>
        <p:nvSpPr>
          <p:cNvPr id="1041" name="Rectangle 3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3105" name="Object 33"/>
          <p:cNvGraphicFramePr>
            <a:graphicFrameLocks noChangeAspect="1"/>
          </p:cNvGraphicFramePr>
          <p:nvPr/>
        </p:nvGraphicFramePr>
        <p:xfrm>
          <a:off x="2339975" y="3500438"/>
          <a:ext cx="2952750" cy="854075"/>
        </p:xfrm>
        <a:graphic>
          <a:graphicData uri="http://schemas.openxmlformats.org/presentationml/2006/ole">
            <p:oleObj spid="_x0000_s18436" name="Equation" r:id="rId5" imgW="1612900" imgH="469900" progId="Equation.3">
              <p:embed/>
            </p:oleObj>
          </a:graphicData>
        </a:graphic>
      </p:graphicFrame>
      <p:sp>
        <p:nvSpPr>
          <p:cNvPr id="1042" name="Rectangle 4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1043" name="Rectangle 43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3117" name="Rectangle 45"/>
          <p:cNvSpPr>
            <a:spLocks noChangeArrowheads="1"/>
          </p:cNvSpPr>
          <p:nvPr/>
        </p:nvSpPr>
        <p:spPr bwMode="auto">
          <a:xfrm>
            <a:off x="179388" y="4724400"/>
            <a:ext cx="8785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Tx/>
              <a:buChar char="-"/>
              <a:tabLst>
                <a:tab pos="457200" algn="l"/>
              </a:tabLst>
            </a:pPr>
            <a:r>
              <a:rPr lang="hr-HR" sz="1600" dirty="0"/>
              <a:t>diferencijalna jednadžba drugog reda koja i u slučaju usvajanja </a:t>
            </a:r>
            <a:r>
              <a:rPr lang="hr-HR" sz="1600" dirty="0" err="1" smtClean="0"/>
              <a:t>pretpostvke</a:t>
            </a:r>
            <a:r>
              <a:rPr lang="hr-HR" sz="1600" dirty="0" smtClean="0"/>
              <a:t> </a:t>
            </a:r>
            <a:r>
              <a:rPr lang="hr-HR" sz="1600" dirty="0" err="1"/>
              <a:t>bezviskoznog</a:t>
            </a:r>
            <a:r>
              <a:rPr lang="hr-HR" sz="1600" dirty="0"/>
              <a:t>   </a:t>
            </a:r>
          </a:p>
          <a:p>
            <a:pPr algn="l">
              <a:tabLst>
                <a:tab pos="457200" algn="l"/>
              </a:tabLst>
            </a:pPr>
            <a:r>
              <a:rPr lang="hr-HR" sz="1600" dirty="0"/>
              <a:t>  tečenja – Eulerova jednadžba (</a:t>
            </a:r>
            <a:r>
              <a:rPr lang="hr-HR" sz="1600" i="1" dirty="0">
                <a:sym typeface="Symbol" pitchFamily="18" charset="2"/>
              </a:rPr>
              <a:t></a:t>
            </a:r>
            <a:r>
              <a:rPr lang="hr-HR" sz="1600" dirty="0"/>
              <a:t> = 0) ostaje nelinearna</a:t>
            </a:r>
            <a:endParaRPr lang="hr-HR" sz="1600" i="1" dirty="0">
              <a:sym typeface="Symbol" pitchFamily="18" charset="2"/>
            </a:endParaRPr>
          </a:p>
          <a:p>
            <a:pPr algn="l">
              <a:tabLst>
                <a:tab pos="457200" algn="l"/>
              </a:tabLst>
            </a:pPr>
            <a:r>
              <a:rPr lang="hr-HR" sz="1600" i="1" dirty="0">
                <a:sym typeface="Symbol" pitchFamily="18" charset="2"/>
              </a:rPr>
              <a:t>- </a:t>
            </a:r>
            <a:r>
              <a:rPr lang="hr-HR" sz="1600" dirty="0">
                <a:sym typeface="Symbol" pitchFamily="18" charset="2"/>
              </a:rPr>
              <a:t>složeni rubni uvjeti u općem prostornom slučaju tečenja</a:t>
            </a:r>
          </a:p>
        </p:txBody>
      </p:sp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179388" y="5876925"/>
            <a:ext cx="810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1600"/>
              <a:t>- formiranje modela kojim će ostvariti zadovoljavajuća sličnost sa procesom u prirodi  </a:t>
            </a:r>
          </a:p>
          <a:p>
            <a:pPr algn="l"/>
            <a:r>
              <a:rPr lang="hr-HR" sz="1600"/>
              <a:t>  (matematički modeli sa numeričkim ili analitičkim približnim rješenjima, fizikalni modeli, </a:t>
            </a:r>
          </a:p>
          <a:p>
            <a:pPr algn="l"/>
            <a:r>
              <a:rPr lang="hr-HR" sz="1600"/>
              <a:t>   hibridni modeli) </a:t>
            </a:r>
          </a:p>
        </p:txBody>
      </p:sp>
      <p:sp>
        <p:nvSpPr>
          <p:cNvPr id="3119" name="Rectangle 47"/>
          <p:cNvSpPr>
            <a:spLocks noChangeArrowheads="1"/>
          </p:cNvSpPr>
          <p:nvPr/>
        </p:nvSpPr>
        <p:spPr bwMode="auto">
          <a:xfrm>
            <a:off x="250825" y="436562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chemeClr val="folHlink"/>
                </a:solidFill>
              </a:rPr>
              <a:t>Problem:</a:t>
            </a:r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250825" y="5516563"/>
            <a:ext cx="215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chemeClr val="folHlink"/>
                </a:solidFill>
              </a:rPr>
              <a:t>Rješenje problema:</a:t>
            </a:r>
          </a:p>
        </p:txBody>
      </p:sp>
      <p:graphicFrame>
        <p:nvGraphicFramePr>
          <p:cNvPr id="3121" name="Object 49"/>
          <p:cNvGraphicFramePr>
            <a:graphicFrameLocks noChangeAspect="1"/>
          </p:cNvGraphicFramePr>
          <p:nvPr/>
        </p:nvGraphicFramePr>
        <p:xfrm>
          <a:off x="0" y="692150"/>
          <a:ext cx="1573213" cy="831850"/>
        </p:xfrm>
        <a:graphic>
          <a:graphicData uri="http://schemas.openxmlformats.org/presentationml/2006/ole">
            <p:oleObj spid="_x0000_s18437" name="Equation" r:id="rId6" imgW="86328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  <p:bldP spid="3089" grpId="0"/>
      <p:bldP spid="3095" grpId="0"/>
      <p:bldP spid="3102" grpId="0"/>
      <p:bldP spid="3104" grpId="0"/>
      <p:bldP spid="3117" grpId="0"/>
      <p:bldP spid="3118" grpId="0"/>
      <p:bldP spid="3119" grpId="0"/>
      <p:bldP spid="3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4"/>
          <p:cNvSpPr>
            <a:spLocks noChangeArrowheads="1"/>
          </p:cNvSpPr>
          <p:nvPr/>
        </p:nvSpPr>
        <p:spPr bwMode="auto">
          <a:xfrm>
            <a:off x="2627313" y="0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sz="2400" b="1">
                <a:solidFill>
                  <a:srgbClr val="0066CC"/>
                </a:solidFill>
              </a:rPr>
              <a:t>FIZIKALNI MODELI</a:t>
            </a:r>
          </a:p>
        </p:txBody>
      </p:sp>
      <p:sp>
        <p:nvSpPr>
          <p:cNvPr id="2060" name="Rectangle 5"/>
          <p:cNvSpPr>
            <a:spLocks noChangeArrowheads="1"/>
          </p:cNvSpPr>
          <p:nvPr/>
        </p:nvSpPr>
        <p:spPr bwMode="auto">
          <a:xfrm>
            <a:off x="179388" y="404813"/>
            <a:ext cx="84645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hr-HR"/>
              <a:t>Izgradnja fizičke cjeline na kojoj se zbog </a:t>
            </a:r>
            <a:r>
              <a:rPr lang="hr-HR" b="1"/>
              <a:t>geometrijske, kinematske i dinamičke </a:t>
            </a:r>
          </a:p>
          <a:p>
            <a:pPr algn="just"/>
            <a:r>
              <a:rPr lang="hr-HR"/>
              <a:t>sličnosti sa oponašanim prototipom (prirodom) mogu izvršiti mjerenja i analize a </a:t>
            </a:r>
          </a:p>
          <a:p>
            <a:pPr algn="just"/>
            <a:r>
              <a:rPr lang="hr-HR"/>
              <a:t>dobiveni rezultati se mogu </a:t>
            </a:r>
            <a:r>
              <a:rPr lang="hr-HR" b="1"/>
              <a:t>ekstrapolirati</a:t>
            </a:r>
            <a:r>
              <a:rPr lang="hr-HR"/>
              <a:t> na prototip. Kako bi se ostvarila željena </a:t>
            </a:r>
          </a:p>
          <a:p>
            <a:pPr algn="just"/>
            <a:r>
              <a:rPr lang="hr-HR"/>
              <a:t>mehanička sličnost procesa na modelu i u prirodi-prototipu, model se izrađuje u </a:t>
            </a:r>
          </a:p>
          <a:p>
            <a:pPr algn="just"/>
            <a:r>
              <a:rPr lang="hr-HR"/>
              <a:t>određenim mjerilima uz zadovoljenje uvjeta sličnosti. 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9388" y="1989138"/>
            <a:ext cx="83756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Geometrijska sličnost</a:t>
            </a:r>
            <a:endParaRPr lang="hr-HR" b="1" u="sng">
              <a:solidFill>
                <a:srgbClr val="0066CC"/>
              </a:solidFill>
            </a:endParaRPr>
          </a:p>
          <a:p>
            <a:pPr algn="l"/>
            <a:r>
              <a:rPr lang="hr-HR"/>
              <a:t>Uvjet geometrijske sličnosti dvaju tokova je opisan jednakošću </a:t>
            </a:r>
            <a:r>
              <a:rPr lang="hr-HR" i="1"/>
              <a:t>duljina</a:t>
            </a:r>
            <a:r>
              <a:rPr lang="hr-HR"/>
              <a:t>, </a:t>
            </a:r>
            <a:r>
              <a:rPr lang="hr-HR" i="1"/>
              <a:t>površina</a:t>
            </a:r>
            <a:r>
              <a:rPr lang="hr-HR"/>
              <a:t> i </a:t>
            </a:r>
          </a:p>
          <a:p>
            <a:pPr algn="l"/>
            <a:r>
              <a:rPr lang="hr-HR" i="1"/>
              <a:t>volumena</a:t>
            </a:r>
            <a:r>
              <a:rPr lang="hr-HR"/>
              <a:t> sa karakterističnim omjerima:</a:t>
            </a:r>
          </a:p>
        </p:txBody>
      </p:sp>
      <p:sp>
        <p:nvSpPr>
          <p:cNvPr id="2062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684213" y="2924175"/>
          <a:ext cx="965200" cy="736600"/>
        </p:xfrm>
        <a:graphic>
          <a:graphicData uri="http://schemas.openxmlformats.org/presentationml/2006/ole">
            <p:oleObj spid="_x0000_s19458" name="Equation" r:id="rId3" imgW="558720" imgH="431640" progId="Equation.3">
              <p:embed/>
            </p:oleObj>
          </a:graphicData>
        </a:graphic>
      </p:graphicFrame>
      <p:sp>
        <p:nvSpPr>
          <p:cNvPr id="2063" name="Rectangle 10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2411413" y="2852738"/>
          <a:ext cx="2005012" cy="752475"/>
        </p:xfrm>
        <a:graphic>
          <a:graphicData uri="http://schemas.openxmlformats.org/presentationml/2006/ole">
            <p:oleObj spid="_x0000_s19459" name="Equation" r:id="rId4" imgW="1193760" imgH="444240" progId="Equation.3">
              <p:embed/>
            </p:oleObj>
          </a:graphicData>
        </a:graphic>
      </p:graphicFrame>
      <p:sp>
        <p:nvSpPr>
          <p:cNvPr id="2064" name="Rectangle 12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5076825" y="2781300"/>
          <a:ext cx="2019300" cy="755650"/>
        </p:xfrm>
        <a:graphic>
          <a:graphicData uri="http://schemas.openxmlformats.org/presentationml/2006/ole">
            <p:oleObj spid="_x0000_s19460" name="Equation" r:id="rId5" imgW="1193760" imgH="444240" progId="Equation.3">
              <p:embed/>
            </p:oleObj>
          </a:graphicData>
        </a:graphic>
      </p:graphicFrame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971550" y="3716338"/>
            <a:ext cx="650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 u="sng"/>
              <a:t>indeks «p» označava mjerilo prirode-prototipa a «m» modela !</a:t>
            </a:r>
            <a:r>
              <a:rPr lang="hr-HR"/>
              <a:t> 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107950" y="4076700"/>
            <a:ext cx="898525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Kinematska sličnost, sličnost svojstva tekućina i tlakova</a:t>
            </a:r>
            <a:endParaRPr lang="hr-HR" b="1" u="sng">
              <a:solidFill>
                <a:srgbClr val="0066CC"/>
              </a:solidFill>
            </a:endParaRPr>
          </a:p>
          <a:p>
            <a:pPr algn="l"/>
            <a:r>
              <a:rPr lang="hr-HR"/>
              <a:t>Kinematska sličnost dvaju tokova biti će ostvarena ako su zadovoljeni omjeri </a:t>
            </a:r>
            <a:r>
              <a:rPr lang="hr-HR" i="1"/>
              <a:t>vremena, </a:t>
            </a:r>
          </a:p>
          <a:p>
            <a:pPr algn="l"/>
            <a:r>
              <a:rPr lang="hr-HR" i="1"/>
              <a:t>brzina i ubrzanja</a:t>
            </a:r>
            <a:r>
              <a:rPr lang="hr-HR"/>
              <a:t> :</a:t>
            </a:r>
            <a:endParaRPr lang="hr-HR" b="1"/>
          </a:p>
          <a:p>
            <a:pPr algn="l" eaLnBrk="0" hangingPunct="0"/>
            <a:endParaRPr lang="hr-HR"/>
          </a:p>
        </p:txBody>
      </p:sp>
      <p:sp>
        <p:nvSpPr>
          <p:cNvPr id="2067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611188" y="5013325"/>
          <a:ext cx="763587" cy="779463"/>
        </p:xfrm>
        <a:graphic>
          <a:graphicData uri="http://schemas.openxmlformats.org/presentationml/2006/ole">
            <p:oleObj spid="_x0000_s19461" name="Equation" r:id="rId6" imgW="444307" imgH="457002" progId="Equation.3">
              <p:embed/>
            </p:oleObj>
          </a:graphicData>
        </a:graphic>
      </p:graphicFrame>
      <p:sp>
        <p:nvSpPr>
          <p:cNvPr id="2068" name="Rectangle 1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13" name="Object 17"/>
          <p:cNvGraphicFramePr>
            <a:graphicFrameLocks noChangeAspect="1"/>
          </p:cNvGraphicFramePr>
          <p:nvPr/>
        </p:nvGraphicFramePr>
        <p:xfrm>
          <a:off x="2411413" y="4941888"/>
          <a:ext cx="2441575" cy="735012"/>
        </p:xfrm>
        <a:graphic>
          <a:graphicData uri="http://schemas.openxmlformats.org/presentationml/2006/ole">
            <p:oleObj spid="_x0000_s19462" name="Equation" r:id="rId7" imgW="1434960" imgH="431640" progId="Equation.3">
              <p:embed/>
            </p:oleObj>
          </a:graphicData>
        </a:graphic>
      </p:graphicFrame>
      <p:sp>
        <p:nvSpPr>
          <p:cNvPr id="2069" name="Rectangle 2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15" name="Object 19"/>
          <p:cNvGraphicFramePr>
            <a:graphicFrameLocks noChangeAspect="1"/>
          </p:cNvGraphicFramePr>
          <p:nvPr/>
        </p:nvGraphicFramePr>
        <p:xfrm>
          <a:off x="5724525" y="4941888"/>
          <a:ext cx="2465388" cy="760412"/>
        </p:xfrm>
        <a:graphic>
          <a:graphicData uri="http://schemas.openxmlformats.org/presentationml/2006/ole">
            <p:oleObj spid="_x0000_s19463" name="Equation" r:id="rId8" imgW="1434960" imgH="444240" progId="Equation.3">
              <p:embed/>
            </p:oleObj>
          </a:graphicData>
        </a:graphic>
      </p:graphicFrame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179388" y="5734050"/>
            <a:ext cx="760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hr-HR"/>
              <a:t>a mjerila svojstva tekućina (</a:t>
            </a:r>
            <a:r>
              <a:rPr lang="hr-HR" i="1"/>
              <a:t>gustoće, kinematske viskoznosti</a:t>
            </a:r>
            <a:r>
              <a:rPr lang="hr-HR"/>
              <a:t>) i </a:t>
            </a:r>
            <a:r>
              <a:rPr lang="hr-HR" i="1"/>
              <a:t>tlakova</a:t>
            </a:r>
            <a:r>
              <a:rPr lang="hr-HR"/>
              <a:t> su:</a:t>
            </a: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18" name="Object 22"/>
          <p:cNvGraphicFramePr>
            <a:graphicFrameLocks noChangeAspect="1"/>
          </p:cNvGraphicFramePr>
          <p:nvPr/>
        </p:nvGraphicFramePr>
        <p:xfrm>
          <a:off x="539750" y="5949950"/>
          <a:ext cx="957263" cy="779463"/>
        </p:xfrm>
        <a:graphic>
          <a:graphicData uri="http://schemas.openxmlformats.org/presentationml/2006/ole">
            <p:oleObj spid="_x0000_s19464" name="Equation" r:id="rId9" imgW="558800" imgH="457200" progId="Equation.3">
              <p:embed/>
            </p:oleObj>
          </a:graphicData>
        </a:graphic>
      </p:graphicFrame>
      <p:sp>
        <p:nvSpPr>
          <p:cNvPr id="2072" name="Rectangle 2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20" name="Object 24"/>
          <p:cNvGraphicFramePr>
            <a:graphicFrameLocks noChangeAspect="1"/>
          </p:cNvGraphicFramePr>
          <p:nvPr/>
        </p:nvGraphicFramePr>
        <p:xfrm>
          <a:off x="3203575" y="6078538"/>
          <a:ext cx="892175" cy="779462"/>
        </p:xfrm>
        <a:graphic>
          <a:graphicData uri="http://schemas.openxmlformats.org/presentationml/2006/ole">
            <p:oleObj spid="_x0000_s19465" name="Equation" r:id="rId10" imgW="520700" imgH="457200" progId="Equation.3">
              <p:embed/>
            </p:oleObj>
          </a:graphicData>
        </a:graphic>
      </p:graphicFrame>
      <p:sp>
        <p:nvSpPr>
          <p:cNvPr id="2073" name="Rectangle 2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122" name="Object 26"/>
          <p:cNvGraphicFramePr>
            <a:graphicFrameLocks noChangeAspect="1"/>
          </p:cNvGraphicFramePr>
          <p:nvPr/>
        </p:nvGraphicFramePr>
        <p:xfrm>
          <a:off x="6372225" y="6078538"/>
          <a:ext cx="1508125" cy="779462"/>
        </p:xfrm>
        <a:graphic>
          <a:graphicData uri="http://schemas.openxmlformats.org/presentationml/2006/ole">
            <p:oleObj spid="_x0000_s19466" name="Equation" r:id="rId11" imgW="8890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9" grpId="0"/>
      <p:bldP spid="4110" grpId="0"/>
      <p:bldP spid="4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0"/>
            <a:ext cx="8680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Dinamička sličnost</a:t>
            </a:r>
            <a:endParaRPr lang="hr-HR" u="sng">
              <a:solidFill>
                <a:srgbClr val="0066CC"/>
              </a:solidFill>
            </a:endParaRPr>
          </a:p>
          <a:p>
            <a:pPr algn="l"/>
            <a:r>
              <a:rPr lang="hr-HR"/>
              <a:t>Osim kinematske i geometrijske sličnosti također nužan uvjet za postizanje sličnosti </a:t>
            </a:r>
          </a:p>
          <a:p>
            <a:pPr algn="l"/>
            <a:r>
              <a:rPr lang="hr-HR"/>
              <a:t>tečenja u prirodi i na modelu. Ostvarena ukoliko se pojedine sile nalaze u omjeru: 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79388" y="908050"/>
          <a:ext cx="968375" cy="738188"/>
        </p:xfrm>
        <a:graphic>
          <a:graphicData uri="http://schemas.openxmlformats.org/presentationml/2006/ole">
            <p:oleObj spid="_x0000_s20482" name="Equation" r:id="rId3" imgW="558558" imgH="431613" progId="Equation.3">
              <p:embed/>
            </p:oleObj>
          </a:graphicData>
        </a:graphic>
      </p:graphicFrame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1628775"/>
            <a:ext cx="653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Apsolutna mehanička sličnost</a:t>
            </a:r>
            <a:endParaRPr lang="hr-HR" u="sng">
              <a:solidFill>
                <a:srgbClr val="0066CC"/>
              </a:solidFill>
            </a:endParaRPr>
          </a:p>
          <a:p>
            <a:pPr algn="l"/>
            <a:r>
              <a:rPr lang="hr-HR"/>
              <a:t>Navier-Stokesova jednadžba u mjerilu prirode i mjerilu modela:</a:t>
            </a:r>
          </a:p>
        </p:txBody>
      </p:sp>
      <p:sp>
        <p:nvSpPr>
          <p:cNvPr id="3084" name="Rectangle 9"/>
          <p:cNvSpPr>
            <a:spLocks noChangeArrowheads="1"/>
          </p:cNvSpPr>
          <p:nvPr/>
        </p:nvSpPr>
        <p:spPr bwMode="auto">
          <a:xfrm>
            <a:off x="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95288" y="2205038"/>
          <a:ext cx="3832225" cy="946150"/>
        </p:xfrm>
        <a:graphic>
          <a:graphicData uri="http://schemas.openxmlformats.org/presentationml/2006/ole">
            <p:oleObj spid="_x0000_s20483" name="Equation" r:id="rId4" imgW="2273300" imgH="558800" progId="Equation.3">
              <p:embed/>
            </p:oleObj>
          </a:graphicData>
        </a:graphic>
      </p:graphicFrame>
      <p:sp>
        <p:nvSpPr>
          <p:cNvPr id="3085" name="Rectangle 11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30" name="Object 10"/>
          <p:cNvGraphicFramePr>
            <a:graphicFrameLocks noChangeAspect="1"/>
          </p:cNvGraphicFramePr>
          <p:nvPr/>
        </p:nvGraphicFramePr>
        <p:xfrm>
          <a:off x="179388" y="3068638"/>
          <a:ext cx="5589587" cy="906462"/>
        </p:xfrm>
        <a:graphic>
          <a:graphicData uri="http://schemas.openxmlformats.org/presentationml/2006/ole">
            <p:oleObj spid="_x0000_s20484" name="Equation" r:id="rId5" imgW="3289300" imgH="533400" progId="Equation.3">
              <p:embed/>
            </p:oleObj>
          </a:graphicData>
        </a:graphic>
      </p:graphicFrame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4643438" y="2420938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/>
              <a:t>PRIRODA</a:t>
            </a:r>
            <a:endParaRPr lang="hr-HR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5867400" y="335756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/>
              <a:t>MODEL</a:t>
            </a:r>
            <a:endParaRPr lang="hr-HR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0" y="4005263"/>
            <a:ext cx="676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Za apsolutnu sličnost potrebno istovremeno zadovoljenje omjera:</a:t>
            </a:r>
          </a:p>
        </p:txBody>
      </p:sp>
      <p:sp>
        <p:nvSpPr>
          <p:cNvPr id="3089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35" name="Object 15"/>
          <p:cNvGraphicFramePr>
            <a:graphicFrameLocks noChangeAspect="1"/>
          </p:cNvGraphicFramePr>
          <p:nvPr/>
        </p:nvGraphicFramePr>
        <p:xfrm>
          <a:off x="179388" y="4221163"/>
          <a:ext cx="3433762" cy="777875"/>
        </p:xfrm>
        <a:graphic>
          <a:graphicData uri="http://schemas.openxmlformats.org/presentationml/2006/ole">
            <p:oleObj spid="_x0000_s20485" name="Equation" r:id="rId6" imgW="2019300" imgH="457200" progId="Equation.3">
              <p:embed/>
            </p:oleObj>
          </a:graphicData>
        </a:graphic>
      </p:graphicFrame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3635375" y="4437063"/>
            <a:ext cx="532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dirty="0">
                <a:solidFill>
                  <a:srgbClr val="FF3300"/>
                </a:solidFill>
              </a:rPr>
              <a:t>što je moguće samo uz odabir mjerila duljina </a:t>
            </a:r>
            <a:r>
              <a:rPr lang="hr-HR" i="1" dirty="0" err="1">
                <a:solidFill>
                  <a:srgbClr val="FF3300"/>
                </a:solidFill>
              </a:rPr>
              <a:t>L</a:t>
            </a:r>
            <a:r>
              <a:rPr lang="hr-HR" i="1" baseline="-25000" dirty="0" err="1">
                <a:solidFill>
                  <a:srgbClr val="FF3300"/>
                </a:solidFill>
              </a:rPr>
              <a:t>r</a:t>
            </a:r>
            <a:r>
              <a:rPr lang="hr-HR" i="1" dirty="0">
                <a:solidFill>
                  <a:srgbClr val="FF3300"/>
                </a:solidFill>
              </a:rPr>
              <a:t> = </a:t>
            </a:r>
            <a:r>
              <a:rPr lang="hr-HR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0" y="5013325"/>
            <a:ext cx="410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Newtonov uvjet dinamičke sličnosti</a:t>
            </a:r>
            <a:r>
              <a:rPr lang="hr-HR" b="1" i="1"/>
              <a:t> </a:t>
            </a:r>
            <a:endParaRPr lang="hr-HR"/>
          </a:p>
          <a:p>
            <a:pPr algn="l"/>
            <a:r>
              <a:rPr lang="hr-HR"/>
              <a:t>Na temelju jednakosti:</a:t>
            </a: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39" name="Object 19"/>
          <p:cNvGraphicFramePr>
            <a:graphicFrameLocks noChangeAspect="1"/>
          </p:cNvGraphicFramePr>
          <p:nvPr/>
        </p:nvGraphicFramePr>
        <p:xfrm>
          <a:off x="179388" y="5516563"/>
          <a:ext cx="1749425" cy="777875"/>
        </p:xfrm>
        <a:graphic>
          <a:graphicData uri="http://schemas.openxmlformats.org/presentationml/2006/ole">
            <p:oleObj spid="_x0000_s20486" name="Equation" r:id="rId7" imgW="1028700" imgH="457200" progId="Equation.3">
              <p:embed/>
            </p:oleObj>
          </a:graphicData>
        </a:graphic>
      </p:graphicFrame>
      <p:sp>
        <p:nvSpPr>
          <p:cNvPr id="3093" name="Rectangle 2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41" name="Object 21"/>
          <p:cNvGraphicFramePr>
            <a:graphicFrameLocks noChangeAspect="1"/>
          </p:cNvGraphicFramePr>
          <p:nvPr/>
        </p:nvGraphicFramePr>
        <p:xfrm>
          <a:off x="2484438" y="5516563"/>
          <a:ext cx="903287" cy="739775"/>
        </p:xfrm>
        <a:graphic>
          <a:graphicData uri="http://schemas.openxmlformats.org/presentationml/2006/ole">
            <p:oleObj spid="_x0000_s20487" name="Equation" r:id="rId8" imgW="520474" imgH="431613" progId="Equation.3">
              <p:embed/>
            </p:oleObj>
          </a:graphicData>
        </a:graphic>
      </p:graphicFrame>
      <p:sp>
        <p:nvSpPr>
          <p:cNvPr id="3094" name="Rectangle 2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5076825" y="5445125"/>
          <a:ext cx="1216025" cy="777875"/>
        </p:xfrm>
        <a:graphic>
          <a:graphicData uri="http://schemas.openxmlformats.org/presentationml/2006/ole">
            <p:oleObj spid="_x0000_s20488" name="Equation" r:id="rId9" imgW="711200" imgH="457200" progId="Equation.3">
              <p:embed/>
            </p:oleObj>
          </a:graphicData>
        </a:graphic>
      </p:graphicFrame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0" y="6216650"/>
            <a:ext cx="791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hr-HR" dirty="0"/>
              <a:t>Ovisnost </a:t>
            </a:r>
            <a:r>
              <a:rPr lang="hr-HR" dirty="0" err="1"/>
              <a:t>inercionih</a:t>
            </a:r>
            <a:r>
              <a:rPr lang="hr-HR" dirty="0"/>
              <a:t> sila naspram mjerila duljine i vremena te mjerila gustoća </a:t>
            </a:r>
          </a:p>
          <a:p>
            <a:pPr algn="just"/>
            <a:r>
              <a:rPr lang="hr-HR" dirty="0"/>
              <a:t>naziva se Newton-</a:t>
            </a:r>
            <a:r>
              <a:rPr lang="hr-HR" dirty="0" err="1"/>
              <a:t>ov</a:t>
            </a:r>
            <a:r>
              <a:rPr lang="hr-HR" dirty="0"/>
              <a:t> uvjet sličnosti. </a:t>
            </a:r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2051050" y="5734050"/>
            <a:ext cx="23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i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3635375" y="573405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dobiva se</a:t>
            </a:r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179388" y="4292600"/>
            <a:ext cx="3455987" cy="720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32" grpId="0"/>
      <p:bldP spid="5133" grpId="0"/>
      <p:bldP spid="5134" grpId="0"/>
      <p:bldP spid="5137" grpId="0"/>
      <p:bldP spid="5138" grpId="0"/>
      <p:bldP spid="5145" grpId="0"/>
      <p:bldP spid="5146" grpId="0"/>
      <p:bldP spid="5147" grpId="0"/>
      <p:bldP spid="51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136525"/>
            <a:ext cx="8883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 u="sng">
                <a:solidFill>
                  <a:srgbClr val="0066CC"/>
                </a:solidFill>
              </a:rPr>
              <a:t>Parcijalne dinamičke sličnosti</a:t>
            </a:r>
            <a:endParaRPr lang="hr-HR" u="sng">
              <a:solidFill>
                <a:srgbClr val="0066CC"/>
              </a:solidFill>
            </a:endParaRPr>
          </a:p>
          <a:p>
            <a:pPr algn="l"/>
            <a:r>
              <a:rPr lang="hr-HR"/>
              <a:t>Ovisno o analiziranom problemu potrebno je definirati dominantne sile u analiziranom </a:t>
            </a:r>
          </a:p>
          <a:p>
            <a:pPr algn="l"/>
            <a:r>
              <a:rPr lang="hr-HR"/>
              <a:t>procesu odnosno dominantne članove sa desne strane Navier-stokes-ove jednadžbe: 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250825" y="1341438"/>
          <a:ext cx="2767013" cy="801687"/>
        </p:xfrm>
        <a:graphic>
          <a:graphicData uri="http://schemas.openxmlformats.org/presentationml/2006/ole">
            <p:oleObj spid="_x0000_s21506" name="Equation" r:id="rId3" imgW="1612900" imgH="469900" progId="Equation.3">
              <p:embed/>
            </p:oleObj>
          </a:graphicData>
        </a:graphic>
      </p:graphicFrame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0" y="2349500"/>
            <a:ext cx="871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b="1" i="1">
                <a:solidFill>
                  <a:srgbClr val="FF3300"/>
                </a:solidFill>
              </a:rPr>
              <a:t>100%</a:t>
            </a:r>
            <a:r>
              <a:rPr lang="hr-HR" b="1" i="1">
                <a:solidFill>
                  <a:schemeClr val="folHlink"/>
                </a:solidFill>
              </a:rPr>
              <a:t> = 98% + </a:t>
            </a:r>
            <a:r>
              <a:rPr lang="hr-HR" b="1" i="1">
                <a:solidFill>
                  <a:srgbClr val="00FFFF"/>
                </a:solidFill>
              </a:rPr>
              <a:t>1%</a:t>
            </a:r>
            <a:r>
              <a:rPr lang="hr-HR" b="1" i="1">
                <a:solidFill>
                  <a:schemeClr val="folHlink"/>
                </a:solidFill>
              </a:rPr>
              <a:t> + </a:t>
            </a:r>
            <a:r>
              <a:rPr lang="hr-HR" b="1" i="1">
                <a:solidFill>
                  <a:srgbClr val="F620E2"/>
                </a:solidFill>
              </a:rPr>
              <a:t>1%</a:t>
            </a:r>
            <a:r>
              <a:rPr lang="hr-HR" b="1" i="1">
                <a:solidFill>
                  <a:schemeClr val="folHlink"/>
                </a:solidFill>
              </a:rPr>
              <a:t> (masene sile imaju dominantni doprinos inercionoj sili)</a:t>
            </a:r>
          </a:p>
        </p:txBody>
      </p:sp>
      <p:sp>
        <p:nvSpPr>
          <p:cNvPr id="4104" name="Line 10"/>
          <p:cNvSpPr>
            <a:spLocks noChangeShapeType="1"/>
          </p:cNvSpPr>
          <p:nvPr/>
        </p:nvSpPr>
        <p:spPr bwMode="auto">
          <a:xfrm>
            <a:off x="395288" y="21320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4105" name="Line 11"/>
          <p:cNvSpPr>
            <a:spLocks noChangeShapeType="1"/>
          </p:cNvSpPr>
          <p:nvPr/>
        </p:nvSpPr>
        <p:spPr bwMode="auto">
          <a:xfrm>
            <a:off x="971550" y="1989138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1763713" y="1989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 flipH="1">
            <a:off x="2339975" y="1989138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468313" y="3213100"/>
            <a:ext cx="763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Za takav slučaj uvjet </a:t>
            </a:r>
            <a:r>
              <a:rPr lang="hr-HR">
                <a:solidFill>
                  <a:srgbClr val="FF3300"/>
                </a:solidFill>
              </a:rPr>
              <a:t>apsolutne sličnosti</a:t>
            </a:r>
            <a:r>
              <a:rPr lang="hr-HR"/>
              <a:t> prelazi u uvjet </a:t>
            </a:r>
            <a:r>
              <a:rPr lang="hr-HR">
                <a:solidFill>
                  <a:schemeClr val="folHlink"/>
                </a:solidFill>
              </a:rPr>
              <a:t>parcijalne sličnosti</a:t>
            </a:r>
            <a:r>
              <a:rPr lang="hr-HR" b="1" i="1">
                <a:solidFill>
                  <a:srgbClr val="0066CC"/>
                </a:solidFill>
              </a:rPr>
              <a:t> </a:t>
            </a:r>
          </a:p>
        </p:txBody>
      </p:sp>
      <p:sp>
        <p:nvSpPr>
          <p:cNvPr id="4109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6159" name="Object 15"/>
          <p:cNvGraphicFramePr>
            <a:graphicFrameLocks noChangeAspect="1"/>
          </p:cNvGraphicFramePr>
          <p:nvPr/>
        </p:nvGraphicFramePr>
        <p:xfrm>
          <a:off x="855663" y="4076700"/>
          <a:ext cx="3238500" cy="777875"/>
        </p:xfrm>
        <a:graphic>
          <a:graphicData uri="http://schemas.openxmlformats.org/presentationml/2006/ole">
            <p:oleObj spid="_x0000_s21507" name="Equation" r:id="rId4" imgW="1904760" imgH="457200" progId="Equation.3">
              <p:embed/>
            </p:oleObj>
          </a:graphicData>
        </a:graphic>
      </p:graphicFrame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4462463" y="42926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>
                <a:sym typeface="Symbol" pitchFamily="18" charset="2"/>
              </a:rPr>
              <a:t></a:t>
            </a:r>
            <a:endParaRPr lang="hr-HR" b="1" i="1">
              <a:solidFill>
                <a:srgbClr val="0066CC"/>
              </a:solidFill>
              <a:sym typeface="Symbol" pitchFamily="18" charset="2"/>
            </a:endParaRP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2446338" y="4221163"/>
            <a:ext cx="576262" cy="576262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2446338" y="4221163"/>
            <a:ext cx="504825" cy="5032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311525" y="4149725"/>
            <a:ext cx="503238" cy="6477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 flipV="1">
            <a:off x="3238500" y="4149725"/>
            <a:ext cx="576263" cy="6477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115" name="Rectangle 2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4116" name="Rectangle 3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4117" name="Rectangle 3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6177" name="Object 33"/>
          <p:cNvGraphicFramePr>
            <a:graphicFrameLocks noChangeAspect="1"/>
          </p:cNvGraphicFramePr>
          <p:nvPr/>
        </p:nvGraphicFramePr>
        <p:xfrm>
          <a:off x="4967288" y="4076700"/>
          <a:ext cx="989012" cy="777875"/>
        </p:xfrm>
        <a:graphic>
          <a:graphicData uri="http://schemas.openxmlformats.org/presentationml/2006/ole">
            <p:oleObj spid="_x0000_s21508" name="Equation" r:id="rId5" imgW="583947" imgH="457002" progId="Equation.3">
              <p:embed/>
            </p:oleObj>
          </a:graphicData>
        </a:graphic>
      </p:graphicFrame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1222375" y="4005263"/>
            <a:ext cx="3024188" cy="936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1295400" y="4076700"/>
            <a:ext cx="863600" cy="7921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4120" name="Rectangle 41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4121" name="Rectangle 4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4122" name="Rectangle 4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  <p:bldP spid="6161" grpId="0"/>
      <p:bldP spid="6163" grpId="0" animBg="1"/>
      <p:bldP spid="6164" grpId="0" animBg="1"/>
      <p:bldP spid="6165" grpId="0" animBg="1"/>
      <p:bldP spid="6166" grpId="0" animBg="1"/>
      <p:bldP spid="6180" grpId="0" animBg="1"/>
      <p:bldP spid="61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26"/>
          <p:cNvSpPr>
            <a:spLocks noChangeArrowheads="1"/>
          </p:cNvSpPr>
          <p:nvPr/>
        </p:nvSpPr>
        <p:spPr bwMode="auto">
          <a:xfrm>
            <a:off x="0" y="2924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5130" name="Rectangle 29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5131" name="Rectangle 3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5132" name="Rectangle 3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sp>
        <p:nvSpPr>
          <p:cNvPr id="5133" name="Rectangle 43"/>
          <p:cNvSpPr>
            <a:spLocks noChangeArrowheads="1"/>
          </p:cNvSpPr>
          <p:nvPr/>
        </p:nvSpPr>
        <p:spPr bwMode="auto">
          <a:xfrm>
            <a:off x="0" y="188913"/>
            <a:ext cx="847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i="1" u="sng">
                <a:solidFill>
                  <a:schemeClr val="folHlink"/>
                </a:solidFill>
              </a:rPr>
              <a:t>Froude-ov kriterij sličnosti</a:t>
            </a:r>
            <a:endParaRPr lang="hr-HR">
              <a:solidFill>
                <a:schemeClr val="folHlink"/>
              </a:solidFill>
            </a:endParaRPr>
          </a:p>
          <a:p>
            <a:r>
              <a:rPr lang="hr-HR"/>
              <a:t>Parcijalna dinamička sličnost izražena kroz dominaciju masene (gravitacione) sile </a:t>
            </a:r>
          </a:p>
        </p:txBody>
      </p:sp>
      <p:graphicFrame>
        <p:nvGraphicFramePr>
          <p:cNvPr id="5122" name="Object 44"/>
          <p:cNvGraphicFramePr>
            <a:graphicFrameLocks noChangeAspect="1"/>
          </p:cNvGraphicFramePr>
          <p:nvPr/>
        </p:nvGraphicFramePr>
        <p:xfrm>
          <a:off x="8434388" y="382588"/>
          <a:ext cx="669925" cy="431800"/>
        </p:xfrm>
        <a:graphic>
          <a:graphicData uri="http://schemas.openxmlformats.org/presentationml/2006/ole">
            <p:oleObj spid="_x0000_s22530" name="Equation" r:id="rId3" imgW="393480" imgH="253800" progId="Equation.3">
              <p:embed/>
            </p:oleObj>
          </a:graphicData>
        </a:graphic>
      </p:graphicFrame>
      <p:graphicFrame>
        <p:nvGraphicFramePr>
          <p:cNvPr id="5123" name="Object 45"/>
          <p:cNvGraphicFramePr>
            <a:graphicFrameLocks noChangeAspect="1"/>
          </p:cNvGraphicFramePr>
          <p:nvPr/>
        </p:nvGraphicFramePr>
        <p:xfrm>
          <a:off x="1474788" y="2636838"/>
          <a:ext cx="946150" cy="777875"/>
        </p:xfrm>
        <a:graphic>
          <a:graphicData uri="http://schemas.openxmlformats.org/presentationml/2006/ole">
            <p:oleObj spid="_x0000_s22531" name="Equation" r:id="rId4" imgW="558720" imgH="457200" progId="Equation.3">
              <p:embed/>
            </p:oleObj>
          </a:graphicData>
        </a:graphic>
      </p:graphicFrame>
      <p:sp>
        <p:nvSpPr>
          <p:cNvPr id="5134" name="Rectangle 46"/>
          <p:cNvSpPr>
            <a:spLocks noChangeArrowheads="1"/>
          </p:cNvSpPr>
          <p:nvPr/>
        </p:nvSpPr>
        <p:spPr bwMode="auto">
          <a:xfrm>
            <a:off x="-7938" y="763588"/>
            <a:ext cx="65722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/>
              <a:t>(gornji hipotetski primjer postotnog doprinosa u inercionoj sili):  </a:t>
            </a:r>
          </a:p>
        </p:txBody>
      </p:sp>
      <p:sp>
        <p:nvSpPr>
          <p:cNvPr id="5135" name="Rectangle 47"/>
          <p:cNvSpPr>
            <a:spLocks noChangeArrowheads="1"/>
          </p:cNvSpPr>
          <p:nvPr/>
        </p:nvSpPr>
        <p:spPr bwMode="auto">
          <a:xfrm>
            <a:off x="2554288" y="28527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/>
              <a:t>odnosno  </a:t>
            </a:r>
          </a:p>
        </p:txBody>
      </p:sp>
      <p:graphicFrame>
        <p:nvGraphicFramePr>
          <p:cNvPr id="5124" name="Object 48"/>
          <p:cNvGraphicFramePr>
            <a:graphicFrameLocks noChangeAspect="1"/>
          </p:cNvGraphicFramePr>
          <p:nvPr/>
        </p:nvGraphicFramePr>
        <p:xfrm>
          <a:off x="3635375" y="2565400"/>
          <a:ext cx="1619250" cy="842963"/>
        </p:xfrm>
        <a:graphic>
          <a:graphicData uri="http://schemas.openxmlformats.org/presentationml/2006/ole">
            <p:oleObj spid="_x0000_s22532" name="Equation" r:id="rId5" imgW="952087" imgH="495085" progId="Equation.3">
              <p:embed/>
            </p:oleObj>
          </a:graphicData>
        </a:graphic>
      </p:graphicFrame>
      <p:sp>
        <p:nvSpPr>
          <p:cNvPr id="5136" name="Rectangle 49"/>
          <p:cNvSpPr>
            <a:spLocks noChangeArrowheads="1"/>
          </p:cNvSpPr>
          <p:nvPr/>
        </p:nvSpPr>
        <p:spPr bwMode="auto">
          <a:xfrm>
            <a:off x="5362575" y="285273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/>
              <a:t>ili   </a:t>
            </a:r>
          </a:p>
        </p:txBody>
      </p:sp>
      <p:sp>
        <p:nvSpPr>
          <p:cNvPr id="5137" name="Rectangle 50"/>
          <p:cNvSpPr>
            <a:spLocks noChangeArrowheads="1"/>
          </p:cNvSpPr>
          <p:nvPr/>
        </p:nvSpPr>
        <p:spPr bwMode="auto">
          <a:xfrm>
            <a:off x="5867400" y="2852738"/>
            <a:ext cx="116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 i="1">
                <a:solidFill>
                  <a:schemeClr val="folHlink"/>
                </a:solidFill>
              </a:rPr>
              <a:t>Fr</a:t>
            </a:r>
            <a:r>
              <a:rPr lang="hr-HR" i="1" baseline="-25000">
                <a:solidFill>
                  <a:schemeClr val="folHlink"/>
                </a:solidFill>
              </a:rPr>
              <a:t>p</a:t>
            </a:r>
            <a:r>
              <a:rPr lang="hr-HR">
                <a:solidFill>
                  <a:schemeClr val="folHlink"/>
                </a:solidFill>
              </a:rPr>
              <a:t> =</a:t>
            </a:r>
            <a:r>
              <a:rPr lang="hr-HR" i="1">
                <a:solidFill>
                  <a:schemeClr val="folHlink"/>
                </a:solidFill>
              </a:rPr>
              <a:t> Fr</a:t>
            </a:r>
            <a:r>
              <a:rPr lang="hr-HR" i="1" baseline="-25000">
                <a:solidFill>
                  <a:schemeClr val="folHlink"/>
                </a:solidFill>
              </a:rPr>
              <a:t>m</a:t>
            </a:r>
            <a:r>
              <a:rPr lang="hr-HR"/>
              <a:t>	 </a:t>
            </a:r>
          </a:p>
        </p:txBody>
      </p:sp>
      <p:sp>
        <p:nvSpPr>
          <p:cNvPr id="5138" name="Rectangle 51"/>
          <p:cNvSpPr>
            <a:spLocks noChangeArrowheads="1"/>
          </p:cNvSpPr>
          <p:nvPr/>
        </p:nvSpPr>
        <p:spPr bwMode="auto">
          <a:xfrm>
            <a:off x="0" y="3860800"/>
            <a:ext cx="574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/>
              <a:t>a kinematske izvedenice (mjerilo brzina i vremena) su: </a:t>
            </a:r>
          </a:p>
        </p:txBody>
      </p:sp>
      <p:graphicFrame>
        <p:nvGraphicFramePr>
          <p:cNvPr id="5125" name="Object 52"/>
          <p:cNvGraphicFramePr>
            <a:graphicFrameLocks noChangeAspect="1"/>
          </p:cNvGraphicFramePr>
          <p:nvPr/>
        </p:nvGraphicFramePr>
        <p:xfrm>
          <a:off x="2339975" y="4581525"/>
          <a:ext cx="1474788" cy="777875"/>
        </p:xfrm>
        <a:graphic>
          <a:graphicData uri="http://schemas.openxmlformats.org/presentationml/2006/ole">
            <p:oleObj spid="_x0000_s22533" name="Equation" r:id="rId6" imgW="863225" imgH="457002" progId="Equation.3">
              <p:embed/>
            </p:oleObj>
          </a:graphicData>
        </a:graphic>
      </p:graphicFrame>
      <p:graphicFrame>
        <p:nvGraphicFramePr>
          <p:cNvPr id="5126" name="Object 53"/>
          <p:cNvGraphicFramePr>
            <a:graphicFrameLocks noChangeAspect="1"/>
          </p:cNvGraphicFramePr>
          <p:nvPr/>
        </p:nvGraphicFramePr>
        <p:xfrm>
          <a:off x="5867400" y="4652963"/>
          <a:ext cx="1457325" cy="752475"/>
        </p:xfrm>
        <a:graphic>
          <a:graphicData uri="http://schemas.openxmlformats.org/presentationml/2006/ole">
            <p:oleObj spid="_x0000_s22534" name="Equation" r:id="rId7" imgW="863225" imgH="444307" progId="Equation.3">
              <p:embed/>
            </p:oleObj>
          </a:graphicData>
        </a:graphic>
      </p:graphicFrame>
      <p:graphicFrame>
        <p:nvGraphicFramePr>
          <p:cNvPr id="5127" name="Object 54"/>
          <p:cNvGraphicFramePr>
            <a:graphicFrameLocks noChangeAspect="1"/>
          </p:cNvGraphicFramePr>
          <p:nvPr/>
        </p:nvGraphicFramePr>
        <p:xfrm>
          <a:off x="1628775" y="1484313"/>
          <a:ext cx="3238500" cy="777875"/>
        </p:xfrm>
        <a:graphic>
          <a:graphicData uri="http://schemas.openxmlformats.org/presentationml/2006/ole">
            <p:oleObj spid="_x0000_s22535" name="Equation" r:id="rId8" imgW="1904760" imgH="457200" progId="Equation.3">
              <p:embed/>
            </p:oleObj>
          </a:graphicData>
        </a:graphic>
      </p:graphicFrame>
      <p:sp>
        <p:nvSpPr>
          <p:cNvPr id="5139" name="Rectangle 55"/>
          <p:cNvSpPr>
            <a:spLocks noChangeArrowheads="1"/>
          </p:cNvSpPr>
          <p:nvPr/>
        </p:nvSpPr>
        <p:spPr bwMode="auto">
          <a:xfrm>
            <a:off x="5235575" y="1700213"/>
            <a:ext cx="409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hr-HR">
                <a:sym typeface="Symbol" pitchFamily="18" charset="2"/>
              </a:rPr>
              <a:t></a:t>
            </a:r>
            <a:endParaRPr lang="hr-HR" b="1" i="1">
              <a:solidFill>
                <a:srgbClr val="0066CC"/>
              </a:solidFill>
              <a:sym typeface="Symbol" pitchFamily="18" charset="2"/>
            </a:endParaRPr>
          </a:p>
        </p:txBody>
      </p:sp>
      <p:sp>
        <p:nvSpPr>
          <p:cNvPr id="5140" name="Line 56"/>
          <p:cNvSpPr>
            <a:spLocks noChangeShapeType="1"/>
          </p:cNvSpPr>
          <p:nvPr/>
        </p:nvSpPr>
        <p:spPr bwMode="auto">
          <a:xfrm>
            <a:off x="3219450" y="1628775"/>
            <a:ext cx="576263" cy="576263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41" name="Line 57"/>
          <p:cNvSpPr>
            <a:spLocks noChangeShapeType="1"/>
          </p:cNvSpPr>
          <p:nvPr/>
        </p:nvSpPr>
        <p:spPr bwMode="auto">
          <a:xfrm flipV="1">
            <a:off x="3219450" y="1628775"/>
            <a:ext cx="504825" cy="503238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42" name="Line 58"/>
          <p:cNvSpPr>
            <a:spLocks noChangeShapeType="1"/>
          </p:cNvSpPr>
          <p:nvPr/>
        </p:nvSpPr>
        <p:spPr bwMode="auto">
          <a:xfrm>
            <a:off x="4084638" y="1557338"/>
            <a:ext cx="503237" cy="6477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43" name="Line 59"/>
          <p:cNvSpPr>
            <a:spLocks noChangeShapeType="1"/>
          </p:cNvSpPr>
          <p:nvPr/>
        </p:nvSpPr>
        <p:spPr bwMode="auto">
          <a:xfrm flipV="1">
            <a:off x="4011613" y="1557338"/>
            <a:ext cx="576262" cy="6477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graphicFrame>
        <p:nvGraphicFramePr>
          <p:cNvPr id="5128" name="Object 60"/>
          <p:cNvGraphicFramePr>
            <a:graphicFrameLocks noChangeAspect="1"/>
          </p:cNvGraphicFramePr>
          <p:nvPr/>
        </p:nvGraphicFramePr>
        <p:xfrm>
          <a:off x="5761038" y="1484313"/>
          <a:ext cx="946150" cy="777875"/>
        </p:xfrm>
        <a:graphic>
          <a:graphicData uri="http://schemas.openxmlformats.org/presentationml/2006/ole">
            <p:oleObj spid="_x0000_s22536" name="Equation" r:id="rId9" imgW="558720" imgH="457200" progId="Equation.3">
              <p:embed/>
            </p:oleObj>
          </a:graphicData>
        </a:graphic>
      </p:graphicFrame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995488" y="1412875"/>
            <a:ext cx="3024187" cy="936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230" name="Rectangle 62"/>
          <p:cNvSpPr>
            <a:spLocks noChangeArrowheads="1"/>
          </p:cNvSpPr>
          <p:nvPr/>
        </p:nvSpPr>
        <p:spPr bwMode="auto">
          <a:xfrm>
            <a:off x="2068513" y="1484313"/>
            <a:ext cx="863600" cy="7921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 animBg="1"/>
      <p:bldP spid="72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2835</Words>
  <Application>Microsoft Office PowerPoint</Application>
  <PresentationFormat>On-screen Show (4:3)</PresentationFormat>
  <Paragraphs>338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Equation</vt:lpstr>
      <vt:lpstr>Jednadžba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393</cp:revision>
  <dcterms:created xsi:type="dcterms:W3CDTF">2012-07-09T06:12:43Z</dcterms:created>
  <dcterms:modified xsi:type="dcterms:W3CDTF">2024-12-23T08:55:43Z</dcterms:modified>
</cp:coreProperties>
</file>