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319" r:id="rId3"/>
    <p:sldId id="293" r:id="rId4"/>
    <p:sldId id="294" r:id="rId5"/>
    <p:sldId id="295" r:id="rId6"/>
    <p:sldId id="306" r:id="rId7"/>
    <p:sldId id="315" r:id="rId8"/>
    <p:sldId id="314" r:id="rId9"/>
    <p:sldId id="284" r:id="rId10"/>
    <p:sldId id="285" r:id="rId11"/>
    <p:sldId id="322" r:id="rId12"/>
    <p:sldId id="287" r:id="rId13"/>
    <p:sldId id="288" r:id="rId14"/>
    <p:sldId id="259" r:id="rId15"/>
    <p:sldId id="320" r:id="rId16"/>
    <p:sldId id="261" r:id="rId17"/>
    <p:sldId id="289" r:id="rId18"/>
    <p:sldId id="290" r:id="rId19"/>
    <p:sldId id="262" r:id="rId20"/>
    <p:sldId id="317" r:id="rId21"/>
    <p:sldId id="291" r:id="rId22"/>
    <p:sldId id="321" r:id="rId23"/>
    <p:sldId id="286" r:id="rId24"/>
    <p:sldId id="296" r:id="rId25"/>
    <p:sldId id="265" r:id="rId26"/>
    <p:sldId id="266" r:id="rId27"/>
    <p:sldId id="267" r:id="rId28"/>
    <p:sldId id="268" r:id="rId29"/>
    <p:sldId id="269" r:id="rId30"/>
    <p:sldId id="270" r:id="rId31"/>
    <p:sldId id="272" r:id="rId32"/>
    <p:sldId id="274" r:id="rId33"/>
    <p:sldId id="312" r:id="rId34"/>
    <p:sldId id="276" r:id="rId35"/>
    <p:sldId id="277" r:id="rId36"/>
    <p:sldId id="278" r:id="rId37"/>
    <p:sldId id="279" r:id="rId38"/>
    <p:sldId id="303" r:id="rId39"/>
    <p:sldId id="281" r:id="rId40"/>
    <p:sldId id="282" r:id="rId41"/>
    <p:sldId id="28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D56CD9-0423-40D9-84AF-FB68DBB6DBF3}" v="34" dt="2022-03-08T20:07:57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tka Rajčić" userId="31da6905-289b-4bf4-a618-c7ef3f7a30d5" providerId="ADAL" clId="{A9D56CD9-0423-40D9-84AF-FB68DBB6DBF3}"/>
    <pc:docChg chg="modSld sldOrd">
      <pc:chgData name="Vlatka Rajčić" userId="31da6905-289b-4bf4-a618-c7ef3f7a30d5" providerId="ADAL" clId="{A9D56CD9-0423-40D9-84AF-FB68DBB6DBF3}" dt="2022-03-08T21:10:26.729" v="35"/>
      <pc:docMkLst>
        <pc:docMk/>
      </pc:docMkLst>
      <pc:sldChg chg="modSp">
        <pc:chgData name="Vlatka Rajčić" userId="31da6905-289b-4bf4-a618-c7ef3f7a30d5" providerId="ADAL" clId="{A9D56CD9-0423-40D9-84AF-FB68DBB6DBF3}" dt="2022-03-08T20:05:14.451" v="13" actId="6549"/>
        <pc:sldMkLst>
          <pc:docMk/>
          <pc:sldMk cId="0" sldId="266"/>
        </pc:sldMkLst>
        <pc:spChg chg="mod">
          <ac:chgData name="Vlatka Rajčić" userId="31da6905-289b-4bf4-a618-c7ef3f7a30d5" providerId="ADAL" clId="{A9D56CD9-0423-40D9-84AF-FB68DBB6DBF3}" dt="2022-03-08T20:05:14.451" v="13" actId="6549"/>
          <ac:spMkLst>
            <pc:docMk/>
            <pc:sldMk cId="0" sldId="266"/>
            <ac:spMk id="221187" creationId="{00000000-0000-0000-0000-000000000000}"/>
          </ac:spMkLst>
        </pc:spChg>
      </pc:sldChg>
      <pc:sldChg chg="modSp">
        <pc:chgData name="Vlatka Rajčić" userId="31da6905-289b-4bf4-a618-c7ef3f7a30d5" providerId="ADAL" clId="{A9D56CD9-0423-40D9-84AF-FB68DBB6DBF3}" dt="2022-03-08T20:07:57.830" v="33" actId="20577"/>
        <pc:sldMkLst>
          <pc:docMk/>
          <pc:sldMk cId="0" sldId="270"/>
        </pc:sldMkLst>
        <pc:spChg chg="mod">
          <ac:chgData name="Vlatka Rajčić" userId="31da6905-289b-4bf4-a618-c7ef3f7a30d5" providerId="ADAL" clId="{A9D56CD9-0423-40D9-84AF-FB68DBB6DBF3}" dt="2022-03-08T20:07:57.830" v="33" actId="20577"/>
          <ac:spMkLst>
            <pc:docMk/>
            <pc:sldMk cId="0" sldId="270"/>
            <ac:spMk id="229380" creationId="{00000000-0000-0000-0000-000000000000}"/>
          </ac:spMkLst>
        </pc:spChg>
      </pc:sldChg>
      <pc:sldChg chg="ord">
        <pc:chgData name="Vlatka Rajčić" userId="31da6905-289b-4bf4-a618-c7ef3f7a30d5" providerId="ADAL" clId="{A9D56CD9-0423-40D9-84AF-FB68DBB6DBF3}" dt="2022-03-08T21:10:26.729" v="35"/>
        <pc:sldMkLst>
          <pc:docMk/>
          <pc:sldMk cId="3291617305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9DCFA-B5FF-470A-8DE8-F20B2F88DFC1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7650B-383B-41DC-A2F4-8283038B49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0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E0481-0BE4-476C-B27F-30923049A79A}" type="slidenum">
              <a:rPr lang="en-AU"/>
              <a:pPr/>
              <a:t>1</a:t>
            </a:fld>
            <a:endParaRPr lang="en-AU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58" y="2737771"/>
            <a:ext cx="5106752" cy="5928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650" tIns="43826" rIns="87650" bIns="43826"/>
          <a:lstStyle/>
          <a:p>
            <a:endParaRPr lang="hr-HR" sz="1400" dirty="0"/>
          </a:p>
        </p:txBody>
      </p:sp>
      <p:sp>
        <p:nvSpPr>
          <p:cNvPr id="18944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022475" y="271463"/>
            <a:ext cx="2738438" cy="2052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BA78F-A68D-4F3D-B70D-AEB4F2AF9804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58" y="2737771"/>
            <a:ext cx="5106752" cy="5928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650" tIns="43826" rIns="87650" bIns="43826"/>
          <a:lstStyle/>
          <a:p>
            <a:endParaRPr lang="hr-HR" sz="1400" dirty="0"/>
          </a:p>
        </p:txBody>
      </p:sp>
      <p:sp>
        <p:nvSpPr>
          <p:cNvPr id="27443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022475" y="271463"/>
            <a:ext cx="2738438" cy="2052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06155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D690D-3ED4-4792-B7A7-876A2BE93623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58" y="2737771"/>
            <a:ext cx="5106752" cy="5928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650" tIns="43826" rIns="87650" bIns="43826"/>
          <a:lstStyle/>
          <a:p>
            <a:endParaRPr lang="hr-HR" sz="1400" dirty="0"/>
          </a:p>
        </p:txBody>
      </p:sp>
      <p:sp>
        <p:nvSpPr>
          <p:cNvPr id="27648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022475" y="271463"/>
            <a:ext cx="2738438" cy="2052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6509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FE48F-A6E3-43DF-8B3C-CA1D688C8BD4}" type="slidenum">
              <a:rPr lang="en-AU"/>
              <a:pPr/>
              <a:t>19</a:t>
            </a:fld>
            <a:endParaRPr lang="en-AU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97BB3-B38B-4D3C-AD25-17B0BB01FDB9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58" y="2737771"/>
            <a:ext cx="5106752" cy="5928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650" tIns="43826" rIns="87650" bIns="43826"/>
          <a:lstStyle/>
          <a:p>
            <a:endParaRPr lang="hr-HR" sz="1400" dirty="0"/>
          </a:p>
        </p:txBody>
      </p:sp>
      <p:sp>
        <p:nvSpPr>
          <p:cNvPr id="27853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022475" y="271463"/>
            <a:ext cx="2738438" cy="2052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5462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A8B4B-1F20-4E14-A155-A51FC41ADE5B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022475" y="271463"/>
            <a:ext cx="2738438" cy="205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58" y="2737771"/>
            <a:ext cx="5106752" cy="5928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6569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C7F28-411C-4464-B44C-93E5CC704282}" type="slidenum">
              <a:rPr lang="en-AU"/>
              <a:pPr/>
              <a:t>25</a:t>
            </a:fld>
            <a:endParaRPr lang="en-AU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r-HR" sz="1400" dirty="0"/>
          </a:p>
        </p:txBody>
      </p:sp>
      <p:sp>
        <p:nvSpPr>
          <p:cNvPr id="2201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11806F-54EB-44BB-9FCE-7065A33382F3}" type="slidenum">
              <a:rPr lang="en-AU"/>
              <a:pPr/>
              <a:t>26</a:t>
            </a:fld>
            <a:endParaRPr lang="en-AU"/>
          </a:p>
        </p:txBody>
      </p:sp>
      <p:sp>
        <p:nvSpPr>
          <p:cNvPr id="222210" name="Rectangle 102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r-HR" sz="1400" dirty="0"/>
          </a:p>
        </p:txBody>
      </p:sp>
      <p:sp>
        <p:nvSpPr>
          <p:cNvPr id="222211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ABEDA-EBD7-49EB-94D1-9531ABDDC9E7}" type="slidenum">
              <a:rPr lang="en-AU"/>
              <a:pPr/>
              <a:t>27</a:t>
            </a:fld>
            <a:endParaRPr lang="en-AU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r-HR" sz="1400" dirty="0"/>
          </a:p>
        </p:txBody>
      </p:sp>
      <p:sp>
        <p:nvSpPr>
          <p:cNvPr id="2263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4CCC9-4671-48D2-8D5E-D0514F003EBF}" type="slidenum">
              <a:rPr lang="en-AU"/>
              <a:pPr/>
              <a:t>28</a:t>
            </a:fld>
            <a:endParaRPr lang="en-AU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r-HR" sz="1400" dirty="0"/>
          </a:p>
        </p:txBody>
      </p:sp>
      <p:sp>
        <p:nvSpPr>
          <p:cNvPr id="2242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CE0BF-9F70-4AC2-9BC5-2C2339F9128A}" type="slidenum">
              <a:rPr lang="en-AU"/>
              <a:pPr/>
              <a:t>29</a:t>
            </a:fld>
            <a:endParaRPr lang="en-AU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r-HR" sz="1400" dirty="0"/>
          </a:p>
        </p:txBody>
      </p:sp>
      <p:sp>
        <p:nvSpPr>
          <p:cNvPr id="2283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A8B4B-1F20-4E14-A155-A51FC41ADE5B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022475" y="271463"/>
            <a:ext cx="2738438" cy="205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58" y="2737771"/>
            <a:ext cx="5106752" cy="5928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1106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46862-6B2C-4C82-820B-B5BC5593F66C}" type="slidenum">
              <a:rPr lang="en-AU"/>
              <a:pPr/>
              <a:t>30</a:t>
            </a:fld>
            <a:endParaRPr lang="en-AU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r-HR" sz="1400" dirty="0"/>
          </a:p>
        </p:txBody>
      </p:sp>
      <p:sp>
        <p:nvSpPr>
          <p:cNvPr id="2304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389FD-ADA4-499F-BE5F-843F0259F37E}" type="slidenum">
              <a:rPr lang="en-AU"/>
              <a:pPr/>
              <a:t>31</a:t>
            </a:fld>
            <a:endParaRPr lang="en-AU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r-HR" sz="1400" dirty="0"/>
          </a:p>
        </p:txBody>
      </p:sp>
      <p:sp>
        <p:nvSpPr>
          <p:cNvPr id="2365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A95D4-A46E-43EA-ADEA-2A2725671018}" type="slidenum">
              <a:rPr lang="en-AU"/>
              <a:pPr/>
              <a:t>32</a:t>
            </a:fld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r-HR" sz="1400" dirty="0"/>
          </a:p>
        </p:txBody>
      </p:sp>
      <p:sp>
        <p:nvSpPr>
          <p:cNvPr id="2426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FE752-A967-4A7D-83B7-302CF55CE1BB}" type="slidenum">
              <a:rPr lang="en-AU"/>
              <a:pPr/>
              <a:t>34</a:t>
            </a:fld>
            <a:endParaRPr lang="en-AU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53314" y="2737771"/>
            <a:ext cx="6551373" cy="572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650" tIns="43826" rIns="87650" bIns="43826"/>
          <a:lstStyle/>
          <a:p>
            <a:pPr algn="just" defTabSz="870761">
              <a:spcBef>
                <a:spcPct val="30000"/>
              </a:spcBef>
            </a:pPr>
            <a:endParaRPr lang="en-AU" sz="1200" dirty="0">
              <a:latin typeface="Times New Roman" pitchFamily="18" charset="0"/>
            </a:endParaRPr>
          </a:p>
          <a:p>
            <a:pPr defTabSz="870761">
              <a:spcBef>
                <a:spcPct val="30000"/>
              </a:spcBef>
            </a:pPr>
            <a:endParaRPr lang="en-AU" sz="1200" dirty="0">
              <a:latin typeface="Times New Roman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 dirty="0"/>
              <a:t>Slide prikazuje okvirnu lameliranu konstrukciju zgrade zatvorenog plivačikog bazena</a:t>
            </a:r>
            <a:r>
              <a:rPr lang="en-AU" dirty="0"/>
              <a:t>. </a:t>
            </a:r>
            <a:r>
              <a:rPr lang="hr-HR" dirty="0"/>
              <a:t>Drvo je specijalno prilagođeno vlažnosti i utjecaju klora</a:t>
            </a:r>
            <a:r>
              <a:rPr lang="en-AU" dirty="0"/>
              <a:t>. </a:t>
            </a:r>
            <a:r>
              <a:rPr lang="hr-HR" dirty="0"/>
              <a:t>Osiguranjem pravilnih detalja spojeva, korozija prestaje biti problem</a:t>
            </a:r>
            <a:r>
              <a:rPr lang="en-AU" dirty="0"/>
              <a:t>. </a:t>
            </a:r>
            <a:r>
              <a:rPr lang="hr-HR" dirty="0"/>
              <a:t>Ovdje za veći raspon konstrukcije bilo je neophodno koristiti elemente većih dimenzija , pa se korist LLD. LLD se proizvodi u ovom slučaju slaganjem laminata debljine 20 mm.</a:t>
            </a:r>
            <a:r>
              <a:rPr lang="en-AU" dirty="0"/>
              <a:t> </a:t>
            </a:r>
            <a:r>
              <a:rPr lang="hr-HR" dirty="0"/>
              <a:t>Zbog malih debljina laminata, oni se mogu savijati tijekom izrade i nakon njege elemenata. Lijepilo zadržava potreban kružni oblik. Zakrivljeni i lučni lamelirani elementi mogu se izraditi s malim povećanjem troškova u odnosu na nezakrivljene.  </a:t>
            </a:r>
            <a:r>
              <a:rPr lang="en-AU" dirty="0"/>
              <a:t> </a:t>
            </a:r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5F923-2EC8-4E35-8D6B-4F641CE4E477}" type="slidenum">
              <a:rPr lang="en-AU"/>
              <a:pPr/>
              <a:t>35</a:t>
            </a:fld>
            <a:endParaRPr lang="en-AU"/>
          </a:p>
        </p:txBody>
      </p:sp>
      <p:sp>
        <p:nvSpPr>
          <p:cNvPr id="244738" name="Rectangle 102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r-HR" sz="1400" dirty="0"/>
          </a:p>
        </p:txBody>
      </p:sp>
      <p:sp>
        <p:nvSpPr>
          <p:cNvPr id="244739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DDDCC-8311-4473-A093-75994077DDB6}" type="slidenum">
              <a:rPr lang="en-AU"/>
              <a:pPr/>
              <a:t>36</a:t>
            </a:fld>
            <a:endParaRPr lang="en-AU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r-HR" sz="1400" dirty="0"/>
          </a:p>
        </p:txBody>
      </p:sp>
      <p:sp>
        <p:nvSpPr>
          <p:cNvPr id="2467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38D01-4FD3-4729-A29A-DE328A661324}" type="slidenum">
              <a:rPr lang="en-AU"/>
              <a:pPr/>
              <a:t>37</a:t>
            </a:fld>
            <a:endParaRPr lang="en-AU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r-HR" sz="1400" dirty="0"/>
          </a:p>
        </p:txBody>
      </p:sp>
      <p:sp>
        <p:nvSpPr>
          <p:cNvPr id="2488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FE32C-50E4-4D08-9D90-C3492B9D2FCE}" type="slidenum">
              <a:rPr lang="en-AU"/>
              <a:pPr/>
              <a:t>39</a:t>
            </a:fld>
            <a:endParaRPr lang="en-AU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r-HR" sz="1400" dirty="0"/>
          </a:p>
        </p:txBody>
      </p:sp>
      <p:sp>
        <p:nvSpPr>
          <p:cNvPr id="2529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2597A-A6D4-4DE9-9934-97EFEE8AB372}" type="slidenum">
              <a:rPr lang="en-AU"/>
              <a:pPr/>
              <a:t>40</a:t>
            </a:fld>
            <a:endParaRPr lang="en-AU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58" y="2737771"/>
            <a:ext cx="5106752" cy="5928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650" tIns="43826" rIns="87650" bIns="43826"/>
          <a:lstStyle/>
          <a:p>
            <a:endParaRPr lang="hr-HR" sz="1400" dirty="0"/>
          </a:p>
        </p:txBody>
      </p:sp>
      <p:sp>
        <p:nvSpPr>
          <p:cNvPr id="26214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022475" y="271463"/>
            <a:ext cx="2738438" cy="2052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9B742-AC07-4224-8EE5-9B10AB9DC977}" type="slidenum">
              <a:rPr lang="en-AU"/>
              <a:pPr/>
              <a:t>41</a:t>
            </a:fld>
            <a:endParaRPr lang="en-AU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58" y="2737771"/>
            <a:ext cx="5106752" cy="5928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650" tIns="43826" rIns="87650" bIns="43826"/>
          <a:lstStyle/>
          <a:p>
            <a:endParaRPr lang="hr-HR" sz="1400" dirty="0"/>
          </a:p>
        </p:txBody>
      </p:sp>
      <p:sp>
        <p:nvSpPr>
          <p:cNvPr id="26419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022475" y="271463"/>
            <a:ext cx="2738438" cy="2052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E4DA0-787E-4FD9-976D-F9904B622529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58" y="2737771"/>
            <a:ext cx="5106752" cy="5928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650" tIns="43826" rIns="87650" bIns="43826"/>
          <a:lstStyle/>
          <a:p>
            <a:endParaRPr lang="hr-HR" sz="1400" dirty="0"/>
          </a:p>
        </p:txBody>
      </p:sp>
      <p:sp>
        <p:nvSpPr>
          <p:cNvPr id="26624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022475" y="271463"/>
            <a:ext cx="2738438" cy="2052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15707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892A3-FF6A-46B0-9FA1-87E18226C492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58" y="2737771"/>
            <a:ext cx="5106752" cy="5928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650" tIns="43826" rIns="87650" bIns="43826"/>
          <a:lstStyle/>
          <a:p>
            <a:endParaRPr lang="hr-HR" sz="1400" dirty="0"/>
          </a:p>
        </p:txBody>
      </p:sp>
      <p:sp>
        <p:nvSpPr>
          <p:cNvPr id="26829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022475" y="271463"/>
            <a:ext cx="2738438" cy="2052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4523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A8B4B-1F20-4E14-A155-A51FC41ADE5B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022475" y="271463"/>
            <a:ext cx="2738438" cy="205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58" y="2737771"/>
            <a:ext cx="5106752" cy="5928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893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5CE4F-6426-4C1C-A6C8-7963C13413BF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58" y="2737771"/>
            <a:ext cx="5106752" cy="5928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650" tIns="43826" rIns="87650" bIns="43826"/>
          <a:lstStyle/>
          <a:p>
            <a:endParaRPr lang="hr-HR" sz="1400" dirty="0"/>
          </a:p>
        </p:txBody>
      </p:sp>
      <p:sp>
        <p:nvSpPr>
          <p:cNvPr id="27033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022475" y="271463"/>
            <a:ext cx="2738438" cy="2052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56163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F662A-1F73-4B38-A845-93713983947F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58" y="2737771"/>
            <a:ext cx="5106752" cy="5928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650" tIns="43826" rIns="87650" bIns="43826"/>
          <a:lstStyle/>
          <a:p>
            <a:endParaRPr lang="hr-HR" sz="1400" dirty="0"/>
          </a:p>
        </p:txBody>
      </p:sp>
      <p:sp>
        <p:nvSpPr>
          <p:cNvPr id="27238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022475" y="271463"/>
            <a:ext cx="2738438" cy="2052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56039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0314C-1AE3-4A4C-AD56-98DB6B52389E}" type="slidenum">
              <a:rPr lang="en-AU"/>
              <a:pPr/>
              <a:t>14</a:t>
            </a:fld>
            <a:endParaRPr lang="en-A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319EC-6863-44A6-9097-9211330A07F1}" type="slidenum">
              <a:rPr lang="en-AU"/>
              <a:pPr/>
              <a:t>16</a:t>
            </a:fld>
            <a:endParaRPr lang="en-AU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37B-E7C5-4FDB-BBF3-6B34941022A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2EBC-9C95-42C8-9B35-23E6B4C9E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37B-E7C5-4FDB-BBF3-6B34941022A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2EBC-9C95-42C8-9B35-23E6B4C9E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37B-E7C5-4FDB-BBF3-6B34941022A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2EBC-9C95-42C8-9B35-23E6B4C9E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37B-E7C5-4FDB-BBF3-6B34941022A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2EBC-9C95-42C8-9B35-23E6B4C9E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37B-E7C5-4FDB-BBF3-6B34941022A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2EBC-9C95-42C8-9B35-23E6B4C9E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37B-E7C5-4FDB-BBF3-6B34941022A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2EBC-9C95-42C8-9B35-23E6B4C9E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37B-E7C5-4FDB-BBF3-6B34941022A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2EBC-9C95-42C8-9B35-23E6B4C9E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37B-E7C5-4FDB-BBF3-6B34941022A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2EBC-9C95-42C8-9B35-23E6B4C9E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37B-E7C5-4FDB-BBF3-6B34941022A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2EBC-9C95-42C8-9B35-23E6B4C9E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37B-E7C5-4FDB-BBF3-6B34941022A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2EBC-9C95-42C8-9B35-23E6B4C9E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37B-E7C5-4FDB-BBF3-6B34941022A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2EBC-9C95-42C8-9B35-23E6B4C9E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C37B-E7C5-4FDB-BBF3-6B34941022A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2EBC-9C95-42C8-9B35-23E6B4C9E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K_v01nqWTc" TargetMode="External"/><Relationship Id="rId2" Type="http://schemas.openxmlformats.org/officeDocument/2006/relationships/hyperlink" Target="http://www.youtube.com/watch?v=o2xZ7Wl8iJ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4B99-D8CB-4F92-91DE-D6A82332B6AE}" type="slidenum">
              <a:rPr lang="en-AU"/>
              <a:pPr/>
              <a:t>1</a:t>
            </a:fld>
            <a:endParaRPr lang="en-AU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396" y="1554244"/>
            <a:ext cx="8413780" cy="5200911"/>
          </a:xfrm>
          <a:noFill/>
          <a:ln/>
        </p:spPr>
        <p:txBody>
          <a:bodyPr wrap="square" lIns="0" tIns="0" rIns="0" bIns="0">
            <a:spAutoFit/>
          </a:bodyPr>
          <a:lstStyle/>
          <a:p>
            <a:pPr algn="just">
              <a:buClr>
                <a:srgbClr val="FF0000"/>
              </a:buClr>
              <a:buSzPct val="115000"/>
              <a:buFontTx/>
              <a:buChar char="•"/>
            </a:pPr>
            <a:r>
              <a:rPr lang="hr-HR" sz="2200" dirty="0">
                <a:latin typeface="Times New Roman" pitchFamily="18" charset="0"/>
              </a:rPr>
              <a:t>Lijepljeni lamelirani nosivi elementi smiju se ugrađivati u konstrukciju samo ako su proizvod tvrtki koje tu svoju proizvodnu djelatnost, orijentiranu ka ciljanoj uporabi, mogu i dokazati</a:t>
            </a:r>
          </a:p>
          <a:p>
            <a:pPr algn="just">
              <a:buClr>
                <a:srgbClr val="FF0000"/>
              </a:buClr>
              <a:buSzPct val="115000"/>
              <a:buFontTx/>
              <a:buChar char="•"/>
            </a:pPr>
            <a:r>
              <a:rPr lang="hr-HR" sz="2200" dirty="0">
                <a:latin typeface="Times New Roman" pitchFamily="18" charset="0"/>
              </a:rPr>
              <a:t>Traženi dokaz može biti u obliku potvrde o podobnosti za izvođenje lijepljenih nosivih drvenih elemenata, ali ga svakako treba ishoditi od ovlaštene institucije (Agencija za akreditaciju i Ministarstvo graditeljstva)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SzPct val="115000"/>
              <a:buFontTx/>
              <a:buChar char="•"/>
            </a:pPr>
            <a:r>
              <a:rPr lang="hr-HR" sz="2200" dirty="0">
                <a:latin typeface="Times New Roman" pitchFamily="18" charset="0"/>
              </a:rPr>
              <a:t>Potvrde potrebne za proizvodnju LLD-a: </a:t>
            </a:r>
          </a:p>
          <a:p>
            <a:pPr lvl="2">
              <a:buClr>
                <a:schemeClr val="folHlink"/>
              </a:buClr>
              <a:buSzPct val="115000"/>
            </a:pPr>
            <a:r>
              <a:rPr lang="hr-HR" sz="2000" b="1" i="0" dirty="0">
                <a:solidFill>
                  <a:srgbClr val="FF0000"/>
                </a:solidFill>
                <a:latin typeface="Times New Roman" pitchFamily="18" charset="0"/>
              </a:rPr>
              <a:t>Potvrda A</a:t>
            </a:r>
            <a:r>
              <a:rPr lang="hr-HR" sz="2000" i="0" dirty="0">
                <a:solidFill>
                  <a:schemeClr val="accent1"/>
                </a:solidFill>
                <a:latin typeface="Times New Roman" pitchFamily="18" charset="0"/>
              </a:rPr>
              <a:t>	</a:t>
            </a:r>
            <a:r>
              <a:rPr lang="hr-HR" sz="2000" i="0" dirty="0">
                <a:latin typeface="Times New Roman" pitchFamily="18" charset="0"/>
              </a:rPr>
              <a:t>za tvrtke koje su dostavile dokaz o podobnosti</a:t>
            </a:r>
          </a:p>
          <a:p>
            <a:pPr lvl="4">
              <a:spcBef>
                <a:spcPct val="0"/>
              </a:spcBef>
              <a:buClr>
                <a:schemeClr val="folHlink"/>
              </a:buClr>
              <a:buSzPct val="115000"/>
              <a:buFontTx/>
              <a:buNone/>
            </a:pPr>
            <a:r>
              <a:rPr lang="hr-HR" i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	</a:t>
            </a:r>
            <a:r>
              <a:rPr lang="hr-HR" i="0" dirty="0">
                <a:effectLst/>
                <a:latin typeface="Times New Roman" pitchFamily="18" charset="0"/>
              </a:rPr>
              <a:t> za proizvodnju lijepljenih nosivih elemenata svih vrsta 	prema normi EN 14080</a:t>
            </a:r>
          </a:p>
          <a:p>
            <a:pPr lvl="2">
              <a:spcBef>
                <a:spcPts val="500"/>
              </a:spcBef>
              <a:buClr>
                <a:srgbClr val="FF0000"/>
              </a:buClr>
              <a:buSzPct val="115000"/>
            </a:pPr>
            <a:r>
              <a:rPr lang="hr-HR" sz="2000" b="1" i="0" dirty="0">
                <a:solidFill>
                  <a:srgbClr val="FF0000"/>
                </a:solidFill>
                <a:latin typeface="Times New Roman" pitchFamily="18" charset="0"/>
              </a:rPr>
              <a:t>Potvrda B</a:t>
            </a:r>
            <a:r>
              <a:rPr lang="hr-HR" sz="2000" i="0" dirty="0">
                <a:solidFill>
                  <a:schemeClr val="accent1"/>
                </a:solidFill>
                <a:latin typeface="Times New Roman" pitchFamily="18" charset="0"/>
              </a:rPr>
              <a:t>	</a:t>
            </a:r>
            <a:r>
              <a:rPr lang="hr-HR" sz="2000" i="0" dirty="0">
                <a:latin typeface="Times New Roman" pitchFamily="18" charset="0"/>
              </a:rPr>
              <a:t>za tvrtke koje su dostavile dokaz o podobnosti</a:t>
            </a:r>
          </a:p>
          <a:p>
            <a:pPr lvl="2">
              <a:spcBef>
                <a:spcPct val="0"/>
              </a:spcBef>
              <a:buClr>
                <a:srgbClr val="FF0000"/>
              </a:buClr>
              <a:buSzPct val="115000"/>
              <a:buFontTx/>
              <a:buNone/>
            </a:pPr>
            <a:r>
              <a:rPr lang="hr-HR" sz="2000" i="0" dirty="0">
                <a:latin typeface="Times New Roman" pitchFamily="18" charset="0"/>
              </a:rPr>
              <a:t>			za lijepljenje jednostavnih nosivih elemenata</a:t>
            </a:r>
          </a:p>
          <a:p>
            <a:pPr lvl="2">
              <a:spcBef>
                <a:spcPct val="0"/>
              </a:spcBef>
              <a:buClr>
                <a:srgbClr val="FF0000"/>
              </a:buClr>
              <a:buSzPct val="115000"/>
              <a:buFontTx/>
              <a:buNone/>
            </a:pPr>
            <a:r>
              <a:rPr lang="hr-HR" sz="2000" i="0" dirty="0">
                <a:latin typeface="Times New Roman" pitchFamily="18" charset="0"/>
              </a:rPr>
              <a:t>			(npr. grede i nosači do 12 m, i  elementi </a:t>
            </a:r>
            <a:r>
              <a:rPr lang="hr-HR" sz="2000" i="0" dirty="0" err="1">
                <a:latin typeface="Times New Roman" pitchFamily="18" charset="0"/>
              </a:rPr>
              <a:t>trozglobnih</a:t>
            </a:r>
            <a:r>
              <a:rPr lang="hr-HR" sz="2000" i="0" dirty="0">
                <a:latin typeface="Times New Roman" pitchFamily="18" charset="0"/>
              </a:rPr>
              <a:t> 			okvira raspona  do 15 m)</a:t>
            </a:r>
            <a:endParaRPr lang="hr-HR" sz="2000" dirty="0">
              <a:latin typeface="Times New Roman" pitchFamily="18" charset="0"/>
            </a:endParaRPr>
          </a:p>
        </p:txBody>
      </p:sp>
      <p:sp>
        <p:nvSpPr>
          <p:cNvPr id="188419" name="Rectangle 3" descr="Oak"/>
          <p:cNvSpPr>
            <a:spLocks noGrp="1" noChangeArrowheads="1"/>
          </p:cNvSpPr>
          <p:nvPr>
            <p:ph type="title"/>
          </p:nvPr>
        </p:nvSpPr>
        <p:spPr>
          <a:xfrm>
            <a:off x="1142976" y="214290"/>
            <a:ext cx="6965950" cy="1149350"/>
          </a:xfrm>
          <a:blipFill>
            <a:blip r:embed="rId3"/>
          </a:blipFill>
          <a:ln cap="flat"/>
        </p:spPr>
        <p:txBody>
          <a:bodyPr lIns="0" tIns="0" rIns="0" bIns="0">
            <a:spAutoFit/>
          </a:bodyPr>
          <a:lstStyle/>
          <a:p>
            <a:r>
              <a:rPr lang="hr-HR" sz="36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Tvornička proizvodnja            lijepljenog lameliranog drva</a:t>
            </a:r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animBg="1" autoUpdateAnimBg="0"/>
      <p:bldP spid="18841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4D86D-6699-4D94-9512-964E530693F6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357158" y="285728"/>
            <a:ext cx="8472517" cy="468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FF0000"/>
              </a:buClr>
              <a:buSzPct val="115000"/>
              <a:buFontTx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Svaka radionica osim uobičajenog inventara mora imati: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Char char="–"/>
              <a:tabLst/>
              <a:defRPr/>
            </a:pP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vlagomjer i termometar za kontrolu vlažnosti i temperature sredine u kojoj se radi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elektronsk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vlagomjer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Char char="–"/>
              <a:tabLst/>
              <a:defRPr/>
            </a:pP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vage odnosno dozatore za mjerenje lijepila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(posebno mora biti precizna vaga 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za mjerenje katalizatora </a:t>
            </a:r>
            <a:r>
              <a:rPr kumimoji="0" lang="en-AU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hr-H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očvršćivača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hr-HR" sz="2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Char char="–"/>
              <a:tabLst/>
              <a:defRPr/>
            </a:pP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potrebne instrumente za mjere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 vremena očvršćivanja, vezivanja lijepila (najbolje po </a:t>
            </a:r>
            <a:r>
              <a:rPr kumimoji="0" lang="hr-H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uputstvu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proizvođača ljepila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Char char="–"/>
              <a:tabLst/>
              <a:defRPr/>
            </a:pP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potrebne uređaje za ispitivanje kvalitete zupčastih nastavaka (spojeva)</a:t>
            </a:r>
            <a:endParaRPr kumimoji="0" lang="hr-HR" sz="2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Char char="–"/>
              <a:tabLst/>
              <a:defRPr/>
            </a:pP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ur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đaje za mjerenja </a:t>
            </a:r>
            <a:r>
              <a:rPr kumimoji="0" lang="hr-H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raliziranog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pritiska u prešama</a:t>
            </a:r>
            <a:endParaRPr kumimoji="0" lang="hr-HR" sz="2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Char char="–"/>
              <a:tabLst/>
              <a:defRPr/>
            </a:pP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SUŠARU kao dio proizvodnog pogona </a:t>
            </a:r>
            <a:r>
              <a:rPr kumimoji="0" lang="en-AU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prostoriju u kojoj se drvo suši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dovodi na potrebnu vlažnost</a:t>
            </a: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hr-HR" sz="2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58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0704-7865-4B50-ACC6-391D45A095F4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9554" name="Picture 2" descr="lampostrojen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4614863" y="211138"/>
            <a:ext cx="378460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SUSTAV SLAGANJA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VAKUMSKI PRESLAGIVA</a:t>
            </a: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MJERAČ DIMENZIJA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MJERENJE VLAGE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OZNAČAVANJE GRAĐE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PILE ZA REZANJE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KONTROLA KVALITETE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3221038" y="211139"/>
            <a:ext cx="649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1.</a:t>
            </a: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2513807" y="1059567"/>
            <a:ext cx="38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2.</a:t>
            </a:r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2982913" y="1365250"/>
            <a:ext cx="436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79559" name="Line 7"/>
          <p:cNvSpPr>
            <a:spLocks noChangeShapeType="1"/>
          </p:cNvSpPr>
          <p:nvPr/>
        </p:nvSpPr>
        <p:spPr bwMode="auto">
          <a:xfrm flipH="1">
            <a:off x="773113" y="1912938"/>
            <a:ext cx="155575" cy="33813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0" name="Text Box 8"/>
          <p:cNvSpPr txBox="1">
            <a:spLocks noChangeArrowheads="1"/>
          </p:cNvSpPr>
          <p:nvPr/>
        </p:nvSpPr>
        <p:spPr bwMode="auto">
          <a:xfrm>
            <a:off x="0" y="2292350"/>
            <a:ext cx="1555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LINIJA ZA LJEPLJENJE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1" name="Line 9"/>
          <p:cNvSpPr>
            <a:spLocks noChangeShapeType="1"/>
          </p:cNvSpPr>
          <p:nvPr/>
        </p:nvSpPr>
        <p:spPr bwMode="auto">
          <a:xfrm flipH="1">
            <a:off x="1744663" y="2419350"/>
            <a:ext cx="211137" cy="66198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2" name="Text Box 10"/>
          <p:cNvSpPr txBox="1">
            <a:spLocks noChangeArrowheads="1"/>
          </p:cNvSpPr>
          <p:nvPr/>
        </p:nvSpPr>
        <p:spPr bwMode="auto">
          <a:xfrm>
            <a:off x="365125" y="3108325"/>
            <a:ext cx="20685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SKLADIŠTENJE I NJEGA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3" name="Line 11"/>
          <p:cNvSpPr>
            <a:spLocks noChangeShapeType="1"/>
          </p:cNvSpPr>
          <p:nvPr/>
        </p:nvSpPr>
        <p:spPr bwMode="auto">
          <a:xfrm flipH="1">
            <a:off x="2109788" y="3390900"/>
            <a:ext cx="1111250" cy="6191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4" name="Text Box 12"/>
          <p:cNvSpPr txBox="1">
            <a:spLocks noChangeArrowheads="1"/>
          </p:cNvSpPr>
          <p:nvPr/>
        </p:nvSpPr>
        <p:spPr bwMode="auto">
          <a:xfrm>
            <a:off x="731838" y="4024313"/>
            <a:ext cx="2025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 ZA LINIJU LJEPLJENJA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5" name="Line 13"/>
          <p:cNvSpPr>
            <a:spLocks noChangeShapeType="1"/>
          </p:cNvSpPr>
          <p:nvPr/>
        </p:nvSpPr>
        <p:spPr bwMode="auto">
          <a:xfrm flipH="1">
            <a:off x="2082800" y="3108325"/>
            <a:ext cx="1560513" cy="17176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6" name="Text Box 14"/>
          <p:cNvSpPr txBox="1">
            <a:spLocks noChangeArrowheads="1"/>
          </p:cNvSpPr>
          <p:nvPr/>
        </p:nvSpPr>
        <p:spPr bwMode="auto">
          <a:xfrm>
            <a:off x="225425" y="4965700"/>
            <a:ext cx="3276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STANDARDNE I SPECIJALNE SOBE ZA PREŠANJE, KONTROLA UZ PC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7" name="Line 15"/>
          <p:cNvSpPr>
            <a:spLocks noChangeShapeType="1"/>
          </p:cNvSpPr>
          <p:nvPr/>
        </p:nvSpPr>
        <p:spPr bwMode="auto">
          <a:xfrm flipV="1">
            <a:off x="7089775" y="4022725"/>
            <a:ext cx="323850" cy="78898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8" name="Line 16"/>
          <p:cNvSpPr>
            <a:spLocks noChangeShapeType="1"/>
          </p:cNvSpPr>
          <p:nvPr/>
        </p:nvSpPr>
        <p:spPr bwMode="auto">
          <a:xfrm flipV="1">
            <a:off x="6035675" y="3840163"/>
            <a:ext cx="1181100" cy="1555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9" name="Text Box 17"/>
          <p:cNvSpPr txBox="1">
            <a:spLocks noChangeArrowheads="1"/>
          </p:cNvSpPr>
          <p:nvPr/>
        </p:nvSpPr>
        <p:spPr bwMode="auto">
          <a:xfrm>
            <a:off x="6991350" y="3095625"/>
            <a:ext cx="1857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LINIJE ZA POPRAVKE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70" name="Line 18"/>
          <p:cNvSpPr>
            <a:spLocks noChangeShapeType="1"/>
          </p:cNvSpPr>
          <p:nvPr/>
        </p:nvSpPr>
        <p:spPr bwMode="auto">
          <a:xfrm flipH="1">
            <a:off x="4614863" y="4291013"/>
            <a:ext cx="379412" cy="63341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71" name="Text Box 19"/>
          <p:cNvSpPr txBox="1">
            <a:spLocks noChangeArrowheads="1"/>
          </p:cNvSpPr>
          <p:nvPr/>
        </p:nvSpPr>
        <p:spPr bwMode="auto">
          <a:xfrm>
            <a:off x="3460750" y="4994275"/>
            <a:ext cx="20812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OMATANJE NOSAČA TANKIM ZAŠTITNIM FILMOM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72" name="Line 20"/>
          <p:cNvSpPr>
            <a:spLocks noChangeShapeType="1"/>
          </p:cNvSpPr>
          <p:nvPr/>
        </p:nvSpPr>
        <p:spPr bwMode="auto">
          <a:xfrm flipH="1">
            <a:off x="5795963" y="5035550"/>
            <a:ext cx="141287" cy="7604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73" name="Text Box 21"/>
          <p:cNvSpPr txBox="1">
            <a:spLocks noChangeArrowheads="1"/>
          </p:cNvSpPr>
          <p:nvPr/>
        </p:nvSpPr>
        <p:spPr bwMode="auto">
          <a:xfrm>
            <a:off x="4543425" y="5935663"/>
            <a:ext cx="2208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PAKIRANJE U KUPOVE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74" name="Line 22"/>
          <p:cNvSpPr>
            <a:spLocks noChangeShapeType="1"/>
          </p:cNvSpPr>
          <p:nvPr/>
        </p:nvSpPr>
        <p:spPr bwMode="auto">
          <a:xfrm flipH="1">
            <a:off x="7216775" y="5838825"/>
            <a:ext cx="42863" cy="3079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75" name="Text Box 23"/>
          <p:cNvSpPr txBox="1">
            <a:spLocks noChangeArrowheads="1"/>
          </p:cNvSpPr>
          <p:nvPr/>
        </p:nvSpPr>
        <p:spPr bwMode="auto">
          <a:xfrm>
            <a:off x="6643702" y="6032500"/>
            <a:ext cx="18573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UMATANJE U NAJLONE ZA TRANSPORT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0534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B0B5B-E048-447C-BEF9-9EB588366307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1165225" y="1576388"/>
            <a:ext cx="779303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AutoNum type="arabicPeriod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Deponij rezane građe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pravilno formiran deponij rezane građe neposredno uz radioničku halu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azvrstavanje građe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pri preuzimanj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 s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deponija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prema vrsti, dimenzijama, kvaliteti, kvantiteti i kvaliteti grešaka i slično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kao npr. širina godova čije prevelike dimenzije uzrokuju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nehomogenost volumena laminata)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ransport građe do sušare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transport od deponija do sušare i slaganje u prostore sušare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ušenje građe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cilj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sušenja je da se građa dovede na vlažnost &lt;20%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posebnim zatvorenim pr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ostorima – sušarama – gdje se strujanjem zraka ili pregrijanom parom ili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bolje,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sušenje u vakumu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uvjetima koji se mogu podešavati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drvena građa dovodi na potrebnu vlažnost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reduciraju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moguće deformacije kao posljedica skupljanja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uništavaju gljivice i druge štetočine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(b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rzina sušenja utječe na vrijeme trajanja sušenja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kvalitetu građe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), 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operacija obuhvaća i transport građe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nakon sušenja (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proizvodne hale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 njeno pravilno odlaganje</a:t>
            </a:r>
          </a:p>
        </p:txBody>
      </p:sp>
      <p:sp>
        <p:nvSpPr>
          <p:cNvPr id="269315" name="Rectangle 3" descr="Oak"/>
          <p:cNvSpPr>
            <a:spLocks noGrp="1" noChangeArrowheads="1"/>
          </p:cNvSpPr>
          <p:nvPr>
            <p:ph type="title"/>
          </p:nvPr>
        </p:nvSpPr>
        <p:spPr>
          <a:xfrm>
            <a:off x="50800" y="128588"/>
            <a:ext cx="8972550" cy="1149350"/>
          </a:xfrm>
          <a:blipFill>
            <a:blip r:embed="rId3"/>
          </a:blipFill>
          <a:ln cap="flat"/>
        </p:spPr>
        <p:txBody>
          <a:bodyPr lIns="0" tIns="0" rIns="0" bIns="0">
            <a:spAutoFit/>
          </a:bodyPr>
          <a:lstStyle/>
          <a:p>
            <a:r>
              <a:rPr lang="hr-HR" sz="3600" dirty="0">
                <a:solidFill>
                  <a:srgbClr val="000000"/>
                </a:solidFill>
              </a:rPr>
              <a:t>TEHNOLOŠKA PROIZVODNJA  LIJEPLJENOG LAMELIRANOG DRVA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8113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 autoUpdateAnimBg="0"/>
      <p:bldP spid="26931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D4C10-F157-45F2-9DDE-D2FE0AE27C3E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714348" y="357166"/>
            <a:ext cx="7793037" cy="606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AutoNum type="arabicPeriod" startAt="5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Uzdužna obrada građe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sve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daske svode na istu širinu grubom obradom 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redovito rezanjem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Char char="•"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6.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ontrola građe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proces kontrole vlažnosti prije ulaska u proizvodnju,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(najmanje na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dva mjesta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kontrolu širine  godova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najpovoljnija širina godova je do 4 mm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vizualn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 ili mjernim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povećal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om ili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scanerom</a:t>
            </a:r>
            <a:r>
              <a:rPr kumimoji="0" lang="hr-H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ili laserom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7.      </a:t>
            </a:r>
            <a:r>
              <a:rPr lang="hr-HR" sz="2000" b="1" dirty="0">
                <a:latin typeface="Times New Roman" pitchFamily="18" charset="0"/>
              </a:rPr>
              <a:t>Otklanjanje grešaka i p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oprečno rezanje i rezanje zupčastih spojeva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isijecan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 odstranjiva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nje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defektnih dijelova dasaka,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ispucalih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 posivjelih krajeva, i izradu zupčastih spojeva 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8.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ijepljenje pojedinih komada odnosno formiran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lamela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 izrada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zupčastih spojeva lijepljenjem i oblikovanje lamela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9.    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ondicioniranje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lamela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potrebno vrijeme za odležavanje pripremljenih i posebno složenih lamela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ovisno o vrst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korištenog lijepila za izradu zupčastih spojev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a)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10.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Priprema lamela za lijepljenje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lamele se pripremaju 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tako da jamče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kvaliteteno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lijepljenje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blanjanje lamela s potrebnom kontrolom obrade blanjanih površina i dimenzijsku kontrolu – širine i debljine lamele)</a:t>
            </a:r>
          </a:p>
        </p:txBody>
      </p:sp>
    </p:spTree>
    <p:extLst>
      <p:ext uri="{BB962C8B-B14F-4D97-AF65-F5344CB8AC3E}">
        <p14:creationId xmlns:p14="http://schemas.microsoft.com/office/powerpoint/2010/main" val="2005031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330F-86D1-4E05-BE5F-795F1B7A87ED}" type="slidenum">
              <a:rPr lang="en-AU"/>
              <a:pPr/>
              <a:t>14</a:t>
            </a:fld>
            <a:endParaRPr lang="en-AU"/>
          </a:p>
        </p:txBody>
      </p:sp>
      <p:pic>
        <p:nvPicPr>
          <p:cNvPr id="106498" name="Picture 2" descr="lamstap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217488"/>
            <a:ext cx="5186362" cy="3351212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071538" y="6035675"/>
            <a:ext cx="7737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RAZVRSTAVANJE I KONTROLA GRAĐE KOJA SE UGRAĐUJE U LIJEPLJENI LAMELIRANI NOSAČ</a:t>
            </a:r>
            <a:endParaRPr lang="hr-HR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6500" name="Picture 4" descr="lamvla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571744"/>
            <a:ext cx="7140596" cy="348432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6B191A-5DFE-431F-81D3-DBCC4A270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96" y="980727"/>
            <a:ext cx="7616928" cy="49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16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658F-81F7-4C70-820F-8792A78B61A3}" type="slidenum">
              <a:rPr lang="en-AU"/>
              <a:pPr/>
              <a:t>16</a:t>
            </a:fld>
            <a:endParaRPr lang="en-AU"/>
          </a:p>
        </p:txBody>
      </p:sp>
      <p:pic>
        <p:nvPicPr>
          <p:cNvPr id="104450" name="Picture 2" descr="lamvak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169863"/>
            <a:ext cx="3879850" cy="4017962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4451" name="Picture 3" descr="zupspo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3575" y="257175"/>
            <a:ext cx="4489450" cy="2924175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4452" name="Picture 4" descr="lampres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8163" y="3614738"/>
            <a:ext cx="4594225" cy="3044825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550863" y="4602163"/>
            <a:ext cx="36718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b="1">
                <a:solidFill>
                  <a:srgbClr val="FF0000"/>
                </a:solidFill>
                <a:effectLst/>
                <a:latin typeface="Times New Roman" pitchFamily="18" charset="0"/>
              </a:rPr>
              <a:t>Dijelovi linije za proizvodnju lijepljenih lameliranih nosača</a:t>
            </a:r>
            <a:endParaRPr lang="hr-H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ABA16-3810-48F0-905D-FF84FA12791C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1036638" y="90488"/>
            <a:ext cx="7793037" cy="656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11.</a:t>
            </a:r>
            <a:r>
              <a:rPr kumimoji="0" lang="hr-HR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Priprema ljepila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sva potrebna prethodna ispitivanja upotr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bljivosti, utvrđivanje radne sposobnosti ljepila, količine nanošenja, vrijeme stvrdnjavanja, viskoznost ljepila za da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kvalitet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obrade lamela odnosno podobnost za strojno nanošenje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sloje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ljepila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Char char="•"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12.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N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anošenje sloja ljepila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ljepilo se nanosi strojn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neposredno nakon blanjanja lamela i izvršenih kontrola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(“natapanje”lamela – viskoznost ljepila)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 između vremena blanjanja i nanošenja ljepila postoji određeni vremenski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interval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moguće su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promjen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 lijepljenim površinama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taloženje prašine, slučajno zamašćivanj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deformacij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zbog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naknadnog sušenja i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sl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13.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ransport lamela do preša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transport od stroja za nanošenje ljepila do pr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ša –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stezača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gdje se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lamele slažu u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paket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odvija se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pojedinačno i ručno ili uz pomoć specijalnih kolica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(p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rijenos više lamela u paketu ne preporuča se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jer su moguća oštećenja ljepilom natopljenih površina) u</a:t>
            </a:r>
            <a:r>
              <a:rPr kumimoji="0" lang="hr-H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starim pogonima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ili automatski pokretnim trakama u novim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14.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riprema preša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konstruirane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tako da omoguć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određenu pom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ičnost 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fleksibilnost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prema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laminatu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 sa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stezačima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kojima se regulira pritisak (p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ostavljaju se na određenim razmacima – kod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ravnih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nosača do 50 cm, a kod zakrivljenih i gušće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oložaj pre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š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određuje se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posebnim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šablonama i instrumentima</a:t>
            </a:r>
          </a:p>
        </p:txBody>
      </p:sp>
    </p:spTree>
    <p:extLst>
      <p:ext uri="{BB962C8B-B14F-4D97-AF65-F5344CB8AC3E}">
        <p14:creationId xmlns:p14="http://schemas.microsoft.com/office/powerpoint/2010/main" val="4272469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BBA94-158C-417D-8338-028D01DB2A95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458" name="Rectangle 1026"/>
          <p:cNvSpPr>
            <a:spLocks noChangeArrowheads="1"/>
          </p:cNvSpPr>
          <p:nvPr/>
        </p:nvSpPr>
        <p:spPr bwMode="auto">
          <a:xfrm>
            <a:off x="1036638" y="76200"/>
            <a:ext cx="7793037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15. Postavljanje lamela u preše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lamele se bočno slažu jedna uz drugu po određenom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redosljedu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 privremeno pridržavaju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redov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na je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pojava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bočne strane lamela nisu u istoj ravnini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pomiču se tijekom rada) – specijalni pokretni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stezači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privremeno stežu i ravnaju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laminat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16. P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ritezanje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stezača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odnosno stavljanje la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inata pod pritisak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stezanje lamela složenih u projektirani p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esjek specijalni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stezač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ima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koji se zatežu ručno, električnim ili pneumatskim ključem ili specijalnim i elektronski programiranim pre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š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ama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(konačno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stezanje lamela obavezno se izvodi od sredine prema krajevima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tabLst/>
              <a:defRPr/>
            </a:pPr>
            <a:r>
              <a:rPr lang="hr-HR" sz="2000" b="1" dirty="0">
                <a:solidFill>
                  <a:prstClr val="black"/>
                </a:solidFill>
                <a:latin typeface="Times New Roman" pitchFamily="18" charset="0"/>
              </a:rPr>
              <a:t>17.</a:t>
            </a:r>
            <a:r>
              <a:rPr lang="hr-HR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ontrola pritiska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intenzitet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pritiska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ovisi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 visin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paketa, vrst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ljepila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stanj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 kvalitet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lijepljenih površina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varira od 50 do 80 N/cm</a:t>
            </a:r>
            <a:r>
              <a:rPr kumimoji="0" lang="hr-HR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kontrola se izvodi moment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ljučem (ručno)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ili, automatski ugrađenim mjeračima pritiska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(radi se i dodatna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kontrol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nakon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cca    5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sati od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izlaganja lamela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pritis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ku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18. O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dležavanje pod pritiskom i o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puštanje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stezača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potrebno i određeno vrijeme za stvrdnjavanje ljepila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(za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8 sati,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određenim uvjetima vlažnosti i temperature radnog prostora ljepilo u spojnim plohama postiže oko 80% od svoje konačne čvrstoće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nakon čega se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stezači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demontiraju, a 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osači ostaju na mjestu lijepljenja najmanje 24 sata (vrijeme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kondicioniranja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 tek onda se dodatno obrađuju – za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konačno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očvršćen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ljepila potrebno je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cca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10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 dana</a:t>
            </a:r>
          </a:p>
        </p:txBody>
      </p:sp>
    </p:spTree>
    <p:extLst>
      <p:ext uri="{BB962C8B-B14F-4D97-AF65-F5344CB8AC3E}">
        <p14:creationId xmlns:p14="http://schemas.microsoft.com/office/powerpoint/2010/main" val="2622490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26BA-BD83-458C-8D59-F2209487B3F6}" type="slidenum">
              <a:rPr lang="en-AU"/>
              <a:pPr/>
              <a:t>19</a:t>
            </a:fld>
            <a:endParaRPr lang="en-AU"/>
          </a:p>
        </p:txBody>
      </p:sp>
      <p:pic>
        <p:nvPicPr>
          <p:cNvPr id="105474" name="Picture 2" descr="lampres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300" y="223838"/>
            <a:ext cx="5314950" cy="553878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138238" y="5992813"/>
            <a:ext cx="7119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b="1">
                <a:solidFill>
                  <a:srgbClr val="FF0000"/>
                </a:solidFill>
                <a:effectLst/>
                <a:latin typeface="Times New Roman" pitchFamily="18" charset="0"/>
              </a:rPr>
              <a:t>PREŠE ZA LIJEPLJENE LAMELIRANE NOSAČE</a:t>
            </a:r>
            <a:endParaRPr lang="hr-H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C0B97-605A-470B-8B9A-6CADD0A32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90911-842C-4453-8AA4-8267E2EB0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AB180-3C11-4B7E-8657-FED445006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320" y="0"/>
            <a:ext cx="5333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17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4500F2-2929-4801-A8AE-E7B0CD957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9" y="180999"/>
            <a:ext cx="8415001" cy="64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24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00384-1D52-4341-9732-F1BD93AFA986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1036638" y="90488"/>
            <a:ext cx="7953375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19.</a:t>
            </a:r>
            <a:r>
              <a:rPr kumimoji="0" lang="hr-HR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ontrola točnosti dimenzija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 usporedba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dimenzija ovako formiran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 nosača sa projektiranim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20. Tr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ansport do blanjalice i blanjanje lamela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do velike blanjalice laminati se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nakon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kondcioniranja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transportiraju specijalnim kolicima ili automatski trakama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(pri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transport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 se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vodi računa da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 u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laminat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 na pojave neželjena stanja naprezanja)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trojevi za blanjanje laminata imaju radnu širinu cca 220 mm ,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 o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bostranim blanjanjem nosači se dovode u projektiranu širinu presjeka;</a:t>
            </a:r>
            <a:r>
              <a:rPr kumimoji="0" lang="hr-H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vrlo moderna postrojenja nemaju više ograničenje u širini stroja za </a:t>
            </a:r>
            <a:r>
              <a:rPr kumimoji="0" lang="hr-H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blananje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21. K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ontrola kvalitete lijepljenja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 određenom laboratoriju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ispituje se kvaliteta lijepljenja laminata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ko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ntrola se provodi na standardno oblikovanim epruvetama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dobijenim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izrezivanjem krajeva slijepljenog elementa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nosivost u lijepljenoj spojnici mora biti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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od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posmične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čvrstoće drva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22. N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anošenje zaštitnog sredstva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pogodnim i odgovarajućim sredstvima koja osim potrebne zaštite daju i željeni ton boje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LL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element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23. K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rojenje laminata u projektirane mjere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obrezivanje krajeva, izrad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rupa i montiranje čeličnih elemenata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limova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veza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sl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.)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24. P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riprema nosača za transport i uskladištenje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završna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operacija u kojoj se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aminat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omotava plastičnom folijom i odlaže izvan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proizvodne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hale d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transporta na gradilište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(bez pojave neželjenih naprezanja)</a:t>
            </a:r>
          </a:p>
        </p:txBody>
      </p:sp>
    </p:spTree>
    <p:extLst>
      <p:ext uri="{BB962C8B-B14F-4D97-AF65-F5344CB8AC3E}">
        <p14:creationId xmlns:p14="http://schemas.microsoft.com/office/powerpoint/2010/main" val="455277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281A5-2606-4A2F-9EDD-DF16CA38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15BB5-05DA-4DD6-8F87-B67FF296C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C5B92-BE92-4A51-A863-A894812B3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49106"/>
            <a:ext cx="6984776" cy="59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79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0704-7865-4B50-ACC6-391D45A095F4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9554" name="Picture 2" descr="lampostrojen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4614863" y="211138"/>
            <a:ext cx="378460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SUSTAV SLAGANJA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VAKUMSKI PRESLAGIVA</a:t>
            </a: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MJERAČ DIMENZIJA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MJERENJE VLAGE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OZNAČAVANJE GRAĐE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PILE ZA REZANJE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KONTROLA KVALITETE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3221038" y="352425"/>
            <a:ext cx="492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1.</a:t>
            </a: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2616200" y="11953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2.</a:t>
            </a:r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2982913" y="1365250"/>
            <a:ext cx="436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3.</a:t>
            </a:r>
          </a:p>
        </p:txBody>
      </p:sp>
      <p:sp>
        <p:nvSpPr>
          <p:cNvPr id="279559" name="Line 7"/>
          <p:cNvSpPr>
            <a:spLocks noChangeShapeType="1"/>
          </p:cNvSpPr>
          <p:nvPr/>
        </p:nvSpPr>
        <p:spPr bwMode="auto">
          <a:xfrm flipH="1">
            <a:off x="773113" y="1912938"/>
            <a:ext cx="155575" cy="33813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0" name="Text Box 8"/>
          <p:cNvSpPr txBox="1">
            <a:spLocks noChangeArrowheads="1"/>
          </p:cNvSpPr>
          <p:nvPr/>
        </p:nvSpPr>
        <p:spPr bwMode="auto">
          <a:xfrm>
            <a:off x="0" y="2292350"/>
            <a:ext cx="1555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LINIJA ZA LJEPLJENJE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1" name="Line 9"/>
          <p:cNvSpPr>
            <a:spLocks noChangeShapeType="1"/>
          </p:cNvSpPr>
          <p:nvPr/>
        </p:nvSpPr>
        <p:spPr bwMode="auto">
          <a:xfrm flipH="1">
            <a:off x="1744663" y="2419350"/>
            <a:ext cx="211137" cy="66198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2" name="Text Box 10"/>
          <p:cNvSpPr txBox="1">
            <a:spLocks noChangeArrowheads="1"/>
          </p:cNvSpPr>
          <p:nvPr/>
        </p:nvSpPr>
        <p:spPr bwMode="auto">
          <a:xfrm>
            <a:off x="365125" y="3108325"/>
            <a:ext cx="20685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SKLADIŠTENJE I NJEGA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3" name="Line 11"/>
          <p:cNvSpPr>
            <a:spLocks noChangeShapeType="1"/>
          </p:cNvSpPr>
          <p:nvPr/>
        </p:nvSpPr>
        <p:spPr bwMode="auto">
          <a:xfrm flipH="1">
            <a:off x="2109788" y="3390900"/>
            <a:ext cx="1111250" cy="6191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4" name="Text Box 12"/>
          <p:cNvSpPr txBox="1">
            <a:spLocks noChangeArrowheads="1"/>
          </p:cNvSpPr>
          <p:nvPr/>
        </p:nvSpPr>
        <p:spPr bwMode="auto">
          <a:xfrm>
            <a:off x="731838" y="4024313"/>
            <a:ext cx="2025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 ZA LINIJU LJEPLJENJA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5" name="Line 13"/>
          <p:cNvSpPr>
            <a:spLocks noChangeShapeType="1"/>
          </p:cNvSpPr>
          <p:nvPr/>
        </p:nvSpPr>
        <p:spPr bwMode="auto">
          <a:xfrm flipH="1">
            <a:off x="2082800" y="3108325"/>
            <a:ext cx="1560513" cy="17176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6" name="Text Box 14"/>
          <p:cNvSpPr txBox="1">
            <a:spLocks noChangeArrowheads="1"/>
          </p:cNvSpPr>
          <p:nvPr/>
        </p:nvSpPr>
        <p:spPr bwMode="auto">
          <a:xfrm>
            <a:off x="225425" y="4965700"/>
            <a:ext cx="3276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STANDARDNE I SPECIJALNE SOBE ZA PREŠANJE, KONTROLA UZ PC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7" name="Line 15"/>
          <p:cNvSpPr>
            <a:spLocks noChangeShapeType="1"/>
          </p:cNvSpPr>
          <p:nvPr/>
        </p:nvSpPr>
        <p:spPr bwMode="auto">
          <a:xfrm flipV="1">
            <a:off x="7089775" y="4022725"/>
            <a:ext cx="323850" cy="78898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8" name="Line 16"/>
          <p:cNvSpPr>
            <a:spLocks noChangeShapeType="1"/>
          </p:cNvSpPr>
          <p:nvPr/>
        </p:nvSpPr>
        <p:spPr bwMode="auto">
          <a:xfrm flipV="1">
            <a:off x="6035675" y="3840163"/>
            <a:ext cx="1181100" cy="1555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9" name="Text Box 17"/>
          <p:cNvSpPr txBox="1">
            <a:spLocks noChangeArrowheads="1"/>
          </p:cNvSpPr>
          <p:nvPr/>
        </p:nvSpPr>
        <p:spPr bwMode="auto">
          <a:xfrm>
            <a:off x="6991350" y="3095625"/>
            <a:ext cx="1857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LINIJE ZA POPRAVKE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70" name="Line 18"/>
          <p:cNvSpPr>
            <a:spLocks noChangeShapeType="1"/>
          </p:cNvSpPr>
          <p:nvPr/>
        </p:nvSpPr>
        <p:spPr bwMode="auto">
          <a:xfrm flipH="1">
            <a:off x="4614863" y="4291013"/>
            <a:ext cx="379412" cy="63341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71" name="Text Box 19"/>
          <p:cNvSpPr txBox="1">
            <a:spLocks noChangeArrowheads="1"/>
          </p:cNvSpPr>
          <p:nvPr/>
        </p:nvSpPr>
        <p:spPr bwMode="auto">
          <a:xfrm>
            <a:off x="3460750" y="4994275"/>
            <a:ext cx="20812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OMATANJE NOSAČA TANKIM ZAŠTITNIM FILMOM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72" name="Line 20"/>
          <p:cNvSpPr>
            <a:spLocks noChangeShapeType="1"/>
          </p:cNvSpPr>
          <p:nvPr/>
        </p:nvSpPr>
        <p:spPr bwMode="auto">
          <a:xfrm flipH="1">
            <a:off x="5795963" y="5035550"/>
            <a:ext cx="141287" cy="7604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73" name="Text Box 21"/>
          <p:cNvSpPr txBox="1">
            <a:spLocks noChangeArrowheads="1"/>
          </p:cNvSpPr>
          <p:nvPr/>
        </p:nvSpPr>
        <p:spPr bwMode="auto">
          <a:xfrm>
            <a:off x="4543425" y="5935663"/>
            <a:ext cx="2208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PAKIRANJE U KUPOVE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74" name="Line 22"/>
          <p:cNvSpPr>
            <a:spLocks noChangeShapeType="1"/>
          </p:cNvSpPr>
          <p:nvPr/>
        </p:nvSpPr>
        <p:spPr bwMode="auto">
          <a:xfrm flipH="1">
            <a:off x="7216775" y="5838825"/>
            <a:ext cx="42863" cy="3079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75" name="Text Box 23"/>
          <p:cNvSpPr txBox="1">
            <a:spLocks noChangeArrowheads="1"/>
          </p:cNvSpPr>
          <p:nvPr/>
        </p:nvSpPr>
        <p:spPr bwMode="auto">
          <a:xfrm>
            <a:off x="6643702" y="6032500"/>
            <a:ext cx="18573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UMATANJE U NAJLONE ZA TRANSPORT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69644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Proizvodnja i ispitivanje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hlinkClick r:id="rId2"/>
              </a:rPr>
              <a:t>http://www.youtube.com/</a:t>
            </a:r>
            <a:r>
              <a:rPr lang="hr-HR" sz="2800" dirty="0" err="1">
                <a:hlinkClick r:id="rId2"/>
              </a:rPr>
              <a:t>watch</a:t>
            </a:r>
            <a:r>
              <a:rPr lang="hr-HR" sz="2800" dirty="0">
                <a:hlinkClick r:id="rId2"/>
              </a:rPr>
              <a:t>?v=o2xZ7Wl8iJg</a:t>
            </a:r>
            <a:endParaRPr lang="hr-HR" sz="2800" dirty="0"/>
          </a:p>
          <a:p>
            <a:r>
              <a:rPr lang="hr-HR" dirty="0"/>
              <a:t>Ispitivanje nosača do loma</a:t>
            </a:r>
          </a:p>
          <a:p>
            <a:endParaRPr lang="hr-HR" dirty="0"/>
          </a:p>
          <a:p>
            <a:r>
              <a:rPr lang="hr-HR" sz="2800" b="1" dirty="0">
                <a:hlinkClick r:id="rId3"/>
              </a:rPr>
              <a:t>http://www.youtube.com/</a:t>
            </a:r>
            <a:r>
              <a:rPr lang="hr-HR" sz="2800" b="1" dirty="0" err="1">
                <a:hlinkClick r:id="rId3"/>
              </a:rPr>
              <a:t>watch</a:t>
            </a:r>
            <a:r>
              <a:rPr lang="hr-HR" sz="2800" b="1" dirty="0">
                <a:hlinkClick r:id="rId3"/>
              </a:rPr>
              <a:t>?v=TK_v01nqWTc</a:t>
            </a:r>
            <a:endParaRPr lang="hr-HR" sz="2800" b="1" dirty="0"/>
          </a:p>
          <a:p>
            <a:r>
              <a:rPr lang="hr-HR" dirty="0"/>
              <a:t>Proizvodnja </a:t>
            </a:r>
            <a:r>
              <a:rPr lang="hr-HR" dirty="0" err="1"/>
              <a:t>lameliranih</a:t>
            </a:r>
            <a:r>
              <a:rPr lang="hr-HR" dirty="0"/>
              <a:t> nosača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9016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9B47-D2E8-4AB0-9A83-24FFAA741133}" type="slidenum">
              <a:rPr lang="en-AU"/>
              <a:pPr/>
              <a:t>25</a:t>
            </a:fld>
            <a:endParaRPr lang="en-AU"/>
          </a:p>
        </p:txBody>
      </p:sp>
      <p:sp>
        <p:nvSpPr>
          <p:cNvPr id="219141" name="Rectangle 5" descr="Oak"/>
          <p:cNvSpPr>
            <a:spLocks noGrp="1" noChangeArrowheads="1"/>
          </p:cNvSpPr>
          <p:nvPr>
            <p:ph type="title"/>
          </p:nvPr>
        </p:nvSpPr>
        <p:spPr>
          <a:xfrm>
            <a:off x="2000232" y="500042"/>
            <a:ext cx="5427662" cy="600075"/>
          </a:xfrm>
          <a:blipFill>
            <a:blip r:embed="rId3"/>
          </a:blipFill>
          <a:ln cap="flat"/>
        </p:spPr>
        <p:txBody>
          <a:bodyPr lIns="0" tIns="0" rIns="0" bIns="0">
            <a:spAutoFit/>
          </a:bodyPr>
          <a:lstStyle/>
          <a:p>
            <a:r>
              <a:rPr lang="hr-HR" sz="3600">
                <a:solidFill>
                  <a:srgbClr val="000000"/>
                </a:solidFill>
              </a:rPr>
              <a:t>LJEPILA</a:t>
            </a:r>
            <a:r>
              <a:rPr lang="hr-HR" sz="3600"/>
              <a:t> </a:t>
            </a:r>
            <a:r>
              <a:rPr lang="en-AU" sz="3600"/>
              <a:t>–</a:t>
            </a:r>
            <a:r>
              <a:rPr lang="hr-HR" sz="3600"/>
              <a:t> </a:t>
            </a:r>
            <a:r>
              <a:rPr lang="hr-HR" sz="3600">
                <a:solidFill>
                  <a:srgbClr val="000000"/>
                </a:solidFill>
              </a:rPr>
              <a:t>OPĆENITO</a:t>
            </a:r>
            <a:endParaRPr lang="en-AU" sz="3600">
              <a:solidFill>
                <a:srgbClr val="000000"/>
              </a:solidFill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395536" y="1329942"/>
            <a:ext cx="8568952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Progresivni razvoj lijepljenih konstrukcija temelji se na monolitnosti i nepopustljivosti lijepljenih spojeva.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Ljepilom kao spojnim sredstvom lamele se nastavljaju (uzdužno i poprečno) i međusobno spajaju u monolitan presjek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Ljepila su supstance koje imaju </a:t>
            </a:r>
            <a:r>
              <a:rPr lang="hr-HR" sz="2000" u="sng" dirty="0">
                <a:effectLst/>
                <a:latin typeface="Times New Roman" pitchFamily="18" charset="0"/>
              </a:rPr>
              <a:t>sposobnost transformacije iz stanja ljepljivosti u čvrsto stanje</a:t>
            </a:r>
            <a:r>
              <a:rPr lang="hr-HR" sz="2000" dirty="0">
                <a:effectLst/>
                <a:latin typeface="Times New Roman" pitchFamily="18" charset="0"/>
              </a:rPr>
              <a:t> </a:t>
            </a:r>
            <a:r>
              <a:rPr lang="en-AU" sz="2000" b="1" dirty="0">
                <a:effectLst/>
                <a:latin typeface="Times New Roman" pitchFamily="18" charset="0"/>
              </a:rPr>
              <a:t>–</a:t>
            </a:r>
            <a:r>
              <a:rPr lang="hr-HR" sz="2000" dirty="0">
                <a:effectLst/>
                <a:latin typeface="Times New Roman" pitchFamily="18" charset="0"/>
              </a:rPr>
              <a:t> u stanje monolitiziranja spojenih elemenata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Monolitiziranje omogućava prijanjanje (adheziju) ljepila na dodirne površine drva pri čemu je kohezija nepromijenjena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Deformacija sloja ljepila u spojnoj ravnini, zahvaljujući njegovim mehaničkim karakteristikama je tako mala da se ovakav spoj može smatrati krutim – nedeformabilnim što je i  osnovna razlika u odnosu na druga spojna sredstva (mehanička) u drvenim konstrukcijama (koja omogućuju pomicanje u spojnim ravninama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u="sng" dirty="0">
                <a:effectLst/>
                <a:latin typeface="Times New Roman" pitchFamily="18" charset="0"/>
              </a:rPr>
              <a:t>Trajnost i postojanost</a:t>
            </a:r>
            <a:r>
              <a:rPr lang="hr-HR" sz="2000" dirty="0">
                <a:effectLst/>
                <a:latin typeface="Times New Roman" pitchFamily="18" charset="0"/>
              </a:rPr>
              <a:t> ljepila i lijepljenih spojnica mora odgovarati načinu eksploatacije objekta i njegovoj sveukupnoj trajnosti (U SKLADU SA PROPISIMA ZA DRVENE KONSTRUKCIJE)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 animBg="1" autoUpdateAnimBg="0"/>
      <p:bldP spid="21914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AFB7-FEC4-4F3E-8C91-31DFDB58AF6F}" type="slidenum">
              <a:rPr lang="en-AU"/>
              <a:pPr/>
              <a:t>26</a:t>
            </a:fld>
            <a:endParaRPr lang="en-AU"/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295114" y="311618"/>
            <a:ext cx="8553772" cy="641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Ljepila kao spojna sredstva u drvenim konstrukcijama </a:t>
            </a:r>
            <a:r>
              <a:rPr lang="hr-HR" sz="2000" u="sng" dirty="0">
                <a:effectLst/>
                <a:latin typeface="Times New Roman" pitchFamily="18" charset="0"/>
              </a:rPr>
              <a:t>moraju</a:t>
            </a:r>
            <a:r>
              <a:rPr lang="hr-HR" sz="2000" dirty="0">
                <a:effectLst/>
                <a:latin typeface="Times New Roman" pitchFamily="18" charset="0"/>
              </a:rPr>
              <a:t> zadovoljiti sljedeće uvjete: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endParaRPr lang="hr-HR" sz="1400" dirty="0">
              <a:effectLst/>
              <a:latin typeface="Times New Roman" pitchFamily="18" charset="0"/>
            </a:endParaRPr>
          </a:p>
          <a:p>
            <a:pPr marL="1600200" lvl="3" indent="-22860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dirty="0">
                <a:effectLst/>
                <a:latin typeface="Times New Roman" pitchFamily="18" charset="0"/>
              </a:rPr>
              <a:t>zadovoljavajuća čvrstoća kroz vrijeme</a:t>
            </a:r>
          </a:p>
          <a:p>
            <a:pPr marL="1600200" lvl="3" indent="-22860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dirty="0">
                <a:effectLst/>
                <a:latin typeface="Times New Roman" pitchFamily="18" charset="0"/>
              </a:rPr>
              <a:t>dovoljan čvrstoća u spojnici koja treba biti ≥ čvrstoće drva na </a:t>
            </a:r>
            <a:r>
              <a:rPr lang="hr-HR" sz="2000" dirty="0" err="1">
                <a:effectLst/>
                <a:latin typeface="Times New Roman" pitchFamily="18" charset="0"/>
              </a:rPr>
              <a:t>posmik</a:t>
            </a:r>
            <a:r>
              <a:rPr lang="hr-HR" sz="2000" dirty="0">
                <a:effectLst/>
                <a:latin typeface="Times New Roman" pitchFamily="18" charset="0"/>
              </a:rPr>
              <a:t> || vlaknima i </a:t>
            </a:r>
            <a:r>
              <a:rPr lang="hr-HR" sz="2000" dirty="0">
                <a:effectLst/>
                <a:latin typeface="Times New Roman" pitchFamily="18" charset="0"/>
                <a:sym typeface="Symbol" pitchFamily="18" charset="2"/>
              </a:rPr>
              <a:t></a:t>
            </a:r>
            <a:r>
              <a:rPr lang="hr-HR" sz="2000" dirty="0">
                <a:effectLst/>
                <a:latin typeface="Times New Roman" pitchFamily="18" charset="0"/>
              </a:rPr>
              <a:t> na vlakna</a:t>
            </a:r>
          </a:p>
          <a:p>
            <a:pPr marL="1600200" lvl="3" indent="-22860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dirty="0">
                <a:effectLst/>
                <a:latin typeface="Times New Roman" pitchFamily="18" charset="0"/>
              </a:rPr>
              <a:t>otpornost na organske i anorganske tvari</a:t>
            </a:r>
          </a:p>
          <a:p>
            <a:pPr marL="1600200" lvl="3" indent="-22860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dirty="0">
                <a:effectLst/>
                <a:latin typeface="Times New Roman" pitchFamily="18" charset="0"/>
              </a:rPr>
              <a:t>otpornost na kemijske utjecaje</a:t>
            </a:r>
          </a:p>
          <a:p>
            <a:pPr marL="1600200" lvl="3" indent="-22860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dirty="0">
                <a:effectLst/>
                <a:latin typeface="Times New Roman" pitchFamily="18" charset="0"/>
              </a:rPr>
              <a:t>vatrootpornost</a:t>
            </a:r>
          </a:p>
          <a:p>
            <a:pPr marL="1600200" lvl="3" indent="-22860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dirty="0">
                <a:effectLst/>
                <a:latin typeface="Times New Roman" pitchFamily="18" charset="0"/>
              </a:rPr>
              <a:t>stvrdnjavanje na temperaturama do 25</a:t>
            </a:r>
            <a:r>
              <a:rPr lang="hr-HR" sz="2000" baseline="30000" dirty="0">
                <a:effectLst/>
                <a:latin typeface="Times New Roman" pitchFamily="18" charset="0"/>
              </a:rPr>
              <a:t>O</a:t>
            </a:r>
            <a:r>
              <a:rPr lang="hr-HR" sz="2000" dirty="0">
                <a:effectLst/>
                <a:latin typeface="Times New Roman" pitchFamily="18" charset="0"/>
              </a:rPr>
              <a:t>C</a:t>
            </a:r>
          </a:p>
          <a:p>
            <a:pPr marL="1600200" lvl="3" indent="-22860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dirty="0">
                <a:latin typeface="Times New Roman" pitchFamily="18" charset="0"/>
              </a:rPr>
              <a:t>planiranu trajnost</a:t>
            </a:r>
            <a:endParaRPr lang="hr-HR" sz="2000" dirty="0">
              <a:effectLst/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Svaka vrsta ljepila proizvodi se posebnim tehnološkim postupkom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Prije upotrebe od proizvođača treba tražiti sve potrebne podatke o ljepilu, odgovarajuće ateste o njegovim karakteristikama, načinu uporabe i rada s ljepilom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Za svako ljepilo mora se znati: sastav i izgled, način skladištenja (odlaganja), način pripreme ljepila za rad i postupak pri radu, mehanička svojstva, postojanost kroz vrijeme i na utjecaj vlage, te postojanost na druge moguće štetne utjecaje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081D-7EA2-4D1B-9898-3B1A5FEBA6DF}" type="slidenum">
              <a:rPr lang="en-AU"/>
              <a:pPr/>
              <a:t>27</a:t>
            </a:fld>
            <a:endParaRPr lang="en-AU"/>
          </a:p>
        </p:txBody>
      </p:sp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500033" y="1844824"/>
            <a:ext cx="8496329" cy="363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2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Podjela u odnosu na svojstva ljepila i područje primjene:</a:t>
            </a:r>
            <a:endParaRPr lang="hr-HR" sz="2200" dirty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1600200" lvl="3" indent="-228600">
              <a:spcBef>
                <a:spcPct val="15000"/>
              </a:spcBef>
              <a:buClr>
                <a:srgbClr val="FF0000"/>
              </a:buClr>
              <a:buFontTx/>
              <a:buChar char="–"/>
            </a:pPr>
            <a:r>
              <a:rPr lang="hr-HR" sz="2200" dirty="0">
                <a:effectLst/>
                <a:latin typeface="Times New Roman" pitchFamily="18" charset="0"/>
              </a:rPr>
              <a:t>prema materijalu koji se lijepi (drvo, metal, guma i sl.)</a:t>
            </a:r>
          </a:p>
          <a:p>
            <a:pPr marL="1600200" lvl="3" indent="-228600">
              <a:spcBef>
                <a:spcPct val="15000"/>
              </a:spcBef>
              <a:buClr>
                <a:srgbClr val="FF0000"/>
              </a:buClr>
              <a:buFontTx/>
              <a:buChar char="–"/>
            </a:pPr>
            <a:r>
              <a:rPr lang="hr-HR" sz="2200" dirty="0">
                <a:effectLst/>
                <a:latin typeface="Times New Roman" pitchFamily="18" charset="0"/>
              </a:rPr>
              <a:t>prema agregatnom stanju (čvrsto, fluidno i sl.)</a:t>
            </a:r>
          </a:p>
          <a:p>
            <a:pPr marL="1600200" lvl="3" indent="-228600">
              <a:spcBef>
                <a:spcPct val="5000"/>
              </a:spcBef>
              <a:buClr>
                <a:srgbClr val="FF0000"/>
              </a:buClr>
              <a:buFontTx/>
              <a:buChar char="–"/>
            </a:pPr>
            <a:r>
              <a:rPr lang="hr-HR" sz="2200" dirty="0">
                <a:effectLst/>
                <a:latin typeface="Times New Roman" pitchFamily="18" charset="0"/>
              </a:rPr>
              <a:t>prema sastavu – prirodna (biljna i životinjska) i sintetička</a:t>
            </a:r>
          </a:p>
          <a:p>
            <a:pPr marL="1600200" lvl="3" indent="-228600">
              <a:spcBef>
                <a:spcPct val="5000"/>
              </a:spcBef>
              <a:buClr>
                <a:srgbClr val="FF0000"/>
              </a:buClr>
              <a:buFontTx/>
              <a:buChar char="–"/>
            </a:pPr>
            <a:r>
              <a:rPr lang="hr-HR" sz="2200" dirty="0">
                <a:effectLst/>
                <a:latin typeface="Times New Roman" pitchFamily="18" charset="0"/>
              </a:rPr>
              <a:t>prema stabilnosti – postojana i nepostojana (koja mijenjaju agregatno stanje pri nepovoljnim utjecajima)</a:t>
            </a:r>
          </a:p>
          <a:p>
            <a:pPr marL="1600200" lvl="3" indent="-228600">
              <a:spcBef>
                <a:spcPct val="15000"/>
              </a:spcBef>
              <a:buClr>
                <a:srgbClr val="FF0000"/>
              </a:buClr>
              <a:buFontTx/>
              <a:buChar char="–"/>
            </a:pPr>
            <a:r>
              <a:rPr lang="hr-HR" sz="2200" dirty="0">
                <a:effectLst/>
                <a:latin typeface="Times New Roman" pitchFamily="18" charset="0"/>
              </a:rPr>
              <a:t>prema elastičnosti – krta (lomljiva) i elastična</a:t>
            </a:r>
          </a:p>
          <a:p>
            <a:pPr marL="1600200" lvl="3" indent="-228600">
              <a:spcBef>
                <a:spcPct val="15000"/>
              </a:spcBef>
              <a:buClr>
                <a:srgbClr val="FF0000"/>
              </a:buClr>
              <a:buFontTx/>
              <a:buChar char="–"/>
            </a:pPr>
            <a:r>
              <a:rPr lang="hr-HR" sz="2200" dirty="0">
                <a:effectLst/>
                <a:latin typeface="Times New Roman" pitchFamily="18" charset="0"/>
              </a:rPr>
              <a:t>prema načinu lijepljenja – hladna, topla i vruća</a:t>
            </a:r>
          </a:p>
          <a:p>
            <a:pPr marL="1600200" lvl="3" indent="-228600">
              <a:spcBef>
                <a:spcPct val="5000"/>
              </a:spcBef>
              <a:buClr>
                <a:srgbClr val="FF0000"/>
              </a:buClr>
              <a:buFontTx/>
              <a:buChar char="–"/>
            </a:pPr>
            <a:r>
              <a:rPr lang="hr-HR" sz="2200" dirty="0">
                <a:effectLst/>
                <a:latin typeface="Times New Roman" pitchFamily="18" charset="0"/>
              </a:rPr>
              <a:t>prema načinu namjene i vrsti konstrukcije – ljepila za namještaj, za stolariju i za </a:t>
            </a:r>
            <a:r>
              <a:rPr lang="hr-HR" sz="2200" dirty="0">
                <a:solidFill>
                  <a:srgbClr val="FF0000"/>
                </a:solidFill>
                <a:effectLst/>
                <a:latin typeface="Times New Roman" pitchFamily="18" charset="0"/>
              </a:rPr>
              <a:t>inžinjerske konstrukcije</a:t>
            </a:r>
            <a:endParaRPr lang="hr-HR" sz="2200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5283" name="Rectangle 3" descr="Oak"/>
          <p:cNvSpPr>
            <a:spLocks noGrp="1" noChangeArrowheads="1"/>
          </p:cNvSpPr>
          <p:nvPr>
            <p:ph type="title"/>
          </p:nvPr>
        </p:nvSpPr>
        <p:spPr>
          <a:xfrm>
            <a:off x="434974" y="404664"/>
            <a:ext cx="8561388" cy="1025525"/>
          </a:xfrm>
          <a:blipFill>
            <a:blip r:embed="rId3"/>
          </a:blipFill>
          <a:ln cap="flat"/>
        </p:spPr>
        <p:txBody>
          <a:bodyPr lIns="0" tIns="0" rIns="0" bIns="0">
            <a:spAutoFit/>
          </a:bodyPr>
          <a:lstStyle/>
          <a:p>
            <a:r>
              <a:rPr lang="hr-HR" sz="3200" dirty="0">
                <a:solidFill>
                  <a:srgbClr val="000000"/>
                </a:solidFill>
              </a:rPr>
              <a:t>LJEPILA U DRVENIM KONSTRUKCIJAMA</a:t>
            </a:r>
            <a:br>
              <a:rPr lang="hr-HR" sz="3200" dirty="0">
                <a:solidFill>
                  <a:srgbClr val="000000"/>
                </a:solidFill>
              </a:rPr>
            </a:br>
            <a:r>
              <a:rPr lang="hr-HR" sz="3200" dirty="0"/>
              <a:t> </a:t>
            </a:r>
            <a:r>
              <a:rPr lang="en-AU" sz="3200" dirty="0"/>
              <a:t>–</a:t>
            </a:r>
            <a:r>
              <a:rPr lang="hr-HR" sz="3200" dirty="0"/>
              <a:t> PODJELA I VRSTE </a:t>
            </a:r>
            <a:r>
              <a:rPr lang="en-AU" sz="3200" dirty="0"/>
              <a:t>–</a:t>
            </a:r>
            <a:r>
              <a:rPr lang="hr-HR" sz="3200" dirty="0"/>
              <a:t> </a:t>
            </a:r>
            <a:endParaRPr lang="en-AU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autoUpdateAnimBg="0"/>
      <p:bldP spid="225283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0F9B-0DE0-4327-B2CB-DF10DC377629}" type="slidenum">
              <a:rPr lang="en-AU"/>
              <a:pPr/>
              <a:t>28</a:t>
            </a:fld>
            <a:endParaRPr lang="en-AU"/>
          </a:p>
        </p:txBody>
      </p:sp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208088" y="717550"/>
            <a:ext cx="77803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Podjela prema načinu uporabe </a:t>
            </a:r>
            <a:r>
              <a:rPr lang="en-AU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–</a:t>
            </a:r>
            <a:r>
              <a:rPr lang="hr-HR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 ovisno o temperaturi ljepila i lijepljenja: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endParaRPr lang="hr-HR" sz="1200" b="1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marL="1600200" lvl="3" indent="-22860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hladna ljepila </a:t>
            </a:r>
            <a:r>
              <a:rPr lang="hr-HR" sz="2000">
                <a:effectLst/>
                <a:latin typeface="Times New Roman" pitchFamily="18" charset="0"/>
              </a:rPr>
              <a:t>(</a:t>
            </a:r>
            <a:r>
              <a:rPr lang="hr-HR" sz="800">
                <a:effectLst/>
                <a:latin typeface="Times New Roman" pitchFamily="18" charset="0"/>
              </a:rPr>
              <a:t> </a:t>
            </a:r>
            <a:r>
              <a:rPr lang="hr-HR" sz="2000">
                <a:effectLst/>
                <a:latin typeface="Times New Roman" pitchFamily="18" charset="0"/>
              </a:rPr>
              <a:t>vezuju na temperaturama cca 15</a:t>
            </a:r>
            <a:r>
              <a:rPr lang="hr-HR" sz="2000">
                <a:effectLst/>
                <a:latin typeface="Times New Roman" pitchFamily="18" charset="0"/>
                <a:sym typeface="Symbol" pitchFamily="18" charset="2"/>
              </a:rPr>
              <a:t></a:t>
            </a:r>
            <a:r>
              <a:rPr lang="hr-HR" sz="2000">
                <a:effectLst/>
                <a:latin typeface="Times New Roman" pitchFamily="18" charset="0"/>
              </a:rPr>
              <a:t> do 20</a:t>
            </a:r>
            <a:r>
              <a:rPr lang="hr-HR" sz="2000">
                <a:effectLst/>
                <a:latin typeface="Times New Roman" pitchFamily="18" charset="0"/>
                <a:sym typeface="Symbol" pitchFamily="18" charset="2"/>
              </a:rPr>
              <a:t></a:t>
            </a:r>
            <a:r>
              <a:rPr lang="hr-HR" sz="2000">
                <a:effectLst/>
                <a:latin typeface="Times New Roman" pitchFamily="18" charset="0"/>
              </a:rPr>
              <a:t> C</a:t>
            </a:r>
            <a:r>
              <a:rPr lang="hr-HR" sz="800">
                <a:effectLst/>
                <a:latin typeface="Times New Roman" pitchFamily="18" charset="0"/>
              </a:rPr>
              <a:t> </a:t>
            </a:r>
            <a:r>
              <a:rPr lang="hr-HR" sz="2000">
                <a:effectLst/>
                <a:latin typeface="Times New Roman" pitchFamily="18" charset="0"/>
              </a:rPr>
              <a:t>)</a:t>
            </a:r>
          </a:p>
          <a:p>
            <a:pPr marL="1600200" lvl="3" indent="-22860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temperirana ljepila</a:t>
            </a:r>
            <a:r>
              <a:rPr lang="hr-HR" sz="2000">
                <a:effectLst/>
                <a:latin typeface="Times New Roman" pitchFamily="18" charset="0"/>
              </a:rPr>
              <a:t> (</a:t>
            </a:r>
            <a:r>
              <a:rPr lang="hr-HR" sz="800">
                <a:effectLst/>
                <a:latin typeface="Times New Roman" pitchFamily="18" charset="0"/>
              </a:rPr>
              <a:t> </a:t>
            </a:r>
            <a:r>
              <a:rPr lang="hr-HR" sz="2000">
                <a:effectLst/>
                <a:latin typeface="Times New Roman" pitchFamily="18" charset="0"/>
              </a:rPr>
              <a:t>radna temperatura od 20</a:t>
            </a:r>
            <a:r>
              <a:rPr lang="hr-HR" sz="2000">
                <a:effectLst/>
                <a:latin typeface="Times New Roman" pitchFamily="18" charset="0"/>
                <a:sym typeface="Symbol" pitchFamily="18" charset="2"/>
              </a:rPr>
              <a:t></a:t>
            </a:r>
            <a:r>
              <a:rPr lang="hr-HR" sz="2000">
                <a:effectLst/>
                <a:latin typeface="Times New Roman" pitchFamily="18" charset="0"/>
              </a:rPr>
              <a:t> C</a:t>
            </a:r>
            <a:r>
              <a:rPr lang="hr-HR" sz="800">
                <a:effectLst/>
                <a:latin typeface="Times New Roman" pitchFamily="18" charset="0"/>
              </a:rPr>
              <a:t> </a:t>
            </a:r>
            <a:r>
              <a:rPr lang="hr-HR" sz="2000">
                <a:effectLst/>
                <a:latin typeface="Times New Roman" pitchFamily="18" charset="0"/>
              </a:rPr>
              <a:t>)</a:t>
            </a:r>
          </a:p>
          <a:p>
            <a:pPr marL="1600200" lvl="3" indent="-22860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topla ljepila </a:t>
            </a:r>
            <a:r>
              <a:rPr lang="hr-HR" sz="2000">
                <a:effectLst/>
                <a:latin typeface="Times New Roman" pitchFamily="18" charset="0"/>
              </a:rPr>
              <a:t>(</a:t>
            </a:r>
            <a:r>
              <a:rPr lang="hr-HR" sz="800">
                <a:effectLst/>
                <a:latin typeface="Times New Roman" pitchFamily="18" charset="0"/>
              </a:rPr>
              <a:t> </a:t>
            </a:r>
            <a:r>
              <a:rPr lang="hr-HR" sz="2000">
                <a:effectLst/>
                <a:latin typeface="Times New Roman" pitchFamily="18" charset="0"/>
              </a:rPr>
              <a:t>radna temperatura od 50</a:t>
            </a:r>
            <a:r>
              <a:rPr lang="hr-HR" sz="2000">
                <a:effectLst/>
                <a:latin typeface="Times New Roman" pitchFamily="18" charset="0"/>
                <a:sym typeface="Symbol" pitchFamily="18" charset="2"/>
              </a:rPr>
              <a:t></a:t>
            </a:r>
            <a:r>
              <a:rPr lang="hr-HR" sz="2000">
                <a:effectLst/>
                <a:latin typeface="Times New Roman" pitchFamily="18" charset="0"/>
              </a:rPr>
              <a:t> do 80</a:t>
            </a:r>
            <a:r>
              <a:rPr lang="hr-HR" sz="2000">
                <a:effectLst/>
                <a:latin typeface="Times New Roman" pitchFamily="18" charset="0"/>
                <a:sym typeface="Symbol" pitchFamily="18" charset="2"/>
              </a:rPr>
              <a:t></a:t>
            </a:r>
            <a:r>
              <a:rPr lang="hr-HR" sz="2000">
                <a:effectLst/>
                <a:latin typeface="Times New Roman" pitchFamily="18" charset="0"/>
              </a:rPr>
              <a:t> C</a:t>
            </a:r>
            <a:r>
              <a:rPr lang="hr-HR" sz="800">
                <a:effectLst/>
                <a:latin typeface="Times New Roman" pitchFamily="18" charset="0"/>
              </a:rPr>
              <a:t> </a:t>
            </a:r>
            <a:r>
              <a:rPr lang="hr-HR" sz="2000">
                <a:effectLst/>
                <a:latin typeface="Times New Roman" pitchFamily="18" charset="0"/>
              </a:rPr>
              <a:t>)</a:t>
            </a:r>
          </a:p>
          <a:p>
            <a:pPr marL="1600200" lvl="3" indent="-22860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vruća ljepila </a:t>
            </a:r>
            <a:r>
              <a:rPr lang="hr-HR" sz="2000">
                <a:effectLst/>
                <a:latin typeface="Times New Roman" pitchFamily="18" charset="0"/>
              </a:rPr>
              <a:t>(</a:t>
            </a:r>
            <a:r>
              <a:rPr lang="hr-HR" sz="800">
                <a:effectLst/>
                <a:latin typeface="Times New Roman" pitchFamily="18" charset="0"/>
              </a:rPr>
              <a:t> </a:t>
            </a:r>
            <a:r>
              <a:rPr lang="hr-HR" sz="2000">
                <a:effectLst/>
                <a:latin typeface="Times New Roman" pitchFamily="18" charset="0"/>
              </a:rPr>
              <a:t>radna temperatura od 80</a:t>
            </a:r>
            <a:r>
              <a:rPr lang="hr-HR" sz="2000">
                <a:effectLst/>
                <a:latin typeface="Times New Roman" pitchFamily="18" charset="0"/>
                <a:sym typeface="Symbol" pitchFamily="18" charset="2"/>
              </a:rPr>
              <a:t></a:t>
            </a:r>
            <a:r>
              <a:rPr lang="hr-HR" sz="2000">
                <a:effectLst/>
                <a:latin typeface="Times New Roman" pitchFamily="18" charset="0"/>
              </a:rPr>
              <a:t> do 160</a:t>
            </a:r>
            <a:r>
              <a:rPr lang="hr-HR" sz="2000">
                <a:effectLst/>
                <a:latin typeface="Times New Roman" pitchFamily="18" charset="0"/>
                <a:sym typeface="Symbol" pitchFamily="18" charset="2"/>
              </a:rPr>
              <a:t></a:t>
            </a:r>
            <a:r>
              <a:rPr lang="hr-HR" sz="2000">
                <a:effectLst/>
                <a:latin typeface="Times New Roman" pitchFamily="18" charset="0"/>
              </a:rPr>
              <a:t> C</a:t>
            </a:r>
            <a:r>
              <a:rPr lang="hr-HR" sz="800">
                <a:effectLst/>
                <a:latin typeface="Times New Roman" pitchFamily="18" charset="0"/>
              </a:rPr>
              <a:t> </a:t>
            </a:r>
            <a:r>
              <a:rPr lang="hr-HR" sz="2000"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1208088" y="3536950"/>
            <a:ext cx="7935912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VRSTE LJEPILA U DRVENIM KONSTRUKCIJAMA</a:t>
            </a:r>
            <a:endParaRPr lang="hr-HR" sz="2200" b="1" dirty="0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b="1" dirty="0">
                <a:effectLst/>
                <a:latin typeface="Times New Roman" pitchFamily="18" charset="0"/>
              </a:rPr>
              <a:t>SINTETIČKA LJEPILA</a:t>
            </a:r>
            <a:r>
              <a:rPr lang="hr-HR" sz="2000" dirty="0">
                <a:effectLst/>
                <a:latin typeface="Times New Roman" pitchFamily="18" charset="0"/>
              </a:rPr>
              <a:t> </a:t>
            </a:r>
            <a:r>
              <a:rPr lang="en-AU" sz="2000" b="1" i="1" dirty="0">
                <a:solidFill>
                  <a:schemeClr val="bg2"/>
                </a:solidFill>
                <a:effectLst/>
                <a:latin typeface="Times New Roman" pitchFamily="18" charset="0"/>
              </a:rPr>
              <a:t>–</a:t>
            </a:r>
            <a:r>
              <a:rPr lang="hr-HR" sz="2000" dirty="0">
                <a:effectLst/>
                <a:latin typeface="Times New Roman" pitchFamily="18" charset="0"/>
              </a:rPr>
              <a:t> ljepila na bazi sintetičkih smola (</a:t>
            </a:r>
            <a:r>
              <a:rPr lang="hr-HR" sz="2000" dirty="0" err="1">
                <a:effectLst/>
                <a:latin typeface="Times New Roman" pitchFamily="18" charset="0"/>
              </a:rPr>
              <a:t>rezorcinsko</a:t>
            </a:r>
            <a:r>
              <a:rPr lang="hr-HR" sz="2000" dirty="0">
                <a:effectLst/>
                <a:latin typeface="Times New Roman" pitchFamily="18" charset="0"/>
              </a:rPr>
              <a:t> ljepilo, </a:t>
            </a:r>
            <a:r>
              <a:rPr lang="hr-HR" sz="2000" dirty="0" err="1">
                <a:effectLst/>
                <a:latin typeface="Times New Roman" pitchFamily="18" charset="0"/>
              </a:rPr>
              <a:t>ureaformaldehidno</a:t>
            </a:r>
            <a:r>
              <a:rPr lang="hr-HR" sz="2000" dirty="0">
                <a:effectLst/>
                <a:latin typeface="Times New Roman" pitchFamily="18" charset="0"/>
              </a:rPr>
              <a:t> </a:t>
            </a:r>
            <a:r>
              <a:rPr lang="hr-HR" sz="2000" dirty="0" err="1">
                <a:effectLst/>
                <a:latin typeface="Times New Roman" pitchFamily="18" charset="0"/>
              </a:rPr>
              <a:t>ljepilo</a:t>
            </a:r>
            <a:r>
              <a:rPr lang="hr-HR" sz="2000" dirty="0">
                <a:effectLst/>
                <a:latin typeface="Times New Roman" pitchFamily="18" charset="0"/>
              </a:rPr>
              <a:t>, </a:t>
            </a:r>
            <a:r>
              <a:rPr lang="hr-HR" sz="2000" dirty="0" err="1">
                <a:effectLst/>
                <a:latin typeface="Times New Roman" pitchFamily="18" charset="0"/>
              </a:rPr>
              <a:t>fenolno</a:t>
            </a:r>
            <a:r>
              <a:rPr lang="hr-HR" sz="2000" dirty="0">
                <a:effectLst/>
                <a:latin typeface="Times New Roman" pitchFamily="18" charset="0"/>
              </a:rPr>
              <a:t> i nešto rjeđe </a:t>
            </a:r>
            <a:r>
              <a:rPr lang="hr-HR" sz="2000" dirty="0" err="1">
                <a:effectLst/>
                <a:latin typeface="Times New Roman" pitchFamily="18" charset="0"/>
              </a:rPr>
              <a:t>melaminsko</a:t>
            </a:r>
            <a:r>
              <a:rPr lang="hr-HR" sz="2000" dirty="0">
                <a:effectLst/>
                <a:latin typeface="Times New Roman" pitchFamily="18" charset="0"/>
              </a:rPr>
              <a:t> ljepilo) koja se koriste i vrlo progresivno razvijaju još od 1930. godine s iznimno pozitivnim iskustvima </a:t>
            </a:r>
            <a:r>
              <a:rPr lang="en-AU" sz="2000" b="1" i="1" dirty="0">
                <a:solidFill>
                  <a:schemeClr val="bg2"/>
                </a:solidFill>
                <a:effectLst/>
                <a:latin typeface="Times New Roman" pitchFamily="18" charset="0"/>
              </a:rPr>
              <a:t>–</a:t>
            </a:r>
            <a:r>
              <a:rPr lang="hr-HR" sz="2000" dirty="0">
                <a:effectLst/>
                <a:latin typeface="Times New Roman" pitchFamily="18" charset="0"/>
              </a:rPr>
              <a:t> velika otpornost na vlažnost, gljivice i insekte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endParaRPr lang="hr-HR" sz="2800" dirty="0">
              <a:solidFill>
                <a:schemeClr val="tx1"/>
              </a:solidFill>
              <a:effectLst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endParaRPr lang="hr-HR" sz="1200" b="1" dirty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 autoUpdateAnimBg="0"/>
      <p:bldP spid="22323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F0C7-2FC6-49E3-9BAB-268BAA4F3875}" type="slidenum">
              <a:rPr lang="en-AU"/>
              <a:pPr/>
              <a:t>29</a:t>
            </a:fld>
            <a:endParaRPr lang="en-AU"/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23528" y="1772816"/>
            <a:ext cx="867645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UREA-FORMALDEHIDNO LJEPILO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dirty="0">
                <a:effectLst/>
                <a:latin typeface="Times New Roman" pitchFamily="18" charset="0"/>
              </a:rPr>
              <a:t>Pripada grupi sintetičkih ljepila (na bazi sintetičkih smola)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dirty="0">
                <a:effectLst/>
                <a:latin typeface="Times New Roman" pitchFamily="18" charset="0"/>
              </a:rPr>
              <a:t>Primjena mu je dosta raširena </a:t>
            </a:r>
            <a:r>
              <a:rPr lang="en-AU" sz="2000" b="1" i="1" dirty="0">
                <a:effectLst/>
                <a:latin typeface="Times New Roman" pitchFamily="18" charset="0"/>
              </a:rPr>
              <a:t>–</a:t>
            </a:r>
            <a:r>
              <a:rPr lang="hr-HR" sz="2000" dirty="0">
                <a:effectLst/>
                <a:latin typeface="Times New Roman" pitchFamily="18" charset="0"/>
              </a:rPr>
              <a:t> koristi se za konstrukcije u zatvorenim i negrijanim prostorijama, s dobrim provjetravanjem, kao i </a:t>
            </a:r>
            <a:r>
              <a:rPr lang="hr-HR" sz="2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</a:rPr>
              <a:t>za konstrukcije koje su uglavnom zaštićene od atmosferilija </a:t>
            </a:r>
            <a:r>
              <a:rPr lang="hr-HR" sz="2000" dirty="0">
                <a:effectLst/>
                <a:latin typeface="Times New Roman" pitchFamily="18" charset="0"/>
              </a:rPr>
              <a:t>(vlažnost do 15%)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</a:rPr>
              <a:t>Ne koristi se ako je konstrukcija stalno izložena vlazi</a:t>
            </a:r>
            <a:r>
              <a:rPr lang="hr-HR" sz="2000" dirty="0">
                <a:effectLst/>
                <a:latin typeface="Times New Roman" pitchFamily="18" charset="0"/>
              </a:rPr>
              <a:t> (kratkotrajno može, ali bez obnavljane vlage)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Za primjenu ovih ljepila drvo mora biti vlažnosti ≤ 15 %, a temperatura prostora gdje se lijepi mora biti &gt; 20</a:t>
            </a:r>
            <a:r>
              <a:rPr lang="hr-HR" sz="2000" baseline="30000" dirty="0">
                <a:effectLst/>
                <a:latin typeface="Times New Roman" pitchFamily="18" charset="0"/>
              </a:rPr>
              <a:t>O</a:t>
            </a:r>
            <a:r>
              <a:rPr lang="hr-HR" sz="2000" dirty="0">
                <a:effectLst/>
                <a:latin typeface="Times New Roman" pitchFamily="18" charset="0"/>
              </a:rPr>
              <a:t>C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Nakon spravljanja ljepilo se mora upotrijebiti u roku 2 do 4 sata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Laminat se mora biti izložen pritisku (pri procesu lijepljenja) u vremenu od 0,5 do 1 sata nakon nanošenja sloja ljepila</a:t>
            </a:r>
          </a:p>
        </p:txBody>
      </p:sp>
      <p:sp>
        <p:nvSpPr>
          <p:cNvPr id="227332" name="Rectangle 4" descr="Oak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112125" cy="1149350"/>
          </a:xfrm>
          <a:blipFill>
            <a:blip r:embed="rId3"/>
          </a:blipFill>
          <a:ln cap="flat"/>
        </p:spPr>
        <p:txBody>
          <a:bodyPr lIns="0" tIns="0" rIns="0" bIns="0">
            <a:spAutoFit/>
          </a:bodyPr>
          <a:lstStyle/>
          <a:p>
            <a:r>
              <a:rPr lang="hr-HR" sz="3600" dirty="0">
                <a:solidFill>
                  <a:srgbClr val="000000"/>
                </a:solidFill>
              </a:rPr>
              <a:t>SVOJSTVA I VRSTE NAJČEŠĆE KORIŠTENIH LJEPILA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autoUpdateAnimBg="0"/>
      <p:bldP spid="22733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214290"/>
            <a:ext cx="90297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7091-9B7F-4931-A286-26A0C2CA42DC}" type="slidenum">
              <a:rPr lang="en-AU"/>
              <a:pPr/>
              <a:t>30</a:t>
            </a:fld>
            <a:endParaRPr lang="en-AU"/>
          </a:p>
        </p:txBody>
      </p:sp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971600" y="404664"/>
            <a:ext cx="793591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FENOLNO LJEPILO</a:t>
            </a:r>
            <a:r>
              <a:rPr lang="hr-HR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dirty="0">
                <a:effectLst/>
                <a:latin typeface="Times New Roman" pitchFamily="18" charset="0"/>
              </a:rPr>
              <a:t>Nije otporno na duže djelovanje visoke vlage i temperature</a:t>
            </a:r>
            <a:endParaRPr lang="hr-HR" sz="1800" i="1" dirty="0"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971600" y="1745787"/>
            <a:ext cx="753268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REZORCINSKO LJEPILO (s katalizatorom K2)</a:t>
            </a:r>
            <a:r>
              <a:rPr lang="hr-HR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–"/>
            </a:pPr>
            <a:r>
              <a:rPr lang="hr-HR" sz="2000" dirty="0">
                <a:effectLst/>
                <a:latin typeface="Times New Roman" pitchFamily="18" charset="0"/>
              </a:rPr>
              <a:t>Fluidna masa rezorcin </a:t>
            </a:r>
            <a:r>
              <a:rPr lang="en-AU" sz="2000" b="1" i="1" dirty="0">
                <a:effectLst/>
                <a:latin typeface="Times New Roman" pitchFamily="18" charset="0"/>
              </a:rPr>
              <a:t>–</a:t>
            </a:r>
            <a:r>
              <a:rPr lang="hr-HR" sz="2000" dirty="0">
                <a:effectLst/>
                <a:latin typeface="Times New Roman" pitchFamily="18" charset="0"/>
              </a:rPr>
              <a:t> formaldehidne smole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–"/>
            </a:pPr>
            <a:r>
              <a:rPr lang="hr-HR" sz="2000" dirty="0">
                <a:effectLst/>
                <a:latin typeface="Times New Roman" pitchFamily="18" charset="0"/>
              </a:rPr>
              <a:t>Katalizator je praškastog sastava, miriše na formaldehid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–"/>
            </a:pPr>
            <a:r>
              <a:rPr lang="hr-HR" sz="2000" dirty="0">
                <a:effectLst/>
                <a:latin typeface="Times New Roman" pitchFamily="18" charset="0"/>
              </a:rPr>
              <a:t>Rastvor ljepila je prozirne smeđecrvene boje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–"/>
            </a:pPr>
            <a:r>
              <a:rPr lang="hr-HR" sz="2000" dirty="0">
                <a:effectLst/>
                <a:latin typeface="Times New Roman" pitchFamily="18" charset="0"/>
              </a:rPr>
              <a:t>Rezorcin je vrlo kvalitetno lijepilo i koristi se za izradu </a:t>
            </a:r>
            <a:r>
              <a:rPr lang="hr-HR" sz="2000" dirty="0" err="1">
                <a:effectLst/>
                <a:latin typeface="Times New Roman" pitchFamily="18" charset="0"/>
              </a:rPr>
              <a:t>lameliranog</a:t>
            </a:r>
            <a:r>
              <a:rPr lang="hr-HR" sz="2000" dirty="0">
                <a:effectLst/>
                <a:latin typeface="Times New Roman" pitchFamily="18" charset="0"/>
              </a:rPr>
              <a:t> drva i u najtežim klimatskim uvjetima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–"/>
            </a:pPr>
            <a:r>
              <a:rPr lang="hr-HR" sz="2000" b="1" dirty="0">
                <a:solidFill>
                  <a:schemeClr val="accent6"/>
                </a:solidFill>
                <a:effectLst/>
                <a:latin typeface="Times New Roman" pitchFamily="18" charset="0"/>
              </a:rPr>
              <a:t>Nema ograničenja u pogledu vlage i temperature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–"/>
            </a:pPr>
            <a:r>
              <a:rPr lang="hr-HR" sz="2000" dirty="0">
                <a:effectLst/>
                <a:latin typeface="Times New Roman" pitchFamily="18" charset="0"/>
              </a:rPr>
              <a:t>Lamele koje se lijepe trebaju imati vlažnost od 8 do 15%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–"/>
            </a:pPr>
            <a:r>
              <a:rPr lang="hr-HR" sz="2000" dirty="0">
                <a:effectLst/>
                <a:latin typeface="Times New Roman" pitchFamily="18" charset="0"/>
              </a:rPr>
              <a:t>Najkvalitetniji su spojevi kad je postignuta vlažnost lamela         10% ± 2%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–"/>
            </a:pPr>
            <a:r>
              <a:rPr lang="hr-HR" sz="2000" dirty="0">
                <a:effectLst/>
                <a:latin typeface="Times New Roman" pitchFamily="18" charset="0"/>
              </a:rPr>
              <a:t>Težinski odnos ljepila i katalizatora  je 1:5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autoUpdateAnimBg="0"/>
      <p:bldP spid="22938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8762-C25D-4E12-B619-36B7194ACA74}" type="slidenum">
              <a:rPr lang="en-AU"/>
              <a:pPr/>
              <a:t>31</a:t>
            </a:fld>
            <a:endParaRPr lang="en-AU"/>
          </a:p>
        </p:txBody>
      </p:sp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1193800" y="339725"/>
            <a:ext cx="76644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>
                <a:effectLst/>
                <a:latin typeface="Times New Roman" pitchFamily="18" charset="0"/>
              </a:rPr>
              <a:t>Ljepilo se nanosi na spojne plohe (površine koje se lijepe) između kojih se, REDOVITO POD PRITISKOM, uspostavlja kontakt nakon određenog vremena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endParaRPr lang="hr-HR" sz="1800">
              <a:effectLst/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>
                <a:effectLst/>
                <a:latin typeface="Times New Roman" pitchFamily="18" charset="0"/>
              </a:rPr>
              <a:t>Pritisak se održava sve do </a:t>
            </a:r>
            <a:r>
              <a:rPr lang="hr-HR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očvršćenja ljepila</a:t>
            </a:r>
            <a:r>
              <a:rPr lang="hr-HR" sz="2000">
                <a:effectLst/>
                <a:latin typeface="Times New Roman" pitchFamily="18" charset="0"/>
              </a:rPr>
              <a:t> (vrijeme očvršćivanja ljepila jest vrijeme od trenutka miješanja – spravljanja pa do njegova potpunog očvršćavanja)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>
                <a:effectLst/>
                <a:latin typeface="Times New Roman" pitchFamily="18" charset="0"/>
              </a:rPr>
              <a:t>Pri nanošenju ljepila posebno je važno </a:t>
            </a:r>
            <a:r>
              <a:rPr lang="hr-HR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˝natapanje˝ spojnih površina ljepilom</a:t>
            </a:r>
            <a:r>
              <a:rPr lang="hr-HR" sz="200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AU" sz="2000">
                <a:effectLst/>
                <a:latin typeface="Times New Roman" pitchFamily="18" charset="0"/>
              </a:rPr>
              <a:t>–</a:t>
            </a:r>
            <a:r>
              <a:rPr lang="hr-HR" sz="200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hr-HR" sz="2000">
                <a:effectLst/>
                <a:latin typeface="Times New Roman" pitchFamily="18" charset="0"/>
              </a:rPr>
              <a:t>viskoznost ljepila mora biti takva da ispuni sve pore na spojnim površinama i omogući njihov potpun kontakt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u="sng">
                <a:effectLst/>
                <a:latin typeface="Times New Roman" pitchFamily="18" charset="0"/>
              </a:rPr>
              <a:t>Ljepilo se nanosi</a:t>
            </a:r>
            <a:r>
              <a:rPr lang="hr-HR" sz="2000">
                <a:effectLst/>
                <a:latin typeface="Times New Roman" pitchFamily="18" charset="0"/>
              </a:rPr>
              <a:t> na spojne plohe ravnomjerno i najbolje </a:t>
            </a:r>
            <a:r>
              <a:rPr lang="hr-HR" sz="2000" u="sng">
                <a:effectLst/>
                <a:latin typeface="Times New Roman" pitchFamily="18" charset="0"/>
              </a:rPr>
              <a:t>strojno</a:t>
            </a:r>
            <a:r>
              <a:rPr lang="hr-HR" sz="2000">
                <a:effectLst/>
                <a:latin typeface="Times New Roman" pitchFamily="18" charset="0"/>
              </a:rPr>
              <a:t>, rjeđe se nanosi ručno (gumenim valjcima ili nazubljenim lopticama)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Potrebna količina ljepila</a:t>
            </a:r>
            <a:r>
              <a:rPr lang="hr-HR" sz="2000">
                <a:effectLst/>
                <a:latin typeface="Times New Roman" pitchFamily="18" charset="0"/>
              </a:rPr>
              <a:t> na spojnoj ravnini (dva premaza, svaka lamela se premazuje - </a:t>
            </a:r>
            <a:r>
              <a:rPr lang="hr-HR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određuje se na probnim uzorcima</a:t>
            </a:r>
            <a:r>
              <a:rPr lang="hr-HR" sz="2000">
                <a:effectLst/>
                <a:latin typeface="Times New Roman" pitchFamily="18" charset="0"/>
              </a:rPr>
              <a:t>) varira oko </a:t>
            </a:r>
            <a:r>
              <a:rPr lang="hr-HR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450 gr/m</a:t>
            </a:r>
            <a:r>
              <a:rPr lang="hr-HR" sz="2000" b="1" baseline="30000"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lang="hr-HR" sz="2000">
                <a:effectLst/>
                <a:latin typeface="Times New Roman" pitchFamily="18" charset="0"/>
              </a:rPr>
              <a:t> (od 350 gr/m</a:t>
            </a:r>
            <a:r>
              <a:rPr lang="hr-HR" sz="2000" baseline="30000">
                <a:effectLst/>
                <a:latin typeface="Times New Roman" pitchFamily="18" charset="0"/>
              </a:rPr>
              <a:t>2</a:t>
            </a:r>
            <a:r>
              <a:rPr lang="hr-HR" sz="2000">
                <a:effectLst/>
                <a:latin typeface="Times New Roman" pitchFamily="18" charset="0"/>
              </a:rPr>
              <a:t> do 500 gr/m</a:t>
            </a:r>
            <a:r>
              <a:rPr lang="hr-HR" sz="2000" baseline="30000">
                <a:effectLst/>
                <a:latin typeface="Times New Roman" pitchFamily="18" charset="0"/>
              </a:rPr>
              <a:t>2</a:t>
            </a:r>
            <a:r>
              <a:rPr lang="hr-HR" sz="2000">
                <a:effectLst/>
                <a:latin typeface="Times New Roman" pitchFamily="18" charset="0"/>
              </a:rPr>
              <a:t>) ovisno o: 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>
                <a:effectLst/>
                <a:latin typeface="Times New Roman" pitchFamily="18" charset="0"/>
              </a:rPr>
              <a:t>vrsti drva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>
                <a:effectLst/>
                <a:latin typeface="Times New Roman" pitchFamily="18" charset="0"/>
              </a:rPr>
              <a:t>vlažnosti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>
                <a:effectLst/>
                <a:latin typeface="Times New Roman" pitchFamily="18" charset="0"/>
              </a:rPr>
              <a:t>temperaturi i dr.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9FDE-A01A-45F9-83AC-E2EA3B480CD5}" type="slidenum">
              <a:rPr lang="en-AU"/>
              <a:pPr/>
              <a:t>32</a:t>
            </a:fld>
            <a:endParaRPr lang="en-AU"/>
          </a:p>
        </p:txBody>
      </p:sp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1209675" y="609600"/>
            <a:ext cx="7786688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>
                <a:effectLst/>
                <a:latin typeface="Times New Roman" pitchFamily="18" charset="0"/>
              </a:rPr>
              <a:t>Slijepljeni se laminati, zavisno od vrste drva, stavljaju pod preše gdje pod pritiskom, za vrijeme vezivanja, ljepilo očvršćava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endParaRPr lang="hr-HR" sz="2000">
              <a:effectLst/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>
                <a:effectLst/>
                <a:latin typeface="Times New Roman" pitchFamily="18" charset="0"/>
              </a:rPr>
              <a:t>Veličina ovog pritiska varira u granicama: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–"/>
            </a:pPr>
            <a:r>
              <a:rPr lang="hr-HR" sz="2000">
                <a:effectLst/>
                <a:latin typeface="Times New Roman" pitchFamily="18" charset="0"/>
              </a:rPr>
              <a:t>za </a:t>
            </a:r>
            <a:r>
              <a:rPr lang="hr-HR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meko drvo</a:t>
            </a:r>
            <a:r>
              <a:rPr lang="hr-HR" sz="2000">
                <a:effectLst/>
                <a:latin typeface="Times New Roman" pitchFamily="18" charset="0"/>
              </a:rPr>
              <a:t> od 30 do 60 N/m</a:t>
            </a:r>
            <a:r>
              <a:rPr lang="hr-HR" sz="2000" baseline="30000">
                <a:effectLst/>
                <a:latin typeface="Times New Roman" pitchFamily="18" charset="0"/>
              </a:rPr>
              <a:t>2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–"/>
            </a:pPr>
            <a:r>
              <a:rPr lang="hr-HR" sz="2000">
                <a:effectLst/>
                <a:latin typeface="Times New Roman" pitchFamily="18" charset="0"/>
              </a:rPr>
              <a:t>za </a:t>
            </a:r>
            <a:r>
              <a:rPr lang="hr-HR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tvrdo drvo</a:t>
            </a:r>
            <a:r>
              <a:rPr lang="hr-HR" sz="2000">
                <a:effectLst/>
                <a:latin typeface="Times New Roman" pitchFamily="18" charset="0"/>
              </a:rPr>
              <a:t> od 60 do 90 N/m</a:t>
            </a:r>
            <a:r>
              <a:rPr lang="hr-HR" sz="2000" baseline="30000">
                <a:effectLst/>
                <a:latin typeface="Times New Roman" pitchFamily="18" charset="0"/>
              </a:rPr>
              <a:t>2</a:t>
            </a:r>
            <a:endParaRPr lang="hr-HR" sz="2000" i="1">
              <a:effectLst/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>
                <a:effectLst/>
                <a:latin typeface="Times New Roman" pitchFamily="18" charset="0"/>
              </a:rPr>
              <a:t>Vrijeme držanja laminata pod pritiskom ovisi o tehnologiji proizvodnje i orijentacijski je prikazano na ranijim dijagramima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>
                <a:effectLst/>
                <a:latin typeface="Times New Roman" pitchFamily="18" charset="0"/>
              </a:rPr>
              <a:t>Nakon oslobađanja laminata od pritiska (nakon završenog procesa stvrdnjavanja ljepila) materijal nije odmah podoban za mehaničku obradu (ravnanje) već se mora podvrgnuti </a:t>
            </a:r>
            <a:r>
              <a:rPr lang="hr-HR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kondicioniranju</a:t>
            </a:r>
            <a:endParaRPr lang="hr-HR" sz="2000" u="sng">
              <a:effectLst/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Vrijeme kondicioniranja</a:t>
            </a:r>
            <a:r>
              <a:rPr lang="hr-HR" sz="2000">
                <a:effectLst/>
                <a:latin typeface="Times New Roman" pitchFamily="18" charset="0"/>
              </a:rPr>
              <a:t> najkraće je vrijeme koje mora proteći nakon stvrdnjavanja ljepila (pod prešama)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u="sng">
                <a:effectLst/>
                <a:latin typeface="Times New Roman" pitchFamily="18" charset="0"/>
              </a:rPr>
              <a:t>Nakon kondicioniranja</a:t>
            </a:r>
            <a:r>
              <a:rPr lang="hr-HR" sz="2000">
                <a:effectLst/>
                <a:latin typeface="Times New Roman" pitchFamily="18" charset="0"/>
              </a:rPr>
              <a:t> (odležavanja) u vremenu od najmanje 24 sata – smije se pristupiti </a:t>
            </a:r>
            <a:r>
              <a:rPr lang="hr-HR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mehaničkoj obradi laminata</a:t>
            </a:r>
            <a:endParaRPr lang="hr-HR" sz="2000">
              <a:effectLst/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>
                <a:effectLst/>
                <a:latin typeface="Times New Roman" pitchFamily="18" charset="0"/>
              </a:rPr>
              <a:t>Lijepljeni spoj sad je potpuno čvrst i laminat se može </a:t>
            </a:r>
            <a:r>
              <a:rPr lang="hr-HR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transportirati </a:t>
            </a:r>
            <a:r>
              <a:rPr lang="hr-HR" sz="2000">
                <a:effectLst/>
                <a:latin typeface="Times New Roman" pitchFamily="18" charset="0"/>
              </a:rPr>
              <a:t>nakon 5 do 7 dana</a:t>
            </a:r>
            <a:endParaRPr lang="hr-HR" sz="20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409892"/>
            <a:ext cx="9278649" cy="644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4C9E-45B9-4081-8CB9-2147FFB28482}" type="slidenum">
              <a:rPr lang="en-AU"/>
              <a:pPr/>
              <a:t>34</a:t>
            </a:fld>
            <a:endParaRPr lang="en-AU"/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2139950" y="1555750"/>
          <a:ext cx="6454775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933226" imgH="3819063" progId="PBrush">
                  <p:embed/>
                </p:oleObj>
              </mc:Choice>
              <mc:Fallback>
                <p:oleObj name="Bitmap Image" r:id="rId3" imgW="4933226" imgH="3819063" progId="PBrush">
                  <p:embed/>
                  <p:pic>
                    <p:nvPicPr>
                      <p:cNvPr id="54274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1555750"/>
                        <a:ext cx="6454775" cy="49911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accent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Rectangle 3" descr="Oak"/>
          <p:cNvSpPr>
            <a:spLocks noGrp="1" noChangeArrowheads="1"/>
          </p:cNvSpPr>
          <p:nvPr>
            <p:ph type="title"/>
          </p:nvPr>
        </p:nvSpPr>
        <p:spPr>
          <a:xfrm>
            <a:off x="787400" y="254000"/>
            <a:ext cx="7721600" cy="635000"/>
          </a:xfrm>
          <a:blipFill>
            <a:blip r:embed="rId5"/>
          </a:blipFill>
          <a:ln cap="flat"/>
        </p:spPr>
        <p:txBody>
          <a:bodyPr>
            <a:normAutofit fontScale="90000"/>
          </a:bodyPr>
          <a:lstStyle/>
          <a:p>
            <a:r>
              <a:rPr lang="hr-HR" sz="3600"/>
              <a:t>Okviri od LLD u plivačkim bazenima</a:t>
            </a:r>
            <a:endParaRPr lang="en-AU" sz="28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81025" y="1152525"/>
            <a:ext cx="3703638" cy="1371600"/>
            <a:chOff x="366" y="726"/>
            <a:chExt cx="2333" cy="864"/>
          </a:xfrm>
        </p:grpSpPr>
        <p:sp>
          <p:nvSpPr>
            <p:cNvPr id="54276" name="Rectangle 4"/>
            <p:cNvSpPr>
              <a:spLocks noChangeArrowheads="1"/>
            </p:cNvSpPr>
            <p:nvPr/>
          </p:nvSpPr>
          <p:spPr bwMode="auto">
            <a:xfrm>
              <a:off x="366" y="726"/>
              <a:ext cx="2333" cy="8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406" y="758"/>
              <a:ext cx="2143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buClr>
                  <a:srgbClr val="FF0000"/>
                </a:buClr>
                <a:buSzPct val="115000"/>
                <a:buFontTx/>
                <a:buChar char="•"/>
              </a:pPr>
              <a:r>
                <a:rPr lang="hr-HR" sz="1800">
                  <a:effectLst/>
                </a:rPr>
                <a:t> </a:t>
              </a:r>
              <a:r>
                <a:rPr lang="hr-HR" sz="2000">
                  <a:effectLst/>
                  <a:latin typeface="Times New Roman" pitchFamily="18" charset="0"/>
                </a:rPr>
                <a:t>Drvo prilagođeno uvjetima</a:t>
              </a:r>
              <a:endParaRPr lang="en-AU" sz="2000">
                <a:effectLst/>
                <a:latin typeface="Times New Roman" pitchFamily="18" charset="0"/>
              </a:endParaRPr>
            </a:p>
            <a:p>
              <a:r>
                <a:rPr lang="en-AU" sz="2000">
                  <a:effectLst/>
                  <a:latin typeface="Times New Roman" pitchFamily="18" charset="0"/>
                </a:rPr>
                <a:t>   </a:t>
              </a:r>
              <a:r>
                <a:rPr lang="hr-HR" sz="2000">
                  <a:effectLst/>
                  <a:latin typeface="Times New Roman" pitchFamily="18" charset="0"/>
                </a:rPr>
                <a:t>plivačkih bazena (vlaga, klor)</a:t>
              </a:r>
            </a:p>
            <a:p>
              <a:pPr>
                <a:buClr>
                  <a:srgbClr val="FF0000"/>
                </a:buClr>
                <a:buSzPct val="115000"/>
                <a:buFontTx/>
                <a:buChar char="•"/>
              </a:pPr>
              <a:r>
                <a:rPr lang="hr-HR" sz="2000">
                  <a:effectLst/>
                  <a:latin typeface="Times New Roman" pitchFamily="18" charset="0"/>
                </a:rPr>
                <a:t> Pažnja na spojevima !!!</a:t>
              </a:r>
            </a:p>
            <a:p>
              <a:pPr>
                <a:buClr>
                  <a:srgbClr val="FF0000"/>
                </a:buClr>
                <a:buSzPct val="115000"/>
                <a:buFontTx/>
                <a:buChar char="•"/>
              </a:pPr>
              <a:r>
                <a:rPr lang="hr-HR" sz="2000">
                  <a:effectLst/>
                  <a:latin typeface="Times New Roman" pitchFamily="18" charset="0"/>
                </a:rPr>
                <a:t> Pažljiv odabir ljepila</a:t>
              </a:r>
              <a:endParaRPr lang="en-AU" sz="1800">
                <a:effectLst/>
              </a:endParaRPr>
            </a:p>
          </p:txBody>
        </p:sp>
      </p:grp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A3F4-9E93-4BDA-8D5D-CC6190D8D8A4}" type="slidenum">
              <a:rPr lang="en-AU"/>
              <a:pPr/>
              <a:t>35</a:t>
            </a:fld>
            <a:endParaRPr lang="en-AU"/>
          </a:p>
        </p:txBody>
      </p: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1208088" y="1576388"/>
            <a:ext cx="793591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Osim podataka i </a:t>
            </a:r>
            <a:r>
              <a:rPr lang="hr-HR" sz="2000" dirty="0" err="1">
                <a:effectLst/>
                <a:latin typeface="Times New Roman" pitchFamily="18" charset="0"/>
              </a:rPr>
              <a:t>uputstva</a:t>
            </a:r>
            <a:r>
              <a:rPr lang="hr-HR" sz="2000" dirty="0">
                <a:effectLst/>
                <a:latin typeface="Times New Roman" pitchFamily="18" charset="0"/>
              </a:rPr>
              <a:t> za koje jamči proizvođač i treba ih poštivati, prije početka svakoga lijepljenja treba izraditi dovoljan broj probnih uzoraka (isto vrijedi i za svaku novu isporuku ljepila)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Ispitivanja trebaju pokazati sljedeće:</a:t>
            </a:r>
            <a:endParaRPr lang="hr-HR" sz="2000" dirty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–"/>
            </a:pPr>
            <a:r>
              <a:rPr lang="hr-HR" sz="2000" i="1" dirty="0">
                <a:effectLst/>
                <a:latin typeface="Times New Roman" pitchFamily="18" charset="0"/>
              </a:rPr>
              <a:t>dovoljnu posmičnu čvrstoću svake spojne plohe i spoja u cijelosti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–"/>
            </a:pPr>
            <a:r>
              <a:rPr lang="hr-HR" sz="2000" i="1" dirty="0">
                <a:effectLst/>
                <a:latin typeface="Times New Roman" pitchFamily="18" charset="0"/>
              </a:rPr>
              <a:t>kontrolu načina pripreme i </a:t>
            </a:r>
            <a:r>
              <a:rPr lang="hr-HR" sz="2000" i="1" dirty="0" err="1">
                <a:effectLst/>
                <a:latin typeface="Times New Roman" pitchFamily="18" charset="0"/>
              </a:rPr>
              <a:t>ugrađivanaj</a:t>
            </a:r>
            <a:r>
              <a:rPr lang="hr-HR" sz="2000" i="1" dirty="0">
                <a:effectLst/>
                <a:latin typeface="Times New Roman" pitchFamily="18" charset="0"/>
              </a:rPr>
              <a:t> ljepila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–"/>
            </a:pPr>
            <a:r>
              <a:rPr lang="hr-HR" sz="2000" i="1" dirty="0">
                <a:effectLst/>
                <a:latin typeface="Times New Roman" pitchFamily="18" charset="0"/>
              </a:rPr>
              <a:t>sposobnost vezivanja ljepila za korištenu drvenu građu pri čemu poprečno skupljanje drva ne smije nepovoljno utjecati na slijepljenu spojnicu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–"/>
            </a:pPr>
            <a:r>
              <a:rPr lang="hr-HR" sz="2000" i="1" dirty="0">
                <a:effectLst/>
                <a:latin typeface="Times New Roman" pitchFamily="18" charset="0"/>
              </a:rPr>
              <a:t>uvjete </a:t>
            </a:r>
            <a:r>
              <a:rPr lang="hr-HR" sz="2000" i="1" dirty="0" err="1">
                <a:effectLst/>
                <a:latin typeface="Times New Roman" pitchFamily="18" charset="0"/>
              </a:rPr>
              <a:t>kondicioniranja</a:t>
            </a:r>
            <a:r>
              <a:rPr lang="hr-HR" sz="2000" i="1" dirty="0">
                <a:effectLst/>
                <a:latin typeface="Times New Roman" pitchFamily="18" charset="0"/>
              </a:rPr>
              <a:t> i kasnije obrade elementa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–"/>
            </a:pPr>
            <a:r>
              <a:rPr lang="hr-HR" sz="2000" i="1" dirty="0">
                <a:effectLst/>
                <a:latin typeface="Times New Roman" pitchFamily="18" charset="0"/>
              </a:rPr>
              <a:t>utjecaje aditiva, sredstava za zaštitu drva i drugog na čvrstoću lijepljenog spoja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–"/>
            </a:pPr>
            <a:r>
              <a:rPr lang="hr-HR" sz="2000" i="1" dirty="0">
                <a:effectLst/>
                <a:latin typeface="Times New Roman" pitchFamily="18" charset="0"/>
              </a:rPr>
              <a:t>stalnost posmične čvrstoće u spojnoj plohi tijekom eksploatacije objekta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–"/>
            </a:pPr>
            <a:r>
              <a:rPr lang="hr-HR" sz="2000" i="1" dirty="0">
                <a:effectLst/>
                <a:latin typeface="Times New Roman" pitchFamily="18" charset="0"/>
              </a:rPr>
              <a:t>sva druga potrebna ispitivanja za korištenu vrstu ljepila</a:t>
            </a:r>
            <a:endParaRPr lang="hr-HR" sz="1800" i="1" dirty="0"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243715" name="Rectangle 3" descr="Oak"/>
          <p:cNvSpPr>
            <a:spLocks noGrp="1" noChangeArrowheads="1"/>
          </p:cNvSpPr>
          <p:nvPr>
            <p:ph type="title"/>
          </p:nvPr>
        </p:nvSpPr>
        <p:spPr>
          <a:xfrm>
            <a:off x="50800" y="677863"/>
            <a:ext cx="8972550" cy="600075"/>
          </a:xfrm>
          <a:blipFill>
            <a:blip r:embed="rId3"/>
          </a:blipFill>
          <a:ln cap="flat"/>
        </p:spPr>
        <p:txBody>
          <a:bodyPr lIns="0" tIns="0" rIns="0" bIns="0">
            <a:spAutoFit/>
          </a:bodyPr>
          <a:lstStyle/>
          <a:p>
            <a:r>
              <a:rPr lang="hr-HR" sz="3600">
                <a:solidFill>
                  <a:srgbClr val="000000"/>
                </a:solidFill>
              </a:rPr>
              <a:t>ISPITIVANJE KVALITETE LJEPILA</a:t>
            </a:r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autoUpdateAnimBg="0"/>
      <p:bldP spid="243715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B12-3CE1-4C32-AE15-6ABFC8DA63F1}" type="slidenum">
              <a:rPr lang="en-AU"/>
              <a:pPr/>
              <a:t>36</a:t>
            </a:fld>
            <a:endParaRPr lang="en-AU"/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1208088" y="1576388"/>
            <a:ext cx="7935912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>
                <a:effectLst/>
                <a:latin typeface="Times New Roman" pitchFamily="18" charset="0"/>
              </a:rPr>
              <a:t>Nedopustivo je miješati različite vrste ljepila pri izradi jedne lijepljene konstrukcije (ljepila različite kvalitete, vrste ili proizvođača)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>
                <a:effectLst/>
                <a:latin typeface="Times New Roman" pitchFamily="18" charset="0"/>
              </a:rPr>
              <a:t>Mjerodavna čvrstoća ljepila u nekoj lijepljenoj konstrukciji mora se kontrolirati i poslije završenog lijepljenja </a:t>
            </a:r>
            <a:r>
              <a:rPr lang="en-AU" sz="2000" b="1">
                <a:effectLst/>
                <a:latin typeface="Times New Roman" pitchFamily="18" charset="0"/>
              </a:rPr>
              <a:t>–</a:t>
            </a:r>
            <a:r>
              <a:rPr lang="hr-HR" sz="2000">
                <a:effectLst/>
                <a:latin typeface="Times New Roman" pitchFamily="18" charset="0"/>
              </a:rPr>
              <a:t> </a:t>
            </a:r>
            <a:r>
              <a:rPr lang="hr-HR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ispitivanjem uzoraka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Uzorci </a:t>
            </a:r>
            <a:r>
              <a:rPr lang="hr-HR" sz="2000">
                <a:effectLst/>
                <a:latin typeface="Times New Roman" pitchFamily="18" charset="0"/>
              </a:rPr>
              <a:t>se</a:t>
            </a:r>
            <a:r>
              <a:rPr lang="hr-HR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hr-HR" sz="2000">
                <a:effectLst/>
                <a:latin typeface="Times New Roman" pitchFamily="18" charset="0"/>
              </a:rPr>
              <a:t>izrađuju tako da se simuliraju uporabni uvjeti i okolnostima u kojima će se konstrukcija nalaziti za vrjeme uporabnog vijeka ili se uzimaju iz same konstrukcije</a:t>
            </a:r>
          </a:p>
        </p:txBody>
      </p:sp>
      <p:sp>
        <p:nvSpPr>
          <p:cNvPr id="245763" name="Rectangle 3" descr="Oak"/>
          <p:cNvSpPr>
            <a:spLocks noGrp="1" noChangeArrowheads="1"/>
          </p:cNvSpPr>
          <p:nvPr>
            <p:ph type="title"/>
          </p:nvPr>
        </p:nvSpPr>
        <p:spPr>
          <a:xfrm>
            <a:off x="50800" y="677863"/>
            <a:ext cx="8972550" cy="600075"/>
          </a:xfrm>
          <a:blipFill>
            <a:blip r:embed="rId3"/>
          </a:blipFill>
          <a:ln cap="flat"/>
        </p:spPr>
        <p:txBody>
          <a:bodyPr lIns="0" tIns="0" rIns="0" bIns="0">
            <a:spAutoFit/>
          </a:bodyPr>
          <a:lstStyle/>
          <a:p>
            <a:r>
              <a:rPr lang="hr-HR" sz="3600">
                <a:solidFill>
                  <a:srgbClr val="000000"/>
                </a:solidFill>
              </a:rPr>
              <a:t>ISPITIVANJE KVALITETE LJEPILA</a:t>
            </a:r>
            <a:endParaRPr lang="en-AU"/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763588" y="4002088"/>
            <a:ext cx="8231187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DEBLJINA LJEPILA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hr-HR" sz="2000" b="1" dirty="0">
                <a:effectLst/>
                <a:latin typeface="Times New Roman" pitchFamily="18" charset="0"/>
              </a:rPr>
              <a:t>TANKI SLOJ LJEPILA </a:t>
            </a:r>
            <a:r>
              <a:rPr lang="en-AU" sz="2000" b="1" i="1" dirty="0">
                <a:solidFill>
                  <a:schemeClr val="bg2"/>
                </a:solidFill>
                <a:effectLst/>
                <a:latin typeface="Times New Roman" pitchFamily="18" charset="0"/>
              </a:rPr>
              <a:t>–</a:t>
            </a:r>
            <a:r>
              <a:rPr lang="hr-HR" sz="2000" b="1" dirty="0">
                <a:effectLst/>
                <a:latin typeface="Times New Roman" pitchFamily="18" charset="0"/>
              </a:rPr>
              <a:t> </a:t>
            </a:r>
            <a:r>
              <a:rPr lang="hr-HR" sz="2000" dirty="0">
                <a:effectLst/>
                <a:latin typeface="Times New Roman" pitchFamily="18" charset="0"/>
              </a:rPr>
              <a:t>slojevi debljine do 0,2 mm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hr-HR" sz="2000" b="1" dirty="0">
                <a:effectLst/>
                <a:latin typeface="Times New Roman" pitchFamily="18" charset="0"/>
              </a:rPr>
              <a:t>DEBELI SLOJ LJEPILA </a:t>
            </a:r>
            <a:r>
              <a:rPr lang="en-AU" sz="2000" b="1" i="1" dirty="0">
                <a:solidFill>
                  <a:schemeClr val="bg2"/>
                </a:solidFill>
                <a:effectLst/>
                <a:latin typeface="Times New Roman" pitchFamily="18" charset="0"/>
              </a:rPr>
              <a:t>–</a:t>
            </a:r>
            <a:r>
              <a:rPr lang="hr-HR" sz="2000" b="1" dirty="0">
                <a:effectLst/>
                <a:latin typeface="Times New Roman" pitchFamily="18" charset="0"/>
              </a:rPr>
              <a:t> </a:t>
            </a:r>
            <a:r>
              <a:rPr lang="hr-HR" sz="2000" dirty="0">
                <a:effectLst/>
                <a:latin typeface="Times New Roman" pitchFamily="18" charset="0"/>
              </a:rPr>
              <a:t>slojevi debljine 0,2 do 1,3 mm 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Pri tankom sloju ljepila površine lamela moraju biti kvalitetno obrađene  </a:t>
            </a:r>
            <a:r>
              <a:rPr lang="en-AU" sz="2000" b="1" i="1" dirty="0">
                <a:solidFill>
                  <a:schemeClr val="bg2"/>
                </a:solidFill>
                <a:effectLst/>
                <a:latin typeface="Times New Roman" pitchFamily="18" charset="0"/>
              </a:rPr>
              <a:t>–</a:t>
            </a:r>
            <a:r>
              <a:rPr lang="hr-HR" sz="2000" dirty="0">
                <a:effectLst/>
                <a:latin typeface="Times New Roman" pitchFamily="18" charset="0"/>
              </a:rPr>
              <a:t>  tolerancija ne smije prelaziti od 0,1 mm na jednoj strani lamele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Za svaku vrstu ljepila TREBA UNAPRIJED ZNATI DEBLJINU SLOJA i provjeriti to ISPITIVANJEM (tanji sloj </a:t>
            </a:r>
            <a:r>
              <a:rPr lang="en-AU" sz="2000" b="1" i="1" dirty="0">
                <a:solidFill>
                  <a:schemeClr val="bg2"/>
                </a:solidFill>
                <a:effectLst/>
                <a:latin typeface="Times New Roman" pitchFamily="18" charset="0"/>
              </a:rPr>
              <a:t>–</a:t>
            </a:r>
            <a:r>
              <a:rPr lang="hr-HR" sz="2000" dirty="0">
                <a:effectLst/>
                <a:latin typeface="Times New Roman" pitchFamily="18" charset="0"/>
              </a:rPr>
              <a:t> manje </a:t>
            </a:r>
            <a:r>
              <a:rPr lang="hr-HR" sz="2000" dirty="0" err="1">
                <a:effectLst/>
                <a:latin typeface="Times New Roman" pitchFamily="18" charset="0"/>
              </a:rPr>
              <a:t>elastomehaničke</a:t>
            </a:r>
            <a:r>
              <a:rPr lang="hr-HR" sz="2000" dirty="0">
                <a:effectLst/>
                <a:latin typeface="Times New Roman" pitchFamily="18" charset="0"/>
              </a:rPr>
              <a:t>        razlike između ljepila i drva)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autoUpdateAnimBg="0"/>
      <p:bldP spid="245763" grpId="0" animBg="1" autoUpdateAnimBg="0"/>
      <p:bldP spid="24576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C933-6562-4072-84E1-57AC1B418244}" type="slidenum">
              <a:rPr lang="en-AU"/>
              <a:pPr/>
              <a:t>37</a:t>
            </a:fld>
            <a:endParaRPr lang="en-AU"/>
          </a:p>
        </p:txBody>
      </p:sp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571472" y="1571612"/>
            <a:ext cx="7935912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Proces vezivanja – stvrdnjavana ljepila je vrijeme za koje ljepilo pod  pritiskom </a:t>
            </a:r>
            <a:r>
              <a:rPr lang="hr-HR" sz="2000" dirty="0" err="1">
                <a:effectLst/>
                <a:latin typeface="Times New Roman" pitchFamily="18" charset="0"/>
              </a:rPr>
              <a:t>očvršćava</a:t>
            </a:r>
            <a:r>
              <a:rPr lang="hr-HR" sz="2000" dirty="0">
                <a:effectLst/>
                <a:latin typeface="Times New Roman" pitchFamily="18" charset="0"/>
              </a:rPr>
              <a:t> – stvrdnjava, a čvrstoća ljepila dostiže veliki postotak svoje granične nosivosti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Proces može biti:</a:t>
            </a:r>
            <a:r>
              <a:rPr lang="hr-HR" sz="20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fizički</a:t>
            </a:r>
            <a:r>
              <a:rPr lang="hr-HR" sz="20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hr-HR" sz="2000" dirty="0">
                <a:effectLst/>
                <a:latin typeface="Times New Roman" pitchFamily="18" charset="0"/>
              </a:rPr>
              <a:t>(</a:t>
            </a:r>
            <a:r>
              <a:rPr lang="hr-HR" sz="2000" dirty="0" err="1">
                <a:effectLst/>
                <a:latin typeface="Times New Roman" pitchFamily="18" charset="0"/>
              </a:rPr>
              <a:t>isparavnjem</a:t>
            </a:r>
            <a:r>
              <a:rPr lang="hr-HR" sz="2000" dirty="0">
                <a:effectLst/>
                <a:latin typeface="Times New Roman" pitchFamily="18" charset="0"/>
              </a:rPr>
              <a:t> ili apsorpcijom se odstranjuje se razrjeđivač ili disperzivno sredstvo)</a:t>
            </a:r>
            <a:endParaRPr lang="hr-HR" sz="2000" dirty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fizičko-kemijski</a:t>
            </a:r>
            <a:endParaRPr lang="hr-HR" sz="2000" u="sng" dirty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kemijski</a:t>
            </a:r>
            <a:r>
              <a:rPr lang="hr-HR" sz="20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hr-HR" sz="2000" dirty="0">
                <a:effectLst/>
                <a:latin typeface="Times New Roman" pitchFamily="18" charset="0"/>
              </a:rPr>
              <a:t>(kemijskom reakcijom ljepilo prelazi iz fluidnog u čvrsto stanje, povećavanjem molekularne težine; reakciju pospješuje temperatura, katalizatori i pritisak)</a:t>
            </a:r>
            <a:endParaRPr lang="hr-HR" sz="1800" i="1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7811" name="Rectangle 3" descr="Oak"/>
          <p:cNvSpPr>
            <a:spLocks noGrp="1" noChangeArrowheads="1"/>
          </p:cNvSpPr>
          <p:nvPr>
            <p:ph type="title"/>
          </p:nvPr>
        </p:nvSpPr>
        <p:spPr>
          <a:xfrm>
            <a:off x="50800" y="677863"/>
            <a:ext cx="8972550" cy="600075"/>
          </a:xfrm>
          <a:blipFill>
            <a:blip r:embed="rId3"/>
          </a:blipFill>
          <a:ln cap="flat"/>
        </p:spPr>
        <p:txBody>
          <a:bodyPr lIns="0" tIns="0" rIns="0" bIns="0">
            <a:spAutoFit/>
          </a:bodyPr>
          <a:lstStyle/>
          <a:p>
            <a:r>
              <a:rPr lang="hr-HR" sz="3600">
                <a:solidFill>
                  <a:srgbClr val="000000"/>
                </a:solidFill>
              </a:rPr>
              <a:t>PROCES STVRDNJAVANJA LJEPILA</a:t>
            </a:r>
            <a:endParaRPr lang="en-AU"/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571472" y="5000636"/>
            <a:ext cx="7935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U praksi ne postoji isključivo kemijski proces vezivanja ljepila, a gotovo  redovite su kombinacije fizičkih i kemijskih procesa pri </a:t>
            </a:r>
            <a:r>
              <a:rPr lang="hr-HR" sz="2000" dirty="0" err="1">
                <a:effectLst/>
                <a:latin typeface="Times New Roman" pitchFamily="18" charset="0"/>
              </a:rPr>
              <a:t>monolitizaciji</a:t>
            </a:r>
            <a:r>
              <a:rPr lang="hr-HR" sz="2000" dirty="0">
                <a:effectLst/>
                <a:latin typeface="Times New Roman" pitchFamily="18" charset="0"/>
              </a:rPr>
              <a:t> spojenih lamela</a:t>
            </a:r>
            <a:endParaRPr lang="hr-HR" sz="2000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 autoUpdateAnimBg="0"/>
      <p:bldP spid="247811" grpId="0" animBg="1" autoUpdateAnimBg="0"/>
      <p:bldP spid="24781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552" y="-266935"/>
            <a:ext cx="9793088" cy="659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 descr="Oak"/>
          <p:cNvSpPr txBox="1">
            <a:spLocks noChangeArrowheads="1"/>
          </p:cNvSpPr>
          <p:nvPr/>
        </p:nvSpPr>
        <p:spPr>
          <a:xfrm>
            <a:off x="0" y="6257925"/>
            <a:ext cx="8972550" cy="600075"/>
          </a:xfrm>
          <a:prstGeom prst="rect">
            <a:avLst/>
          </a:prstGeom>
          <a:blipFill>
            <a:blip r:embed="rId3"/>
          </a:blipFill>
          <a:ln cap="flat"/>
        </p:spPr>
        <p:txBody>
          <a:bodyPr vert="horz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KONROLA LIJEPLJENJA I LJEPILA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33B-095E-4541-AA8C-C8D10C4B9068}" type="slidenum">
              <a:rPr lang="en-AU"/>
              <a:pPr/>
              <a:t>39</a:t>
            </a:fld>
            <a:endParaRPr lang="en-AU"/>
          </a:p>
        </p:txBody>
      </p:sp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1208088" y="1576388"/>
            <a:ext cx="758031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Ova kontrola obuhvaća:</a:t>
            </a:r>
            <a:endParaRPr lang="hr-HR" sz="2000" dirty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i="1" dirty="0">
                <a:effectLst/>
                <a:latin typeface="Times New Roman" pitchFamily="18" charset="0"/>
              </a:rPr>
              <a:t>uvjete radionice (temperatura, vlažnost, čistoća),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i="1" dirty="0">
                <a:effectLst/>
                <a:latin typeface="Times New Roman" pitchFamily="18" charset="0"/>
              </a:rPr>
              <a:t>drvo (ravnost lamela, presjek i dužina lamela, vrste drveta, kvaliteta površina koje se lijepe)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i="1" dirty="0">
                <a:effectLst/>
                <a:latin typeface="Times New Roman" pitchFamily="18" charset="0"/>
              </a:rPr>
              <a:t>vlažnost drva (maksimalna i minimalna, najbolje korištenjem elektronskog vlagomjera)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i="1" dirty="0">
                <a:effectLst/>
                <a:latin typeface="Times New Roman" pitchFamily="18" charset="0"/>
              </a:rPr>
              <a:t>ljepilo (vrsta, proizvođač, broj i datum isporuke, način isporuke, pakiranje, miješanje)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i="1" dirty="0">
                <a:effectLst/>
                <a:latin typeface="Times New Roman" pitchFamily="18" charset="0"/>
              </a:rPr>
              <a:t>uvjete lijepljenja (vrijeme pripreme ljepila, početak lijepljenja, debljinu sloja ljepila, vrijeme početka prešanja, vrijeme popuštanja preša) 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hr-HR" sz="2000" i="1" dirty="0">
                <a:effectLst/>
                <a:latin typeface="Times New Roman" pitchFamily="18" charset="0"/>
              </a:rPr>
              <a:t>kontrolu gotovih laminata (broj komada, dužina, poprečni presjek, oblik, radijus zakrivljenosti i dr.)</a:t>
            </a:r>
            <a:endParaRPr lang="hr-HR" sz="2000" i="1" dirty="0"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2000232" y="557212"/>
            <a:ext cx="4229118" cy="46166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 proizvodnom pogonu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0"/>
            <a:ext cx="46832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2039" y="0"/>
            <a:ext cx="4271961" cy="148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3ADE-61A6-4504-8B33-C9A21C811C29}" type="slidenum">
              <a:rPr lang="en-AU"/>
              <a:pPr/>
              <a:t>40</a:t>
            </a:fld>
            <a:endParaRPr lang="en-AU"/>
          </a:p>
        </p:txBody>
      </p:sp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1043608" y="980728"/>
            <a:ext cx="758031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Lijepljenje u otežanim uvjetima – IZVODI SE SAMO U OPRAVDANIM I IZUZETNIM SLUČAJEVIMA UZ PRETHODNO NAPRAVLJEN PROJEKT IZVOĐENJA ELEMENATA LJEPLJENJEM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endParaRPr lang="hr-HR" sz="2000" dirty="0">
              <a:effectLst/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Postupak kontrole i nadzora treba biti pooštren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endParaRPr lang="hr-HR" sz="2000" dirty="0">
              <a:effectLst/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IZVOĐAČ JE DUŽAN PRILOŽITI ATEST LJEPILA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endParaRPr lang="hr-HR" sz="2000" dirty="0">
              <a:effectLst/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effectLst/>
                <a:latin typeface="Times New Roman" pitchFamily="18" charset="0"/>
              </a:rPr>
              <a:t>LOŠE IZVEDEN SPOJ LIJEPLJENJEM I IZNIMNO JE OPASAN PO NOSIVOST I STABILNOST ELEMENATA I KONSTRUKCIJE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endParaRPr lang="hr-HR" sz="2000" dirty="0">
              <a:effectLst/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000" dirty="0">
                <a:latin typeface="Times New Roman" pitchFamily="18" charset="0"/>
              </a:rPr>
              <a:t>PREMA TPGK OBAVEZNO PROBNO ISPITIVANJE LJEPLJENIH ELEMENATA NA GRADILIŠTU-DOKAZ NOSIVOSTI I UPORABIVOSTI</a:t>
            </a:r>
            <a:endParaRPr lang="hr-HR" dirty="0">
              <a:effectLst/>
              <a:latin typeface="Times New Roman" pitchFamily="18" charset="0"/>
            </a:endParaRPr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3491880" y="260648"/>
            <a:ext cx="2257425" cy="4699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 gradilištu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01AE-3C71-4775-9076-CA775BB91FD7}" type="slidenum">
              <a:rPr lang="en-AU"/>
              <a:pPr/>
              <a:t>41</a:t>
            </a:fld>
            <a:endParaRPr lang="en-AU"/>
          </a:p>
        </p:txBody>
      </p:sp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571472" y="1576388"/>
            <a:ext cx="8358246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200" dirty="0">
                <a:effectLst/>
                <a:latin typeface="Times New Roman" pitchFamily="18" charset="0"/>
                <a:cs typeface="Times New Roman" pitchFamily="18" charset="0"/>
              </a:rPr>
              <a:t>U lijepljenim </a:t>
            </a:r>
            <a:r>
              <a:rPr lang="hr-HR" sz="2200" dirty="0">
                <a:effectLst/>
                <a:latin typeface="Times New Roman" pitchFamily="18" charset="0"/>
              </a:rPr>
              <a:t>se </a:t>
            </a:r>
            <a:r>
              <a:rPr lang="hr-HR" sz="2200" dirty="0">
                <a:effectLst/>
                <a:latin typeface="Times New Roman" pitchFamily="18" charset="0"/>
                <a:cs typeface="Times New Roman" pitchFamily="18" charset="0"/>
              </a:rPr>
              <a:t>konstrukcijama, osim ljepila kao osnovnog spojnog sredstva, mogu koristiti i – čavli, vijci, različite vrste uložaka, i druga spojna sredstva</a:t>
            </a:r>
            <a:endParaRPr lang="hr-HR" sz="2200" dirty="0">
              <a:effectLst/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200" dirty="0">
                <a:effectLst/>
                <a:latin typeface="Times New Roman" pitchFamily="18" charset="0"/>
              </a:rPr>
              <a:t>ZAJEDNIČKI RAD različitih spojnih sredstava u jednoj spojnoj plohi moguć je samo ako se kombiniraju spajala SLIČNE PODATLJIVOSTI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200" dirty="0">
                <a:effectLst/>
                <a:latin typeface="Times New Roman" pitchFamily="18" charset="0"/>
              </a:rPr>
              <a:t>NE DOPUŠTA SE </a:t>
            </a:r>
            <a:r>
              <a:rPr lang="hr-HR" sz="2200" dirty="0" err="1">
                <a:effectLst/>
                <a:latin typeface="Times New Roman" pitchFamily="18" charset="0"/>
              </a:rPr>
              <a:t>npr</a:t>
            </a:r>
            <a:r>
              <a:rPr lang="hr-HR" sz="2200" dirty="0">
                <a:effectLst/>
                <a:latin typeface="Times New Roman" pitchFamily="18" charset="0"/>
              </a:rPr>
              <a:t>. KOMBINACIJA LJEPILA I VIJAKA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200" dirty="0">
                <a:effectLst/>
                <a:latin typeface="Times New Roman" pitchFamily="18" charset="0"/>
                <a:cs typeface="Times New Roman" pitchFamily="18" charset="0"/>
              </a:rPr>
              <a:t>Rupe za vijke ili kakva druga posebna obrada (za veze, spojna sredstva), </a:t>
            </a:r>
            <a:r>
              <a:rPr lang="hr-HR" sz="2200" dirty="0">
                <a:effectLst/>
                <a:latin typeface="Times New Roman" pitchFamily="18" charset="0"/>
              </a:rPr>
              <a:t>u</a:t>
            </a:r>
            <a:r>
              <a:rPr lang="hr-HR" sz="2200" dirty="0">
                <a:effectLst/>
                <a:latin typeface="Times New Roman" pitchFamily="18" charset="0"/>
                <a:cs typeface="Times New Roman" pitchFamily="18" charset="0"/>
              </a:rPr>
              <a:t> pravilu</a:t>
            </a:r>
            <a:r>
              <a:rPr lang="hr-HR" sz="2200" dirty="0">
                <a:effectLst/>
                <a:latin typeface="Times New Roman" pitchFamily="18" charset="0"/>
              </a:rPr>
              <a:t> se </a:t>
            </a:r>
            <a:r>
              <a:rPr lang="hr-HR" sz="2200" dirty="0">
                <a:effectLst/>
                <a:latin typeface="Times New Roman" pitchFamily="18" charset="0"/>
                <a:cs typeface="Times New Roman" pitchFamily="18" charset="0"/>
              </a:rPr>
              <a:t>buše </a:t>
            </a:r>
            <a:r>
              <a:rPr lang="hr-HR" sz="2200" dirty="0">
                <a:effectLst/>
                <a:latin typeface="Times New Roman" pitchFamily="18" charset="0"/>
              </a:rPr>
              <a:t>NAKON IZRADE LAMINATA izvode potrebni utori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200" dirty="0">
                <a:effectLst/>
                <a:latin typeface="Times New Roman" pitchFamily="18" charset="0"/>
              </a:rPr>
              <a:t>Do</a:t>
            </a:r>
            <a:r>
              <a:rPr lang="hr-HR" sz="2200" dirty="0">
                <a:effectLst/>
                <a:latin typeface="Times New Roman" pitchFamily="18" charset="0"/>
                <a:cs typeface="Times New Roman" pitchFamily="18" charset="0"/>
              </a:rPr>
              <a:t>datna ili zbog posebnih konstrukcijskih zahtjeva usvojena spojna sredstva treba</a:t>
            </a:r>
            <a:r>
              <a:rPr lang="hr-HR" sz="2200" u="sng" dirty="0">
                <a:effectLst/>
                <a:latin typeface="Times New Roman" pitchFamily="18" charset="0"/>
                <a:cs typeface="Times New Roman" pitchFamily="18" charset="0"/>
              </a:rPr>
              <a:t> uvijek ugrađivati i raspoređivati simetrično o donosu na uzdužnu os </a:t>
            </a:r>
            <a:r>
              <a:rPr lang="hr-HR" sz="2200" u="sng" dirty="0" err="1">
                <a:effectLst/>
                <a:latin typeface="Times New Roman" pitchFamily="18" charset="0"/>
                <a:cs typeface="Times New Roman" pitchFamily="18" charset="0"/>
              </a:rPr>
              <a:t>laminata</a:t>
            </a:r>
            <a:endParaRPr lang="hr-HR" sz="2200" u="sng" dirty="0">
              <a:effectLst/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hr-HR" sz="2200" dirty="0">
                <a:effectLst/>
                <a:latin typeface="Times New Roman" pitchFamily="18" charset="0"/>
                <a:cs typeface="Times New Roman" pitchFamily="18" charset="0"/>
              </a:rPr>
              <a:t>Potrebni razmaci </a:t>
            </a:r>
            <a:r>
              <a:rPr lang="hr-HR" sz="2200" dirty="0">
                <a:effectLst/>
                <a:latin typeface="Times New Roman" pitchFamily="18" charset="0"/>
              </a:rPr>
              <a:t>spojnih sredstava određeni su normom</a:t>
            </a:r>
            <a:endParaRPr lang="hr-HR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171" name="Rectangle 3" descr="Oak"/>
          <p:cNvSpPr>
            <a:spLocks noGrp="1" noChangeArrowheads="1"/>
          </p:cNvSpPr>
          <p:nvPr>
            <p:ph type="title"/>
          </p:nvPr>
        </p:nvSpPr>
        <p:spPr>
          <a:xfrm>
            <a:off x="500034" y="128588"/>
            <a:ext cx="8143932" cy="1149350"/>
          </a:xfrm>
          <a:blipFill>
            <a:blip r:embed="rId3"/>
          </a:blipFill>
          <a:ln cap="flat"/>
        </p:spPr>
        <p:txBody>
          <a:bodyPr wrap="square" lIns="0" tIns="0" rIns="0" bIns="0">
            <a:spAutoFit/>
          </a:bodyPr>
          <a:lstStyle/>
          <a:p>
            <a:r>
              <a:rPr lang="hr-HR" sz="3600" dirty="0">
                <a:solidFill>
                  <a:srgbClr val="000000"/>
                </a:solidFill>
              </a:rPr>
              <a:t>KOMBINACIJA LJEPILA I DRUGIH SPOJNIH SREDSTAVA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 autoUpdateAnimBg="0"/>
      <p:bldP spid="26317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0420" y="214290"/>
            <a:ext cx="59235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51318"/>
            <a:ext cx="4727028" cy="160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6974"/>
            <a:ext cx="5072098" cy="663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0" y="1772816"/>
            <a:ext cx="8633953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435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0704-7865-4B50-ACC6-391D45A095F4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9554" name="Picture 2" descr="lampostrojen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4614863" y="211138"/>
            <a:ext cx="378460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SUSTAV SLAGANJA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VAKUMSKI PRESLAGIVA</a:t>
            </a: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MJERAČ DIMENZIJA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MJERENJE VLAGE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OZNAČAVANJE GRAĐE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PILE ZA REZANJE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KONTROLA KVALITETE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3221038" y="211139"/>
            <a:ext cx="649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1.</a:t>
            </a: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2513807" y="1059567"/>
            <a:ext cx="38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2.</a:t>
            </a:r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2982913" y="1365250"/>
            <a:ext cx="436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79559" name="Line 7"/>
          <p:cNvSpPr>
            <a:spLocks noChangeShapeType="1"/>
          </p:cNvSpPr>
          <p:nvPr/>
        </p:nvSpPr>
        <p:spPr bwMode="auto">
          <a:xfrm flipH="1">
            <a:off x="773113" y="1912938"/>
            <a:ext cx="155575" cy="33813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0" name="Text Box 8"/>
          <p:cNvSpPr txBox="1">
            <a:spLocks noChangeArrowheads="1"/>
          </p:cNvSpPr>
          <p:nvPr/>
        </p:nvSpPr>
        <p:spPr bwMode="auto">
          <a:xfrm>
            <a:off x="0" y="2292350"/>
            <a:ext cx="1555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LINIJA ZA LJEPLJENJE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1" name="Line 9"/>
          <p:cNvSpPr>
            <a:spLocks noChangeShapeType="1"/>
          </p:cNvSpPr>
          <p:nvPr/>
        </p:nvSpPr>
        <p:spPr bwMode="auto">
          <a:xfrm flipH="1">
            <a:off x="1744663" y="2419350"/>
            <a:ext cx="211137" cy="66198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2" name="Text Box 10"/>
          <p:cNvSpPr txBox="1">
            <a:spLocks noChangeArrowheads="1"/>
          </p:cNvSpPr>
          <p:nvPr/>
        </p:nvSpPr>
        <p:spPr bwMode="auto">
          <a:xfrm>
            <a:off x="365125" y="3108325"/>
            <a:ext cx="20685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SKLADIŠTENJE I NJEGA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3" name="Line 11"/>
          <p:cNvSpPr>
            <a:spLocks noChangeShapeType="1"/>
          </p:cNvSpPr>
          <p:nvPr/>
        </p:nvSpPr>
        <p:spPr bwMode="auto">
          <a:xfrm flipH="1">
            <a:off x="2109788" y="3390900"/>
            <a:ext cx="1111250" cy="6191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4" name="Text Box 12"/>
          <p:cNvSpPr txBox="1">
            <a:spLocks noChangeArrowheads="1"/>
          </p:cNvSpPr>
          <p:nvPr/>
        </p:nvSpPr>
        <p:spPr bwMode="auto">
          <a:xfrm>
            <a:off x="731838" y="4024313"/>
            <a:ext cx="2025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 ZA LINIJU LJEPLJENJA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5" name="Line 13"/>
          <p:cNvSpPr>
            <a:spLocks noChangeShapeType="1"/>
          </p:cNvSpPr>
          <p:nvPr/>
        </p:nvSpPr>
        <p:spPr bwMode="auto">
          <a:xfrm flipH="1">
            <a:off x="2082800" y="3108325"/>
            <a:ext cx="1560513" cy="17176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6" name="Text Box 14"/>
          <p:cNvSpPr txBox="1">
            <a:spLocks noChangeArrowheads="1"/>
          </p:cNvSpPr>
          <p:nvPr/>
        </p:nvSpPr>
        <p:spPr bwMode="auto">
          <a:xfrm>
            <a:off x="225425" y="4965700"/>
            <a:ext cx="3276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STANDARDNE I SPECIJALNE SOBE ZA PREŠANJE, KONTROLA UZ PC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7" name="Line 15"/>
          <p:cNvSpPr>
            <a:spLocks noChangeShapeType="1"/>
          </p:cNvSpPr>
          <p:nvPr/>
        </p:nvSpPr>
        <p:spPr bwMode="auto">
          <a:xfrm flipV="1">
            <a:off x="7089775" y="4022725"/>
            <a:ext cx="323850" cy="78898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8" name="Line 16"/>
          <p:cNvSpPr>
            <a:spLocks noChangeShapeType="1"/>
          </p:cNvSpPr>
          <p:nvPr/>
        </p:nvSpPr>
        <p:spPr bwMode="auto">
          <a:xfrm flipV="1">
            <a:off x="6035675" y="3840163"/>
            <a:ext cx="1181100" cy="1555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69" name="Text Box 17"/>
          <p:cNvSpPr txBox="1">
            <a:spLocks noChangeArrowheads="1"/>
          </p:cNvSpPr>
          <p:nvPr/>
        </p:nvSpPr>
        <p:spPr bwMode="auto">
          <a:xfrm>
            <a:off x="6991350" y="3095625"/>
            <a:ext cx="1857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LINIJE ZA POPRAVKE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70" name="Line 18"/>
          <p:cNvSpPr>
            <a:spLocks noChangeShapeType="1"/>
          </p:cNvSpPr>
          <p:nvPr/>
        </p:nvSpPr>
        <p:spPr bwMode="auto">
          <a:xfrm flipH="1">
            <a:off x="4614863" y="4291013"/>
            <a:ext cx="379412" cy="63341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71" name="Text Box 19"/>
          <p:cNvSpPr txBox="1">
            <a:spLocks noChangeArrowheads="1"/>
          </p:cNvSpPr>
          <p:nvPr/>
        </p:nvSpPr>
        <p:spPr bwMode="auto">
          <a:xfrm>
            <a:off x="3460750" y="4994275"/>
            <a:ext cx="20812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OMATANJE NOSAČA TANKIM ZAŠTITNIM FILMOM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72" name="Line 20"/>
          <p:cNvSpPr>
            <a:spLocks noChangeShapeType="1"/>
          </p:cNvSpPr>
          <p:nvPr/>
        </p:nvSpPr>
        <p:spPr bwMode="auto">
          <a:xfrm flipH="1">
            <a:off x="5795963" y="5035550"/>
            <a:ext cx="141287" cy="7604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73" name="Text Box 21"/>
          <p:cNvSpPr txBox="1">
            <a:spLocks noChangeArrowheads="1"/>
          </p:cNvSpPr>
          <p:nvPr/>
        </p:nvSpPr>
        <p:spPr bwMode="auto">
          <a:xfrm>
            <a:off x="4543425" y="5935663"/>
            <a:ext cx="2208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PAKIRANJE U KUPOVE</a:t>
            </a:r>
            <a:endParaRPr kumimoji="0" lang="hr-H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74" name="Line 22"/>
          <p:cNvSpPr>
            <a:spLocks noChangeShapeType="1"/>
          </p:cNvSpPr>
          <p:nvPr/>
        </p:nvSpPr>
        <p:spPr bwMode="auto">
          <a:xfrm flipH="1">
            <a:off x="7216775" y="5838825"/>
            <a:ext cx="42863" cy="3079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75" name="Text Box 23"/>
          <p:cNvSpPr txBox="1">
            <a:spLocks noChangeArrowheads="1"/>
          </p:cNvSpPr>
          <p:nvPr/>
        </p:nvSpPr>
        <p:spPr bwMode="auto">
          <a:xfrm>
            <a:off x="6643702" y="6032500"/>
            <a:ext cx="18573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UMATANJE U NAJLONE ZA TRANSPORT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8282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5A012-C8DF-46C0-8E23-85B46BE48AB9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218" name="Rectangle 1026"/>
          <p:cNvSpPr>
            <a:spLocks noChangeArrowheads="1"/>
          </p:cNvSpPr>
          <p:nvPr/>
        </p:nvSpPr>
        <p:spPr bwMode="auto">
          <a:xfrm>
            <a:off x="428596" y="1576388"/>
            <a:ext cx="8529667" cy="484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POSEBNI UVJETI – opremljene radionice, strogo propisana tehnologija, educirani radnici raznovrsnih struka, NADZOR PROIZVODNJE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Prostori za izradu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laminata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moraju omogućiti: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Char char="–"/>
              <a:tabLst/>
              <a:defRPr/>
            </a:pP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temperature u prostoriji 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(u 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pravilu ≥ 20</a:t>
            </a:r>
            <a:r>
              <a:rPr kumimoji="0" lang="hr-HR" sz="22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nikako manje od 17</a:t>
            </a:r>
            <a:r>
              <a:rPr kumimoji="0" lang="hr-HR" sz="22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– ovisno o vrsti ljepila, ALI UVIJEK KONSTANTNA jer  samo ako se 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drvo i ljep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 dovoljno dugo prije početka rada uskladišt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ilo 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na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vrijeme temperiralo </a:t>
            </a:r>
            <a:r>
              <a:rPr kumimoji="0" lang="hr-H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dobijaju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se </a:t>
            </a:r>
            <a:r>
              <a:rPr kumimoji="0" lang="hr-HR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kvalitetno izvedene konstrukcije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(nema smanjenja mehaničkih svojstava)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Char char="–"/>
              <a:tabLst/>
              <a:defRPr/>
            </a:pP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podne površine prostorija moraju biti dovoljno velike za: smještaj potrebnih strojeva i strojeva u nizu, za odlaganje dovoljne količine drv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lamela, za izradu potrebnih šablona, za pravilnu i nesmetanu izradu konstrukcije, za smještaj velike blanjalice (s odgovarajućim manipul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vnim prostorom) i za </a:t>
            </a:r>
            <a:r>
              <a:rPr kumimoji="0" lang="hr-H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djelimično</a:t>
            </a:r>
            <a:r>
              <a:rPr kumimoji="0" lang="hr-HR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odlaganje već završenih </a:t>
            </a:r>
            <a:r>
              <a:rPr kumimoji="0" lang="hr-H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laminata</a:t>
            </a: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hr-HR" sz="2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5219" name="Rectangle 1027" descr="Oak"/>
          <p:cNvSpPr>
            <a:spLocks noGrp="1" noChangeArrowheads="1"/>
          </p:cNvSpPr>
          <p:nvPr>
            <p:ph type="title"/>
          </p:nvPr>
        </p:nvSpPr>
        <p:spPr>
          <a:xfrm>
            <a:off x="50800" y="128588"/>
            <a:ext cx="8972550" cy="1149350"/>
          </a:xfrm>
          <a:blipFill>
            <a:blip r:embed="rId3"/>
          </a:blipFill>
          <a:ln cap="flat"/>
        </p:spPr>
        <p:txBody>
          <a:bodyPr lIns="0" tIns="0" rIns="0" bIns="0">
            <a:spAutoFit/>
          </a:bodyPr>
          <a:lstStyle/>
          <a:p>
            <a:r>
              <a:rPr lang="hr-HR" sz="3600" dirty="0">
                <a:solidFill>
                  <a:srgbClr val="000000"/>
                </a:solidFill>
              </a:rPr>
              <a:t>UVJETI PROIZVODNJE  LIJEPLJENOG LAMELIRANOG DRVA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747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autoUpdateAnimBg="0"/>
      <p:bldP spid="265219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3377</Words>
  <Application>Microsoft Office PowerPoint</Application>
  <PresentationFormat>On-screen Show (4:3)</PresentationFormat>
  <Paragraphs>301</Paragraphs>
  <Slides>41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Monotype Sorts</vt:lpstr>
      <vt:lpstr>Times New Roman</vt:lpstr>
      <vt:lpstr>Office Theme</vt:lpstr>
      <vt:lpstr>Bitmap Image</vt:lpstr>
      <vt:lpstr>Tvornička proizvodnja            lijepljenog lameliranog drva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UVJETI PROIZVODNJE  LIJEPLJENOG LAMELIRANOG DRVA</vt:lpstr>
      <vt:lpstr>PowerPoint Presentation</vt:lpstr>
      <vt:lpstr>PowerPoint Presentation</vt:lpstr>
      <vt:lpstr>TEHNOLOŠKA PROIZVODNJA  LIJEPLJENOG LAMELIRANOG DRVA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Proizvodnja i ispitivanje</vt:lpstr>
      <vt:lpstr>LJEPILA – OPĆENITO</vt:lpstr>
      <vt:lpstr>PowerPoint Presentation</vt:lpstr>
      <vt:lpstr>LJEPILA U DRVENIM KONSTRUKCIJAMA  – PODJELA I VRSTE – </vt:lpstr>
      <vt:lpstr>PowerPoint Presentation</vt:lpstr>
      <vt:lpstr>SVOJSTVA I VRSTE NAJČEŠĆE KORIŠTENIH LJEPILA</vt:lpstr>
      <vt:lpstr>PowerPoint Presentation</vt:lpstr>
      <vt:lpstr>PowerPoint Presentation</vt:lpstr>
      <vt:lpstr>PowerPoint Presentation</vt:lpstr>
      <vt:lpstr>PowerPoint Presentation</vt:lpstr>
      <vt:lpstr>Okviri od LLD u plivačkim bazenima</vt:lpstr>
      <vt:lpstr>ISPITIVANJE KVALITETE LJEPILA</vt:lpstr>
      <vt:lpstr>ISPITIVANJE KVALITETE LJEPILA</vt:lpstr>
      <vt:lpstr>PROCES STVRDNJAVANJA LJEPILA</vt:lpstr>
      <vt:lpstr>PowerPoint Presentation</vt:lpstr>
      <vt:lpstr>PowerPoint Presentation</vt:lpstr>
      <vt:lpstr>PowerPoint Presentation</vt:lpstr>
      <vt:lpstr>KOMBINACIJA LJEPILA I DRUGIH SPOJNIH SREDSTAVA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Vlatka Rajčić</cp:lastModifiedBy>
  <cp:revision>63</cp:revision>
  <dcterms:created xsi:type="dcterms:W3CDTF">2010-03-09T21:40:53Z</dcterms:created>
  <dcterms:modified xsi:type="dcterms:W3CDTF">2023-03-14T21:37:17Z</dcterms:modified>
</cp:coreProperties>
</file>