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7" r:id="rId3"/>
    <p:sldId id="320" r:id="rId4"/>
    <p:sldId id="322" r:id="rId5"/>
    <p:sldId id="321" r:id="rId6"/>
    <p:sldId id="325" r:id="rId7"/>
    <p:sldId id="324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n Dokoza" initials="ID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99FF99"/>
    <a:srgbClr val="66FF99"/>
    <a:srgbClr val="00CC00"/>
    <a:srgbClr val="008000"/>
    <a:srgbClr val="33CC33"/>
    <a:srgbClr val="AF4A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34" autoAdjust="0"/>
    <p:restoredTop sz="94660"/>
  </p:normalViewPr>
  <p:slideViewPr>
    <p:cSldViewPr snapToGrid="0">
      <p:cViewPr varScale="1">
        <p:scale>
          <a:sx n="79" d="100"/>
          <a:sy n="79" d="100"/>
        </p:scale>
        <p:origin x="66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94DAF-AD51-472D-B3FC-B2AFFD000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3E35A2D-92EC-4AF0-ACB9-DB4660DC7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2026EC-D6E8-4961-B19B-207345193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26.3.2019.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F0185E-06A7-44EE-90AC-CBFFB0AC3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CE614A4-5D57-49B7-9558-5FDFAFE68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026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264A67-9447-4B93-A317-3EA039A8E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726B1E2-C084-4478-91A2-0473DE199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0365C5-85D3-4BF3-834E-7F41F747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26.3.2019.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F56DF0-691A-4F8C-A79F-329693622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C2CACE-1944-4BBC-AC5D-04A993EEC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799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A354BEE-0474-48DF-A4B4-5413BA4E2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1866EA7-2751-424F-AE16-984874725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6964EA-C727-4D6E-BB41-D03A57E3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26.3.2019.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368414-B21C-4E79-8047-D2C012DD3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97005A-C72A-499C-908E-54D413240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571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3C0803-1F23-419A-A845-4C27FB233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B148D6-10F2-42FD-A74D-7B7E1C344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CD6203-B601-446F-BF1A-E21BD6540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26.3.2019.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530EC1-6612-4C54-B67E-D27B4D204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77A443-5ED1-458B-9B15-2F49CF41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44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A0CCDE-B40B-4CB4-9693-0B55E7FE2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56F5500-5E84-4FD9-9E2F-6B7D91CB6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C8A7B0-906A-4CC8-B78D-44ABDF22A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26.3.2019.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207DAC-EB8C-4277-B601-C144ABA23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F74C99-52F3-4DAB-8F69-6BDB62756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447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2A4408-4D67-41A8-8FF3-6ADEDBFF7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46D3C5-233D-4302-893D-752F1E8F8E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F26700A-72A3-49B2-8FB2-EC9CD1501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3EFF85-9605-4ACE-807E-4C3C3A01B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26.3.2019.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A6B7493-D13F-4548-975D-8CBB8D45B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E938DCE-CC9B-4BB4-ABCD-4C9DD367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5156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62B904-B9B3-4E50-B2B6-00D99D39B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267A825-2539-443E-A131-3FC50F39F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087C9A7-6F80-46D0-A9E3-F4D8C271A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3E19E9C-F6EB-4014-AE9A-4C863BB457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11902E2-17C0-46B4-9414-D224340CB7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AE44019-44E2-4158-AF62-F0F0DFA4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26.3.2019.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0B5274D-EA17-4D21-B079-E62A2B3CE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E8C40C5-4762-4C8D-A68E-E0263BA9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435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E2538D-6262-49B8-9C10-9E5EAD7D2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2ADB958-ED6D-438B-8204-641D049F9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26.3.2019.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2517F26-9239-4F87-A2C7-11356C5ED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2BF8E89-606E-40A8-B08E-FC38CD83C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3209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05888C3-5BEA-405C-9EC7-55EF6D65C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26.3.2019.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7A9022D-D344-4A98-A340-47E8BB9C4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37D5A2C-1BB6-49C4-8787-8CAD8C8A1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045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CBEBE9-7C1D-4E80-9BC4-CC270868F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8BE215-A401-4922-AAC2-0A2D6B4F2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EB5B750-DAC8-4434-98A0-A4CBB625A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7D77A4F-6C38-4DE2-9401-1EE717C9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26.3.2019.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ADF3AC1-10E7-41F1-92A4-F7819B90E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94953C-9987-4599-A672-AD915322E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6139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9ACBAF-2898-4694-B8CD-6CCD84E3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009F5A1-DCD8-4F32-A002-903770BFE4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D80D92A-51A1-4994-B35C-604300F1F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9F3B501-52CB-4C9B-9912-BFD7F48E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26.3.2019.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CEE3FEA-3DA9-44F3-B71E-3F09F5B17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586571-5FB4-46E2-9DD7-525AA94A4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020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38B00CD-02C8-4B0F-8EA0-2B1E9B810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199F093-2BC4-45B0-BF13-AF1D54A58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E90B7D-8BD4-4492-A4F2-2C8173E53C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0D450-5D66-412A-A9E6-F4DA55B8F533}" type="datetimeFigureOut">
              <a:rPr lang="hr-HR" smtClean="0"/>
              <a:t>26.3.2019.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34CBD8-3ADC-494C-B173-BC3B03D051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D917A5-C61C-43D3-8366-8509681AB4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336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11.emf"/><Relationship Id="rId7" Type="http://schemas.openxmlformats.org/officeDocument/2006/relationships/image" Target="../media/image9.emf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11" Type="http://schemas.openxmlformats.org/officeDocument/2006/relationships/image" Target="../media/image10.emf"/><Relationship Id="rId5" Type="http://schemas.openxmlformats.org/officeDocument/2006/relationships/image" Target="../media/image7.png"/><Relationship Id="rId15" Type="http://schemas.openxmlformats.org/officeDocument/2006/relationships/image" Target="../media/image5.emf"/><Relationship Id="rId10" Type="http://schemas.openxmlformats.org/officeDocument/2006/relationships/image" Target="../media/image12.png"/><Relationship Id="rId9" Type="http://schemas.openxmlformats.org/officeDocument/2006/relationships/image" Target="../media/image7.wmf"/><Relationship Id="rId1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14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13.emf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348F7F-6046-4E5C-91DA-DBC3664750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Središte </a:t>
            </a:r>
            <a:r>
              <a:rPr lang="hr-HR" dirty="0" err="1" smtClean="0"/>
              <a:t>posmika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867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8552" y="229301"/>
            <a:ext cx="5913894" cy="20954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 smtClean="0"/>
              <a:t>1.) Treba odrediti položaj središta </a:t>
            </a:r>
            <a:r>
              <a:rPr lang="hr-HR" sz="2400" dirty="0" err="1" smtClean="0"/>
              <a:t>posmika</a:t>
            </a:r>
            <a:r>
              <a:rPr lang="hr-HR" sz="2400" dirty="0" smtClean="0"/>
              <a:t> zadanog </a:t>
            </a:r>
            <a:r>
              <a:rPr lang="hr-HR" sz="2400" dirty="0" err="1" smtClean="0"/>
              <a:t>tankostijenog</a:t>
            </a:r>
            <a:r>
              <a:rPr lang="hr-HR" sz="2400" dirty="0" smtClean="0"/>
              <a:t> profila.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hr-HR" sz="2400" dirty="0" smtClean="0"/>
              <a:t>t=2mm </a:t>
            </a:r>
            <a:endParaRPr lang="hr-HR" sz="2400" dirty="0"/>
          </a:p>
        </p:txBody>
      </p:sp>
      <p:sp>
        <p:nvSpPr>
          <p:cNvPr id="34" name="Oval 33"/>
          <p:cNvSpPr/>
          <p:nvPr/>
        </p:nvSpPr>
        <p:spPr>
          <a:xfrm>
            <a:off x="3379923" y="1934796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5" name="TextBox 34"/>
          <p:cNvSpPr txBox="1"/>
          <p:nvPr/>
        </p:nvSpPr>
        <p:spPr>
          <a:xfrm>
            <a:off x="3423567" y="1912566"/>
            <a:ext cx="243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</a:t>
            </a:r>
            <a:endParaRPr lang="hr-HR" dirty="0"/>
          </a:p>
        </p:txBody>
      </p:sp>
      <p:sp>
        <p:nvSpPr>
          <p:cNvPr id="36" name="Oval 35"/>
          <p:cNvSpPr/>
          <p:nvPr/>
        </p:nvSpPr>
        <p:spPr>
          <a:xfrm>
            <a:off x="3007213" y="1587918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7" name="TextBox 36"/>
          <p:cNvSpPr txBox="1"/>
          <p:nvPr/>
        </p:nvSpPr>
        <p:spPr>
          <a:xfrm>
            <a:off x="3022618" y="1565464"/>
            <a:ext cx="301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II</a:t>
            </a:r>
            <a:endParaRPr lang="hr-HR" dirty="0"/>
          </a:p>
        </p:txBody>
      </p:sp>
      <p:sp>
        <p:nvSpPr>
          <p:cNvPr id="38" name="Oval 37"/>
          <p:cNvSpPr/>
          <p:nvPr/>
        </p:nvSpPr>
        <p:spPr>
          <a:xfrm>
            <a:off x="2593302" y="3594847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9" name="TextBox 38"/>
          <p:cNvSpPr txBox="1"/>
          <p:nvPr/>
        </p:nvSpPr>
        <p:spPr>
          <a:xfrm>
            <a:off x="2579711" y="3572393"/>
            <a:ext cx="359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III</a:t>
            </a:r>
            <a:endParaRPr lang="hr-HR" dirty="0"/>
          </a:p>
        </p:txBody>
      </p:sp>
      <p:sp>
        <p:nvSpPr>
          <p:cNvPr id="40" name="Oval 39"/>
          <p:cNvSpPr/>
          <p:nvPr/>
        </p:nvSpPr>
        <p:spPr>
          <a:xfrm>
            <a:off x="3016926" y="4964472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1" name="TextBox 40"/>
          <p:cNvSpPr txBox="1"/>
          <p:nvPr/>
        </p:nvSpPr>
        <p:spPr>
          <a:xfrm>
            <a:off x="2995283" y="4942018"/>
            <a:ext cx="375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IV</a:t>
            </a:r>
            <a:endParaRPr lang="hr-HR" dirty="0"/>
          </a:p>
        </p:txBody>
      </p:sp>
      <p:sp>
        <p:nvSpPr>
          <p:cNvPr id="42" name="Oval 41"/>
          <p:cNvSpPr/>
          <p:nvPr/>
        </p:nvSpPr>
        <p:spPr>
          <a:xfrm>
            <a:off x="3372769" y="4557168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3" name="TextBox 42"/>
          <p:cNvSpPr txBox="1"/>
          <p:nvPr/>
        </p:nvSpPr>
        <p:spPr>
          <a:xfrm>
            <a:off x="3379923" y="4546053"/>
            <a:ext cx="31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V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213" y="405171"/>
            <a:ext cx="4680000" cy="6316963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8420226" y="2289415"/>
            <a:ext cx="3600000" cy="4262472"/>
            <a:chOff x="7119668" y="1933003"/>
            <a:chExt cx="3600000" cy="4262472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19668" y="1933003"/>
              <a:ext cx="3600000" cy="4262472"/>
            </a:xfrm>
            <a:prstGeom prst="rect">
              <a:avLst/>
            </a:prstGeom>
          </p:spPr>
        </p:pic>
        <p:cxnSp>
          <p:nvCxnSpPr>
            <p:cNvPr id="31" name="Straight Arrow Connector 30"/>
            <p:cNvCxnSpPr/>
            <p:nvPr/>
          </p:nvCxnSpPr>
          <p:spPr>
            <a:xfrm flipH="1">
              <a:off x="7568976" y="3718910"/>
              <a:ext cx="2922" cy="882248"/>
            </a:xfrm>
            <a:prstGeom prst="straightConnector1">
              <a:avLst/>
            </a:prstGeom>
            <a:ln w="25400">
              <a:solidFill>
                <a:srgbClr val="0070C0"/>
              </a:solidFill>
              <a:prstDash val="dash"/>
              <a:headEnd type="none" w="med" len="lg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8642530" y="5618810"/>
              <a:ext cx="100098" cy="971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184926" y="5311350"/>
              <a:ext cx="37221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2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hr-HR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7569950" y="4497146"/>
              <a:ext cx="3175" cy="16299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7573125" y="6127059"/>
              <a:ext cx="1119454" cy="0"/>
            </a:xfrm>
            <a:prstGeom prst="line">
              <a:avLst/>
            </a:prstGeom>
            <a:ln w="19050">
              <a:headEnd type="arrow" w="sm" len="sm"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32" idx="4"/>
            </p:cNvCxnSpPr>
            <p:nvPr/>
          </p:nvCxnSpPr>
          <p:spPr>
            <a:xfrm>
              <a:off x="8692579" y="5715926"/>
              <a:ext cx="0" cy="4111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7956996" y="5734863"/>
              <a:ext cx="30970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605950" y="3597562"/>
              <a:ext cx="3882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22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7174941" y="4416492"/>
                  <a:ext cx="35900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hr-HR" sz="24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hr-HR" sz="2400" b="0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r-HR" sz="2400" b="0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z</m:t>
                            </m:r>
                          </m:sub>
                        </m:sSub>
                      </m:oMath>
                    </m:oMathPara>
                  </a14:m>
                  <a:endParaRPr lang="hr-HR" sz="2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74941" y="4416492"/>
                  <a:ext cx="359009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8644" r="-1695" b="-11475"/>
                  </a:stretch>
                </a:blipFill>
              </p:spPr>
              <p:txBody>
                <a:bodyPr/>
                <a:lstStyle/>
                <a:p>
                  <a:r>
                    <a:rPr lang="hr-H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2" name="Oval 51"/>
            <p:cNvSpPr/>
            <p:nvPr/>
          </p:nvSpPr>
          <p:spPr>
            <a:xfrm>
              <a:off x="7518927" y="4010912"/>
              <a:ext cx="100098" cy="971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0418" y="1108256"/>
            <a:ext cx="2016000" cy="46339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518551" y="1670823"/>
            <a:ext cx="6123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err="1" smtClean="0">
                <a:latin typeface="HP Simplified" panose="020B0604020204020204" pitchFamily="34" charset="-18"/>
              </a:rPr>
              <a:t>T</a:t>
            </a:r>
            <a:r>
              <a:rPr lang="hr-HR" baseline="-25000" dirty="0" err="1" smtClean="0">
                <a:latin typeface="HP Simplified" panose="020B0604020204020204" pitchFamily="34" charset="-18"/>
              </a:rPr>
              <a:t>z</a:t>
            </a:r>
            <a:r>
              <a:rPr lang="hr-HR" dirty="0" smtClean="0">
                <a:latin typeface="HP Simplified" panose="020B0604020204020204" pitchFamily="34" charset="-18"/>
              </a:rPr>
              <a:t> - rezultanta svih unutarnjih posmičnih sila (poprečna sila)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err="1" smtClean="0">
                <a:latin typeface="HP Simplified" panose="020B0604020204020204" pitchFamily="34" charset="-18"/>
              </a:rPr>
              <a:t>T</a:t>
            </a:r>
            <a:r>
              <a:rPr lang="hr-HR" baseline="-25000" dirty="0" err="1" smtClean="0">
                <a:latin typeface="HP Simplified" panose="020B0604020204020204" pitchFamily="34" charset="-18"/>
              </a:rPr>
              <a:t>z</a:t>
            </a:r>
            <a:r>
              <a:rPr lang="hr-HR" dirty="0" smtClean="0">
                <a:latin typeface="HP Simplified" panose="020B0604020204020204" pitchFamily="34" charset="-18"/>
              </a:rPr>
              <a:t> = T</a:t>
            </a:r>
            <a:r>
              <a:rPr lang="hr-HR" baseline="-25000" dirty="0" smtClean="0">
                <a:latin typeface="HP Simplified" panose="020B0604020204020204" pitchFamily="34" charset="-18"/>
              </a:rPr>
              <a:t>1</a:t>
            </a:r>
            <a:r>
              <a:rPr lang="hr-HR" dirty="0" smtClean="0">
                <a:latin typeface="HP Simplified" panose="020B0604020204020204" pitchFamily="34" charset="-18"/>
              </a:rPr>
              <a:t> + T</a:t>
            </a:r>
            <a:r>
              <a:rPr lang="hr-HR" baseline="-25000" dirty="0" smtClean="0">
                <a:latin typeface="HP Simplified" panose="020B0604020204020204" pitchFamily="34" charset="-18"/>
              </a:rPr>
              <a:t>5</a:t>
            </a:r>
            <a:r>
              <a:rPr lang="hr-HR" dirty="0" smtClean="0">
                <a:latin typeface="HP Simplified" panose="020B0604020204020204" pitchFamily="34" charset="-18"/>
              </a:rPr>
              <a:t> – T</a:t>
            </a:r>
            <a:r>
              <a:rPr lang="hr-HR" baseline="-25000" dirty="0" smtClean="0">
                <a:latin typeface="HP Simplified" panose="020B0604020204020204" pitchFamily="34" charset="-18"/>
              </a:rPr>
              <a:t>3</a:t>
            </a:r>
            <a:r>
              <a:rPr lang="hr-HR" dirty="0" smtClean="0">
                <a:latin typeface="HP Simplified" panose="020B0604020204020204" pitchFamily="34" charset="-18"/>
              </a:rPr>
              <a:t> (usmjerena je kao i os „z”)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err="1">
                <a:latin typeface="HP Simplified" panose="020B0604020204020204" pitchFamily="34" charset="-18"/>
              </a:rPr>
              <a:t>T</a:t>
            </a:r>
            <a:r>
              <a:rPr lang="hr-HR" baseline="-25000" dirty="0" err="1">
                <a:latin typeface="HP Simplified" panose="020B0604020204020204" pitchFamily="34" charset="-18"/>
              </a:rPr>
              <a:t>z</a:t>
            </a:r>
            <a:r>
              <a:rPr lang="hr-HR" dirty="0">
                <a:latin typeface="HP Simplified" panose="020B0604020204020204" pitchFamily="34" charset="-18"/>
              </a:rPr>
              <a:t> -</a:t>
            </a:r>
            <a:r>
              <a:rPr lang="hr-HR" dirty="0" smtClean="0">
                <a:latin typeface="HP Simplified" panose="020B0604020204020204" pitchFamily="34" charset="-18"/>
              </a:rPr>
              <a:t> pretpostavljamo lijevo od točke „B”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518551" y="2809895"/>
            <a:ext cx="3966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hr-HR" dirty="0" smtClean="0">
                <a:latin typeface="HP Simplified" panose="020B0604020204020204" pitchFamily="34" charset="-18"/>
              </a:rPr>
              <a:t>Moment rezultante je jednak zbroju momenata njezinih komponenata</a:t>
            </a:r>
          </a:p>
        </p:txBody>
      </p:sp>
    </p:spTree>
    <p:extLst>
      <p:ext uri="{BB962C8B-B14F-4D97-AF65-F5344CB8AC3E}">
        <p14:creationId xmlns:p14="http://schemas.microsoft.com/office/powerpoint/2010/main" val="126685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36" grpId="0" animBg="1"/>
      <p:bldP spid="37" grpId="0"/>
      <p:bldP spid="38" grpId="0" animBg="1"/>
      <p:bldP spid="39" grpId="0"/>
      <p:bldP spid="40" grpId="0" animBg="1"/>
      <p:bldP spid="41" grpId="0"/>
      <p:bldP spid="42" grpId="0" animBg="1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006275" y="1236627"/>
                <a:ext cx="57361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2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r-HR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m:rPr>
                              <m:sty m:val="p"/>
                            </m:rPr>
                            <a:rPr lang="hr-HR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sub>
                      </m:sSub>
                    </m:oMath>
                  </m:oMathPara>
                </a14:m>
                <a:endParaRPr lang="hr-HR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6275" y="1236627"/>
                <a:ext cx="573619" cy="40011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8275" y="965838"/>
            <a:ext cx="4608000" cy="58921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30859" y="1636737"/>
            <a:ext cx="342225" cy="9871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30859" y="4480980"/>
            <a:ext cx="342225" cy="98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68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006275" y="1236627"/>
                <a:ext cx="57361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2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r-HR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m:rPr>
                              <m:sty m:val="p"/>
                            </m:rPr>
                            <a:rPr lang="hr-HR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sub>
                      </m:sSub>
                    </m:oMath>
                  </m:oMathPara>
                </a14:m>
                <a:endParaRPr lang="hr-HR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6275" y="1236627"/>
                <a:ext cx="573619" cy="40011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02214" y="41903"/>
            <a:ext cx="1476000" cy="81877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02214" y="5754261"/>
            <a:ext cx="1476000" cy="815612"/>
          </a:xfrm>
          <a:prstGeom prst="rect">
            <a:avLst/>
          </a:prstGeom>
        </p:spPr>
      </p:pic>
      <p:graphicFrame>
        <p:nvGraphicFramePr>
          <p:cNvPr id="1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524706"/>
              </p:ext>
            </p:extLst>
          </p:nvPr>
        </p:nvGraphicFramePr>
        <p:xfrm>
          <a:off x="8293084" y="563634"/>
          <a:ext cx="1207658" cy="490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Jednadžba" r:id="rId8" imgW="571320" imgH="266400" progId="Equation.3">
                  <p:embed/>
                </p:oleObj>
              </mc:Choice>
              <mc:Fallback>
                <p:oleObj name="Jednadžba" r:id="rId8" imgW="57132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93084" y="563634"/>
                        <a:ext cx="1207658" cy="49035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CC0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 rot="16200000">
                <a:off x="6865302" y="489496"/>
                <a:ext cx="584840" cy="4283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2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r-HR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xy</m:t>
                          </m:r>
                        </m:sub>
                      </m:sSub>
                    </m:oMath>
                  </m:oMathPara>
                </a14:m>
                <a:endParaRPr lang="hr-HR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865302" y="489496"/>
                <a:ext cx="584840" cy="428322"/>
              </a:xfrm>
              <a:prstGeom prst="rect">
                <a:avLst/>
              </a:prstGeom>
              <a:blipFill rotWithShape="0">
                <a:blip r:embed="rId10"/>
                <a:stretch>
                  <a:fillRect r="-714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 flipH="1">
            <a:off x="7047486" y="565868"/>
            <a:ext cx="3477" cy="260760"/>
          </a:xfrm>
          <a:prstGeom prst="line">
            <a:avLst/>
          </a:prstGeom>
          <a:ln w="762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713789" y="1636737"/>
            <a:ext cx="1116000" cy="385863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894410" y="3165945"/>
                <a:ext cx="75475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200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r-HR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max</m:t>
                          </m:r>
                        </m:sub>
                      </m:sSub>
                    </m:oMath>
                  </m:oMathPara>
                </a14:m>
                <a:endParaRPr lang="hr-HR" sz="20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410" y="3165945"/>
                <a:ext cx="754758" cy="40011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5633471" y="72941"/>
            <a:ext cx="0" cy="753687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035558" y="1672344"/>
            <a:ext cx="763443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398275" y="808813"/>
            <a:ext cx="4608000" cy="604112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138132" y="4508187"/>
            <a:ext cx="342225" cy="9871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138133" y="1672344"/>
            <a:ext cx="342225" cy="987187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8151888" y="1672344"/>
            <a:ext cx="302482" cy="0"/>
          </a:xfrm>
          <a:prstGeom prst="line">
            <a:avLst/>
          </a:prstGeom>
          <a:ln w="762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03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6332" y="306791"/>
            <a:ext cx="5913894" cy="20954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2</a:t>
            </a:r>
            <a:r>
              <a:rPr lang="hr-HR" sz="2400" smtClean="0"/>
              <a:t>.) </a:t>
            </a:r>
            <a:r>
              <a:rPr lang="hr-HR" sz="2400" dirty="0" smtClean="0"/>
              <a:t>Treba odrediti položaj središta </a:t>
            </a:r>
            <a:r>
              <a:rPr lang="hr-HR" sz="2400" dirty="0" err="1" smtClean="0"/>
              <a:t>posmika</a:t>
            </a:r>
            <a:r>
              <a:rPr lang="hr-HR" sz="2400" dirty="0" smtClean="0"/>
              <a:t> otvorenog </a:t>
            </a:r>
            <a:r>
              <a:rPr lang="hr-HR" sz="2400" dirty="0" err="1" smtClean="0"/>
              <a:t>tankostijenog</a:t>
            </a:r>
            <a:r>
              <a:rPr lang="hr-HR" sz="2400" dirty="0" smtClean="0"/>
              <a:t> profila.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400" dirty="0" smtClean="0"/>
              <a:t>t=3mm </a:t>
            </a:r>
            <a:endParaRPr lang="hr-HR" sz="24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359" y="1595859"/>
            <a:ext cx="2700000" cy="4992605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10244138" y="1740484"/>
            <a:ext cx="2869" cy="406888"/>
          </a:xfrm>
          <a:prstGeom prst="line">
            <a:avLst/>
          </a:prstGeom>
          <a:ln w="19050">
            <a:solidFill>
              <a:srgbClr val="FF0000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310684" y="1740484"/>
                <a:ext cx="328231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hr-HR" sz="2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0684" y="1740484"/>
                <a:ext cx="328231" cy="338554"/>
              </a:xfrm>
              <a:prstGeom prst="rect">
                <a:avLst/>
              </a:prstGeom>
              <a:blipFill rotWithShape="0">
                <a:blip r:embed="rId3"/>
                <a:stretch>
                  <a:fillRect l="-20370" r="-7407" b="-1454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/>
          <p:cNvCxnSpPr/>
          <p:nvPr/>
        </p:nvCxnSpPr>
        <p:spPr>
          <a:xfrm>
            <a:off x="10244138" y="6030544"/>
            <a:ext cx="2869" cy="406888"/>
          </a:xfrm>
          <a:prstGeom prst="line">
            <a:avLst/>
          </a:prstGeom>
          <a:ln w="19050">
            <a:solidFill>
              <a:srgbClr val="FF0000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0379028" y="6095488"/>
                <a:ext cx="334772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hr-HR" sz="2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9028" y="6095488"/>
                <a:ext cx="334772" cy="338554"/>
              </a:xfrm>
              <a:prstGeom prst="rect">
                <a:avLst/>
              </a:prstGeom>
              <a:blipFill rotWithShape="0">
                <a:blip r:embed="rId4"/>
                <a:stretch>
                  <a:fillRect l="-20000" r="-7273" b="-1454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/>
          <p:nvPr/>
        </p:nvCxnSpPr>
        <p:spPr>
          <a:xfrm>
            <a:off x="9347200" y="3735584"/>
            <a:ext cx="0" cy="608400"/>
          </a:xfrm>
          <a:prstGeom prst="line">
            <a:avLst/>
          </a:prstGeom>
          <a:ln w="19050">
            <a:solidFill>
              <a:srgbClr val="FF0000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9384622" y="3663054"/>
                <a:ext cx="334772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hr-HR" sz="2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4622" y="3663054"/>
                <a:ext cx="334772" cy="338554"/>
              </a:xfrm>
              <a:prstGeom prst="rect">
                <a:avLst/>
              </a:prstGeom>
              <a:blipFill rotWithShape="0">
                <a:blip r:embed="rId5"/>
                <a:stretch>
                  <a:fillRect l="-20000" r="-9091" b="-1454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/>
          <p:cNvCxnSpPr/>
          <p:nvPr/>
        </p:nvCxnSpPr>
        <p:spPr>
          <a:xfrm flipH="1">
            <a:off x="9636573" y="2580277"/>
            <a:ext cx="307976" cy="304800"/>
          </a:xfrm>
          <a:prstGeom prst="line">
            <a:avLst/>
          </a:prstGeom>
          <a:ln w="19050">
            <a:solidFill>
              <a:srgbClr val="FF0000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556167" y="2271528"/>
                <a:ext cx="334772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r-HR" sz="2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6167" y="2271528"/>
                <a:ext cx="334772" cy="338554"/>
              </a:xfrm>
              <a:prstGeom prst="rect">
                <a:avLst/>
              </a:prstGeom>
              <a:blipFill rotWithShape="0">
                <a:blip r:embed="rId6"/>
                <a:stretch>
                  <a:fillRect l="-20000" r="-7273" b="-1454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Connector 52"/>
          <p:cNvCxnSpPr/>
          <p:nvPr/>
        </p:nvCxnSpPr>
        <p:spPr>
          <a:xfrm>
            <a:off x="9636573" y="5280948"/>
            <a:ext cx="307976" cy="314780"/>
          </a:xfrm>
          <a:prstGeom prst="line">
            <a:avLst/>
          </a:prstGeom>
          <a:ln w="19050">
            <a:solidFill>
              <a:srgbClr val="FF0000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9731318" y="5064473"/>
                <a:ext cx="334772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hr-HR" sz="2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1318" y="5064473"/>
                <a:ext cx="334772" cy="338554"/>
              </a:xfrm>
              <a:prstGeom prst="rect">
                <a:avLst/>
              </a:prstGeom>
              <a:blipFill rotWithShape="0">
                <a:blip r:embed="rId7"/>
                <a:stretch>
                  <a:fillRect l="-20000" r="-7273" b="-1454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Straight Arrow Connector 56"/>
          <p:cNvCxnSpPr/>
          <p:nvPr/>
        </p:nvCxnSpPr>
        <p:spPr>
          <a:xfrm>
            <a:off x="8221927" y="3752747"/>
            <a:ext cx="3396" cy="880270"/>
          </a:xfrm>
          <a:prstGeom prst="straightConnector1">
            <a:avLst/>
          </a:prstGeom>
          <a:ln w="25400">
            <a:solidFill>
              <a:srgbClr val="0070C0"/>
            </a:solidFill>
            <a:prstDash val="dash"/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8974982" y="4588665"/>
            <a:ext cx="37221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hr-HR" sz="2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8219979" y="4121298"/>
            <a:ext cx="3175" cy="1322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8223154" y="5443651"/>
            <a:ext cx="1119454" cy="0"/>
          </a:xfrm>
          <a:prstGeom prst="line">
            <a:avLst/>
          </a:prstGeom>
          <a:ln w="19050"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9342607" y="5026339"/>
            <a:ext cx="0" cy="417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8639002" y="5050470"/>
            <a:ext cx="3097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227271" y="3651085"/>
            <a:ext cx="3882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827068" y="4387847"/>
                <a:ext cx="3590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24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r-HR" sz="24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z</m:t>
                          </m:r>
                        </m:sub>
                      </m:sSub>
                    </m:oMath>
                  </m:oMathPara>
                </a14:m>
                <a:endParaRPr lang="hr-H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7068" y="4387847"/>
                <a:ext cx="359009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18644" r="-1695" b="-1166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/>
          <p:cNvCxnSpPr/>
          <p:nvPr/>
        </p:nvCxnSpPr>
        <p:spPr>
          <a:xfrm>
            <a:off x="9339705" y="2759768"/>
            <a:ext cx="2869" cy="406888"/>
          </a:xfrm>
          <a:prstGeom prst="line">
            <a:avLst/>
          </a:prstGeom>
          <a:ln w="19050">
            <a:solidFill>
              <a:srgbClr val="FF0000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8846259" y="2674038"/>
                <a:ext cx="474232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V</m:t>
                          </m:r>
                        </m:sub>
                      </m:sSub>
                    </m:oMath>
                  </m:oMathPara>
                </a14:m>
                <a:endParaRPr lang="hr-HR" sz="2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6259" y="2674038"/>
                <a:ext cx="474232" cy="338554"/>
              </a:xfrm>
              <a:prstGeom prst="rect">
                <a:avLst/>
              </a:prstGeom>
              <a:blipFill rotWithShape="0">
                <a:blip r:embed="rId9"/>
                <a:stretch>
                  <a:fillRect l="-14103" r="-6410" b="-16364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Connector 69"/>
          <p:cNvCxnSpPr/>
          <p:nvPr/>
        </p:nvCxnSpPr>
        <p:spPr>
          <a:xfrm flipH="1">
            <a:off x="9359732" y="3166656"/>
            <a:ext cx="461904" cy="5334"/>
          </a:xfrm>
          <a:prstGeom prst="line">
            <a:avLst/>
          </a:prstGeom>
          <a:ln w="19050">
            <a:solidFill>
              <a:srgbClr val="FF0000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9452683" y="3185028"/>
                <a:ext cx="491866" cy="338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b>
                          <m: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hr-HR" sz="22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</m:oMath>
                  </m:oMathPara>
                </a14:m>
                <a:endParaRPr lang="hr-HR" sz="2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2683" y="3185028"/>
                <a:ext cx="491866" cy="338554"/>
              </a:xfrm>
              <a:prstGeom prst="rect">
                <a:avLst/>
              </a:prstGeom>
              <a:blipFill rotWithShape="0">
                <a:blip r:embed="rId10"/>
                <a:stretch>
                  <a:fillRect l="-13750" r="-7500" b="-1428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Oval 78"/>
          <p:cNvSpPr/>
          <p:nvPr/>
        </p:nvSpPr>
        <p:spPr>
          <a:xfrm>
            <a:off x="3536716" y="581366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0" name="TextBox 79"/>
          <p:cNvSpPr txBox="1"/>
          <p:nvPr/>
        </p:nvSpPr>
        <p:spPr>
          <a:xfrm>
            <a:off x="3580360" y="559136"/>
            <a:ext cx="243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</a:t>
            </a:r>
            <a:endParaRPr lang="hr-HR" dirty="0"/>
          </a:p>
        </p:txBody>
      </p:sp>
      <p:sp>
        <p:nvSpPr>
          <p:cNvPr id="81" name="Oval 80"/>
          <p:cNvSpPr/>
          <p:nvPr/>
        </p:nvSpPr>
        <p:spPr>
          <a:xfrm>
            <a:off x="3319023" y="1619504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2" name="TextBox 81"/>
          <p:cNvSpPr txBox="1"/>
          <p:nvPr/>
        </p:nvSpPr>
        <p:spPr>
          <a:xfrm>
            <a:off x="3334427" y="1597050"/>
            <a:ext cx="301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II</a:t>
            </a:r>
            <a:endParaRPr lang="hr-HR" dirty="0"/>
          </a:p>
        </p:txBody>
      </p:sp>
      <p:sp>
        <p:nvSpPr>
          <p:cNvPr id="83" name="TextBox 82"/>
          <p:cNvSpPr txBox="1"/>
          <p:nvPr/>
        </p:nvSpPr>
        <p:spPr>
          <a:xfrm>
            <a:off x="2373711" y="2820933"/>
            <a:ext cx="359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III</a:t>
            </a:r>
            <a:endParaRPr lang="hr-HR" dirty="0"/>
          </a:p>
        </p:txBody>
      </p:sp>
      <p:sp>
        <p:nvSpPr>
          <p:cNvPr id="84" name="TextBox 83"/>
          <p:cNvSpPr txBox="1"/>
          <p:nvPr/>
        </p:nvSpPr>
        <p:spPr>
          <a:xfrm>
            <a:off x="2836902" y="4574264"/>
            <a:ext cx="375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IV</a:t>
            </a:r>
            <a:endParaRPr lang="hr-HR" dirty="0"/>
          </a:p>
        </p:txBody>
      </p:sp>
      <p:sp>
        <p:nvSpPr>
          <p:cNvPr id="85" name="TextBox 84"/>
          <p:cNvSpPr txBox="1"/>
          <p:nvPr/>
        </p:nvSpPr>
        <p:spPr>
          <a:xfrm>
            <a:off x="3555888" y="5861699"/>
            <a:ext cx="31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V</a:t>
            </a:r>
          </a:p>
        </p:txBody>
      </p:sp>
      <p:sp>
        <p:nvSpPr>
          <p:cNvPr id="87" name="Oval 86"/>
          <p:cNvSpPr/>
          <p:nvPr/>
        </p:nvSpPr>
        <p:spPr>
          <a:xfrm>
            <a:off x="2387302" y="2838535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8" name="Oval 87"/>
          <p:cNvSpPr/>
          <p:nvPr/>
        </p:nvSpPr>
        <p:spPr>
          <a:xfrm>
            <a:off x="2845456" y="4596718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9" name="Oval 88"/>
          <p:cNvSpPr/>
          <p:nvPr/>
        </p:nvSpPr>
        <p:spPr>
          <a:xfrm>
            <a:off x="3535960" y="5884153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9" name="TextBox 98"/>
          <p:cNvSpPr txBox="1"/>
          <p:nvPr/>
        </p:nvSpPr>
        <p:spPr>
          <a:xfrm rot="16200000">
            <a:off x="3984782" y="1536105"/>
            <a:ext cx="950581" cy="2923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hr-HR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sin45°·40</a:t>
            </a:r>
            <a:endParaRPr lang="hr-HR" sz="1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 rot="16200000">
            <a:off x="3866032" y="1536103"/>
            <a:ext cx="548227" cy="2923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hr-HR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28,28</a:t>
            </a:r>
            <a:endParaRPr lang="hr-HR" sz="1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3853571" y="4947157"/>
            <a:ext cx="548227" cy="2923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hr-HR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28,28</a:t>
            </a:r>
            <a:endParaRPr lang="hr-HR" sz="1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9289656" y="4943596"/>
            <a:ext cx="100098" cy="971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5" name="Oval 54"/>
          <p:cNvSpPr/>
          <p:nvPr/>
        </p:nvSpPr>
        <p:spPr>
          <a:xfrm>
            <a:off x="8169930" y="4033415"/>
            <a:ext cx="100098" cy="971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464092" y="195893"/>
            <a:ext cx="2916000" cy="6506619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31796" y="300491"/>
            <a:ext cx="1375409" cy="6297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01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6" grpId="0"/>
      <p:bldP spid="48" grpId="0"/>
      <p:bldP spid="50" grpId="0"/>
      <p:bldP spid="54" grpId="0"/>
      <p:bldP spid="59" grpId="0"/>
      <p:bldP spid="63" grpId="0"/>
      <p:bldP spid="65" grpId="0"/>
      <p:bldP spid="66" grpId="0"/>
      <p:bldP spid="69" grpId="0"/>
      <p:bldP spid="76" grpId="0"/>
      <p:bldP spid="79" grpId="0" animBg="1"/>
      <p:bldP spid="80" grpId="0"/>
      <p:bldP spid="81" grpId="0" animBg="1"/>
      <p:bldP spid="82" grpId="0"/>
      <p:bldP spid="83" grpId="0"/>
      <p:bldP spid="84" grpId="0"/>
      <p:bldP spid="85" grpId="0"/>
      <p:bldP spid="87" grpId="0" animBg="1"/>
      <p:bldP spid="88" grpId="0" animBg="1"/>
      <p:bldP spid="89" grpId="0" animBg="1"/>
      <p:bldP spid="99" grpId="0"/>
      <p:bldP spid="100" grpId="0"/>
      <p:bldP spid="101" grpId="0"/>
      <p:bldP spid="52" grpId="0" animBg="1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Oval 78"/>
          <p:cNvSpPr/>
          <p:nvPr/>
        </p:nvSpPr>
        <p:spPr>
          <a:xfrm>
            <a:off x="5546491" y="581366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0" name="TextBox 79"/>
          <p:cNvSpPr txBox="1"/>
          <p:nvPr/>
        </p:nvSpPr>
        <p:spPr>
          <a:xfrm>
            <a:off x="5590135" y="559136"/>
            <a:ext cx="243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</a:t>
            </a:r>
            <a:endParaRPr lang="hr-HR" dirty="0"/>
          </a:p>
        </p:txBody>
      </p:sp>
      <p:sp>
        <p:nvSpPr>
          <p:cNvPr id="81" name="Oval 80"/>
          <p:cNvSpPr/>
          <p:nvPr/>
        </p:nvSpPr>
        <p:spPr>
          <a:xfrm>
            <a:off x="5327463" y="1736048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2" name="TextBox 81"/>
          <p:cNvSpPr txBox="1"/>
          <p:nvPr/>
        </p:nvSpPr>
        <p:spPr>
          <a:xfrm>
            <a:off x="5342867" y="1713594"/>
            <a:ext cx="301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II</a:t>
            </a:r>
            <a:endParaRPr lang="hr-HR" dirty="0"/>
          </a:p>
        </p:txBody>
      </p:sp>
      <p:sp>
        <p:nvSpPr>
          <p:cNvPr id="83" name="TextBox 82"/>
          <p:cNvSpPr txBox="1"/>
          <p:nvPr/>
        </p:nvSpPr>
        <p:spPr>
          <a:xfrm>
            <a:off x="4383486" y="2820933"/>
            <a:ext cx="359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III</a:t>
            </a:r>
            <a:endParaRPr lang="hr-HR" dirty="0"/>
          </a:p>
        </p:txBody>
      </p:sp>
      <p:sp>
        <p:nvSpPr>
          <p:cNvPr id="84" name="TextBox 83"/>
          <p:cNvSpPr txBox="1"/>
          <p:nvPr/>
        </p:nvSpPr>
        <p:spPr>
          <a:xfrm>
            <a:off x="4846677" y="4574264"/>
            <a:ext cx="375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IV</a:t>
            </a:r>
            <a:endParaRPr lang="hr-HR" dirty="0"/>
          </a:p>
        </p:txBody>
      </p:sp>
      <p:sp>
        <p:nvSpPr>
          <p:cNvPr id="85" name="TextBox 84"/>
          <p:cNvSpPr txBox="1"/>
          <p:nvPr/>
        </p:nvSpPr>
        <p:spPr>
          <a:xfrm>
            <a:off x="5565663" y="5861699"/>
            <a:ext cx="31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V</a:t>
            </a:r>
          </a:p>
        </p:txBody>
      </p:sp>
      <p:sp>
        <p:nvSpPr>
          <p:cNvPr id="87" name="Oval 86"/>
          <p:cNvSpPr/>
          <p:nvPr/>
        </p:nvSpPr>
        <p:spPr>
          <a:xfrm>
            <a:off x="4397077" y="2838535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8" name="Oval 87"/>
          <p:cNvSpPr/>
          <p:nvPr/>
        </p:nvSpPr>
        <p:spPr>
          <a:xfrm>
            <a:off x="4855231" y="4596718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9" name="Oval 88"/>
          <p:cNvSpPr/>
          <p:nvPr/>
        </p:nvSpPr>
        <p:spPr>
          <a:xfrm>
            <a:off x="5545735" y="5884153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9" name="TextBox 98"/>
          <p:cNvSpPr txBox="1"/>
          <p:nvPr/>
        </p:nvSpPr>
        <p:spPr>
          <a:xfrm rot="16200000">
            <a:off x="5994557" y="1536105"/>
            <a:ext cx="950581" cy="2923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hr-HR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sin45°·40</a:t>
            </a:r>
            <a:endParaRPr lang="hr-HR" sz="1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 rot="16200000">
            <a:off x="5875807" y="1536103"/>
            <a:ext cx="548227" cy="2923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hr-HR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28,28</a:t>
            </a:r>
            <a:endParaRPr lang="hr-HR" sz="1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5863346" y="4947157"/>
            <a:ext cx="548227" cy="2923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hr-HR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28,28</a:t>
            </a:r>
            <a:endParaRPr lang="hr-HR" sz="1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7050" y="177901"/>
            <a:ext cx="2916000" cy="650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00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Oval 78"/>
          <p:cNvSpPr/>
          <p:nvPr/>
        </p:nvSpPr>
        <p:spPr>
          <a:xfrm>
            <a:off x="5546491" y="581366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0" name="TextBox 79"/>
          <p:cNvSpPr txBox="1"/>
          <p:nvPr/>
        </p:nvSpPr>
        <p:spPr>
          <a:xfrm>
            <a:off x="5590135" y="559136"/>
            <a:ext cx="243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</a:t>
            </a:r>
            <a:endParaRPr lang="hr-HR" dirty="0"/>
          </a:p>
        </p:txBody>
      </p:sp>
      <p:sp>
        <p:nvSpPr>
          <p:cNvPr id="81" name="Oval 80"/>
          <p:cNvSpPr/>
          <p:nvPr/>
        </p:nvSpPr>
        <p:spPr>
          <a:xfrm>
            <a:off x="5327463" y="1736048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2" name="TextBox 81"/>
          <p:cNvSpPr txBox="1"/>
          <p:nvPr/>
        </p:nvSpPr>
        <p:spPr>
          <a:xfrm>
            <a:off x="5342867" y="1713594"/>
            <a:ext cx="301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II</a:t>
            </a:r>
            <a:endParaRPr lang="hr-HR" dirty="0"/>
          </a:p>
        </p:txBody>
      </p:sp>
      <p:sp>
        <p:nvSpPr>
          <p:cNvPr id="83" name="TextBox 82"/>
          <p:cNvSpPr txBox="1"/>
          <p:nvPr/>
        </p:nvSpPr>
        <p:spPr>
          <a:xfrm>
            <a:off x="4383486" y="2820933"/>
            <a:ext cx="359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III</a:t>
            </a:r>
            <a:endParaRPr lang="hr-HR" dirty="0"/>
          </a:p>
        </p:txBody>
      </p:sp>
      <p:sp>
        <p:nvSpPr>
          <p:cNvPr id="84" name="TextBox 83"/>
          <p:cNvSpPr txBox="1"/>
          <p:nvPr/>
        </p:nvSpPr>
        <p:spPr>
          <a:xfrm>
            <a:off x="4846677" y="4574264"/>
            <a:ext cx="375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IV</a:t>
            </a:r>
            <a:endParaRPr lang="hr-HR" dirty="0"/>
          </a:p>
        </p:txBody>
      </p:sp>
      <p:sp>
        <p:nvSpPr>
          <p:cNvPr id="85" name="TextBox 84"/>
          <p:cNvSpPr txBox="1"/>
          <p:nvPr/>
        </p:nvSpPr>
        <p:spPr>
          <a:xfrm>
            <a:off x="5565663" y="5861699"/>
            <a:ext cx="31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V</a:t>
            </a:r>
          </a:p>
        </p:txBody>
      </p:sp>
      <p:sp>
        <p:nvSpPr>
          <p:cNvPr id="87" name="Oval 86"/>
          <p:cNvSpPr/>
          <p:nvPr/>
        </p:nvSpPr>
        <p:spPr>
          <a:xfrm>
            <a:off x="4397077" y="2838535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8" name="Oval 87"/>
          <p:cNvSpPr/>
          <p:nvPr/>
        </p:nvSpPr>
        <p:spPr>
          <a:xfrm>
            <a:off x="4855231" y="4596718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9" name="Oval 88"/>
          <p:cNvSpPr/>
          <p:nvPr/>
        </p:nvSpPr>
        <p:spPr>
          <a:xfrm>
            <a:off x="5545735" y="5884153"/>
            <a:ext cx="332353" cy="324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9" name="TextBox 98"/>
          <p:cNvSpPr txBox="1"/>
          <p:nvPr/>
        </p:nvSpPr>
        <p:spPr>
          <a:xfrm rot="16200000">
            <a:off x="5994557" y="1536105"/>
            <a:ext cx="950581" cy="2923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hr-HR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sin45°·40</a:t>
            </a:r>
            <a:endParaRPr lang="hr-HR" sz="1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 rot="16200000">
            <a:off x="5875807" y="1536103"/>
            <a:ext cx="548227" cy="2923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hr-HR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28,28</a:t>
            </a:r>
            <a:endParaRPr lang="hr-HR" sz="1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 rot="16200000">
            <a:off x="5863346" y="4947157"/>
            <a:ext cx="548227" cy="2923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hr-HR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28,28</a:t>
            </a:r>
            <a:endParaRPr lang="hr-HR" sz="1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7884" y="162769"/>
            <a:ext cx="2916000" cy="650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64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3800</TotalTime>
  <Words>111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HP Simplified</vt:lpstr>
      <vt:lpstr>Times New Roman</vt:lpstr>
      <vt:lpstr>Wingdings</vt:lpstr>
      <vt:lpstr>Office Theme</vt:lpstr>
      <vt:lpstr>Jednadžba</vt:lpstr>
      <vt:lpstr>Središte posmika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Jezgra poprečnog presjeka</dc:title>
  <dc:creator>Ivan Dokoza</dc:creator>
  <cp:lastModifiedBy>Katarina Holek</cp:lastModifiedBy>
  <cp:revision>203</cp:revision>
  <dcterms:created xsi:type="dcterms:W3CDTF">2018-02-06T08:59:09Z</dcterms:created>
  <dcterms:modified xsi:type="dcterms:W3CDTF">2019-03-26T08:58:22Z</dcterms:modified>
</cp:coreProperties>
</file>