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3" r:id="rId3"/>
    <p:sldMasterId id="2147483691" r:id="rId4"/>
    <p:sldMasterId id="2147483699" r:id="rId5"/>
    <p:sldMasterId id="2147483707" r:id="rId6"/>
  </p:sldMasterIdLst>
  <p:sldIdLst>
    <p:sldId id="328" r:id="rId7"/>
    <p:sldId id="264" r:id="rId8"/>
    <p:sldId id="348" r:id="rId9"/>
    <p:sldId id="329" r:id="rId10"/>
    <p:sldId id="411" r:id="rId11"/>
    <p:sldId id="330" r:id="rId12"/>
    <p:sldId id="331" r:id="rId13"/>
    <p:sldId id="334" r:id="rId14"/>
    <p:sldId id="332" r:id="rId15"/>
    <p:sldId id="333" r:id="rId16"/>
    <p:sldId id="341" r:id="rId17"/>
    <p:sldId id="335" r:id="rId18"/>
    <p:sldId id="336" r:id="rId19"/>
    <p:sldId id="340" r:id="rId20"/>
    <p:sldId id="338" r:id="rId21"/>
    <p:sldId id="339" r:id="rId22"/>
    <p:sldId id="463" r:id="rId23"/>
    <p:sldId id="342" r:id="rId24"/>
    <p:sldId id="343" r:id="rId25"/>
    <p:sldId id="344" r:id="rId26"/>
    <p:sldId id="464" r:id="rId27"/>
    <p:sldId id="465" r:id="rId28"/>
    <p:sldId id="347" r:id="rId29"/>
    <p:sldId id="538" r:id="rId30"/>
    <p:sldId id="539" r:id="rId31"/>
    <p:sldId id="345" r:id="rId32"/>
    <p:sldId id="346" r:id="rId33"/>
    <p:sldId id="387" r:id="rId34"/>
    <p:sldId id="349" r:id="rId35"/>
    <p:sldId id="353" r:id="rId36"/>
    <p:sldId id="351" r:id="rId37"/>
    <p:sldId id="364" r:id="rId38"/>
    <p:sldId id="365" r:id="rId39"/>
    <p:sldId id="366" r:id="rId40"/>
    <p:sldId id="385" r:id="rId41"/>
    <p:sldId id="386" r:id="rId42"/>
    <p:sldId id="367" r:id="rId43"/>
    <p:sldId id="368" r:id="rId44"/>
    <p:sldId id="369" r:id="rId45"/>
    <p:sldId id="370" r:id="rId46"/>
    <p:sldId id="371" r:id="rId47"/>
    <p:sldId id="372" r:id="rId48"/>
    <p:sldId id="373" r:id="rId49"/>
    <p:sldId id="374" r:id="rId50"/>
    <p:sldId id="375" r:id="rId51"/>
    <p:sldId id="376" r:id="rId52"/>
    <p:sldId id="377" r:id="rId53"/>
    <p:sldId id="378" r:id="rId54"/>
    <p:sldId id="654" r:id="rId55"/>
    <p:sldId id="655" r:id="rId56"/>
    <p:sldId id="656" r:id="rId57"/>
    <p:sldId id="657" r:id="rId58"/>
    <p:sldId id="658" r:id="rId59"/>
    <p:sldId id="659" r:id="rId60"/>
    <p:sldId id="352" r:id="rId61"/>
    <p:sldId id="389" r:id="rId62"/>
    <p:sldId id="355" r:id="rId63"/>
    <p:sldId id="356" r:id="rId64"/>
    <p:sldId id="383" r:id="rId65"/>
    <p:sldId id="354" r:id="rId66"/>
    <p:sldId id="379" r:id="rId67"/>
    <p:sldId id="381" r:id="rId68"/>
    <p:sldId id="382" r:id="rId69"/>
    <p:sldId id="669" r:id="rId70"/>
    <p:sldId id="540" r:id="rId71"/>
    <p:sldId id="542" r:id="rId72"/>
    <p:sldId id="541" r:id="rId73"/>
    <p:sldId id="631" r:id="rId74"/>
    <p:sldId id="634" r:id="rId75"/>
    <p:sldId id="543" r:id="rId76"/>
    <p:sldId id="390" r:id="rId77"/>
    <p:sldId id="635" r:id="rId78"/>
    <p:sldId id="391" r:id="rId79"/>
    <p:sldId id="392" r:id="rId80"/>
    <p:sldId id="393" r:id="rId81"/>
    <p:sldId id="394" r:id="rId82"/>
    <p:sldId id="395" r:id="rId83"/>
    <p:sldId id="632" r:id="rId84"/>
    <p:sldId id="633" r:id="rId85"/>
    <p:sldId id="397" r:id="rId86"/>
    <p:sldId id="398" r:id="rId87"/>
    <p:sldId id="396" r:id="rId88"/>
    <p:sldId id="400" r:id="rId89"/>
    <p:sldId id="399" r:id="rId90"/>
    <p:sldId id="401" r:id="rId91"/>
    <p:sldId id="404" r:id="rId92"/>
    <p:sldId id="402" r:id="rId93"/>
    <p:sldId id="403" r:id="rId94"/>
    <p:sldId id="405" r:id="rId95"/>
    <p:sldId id="406" r:id="rId96"/>
    <p:sldId id="407" r:id="rId97"/>
    <p:sldId id="409" r:id="rId98"/>
    <p:sldId id="408" r:id="rId99"/>
    <p:sldId id="410" r:id="rId100"/>
    <p:sldId id="412" r:id="rId101"/>
    <p:sldId id="414" r:id="rId102"/>
    <p:sldId id="413" r:id="rId103"/>
    <p:sldId id="415" r:id="rId104"/>
    <p:sldId id="416" r:id="rId105"/>
    <p:sldId id="417" r:id="rId106"/>
    <p:sldId id="418" r:id="rId107"/>
    <p:sldId id="419" r:id="rId108"/>
    <p:sldId id="420" r:id="rId109"/>
    <p:sldId id="421" r:id="rId110"/>
    <p:sldId id="422" r:id="rId111"/>
    <p:sldId id="423" r:id="rId112"/>
    <p:sldId id="425" r:id="rId113"/>
    <p:sldId id="636" r:id="rId114"/>
    <p:sldId id="424" r:id="rId115"/>
    <p:sldId id="426" r:id="rId116"/>
    <p:sldId id="427" r:id="rId117"/>
    <p:sldId id="430" r:id="rId118"/>
    <p:sldId id="428" r:id="rId119"/>
    <p:sldId id="431" r:id="rId120"/>
    <p:sldId id="432" r:id="rId121"/>
    <p:sldId id="429" r:id="rId122"/>
    <p:sldId id="433" r:id="rId123"/>
    <p:sldId id="434" r:id="rId124"/>
    <p:sldId id="436" r:id="rId125"/>
    <p:sldId id="435" r:id="rId126"/>
    <p:sldId id="437" r:id="rId127"/>
    <p:sldId id="444" r:id="rId128"/>
    <p:sldId id="438" r:id="rId129"/>
    <p:sldId id="439" r:id="rId130"/>
    <p:sldId id="447" r:id="rId131"/>
    <p:sldId id="441" r:id="rId132"/>
    <p:sldId id="448" r:id="rId133"/>
    <p:sldId id="442" r:id="rId134"/>
    <p:sldId id="450" r:id="rId135"/>
    <p:sldId id="449" r:id="rId136"/>
    <p:sldId id="458" r:id="rId137"/>
    <p:sldId id="460" r:id="rId138"/>
    <p:sldId id="451" r:id="rId139"/>
    <p:sldId id="461" r:id="rId140"/>
    <p:sldId id="628" r:id="rId141"/>
    <p:sldId id="629" r:id="rId142"/>
    <p:sldId id="630" r:id="rId143"/>
    <p:sldId id="452" r:id="rId144"/>
    <p:sldId id="453" r:id="rId145"/>
    <p:sldId id="454" r:id="rId146"/>
    <p:sldId id="455" r:id="rId147"/>
    <p:sldId id="456" r:id="rId148"/>
    <p:sldId id="457" r:id="rId149"/>
    <p:sldId id="462" r:id="rId150"/>
    <p:sldId id="544" r:id="rId151"/>
    <p:sldId id="466" r:id="rId152"/>
    <p:sldId id="467" r:id="rId153"/>
    <p:sldId id="468" r:id="rId154"/>
    <p:sldId id="469" r:id="rId155"/>
    <p:sldId id="470" r:id="rId156"/>
    <p:sldId id="471" r:id="rId157"/>
    <p:sldId id="472" r:id="rId158"/>
    <p:sldId id="473" r:id="rId159"/>
    <p:sldId id="474" r:id="rId160"/>
    <p:sldId id="475" r:id="rId161"/>
    <p:sldId id="476" r:id="rId162"/>
    <p:sldId id="477" r:id="rId163"/>
    <p:sldId id="478" r:id="rId164"/>
    <p:sldId id="479" r:id="rId165"/>
    <p:sldId id="480" r:id="rId166"/>
    <p:sldId id="481"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theme" Target="theme/theme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tableStyles" Target="tableStyle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7636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2983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068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6056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760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a:xfrm>
            <a:off x="406400" y="457200"/>
            <a:ext cx="11582400" cy="838200"/>
          </a:xfrm>
          <a:prstGeom prst="rect">
            <a:avLst/>
          </a:prstGeom>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a:xfrm>
            <a:off x="406400" y="1554163"/>
            <a:ext cx="115824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Date Placeholder 3">
            <a:extLst>
              <a:ext uri="{FF2B5EF4-FFF2-40B4-BE49-F238E27FC236}">
                <a16:creationId xmlns:a16="http://schemas.microsoft.com/office/drawing/2014/main" id="{CB15AF8E-FF86-B17C-3BC4-20E8CCB5B9A1}"/>
              </a:ext>
            </a:extLst>
          </p:cNvPr>
          <p:cNvSpPr>
            <a:spLocks noGrp="1"/>
          </p:cNvSpPr>
          <p:nvPr>
            <p:ph type="dt" sz="half" idx="10"/>
          </p:nvPr>
        </p:nvSpPr>
        <p:spPr>
          <a:xfrm>
            <a:off x="8636000" y="76201"/>
            <a:ext cx="3352800" cy="288925"/>
          </a:xfrm>
          <a:prstGeom prst="rect">
            <a:avLst/>
          </a:prstGeom>
        </p:spPr>
        <p:txBody>
          <a:bodyPr/>
          <a:lstStyle>
            <a:lvl1pPr eaLnBrk="1" hangingPunct="1">
              <a:defRPr>
                <a:latin typeface="Arial" charset="0"/>
                <a:cs typeface="Arial" charset="0"/>
              </a:defRPr>
            </a:lvl1pPr>
          </a:lstStyle>
          <a:p>
            <a:pPr>
              <a:defRPr/>
            </a:pPr>
            <a:fld id="{213156F0-4180-49F2-A5D6-8BE23F7DA4A6}" type="datetimeFigureOut">
              <a:rPr lang="en-US"/>
              <a:pPr>
                <a:defRPr/>
              </a:pPr>
              <a:t>5/29/2025</a:t>
            </a:fld>
            <a:endParaRPr lang="en-US"/>
          </a:p>
        </p:txBody>
      </p:sp>
      <p:sp>
        <p:nvSpPr>
          <p:cNvPr id="5" name="Footer Placeholder 4">
            <a:extLst>
              <a:ext uri="{FF2B5EF4-FFF2-40B4-BE49-F238E27FC236}">
                <a16:creationId xmlns:a16="http://schemas.microsoft.com/office/drawing/2014/main" id="{89E6F85D-6A75-7EDE-D29C-D9D18A2D991C}"/>
              </a:ext>
            </a:extLst>
          </p:cNvPr>
          <p:cNvSpPr>
            <a:spLocks noGrp="1"/>
          </p:cNvSpPr>
          <p:nvPr>
            <p:ph type="ftr" sz="quarter" idx="11"/>
          </p:nvPr>
        </p:nvSpPr>
        <p:spPr>
          <a:xfrm>
            <a:off x="4165600" y="76201"/>
            <a:ext cx="4470400" cy="288925"/>
          </a:xfrm>
          <a:prstGeom prst="rect">
            <a:avLst/>
          </a:prstGeom>
        </p:spPr>
        <p:txBody>
          <a:bodyPr/>
          <a:lstStyle>
            <a:lvl1pPr eaLnBrk="1" hangingPunct="1">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F5029B7-C755-E06A-DC65-E8294FC37732}"/>
              </a:ext>
            </a:extLst>
          </p:cNvPr>
          <p:cNvSpPr>
            <a:spLocks noGrp="1"/>
          </p:cNvSpPr>
          <p:nvPr>
            <p:ph type="sldNum" sz="quarter" idx="12"/>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3B11FBC-1290-433F-B195-5CEAAA2C60BA}" type="slidenum">
              <a:rPr lang="en-US" altLang="sr-Latn-RS"/>
              <a:pPr>
                <a:defRPr/>
              </a:pPr>
              <a:t>‹#›</a:t>
            </a:fld>
            <a:endParaRPr lang="en-US" altLang="sr-Latn-RS"/>
          </a:p>
        </p:txBody>
      </p:sp>
    </p:spTree>
    <p:extLst>
      <p:ext uri="{BB962C8B-B14F-4D97-AF65-F5344CB8AC3E}">
        <p14:creationId xmlns:p14="http://schemas.microsoft.com/office/powerpoint/2010/main" val="1419560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Straight Connector 1">
            <a:extLst>
              <a:ext uri="{FF2B5EF4-FFF2-40B4-BE49-F238E27FC236}">
                <a16:creationId xmlns:a16="http://schemas.microsoft.com/office/drawing/2014/main" id="{71D9F343-3ACC-3E5F-FC49-4D5C6B729AC7}"/>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 name="Date Placeholder 15">
            <a:extLst>
              <a:ext uri="{FF2B5EF4-FFF2-40B4-BE49-F238E27FC236}">
                <a16:creationId xmlns:a16="http://schemas.microsoft.com/office/drawing/2014/main" id="{275277F7-302A-CFBB-0554-199254E5600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A373BC1-2E4C-4596-9C0A-4D5EF89C7471}" type="datetime2">
              <a:rPr lang="en-US"/>
              <a:pPr>
                <a:defRPr/>
              </a:pPr>
              <a:t>Thursday, May 29, 2025</a:t>
            </a:fld>
            <a:endParaRPr lang="en-US"/>
          </a:p>
        </p:txBody>
      </p:sp>
      <p:sp>
        <p:nvSpPr>
          <p:cNvPr id="4" name="Footer Placeholder 1">
            <a:extLst>
              <a:ext uri="{FF2B5EF4-FFF2-40B4-BE49-F238E27FC236}">
                <a16:creationId xmlns:a16="http://schemas.microsoft.com/office/drawing/2014/main" id="{87393A37-C936-70DC-B266-74F798D0101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14">
            <a:extLst>
              <a:ext uri="{FF2B5EF4-FFF2-40B4-BE49-F238E27FC236}">
                <a16:creationId xmlns:a16="http://schemas.microsoft.com/office/drawing/2014/main" id="{4C17C844-E796-34F3-9CC6-7AC4D0B573C0}"/>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AB9FAF3E-BBBF-4899-9A30-5247A004F6B6}" type="slidenum">
              <a:rPr lang="en-US" altLang="sr-Latn-RS"/>
              <a:pPr>
                <a:defRPr/>
              </a:pPr>
              <a:t>‹#›</a:t>
            </a:fld>
            <a:endParaRPr lang="en-US" altLang="sr-Latn-RS"/>
          </a:p>
        </p:txBody>
      </p:sp>
    </p:spTree>
    <p:extLst>
      <p:ext uri="{BB962C8B-B14F-4D97-AF65-F5344CB8AC3E}">
        <p14:creationId xmlns:p14="http://schemas.microsoft.com/office/powerpoint/2010/main" val="2854665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24">
            <a:extLst>
              <a:ext uri="{FF2B5EF4-FFF2-40B4-BE49-F238E27FC236}">
                <a16:creationId xmlns:a16="http://schemas.microsoft.com/office/drawing/2014/main" id="{3FE85964-C73E-7BC2-A329-44152891000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253C91B-5880-4EAB-8F50-3869BD3C29E4}" type="datetime2">
              <a:rPr lang="en-US"/>
              <a:pPr>
                <a:defRPr/>
              </a:pPr>
              <a:t>Thursday, May 29, 2025</a:t>
            </a:fld>
            <a:endParaRPr lang="en-US"/>
          </a:p>
        </p:txBody>
      </p:sp>
      <p:sp>
        <p:nvSpPr>
          <p:cNvPr id="3" name="Footer Placeholder 18">
            <a:extLst>
              <a:ext uri="{FF2B5EF4-FFF2-40B4-BE49-F238E27FC236}">
                <a16:creationId xmlns:a16="http://schemas.microsoft.com/office/drawing/2014/main" id="{9295D2B4-6B81-9504-87E0-1D78D9241CF5}"/>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15">
            <a:extLst>
              <a:ext uri="{FF2B5EF4-FFF2-40B4-BE49-F238E27FC236}">
                <a16:creationId xmlns:a16="http://schemas.microsoft.com/office/drawing/2014/main" id="{10AA591A-6F39-3A74-517A-ED48D5EAF144}"/>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337BF45B-2E0E-4998-97E9-CBC083566063}" type="slidenum">
              <a:rPr lang="en-US" altLang="sr-Latn-RS"/>
              <a:pPr>
                <a:defRPr/>
              </a:pPr>
              <a:t>‹#›</a:t>
            </a:fld>
            <a:endParaRPr lang="en-US" altLang="sr-Latn-RS"/>
          </a:p>
        </p:txBody>
      </p:sp>
    </p:spTree>
    <p:extLst>
      <p:ext uri="{BB962C8B-B14F-4D97-AF65-F5344CB8AC3E}">
        <p14:creationId xmlns:p14="http://schemas.microsoft.com/office/powerpoint/2010/main" val="1575310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endParaRPr lang="en-US" dirty="0"/>
          </a:p>
        </p:txBody>
      </p:sp>
      <p:sp>
        <p:nvSpPr>
          <p:cNvPr id="2" name="Date Placeholder 11">
            <a:extLst>
              <a:ext uri="{FF2B5EF4-FFF2-40B4-BE49-F238E27FC236}">
                <a16:creationId xmlns:a16="http://schemas.microsoft.com/office/drawing/2014/main" id="{BCD731DC-1430-AB34-0991-E9498DB161B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418E47B-8C06-468C-9751-95AD1338FF61}" type="datetime2">
              <a:rPr lang="en-US"/>
              <a:pPr>
                <a:defRPr/>
              </a:pPr>
              <a:t>Thursday, May 29, 2025</a:t>
            </a:fld>
            <a:endParaRPr lang="en-US"/>
          </a:p>
        </p:txBody>
      </p:sp>
      <p:sp>
        <p:nvSpPr>
          <p:cNvPr id="3" name="Footer Placeholder 20">
            <a:extLst>
              <a:ext uri="{FF2B5EF4-FFF2-40B4-BE49-F238E27FC236}">
                <a16:creationId xmlns:a16="http://schemas.microsoft.com/office/drawing/2014/main" id="{0AEBC5A3-41EE-7E0E-BA7F-7E4A0AD70BE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43E9AD2B-0163-3C8D-7CBA-FD3EEF981FB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D36B6C3-7F00-4120-B152-922926FBF270}" type="slidenum">
              <a:rPr lang="en-US" altLang="sr-Latn-RS"/>
              <a:pPr>
                <a:defRPr/>
              </a:pPr>
              <a:t>‹#›</a:t>
            </a:fld>
            <a:endParaRPr lang="en-US" altLang="sr-Latn-RS"/>
          </a:p>
        </p:txBody>
      </p:sp>
    </p:spTree>
    <p:extLst>
      <p:ext uri="{BB962C8B-B14F-4D97-AF65-F5344CB8AC3E}">
        <p14:creationId xmlns:p14="http://schemas.microsoft.com/office/powerpoint/2010/main" val="2616828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50854C43-2314-31D1-236A-EEA82620343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17FDF77-4F6E-4BF5-A3D8-6C14F36E8257}" type="datetime2">
              <a:rPr lang="en-US"/>
              <a:pPr>
                <a:defRPr/>
              </a:pPr>
              <a:t>Thursday, May 29, 2025</a:t>
            </a:fld>
            <a:endParaRPr lang="en-US"/>
          </a:p>
        </p:txBody>
      </p:sp>
      <p:sp>
        <p:nvSpPr>
          <p:cNvPr id="3" name="Footer Placeholder 23">
            <a:extLst>
              <a:ext uri="{FF2B5EF4-FFF2-40B4-BE49-F238E27FC236}">
                <a16:creationId xmlns:a16="http://schemas.microsoft.com/office/drawing/2014/main" id="{5565D02D-908B-E084-364D-BEEE8C7A98A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6">
            <a:extLst>
              <a:ext uri="{FF2B5EF4-FFF2-40B4-BE49-F238E27FC236}">
                <a16:creationId xmlns:a16="http://schemas.microsoft.com/office/drawing/2014/main" id="{226A5363-B7DF-B1FC-00FB-D8317F4078F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C8C6859-86A8-4374-8433-233A6748EA3C}" type="slidenum">
              <a:rPr lang="en-US" altLang="sr-Latn-RS"/>
              <a:pPr>
                <a:defRPr/>
              </a:pPr>
              <a:t>‹#›</a:t>
            </a:fld>
            <a:endParaRPr lang="en-US" altLang="sr-Latn-RS"/>
          </a:p>
        </p:txBody>
      </p:sp>
    </p:spTree>
    <p:extLst>
      <p:ext uri="{BB962C8B-B14F-4D97-AF65-F5344CB8AC3E}">
        <p14:creationId xmlns:p14="http://schemas.microsoft.com/office/powerpoint/2010/main" val="383007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C2E91AA8-97EA-3590-96FA-56ADE0A8C9D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9D995D81-D265-50AE-7795-347EB6159A3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5EA6F26-639B-9A66-628F-0B761B9109A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B03204D-CD2C-4D82-A896-49390A233AFB}" type="slidenum">
              <a:rPr lang="en-US" altLang="sr-Latn-RS"/>
              <a:pPr>
                <a:defRPr/>
              </a:pPr>
              <a:t>‹#›</a:t>
            </a:fld>
            <a:endParaRPr lang="en-US" altLang="sr-Latn-RS"/>
          </a:p>
        </p:txBody>
      </p:sp>
    </p:spTree>
    <p:extLst>
      <p:ext uri="{BB962C8B-B14F-4D97-AF65-F5344CB8AC3E}">
        <p14:creationId xmlns:p14="http://schemas.microsoft.com/office/powerpoint/2010/main" val="127961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660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a:extLst>
              <a:ext uri="{FF2B5EF4-FFF2-40B4-BE49-F238E27FC236}">
                <a16:creationId xmlns:a16="http://schemas.microsoft.com/office/drawing/2014/main" id="{8F2D0260-3955-0368-552E-4A8063F2759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5" name="Rectangle 5">
            <a:extLst>
              <a:ext uri="{FF2B5EF4-FFF2-40B4-BE49-F238E27FC236}">
                <a16:creationId xmlns:a16="http://schemas.microsoft.com/office/drawing/2014/main" id="{F423736A-D708-F507-7D50-0277F7DE3AB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a:extLst>
              <a:ext uri="{FF2B5EF4-FFF2-40B4-BE49-F238E27FC236}">
                <a16:creationId xmlns:a16="http://schemas.microsoft.com/office/drawing/2014/main" id="{2C6457AC-428F-F447-9B81-2811EE9D749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18E8AEA-A832-4653-B79B-657ED7A81486}" type="slidenum">
              <a:rPr lang="en-US" altLang="sr-Latn-RS"/>
              <a:pPr>
                <a:defRPr/>
              </a:pPr>
              <a:t>‹#›</a:t>
            </a:fld>
            <a:endParaRPr lang="en-US" altLang="sr-Latn-RS"/>
          </a:p>
        </p:txBody>
      </p:sp>
    </p:spTree>
    <p:extLst>
      <p:ext uri="{BB962C8B-B14F-4D97-AF65-F5344CB8AC3E}">
        <p14:creationId xmlns:p14="http://schemas.microsoft.com/office/powerpoint/2010/main" val="758565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C8F93364-9B81-7C86-9627-2512C037BC8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E8B566D3-ADF4-B88C-08F8-2FDDB7C45BF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4DD4ED9B-8E62-60D0-F9FE-2CAFF57762C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EB5836E-9DAF-464D-8895-08E4C084C3AA}" type="slidenum">
              <a:rPr lang="en-US" altLang="sr-Latn-RS"/>
              <a:pPr>
                <a:defRPr/>
              </a:pPr>
              <a:t>‹#›</a:t>
            </a:fld>
            <a:endParaRPr lang="en-US" altLang="sr-Latn-RS"/>
          </a:p>
        </p:txBody>
      </p:sp>
    </p:spTree>
    <p:extLst>
      <p:ext uri="{BB962C8B-B14F-4D97-AF65-F5344CB8AC3E}">
        <p14:creationId xmlns:p14="http://schemas.microsoft.com/office/powerpoint/2010/main" val="2079769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Straight Connector 1">
            <a:extLst>
              <a:ext uri="{FF2B5EF4-FFF2-40B4-BE49-F238E27FC236}">
                <a16:creationId xmlns:a16="http://schemas.microsoft.com/office/drawing/2014/main" id="{6F2C1157-EA9E-FDEA-2D91-A8144B97813D}"/>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 name="Date Placeholder 15">
            <a:extLst>
              <a:ext uri="{FF2B5EF4-FFF2-40B4-BE49-F238E27FC236}">
                <a16:creationId xmlns:a16="http://schemas.microsoft.com/office/drawing/2014/main" id="{EC44C7BA-D3C7-2E84-C4A7-B6501C3887D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66841AF-0386-4C75-BCE2-F3F109D5D33E}" type="datetime2">
              <a:rPr lang="en-US"/>
              <a:pPr>
                <a:defRPr/>
              </a:pPr>
              <a:t>Thursday, May 29, 2025</a:t>
            </a:fld>
            <a:endParaRPr lang="en-US"/>
          </a:p>
        </p:txBody>
      </p:sp>
      <p:sp>
        <p:nvSpPr>
          <p:cNvPr id="4" name="Footer Placeholder 1">
            <a:extLst>
              <a:ext uri="{FF2B5EF4-FFF2-40B4-BE49-F238E27FC236}">
                <a16:creationId xmlns:a16="http://schemas.microsoft.com/office/drawing/2014/main" id="{728307F4-C541-A66E-E0B5-34CB97C11AC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14">
            <a:extLst>
              <a:ext uri="{FF2B5EF4-FFF2-40B4-BE49-F238E27FC236}">
                <a16:creationId xmlns:a16="http://schemas.microsoft.com/office/drawing/2014/main" id="{03067CA2-EFBD-BBA9-C6CB-FDB5FC6DC826}"/>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EFF5091F-47BB-4A3A-A44C-CA60A9DEC2AB}" type="slidenum">
              <a:rPr lang="en-US" altLang="sr-Latn-RS"/>
              <a:pPr>
                <a:defRPr/>
              </a:pPr>
              <a:t>‹#›</a:t>
            </a:fld>
            <a:endParaRPr lang="en-US" altLang="sr-Latn-RS"/>
          </a:p>
        </p:txBody>
      </p:sp>
    </p:spTree>
    <p:extLst>
      <p:ext uri="{BB962C8B-B14F-4D97-AF65-F5344CB8AC3E}">
        <p14:creationId xmlns:p14="http://schemas.microsoft.com/office/powerpoint/2010/main" val="1221007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24">
            <a:extLst>
              <a:ext uri="{FF2B5EF4-FFF2-40B4-BE49-F238E27FC236}">
                <a16:creationId xmlns:a16="http://schemas.microsoft.com/office/drawing/2014/main" id="{15AED286-D11D-DE6C-D34C-A733CBD7F5F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AC7AF4A-9CEC-41F4-A30F-95DBD08E5506}" type="datetime2">
              <a:rPr lang="en-US"/>
              <a:pPr>
                <a:defRPr/>
              </a:pPr>
              <a:t>Thursday, May 29, 2025</a:t>
            </a:fld>
            <a:endParaRPr lang="en-US"/>
          </a:p>
        </p:txBody>
      </p:sp>
      <p:sp>
        <p:nvSpPr>
          <p:cNvPr id="3" name="Footer Placeholder 18">
            <a:extLst>
              <a:ext uri="{FF2B5EF4-FFF2-40B4-BE49-F238E27FC236}">
                <a16:creationId xmlns:a16="http://schemas.microsoft.com/office/drawing/2014/main" id="{65B82DC2-F223-39DE-9CE0-35A9052B0CD8}"/>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15">
            <a:extLst>
              <a:ext uri="{FF2B5EF4-FFF2-40B4-BE49-F238E27FC236}">
                <a16:creationId xmlns:a16="http://schemas.microsoft.com/office/drawing/2014/main" id="{9DABB909-7FDD-B9C3-16B1-DEDDCF13D208}"/>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E5CBE658-1197-45C7-9F59-2FE0BA40AFF2}" type="slidenum">
              <a:rPr lang="en-US" altLang="sr-Latn-RS"/>
              <a:pPr>
                <a:defRPr/>
              </a:pPr>
              <a:t>‹#›</a:t>
            </a:fld>
            <a:endParaRPr lang="en-US" altLang="sr-Latn-RS"/>
          </a:p>
        </p:txBody>
      </p:sp>
    </p:spTree>
    <p:extLst>
      <p:ext uri="{BB962C8B-B14F-4D97-AF65-F5344CB8AC3E}">
        <p14:creationId xmlns:p14="http://schemas.microsoft.com/office/powerpoint/2010/main" val="2466013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endParaRPr lang="en-US" dirty="0"/>
          </a:p>
        </p:txBody>
      </p:sp>
      <p:sp>
        <p:nvSpPr>
          <p:cNvPr id="2" name="Date Placeholder 11">
            <a:extLst>
              <a:ext uri="{FF2B5EF4-FFF2-40B4-BE49-F238E27FC236}">
                <a16:creationId xmlns:a16="http://schemas.microsoft.com/office/drawing/2014/main" id="{20C05D5B-0B17-6534-5819-512B895B1D6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36C3A27-E317-47FD-93C5-F9B3C7E693C7}" type="datetime2">
              <a:rPr lang="en-US"/>
              <a:pPr>
                <a:defRPr/>
              </a:pPr>
              <a:t>Thursday, May 29, 2025</a:t>
            </a:fld>
            <a:endParaRPr lang="en-US"/>
          </a:p>
        </p:txBody>
      </p:sp>
      <p:sp>
        <p:nvSpPr>
          <p:cNvPr id="3" name="Footer Placeholder 20">
            <a:extLst>
              <a:ext uri="{FF2B5EF4-FFF2-40B4-BE49-F238E27FC236}">
                <a16:creationId xmlns:a16="http://schemas.microsoft.com/office/drawing/2014/main" id="{ABAC2DDE-9983-C910-35A5-50849FC0164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664C1121-EAA9-1A79-CEE2-47A503F47C5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386E7CC-A620-41E4-A12D-2D8A32F1C03D}" type="slidenum">
              <a:rPr lang="en-US" altLang="sr-Latn-RS"/>
              <a:pPr>
                <a:defRPr/>
              </a:pPr>
              <a:t>‹#›</a:t>
            </a:fld>
            <a:endParaRPr lang="en-US" altLang="sr-Latn-RS"/>
          </a:p>
        </p:txBody>
      </p:sp>
    </p:spTree>
    <p:extLst>
      <p:ext uri="{BB962C8B-B14F-4D97-AF65-F5344CB8AC3E}">
        <p14:creationId xmlns:p14="http://schemas.microsoft.com/office/powerpoint/2010/main" val="2722841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F3B35CC5-5F95-FE7A-C612-37DA3CA43643}"/>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B0912A2-D879-4847-9464-540639EDD102}" type="datetime2">
              <a:rPr lang="en-US"/>
              <a:pPr>
                <a:defRPr/>
              </a:pPr>
              <a:t>Thursday, May 29, 2025</a:t>
            </a:fld>
            <a:endParaRPr lang="en-US"/>
          </a:p>
        </p:txBody>
      </p:sp>
      <p:sp>
        <p:nvSpPr>
          <p:cNvPr id="3" name="Footer Placeholder 23">
            <a:extLst>
              <a:ext uri="{FF2B5EF4-FFF2-40B4-BE49-F238E27FC236}">
                <a16:creationId xmlns:a16="http://schemas.microsoft.com/office/drawing/2014/main" id="{A1A9CEA9-789B-0888-7095-E3ADB4003BE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6">
            <a:extLst>
              <a:ext uri="{FF2B5EF4-FFF2-40B4-BE49-F238E27FC236}">
                <a16:creationId xmlns:a16="http://schemas.microsoft.com/office/drawing/2014/main" id="{FBDB596C-3CEB-E518-FCFF-C5F8274DB86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D81C407-2A03-47BB-ACDA-32A659BB2C03}" type="slidenum">
              <a:rPr lang="en-US" altLang="sr-Latn-RS"/>
              <a:pPr>
                <a:defRPr/>
              </a:pPr>
              <a:t>‹#›</a:t>
            </a:fld>
            <a:endParaRPr lang="en-US" altLang="sr-Latn-RS"/>
          </a:p>
        </p:txBody>
      </p:sp>
    </p:spTree>
    <p:extLst>
      <p:ext uri="{BB962C8B-B14F-4D97-AF65-F5344CB8AC3E}">
        <p14:creationId xmlns:p14="http://schemas.microsoft.com/office/powerpoint/2010/main" val="2331094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0FC75391-3439-9063-0F6E-F701F1D4CDA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58930564-55ED-5564-C4AA-B4A70456866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C856B3F7-7CB3-407E-709F-A8ADBD9BCFA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EBF5D34-B86E-48CA-B48D-5C2582D4019C}" type="slidenum">
              <a:rPr lang="en-US" altLang="sr-Latn-RS"/>
              <a:pPr>
                <a:defRPr/>
              </a:pPr>
              <a:t>‹#›</a:t>
            </a:fld>
            <a:endParaRPr lang="en-US" altLang="sr-Latn-RS"/>
          </a:p>
        </p:txBody>
      </p:sp>
    </p:spTree>
    <p:extLst>
      <p:ext uri="{BB962C8B-B14F-4D97-AF65-F5344CB8AC3E}">
        <p14:creationId xmlns:p14="http://schemas.microsoft.com/office/powerpoint/2010/main" val="1858712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a:extLst>
              <a:ext uri="{FF2B5EF4-FFF2-40B4-BE49-F238E27FC236}">
                <a16:creationId xmlns:a16="http://schemas.microsoft.com/office/drawing/2014/main" id="{B536C296-97C0-3E75-AB5F-01B9155F846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5" name="Rectangle 5">
            <a:extLst>
              <a:ext uri="{FF2B5EF4-FFF2-40B4-BE49-F238E27FC236}">
                <a16:creationId xmlns:a16="http://schemas.microsoft.com/office/drawing/2014/main" id="{41666B44-1E78-E504-B2DE-8976F8B66647}"/>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a:extLst>
              <a:ext uri="{FF2B5EF4-FFF2-40B4-BE49-F238E27FC236}">
                <a16:creationId xmlns:a16="http://schemas.microsoft.com/office/drawing/2014/main" id="{34084B05-820B-5F40-2149-F3E347DCB78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A3ECE9D-1BC3-4DDD-A96C-FE244B83033B}" type="slidenum">
              <a:rPr lang="en-US" altLang="sr-Latn-RS"/>
              <a:pPr>
                <a:defRPr/>
              </a:pPr>
              <a:t>‹#›</a:t>
            </a:fld>
            <a:endParaRPr lang="en-US" altLang="sr-Latn-RS"/>
          </a:p>
        </p:txBody>
      </p:sp>
    </p:spTree>
    <p:extLst>
      <p:ext uri="{BB962C8B-B14F-4D97-AF65-F5344CB8AC3E}">
        <p14:creationId xmlns:p14="http://schemas.microsoft.com/office/powerpoint/2010/main" val="3587846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CCB0F406-9A7F-F672-7E8F-5A8019A5382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EE2FE6FD-6A8E-BE1D-8C9D-98B9AD731FBA}"/>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30FE572-EDF1-2F69-64D1-6E8F554AACD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089B874-8413-4B4F-B973-9C6A01942DD4}" type="slidenum">
              <a:rPr lang="en-US" altLang="sr-Latn-RS"/>
              <a:pPr>
                <a:defRPr/>
              </a:pPr>
              <a:t>‹#›</a:t>
            </a:fld>
            <a:endParaRPr lang="en-US" altLang="sr-Latn-RS"/>
          </a:p>
        </p:txBody>
      </p:sp>
    </p:spTree>
    <p:extLst>
      <p:ext uri="{BB962C8B-B14F-4D97-AF65-F5344CB8AC3E}">
        <p14:creationId xmlns:p14="http://schemas.microsoft.com/office/powerpoint/2010/main" val="414823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Straight Connector 1">
            <a:extLst>
              <a:ext uri="{FF2B5EF4-FFF2-40B4-BE49-F238E27FC236}">
                <a16:creationId xmlns:a16="http://schemas.microsoft.com/office/drawing/2014/main" id="{4EDFB562-05B8-E0AD-748B-AA1DC8BAB2C0}"/>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 name="Date Placeholder 15">
            <a:extLst>
              <a:ext uri="{FF2B5EF4-FFF2-40B4-BE49-F238E27FC236}">
                <a16:creationId xmlns:a16="http://schemas.microsoft.com/office/drawing/2014/main" id="{76F5AAAA-F6E1-8B07-EF7F-47B396BC74F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D854FFD-2C8A-42A2-A5B3-EED1F1777386}" type="datetime2">
              <a:rPr lang="en-US"/>
              <a:pPr>
                <a:defRPr/>
              </a:pPr>
              <a:t>Thursday, May 29, 2025</a:t>
            </a:fld>
            <a:endParaRPr lang="en-US"/>
          </a:p>
        </p:txBody>
      </p:sp>
      <p:sp>
        <p:nvSpPr>
          <p:cNvPr id="4" name="Footer Placeholder 1">
            <a:extLst>
              <a:ext uri="{FF2B5EF4-FFF2-40B4-BE49-F238E27FC236}">
                <a16:creationId xmlns:a16="http://schemas.microsoft.com/office/drawing/2014/main" id="{491043DF-9AAB-A6C4-CC85-07BB49A84862}"/>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14">
            <a:extLst>
              <a:ext uri="{FF2B5EF4-FFF2-40B4-BE49-F238E27FC236}">
                <a16:creationId xmlns:a16="http://schemas.microsoft.com/office/drawing/2014/main" id="{395A3099-A709-D320-836E-BB2485D5387E}"/>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A9675C52-C87D-4280-867B-0C69C7333F65}" type="slidenum">
              <a:rPr lang="en-US" altLang="sr-Latn-RS"/>
              <a:pPr>
                <a:defRPr/>
              </a:pPr>
              <a:t>‹#›</a:t>
            </a:fld>
            <a:endParaRPr lang="en-US" altLang="sr-Latn-RS"/>
          </a:p>
        </p:txBody>
      </p:sp>
    </p:spTree>
    <p:extLst>
      <p:ext uri="{BB962C8B-B14F-4D97-AF65-F5344CB8AC3E}">
        <p14:creationId xmlns:p14="http://schemas.microsoft.com/office/powerpoint/2010/main" val="347078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7910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24">
            <a:extLst>
              <a:ext uri="{FF2B5EF4-FFF2-40B4-BE49-F238E27FC236}">
                <a16:creationId xmlns:a16="http://schemas.microsoft.com/office/drawing/2014/main" id="{9743A845-D179-F91B-565D-EA339BB1560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F3182C-23FB-4032-8AED-72EA25B17B3A}" type="datetime2">
              <a:rPr lang="en-US"/>
              <a:pPr>
                <a:defRPr/>
              </a:pPr>
              <a:t>Thursday, May 29, 2025</a:t>
            </a:fld>
            <a:endParaRPr lang="en-US"/>
          </a:p>
        </p:txBody>
      </p:sp>
      <p:sp>
        <p:nvSpPr>
          <p:cNvPr id="3" name="Footer Placeholder 18">
            <a:extLst>
              <a:ext uri="{FF2B5EF4-FFF2-40B4-BE49-F238E27FC236}">
                <a16:creationId xmlns:a16="http://schemas.microsoft.com/office/drawing/2014/main" id="{D24125B6-4E2B-E2D5-D3AD-1679CF51501C}"/>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15">
            <a:extLst>
              <a:ext uri="{FF2B5EF4-FFF2-40B4-BE49-F238E27FC236}">
                <a16:creationId xmlns:a16="http://schemas.microsoft.com/office/drawing/2014/main" id="{E46BB48D-DE7E-9918-8F78-43DB7DFD98A9}"/>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4B644CF8-8E70-4EEE-9682-2F0BBEE503B3}" type="slidenum">
              <a:rPr lang="en-US" altLang="sr-Latn-RS"/>
              <a:pPr>
                <a:defRPr/>
              </a:pPr>
              <a:t>‹#›</a:t>
            </a:fld>
            <a:endParaRPr lang="en-US" altLang="sr-Latn-RS"/>
          </a:p>
        </p:txBody>
      </p:sp>
    </p:spTree>
    <p:extLst>
      <p:ext uri="{BB962C8B-B14F-4D97-AF65-F5344CB8AC3E}">
        <p14:creationId xmlns:p14="http://schemas.microsoft.com/office/powerpoint/2010/main" val="2321141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endParaRPr lang="en-US" dirty="0"/>
          </a:p>
        </p:txBody>
      </p:sp>
      <p:sp>
        <p:nvSpPr>
          <p:cNvPr id="2" name="Date Placeholder 11">
            <a:extLst>
              <a:ext uri="{FF2B5EF4-FFF2-40B4-BE49-F238E27FC236}">
                <a16:creationId xmlns:a16="http://schemas.microsoft.com/office/drawing/2014/main" id="{9334AC07-4F59-DEA6-E430-911D255B9E9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42A4C65-7093-4012-993A-401E7ACAA9AE}" type="datetime2">
              <a:rPr lang="en-US"/>
              <a:pPr>
                <a:defRPr/>
              </a:pPr>
              <a:t>Thursday, May 29, 2025</a:t>
            </a:fld>
            <a:endParaRPr lang="en-US"/>
          </a:p>
        </p:txBody>
      </p:sp>
      <p:sp>
        <p:nvSpPr>
          <p:cNvPr id="3" name="Footer Placeholder 20">
            <a:extLst>
              <a:ext uri="{FF2B5EF4-FFF2-40B4-BE49-F238E27FC236}">
                <a16:creationId xmlns:a16="http://schemas.microsoft.com/office/drawing/2014/main" id="{59164427-FF0E-C63E-32C7-A103249C649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5983730E-7CFB-2D78-BC34-CE23235781A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9B7B492-AFFA-420A-B9FC-545044071E2F}" type="slidenum">
              <a:rPr lang="en-US" altLang="sr-Latn-RS"/>
              <a:pPr>
                <a:defRPr/>
              </a:pPr>
              <a:t>‹#›</a:t>
            </a:fld>
            <a:endParaRPr lang="en-US" altLang="sr-Latn-RS"/>
          </a:p>
        </p:txBody>
      </p:sp>
    </p:spTree>
    <p:extLst>
      <p:ext uri="{BB962C8B-B14F-4D97-AF65-F5344CB8AC3E}">
        <p14:creationId xmlns:p14="http://schemas.microsoft.com/office/powerpoint/2010/main" val="1493940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9017FCD-4BD3-3E27-C2B2-79F330317EE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A754E35-EEB4-4E8E-94A4-6ED674FC8DC8}" type="datetime2">
              <a:rPr lang="en-US"/>
              <a:pPr>
                <a:defRPr/>
              </a:pPr>
              <a:t>Thursday, May 29, 2025</a:t>
            </a:fld>
            <a:endParaRPr lang="en-US"/>
          </a:p>
        </p:txBody>
      </p:sp>
      <p:sp>
        <p:nvSpPr>
          <p:cNvPr id="3" name="Footer Placeholder 23">
            <a:extLst>
              <a:ext uri="{FF2B5EF4-FFF2-40B4-BE49-F238E27FC236}">
                <a16:creationId xmlns:a16="http://schemas.microsoft.com/office/drawing/2014/main" id="{DBA0F290-D5F4-9ECA-E36D-4130CBAF42A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6">
            <a:extLst>
              <a:ext uri="{FF2B5EF4-FFF2-40B4-BE49-F238E27FC236}">
                <a16:creationId xmlns:a16="http://schemas.microsoft.com/office/drawing/2014/main" id="{DBFCC400-1503-6EE3-76E7-A14C1FCF760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ACA8E65-10EF-4943-BAB9-CCF6BE7F24B6}" type="slidenum">
              <a:rPr lang="en-US" altLang="sr-Latn-RS"/>
              <a:pPr>
                <a:defRPr/>
              </a:pPr>
              <a:t>‹#›</a:t>
            </a:fld>
            <a:endParaRPr lang="en-US" altLang="sr-Latn-RS"/>
          </a:p>
        </p:txBody>
      </p:sp>
    </p:spTree>
    <p:extLst>
      <p:ext uri="{BB962C8B-B14F-4D97-AF65-F5344CB8AC3E}">
        <p14:creationId xmlns:p14="http://schemas.microsoft.com/office/powerpoint/2010/main" val="3171978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03D2A891-DC83-C243-245E-74D33B994556}"/>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08621932-F2AC-53F9-F0DC-2F95C22D271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C70067A8-2A14-A2AE-BD1A-DA90947B4C6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95B87F7-6080-4F90-BC50-0864855E1B85}" type="slidenum">
              <a:rPr lang="en-US" altLang="sr-Latn-RS"/>
              <a:pPr>
                <a:defRPr/>
              </a:pPr>
              <a:t>‹#›</a:t>
            </a:fld>
            <a:endParaRPr lang="en-US" altLang="sr-Latn-RS"/>
          </a:p>
        </p:txBody>
      </p:sp>
    </p:spTree>
    <p:extLst>
      <p:ext uri="{BB962C8B-B14F-4D97-AF65-F5344CB8AC3E}">
        <p14:creationId xmlns:p14="http://schemas.microsoft.com/office/powerpoint/2010/main" val="1160693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a:extLst>
              <a:ext uri="{FF2B5EF4-FFF2-40B4-BE49-F238E27FC236}">
                <a16:creationId xmlns:a16="http://schemas.microsoft.com/office/drawing/2014/main" id="{502573A7-EF4F-64C3-A0DB-C3E7BEA226F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5" name="Rectangle 5">
            <a:extLst>
              <a:ext uri="{FF2B5EF4-FFF2-40B4-BE49-F238E27FC236}">
                <a16:creationId xmlns:a16="http://schemas.microsoft.com/office/drawing/2014/main" id="{56D365E1-0B4C-71E1-F61A-89E8BF9B643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a:extLst>
              <a:ext uri="{FF2B5EF4-FFF2-40B4-BE49-F238E27FC236}">
                <a16:creationId xmlns:a16="http://schemas.microsoft.com/office/drawing/2014/main" id="{9EE41961-F753-943B-5912-EE20B890F3A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E57493A-FC57-4D12-92E1-27024F406F73}" type="slidenum">
              <a:rPr lang="en-US" altLang="sr-Latn-RS"/>
              <a:pPr>
                <a:defRPr/>
              </a:pPr>
              <a:t>‹#›</a:t>
            </a:fld>
            <a:endParaRPr lang="en-US" altLang="sr-Latn-RS"/>
          </a:p>
        </p:txBody>
      </p:sp>
    </p:spTree>
    <p:extLst>
      <p:ext uri="{BB962C8B-B14F-4D97-AF65-F5344CB8AC3E}">
        <p14:creationId xmlns:p14="http://schemas.microsoft.com/office/powerpoint/2010/main" val="2924860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B2EF3662-3318-E91A-EB53-C49A208E965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FD9B69B0-585E-556B-FB84-85512F50738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6661C81C-28DC-9A78-16C0-B6363F3D08C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382AEBC-9060-4159-8E3F-EBF78FAE67D7}" type="slidenum">
              <a:rPr lang="en-US" altLang="sr-Latn-RS"/>
              <a:pPr>
                <a:defRPr/>
              </a:pPr>
              <a:t>‹#›</a:t>
            </a:fld>
            <a:endParaRPr lang="en-US" altLang="sr-Latn-RS"/>
          </a:p>
        </p:txBody>
      </p:sp>
    </p:spTree>
    <p:extLst>
      <p:ext uri="{BB962C8B-B14F-4D97-AF65-F5344CB8AC3E}">
        <p14:creationId xmlns:p14="http://schemas.microsoft.com/office/powerpoint/2010/main" val="2173074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Straight Connector 1">
            <a:extLst>
              <a:ext uri="{FF2B5EF4-FFF2-40B4-BE49-F238E27FC236}">
                <a16:creationId xmlns:a16="http://schemas.microsoft.com/office/drawing/2014/main" id="{E6746997-CFC7-E365-E8B7-ECF2F9E7D6D4}"/>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 name="Date Placeholder 15">
            <a:extLst>
              <a:ext uri="{FF2B5EF4-FFF2-40B4-BE49-F238E27FC236}">
                <a16:creationId xmlns:a16="http://schemas.microsoft.com/office/drawing/2014/main" id="{F6F6023B-D28C-E4E8-EC0A-B24097FF6F6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108831E-8487-4CD6-A870-0F7F064C14F3}" type="datetime2">
              <a:rPr lang="en-US"/>
              <a:pPr>
                <a:defRPr/>
              </a:pPr>
              <a:t>Thursday, May 29, 2025</a:t>
            </a:fld>
            <a:endParaRPr lang="en-US"/>
          </a:p>
        </p:txBody>
      </p:sp>
      <p:sp>
        <p:nvSpPr>
          <p:cNvPr id="4" name="Footer Placeholder 1">
            <a:extLst>
              <a:ext uri="{FF2B5EF4-FFF2-40B4-BE49-F238E27FC236}">
                <a16:creationId xmlns:a16="http://schemas.microsoft.com/office/drawing/2014/main" id="{D55C2D7C-5DBA-AF29-B94E-901A8602460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14">
            <a:extLst>
              <a:ext uri="{FF2B5EF4-FFF2-40B4-BE49-F238E27FC236}">
                <a16:creationId xmlns:a16="http://schemas.microsoft.com/office/drawing/2014/main" id="{7817270C-223C-7EE1-612D-CD1711662C5B}"/>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8E0D1B68-B15A-4AB2-BC3A-6FA502D9A636}" type="slidenum">
              <a:rPr lang="en-US" altLang="sr-Latn-RS"/>
              <a:pPr>
                <a:defRPr/>
              </a:pPr>
              <a:t>‹#›</a:t>
            </a:fld>
            <a:endParaRPr lang="en-US" altLang="sr-Latn-RS"/>
          </a:p>
        </p:txBody>
      </p:sp>
    </p:spTree>
    <p:extLst>
      <p:ext uri="{BB962C8B-B14F-4D97-AF65-F5344CB8AC3E}">
        <p14:creationId xmlns:p14="http://schemas.microsoft.com/office/powerpoint/2010/main" val="148154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24">
            <a:extLst>
              <a:ext uri="{FF2B5EF4-FFF2-40B4-BE49-F238E27FC236}">
                <a16:creationId xmlns:a16="http://schemas.microsoft.com/office/drawing/2014/main" id="{5D65A8FA-CAA8-9377-F79E-D89EB074E9A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E0A9F49-A869-4515-A119-A6FCB677C4FC}" type="datetime2">
              <a:rPr lang="en-US"/>
              <a:pPr>
                <a:defRPr/>
              </a:pPr>
              <a:t>Thursday, May 29, 2025</a:t>
            </a:fld>
            <a:endParaRPr lang="en-US"/>
          </a:p>
        </p:txBody>
      </p:sp>
      <p:sp>
        <p:nvSpPr>
          <p:cNvPr id="3" name="Footer Placeholder 18">
            <a:extLst>
              <a:ext uri="{FF2B5EF4-FFF2-40B4-BE49-F238E27FC236}">
                <a16:creationId xmlns:a16="http://schemas.microsoft.com/office/drawing/2014/main" id="{419F83D4-8773-D387-EBB1-C55A509669B8}"/>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15">
            <a:extLst>
              <a:ext uri="{FF2B5EF4-FFF2-40B4-BE49-F238E27FC236}">
                <a16:creationId xmlns:a16="http://schemas.microsoft.com/office/drawing/2014/main" id="{66ED7708-6B93-1FF6-8CD9-E91B33DE0E8A}"/>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15DE1E8A-6CC1-4F4A-B9F9-30B662076339}" type="slidenum">
              <a:rPr lang="en-US" altLang="sr-Latn-RS"/>
              <a:pPr>
                <a:defRPr/>
              </a:pPr>
              <a:t>‹#›</a:t>
            </a:fld>
            <a:endParaRPr lang="en-US" altLang="sr-Latn-RS"/>
          </a:p>
        </p:txBody>
      </p:sp>
    </p:spTree>
    <p:extLst>
      <p:ext uri="{BB962C8B-B14F-4D97-AF65-F5344CB8AC3E}">
        <p14:creationId xmlns:p14="http://schemas.microsoft.com/office/powerpoint/2010/main" val="373103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endParaRPr lang="en-US" dirty="0"/>
          </a:p>
        </p:txBody>
      </p:sp>
      <p:sp>
        <p:nvSpPr>
          <p:cNvPr id="2" name="Date Placeholder 11">
            <a:extLst>
              <a:ext uri="{FF2B5EF4-FFF2-40B4-BE49-F238E27FC236}">
                <a16:creationId xmlns:a16="http://schemas.microsoft.com/office/drawing/2014/main" id="{52400017-42BB-F7C6-5265-FE5EDAFCD3F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08C76CD-8E76-4AB2-893C-4299D312B8A9}" type="datetime2">
              <a:rPr lang="en-US"/>
              <a:pPr>
                <a:defRPr/>
              </a:pPr>
              <a:t>Thursday, May 29, 2025</a:t>
            </a:fld>
            <a:endParaRPr lang="en-US"/>
          </a:p>
        </p:txBody>
      </p:sp>
      <p:sp>
        <p:nvSpPr>
          <p:cNvPr id="3" name="Footer Placeholder 20">
            <a:extLst>
              <a:ext uri="{FF2B5EF4-FFF2-40B4-BE49-F238E27FC236}">
                <a16:creationId xmlns:a16="http://schemas.microsoft.com/office/drawing/2014/main" id="{AEE89B41-B418-4442-8572-C3E15B133AE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1A432863-9070-7605-E120-14B4F1E5AED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53117C2-F63B-4FF6-9B0A-B97BD4DE1A6C}" type="slidenum">
              <a:rPr lang="en-US" altLang="sr-Latn-RS"/>
              <a:pPr>
                <a:defRPr/>
              </a:pPr>
              <a:t>‹#›</a:t>
            </a:fld>
            <a:endParaRPr lang="en-US" altLang="sr-Latn-RS"/>
          </a:p>
        </p:txBody>
      </p:sp>
    </p:spTree>
    <p:extLst>
      <p:ext uri="{BB962C8B-B14F-4D97-AF65-F5344CB8AC3E}">
        <p14:creationId xmlns:p14="http://schemas.microsoft.com/office/powerpoint/2010/main" val="1252256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30B249ED-1E0E-0DBB-F78E-FCEB0E3677D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4EEF5A4-B537-4127-A85F-1C93EF36CFD7}" type="datetime2">
              <a:rPr lang="en-US"/>
              <a:pPr>
                <a:defRPr/>
              </a:pPr>
              <a:t>Thursday, May 29, 2025</a:t>
            </a:fld>
            <a:endParaRPr lang="en-US"/>
          </a:p>
        </p:txBody>
      </p:sp>
      <p:sp>
        <p:nvSpPr>
          <p:cNvPr id="3" name="Footer Placeholder 23">
            <a:extLst>
              <a:ext uri="{FF2B5EF4-FFF2-40B4-BE49-F238E27FC236}">
                <a16:creationId xmlns:a16="http://schemas.microsoft.com/office/drawing/2014/main" id="{A46C428E-D1FE-898A-3934-BAA7539195D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6">
            <a:extLst>
              <a:ext uri="{FF2B5EF4-FFF2-40B4-BE49-F238E27FC236}">
                <a16:creationId xmlns:a16="http://schemas.microsoft.com/office/drawing/2014/main" id="{5CC60648-A520-0612-5242-2470B4D880D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79CB048-6DA4-40E5-BF14-0C174E59D50E}" type="slidenum">
              <a:rPr lang="en-US" altLang="sr-Latn-RS"/>
              <a:pPr>
                <a:defRPr/>
              </a:pPr>
              <a:t>‹#›</a:t>
            </a:fld>
            <a:endParaRPr lang="en-US" altLang="sr-Latn-RS"/>
          </a:p>
        </p:txBody>
      </p:sp>
    </p:spTree>
    <p:extLst>
      <p:ext uri="{BB962C8B-B14F-4D97-AF65-F5344CB8AC3E}">
        <p14:creationId xmlns:p14="http://schemas.microsoft.com/office/powerpoint/2010/main" val="377892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928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82E50351-F269-36BD-9980-1B662AFC57AE}"/>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2E23AED3-087D-2DFD-0683-034AB9A90A8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125CC549-21E3-4DF1-2BFE-71EFBFCD1AF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7D41AA7-406F-4210-B929-B293343A105D}" type="slidenum">
              <a:rPr lang="en-US" altLang="sr-Latn-RS"/>
              <a:pPr>
                <a:defRPr/>
              </a:pPr>
              <a:t>‹#›</a:t>
            </a:fld>
            <a:endParaRPr lang="en-US" altLang="sr-Latn-RS"/>
          </a:p>
        </p:txBody>
      </p:sp>
    </p:spTree>
    <p:extLst>
      <p:ext uri="{BB962C8B-B14F-4D97-AF65-F5344CB8AC3E}">
        <p14:creationId xmlns:p14="http://schemas.microsoft.com/office/powerpoint/2010/main" val="1029013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a:extLst>
              <a:ext uri="{FF2B5EF4-FFF2-40B4-BE49-F238E27FC236}">
                <a16:creationId xmlns:a16="http://schemas.microsoft.com/office/drawing/2014/main" id="{D26CA1AA-EC9D-BC5C-DC6F-826638F016D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5" name="Rectangle 5">
            <a:extLst>
              <a:ext uri="{FF2B5EF4-FFF2-40B4-BE49-F238E27FC236}">
                <a16:creationId xmlns:a16="http://schemas.microsoft.com/office/drawing/2014/main" id="{4AA86CE6-7100-A252-94E9-198250D716E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a:extLst>
              <a:ext uri="{FF2B5EF4-FFF2-40B4-BE49-F238E27FC236}">
                <a16:creationId xmlns:a16="http://schemas.microsoft.com/office/drawing/2014/main" id="{DEE60667-C8C0-1E36-47FA-825BF3C31D6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881B4B2-C26D-48D4-82F6-606453F26FC7}" type="slidenum">
              <a:rPr lang="en-US" altLang="sr-Latn-RS"/>
              <a:pPr>
                <a:defRPr/>
              </a:pPr>
              <a:t>‹#›</a:t>
            </a:fld>
            <a:endParaRPr lang="en-US" altLang="sr-Latn-RS"/>
          </a:p>
        </p:txBody>
      </p:sp>
    </p:spTree>
    <p:extLst>
      <p:ext uri="{BB962C8B-B14F-4D97-AF65-F5344CB8AC3E}">
        <p14:creationId xmlns:p14="http://schemas.microsoft.com/office/powerpoint/2010/main" val="3865351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1DE1A658-35C8-86A2-F082-799D8138865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94A5551A-044D-BC18-F697-C7371E3049B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92DF9499-A5FA-576D-875E-22740048877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BE192FB-6A60-4DD1-A18D-139FB988AAC7}" type="slidenum">
              <a:rPr lang="en-US" altLang="sr-Latn-RS"/>
              <a:pPr>
                <a:defRPr/>
              </a:pPr>
              <a:t>‹#›</a:t>
            </a:fld>
            <a:endParaRPr lang="en-US" altLang="sr-Latn-RS"/>
          </a:p>
        </p:txBody>
      </p:sp>
    </p:spTree>
    <p:extLst>
      <p:ext uri="{BB962C8B-B14F-4D97-AF65-F5344CB8AC3E}">
        <p14:creationId xmlns:p14="http://schemas.microsoft.com/office/powerpoint/2010/main" val="3564776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Straight Connector 1">
            <a:extLst>
              <a:ext uri="{FF2B5EF4-FFF2-40B4-BE49-F238E27FC236}">
                <a16:creationId xmlns:a16="http://schemas.microsoft.com/office/drawing/2014/main" id="{26797CC7-8E5D-1FA3-63D0-311256A08830}"/>
              </a:ext>
            </a:extLst>
          </p:cNvPr>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29" name="Title 28"/>
          <p:cNvSpPr>
            <a:spLocks noGrp="1"/>
          </p:cNvSpPr>
          <p:nvPr>
            <p:ph type="ctrTitle"/>
          </p:nvPr>
        </p:nvSpPr>
        <p:spPr>
          <a:xfrm>
            <a:off x="508000" y="4853412"/>
            <a:ext cx="11277600" cy="1222375"/>
          </a:xfrm>
        </p:spPr>
        <p:txBody>
          <a:bodyPr anchor="t"/>
          <a:lstStyle/>
          <a:p>
            <a:r>
              <a:rPr lang="en-US"/>
              <a:t>Click to edit Master title style</a:t>
            </a:r>
            <a:endParaRPr lang="en-US" dirty="0"/>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3" name="Date Placeholder 15">
            <a:extLst>
              <a:ext uri="{FF2B5EF4-FFF2-40B4-BE49-F238E27FC236}">
                <a16:creationId xmlns:a16="http://schemas.microsoft.com/office/drawing/2014/main" id="{1147E8CD-E3FF-C22B-7FB5-055589188B4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FB65E3B-8EEE-4582-9D80-55518CCBAB15}" type="datetime2">
              <a:rPr lang="en-US"/>
              <a:pPr>
                <a:defRPr/>
              </a:pPr>
              <a:t>Thursday, May 29, 2025</a:t>
            </a:fld>
            <a:endParaRPr lang="en-US"/>
          </a:p>
        </p:txBody>
      </p:sp>
      <p:sp>
        <p:nvSpPr>
          <p:cNvPr id="4" name="Footer Placeholder 1">
            <a:extLst>
              <a:ext uri="{FF2B5EF4-FFF2-40B4-BE49-F238E27FC236}">
                <a16:creationId xmlns:a16="http://schemas.microsoft.com/office/drawing/2014/main" id="{48A764C0-1F0C-DAB0-3A72-ECEB77685A9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14">
            <a:extLst>
              <a:ext uri="{FF2B5EF4-FFF2-40B4-BE49-F238E27FC236}">
                <a16:creationId xmlns:a16="http://schemas.microsoft.com/office/drawing/2014/main" id="{FDA09B9B-06DB-136D-E851-8A1CC2FFCEE3}"/>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16FCAC23-9FC0-4743-AF24-B9560BBD494F}" type="slidenum">
              <a:rPr lang="en-US" altLang="sr-Latn-RS"/>
              <a:pPr>
                <a:defRPr/>
              </a:pPr>
              <a:t>‹#›</a:t>
            </a:fld>
            <a:endParaRPr lang="en-US" altLang="sr-Latn-RS"/>
          </a:p>
        </p:txBody>
      </p:sp>
    </p:spTree>
    <p:extLst>
      <p:ext uri="{BB962C8B-B14F-4D97-AF65-F5344CB8AC3E}">
        <p14:creationId xmlns:p14="http://schemas.microsoft.com/office/powerpoint/2010/main" val="856051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24">
            <a:extLst>
              <a:ext uri="{FF2B5EF4-FFF2-40B4-BE49-F238E27FC236}">
                <a16:creationId xmlns:a16="http://schemas.microsoft.com/office/drawing/2014/main" id="{A16F7EE4-5508-C4AF-480B-BD1538B05E1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9D7E74D-D612-4D6D-84C5-EA91D105532B}" type="datetime2">
              <a:rPr lang="en-US"/>
              <a:pPr>
                <a:defRPr/>
              </a:pPr>
              <a:t>Thursday, May 29, 2025</a:t>
            </a:fld>
            <a:endParaRPr lang="en-US"/>
          </a:p>
        </p:txBody>
      </p:sp>
      <p:sp>
        <p:nvSpPr>
          <p:cNvPr id="3" name="Footer Placeholder 18">
            <a:extLst>
              <a:ext uri="{FF2B5EF4-FFF2-40B4-BE49-F238E27FC236}">
                <a16:creationId xmlns:a16="http://schemas.microsoft.com/office/drawing/2014/main" id="{53CD8D26-F3D4-DD10-93A5-6821ECCF5779}"/>
              </a:ext>
            </a:extLst>
          </p:cNvPr>
          <p:cNvSpPr>
            <a:spLocks noGrp="1"/>
          </p:cNvSpPr>
          <p:nvPr>
            <p:ph type="ftr" sz="quarter" idx="11"/>
          </p:nvPr>
        </p:nvSpPr>
        <p:spPr>
          <a:xfrm>
            <a:off x="4775200" y="76201"/>
            <a:ext cx="3860800" cy="288925"/>
          </a:xfrm>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15">
            <a:extLst>
              <a:ext uri="{FF2B5EF4-FFF2-40B4-BE49-F238E27FC236}">
                <a16:creationId xmlns:a16="http://schemas.microsoft.com/office/drawing/2014/main" id="{D27A80F4-DCE2-DC46-1F6E-6303B90990B6}"/>
              </a:ext>
            </a:extLst>
          </p:cNvPr>
          <p:cNvSpPr>
            <a:spLocks noGrp="1"/>
          </p:cNvSpPr>
          <p:nvPr>
            <p:ph type="sldNum" sz="quarter" idx="12"/>
          </p:nvPr>
        </p:nvSpPr>
        <p:spPr>
          <a:xfrm>
            <a:off x="10972801" y="6473825"/>
            <a:ext cx="1011767" cy="247650"/>
          </a:xfrm>
        </p:spPr>
        <p:txBody>
          <a:bodyPr/>
          <a:lstStyle>
            <a:lvl1pPr>
              <a:defRPr>
                <a:latin typeface="Arial" panose="020B0604020202020204" pitchFamily="34" charset="0"/>
              </a:defRPr>
            </a:lvl1pPr>
          </a:lstStyle>
          <a:p>
            <a:pPr>
              <a:defRPr/>
            </a:pPr>
            <a:fld id="{ADEE26B3-8D07-410F-A684-44A799A480CE}" type="slidenum">
              <a:rPr lang="en-US" altLang="sr-Latn-RS"/>
              <a:pPr>
                <a:defRPr/>
              </a:pPr>
              <a:t>‹#›</a:t>
            </a:fld>
            <a:endParaRPr lang="en-US" altLang="sr-Latn-RS"/>
          </a:p>
        </p:txBody>
      </p:sp>
    </p:spTree>
    <p:extLst>
      <p:ext uri="{BB962C8B-B14F-4D97-AF65-F5344CB8AC3E}">
        <p14:creationId xmlns:p14="http://schemas.microsoft.com/office/powerpoint/2010/main" val="4170298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a:t>Click to edit Master title style</a:t>
            </a:r>
            <a:endParaRPr lang="en-US" dirty="0"/>
          </a:p>
        </p:txBody>
      </p:sp>
      <p:sp>
        <p:nvSpPr>
          <p:cNvPr id="2" name="Date Placeholder 11">
            <a:extLst>
              <a:ext uri="{FF2B5EF4-FFF2-40B4-BE49-F238E27FC236}">
                <a16:creationId xmlns:a16="http://schemas.microsoft.com/office/drawing/2014/main" id="{5A0BB82F-D7DE-5575-3557-D8CF307B551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AEDD561-9D8E-46E6-AC73-58267A847045}" type="datetime2">
              <a:rPr lang="en-US"/>
              <a:pPr>
                <a:defRPr/>
              </a:pPr>
              <a:t>Thursday, May 29, 2025</a:t>
            </a:fld>
            <a:endParaRPr lang="en-US"/>
          </a:p>
        </p:txBody>
      </p:sp>
      <p:sp>
        <p:nvSpPr>
          <p:cNvPr id="3" name="Footer Placeholder 20">
            <a:extLst>
              <a:ext uri="{FF2B5EF4-FFF2-40B4-BE49-F238E27FC236}">
                <a16:creationId xmlns:a16="http://schemas.microsoft.com/office/drawing/2014/main" id="{9EF56C73-0942-3516-BB6E-F05D901CFB08}"/>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5">
            <a:extLst>
              <a:ext uri="{FF2B5EF4-FFF2-40B4-BE49-F238E27FC236}">
                <a16:creationId xmlns:a16="http://schemas.microsoft.com/office/drawing/2014/main" id="{0659F96C-E089-38DD-2DCF-642A9118FA3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E1E269B-23BA-4F1C-A1EC-04A356E7AA1B}" type="slidenum">
              <a:rPr lang="en-US" altLang="sr-Latn-RS"/>
              <a:pPr>
                <a:defRPr/>
              </a:pPr>
              <a:t>‹#›</a:t>
            </a:fld>
            <a:endParaRPr lang="en-US" altLang="sr-Latn-RS"/>
          </a:p>
        </p:txBody>
      </p:sp>
    </p:spTree>
    <p:extLst>
      <p:ext uri="{BB962C8B-B14F-4D97-AF65-F5344CB8AC3E}">
        <p14:creationId xmlns:p14="http://schemas.microsoft.com/office/powerpoint/2010/main" val="4000265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58E12AC1-9CEA-3712-6955-44F92873D3C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A359A79-15A5-489B-B656-A37F693BC15B}" type="datetime2">
              <a:rPr lang="en-US"/>
              <a:pPr>
                <a:defRPr/>
              </a:pPr>
              <a:t>Thursday, May 29, 2025</a:t>
            </a:fld>
            <a:endParaRPr lang="en-US"/>
          </a:p>
        </p:txBody>
      </p:sp>
      <p:sp>
        <p:nvSpPr>
          <p:cNvPr id="3" name="Footer Placeholder 23">
            <a:extLst>
              <a:ext uri="{FF2B5EF4-FFF2-40B4-BE49-F238E27FC236}">
                <a16:creationId xmlns:a16="http://schemas.microsoft.com/office/drawing/2014/main" id="{0FDE9B82-F650-F3B7-B0C0-642039FA972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6">
            <a:extLst>
              <a:ext uri="{FF2B5EF4-FFF2-40B4-BE49-F238E27FC236}">
                <a16:creationId xmlns:a16="http://schemas.microsoft.com/office/drawing/2014/main" id="{FDC1B154-E65A-4DEE-640E-48DA20989C9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D0EA30C-884C-43D8-9955-19494516C332}" type="slidenum">
              <a:rPr lang="en-US" altLang="sr-Latn-RS"/>
              <a:pPr>
                <a:defRPr/>
              </a:pPr>
              <a:t>‹#›</a:t>
            </a:fld>
            <a:endParaRPr lang="en-US" altLang="sr-Latn-RS"/>
          </a:p>
        </p:txBody>
      </p:sp>
    </p:spTree>
    <p:extLst>
      <p:ext uri="{BB962C8B-B14F-4D97-AF65-F5344CB8AC3E}">
        <p14:creationId xmlns:p14="http://schemas.microsoft.com/office/powerpoint/2010/main" val="623948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9645B2F7-84A6-AAF6-BA28-DCC04727E07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7E40CEF7-6B46-11B8-8054-85535F64C628}"/>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0518BCF1-C06F-ECA0-CC89-0539714F92B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E32AD10-31E8-473C-AF2E-F580C112A36D}" type="slidenum">
              <a:rPr lang="en-US" altLang="sr-Latn-RS"/>
              <a:pPr>
                <a:defRPr/>
              </a:pPr>
              <a:t>‹#›</a:t>
            </a:fld>
            <a:endParaRPr lang="en-US" altLang="sr-Latn-RS"/>
          </a:p>
        </p:txBody>
      </p:sp>
    </p:spTree>
    <p:extLst>
      <p:ext uri="{BB962C8B-B14F-4D97-AF65-F5344CB8AC3E}">
        <p14:creationId xmlns:p14="http://schemas.microsoft.com/office/powerpoint/2010/main" val="1618652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a:extLst>
              <a:ext uri="{FF2B5EF4-FFF2-40B4-BE49-F238E27FC236}">
                <a16:creationId xmlns:a16="http://schemas.microsoft.com/office/drawing/2014/main" id="{6641A246-21E1-1795-97A8-1940E84D45C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5" name="Rectangle 5">
            <a:extLst>
              <a:ext uri="{FF2B5EF4-FFF2-40B4-BE49-F238E27FC236}">
                <a16:creationId xmlns:a16="http://schemas.microsoft.com/office/drawing/2014/main" id="{E2CF0A04-9445-051C-84CA-F4A4B3D720F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Rectangle 6">
            <a:extLst>
              <a:ext uri="{FF2B5EF4-FFF2-40B4-BE49-F238E27FC236}">
                <a16:creationId xmlns:a16="http://schemas.microsoft.com/office/drawing/2014/main" id="{ABBD27C4-3D5C-7E37-C2ED-7D4853952DE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E5F1B1D-83B4-43D5-8847-27C0D87E646B}" type="slidenum">
              <a:rPr lang="en-US" altLang="sr-Latn-RS"/>
              <a:pPr>
                <a:defRPr/>
              </a:pPr>
              <a:t>‹#›</a:t>
            </a:fld>
            <a:endParaRPr lang="en-US" altLang="sr-Latn-RS"/>
          </a:p>
        </p:txBody>
      </p:sp>
    </p:spTree>
    <p:extLst>
      <p:ext uri="{BB962C8B-B14F-4D97-AF65-F5344CB8AC3E}">
        <p14:creationId xmlns:p14="http://schemas.microsoft.com/office/powerpoint/2010/main" val="10240354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lgn="l">
              <a:defRPr/>
            </a:lvl1pPr>
          </a:lstStyle>
          <a:p>
            <a:r>
              <a:rPr lang="en-US" noProof="1"/>
              <a:t>Click to edit Master title style</a:t>
            </a:r>
            <a:endParaRPr lang="en-US" dirty="0"/>
          </a:p>
        </p:txBody>
      </p:sp>
      <p:sp>
        <p:nvSpPr>
          <p:cNvPr id="3" name="Rectangle 3"/>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6197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5" name="Rectangle 5">
            <a:extLst>
              <a:ext uri="{FF2B5EF4-FFF2-40B4-BE49-F238E27FC236}">
                <a16:creationId xmlns:a16="http://schemas.microsoft.com/office/drawing/2014/main" id="{A67E813C-A1E6-104F-9221-64B83B27FD9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3034B0-3E89-40BA-B086-97296A422E36}" type="datetimeFigureOut">
              <a:rPr lang="en-US"/>
              <a:pPr>
                <a:defRPr/>
              </a:pPr>
              <a:t>5/29/2025</a:t>
            </a:fld>
            <a:endParaRPr lang="en-US"/>
          </a:p>
        </p:txBody>
      </p:sp>
      <p:sp>
        <p:nvSpPr>
          <p:cNvPr id="6" name="Rectangle 6">
            <a:extLst>
              <a:ext uri="{FF2B5EF4-FFF2-40B4-BE49-F238E27FC236}">
                <a16:creationId xmlns:a16="http://schemas.microsoft.com/office/drawing/2014/main" id="{F3541B8B-4E37-876E-F06B-ECA8228FDCF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CE1CA63-518E-7FD7-DD07-E26A7FCEF0D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792494E-E5B4-4B5A-9F55-4A49F8087548}" type="slidenum">
              <a:rPr lang="en-US" altLang="sr-Latn-RS"/>
              <a:pPr>
                <a:defRPr/>
              </a:pPr>
              <a:t>‹#›</a:t>
            </a:fld>
            <a:endParaRPr lang="en-US" altLang="sr-Latn-RS"/>
          </a:p>
        </p:txBody>
      </p:sp>
    </p:spTree>
    <p:extLst>
      <p:ext uri="{BB962C8B-B14F-4D97-AF65-F5344CB8AC3E}">
        <p14:creationId xmlns:p14="http://schemas.microsoft.com/office/powerpoint/2010/main" val="88889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032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5675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053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188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4D4AC"/>
        </a:solidFill>
        <a:effectLst/>
      </p:bgPr>
    </p:bg>
    <p:spTree>
      <p:nvGrpSpPr>
        <p:cNvPr id="1" name=""/>
        <p:cNvGrpSpPr/>
        <p:nvPr/>
      </p:nvGrpSpPr>
      <p:grpSpPr>
        <a:xfrm>
          <a:off x="0" y="0"/>
          <a:ext cx="0" cy="0"/>
          <a:chOff x="0" y="0"/>
          <a:chExt cx="0" cy="0"/>
        </a:xfrm>
      </p:grpSpPr>
      <p:sp>
        <p:nvSpPr>
          <p:cNvPr id="1026" name="Line 8">
            <a:extLst>
              <a:ext uri="{FF2B5EF4-FFF2-40B4-BE49-F238E27FC236}">
                <a16:creationId xmlns:a16="http://schemas.microsoft.com/office/drawing/2014/main" id="{2BB59C12-2135-0519-37DF-10807A968E5D}"/>
              </a:ext>
            </a:extLst>
          </p:cNvPr>
          <p:cNvSpPr>
            <a:spLocks noChangeShapeType="1"/>
          </p:cNvSpPr>
          <p:nvPr/>
        </p:nvSpPr>
        <p:spPr bwMode="auto">
          <a:xfrm flipH="1">
            <a:off x="431800" y="476250"/>
            <a:ext cx="117602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1027" name="Rectangle 9">
            <a:extLst>
              <a:ext uri="{FF2B5EF4-FFF2-40B4-BE49-F238E27FC236}">
                <a16:creationId xmlns:a16="http://schemas.microsoft.com/office/drawing/2014/main" id="{0BCCE1D8-D868-86E6-F2DA-9657DB355740}"/>
              </a:ext>
            </a:extLst>
          </p:cNvPr>
          <p:cNvSpPr>
            <a:spLocks noChangeArrowheads="1"/>
          </p:cNvSpPr>
          <p:nvPr/>
        </p:nvSpPr>
        <p:spPr bwMode="auto">
          <a:xfrm>
            <a:off x="7711017" y="6421438"/>
            <a:ext cx="3044423" cy="369332"/>
          </a:xfrm>
          <a:prstGeom prst="rect">
            <a:avLst/>
          </a:prstGeom>
          <a:noFill/>
          <a:ln>
            <a:noFill/>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hr-HR" altLang="en-US" sz="1800" b="1">
                <a:solidFill>
                  <a:schemeClr val="hlink"/>
                </a:solidFill>
              </a:rPr>
              <a:t>LAGANE KONSTRUKCIJE</a:t>
            </a:r>
          </a:p>
        </p:txBody>
      </p:sp>
      <p:sp>
        <p:nvSpPr>
          <p:cNvPr id="1028" name="Line 10">
            <a:extLst>
              <a:ext uri="{FF2B5EF4-FFF2-40B4-BE49-F238E27FC236}">
                <a16:creationId xmlns:a16="http://schemas.microsoft.com/office/drawing/2014/main" id="{BB4A4B05-7ACF-0745-D437-21B0AC736B9B}"/>
              </a:ext>
            </a:extLst>
          </p:cNvPr>
          <p:cNvSpPr>
            <a:spLocks noChangeShapeType="1"/>
          </p:cNvSpPr>
          <p:nvPr/>
        </p:nvSpPr>
        <p:spPr bwMode="auto">
          <a:xfrm flipH="1">
            <a:off x="431800" y="6381750"/>
            <a:ext cx="117602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sz="1800"/>
          </a:p>
        </p:txBody>
      </p:sp>
    </p:spTree>
    <p:extLst>
      <p:ext uri="{BB962C8B-B14F-4D97-AF65-F5344CB8AC3E}">
        <p14:creationId xmlns:p14="http://schemas.microsoft.com/office/powerpoint/2010/main" val="37608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1CE9D6AC-3CBC-DF4C-4181-E97043A4D39A}"/>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3077" name="Text Placeholder 7">
            <a:extLst>
              <a:ext uri="{FF2B5EF4-FFF2-40B4-BE49-F238E27FC236}">
                <a16:creationId xmlns:a16="http://schemas.microsoft.com/office/drawing/2014/main" id="{09D7400E-C8C7-945B-4B7F-0A80F1068081}"/>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1245AA74-0423-F40C-7960-2EEA771E706C}"/>
              </a:ext>
            </a:extLst>
          </p:cNvPr>
          <p:cNvSpPr>
            <a:spLocks noGrp="1"/>
          </p:cNvSpPr>
          <p:nvPr>
            <p:ph type="dt" sz="half" idx="2"/>
          </p:nvPr>
        </p:nvSpPr>
        <p:spPr>
          <a:xfrm>
            <a:off x="8636000" y="76201"/>
            <a:ext cx="3352800" cy="288925"/>
          </a:xfrm>
          <a:prstGeom prst="rect">
            <a:avLst/>
          </a:prstGeom>
        </p:spPr>
        <p:txBody>
          <a:bodyPr vert="horz"/>
          <a:lstStyle>
            <a:lvl1pPr algn="l" eaLnBrk="1" fontAlgn="auto" hangingPunct="1">
              <a:spcBef>
                <a:spcPts val="0"/>
              </a:spcBef>
              <a:spcAft>
                <a:spcPts val="0"/>
              </a:spcAft>
              <a:defRPr sz="1200">
                <a:solidFill>
                  <a:srgbClr val="7FD13B">
                    <a:shade val="75000"/>
                  </a:srgbClr>
                </a:solidFill>
                <a:latin typeface="Franklin Gothic Book"/>
                <a:cs typeface="+mn-cs"/>
              </a:defRPr>
            </a:lvl1pPr>
          </a:lstStyle>
          <a:p>
            <a:pPr>
              <a:defRPr/>
            </a:pPr>
            <a:fld id="{C204C1A7-1F3A-49DC-AA65-C2C933F3776F}" type="datetime2">
              <a:rPr lang="en-US"/>
              <a:pPr>
                <a:defRPr/>
              </a:pPr>
              <a:t>Thursday, May 29, 2025</a:t>
            </a:fld>
            <a:endParaRPr lang="en-US" dirty="0"/>
          </a:p>
        </p:txBody>
      </p:sp>
      <p:sp>
        <p:nvSpPr>
          <p:cNvPr id="28" name="Footer Placeholder 27">
            <a:extLst>
              <a:ext uri="{FF2B5EF4-FFF2-40B4-BE49-F238E27FC236}">
                <a16:creationId xmlns:a16="http://schemas.microsoft.com/office/drawing/2014/main" id="{CADED89C-D287-8F53-9EBC-B739D5FEC50C}"/>
              </a:ext>
            </a:extLst>
          </p:cNvPr>
          <p:cNvSpPr>
            <a:spLocks noGrp="1"/>
          </p:cNvSpPr>
          <p:nvPr>
            <p:ph type="ftr" sz="quarter" idx="3"/>
          </p:nvPr>
        </p:nvSpPr>
        <p:spPr>
          <a:xfrm>
            <a:off x="4165600" y="76201"/>
            <a:ext cx="4470400" cy="288925"/>
          </a:xfrm>
          <a:prstGeom prst="rect">
            <a:avLst/>
          </a:prstGeom>
        </p:spPr>
        <p:txBody>
          <a:bodyPr vert="horz"/>
          <a:lstStyle>
            <a:lvl1pPr algn="r" eaLnBrk="1" fontAlgn="auto" hangingPunct="1">
              <a:spcBef>
                <a:spcPts val="0"/>
              </a:spcBef>
              <a:spcAft>
                <a:spcPts val="0"/>
              </a:spcAft>
              <a:defRPr sz="1200">
                <a:solidFill>
                  <a:srgbClr val="7FD13B">
                    <a:shade val="75000"/>
                  </a:srgbClr>
                </a:solidFill>
                <a:latin typeface="Franklin Gothic Book"/>
                <a:cs typeface="+mn-cs"/>
              </a:defRPr>
            </a:lvl1pPr>
          </a:lstStyle>
          <a:p>
            <a:pPr>
              <a:defRPr/>
            </a:pPr>
            <a:endParaRPr lang="en-US"/>
          </a:p>
        </p:txBody>
      </p:sp>
      <p:sp>
        <p:nvSpPr>
          <p:cNvPr id="5" name="Slide Number Placeholder 4">
            <a:extLst>
              <a:ext uri="{FF2B5EF4-FFF2-40B4-BE49-F238E27FC236}">
                <a16:creationId xmlns:a16="http://schemas.microsoft.com/office/drawing/2014/main" id="{6F3E43A8-9F36-F14E-BB42-5021B2E3F4BD}"/>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6FB833"/>
                </a:solidFill>
                <a:latin typeface="Franklin Gothic Book" panose="020B0503020102020204" pitchFamily="34" charset="0"/>
              </a:defRPr>
            </a:lvl1pPr>
          </a:lstStyle>
          <a:p>
            <a:pPr>
              <a:defRPr/>
            </a:pPr>
            <a:fld id="{1015CF46-F865-4611-945F-D4357E3E5E42}" type="slidenum">
              <a:rPr lang="en-US" altLang="sr-Latn-RS"/>
              <a:pPr>
                <a:defRPr/>
              </a:pPr>
              <a:t>‹#›</a:t>
            </a:fld>
            <a:endParaRPr lang="en-US" altLang="sr-Latn-RS"/>
          </a:p>
        </p:txBody>
      </p:sp>
      <p:sp>
        <p:nvSpPr>
          <p:cNvPr id="10" name="Title Placeholder 9">
            <a:extLst>
              <a:ext uri="{FF2B5EF4-FFF2-40B4-BE49-F238E27FC236}">
                <a16:creationId xmlns:a16="http://schemas.microsoft.com/office/drawing/2014/main" id="{4E702145-E6A9-AD20-BA18-F94819911E77}"/>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endParaRPr lang="en-US" dirty="0"/>
          </a:p>
        </p:txBody>
      </p:sp>
      <p:sp>
        <p:nvSpPr>
          <p:cNvPr id="9" name="Straight Connector 8">
            <a:extLst>
              <a:ext uri="{FF2B5EF4-FFF2-40B4-BE49-F238E27FC236}">
                <a16:creationId xmlns:a16="http://schemas.microsoft.com/office/drawing/2014/main" id="{FFA2F8E8-9383-FE46-4EB4-7DAAEEFC3FA9}"/>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12" name="Straight Connector 11">
            <a:extLst>
              <a:ext uri="{FF2B5EF4-FFF2-40B4-BE49-F238E27FC236}">
                <a16:creationId xmlns:a16="http://schemas.microsoft.com/office/drawing/2014/main" id="{9CDB393B-32E7-3D01-57AB-997D7F26B0CE}"/>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Tree>
    <p:extLst>
      <p:ext uri="{BB962C8B-B14F-4D97-AF65-F5344CB8AC3E}">
        <p14:creationId xmlns:p14="http://schemas.microsoft.com/office/powerpoint/2010/main" val="29774722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68549810-92F5-E9E9-1D7E-5E6160CA97C2}"/>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5125" name="Text Placeholder 7">
            <a:extLst>
              <a:ext uri="{FF2B5EF4-FFF2-40B4-BE49-F238E27FC236}">
                <a16:creationId xmlns:a16="http://schemas.microsoft.com/office/drawing/2014/main" id="{0BC27C82-09E8-AAD5-0103-0FDEAFB261A2}"/>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BAEC7333-5B27-1170-BAA2-F52332F4DA9D}"/>
              </a:ext>
            </a:extLst>
          </p:cNvPr>
          <p:cNvSpPr>
            <a:spLocks noGrp="1"/>
          </p:cNvSpPr>
          <p:nvPr>
            <p:ph type="dt" sz="half" idx="2"/>
          </p:nvPr>
        </p:nvSpPr>
        <p:spPr>
          <a:xfrm>
            <a:off x="8636000" y="76201"/>
            <a:ext cx="3352800" cy="288925"/>
          </a:xfrm>
          <a:prstGeom prst="rect">
            <a:avLst/>
          </a:prstGeom>
        </p:spPr>
        <p:txBody>
          <a:bodyPr vert="horz"/>
          <a:lstStyle>
            <a:lvl1pPr algn="l" eaLnBrk="1" fontAlgn="auto" hangingPunct="1">
              <a:spcBef>
                <a:spcPts val="0"/>
              </a:spcBef>
              <a:spcAft>
                <a:spcPts val="0"/>
              </a:spcAft>
              <a:defRPr sz="1200">
                <a:solidFill>
                  <a:srgbClr val="7FD13B">
                    <a:shade val="75000"/>
                  </a:srgbClr>
                </a:solidFill>
                <a:latin typeface="Franklin Gothic Book"/>
                <a:cs typeface="+mn-cs"/>
              </a:defRPr>
            </a:lvl1pPr>
          </a:lstStyle>
          <a:p>
            <a:pPr>
              <a:defRPr/>
            </a:pPr>
            <a:fld id="{81B7EF32-9AA2-4D82-AEF5-45E2E33DECD4}" type="datetime2">
              <a:rPr lang="en-US"/>
              <a:pPr>
                <a:defRPr/>
              </a:pPr>
              <a:t>Thursday, May 29, 2025</a:t>
            </a:fld>
            <a:endParaRPr lang="en-US" dirty="0"/>
          </a:p>
        </p:txBody>
      </p:sp>
      <p:sp>
        <p:nvSpPr>
          <p:cNvPr id="28" name="Footer Placeholder 27">
            <a:extLst>
              <a:ext uri="{FF2B5EF4-FFF2-40B4-BE49-F238E27FC236}">
                <a16:creationId xmlns:a16="http://schemas.microsoft.com/office/drawing/2014/main" id="{BCA293AA-6A58-3531-56BA-12DA3F2B8EA3}"/>
              </a:ext>
            </a:extLst>
          </p:cNvPr>
          <p:cNvSpPr>
            <a:spLocks noGrp="1"/>
          </p:cNvSpPr>
          <p:nvPr>
            <p:ph type="ftr" sz="quarter" idx="3"/>
          </p:nvPr>
        </p:nvSpPr>
        <p:spPr>
          <a:xfrm>
            <a:off x="4165600" y="76201"/>
            <a:ext cx="4470400" cy="288925"/>
          </a:xfrm>
          <a:prstGeom prst="rect">
            <a:avLst/>
          </a:prstGeom>
        </p:spPr>
        <p:txBody>
          <a:bodyPr vert="horz"/>
          <a:lstStyle>
            <a:lvl1pPr algn="r" eaLnBrk="1" fontAlgn="auto" hangingPunct="1">
              <a:spcBef>
                <a:spcPts val="0"/>
              </a:spcBef>
              <a:spcAft>
                <a:spcPts val="0"/>
              </a:spcAft>
              <a:defRPr sz="1200">
                <a:solidFill>
                  <a:srgbClr val="7FD13B">
                    <a:shade val="75000"/>
                  </a:srgbClr>
                </a:solidFill>
                <a:latin typeface="Franklin Gothic Book"/>
                <a:cs typeface="+mn-cs"/>
              </a:defRPr>
            </a:lvl1pPr>
          </a:lstStyle>
          <a:p>
            <a:pPr>
              <a:defRPr/>
            </a:pPr>
            <a:endParaRPr lang="en-US"/>
          </a:p>
        </p:txBody>
      </p:sp>
      <p:sp>
        <p:nvSpPr>
          <p:cNvPr id="5" name="Slide Number Placeholder 4">
            <a:extLst>
              <a:ext uri="{FF2B5EF4-FFF2-40B4-BE49-F238E27FC236}">
                <a16:creationId xmlns:a16="http://schemas.microsoft.com/office/drawing/2014/main" id="{F71D5CB6-BD47-6085-376C-67842979FA3A}"/>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6FB833"/>
                </a:solidFill>
                <a:latin typeface="Franklin Gothic Book" panose="020B0503020102020204" pitchFamily="34" charset="0"/>
              </a:defRPr>
            </a:lvl1pPr>
          </a:lstStyle>
          <a:p>
            <a:pPr>
              <a:defRPr/>
            </a:pPr>
            <a:fld id="{16458B47-FB90-475E-A4CD-C9DAE172C87D}" type="slidenum">
              <a:rPr lang="en-US" altLang="sr-Latn-RS"/>
              <a:pPr>
                <a:defRPr/>
              </a:pPr>
              <a:t>‹#›</a:t>
            </a:fld>
            <a:endParaRPr lang="en-US" altLang="sr-Latn-RS"/>
          </a:p>
        </p:txBody>
      </p:sp>
      <p:sp>
        <p:nvSpPr>
          <p:cNvPr id="10" name="Title Placeholder 9">
            <a:extLst>
              <a:ext uri="{FF2B5EF4-FFF2-40B4-BE49-F238E27FC236}">
                <a16:creationId xmlns:a16="http://schemas.microsoft.com/office/drawing/2014/main" id="{B427EBB9-24FD-10D5-2CAE-521169B281B5}"/>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endParaRPr lang="en-US" dirty="0"/>
          </a:p>
        </p:txBody>
      </p:sp>
      <p:sp>
        <p:nvSpPr>
          <p:cNvPr id="9" name="Straight Connector 8">
            <a:extLst>
              <a:ext uri="{FF2B5EF4-FFF2-40B4-BE49-F238E27FC236}">
                <a16:creationId xmlns:a16="http://schemas.microsoft.com/office/drawing/2014/main" id="{179D3828-AFEF-FDEA-0668-C3ED4415AF5B}"/>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12" name="Straight Connector 11">
            <a:extLst>
              <a:ext uri="{FF2B5EF4-FFF2-40B4-BE49-F238E27FC236}">
                <a16:creationId xmlns:a16="http://schemas.microsoft.com/office/drawing/2014/main" id="{BA3688C5-BEE5-54BF-7D5C-0A999B14708F}"/>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Tree>
    <p:extLst>
      <p:ext uri="{BB962C8B-B14F-4D97-AF65-F5344CB8AC3E}">
        <p14:creationId xmlns:p14="http://schemas.microsoft.com/office/powerpoint/2010/main" val="42786257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9F22446B-F1C2-E337-495A-95B258DC7481}"/>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4101" name="Text Placeholder 7">
            <a:extLst>
              <a:ext uri="{FF2B5EF4-FFF2-40B4-BE49-F238E27FC236}">
                <a16:creationId xmlns:a16="http://schemas.microsoft.com/office/drawing/2014/main" id="{F23D78A7-E521-CE51-FE2F-339C3D431FF9}"/>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852CCA97-64F7-7D72-E804-F4A963242D75}"/>
              </a:ext>
            </a:extLst>
          </p:cNvPr>
          <p:cNvSpPr>
            <a:spLocks noGrp="1"/>
          </p:cNvSpPr>
          <p:nvPr>
            <p:ph type="dt" sz="half" idx="2"/>
          </p:nvPr>
        </p:nvSpPr>
        <p:spPr>
          <a:xfrm>
            <a:off x="8636000" y="76201"/>
            <a:ext cx="3352800" cy="288925"/>
          </a:xfrm>
          <a:prstGeom prst="rect">
            <a:avLst/>
          </a:prstGeom>
        </p:spPr>
        <p:txBody>
          <a:bodyPr vert="horz"/>
          <a:lstStyle>
            <a:lvl1pPr algn="l" eaLnBrk="1" fontAlgn="auto" hangingPunct="1">
              <a:spcBef>
                <a:spcPts val="0"/>
              </a:spcBef>
              <a:spcAft>
                <a:spcPts val="0"/>
              </a:spcAft>
              <a:defRPr sz="1200">
                <a:solidFill>
                  <a:srgbClr val="7FD13B">
                    <a:shade val="75000"/>
                  </a:srgbClr>
                </a:solidFill>
                <a:latin typeface="Franklin Gothic Book"/>
                <a:cs typeface="+mn-cs"/>
              </a:defRPr>
            </a:lvl1pPr>
          </a:lstStyle>
          <a:p>
            <a:pPr>
              <a:defRPr/>
            </a:pPr>
            <a:fld id="{6D2DBCA4-F800-40A5-962F-2AD9F61082A1}" type="datetime2">
              <a:rPr lang="en-US"/>
              <a:pPr>
                <a:defRPr/>
              </a:pPr>
              <a:t>Thursday, May 29, 2025</a:t>
            </a:fld>
            <a:endParaRPr lang="en-US" dirty="0"/>
          </a:p>
        </p:txBody>
      </p:sp>
      <p:sp>
        <p:nvSpPr>
          <p:cNvPr id="28" name="Footer Placeholder 27">
            <a:extLst>
              <a:ext uri="{FF2B5EF4-FFF2-40B4-BE49-F238E27FC236}">
                <a16:creationId xmlns:a16="http://schemas.microsoft.com/office/drawing/2014/main" id="{2E1A75E3-2B6E-679E-5811-E4E6E784EDFB}"/>
              </a:ext>
            </a:extLst>
          </p:cNvPr>
          <p:cNvSpPr>
            <a:spLocks noGrp="1"/>
          </p:cNvSpPr>
          <p:nvPr>
            <p:ph type="ftr" sz="quarter" idx="3"/>
          </p:nvPr>
        </p:nvSpPr>
        <p:spPr>
          <a:xfrm>
            <a:off x="4165600" y="76201"/>
            <a:ext cx="4470400" cy="288925"/>
          </a:xfrm>
          <a:prstGeom prst="rect">
            <a:avLst/>
          </a:prstGeom>
        </p:spPr>
        <p:txBody>
          <a:bodyPr vert="horz"/>
          <a:lstStyle>
            <a:lvl1pPr algn="r" eaLnBrk="1" fontAlgn="auto" hangingPunct="1">
              <a:spcBef>
                <a:spcPts val="0"/>
              </a:spcBef>
              <a:spcAft>
                <a:spcPts val="0"/>
              </a:spcAft>
              <a:defRPr sz="1200">
                <a:solidFill>
                  <a:srgbClr val="7FD13B">
                    <a:shade val="75000"/>
                  </a:srgbClr>
                </a:solidFill>
                <a:latin typeface="Franklin Gothic Book"/>
                <a:cs typeface="+mn-cs"/>
              </a:defRPr>
            </a:lvl1pPr>
          </a:lstStyle>
          <a:p>
            <a:pPr>
              <a:defRPr/>
            </a:pPr>
            <a:endParaRPr lang="en-US"/>
          </a:p>
        </p:txBody>
      </p:sp>
      <p:sp>
        <p:nvSpPr>
          <p:cNvPr id="5" name="Slide Number Placeholder 4">
            <a:extLst>
              <a:ext uri="{FF2B5EF4-FFF2-40B4-BE49-F238E27FC236}">
                <a16:creationId xmlns:a16="http://schemas.microsoft.com/office/drawing/2014/main" id="{E086E7B7-BBE5-CA59-6E53-4D1807C26A72}"/>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6FB833"/>
                </a:solidFill>
                <a:latin typeface="Franklin Gothic Book" panose="020B0503020102020204" pitchFamily="34" charset="0"/>
              </a:defRPr>
            </a:lvl1pPr>
          </a:lstStyle>
          <a:p>
            <a:pPr>
              <a:defRPr/>
            </a:pPr>
            <a:fld id="{01FF183C-AD72-4B00-AB06-0F6357C98CA2}" type="slidenum">
              <a:rPr lang="en-US" altLang="sr-Latn-RS"/>
              <a:pPr>
                <a:defRPr/>
              </a:pPr>
              <a:t>‹#›</a:t>
            </a:fld>
            <a:endParaRPr lang="en-US" altLang="sr-Latn-RS"/>
          </a:p>
        </p:txBody>
      </p:sp>
      <p:sp>
        <p:nvSpPr>
          <p:cNvPr id="10" name="Title Placeholder 9">
            <a:extLst>
              <a:ext uri="{FF2B5EF4-FFF2-40B4-BE49-F238E27FC236}">
                <a16:creationId xmlns:a16="http://schemas.microsoft.com/office/drawing/2014/main" id="{969F632B-8BB6-2D8A-25CE-E6FA01E80023}"/>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endParaRPr lang="en-US" dirty="0"/>
          </a:p>
        </p:txBody>
      </p:sp>
      <p:sp>
        <p:nvSpPr>
          <p:cNvPr id="9" name="Straight Connector 8">
            <a:extLst>
              <a:ext uri="{FF2B5EF4-FFF2-40B4-BE49-F238E27FC236}">
                <a16:creationId xmlns:a16="http://schemas.microsoft.com/office/drawing/2014/main" id="{EBBD9218-A198-BCCB-C3D1-F404AC3214AE}"/>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12" name="Straight Connector 11">
            <a:extLst>
              <a:ext uri="{FF2B5EF4-FFF2-40B4-BE49-F238E27FC236}">
                <a16:creationId xmlns:a16="http://schemas.microsoft.com/office/drawing/2014/main" id="{C7A6A00B-53AD-F5D7-3F24-5A0CE40D8143}"/>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Tree>
    <p:extLst>
      <p:ext uri="{BB962C8B-B14F-4D97-AF65-F5344CB8AC3E}">
        <p14:creationId xmlns:p14="http://schemas.microsoft.com/office/powerpoint/2010/main" val="42191343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31ECC0D1-C3C3-3898-D3D2-1E1551A58A48}"/>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6149" name="Text Placeholder 7">
            <a:extLst>
              <a:ext uri="{FF2B5EF4-FFF2-40B4-BE49-F238E27FC236}">
                <a16:creationId xmlns:a16="http://schemas.microsoft.com/office/drawing/2014/main" id="{F026693B-E178-9252-FCDE-3A4E4D0DBA8B}"/>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68E70C76-73EE-9CA9-D01A-98E759CF9C96}"/>
              </a:ext>
            </a:extLst>
          </p:cNvPr>
          <p:cNvSpPr>
            <a:spLocks noGrp="1"/>
          </p:cNvSpPr>
          <p:nvPr>
            <p:ph type="dt" sz="half" idx="2"/>
          </p:nvPr>
        </p:nvSpPr>
        <p:spPr>
          <a:xfrm>
            <a:off x="8636000" y="76201"/>
            <a:ext cx="3352800" cy="288925"/>
          </a:xfrm>
          <a:prstGeom prst="rect">
            <a:avLst/>
          </a:prstGeom>
        </p:spPr>
        <p:txBody>
          <a:bodyPr vert="horz"/>
          <a:lstStyle>
            <a:lvl1pPr algn="l" eaLnBrk="1" fontAlgn="auto" hangingPunct="1">
              <a:spcBef>
                <a:spcPts val="0"/>
              </a:spcBef>
              <a:spcAft>
                <a:spcPts val="0"/>
              </a:spcAft>
              <a:defRPr sz="1200">
                <a:solidFill>
                  <a:srgbClr val="7FD13B">
                    <a:shade val="75000"/>
                  </a:srgbClr>
                </a:solidFill>
                <a:latin typeface="Franklin Gothic Book"/>
                <a:cs typeface="+mn-cs"/>
              </a:defRPr>
            </a:lvl1pPr>
          </a:lstStyle>
          <a:p>
            <a:pPr>
              <a:defRPr/>
            </a:pPr>
            <a:fld id="{A8AE56F2-1AA9-4EC7-8332-9CA5AD628A16}" type="datetime2">
              <a:rPr lang="en-US"/>
              <a:pPr>
                <a:defRPr/>
              </a:pPr>
              <a:t>Thursday, May 29, 2025</a:t>
            </a:fld>
            <a:endParaRPr lang="en-US" dirty="0"/>
          </a:p>
        </p:txBody>
      </p:sp>
      <p:sp>
        <p:nvSpPr>
          <p:cNvPr id="28" name="Footer Placeholder 27">
            <a:extLst>
              <a:ext uri="{FF2B5EF4-FFF2-40B4-BE49-F238E27FC236}">
                <a16:creationId xmlns:a16="http://schemas.microsoft.com/office/drawing/2014/main" id="{07B21CB6-7CF0-A8B1-074D-A71ECF867D30}"/>
              </a:ext>
            </a:extLst>
          </p:cNvPr>
          <p:cNvSpPr>
            <a:spLocks noGrp="1"/>
          </p:cNvSpPr>
          <p:nvPr>
            <p:ph type="ftr" sz="quarter" idx="3"/>
          </p:nvPr>
        </p:nvSpPr>
        <p:spPr>
          <a:xfrm>
            <a:off x="4165600" y="76201"/>
            <a:ext cx="4470400" cy="288925"/>
          </a:xfrm>
          <a:prstGeom prst="rect">
            <a:avLst/>
          </a:prstGeom>
        </p:spPr>
        <p:txBody>
          <a:bodyPr vert="horz"/>
          <a:lstStyle>
            <a:lvl1pPr algn="r" eaLnBrk="1" fontAlgn="auto" hangingPunct="1">
              <a:spcBef>
                <a:spcPts val="0"/>
              </a:spcBef>
              <a:spcAft>
                <a:spcPts val="0"/>
              </a:spcAft>
              <a:defRPr sz="1200">
                <a:solidFill>
                  <a:srgbClr val="7FD13B">
                    <a:shade val="75000"/>
                  </a:srgbClr>
                </a:solidFill>
                <a:latin typeface="Franklin Gothic Book"/>
                <a:cs typeface="+mn-cs"/>
              </a:defRPr>
            </a:lvl1pPr>
          </a:lstStyle>
          <a:p>
            <a:pPr>
              <a:defRPr/>
            </a:pPr>
            <a:endParaRPr lang="en-US"/>
          </a:p>
        </p:txBody>
      </p:sp>
      <p:sp>
        <p:nvSpPr>
          <p:cNvPr id="5" name="Slide Number Placeholder 4">
            <a:extLst>
              <a:ext uri="{FF2B5EF4-FFF2-40B4-BE49-F238E27FC236}">
                <a16:creationId xmlns:a16="http://schemas.microsoft.com/office/drawing/2014/main" id="{A1266DD0-0B23-24FB-E866-CB0F8B28F874}"/>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6FB833"/>
                </a:solidFill>
                <a:latin typeface="Franklin Gothic Book" panose="020B0503020102020204" pitchFamily="34" charset="0"/>
              </a:defRPr>
            </a:lvl1pPr>
          </a:lstStyle>
          <a:p>
            <a:pPr>
              <a:defRPr/>
            </a:pPr>
            <a:fld id="{CF566754-E09F-48A6-A1C3-2ED2B02AFD53}" type="slidenum">
              <a:rPr lang="en-US" altLang="sr-Latn-RS"/>
              <a:pPr>
                <a:defRPr/>
              </a:pPr>
              <a:t>‹#›</a:t>
            </a:fld>
            <a:endParaRPr lang="en-US" altLang="sr-Latn-RS"/>
          </a:p>
        </p:txBody>
      </p:sp>
      <p:sp>
        <p:nvSpPr>
          <p:cNvPr id="10" name="Title Placeholder 9">
            <a:extLst>
              <a:ext uri="{FF2B5EF4-FFF2-40B4-BE49-F238E27FC236}">
                <a16:creationId xmlns:a16="http://schemas.microsoft.com/office/drawing/2014/main" id="{C412503A-D266-8296-AA4A-8AA971FA70DC}"/>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endParaRPr lang="en-US" dirty="0"/>
          </a:p>
        </p:txBody>
      </p:sp>
      <p:sp>
        <p:nvSpPr>
          <p:cNvPr id="9" name="Straight Connector 8">
            <a:extLst>
              <a:ext uri="{FF2B5EF4-FFF2-40B4-BE49-F238E27FC236}">
                <a16:creationId xmlns:a16="http://schemas.microsoft.com/office/drawing/2014/main" id="{05CF2FA6-AF4E-EB95-A794-2F66099AB8AE}"/>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12" name="Straight Connector 11">
            <a:extLst>
              <a:ext uri="{FF2B5EF4-FFF2-40B4-BE49-F238E27FC236}">
                <a16:creationId xmlns:a16="http://schemas.microsoft.com/office/drawing/2014/main" id="{033020EA-571D-19F5-74C2-40FF71F180C9}"/>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Tree>
    <p:extLst>
      <p:ext uri="{BB962C8B-B14F-4D97-AF65-F5344CB8AC3E}">
        <p14:creationId xmlns:p14="http://schemas.microsoft.com/office/powerpoint/2010/main" val="5300013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 name="Straight Connector 6">
            <a:extLst>
              <a:ext uri="{FF2B5EF4-FFF2-40B4-BE49-F238E27FC236}">
                <a16:creationId xmlns:a16="http://schemas.microsoft.com/office/drawing/2014/main" id="{34EF3E13-448F-34EC-BD11-25DB02DA5F87}"/>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2053" name="Text Placeholder 7">
            <a:extLst>
              <a:ext uri="{FF2B5EF4-FFF2-40B4-BE49-F238E27FC236}">
                <a16:creationId xmlns:a16="http://schemas.microsoft.com/office/drawing/2014/main" id="{4F87975C-5708-037E-52F8-5188CFF8BAB2}"/>
              </a:ext>
            </a:extLst>
          </p:cNvPr>
          <p:cNvSpPr>
            <a:spLocks noGrp="1"/>
          </p:cNvSpPr>
          <p:nvPr>
            <p:ph type="body" idx="1"/>
          </p:nvPr>
        </p:nvSpPr>
        <p:spPr bwMode="auto">
          <a:xfrm>
            <a:off x="406400" y="1554163"/>
            <a:ext cx="115824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a:extLst>
              <a:ext uri="{FF2B5EF4-FFF2-40B4-BE49-F238E27FC236}">
                <a16:creationId xmlns:a16="http://schemas.microsoft.com/office/drawing/2014/main" id="{C6F2ECEC-3BE0-E6BE-8270-60AC2206287B}"/>
              </a:ext>
            </a:extLst>
          </p:cNvPr>
          <p:cNvSpPr>
            <a:spLocks noGrp="1"/>
          </p:cNvSpPr>
          <p:nvPr>
            <p:ph type="dt" sz="half" idx="2"/>
          </p:nvPr>
        </p:nvSpPr>
        <p:spPr>
          <a:xfrm>
            <a:off x="8636000" y="76201"/>
            <a:ext cx="3352800" cy="288925"/>
          </a:xfrm>
          <a:prstGeom prst="rect">
            <a:avLst/>
          </a:prstGeom>
        </p:spPr>
        <p:txBody>
          <a:bodyPr vert="horz"/>
          <a:lstStyle>
            <a:lvl1pPr algn="l" eaLnBrk="1" fontAlgn="auto" hangingPunct="1">
              <a:spcBef>
                <a:spcPts val="0"/>
              </a:spcBef>
              <a:spcAft>
                <a:spcPts val="0"/>
              </a:spcAft>
              <a:defRPr sz="1200">
                <a:solidFill>
                  <a:srgbClr val="7FD13B">
                    <a:shade val="75000"/>
                  </a:srgbClr>
                </a:solidFill>
                <a:latin typeface="Franklin Gothic Book"/>
                <a:cs typeface="+mn-cs"/>
              </a:defRPr>
            </a:lvl1pPr>
          </a:lstStyle>
          <a:p>
            <a:pPr>
              <a:defRPr/>
            </a:pPr>
            <a:fld id="{B3A50C4C-828A-4D30-9536-6DAAB740B7F9}" type="datetime2">
              <a:rPr lang="en-US"/>
              <a:pPr>
                <a:defRPr/>
              </a:pPr>
              <a:t>Thursday, May 29, 2025</a:t>
            </a:fld>
            <a:endParaRPr lang="en-US" dirty="0"/>
          </a:p>
        </p:txBody>
      </p:sp>
      <p:sp>
        <p:nvSpPr>
          <p:cNvPr id="28" name="Footer Placeholder 27">
            <a:extLst>
              <a:ext uri="{FF2B5EF4-FFF2-40B4-BE49-F238E27FC236}">
                <a16:creationId xmlns:a16="http://schemas.microsoft.com/office/drawing/2014/main" id="{000597B3-DA18-A48B-F3AA-D711F12B8E52}"/>
              </a:ext>
            </a:extLst>
          </p:cNvPr>
          <p:cNvSpPr>
            <a:spLocks noGrp="1"/>
          </p:cNvSpPr>
          <p:nvPr>
            <p:ph type="ftr" sz="quarter" idx="3"/>
          </p:nvPr>
        </p:nvSpPr>
        <p:spPr>
          <a:xfrm>
            <a:off x="4165600" y="76201"/>
            <a:ext cx="4470400" cy="288925"/>
          </a:xfrm>
          <a:prstGeom prst="rect">
            <a:avLst/>
          </a:prstGeom>
        </p:spPr>
        <p:txBody>
          <a:bodyPr vert="horz"/>
          <a:lstStyle>
            <a:lvl1pPr algn="r" eaLnBrk="1" fontAlgn="auto" hangingPunct="1">
              <a:spcBef>
                <a:spcPts val="0"/>
              </a:spcBef>
              <a:spcAft>
                <a:spcPts val="0"/>
              </a:spcAft>
              <a:defRPr sz="1200">
                <a:solidFill>
                  <a:srgbClr val="7FD13B">
                    <a:shade val="75000"/>
                  </a:srgbClr>
                </a:solidFill>
                <a:latin typeface="Franklin Gothic Book"/>
                <a:cs typeface="+mn-cs"/>
              </a:defRPr>
            </a:lvl1pPr>
          </a:lstStyle>
          <a:p>
            <a:pPr>
              <a:defRPr/>
            </a:pPr>
            <a:endParaRPr lang="en-US"/>
          </a:p>
        </p:txBody>
      </p:sp>
      <p:sp>
        <p:nvSpPr>
          <p:cNvPr id="5" name="Slide Number Placeholder 4">
            <a:extLst>
              <a:ext uri="{FF2B5EF4-FFF2-40B4-BE49-F238E27FC236}">
                <a16:creationId xmlns:a16="http://schemas.microsoft.com/office/drawing/2014/main" id="{6588533E-E754-1AD2-EDDE-1A35602A2915}"/>
              </a:ext>
            </a:extLst>
          </p:cNvPr>
          <p:cNvSpPr>
            <a:spLocks noGrp="1"/>
          </p:cNvSpPr>
          <p:nvPr>
            <p:ph type="sldNum" sz="quarter" idx="4"/>
          </p:nvPr>
        </p:nvSpPr>
        <p:spPr>
          <a:xfrm>
            <a:off x="10972800" y="6477001"/>
            <a:ext cx="10160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solidFill>
                  <a:srgbClr val="6FB833"/>
                </a:solidFill>
                <a:latin typeface="Franklin Gothic Book" panose="020B0503020102020204" pitchFamily="34" charset="0"/>
              </a:defRPr>
            </a:lvl1pPr>
          </a:lstStyle>
          <a:p>
            <a:pPr>
              <a:defRPr/>
            </a:pPr>
            <a:fld id="{D46FC9FC-5E7D-4C59-920A-006B38EC23C0}" type="slidenum">
              <a:rPr lang="en-US" altLang="sr-Latn-RS"/>
              <a:pPr>
                <a:defRPr/>
              </a:pPr>
              <a:t>‹#›</a:t>
            </a:fld>
            <a:endParaRPr lang="en-US" altLang="sr-Latn-RS"/>
          </a:p>
        </p:txBody>
      </p:sp>
      <p:sp>
        <p:nvSpPr>
          <p:cNvPr id="10" name="Title Placeholder 9">
            <a:extLst>
              <a:ext uri="{FF2B5EF4-FFF2-40B4-BE49-F238E27FC236}">
                <a16:creationId xmlns:a16="http://schemas.microsoft.com/office/drawing/2014/main" id="{1E655641-DEE7-940F-3AEC-4D7A316B48AA}"/>
              </a:ext>
            </a:extLst>
          </p:cNvPr>
          <p:cNvSpPr>
            <a:spLocks noGrp="1"/>
          </p:cNvSpPr>
          <p:nvPr>
            <p:ph type="title"/>
          </p:nvPr>
        </p:nvSpPr>
        <p:spPr>
          <a:xfrm>
            <a:off x="406400" y="457200"/>
            <a:ext cx="11582400" cy="838200"/>
          </a:xfrm>
          <a:prstGeom prst="rect">
            <a:avLst/>
          </a:prstGeom>
        </p:spPr>
        <p:txBody>
          <a:bodyPr vert="horz" anchor="ctr">
            <a:normAutofit/>
          </a:bodyPr>
          <a:lstStyle/>
          <a:p>
            <a:r>
              <a:rPr lang="en-US"/>
              <a:t>Click to edit Master title style</a:t>
            </a:r>
            <a:endParaRPr lang="en-US" dirty="0"/>
          </a:p>
        </p:txBody>
      </p:sp>
      <p:sp>
        <p:nvSpPr>
          <p:cNvPr id="9" name="Straight Connector 8">
            <a:extLst>
              <a:ext uri="{FF2B5EF4-FFF2-40B4-BE49-F238E27FC236}">
                <a16:creationId xmlns:a16="http://schemas.microsoft.com/office/drawing/2014/main" id="{0A256F96-6EAB-E283-34D1-38FED3580589}"/>
              </a:ext>
            </a:extLst>
          </p:cNvPr>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
        <p:nvSpPr>
          <p:cNvPr id="12" name="Straight Connector 11">
            <a:extLst>
              <a:ext uri="{FF2B5EF4-FFF2-40B4-BE49-F238E27FC236}">
                <a16:creationId xmlns:a16="http://schemas.microsoft.com/office/drawing/2014/main" id="{F51B2D44-F05B-1A79-EA24-8149B4199F43}"/>
              </a:ext>
            </a:extLst>
          </p:cNvPr>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Franklin Gothic Book"/>
              <a:cs typeface="+mn-cs"/>
            </a:endParaRPr>
          </a:p>
        </p:txBody>
      </p:sp>
    </p:spTree>
    <p:extLst>
      <p:ext uri="{BB962C8B-B14F-4D97-AF65-F5344CB8AC3E}">
        <p14:creationId xmlns:p14="http://schemas.microsoft.com/office/powerpoint/2010/main" val="21568926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anose="05020102010507070707"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anose="05020102010507070707"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anose="05020102010507070707"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anose="05020102010507070707"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sz="1400" kern="1200" baseline="0">
          <a:solidFill>
            <a:schemeClr val="tx2"/>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41.xml"/><Relationship Id="rId5" Type="http://schemas.openxmlformats.org/officeDocument/2006/relationships/image" Target="../media/image94.png"/><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hr.wikipedia.org/w/index.php?title=Kalcijev_oksid&amp;action=edit&amp;redlink=1" TargetMode="External"/><Relationship Id="rId3" Type="http://schemas.openxmlformats.org/officeDocument/2006/relationships/hyperlink" Target="http://hr.wikipedia.org/wiki/Natrijev_karbonat" TargetMode="External"/><Relationship Id="rId7" Type="http://schemas.openxmlformats.org/officeDocument/2006/relationships/hyperlink" Target="http://hr.wikipedia.org/wiki/Ugljikov_dioksid" TargetMode="External"/><Relationship Id="rId2" Type="http://schemas.openxmlformats.org/officeDocument/2006/relationships/hyperlink" Target="http://hr.wikipedia.org/wiki/Tali%C5%A1te" TargetMode="External"/><Relationship Id="rId1" Type="http://schemas.openxmlformats.org/officeDocument/2006/relationships/slideLayout" Target="../slideLayouts/slideLayout2.xml"/><Relationship Id="rId6" Type="http://schemas.openxmlformats.org/officeDocument/2006/relationships/hyperlink" Target="http://hr.wikipedia.org/wiki/Voda" TargetMode="External"/><Relationship Id="rId5" Type="http://schemas.openxmlformats.org/officeDocument/2006/relationships/hyperlink" Target="http://hr.wikipedia.org/wiki/Silicijev_dioksid" TargetMode="External"/><Relationship Id="rId4" Type="http://schemas.openxmlformats.org/officeDocument/2006/relationships/hyperlink" Target="http://hr.wikipedia.org/wiki/Kalcijev_karbona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hr.wikipedia.org/wiki/Voda" TargetMode="External"/><Relationship Id="rId2" Type="http://schemas.openxmlformats.org/officeDocument/2006/relationships/hyperlink" Target="http://hr.wikipedia.org/wiki/Zra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Lenovo%20Think%20Pad%20prebacivanje\LK\2How%20Glass%20is%20Made%20part%202.mp4" TargetMode="External"/><Relationship Id="rId1" Type="http://schemas.openxmlformats.org/officeDocument/2006/relationships/video" Target="file:///G:\Lenovo%20Think%20Pad%20prebacivanje\LK\1How%20Glass%20is%20Made%20part%201.mp4"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ideo" Target="file:///C:\Users\gf\OneDrive%20-%20Sveu&#269;ili&#353;te%20u%20Zagrebu,%20Gra&#273;evinski%20fakultet\Documents\LK\tib_av_62934_h264-crf-6000k-1080p.mp4"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D4AC"/>
        </a:solidFill>
        <a:effectLst/>
      </p:bgPr>
    </p:bg>
    <p:spTree>
      <p:nvGrpSpPr>
        <p:cNvPr id="1" name=""/>
        <p:cNvGrpSpPr/>
        <p:nvPr/>
      </p:nvGrpSpPr>
      <p:grpSpPr>
        <a:xfrm>
          <a:off x="0" y="0"/>
          <a:ext cx="0" cy="0"/>
          <a:chOff x="0" y="0"/>
          <a:chExt cx="0" cy="0"/>
        </a:xfrm>
      </p:grpSpPr>
      <p:pic>
        <p:nvPicPr>
          <p:cNvPr id="167945" name="Picture 9" descr="str87c">
            <a:extLst>
              <a:ext uri="{FF2B5EF4-FFF2-40B4-BE49-F238E27FC236}">
                <a16:creationId xmlns:a16="http://schemas.microsoft.com/office/drawing/2014/main" id="{0BC106B5-D406-013E-355A-68451F051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15888"/>
            <a:ext cx="65532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a:extLst>
              <a:ext uri="{FF2B5EF4-FFF2-40B4-BE49-F238E27FC236}">
                <a16:creationId xmlns:a16="http://schemas.microsoft.com/office/drawing/2014/main" id="{5F326529-A62F-62FE-B4F2-81CC53FE432D}"/>
              </a:ext>
            </a:extLst>
          </p:cNvPr>
          <p:cNvSpPr txBox="1">
            <a:spLocks noChangeArrowheads="1"/>
          </p:cNvSpPr>
          <p:nvPr>
            <p:ph type="body" idx="1"/>
          </p:nvPr>
        </p:nvSpPr>
        <p:spPr bwMode="auto">
          <a:xfrm>
            <a:off x="1992313" y="1700214"/>
            <a:ext cx="8229600" cy="1152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endParaRPr lang="hr-HR" altLang="en-US" b="1"/>
          </a:p>
          <a:p>
            <a:pPr algn="ctr" eaLnBrk="1" hangingPunct="1">
              <a:lnSpc>
                <a:spcPct val="90000"/>
              </a:lnSpc>
              <a:buFontTx/>
              <a:buNone/>
            </a:pPr>
            <a:r>
              <a:rPr lang="hr-HR" altLang="en-US" b="1">
                <a:solidFill>
                  <a:schemeClr val="hlink"/>
                </a:solidFill>
              </a:rPr>
              <a:t>KONSTRUKCIJE OD NOSIVOG STAKLA</a:t>
            </a:r>
          </a:p>
        </p:txBody>
      </p:sp>
      <p:pic>
        <p:nvPicPr>
          <p:cNvPr id="167944" name="Picture 8" descr="str84d">
            <a:extLst>
              <a:ext uri="{FF2B5EF4-FFF2-40B4-BE49-F238E27FC236}">
                <a16:creationId xmlns:a16="http://schemas.microsoft.com/office/drawing/2014/main" id="{5A30E05E-2AD2-3CF9-B93F-431196A9F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12"/>
          <a:stretch>
            <a:fillRect/>
          </a:stretch>
        </p:blipFill>
        <p:spPr bwMode="auto">
          <a:xfrm>
            <a:off x="5232400" y="3141663"/>
            <a:ext cx="53276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2" descr="most1">
            <a:extLst>
              <a:ext uri="{FF2B5EF4-FFF2-40B4-BE49-F238E27FC236}">
                <a16:creationId xmlns:a16="http://schemas.microsoft.com/office/drawing/2014/main" id="{0315C2FD-0AE8-5749-5066-BD1989ED0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2852739"/>
            <a:ext cx="3673475"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7945"/>
                                        </p:tgtEl>
                                        <p:attrNameLst>
                                          <p:attrName>style.visibility</p:attrName>
                                        </p:attrNameLst>
                                      </p:cBhvr>
                                      <p:to>
                                        <p:strVal val="visible"/>
                                      </p:to>
                                    </p:set>
                                    <p:anim calcmode="lin" valueType="num">
                                      <p:cBhvr additive="base">
                                        <p:cTn id="7" dur="2000" fill="hold"/>
                                        <p:tgtEl>
                                          <p:spTgt spid="167945"/>
                                        </p:tgtEl>
                                        <p:attrNameLst>
                                          <p:attrName>ppt_x</p:attrName>
                                        </p:attrNameLst>
                                      </p:cBhvr>
                                      <p:tavLst>
                                        <p:tav tm="0">
                                          <p:val>
                                            <p:strVal val="#ppt_x"/>
                                          </p:val>
                                        </p:tav>
                                        <p:tav tm="100000">
                                          <p:val>
                                            <p:strVal val="#ppt_x"/>
                                          </p:val>
                                        </p:tav>
                                      </p:tavLst>
                                    </p:anim>
                                    <p:anim calcmode="lin" valueType="num">
                                      <p:cBhvr additive="base">
                                        <p:cTn id="8" dur="2000" fill="hold"/>
                                        <p:tgtEl>
                                          <p:spTgt spid="167945"/>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67944"/>
                                        </p:tgtEl>
                                        <p:attrNameLst>
                                          <p:attrName>style.visibility</p:attrName>
                                        </p:attrNameLst>
                                      </p:cBhvr>
                                      <p:to>
                                        <p:strVal val="visible"/>
                                      </p:to>
                                    </p:set>
                                    <p:animEffect transition="in" filter="box(in)">
                                      <p:cBhvr>
                                        <p:cTn id="11" dur="2000"/>
                                        <p:tgtEl>
                                          <p:spTgt spid="167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id="{48036A87-E5D0-B4E4-3357-3ED486134B59}"/>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pic>
        <p:nvPicPr>
          <p:cNvPr id="54275" name="Picture 5" descr="kuca3">
            <a:extLst>
              <a:ext uri="{FF2B5EF4-FFF2-40B4-BE49-F238E27FC236}">
                <a16:creationId xmlns:a16="http://schemas.microsoft.com/office/drawing/2014/main" id="{E84EA2DF-6E6F-0AEA-B1AE-1ADF796F4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549275"/>
            <a:ext cx="3144837"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descr="kuca4">
            <a:extLst>
              <a:ext uri="{FF2B5EF4-FFF2-40B4-BE49-F238E27FC236}">
                <a16:creationId xmlns:a16="http://schemas.microsoft.com/office/drawing/2014/main" id="{4F834BA1-3844-85AE-F700-7AE2CC610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6" y="549276"/>
            <a:ext cx="43211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7" descr="kuca4">
            <a:extLst>
              <a:ext uri="{FF2B5EF4-FFF2-40B4-BE49-F238E27FC236}">
                <a16:creationId xmlns:a16="http://schemas.microsoft.com/office/drawing/2014/main" id="{2CE9C485-AF86-87D7-37A6-69EEADD5A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76" y="3644901"/>
            <a:ext cx="4392613"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a:extLst>
              <a:ext uri="{FF2B5EF4-FFF2-40B4-BE49-F238E27FC236}">
                <a16:creationId xmlns:a16="http://schemas.microsoft.com/office/drawing/2014/main" id="{1E46E6A8-8797-5B26-16E2-3D0A8B8D4C74}"/>
              </a:ext>
            </a:extLst>
          </p:cNvPr>
          <p:cNvSpPr>
            <a:spLocks noChangeArrowheads="1"/>
          </p:cNvSpPr>
          <p:nvPr/>
        </p:nvSpPr>
        <p:spPr bwMode="auto">
          <a:xfrm>
            <a:off x="1847850" y="981075"/>
            <a:ext cx="8351838"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200">
                <a:solidFill>
                  <a:srgbClr val="000000"/>
                </a:solidFill>
              </a:rPr>
              <a:t> </a:t>
            </a:r>
            <a:r>
              <a:rPr lang="hr-HR" altLang="en-US" sz="2200" b="1">
                <a:solidFill>
                  <a:srgbClr val="000000"/>
                </a:solidFill>
              </a:rPr>
              <a:t>KISELINE</a:t>
            </a:r>
            <a:r>
              <a:rPr lang="hr-HR" altLang="en-US" sz="2200">
                <a:solidFill>
                  <a:srgbClr val="000000"/>
                </a:solidFill>
              </a:rPr>
              <a:t> (fosforna – H3PO4 i hidroflorična – HF(H20)x) su najopasnije za staklo </a:t>
            </a:r>
          </a:p>
          <a:p>
            <a:pPr fontAlgn="base">
              <a:spcBef>
                <a:spcPct val="0"/>
              </a:spcBef>
              <a:spcAft>
                <a:spcPct val="0"/>
              </a:spcAft>
              <a:buFontTx/>
              <a:buChar char="•"/>
            </a:pPr>
            <a:r>
              <a:rPr lang="hr-HR" altLang="en-US" sz="2200">
                <a:solidFill>
                  <a:srgbClr val="000000"/>
                </a:solidFill>
              </a:rPr>
              <a:t> razrijeđene kiseline i lužine se često koriste kao sredstva za čišćenje stakla – vrlo je važno nakon čišćenja dobro isprati staklo</a:t>
            </a:r>
          </a:p>
          <a:p>
            <a:pPr fontAlgn="base">
              <a:spcBef>
                <a:spcPct val="0"/>
              </a:spcBef>
              <a:spcAft>
                <a:spcPct val="0"/>
              </a:spcAft>
              <a:buFontTx/>
              <a:buChar char="•"/>
            </a:pPr>
            <a:r>
              <a:rPr lang="hr-HR" altLang="en-US" sz="2200">
                <a:solidFill>
                  <a:srgbClr val="000000"/>
                </a:solidFill>
              </a:rPr>
              <a:t> treba izbjegavati čišćenje dok je staklo izloženo suncu</a:t>
            </a:r>
          </a:p>
          <a:p>
            <a:pPr fontAlgn="base">
              <a:spcBef>
                <a:spcPct val="0"/>
              </a:spcBef>
              <a:spcAft>
                <a:spcPct val="0"/>
              </a:spcAft>
            </a:pPr>
            <a:endParaRPr lang="hr-HR" altLang="en-US" sz="2200">
              <a:solidFill>
                <a:srgbClr val="000000"/>
              </a:solidFill>
            </a:endParaRPr>
          </a:p>
          <a:p>
            <a:pPr fontAlgn="base">
              <a:spcBef>
                <a:spcPct val="0"/>
              </a:spcBef>
              <a:spcAft>
                <a:spcPct val="0"/>
              </a:spcAft>
              <a:buFontTx/>
              <a:buChar char="•"/>
            </a:pPr>
            <a:r>
              <a:rPr lang="hr-HR" altLang="en-US" sz="2200" b="1">
                <a:solidFill>
                  <a:srgbClr val="000000"/>
                </a:solidFill>
              </a:rPr>
              <a:t> ISKRE</a:t>
            </a:r>
            <a:r>
              <a:rPr lang="hr-HR" altLang="en-US" sz="2200">
                <a:solidFill>
                  <a:srgbClr val="000000"/>
                </a:solidFill>
              </a:rPr>
              <a:t> prilikom zavarivanja čeličnih konstrukcija također oštećuju površinu stakla</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pPr>
            <a:r>
              <a:rPr lang="hr-HR" altLang="en-US" sz="2200" b="1">
                <a:solidFill>
                  <a:srgbClr val="000000"/>
                </a:solidFill>
              </a:rPr>
              <a:t>PROCESI VLAŽENJA-SUŠENJA </a:t>
            </a:r>
          </a:p>
          <a:p>
            <a:pPr fontAlgn="base">
              <a:spcBef>
                <a:spcPct val="0"/>
              </a:spcBef>
              <a:spcAft>
                <a:spcPct val="0"/>
              </a:spcAft>
              <a:buFontTx/>
              <a:buChar char="•"/>
            </a:pPr>
            <a:r>
              <a:rPr lang="hr-HR" altLang="en-US" sz="2200" b="1">
                <a:solidFill>
                  <a:srgbClr val="000000"/>
                </a:solidFill>
              </a:rPr>
              <a:t> </a:t>
            </a:r>
            <a:r>
              <a:rPr lang="hr-HR" altLang="en-US" sz="2200">
                <a:solidFill>
                  <a:srgbClr val="000000"/>
                </a:solidFill>
              </a:rPr>
              <a:t>tanki sloj vlage otapa alkalne spojeve u staklu – povećava se pH vode – pojačava se korozija stakla</a:t>
            </a:r>
          </a:p>
          <a:p>
            <a:pPr fontAlgn="base">
              <a:spcBef>
                <a:spcPct val="0"/>
              </a:spcBef>
              <a:spcAft>
                <a:spcPct val="0"/>
              </a:spcAft>
              <a:buFontTx/>
              <a:buChar char="•"/>
            </a:pPr>
            <a:r>
              <a:rPr lang="hr-HR" altLang="en-US" sz="2200">
                <a:solidFill>
                  <a:srgbClr val="000000"/>
                </a:solidFill>
              </a:rPr>
              <a:t> visoke temperature i slabo prozračeni prostori dodatno povećavaju koroziju</a:t>
            </a:r>
            <a:endParaRPr lang="hr-HR" altLang="en-US" sz="2200" b="1">
              <a:solidFill>
                <a:srgbClr val="000000"/>
              </a:solidFill>
            </a:endParaRPr>
          </a:p>
          <a:p>
            <a:pPr fontAlgn="base">
              <a:spcBef>
                <a:spcPct val="0"/>
              </a:spcBef>
              <a:spcAft>
                <a:spcPct val="0"/>
              </a:spcAft>
            </a:pPr>
            <a:endParaRPr lang="en-US" altLang="en-US" sz="2200" b="1">
              <a:solidFill>
                <a:srgbClr val="000000"/>
              </a:solidFill>
            </a:endParaRPr>
          </a:p>
        </p:txBody>
      </p:sp>
      <p:sp>
        <p:nvSpPr>
          <p:cNvPr id="146435" name="Rectangle 5">
            <a:extLst>
              <a:ext uri="{FF2B5EF4-FFF2-40B4-BE49-F238E27FC236}">
                <a16:creationId xmlns:a16="http://schemas.microsoft.com/office/drawing/2014/main" id="{780FB49D-B037-3CE9-CFBE-0920D4209A5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descr="scan0027">
            <a:extLst>
              <a:ext uri="{FF2B5EF4-FFF2-40B4-BE49-F238E27FC236}">
                <a16:creationId xmlns:a16="http://schemas.microsoft.com/office/drawing/2014/main" id="{BC6E324B-89CB-5C0D-018A-C327E71A1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07" b="3716"/>
          <a:stretch>
            <a:fillRect/>
          </a:stretch>
        </p:blipFill>
        <p:spPr bwMode="auto">
          <a:xfrm>
            <a:off x="1919288" y="549275"/>
            <a:ext cx="319405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5">
            <a:extLst>
              <a:ext uri="{FF2B5EF4-FFF2-40B4-BE49-F238E27FC236}">
                <a16:creationId xmlns:a16="http://schemas.microsoft.com/office/drawing/2014/main" id="{E5AEC977-5734-34D2-3112-B12145016491}"/>
              </a:ext>
            </a:extLst>
          </p:cNvPr>
          <p:cNvSpPr>
            <a:spLocks noChangeArrowheads="1"/>
          </p:cNvSpPr>
          <p:nvPr/>
        </p:nvSpPr>
        <p:spPr bwMode="auto">
          <a:xfrm>
            <a:off x="5159376" y="5805489"/>
            <a:ext cx="432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Posljedice procesa vlaženja-sušenja</a:t>
            </a:r>
          </a:p>
        </p:txBody>
      </p:sp>
      <p:sp>
        <p:nvSpPr>
          <p:cNvPr id="147460" name="Rectangle 6">
            <a:extLst>
              <a:ext uri="{FF2B5EF4-FFF2-40B4-BE49-F238E27FC236}">
                <a16:creationId xmlns:a16="http://schemas.microsoft.com/office/drawing/2014/main" id="{25FCD890-7155-10EC-9FF1-844C5C5E82EB}"/>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a:extLst>
              <a:ext uri="{FF2B5EF4-FFF2-40B4-BE49-F238E27FC236}">
                <a16:creationId xmlns:a16="http://schemas.microsoft.com/office/drawing/2014/main" id="{40422C81-86F0-0FB6-2A71-48410B2EF49A}"/>
              </a:ext>
            </a:extLst>
          </p:cNvPr>
          <p:cNvSpPr>
            <a:spLocks noChangeArrowheads="1"/>
          </p:cNvSpPr>
          <p:nvPr/>
        </p:nvSpPr>
        <p:spPr bwMode="auto">
          <a:xfrm>
            <a:off x="1919288" y="476251"/>
            <a:ext cx="8280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hr-HR" altLang="en-US" sz="2200">
              <a:solidFill>
                <a:srgbClr val="000000"/>
              </a:solidFill>
            </a:endParaRPr>
          </a:p>
          <a:p>
            <a:pPr fontAlgn="base">
              <a:spcBef>
                <a:spcPct val="0"/>
              </a:spcBef>
              <a:spcAft>
                <a:spcPct val="0"/>
              </a:spcAft>
            </a:pPr>
            <a:r>
              <a:rPr lang="hr-HR" altLang="en-US" sz="2200" b="1">
                <a:solidFill>
                  <a:srgbClr val="000000"/>
                </a:solidFill>
              </a:rPr>
              <a:t>POJAVA DUGE NA POVRŠINI </a:t>
            </a:r>
          </a:p>
          <a:p>
            <a:pPr fontAlgn="base">
              <a:spcBef>
                <a:spcPct val="0"/>
              </a:spcBef>
              <a:spcAft>
                <a:spcPct val="0"/>
              </a:spcAft>
              <a:buFontTx/>
              <a:buChar char="•"/>
            </a:pPr>
            <a:r>
              <a:rPr lang="hr-HR" altLang="en-US" sz="2200" b="1">
                <a:solidFill>
                  <a:srgbClr val="000000"/>
                </a:solidFill>
              </a:rPr>
              <a:t> </a:t>
            </a:r>
            <a:r>
              <a:rPr lang="hr-HR" altLang="en-US" sz="2200">
                <a:solidFill>
                  <a:srgbClr val="000000"/>
                </a:solidFill>
              </a:rPr>
              <a:t>tanki film (podsjeća na ulje) u obliku duge se stvara na površini stakla ili češće između 2 stakla</a:t>
            </a:r>
          </a:p>
          <a:p>
            <a:pPr fontAlgn="base">
              <a:spcBef>
                <a:spcPct val="0"/>
              </a:spcBef>
              <a:spcAft>
                <a:spcPct val="0"/>
              </a:spcAft>
              <a:buFontTx/>
              <a:buChar char="•"/>
            </a:pPr>
            <a:r>
              <a:rPr lang="hr-HR" altLang="en-US" sz="2200">
                <a:solidFill>
                  <a:srgbClr val="000000"/>
                </a:solidFill>
              </a:rPr>
              <a:t> posljedica procesa vlaženja-sušenja u dužem vremenskom periodu</a:t>
            </a:r>
          </a:p>
          <a:p>
            <a:pPr fontAlgn="base">
              <a:spcBef>
                <a:spcPct val="0"/>
              </a:spcBef>
              <a:spcAft>
                <a:spcPct val="0"/>
              </a:spcAft>
              <a:buFontTx/>
              <a:buChar char="•"/>
            </a:pPr>
            <a:r>
              <a:rPr lang="hr-HR" altLang="en-US" sz="2200">
                <a:solidFill>
                  <a:srgbClr val="000000"/>
                </a:solidFill>
              </a:rPr>
              <a:t> vrlo teško za ukloniti, jeftinije je zamijeniti staklo</a:t>
            </a:r>
          </a:p>
          <a:p>
            <a:pPr fontAlgn="base">
              <a:spcBef>
                <a:spcPct val="0"/>
              </a:spcBef>
              <a:spcAft>
                <a:spcPct val="0"/>
              </a:spcAft>
            </a:pPr>
            <a:endParaRPr lang="hr-HR" altLang="en-US" sz="2200">
              <a:solidFill>
                <a:srgbClr val="000000"/>
              </a:solidFill>
            </a:endParaRPr>
          </a:p>
        </p:txBody>
      </p:sp>
      <p:pic>
        <p:nvPicPr>
          <p:cNvPr id="148483" name="Picture 5" descr="scan0026">
            <a:extLst>
              <a:ext uri="{FF2B5EF4-FFF2-40B4-BE49-F238E27FC236}">
                <a16:creationId xmlns:a16="http://schemas.microsoft.com/office/drawing/2014/main" id="{E5957E5A-3250-D4E0-3621-11B28EB4A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2997200"/>
            <a:ext cx="39020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Rectangle 6">
            <a:extLst>
              <a:ext uri="{FF2B5EF4-FFF2-40B4-BE49-F238E27FC236}">
                <a16:creationId xmlns:a16="http://schemas.microsoft.com/office/drawing/2014/main" id="{A1D33383-61B8-E3B3-272B-551DB5C4A405}"/>
              </a:ext>
            </a:extLst>
          </p:cNvPr>
          <p:cNvSpPr>
            <a:spLocks noChangeArrowheads="1"/>
          </p:cNvSpPr>
          <p:nvPr/>
        </p:nvSpPr>
        <p:spPr bwMode="auto">
          <a:xfrm>
            <a:off x="5951539" y="5876926"/>
            <a:ext cx="432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Pojava duge</a:t>
            </a:r>
          </a:p>
        </p:txBody>
      </p:sp>
      <p:sp>
        <p:nvSpPr>
          <p:cNvPr id="148485" name="Rectangle 7">
            <a:extLst>
              <a:ext uri="{FF2B5EF4-FFF2-40B4-BE49-F238E27FC236}">
                <a16:creationId xmlns:a16="http://schemas.microsoft.com/office/drawing/2014/main" id="{1421E901-879E-058F-94D0-1F9E6E24015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a:extLst>
              <a:ext uri="{FF2B5EF4-FFF2-40B4-BE49-F238E27FC236}">
                <a16:creationId xmlns:a16="http://schemas.microsoft.com/office/drawing/2014/main" id="{BAB77916-FCAF-4718-5F28-E1C6B89FB3D2}"/>
              </a:ext>
            </a:extLst>
          </p:cNvPr>
          <p:cNvSpPr>
            <a:spLocks noChangeArrowheads="1"/>
          </p:cNvSpPr>
          <p:nvPr/>
        </p:nvSpPr>
        <p:spPr bwMode="auto">
          <a:xfrm>
            <a:off x="1847851" y="765175"/>
            <a:ext cx="79914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ŽELJEZNI OKSIDI</a:t>
            </a:r>
          </a:p>
          <a:p>
            <a:pPr fontAlgn="base">
              <a:spcBef>
                <a:spcPct val="0"/>
              </a:spcBef>
              <a:spcAft>
                <a:spcPct val="0"/>
              </a:spcAft>
            </a:pPr>
            <a:r>
              <a:rPr lang="hr-HR" altLang="en-US" sz="2200" b="1">
                <a:solidFill>
                  <a:srgbClr val="000000"/>
                </a:solidFill>
              </a:rPr>
              <a:t> </a:t>
            </a:r>
            <a:r>
              <a:rPr lang="hr-HR" altLang="en-US" sz="2200">
                <a:solidFill>
                  <a:srgbClr val="000000"/>
                </a:solidFill>
              </a:rPr>
              <a:t>iako sam željezni oksid (hrđa) neće uzrokovati koroziju stakla vrlo ju je teško ukloniti</a:t>
            </a:r>
          </a:p>
          <a:p>
            <a:pPr fontAlgn="base">
              <a:spcBef>
                <a:spcPct val="0"/>
              </a:spcBef>
              <a:spcAft>
                <a:spcPct val="0"/>
              </a:spcAft>
            </a:pPr>
            <a:endParaRPr lang="hr-HR" altLang="en-US" sz="2200">
              <a:solidFill>
                <a:srgbClr val="000000"/>
              </a:solidFill>
            </a:endParaRPr>
          </a:p>
          <a:p>
            <a:pPr fontAlgn="base">
              <a:spcBef>
                <a:spcPct val="0"/>
              </a:spcBef>
              <a:spcAft>
                <a:spcPct val="0"/>
              </a:spcAft>
            </a:pPr>
            <a:r>
              <a:rPr lang="hr-HR" altLang="en-US" sz="2200" b="1">
                <a:solidFill>
                  <a:srgbClr val="000000"/>
                </a:solidFill>
              </a:rPr>
              <a:t>SKLADIŠTENJE</a:t>
            </a:r>
          </a:p>
          <a:p>
            <a:pPr fontAlgn="base">
              <a:spcBef>
                <a:spcPct val="0"/>
              </a:spcBef>
              <a:spcAft>
                <a:spcPct val="0"/>
              </a:spcAft>
            </a:pPr>
            <a:r>
              <a:rPr lang="hr-HR" altLang="en-US" sz="2200">
                <a:solidFill>
                  <a:srgbClr val="000000"/>
                </a:solidFill>
              </a:rPr>
              <a:t>uvjeti skladištenja stakla su vrlo važni – staklo se mora skladištiti u prostorijama koje se suhe i imaju dobru ventilaciju</a:t>
            </a:r>
          </a:p>
          <a:p>
            <a:pPr fontAlgn="base">
              <a:spcBef>
                <a:spcPct val="0"/>
              </a:spcBef>
              <a:spcAft>
                <a:spcPct val="0"/>
              </a:spcAft>
            </a:pPr>
            <a:endParaRPr lang="hr-HR" altLang="en-US" sz="2200">
              <a:solidFill>
                <a:srgbClr val="000000"/>
              </a:solidFill>
            </a:endParaRPr>
          </a:p>
        </p:txBody>
      </p:sp>
      <p:sp>
        <p:nvSpPr>
          <p:cNvPr id="149507" name="Rectangle 5">
            <a:extLst>
              <a:ext uri="{FF2B5EF4-FFF2-40B4-BE49-F238E27FC236}">
                <a16:creationId xmlns:a16="http://schemas.microsoft.com/office/drawing/2014/main" id="{6298D9C8-C144-7AC9-1A00-25A3AAFB78A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4">
            <a:extLst>
              <a:ext uri="{FF2B5EF4-FFF2-40B4-BE49-F238E27FC236}">
                <a16:creationId xmlns:a16="http://schemas.microsoft.com/office/drawing/2014/main" id="{5CFCA25D-BF04-3519-FB4E-A2DA900DF2D8}"/>
              </a:ext>
            </a:extLst>
          </p:cNvPr>
          <p:cNvSpPr>
            <a:spLocks noChangeArrowheads="1"/>
          </p:cNvSpPr>
          <p:nvPr/>
        </p:nvSpPr>
        <p:spPr bwMode="auto">
          <a:xfrm>
            <a:off x="1919288" y="876301"/>
            <a:ext cx="81280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pPr>
            <a:r>
              <a:rPr lang="hr-HR" altLang="en-US" sz="2400" b="1">
                <a:solidFill>
                  <a:srgbClr val="000000"/>
                </a:solidFill>
              </a:rPr>
              <a:t>SPRIJEČAVANJE KOROZIJE</a:t>
            </a:r>
          </a:p>
          <a:p>
            <a:pPr fontAlgn="base">
              <a:lnSpc>
                <a:spcPct val="130000"/>
              </a:lnSpc>
              <a:spcBef>
                <a:spcPct val="0"/>
              </a:spcBef>
              <a:spcAft>
                <a:spcPct val="0"/>
              </a:spcAft>
            </a:pPr>
            <a:endParaRPr lang="hr-HR" altLang="en-US" sz="2400">
              <a:solidFill>
                <a:srgbClr val="000000"/>
              </a:solidFill>
            </a:endParaRPr>
          </a:p>
          <a:p>
            <a:pPr fontAlgn="base">
              <a:lnSpc>
                <a:spcPct val="130000"/>
              </a:lnSpc>
              <a:spcBef>
                <a:spcPct val="0"/>
              </a:spcBef>
              <a:spcAft>
                <a:spcPct val="0"/>
              </a:spcAft>
              <a:buFontTx/>
              <a:buChar char="•"/>
            </a:pPr>
            <a:r>
              <a:rPr lang="hr-HR" altLang="en-US" sz="2200">
                <a:solidFill>
                  <a:srgbClr val="000000"/>
                </a:solidFill>
              </a:rPr>
              <a:t> spriječiti prelijevanje  vode i ostalih štetnih spojeva  po staklu</a:t>
            </a:r>
          </a:p>
          <a:p>
            <a:pPr fontAlgn="base">
              <a:lnSpc>
                <a:spcPct val="130000"/>
              </a:lnSpc>
              <a:spcBef>
                <a:spcPct val="0"/>
              </a:spcBef>
              <a:spcAft>
                <a:spcPct val="0"/>
              </a:spcAft>
              <a:buFontTx/>
              <a:buChar char="•"/>
            </a:pPr>
            <a:r>
              <a:rPr lang="hr-HR" altLang="en-US" sz="2200">
                <a:solidFill>
                  <a:srgbClr val="000000"/>
                </a:solidFill>
              </a:rPr>
              <a:t> redovito čistiti i održavati površine </a:t>
            </a:r>
          </a:p>
          <a:p>
            <a:pPr fontAlgn="base">
              <a:lnSpc>
                <a:spcPct val="130000"/>
              </a:lnSpc>
              <a:spcBef>
                <a:spcPct val="0"/>
              </a:spcBef>
              <a:spcAft>
                <a:spcPct val="0"/>
              </a:spcAft>
              <a:buFontTx/>
              <a:buChar char="•"/>
            </a:pPr>
            <a:r>
              <a:rPr lang="hr-HR" altLang="en-US" sz="2200">
                <a:solidFill>
                  <a:srgbClr val="000000"/>
                </a:solidFill>
              </a:rPr>
              <a:t> danas postoje hidrofobni premazi koji štite staklo od kemijskih </a:t>
            </a:r>
          </a:p>
          <a:p>
            <a:pPr fontAlgn="base">
              <a:lnSpc>
                <a:spcPct val="130000"/>
              </a:lnSpc>
              <a:spcBef>
                <a:spcPct val="0"/>
              </a:spcBef>
              <a:spcAft>
                <a:spcPct val="0"/>
              </a:spcAft>
            </a:pPr>
            <a:r>
              <a:rPr lang="hr-HR" altLang="en-US" sz="2200">
                <a:solidFill>
                  <a:srgbClr val="000000"/>
                </a:solidFill>
              </a:rPr>
              <a:t>utjecaja – stvaraju film između stakla i opasnih spojeva te na taj </a:t>
            </a:r>
          </a:p>
          <a:p>
            <a:pPr fontAlgn="base">
              <a:lnSpc>
                <a:spcPct val="130000"/>
              </a:lnSpc>
              <a:spcBef>
                <a:spcPct val="0"/>
              </a:spcBef>
              <a:spcAft>
                <a:spcPct val="0"/>
              </a:spcAft>
            </a:pPr>
            <a:r>
              <a:rPr lang="hr-HR" altLang="en-US" sz="2200">
                <a:solidFill>
                  <a:srgbClr val="000000"/>
                </a:solidFill>
              </a:rPr>
              <a:t>način štite</a:t>
            </a:r>
          </a:p>
        </p:txBody>
      </p:sp>
      <p:sp>
        <p:nvSpPr>
          <p:cNvPr id="150531" name="Rectangle 5">
            <a:extLst>
              <a:ext uri="{FF2B5EF4-FFF2-40B4-BE49-F238E27FC236}">
                <a16:creationId xmlns:a16="http://schemas.microsoft.com/office/drawing/2014/main" id="{A135F0D2-5C00-03E3-55C1-9DBD5131E431}"/>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
            <a:extLst>
              <a:ext uri="{FF2B5EF4-FFF2-40B4-BE49-F238E27FC236}">
                <a16:creationId xmlns:a16="http://schemas.microsoft.com/office/drawing/2014/main" id="{0CC75DDD-E095-6316-377D-F0F36C41B6C2}"/>
              </a:ext>
            </a:extLst>
          </p:cNvPr>
          <p:cNvSpPr>
            <a:spLocks noChangeArrowheads="1"/>
          </p:cNvSpPr>
          <p:nvPr/>
        </p:nvSpPr>
        <p:spPr bwMode="auto">
          <a:xfrm>
            <a:off x="1919289" y="836614"/>
            <a:ext cx="835342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pPr>
            <a:r>
              <a:rPr lang="hr-HR" altLang="en-US" sz="2200" b="1">
                <a:solidFill>
                  <a:srgbClr val="000000"/>
                </a:solidFill>
              </a:rPr>
              <a:t>KOMPATIBILNOST STAKLA I OSTALIH MATERIJALA</a:t>
            </a:r>
          </a:p>
          <a:p>
            <a:pPr fontAlgn="base">
              <a:lnSpc>
                <a:spcPct val="130000"/>
              </a:lnSpc>
              <a:spcBef>
                <a:spcPct val="0"/>
              </a:spcBef>
              <a:spcAft>
                <a:spcPct val="0"/>
              </a:spcAft>
            </a:pPr>
            <a:endParaRPr lang="hr-HR" altLang="en-US" sz="2200" b="1">
              <a:solidFill>
                <a:srgbClr val="000000"/>
              </a:solidFill>
            </a:endParaRPr>
          </a:p>
          <a:p>
            <a:pPr fontAlgn="base">
              <a:lnSpc>
                <a:spcPct val="130000"/>
              </a:lnSpc>
              <a:spcBef>
                <a:spcPct val="0"/>
              </a:spcBef>
              <a:spcAft>
                <a:spcPct val="0"/>
              </a:spcAft>
              <a:buFontTx/>
              <a:buChar char="•"/>
            </a:pPr>
            <a:r>
              <a:rPr lang="hr-HR" altLang="en-US" sz="2200">
                <a:solidFill>
                  <a:srgbClr val="000000"/>
                </a:solidFill>
              </a:rPr>
              <a:t> 2 materijala mogu biti stabilna ako su izolirani, ali ako su u direktnom kontaktu mogu korodirati, gubiti boju ili adheziju</a:t>
            </a:r>
          </a:p>
          <a:p>
            <a:pPr fontAlgn="base">
              <a:lnSpc>
                <a:spcPct val="130000"/>
              </a:lnSpc>
              <a:spcBef>
                <a:spcPct val="0"/>
              </a:spcBef>
              <a:spcAft>
                <a:spcPct val="0"/>
              </a:spcAft>
              <a:buFontTx/>
              <a:buChar char="•"/>
            </a:pPr>
            <a:r>
              <a:rPr lang="hr-HR" altLang="en-US" sz="2200">
                <a:solidFill>
                  <a:srgbClr val="000000"/>
                </a:solidFill>
              </a:rPr>
              <a:t> primjer: cink korodira u dodiru s bakrom, na mjestima dodira mokrog betona s aluminijem dolazi do razaranja aluminija…</a:t>
            </a:r>
          </a:p>
          <a:p>
            <a:pPr fontAlgn="base">
              <a:lnSpc>
                <a:spcPct val="130000"/>
              </a:lnSpc>
              <a:spcBef>
                <a:spcPct val="0"/>
              </a:spcBef>
              <a:spcAft>
                <a:spcPct val="0"/>
              </a:spcAft>
              <a:buFontTx/>
              <a:buChar char="•"/>
            </a:pPr>
            <a:r>
              <a:rPr lang="hr-HR" altLang="en-US" sz="2200">
                <a:solidFill>
                  <a:srgbClr val="000000"/>
                </a:solidFill>
              </a:rPr>
              <a:t> osnovni zahtjev na mjestima gdje se 2 materijala dodiruju je da su kompatibilni</a:t>
            </a:r>
          </a:p>
          <a:p>
            <a:pPr fontAlgn="base">
              <a:lnSpc>
                <a:spcPct val="130000"/>
              </a:lnSpc>
              <a:spcBef>
                <a:spcPct val="0"/>
              </a:spcBef>
              <a:spcAft>
                <a:spcPct val="0"/>
              </a:spcAft>
            </a:pPr>
            <a:endParaRPr lang="hr-HR" altLang="en-US" sz="2200">
              <a:solidFill>
                <a:srgbClr val="000000"/>
              </a:solidFill>
            </a:endParaRPr>
          </a:p>
          <a:p>
            <a:pPr fontAlgn="base">
              <a:lnSpc>
                <a:spcPct val="130000"/>
              </a:lnSpc>
              <a:spcBef>
                <a:spcPct val="0"/>
              </a:spcBef>
              <a:spcAft>
                <a:spcPct val="0"/>
              </a:spcAft>
            </a:pPr>
            <a:r>
              <a:rPr lang="hr-HR" altLang="en-US" sz="2200">
                <a:solidFill>
                  <a:srgbClr val="000000"/>
                </a:solidFill>
              </a:rPr>
              <a:t> </a:t>
            </a:r>
          </a:p>
        </p:txBody>
      </p:sp>
      <p:sp>
        <p:nvSpPr>
          <p:cNvPr id="151555" name="Rectangle 6">
            <a:extLst>
              <a:ext uri="{FF2B5EF4-FFF2-40B4-BE49-F238E27FC236}">
                <a16:creationId xmlns:a16="http://schemas.microsoft.com/office/drawing/2014/main" id="{009D5419-A446-156C-5086-CE6D87BFE72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descr="scan0001">
            <a:extLst>
              <a:ext uri="{FF2B5EF4-FFF2-40B4-BE49-F238E27FC236}">
                <a16:creationId xmlns:a16="http://schemas.microsoft.com/office/drawing/2014/main" id="{B83CB40E-2428-BDE6-521D-9D63818AC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76251"/>
            <a:ext cx="47450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5">
            <a:extLst>
              <a:ext uri="{FF2B5EF4-FFF2-40B4-BE49-F238E27FC236}">
                <a16:creationId xmlns:a16="http://schemas.microsoft.com/office/drawing/2014/main" id="{67DAA011-CE73-EA43-6DC5-E9FD487A98C9}"/>
              </a:ext>
            </a:extLst>
          </p:cNvPr>
          <p:cNvSpPr>
            <a:spLocks noChangeArrowheads="1"/>
          </p:cNvSpPr>
          <p:nvPr/>
        </p:nvSpPr>
        <p:spPr bwMode="auto">
          <a:xfrm>
            <a:off x="6600826" y="5876926"/>
            <a:ext cx="3959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Grand Louvre Pyramid, Pariz</a:t>
            </a:r>
          </a:p>
        </p:txBody>
      </p:sp>
      <p:sp>
        <p:nvSpPr>
          <p:cNvPr id="152580" name="Rectangle 6">
            <a:extLst>
              <a:ext uri="{FF2B5EF4-FFF2-40B4-BE49-F238E27FC236}">
                <a16:creationId xmlns:a16="http://schemas.microsoft.com/office/drawing/2014/main" id="{FC86F85B-A1E3-A2E3-4547-60836322687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a:extLst>
              <a:ext uri="{FF2B5EF4-FFF2-40B4-BE49-F238E27FC236}">
                <a16:creationId xmlns:a16="http://schemas.microsoft.com/office/drawing/2014/main" id="{ACF86C83-3E86-9707-3D3E-507BE44ADBBE}"/>
              </a:ext>
            </a:extLst>
          </p:cNvPr>
          <p:cNvSpPr>
            <a:spLocks noChangeArrowheads="1"/>
          </p:cNvSpPr>
          <p:nvPr/>
        </p:nvSpPr>
        <p:spPr bwMode="auto">
          <a:xfrm>
            <a:off x="1919289" y="836614"/>
            <a:ext cx="8137525"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a:solidFill>
                  <a:srgbClr val="000000"/>
                </a:solidFill>
              </a:rPr>
              <a:t> </a:t>
            </a:r>
            <a:r>
              <a:rPr lang="hr-HR" altLang="en-US" sz="2200">
                <a:solidFill>
                  <a:srgbClr val="000000"/>
                </a:solidFill>
              </a:rPr>
              <a:t>Grand Louvre Pyramid je završena 1988</a:t>
            </a:r>
          </a:p>
          <a:p>
            <a:pPr fontAlgn="base">
              <a:lnSpc>
                <a:spcPct val="125000"/>
              </a:lnSpc>
              <a:spcBef>
                <a:spcPct val="0"/>
              </a:spcBef>
              <a:spcAft>
                <a:spcPct val="0"/>
              </a:spcAft>
              <a:buFontTx/>
              <a:buChar char="•"/>
            </a:pPr>
            <a:r>
              <a:rPr lang="hr-HR" altLang="en-US" sz="2200">
                <a:solidFill>
                  <a:srgbClr val="000000"/>
                </a:solidFill>
              </a:rPr>
              <a:t> osnovni zahtjev je velika prozirnost</a:t>
            </a:r>
          </a:p>
          <a:p>
            <a:pPr fontAlgn="base">
              <a:lnSpc>
                <a:spcPct val="125000"/>
              </a:lnSpc>
              <a:spcBef>
                <a:spcPct val="0"/>
              </a:spcBef>
              <a:spcAft>
                <a:spcPct val="0"/>
              </a:spcAft>
              <a:buFontTx/>
              <a:buChar char="•"/>
            </a:pPr>
            <a:r>
              <a:rPr lang="hr-HR" altLang="en-US" sz="2200">
                <a:solidFill>
                  <a:srgbClr val="000000"/>
                </a:solidFill>
              </a:rPr>
              <a:t> lagana čelična konstrukcija</a:t>
            </a:r>
          </a:p>
          <a:p>
            <a:pPr fontAlgn="base">
              <a:lnSpc>
                <a:spcPct val="125000"/>
              </a:lnSpc>
              <a:spcBef>
                <a:spcPct val="0"/>
              </a:spcBef>
              <a:spcAft>
                <a:spcPct val="0"/>
              </a:spcAft>
              <a:buFontTx/>
              <a:buChar char="•"/>
            </a:pPr>
            <a:r>
              <a:rPr lang="hr-HR" altLang="en-US" sz="2200">
                <a:solidFill>
                  <a:srgbClr val="000000"/>
                </a:solidFill>
              </a:rPr>
              <a:t> staklo zahtijevano u projektu je extra prozirno bijelo staklo</a:t>
            </a:r>
          </a:p>
          <a:p>
            <a:pPr fontAlgn="base">
              <a:lnSpc>
                <a:spcPct val="125000"/>
              </a:lnSpc>
              <a:spcBef>
                <a:spcPct val="0"/>
              </a:spcBef>
              <a:spcAft>
                <a:spcPct val="0"/>
              </a:spcAft>
              <a:buFontTx/>
              <a:buChar char="•"/>
            </a:pPr>
            <a:r>
              <a:rPr lang="hr-HR" altLang="en-US" sz="2200">
                <a:solidFill>
                  <a:srgbClr val="000000"/>
                </a:solidFill>
              </a:rPr>
              <a:t> takvog stakla u zahtijevanim dimenzijama nije bilo, pa je sve rađeno ručnu u Velikoj Britaniji  </a:t>
            </a:r>
          </a:p>
          <a:p>
            <a:pPr fontAlgn="base">
              <a:lnSpc>
                <a:spcPct val="125000"/>
              </a:lnSpc>
              <a:spcBef>
                <a:spcPct val="0"/>
              </a:spcBef>
              <a:spcAft>
                <a:spcPct val="0"/>
              </a:spcAft>
              <a:buFontTx/>
              <a:buChar char="•"/>
            </a:pPr>
            <a:r>
              <a:rPr lang="hr-HR" altLang="en-US" sz="2200">
                <a:solidFill>
                  <a:srgbClr val="000000"/>
                </a:solidFill>
              </a:rPr>
              <a:t> brušeno staklo je zatim vezano u aluminijski okvir s silikonskim sredstvom za brtvljenje</a:t>
            </a:r>
          </a:p>
          <a:p>
            <a:pPr fontAlgn="base">
              <a:lnSpc>
                <a:spcPct val="125000"/>
              </a:lnSpc>
              <a:spcBef>
                <a:spcPct val="0"/>
              </a:spcBef>
              <a:spcAft>
                <a:spcPct val="0"/>
              </a:spcAft>
              <a:buFontTx/>
              <a:buChar char="•"/>
            </a:pPr>
            <a:r>
              <a:rPr lang="hr-HR" altLang="en-US" sz="2200">
                <a:solidFill>
                  <a:srgbClr val="000000"/>
                </a:solidFill>
              </a:rPr>
              <a:t> silikon je došao u kontakt s PVB međuslojem stakla  - rezultat su žućkaste mrlje i djelomična delaminacija</a:t>
            </a:r>
            <a:endParaRPr lang="en-US" altLang="en-US" sz="2200">
              <a:solidFill>
                <a:srgbClr val="000000"/>
              </a:solidFill>
            </a:endParaRPr>
          </a:p>
        </p:txBody>
      </p:sp>
      <p:sp>
        <p:nvSpPr>
          <p:cNvPr id="153603" name="Rectangle 5">
            <a:extLst>
              <a:ext uri="{FF2B5EF4-FFF2-40B4-BE49-F238E27FC236}">
                <a16:creationId xmlns:a16="http://schemas.microsoft.com/office/drawing/2014/main" id="{6167944C-1D04-7A6E-7E16-8990267F3A15}"/>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C9B6-935E-F646-D471-D3C3FA2A79D3}"/>
              </a:ext>
            </a:extLst>
          </p:cNvPr>
          <p:cNvSpPr>
            <a:spLocks noGrp="1"/>
          </p:cNvSpPr>
          <p:nvPr>
            <p:ph type="title"/>
          </p:nvPr>
        </p:nvSpPr>
        <p:spPr/>
        <p:txBody>
          <a:bodyPr/>
          <a:lstStyle/>
          <a:p>
            <a:pPr eaLnBrk="1" fontAlgn="auto" hangingPunct="1">
              <a:spcAft>
                <a:spcPts val="0"/>
              </a:spcAft>
              <a:defRPr/>
            </a:pPr>
            <a:endParaRPr lang="hr-HR"/>
          </a:p>
        </p:txBody>
      </p:sp>
      <p:sp>
        <p:nvSpPr>
          <p:cNvPr id="3" name="Text Placeholder 2">
            <a:extLst>
              <a:ext uri="{FF2B5EF4-FFF2-40B4-BE49-F238E27FC236}">
                <a16:creationId xmlns:a16="http://schemas.microsoft.com/office/drawing/2014/main" id="{01DF2131-9270-93CE-8F19-57B638914AFA}"/>
              </a:ext>
            </a:extLst>
          </p:cNvPr>
          <p:cNvSpPr>
            <a:spLocks noGrp="1"/>
          </p:cNvSpPr>
          <p:nvPr>
            <p:ph type="body" idx="1"/>
          </p:nvPr>
        </p:nvSpPr>
        <p:spPr/>
        <p:txBody>
          <a:bodyPr/>
          <a:lstStyle/>
          <a:p>
            <a:pPr eaLnBrk="1" hangingPunct="1"/>
            <a:endParaRPr lang="en-US" altLang="en-US"/>
          </a:p>
        </p:txBody>
      </p:sp>
      <p:pic>
        <p:nvPicPr>
          <p:cNvPr id="4" name="Picture 3">
            <a:extLst>
              <a:ext uri="{FF2B5EF4-FFF2-40B4-BE49-F238E27FC236}">
                <a16:creationId xmlns:a16="http://schemas.microsoft.com/office/drawing/2014/main" id="{A59658CB-A2C2-B7D3-F331-28224B0D62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6475" y="904875"/>
            <a:ext cx="76390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DCCFF21-C6F9-0A49-2CBC-553419FEF9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3225" y="1236663"/>
            <a:ext cx="9144000" cy="468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57FB9DA-170B-968E-81EA-3683792E5C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438151"/>
            <a:ext cx="5086350" cy="658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0979366-B9AE-467D-0C4B-FCF6DBAA39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2739" y="1406526"/>
            <a:ext cx="7386637"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scan0002">
            <a:extLst>
              <a:ext uri="{FF2B5EF4-FFF2-40B4-BE49-F238E27FC236}">
                <a16:creationId xmlns:a16="http://schemas.microsoft.com/office/drawing/2014/main" id="{B0E56320-5D82-3BBB-987C-9E3AE2903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549276"/>
            <a:ext cx="67691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5">
            <a:extLst>
              <a:ext uri="{FF2B5EF4-FFF2-40B4-BE49-F238E27FC236}">
                <a16:creationId xmlns:a16="http://schemas.microsoft.com/office/drawing/2014/main" id="{2CC86AA7-B9F5-0AA5-7AB5-3CC818C23DC2}"/>
              </a:ext>
            </a:extLst>
          </p:cNvPr>
          <p:cNvSpPr>
            <a:spLocks noChangeArrowheads="1"/>
          </p:cNvSpPr>
          <p:nvPr/>
        </p:nvSpPr>
        <p:spPr bwMode="auto">
          <a:xfrm>
            <a:off x="1919289" y="5445126"/>
            <a:ext cx="59769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Gubitak boje i djelomična delaminacija. Grand Louvre Pyramid, Pariz</a:t>
            </a:r>
          </a:p>
        </p:txBody>
      </p:sp>
      <p:sp>
        <p:nvSpPr>
          <p:cNvPr id="155652" name="Rectangle 6">
            <a:extLst>
              <a:ext uri="{FF2B5EF4-FFF2-40B4-BE49-F238E27FC236}">
                <a16:creationId xmlns:a16="http://schemas.microsoft.com/office/drawing/2014/main" id="{000BB08C-A5A1-0CFF-F3D7-6A640B75664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815CB301-797A-2F9C-33F7-764D6E136128}"/>
              </a:ext>
            </a:extLst>
          </p:cNvPr>
          <p:cNvSpPr>
            <a:spLocks noGrp="1" noChangeArrowheads="1"/>
          </p:cNvSpPr>
          <p:nvPr>
            <p:ph type="body" idx="1"/>
          </p:nvPr>
        </p:nvSpPr>
        <p:spPr bwMode="auto">
          <a:xfrm>
            <a:off x="1919288" y="692151"/>
            <a:ext cx="8229600" cy="110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hr-HR" altLang="en-US" sz="2000"/>
              <a:t>moderne fasade od stakla</a:t>
            </a:r>
            <a:endParaRPr lang="en-US" altLang="en-US" sz="2000"/>
          </a:p>
        </p:txBody>
      </p:sp>
      <p:pic>
        <p:nvPicPr>
          <p:cNvPr id="55299" name="Picture 4" descr="f1">
            <a:extLst>
              <a:ext uri="{FF2B5EF4-FFF2-40B4-BE49-F238E27FC236}">
                <a16:creationId xmlns:a16="http://schemas.microsoft.com/office/drawing/2014/main" id="{926233B3-4A68-F540-B338-51BDC4779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196976"/>
            <a:ext cx="23749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f2">
            <a:extLst>
              <a:ext uri="{FF2B5EF4-FFF2-40B4-BE49-F238E27FC236}">
                <a16:creationId xmlns:a16="http://schemas.microsoft.com/office/drawing/2014/main" id="{F685A2F1-FE2D-84C0-182D-0E3D5B3CF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7" r="3380"/>
          <a:stretch>
            <a:fillRect/>
          </a:stretch>
        </p:blipFill>
        <p:spPr bwMode="auto">
          <a:xfrm>
            <a:off x="4583113" y="2420939"/>
            <a:ext cx="252095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descr="f3">
            <a:extLst>
              <a:ext uri="{FF2B5EF4-FFF2-40B4-BE49-F238E27FC236}">
                <a16:creationId xmlns:a16="http://schemas.microsoft.com/office/drawing/2014/main" id="{E4C1C08F-93AB-DFC3-D92C-612182347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426" y="2060576"/>
            <a:ext cx="26447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7" descr="f4">
            <a:extLst>
              <a:ext uri="{FF2B5EF4-FFF2-40B4-BE49-F238E27FC236}">
                <a16:creationId xmlns:a16="http://schemas.microsoft.com/office/drawing/2014/main" id="{FC88D32B-ECDB-2924-6C0C-3427A9D96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4" y="3429000"/>
            <a:ext cx="21050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8">
            <a:extLst>
              <a:ext uri="{FF2B5EF4-FFF2-40B4-BE49-F238E27FC236}">
                <a16:creationId xmlns:a16="http://schemas.microsoft.com/office/drawing/2014/main" id="{6C2BD41A-10CD-8AE0-8958-FC98BAD96BFA}"/>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a:extLst>
              <a:ext uri="{FF2B5EF4-FFF2-40B4-BE49-F238E27FC236}">
                <a16:creationId xmlns:a16="http://schemas.microsoft.com/office/drawing/2014/main" id="{5B7ED5C3-0D57-B723-F481-5E2F146C709D}"/>
              </a:ext>
            </a:extLst>
          </p:cNvPr>
          <p:cNvSpPr>
            <a:spLocks noChangeArrowheads="1"/>
          </p:cNvSpPr>
          <p:nvPr/>
        </p:nvSpPr>
        <p:spPr bwMode="auto">
          <a:xfrm>
            <a:off x="2208214" y="836614"/>
            <a:ext cx="6264275" cy="32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NAJVAŽNIJI TIPOVI NEKOMPATIBILNOSTI</a:t>
            </a:r>
          </a:p>
          <a:p>
            <a:pPr fontAlgn="base">
              <a:spcBef>
                <a:spcPct val="0"/>
              </a:spcBef>
              <a:spcAft>
                <a:spcPct val="0"/>
              </a:spcAft>
            </a:pPr>
            <a:endParaRPr lang="hr-HR" altLang="en-US" sz="2200" b="1">
              <a:solidFill>
                <a:srgbClr val="000000"/>
              </a:solidFill>
            </a:endParaRPr>
          </a:p>
          <a:p>
            <a:pPr fontAlgn="base">
              <a:lnSpc>
                <a:spcPct val="125000"/>
              </a:lnSpc>
              <a:spcBef>
                <a:spcPct val="0"/>
              </a:spcBef>
              <a:spcAft>
                <a:spcPct val="0"/>
              </a:spcAft>
              <a:buFontTx/>
              <a:buAutoNum type="arabicPeriod"/>
            </a:pPr>
            <a:r>
              <a:rPr lang="hr-HR" altLang="en-US" sz="2200">
                <a:solidFill>
                  <a:srgbClr val="000000"/>
                </a:solidFill>
              </a:rPr>
              <a:t>GALVANSKI ČLANAK</a:t>
            </a:r>
          </a:p>
          <a:p>
            <a:pPr fontAlgn="base">
              <a:lnSpc>
                <a:spcPct val="125000"/>
              </a:lnSpc>
              <a:spcBef>
                <a:spcPct val="0"/>
              </a:spcBef>
              <a:spcAft>
                <a:spcPct val="0"/>
              </a:spcAft>
              <a:buFontTx/>
              <a:buAutoNum type="arabicPeriod"/>
            </a:pPr>
            <a:r>
              <a:rPr lang="hr-HR" altLang="en-US" sz="2200">
                <a:solidFill>
                  <a:srgbClr val="000000"/>
                </a:solidFill>
              </a:rPr>
              <a:t>KEMIJSKE REAKCIJE</a:t>
            </a:r>
          </a:p>
          <a:p>
            <a:pPr fontAlgn="base">
              <a:lnSpc>
                <a:spcPct val="125000"/>
              </a:lnSpc>
              <a:spcBef>
                <a:spcPct val="0"/>
              </a:spcBef>
              <a:spcAft>
                <a:spcPct val="0"/>
              </a:spcAft>
              <a:buFontTx/>
              <a:buAutoNum type="arabicPeriod"/>
            </a:pPr>
            <a:r>
              <a:rPr lang="hr-HR" altLang="en-US" sz="2200">
                <a:solidFill>
                  <a:srgbClr val="000000"/>
                </a:solidFill>
              </a:rPr>
              <a:t>MRLJE</a:t>
            </a:r>
          </a:p>
          <a:p>
            <a:pPr fontAlgn="base">
              <a:lnSpc>
                <a:spcPct val="125000"/>
              </a:lnSpc>
              <a:spcBef>
                <a:spcPct val="0"/>
              </a:spcBef>
              <a:spcAft>
                <a:spcPct val="0"/>
              </a:spcAft>
              <a:buFontTx/>
              <a:buAutoNum type="arabicPeriod"/>
            </a:pPr>
            <a:r>
              <a:rPr lang="hr-HR" altLang="en-US" sz="2200">
                <a:solidFill>
                  <a:srgbClr val="000000"/>
                </a:solidFill>
              </a:rPr>
              <a:t>GUBITAK ADHEZIJE</a:t>
            </a:r>
          </a:p>
          <a:p>
            <a:pPr fontAlgn="base">
              <a:lnSpc>
                <a:spcPct val="125000"/>
              </a:lnSpc>
              <a:spcBef>
                <a:spcPct val="0"/>
              </a:spcBef>
              <a:spcAft>
                <a:spcPct val="0"/>
              </a:spcAft>
              <a:buFontTx/>
              <a:buAutoNum type="arabicPeriod"/>
            </a:pPr>
            <a:r>
              <a:rPr lang="hr-HR" altLang="en-US" sz="2200">
                <a:solidFill>
                  <a:srgbClr val="000000"/>
                </a:solidFill>
              </a:rPr>
              <a:t>PREMAZI ZA NEPROZIRNOST</a:t>
            </a:r>
          </a:p>
          <a:p>
            <a:pPr fontAlgn="base">
              <a:spcBef>
                <a:spcPct val="0"/>
              </a:spcBef>
              <a:spcAft>
                <a:spcPct val="0"/>
              </a:spcAft>
              <a:buFontTx/>
              <a:buAutoNum type="arabicPeriod"/>
            </a:pPr>
            <a:endParaRPr lang="en-US" altLang="en-US" sz="2200">
              <a:solidFill>
                <a:srgbClr val="000000"/>
              </a:solidFill>
            </a:endParaRPr>
          </a:p>
        </p:txBody>
      </p:sp>
      <p:sp>
        <p:nvSpPr>
          <p:cNvPr id="156675" name="Rectangle 5">
            <a:extLst>
              <a:ext uri="{FF2B5EF4-FFF2-40B4-BE49-F238E27FC236}">
                <a16:creationId xmlns:a16="http://schemas.microsoft.com/office/drawing/2014/main" id="{4AD96B78-13FA-BA98-9606-4C468F56ACD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a:extLst>
              <a:ext uri="{FF2B5EF4-FFF2-40B4-BE49-F238E27FC236}">
                <a16:creationId xmlns:a16="http://schemas.microsoft.com/office/drawing/2014/main" id="{E586D4FF-2D67-1F19-26AA-D309137B7F46}"/>
              </a:ext>
            </a:extLst>
          </p:cNvPr>
          <p:cNvSpPr>
            <a:spLocks noChangeArrowheads="1"/>
          </p:cNvSpPr>
          <p:nvPr/>
        </p:nvSpPr>
        <p:spPr bwMode="auto">
          <a:xfrm>
            <a:off x="2063750" y="774700"/>
            <a:ext cx="803275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AutoNum type="arabicPeriod"/>
            </a:pPr>
            <a:r>
              <a:rPr lang="hr-HR" altLang="en-US" sz="2200" b="1">
                <a:solidFill>
                  <a:srgbClr val="000000"/>
                </a:solidFill>
              </a:rPr>
              <a:t>GALVANSKI ČLANAK</a:t>
            </a:r>
          </a:p>
          <a:p>
            <a:pPr fontAlgn="base">
              <a:lnSpc>
                <a:spcPct val="125000"/>
              </a:lnSpc>
              <a:spcBef>
                <a:spcPct val="0"/>
              </a:spcBef>
              <a:spcAft>
                <a:spcPct val="0"/>
              </a:spcAft>
              <a:buFontTx/>
              <a:buAutoNum type="arabicPeriod"/>
            </a:pPr>
            <a:endParaRPr lang="hr-HR" altLang="en-US" sz="2200" b="1">
              <a:solidFill>
                <a:srgbClr val="000000"/>
              </a:solidFill>
            </a:endParaRPr>
          </a:p>
          <a:p>
            <a:pPr fontAlgn="base">
              <a:lnSpc>
                <a:spcPct val="125000"/>
              </a:lnSpc>
              <a:spcBef>
                <a:spcPct val="0"/>
              </a:spcBef>
              <a:spcAft>
                <a:spcPct val="0"/>
              </a:spcAft>
              <a:buFontTx/>
              <a:buChar char="•"/>
            </a:pPr>
            <a:r>
              <a:rPr lang="hr-HR" altLang="en-US" sz="2400">
                <a:solidFill>
                  <a:srgbClr val="000000"/>
                </a:solidFill>
              </a:rPr>
              <a:t>prisutan uvijek kada su 2 različita metala u dodiru </a:t>
            </a:r>
          </a:p>
          <a:p>
            <a:pPr fontAlgn="base">
              <a:lnSpc>
                <a:spcPct val="125000"/>
              </a:lnSpc>
              <a:spcBef>
                <a:spcPct val="0"/>
              </a:spcBef>
              <a:spcAft>
                <a:spcPct val="0"/>
              </a:spcAft>
              <a:buFontTx/>
              <a:buChar char="•"/>
            </a:pPr>
            <a:r>
              <a:rPr lang="hr-HR" altLang="en-US" sz="2400">
                <a:solidFill>
                  <a:srgbClr val="000000"/>
                </a:solidFill>
              </a:rPr>
              <a:t>galvanski red  - lista metala od onih najneaktivnijih do</a:t>
            </a:r>
          </a:p>
          <a:p>
            <a:pPr fontAlgn="base">
              <a:lnSpc>
                <a:spcPct val="125000"/>
              </a:lnSpc>
              <a:spcBef>
                <a:spcPct val="0"/>
              </a:spcBef>
              <a:spcAft>
                <a:spcPct val="0"/>
              </a:spcAft>
            </a:pPr>
            <a:r>
              <a:rPr lang="hr-HR" altLang="en-US" sz="2400">
                <a:solidFill>
                  <a:srgbClr val="000000"/>
                </a:solidFill>
              </a:rPr>
              <a:t> vrlo aktivnih</a:t>
            </a:r>
          </a:p>
          <a:p>
            <a:pPr fontAlgn="base">
              <a:lnSpc>
                <a:spcPct val="125000"/>
              </a:lnSpc>
              <a:spcBef>
                <a:spcPct val="0"/>
              </a:spcBef>
              <a:spcAft>
                <a:spcPct val="0"/>
              </a:spcAft>
              <a:buFontTx/>
              <a:buChar char="•"/>
            </a:pPr>
            <a:r>
              <a:rPr lang="hr-HR" altLang="en-US" sz="2400">
                <a:solidFill>
                  <a:srgbClr val="000000"/>
                </a:solidFill>
              </a:rPr>
              <a:t>galvanski članak se sprječava odvajanjem neutralnim</a:t>
            </a:r>
          </a:p>
          <a:p>
            <a:pPr fontAlgn="base">
              <a:lnSpc>
                <a:spcPct val="125000"/>
              </a:lnSpc>
              <a:spcBef>
                <a:spcPct val="0"/>
              </a:spcBef>
              <a:spcAft>
                <a:spcPct val="0"/>
              </a:spcAft>
            </a:pPr>
            <a:r>
              <a:rPr lang="hr-HR" altLang="en-US" sz="2400">
                <a:solidFill>
                  <a:srgbClr val="000000"/>
                </a:solidFill>
              </a:rPr>
              <a:t>materijalom</a:t>
            </a:r>
          </a:p>
        </p:txBody>
      </p:sp>
      <p:sp>
        <p:nvSpPr>
          <p:cNvPr id="157699" name="Rectangle 6">
            <a:extLst>
              <a:ext uri="{FF2B5EF4-FFF2-40B4-BE49-F238E27FC236}">
                <a16:creationId xmlns:a16="http://schemas.microsoft.com/office/drawing/2014/main" id="{99E091D5-DED5-E256-BC49-56EEBA643F1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4" descr="scan0046">
            <a:extLst>
              <a:ext uri="{FF2B5EF4-FFF2-40B4-BE49-F238E27FC236}">
                <a16:creationId xmlns:a16="http://schemas.microsoft.com/office/drawing/2014/main" id="{516C8853-6249-BA4D-0E2F-4CD1EB79BB21}"/>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t="3860" b="7295"/>
          <a:stretch>
            <a:fillRect/>
          </a:stretch>
        </p:blipFill>
        <p:spPr bwMode="auto">
          <a:xfrm>
            <a:off x="1847851" y="-15875"/>
            <a:ext cx="6551613" cy="579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Rectangle 5">
            <a:extLst>
              <a:ext uri="{FF2B5EF4-FFF2-40B4-BE49-F238E27FC236}">
                <a16:creationId xmlns:a16="http://schemas.microsoft.com/office/drawing/2014/main" id="{271C716B-F4E6-95D7-7AE9-6E5995DCDA63}"/>
              </a:ext>
            </a:extLst>
          </p:cNvPr>
          <p:cNvSpPr>
            <a:spLocks noChangeArrowheads="1"/>
          </p:cNvSpPr>
          <p:nvPr/>
        </p:nvSpPr>
        <p:spPr bwMode="auto">
          <a:xfrm>
            <a:off x="1992314" y="5859464"/>
            <a:ext cx="630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Tablica galvanskih članaka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4">
            <a:extLst>
              <a:ext uri="{FF2B5EF4-FFF2-40B4-BE49-F238E27FC236}">
                <a16:creationId xmlns:a16="http://schemas.microsoft.com/office/drawing/2014/main" id="{04F3111B-3087-43DE-1E38-74766FFA081B}"/>
              </a:ext>
            </a:extLst>
          </p:cNvPr>
          <p:cNvSpPr>
            <a:spLocks noChangeArrowheads="1"/>
          </p:cNvSpPr>
          <p:nvPr/>
        </p:nvSpPr>
        <p:spPr bwMode="auto">
          <a:xfrm>
            <a:off x="2063751" y="836613"/>
            <a:ext cx="344357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2. KEMIJSKE REAKCIJE</a:t>
            </a:r>
          </a:p>
          <a:p>
            <a:pPr fontAlgn="base">
              <a:spcBef>
                <a:spcPct val="0"/>
              </a:spcBef>
              <a:spcAft>
                <a:spcPct val="0"/>
              </a:spcAft>
            </a:pPr>
            <a:endParaRPr lang="hr-HR" altLang="en-US" sz="2200" b="1">
              <a:solidFill>
                <a:srgbClr val="000000"/>
              </a:solidFill>
            </a:endParaRPr>
          </a:p>
          <a:p>
            <a:pPr fontAlgn="base">
              <a:spcBef>
                <a:spcPct val="0"/>
              </a:spcBef>
              <a:spcAft>
                <a:spcPct val="0"/>
              </a:spcAft>
            </a:pPr>
            <a:endParaRPr lang="en-US" altLang="en-US" sz="2200" b="1">
              <a:solidFill>
                <a:srgbClr val="000000"/>
              </a:solidFill>
            </a:endParaRPr>
          </a:p>
        </p:txBody>
      </p:sp>
      <p:sp>
        <p:nvSpPr>
          <p:cNvPr id="159747" name="Rectangle 5">
            <a:extLst>
              <a:ext uri="{FF2B5EF4-FFF2-40B4-BE49-F238E27FC236}">
                <a16:creationId xmlns:a16="http://schemas.microsoft.com/office/drawing/2014/main" id="{B03CD079-F293-49FB-E6C9-C6F8AD969526}"/>
              </a:ext>
            </a:extLst>
          </p:cNvPr>
          <p:cNvSpPr>
            <a:spLocks noChangeArrowheads="1"/>
          </p:cNvSpPr>
          <p:nvPr/>
        </p:nvSpPr>
        <p:spPr bwMode="auto">
          <a:xfrm>
            <a:off x="1992313" y="1844675"/>
            <a:ext cx="7848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do kemijskih reakcija dolazi kada konstrukcijski materijal dođe u kontakt s kemijski aktivnim materijalom</a:t>
            </a:r>
          </a:p>
          <a:p>
            <a:pPr fontAlgn="base">
              <a:lnSpc>
                <a:spcPct val="125000"/>
              </a:lnSpc>
              <a:spcBef>
                <a:spcPct val="0"/>
              </a:spcBef>
              <a:spcAft>
                <a:spcPct val="0"/>
              </a:spcAft>
              <a:buFontTx/>
              <a:buChar char="•"/>
            </a:pPr>
            <a:r>
              <a:rPr lang="hr-HR" altLang="en-US" sz="2200">
                <a:solidFill>
                  <a:srgbClr val="000000"/>
                </a:solidFill>
              </a:rPr>
              <a:t> brže kada je prisutna vlaga i povećana temperatura</a:t>
            </a:r>
          </a:p>
          <a:p>
            <a:pPr fontAlgn="base">
              <a:lnSpc>
                <a:spcPct val="125000"/>
              </a:lnSpc>
              <a:spcBef>
                <a:spcPct val="0"/>
              </a:spcBef>
              <a:spcAft>
                <a:spcPct val="0"/>
              </a:spcAft>
            </a:pPr>
            <a:r>
              <a:rPr lang="hr-HR" altLang="en-US" sz="2200">
                <a:solidFill>
                  <a:srgbClr val="000000"/>
                </a:solidFill>
              </a:rPr>
              <a:t>primjeri: aluminij u kontaktu s betonom korodira</a:t>
            </a:r>
          </a:p>
          <a:p>
            <a:pPr fontAlgn="base">
              <a:spcBef>
                <a:spcPct val="0"/>
              </a:spcBef>
              <a:spcAft>
                <a:spcPct val="0"/>
              </a:spcAft>
            </a:pPr>
            <a:endParaRPr lang="hr-HR" altLang="en-US" sz="2200">
              <a:solidFill>
                <a:srgbClr val="000000"/>
              </a:solidFill>
            </a:endParaRPr>
          </a:p>
          <a:p>
            <a:pPr fontAlgn="base">
              <a:spcBef>
                <a:spcPct val="0"/>
              </a:spcBef>
              <a:spcAft>
                <a:spcPct val="0"/>
              </a:spcAft>
            </a:pPr>
            <a:endParaRPr lang="en-US" altLang="en-US" sz="2200">
              <a:solidFill>
                <a:srgbClr val="000000"/>
              </a:solidFill>
            </a:endParaRPr>
          </a:p>
        </p:txBody>
      </p:sp>
      <p:sp>
        <p:nvSpPr>
          <p:cNvPr id="159748" name="Rectangle 8">
            <a:extLst>
              <a:ext uri="{FF2B5EF4-FFF2-40B4-BE49-F238E27FC236}">
                <a16:creationId xmlns:a16="http://schemas.microsoft.com/office/drawing/2014/main" id="{1A1A57D9-0787-C360-5CAB-1D6545FA17CF}"/>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a:extLst>
              <a:ext uri="{FF2B5EF4-FFF2-40B4-BE49-F238E27FC236}">
                <a16:creationId xmlns:a16="http://schemas.microsoft.com/office/drawing/2014/main" id="{3023961F-5395-8051-02FC-23579707C68E}"/>
              </a:ext>
            </a:extLst>
          </p:cNvPr>
          <p:cNvSpPr>
            <a:spLocks noChangeArrowheads="1"/>
          </p:cNvSpPr>
          <p:nvPr/>
        </p:nvSpPr>
        <p:spPr bwMode="auto">
          <a:xfrm>
            <a:off x="1774825" y="549275"/>
            <a:ext cx="23447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Primjer iz prakse:</a:t>
            </a:r>
            <a:endParaRPr lang="en-US" altLang="en-US" sz="2200">
              <a:solidFill>
                <a:srgbClr val="000000"/>
              </a:solidFill>
            </a:endParaRPr>
          </a:p>
        </p:txBody>
      </p:sp>
      <p:pic>
        <p:nvPicPr>
          <p:cNvPr id="160771" name="Picture 5" descr="scan0047">
            <a:extLst>
              <a:ext uri="{FF2B5EF4-FFF2-40B4-BE49-F238E27FC236}">
                <a16:creationId xmlns:a16="http://schemas.microsoft.com/office/drawing/2014/main" id="{DD80BC82-F5BA-03D1-A0D6-F5CD8E826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981075"/>
            <a:ext cx="575945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6">
            <a:extLst>
              <a:ext uri="{FF2B5EF4-FFF2-40B4-BE49-F238E27FC236}">
                <a16:creationId xmlns:a16="http://schemas.microsoft.com/office/drawing/2014/main" id="{0EC2D01B-F225-7E05-10DD-05AE6F252905}"/>
              </a:ext>
            </a:extLst>
          </p:cNvPr>
          <p:cNvSpPr>
            <a:spLocks noChangeArrowheads="1"/>
          </p:cNvSpPr>
          <p:nvPr/>
        </p:nvSpPr>
        <p:spPr bwMode="auto">
          <a:xfrm>
            <a:off x="7427914" y="2997201"/>
            <a:ext cx="3240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Burroughs Wellcome Headquaters, North Carolina, SAD</a:t>
            </a:r>
          </a:p>
        </p:txBody>
      </p:sp>
      <p:sp>
        <p:nvSpPr>
          <p:cNvPr id="160773" name="Rectangle 7">
            <a:extLst>
              <a:ext uri="{FF2B5EF4-FFF2-40B4-BE49-F238E27FC236}">
                <a16:creationId xmlns:a16="http://schemas.microsoft.com/office/drawing/2014/main" id="{4E6BC06C-A635-DB5A-90C2-498878F89B34}"/>
              </a:ext>
            </a:extLst>
          </p:cNvPr>
          <p:cNvSpPr>
            <a:spLocks noChangeArrowheads="1"/>
          </p:cNvSpPr>
          <p:nvPr/>
        </p:nvSpPr>
        <p:spPr bwMode="auto">
          <a:xfrm>
            <a:off x="1703388" y="4437064"/>
            <a:ext cx="8424862"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dobiven niz nagrada za dizajn</a:t>
            </a:r>
          </a:p>
          <a:p>
            <a:pPr fontAlgn="base">
              <a:lnSpc>
                <a:spcPct val="125000"/>
              </a:lnSpc>
              <a:spcBef>
                <a:spcPct val="0"/>
              </a:spcBef>
              <a:spcAft>
                <a:spcPct val="0"/>
              </a:spcAft>
              <a:buFontTx/>
              <a:buChar char="•"/>
            </a:pPr>
            <a:r>
              <a:rPr lang="hr-HR" altLang="en-US" sz="2200">
                <a:solidFill>
                  <a:srgbClr val="000000"/>
                </a:solidFill>
              </a:rPr>
              <a:t> detalj staklenih prozora prošao “</a:t>
            </a:r>
            <a:r>
              <a:rPr lang="en-US" altLang="en-US" sz="2200">
                <a:solidFill>
                  <a:srgbClr val="000000"/>
                </a:solidFill>
              </a:rPr>
              <a:t>compatibility check</a:t>
            </a:r>
            <a:r>
              <a:rPr lang="hr-HR" altLang="en-US" sz="2200">
                <a:solidFill>
                  <a:srgbClr val="000000"/>
                </a:solidFill>
              </a:rPr>
              <a:t>”</a:t>
            </a:r>
          </a:p>
          <a:p>
            <a:pPr fontAlgn="base">
              <a:lnSpc>
                <a:spcPct val="125000"/>
              </a:lnSpc>
              <a:spcBef>
                <a:spcPct val="0"/>
              </a:spcBef>
              <a:spcAft>
                <a:spcPct val="0"/>
              </a:spcAft>
              <a:buFontTx/>
              <a:buChar char="•"/>
            </a:pPr>
            <a:r>
              <a:rPr lang="hr-HR" altLang="en-US" sz="2200">
                <a:solidFill>
                  <a:srgbClr val="000000"/>
                </a:solidFill>
              </a:rPr>
              <a:t> nedugo nakon otvorenja nastali problemi sa kompatibilnosti</a:t>
            </a:r>
          </a:p>
        </p:txBody>
      </p:sp>
      <p:sp>
        <p:nvSpPr>
          <p:cNvPr id="160774" name="Rectangle 8">
            <a:extLst>
              <a:ext uri="{FF2B5EF4-FFF2-40B4-BE49-F238E27FC236}">
                <a16:creationId xmlns:a16="http://schemas.microsoft.com/office/drawing/2014/main" id="{A6162FF9-AC91-D104-30FE-7A2000F7B012}"/>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4">
            <a:extLst>
              <a:ext uri="{FF2B5EF4-FFF2-40B4-BE49-F238E27FC236}">
                <a16:creationId xmlns:a16="http://schemas.microsoft.com/office/drawing/2014/main" id="{2C365E98-64D2-0A0B-30FD-FDB565BD563E}"/>
              </a:ext>
            </a:extLst>
          </p:cNvPr>
          <p:cNvSpPr>
            <a:spLocks noChangeArrowheads="1"/>
          </p:cNvSpPr>
          <p:nvPr/>
        </p:nvSpPr>
        <p:spPr bwMode="auto">
          <a:xfrm>
            <a:off x="1919288" y="981076"/>
            <a:ext cx="82089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200">
                <a:solidFill>
                  <a:srgbClr val="000000"/>
                </a:solidFill>
              </a:rPr>
              <a:t> Stakleni element je izoliran sa slojem cinka od cementnog morta</a:t>
            </a:r>
          </a:p>
          <a:p>
            <a:pPr fontAlgn="base">
              <a:spcBef>
                <a:spcPct val="0"/>
              </a:spcBef>
              <a:spcAft>
                <a:spcPct val="0"/>
              </a:spcAft>
              <a:buFontTx/>
              <a:buChar char="•"/>
            </a:pPr>
            <a:r>
              <a:rPr lang="hr-HR" altLang="en-US" sz="2200">
                <a:solidFill>
                  <a:srgbClr val="000000"/>
                </a:solidFill>
              </a:rPr>
              <a:t> Cementni mort je sadržavao magnezij-oksi-klorid (vrlo popularan dodatak)</a:t>
            </a:r>
          </a:p>
          <a:p>
            <a:pPr fontAlgn="base">
              <a:spcBef>
                <a:spcPct val="0"/>
              </a:spcBef>
              <a:spcAft>
                <a:spcPct val="0"/>
              </a:spcAft>
              <a:buFontTx/>
              <a:buChar char="•"/>
            </a:pPr>
            <a:r>
              <a:rPr lang="hr-HR" altLang="en-US" sz="2200">
                <a:solidFill>
                  <a:srgbClr val="000000"/>
                </a:solidFill>
              </a:rPr>
              <a:t> Uslijed kiše koja je ispirala cementi mort, oksi-klorid je s vodom tvorio hidrokloričnu kiselinu</a:t>
            </a:r>
          </a:p>
          <a:p>
            <a:pPr fontAlgn="base">
              <a:spcBef>
                <a:spcPct val="0"/>
              </a:spcBef>
              <a:spcAft>
                <a:spcPct val="0"/>
              </a:spcAft>
              <a:buFontTx/>
              <a:buChar char="•"/>
            </a:pPr>
            <a:r>
              <a:rPr lang="hr-HR" altLang="en-US" sz="2200">
                <a:solidFill>
                  <a:srgbClr val="000000"/>
                </a:solidFill>
              </a:rPr>
              <a:t> Hidroklorična kiselina je izazvala jaku galvansku reakciju i koroziju cinka</a:t>
            </a:r>
          </a:p>
          <a:p>
            <a:pPr fontAlgn="base">
              <a:spcBef>
                <a:spcPct val="0"/>
              </a:spcBef>
              <a:spcAft>
                <a:spcPct val="0"/>
              </a:spcAft>
              <a:buFontTx/>
              <a:buChar char="•"/>
            </a:pPr>
            <a:r>
              <a:rPr lang="hr-HR" altLang="en-US" sz="2200">
                <a:solidFill>
                  <a:srgbClr val="000000"/>
                </a:solidFill>
              </a:rPr>
              <a:t> cijeli sustav obruba staklenih elemenata je zamijenjen </a:t>
            </a:r>
            <a:endParaRPr lang="en-US" altLang="en-US" sz="2200">
              <a:solidFill>
                <a:srgbClr val="000000"/>
              </a:solidFill>
            </a:endParaRPr>
          </a:p>
        </p:txBody>
      </p:sp>
      <p:sp>
        <p:nvSpPr>
          <p:cNvPr id="161795" name="Rectangle 5">
            <a:extLst>
              <a:ext uri="{FF2B5EF4-FFF2-40B4-BE49-F238E27FC236}">
                <a16:creationId xmlns:a16="http://schemas.microsoft.com/office/drawing/2014/main" id="{1E8CF7A6-E47D-6812-E5E4-170F523E3E12}"/>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scan0048">
            <a:extLst>
              <a:ext uri="{FF2B5EF4-FFF2-40B4-BE49-F238E27FC236}">
                <a16:creationId xmlns:a16="http://schemas.microsoft.com/office/drawing/2014/main" id="{CCBB6F4D-11CB-BDBF-D2C6-B23FBEDCB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77"/>
          <a:stretch>
            <a:fillRect/>
          </a:stretch>
        </p:blipFill>
        <p:spPr bwMode="auto">
          <a:xfrm>
            <a:off x="1774826" y="549275"/>
            <a:ext cx="5688013"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Rectangle 5">
            <a:extLst>
              <a:ext uri="{FF2B5EF4-FFF2-40B4-BE49-F238E27FC236}">
                <a16:creationId xmlns:a16="http://schemas.microsoft.com/office/drawing/2014/main" id="{FD24FC85-229A-34C8-ADDD-31A5736D2DAC}"/>
              </a:ext>
            </a:extLst>
          </p:cNvPr>
          <p:cNvSpPr>
            <a:spLocks noChangeArrowheads="1"/>
          </p:cNvSpPr>
          <p:nvPr/>
        </p:nvSpPr>
        <p:spPr bwMode="auto">
          <a:xfrm>
            <a:off x="1847851" y="4868864"/>
            <a:ext cx="5688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Korozija cinčanog obruba, Burroughs Wellcome Headquaters, North Carolina, SAD</a:t>
            </a:r>
          </a:p>
        </p:txBody>
      </p:sp>
      <p:sp>
        <p:nvSpPr>
          <p:cNvPr id="162820" name="Rectangle 6">
            <a:extLst>
              <a:ext uri="{FF2B5EF4-FFF2-40B4-BE49-F238E27FC236}">
                <a16:creationId xmlns:a16="http://schemas.microsoft.com/office/drawing/2014/main" id="{E5A38AAE-BB3A-0783-5CD1-41AE30FF047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a:extLst>
              <a:ext uri="{FF2B5EF4-FFF2-40B4-BE49-F238E27FC236}">
                <a16:creationId xmlns:a16="http://schemas.microsoft.com/office/drawing/2014/main" id="{44D48E73-5E1E-E32B-586B-C040779EEF11}"/>
              </a:ext>
            </a:extLst>
          </p:cNvPr>
          <p:cNvSpPr>
            <a:spLocks noChangeArrowheads="1"/>
          </p:cNvSpPr>
          <p:nvPr/>
        </p:nvSpPr>
        <p:spPr bwMode="auto">
          <a:xfrm>
            <a:off x="2063750" y="846138"/>
            <a:ext cx="1455848" cy="47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200" b="1">
                <a:solidFill>
                  <a:srgbClr val="000000"/>
                </a:solidFill>
              </a:rPr>
              <a:t>3. MRLJE</a:t>
            </a:r>
          </a:p>
        </p:txBody>
      </p:sp>
      <p:sp>
        <p:nvSpPr>
          <p:cNvPr id="163843" name="Rectangle 5">
            <a:extLst>
              <a:ext uri="{FF2B5EF4-FFF2-40B4-BE49-F238E27FC236}">
                <a16:creationId xmlns:a16="http://schemas.microsoft.com/office/drawing/2014/main" id="{A52F592E-5EB3-7CA0-568A-5C53AE72FD5E}"/>
              </a:ext>
            </a:extLst>
          </p:cNvPr>
          <p:cNvSpPr>
            <a:spLocks noChangeArrowheads="1"/>
          </p:cNvSpPr>
          <p:nvPr/>
        </p:nvSpPr>
        <p:spPr bwMode="auto">
          <a:xfrm>
            <a:off x="1919288" y="1628776"/>
            <a:ext cx="8208962"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sredstva za brtvljenje (na organskoj bazi) mogu curiti</a:t>
            </a:r>
          </a:p>
          <a:p>
            <a:pPr fontAlgn="base">
              <a:lnSpc>
                <a:spcPct val="125000"/>
              </a:lnSpc>
              <a:spcBef>
                <a:spcPct val="0"/>
              </a:spcBef>
              <a:spcAft>
                <a:spcPct val="0"/>
              </a:spcAft>
              <a:buFontTx/>
              <a:buChar char="•"/>
            </a:pPr>
            <a:r>
              <a:rPr lang="hr-HR" altLang="en-US" sz="2200">
                <a:solidFill>
                  <a:srgbClr val="000000"/>
                </a:solidFill>
              </a:rPr>
              <a:t>  različita otapala kojima se čisti staklo mogu izazvati probleme</a:t>
            </a:r>
          </a:p>
          <a:p>
            <a:pPr fontAlgn="base">
              <a:lnSpc>
                <a:spcPct val="125000"/>
              </a:lnSpc>
              <a:spcBef>
                <a:spcPct val="0"/>
              </a:spcBef>
              <a:spcAft>
                <a:spcPct val="0"/>
              </a:spcAft>
              <a:buFontTx/>
              <a:buChar char="•"/>
            </a:pPr>
            <a:r>
              <a:rPr lang="hr-HR" altLang="en-US" sz="2200">
                <a:solidFill>
                  <a:srgbClr val="000000"/>
                </a:solidFill>
              </a:rPr>
              <a:t> ova sredstva neće izazvati mrlje na staklu ako su kratko u kontaktu</a:t>
            </a:r>
          </a:p>
          <a:p>
            <a:pPr fontAlgn="base">
              <a:lnSpc>
                <a:spcPct val="125000"/>
              </a:lnSpc>
              <a:spcBef>
                <a:spcPct val="0"/>
              </a:spcBef>
              <a:spcAft>
                <a:spcPct val="0"/>
              </a:spcAft>
              <a:buFontTx/>
              <a:buChar char="•"/>
            </a:pPr>
            <a:r>
              <a:rPr lang="hr-HR" altLang="en-US" sz="2200">
                <a:solidFill>
                  <a:srgbClr val="000000"/>
                </a:solidFill>
              </a:rPr>
              <a:t> čišćenje stakla nakon ugradnje je vrlo važno za trajnost</a:t>
            </a:r>
            <a:endParaRPr lang="en-US" altLang="en-US" sz="2200">
              <a:solidFill>
                <a:srgbClr val="000000"/>
              </a:solidFill>
            </a:endParaRPr>
          </a:p>
        </p:txBody>
      </p:sp>
      <p:sp>
        <p:nvSpPr>
          <p:cNvPr id="163844" name="Rectangle 6">
            <a:extLst>
              <a:ext uri="{FF2B5EF4-FFF2-40B4-BE49-F238E27FC236}">
                <a16:creationId xmlns:a16="http://schemas.microsoft.com/office/drawing/2014/main" id="{EB8521D3-C8A9-EEB3-7614-4A21980B8FFB}"/>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4">
            <a:extLst>
              <a:ext uri="{FF2B5EF4-FFF2-40B4-BE49-F238E27FC236}">
                <a16:creationId xmlns:a16="http://schemas.microsoft.com/office/drawing/2014/main" id="{FB0B1B4C-1B26-B820-15FF-EDE2393662C2}"/>
              </a:ext>
            </a:extLst>
          </p:cNvPr>
          <p:cNvSpPr>
            <a:spLocks noChangeArrowheads="1"/>
          </p:cNvSpPr>
          <p:nvPr/>
        </p:nvSpPr>
        <p:spPr bwMode="auto">
          <a:xfrm>
            <a:off x="2063750" y="774700"/>
            <a:ext cx="3226204" cy="47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200" b="1">
                <a:solidFill>
                  <a:srgbClr val="000000"/>
                </a:solidFill>
              </a:rPr>
              <a:t>4. GUBITAK ADHEZIJE</a:t>
            </a:r>
          </a:p>
        </p:txBody>
      </p:sp>
      <p:sp>
        <p:nvSpPr>
          <p:cNvPr id="164867" name="Rectangle 5">
            <a:extLst>
              <a:ext uri="{FF2B5EF4-FFF2-40B4-BE49-F238E27FC236}">
                <a16:creationId xmlns:a16="http://schemas.microsoft.com/office/drawing/2014/main" id="{6E969C1A-371A-4078-C5C5-0922FA263560}"/>
              </a:ext>
            </a:extLst>
          </p:cNvPr>
          <p:cNvSpPr>
            <a:spLocks noChangeArrowheads="1"/>
          </p:cNvSpPr>
          <p:nvPr/>
        </p:nvSpPr>
        <p:spPr bwMode="auto">
          <a:xfrm>
            <a:off x="1919288" y="1268414"/>
            <a:ext cx="8208962"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gubitak adhezije može dovesti do otpadanja staklenih elemenata s građevine</a:t>
            </a:r>
          </a:p>
          <a:p>
            <a:pPr fontAlgn="base">
              <a:lnSpc>
                <a:spcPct val="125000"/>
              </a:lnSpc>
              <a:spcBef>
                <a:spcPct val="0"/>
              </a:spcBef>
              <a:spcAft>
                <a:spcPct val="0"/>
              </a:spcAft>
              <a:buFontTx/>
              <a:buChar char="•"/>
            </a:pPr>
            <a:r>
              <a:rPr lang="hr-HR" altLang="en-US" sz="2200">
                <a:solidFill>
                  <a:srgbClr val="000000"/>
                </a:solidFill>
              </a:rPr>
              <a:t> u prošlosti su zbog loših silikona postojali veliki problemi s gubitkom adhezije </a:t>
            </a:r>
          </a:p>
          <a:p>
            <a:pPr fontAlgn="base">
              <a:lnSpc>
                <a:spcPct val="125000"/>
              </a:lnSpc>
              <a:spcBef>
                <a:spcPct val="0"/>
              </a:spcBef>
              <a:spcAft>
                <a:spcPct val="0"/>
              </a:spcAft>
              <a:buFontTx/>
              <a:buChar char="•"/>
            </a:pPr>
            <a:r>
              <a:rPr lang="hr-HR" altLang="en-US" sz="2200">
                <a:solidFill>
                  <a:srgbClr val="000000"/>
                </a:solidFill>
              </a:rPr>
              <a:t> otkazivanja su se događala kod “acetoxy” silikona u dodiru s organskim spojevima</a:t>
            </a:r>
            <a:endParaRPr lang="en-US" altLang="en-US" sz="2200">
              <a:solidFill>
                <a:srgbClr val="000000"/>
              </a:solidFill>
            </a:endParaRPr>
          </a:p>
        </p:txBody>
      </p:sp>
      <p:sp>
        <p:nvSpPr>
          <p:cNvPr id="164868" name="Rectangle 6">
            <a:extLst>
              <a:ext uri="{FF2B5EF4-FFF2-40B4-BE49-F238E27FC236}">
                <a16:creationId xmlns:a16="http://schemas.microsoft.com/office/drawing/2014/main" id="{08D76C6C-ECCA-031C-2295-8FA7D60C244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4" descr="scan0067">
            <a:extLst>
              <a:ext uri="{FF2B5EF4-FFF2-40B4-BE49-F238E27FC236}">
                <a16:creationId xmlns:a16="http://schemas.microsoft.com/office/drawing/2014/main" id="{5A305E86-9F69-7FD5-8995-F2072F563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63" r="1251"/>
          <a:stretch>
            <a:fillRect/>
          </a:stretch>
        </p:blipFill>
        <p:spPr bwMode="auto">
          <a:xfrm>
            <a:off x="1703389" y="620714"/>
            <a:ext cx="5761037"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5">
            <a:extLst>
              <a:ext uri="{FF2B5EF4-FFF2-40B4-BE49-F238E27FC236}">
                <a16:creationId xmlns:a16="http://schemas.microsoft.com/office/drawing/2014/main" id="{39AD39D0-2EC5-D9FA-F56D-2A67A1F60F35}"/>
              </a:ext>
            </a:extLst>
          </p:cNvPr>
          <p:cNvSpPr>
            <a:spLocks noChangeArrowheads="1"/>
          </p:cNvSpPr>
          <p:nvPr/>
        </p:nvSpPr>
        <p:spPr bwMode="auto">
          <a:xfrm>
            <a:off x="1847851" y="4868864"/>
            <a:ext cx="5688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Gubitak adhezije (testiranje) – srebrna boja označava područja gdje je izgubljena adhezija</a:t>
            </a:r>
          </a:p>
        </p:txBody>
      </p:sp>
      <p:sp>
        <p:nvSpPr>
          <p:cNvPr id="165892" name="Rectangle 6">
            <a:extLst>
              <a:ext uri="{FF2B5EF4-FFF2-40B4-BE49-F238E27FC236}">
                <a16:creationId xmlns:a16="http://schemas.microsoft.com/office/drawing/2014/main" id="{B7B18BB5-9CB0-9019-A504-FED8C6C7F929}"/>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str84b">
            <a:extLst>
              <a:ext uri="{FF2B5EF4-FFF2-40B4-BE49-F238E27FC236}">
                <a16:creationId xmlns:a16="http://schemas.microsoft.com/office/drawing/2014/main" id="{B1DEE143-92F5-202A-1528-349C57E35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100" y="981076"/>
            <a:ext cx="3987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descr="str84c">
            <a:extLst>
              <a:ext uri="{FF2B5EF4-FFF2-40B4-BE49-F238E27FC236}">
                <a16:creationId xmlns:a16="http://schemas.microsoft.com/office/drawing/2014/main" id="{4675CFF8-2303-2942-09C8-18C0F2AA1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981076"/>
            <a:ext cx="324008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7">
            <a:extLst>
              <a:ext uri="{FF2B5EF4-FFF2-40B4-BE49-F238E27FC236}">
                <a16:creationId xmlns:a16="http://schemas.microsoft.com/office/drawing/2014/main" id="{4FED3BF3-6C16-B407-F354-514E9B80EF13}"/>
              </a:ext>
            </a:extLst>
          </p:cNvPr>
          <p:cNvSpPr>
            <a:spLocks noChangeArrowheads="1"/>
          </p:cNvSpPr>
          <p:nvPr/>
        </p:nvSpPr>
        <p:spPr bwMode="auto">
          <a:xfrm>
            <a:off x="1703389" y="549276"/>
            <a:ext cx="7058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buFontTx/>
              <a:buChar char="•"/>
            </a:pPr>
            <a:r>
              <a:rPr lang="hr-HR" altLang="en-US">
                <a:solidFill>
                  <a:srgbClr val="000000"/>
                </a:solidFill>
              </a:rPr>
              <a:t> krajem  20.st. staklo se počinje koristiti kao </a:t>
            </a:r>
            <a:r>
              <a:rPr lang="hr-HR" altLang="en-US" i="1">
                <a:solidFill>
                  <a:srgbClr val="000000"/>
                </a:solidFill>
              </a:rPr>
              <a:t>konstruktivan materijal</a:t>
            </a:r>
            <a:r>
              <a:rPr lang="hr-HR" altLang="en-US">
                <a:solidFill>
                  <a:srgbClr val="000000"/>
                </a:solidFill>
              </a:rPr>
              <a:t> </a:t>
            </a:r>
          </a:p>
        </p:txBody>
      </p:sp>
      <p:sp>
        <p:nvSpPr>
          <p:cNvPr id="56325" name="Rectangle 8">
            <a:extLst>
              <a:ext uri="{FF2B5EF4-FFF2-40B4-BE49-F238E27FC236}">
                <a16:creationId xmlns:a16="http://schemas.microsoft.com/office/drawing/2014/main" id="{E1D9A2B7-921D-FAAE-5BAB-CDBD919177BB}"/>
              </a:ext>
            </a:extLst>
          </p:cNvPr>
          <p:cNvSpPr>
            <a:spLocks noChangeArrowheads="1"/>
          </p:cNvSpPr>
          <p:nvPr/>
        </p:nvSpPr>
        <p:spPr bwMode="auto">
          <a:xfrm>
            <a:off x="1774825" y="5876926"/>
            <a:ext cx="358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i="1">
                <a:solidFill>
                  <a:srgbClr val="000000"/>
                </a:solidFill>
              </a:rPr>
              <a:t>Stakleni krov DZ Bank, Njemačka</a:t>
            </a:r>
          </a:p>
        </p:txBody>
      </p:sp>
      <p:sp>
        <p:nvSpPr>
          <p:cNvPr id="56326" name="Text Box 10">
            <a:extLst>
              <a:ext uri="{FF2B5EF4-FFF2-40B4-BE49-F238E27FC236}">
                <a16:creationId xmlns:a16="http://schemas.microsoft.com/office/drawing/2014/main" id="{A9895503-9482-3666-1F39-2FF597C49D44}"/>
              </a:ext>
            </a:extLst>
          </p:cNvPr>
          <p:cNvSpPr txBox="1">
            <a:spLocks noChangeArrowheads="1"/>
          </p:cNvSpPr>
          <p:nvPr/>
        </p:nvSpPr>
        <p:spPr bwMode="auto">
          <a:xfrm>
            <a:off x="5591175" y="582930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Stakleni krov Hamburškog Povijesnog muzeja</a:t>
            </a:r>
            <a:endParaRPr lang="en-US" altLang="en-US" i="1">
              <a:solidFill>
                <a:srgbClr val="0000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a:extLst>
              <a:ext uri="{FF2B5EF4-FFF2-40B4-BE49-F238E27FC236}">
                <a16:creationId xmlns:a16="http://schemas.microsoft.com/office/drawing/2014/main" id="{96A5EC3E-18C4-1A19-95BB-1A2B71EA9F39}"/>
              </a:ext>
            </a:extLst>
          </p:cNvPr>
          <p:cNvSpPr>
            <a:spLocks noChangeArrowheads="1"/>
          </p:cNvSpPr>
          <p:nvPr/>
        </p:nvSpPr>
        <p:spPr bwMode="auto">
          <a:xfrm>
            <a:off x="2063751" y="858839"/>
            <a:ext cx="45005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5. PREMAZI ZA NEPROZIRNOST</a:t>
            </a:r>
            <a:endParaRPr lang="en-US" altLang="en-US" sz="2200" b="1">
              <a:solidFill>
                <a:srgbClr val="000000"/>
              </a:solidFill>
            </a:endParaRPr>
          </a:p>
        </p:txBody>
      </p:sp>
      <p:sp>
        <p:nvSpPr>
          <p:cNvPr id="166915" name="Rectangle 5">
            <a:extLst>
              <a:ext uri="{FF2B5EF4-FFF2-40B4-BE49-F238E27FC236}">
                <a16:creationId xmlns:a16="http://schemas.microsoft.com/office/drawing/2014/main" id="{569202F9-FC8D-1856-1034-AE404F6DE97D}"/>
              </a:ext>
            </a:extLst>
          </p:cNvPr>
          <p:cNvSpPr>
            <a:spLocks noChangeArrowheads="1"/>
          </p:cNvSpPr>
          <p:nvPr/>
        </p:nvSpPr>
        <p:spPr bwMode="auto">
          <a:xfrm>
            <a:off x="2063750" y="1700214"/>
            <a:ext cx="76327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Char char="•"/>
            </a:pPr>
            <a:r>
              <a:rPr lang="hr-HR" altLang="en-US" sz="2200">
                <a:solidFill>
                  <a:srgbClr val="000000"/>
                </a:solidFill>
              </a:rPr>
              <a:t> mutan i neproziran izgled stakla se postiže različitim keramičkim premazima koji se apliciraju na unutrašnju stranu stakla</a:t>
            </a:r>
          </a:p>
          <a:p>
            <a:pPr algn="just" fontAlgn="base">
              <a:spcBef>
                <a:spcPct val="0"/>
              </a:spcBef>
              <a:spcAft>
                <a:spcPct val="0"/>
              </a:spcAft>
              <a:buFontTx/>
              <a:buChar char="•"/>
            </a:pPr>
            <a:r>
              <a:rPr lang="hr-HR" altLang="en-US" sz="2200">
                <a:solidFill>
                  <a:srgbClr val="000000"/>
                </a:solidFill>
              </a:rPr>
              <a:t> druga mogućnost je korištenje pigmentirane silikonske “boje” na unutrašnju stijenku stakla</a:t>
            </a:r>
          </a:p>
          <a:p>
            <a:pPr algn="just" fontAlgn="base">
              <a:spcBef>
                <a:spcPct val="0"/>
              </a:spcBef>
              <a:spcAft>
                <a:spcPct val="0"/>
              </a:spcAft>
              <a:buFontTx/>
              <a:buChar char="•"/>
            </a:pPr>
            <a:r>
              <a:rPr lang="hr-HR" altLang="en-US" sz="2200">
                <a:solidFill>
                  <a:srgbClr val="000000"/>
                </a:solidFill>
              </a:rPr>
              <a:t> kao i ostali premazi za neprozirnost ne smiju biti u direktnom kontaktu s izolacijom</a:t>
            </a:r>
            <a:endParaRPr lang="en-US" altLang="en-US" sz="2200">
              <a:solidFill>
                <a:srgbClr val="000000"/>
              </a:solidFill>
            </a:endParaRPr>
          </a:p>
        </p:txBody>
      </p:sp>
      <p:sp>
        <p:nvSpPr>
          <p:cNvPr id="166916" name="Rectangle 6">
            <a:extLst>
              <a:ext uri="{FF2B5EF4-FFF2-40B4-BE49-F238E27FC236}">
                <a16:creationId xmlns:a16="http://schemas.microsoft.com/office/drawing/2014/main" id="{8294FF12-D9FF-FDC3-0174-862867C678B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scan0051">
            <a:extLst>
              <a:ext uri="{FF2B5EF4-FFF2-40B4-BE49-F238E27FC236}">
                <a16:creationId xmlns:a16="http://schemas.microsoft.com/office/drawing/2014/main" id="{C46DA7C4-9D27-8367-F916-015C44225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381476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5">
            <a:extLst>
              <a:ext uri="{FF2B5EF4-FFF2-40B4-BE49-F238E27FC236}">
                <a16:creationId xmlns:a16="http://schemas.microsoft.com/office/drawing/2014/main" id="{F158652A-47A0-BCAB-B131-D5C292709F9E}"/>
              </a:ext>
            </a:extLst>
          </p:cNvPr>
          <p:cNvSpPr>
            <a:spLocks noChangeArrowheads="1"/>
          </p:cNvSpPr>
          <p:nvPr/>
        </p:nvSpPr>
        <p:spPr bwMode="auto">
          <a:xfrm>
            <a:off x="5664201" y="5876926"/>
            <a:ext cx="396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000" i="1">
                <a:solidFill>
                  <a:srgbClr val="000000"/>
                </a:solidFill>
              </a:rPr>
              <a:t>333 Wecker Drive, Chicago, SAD</a:t>
            </a:r>
            <a:endParaRPr lang="en-US" altLang="en-US" sz="2000" i="1">
              <a:solidFill>
                <a:srgbClr val="000000"/>
              </a:solidFill>
            </a:endParaRPr>
          </a:p>
        </p:txBody>
      </p:sp>
      <p:sp>
        <p:nvSpPr>
          <p:cNvPr id="167940" name="Rectangle 6">
            <a:extLst>
              <a:ext uri="{FF2B5EF4-FFF2-40B4-BE49-F238E27FC236}">
                <a16:creationId xmlns:a16="http://schemas.microsoft.com/office/drawing/2014/main" id="{2DEDD8DF-234F-6DA9-89CB-005796B20AE2}"/>
              </a:ext>
            </a:extLst>
          </p:cNvPr>
          <p:cNvSpPr>
            <a:spLocks noChangeArrowheads="1"/>
          </p:cNvSpPr>
          <p:nvPr/>
        </p:nvSpPr>
        <p:spPr bwMode="auto">
          <a:xfrm>
            <a:off x="5664201" y="692151"/>
            <a:ext cx="43926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25000"/>
              </a:lnSpc>
              <a:spcBef>
                <a:spcPct val="0"/>
              </a:spcBef>
              <a:spcAft>
                <a:spcPct val="0"/>
              </a:spcAft>
              <a:buFontTx/>
              <a:buChar char="•"/>
            </a:pPr>
            <a:r>
              <a:rPr lang="hr-HR" altLang="en-US" sz="2200">
                <a:solidFill>
                  <a:srgbClr val="000000"/>
                </a:solidFill>
              </a:rPr>
              <a:t> projekt napravljen 1981.g.</a:t>
            </a:r>
          </a:p>
          <a:p>
            <a:pPr algn="just" fontAlgn="base">
              <a:lnSpc>
                <a:spcPct val="125000"/>
              </a:lnSpc>
              <a:spcBef>
                <a:spcPct val="0"/>
              </a:spcBef>
              <a:spcAft>
                <a:spcPct val="0"/>
              </a:spcAft>
              <a:buFontTx/>
              <a:buChar char="•"/>
            </a:pPr>
            <a:r>
              <a:rPr lang="hr-HR" altLang="en-US" sz="2200">
                <a:solidFill>
                  <a:srgbClr val="000000"/>
                </a:solidFill>
              </a:rPr>
              <a:t> uslijed kontakta premaza za neprozirnost i izolacije došlo je do ljuštenja premaza</a:t>
            </a:r>
          </a:p>
          <a:p>
            <a:pPr algn="just" fontAlgn="base">
              <a:lnSpc>
                <a:spcPct val="125000"/>
              </a:lnSpc>
              <a:spcBef>
                <a:spcPct val="0"/>
              </a:spcBef>
              <a:spcAft>
                <a:spcPct val="0"/>
              </a:spcAft>
              <a:buFontTx/>
              <a:buChar char="•"/>
            </a:pPr>
            <a:r>
              <a:rPr lang="hr-HR" altLang="en-US" sz="2200">
                <a:solidFill>
                  <a:srgbClr val="000000"/>
                </a:solidFill>
              </a:rPr>
              <a:t> problem riješen 1992. g.  zamjenom staklenih elemenata</a:t>
            </a:r>
            <a:endParaRPr lang="en-US" altLang="en-US" sz="2200">
              <a:solidFill>
                <a:srgbClr val="000000"/>
              </a:solidFill>
            </a:endParaRPr>
          </a:p>
        </p:txBody>
      </p:sp>
      <p:sp>
        <p:nvSpPr>
          <p:cNvPr id="167941" name="Rectangle 7">
            <a:extLst>
              <a:ext uri="{FF2B5EF4-FFF2-40B4-BE49-F238E27FC236}">
                <a16:creationId xmlns:a16="http://schemas.microsoft.com/office/drawing/2014/main" id="{534B7DB6-2030-4CF1-1468-BB56B100CD1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scan0069">
            <a:extLst>
              <a:ext uri="{FF2B5EF4-FFF2-40B4-BE49-F238E27FC236}">
                <a16:creationId xmlns:a16="http://schemas.microsoft.com/office/drawing/2014/main" id="{143D78A2-B4C0-C271-F701-06EE11423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97"/>
          <a:stretch>
            <a:fillRect/>
          </a:stretch>
        </p:blipFill>
        <p:spPr bwMode="auto">
          <a:xfrm>
            <a:off x="1524000" y="692150"/>
            <a:ext cx="3633788"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5" descr="scan0070">
            <a:extLst>
              <a:ext uri="{FF2B5EF4-FFF2-40B4-BE49-F238E27FC236}">
                <a16:creationId xmlns:a16="http://schemas.microsoft.com/office/drawing/2014/main" id="{46C101CA-F15B-F345-FFF4-F0963D50F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6" y="692150"/>
            <a:ext cx="5508625"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6">
            <a:extLst>
              <a:ext uri="{FF2B5EF4-FFF2-40B4-BE49-F238E27FC236}">
                <a16:creationId xmlns:a16="http://schemas.microsoft.com/office/drawing/2014/main" id="{38FFC0DD-9D42-7867-7AFB-BA021953893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4">
            <a:extLst>
              <a:ext uri="{FF2B5EF4-FFF2-40B4-BE49-F238E27FC236}">
                <a16:creationId xmlns:a16="http://schemas.microsoft.com/office/drawing/2014/main" id="{968E7231-6872-0673-2905-EC46CC6751FD}"/>
              </a:ext>
            </a:extLst>
          </p:cNvPr>
          <p:cNvSpPr>
            <a:spLocks noChangeArrowheads="1"/>
          </p:cNvSpPr>
          <p:nvPr/>
        </p:nvSpPr>
        <p:spPr bwMode="auto">
          <a:xfrm>
            <a:off x="1919288" y="763588"/>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b="1">
                <a:solidFill>
                  <a:srgbClr val="000000"/>
                </a:solidFill>
              </a:rPr>
              <a:t>CURENJE VODE</a:t>
            </a:r>
            <a:endParaRPr lang="en-US" altLang="en-US" sz="2400" b="1">
              <a:solidFill>
                <a:srgbClr val="000000"/>
              </a:solidFill>
            </a:endParaRPr>
          </a:p>
        </p:txBody>
      </p:sp>
      <p:sp>
        <p:nvSpPr>
          <p:cNvPr id="169987" name="Rectangle 5">
            <a:extLst>
              <a:ext uri="{FF2B5EF4-FFF2-40B4-BE49-F238E27FC236}">
                <a16:creationId xmlns:a16="http://schemas.microsoft.com/office/drawing/2014/main" id="{E555027B-19CD-1EEC-B2CC-A166969D1EBC}"/>
              </a:ext>
            </a:extLst>
          </p:cNvPr>
          <p:cNvSpPr>
            <a:spLocks noChangeArrowheads="1"/>
          </p:cNvSpPr>
          <p:nvPr/>
        </p:nvSpPr>
        <p:spPr bwMode="auto">
          <a:xfrm>
            <a:off x="2135189" y="1700214"/>
            <a:ext cx="79216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jedan od najvećih problema u građevinarstvu</a:t>
            </a:r>
          </a:p>
          <a:p>
            <a:pPr fontAlgn="base">
              <a:lnSpc>
                <a:spcPct val="125000"/>
              </a:lnSpc>
              <a:spcBef>
                <a:spcPct val="0"/>
              </a:spcBef>
              <a:spcAft>
                <a:spcPct val="0"/>
              </a:spcAft>
              <a:buFontTx/>
              <a:buChar char="•"/>
            </a:pPr>
            <a:r>
              <a:rPr lang="hr-HR" altLang="en-US" sz="2200">
                <a:solidFill>
                  <a:srgbClr val="000000"/>
                </a:solidFill>
              </a:rPr>
              <a:t> uzrok su 3 čimbenika: nesavršena izolacija, pozitivni diferencijalni pritisak i voda</a:t>
            </a:r>
          </a:p>
          <a:p>
            <a:pPr fontAlgn="base">
              <a:lnSpc>
                <a:spcPct val="125000"/>
              </a:lnSpc>
              <a:spcBef>
                <a:spcPct val="0"/>
              </a:spcBef>
              <a:spcAft>
                <a:spcPct val="0"/>
              </a:spcAft>
              <a:buFontTx/>
              <a:buChar char="•"/>
            </a:pPr>
            <a:r>
              <a:rPr lang="hr-HR" altLang="en-US" sz="2200">
                <a:solidFill>
                  <a:srgbClr val="000000"/>
                </a:solidFill>
              </a:rPr>
              <a:t> najčešći uzrok curenja je otkazivanje brtvenog sloja</a:t>
            </a:r>
          </a:p>
          <a:p>
            <a:pPr fontAlgn="base">
              <a:lnSpc>
                <a:spcPct val="125000"/>
              </a:lnSpc>
              <a:spcBef>
                <a:spcPct val="0"/>
              </a:spcBef>
              <a:spcAft>
                <a:spcPct val="0"/>
              </a:spcAft>
              <a:buFontTx/>
              <a:buChar char="•"/>
            </a:pPr>
            <a:r>
              <a:rPr lang="hr-HR" altLang="en-US" sz="2200">
                <a:solidFill>
                  <a:srgbClr val="000000"/>
                </a:solidFill>
              </a:rPr>
              <a:t> unatoč velikom napretku sredstava za brtvljenje i povećanja njihove otpornosti na atmosferske utjecaje</a:t>
            </a:r>
          </a:p>
          <a:p>
            <a:pPr fontAlgn="base">
              <a:lnSpc>
                <a:spcPct val="125000"/>
              </a:lnSpc>
              <a:spcBef>
                <a:spcPct val="0"/>
              </a:spcBef>
              <a:spcAft>
                <a:spcPct val="0"/>
              </a:spcAft>
              <a:buFontTx/>
              <a:buChar char="•"/>
            </a:pPr>
            <a:r>
              <a:rPr lang="hr-HR" altLang="en-US" sz="2200">
                <a:solidFill>
                  <a:srgbClr val="000000"/>
                </a:solidFill>
              </a:rPr>
              <a:t> jedna barijera se do sada pokazala neuspješnom</a:t>
            </a:r>
            <a:endParaRPr lang="en-US" altLang="en-US" sz="2200">
              <a:solidFill>
                <a:srgbClr val="000000"/>
              </a:solidFill>
            </a:endParaRPr>
          </a:p>
        </p:txBody>
      </p:sp>
      <p:sp>
        <p:nvSpPr>
          <p:cNvPr id="169988" name="Rectangle 6">
            <a:extLst>
              <a:ext uri="{FF2B5EF4-FFF2-40B4-BE49-F238E27FC236}">
                <a16:creationId xmlns:a16="http://schemas.microsoft.com/office/drawing/2014/main" id="{A9DC3A36-CA5E-4DB0-FAD2-BC9F97187CA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scan0071">
            <a:extLst>
              <a:ext uri="{FF2B5EF4-FFF2-40B4-BE49-F238E27FC236}">
                <a16:creationId xmlns:a16="http://schemas.microsoft.com/office/drawing/2014/main" id="{7FA87CB2-7120-7051-555A-719D5BBF4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0" t="1256"/>
          <a:stretch>
            <a:fillRect/>
          </a:stretch>
        </p:blipFill>
        <p:spPr bwMode="auto">
          <a:xfrm>
            <a:off x="4367214" y="1412875"/>
            <a:ext cx="3089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5" descr="scan0072">
            <a:extLst>
              <a:ext uri="{FF2B5EF4-FFF2-40B4-BE49-F238E27FC236}">
                <a16:creationId xmlns:a16="http://schemas.microsoft.com/office/drawing/2014/main" id="{E5C1EC6E-40C2-DA92-1C2E-05D10036F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464" y="1412875"/>
            <a:ext cx="3284537"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2" name="Rectangle 6">
            <a:extLst>
              <a:ext uri="{FF2B5EF4-FFF2-40B4-BE49-F238E27FC236}">
                <a16:creationId xmlns:a16="http://schemas.microsoft.com/office/drawing/2014/main" id="{9F8BB33F-F868-C740-4F4B-39EF21063639}"/>
              </a:ext>
            </a:extLst>
          </p:cNvPr>
          <p:cNvSpPr>
            <a:spLocks noChangeArrowheads="1"/>
          </p:cNvSpPr>
          <p:nvPr/>
        </p:nvSpPr>
        <p:spPr bwMode="auto">
          <a:xfrm>
            <a:off x="4079876" y="5949951"/>
            <a:ext cx="568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Revenue  Building, Springfield, SAD</a:t>
            </a:r>
          </a:p>
        </p:txBody>
      </p:sp>
      <p:sp>
        <p:nvSpPr>
          <p:cNvPr id="171013" name="Rectangle 7">
            <a:extLst>
              <a:ext uri="{FF2B5EF4-FFF2-40B4-BE49-F238E27FC236}">
                <a16:creationId xmlns:a16="http://schemas.microsoft.com/office/drawing/2014/main" id="{746F9980-BB39-40FF-FEC1-2342BAB01AF9}"/>
              </a:ext>
            </a:extLst>
          </p:cNvPr>
          <p:cNvSpPr>
            <a:spLocks noChangeArrowheads="1"/>
          </p:cNvSpPr>
          <p:nvPr/>
        </p:nvSpPr>
        <p:spPr bwMode="auto">
          <a:xfrm>
            <a:off x="1631950" y="620714"/>
            <a:ext cx="27003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Primjer iz prakse:</a:t>
            </a:r>
            <a:endParaRPr lang="en-US" altLang="en-US" sz="2200">
              <a:solidFill>
                <a:srgbClr val="000000"/>
              </a:solidFill>
            </a:endParaRPr>
          </a:p>
        </p:txBody>
      </p:sp>
      <p:sp>
        <p:nvSpPr>
          <p:cNvPr id="171014" name="Rectangle 8">
            <a:extLst>
              <a:ext uri="{FF2B5EF4-FFF2-40B4-BE49-F238E27FC236}">
                <a16:creationId xmlns:a16="http://schemas.microsoft.com/office/drawing/2014/main" id="{503B2C6F-8B28-73A3-1021-4E297326A24D}"/>
              </a:ext>
            </a:extLst>
          </p:cNvPr>
          <p:cNvSpPr>
            <a:spLocks noChangeArrowheads="1"/>
          </p:cNvSpPr>
          <p:nvPr/>
        </p:nvSpPr>
        <p:spPr bwMode="auto">
          <a:xfrm>
            <a:off x="1631950" y="1268414"/>
            <a:ext cx="2916238"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izgrađena 1983 g.</a:t>
            </a:r>
          </a:p>
          <a:p>
            <a:pPr fontAlgn="base">
              <a:lnSpc>
                <a:spcPct val="125000"/>
              </a:lnSpc>
              <a:spcBef>
                <a:spcPct val="0"/>
              </a:spcBef>
              <a:spcAft>
                <a:spcPct val="0"/>
              </a:spcAft>
              <a:buFontTx/>
              <a:buChar char="•"/>
            </a:pPr>
            <a:r>
              <a:rPr lang="hr-HR" altLang="en-US" sz="2200">
                <a:solidFill>
                  <a:srgbClr val="000000"/>
                </a:solidFill>
              </a:rPr>
              <a:t> preko 4000m2 laminiranog stakla</a:t>
            </a:r>
          </a:p>
          <a:p>
            <a:pPr fontAlgn="base">
              <a:lnSpc>
                <a:spcPct val="125000"/>
              </a:lnSpc>
              <a:spcBef>
                <a:spcPct val="0"/>
              </a:spcBef>
              <a:spcAft>
                <a:spcPct val="0"/>
              </a:spcAft>
              <a:buFontTx/>
              <a:buChar char="•"/>
            </a:pPr>
            <a:r>
              <a:rPr lang="hr-HR" altLang="en-US" sz="2200">
                <a:solidFill>
                  <a:srgbClr val="000000"/>
                </a:solidFill>
              </a:rPr>
              <a:t> veliki problemi s curenjem vode</a:t>
            </a:r>
          </a:p>
          <a:p>
            <a:pPr fontAlgn="base">
              <a:lnSpc>
                <a:spcPct val="125000"/>
              </a:lnSpc>
              <a:spcBef>
                <a:spcPct val="0"/>
              </a:spcBef>
              <a:spcAft>
                <a:spcPct val="0"/>
              </a:spcAft>
              <a:buFontTx/>
              <a:buChar char="•"/>
            </a:pPr>
            <a:r>
              <a:rPr lang="hr-HR" altLang="en-US" sz="2200">
                <a:solidFill>
                  <a:srgbClr val="000000"/>
                </a:solidFill>
              </a:rPr>
              <a:t> glavni uzrok loše riješeni detalji</a:t>
            </a:r>
          </a:p>
          <a:p>
            <a:pPr fontAlgn="base">
              <a:lnSpc>
                <a:spcPct val="125000"/>
              </a:lnSpc>
              <a:spcBef>
                <a:spcPct val="0"/>
              </a:spcBef>
              <a:spcAft>
                <a:spcPct val="0"/>
              </a:spcAft>
              <a:buFontTx/>
              <a:buChar char="•"/>
            </a:pPr>
            <a:r>
              <a:rPr lang="hr-HR" altLang="en-US" sz="2200">
                <a:solidFill>
                  <a:srgbClr val="000000"/>
                </a:solidFill>
              </a:rPr>
              <a:t> 2001 g. izvršena temeljna rekonstrukcija </a:t>
            </a:r>
            <a:endParaRPr lang="en-US" altLang="en-US" sz="2200">
              <a:solidFill>
                <a:srgbClr val="00000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4">
            <a:extLst>
              <a:ext uri="{FF2B5EF4-FFF2-40B4-BE49-F238E27FC236}">
                <a16:creationId xmlns:a16="http://schemas.microsoft.com/office/drawing/2014/main" id="{499F89AB-2BBA-77FB-95A0-4CB4036B26F8}"/>
              </a:ext>
            </a:extLst>
          </p:cNvPr>
          <p:cNvSpPr txBox="1">
            <a:spLocks noChangeArrowheads="1"/>
          </p:cNvSpPr>
          <p:nvPr/>
        </p:nvSpPr>
        <p:spPr bwMode="auto">
          <a:xfrm>
            <a:off x="1992314" y="836614"/>
            <a:ext cx="77755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sz="2200">
                <a:solidFill>
                  <a:srgbClr val="000000"/>
                </a:solidFill>
              </a:rPr>
              <a:t>VEZE IZMEĐU PANELA (čvorovi-joints)</a:t>
            </a:r>
          </a:p>
          <a:p>
            <a:pPr fontAlgn="base">
              <a:spcBef>
                <a:spcPct val="50000"/>
              </a:spcBef>
              <a:spcAft>
                <a:spcPct val="0"/>
              </a:spcAft>
            </a:pPr>
            <a:r>
              <a:rPr lang="hr-HR" altLang="en-US" sz="2200">
                <a:solidFill>
                  <a:srgbClr val="000000"/>
                </a:solidFill>
              </a:rPr>
              <a:t> Problemi curenja vode se često javljaju na mjestu veza između panela </a:t>
            </a:r>
          </a:p>
          <a:p>
            <a:pPr fontAlgn="base">
              <a:spcBef>
                <a:spcPct val="50000"/>
              </a:spcBef>
              <a:spcAft>
                <a:spcPct val="0"/>
              </a:spcAft>
              <a:buFontTx/>
              <a:buChar char="•"/>
            </a:pPr>
            <a:r>
              <a:rPr lang="hr-HR" altLang="en-US" sz="2200">
                <a:solidFill>
                  <a:srgbClr val="000000"/>
                </a:solidFill>
              </a:rPr>
              <a:t> Vrijedi teorija najslabije karike</a:t>
            </a:r>
            <a:endParaRPr lang="en-US" altLang="en-US" sz="2200">
              <a:solidFill>
                <a:srgbClr val="000000"/>
              </a:solidFill>
            </a:endParaRPr>
          </a:p>
        </p:txBody>
      </p:sp>
      <p:sp>
        <p:nvSpPr>
          <p:cNvPr id="172035" name="Rectangle 7">
            <a:extLst>
              <a:ext uri="{FF2B5EF4-FFF2-40B4-BE49-F238E27FC236}">
                <a16:creationId xmlns:a16="http://schemas.microsoft.com/office/drawing/2014/main" id="{D5D97D97-5342-1E48-92C0-0BFEE6EE2E65}"/>
              </a:ext>
            </a:extLst>
          </p:cNvPr>
          <p:cNvSpPr>
            <a:spLocks noChangeArrowheads="1"/>
          </p:cNvSpPr>
          <p:nvPr/>
        </p:nvSpPr>
        <p:spPr bwMode="auto">
          <a:xfrm>
            <a:off x="1847851" y="2781300"/>
            <a:ext cx="75612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Otkazivanje brtvila može biti kohezivno ili adhezivno</a:t>
            </a:r>
          </a:p>
          <a:p>
            <a:pPr fontAlgn="base">
              <a:spcBef>
                <a:spcPct val="0"/>
              </a:spcBef>
              <a:spcAft>
                <a:spcPct val="0"/>
              </a:spcAft>
            </a:pPr>
            <a:endParaRPr lang="hr-HR" altLang="en-US" sz="2200">
              <a:solidFill>
                <a:srgbClr val="000000"/>
              </a:solidFill>
            </a:endParaRPr>
          </a:p>
          <a:p>
            <a:pPr fontAlgn="base">
              <a:spcBef>
                <a:spcPct val="0"/>
              </a:spcBef>
              <a:spcAft>
                <a:spcPct val="0"/>
              </a:spcAft>
              <a:buFontTx/>
              <a:buAutoNum type="arabicParenR"/>
            </a:pPr>
            <a:r>
              <a:rPr lang="hr-HR" altLang="en-US" sz="2200" b="1">
                <a:solidFill>
                  <a:srgbClr val="000000"/>
                </a:solidFill>
              </a:rPr>
              <a:t>Kohezivno otkazivanje</a:t>
            </a:r>
            <a:r>
              <a:rPr lang="hr-HR" altLang="en-US" sz="2200">
                <a:solidFill>
                  <a:srgbClr val="000000"/>
                </a:solidFill>
              </a:rPr>
              <a:t> se javlja kada  su pomaci čvorova veći od mogućnosti pomicanja sredstva za brtvljenje</a:t>
            </a:r>
          </a:p>
          <a:p>
            <a:pPr fontAlgn="base">
              <a:spcBef>
                <a:spcPct val="0"/>
              </a:spcBef>
              <a:spcAft>
                <a:spcPct val="0"/>
              </a:spcAft>
              <a:buFontTx/>
              <a:buChar char="•"/>
            </a:pPr>
            <a:r>
              <a:rPr lang="hr-HR" altLang="en-US" sz="2200">
                <a:solidFill>
                  <a:srgbClr val="000000"/>
                </a:solidFill>
              </a:rPr>
              <a:t>treba koristiti trajnije čvorove , odnos širine/dubine je kritičan</a:t>
            </a:r>
          </a:p>
          <a:p>
            <a:pPr fontAlgn="base">
              <a:spcBef>
                <a:spcPct val="0"/>
              </a:spcBef>
              <a:spcAft>
                <a:spcPct val="0"/>
              </a:spcAft>
              <a:buFontTx/>
              <a:buChar char="•"/>
            </a:pPr>
            <a:r>
              <a:rPr lang="hr-HR" altLang="en-US" sz="2200">
                <a:solidFill>
                  <a:srgbClr val="000000"/>
                </a:solidFill>
              </a:rPr>
              <a:t>detalj treba biti dobro riješen</a:t>
            </a:r>
            <a:endParaRPr lang="en-US" altLang="en-US" sz="2200">
              <a:solidFill>
                <a:srgbClr val="000000"/>
              </a:solidFill>
            </a:endParaRPr>
          </a:p>
        </p:txBody>
      </p:sp>
      <p:sp>
        <p:nvSpPr>
          <p:cNvPr id="172036" name="Rectangle 8">
            <a:extLst>
              <a:ext uri="{FF2B5EF4-FFF2-40B4-BE49-F238E27FC236}">
                <a16:creationId xmlns:a16="http://schemas.microsoft.com/office/drawing/2014/main" id="{EE88F774-594D-87F9-68D8-A0F8A6B732D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9" descr="scan0075">
            <a:extLst>
              <a:ext uri="{FF2B5EF4-FFF2-40B4-BE49-F238E27FC236}">
                <a16:creationId xmlns:a16="http://schemas.microsoft.com/office/drawing/2014/main" id="{99357B09-B437-07E5-B225-C6742EC0A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125538"/>
            <a:ext cx="669607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10">
            <a:extLst>
              <a:ext uri="{FF2B5EF4-FFF2-40B4-BE49-F238E27FC236}">
                <a16:creationId xmlns:a16="http://schemas.microsoft.com/office/drawing/2014/main" id="{82016FB2-C4AB-DA3A-1BEF-2541328DED95}"/>
              </a:ext>
            </a:extLst>
          </p:cNvPr>
          <p:cNvSpPr>
            <a:spLocks noChangeArrowheads="1"/>
          </p:cNvSpPr>
          <p:nvPr/>
        </p:nvSpPr>
        <p:spPr bwMode="auto">
          <a:xfrm>
            <a:off x="1774825" y="3860801"/>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Detalj brtvljenja (a) pravilno brtvljenje    (b) nepravilno brtvljenje</a:t>
            </a:r>
          </a:p>
        </p:txBody>
      </p:sp>
      <p:sp>
        <p:nvSpPr>
          <p:cNvPr id="173060" name="Rectangle 11">
            <a:extLst>
              <a:ext uri="{FF2B5EF4-FFF2-40B4-BE49-F238E27FC236}">
                <a16:creationId xmlns:a16="http://schemas.microsoft.com/office/drawing/2014/main" id="{FF27F1B1-4D51-C717-94B7-AB7DDA94CF1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4">
            <a:extLst>
              <a:ext uri="{FF2B5EF4-FFF2-40B4-BE49-F238E27FC236}">
                <a16:creationId xmlns:a16="http://schemas.microsoft.com/office/drawing/2014/main" id="{984B31D2-A885-8E8A-92B1-60F9ED835C61}"/>
              </a:ext>
            </a:extLst>
          </p:cNvPr>
          <p:cNvSpPr>
            <a:spLocks noChangeArrowheads="1"/>
          </p:cNvSpPr>
          <p:nvPr/>
        </p:nvSpPr>
        <p:spPr bwMode="auto">
          <a:xfrm>
            <a:off x="1847850" y="1125539"/>
            <a:ext cx="8280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200">
                <a:solidFill>
                  <a:srgbClr val="000000"/>
                </a:solidFill>
              </a:rPr>
              <a:t>2) </a:t>
            </a:r>
            <a:r>
              <a:rPr lang="hr-HR" altLang="en-US" sz="2200" b="1">
                <a:solidFill>
                  <a:srgbClr val="000000"/>
                </a:solidFill>
              </a:rPr>
              <a:t>Adhezivno otkazivanje</a:t>
            </a:r>
            <a:r>
              <a:rPr lang="hr-HR" altLang="en-US" sz="2200">
                <a:solidFill>
                  <a:srgbClr val="000000"/>
                </a:solidFill>
              </a:rPr>
              <a:t> se javlja kada  veza između brtvila i podloge oslabi te se brtvilo počinje odljepljivati </a:t>
            </a:r>
          </a:p>
          <a:p>
            <a:pPr fontAlgn="base">
              <a:lnSpc>
                <a:spcPct val="125000"/>
              </a:lnSpc>
              <a:spcBef>
                <a:spcPct val="0"/>
              </a:spcBef>
              <a:spcAft>
                <a:spcPct val="0"/>
              </a:spcAft>
              <a:buFontTx/>
              <a:buChar char="•"/>
            </a:pPr>
            <a:r>
              <a:rPr lang="hr-HR" altLang="en-US" sz="2200">
                <a:solidFill>
                  <a:srgbClr val="000000"/>
                </a:solidFill>
              </a:rPr>
              <a:t> Sprječavanje: testiranje kvalitete adhezije, korištenje novijih brtvila, čišćenje podloge prije aplikacije…</a:t>
            </a:r>
            <a:endParaRPr lang="en-US" altLang="en-US" sz="2200">
              <a:solidFill>
                <a:srgbClr val="000000"/>
              </a:solidFill>
            </a:endParaRPr>
          </a:p>
        </p:txBody>
      </p:sp>
      <p:pic>
        <p:nvPicPr>
          <p:cNvPr id="174083" name="Picture 5" descr="scan0077-1">
            <a:extLst>
              <a:ext uri="{FF2B5EF4-FFF2-40B4-BE49-F238E27FC236}">
                <a16:creationId xmlns:a16="http://schemas.microsoft.com/office/drawing/2014/main" id="{3A539046-001A-2064-9DA4-587EBD757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573464"/>
            <a:ext cx="259238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6" descr="scan0077-2">
            <a:extLst>
              <a:ext uri="{FF2B5EF4-FFF2-40B4-BE49-F238E27FC236}">
                <a16:creationId xmlns:a16="http://schemas.microsoft.com/office/drawing/2014/main" id="{FEBEA45F-D739-5F27-158C-6E8F6ED86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3573463"/>
            <a:ext cx="24495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5" name="Rectangle 7">
            <a:extLst>
              <a:ext uri="{FF2B5EF4-FFF2-40B4-BE49-F238E27FC236}">
                <a16:creationId xmlns:a16="http://schemas.microsoft.com/office/drawing/2014/main" id="{CFA5A3A2-7020-7061-5F00-BD13754776FC}"/>
              </a:ext>
            </a:extLst>
          </p:cNvPr>
          <p:cNvSpPr>
            <a:spLocks noChangeArrowheads="1"/>
          </p:cNvSpPr>
          <p:nvPr/>
        </p:nvSpPr>
        <p:spPr bwMode="auto">
          <a:xfrm>
            <a:off x="2495551" y="5373689"/>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Primjer adhezivnog otkazivanja</a:t>
            </a:r>
          </a:p>
        </p:txBody>
      </p:sp>
      <p:sp>
        <p:nvSpPr>
          <p:cNvPr id="174086" name="Rectangle 8">
            <a:extLst>
              <a:ext uri="{FF2B5EF4-FFF2-40B4-BE49-F238E27FC236}">
                <a16:creationId xmlns:a16="http://schemas.microsoft.com/office/drawing/2014/main" id="{43AD9E88-4CDD-67FD-C075-F89B1D1840B0}"/>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5" descr="scan0078">
            <a:extLst>
              <a:ext uri="{FF2B5EF4-FFF2-40B4-BE49-F238E27FC236}">
                <a16:creationId xmlns:a16="http://schemas.microsoft.com/office/drawing/2014/main" id="{AB1841EA-2A41-7F23-B294-3B67BB6CE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05"/>
          <a:stretch>
            <a:fillRect/>
          </a:stretch>
        </p:blipFill>
        <p:spPr bwMode="auto">
          <a:xfrm>
            <a:off x="1524001" y="2060576"/>
            <a:ext cx="58324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7">
            <a:extLst>
              <a:ext uri="{FF2B5EF4-FFF2-40B4-BE49-F238E27FC236}">
                <a16:creationId xmlns:a16="http://schemas.microsoft.com/office/drawing/2014/main" id="{AF229ED6-775F-8049-0B66-4B1645847F68}"/>
              </a:ext>
            </a:extLst>
          </p:cNvPr>
          <p:cNvSpPr>
            <a:spLocks noChangeArrowheads="1"/>
          </p:cNvSpPr>
          <p:nvPr/>
        </p:nvSpPr>
        <p:spPr bwMode="auto">
          <a:xfrm>
            <a:off x="1703388" y="620714"/>
            <a:ext cx="82804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 pukotine u okvirima također stvaraju probleme</a:t>
            </a:r>
          </a:p>
          <a:p>
            <a:pPr fontAlgn="base">
              <a:lnSpc>
                <a:spcPct val="125000"/>
              </a:lnSpc>
              <a:spcBef>
                <a:spcPct val="0"/>
              </a:spcBef>
              <a:spcAft>
                <a:spcPct val="0"/>
              </a:spcAft>
              <a:buFontTx/>
              <a:buChar char="•"/>
            </a:pPr>
            <a:r>
              <a:rPr lang="hr-HR" altLang="en-US" sz="2200">
                <a:solidFill>
                  <a:srgbClr val="000000"/>
                </a:solidFill>
              </a:rPr>
              <a:t> tokom vremena se vanjski brtveni slojevi skupljaju i stvara se prostor gdje mogu penetrirati zrak i voda</a:t>
            </a:r>
          </a:p>
          <a:p>
            <a:pPr fontAlgn="base">
              <a:lnSpc>
                <a:spcPct val="125000"/>
              </a:lnSpc>
              <a:spcBef>
                <a:spcPct val="0"/>
              </a:spcBef>
              <a:spcAft>
                <a:spcPct val="0"/>
              </a:spcAft>
            </a:pPr>
            <a:endParaRPr lang="en-US" altLang="en-US" sz="2200">
              <a:solidFill>
                <a:srgbClr val="000000"/>
              </a:solidFill>
            </a:endParaRPr>
          </a:p>
        </p:txBody>
      </p:sp>
      <p:sp>
        <p:nvSpPr>
          <p:cNvPr id="175108" name="Rectangle 8">
            <a:extLst>
              <a:ext uri="{FF2B5EF4-FFF2-40B4-BE49-F238E27FC236}">
                <a16:creationId xmlns:a16="http://schemas.microsoft.com/office/drawing/2014/main" id="{B017D32A-29B8-6463-8093-031E93C9CBE0}"/>
              </a:ext>
            </a:extLst>
          </p:cNvPr>
          <p:cNvSpPr>
            <a:spLocks noChangeArrowheads="1"/>
          </p:cNvSpPr>
          <p:nvPr/>
        </p:nvSpPr>
        <p:spPr bwMode="auto">
          <a:xfrm>
            <a:off x="2351089" y="5876926"/>
            <a:ext cx="388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Ontario centar, Chicago</a:t>
            </a:r>
          </a:p>
        </p:txBody>
      </p:sp>
      <p:sp>
        <p:nvSpPr>
          <p:cNvPr id="175109" name="Rectangle 9">
            <a:extLst>
              <a:ext uri="{FF2B5EF4-FFF2-40B4-BE49-F238E27FC236}">
                <a16:creationId xmlns:a16="http://schemas.microsoft.com/office/drawing/2014/main" id="{32B9220D-BA9A-F3D3-7746-46BD06E908D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4">
            <a:extLst>
              <a:ext uri="{FF2B5EF4-FFF2-40B4-BE49-F238E27FC236}">
                <a16:creationId xmlns:a16="http://schemas.microsoft.com/office/drawing/2014/main" id="{17D996F3-5013-292C-139B-9783E9DEF567}"/>
              </a:ext>
            </a:extLst>
          </p:cNvPr>
          <p:cNvSpPr>
            <a:spLocks noChangeArrowheads="1"/>
          </p:cNvSpPr>
          <p:nvPr/>
        </p:nvSpPr>
        <p:spPr bwMode="auto">
          <a:xfrm>
            <a:off x="1703388" y="620714"/>
            <a:ext cx="8280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200" b="1">
                <a:solidFill>
                  <a:srgbClr val="000000"/>
                </a:solidFill>
              </a:rPr>
              <a:t>SEKUNDARNE MOGUĆNOSTI OBRANE OD VODE</a:t>
            </a:r>
          </a:p>
          <a:p>
            <a:pPr fontAlgn="base">
              <a:lnSpc>
                <a:spcPct val="125000"/>
              </a:lnSpc>
              <a:spcBef>
                <a:spcPct val="0"/>
              </a:spcBef>
              <a:spcAft>
                <a:spcPct val="0"/>
              </a:spcAft>
            </a:pPr>
            <a:endParaRPr lang="hr-HR" altLang="en-US" sz="2200" b="1">
              <a:solidFill>
                <a:srgbClr val="000000"/>
              </a:solidFill>
            </a:endParaRPr>
          </a:p>
          <a:p>
            <a:pPr fontAlgn="base">
              <a:lnSpc>
                <a:spcPct val="125000"/>
              </a:lnSpc>
              <a:spcBef>
                <a:spcPct val="0"/>
              </a:spcBef>
              <a:spcAft>
                <a:spcPct val="0"/>
              </a:spcAft>
              <a:buFontTx/>
              <a:buChar char="•"/>
            </a:pPr>
            <a:r>
              <a:rPr lang="hr-HR" altLang="en-US" sz="2200">
                <a:solidFill>
                  <a:srgbClr val="000000"/>
                </a:solidFill>
              </a:rPr>
              <a:t> kod konvencionalnih sustava prije ili kasnije dolazi do prodora vode</a:t>
            </a:r>
          </a:p>
          <a:p>
            <a:pPr fontAlgn="base">
              <a:lnSpc>
                <a:spcPct val="125000"/>
              </a:lnSpc>
              <a:spcBef>
                <a:spcPct val="0"/>
              </a:spcBef>
              <a:spcAft>
                <a:spcPct val="0"/>
              </a:spcAft>
              <a:buFontTx/>
              <a:buChar char="•"/>
            </a:pPr>
            <a:r>
              <a:rPr lang="hr-HR" altLang="en-US" sz="2200">
                <a:solidFill>
                  <a:srgbClr val="000000"/>
                </a:solidFill>
              </a:rPr>
              <a:t> sekundarne mogućnosti osiguravaju sustav kojim se voda/vlaga koja je prošla “prvu liniju” odvodi</a:t>
            </a:r>
          </a:p>
          <a:p>
            <a:pPr fontAlgn="base">
              <a:lnSpc>
                <a:spcPct val="125000"/>
              </a:lnSpc>
              <a:spcBef>
                <a:spcPct val="0"/>
              </a:spcBef>
              <a:spcAft>
                <a:spcPct val="0"/>
              </a:spcAft>
            </a:pPr>
            <a:endParaRPr lang="hr-HR" altLang="en-US" sz="2200">
              <a:solidFill>
                <a:srgbClr val="000000"/>
              </a:solidFill>
            </a:endParaRPr>
          </a:p>
          <a:p>
            <a:pPr fontAlgn="base">
              <a:lnSpc>
                <a:spcPct val="125000"/>
              </a:lnSpc>
              <a:spcBef>
                <a:spcPct val="0"/>
              </a:spcBef>
              <a:spcAft>
                <a:spcPct val="0"/>
              </a:spcAft>
            </a:pPr>
            <a:r>
              <a:rPr lang="hr-HR" altLang="en-US" sz="2200">
                <a:solidFill>
                  <a:srgbClr val="000000"/>
                </a:solidFill>
              </a:rPr>
              <a:t>METODE:</a:t>
            </a:r>
          </a:p>
          <a:p>
            <a:pPr fontAlgn="base">
              <a:lnSpc>
                <a:spcPct val="125000"/>
              </a:lnSpc>
              <a:spcBef>
                <a:spcPct val="0"/>
              </a:spcBef>
              <a:spcAft>
                <a:spcPct val="0"/>
              </a:spcAft>
              <a:buFontTx/>
              <a:buAutoNum type="arabicPeriod"/>
            </a:pPr>
            <a:r>
              <a:rPr lang="hr-HR" altLang="en-US" sz="2200" b="1">
                <a:solidFill>
                  <a:srgbClr val="000000"/>
                </a:solidFill>
              </a:rPr>
              <a:t>Dvostruki sustav (</a:t>
            </a:r>
            <a:r>
              <a:rPr lang="en-US" altLang="en-US" sz="2200" b="1">
                <a:solidFill>
                  <a:srgbClr val="000000"/>
                </a:solidFill>
              </a:rPr>
              <a:t>cavity wall)</a:t>
            </a:r>
          </a:p>
          <a:p>
            <a:pPr fontAlgn="base">
              <a:lnSpc>
                <a:spcPct val="125000"/>
              </a:lnSpc>
              <a:spcBef>
                <a:spcPct val="0"/>
              </a:spcBef>
              <a:spcAft>
                <a:spcPct val="0"/>
              </a:spcAft>
              <a:buFontTx/>
              <a:buAutoNum type="arabicPeriod"/>
            </a:pPr>
            <a:r>
              <a:rPr lang="hr-HR" altLang="en-US" sz="2200" b="1">
                <a:solidFill>
                  <a:srgbClr val="000000"/>
                </a:solidFill>
              </a:rPr>
              <a:t> Sustav odvodnih kanala</a:t>
            </a:r>
          </a:p>
          <a:p>
            <a:pPr fontAlgn="base">
              <a:lnSpc>
                <a:spcPct val="125000"/>
              </a:lnSpc>
              <a:spcBef>
                <a:spcPct val="0"/>
              </a:spcBef>
              <a:spcAft>
                <a:spcPct val="0"/>
              </a:spcAft>
              <a:buFontTx/>
              <a:buAutoNum type="arabicPeriod"/>
            </a:pPr>
            <a:r>
              <a:rPr lang="hr-HR" altLang="en-US" sz="2200" b="1">
                <a:solidFill>
                  <a:srgbClr val="000000"/>
                </a:solidFill>
              </a:rPr>
              <a:t> Izjednačavanje pritisaka</a:t>
            </a:r>
          </a:p>
          <a:p>
            <a:pPr fontAlgn="base">
              <a:lnSpc>
                <a:spcPct val="125000"/>
              </a:lnSpc>
              <a:spcBef>
                <a:spcPct val="0"/>
              </a:spcBef>
              <a:spcAft>
                <a:spcPct val="0"/>
              </a:spcAft>
            </a:pPr>
            <a:endParaRPr lang="en-US" altLang="en-US" sz="2200">
              <a:solidFill>
                <a:srgbClr val="000000"/>
              </a:solidFill>
            </a:endParaRPr>
          </a:p>
        </p:txBody>
      </p:sp>
      <p:sp>
        <p:nvSpPr>
          <p:cNvPr id="176131" name="Rectangle 5">
            <a:extLst>
              <a:ext uri="{FF2B5EF4-FFF2-40B4-BE49-F238E27FC236}">
                <a16:creationId xmlns:a16="http://schemas.microsoft.com/office/drawing/2014/main" id="{023322DC-28DC-BE01-6A9D-DCF330A8453E}"/>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str86c">
            <a:extLst>
              <a:ext uri="{FF2B5EF4-FFF2-40B4-BE49-F238E27FC236}">
                <a16:creationId xmlns:a16="http://schemas.microsoft.com/office/drawing/2014/main" id="{653AB775-1835-2E96-3670-CDE4349F1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836614"/>
            <a:ext cx="31337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6">
            <a:extLst>
              <a:ext uri="{FF2B5EF4-FFF2-40B4-BE49-F238E27FC236}">
                <a16:creationId xmlns:a16="http://schemas.microsoft.com/office/drawing/2014/main" id="{AF6605F4-3DA8-E706-05DB-56996D019DDB}"/>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pic>
        <p:nvPicPr>
          <p:cNvPr id="57348" name="Picture 7" descr="str86e">
            <a:extLst>
              <a:ext uri="{FF2B5EF4-FFF2-40B4-BE49-F238E27FC236}">
                <a16:creationId xmlns:a16="http://schemas.microsoft.com/office/drawing/2014/main" id="{5530625E-7382-A784-32EF-EB91BA288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836614"/>
            <a:ext cx="43021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8">
            <a:extLst>
              <a:ext uri="{FF2B5EF4-FFF2-40B4-BE49-F238E27FC236}">
                <a16:creationId xmlns:a16="http://schemas.microsoft.com/office/drawing/2014/main" id="{61342324-2670-33A7-9222-6BFB8F2FC39E}"/>
              </a:ext>
            </a:extLst>
          </p:cNvPr>
          <p:cNvSpPr>
            <a:spLocks noChangeArrowheads="1"/>
          </p:cNvSpPr>
          <p:nvPr/>
        </p:nvSpPr>
        <p:spPr bwMode="auto">
          <a:xfrm>
            <a:off x="1703389" y="5805488"/>
            <a:ext cx="3743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Ovješena staklena konstrukcija za Stadtbahn Heilbronn, Njemačka</a:t>
            </a:r>
            <a:r>
              <a:rPr lang="en-US" altLang="en-US" i="1">
                <a:solidFill>
                  <a:srgbClr val="000000"/>
                </a:solidFill>
              </a:rPr>
              <a:t> </a:t>
            </a:r>
            <a:endParaRPr lang="hr-HR" altLang="en-US" i="1">
              <a:solidFill>
                <a:srgbClr val="000000"/>
              </a:solidFill>
            </a:endParaRPr>
          </a:p>
        </p:txBody>
      </p:sp>
      <p:sp>
        <p:nvSpPr>
          <p:cNvPr id="57350" name="Rectangle 9">
            <a:extLst>
              <a:ext uri="{FF2B5EF4-FFF2-40B4-BE49-F238E27FC236}">
                <a16:creationId xmlns:a16="http://schemas.microsoft.com/office/drawing/2014/main" id="{AE10E72B-DC04-9ED5-8661-B99029A962CB}"/>
              </a:ext>
            </a:extLst>
          </p:cNvPr>
          <p:cNvSpPr>
            <a:spLocks noChangeArrowheads="1"/>
          </p:cNvSpPr>
          <p:nvPr/>
        </p:nvSpPr>
        <p:spPr bwMode="auto">
          <a:xfrm>
            <a:off x="5880100" y="5876926"/>
            <a:ext cx="371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i="1">
                <a:solidFill>
                  <a:srgbClr val="000000"/>
                </a:solidFill>
              </a:rPr>
              <a:t>Loggia Wasseralfingen, Njemačka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4" descr="scan0079">
            <a:extLst>
              <a:ext uri="{FF2B5EF4-FFF2-40B4-BE49-F238E27FC236}">
                <a16:creationId xmlns:a16="http://schemas.microsoft.com/office/drawing/2014/main" id="{02CEB25D-C785-A62D-628B-13DADF264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412875"/>
            <a:ext cx="4535488"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5">
            <a:extLst>
              <a:ext uri="{FF2B5EF4-FFF2-40B4-BE49-F238E27FC236}">
                <a16:creationId xmlns:a16="http://schemas.microsoft.com/office/drawing/2014/main" id="{CCBABE89-F467-73C5-5221-D79AA3FD5B69}"/>
              </a:ext>
            </a:extLst>
          </p:cNvPr>
          <p:cNvSpPr>
            <a:spLocks noChangeArrowheads="1"/>
          </p:cNvSpPr>
          <p:nvPr/>
        </p:nvSpPr>
        <p:spPr bwMode="auto">
          <a:xfrm>
            <a:off x="1774825" y="5157789"/>
            <a:ext cx="82804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AutoNum type="arabicParenBoth"/>
            </a:pPr>
            <a:r>
              <a:rPr lang="hr-HR" altLang="en-US" sz="2200">
                <a:solidFill>
                  <a:srgbClr val="000000"/>
                </a:solidFill>
              </a:rPr>
              <a:t>pukotine u betonu (2) pokrov od lima za odvođenje kišnice</a:t>
            </a:r>
          </a:p>
          <a:p>
            <a:pPr fontAlgn="base">
              <a:lnSpc>
                <a:spcPct val="125000"/>
              </a:lnSpc>
              <a:spcBef>
                <a:spcPct val="0"/>
              </a:spcBef>
              <a:spcAft>
                <a:spcPct val="0"/>
              </a:spcAft>
            </a:pPr>
            <a:r>
              <a:rPr lang="hr-HR" altLang="en-US" sz="2200">
                <a:solidFill>
                  <a:srgbClr val="000000"/>
                </a:solidFill>
              </a:rPr>
              <a:t>(3) ispust  </a:t>
            </a:r>
          </a:p>
          <a:p>
            <a:pPr fontAlgn="base">
              <a:lnSpc>
                <a:spcPct val="125000"/>
              </a:lnSpc>
              <a:spcBef>
                <a:spcPct val="0"/>
              </a:spcBef>
              <a:spcAft>
                <a:spcPct val="0"/>
              </a:spcAft>
              <a:buFontTx/>
              <a:buAutoNum type="arabicParenBoth"/>
            </a:pPr>
            <a:endParaRPr lang="en-US" altLang="en-US" sz="2200">
              <a:solidFill>
                <a:srgbClr val="000000"/>
              </a:solidFill>
            </a:endParaRPr>
          </a:p>
        </p:txBody>
      </p:sp>
      <p:sp>
        <p:nvSpPr>
          <p:cNvPr id="177156" name="Rectangle 6">
            <a:extLst>
              <a:ext uri="{FF2B5EF4-FFF2-40B4-BE49-F238E27FC236}">
                <a16:creationId xmlns:a16="http://schemas.microsoft.com/office/drawing/2014/main" id="{7070420F-79A4-C5EE-8E44-53E479AA8898}"/>
              </a:ext>
            </a:extLst>
          </p:cNvPr>
          <p:cNvSpPr>
            <a:spLocks noChangeArrowheads="1"/>
          </p:cNvSpPr>
          <p:nvPr/>
        </p:nvSpPr>
        <p:spPr bwMode="auto">
          <a:xfrm>
            <a:off x="1703388" y="549275"/>
            <a:ext cx="8280400" cy="47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200" b="1">
                <a:solidFill>
                  <a:srgbClr val="000000"/>
                </a:solidFill>
              </a:rPr>
              <a:t>Dvostruki sustav (</a:t>
            </a:r>
            <a:r>
              <a:rPr lang="en-US" altLang="en-US" sz="2200" b="1">
                <a:solidFill>
                  <a:srgbClr val="000000"/>
                </a:solidFill>
              </a:rPr>
              <a:t>cavity wall)</a:t>
            </a:r>
          </a:p>
        </p:txBody>
      </p:sp>
      <p:sp>
        <p:nvSpPr>
          <p:cNvPr id="177157" name="Rectangle 7">
            <a:extLst>
              <a:ext uri="{FF2B5EF4-FFF2-40B4-BE49-F238E27FC236}">
                <a16:creationId xmlns:a16="http://schemas.microsoft.com/office/drawing/2014/main" id="{DBDE3F0E-6F86-9342-D739-8136E6BF93B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a:extLst>
              <a:ext uri="{FF2B5EF4-FFF2-40B4-BE49-F238E27FC236}">
                <a16:creationId xmlns:a16="http://schemas.microsoft.com/office/drawing/2014/main" id="{373D33AC-E5C4-6103-ED4B-46F8717103B2}"/>
              </a:ext>
            </a:extLst>
          </p:cNvPr>
          <p:cNvSpPr>
            <a:spLocks noChangeArrowheads="1"/>
          </p:cNvSpPr>
          <p:nvPr/>
        </p:nvSpPr>
        <p:spPr bwMode="auto">
          <a:xfrm>
            <a:off x="1774826" y="836614"/>
            <a:ext cx="79216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200" b="1">
                <a:solidFill>
                  <a:srgbClr val="000000"/>
                </a:solidFill>
              </a:rPr>
              <a:t>Sustav odvodnih kanala</a:t>
            </a:r>
          </a:p>
          <a:p>
            <a:pPr fontAlgn="base">
              <a:lnSpc>
                <a:spcPct val="125000"/>
              </a:lnSpc>
              <a:spcBef>
                <a:spcPct val="0"/>
              </a:spcBef>
              <a:spcAft>
                <a:spcPct val="0"/>
              </a:spcAft>
            </a:pPr>
            <a:endParaRPr lang="hr-HR" altLang="en-US" sz="2200" b="1">
              <a:solidFill>
                <a:srgbClr val="000000"/>
              </a:solidFill>
            </a:endParaRPr>
          </a:p>
          <a:p>
            <a:pPr fontAlgn="base">
              <a:lnSpc>
                <a:spcPct val="125000"/>
              </a:lnSpc>
              <a:spcBef>
                <a:spcPct val="0"/>
              </a:spcBef>
              <a:spcAft>
                <a:spcPct val="0"/>
              </a:spcAft>
              <a:buFontTx/>
              <a:buChar char="•"/>
            </a:pPr>
            <a:r>
              <a:rPr lang="hr-HR" altLang="en-US" sz="2200">
                <a:solidFill>
                  <a:srgbClr val="000000"/>
                </a:solidFill>
              </a:rPr>
              <a:t>sustav kojim se voda/vlaga koja je već prodrla odvodi</a:t>
            </a:r>
          </a:p>
          <a:p>
            <a:pPr fontAlgn="base">
              <a:lnSpc>
                <a:spcPct val="125000"/>
              </a:lnSpc>
              <a:spcBef>
                <a:spcPct val="0"/>
              </a:spcBef>
              <a:spcAft>
                <a:spcPct val="0"/>
              </a:spcAft>
              <a:buFontTx/>
              <a:buChar char="•"/>
            </a:pPr>
            <a:r>
              <a:rPr lang="hr-HR" altLang="en-US" sz="2200">
                <a:solidFill>
                  <a:srgbClr val="000000"/>
                </a:solidFill>
              </a:rPr>
              <a:t>posebni detalji kod kojih postoji sustav internih kanala</a:t>
            </a:r>
          </a:p>
          <a:p>
            <a:pPr fontAlgn="base">
              <a:lnSpc>
                <a:spcPct val="125000"/>
              </a:lnSpc>
              <a:spcBef>
                <a:spcPct val="0"/>
              </a:spcBef>
              <a:spcAft>
                <a:spcPct val="0"/>
              </a:spcAft>
              <a:buFontTx/>
              <a:buChar char="•"/>
            </a:pPr>
            <a:r>
              <a:rPr lang="hr-HR" altLang="en-US" sz="2200">
                <a:solidFill>
                  <a:srgbClr val="000000"/>
                </a:solidFill>
              </a:rPr>
              <a:t>ovakvi sustavi su česti kod nebodera </a:t>
            </a:r>
          </a:p>
        </p:txBody>
      </p:sp>
      <p:sp>
        <p:nvSpPr>
          <p:cNvPr id="178179" name="Rectangle 5">
            <a:extLst>
              <a:ext uri="{FF2B5EF4-FFF2-40B4-BE49-F238E27FC236}">
                <a16:creationId xmlns:a16="http://schemas.microsoft.com/office/drawing/2014/main" id="{E93B1247-973C-B0F3-27C4-C7600C3869CE}"/>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4">
            <a:extLst>
              <a:ext uri="{FF2B5EF4-FFF2-40B4-BE49-F238E27FC236}">
                <a16:creationId xmlns:a16="http://schemas.microsoft.com/office/drawing/2014/main" id="{2B90719B-2D1F-CCFC-00C6-DEAA9C98CFF8}"/>
              </a:ext>
            </a:extLst>
          </p:cNvPr>
          <p:cNvSpPr>
            <a:spLocks noChangeArrowheads="1"/>
          </p:cNvSpPr>
          <p:nvPr/>
        </p:nvSpPr>
        <p:spPr bwMode="auto">
          <a:xfrm>
            <a:off x="1992314" y="765175"/>
            <a:ext cx="7704137"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PODJELA  PREMA NAČINU IZGRADNJE</a:t>
            </a:r>
          </a:p>
          <a:p>
            <a:pPr fontAlgn="base">
              <a:spcBef>
                <a:spcPct val="0"/>
              </a:spcBef>
              <a:spcAft>
                <a:spcPct val="0"/>
              </a:spcAft>
            </a:pPr>
            <a:endParaRPr lang="hr-HR" altLang="en-US" sz="2200" b="1">
              <a:solidFill>
                <a:srgbClr val="000000"/>
              </a:solidFill>
            </a:endParaRPr>
          </a:p>
          <a:p>
            <a:pPr fontAlgn="base">
              <a:spcBef>
                <a:spcPct val="0"/>
              </a:spcBef>
              <a:spcAft>
                <a:spcPct val="0"/>
              </a:spcAft>
            </a:pPr>
            <a:endParaRPr lang="hr-HR" altLang="en-US" sz="2200" b="1">
              <a:solidFill>
                <a:srgbClr val="000000"/>
              </a:solidFill>
            </a:endParaRPr>
          </a:p>
          <a:p>
            <a:pPr fontAlgn="base">
              <a:spcBef>
                <a:spcPct val="0"/>
              </a:spcBef>
              <a:spcAft>
                <a:spcPct val="0"/>
              </a:spcAft>
            </a:pPr>
            <a:r>
              <a:rPr lang="hr-HR" altLang="en-US" sz="2200">
                <a:solidFill>
                  <a:srgbClr val="000000"/>
                </a:solidFill>
              </a:rPr>
              <a:t>1. OKVIRNI SUSTAV (STICK SYSTEMS)</a:t>
            </a:r>
          </a:p>
          <a:p>
            <a:pPr fontAlgn="base">
              <a:spcBef>
                <a:spcPct val="0"/>
              </a:spcBef>
              <a:spcAft>
                <a:spcPct val="0"/>
              </a:spcAft>
            </a:pPr>
            <a:r>
              <a:rPr lang="hr-HR" altLang="en-US" sz="2200">
                <a:solidFill>
                  <a:srgbClr val="000000"/>
                </a:solidFill>
              </a:rPr>
              <a:t>2. PANELNI SUSTAV (UNITIZED SYSTEMS)</a:t>
            </a:r>
          </a:p>
          <a:p>
            <a:pPr fontAlgn="base">
              <a:spcBef>
                <a:spcPct val="0"/>
              </a:spcBef>
              <a:spcAft>
                <a:spcPct val="0"/>
              </a:spcAft>
            </a:pPr>
            <a:endParaRPr lang="hr-HR" altLang="en-US" sz="2200">
              <a:solidFill>
                <a:srgbClr val="000000"/>
              </a:solidFill>
            </a:endParaRPr>
          </a:p>
          <a:p>
            <a:pPr fontAlgn="base">
              <a:spcBef>
                <a:spcPct val="0"/>
              </a:spcBef>
              <a:spcAft>
                <a:spcPct val="0"/>
              </a:spcAft>
            </a:pPr>
            <a:r>
              <a:rPr lang="hr-HR" altLang="en-US" sz="2200">
                <a:solidFill>
                  <a:srgbClr val="000000"/>
                </a:solidFill>
              </a:rPr>
              <a:t>1. većina elemenata se ugrađuje/reže na gradilištu</a:t>
            </a:r>
          </a:p>
          <a:p>
            <a:pPr fontAlgn="base">
              <a:spcBef>
                <a:spcPct val="0"/>
              </a:spcBef>
              <a:spcAft>
                <a:spcPct val="0"/>
              </a:spcAft>
            </a:pPr>
            <a:r>
              <a:rPr lang="hr-HR" altLang="en-US" sz="2200">
                <a:solidFill>
                  <a:srgbClr val="000000"/>
                </a:solidFill>
              </a:rPr>
              <a:t>	- vrlo fleksibilan</a:t>
            </a:r>
          </a:p>
          <a:p>
            <a:pPr fontAlgn="base">
              <a:spcBef>
                <a:spcPct val="0"/>
              </a:spcBef>
              <a:spcAft>
                <a:spcPct val="0"/>
              </a:spcAft>
            </a:pPr>
            <a:r>
              <a:rPr lang="hr-HR" altLang="en-US" sz="2200">
                <a:solidFill>
                  <a:srgbClr val="000000"/>
                </a:solidFill>
              </a:rPr>
              <a:t>	- podložan pogreškama</a:t>
            </a:r>
          </a:p>
          <a:p>
            <a:pPr fontAlgn="base">
              <a:spcBef>
                <a:spcPct val="0"/>
              </a:spcBef>
              <a:spcAft>
                <a:spcPct val="0"/>
              </a:spcAft>
            </a:pPr>
            <a:r>
              <a:rPr lang="hr-HR" altLang="en-US" sz="2200">
                <a:solidFill>
                  <a:srgbClr val="000000"/>
                </a:solidFill>
              </a:rPr>
              <a:t>	- potrebno mnogo radne snage</a:t>
            </a:r>
          </a:p>
          <a:p>
            <a:pPr fontAlgn="base">
              <a:spcBef>
                <a:spcPct val="0"/>
              </a:spcBef>
              <a:spcAft>
                <a:spcPct val="0"/>
              </a:spcAft>
            </a:pPr>
            <a:endParaRPr lang="hr-HR" altLang="en-US" sz="2200">
              <a:solidFill>
                <a:srgbClr val="000000"/>
              </a:solidFill>
            </a:endParaRPr>
          </a:p>
          <a:p>
            <a:pPr fontAlgn="base">
              <a:spcBef>
                <a:spcPct val="0"/>
              </a:spcBef>
              <a:spcAft>
                <a:spcPct val="0"/>
              </a:spcAft>
            </a:pPr>
            <a:r>
              <a:rPr lang="hr-HR" altLang="en-US" sz="2200">
                <a:solidFill>
                  <a:srgbClr val="000000"/>
                </a:solidFill>
              </a:rPr>
              <a:t>2.  tvornički predgotovljen sustav</a:t>
            </a:r>
          </a:p>
          <a:p>
            <a:pPr fontAlgn="base">
              <a:spcBef>
                <a:spcPct val="0"/>
              </a:spcBef>
              <a:spcAft>
                <a:spcPct val="0"/>
              </a:spcAft>
            </a:pPr>
            <a:r>
              <a:rPr lang="hr-HR" altLang="en-US" sz="2200">
                <a:solidFill>
                  <a:srgbClr val="000000"/>
                </a:solidFill>
              </a:rPr>
              <a:t>    - izvrsna kvaliteta</a:t>
            </a:r>
          </a:p>
          <a:p>
            <a:pPr fontAlgn="base">
              <a:spcBef>
                <a:spcPct val="0"/>
              </a:spcBef>
              <a:spcAft>
                <a:spcPct val="0"/>
              </a:spcAft>
            </a:pPr>
            <a:r>
              <a:rPr lang="hr-HR" altLang="en-US" sz="2200">
                <a:solidFill>
                  <a:srgbClr val="000000"/>
                </a:solidFill>
              </a:rPr>
              <a:t>    - brza montaža</a:t>
            </a:r>
          </a:p>
          <a:p>
            <a:pPr fontAlgn="base">
              <a:spcBef>
                <a:spcPct val="0"/>
              </a:spcBef>
              <a:spcAft>
                <a:spcPct val="0"/>
              </a:spcAft>
            </a:pPr>
            <a:r>
              <a:rPr lang="hr-HR" altLang="en-US" sz="2200">
                <a:solidFill>
                  <a:srgbClr val="000000"/>
                </a:solidFill>
              </a:rPr>
              <a:t>    - relativno skup</a:t>
            </a:r>
          </a:p>
          <a:p>
            <a:pPr fontAlgn="base">
              <a:spcBef>
                <a:spcPct val="0"/>
              </a:spcBef>
              <a:spcAft>
                <a:spcPct val="0"/>
              </a:spcAft>
            </a:pPr>
            <a:r>
              <a:rPr lang="hr-HR" altLang="en-US" sz="2200">
                <a:solidFill>
                  <a:srgbClr val="000000"/>
                </a:solidFill>
              </a:rPr>
              <a:t>    - nije fleksibilan</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pPr>
            <a:endParaRPr lang="hr-HR" altLang="en-US" sz="2200" b="1">
              <a:solidFill>
                <a:srgbClr val="000000"/>
              </a:solidFill>
            </a:endParaRPr>
          </a:p>
        </p:txBody>
      </p:sp>
      <p:sp>
        <p:nvSpPr>
          <p:cNvPr id="179203" name="Rectangle 5">
            <a:extLst>
              <a:ext uri="{FF2B5EF4-FFF2-40B4-BE49-F238E27FC236}">
                <a16:creationId xmlns:a16="http://schemas.microsoft.com/office/drawing/2014/main" id="{8091A9EE-2F5F-6F7B-C23D-17DB343AE000}"/>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descr="scan0082">
            <a:extLst>
              <a:ext uri="{FF2B5EF4-FFF2-40B4-BE49-F238E27FC236}">
                <a16:creationId xmlns:a16="http://schemas.microsoft.com/office/drawing/2014/main" id="{61BDA5D3-7042-319C-C76F-3EAA739F5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125538"/>
            <a:ext cx="34607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6">
            <a:extLst>
              <a:ext uri="{FF2B5EF4-FFF2-40B4-BE49-F238E27FC236}">
                <a16:creationId xmlns:a16="http://schemas.microsoft.com/office/drawing/2014/main" id="{50B7E3A6-CA04-5EC9-DD75-B5C3814F99F9}"/>
              </a:ext>
            </a:extLst>
          </p:cNvPr>
          <p:cNvSpPr>
            <a:spLocks noChangeArrowheads="1"/>
          </p:cNvSpPr>
          <p:nvPr/>
        </p:nvSpPr>
        <p:spPr bwMode="auto">
          <a:xfrm>
            <a:off x="1919288" y="5876926"/>
            <a:ext cx="3167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Stick system - skica</a:t>
            </a:r>
          </a:p>
        </p:txBody>
      </p:sp>
      <p:sp>
        <p:nvSpPr>
          <p:cNvPr id="180228" name="Rectangle 7">
            <a:extLst>
              <a:ext uri="{FF2B5EF4-FFF2-40B4-BE49-F238E27FC236}">
                <a16:creationId xmlns:a16="http://schemas.microsoft.com/office/drawing/2014/main" id="{D8ADFF7A-DC7B-FE4C-1EE9-CDEC513396D7}"/>
              </a:ext>
            </a:extLst>
          </p:cNvPr>
          <p:cNvSpPr>
            <a:spLocks noChangeArrowheads="1"/>
          </p:cNvSpPr>
          <p:nvPr/>
        </p:nvSpPr>
        <p:spPr bwMode="auto">
          <a:xfrm>
            <a:off x="5159375" y="1484314"/>
            <a:ext cx="40322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AutoNum type="arabicParenBoth"/>
            </a:pPr>
            <a:r>
              <a:rPr lang="hr-HR" altLang="en-US" sz="2200">
                <a:solidFill>
                  <a:srgbClr val="000000"/>
                </a:solidFill>
              </a:rPr>
              <a:t> sidro</a:t>
            </a:r>
          </a:p>
          <a:p>
            <a:pPr fontAlgn="base">
              <a:lnSpc>
                <a:spcPct val="125000"/>
              </a:lnSpc>
              <a:spcBef>
                <a:spcPct val="0"/>
              </a:spcBef>
              <a:spcAft>
                <a:spcPct val="0"/>
              </a:spcAft>
              <a:buFontTx/>
              <a:buAutoNum type="arabicParenBoth"/>
            </a:pPr>
            <a:r>
              <a:rPr lang="hr-HR" altLang="en-US" sz="2200">
                <a:solidFill>
                  <a:srgbClr val="000000"/>
                </a:solidFill>
              </a:rPr>
              <a:t> stup koji dijeli prozorska krila</a:t>
            </a:r>
          </a:p>
          <a:p>
            <a:pPr fontAlgn="base">
              <a:lnSpc>
                <a:spcPct val="125000"/>
              </a:lnSpc>
              <a:spcBef>
                <a:spcPct val="0"/>
              </a:spcBef>
              <a:spcAft>
                <a:spcPct val="0"/>
              </a:spcAft>
              <a:buFontTx/>
              <a:buAutoNum type="arabicParenBoth"/>
            </a:pPr>
            <a:r>
              <a:rPr lang="hr-HR" altLang="en-US" sz="2200">
                <a:solidFill>
                  <a:srgbClr val="000000"/>
                </a:solidFill>
              </a:rPr>
              <a:t> horizontalna greda</a:t>
            </a:r>
          </a:p>
          <a:p>
            <a:pPr fontAlgn="base">
              <a:lnSpc>
                <a:spcPct val="125000"/>
              </a:lnSpc>
              <a:spcBef>
                <a:spcPct val="0"/>
              </a:spcBef>
              <a:spcAft>
                <a:spcPct val="0"/>
              </a:spcAft>
              <a:buFontTx/>
              <a:buAutoNum type="arabicParenBoth"/>
            </a:pPr>
            <a:r>
              <a:rPr lang="hr-HR" altLang="en-US" sz="2200">
                <a:solidFill>
                  <a:srgbClr val="000000"/>
                </a:solidFill>
              </a:rPr>
              <a:t> panel</a:t>
            </a:r>
          </a:p>
          <a:p>
            <a:pPr fontAlgn="base">
              <a:lnSpc>
                <a:spcPct val="125000"/>
              </a:lnSpc>
              <a:spcBef>
                <a:spcPct val="0"/>
              </a:spcBef>
              <a:spcAft>
                <a:spcPct val="0"/>
              </a:spcAft>
              <a:buFontTx/>
              <a:buAutoNum type="arabicParenBoth"/>
            </a:pPr>
            <a:r>
              <a:rPr lang="hr-HR" altLang="en-US" sz="2200">
                <a:solidFill>
                  <a:srgbClr val="000000"/>
                </a:solidFill>
              </a:rPr>
              <a:t> horizontalna greda</a:t>
            </a:r>
          </a:p>
          <a:p>
            <a:pPr fontAlgn="base">
              <a:lnSpc>
                <a:spcPct val="125000"/>
              </a:lnSpc>
              <a:spcBef>
                <a:spcPct val="0"/>
              </a:spcBef>
              <a:spcAft>
                <a:spcPct val="0"/>
              </a:spcAft>
              <a:buFontTx/>
              <a:buAutoNum type="arabicParenBoth"/>
            </a:pPr>
            <a:r>
              <a:rPr lang="hr-HR" altLang="en-US" sz="2200">
                <a:solidFill>
                  <a:srgbClr val="000000"/>
                </a:solidFill>
              </a:rPr>
              <a:t> staklo</a:t>
            </a:r>
          </a:p>
          <a:p>
            <a:pPr fontAlgn="base">
              <a:lnSpc>
                <a:spcPct val="125000"/>
              </a:lnSpc>
              <a:spcBef>
                <a:spcPct val="0"/>
              </a:spcBef>
              <a:spcAft>
                <a:spcPct val="0"/>
              </a:spcAft>
              <a:buFontTx/>
              <a:buAutoNum type="arabicParenBoth"/>
            </a:pPr>
            <a:r>
              <a:rPr lang="hr-HR" altLang="en-US" sz="2200">
                <a:solidFill>
                  <a:srgbClr val="000000"/>
                </a:solidFill>
              </a:rPr>
              <a:t> unutrašnji stup koji dijeli prozorska krila</a:t>
            </a:r>
          </a:p>
          <a:p>
            <a:pPr fontAlgn="base">
              <a:lnSpc>
                <a:spcPct val="125000"/>
              </a:lnSpc>
              <a:spcBef>
                <a:spcPct val="0"/>
              </a:spcBef>
              <a:spcAft>
                <a:spcPct val="0"/>
              </a:spcAft>
              <a:buFontTx/>
              <a:buAutoNum type="arabicParenBoth"/>
            </a:pPr>
            <a:endParaRPr lang="hr-HR" altLang="en-US" sz="2200">
              <a:solidFill>
                <a:srgbClr val="000000"/>
              </a:solidFill>
            </a:endParaRPr>
          </a:p>
        </p:txBody>
      </p:sp>
      <p:sp>
        <p:nvSpPr>
          <p:cNvPr id="180229" name="Rectangle 8">
            <a:extLst>
              <a:ext uri="{FF2B5EF4-FFF2-40B4-BE49-F238E27FC236}">
                <a16:creationId xmlns:a16="http://schemas.microsoft.com/office/drawing/2014/main" id="{148F19E0-0AFD-F2D3-AD81-C0E1C8C52C83}"/>
              </a:ext>
            </a:extLst>
          </p:cNvPr>
          <p:cNvSpPr>
            <a:spLocks noChangeArrowheads="1"/>
          </p:cNvSpPr>
          <p:nvPr/>
        </p:nvSpPr>
        <p:spPr bwMode="auto">
          <a:xfrm>
            <a:off x="1774825" y="642939"/>
            <a:ext cx="21399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STICK SISTEM</a:t>
            </a:r>
          </a:p>
        </p:txBody>
      </p:sp>
      <p:sp>
        <p:nvSpPr>
          <p:cNvPr id="180230" name="Rectangle 9">
            <a:extLst>
              <a:ext uri="{FF2B5EF4-FFF2-40B4-BE49-F238E27FC236}">
                <a16:creationId xmlns:a16="http://schemas.microsoft.com/office/drawing/2014/main" id="{4A427341-F1D8-D2FA-6576-1A85755286C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scan0083">
            <a:extLst>
              <a:ext uri="{FF2B5EF4-FFF2-40B4-BE49-F238E27FC236}">
                <a16:creationId xmlns:a16="http://schemas.microsoft.com/office/drawing/2014/main" id="{8FDE2213-7C98-1B3E-29A0-9B2EF0626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196976"/>
            <a:ext cx="27574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5">
            <a:extLst>
              <a:ext uri="{FF2B5EF4-FFF2-40B4-BE49-F238E27FC236}">
                <a16:creationId xmlns:a16="http://schemas.microsoft.com/office/drawing/2014/main" id="{9B4FEF08-0887-B69B-FA86-4DC4D3C1845F}"/>
              </a:ext>
            </a:extLst>
          </p:cNvPr>
          <p:cNvSpPr>
            <a:spLocks noChangeArrowheads="1"/>
          </p:cNvSpPr>
          <p:nvPr/>
        </p:nvSpPr>
        <p:spPr bwMode="auto">
          <a:xfrm>
            <a:off x="1774825" y="642938"/>
            <a:ext cx="265931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PANELNI SUSTAVI</a:t>
            </a:r>
          </a:p>
          <a:p>
            <a:pPr fontAlgn="base">
              <a:spcBef>
                <a:spcPct val="0"/>
              </a:spcBef>
              <a:spcAft>
                <a:spcPct val="0"/>
              </a:spcAft>
            </a:pPr>
            <a:endParaRPr lang="hr-HR" altLang="en-US" sz="2200" b="1">
              <a:solidFill>
                <a:srgbClr val="000000"/>
              </a:solidFill>
            </a:endParaRPr>
          </a:p>
          <a:p>
            <a:pPr fontAlgn="base">
              <a:spcBef>
                <a:spcPct val="0"/>
              </a:spcBef>
              <a:spcAft>
                <a:spcPct val="0"/>
              </a:spcAft>
            </a:pPr>
            <a:r>
              <a:rPr lang="hr-HR" altLang="en-US" sz="2200">
                <a:solidFill>
                  <a:srgbClr val="000000"/>
                </a:solidFill>
              </a:rPr>
              <a:t> </a:t>
            </a:r>
          </a:p>
        </p:txBody>
      </p:sp>
      <p:sp>
        <p:nvSpPr>
          <p:cNvPr id="181252" name="Rectangle 6">
            <a:extLst>
              <a:ext uri="{FF2B5EF4-FFF2-40B4-BE49-F238E27FC236}">
                <a16:creationId xmlns:a16="http://schemas.microsoft.com/office/drawing/2014/main" id="{635B4FA3-E914-1F2B-C3F0-061F1BA186C0}"/>
              </a:ext>
            </a:extLst>
          </p:cNvPr>
          <p:cNvSpPr>
            <a:spLocks noChangeArrowheads="1"/>
          </p:cNvSpPr>
          <p:nvPr/>
        </p:nvSpPr>
        <p:spPr bwMode="auto">
          <a:xfrm>
            <a:off x="1847851" y="5805489"/>
            <a:ext cx="374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Predgotovljen sustav  - skica</a:t>
            </a:r>
          </a:p>
        </p:txBody>
      </p:sp>
      <p:sp>
        <p:nvSpPr>
          <p:cNvPr id="181253" name="Rectangle 7">
            <a:extLst>
              <a:ext uri="{FF2B5EF4-FFF2-40B4-BE49-F238E27FC236}">
                <a16:creationId xmlns:a16="http://schemas.microsoft.com/office/drawing/2014/main" id="{C0D035DD-C21F-6963-FE75-6EE7702844DC}"/>
              </a:ext>
            </a:extLst>
          </p:cNvPr>
          <p:cNvSpPr>
            <a:spLocks noChangeArrowheads="1"/>
          </p:cNvSpPr>
          <p:nvPr/>
        </p:nvSpPr>
        <p:spPr bwMode="auto">
          <a:xfrm>
            <a:off x="5159375" y="1484314"/>
            <a:ext cx="40322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AutoNum type="arabicParenBoth"/>
            </a:pPr>
            <a:r>
              <a:rPr lang="hr-HR" altLang="en-US" sz="2200">
                <a:solidFill>
                  <a:srgbClr val="000000"/>
                </a:solidFill>
              </a:rPr>
              <a:t> sidro</a:t>
            </a:r>
          </a:p>
          <a:p>
            <a:pPr fontAlgn="base">
              <a:lnSpc>
                <a:spcPct val="125000"/>
              </a:lnSpc>
              <a:spcBef>
                <a:spcPct val="0"/>
              </a:spcBef>
              <a:spcAft>
                <a:spcPct val="0"/>
              </a:spcAft>
              <a:buFontTx/>
              <a:buAutoNum type="arabicParenBoth"/>
            </a:pPr>
            <a:r>
              <a:rPr lang="hr-HR" altLang="en-US" sz="2200">
                <a:solidFill>
                  <a:srgbClr val="000000"/>
                </a:solidFill>
              </a:rPr>
              <a:t> prefabricirani element</a:t>
            </a:r>
          </a:p>
        </p:txBody>
      </p:sp>
      <p:sp>
        <p:nvSpPr>
          <p:cNvPr id="181254" name="Rectangle 8">
            <a:extLst>
              <a:ext uri="{FF2B5EF4-FFF2-40B4-BE49-F238E27FC236}">
                <a16:creationId xmlns:a16="http://schemas.microsoft.com/office/drawing/2014/main" id="{943F78E7-C1E9-5663-2408-90F42E5DDB0A}"/>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82A0-EEF5-86A9-CF3B-F8D8030857EF}"/>
              </a:ext>
            </a:extLst>
          </p:cNvPr>
          <p:cNvSpPr>
            <a:spLocks noGrp="1"/>
          </p:cNvSpPr>
          <p:nvPr>
            <p:ph type="title"/>
          </p:nvPr>
        </p:nvSpPr>
        <p:spPr/>
        <p:txBody>
          <a:bodyPr/>
          <a:lstStyle/>
          <a:p>
            <a:pPr eaLnBrk="1" fontAlgn="auto" hangingPunct="1">
              <a:spcAft>
                <a:spcPts val="0"/>
              </a:spcAft>
              <a:defRPr/>
            </a:pPr>
            <a:endParaRPr lang="hr-HR" dirty="0"/>
          </a:p>
        </p:txBody>
      </p:sp>
      <p:pic>
        <p:nvPicPr>
          <p:cNvPr id="7" name="Content Placeholder 6">
            <a:extLst>
              <a:ext uri="{FF2B5EF4-FFF2-40B4-BE49-F238E27FC236}">
                <a16:creationId xmlns:a16="http://schemas.microsoft.com/office/drawing/2014/main" id="{F29499DD-3D77-02BA-6F80-E6490A79B2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pic>
        <p:nvPicPr>
          <p:cNvPr id="9" name="Picture 8">
            <a:extLst>
              <a:ext uri="{FF2B5EF4-FFF2-40B4-BE49-F238E27FC236}">
                <a16:creationId xmlns:a16="http://schemas.microsoft.com/office/drawing/2014/main" id="{B65A66F1-BC6A-F9DA-78FF-85491B977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9514" y="1"/>
            <a:ext cx="5184775"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E1B2-FBC5-8E4F-E7D9-B9C8F123E4E1}"/>
              </a:ext>
            </a:extLst>
          </p:cNvPr>
          <p:cNvSpPr>
            <a:spLocks noGrp="1"/>
          </p:cNvSpPr>
          <p:nvPr>
            <p:ph type="title"/>
          </p:nvPr>
        </p:nvSpPr>
        <p:spPr/>
        <p:txBody>
          <a:bodyPr/>
          <a:lstStyle/>
          <a:p>
            <a:pPr eaLnBrk="1" fontAlgn="auto" hangingPunct="1">
              <a:spcAft>
                <a:spcPts val="0"/>
              </a:spcAft>
              <a:defRPr/>
            </a:pPr>
            <a:endParaRPr lang="hr-HR"/>
          </a:p>
        </p:txBody>
      </p:sp>
      <p:sp>
        <p:nvSpPr>
          <p:cNvPr id="183299" name="Content Placeholder 2">
            <a:extLst>
              <a:ext uri="{FF2B5EF4-FFF2-40B4-BE49-F238E27FC236}">
                <a16:creationId xmlns:a16="http://schemas.microsoft.com/office/drawing/2014/main" id="{364FEF1F-7D1A-45AD-D217-3550B2E5C7F8}"/>
              </a:ext>
            </a:extLst>
          </p:cNvPr>
          <p:cNvSpPr>
            <a:spLocks noGrp="1"/>
          </p:cNvSpPr>
          <p:nvPr>
            <p:ph idx="1"/>
          </p:nvPr>
        </p:nvSpPr>
        <p:spPr/>
        <p:txBody>
          <a:bodyPr/>
          <a:lstStyle/>
          <a:p>
            <a:pPr eaLnBrk="1" hangingPunct="1"/>
            <a:endParaRPr lang="en-US" altLang="en-US"/>
          </a:p>
        </p:txBody>
      </p:sp>
      <p:pic>
        <p:nvPicPr>
          <p:cNvPr id="183300" name="Picture 3">
            <a:extLst>
              <a:ext uri="{FF2B5EF4-FFF2-40B4-BE49-F238E27FC236}">
                <a16:creationId xmlns:a16="http://schemas.microsoft.com/office/drawing/2014/main" id="{7389EA63-9C0F-AFF7-A999-C29174DBA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458788"/>
            <a:ext cx="6480175" cy="864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A4FA37-3448-734C-AF28-21F7B73207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813"/>
            <a:ext cx="9144000" cy="715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8545D7-FD2C-6C1B-161D-4F1E100384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0813"/>
            <a:ext cx="9720263" cy="700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descr="scan0085">
            <a:extLst>
              <a:ext uri="{FF2B5EF4-FFF2-40B4-BE49-F238E27FC236}">
                <a16:creationId xmlns:a16="http://schemas.microsoft.com/office/drawing/2014/main" id="{C0290D1C-D814-CE19-4878-EA3ABB341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989138"/>
            <a:ext cx="28479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Rectangle 5">
            <a:extLst>
              <a:ext uri="{FF2B5EF4-FFF2-40B4-BE49-F238E27FC236}">
                <a16:creationId xmlns:a16="http://schemas.microsoft.com/office/drawing/2014/main" id="{01FC82BF-B07B-4EA9-2DCB-569FBFE7497F}"/>
              </a:ext>
            </a:extLst>
          </p:cNvPr>
          <p:cNvSpPr>
            <a:spLocks noChangeArrowheads="1"/>
          </p:cNvSpPr>
          <p:nvPr/>
        </p:nvSpPr>
        <p:spPr bwMode="auto">
          <a:xfrm>
            <a:off x="1774826" y="5876926"/>
            <a:ext cx="374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Skica sustava odvodnje</a:t>
            </a:r>
          </a:p>
        </p:txBody>
      </p:sp>
      <p:sp>
        <p:nvSpPr>
          <p:cNvPr id="185348" name="Rectangle 6">
            <a:extLst>
              <a:ext uri="{FF2B5EF4-FFF2-40B4-BE49-F238E27FC236}">
                <a16:creationId xmlns:a16="http://schemas.microsoft.com/office/drawing/2014/main" id="{FE9852FF-81E8-700F-D259-D7743D837DED}"/>
              </a:ext>
            </a:extLst>
          </p:cNvPr>
          <p:cNvSpPr>
            <a:spLocks noChangeArrowheads="1"/>
          </p:cNvSpPr>
          <p:nvPr/>
        </p:nvSpPr>
        <p:spPr bwMode="auto">
          <a:xfrm>
            <a:off x="1847850" y="549276"/>
            <a:ext cx="849630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neovisno o sustavu, problem odvodnje vode se obično rješava tako da je na rubovima i pri vrhu zgrade veća gustoća sustava za odvodnju</a:t>
            </a:r>
          </a:p>
        </p:txBody>
      </p:sp>
      <p:sp>
        <p:nvSpPr>
          <p:cNvPr id="185349" name="Rectangle 7">
            <a:extLst>
              <a:ext uri="{FF2B5EF4-FFF2-40B4-BE49-F238E27FC236}">
                <a16:creationId xmlns:a16="http://schemas.microsoft.com/office/drawing/2014/main" id="{08FF261A-20EB-1DFF-F122-E7A9FB059471}"/>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4" descr="scan0084">
            <a:extLst>
              <a:ext uri="{FF2B5EF4-FFF2-40B4-BE49-F238E27FC236}">
                <a16:creationId xmlns:a16="http://schemas.microsoft.com/office/drawing/2014/main" id="{42844F2A-1AE3-E568-C394-99DE22D11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5" y="908050"/>
            <a:ext cx="2801938"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5">
            <a:extLst>
              <a:ext uri="{FF2B5EF4-FFF2-40B4-BE49-F238E27FC236}">
                <a16:creationId xmlns:a16="http://schemas.microsoft.com/office/drawing/2014/main" id="{160A15C2-09DD-065E-313E-C4248FB07308}"/>
              </a:ext>
            </a:extLst>
          </p:cNvPr>
          <p:cNvSpPr>
            <a:spLocks noChangeArrowheads="1"/>
          </p:cNvSpPr>
          <p:nvPr/>
        </p:nvSpPr>
        <p:spPr bwMode="auto">
          <a:xfrm>
            <a:off x="1847851" y="858838"/>
            <a:ext cx="5572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TESTIRANJE SUSTAVA</a:t>
            </a:r>
          </a:p>
          <a:p>
            <a:pPr fontAlgn="base">
              <a:spcBef>
                <a:spcPct val="0"/>
              </a:spcBef>
              <a:spcAft>
                <a:spcPct val="0"/>
              </a:spcAft>
            </a:pPr>
            <a:endParaRPr lang="hr-HR" altLang="en-US" sz="2200" b="1">
              <a:solidFill>
                <a:srgbClr val="000000"/>
              </a:solidFill>
            </a:endParaRPr>
          </a:p>
          <a:p>
            <a:pPr fontAlgn="base">
              <a:lnSpc>
                <a:spcPct val="125000"/>
              </a:lnSpc>
              <a:spcBef>
                <a:spcPct val="0"/>
              </a:spcBef>
              <a:spcAft>
                <a:spcPct val="0"/>
              </a:spcAft>
              <a:buFontTx/>
              <a:buChar char="•"/>
            </a:pPr>
            <a:r>
              <a:rPr lang="hr-HR" altLang="en-US" sz="2200">
                <a:solidFill>
                  <a:srgbClr val="000000"/>
                </a:solidFill>
              </a:rPr>
              <a:t> najbolji način za utvrđivanje nedostataka</a:t>
            </a:r>
          </a:p>
          <a:p>
            <a:pPr fontAlgn="base">
              <a:lnSpc>
                <a:spcPct val="125000"/>
              </a:lnSpc>
              <a:spcBef>
                <a:spcPct val="0"/>
              </a:spcBef>
              <a:spcAft>
                <a:spcPct val="0"/>
              </a:spcAft>
              <a:buFontTx/>
              <a:buChar char="•"/>
            </a:pPr>
            <a:r>
              <a:rPr lang="hr-HR" altLang="en-US" sz="2200">
                <a:solidFill>
                  <a:srgbClr val="000000"/>
                </a:solidFill>
              </a:rPr>
              <a:t> testovi su normirani</a:t>
            </a:r>
          </a:p>
          <a:p>
            <a:pPr fontAlgn="base">
              <a:lnSpc>
                <a:spcPct val="125000"/>
              </a:lnSpc>
              <a:spcBef>
                <a:spcPct val="0"/>
              </a:spcBef>
              <a:spcAft>
                <a:spcPct val="0"/>
              </a:spcAft>
              <a:buFontTx/>
              <a:buChar char="•"/>
            </a:pPr>
            <a:r>
              <a:rPr lang="hr-HR" altLang="en-US" sz="2200">
                <a:solidFill>
                  <a:srgbClr val="000000"/>
                </a:solidFill>
              </a:rPr>
              <a:t> obično se testira: 	1) ulaz zraka</a:t>
            </a:r>
          </a:p>
          <a:p>
            <a:pPr lvl="4" fontAlgn="base">
              <a:lnSpc>
                <a:spcPct val="125000"/>
              </a:lnSpc>
              <a:spcBef>
                <a:spcPct val="0"/>
              </a:spcBef>
              <a:spcAft>
                <a:spcPct val="0"/>
              </a:spcAft>
            </a:pPr>
            <a:r>
              <a:rPr lang="hr-HR" altLang="en-US" sz="2200">
                <a:solidFill>
                  <a:srgbClr val="000000"/>
                </a:solidFill>
              </a:rPr>
              <a:t>	2) penetracija vode</a:t>
            </a:r>
          </a:p>
          <a:p>
            <a:pPr lvl="4" fontAlgn="base">
              <a:lnSpc>
                <a:spcPct val="125000"/>
              </a:lnSpc>
              <a:spcBef>
                <a:spcPct val="0"/>
              </a:spcBef>
              <a:spcAft>
                <a:spcPct val="0"/>
              </a:spcAft>
            </a:pPr>
            <a:r>
              <a:rPr lang="hr-HR" altLang="en-US" sz="2200">
                <a:solidFill>
                  <a:srgbClr val="000000"/>
                </a:solidFill>
              </a:rPr>
              <a:t>	3) otpornost na vjetar</a:t>
            </a:r>
          </a:p>
          <a:p>
            <a:pPr lvl="4" fontAlgn="base">
              <a:lnSpc>
                <a:spcPct val="125000"/>
              </a:lnSpc>
              <a:spcBef>
                <a:spcPct val="0"/>
              </a:spcBef>
              <a:spcAft>
                <a:spcPct val="0"/>
              </a:spcAft>
            </a:pPr>
            <a:r>
              <a:rPr lang="hr-HR" altLang="en-US" sz="2200">
                <a:solidFill>
                  <a:srgbClr val="000000"/>
                </a:solidFill>
              </a:rPr>
              <a:t>		</a:t>
            </a:r>
          </a:p>
        </p:txBody>
      </p:sp>
      <p:sp>
        <p:nvSpPr>
          <p:cNvPr id="186372" name="Rectangle 6">
            <a:extLst>
              <a:ext uri="{FF2B5EF4-FFF2-40B4-BE49-F238E27FC236}">
                <a16:creationId xmlns:a16="http://schemas.microsoft.com/office/drawing/2014/main" id="{2F768F0B-FC14-1BAE-5D82-F91258B186B0}"/>
              </a:ext>
            </a:extLst>
          </p:cNvPr>
          <p:cNvSpPr>
            <a:spLocks noChangeArrowheads="1"/>
          </p:cNvSpPr>
          <p:nvPr/>
        </p:nvSpPr>
        <p:spPr bwMode="auto">
          <a:xfrm>
            <a:off x="6924676" y="5661026"/>
            <a:ext cx="3743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Testiranje: Place St. Charles, New Orleans, SAD</a:t>
            </a:r>
          </a:p>
        </p:txBody>
      </p:sp>
      <p:sp>
        <p:nvSpPr>
          <p:cNvPr id="186373" name="Rectangle 7">
            <a:extLst>
              <a:ext uri="{FF2B5EF4-FFF2-40B4-BE49-F238E27FC236}">
                <a16:creationId xmlns:a16="http://schemas.microsoft.com/office/drawing/2014/main" id="{5C8B5B33-59CA-D68C-9607-A9711B9CFF92}"/>
              </a:ext>
            </a:extLst>
          </p:cNvPr>
          <p:cNvSpPr>
            <a:spLocks noChangeArrowheads="1"/>
          </p:cNvSpPr>
          <p:nvPr/>
        </p:nvSpPr>
        <p:spPr bwMode="auto">
          <a:xfrm>
            <a:off x="1992313" y="4292601"/>
            <a:ext cx="51117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2 vrste testova: 1) laboratorijski </a:t>
            </a:r>
            <a:r>
              <a:rPr lang="hr-HR" altLang="en-US" sz="2200" i="1">
                <a:solidFill>
                  <a:srgbClr val="000000"/>
                </a:solidFill>
              </a:rPr>
              <a:t>(mock –up test)</a:t>
            </a:r>
          </a:p>
          <a:p>
            <a:pPr fontAlgn="base">
              <a:spcBef>
                <a:spcPct val="0"/>
              </a:spcBef>
              <a:spcAft>
                <a:spcPct val="0"/>
              </a:spcAft>
            </a:pPr>
            <a:r>
              <a:rPr lang="hr-HR" altLang="en-US" sz="2200" i="1">
                <a:solidFill>
                  <a:srgbClr val="000000"/>
                </a:solidFill>
              </a:rPr>
              <a:t>	</a:t>
            </a:r>
            <a:r>
              <a:rPr lang="hr-HR" altLang="en-US" sz="2200">
                <a:solidFill>
                  <a:srgbClr val="000000"/>
                </a:solidFill>
              </a:rPr>
              <a:t>	 2) in situ (</a:t>
            </a:r>
            <a:r>
              <a:rPr lang="hr-HR" altLang="en-US" sz="2200" i="1">
                <a:solidFill>
                  <a:srgbClr val="000000"/>
                </a:solidFill>
              </a:rPr>
              <a:t>field test</a:t>
            </a:r>
            <a:r>
              <a:rPr lang="hr-HR" altLang="en-US" sz="2200">
                <a:solidFill>
                  <a:srgbClr val="000000"/>
                </a:solidFill>
              </a:rPr>
              <a:t>)</a:t>
            </a:r>
          </a:p>
          <a:p>
            <a:pPr lvl="4" fontAlgn="base">
              <a:lnSpc>
                <a:spcPct val="125000"/>
              </a:lnSpc>
              <a:spcBef>
                <a:spcPct val="0"/>
              </a:spcBef>
              <a:spcAft>
                <a:spcPct val="0"/>
              </a:spcAft>
            </a:pPr>
            <a:r>
              <a:rPr lang="hr-HR" altLang="en-US" sz="2200">
                <a:solidFill>
                  <a:srgbClr val="000000"/>
                </a:solidFill>
              </a:rPr>
              <a:t>		</a:t>
            </a:r>
          </a:p>
        </p:txBody>
      </p:sp>
      <p:sp>
        <p:nvSpPr>
          <p:cNvPr id="186374" name="Rectangle 8">
            <a:extLst>
              <a:ext uri="{FF2B5EF4-FFF2-40B4-BE49-F238E27FC236}">
                <a16:creationId xmlns:a16="http://schemas.microsoft.com/office/drawing/2014/main" id="{A8ECEC7C-D8CD-1142-0EDF-9958FFF3AC64}"/>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str86d">
            <a:extLst>
              <a:ext uri="{FF2B5EF4-FFF2-40B4-BE49-F238E27FC236}">
                <a16:creationId xmlns:a16="http://schemas.microsoft.com/office/drawing/2014/main" id="{BEFC1C21-F2E9-7482-6DE4-CF173B2E3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476250"/>
            <a:ext cx="411638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5">
            <a:extLst>
              <a:ext uri="{FF2B5EF4-FFF2-40B4-BE49-F238E27FC236}">
                <a16:creationId xmlns:a16="http://schemas.microsoft.com/office/drawing/2014/main" id="{DC73894D-E254-9BC1-08A5-169647CEA8E5}"/>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58372" name="Rectangle 6">
            <a:extLst>
              <a:ext uri="{FF2B5EF4-FFF2-40B4-BE49-F238E27FC236}">
                <a16:creationId xmlns:a16="http://schemas.microsoft.com/office/drawing/2014/main" id="{20477C1A-8AD9-7585-E01F-EB00C0161507}"/>
              </a:ext>
            </a:extLst>
          </p:cNvPr>
          <p:cNvSpPr>
            <a:spLocks noChangeArrowheads="1"/>
          </p:cNvSpPr>
          <p:nvPr/>
        </p:nvSpPr>
        <p:spPr bwMode="auto">
          <a:xfrm>
            <a:off x="6167438" y="5516564"/>
            <a:ext cx="370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sz="2000" i="1">
                <a:solidFill>
                  <a:srgbClr val="000000"/>
                </a:solidFill>
              </a:rPr>
              <a:t>Staklena ljuska za Maximilianmuseum, Njemačka</a:t>
            </a:r>
            <a:r>
              <a:rPr lang="en-US" altLang="en-US" i="1">
                <a:solidFill>
                  <a:srgbClr val="000000"/>
                </a:solidFill>
              </a:rPr>
              <a:t>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5" descr="scan0088">
            <a:extLst>
              <a:ext uri="{FF2B5EF4-FFF2-40B4-BE49-F238E27FC236}">
                <a16:creationId xmlns:a16="http://schemas.microsoft.com/office/drawing/2014/main" id="{910BF65A-D645-2830-8B3B-148D5BC4B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38592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6">
            <a:extLst>
              <a:ext uri="{FF2B5EF4-FFF2-40B4-BE49-F238E27FC236}">
                <a16:creationId xmlns:a16="http://schemas.microsoft.com/office/drawing/2014/main" id="{C98BE0D4-7BA3-A59A-FD6E-EEAA3C450C13}"/>
              </a:ext>
            </a:extLst>
          </p:cNvPr>
          <p:cNvSpPr>
            <a:spLocks noChangeArrowheads="1"/>
          </p:cNvSpPr>
          <p:nvPr/>
        </p:nvSpPr>
        <p:spPr bwMode="auto">
          <a:xfrm>
            <a:off x="5664201" y="5589589"/>
            <a:ext cx="3743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Testiranje infiltracije vode (Mock up test)</a:t>
            </a:r>
          </a:p>
        </p:txBody>
      </p:sp>
      <p:sp>
        <p:nvSpPr>
          <p:cNvPr id="187396" name="Rectangle 7">
            <a:extLst>
              <a:ext uri="{FF2B5EF4-FFF2-40B4-BE49-F238E27FC236}">
                <a16:creationId xmlns:a16="http://schemas.microsoft.com/office/drawing/2014/main" id="{E19205F4-0B75-DA6A-4A87-27F691DC15A1}"/>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scan0089">
            <a:extLst>
              <a:ext uri="{FF2B5EF4-FFF2-40B4-BE49-F238E27FC236}">
                <a16:creationId xmlns:a16="http://schemas.microsoft.com/office/drawing/2014/main" id="{FF6B5BE5-B867-5E07-B0F5-A37E7E6B8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49275"/>
            <a:ext cx="4081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5">
            <a:extLst>
              <a:ext uri="{FF2B5EF4-FFF2-40B4-BE49-F238E27FC236}">
                <a16:creationId xmlns:a16="http://schemas.microsoft.com/office/drawing/2014/main" id="{AEC94AC7-9DFC-433F-2C50-CEB42AEAB69E}"/>
              </a:ext>
            </a:extLst>
          </p:cNvPr>
          <p:cNvSpPr>
            <a:spLocks noChangeArrowheads="1"/>
          </p:cNvSpPr>
          <p:nvPr/>
        </p:nvSpPr>
        <p:spPr bwMode="auto">
          <a:xfrm>
            <a:off x="6024563" y="5589589"/>
            <a:ext cx="4464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Otkazivanje prilikom testiranja na podtlak (Mock up test)</a:t>
            </a:r>
          </a:p>
        </p:txBody>
      </p:sp>
      <p:sp>
        <p:nvSpPr>
          <p:cNvPr id="188420" name="Rectangle 6">
            <a:extLst>
              <a:ext uri="{FF2B5EF4-FFF2-40B4-BE49-F238E27FC236}">
                <a16:creationId xmlns:a16="http://schemas.microsoft.com/office/drawing/2014/main" id="{267BD643-73C7-9B83-60DA-EF253FA2F93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5" descr="scan0090">
            <a:extLst>
              <a:ext uri="{FF2B5EF4-FFF2-40B4-BE49-F238E27FC236}">
                <a16:creationId xmlns:a16="http://schemas.microsoft.com/office/drawing/2014/main" id="{2590AB9C-1623-F12E-79E3-CAFD08D8F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76250"/>
            <a:ext cx="4138612"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6">
            <a:extLst>
              <a:ext uri="{FF2B5EF4-FFF2-40B4-BE49-F238E27FC236}">
                <a16:creationId xmlns:a16="http://schemas.microsoft.com/office/drawing/2014/main" id="{98711DF1-6A21-5C78-02A7-BD3718F542FA}"/>
              </a:ext>
            </a:extLst>
          </p:cNvPr>
          <p:cNvSpPr>
            <a:spLocks noChangeArrowheads="1"/>
          </p:cNvSpPr>
          <p:nvPr/>
        </p:nvSpPr>
        <p:spPr bwMode="auto">
          <a:xfrm>
            <a:off x="5951538" y="5734051"/>
            <a:ext cx="4464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Testiranje in situ (field testing)</a:t>
            </a:r>
          </a:p>
        </p:txBody>
      </p:sp>
      <p:sp>
        <p:nvSpPr>
          <p:cNvPr id="189444" name="Rectangle 7">
            <a:extLst>
              <a:ext uri="{FF2B5EF4-FFF2-40B4-BE49-F238E27FC236}">
                <a16:creationId xmlns:a16="http://schemas.microsoft.com/office/drawing/2014/main" id="{44175740-FBD3-C283-3066-9489B852B4D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8">
            <a:extLst>
              <a:ext uri="{FF2B5EF4-FFF2-40B4-BE49-F238E27FC236}">
                <a16:creationId xmlns:a16="http://schemas.microsoft.com/office/drawing/2014/main" id="{A0E7C5C5-A834-A97F-1A12-7AB0631D8442}"/>
              </a:ext>
            </a:extLst>
          </p:cNvPr>
          <p:cNvSpPr>
            <a:spLocks noChangeArrowheads="1"/>
          </p:cNvSpPr>
          <p:nvPr/>
        </p:nvSpPr>
        <p:spPr bwMode="auto">
          <a:xfrm>
            <a:off x="1847850" y="549276"/>
            <a:ext cx="84963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200">
                <a:solidFill>
                  <a:srgbClr val="000000"/>
                </a:solidFill>
              </a:rPr>
              <a:t>današnji moderni i vrlo komplicirani sustavi obavezno zahtijevaju testiranje prije upotrebe</a:t>
            </a:r>
          </a:p>
        </p:txBody>
      </p:sp>
      <p:sp>
        <p:nvSpPr>
          <p:cNvPr id="190467" name="Rectangle 9">
            <a:extLst>
              <a:ext uri="{FF2B5EF4-FFF2-40B4-BE49-F238E27FC236}">
                <a16:creationId xmlns:a16="http://schemas.microsoft.com/office/drawing/2014/main" id="{B78C810C-6D60-0F53-CC00-C8BA2A9F84C4}"/>
              </a:ext>
            </a:extLst>
          </p:cNvPr>
          <p:cNvSpPr>
            <a:spLocks noChangeArrowheads="1"/>
          </p:cNvSpPr>
          <p:nvPr/>
        </p:nvSpPr>
        <p:spPr bwMode="auto">
          <a:xfrm>
            <a:off x="2566988" y="5734051"/>
            <a:ext cx="5041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Milwaukee Art Museum, Milwaukee, SAD</a:t>
            </a:r>
          </a:p>
        </p:txBody>
      </p:sp>
      <p:pic>
        <p:nvPicPr>
          <p:cNvPr id="190468" name="Picture 10" descr="800px-Milwaukee_Art_Museum_1_(Mulad)">
            <a:extLst>
              <a:ext uri="{FF2B5EF4-FFF2-40B4-BE49-F238E27FC236}">
                <a16:creationId xmlns:a16="http://schemas.microsoft.com/office/drawing/2014/main" id="{EBBD5050-C264-64F6-99F8-6264E52EB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484314"/>
            <a:ext cx="6443663"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Rectangle 12">
            <a:extLst>
              <a:ext uri="{FF2B5EF4-FFF2-40B4-BE49-F238E27FC236}">
                <a16:creationId xmlns:a16="http://schemas.microsoft.com/office/drawing/2014/main" id="{8F6B44EF-8373-7ECA-4639-6E465ACC529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4" descr="800px-MilwaukeeArtMuseum_Interior">
            <a:extLst>
              <a:ext uri="{FF2B5EF4-FFF2-40B4-BE49-F238E27FC236}">
                <a16:creationId xmlns:a16="http://schemas.microsoft.com/office/drawing/2014/main" id="{11D0DA4E-949D-5F89-44CF-9657CE070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49276"/>
            <a:ext cx="680402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5">
            <a:extLst>
              <a:ext uri="{FF2B5EF4-FFF2-40B4-BE49-F238E27FC236}">
                <a16:creationId xmlns:a16="http://schemas.microsoft.com/office/drawing/2014/main" id="{63036CD2-0DAD-1F2D-F5FC-F214A95C6A0F}"/>
              </a:ext>
            </a:extLst>
          </p:cNvPr>
          <p:cNvSpPr>
            <a:spLocks noChangeArrowheads="1"/>
          </p:cNvSpPr>
          <p:nvPr/>
        </p:nvSpPr>
        <p:spPr bwMode="auto">
          <a:xfrm>
            <a:off x="2566988" y="5734051"/>
            <a:ext cx="5041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Milwaukee Art Museum, Milwaukee, SAD</a:t>
            </a:r>
          </a:p>
        </p:txBody>
      </p:sp>
      <p:sp>
        <p:nvSpPr>
          <p:cNvPr id="191492" name="Rectangle 6">
            <a:extLst>
              <a:ext uri="{FF2B5EF4-FFF2-40B4-BE49-F238E27FC236}">
                <a16:creationId xmlns:a16="http://schemas.microsoft.com/office/drawing/2014/main" id="{CDA5CEBD-AEFD-97F9-C73F-E3AA109562AB}"/>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1">
            <a:extLst>
              <a:ext uri="{FF2B5EF4-FFF2-40B4-BE49-F238E27FC236}">
                <a16:creationId xmlns:a16="http://schemas.microsoft.com/office/drawing/2014/main" id="{AF33C10A-5242-815E-F927-D2AFAC77E5E1}"/>
              </a:ext>
            </a:extLst>
          </p:cNvPr>
          <p:cNvSpPr>
            <a:spLocks noGrp="1"/>
          </p:cNvSpPr>
          <p:nvPr>
            <p:ph type="title"/>
          </p:nvPr>
        </p:nvSpPr>
        <p:spPr bwMode="auto">
          <a:xfrm>
            <a:off x="1931988" y="4413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3200" i="1"/>
              <a:t>Shematski prikaz svih energetskih djelovanja i učinaka na staklo</a:t>
            </a:r>
            <a:endParaRPr lang="hr-HR" altLang="en-US" sz="3200"/>
          </a:p>
        </p:txBody>
      </p:sp>
      <p:sp>
        <p:nvSpPr>
          <p:cNvPr id="192515" name="Content Placeholder 2">
            <a:extLst>
              <a:ext uri="{FF2B5EF4-FFF2-40B4-BE49-F238E27FC236}">
                <a16:creationId xmlns:a16="http://schemas.microsoft.com/office/drawing/2014/main" id="{230FCDB9-5964-8907-D999-B718007A166F}"/>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r-Latn-CS" altLang="en-US"/>
          </a:p>
        </p:txBody>
      </p:sp>
      <p:pic>
        <p:nvPicPr>
          <p:cNvPr id="192516" name="Picture 3">
            <a:extLst>
              <a:ext uri="{FF2B5EF4-FFF2-40B4-BE49-F238E27FC236}">
                <a16:creationId xmlns:a16="http://schemas.microsoft.com/office/drawing/2014/main" id="{B36E0D03-D29C-719B-2592-6A82678AC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461" t="47310" r="23621" b="25241"/>
          <a:stretch>
            <a:fillRect/>
          </a:stretch>
        </p:blipFill>
        <p:spPr bwMode="auto">
          <a:xfrm>
            <a:off x="2711450" y="1744664"/>
            <a:ext cx="67691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a:extLst>
              <a:ext uri="{FF2B5EF4-FFF2-40B4-BE49-F238E27FC236}">
                <a16:creationId xmlns:a16="http://schemas.microsoft.com/office/drawing/2014/main" id="{A985A9C3-4738-10AF-F520-5824151F4AEB}"/>
              </a:ext>
            </a:extLst>
          </p:cNvPr>
          <p:cNvSpPr>
            <a:spLocks noChangeArrowheads="1"/>
          </p:cNvSpPr>
          <p:nvPr/>
        </p:nvSpPr>
        <p:spPr bwMode="auto">
          <a:xfrm>
            <a:off x="1919289" y="835025"/>
            <a:ext cx="4687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b="1">
                <a:solidFill>
                  <a:srgbClr val="000000"/>
                </a:solidFill>
              </a:rPr>
              <a:t>ENERGETSKA UČINKOVITOST</a:t>
            </a:r>
          </a:p>
        </p:txBody>
      </p:sp>
      <p:sp>
        <p:nvSpPr>
          <p:cNvPr id="193539" name="Rectangle 5">
            <a:extLst>
              <a:ext uri="{FF2B5EF4-FFF2-40B4-BE49-F238E27FC236}">
                <a16:creationId xmlns:a16="http://schemas.microsoft.com/office/drawing/2014/main" id="{F0FCBD6C-1460-25BA-1613-A3028AA2580E}"/>
              </a:ext>
            </a:extLst>
          </p:cNvPr>
          <p:cNvSpPr>
            <a:spLocks noChangeArrowheads="1"/>
          </p:cNvSpPr>
          <p:nvPr/>
        </p:nvSpPr>
        <p:spPr bwMode="auto">
          <a:xfrm>
            <a:off x="1847850" y="1628776"/>
            <a:ext cx="84963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buFontTx/>
              <a:buChar char="•"/>
            </a:pPr>
            <a:r>
              <a:rPr lang="hr-HR" altLang="en-US" sz="2000">
                <a:solidFill>
                  <a:srgbClr val="000000"/>
                </a:solidFill>
              </a:rPr>
              <a:t>Osim što štiti od atmosferskih utjecaja jedna od najvažnijih uloga fasade je energetska učinkovitost </a:t>
            </a:r>
          </a:p>
          <a:p>
            <a:pPr fontAlgn="base">
              <a:lnSpc>
                <a:spcPct val="125000"/>
              </a:lnSpc>
              <a:spcBef>
                <a:spcPct val="0"/>
              </a:spcBef>
              <a:spcAft>
                <a:spcPct val="0"/>
              </a:spcAft>
              <a:buFontTx/>
              <a:buChar char="•"/>
            </a:pPr>
            <a:r>
              <a:rPr lang="hr-HR" altLang="en-US" sz="2000">
                <a:solidFill>
                  <a:srgbClr val="000000"/>
                </a:solidFill>
              </a:rPr>
              <a:t>45 % svih emisija stakleničkih plinova je direktno ili indirektno povezano s građevinama</a:t>
            </a:r>
          </a:p>
          <a:p>
            <a:pPr fontAlgn="base">
              <a:lnSpc>
                <a:spcPct val="125000"/>
              </a:lnSpc>
              <a:spcBef>
                <a:spcPct val="0"/>
              </a:spcBef>
              <a:spcAft>
                <a:spcPct val="0"/>
              </a:spcAft>
              <a:buFontTx/>
              <a:buChar char="•"/>
            </a:pPr>
            <a:r>
              <a:rPr lang="hr-HR" altLang="en-US" sz="2000">
                <a:solidFill>
                  <a:srgbClr val="000000"/>
                </a:solidFill>
              </a:rPr>
              <a:t>u svijetu se stalno pokušava smanjiti potrošnja energije a time i emisija stakleničkih plinova</a:t>
            </a:r>
          </a:p>
        </p:txBody>
      </p:sp>
      <p:sp>
        <p:nvSpPr>
          <p:cNvPr id="193540" name="Rectangle 7">
            <a:extLst>
              <a:ext uri="{FF2B5EF4-FFF2-40B4-BE49-F238E27FC236}">
                <a16:creationId xmlns:a16="http://schemas.microsoft.com/office/drawing/2014/main" id="{A92CAE69-6B31-3516-F09A-B76517670B9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4" descr="scan0004">
            <a:extLst>
              <a:ext uri="{FF2B5EF4-FFF2-40B4-BE49-F238E27FC236}">
                <a16:creationId xmlns:a16="http://schemas.microsoft.com/office/drawing/2014/main" id="{6AC59A5A-C47C-278F-2FCC-40909D128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0"/>
            <a:ext cx="41592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Rectangle 5">
            <a:extLst>
              <a:ext uri="{FF2B5EF4-FFF2-40B4-BE49-F238E27FC236}">
                <a16:creationId xmlns:a16="http://schemas.microsoft.com/office/drawing/2014/main" id="{C743508A-B336-6B1B-2809-1ABDEB5DD85C}"/>
              </a:ext>
            </a:extLst>
          </p:cNvPr>
          <p:cNvSpPr>
            <a:spLocks noChangeArrowheads="1"/>
          </p:cNvSpPr>
          <p:nvPr/>
        </p:nvSpPr>
        <p:spPr bwMode="auto">
          <a:xfrm>
            <a:off x="5808664" y="5876926"/>
            <a:ext cx="4573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Dvostruka fasada, DGAC, Pariz</a:t>
            </a:r>
          </a:p>
        </p:txBody>
      </p:sp>
      <p:sp>
        <p:nvSpPr>
          <p:cNvPr id="194564" name="Rectangle 6">
            <a:extLst>
              <a:ext uri="{FF2B5EF4-FFF2-40B4-BE49-F238E27FC236}">
                <a16:creationId xmlns:a16="http://schemas.microsoft.com/office/drawing/2014/main" id="{A2EF4533-8AE5-B044-F257-71F8390936C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4">
            <a:extLst>
              <a:ext uri="{FF2B5EF4-FFF2-40B4-BE49-F238E27FC236}">
                <a16:creationId xmlns:a16="http://schemas.microsoft.com/office/drawing/2014/main" id="{A60C7D81-82E7-519D-0A33-06A58EE3BC6F}"/>
              </a:ext>
            </a:extLst>
          </p:cNvPr>
          <p:cNvSpPr>
            <a:spLocks noChangeArrowheads="1"/>
          </p:cNvSpPr>
          <p:nvPr/>
        </p:nvSpPr>
        <p:spPr bwMode="auto">
          <a:xfrm>
            <a:off x="1774825" y="692151"/>
            <a:ext cx="87137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000">
                <a:solidFill>
                  <a:srgbClr val="000000"/>
                </a:solidFill>
              </a:rPr>
              <a:t> energetska kriza 70-ih godina uzrokuje razmišljanja o učinkovitijim sustavima</a:t>
            </a:r>
          </a:p>
          <a:p>
            <a:pPr fontAlgn="base">
              <a:spcBef>
                <a:spcPct val="0"/>
              </a:spcBef>
              <a:spcAft>
                <a:spcPct val="0"/>
              </a:spcAft>
              <a:buFontTx/>
              <a:buChar char="•"/>
            </a:pPr>
            <a:r>
              <a:rPr lang="hr-HR" altLang="en-US" sz="2000">
                <a:solidFill>
                  <a:srgbClr val="000000"/>
                </a:solidFill>
              </a:rPr>
              <a:t> u tom vremenu razvijeni posebni premazi za stakla i sustavi fasada s dva stakla (</a:t>
            </a:r>
            <a:r>
              <a:rPr lang="hr-HR" altLang="en-US" sz="2000" i="1">
                <a:solidFill>
                  <a:srgbClr val="000000"/>
                </a:solidFill>
              </a:rPr>
              <a:t>double skin facade</a:t>
            </a:r>
            <a:r>
              <a:rPr lang="hr-HR" altLang="en-US" sz="2000">
                <a:solidFill>
                  <a:srgbClr val="000000"/>
                </a:solidFill>
              </a:rPr>
              <a:t>)</a:t>
            </a:r>
          </a:p>
          <a:p>
            <a:pPr fontAlgn="base">
              <a:spcBef>
                <a:spcPct val="0"/>
              </a:spcBef>
              <a:spcAft>
                <a:spcPct val="0"/>
              </a:spcAft>
            </a:pPr>
            <a:endParaRPr lang="hr-HR" altLang="en-US" sz="2000">
              <a:solidFill>
                <a:srgbClr val="000000"/>
              </a:solidFill>
            </a:endParaRPr>
          </a:p>
        </p:txBody>
      </p:sp>
      <p:pic>
        <p:nvPicPr>
          <p:cNvPr id="195587" name="Picture 5" descr="scan0005-1">
            <a:extLst>
              <a:ext uri="{FF2B5EF4-FFF2-40B4-BE49-F238E27FC236}">
                <a16:creationId xmlns:a16="http://schemas.microsoft.com/office/drawing/2014/main" id="{764AA6DE-6110-DAF9-BAC4-A783EC9AC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276475"/>
            <a:ext cx="67691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Rectangle 6">
            <a:extLst>
              <a:ext uri="{FF2B5EF4-FFF2-40B4-BE49-F238E27FC236}">
                <a16:creationId xmlns:a16="http://schemas.microsoft.com/office/drawing/2014/main" id="{6A52546A-5D58-13B2-80F4-841B82258782}"/>
              </a:ext>
            </a:extLst>
          </p:cNvPr>
          <p:cNvSpPr>
            <a:spLocks noChangeArrowheads="1"/>
          </p:cNvSpPr>
          <p:nvPr/>
        </p:nvSpPr>
        <p:spPr bwMode="auto">
          <a:xfrm>
            <a:off x="3071814" y="5876926"/>
            <a:ext cx="4573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Tradicionalni i moderni sustavi</a:t>
            </a:r>
          </a:p>
        </p:txBody>
      </p:sp>
      <p:sp>
        <p:nvSpPr>
          <p:cNvPr id="195589" name="Rectangle 7">
            <a:extLst>
              <a:ext uri="{FF2B5EF4-FFF2-40B4-BE49-F238E27FC236}">
                <a16:creationId xmlns:a16="http://schemas.microsoft.com/office/drawing/2014/main" id="{AC6AB629-BE53-B9EF-ACDF-EBECDEA11ABA}"/>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4" descr="scan0005-2">
            <a:extLst>
              <a:ext uri="{FF2B5EF4-FFF2-40B4-BE49-F238E27FC236}">
                <a16:creationId xmlns:a16="http://schemas.microsoft.com/office/drawing/2014/main" id="{20DBCE2D-FB2B-422F-F122-AB53CDEC2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765175"/>
            <a:ext cx="6697662" cy="404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6">
            <a:extLst>
              <a:ext uri="{FF2B5EF4-FFF2-40B4-BE49-F238E27FC236}">
                <a16:creationId xmlns:a16="http://schemas.microsoft.com/office/drawing/2014/main" id="{FC93DB35-62C6-4EDF-9619-FDB47387C03C}"/>
              </a:ext>
            </a:extLst>
          </p:cNvPr>
          <p:cNvSpPr>
            <a:spLocks noChangeArrowheads="1"/>
          </p:cNvSpPr>
          <p:nvPr/>
        </p:nvSpPr>
        <p:spPr bwMode="auto">
          <a:xfrm>
            <a:off x="2566989" y="4868864"/>
            <a:ext cx="4573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Tradicionalni i moderni sustavi</a:t>
            </a:r>
          </a:p>
        </p:txBody>
      </p:sp>
      <p:sp>
        <p:nvSpPr>
          <p:cNvPr id="196612" name="Rectangle 7">
            <a:extLst>
              <a:ext uri="{FF2B5EF4-FFF2-40B4-BE49-F238E27FC236}">
                <a16:creationId xmlns:a16="http://schemas.microsoft.com/office/drawing/2014/main" id="{8615AE16-B289-35A8-099B-0E8495FAC4C5}"/>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2D32870C-B916-CB37-24B7-2926B751F6BB}"/>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pic>
        <p:nvPicPr>
          <p:cNvPr id="59395" name="Picture 6" descr="str86a">
            <a:extLst>
              <a:ext uri="{FF2B5EF4-FFF2-40B4-BE49-F238E27FC236}">
                <a16:creationId xmlns:a16="http://schemas.microsoft.com/office/drawing/2014/main" id="{282C543F-5243-5827-9BD7-77F99C04A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04825"/>
            <a:ext cx="49752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7">
            <a:extLst>
              <a:ext uri="{FF2B5EF4-FFF2-40B4-BE49-F238E27FC236}">
                <a16:creationId xmlns:a16="http://schemas.microsoft.com/office/drawing/2014/main" id="{9FE1B2B8-3906-D102-2E25-8E5DB295B4D7}"/>
              </a:ext>
            </a:extLst>
          </p:cNvPr>
          <p:cNvSpPr>
            <a:spLocks noChangeArrowheads="1"/>
          </p:cNvSpPr>
          <p:nvPr/>
        </p:nvSpPr>
        <p:spPr bwMode="auto">
          <a:xfrm>
            <a:off x="6888163" y="5229225"/>
            <a:ext cx="33845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Staklene grede i stupovi </a:t>
            </a:r>
          </a:p>
          <a:p>
            <a:pPr fontAlgn="base">
              <a:spcBef>
                <a:spcPct val="0"/>
              </a:spcBef>
              <a:spcAft>
                <a:spcPct val="0"/>
              </a:spcAft>
            </a:pPr>
            <a:r>
              <a:rPr lang="hr-HR" altLang="en-US" i="1">
                <a:solidFill>
                  <a:srgbClr val="000000"/>
                </a:solidFill>
              </a:rPr>
              <a:t>Broadfield Glass Museum, Engleska</a:t>
            </a:r>
            <a:endParaRPr lang="en-US" altLang="en-US" i="1">
              <a:solidFill>
                <a:srgbClr val="000000"/>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scan0005-3">
            <a:extLst>
              <a:ext uri="{FF2B5EF4-FFF2-40B4-BE49-F238E27FC236}">
                <a16:creationId xmlns:a16="http://schemas.microsoft.com/office/drawing/2014/main" id="{1A391FE0-471D-EFCD-0C71-D52A9DF36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765175"/>
            <a:ext cx="6985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5">
            <a:extLst>
              <a:ext uri="{FF2B5EF4-FFF2-40B4-BE49-F238E27FC236}">
                <a16:creationId xmlns:a16="http://schemas.microsoft.com/office/drawing/2014/main" id="{CBF305C8-DCE6-7E72-6609-18573AD3F376}"/>
              </a:ext>
            </a:extLst>
          </p:cNvPr>
          <p:cNvSpPr>
            <a:spLocks noChangeArrowheads="1"/>
          </p:cNvSpPr>
          <p:nvPr/>
        </p:nvSpPr>
        <p:spPr bwMode="auto">
          <a:xfrm>
            <a:off x="2927350" y="4797426"/>
            <a:ext cx="457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Tradicionalni i moderni sustavi</a:t>
            </a:r>
          </a:p>
        </p:txBody>
      </p:sp>
      <p:sp>
        <p:nvSpPr>
          <p:cNvPr id="197636" name="Rectangle 6">
            <a:extLst>
              <a:ext uri="{FF2B5EF4-FFF2-40B4-BE49-F238E27FC236}">
                <a16:creationId xmlns:a16="http://schemas.microsoft.com/office/drawing/2014/main" id="{EB2514ED-CEA4-23D0-5D8C-2ACCF6FEB49A}"/>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4" descr="scan0005-4">
            <a:extLst>
              <a:ext uri="{FF2B5EF4-FFF2-40B4-BE49-F238E27FC236}">
                <a16:creationId xmlns:a16="http://schemas.microsoft.com/office/drawing/2014/main" id="{2F580B06-FE6D-42A8-9F99-D59CA2EAA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836614"/>
            <a:ext cx="648017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5">
            <a:extLst>
              <a:ext uri="{FF2B5EF4-FFF2-40B4-BE49-F238E27FC236}">
                <a16:creationId xmlns:a16="http://schemas.microsoft.com/office/drawing/2014/main" id="{CA4854CD-65DA-783F-7859-2CEED78FE4FF}"/>
              </a:ext>
            </a:extLst>
          </p:cNvPr>
          <p:cNvSpPr>
            <a:spLocks noChangeArrowheads="1"/>
          </p:cNvSpPr>
          <p:nvPr/>
        </p:nvSpPr>
        <p:spPr bwMode="auto">
          <a:xfrm>
            <a:off x="2927350" y="4652964"/>
            <a:ext cx="457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Tradicionalni i moderni sustavi</a:t>
            </a:r>
          </a:p>
        </p:txBody>
      </p:sp>
      <p:sp>
        <p:nvSpPr>
          <p:cNvPr id="198660" name="Rectangle 6">
            <a:extLst>
              <a:ext uri="{FF2B5EF4-FFF2-40B4-BE49-F238E27FC236}">
                <a16:creationId xmlns:a16="http://schemas.microsoft.com/office/drawing/2014/main" id="{30353F11-0B4A-E851-9E90-742B7D6E1160}"/>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4">
            <a:extLst>
              <a:ext uri="{FF2B5EF4-FFF2-40B4-BE49-F238E27FC236}">
                <a16:creationId xmlns:a16="http://schemas.microsoft.com/office/drawing/2014/main" id="{B8023C85-922B-F3BA-4CD3-733A3990EE94}"/>
              </a:ext>
            </a:extLst>
          </p:cNvPr>
          <p:cNvSpPr>
            <a:spLocks noChangeArrowheads="1"/>
          </p:cNvSpPr>
          <p:nvPr/>
        </p:nvSpPr>
        <p:spPr bwMode="auto">
          <a:xfrm>
            <a:off x="1774825" y="692151"/>
            <a:ext cx="8280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PREDNOSTI FASADA S DVA STAKLA</a:t>
            </a:r>
          </a:p>
          <a:p>
            <a:pPr fontAlgn="base">
              <a:spcBef>
                <a:spcPct val="0"/>
              </a:spcBef>
              <a:spcAft>
                <a:spcPct val="0"/>
              </a:spcAft>
            </a:pPr>
            <a:endParaRPr lang="hr-HR" altLang="en-US" sz="2200">
              <a:solidFill>
                <a:srgbClr val="000000"/>
              </a:solidFill>
            </a:endParaRPr>
          </a:p>
          <a:p>
            <a:pPr fontAlgn="base">
              <a:spcBef>
                <a:spcPct val="0"/>
              </a:spcBef>
              <a:spcAft>
                <a:spcPct val="0"/>
              </a:spcAft>
              <a:buFontTx/>
              <a:buAutoNum type="arabicPeriod"/>
            </a:pPr>
            <a:r>
              <a:rPr lang="hr-HR" altLang="en-US" sz="2200">
                <a:solidFill>
                  <a:srgbClr val="000000"/>
                </a:solidFill>
              </a:rPr>
              <a:t>Smanjena radijacija sunčevih zraka</a:t>
            </a:r>
          </a:p>
          <a:p>
            <a:pPr fontAlgn="base">
              <a:spcBef>
                <a:spcPct val="0"/>
              </a:spcBef>
              <a:spcAft>
                <a:spcPct val="0"/>
              </a:spcAft>
              <a:buFontTx/>
              <a:buAutoNum type="arabicPeriod"/>
            </a:pPr>
            <a:r>
              <a:rPr lang="hr-HR" altLang="en-US" sz="2200">
                <a:solidFill>
                  <a:srgbClr val="000000"/>
                </a:solidFill>
              </a:rPr>
              <a:t>Bolja ventilacija</a:t>
            </a:r>
          </a:p>
          <a:p>
            <a:pPr fontAlgn="base">
              <a:spcBef>
                <a:spcPct val="0"/>
              </a:spcBef>
              <a:spcAft>
                <a:spcPct val="0"/>
              </a:spcAft>
              <a:buFontTx/>
              <a:buAutoNum type="arabicPeriod"/>
            </a:pPr>
            <a:r>
              <a:rPr lang="hr-HR" altLang="en-US" sz="2200">
                <a:solidFill>
                  <a:srgbClr val="000000"/>
                </a:solidFill>
              </a:rPr>
              <a:t>Bolja akustička svojstva (manja buka)</a:t>
            </a:r>
          </a:p>
          <a:p>
            <a:pPr fontAlgn="base">
              <a:spcBef>
                <a:spcPct val="0"/>
              </a:spcBef>
              <a:spcAft>
                <a:spcPct val="0"/>
              </a:spcAft>
              <a:buFontTx/>
              <a:buAutoNum type="arabicPeriod"/>
            </a:pPr>
            <a:r>
              <a:rPr lang="hr-HR" altLang="en-US" sz="2200">
                <a:solidFill>
                  <a:srgbClr val="000000"/>
                </a:solidFill>
              </a:rPr>
              <a:t>Ušteda energije</a:t>
            </a:r>
          </a:p>
          <a:p>
            <a:pPr fontAlgn="base">
              <a:spcBef>
                <a:spcPct val="0"/>
              </a:spcBef>
              <a:spcAft>
                <a:spcPct val="0"/>
              </a:spcAft>
              <a:buFontTx/>
              <a:buAutoNum type="arabicPeriod"/>
            </a:pPr>
            <a:r>
              <a:rPr lang="hr-HR" altLang="en-US" sz="2200">
                <a:solidFill>
                  <a:srgbClr val="000000"/>
                </a:solidFill>
              </a:rPr>
              <a:t>Bolje osvjetljenje prostorija</a:t>
            </a:r>
          </a:p>
        </p:txBody>
      </p:sp>
      <p:pic>
        <p:nvPicPr>
          <p:cNvPr id="199683" name="Picture 5" descr="scan0003">
            <a:extLst>
              <a:ext uri="{FF2B5EF4-FFF2-40B4-BE49-F238E27FC236}">
                <a16:creationId xmlns:a16="http://schemas.microsoft.com/office/drawing/2014/main" id="{82712BC5-A58D-EADE-F25D-CDF0E6ABD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3429001"/>
            <a:ext cx="37433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Rectangle 6">
            <a:extLst>
              <a:ext uri="{FF2B5EF4-FFF2-40B4-BE49-F238E27FC236}">
                <a16:creationId xmlns:a16="http://schemas.microsoft.com/office/drawing/2014/main" id="{4E8890C4-DBE2-78B8-DE65-E6A06BC2FB0F}"/>
              </a:ext>
            </a:extLst>
          </p:cNvPr>
          <p:cNvSpPr>
            <a:spLocks noChangeArrowheads="1"/>
          </p:cNvSpPr>
          <p:nvPr/>
        </p:nvSpPr>
        <p:spPr bwMode="auto">
          <a:xfrm>
            <a:off x="1847850" y="5949951"/>
            <a:ext cx="457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Dvostruka fasada, DGAC, Pariz</a:t>
            </a:r>
          </a:p>
        </p:txBody>
      </p:sp>
      <p:sp>
        <p:nvSpPr>
          <p:cNvPr id="199685" name="Rectangle 7">
            <a:extLst>
              <a:ext uri="{FF2B5EF4-FFF2-40B4-BE49-F238E27FC236}">
                <a16:creationId xmlns:a16="http://schemas.microsoft.com/office/drawing/2014/main" id="{A41B581F-C6D6-FE92-8440-E58A9E8CCC7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4">
            <a:extLst>
              <a:ext uri="{FF2B5EF4-FFF2-40B4-BE49-F238E27FC236}">
                <a16:creationId xmlns:a16="http://schemas.microsoft.com/office/drawing/2014/main" id="{BE8D7526-259A-E05E-2517-49ADB54A70FC}"/>
              </a:ext>
            </a:extLst>
          </p:cNvPr>
          <p:cNvSpPr>
            <a:spLocks noChangeArrowheads="1"/>
          </p:cNvSpPr>
          <p:nvPr/>
        </p:nvSpPr>
        <p:spPr bwMode="auto">
          <a:xfrm>
            <a:off x="1774826" y="836613"/>
            <a:ext cx="82089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“INTELIGENTNE FASADE”</a:t>
            </a:r>
          </a:p>
          <a:p>
            <a:pPr fontAlgn="base">
              <a:spcBef>
                <a:spcPct val="0"/>
              </a:spcBef>
              <a:spcAft>
                <a:spcPct val="0"/>
              </a:spcAft>
            </a:pPr>
            <a:endParaRPr lang="hr-HR" altLang="en-US" sz="2200">
              <a:solidFill>
                <a:srgbClr val="000000"/>
              </a:solidFill>
            </a:endParaRPr>
          </a:p>
          <a:p>
            <a:pPr fontAlgn="base">
              <a:lnSpc>
                <a:spcPct val="125000"/>
              </a:lnSpc>
              <a:spcBef>
                <a:spcPct val="0"/>
              </a:spcBef>
              <a:spcAft>
                <a:spcPct val="0"/>
              </a:spcAft>
              <a:buFontTx/>
              <a:buChar char="•"/>
            </a:pPr>
            <a:r>
              <a:rPr lang="hr-HR" altLang="en-US" sz="2000">
                <a:solidFill>
                  <a:srgbClr val="000000"/>
                </a:solidFill>
              </a:rPr>
              <a:t> razvijaju se 80-ih godina prošlog stoljeća</a:t>
            </a:r>
          </a:p>
          <a:p>
            <a:pPr fontAlgn="base">
              <a:lnSpc>
                <a:spcPct val="125000"/>
              </a:lnSpc>
              <a:spcBef>
                <a:spcPct val="0"/>
              </a:spcBef>
              <a:spcAft>
                <a:spcPct val="0"/>
              </a:spcAft>
              <a:buFontTx/>
              <a:buChar char="•"/>
            </a:pPr>
            <a:r>
              <a:rPr lang="hr-HR" altLang="en-US" sz="2000">
                <a:solidFill>
                  <a:srgbClr val="000000"/>
                </a:solidFill>
              </a:rPr>
              <a:t> s jedne strane štite od utjecaja sunca, a s druge kada je potrebno propuštaju sunčevo zračenje</a:t>
            </a:r>
          </a:p>
          <a:p>
            <a:pPr fontAlgn="base">
              <a:lnSpc>
                <a:spcPct val="125000"/>
              </a:lnSpc>
              <a:spcBef>
                <a:spcPct val="0"/>
              </a:spcBef>
              <a:spcAft>
                <a:spcPct val="0"/>
              </a:spcAft>
              <a:buFontTx/>
              <a:buChar char="•"/>
            </a:pPr>
            <a:r>
              <a:rPr lang="hr-HR" altLang="en-US" sz="2000">
                <a:solidFill>
                  <a:srgbClr val="000000"/>
                </a:solidFill>
              </a:rPr>
              <a:t> obično kontrolirane pomoću sustava senzora i centralnog kompjutera</a:t>
            </a:r>
          </a:p>
          <a:p>
            <a:pPr fontAlgn="base">
              <a:lnSpc>
                <a:spcPct val="125000"/>
              </a:lnSpc>
              <a:spcBef>
                <a:spcPct val="0"/>
              </a:spcBef>
              <a:spcAft>
                <a:spcPct val="0"/>
              </a:spcAft>
              <a:buFontTx/>
              <a:buChar char="•"/>
            </a:pPr>
            <a:r>
              <a:rPr lang="hr-HR" altLang="en-US" sz="2000">
                <a:solidFill>
                  <a:srgbClr val="000000"/>
                </a:solidFill>
              </a:rPr>
              <a:t> automatski sustavi</a:t>
            </a:r>
          </a:p>
        </p:txBody>
      </p:sp>
      <p:sp>
        <p:nvSpPr>
          <p:cNvPr id="200707" name="Rectangle 5">
            <a:extLst>
              <a:ext uri="{FF2B5EF4-FFF2-40B4-BE49-F238E27FC236}">
                <a16:creationId xmlns:a16="http://schemas.microsoft.com/office/drawing/2014/main" id="{4E42BA7D-EB23-B099-E1BC-A7F7B7240F1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descr="scan0008">
            <a:extLst>
              <a:ext uri="{FF2B5EF4-FFF2-40B4-BE49-F238E27FC236}">
                <a16:creationId xmlns:a16="http://schemas.microsoft.com/office/drawing/2014/main" id="{2C8CCAA5-F74C-3E6C-351E-A720A677C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76250"/>
            <a:ext cx="396557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5" descr="scan0006">
            <a:extLst>
              <a:ext uri="{FF2B5EF4-FFF2-40B4-BE49-F238E27FC236}">
                <a16:creationId xmlns:a16="http://schemas.microsoft.com/office/drawing/2014/main" id="{3C1D83C9-F26F-D108-524A-8AE6CDA07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4" y="476251"/>
            <a:ext cx="4344987"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Rectangle 6">
            <a:extLst>
              <a:ext uri="{FF2B5EF4-FFF2-40B4-BE49-F238E27FC236}">
                <a16:creationId xmlns:a16="http://schemas.microsoft.com/office/drawing/2014/main" id="{6722257C-90A4-4C83-DD2B-7431C8BCFE8C}"/>
              </a:ext>
            </a:extLst>
          </p:cNvPr>
          <p:cNvSpPr>
            <a:spLocks noChangeArrowheads="1"/>
          </p:cNvSpPr>
          <p:nvPr/>
        </p:nvSpPr>
        <p:spPr bwMode="auto">
          <a:xfrm>
            <a:off x="5808664" y="5876926"/>
            <a:ext cx="4319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Institute de Monde Arabe, Pariz</a:t>
            </a:r>
          </a:p>
        </p:txBody>
      </p:sp>
      <p:sp>
        <p:nvSpPr>
          <p:cNvPr id="201733" name="Rectangle 7">
            <a:extLst>
              <a:ext uri="{FF2B5EF4-FFF2-40B4-BE49-F238E27FC236}">
                <a16:creationId xmlns:a16="http://schemas.microsoft.com/office/drawing/2014/main" id="{01ACC6CC-F41A-B3FA-6B77-A1E4556FCE26}"/>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4">
            <a:extLst>
              <a:ext uri="{FF2B5EF4-FFF2-40B4-BE49-F238E27FC236}">
                <a16:creationId xmlns:a16="http://schemas.microsoft.com/office/drawing/2014/main" id="{C71AE0C1-5EF5-C67D-E6FA-907508A5DFDD}"/>
              </a:ext>
            </a:extLst>
          </p:cNvPr>
          <p:cNvSpPr>
            <a:spLocks noChangeArrowheads="1"/>
          </p:cNvSpPr>
          <p:nvPr/>
        </p:nvSpPr>
        <p:spPr bwMode="auto">
          <a:xfrm>
            <a:off x="2063750" y="1052514"/>
            <a:ext cx="76327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0000"/>
              </a:lnSpc>
              <a:spcBef>
                <a:spcPct val="0"/>
              </a:spcBef>
              <a:spcAft>
                <a:spcPct val="0"/>
              </a:spcAft>
              <a:buFontTx/>
              <a:buChar char="•"/>
            </a:pPr>
            <a:r>
              <a:rPr lang="hr-HR" altLang="en-US" sz="2000">
                <a:solidFill>
                  <a:srgbClr val="000000"/>
                </a:solidFill>
              </a:rPr>
              <a:t> izgrađena 1987. g.</a:t>
            </a:r>
          </a:p>
          <a:p>
            <a:pPr fontAlgn="base">
              <a:lnSpc>
                <a:spcPct val="120000"/>
              </a:lnSpc>
              <a:spcBef>
                <a:spcPct val="0"/>
              </a:spcBef>
              <a:spcAft>
                <a:spcPct val="0"/>
              </a:spcAft>
              <a:buFontTx/>
              <a:buChar char="•"/>
            </a:pPr>
            <a:r>
              <a:rPr lang="hr-HR" altLang="en-US" sz="2000">
                <a:solidFill>
                  <a:srgbClr val="000000"/>
                </a:solidFill>
              </a:rPr>
              <a:t> prozori u obliku arapskih ukrasa</a:t>
            </a:r>
          </a:p>
          <a:p>
            <a:pPr fontAlgn="base">
              <a:lnSpc>
                <a:spcPct val="120000"/>
              </a:lnSpc>
              <a:spcBef>
                <a:spcPct val="0"/>
              </a:spcBef>
              <a:spcAft>
                <a:spcPct val="0"/>
              </a:spcAft>
              <a:buFontTx/>
              <a:buChar char="•"/>
            </a:pPr>
            <a:r>
              <a:rPr lang="hr-HR" altLang="en-US" sz="2000">
                <a:solidFill>
                  <a:srgbClr val="000000"/>
                </a:solidFill>
              </a:rPr>
              <a:t> 27,000 aluminijskih elemenata se može po potrebi otvarati i zatvarati pomoću elektro pneumatskog mehanizma, regulirajući provođenje svijetla između 10 i 30%</a:t>
            </a:r>
          </a:p>
          <a:p>
            <a:pPr fontAlgn="base">
              <a:lnSpc>
                <a:spcPct val="120000"/>
              </a:lnSpc>
              <a:spcBef>
                <a:spcPct val="0"/>
              </a:spcBef>
              <a:spcAft>
                <a:spcPct val="0"/>
              </a:spcAft>
              <a:buFontTx/>
              <a:buChar char="•"/>
            </a:pPr>
            <a:r>
              <a:rPr lang="hr-HR" altLang="en-US" sz="2000">
                <a:solidFill>
                  <a:srgbClr val="000000"/>
                </a:solidFill>
              </a:rPr>
              <a:t> zbog lošeg održavanja mnogi elementi nisu u uporabi danas</a:t>
            </a:r>
          </a:p>
        </p:txBody>
      </p:sp>
      <p:sp>
        <p:nvSpPr>
          <p:cNvPr id="202755" name="Rectangle 5">
            <a:extLst>
              <a:ext uri="{FF2B5EF4-FFF2-40B4-BE49-F238E27FC236}">
                <a16:creationId xmlns:a16="http://schemas.microsoft.com/office/drawing/2014/main" id="{E5C77AF5-1A9F-AC0A-2A35-CEA201C6B68B}"/>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descr="scan0023">
            <a:extLst>
              <a:ext uri="{FF2B5EF4-FFF2-40B4-BE49-F238E27FC236}">
                <a16:creationId xmlns:a16="http://schemas.microsoft.com/office/drawing/2014/main" id="{323885A7-DB68-AD87-40CE-38D5735D1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6" y="620713"/>
            <a:ext cx="298926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9" name="Picture 5" descr="scan0024">
            <a:extLst>
              <a:ext uri="{FF2B5EF4-FFF2-40B4-BE49-F238E27FC236}">
                <a16:creationId xmlns:a16="http://schemas.microsoft.com/office/drawing/2014/main" id="{C82FE637-DCB6-BB60-75F1-B4B5939A2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620713"/>
            <a:ext cx="3652838"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Rectangle 6">
            <a:extLst>
              <a:ext uri="{FF2B5EF4-FFF2-40B4-BE49-F238E27FC236}">
                <a16:creationId xmlns:a16="http://schemas.microsoft.com/office/drawing/2014/main" id="{4A29912D-08F7-313F-DDD9-767F4F907772}"/>
              </a:ext>
            </a:extLst>
          </p:cNvPr>
          <p:cNvSpPr>
            <a:spLocks noChangeArrowheads="1"/>
          </p:cNvSpPr>
          <p:nvPr/>
        </p:nvSpPr>
        <p:spPr bwMode="auto">
          <a:xfrm>
            <a:off x="3648075" y="6021389"/>
            <a:ext cx="4319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Helicon Building, London</a:t>
            </a:r>
          </a:p>
        </p:txBody>
      </p:sp>
      <p:sp>
        <p:nvSpPr>
          <p:cNvPr id="203781" name="Rectangle 7">
            <a:extLst>
              <a:ext uri="{FF2B5EF4-FFF2-40B4-BE49-F238E27FC236}">
                <a16:creationId xmlns:a16="http://schemas.microsoft.com/office/drawing/2014/main" id="{86F6DA16-C6F2-BDBA-8254-30293AB6C06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descr="scan0025">
            <a:extLst>
              <a:ext uri="{FF2B5EF4-FFF2-40B4-BE49-F238E27FC236}">
                <a16:creationId xmlns:a16="http://schemas.microsoft.com/office/drawing/2014/main" id="{1BD38A9B-0943-CC41-EAF2-EB249C9B7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0"/>
            <a:ext cx="368935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5">
            <a:extLst>
              <a:ext uri="{FF2B5EF4-FFF2-40B4-BE49-F238E27FC236}">
                <a16:creationId xmlns:a16="http://schemas.microsoft.com/office/drawing/2014/main" id="{29BA7D4F-84D5-D5A7-BC0E-70DEE8B0C7EA}"/>
              </a:ext>
            </a:extLst>
          </p:cNvPr>
          <p:cNvSpPr>
            <a:spLocks noChangeArrowheads="1"/>
          </p:cNvSpPr>
          <p:nvPr/>
        </p:nvSpPr>
        <p:spPr bwMode="auto">
          <a:xfrm>
            <a:off x="5303839" y="5876926"/>
            <a:ext cx="4319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Heathrow airport, London</a:t>
            </a:r>
          </a:p>
        </p:txBody>
      </p:sp>
      <p:sp>
        <p:nvSpPr>
          <p:cNvPr id="204804" name="Rectangle 6">
            <a:extLst>
              <a:ext uri="{FF2B5EF4-FFF2-40B4-BE49-F238E27FC236}">
                <a16:creationId xmlns:a16="http://schemas.microsoft.com/office/drawing/2014/main" id="{35330B46-4FB8-92A4-A3AC-7460532CD5A3}"/>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scan0009">
            <a:extLst>
              <a:ext uri="{FF2B5EF4-FFF2-40B4-BE49-F238E27FC236}">
                <a16:creationId xmlns:a16="http://schemas.microsoft.com/office/drawing/2014/main" id="{35C05318-CE2D-9494-B1EA-B72A6D905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974"/>
          <a:stretch>
            <a:fillRect/>
          </a:stretch>
        </p:blipFill>
        <p:spPr bwMode="auto">
          <a:xfrm>
            <a:off x="1631951" y="765176"/>
            <a:ext cx="59039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5">
            <a:extLst>
              <a:ext uri="{FF2B5EF4-FFF2-40B4-BE49-F238E27FC236}">
                <a16:creationId xmlns:a16="http://schemas.microsoft.com/office/drawing/2014/main" id="{C6CF2593-F949-45EF-0D85-B090C7816239}"/>
              </a:ext>
            </a:extLst>
          </p:cNvPr>
          <p:cNvSpPr>
            <a:spLocks noChangeArrowheads="1"/>
          </p:cNvSpPr>
          <p:nvPr/>
        </p:nvSpPr>
        <p:spPr bwMode="auto">
          <a:xfrm>
            <a:off x="2279650" y="5300664"/>
            <a:ext cx="4319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Zgrada s metalnim uređajem za stvaranje sjene, Bordeaux</a:t>
            </a:r>
          </a:p>
        </p:txBody>
      </p:sp>
      <p:sp>
        <p:nvSpPr>
          <p:cNvPr id="205828" name="Rectangle 6">
            <a:extLst>
              <a:ext uri="{FF2B5EF4-FFF2-40B4-BE49-F238E27FC236}">
                <a16:creationId xmlns:a16="http://schemas.microsoft.com/office/drawing/2014/main" id="{C1EA8CC0-DB0B-C1B0-D897-7D09BDAB7133}"/>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a:extLst>
              <a:ext uri="{FF2B5EF4-FFF2-40B4-BE49-F238E27FC236}">
                <a16:creationId xmlns:a16="http://schemas.microsoft.com/office/drawing/2014/main" id="{19573D34-58B4-AEAE-23D2-2B7DD9F1FEF0}"/>
              </a:ext>
            </a:extLst>
          </p:cNvPr>
          <p:cNvSpPr>
            <a:spLocks noChangeArrowheads="1"/>
          </p:cNvSpPr>
          <p:nvPr/>
        </p:nvSpPr>
        <p:spPr bwMode="auto">
          <a:xfrm>
            <a:off x="1703389" y="692150"/>
            <a:ext cx="8713787"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0000"/>
              </a:lnSpc>
              <a:spcBef>
                <a:spcPct val="0"/>
              </a:spcBef>
              <a:spcAft>
                <a:spcPct val="0"/>
              </a:spcAft>
            </a:pPr>
            <a:r>
              <a:rPr lang="hr-HR" altLang="en-US" sz="2200" b="1">
                <a:solidFill>
                  <a:srgbClr val="000000"/>
                </a:solidFill>
              </a:rPr>
              <a:t>OBJEKTI NISKE POTROŠNJE ENERGIJE</a:t>
            </a:r>
          </a:p>
          <a:p>
            <a:pPr fontAlgn="base">
              <a:lnSpc>
                <a:spcPct val="120000"/>
              </a:lnSpc>
              <a:spcBef>
                <a:spcPct val="0"/>
              </a:spcBef>
              <a:spcAft>
                <a:spcPct val="0"/>
              </a:spcAft>
            </a:pPr>
            <a:endParaRPr lang="hr-HR" altLang="en-US" sz="2200" b="1">
              <a:solidFill>
                <a:srgbClr val="000000"/>
              </a:solidFill>
            </a:endParaRPr>
          </a:p>
          <a:p>
            <a:pPr fontAlgn="base">
              <a:lnSpc>
                <a:spcPct val="120000"/>
              </a:lnSpc>
              <a:spcBef>
                <a:spcPct val="0"/>
              </a:spcBef>
              <a:spcAft>
                <a:spcPct val="0"/>
              </a:spcAft>
              <a:buFontTx/>
              <a:buChar char="•"/>
            </a:pPr>
            <a:r>
              <a:rPr lang="hr-HR" altLang="en-US" sz="2000">
                <a:solidFill>
                  <a:srgbClr val="000000"/>
                </a:solidFill>
              </a:rPr>
              <a:t> prosječna kuća troši oko 200 kWh/m2 godišnje</a:t>
            </a:r>
          </a:p>
          <a:p>
            <a:pPr fontAlgn="base">
              <a:lnSpc>
                <a:spcPct val="120000"/>
              </a:lnSpc>
              <a:spcBef>
                <a:spcPct val="0"/>
              </a:spcBef>
              <a:spcAft>
                <a:spcPct val="0"/>
              </a:spcAft>
              <a:buFontTx/>
              <a:buChar char="•"/>
            </a:pPr>
            <a:r>
              <a:rPr lang="hr-HR" altLang="en-US" sz="2000">
                <a:solidFill>
                  <a:srgbClr val="000000"/>
                </a:solidFill>
              </a:rPr>
              <a:t> objekti s niskom potrošnjom energije imaju potrošnju manju od 100kWh/m2 godišnje</a:t>
            </a:r>
          </a:p>
          <a:p>
            <a:pPr algn="just" fontAlgn="base">
              <a:lnSpc>
                <a:spcPct val="120000"/>
              </a:lnSpc>
              <a:spcBef>
                <a:spcPct val="0"/>
              </a:spcBef>
              <a:spcAft>
                <a:spcPct val="0"/>
              </a:spcAft>
              <a:buFontTx/>
              <a:buChar char="•"/>
            </a:pPr>
            <a:r>
              <a:rPr lang="hr-HR" altLang="en-US" sz="2000">
                <a:solidFill>
                  <a:srgbClr val="000000"/>
                </a:solidFill>
              </a:rPr>
              <a:t> EDF uredi u Francuskoj su  izgrađeni 1997. g. s pomičnim prozorima koji se automatski otvaraju tokom noći da se zgrada lakše rashladi (ljeto)</a:t>
            </a:r>
          </a:p>
          <a:p>
            <a:pPr algn="just" fontAlgn="base">
              <a:lnSpc>
                <a:spcPct val="120000"/>
              </a:lnSpc>
              <a:spcBef>
                <a:spcPct val="0"/>
              </a:spcBef>
              <a:spcAft>
                <a:spcPct val="0"/>
              </a:spcAft>
              <a:buFontTx/>
              <a:buChar char="•"/>
            </a:pPr>
            <a:r>
              <a:rPr lang="hr-HR" altLang="en-US" sz="2000">
                <a:solidFill>
                  <a:srgbClr val="000000"/>
                </a:solidFill>
              </a:rPr>
              <a:t> kod ovakvih sustava postoji problem unosa vlage tokom noći koji niti na ovoj građevini nije riješen na zadovoljavajući način</a:t>
            </a:r>
          </a:p>
          <a:p>
            <a:pPr fontAlgn="base">
              <a:lnSpc>
                <a:spcPct val="120000"/>
              </a:lnSpc>
              <a:spcBef>
                <a:spcPct val="0"/>
              </a:spcBef>
              <a:spcAft>
                <a:spcPct val="0"/>
              </a:spcAft>
            </a:pPr>
            <a:endParaRPr lang="hr-HR" altLang="en-US">
              <a:solidFill>
                <a:srgbClr val="000000"/>
              </a:solidFill>
            </a:endParaRPr>
          </a:p>
          <a:p>
            <a:pPr fontAlgn="base">
              <a:lnSpc>
                <a:spcPct val="120000"/>
              </a:lnSpc>
              <a:spcBef>
                <a:spcPct val="0"/>
              </a:spcBef>
              <a:spcAft>
                <a:spcPct val="0"/>
              </a:spcAft>
            </a:pPr>
            <a:endParaRPr lang="hr-HR" altLang="en-US" sz="2000">
              <a:solidFill>
                <a:srgbClr val="000000"/>
              </a:solidFill>
            </a:endParaRPr>
          </a:p>
        </p:txBody>
      </p:sp>
      <p:sp>
        <p:nvSpPr>
          <p:cNvPr id="206851" name="Rectangle 5">
            <a:extLst>
              <a:ext uri="{FF2B5EF4-FFF2-40B4-BE49-F238E27FC236}">
                <a16:creationId xmlns:a16="http://schemas.microsoft.com/office/drawing/2014/main" id="{3CA2C821-C913-5CC6-E801-937F9516CF2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most1">
            <a:extLst>
              <a:ext uri="{FF2B5EF4-FFF2-40B4-BE49-F238E27FC236}">
                <a16:creationId xmlns:a16="http://schemas.microsoft.com/office/drawing/2014/main" id="{5E6C4767-C520-D92A-E0B9-87286CFAE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196976"/>
            <a:ext cx="5113338"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 descr="most2">
            <a:extLst>
              <a:ext uri="{FF2B5EF4-FFF2-40B4-BE49-F238E27FC236}">
                <a16:creationId xmlns:a16="http://schemas.microsoft.com/office/drawing/2014/main" id="{B70E13E1-5DC9-CC03-8BAF-C05147D30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1196976"/>
            <a:ext cx="39243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6">
            <a:extLst>
              <a:ext uri="{FF2B5EF4-FFF2-40B4-BE49-F238E27FC236}">
                <a16:creationId xmlns:a16="http://schemas.microsoft.com/office/drawing/2014/main" id="{C4DC3D99-8A9B-15CB-E637-455E869278FC}"/>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60421" name="Rectangle 7">
            <a:extLst>
              <a:ext uri="{FF2B5EF4-FFF2-40B4-BE49-F238E27FC236}">
                <a16:creationId xmlns:a16="http://schemas.microsoft.com/office/drawing/2014/main" id="{7738A510-72C8-3FB7-BE75-97B58C6179EA}"/>
              </a:ext>
            </a:extLst>
          </p:cNvPr>
          <p:cNvSpPr>
            <a:spLocks noChangeArrowheads="1"/>
          </p:cNvSpPr>
          <p:nvPr/>
        </p:nvSpPr>
        <p:spPr bwMode="auto">
          <a:xfrm>
            <a:off x="3941764" y="5927726"/>
            <a:ext cx="4619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i="1">
                <a:solidFill>
                  <a:srgbClr val="000000"/>
                </a:solidFill>
              </a:rPr>
              <a:t>Stakleni most,</a:t>
            </a:r>
            <a:r>
              <a:rPr lang="hr-HR" altLang="en-US" sz="2000" i="1">
                <a:solidFill>
                  <a:srgbClr val="000000"/>
                </a:solidFill>
              </a:rPr>
              <a:t> </a:t>
            </a:r>
            <a:r>
              <a:rPr lang="en-US" altLang="en-US" sz="2000" i="1">
                <a:solidFill>
                  <a:srgbClr val="000000"/>
                </a:solidFill>
              </a:rPr>
              <a:t>Rotterdam, Nizozemska</a:t>
            </a:r>
            <a:r>
              <a:rPr lang="en-US" altLang="en-US" i="1">
                <a:solidFill>
                  <a:srgbClr val="000000"/>
                </a:solidFill>
              </a:rPr>
              <a:t>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4" descr="scan0010">
            <a:extLst>
              <a:ext uri="{FF2B5EF4-FFF2-40B4-BE49-F238E27FC236}">
                <a16:creationId xmlns:a16="http://schemas.microsoft.com/office/drawing/2014/main" id="{F62A44AF-6815-73BA-339C-684844C88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476250"/>
            <a:ext cx="3103563"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5" name="Picture 5" descr="scan0011">
            <a:extLst>
              <a:ext uri="{FF2B5EF4-FFF2-40B4-BE49-F238E27FC236}">
                <a16:creationId xmlns:a16="http://schemas.microsoft.com/office/drawing/2014/main" id="{4CAF2604-A099-2447-7194-DC2830435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64" r="537" b="162"/>
          <a:stretch>
            <a:fillRect/>
          </a:stretch>
        </p:blipFill>
        <p:spPr bwMode="auto">
          <a:xfrm>
            <a:off x="5016500" y="476251"/>
            <a:ext cx="4103688"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Rectangle 6">
            <a:extLst>
              <a:ext uri="{FF2B5EF4-FFF2-40B4-BE49-F238E27FC236}">
                <a16:creationId xmlns:a16="http://schemas.microsoft.com/office/drawing/2014/main" id="{BBD3CA10-0EC2-0087-7E34-8E57E3180B54}"/>
              </a:ext>
            </a:extLst>
          </p:cNvPr>
          <p:cNvSpPr>
            <a:spLocks noChangeArrowheads="1"/>
          </p:cNvSpPr>
          <p:nvPr/>
        </p:nvSpPr>
        <p:spPr bwMode="auto">
          <a:xfrm>
            <a:off x="3792539" y="6021389"/>
            <a:ext cx="4319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EDF, Bordeaux</a:t>
            </a:r>
          </a:p>
        </p:txBody>
      </p:sp>
      <p:sp>
        <p:nvSpPr>
          <p:cNvPr id="207877" name="Rectangle 7">
            <a:extLst>
              <a:ext uri="{FF2B5EF4-FFF2-40B4-BE49-F238E27FC236}">
                <a16:creationId xmlns:a16="http://schemas.microsoft.com/office/drawing/2014/main" id="{A445293B-FCB1-33EF-E112-4F8E8A9D8CB1}"/>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4">
            <a:extLst>
              <a:ext uri="{FF2B5EF4-FFF2-40B4-BE49-F238E27FC236}">
                <a16:creationId xmlns:a16="http://schemas.microsoft.com/office/drawing/2014/main" id="{0F194928-CBE1-D73D-D23B-286DAFD16C43}"/>
              </a:ext>
            </a:extLst>
          </p:cNvPr>
          <p:cNvSpPr>
            <a:spLocks noChangeArrowheads="1"/>
          </p:cNvSpPr>
          <p:nvPr/>
        </p:nvSpPr>
        <p:spPr bwMode="auto">
          <a:xfrm>
            <a:off x="1774826" y="692151"/>
            <a:ext cx="220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b="1">
                <a:solidFill>
                  <a:srgbClr val="000000"/>
                </a:solidFill>
              </a:rPr>
              <a:t>KONDENZACIJA</a:t>
            </a:r>
            <a:endParaRPr lang="en-US" altLang="en-US" sz="2000" b="1">
              <a:solidFill>
                <a:srgbClr val="000000"/>
              </a:solidFill>
            </a:endParaRPr>
          </a:p>
        </p:txBody>
      </p:sp>
      <p:pic>
        <p:nvPicPr>
          <p:cNvPr id="208899" name="Picture 5" descr="scan0012">
            <a:extLst>
              <a:ext uri="{FF2B5EF4-FFF2-40B4-BE49-F238E27FC236}">
                <a16:creationId xmlns:a16="http://schemas.microsoft.com/office/drawing/2014/main" id="{34489A88-0E1A-DED7-9A2C-7A71CA701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412875"/>
            <a:ext cx="4608512"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6" descr="scan0013">
            <a:extLst>
              <a:ext uri="{FF2B5EF4-FFF2-40B4-BE49-F238E27FC236}">
                <a16:creationId xmlns:a16="http://schemas.microsoft.com/office/drawing/2014/main" id="{A0F2B0AD-9EDF-A87E-F61D-EFC62259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1484313"/>
            <a:ext cx="2246312"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Rectangle 7">
            <a:extLst>
              <a:ext uri="{FF2B5EF4-FFF2-40B4-BE49-F238E27FC236}">
                <a16:creationId xmlns:a16="http://schemas.microsoft.com/office/drawing/2014/main" id="{5086F03F-FBBA-8FB0-3B85-98E9BDC8634D}"/>
              </a:ext>
            </a:extLst>
          </p:cNvPr>
          <p:cNvSpPr>
            <a:spLocks noChangeArrowheads="1"/>
          </p:cNvSpPr>
          <p:nvPr/>
        </p:nvSpPr>
        <p:spPr bwMode="auto">
          <a:xfrm>
            <a:off x="2135189" y="5300664"/>
            <a:ext cx="4319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Kondenzacija na izlaznim vratima</a:t>
            </a:r>
          </a:p>
          <a:p>
            <a:pPr fontAlgn="base">
              <a:spcBef>
                <a:spcPct val="0"/>
              </a:spcBef>
              <a:spcAft>
                <a:spcPct val="0"/>
              </a:spcAft>
            </a:pPr>
            <a:r>
              <a:rPr lang="hr-HR" altLang="en-US" sz="2000" i="1">
                <a:solidFill>
                  <a:srgbClr val="000000"/>
                </a:solidFill>
              </a:rPr>
              <a:t>bazena</a:t>
            </a:r>
          </a:p>
        </p:txBody>
      </p:sp>
      <p:sp>
        <p:nvSpPr>
          <p:cNvPr id="208902" name="Rectangle 8">
            <a:extLst>
              <a:ext uri="{FF2B5EF4-FFF2-40B4-BE49-F238E27FC236}">
                <a16:creationId xmlns:a16="http://schemas.microsoft.com/office/drawing/2014/main" id="{3F3BE0A2-5D8D-AB21-A0CF-5F252588691F}"/>
              </a:ext>
            </a:extLst>
          </p:cNvPr>
          <p:cNvSpPr>
            <a:spLocks noChangeArrowheads="1"/>
          </p:cNvSpPr>
          <p:nvPr/>
        </p:nvSpPr>
        <p:spPr bwMode="auto">
          <a:xfrm>
            <a:off x="6743700" y="5300664"/>
            <a:ext cx="3060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Mehanička ventilacija, Sony Center, Berlin</a:t>
            </a:r>
          </a:p>
        </p:txBody>
      </p:sp>
      <p:sp>
        <p:nvSpPr>
          <p:cNvPr id="208903" name="Rectangle 9">
            <a:extLst>
              <a:ext uri="{FF2B5EF4-FFF2-40B4-BE49-F238E27FC236}">
                <a16:creationId xmlns:a16="http://schemas.microsoft.com/office/drawing/2014/main" id="{DCB462B9-BD0B-F09C-10E0-DB22601092DF}"/>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325CCAD4-9F6D-2F66-84E7-5D9B562D1D57}"/>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pic>
        <p:nvPicPr>
          <p:cNvPr id="309254" name="Picture 6" descr="7">
            <a:extLst>
              <a:ext uri="{FF2B5EF4-FFF2-40B4-BE49-F238E27FC236}">
                <a16:creationId xmlns:a16="http://schemas.microsoft.com/office/drawing/2014/main" id="{78F5DC26-FA55-2867-75AB-A550193B2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1"/>
            <a:ext cx="687705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5" name="Rectangle 7">
            <a:extLst>
              <a:ext uri="{FF2B5EF4-FFF2-40B4-BE49-F238E27FC236}">
                <a16:creationId xmlns:a16="http://schemas.microsoft.com/office/drawing/2014/main" id="{EDBD21A7-CF39-A996-D094-EBF808964184}"/>
              </a:ext>
            </a:extLst>
          </p:cNvPr>
          <p:cNvSpPr>
            <a:spLocks noChangeArrowheads="1"/>
          </p:cNvSpPr>
          <p:nvPr/>
        </p:nvSpPr>
        <p:spPr bwMode="auto">
          <a:xfrm>
            <a:off x="2566989" y="5949951"/>
            <a:ext cx="6669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i="1">
                <a:solidFill>
                  <a:srgbClr val="000000"/>
                </a:solidFill>
              </a:rPr>
              <a:t>Stakleni most,</a:t>
            </a:r>
            <a:r>
              <a:rPr lang="hr-HR" altLang="en-US" sz="2000" i="1">
                <a:solidFill>
                  <a:srgbClr val="000000"/>
                </a:solidFill>
              </a:rPr>
              <a:t> Science Museum, London, Velika Britanija</a:t>
            </a:r>
            <a:r>
              <a:rPr lang="en-US" altLang="en-US">
                <a:solidFill>
                  <a:srgbClr val="000000"/>
                </a:solidFill>
              </a:rPr>
              <a:t> </a:t>
            </a:r>
          </a:p>
        </p:txBody>
      </p:sp>
      <p:pic>
        <p:nvPicPr>
          <p:cNvPr id="309256" name="Picture 8" descr="5">
            <a:extLst>
              <a:ext uri="{FF2B5EF4-FFF2-40B4-BE49-F238E27FC236}">
                <a16:creationId xmlns:a16="http://schemas.microsoft.com/office/drawing/2014/main" id="{0ECED2B6-6327-02D2-19DC-2B173A56A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6" y="1844675"/>
            <a:ext cx="52562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09254"/>
                                        </p:tgtEl>
                                        <p:attrNameLst>
                                          <p:attrName>style.visibility</p:attrName>
                                        </p:attrNameLst>
                                      </p:cBhvr>
                                      <p:to>
                                        <p:strVal val="visible"/>
                                      </p:to>
                                    </p:set>
                                    <p:animEffect transition="in" filter="blinds(horizontal)">
                                      <p:cBhvr>
                                        <p:cTn id="7" dur="500"/>
                                        <p:tgtEl>
                                          <p:spTgt spid="30925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9255"/>
                                        </p:tgtEl>
                                        <p:attrNameLst>
                                          <p:attrName>style.visibility</p:attrName>
                                        </p:attrNameLst>
                                      </p:cBhvr>
                                      <p:to>
                                        <p:strVal val="visible"/>
                                      </p:to>
                                    </p:set>
                                    <p:animEffect transition="in" filter="blinds(horizontal)">
                                      <p:cBhvr>
                                        <p:cTn id="10" dur="500"/>
                                        <p:tgtEl>
                                          <p:spTgt spid="309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09256"/>
                                        </p:tgtEl>
                                        <p:attrNameLst>
                                          <p:attrName>style.visibility</p:attrName>
                                        </p:attrNameLst>
                                      </p:cBhvr>
                                      <p:to>
                                        <p:strVal val="visible"/>
                                      </p:to>
                                    </p:set>
                                    <p:animEffect transition="in" filter="blinds(horizontal)">
                                      <p:cBhvr>
                                        <p:cTn id="15" dur="500"/>
                                        <p:tgtEl>
                                          <p:spTgt spid="30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str87c">
            <a:extLst>
              <a:ext uri="{FF2B5EF4-FFF2-40B4-BE49-F238E27FC236}">
                <a16:creationId xmlns:a16="http://schemas.microsoft.com/office/drawing/2014/main" id="{5431CC2A-814F-A8A8-1B1C-6A05B72EE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7338"/>
            <a:ext cx="9144000"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5">
            <a:extLst>
              <a:ext uri="{FF2B5EF4-FFF2-40B4-BE49-F238E27FC236}">
                <a16:creationId xmlns:a16="http://schemas.microsoft.com/office/drawing/2014/main" id="{DE01E435-D901-6E73-CFD0-DC5CFD5712C4}"/>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62468" name="Text Box 6">
            <a:extLst>
              <a:ext uri="{FF2B5EF4-FFF2-40B4-BE49-F238E27FC236}">
                <a16:creationId xmlns:a16="http://schemas.microsoft.com/office/drawing/2014/main" id="{9DB55D19-559A-825C-7899-59AFC63AB756}"/>
              </a:ext>
            </a:extLst>
          </p:cNvPr>
          <p:cNvSpPr txBox="1">
            <a:spLocks noChangeArrowheads="1"/>
          </p:cNvSpPr>
          <p:nvPr/>
        </p:nvSpPr>
        <p:spPr bwMode="auto">
          <a:xfrm>
            <a:off x="3575051" y="4652964"/>
            <a:ext cx="561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000" i="1">
                <a:solidFill>
                  <a:srgbClr val="000000"/>
                </a:solidFill>
              </a:rPr>
              <a:t>Stakleni stupovi, Rheinbach Pavillon, Njemačka</a:t>
            </a:r>
            <a:r>
              <a:rPr lang="en-US" altLang="en-US" sz="2000">
                <a:solidFill>
                  <a:srgbClr val="000000"/>
                </a:solidFill>
                <a:latin typeface="Arial Narrow" panose="020B0606020202030204"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scan0004">
            <a:extLst>
              <a:ext uri="{FF2B5EF4-FFF2-40B4-BE49-F238E27FC236}">
                <a16:creationId xmlns:a16="http://schemas.microsoft.com/office/drawing/2014/main" id="{5B5052DE-0E17-5EF8-EBEF-ABD0A1FF5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1" t="5602" r="3798" b="3726"/>
          <a:stretch>
            <a:fillRect/>
          </a:stretch>
        </p:blipFill>
        <p:spPr bwMode="auto">
          <a:xfrm>
            <a:off x="1524000" y="69215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a:extLst>
              <a:ext uri="{FF2B5EF4-FFF2-40B4-BE49-F238E27FC236}">
                <a16:creationId xmlns:a16="http://schemas.microsoft.com/office/drawing/2014/main" id="{1A26519B-3BFD-6B13-E2D5-1EC786A21187}"/>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63492" name="Rectangle 6">
            <a:extLst>
              <a:ext uri="{FF2B5EF4-FFF2-40B4-BE49-F238E27FC236}">
                <a16:creationId xmlns:a16="http://schemas.microsoft.com/office/drawing/2014/main" id="{4B487D23-1580-CF14-6950-5387878C1F94}"/>
              </a:ext>
            </a:extLst>
          </p:cNvPr>
          <p:cNvSpPr>
            <a:spLocks noChangeArrowheads="1"/>
          </p:cNvSpPr>
          <p:nvPr/>
        </p:nvSpPr>
        <p:spPr bwMode="auto">
          <a:xfrm>
            <a:off x="2927351" y="5708651"/>
            <a:ext cx="6348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Spregnute grede drvo-staklo, Hotel Palafitte, Švicerska</a:t>
            </a:r>
            <a:endParaRPr lang="en-US" altLang="en-US" sz="2000" i="1">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A0BD99"/>
            </a:gs>
            <a:gs pos="100000">
              <a:srgbClr val="B4D4AC"/>
            </a:gs>
          </a:gsLst>
          <a:lin ang="2700000" scaled="1"/>
        </a:gradFill>
        <a:effectLst/>
      </p:bgPr>
    </p:bg>
    <p:spTree>
      <p:nvGrpSpPr>
        <p:cNvPr id="1" name=""/>
        <p:cNvGrpSpPr/>
        <p:nvPr/>
      </p:nvGrpSpPr>
      <p:grpSpPr>
        <a:xfrm>
          <a:off x="0" y="0"/>
          <a:ext cx="0" cy="0"/>
          <a:chOff x="0" y="0"/>
          <a:chExt cx="0" cy="0"/>
        </a:xfrm>
      </p:grpSpPr>
      <p:sp>
        <p:nvSpPr>
          <p:cNvPr id="46082" name="Line 7">
            <a:extLst>
              <a:ext uri="{FF2B5EF4-FFF2-40B4-BE49-F238E27FC236}">
                <a16:creationId xmlns:a16="http://schemas.microsoft.com/office/drawing/2014/main" id="{10A28239-F2CD-79F1-E744-A58F59F73494}"/>
              </a:ext>
            </a:extLst>
          </p:cNvPr>
          <p:cNvSpPr>
            <a:spLocks noChangeShapeType="1"/>
          </p:cNvSpPr>
          <p:nvPr/>
        </p:nvSpPr>
        <p:spPr bwMode="auto">
          <a:xfrm flipH="1">
            <a:off x="1847850" y="476250"/>
            <a:ext cx="882015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6083" name="Text Box 9">
            <a:extLst>
              <a:ext uri="{FF2B5EF4-FFF2-40B4-BE49-F238E27FC236}">
                <a16:creationId xmlns:a16="http://schemas.microsoft.com/office/drawing/2014/main" id="{38298D61-FE3F-5248-A0F3-82638F9FC3E8}"/>
              </a:ext>
            </a:extLst>
          </p:cNvPr>
          <p:cNvSpPr txBox="1">
            <a:spLocks noChangeArrowheads="1"/>
          </p:cNvSpPr>
          <p:nvPr/>
        </p:nvSpPr>
        <p:spPr bwMode="auto">
          <a:xfrm>
            <a:off x="7319964" y="0"/>
            <a:ext cx="2987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b="1">
                <a:solidFill>
                  <a:srgbClr val="CC3300"/>
                </a:solidFill>
                <a:latin typeface="Arial Narrow" panose="020B0606020202030204" pitchFamily="34" charset="0"/>
              </a:rPr>
              <a:t>S  A  D  R  Ž  A  J</a:t>
            </a:r>
          </a:p>
        </p:txBody>
      </p:sp>
      <p:sp>
        <p:nvSpPr>
          <p:cNvPr id="46084" name="Text Box 10">
            <a:extLst>
              <a:ext uri="{FF2B5EF4-FFF2-40B4-BE49-F238E27FC236}">
                <a16:creationId xmlns:a16="http://schemas.microsoft.com/office/drawing/2014/main" id="{7CC68312-E291-653B-4DE8-319605BAAC34}"/>
              </a:ext>
            </a:extLst>
          </p:cNvPr>
          <p:cNvSpPr txBox="1">
            <a:spLocks noChangeArrowheads="1"/>
          </p:cNvSpPr>
          <p:nvPr/>
        </p:nvSpPr>
        <p:spPr bwMode="auto">
          <a:xfrm>
            <a:off x="2063750" y="908051"/>
            <a:ext cx="7848600"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25000"/>
              </a:lnSpc>
              <a:spcBef>
                <a:spcPct val="0"/>
              </a:spcBef>
              <a:spcAft>
                <a:spcPct val="0"/>
              </a:spcAft>
            </a:pPr>
            <a:r>
              <a:rPr lang="hr-HR" altLang="en-US" sz="2400">
                <a:solidFill>
                  <a:srgbClr val="000000"/>
                </a:solidFill>
              </a:rPr>
              <a:t>1. POVIJESNI PREGLED RAZVOJA STAKLA I KONSTRUKCIJA OD STAKLA</a:t>
            </a:r>
          </a:p>
          <a:p>
            <a:pPr fontAlgn="base">
              <a:lnSpc>
                <a:spcPct val="125000"/>
              </a:lnSpc>
              <a:spcBef>
                <a:spcPct val="0"/>
              </a:spcBef>
              <a:spcAft>
                <a:spcPct val="0"/>
              </a:spcAft>
            </a:pPr>
            <a:r>
              <a:rPr lang="hr-HR" altLang="en-US" sz="2400">
                <a:solidFill>
                  <a:srgbClr val="000000"/>
                </a:solidFill>
              </a:rPr>
              <a:t>2. PROIZVODNJA STAKLA</a:t>
            </a:r>
          </a:p>
          <a:p>
            <a:pPr fontAlgn="base">
              <a:lnSpc>
                <a:spcPct val="125000"/>
              </a:lnSpc>
              <a:spcBef>
                <a:spcPct val="0"/>
              </a:spcBef>
              <a:spcAft>
                <a:spcPct val="0"/>
              </a:spcAft>
            </a:pPr>
            <a:r>
              <a:rPr lang="hr-HR" altLang="en-US" sz="2400">
                <a:solidFill>
                  <a:srgbClr val="000000"/>
                </a:solidFill>
              </a:rPr>
              <a:t>3. VRSTE STAKLA U GRAĐEVINARSTVU</a:t>
            </a:r>
            <a:endParaRPr lang="en-US" altLang="en-US" sz="2400">
              <a:solidFill>
                <a:srgbClr val="000000"/>
              </a:solidFill>
            </a:endParaRPr>
          </a:p>
          <a:p>
            <a:pPr fontAlgn="base">
              <a:lnSpc>
                <a:spcPct val="125000"/>
              </a:lnSpc>
              <a:spcBef>
                <a:spcPct val="0"/>
              </a:spcBef>
              <a:spcAft>
                <a:spcPct val="0"/>
              </a:spcAft>
            </a:pPr>
            <a:r>
              <a:rPr lang="hr-HR" altLang="en-US" sz="2400">
                <a:solidFill>
                  <a:srgbClr val="000000"/>
                </a:solidFill>
              </a:rPr>
              <a:t>4. KARAKTERISTIKE STAKLA </a:t>
            </a:r>
          </a:p>
          <a:p>
            <a:pPr fontAlgn="base">
              <a:lnSpc>
                <a:spcPct val="125000"/>
              </a:lnSpc>
              <a:spcBef>
                <a:spcPct val="0"/>
              </a:spcBef>
              <a:spcAft>
                <a:spcPct val="0"/>
              </a:spcAft>
            </a:pPr>
            <a:r>
              <a:rPr lang="hr-HR" altLang="en-US" sz="2400">
                <a:solidFill>
                  <a:srgbClr val="000000"/>
                </a:solidFill>
              </a:rPr>
              <a:t>5. PRORAČUN I PROJEKTIRANJE</a:t>
            </a:r>
            <a:endParaRPr lang="en-US" altLang="en-US" sz="2400">
              <a:solidFill>
                <a:srgbClr val="000000"/>
              </a:solidFill>
            </a:endParaRPr>
          </a:p>
          <a:p>
            <a:pPr fontAlgn="base">
              <a:lnSpc>
                <a:spcPct val="125000"/>
              </a:lnSpc>
              <a:spcBef>
                <a:spcPct val="0"/>
              </a:spcBef>
              <a:spcAft>
                <a:spcPct val="0"/>
              </a:spcAft>
            </a:pPr>
            <a:r>
              <a:rPr lang="hr-HR" altLang="en-US" sz="2400">
                <a:solidFill>
                  <a:srgbClr val="000000"/>
                </a:solidFill>
              </a:rPr>
              <a:t>6. KONSTRUKTIVNI ELEMENTI OD STAKLA</a:t>
            </a:r>
            <a:r>
              <a:rPr lang="hr-HR" altLang="en-US" sz="2400">
                <a:solidFill>
                  <a:srgbClr val="000000"/>
                </a:solidFill>
                <a:latin typeface="Arial Narrow" panose="020B0606020202030204" pitchFamily="34" charset="0"/>
              </a:rPr>
              <a:t> </a:t>
            </a:r>
          </a:p>
          <a:p>
            <a:pPr fontAlgn="base">
              <a:lnSpc>
                <a:spcPct val="125000"/>
              </a:lnSpc>
              <a:spcBef>
                <a:spcPct val="0"/>
              </a:spcBef>
              <a:spcAft>
                <a:spcPct val="0"/>
              </a:spcAft>
            </a:pPr>
            <a:r>
              <a:rPr lang="hr-HR" altLang="en-US" sz="2400">
                <a:solidFill>
                  <a:srgbClr val="000000"/>
                </a:solidFill>
              </a:rPr>
              <a:t>7. SPREZANJE STAKLA S OSTALIM MATERIJALIMA</a:t>
            </a:r>
            <a:endParaRPr lang="en-US" altLang="en-US" sz="2400">
              <a:solidFill>
                <a:srgbClr val="000000"/>
              </a:solidFill>
            </a:endParaRPr>
          </a:p>
          <a:p>
            <a:pPr fontAlgn="base">
              <a:lnSpc>
                <a:spcPct val="110000"/>
              </a:lnSpc>
              <a:spcBef>
                <a:spcPct val="0"/>
              </a:spcBef>
              <a:spcAft>
                <a:spcPct val="0"/>
              </a:spcAft>
            </a:pPr>
            <a:endParaRPr lang="hr-HR" altLang="en-US" sz="2400">
              <a:solidFill>
                <a:srgbClr val="FFFF00"/>
              </a:solidFill>
              <a:latin typeface="Arial Narrow" panose="020B0606020202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scan0005">
            <a:extLst>
              <a:ext uri="{FF2B5EF4-FFF2-40B4-BE49-F238E27FC236}">
                <a16:creationId xmlns:a16="http://schemas.microsoft.com/office/drawing/2014/main" id="{9D97BB14-3CFA-FE05-784E-EEB9266B8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72" t="4256" r="16280" b="4256"/>
          <a:stretch>
            <a:fillRect/>
          </a:stretch>
        </p:blipFill>
        <p:spPr bwMode="auto">
          <a:xfrm>
            <a:off x="1847850" y="549275"/>
            <a:ext cx="33401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5">
            <a:extLst>
              <a:ext uri="{FF2B5EF4-FFF2-40B4-BE49-F238E27FC236}">
                <a16:creationId xmlns:a16="http://schemas.microsoft.com/office/drawing/2014/main" id="{FE2F0F0A-6EE9-9BD3-8003-3E35C724197A}"/>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64516" name="Rectangle 6">
            <a:extLst>
              <a:ext uri="{FF2B5EF4-FFF2-40B4-BE49-F238E27FC236}">
                <a16:creationId xmlns:a16="http://schemas.microsoft.com/office/drawing/2014/main" id="{5DDEE3AE-3E8C-1183-69A5-7297A1517686}"/>
              </a:ext>
            </a:extLst>
          </p:cNvPr>
          <p:cNvSpPr>
            <a:spLocks noChangeArrowheads="1"/>
          </p:cNvSpPr>
          <p:nvPr/>
        </p:nvSpPr>
        <p:spPr bwMode="auto">
          <a:xfrm>
            <a:off x="5303838" y="5445126"/>
            <a:ext cx="3529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Spregnute grede drvo-staklo, Hotel Palafitte, Švicarska</a:t>
            </a:r>
            <a:endParaRPr lang="en-US" altLang="en-US" sz="2000" i="1">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a:extLst>
              <a:ext uri="{FF2B5EF4-FFF2-40B4-BE49-F238E27FC236}">
                <a16:creationId xmlns:a16="http://schemas.microsoft.com/office/drawing/2014/main" id="{DB54971C-FB47-743E-DF7B-CDC87F0E9F4F}"/>
              </a:ext>
            </a:extLst>
          </p:cNvPr>
          <p:cNvSpPr>
            <a:spLocks noChangeArrowheads="1"/>
          </p:cNvSpPr>
          <p:nvPr/>
        </p:nvSpPr>
        <p:spPr bwMode="auto">
          <a:xfrm>
            <a:off x="1774826" y="836614"/>
            <a:ext cx="8424863"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15000"/>
              </a:lnSpc>
              <a:spcBef>
                <a:spcPct val="0"/>
              </a:spcBef>
              <a:spcAft>
                <a:spcPct val="0"/>
              </a:spcAft>
              <a:buFontTx/>
              <a:buChar char="•"/>
            </a:pPr>
            <a:r>
              <a:rPr lang="hr-HR" altLang="en-US" sz="2200">
                <a:solidFill>
                  <a:srgbClr val="000000"/>
                </a:solidFill>
              </a:rPr>
              <a:t> u Grand Canyon (SAD) je završila 2008. izgradnja (trebala je završiti sredinom 2007.) šetališta/mosta od stakla i čelika</a:t>
            </a:r>
          </a:p>
          <a:p>
            <a:pPr fontAlgn="base">
              <a:lnSpc>
                <a:spcPct val="115000"/>
              </a:lnSpc>
              <a:spcBef>
                <a:spcPct val="0"/>
              </a:spcBef>
              <a:spcAft>
                <a:spcPct val="0"/>
              </a:spcAft>
              <a:buFontTx/>
              <a:buChar char="•"/>
            </a:pPr>
            <a:r>
              <a:rPr lang="hr-HR" altLang="en-US" sz="2200">
                <a:solidFill>
                  <a:srgbClr val="000000"/>
                </a:solidFill>
              </a:rPr>
              <a:t> most je oko 1200 metara iznad rijeke Colorado</a:t>
            </a:r>
          </a:p>
          <a:p>
            <a:pPr fontAlgn="base">
              <a:lnSpc>
                <a:spcPct val="115000"/>
              </a:lnSpc>
              <a:spcBef>
                <a:spcPct val="0"/>
              </a:spcBef>
              <a:spcAft>
                <a:spcPct val="0"/>
              </a:spcAft>
              <a:buFontTx/>
              <a:buChar char="•"/>
            </a:pPr>
            <a:r>
              <a:rPr lang="hr-HR" altLang="en-US" sz="2200">
                <a:solidFill>
                  <a:srgbClr val="000000"/>
                </a:solidFill>
              </a:rPr>
              <a:t> projektiran za potres od 8 stupnjeva i vjetar od 180 km/h</a:t>
            </a:r>
          </a:p>
          <a:p>
            <a:pPr fontAlgn="base">
              <a:spcBef>
                <a:spcPct val="0"/>
              </a:spcBef>
              <a:spcAft>
                <a:spcPct val="0"/>
              </a:spcAft>
            </a:pPr>
            <a:endParaRPr lang="en-US" altLang="en-US" sz="2200">
              <a:solidFill>
                <a:srgbClr val="000000"/>
              </a:solidFill>
            </a:endParaRPr>
          </a:p>
        </p:txBody>
      </p:sp>
      <p:pic>
        <p:nvPicPr>
          <p:cNvPr id="65539" name="Picture 6" descr="towers">
            <a:extLst>
              <a:ext uri="{FF2B5EF4-FFF2-40B4-BE49-F238E27FC236}">
                <a16:creationId xmlns:a16="http://schemas.microsoft.com/office/drawing/2014/main" id="{1F0529E7-94FF-D98A-AB7D-4DFCA7304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2492376"/>
            <a:ext cx="56880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7">
            <a:extLst>
              <a:ext uri="{FF2B5EF4-FFF2-40B4-BE49-F238E27FC236}">
                <a16:creationId xmlns:a16="http://schemas.microsoft.com/office/drawing/2014/main" id="{319C9B76-74B9-00BA-45A9-5C02F0ADBB80}"/>
              </a:ext>
            </a:extLst>
          </p:cNvPr>
          <p:cNvSpPr>
            <a:spLocks noChangeArrowheads="1"/>
          </p:cNvSpPr>
          <p:nvPr/>
        </p:nvSpPr>
        <p:spPr bwMode="auto">
          <a:xfrm>
            <a:off x="1992314" y="5949951"/>
            <a:ext cx="475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Grand Canyon Skywallk, Grand Canyon</a:t>
            </a:r>
            <a:endParaRPr lang="en-US" altLang="en-US" sz="2000" i="1">
              <a:solidFill>
                <a:srgbClr val="000000"/>
              </a:solidFill>
            </a:endParaRPr>
          </a:p>
        </p:txBody>
      </p:sp>
      <p:sp>
        <p:nvSpPr>
          <p:cNvPr id="65541" name="Rectangle 8">
            <a:extLst>
              <a:ext uri="{FF2B5EF4-FFF2-40B4-BE49-F238E27FC236}">
                <a16:creationId xmlns:a16="http://schemas.microsoft.com/office/drawing/2014/main" id="{7CDF325B-EA4D-4384-6700-77ADEFEAE8C8}"/>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skywalk1">
            <a:extLst>
              <a:ext uri="{FF2B5EF4-FFF2-40B4-BE49-F238E27FC236}">
                <a16:creationId xmlns:a16="http://schemas.microsoft.com/office/drawing/2014/main" id="{EFE4B1BB-B6F1-258A-BECC-277D319DD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476250"/>
            <a:ext cx="4016375"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descr="skyopen2">
            <a:extLst>
              <a:ext uri="{FF2B5EF4-FFF2-40B4-BE49-F238E27FC236}">
                <a16:creationId xmlns:a16="http://schemas.microsoft.com/office/drawing/2014/main" id="{6432286D-A374-383E-446C-E8C7354E1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476250"/>
            <a:ext cx="22336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skywalk06_small">
            <a:extLst>
              <a:ext uri="{FF2B5EF4-FFF2-40B4-BE49-F238E27FC236}">
                <a16:creationId xmlns:a16="http://schemas.microsoft.com/office/drawing/2014/main" id="{EA301057-6043-FF77-9264-F84EC50FA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639" y="2781300"/>
            <a:ext cx="22637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Rectangle 7">
            <a:extLst>
              <a:ext uri="{FF2B5EF4-FFF2-40B4-BE49-F238E27FC236}">
                <a16:creationId xmlns:a16="http://schemas.microsoft.com/office/drawing/2014/main" id="{E3EE389D-2937-1680-5820-BC3D4DE60CA6}"/>
              </a:ext>
            </a:extLst>
          </p:cNvPr>
          <p:cNvSpPr>
            <a:spLocks noChangeArrowheads="1"/>
          </p:cNvSpPr>
          <p:nvPr/>
        </p:nvSpPr>
        <p:spPr bwMode="auto">
          <a:xfrm>
            <a:off x="2640014" y="5876926"/>
            <a:ext cx="475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Grand Canyon Skywallk, Grand Canyon</a:t>
            </a:r>
            <a:endParaRPr lang="en-US" altLang="en-US" sz="2000" i="1">
              <a:solidFill>
                <a:srgbClr val="000000"/>
              </a:solidFill>
            </a:endParaRPr>
          </a:p>
        </p:txBody>
      </p:sp>
      <p:sp>
        <p:nvSpPr>
          <p:cNvPr id="66566" name="Rectangle 8">
            <a:extLst>
              <a:ext uri="{FF2B5EF4-FFF2-40B4-BE49-F238E27FC236}">
                <a16:creationId xmlns:a16="http://schemas.microsoft.com/office/drawing/2014/main" id="{C4AC3380-8B93-CB9A-A68B-1B4AD7B6AC76}"/>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a:extLst>
              <a:ext uri="{FF2B5EF4-FFF2-40B4-BE49-F238E27FC236}">
                <a16:creationId xmlns:a16="http://schemas.microsoft.com/office/drawing/2014/main" id="{42AE779F-2698-E9A1-15D2-B378F59E84EC}"/>
              </a:ext>
            </a:extLst>
          </p:cNvPr>
          <p:cNvSpPr>
            <a:spLocks noChangeArrowheads="1"/>
          </p:cNvSpPr>
          <p:nvPr/>
        </p:nvSpPr>
        <p:spPr bwMode="auto">
          <a:xfrm>
            <a:off x="4008439" y="2708276"/>
            <a:ext cx="4048929" cy="46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10000"/>
              </a:lnSpc>
              <a:spcBef>
                <a:spcPct val="0"/>
              </a:spcBef>
              <a:spcAft>
                <a:spcPct val="0"/>
              </a:spcAft>
            </a:pPr>
            <a:r>
              <a:rPr lang="hr-HR" altLang="en-US" sz="2400" b="1">
                <a:solidFill>
                  <a:srgbClr val="CC3300"/>
                </a:solidFill>
              </a:rPr>
              <a:t>2. PROIZVODNJA STAKLA</a:t>
            </a:r>
            <a:endParaRPr lang="en-US" altLang="en-US" sz="2400" b="1">
              <a:solidFill>
                <a:srgbClr val="CC33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52C58EA6-D985-C774-7954-9226F91C2C4E}"/>
              </a:ext>
            </a:extLst>
          </p:cNvPr>
          <p:cNvSpPr>
            <a:spLocks noGrp="1"/>
          </p:cNvSpPr>
          <p:nvPr>
            <p:ph type="title"/>
          </p:nvPr>
        </p:nvSpPr>
        <p:spPr bwMode="auto">
          <a:xfrm>
            <a:off x="1981200" y="4762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2800"/>
              <a:t>KEMIJSKI SASTAV STAKLA</a:t>
            </a:r>
          </a:p>
        </p:txBody>
      </p:sp>
      <p:sp>
        <p:nvSpPr>
          <p:cNvPr id="68611" name="Content Placeholder 2">
            <a:extLst>
              <a:ext uri="{FF2B5EF4-FFF2-40B4-BE49-F238E27FC236}">
                <a16:creationId xmlns:a16="http://schemas.microsoft.com/office/drawing/2014/main" id="{F7E59E11-C158-8584-8188-9D0DDEB16B0A}"/>
              </a:ext>
            </a:extLst>
          </p:cNvPr>
          <p:cNvSpPr>
            <a:spLocks noGrp="1"/>
          </p:cNvSpPr>
          <p:nvPr>
            <p:ph idx="1"/>
          </p:nvPr>
        </p:nvSpPr>
        <p:spPr bwMode="auto">
          <a:xfrm>
            <a:off x="1838325" y="1165226"/>
            <a:ext cx="85153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2000"/>
              <a:t>Staklo je materijal koji se ne nalazi u prirodi. Iako poznato i korišteno od davnina i danas je nezamjenjiv materijal u svakodnevnom životu. Staklo se dobiva taljenjem osnovnih sirovina: kvarcnog pijeska, sode i vapnenca. Čisti silicijev dioksid ima </a:t>
            </a:r>
            <a:r>
              <a:rPr lang="hr-HR" altLang="en-US" sz="2000">
                <a:hlinkClick r:id="rId2" tooltip="Talište"/>
              </a:rPr>
              <a:t>talište</a:t>
            </a:r>
            <a:r>
              <a:rPr lang="hr-HR" altLang="en-US" sz="2000"/>
              <a:t> na 1700˚C, te bi bilo jako neekonomično taljenje na toj temperaturi. Osnovnim sirovinama dodaje se i stakleni krš (oko 30%), jer ima niže talište od osnovnih sirovina, pa povećava brzinu staljivanja (taljenja). Time se uštedi oko 32% energije.</a:t>
            </a:r>
          </a:p>
          <a:p>
            <a:r>
              <a:rPr lang="hr-HR" altLang="en-US" sz="2000"/>
              <a:t>Glavne 3 sirovine za dobivanje natrijeva-kalcijeva-silikatnog stakla (Na</a:t>
            </a:r>
            <a:r>
              <a:rPr lang="hr-HR" altLang="en-US" sz="2000" baseline="-25000"/>
              <a:t>2</a:t>
            </a:r>
            <a:r>
              <a:rPr lang="hr-HR" altLang="en-US" sz="2000"/>
              <a:t>O x CaO x 6 SiO</a:t>
            </a:r>
            <a:r>
              <a:rPr lang="hr-HR" altLang="en-US" sz="2000" baseline="-25000"/>
              <a:t>2</a:t>
            </a:r>
            <a:r>
              <a:rPr lang="hr-HR" altLang="en-US" sz="2000"/>
              <a:t>) su:</a:t>
            </a:r>
          </a:p>
          <a:p>
            <a:r>
              <a:rPr lang="hr-HR" altLang="en-US" sz="2000"/>
              <a:t>Soda (Na</a:t>
            </a:r>
            <a:r>
              <a:rPr lang="hr-HR" altLang="en-US" sz="2000" baseline="-25000"/>
              <a:t>2</a:t>
            </a:r>
            <a:r>
              <a:rPr lang="hr-HR" altLang="en-US" sz="2000"/>
              <a:t>CO</a:t>
            </a:r>
            <a:r>
              <a:rPr lang="hr-HR" altLang="en-US" sz="2000" baseline="-25000"/>
              <a:t>3</a:t>
            </a:r>
            <a:r>
              <a:rPr lang="hr-HR" altLang="en-US" sz="2000"/>
              <a:t>; </a:t>
            </a:r>
            <a:r>
              <a:rPr lang="hr-HR" altLang="en-US" sz="2000">
                <a:hlinkClick r:id="rId3" tooltip="Natrijev karbonat"/>
              </a:rPr>
              <a:t>natrijev karbonat</a:t>
            </a:r>
            <a:r>
              <a:rPr lang="hr-HR" altLang="en-US" sz="2000"/>
              <a:t>),</a:t>
            </a:r>
          </a:p>
          <a:p>
            <a:r>
              <a:rPr lang="hr-HR" altLang="en-US" sz="2000"/>
              <a:t>Vapnenac (CaCO</a:t>
            </a:r>
            <a:r>
              <a:rPr lang="hr-HR" altLang="en-US" sz="2000" baseline="-25000"/>
              <a:t>3</a:t>
            </a:r>
            <a:r>
              <a:rPr lang="hr-HR" altLang="en-US" sz="2000"/>
              <a:t>; </a:t>
            </a:r>
            <a:r>
              <a:rPr lang="hr-HR" altLang="en-US" sz="2000">
                <a:hlinkClick r:id="rId4" tooltip="Kalcijev karbonat"/>
              </a:rPr>
              <a:t>kalcijev karbonat</a:t>
            </a:r>
            <a:r>
              <a:rPr lang="hr-HR" altLang="en-US" sz="2000"/>
              <a:t>),</a:t>
            </a:r>
          </a:p>
          <a:p>
            <a:r>
              <a:rPr lang="hr-HR" altLang="en-US" sz="2000"/>
              <a:t>Kvarcni pijesak (SiO</a:t>
            </a:r>
            <a:r>
              <a:rPr lang="hr-HR" altLang="en-US" sz="2000" baseline="-25000"/>
              <a:t>2</a:t>
            </a:r>
            <a:r>
              <a:rPr lang="hr-HR" altLang="en-US" sz="2000"/>
              <a:t>; </a:t>
            </a:r>
            <a:r>
              <a:rPr lang="hr-HR" altLang="en-US" sz="2000">
                <a:hlinkClick r:id="rId5" tooltip="Silicijev dioksid"/>
              </a:rPr>
              <a:t>silicijev dioksid</a:t>
            </a:r>
            <a:r>
              <a:rPr lang="hr-HR" altLang="en-US" sz="2000"/>
              <a:t>).</a:t>
            </a:r>
          </a:p>
          <a:p>
            <a:r>
              <a:rPr lang="hr-HR" altLang="en-US" sz="2000"/>
              <a:t>Dodavanjem sode snižava se talište na oko 1000˚ C, no time staklo postaje topljivo u </a:t>
            </a:r>
            <a:r>
              <a:rPr lang="hr-HR" altLang="en-US" sz="2000">
                <a:hlinkClick r:id="rId6" tooltip="Voda"/>
              </a:rPr>
              <a:t>vodi</a:t>
            </a:r>
            <a:r>
              <a:rPr lang="hr-HR" altLang="en-US" sz="2000"/>
              <a:t> (vodeno staklo), pa se to spriječava dodavanjem vapnenca (koji otpuštanjem </a:t>
            </a:r>
            <a:r>
              <a:rPr lang="hr-HR" altLang="en-US" sz="2000">
                <a:hlinkClick r:id="rId7" tooltip="Ugljikov dioksid"/>
              </a:rPr>
              <a:t>ugljikovog dioksida</a:t>
            </a:r>
            <a:r>
              <a:rPr lang="hr-HR" altLang="en-US" sz="2000"/>
              <a:t> prelazi u </a:t>
            </a:r>
            <a:r>
              <a:rPr lang="hr-HR" altLang="en-US" sz="2000">
                <a:hlinkClick r:id="rId8" tooltip="Kalcijev oksid (stranica ne postoji)"/>
              </a:rPr>
              <a:t>kalcijev oksid</a:t>
            </a:r>
            <a:r>
              <a:rPr lang="hr-HR" altLang="en-US" sz="2000"/>
              <a:t> - CaO).</a:t>
            </a:r>
          </a:p>
          <a:p>
            <a:endParaRPr lang="hr-HR"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054A9205-6B90-4B62-A3ED-6665FEE6BA0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a:t>RECIKLIRANJE</a:t>
            </a:r>
          </a:p>
        </p:txBody>
      </p:sp>
      <p:sp>
        <p:nvSpPr>
          <p:cNvPr id="69635" name="Content Placeholder 2">
            <a:extLst>
              <a:ext uri="{FF2B5EF4-FFF2-40B4-BE49-F238E27FC236}">
                <a16:creationId xmlns:a16="http://schemas.microsoft.com/office/drawing/2014/main" id="{77423E93-B7ED-B80A-4EC8-D6CD35DA2E8C}"/>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2400"/>
              <a:t>Energija koja se uštedi recikliranjem jedne staklene boce dovoljna je da žarulja od 100W svijetli 4 sata. Staklo proizvedeno od recikliranog stakla smanjuje onečišćenje zraka u procesu proizvodnje za 20%, a onečišćenje vode za 50%.</a:t>
            </a:r>
          </a:p>
          <a:p>
            <a:r>
              <a:rPr lang="hr-HR" altLang="en-US" sz="2400"/>
              <a:t>Iskorištenu staklenu ambalažu valja skupljati jer je pogodna za recikliranje. Može se u potpunosti reciklirati i koristiti kao isključiva sirovina za proizvodnju novih predmeta od stakla i time se smanjuje onečišćenje </a:t>
            </a:r>
            <a:r>
              <a:rPr lang="hr-HR" altLang="en-US" sz="2400">
                <a:hlinkClick r:id="rId2" tooltip="Zrak"/>
              </a:rPr>
              <a:t>zraka</a:t>
            </a:r>
            <a:r>
              <a:rPr lang="hr-HR" altLang="en-US" sz="2400"/>
              <a:t> u procesu proizvodnje za 20%, a onečišćenje </a:t>
            </a:r>
            <a:r>
              <a:rPr lang="hr-HR" altLang="en-US" sz="2400">
                <a:hlinkClick r:id="rId3" tooltip="Voda"/>
              </a:rPr>
              <a:t>vode</a:t>
            </a:r>
            <a:r>
              <a:rPr lang="hr-HR" altLang="en-US" sz="2400"/>
              <a:t> za 50%.</a:t>
            </a:r>
          </a:p>
          <a:p>
            <a:endParaRPr lang="hr-HR"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a:extLst>
              <a:ext uri="{FF2B5EF4-FFF2-40B4-BE49-F238E27FC236}">
                <a16:creationId xmlns:a16="http://schemas.microsoft.com/office/drawing/2014/main" id="{396C512B-06BD-0540-95A3-C3254ADFE82E}"/>
              </a:ext>
            </a:extLst>
          </p:cNvPr>
          <p:cNvSpPr>
            <a:spLocks noChangeArrowheads="1"/>
          </p:cNvSpPr>
          <p:nvPr/>
        </p:nvSpPr>
        <p:spPr bwMode="auto">
          <a:xfrm>
            <a:off x="7721600" y="74613"/>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PROIZVODNJA STAKLA</a:t>
            </a:r>
          </a:p>
        </p:txBody>
      </p:sp>
      <p:sp>
        <p:nvSpPr>
          <p:cNvPr id="70659" name="Rectangle 5">
            <a:extLst>
              <a:ext uri="{FF2B5EF4-FFF2-40B4-BE49-F238E27FC236}">
                <a16:creationId xmlns:a16="http://schemas.microsoft.com/office/drawing/2014/main" id="{A621BD4D-EC05-FA82-77B0-976545E36B26}"/>
              </a:ext>
            </a:extLst>
          </p:cNvPr>
          <p:cNvSpPr>
            <a:spLocks noChangeArrowheads="1"/>
          </p:cNvSpPr>
          <p:nvPr/>
        </p:nvSpPr>
        <p:spPr bwMode="auto">
          <a:xfrm>
            <a:off x="2063751" y="692151"/>
            <a:ext cx="79930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Char char="•"/>
            </a:pPr>
            <a:r>
              <a:rPr lang="hr-HR" altLang="en-US" sz="2000">
                <a:solidFill>
                  <a:srgbClr val="000000"/>
                </a:solidFill>
              </a:rPr>
              <a:t> proizvodnja stakla – metodom cilindra i krune poznata još od srednjeg vijeka</a:t>
            </a:r>
          </a:p>
          <a:p>
            <a:pPr algn="just" fontAlgn="base">
              <a:spcBef>
                <a:spcPct val="50000"/>
              </a:spcBef>
              <a:spcAft>
                <a:spcPct val="0"/>
              </a:spcAft>
              <a:buFontTx/>
              <a:buChar char="•"/>
            </a:pPr>
            <a:r>
              <a:rPr lang="hr-HR" altLang="en-US" sz="2000">
                <a:solidFill>
                  <a:srgbClr val="000000"/>
                </a:solidFill>
              </a:rPr>
              <a:t> masovna proizvodnja stakla je započela početkom 20 st. u Belgiji i SAD – taljeno staklo se provlačilo kroz vertikalno postavljene valjke  i nakon toga se hladilo. Maksimalne širine elementa su bile oko 2.3 m.</a:t>
            </a:r>
          </a:p>
          <a:p>
            <a:pPr algn="just" fontAlgn="base">
              <a:spcBef>
                <a:spcPct val="50000"/>
              </a:spcBef>
              <a:spcAft>
                <a:spcPct val="0"/>
              </a:spcAft>
              <a:buFontTx/>
              <a:buChar char="•"/>
            </a:pPr>
            <a:r>
              <a:rPr lang="hr-HR" altLang="en-US" sz="2000">
                <a:solidFill>
                  <a:srgbClr val="000000"/>
                </a:solidFill>
              </a:rPr>
              <a:t> današnje moderne tehnike proizvodnje baziraju su na metodi razvijenoj od Pilkingtona 1960 g. Ovaj proces je osnova današnje moderne proizvodnje stakla.</a:t>
            </a:r>
            <a:endParaRPr lang="en-US" altLang="en-US" sz="2000">
              <a:solidFill>
                <a:srgbClr val="000000"/>
              </a:solidFill>
            </a:endParaRPr>
          </a:p>
        </p:txBody>
      </p:sp>
      <p:pic>
        <p:nvPicPr>
          <p:cNvPr id="70660" name="Picture 6">
            <a:extLst>
              <a:ext uri="{FF2B5EF4-FFF2-40B4-BE49-F238E27FC236}">
                <a16:creationId xmlns:a16="http://schemas.microsoft.com/office/drawing/2014/main" id="{DDA8114C-CC6F-91EE-88E4-A105982A4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3860800"/>
            <a:ext cx="7920037"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7">
            <a:extLst>
              <a:ext uri="{FF2B5EF4-FFF2-40B4-BE49-F238E27FC236}">
                <a16:creationId xmlns:a16="http://schemas.microsoft.com/office/drawing/2014/main" id="{787AA5EE-72FD-2BBF-18FC-A27B8E4C20DF}"/>
              </a:ext>
            </a:extLst>
          </p:cNvPr>
          <p:cNvSpPr txBox="1">
            <a:spLocks noChangeArrowheads="1"/>
          </p:cNvSpPr>
          <p:nvPr/>
        </p:nvSpPr>
        <p:spPr bwMode="auto">
          <a:xfrm>
            <a:off x="3071814" y="5300663"/>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Peć</a:t>
            </a:r>
            <a:endParaRPr lang="en-US" altLang="en-US">
              <a:solidFill>
                <a:srgbClr val="000000"/>
              </a:solidFill>
            </a:endParaRPr>
          </a:p>
        </p:txBody>
      </p:sp>
      <p:sp>
        <p:nvSpPr>
          <p:cNvPr id="70662" name="Text Box 8">
            <a:extLst>
              <a:ext uri="{FF2B5EF4-FFF2-40B4-BE49-F238E27FC236}">
                <a16:creationId xmlns:a16="http://schemas.microsoft.com/office/drawing/2014/main" id="{3B148B96-0F38-29D7-FD2A-D16E61322DA3}"/>
              </a:ext>
            </a:extLst>
          </p:cNvPr>
          <p:cNvSpPr txBox="1">
            <a:spLocks noChangeArrowheads="1"/>
          </p:cNvSpPr>
          <p:nvPr/>
        </p:nvSpPr>
        <p:spPr bwMode="auto">
          <a:xfrm>
            <a:off x="5664201" y="5319713"/>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Flotacija</a:t>
            </a:r>
            <a:endParaRPr lang="en-US" altLang="en-US">
              <a:solidFill>
                <a:srgbClr val="000000"/>
              </a:solidFill>
            </a:endParaRPr>
          </a:p>
        </p:txBody>
      </p:sp>
      <p:sp>
        <p:nvSpPr>
          <p:cNvPr id="70663" name="Text Box 9">
            <a:extLst>
              <a:ext uri="{FF2B5EF4-FFF2-40B4-BE49-F238E27FC236}">
                <a16:creationId xmlns:a16="http://schemas.microsoft.com/office/drawing/2014/main" id="{45A54AAD-DF0F-CF9E-81A5-D594D5E33FA9}"/>
              </a:ext>
            </a:extLst>
          </p:cNvPr>
          <p:cNvSpPr txBox="1">
            <a:spLocks noChangeArrowheads="1"/>
          </p:cNvSpPr>
          <p:nvPr/>
        </p:nvSpPr>
        <p:spPr bwMode="auto">
          <a:xfrm>
            <a:off x="2208213" y="3860801"/>
            <a:ext cx="20875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Punjenje sirovina</a:t>
            </a:r>
            <a:endParaRPr lang="en-US" altLang="en-US">
              <a:solidFill>
                <a:srgbClr val="000000"/>
              </a:solidFill>
            </a:endParaRPr>
          </a:p>
        </p:txBody>
      </p:sp>
      <p:sp>
        <p:nvSpPr>
          <p:cNvPr id="70664" name="Text Box 10">
            <a:extLst>
              <a:ext uri="{FF2B5EF4-FFF2-40B4-BE49-F238E27FC236}">
                <a16:creationId xmlns:a16="http://schemas.microsoft.com/office/drawing/2014/main" id="{AE7BADAF-7272-53D4-C76D-68C40C633700}"/>
              </a:ext>
            </a:extLst>
          </p:cNvPr>
          <p:cNvSpPr txBox="1">
            <a:spLocks noChangeArrowheads="1"/>
          </p:cNvSpPr>
          <p:nvPr/>
        </p:nvSpPr>
        <p:spPr bwMode="auto">
          <a:xfrm>
            <a:off x="7535864" y="5300663"/>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Valjanje</a:t>
            </a:r>
            <a:endParaRPr lang="en-US" altLang="en-US">
              <a:solidFill>
                <a:srgbClr val="000000"/>
              </a:solidFill>
            </a:endParaRPr>
          </a:p>
        </p:txBody>
      </p:sp>
      <p:sp>
        <p:nvSpPr>
          <p:cNvPr id="70665" name="Text Box 11">
            <a:extLst>
              <a:ext uri="{FF2B5EF4-FFF2-40B4-BE49-F238E27FC236}">
                <a16:creationId xmlns:a16="http://schemas.microsoft.com/office/drawing/2014/main" id="{FB870BC1-8F7D-92CA-F07D-54872876FD10}"/>
              </a:ext>
            </a:extLst>
          </p:cNvPr>
          <p:cNvSpPr txBox="1">
            <a:spLocks noChangeArrowheads="1"/>
          </p:cNvSpPr>
          <p:nvPr/>
        </p:nvSpPr>
        <p:spPr bwMode="auto">
          <a:xfrm>
            <a:off x="9004301" y="4543426"/>
            <a:ext cx="11477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Rezanje</a:t>
            </a:r>
            <a:endParaRPr lang="en-US" altLang="en-US">
              <a:solidFill>
                <a:srgbClr val="000000"/>
              </a:solidFill>
            </a:endParaRPr>
          </a:p>
        </p:txBody>
      </p:sp>
      <p:sp>
        <p:nvSpPr>
          <p:cNvPr id="70666" name="Text Box 12">
            <a:extLst>
              <a:ext uri="{FF2B5EF4-FFF2-40B4-BE49-F238E27FC236}">
                <a16:creationId xmlns:a16="http://schemas.microsoft.com/office/drawing/2014/main" id="{C15DAA79-D73D-C917-BC2B-27046FAA8F6E}"/>
              </a:ext>
            </a:extLst>
          </p:cNvPr>
          <p:cNvSpPr txBox="1">
            <a:spLocks noChangeArrowheads="1"/>
          </p:cNvSpPr>
          <p:nvPr/>
        </p:nvSpPr>
        <p:spPr bwMode="auto">
          <a:xfrm>
            <a:off x="4224339" y="5805488"/>
            <a:ext cx="4105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i="1">
                <a:solidFill>
                  <a:srgbClr val="000000"/>
                </a:solidFill>
              </a:rPr>
              <a:t>Shematski prikaz proizvodnje stakla</a:t>
            </a:r>
            <a:endParaRPr lang="en-US" altLang="en-US" i="1">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a:extLst>
              <a:ext uri="{FF2B5EF4-FFF2-40B4-BE49-F238E27FC236}">
                <a16:creationId xmlns:a16="http://schemas.microsoft.com/office/drawing/2014/main" id="{B16779BE-9449-F393-8033-91DA31EC1A96}"/>
              </a:ext>
            </a:extLst>
          </p:cNvPr>
          <p:cNvSpPr>
            <a:spLocks noChangeArrowheads="1"/>
          </p:cNvSpPr>
          <p:nvPr/>
        </p:nvSpPr>
        <p:spPr bwMode="auto">
          <a:xfrm>
            <a:off x="7721600" y="74613"/>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PROIZVODNJA STAKLA</a:t>
            </a:r>
          </a:p>
        </p:txBody>
      </p:sp>
      <p:sp>
        <p:nvSpPr>
          <p:cNvPr id="71683" name="Rectangle 5">
            <a:extLst>
              <a:ext uri="{FF2B5EF4-FFF2-40B4-BE49-F238E27FC236}">
                <a16:creationId xmlns:a16="http://schemas.microsoft.com/office/drawing/2014/main" id="{D64B22DE-EFDB-0F98-AB41-8D119BE87431}"/>
              </a:ext>
            </a:extLst>
          </p:cNvPr>
          <p:cNvSpPr>
            <a:spLocks noChangeArrowheads="1"/>
          </p:cNvSpPr>
          <p:nvPr/>
        </p:nvSpPr>
        <p:spPr bwMode="auto">
          <a:xfrm>
            <a:off x="1919288" y="692151"/>
            <a:ext cx="828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000">
                <a:solidFill>
                  <a:srgbClr val="000000"/>
                </a:solidFill>
              </a:rPr>
              <a:t>Proizvodnja je podijeljena u 2 dijela:</a:t>
            </a:r>
          </a:p>
          <a:p>
            <a:pPr algn="just" fontAlgn="base">
              <a:spcBef>
                <a:spcPct val="0"/>
              </a:spcBef>
              <a:spcAft>
                <a:spcPct val="0"/>
              </a:spcAft>
            </a:pPr>
            <a:endParaRPr lang="hr-HR" altLang="en-US" sz="2000">
              <a:solidFill>
                <a:srgbClr val="000000"/>
              </a:solidFill>
            </a:endParaRPr>
          </a:p>
          <a:p>
            <a:pPr algn="just" fontAlgn="base">
              <a:spcBef>
                <a:spcPct val="0"/>
              </a:spcBef>
              <a:spcAft>
                <a:spcPct val="0"/>
              </a:spcAft>
            </a:pPr>
            <a:r>
              <a:rPr lang="hr-HR" altLang="en-US" sz="2000">
                <a:solidFill>
                  <a:srgbClr val="000000"/>
                </a:solidFill>
              </a:rPr>
              <a:t>Prvi dio se sastoji od </a:t>
            </a:r>
            <a:r>
              <a:rPr lang="hr-HR" altLang="en-US" sz="2000" i="1">
                <a:solidFill>
                  <a:srgbClr val="000000"/>
                </a:solidFill>
              </a:rPr>
              <a:t>tanka za sirovine, tanka (komore) za taljenje i  kade za flotaciju. </a:t>
            </a:r>
            <a:r>
              <a:rPr lang="hr-HR" altLang="en-US" sz="2000">
                <a:solidFill>
                  <a:srgbClr val="000000"/>
                </a:solidFill>
              </a:rPr>
              <a:t>Dužina ovog dijela je oko 500 m.</a:t>
            </a:r>
            <a:r>
              <a:rPr lang="hr-HR" altLang="en-US" sz="2000" i="1">
                <a:solidFill>
                  <a:srgbClr val="000000"/>
                </a:solidFill>
              </a:rPr>
              <a:t> </a:t>
            </a:r>
          </a:p>
          <a:p>
            <a:pPr algn="just" fontAlgn="base">
              <a:spcBef>
                <a:spcPct val="0"/>
              </a:spcBef>
              <a:spcAft>
                <a:spcPct val="0"/>
              </a:spcAft>
            </a:pPr>
            <a:endParaRPr lang="hr-HR" altLang="en-US" sz="2000">
              <a:solidFill>
                <a:srgbClr val="000000"/>
              </a:solidFill>
            </a:endParaRPr>
          </a:p>
          <a:p>
            <a:pPr algn="just" fontAlgn="base">
              <a:spcBef>
                <a:spcPct val="0"/>
              </a:spcBef>
              <a:spcAft>
                <a:spcPct val="0"/>
              </a:spcAft>
            </a:pPr>
            <a:r>
              <a:rPr lang="hr-HR" altLang="en-US" sz="2000">
                <a:solidFill>
                  <a:srgbClr val="000000"/>
                </a:solidFill>
              </a:rPr>
              <a:t> U </a:t>
            </a:r>
            <a:r>
              <a:rPr lang="hr-HR" altLang="en-US" sz="2000" b="1">
                <a:solidFill>
                  <a:srgbClr val="000000"/>
                </a:solidFill>
              </a:rPr>
              <a:t>tanku za sirovine</a:t>
            </a:r>
            <a:r>
              <a:rPr lang="hr-HR" altLang="en-US" sz="2000">
                <a:solidFill>
                  <a:srgbClr val="000000"/>
                </a:solidFill>
              </a:rPr>
              <a:t> se sirovine miješaju ovisno o vrsti stakla koja je potrebna. Za standardno staklo se koristi 72% silicijskog pijeska , 20-23 % recikliranog stakla te željezni oksid, kalcijev hirdroksid, magnezijev oksid, dolomit, aluminijev oksid </a:t>
            </a:r>
          </a:p>
        </p:txBody>
      </p:sp>
      <p:pic>
        <p:nvPicPr>
          <p:cNvPr id="71684" name="Picture 7" descr="proizvodnja_1">
            <a:extLst>
              <a:ext uri="{FF2B5EF4-FFF2-40B4-BE49-F238E27FC236}">
                <a16:creationId xmlns:a16="http://schemas.microsoft.com/office/drawing/2014/main" id="{4B1BB572-02E8-3003-AAD1-F82AA4FAF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4" y="3644901"/>
            <a:ext cx="58324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8">
            <a:extLst>
              <a:ext uri="{FF2B5EF4-FFF2-40B4-BE49-F238E27FC236}">
                <a16:creationId xmlns:a16="http://schemas.microsoft.com/office/drawing/2014/main" id="{BF5B83B9-4339-D83C-5CC7-B46551544493}"/>
              </a:ext>
            </a:extLst>
          </p:cNvPr>
          <p:cNvSpPr>
            <a:spLocks noChangeArrowheads="1"/>
          </p:cNvSpPr>
          <p:nvPr/>
        </p:nvSpPr>
        <p:spPr bwMode="auto">
          <a:xfrm>
            <a:off x="4656138" y="5949951"/>
            <a:ext cx="3090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Tok prve faze proizvodnje</a:t>
            </a:r>
            <a:endParaRPr lang="en-US" altLang="en-US" sz="2000">
              <a:solidFill>
                <a:srgbClr val="000000"/>
              </a:solidFill>
            </a:endParaRPr>
          </a:p>
        </p:txBody>
      </p:sp>
      <p:sp>
        <p:nvSpPr>
          <p:cNvPr id="71686" name="Text Box 9">
            <a:extLst>
              <a:ext uri="{FF2B5EF4-FFF2-40B4-BE49-F238E27FC236}">
                <a16:creationId xmlns:a16="http://schemas.microsoft.com/office/drawing/2014/main" id="{509AF612-F9B6-F6F4-A83A-65A2A93BD16A}"/>
              </a:ext>
            </a:extLst>
          </p:cNvPr>
          <p:cNvSpPr txBox="1">
            <a:spLocks noChangeArrowheads="1"/>
          </p:cNvSpPr>
          <p:nvPr/>
        </p:nvSpPr>
        <p:spPr bwMode="auto">
          <a:xfrm>
            <a:off x="7248526" y="3716338"/>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Sirovine</a:t>
            </a:r>
            <a:endParaRPr lang="en-US" altLang="en-US">
              <a:solidFill>
                <a:srgbClr val="000000"/>
              </a:solidFill>
            </a:endParaRPr>
          </a:p>
        </p:txBody>
      </p:sp>
      <p:sp>
        <p:nvSpPr>
          <p:cNvPr id="71687" name="Text Box 10">
            <a:extLst>
              <a:ext uri="{FF2B5EF4-FFF2-40B4-BE49-F238E27FC236}">
                <a16:creationId xmlns:a16="http://schemas.microsoft.com/office/drawing/2014/main" id="{EE0F7647-8696-2AFB-7436-4A3A5A2CA625}"/>
              </a:ext>
            </a:extLst>
          </p:cNvPr>
          <p:cNvSpPr txBox="1">
            <a:spLocks noChangeArrowheads="1"/>
          </p:cNvSpPr>
          <p:nvPr/>
        </p:nvSpPr>
        <p:spPr bwMode="auto">
          <a:xfrm>
            <a:off x="5448301" y="5013326"/>
            <a:ext cx="15843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Taljenje</a:t>
            </a:r>
            <a:endParaRPr lang="en-US" altLang="en-US">
              <a:solidFill>
                <a:srgbClr val="000000"/>
              </a:solidFill>
            </a:endParaRPr>
          </a:p>
        </p:txBody>
      </p:sp>
      <p:sp>
        <p:nvSpPr>
          <p:cNvPr id="71688" name="Text Box 11">
            <a:extLst>
              <a:ext uri="{FF2B5EF4-FFF2-40B4-BE49-F238E27FC236}">
                <a16:creationId xmlns:a16="http://schemas.microsoft.com/office/drawing/2014/main" id="{0AEFE47E-0C2C-71E7-6EB4-034CF1128E3C}"/>
              </a:ext>
            </a:extLst>
          </p:cNvPr>
          <p:cNvSpPr txBox="1">
            <a:spLocks noChangeArrowheads="1"/>
          </p:cNvSpPr>
          <p:nvPr/>
        </p:nvSpPr>
        <p:spPr bwMode="auto">
          <a:xfrm>
            <a:off x="5880101" y="5373688"/>
            <a:ext cx="15843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Tok procesa</a:t>
            </a:r>
            <a:endParaRPr lang="en-US" altLang="en-US">
              <a:solidFill>
                <a:srgbClr val="000000"/>
              </a:solidFill>
            </a:endParaRPr>
          </a:p>
        </p:txBody>
      </p:sp>
      <p:sp>
        <p:nvSpPr>
          <p:cNvPr id="71689" name="Text Box 12">
            <a:extLst>
              <a:ext uri="{FF2B5EF4-FFF2-40B4-BE49-F238E27FC236}">
                <a16:creationId xmlns:a16="http://schemas.microsoft.com/office/drawing/2014/main" id="{FAC0371D-0EA6-60B3-2311-46A0B745B077}"/>
              </a:ext>
            </a:extLst>
          </p:cNvPr>
          <p:cNvSpPr txBox="1">
            <a:spLocks noChangeArrowheads="1"/>
          </p:cNvSpPr>
          <p:nvPr/>
        </p:nvSpPr>
        <p:spPr bwMode="auto">
          <a:xfrm>
            <a:off x="3287714" y="5084763"/>
            <a:ext cx="237648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Kada za flotaciju</a:t>
            </a:r>
            <a:endParaRPr lang="en-US" altLang="en-US">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a:extLst>
              <a:ext uri="{FF2B5EF4-FFF2-40B4-BE49-F238E27FC236}">
                <a16:creationId xmlns:a16="http://schemas.microsoft.com/office/drawing/2014/main" id="{9ED813AA-66D4-F5B8-9BCD-ECAEAB69392D}"/>
              </a:ext>
            </a:extLst>
          </p:cNvPr>
          <p:cNvSpPr>
            <a:spLocks noChangeArrowheads="1"/>
          </p:cNvSpPr>
          <p:nvPr/>
        </p:nvSpPr>
        <p:spPr bwMode="auto">
          <a:xfrm>
            <a:off x="1847850" y="549276"/>
            <a:ext cx="8280400" cy="594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400">
                <a:solidFill>
                  <a:srgbClr val="000000"/>
                </a:solidFill>
              </a:rPr>
              <a:t>Kemijski sastav :</a:t>
            </a:r>
          </a:p>
          <a:p>
            <a:pPr algn="just" fontAlgn="base">
              <a:spcBef>
                <a:spcPct val="0"/>
              </a:spcBef>
              <a:spcAft>
                <a:spcPct val="0"/>
              </a:spcAft>
            </a:pPr>
            <a:endParaRPr lang="hr-HR" altLang="en-US" sz="2400">
              <a:solidFill>
                <a:srgbClr val="000000"/>
              </a:solidFill>
            </a:endParaRPr>
          </a:p>
          <a:p>
            <a:pPr algn="just" fontAlgn="base">
              <a:lnSpc>
                <a:spcPct val="130000"/>
              </a:lnSpc>
              <a:spcBef>
                <a:spcPct val="0"/>
              </a:spcBef>
              <a:spcAft>
                <a:spcPct val="0"/>
              </a:spcAft>
            </a:pPr>
            <a:r>
              <a:rPr lang="hr-HR" altLang="en-US" sz="2200">
                <a:solidFill>
                  <a:srgbClr val="000000"/>
                </a:solidFill>
              </a:rPr>
              <a:t>SiO</a:t>
            </a:r>
            <a:r>
              <a:rPr lang="hr-HR" altLang="en-US" sz="2200" baseline="-25000">
                <a:solidFill>
                  <a:srgbClr val="000000"/>
                </a:solidFill>
              </a:rPr>
              <a:t>2				 </a:t>
            </a:r>
            <a:r>
              <a:rPr lang="hr-HR" altLang="en-US" sz="2200">
                <a:solidFill>
                  <a:srgbClr val="000000"/>
                </a:solidFill>
              </a:rPr>
              <a:t>73%</a:t>
            </a:r>
          </a:p>
          <a:p>
            <a:pPr algn="just" fontAlgn="base">
              <a:lnSpc>
                <a:spcPct val="130000"/>
              </a:lnSpc>
              <a:spcBef>
                <a:spcPct val="0"/>
              </a:spcBef>
              <a:spcAft>
                <a:spcPct val="0"/>
              </a:spcAft>
            </a:pPr>
            <a:r>
              <a:rPr lang="hr-HR" altLang="en-US" sz="2200">
                <a:solidFill>
                  <a:srgbClr val="000000"/>
                </a:solidFill>
              </a:rPr>
              <a:t>Na</a:t>
            </a:r>
            <a:r>
              <a:rPr lang="hr-HR" altLang="en-US" sz="2200" baseline="-25000">
                <a:solidFill>
                  <a:srgbClr val="000000"/>
                </a:solidFill>
              </a:rPr>
              <a:t>2</a:t>
            </a:r>
            <a:r>
              <a:rPr lang="hr-HR" altLang="en-US" sz="2200">
                <a:solidFill>
                  <a:srgbClr val="000000"/>
                </a:solidFill>
              </a:rPr>
              <a:t>0				13.8 %</a:t>
            </a:r>
          </a:p>
          <a:p>
            <a:pPr algn="just" fontAlgn="base">
              <a:lnSpc>
                <a:spcPct val="130000"/>
              </a:lnSpc>
              <a:spcBef>
                <a:spcPct val="0"/>
              </a:spcBef>
              <a:spcAft>
                <a:spcPct val="0"/>
              </a:spcAft>
            </a:pPr>
            <a:r>
              <a:rPr lang="hr-HR" altLang="en-US" sz="2200">
                <a:solidFill>
                  <a:srgbClr val="000000"/>
                </a:solidFill>
              </a:rPr>
              <a:t>CaO				6.6 %</a:t>
            </a:r>
          </a:p>
          <a:p>
            <a:pPr algn="just" fontAlgn="base">
              <a:lnSpc>
                <a:spcPct val="130000"/>
              </a:lnSpc>
              <a:spcBef>
                <a:spcPct val="0"/>
              </a:spcBef>
              <a:spcAft>
                <a:spcPct val="0"/>
              </a:spcAft>
            </a:pPr>
            <a:r>
              <a:rPr lang="hr-HR" altLang="en-US" sz="2200">
                <a:solidFill>
                  <a:srgbClr val="000000"/>
                </a:solidFill>
              </a:rPr>
              <a:t>MgO				3.6 %</a:t>
            </a:r>
          </a:p>
          <a:p>
            <a:pPr algn="just" fontAlgn="base">
              <a:lnSpc>
                <a:spcPct val="130000"/>
              </a:lnSpc>
              <a:spcBef>
                <a:spcPct val="0"/>
              </a:spcBef>
              <a:spcAft>
                <a:spcPct val="0"/>
              </a:spcAft>
            </a:pPr>
            <a:r>
              <a:rPr lang="hr-HR" altLang="en-US" sz="2200">
                <a:solidFill>
                  <a:srgbClr val="000000"/>
                </a:solidFill>
              </a:rPr>
              <a:t>Al</a:t>
            </a:r>
            <a:r>
              <a:rPr lang="hr-HR" altLang="en-US" sz="2200" baseline="-25000">
                <a:solidFill>
                  <a:srgbClr val="000000"/>
                </a:solidFill>
              </a:rPr>
              <a:t>2</a:t>
            </a:r>
            <a:r>
              <a:rPr lang="hr-HR" altLang="en-US" sz="2200">
                <a:solidFill>
                  <a:srgbClr val="000000"/>
                </a:solidFill>
              </a:rPr>
              <a:t>O</a:t>
            </a:r>
            <a:r>
              <a:rPr lang="hr-HR" altLang="en-US" sz="2200" baseline="-25000">
                <a:solidFill>
                  <a:srgbClr val="000000"/>
                </a:solidFill>
              </a:rPr>
              <a:t>3				</a:t>
            </a:r>
            <a:r>
              <a:rPr lang="hr-HR" altLang="en-US" sz="2200">
                <a:solidFill>
                  <a:srgbClr val="000000"/>
                </a:solidFill>
              </a:rPr>
              <a:t>0.17 %</a:t>
            </a:r>
          </a:p>
          <a:p>
            <a:pPr algn="just" fontAlgn="base">
              <a:lnSpc>
                <a:spcPct val="130000"/>
              </a:lnSpc>
              <a:spcBef>
                <a:spcPct val="0"/>
              </a:spcBef>
              <a:spcAft>
                <a:spcPct val="0"/>
              </a:spcAft>
            </a:pPr>
            <a:r>
              <a:rPr lang="hr-HR" altLang="en-US" sz="2200">
                <a:solidFill>
                  <a:srgbClr val="000000"/>
                </a:solidFill>
              </a:rPr>
              <a:t>Fe</a:t>
            </a:r>
            <a:r>
              <a:rPr lang="hr-HR" altLang="en-US" sz="2200" baseline="-25000">
                <a:solidFill>
                  <a:srgbClr val="000000"/>
                </a:solidFill>
              </a:rPr>
              <a:t>2</a:t>
            </a:r>
            <a:r>
              <a:rPr lang="hr-HR" altLang="en-US" sz="2200">
                <a:solidFill>
                  <a:srgbClr val="000000"/>
                </a:solidFill>
              </a:rPr>
              <a:t>O</a:t>
            </a:r>
            <a:r>
              <a:rPr lang="hr-HR" altLang="en-US" sz="2200" baseline="-25000">
                <a:solidFill>
                  <a:srgbClr val="000000"/>
                </a:solidFill>
              </a:rPr>
              <a:t>3				</a:t>
            </a:r>
            <a:r>
              <a:rPr lang="hr-HR" altLang="en-US" sz="2200">
                <a:solidFill>
                  <a:srgbClr val="000000"/>
                </a:solidFill>
              </a:rPr>
              <a:t>0.12 %</a:t>
            </a:r>
          </a:p>
          <a:p>
            <a:pPr algn="just" fontAlgn="base">
              <a:lnSpc>
                <a:spcPct val="130000"/>
              </a:lnSpc>
              <a:spcBef>
                <a:spcPct val="0"/>
              </a:spcBef>
              <a:spcAft>
                <a:spcPct val="0"/>
              </a:spcAft>
            </a:pPr>
            <a:r>
              <a:rPr lang="hr-HR" altLang="en-US" sz="2200">
                <a:solidFill>
                  <a:srgbClr val="000000"/>
                </a:solidFill>
              </a:rPr>
              <a:t>SO</a:t>
            </a:r>
            <a:r>
              <a:rPr lang="hr-HR" altLang="en-US" sz="2200" baseline="-25000">
                <a:solidFill>
                  <a:srgbClr val="000000"/>
                </a:solidFill>
              </a:rPr>
              <a:t>3				</a:t>
            </a:r>
            <a:r>
              <a:rPr lang="hr-HR" altLang="en-US" sz="2200">
                <a:solidFill>
                  <a:srgbClr val="000000"/>
                </a:solidFill>
              </a:rPr>
              <a:t>0.30 %</a:t>
            </a:r>
          </a:p>
          <a:p>
            <a:pPr algn="just" fontAlgn="base">
              <a:spcBef>
                <a:spcPct val="0"/>
              </a:spcBef>
              <a:spcAft>
                <a:spcPct val="0"/>
              </a:spcAft>
            </a:pPr>
            <a:endParaRPr lang="hr-HR" altLang="en-US" sz="2200">
              <a:solidFill>
                <a:srgbClr val="000000"/>
              </a:solidFill>
            </a:endParaRPr>
          </a:p>
          <a:p>
            <a:pPr algn="just" fontAlgn="base">
              <a:spcBef>
                <a:spcPct val="0"/>
              </a:spcBef>
              <a:spcAft>
                <a:spcPct val="0"/>
              </a:spcAft>
            </a:pPr>
            <a:r>
              <a:rPr lang="hr-HR" altLang="en-US" sz="2200">
                <a:solidFill>
                  <a:srgbClr val="000000"/>
                </a:solidFill>
              </a:rPr>
              <a:t>Nikal (Ni): nije sastavni dio stakla, zbog procesa proizvodnje može se pojaviti</a:t>
            </a:r>
          </a:p>
          <a:p>
            <a:pPr algn="just" fontAlgn="base">
              <a:spcBef>
                <a:spcPct val="0"/>
              </a:spcBef>
              <a:spcAft>
                <a:spcPct val="0"/>
              </a:spcAft>
            </a:pPr>
            <a:r>
              <a:rPr lang="hr-HR" altLang="en-US" sz="2200">
                <a:solidFill>
                  <a:srgbClr val="000000"/>
                </a:solidFill>
              </a:rPr>
              <a:t>Sumpor (S): nastaje prilikom procesa proizvodnje (goriva)</a:t>
            </a:r>
          </a:p>
          <a:p>
            <a:pPr algn="just" fontAlgn="base">
              <a:spcBef>
                <a:spcPct val="0"/>
              </a:spcBef>
              <a:spcAft>
                <a:spcPct val="0"/>
              </a:spcAft>
            </a:pPr>
            <a:r>
              <a:rPr lang="hr-HR" altLang="en-US" sz="2200">
                <a:solidFill>
                  <a:srgbClr val="000000"/>
                </a:solidFill>
              </a:rPr>
              <a:t>Nikal-sulfid (NiS): opasan spoj, mali kamenčići koji bitno smanjuju ćvrstoću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a:extLst>
              <a:ext uri="{FF2B5EF4-FFF2-40B4-BE49-F238E27FC236}">
                <a16:creationId xmlns:a16="http://schemas.microsoft.com/office/drawing/2014/main" id="{AC1572A0-12F5-D11E-0E19-907E88790FCF}"/>
              </a:ext>
            </a:extLst>
          </p:cNvPr>
          <p:cNvSpPr>
            <a:spLocks noChangeArrowheads="1"/>
          </p:cNvSpPr>
          <p:nvPr/>
        </p:nvSpPr>
        <p:spPr bwMode="auto">
          <a:xfrm>
            <a:off x="7721600" y="74613"/>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PROIZVODNJA STAKLA</a:t>
            </a:r>
          </a:p>
        </p:txBody>
      </p:sp>
      <p:sp>
        <p:nvSpPr>
          <p:cNvPr id="73731" name="Rectangle 5">
            <a:extLst>
              <a:ext uri="{FF2B5EF4-FFF2-40B4-BE49-F238E27FC236}">
                <a16:creationId xmlns:a16="http://schemas.microsoft.com/office/drawing/2014/main" id="{453E8CCE-14A4-A6FA-1F03-E5AEA8B70C02}"/>
              </a:ext>
            </a:extLst>
          </p:cNvPr>
          <p:cNvSpPr>
            <a:spLocks noChangeArrowheads="1"/>
          </p:cNvSpPr>
          <p:nvPr/>
        </p:nvSpPr>
        <p:spPr bwMode="auto">
          <a:xfrm>
            <a:off x="2063750" y="765176"/>
            <a:ext cx="78486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000">
                <a:solidFill>
                  <a:srgbClr val="000000"/>
                </a:solidFill>
              </a:rPr>
              <a:t>U </a:t>
            </a:r>
            <a:r>
              <a:rPr lang="hr-HR" altLang="en-US" sz="2000" b="1">
                <a:solidFill>
                  <a:srgbClr val="000000"/>
                </a:solidFill>
              </a:rPr>
              <a:t>komori za taljenje</a:t>
            </a:r>
            <a:r>
              <a:rPr lang="hr-HR" altLang="en-US" sz="2000">
                <a:solidFill>
                  <a:srgbClr val="000000"/>
                </a:solidFill>
              </a:rPr>
              <a:t> se nalazi do 2100 tona stakla. Tank je potpuno zatvoren, obično građen od opeke. Mješavina se grije na 1500-1600</a:t>
            </a:r>
            <a:r>
              <a:rPr lang="hr-HR" altLang="en-US" sz="2000" baseline="30000">
                <a:solidFill>
                  <a:srgbClr val="000000"/>
                </a:solidFill>
              </a:rPr>
              <a:t>0 </a:t>
            </a:r>
            <a:r>
              <a:rPr lang="hr-HR" altLang="en-US" sz="2000">
                <a:solidFill>
                  <a:srgbClr val="000000"/>
                </a:solidFill>
              </a:rPr>
              <a:t>C. Staklo koje izlazi iz komore se hladi na 1100</a:t>
            </a:r>
            <a:r>
              <a:rPr lang="hr-HR" altLang="en-US" sz="2000" baseline="30000">
                <a:solidFill>
                  <a:srgbClr val="000000"/>
                </a:solidFill>
              </a:rPr>
              <a:t>0</a:t>
            </a:r>
            <a:r>
              <a:rPr lang="hr-HR" altLang="en-US" sz="2000">
                <a:solidFill>
                  <a:srgbClr val="000000"/>
                </a:solidFill>
              </a:rPr>
              <a:t> C  hladnim zrakom koji prolazi iznad.</a:t>
            </a:r>
          </a:p>
          <a:p>
            <a:pPr algn="just" fontAlgn="base">
              <a:spcBef>
                <a:spcPct val="0"/>
              </a:spcBef>
              <a:spcAft>
                <a:spcPct val="0"/>
              </a:spcAft>
            </a:pPr>
            <a:endParaRPr lang="hr-HR" altLang="en-US" sz="2000">
              <a:solidFill>
                <a:srgbClr val="000000"/>
              </a:solidFill>
            </a:endParaRPr>
          </a:p>
          <a:p>
            <a:pPr algn="just" fontAlgn="base">
              <a:spcBef>
                <a:spcPct val="0"/>
              </a:spcBef>
              <a:spcAft>
                <a:spcPct val="0"/>
              </a:spcAft>
            </a:pPr>
            <a:r>
              <a:rPr lang="hr-HR" altLang="en-US" sz="2000" b="1">
                <a:solidFill>
                  <a:srgbClr val="000000"/>
                </a:solidFill>
              </a:rPr>
              <a:t>Kada za flotaciju </a:t>
            </a:r>
            <a:r>
              <a:rPr lang="hr-HR" altLang="en-US" sz="2000">
                <a:solidFill>
                  <a:srgbClr val="000000"/>
                </a:solidFill>
              </a:rPr>
              <a:t>sadrži oko 1800 tona kositra (temperatura tališta 232</a:t>
            </a:r>
            <a:r>
              <a:rPr lang="hr-HR" altLang="en-US" sz="2000" baseline="30000">
                <a:solidFill>
                  <a:srgbClr val="000000"/>
                </a:solidFill>
              </a:rPr>
              <a:t>0 </a:t>
            </a:r>
            <a:r>
              <a:rPr lang="hr-HR" altLang="en-US" sz="2000">
                <a:solidFill>
                  <a:srgbClr val="000000"/>
                </a:solidFill>
              </a:rPr>
              <a:t>C).</a:t>
            </a:r>
          </a:p>
          <a:p>
            <a:pPr algn="just" fontAlgn="base">
              <a:spcBef>
                <a:spcPct val="0"/>
              </a:spcBef>
              <a:spcAft>
                <a:spcPct val="0"/>
              </a:spcAft>
            </a:pPr>
            <a:r>
              <a:rPr lang="hr-HR" altLang="en-US" sz="2000">
                <a:solidFill>
                  <a:srgbClr val="000000"/>
                </a:solidFill>
              </a:rPr>
              <a:t>Zbog velike razlike u gustoći staklo lebdi (float) na kositru u obliku tankog filma (vrpce). Ravnotežna debljina je oko 6 do 7 mm. Povlačeći vrpcu većom brzinom dobiva se tanje staklo. Smanjujući brzinu toka povećava se debljina stakla.</a:t>
            </a:r>
          </a:p>
          <a:p>
            <a:pPr algn="just" fontAlgn="base">
              <a:spcBef>
                <a:spcPct val="0"/>
              </a:spcBef>
              <a:spcAft>
                <a:spcPct val="0"/>
              </a:spcAft>
            </a:pPr>
            <a:endParaRPr lang="hr-HR" altLang="en-US" sz="2000">
              <a:solidFill>
                <a:srgbClr val="000000"/>
              </a:solidFill>
            </a:endParaRPr>
          </a:p>
          <a:p>
            <a:pPr algn="just" fontAlgn="base">
              <a:spcBef>
                <a:spcPct val="0"/>
              </a:spcBef>
              <a:spcAft>
                <a:spcPct val="0"/>
              </a:spcAft>
            </a:pPr>
            <a:r>
              <a:rPr lang="hr-HR" altLang="en-US" sz="2000">
                <a:solidFill>
                  <a:srgbClr val="000000"/>
                </a:solidFill>
              </a:rPr>
              <a:t>Standardne debljine su 4,5,6,8,10,12,15 i 19 mm. Vrlo rijetko 24 mm</a:t>
            </a:r>
          </a:p>
          <a:p>
            <a:pPr algn="just" fontAlgn="base">
              <a:spcBef>
                <a:spcPct val="0"/>
              </a:spcBef>
              <a:spcAft>
                <a:spcPct val="0"/>
              </a:spcAft>
            </a:pPr>
            <a:endParaRPr lang="hr-HR" altLang="en-US" sz="2000">
              <a:solidFill>
                <a:srgbClr val="000000"/>
              </a:solidFill>
            </a:endParaRPr>
          </a:p>
          <a:p>
            <a:pPr algn="just" fontAlgn="base">
              <a:spcBef>
                <a:spcPct val="0"/>
              </a:spcBef>
              <a:spcAft>
                <a:spcPct val="0"/>
              </a:spcAft>
            </a:pPr>
            <a:r>
              <a:rPr lang="hr-HR" altLang="en-US" sz="2000">
                <a:solidFill>
                  <a:srgbClr val="000000"/>
                </a:solidFill>
              </a:rPr>
              <a:t>Proces kontinuirano teče brzinom od oko 11 m/min. Vrpca (film) stakla je obično širine 3.5 m, a reže se na 3.21 m. Dnevna proizvodnja obično iznosi 600-800 tona.</a:t>
            </a:r>
          </a:p>
          <a:p>
            <a:pPr algn="just" fontAlgn="base">
              <a:spcBef>
                <a:spcPct val="0"/>
              </a:spcBef>
              <a:spcAft>
                <a:spcPct val="0"/>
              </a:spcAft>
            </a:pPr>
            <a:r>
              <a:rPr lang="hr-HR" altLang="en-US" sz="2000">
                <a:solidFill>
                  <a:srgbClr val="000000"/>
                </a:solidFill>
              </a:rPr>
              <a:t>Na kraju procesa staklo je temperature 600</a:t>
            </a:r>
            <a:r>
              <a:rPr lang="hr-HR" altLang="en-US" sz="2000" baseline="30000">
                <a:solidFill>
                  <a:srgbClr val="000000"/>
                </a:solidFill>
              </a:rPr>
              <a:t>0 </a:t>
            </a:r>
            <a:r>
              <a:rPr lang="hr-HR" altLang="en-US" sz="2000">
                <a:solidFill>
                  <a:srgbClr val="000000"/>
                </a:solidFill>
              </a:rPr>
              <a:t>C.</a:t>
            </a:r>
            <a:r>
              <a:rPr lang="hr-HR" altLang="en-US">
                <a:solidFill>
                  <a:srgbClr val="000000"/>
                </a:solidFil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57CFAAF0-96AC-A9F4-7066-027A2602D80A}"/>
              </a:ext>
            </a:extLst>
          </p:cNvPr>
          <p:cNvSpPr>
            <a:spLocks noChangeArrowheads="1"/>
          </p:cNvSpPr>
          <p:nvPr/>
        </p:nvSpPr>
        <p:spPr bwMode="auto">
          <a:xfrm>
            <a:off x="7712075"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47107" name="Text Box 5">
            <a:extLst>
              <a:ext uri="{FF2B5EF4-FFF2-40B4-BE49-F238E27FC236}">
                <a16:creationId xmlns:a16="http://schemas.microsoft.com/office/drawing/2014/main" id="{5FE72C24-0935-1035-40A5-B125D9192D60}"/>
              </a:ext>
            </a:extLst>
          </p:cNvPr>
          <p:cNvSpPr txBox="1">
            <a:spLocks noChangeArrowheads="1"/>
          </p:cNvSpPr>
          <p:nvPr/>
        </p:nvSpPr>
        <p:spPr bwMode="auto">
          <a:xfrm>
            <a:off x="2135188" y="2492376"/>
            <a:ext cx="8064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2400" b="1">
                <a:solidFill>
                  <a:srgbClr val="CC3300"/>
                </a:solidFill>
              </a:rPr>
              <a:t>1. POVIJESNI PREGLED RAZVOJA STAKLA I KONSTRUCIJA OD STAKLA</a:t>
            </a:r>
            <a:endParaRPr lang="en-US" altLang="en-US" sz="2400" b="1">
              <a:solidFill>
                <a:srgbClr val="CC33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str76a">
            <a:extLst>
              <a:ext uri="{FF2B5EF4-FFF2-40B4-BE49-F238E27FC236}">
                <a16:creationId xmlns:a16="http://schemas.microsoft.com/office/drawing/2014/main" id="{69B01BD0-ECD1-2631-58F2-DEF80ABA4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169"/>
          <a:stretch>
            <a:fillRect/>
          </a:stretch>
        </p:blipFill>
        <p:spPr bwMode="auto">
          <a:xfrm>
            <a:off x="1919289" y="981075"/>
            <a:ext cx="6408737"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5">
            <a:extLst>
              <a:ext uri="{FF2B5EF4-FFF2-40B4-BE49-F238E27FC236}">
                <a16:creationId xmlns:a16="http://schemas.microsoft.com/office/drawing/2014/main" id="{4B67CBCD-382C-584B-A163-BFBE77E83528}"/>
              </a:ext>
            </a:extLst>
          </p:cNvPr>
          <p:cNvSpPr>
            <a:spLocks noChangeArrowheads="1"/>
          </p:cNvSpPr>
          <p:nvPr/>
        </p:nvSpPr>
        <p:spPr bwMode="auto">
          <a:xfrm>
            <a:off x="3575050" y="2924176"/>
            <a:ext cx="3246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Tok druge faze proizvodnje</a:t>
            </a:r>
            <a:endParaRPr lang="en-US" altLang="en-US" sz="2000" i="1">
              <a:solidFill>
                <a:srgbClr val="000000"/>
              </a:solidFill>
            </a:endParaRPr>
          </a:p>
        </p:txBody>
      </p:sp>
      <p:sp>
        <p:nvSpPr>
          <p:cNvPr id="74756" name="Text Box 6">
            <a:extLst>
              <a:ext uri="{FF2B5EF4-FFF2-40B4-BE49-F238E27FC236}">
                <a16:creationId xmlns:a16="http://schemas.microsoft.com/office/drawing/2014/main" id="{78B24469-B679-C588-572F-71C441C3A1EA}"/>
              </a:ext>
            </a:extLst>
          </p:cNvPr>
          <p:cNvSpPr txBox="1">
            <a:spLocks noChangeArrowheads="1"/>
          </p:cNvSpPr>
          <p:nvPr/>
        </p:nvSpPr>
        <p:spPr bwMode="auto">
          <a:xfrm>
            <a:off x="5591176" y="2420938"/>
            <a:ext cx="266541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Tok procesa</a:t>
            </a:r>
            <a:endParaRPr lang="en-US" altLang="en-US">
              <a:solidFill>
                <a:srgbClr val="000000"/>
              </a:solidFill>
            </a:endParaRPr>
          </a:p>
        </p:txBody>
      </p:sp>
      <p:sp>
        <p:nvSpPr>
          <p:cNvPr id="74757" name="Text Box 7">
            <a:extLst>
              <a:ext uri="{FF2B5EF4-FFF2-40B4-BE49-F238E27FC236}">
                <a16:creationId xmlns:a16="http://schemas.microsoft.com/office/drawing/2014/main" id="{34EB61CE-1753-EB06-DB95-0CFADA048939}"/>
              </a:ext>
            </a:extLst>
          </p:cNvPr>
          <p:cNvSpPr txBox="1">
            <a:spLocks noChangeArrowheads="1"/>
          </p:cNvSpPr>
          <p:nvPr/>
        </p:nvSpPr>
        <p:spPr bwMode="auto">
          <a:xfrm>
            <a:off x="1992313" y="2060576"/>
            <a:ext cx="18351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Skladištenje</a:t>
            </a:r>
            <a:endParaRPr lang="en-US" altLang="en-US">
              <a:solidFill>
                <a:srgbClr val="000000"/>
              </a:solidFill>
            </a:endParaRPr>
          </a:p>
        </p:txBody>
      </p:sp>
      <p:sp>
        <p:nvSpPr>
          <p:cNvPr id="74758" name="Text Box 8">
            <a:extLst>
              <a:ext uri="{FF2B5EF4-FFF2-40B4-BE49-F238E27FC236}">
                <a16:creationId xmlns:a16="http://schemas.microsoft.com/office/drawing/2014/main" id="{DF0235C6-295B-9844-A43C-EBFCF84506EC}"/>
              </a:ext>
            </a:extLst>
          </p:cNvPr>
          <p:cNvSpPr txBox="1">
            <a:spLocks noChangeArrowheads="1"/>
          </p:cNvSpPr>
          <p:nvPr/>
        </p:nvSpPr>
        <p:spPr bwMode="auto">
          <a:xfrm>
            <a:off x="4151314" y="2060576"/>
            <a:ext cx="216058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Rezanje i obrada</a:t>
            </a:r>
            <a:endParaRPr lang="en-US" altLang="en-US">
              <a:solidFill>
                <a:srgbClr val="000000"/>
              </a:solidFill>
            </a:endParaRPr>
          </a:p>
        </p:txBody>
      </p:sp>
      <p:sp>
        <p:nvSpPr>
          <p:cNvPr id="74759" name="Text Box 9">
            <a:extLst>
              <a:ext uri="{FF2B5EF4-FFF2-40B4-BE49-F238E27FC236}">
                <a16:creationId xmlns:a16="http://schemas.microsoft.com/office/drawing/2014/main" id="{00F5F5B7-7533-6296-6A6A-F9C5FE638DFC}"/>
              </a:ext>
            </a:extLst>
          </p:cNvPr>
          <p:cNvSpPr txBox="1">
            <a:spLocks noChangeArrowheads="1"/>
          </p:cNvSpPr>
          <p:nvPr/>
        </p:nvSpPr>
        <p:spPr bwMode="auto">
          <a:xfrm>
            <a:off x="6383339" y="1989138"/>
            <a:ext cx="194468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a:solidFill>
                  <a:srgbClr val="000000"/>
                </a:solidFill>
              </a:rPr>
              <a:t>Kaljenje</a:t>
            </a:r>
            <a:endParaRPr lang="en-US" altLang="en-US">
              <a:solidFill>
                <a:srgbClr val="000000"/>
              </a:solidFill>
            </a:endParaRPr>
          </a:p>
        </p:txBody>
      </p:sp>
      <p:sp>
        <p:nvSpPr>
          <p:cNvPr id="74760" name="Rectangle 10">
            <a:extLst>
              <a:ext uri="{FF2B5EF4-FFF2-40B4-BE49-F238E27FC236}">
                <a16:creationId xmlns:a16="http://schemas.microsoft.com/office/drawing/2014/main" id="{B4E3E4AF-EC34-2DA8-D657-4E836AF1E6A5}"/>
              </a:ext>
            </a:extLst>
          </p:cNvPr>
          <p:cNvSpPr>
            <a:spLocks noChangeArrowheads="1"/>
          </p:cNvSpPr>
          <p:nvPr/>
        </p:nvSpPr>
        <p:spPr bwMode="auto">
          <a:xfrm>
            <a:off x="1919288" y="3500438"/>
            <a:ext cx="8208962"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000" b="1">
                <a:solidFill>
                  <a:srgbClr val="000000"/>
                </a:solidFill>
              </a:rPr>
              <a:t>Komora za kaljenje (Annealing lehr)</a:t>
            </a:r>
            <a:r>
              <a:rPr lang="hr-HR" altLang="en-US" sz="2000">
                <a:solidFill>
                  <a:srgbClr val="000000"/>
                </a:solidFill>
              </a:rPr>
              <a:t> je zatvorena konstrukcija. Pojam </a:t>
            </a:r>
            <a:r>
              <a:rPr lang="hr-HR" altLang="en-US" sz="2000" i="1">
                <a:solidFill>
                  <a:srgbClr val="000000"/>
                </a:solidFill>
              </a:rPr>
              <a:t>annealing</a:t>
            </a:r>
            <a:r>
              <a:rPr lang="hr-HR" altLang="en-US" sz="2000">
                <a:solidFill>
                  <a:srgbClr val="000000"/>
                </a:solidFill>
              </a:rPr>
              <a:t> znači krajni postupak kontroliranog i postupnog hlađenja i grijanja stakla. Zbog toga se </a:t>
            </a:r>
            <a:r>
              <a:rPr lang="hr-HR" altLang="en-US" sz="2000" i="1">
                <a:solidFill>
                  <a:srgbClr val="000000"/>
                </a:solidFill>
              </a:rPr>
              <a:t>float </a:t>
            </a:r>
            <a:r>
              <a:rPr lang="hr-HR" altLang="en-US" sz="2000">
                <a:solidFill>
                  <a:srgbClr val="000000"/>
                </a:solidFill>
              </a:rPr>
              <a:t>staklo nekad zove i </a:t>
            </a:r>
            <a:r>
              <a:rPr lang="hr-HR" altLang="en-US" sz="2000" i="1">
                <a:solidFill>
                  <a:srgbClr val="000000"/>
                </a:solidFill>
              </a:rPr>
              <a:t>annealed</a:t>
            </a:r>
            <a:r>
              <a:rPr lang="hr-HR" altLang="en-US" sz="2000">
                <a:solidFill>
                  <a:srgbClr val="000000"/>
                </a:solidFill>
              </a:rPr>
              <a:t>. Staklo prelazi preko valjaka dok su temperature strogo kontrolirane.</a:t>
            </a:r>
          </a:p>
          <a:p>
            <a:pPr algn="just" fontAlgn="base">
              <a:spcBef>
                <a:spcPct val="0"/>
              </a:spcBef>
              <a:spcAft>
                <a:spcPct val="0"/>
              </a:spcAft>
            </a:pPr>
            <a:endParaRPr lang="hr-HR" altLang="en-US" sz="2000">
              <a:solidFill>
                <a:srgbClr val="000000"/>
              </a:solidFill>
            </a:endParaRPr>
          </a:p>
          <a:p>
            <a:pPr algn="just" fontAlgn="base">
              <a:spcBef>
                <a:spcPct val="0"/>
              </a:spcBef>
              <a:spcAft>
                <a:spcPct val="0"/>
              </a:spcAft>
            </a:pPr>
            <a:r>
              <a:rPr lang="hr-HR" altLang="en-US" sz="2000">
                <a:solidFill>
                  <a:srgbClr val="000000"/>
                </a:solidFill>
              </a:rPr>
              <a:t>U dijelu za rezanje i obradu se temperatura spušta do </a:t>
            </a:r>
            <a:r>
              <a:rPr lang="hr-HR" altLang="en-US">
                <a:solidFill>
                  <a:srgbClr val="000000"/>
                </a:solidFill>
              </a:rPr>
              <a:t>40 </a:t>
            </a:r>
            <a:r>
              <a:rPr lang="hr-HR" altLang="en-US" baseline="30000">
                <a:solidFill>
                  <a:srgbClr val="000000"/>
                </a:solidFill>
              </a:rPr>
              <a:t>0</a:t>
            </a:r>
            <a:r>
              <a:rPr lang="hr-HR" altLang="en-US">
                <a:solidFill>
                  <a:srgbClr val="000000"/>
                </a:solidFill>
              </a:rPr>
              <a:t>C</a:t>
            </a:r>
            <a:endParaRPr lang="hr-HR" altLang="en-US" sz="2000">
              <a:solidFill>
                <a:srgbClr val="000000"/>
              </a:solidFill>
            </a:endParaRPr>
          </a:p>
          <a:p>
            <a:pPr algn="just" fontAlgn="base">
              <a:spcBef>
                <a:spcPct val="0"/>
              </a:spcBef>
              <a:spcAft>
                <a:spcPct val="0"/>
              </a:spcAft>
            </a:pPr>
            <a:endParaRPr lang="hr-HR" altLang="en-US">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a:extLst>
              <a:ext uri="{FF2B5EF4-FFF2-40B4-BE49-F238E27FC236}">
                <a16:creationId xmlns:a16="http://schemas.microsoft.com/office/drawing/2014/main" id="{CA2231A4-DD24-AE62-2C3A-2168AD7AED5C}"/>
              </a:ext>
            </a:extLst>
          </p:cNvPr>
          <p:cNvSpPr>
            <a:spLocks noChangeArrowheads="1"/>
          </p:cNvSpPr>
          <p:nvPr/>
        </p:nvSpPr>
        <p:spPr bwMode="auto">
          <a:xfrm>
            <a:off x="7721600" y="74613"/>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PROIZVODNJA STAKLA</a:t>
            </a:r>
          </a:p>
        </p:txBody>
      </p:sp>
      <p:sp>
        <p:nvSpPr>
          <p:cNvPr id="75779" name="Rectangle 5">
            <a:extLst>
              <a:ext uri="{FF2B5EF4-FFF2-40B4-BE49-F238E27FC236}">
                <a16:creationId xmlns:a16="http://schemas.microsoft.com/office/drawing/2014/main" id="{D8D9C9CE-B137-C57F-B797-F46F4F9E66D3}"/>
              </a:ext>
            </a:extLst>
          </p:cNvPr>
          <p:cNvSpPr>
            <a:spLocks noChangeArrowheads="1"/>
          </p:cNvSpPr>
          <p:nvPr/>
        </p:nvSpPr>
        <p:spPr bwMode="auto">
          <a:xfrm>
            <a:off x="1847851" y="739776"/>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Današnja moderna proizvodnja  razlikuje veliki broj tehnoloških postupaka za proizvodnju različitih tipova stakla</a:t>
            </a:r>
          </a:p>
        </p:txBody>
      </p:sp>
      <p:pic>
        <p:nvPicPr>
          <p:cNvPr id="75780" name="Picture 6" descr="proizvodnja stakla">
            <a:extLst>
              <a:ext uri="{FF2B5EF4-FFF2-40B4-BE49-F238E27FC236}">
                <a16:creationId xmlns:a16="http://schemas.microsoft.com/office/drawing/2014/main" id="{6D78B595-4CEB-6C91-D6DF-03F9B8DCC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628776"/>
            <a:ext cx="6911975"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7">
            <a:extLst>
              <a:ext uri="{FF2B5EF4-FFF2-40B4-BE49-F238E27FC236}">
                <a16:creationId xmlns:a16="http://schemas.microsoft.com/office/drawing/2014/main" id="{E26E393E-1B0D-B8E8-2D0E-BF41F4E08F86}"/>
              </a:ext>
            </a:extLst>
          </p:cNvPr>
          <p:cNvSpPr>
            <a:spLocks noChangeArrowheads="1"/>
          </p:cNvSpPr>
          <p:nvPr/>
        </p:nvSpPr>
        <p:spPr bwMode="auto">
          <a:xfrm>
            <a:off x="1992314" y="5805489"/>
            <a:ext cx="7348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Postupak prozvodnje a) float glass b) plate glass  c) sheet glass</a:t>
            </a:r>
            <a:endParaRPr lang="en-US" altLang="en-US" sz="2000" i="1">
              <a:solidFill>
                <a:srgbClr val="000000"/>
              </a:solidFill>
            </a:endParaRPr>
          </a:p>
        </p:txBody>
      </p:sp>
      <p:sp>
        <p:nvSpPr>
          <p:cNvPr id="75782" name="Text Box 8">
            <a:extLst>
              <a:ext uri="{FF2B5EF4-FFF2-40B4-BE49-F238E27FC236}">
                <a16:creationId xmlns:a16="http://schemas.microsoft.com/office/drawing/2014/main" id="{D6AE92F7-2940-5EF9-22A8-FE21F57E4F64}"/>
              </a:ext>
            </a:extLst>
          </p:cNvPr>
          <p:cNvSpPr txBox="1">
            <a:spLocks noChangeArrowheads="1"/>
          </p:cNvSpPr>
          <p:nvPr/>
        </p:nvSpPr>
        <p:spPr bwMode="auto">
          <a:xfrm>
            <a:off x="2927351" y="1844675"/>
            <a:ext cx="18002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400">
                <a:solidFill>
                  <a:srgbClr val="000000"/>
                </a:solidFill>
              </a:rPr>
              <a:t>Peć</a:t>
            </a:r>
            <a:endParaRPr lang="en-US" altLang="en-US" sz="1400">
              <a:solidFill>
                <a:srgbClr val="000000"/>
              </a:solidFill>
            </a:endParaRPr>
          </a:p>
        </p:txBody>
      </p:sp>
      <p:sp>
        <p:nvSpPr>
          <p:cNvPr id="75783" name="Text Box 10">
            <a:extLst>
              <a:ext uri="{FF2B5EF4-FFF2-40B4-BE49-F238E27FC236}">
                <a16:creationId xmlns:a16="http://schemas.microsoft.com/office/drawing/2014/main" id="{415A0F2D-8BE9-F90B-BE4D-579684A1C51C}"/>
              </a:ext>
            </a:extLst>
          </p:cNvPr>
          <p:cNvSpPr txBox="1">
            <a:spLocks noChangeArrowheads="1"/>
          </p:cNvSpPr>
          <p:nvPr/>
        </p:nvSpPr>
        <p:spPr bwMode="auto">
          <a:xfrm>
            <a:off x="3043239" y="3270250"/>
            <a:ext cx="18002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400">
                <a:solidFill>
                  <a:srgbClr val="000000"/>
                </a:solidFill>
              </a:rPr>
              <a:t>Peć</a:t>
            </a:r>
            <a:endParaRPr lang="en-US" altLang="en-US" sz="1400">
              <a:solidFill>
                <a:srgbClr val="000000"/>
              </a:solidFill>
            </a:endParaRPr>
          </a:p>
        </p:txBody>
      </p:sp>
      <p:sp>
        <p:nvSpPr>
          <p:cNvPr id="75784" name="Text Box 11">
            <a:extLst>
              <a:ext uri="{FF2B5EF4-FFF2-40B4-BE49-F238E27FC236}">
                <a16:creationId xmlns:a16="http://schemas.microsoft.com/office/drawing/2014/main" id="{ADA7B5CE-85F5-F447-37CA-88C4577CB299}"/>
              </a:ext>
            </a:extLst>
          </p:cNvPr>
          <p:cNvSpPr txBox="1">
            <a:spLocks noChangeArrowheads="1"/>
          </p:cNvSpPr>
          <p:nvPr/>
        </p:nvSpPr>
        <p:spPr bwMode="auto">
          <a:xfrm>
            <a:off x="2981326" y="4537075"/>
            <a:ext cx="180022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400">
                <a:solidFill>
                  <a:srgbClr val="000000"/>
                </a:solidFill>
              </a:rPr>
              <a:t>Peć</a:t>
            </a:r>
            <a:endParaRPr lang="en-US" altLang="en-US" sz="1400">
              <a:solidFill>
                <a:srgbClr val="000000"/>
              </a:solidFill>
            </a:endParaRPr>
          </a:p>
        </p:txBody>
      </p:sp>
      <p:sp>
        <p:nvSpPr>
          <p:cNvPr id="75785" name="Text Box 12">
            <a:extLst>
              <a:ext uri="{FF2B5EF4-FFF2-40B4-BE49-F238E27FC236}">
                <a16:creationId xmlns:a16="http://schemas.microsoft.com/office/drawing/2014/main" id="{264383B6-74DB-776E-988C-579CF3ECFC0D}"/>
              </a:ext>
            </a:extLst>
          </p:cNvPr>
          <p:cNvSpPr txBox="1">
            <a:spLocks noChangeArrowheads="1"/>
          </p:cNvSpPr>
          <p:nvPr/>
        </p:nvSpPr>
        <p:spPr bwMode="auto">
          <a:xfrm>
            <a:off x="7464426" y="2276475"/>
            <a:ext cx="16557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400">
                <a:solidFill>
                  <a:srgbClr val="000000"/>
                </a:solidFill>
              </a:rPr>
              <a:t>Uređaj za rezanje</a:t>
            </a:r>
            <a:endParaRPr lang="en-US" altLang="en-US" sz="1400">
              <a:solidFill>
                <a:srgbClr val="000000"/>
              </a:solidFill>
            </a:endParaRPr>
          </a:p>
        </p:txBody>
      </p:sp>
      <p:sp>
        <p:nvSpPr>
          <p:cNvPr id="75786" name="Text Box 14">
            <a:extLst>
              <a:ext uri="{FF2B5EF4-FFF2-40B4-BE49-F238E27FC236}">
                <a16:creationId xmlns:a16="http://schemas.microsoft.com/office/drawing/2014/main" id="{D4832C9A-8C3E-EA2A-26DC-554884401CDA}"/>
              </a:ext>
            </a:extLst>
          </p:cNvPr>
          <p:cNvSpPr txBox="1">
            <a:spLocks noChangeArrowheads="1"/>
          </p:cNvSpPr>
          <p:nvPr/>
        </p:nvSpPr>
        <p:spPr bwMode="auto">
          <a:xfrm>
            <a:off x="7594601" y="3606800"/>
            <a:ext cx="16557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400">
                <a:solidFill>
                  <a:srgbClr val="000000"/>
                </a:solidFill>
              </a:rPr>
              <a:t>Uređaj za rezanje</a:t>
            </a:r>
            <a:endParaRPr lang="en-US" altLang="en-US" sz="1400">
              <a:solidFill>
                <a:srgbClr val="000000"/>
              </a:solidFill>
            </a:endParaRPr>
          </a:p>
        </p:txBody>
      </p:sp>
      <p:sp>
        <p:nvSpPr>
          <p:cNvPr id="75787" name="Text Box 15">
            <a:extLst>
              <a:ext uri="{FF2B5EF4-FFF2-40B4-BE49-F238E27FC236}">
                <a16:creationId xmlns:a16="http://schemas.microsoft.com/office/drawing/2014/main" id="{F44218BF-D03E-1788-F5F3-927788229437}"/>
              </a:ext>
            </a:extLst>
          </p:cNvPr>
          <p:cNvSpPr txBox="1">
            <a:spLocks noChangeArrowheads="1"/>
          </p:cNvSpPr>
          <p:nvPr/>
        </p:nvSpPr>
        <p:spPr bwMode="auto">
          <a:xfrm>
            <a:off x="7042151" y="4911725"/>
            <a:ext cx="16557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400">
                <a:solidFill>
                  <a:srgbClr val="000000"/>
                </a:solidFill>
              </a:rPr>
              <a:t>Uređaj za rezanje</a:t>
            </a:r>
            <a:endParaRPr lang="en-US" altLang="en-US" sz="14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a:extLst>
              <a:ext uri="{FF2B5EF4-FFF2-40B4-BE49-F238E27FC236}">
                <a16:creationId xmlns:a16="http://schemas.microsoft.com/office/drawing/2014/main" id="{1C7D5F9F-9C90-F024-555B-FED7B3EE3B86}"/>
              </a:ext>
            </a:extLst>
          </p:cNvPr>
          <p:cNvSpPr>
            <a:spLocks noChangeArrowheads="1"/>
          </p:cNvSpPr>
          <p:nvPr/>
        </p:nvSpPr>
        <p:spPr bwMode="auto">
          <a:xfrm>
            <a:off x="2782888" y="3211513"/>
            <a:ext cx="6094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sz="2400" b="1">
                <a:solidFill>
                  <a:srgbClr val="CC3300"/>
                </a:solidFill>
              </a:rPr>
              <a:t>3. VRSTE STAKLA U GRAĐEVINSRSTVU</a:t>
            </a:r>
            <a:endParaRPr lang="en-US" altLang="en-US" sz="2400" b="1">
              <a:solidFill>
                <a:srgbClr val="CC33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a:extLst>
              <a:ext uri="{FF2B5EF4-FFF2-40B4-BE49-F238E27FC236}">
                <a16:creationId xmlns:a16="http://schemas.microsoft.com/office/drawing/2014/main" id="{8B2BD93C-1DCF-B33E-C6C7-1C976010E546}"/>
              </a:ext>
            </a:extLst>
          </p:cNvPr>
          <p:cNvSpPr>
            <a:spLocks noChangeArrowheads="1"/>
          </p:cNvSpPr>
          <p:nvPr/>
        </p:nvSpPr>
        <p:spPr bwMode="auto">
          <a:xfrm>
            <a:off x="1631950" y="981075"/>
            <a:ext cx="8496300" cy="53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Vrste stakla koje se najčešće koriste kao konstruktivno staklo :</a:t>
            </a:r>
          </a:p>
          <a:p>
            <a:pPr fontAlgn="base">
              <a:spcBef>
                <a:spcPct val="0"/>
              </a:spcBef>
              <a:spcAft>
                <a:spcPct val="0"/>
              </a:spcAft>
            </a:pPr>
            <a:endParaRPr lang="hr-HR" altLang="en-US" sz="2000">
              <a:solidFill>
                <a:srgbClr val="000000"/>
              </a:solidFill>
            </a:endParaRPr>
          </a:p>
          <a:p>
            <a:pPr fontAlgn="base">
              <a:lnSpc>
                <a:spcPct val="130000"/>
              </a:lnSpc>
              <a:spcBef>
                <a:spcPct val="0"/>
              </a:spcBef>
              <a:spcAft>
                <a:spcPct val="0"/>
              </a:spcAft>
              <a:buFontTx/>
              <a:buChar char="•"/>
            </a:pPr>
            <a:r>
              <a:rPr lang="en-US" altLang="en-US" sz="2400" b="1">
                <a:solidFill>
                  <a:srgbClr val="000000"/>
                </a:solidFill>
              </a:rPr>
              <a:t>1. KALJENO STAKLO (TEMPERED GLASS)</a:t>
            </a:r>
          </a:p>
          <a:p>
            <a:pPr fontAlgn="base">
              <a:lnSpc>
                <a:spcPct val="130000"/>
              </a:lnSpc>
              <a:spcBef>
                <a:spcPct val="0"/>
              </a:spcBef>
              <a:spcAft>
                <a:spcPct val="0"/>
              </a:spcAft>
              <a:buFontTx/>
              <a:buChar char="•"/>
            </a:pPr>
            <a:r>
              <a:rPr lang="en-US" altLang="en-US" sz="2400" b="1">
                <a:solidFill>
                  <a:srgbClr val="000000"/>
                </a:solidFill>
              </a:rPr>
              <a:t>2. TOPLINSKI OJAČANO STAKLO (POLUKALJENO) (HEAT-STRENGHTENED GLASS)</a:t>
            </a:r>
          </a:p>
          <a:p>
            <a:pPr fontAlgn="base">
              <a:lnSpc>
                <a:spcPct val="130000"/>
              </a:lnSpc>
              <a:spcBef>
                <a:spcPct val="0"/>
              </a:spcBef>
              <a:spcAft>
                <a:spcPct val="0"/>
              </a:spcAft>
              <a:buFontTx/>
              <a:buChar char="•"/>
            </a:pPr>
            <a:r>
              <a:rPr lang="en-US" altLang="en-US" sz="2400" b="1">
                <a:solidFill>
                  <a:srgbClr val="000000"/>
                </a:solidFill>
              </a:rPr>
              <a:t>3. LAMINIRANO STAKLO (LAMINATED GLASS)</a:t>
            </a:r>
          </a:p>
          <a:p>
            <a:pPr fontAlgn="base">
              <a:lnSpc>
                <a:spcPct val="130000"/>
              </a:lnSpc>
              <a:spcBef>
                <a:spcPct val="0"/>
              </a:spcBef>
              <a:spcAft>
                <a:spcPct val="0"/>
              </a:spcAft>
              <a:buFontTx/>
              <a:buChar char="•"/>
            </a:pPr>
            <a:r>
              <a:rPr lang="en-US" altLang="en-US" sz="2400" b="1">
                <a:solidFill>
                  <a:srgbClr val="000000"/>
                </a:solidFill>
              </a:rPr>
              <a:t>4. KEMIJSKI OJAČANO (CHEMICALLY TOUGHNED)</a:t>
            </a:r>
          </a:p>
          <a:p>
            <a:pPr fontAlgn="base">
              <a:lnSpc>
                <a:spcPct val="130000"/>
              </a:lnSpc>
              <a:spcBef>
                <a:spcPct val="0"/>
              </a:spcBef>
              <a:spcAft>
                <a:spcPct val="0"/>
              </a:spcAft>
              <a:buFontTx/>
              <a:buChar char="•"/>
            </a:pPr>
            <a:r>
              <a:rPr lang="en-US" altLang="en-US" sz="2400" b="1">
                <a:solidFill>
                  <a:srgbClr val="000000"/>
                </a:solidFill>
              </a:rPr>
              <a:t>5. OBIČNO STAKLO (ANNEALED) – samo za panele i slabo opterećene elemente</a:t>
            </a:r>
          </a:p>
          <a:p>
            <a:pPr fontAlgn="base">
              <a:spcBef>
                <a:spcPct val="0"/>
              </a:spcBef>
              <a:spcAft>
                <a:spcPct val="0"/>
              </a:spcAft>
              <a:buFontTx/>
              <a:buChar char="-"/>
            </a:pPr>
            <a:endParaRPr lang="hr-HR" altLang="en-US" sz="2400" b="1">
              <a:solidFill>
                <a:srgbClr val="000000"/>
              </a:solidFill>
            </a:endParaRPr>
          </a:p>
          <a:p>
            <a:pPr fontAlgn="base">
              <a:spcBef>
                <a:spcPct val="0"/>
              </a:spcBef>
              <a:spcAft>
                <a:spcPct val="0"/>
              </a:spcAft>
              <a:buFontTx/>
              <a:buChar char="-"/>
            </a:pPr>
            <a:endParaRPr lang="hr-HR" altLang="en-US" sz="2000" b="1">
              <a:solidFill>
                <a:srgbClr val="000000"/>
              </a:solidFill>
            </a:endParaRPr>
          </a:p>
          <a:p>
            <a:pPr fontAlgn="base">
              <a:spcBef>
                <a:spcPct val="0"/>
              </a:spcBef>
              <a:spcAft>
                <a:spcPct val="0"/>
              </a:spcAft>
            </a:pPr>
            <a:endParaRPr lang="hr-HR" altLang="en-US" sz="2000">
              <a:solidFill>
                <a:srgbClr val="000000"/>
              </a:solidFill>
            </a:endParaRPr>
          </a:p>
          <a:p>
            <a:pPr fontAlgn="base">
              <a:spcBef>
                <a:spcPct val="0"/>
              </a:spcBef>
              <a:spcAft>
                <a:spcPct val="0"/>
              </a:spcAft>
            </a:pPr>
            <a:endParaRPr lang="hr-HR" altLang="en-US" sz="2000">
              <a:solidFill>
                <a:srgbClr val="000000"/>
              </a:solidFill>
            </a:endParaRPr>
          </a:p>
        </p:txBody>
      </p:sp>
      <p:sp>
        <p:nvSpPr>
          <p:cNvPr id="77827" name="Rectangle 5">
            <a:extLst>
              <a:ext uri="{FF2B5EF4-FFF2-40B4-BE49-F238E27FC236}">
                <a16:creationId xmlns:a16="http://schemas.microsoft.com/office/drawing/2014/main" id="{55CF26E8-87BD-F630-0EAB-A8ADC4B7CA76}"/>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a:extLst>
              <a:ext uri="{FF2B5EF4-FFF2-40B4-BE49-F238E27FC236}">
                <a16:creationId xmlns:a16="http://schemas.microsoft.com/office/drawing/2014/main" id="{BD74BE9C-3361-7819-8D4A-6F730B9EB0E8}"/>
              </a:ext>
            </a:extLst>
          </p:cNvPr>
          <p:cNvSpPr>
            <a:spLocks noChangeArrowheads="1"/>
          </p:cNvSpPr>
          <p:nvPr/>
        </p:nvSpPr>
        <p:spPr bwMode="auto">
          <a:xfrm>
            <a:off x="2166939" y="571501"/>
            <a:ext cx="8135937"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AutoNum type="arabicPeriod"/>
            </a:pPr>
            <a:r>
              <a:rPr lang="hr-HR" altLang="en-US" sz="2400" b="1">
                <a:solidFill>
                  <a:srgbClr val="000000"/>
                </a:solidFill>
              </a:rPr>
              <a:t>KALJENO STAKLO</a:t>
            </a:r>
          </a:p>
          <a:p>
            <a:pPr fontAlgn="base">
              <a:spcBef>
                <a:spcPct val="0"/>
              </a:spcBef>
              <a:spcAft>
                <a:spcPct val="0"/>
              </a:spcAft>
              <a:buFontTx/>
              <a:buAutoNum type="arabicPeriod"/>
            </a:pPr>
            <a:endParaRPr lang="hr-HR" altLang="en-US" sz="2400" b="1">
              <a:solidFill>
                <a:srgbClr val="000000"/>
              </a:solidFill>
            </a:endParaRPr>
          </a:p>
          <a:p>
            <a:pPr fontAlgn="base">
              <a:spcBef>
                <a:spcPct val="0"/>
              </a:spcBef>
              <a:spcAft>
                <a:spcPct val="0"/>
              </a:spcAft>
              <a:buFontTx/>
              <a:buChar char="•"/>
            </a:pPr>
            <a:r>
              <a:rPr lang="hr-HR" altLang="en-US" sz="2000">
                <a:solidFill>
                  <a:srgbClr val="000000"/>
                </a:solidFill>
              </a:rPr>
              <a:t> Osnovna ideja</a:t>
            </a:r>
            <a:r>
              <a:rPr lang="hr-HR" altLang="en-US" sz="2000" b="1">
                <a:solidFill>
                  <a:srgbClr val="000000"/>
                </a:solidFill>
              </a:rPr>
              <a:t> </a:t>
            </a:r>
            <a:r>
              <a:rPr lang="hr-HR" altLang="en-US" sz="2000">
                <a:solidFill>
                  <a:srgbClr val="000000"/>
                </a:solidFill>
              </a:rPr>
              <a:t>je unijeti tlačne napone s ciljem povećanje otpornosti</a:t>
            </a:r>
          </a:p>
          <a:p>
            <a:pPr fontAlgn="base">
              <a:spcBef>
                <a:spcPct val="0"/>
              </a:spcBef>
              <a:spcAft>
                <a:spcPct val="0"/>
              </a:spcAft>
              <a:buFontTx/>
              <a:buChar char="•"/>
            </a:pPr>
            <a:r>
              <a:rPr lang="hr-HR" altLang="en-US" sz="2000">
                <a:solidFill>
                  <a:srgbClr val="000000"/>
                </a:solidFill>
              </a:rPr>
              <a:t> Ovo staklo se zove i ojačano ili prednapeto</a:t>
            </a:r>
          </a:p>
          <a:p>
            <a:pPr fontAlgn="base">
              <a:spcBef>
                <a:spcPct val="0"/>
              </a:spcBef>
              <a:spcAft>
                <a:spcPct val="0"/>
              </a:spcAft>
              <a:buFontTx/>
              <a:buChar char="•"/>
            </a:pPr>
            <a:r>
              <a:rPr lang="hr-HR" altLang="en-US" sz="2000">
                <a:solidFill>
                  <a:srgbClr val="000000"/>
                </a:solidFill>
              </a:rPr>
              <a:t> Staklo se grije do 650</a:t>
            </a:r>
            <a:r>
              <a:rPr lang="hr-HR" altLang="en-US" sz="2000" baseline="30000">
                <a:solidFill>
                  <a:srgbClr val="000000"/>
                </a:solidFill>
              </a:rPr>
              <a:t>o</a:t>
            </a:r>
            <a:r>
              <a:rPr lang="hr-HR" altLang="en-US" sz="2000">
                <a:solidFill>
                  <a:srgbClr val="000000"/>
                </a:solidFill>
              </a:rPr>
              <a:t>C onda velikom brzinom hladi, tako da su stijenke puno hladnije od unutrašnjosti.</a:t>
            </a:r>
          </a:p>
          <a:p>
            <a:pPr fontAlgn="base">
              <a:spcBef>
                <a:spcPct val="0"/>
              </a:spcBef>
              <a:spcAft>
                <a:spcPct val="0"/>
              </a:spcAft>
              <a:buFontTx/>
              <a:buChar char="•"/>
            </a:pPr>
            <a:r>
              <a:rPr lang="hr-HR" altLang="en-US" sz="2000">
                <a:solidFill>
                  <a:srgbClr val="000000"/>
                </a:solidFill>
              </a:rPr>
              <a:t> Maksimalna debljina je 19 mm</a:t>
            </a:r>
          </a:p>
          <a:p>
            <a:pPr fontAlgn="base">
              <a:spcBef>
                <a:spcPct val="0"/>
              </a:spcBef>
              <a:spcAft>
                <a:spcPct val="0"/>
              </a:spcAft>
            </a:pPr>
            <a:endParaRPr lang="hr-HR" altLang="en-US" sz="2000">
              <a:solidFill>
                <a:srgbClr val="000000"/>
              </a:solidFill>
            </a:endParaRPr>
          </a:p>
        </p:txBody>
      </p:sp>
      <p:pic>
        <p:nvPicPr>
          <p:cNvPr id="78851" name="Picture 5" descr="str77a">
            <a:extLst>
              <a:ext uri="{FF2B5EF4-FFF2-40B4-BE49-F238E27FC236}">
                <a16:creationId xmlns:a16="http://schemas.microsoft.com/office/drawing/2014/main" id="{5BFAB465-BD50-00C6-679F-FB4445FD1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3429000"/>
            <a:ext cx="453707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6">
            <a:extLst>
              <a:ext uri="{FF2B5EF4-FFF2-40B4-BE49-F238E27FC236}">
                <a16:creationId xmlns:a16="http://schemas.microsoft.com/office/drawing/2014/main" id="{A3CBD25C-09DD-9781-221D-3EA8264A327F}"/>
              </a:ext>
            </a:extLst>
          </p:cNvPr>
          <p:cNvSpPr>
            <a:spLocks noChangeArrowheads="1"/>
          </p:cNvSpPr>
          <p:nvPr/>
        </p:nvSpPr>
        <p:spPr bwMode="auto">
          <a:xfrm>
            <a:off x="1992313" y="6021389"/>
            <a:ext cx="4679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Dijagram naprezanja nakon kaljenja</a:t>
            </a:r>
            <a:endParaRPr lang="en-US" altLang="en-US" sz="2000" i="1">
              <a:solidFill>
                <a:srgbClr val="FFFF00"/>
              </a:solidFill>
            </a:endParaRPr>
          </a:p>
        </p:txBody>
      </p:sp>
      <p:sp>
        <p:nvSpPr>
          <p:cNvPr id="78853" name="Rectangle 7">
            <a:extLst>
              <a:ext uri="{FF2B5EF4-FFF2-40B4-BE49-F238E27FC236}">
                <a16:creationId xmlns:a16="http://schemas.microsoft.com/office/drawing/2014/main" id="{30696846-3974-9BFB-5806-AC29CEFCC40A}"/>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kaljenje">
            <a:extLst>
              <a:ext uri="{FF2B5EF4-FFF2-40B4-BE49-F238E27FC236}">
                <a16:creationId xmlns:a16="http://schemas.microsoft.com/office/drawing/2014/main" id="{7E98D8CC-CBB8-30A9-96DB-3266D6459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680"/>
          <a:stretch>
            <a:fillRect/>
          </a:stretch>
        </p:blipFill>
        <p:spPr bwMode="auto">
          <a:xfrm>
            <a:off x="1919289" y="836614"/>
            <a:ext cx="6624637"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5">
            <a:extLst>
              <a:ext uri="{FF2B5EF4-FFF2-40B4-BE49-F238E27FC236}">
                <a16:creationId xmlns:a16="http://schemas.microsoft.com/office/drawing/2014/main" id="{C24E97AF-8445-C1CB-515C-C87C4A096C43}"/>
              </a:ext>
            </a:extLst>
          </p:cNvPr>
          <p:cNvSpPr>
            <a:spLocks noChangeArrowheads="1"/>
          </p:cNvSpPr>
          <p:nvPr/>
        </p:nvSpPr>
        <p:spPr bwMode="auto">
          <a:xfrm>
            <a:off x="3000375" y="5300664"/>
            <a:ext cx="4679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Nekaljeno staklo - prije opterećenja i nakon savijanja</a:t>
            </a:r>
            <a:endParaRPr lang="en-US" altLang="en-US" sz="2000" i="1">
              <a:solidFill>
                <a:srgbClr val="FFFF00"/>
              </a:solidFill>
            </a:endParaRPr>
          </a:p>
        </p:txBody>
      </p:sp>
      <p:sp>
        <p:nvSpPr>
          <p:cNvPr id="79876" name="Rectangle 6">
            <a:extLst>
              <a:ext uri="{FF2B5EF4-FFF2-40B4-BE49-F238E27FC236}">
                <a16:creationId xmlns:a16="http://schemas.microsoft.com/office/drawing/2014/main" id="{23C919FD-A136-892C-222F-2B6B240481FD}"/>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kaljenje">
            <a:extLst>
              <a:ext uri="{FF2B5EF4-FFF2-40B4-BE49-F238E27FC236}">
                <a16:creationId xmlns:a16="http://schemas.microsoft.com/office/drawing/2014/main" id="{C822BA22-7BC1-C24E-7A3B-7C86D6A6C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00"/>
          <a:stretch>
            <a:fillRect/>
          </a:stretch>
        </p:blipFill>
        <p:spPr bwMode="auto">
          <a:xfrm>
            <a:off x="1919288" y="692150"/>
            <a:ext cx="6913562"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5">
            <a:extLst>
              <a:ext uri="{FF2B5EF4-FFF2-40B4-BE49-F238E27FC236}">
                <a16:creationId xmlns:a16="http://schemas.microsoft.com/office/drawing/2014/main" id="{1E5D249C-F717-EC63-9E7E-4F0FA4EA7A7E}"/>
              </a:ext>
            </a:extLst>
          </p:cNvPr>
          <p:cNvSpPr>
            <a:spLocks noChangeArrowheads="1"/>
          </p:cNvSpPr>
          <p:nvPr/>
        </p:nvSpPr>
        <p:spPr bwMode="auto">
          <a:xfrm>
            <a:off x="2782888" y="5300663"/>
            <a:ext cx="525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Kaljeno staklo - prije opterećenja i nakon savijanja</a:t>
            </a:r>
            <a:endParaRPr lang="en-US" altLang="en-US" i="1">
              <a:solidFill>
                <a:srgbClr val="000000"/>
              </a:solidFill>
            </a:endParaRPr>
          </a:p>
        </p:txBody>
      </p:sp>
      <p:sp>
        <p:nvSpPr>
          <p:cNvPr id="80900" name="Rectangle 6">
            <a:extLst>
              <a:ext uri="{FF2B5EF4-FFF2-40B4-BE49-F238E27FC236}">
                <a16:creationId xmlns:a16="http://schemas.microsoft.com/office/drawing/2014/main" id="{A51FE985-9986-FEB2-A594-02E1E3315201}"/>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a:extLst>
              <a:ext uri="{FF2B5EF4-FFF2-40B4-BE49-F238E27FC236}">
                <a16:creationId xmlns:a16="http://schemas.microsoft.com/office/drawing/2014/main" id="{8B71A3CC-BF99-ABCE-2908-200DC256C81D}"/>
              </a:ext>
            </a:extLst>
          </p:cNvPr>
          <p:cNvSpPr>
            <a:spLocks noChangeArrowheads="1"/>
          </p:cNvSpPr>
          <p:nvPr/>
        </p:nvSpPr>
        <p:spPr bwMode="auto">
          <a:xfrm>
            <a:off x="1847850" y="1268414"/>
            <a:ext cx="86439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000">
                <a:solidFill>
                  <a:srgbClr val="000000"/>
                </a:solidFill>
              </a:rPr>
              <a:t> u slučaju pojave pukotine u vlačnoj zoni dolazi do širenja, i formiranja </a:t>
            </a:r>
          </a:p>
          <a:p>
            <a:pPr fontAlgn="base">
              <a:spcBef>
                <a:spcPct val="0"/>
              </a:spcBef>
              <a:spcAft>
                <a:spcPct val="0"/>
              </a:spcAft>
            </a:pPr>
            <a:r>
              <a:rPr lang="hr-HR" altLang="en-US" sz="2000">
                <a:solidFill>
                  <a:srgbClr val="000000"/>
                </a:solidFill>
              </a:rPr>
              <a:t>velikog broja malih čestica </a:t>
            </a:r>
          </a:p>
        </p:txBody>
      </p:sp>
      <p:pic>
        <p:nvPicPr>
          <p:cNvPr id="81923" name="Picture 6" descr="str77b">
            <a:extLst>
              <a:ext uri="{FF2B5EF4-FFF2-40B4-BE49-F238E27FC236}">
                <a16:creationId xmlns:a16="http://schemas.microsoft.com/office/drawing/2014/main" id="{BE9F87A5-13DA-08F6-6C34-3E297C0EE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205038"/>
            <a:ext cx="3960812"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7">
            <a:extLst>
              <a:ext uri="{FF2B5EF4-FFF2-40B4-BE49-F238E27FC236}">
                <a16:creationId xmlns:a16="http://schemas.microsoft.com/office/drawing/2014/main" id="{6291F337-BA72-169C-0D85-95D4021388AB}"/>
              </a:ext>
            </a:extLst>
          </p:cNvPr>
          <p:cNvSpPr>
            <a:spLocks noChangeArrowheads="1"/>
          </p:cNvSpPr>
          <p:nvPr/>
        </p:nvSpPr>
        <p:spPr bwMode="auto">
          <a:xfrm>
            <a:off x="6024564" y="5734051"/>
            <a:ext cx="3311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Lom kaljenog stakla</a:t>
            </a:r>
            <a:endParaRPr lang="en-US" altLang="en-US" sz="2000">
              <a:solidFill>
                <a:srgbClr val="FFFF00"/>
              </a:solidFill>
            </a:endParaRPr>
          </a:p>
        </p:txBody>
      </p:sp>
      <p:sp>
        <p:nvSpPr>
          <p:cNvPr id="81925" name="Rectangle 8">
            <a:extLst>
              <a:ext uri="{FF2B5EF4-FFF2-40B4-BE49-F238E27FC236}">
                <a16:creationId xmlns:a16="http://schemas.microsoft.com/office/drawing/2014/main" id="{B5567612-E3C9-8639-8C81-0C670FC09766}"/>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6F81487D-C341-2DBB-7D02-41A0DF1E5701}"/>
              </a:ext>
            </a:extLst>
          </p:cNvPr>
          <p:cNvSpPr>
            <a:spLocks noChangeArrowheads="1"/>
          </p:cNvSpPr>
          <p:nvPr/>
        </p:nvSpPr>
        <p:spPr bwMode="auto">
          <a:xfrm>
            <a:off x="1919289" y="620714"/>
            <a:ext cx="79200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000">
                <a:solidFill>
                  <a:srgbClr val="000000"/>
                </a:solidFill>
              </a:rPr>
              <a:t> kaljeno staklo se ne može rezati, prije ugradnje nego mora imati točne dimenzije određene projektom</a:t>
            </a:r>
          </a:p>
          <a:p>
            <a:pPr fontAlgn="base">
              <a:spcBef>
                <a:spcPct val="0"/>
              </a:spcBef>
              <a:spcAft>
                <a:spcPct val="0"/>
              </a:spcAft>
              <a:buFontTx/>
              <a:buChar char="•"/>
            </a:pPr>
            <a:endParaRPr lang="hr-HR" altLang="en-US" sz="2000">
              <a:solidFill>
                <a:srgbClr val="000000"/>
              </a:solidFill>
            </a:endParaRPr>
          </a:p>
          <a:p>
            <a:pPr fontAlgn="base">
              <a:spcBef>
                <a:spcPct val="0"/>
              </a:spcBef>
              <a:spcAft>
                <a:spcPct val="0"/>
              </a:spcAft>
            </a:pPr>
            <a:endParaRPr lang="en-US" altLang="en-US" sz="2000">
              <a:solidFill>
                <a:srgbClr val="000000"/>
              </a:solidFill>
            </a:endParaRPr>
          </a:p>
        </p:txBody>
      </p:sp>
      <p:sp>
        <p:nvSpPr>
          <p:cNvPr id="82947" name="Rectangle 5">
            <a:extLst>
              <a:ext uri="{FF2B5EF4-FFF2-40B4-BE49-F238E27FC236}">
                <a16:creationId xmlns:a16="http://schemas.microsoft.com/office/drawing/2014/main" id="{D10A75A7-8E42-9C93-F56A-BDD5B78E8C04}"/>
              </a:ext>
            </a:extLst>
          </p:cNvPr>
          <p:cNvSpPr>
            <a:spLocks noChangeArrowheads="1"/>
          </p:cNvSpPr>
          <p:nvPr/>
        </p:nvSpPr>
        <p:spPr bwMode="auto">
          <a:xfrm>
            <a:off x="1847851" y="1484314"/>
            <a:ext cx="85693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000">
                <a:solidFill>
                  <a:srgbClr val="000000"/>
                </a:solidFill>
              </a:rPr>
              <a:t> prilikom proizvodnje stakla u procesu se često može pojaviti nikal-sulfid . Nikal-sulfid nije opasan za staklo, ali ako se dodatno ojačava (kali) – može dovesti do katastrofalnih otkazivanja nosivosti.</a:t>
            </a:r>
          </a:p>
          <a:p>
            <a:pPr fontAlgn="base">
              <a:spcBef>
                <a:spcPct val="0"/>
              </a:spcBef>
              <a:spcAft>
                <a:spcPct val="0"/>
              </a:spcAft>
              <a:buFontTx/>
              <a:buChar char="•"/>
            </a:pPr>
            <a:endParaRPr lang="hr-HR" altLang="en-US" sz="2000">
              <a:solidFill>
                <a:srgbClr val="000000"/>
              </a:solidFill>
            </a:endParaRPr>
          </a:p>
          <a:p>
            <a:pPr fontAlgn="base">
              <a:spcBef>
                <a:spcPct val="0"/>
              </a:spcBef>
              <a:spcAft>
                <a:spcPct val="0"/>
              </a:spcAft>
              <a:buFontTx/>
              <a:buChar char="•"/>
            </a:pPr>
            <a:r>
              <a:rPr lang="hr-HR" altLang="en-US" sz="2000">
                <a:solidFill>
                  <a:srgbClr val="000000"/>
                </a:solidFill>
              </a:rPr>
              <a:t> uslijed promjena temperature kod kaljenja komadi (kamenčići) nikal-sulfida koji se nalaze unutar strukture stakla mogu izazvati iznenadan lom – ovaj slom se može dogoditi nakon dugog perioda (nekoliko godina).</a:t>
            </a:r>
          </a:p>
          <a:p>
            <a:pPr fontAlgn="base">
              <a:spcBef>
                <a:spcPct val="0"/>
              </a:spcBef>
              <a:spcAft>
                <a:spcPct val="0"/>
              </a:spcAft>
              <a:buFontTx/>
              <a:buChar char="•"/>
            </a:pPr>
            <a:endParaRPr lang="hr-HR" altLang="en-US" sz="2000">
              <a:solidFill>
                <a:srgbClr val="000000"/>
              </a:solidFill>
            </a:endParaRPr>
          </a:p>
          <a:p>
            <a:pPr fontAlgn="base">
              <a:spcBef>
                <a:spcPct val="0"/>
              </a:spcBef>
              <a:spcAft>
                <a:spcPct val="0"/>
              </a:spcAft>
              <a:buFontTx/>
              <a:buChar char="•"/>
            </a:pPr>
            <a:r>
              <a:rPr lang="hr-HR" altLang="en-US" sz="2000">
                <a:solidFill>
                  <a:srgbClr val="000000"/>
                </a:solidFill>
              </a:rPr>
              <a:t> ovakav slom se naziva </a:t>
            </a:r>
            <a:r>
              <a:rPr lang="hr-HR" altLang="en-US" sz="2000" b="1">
                <a:solidFill>
                  <a:srgbClr val="000000"/>
                </a:solidFill>
              </a:rPr>
              <a:t>mačje oči (cat’s eye). </a:t>
            </a:r>
          </a:p>
          <a:p>
            <a:pPr fontAlgn="base">
              <a:spcBef>
                <a:spcPct val="0"/>
              </a:spcBef>
              <a:spcAft>
                <a:spcPct val="0"/>
              </a:spcAft>
            </a:pPr>
            <a:endParaRPr lang="hr-HR" altLang="en-US" sz="2000" b="1">
              <a:solidFill>
                <a:srgbClr val="000000"/>
              </a:solidFill>
            </a:endParaRPr>
          </a:p>
          <a:p>
            <a:pPr fontAlgn="base">
              <a:spcBef>
                <a:spcPct val="0"/>
              </a:spcBef>
              <a:spcAft>
                <a:spcPct val="0"/>
              </a:spcAft>
              <a:buFontTx/>
              <a:buChar char="•"/>
            </a:pPr>
            <a:r>
              <a:rPr lang="hr-HR" altLang="en-US" sz="2000">
                <a:solidFill>
                  <a:srgbClr val="000000"/>
                </a:solidFill>
              </a:rPr>
              <a:t> najpoznatiji primjer je 1994 nagrađeni projekt International Terminal Waterloo Station (London). Ubrzo nakon izgradnje dogodio se slom. </a:t>
            </a:r>
          </a:p>
          <a:p>
            <a:pPr fontAlgn="base">
              <a:spcBef>
                <a:spcPct val="0"/>
              </a:spcBef>
              <a:spcAft>
                <a:spcPct val="0"/>
              </a:spcAft>
              <a:buFontTx/>
              <a:buChar char="•"/>
            </a:pPr>
            <a:r>
              <a:rPr lang="hr-HR" altLang="en-US" sz="2000">
                <a:solidFill>
                  <a:srgbClr val="000000"/>
                </a:solidFill>
              </a:rPr>
              <a:t> Radi zaštite ljudi morala se napraviti posebna mreža.</a:t>
            </a:r>
          </a:p>
          <a:p>
            <a:pPr fontAlgn="base">
              <a:spcBef>
                <a:spcPct val="0"/>
              </a:spcBef>
              <a:spcAft>
                <a:spcPct val="0"/>
              </a:spcAft>
            </a:pPr>
            <a:endParaRPr lang="hr-HR" altLang="en-US" sz="2000" b="1">
              <a:solidFill>
                <a:srgbClr val="000000"/>
              </a:solidFill>
            </a:endParaRPr>
          </a:p>
        </p:txBody>
      </p:sp>
      <p:sp>
        <p:nvSpPr>
          <p:cNvPr id="82948" name="Rectangle 6">
            <a:extLst>
              <a:ext uri="{FF2B5EF4-FFF2-40B4-BE49-F238E27FC236}">
                <a16:creationId xmlns:a16="http://schemas.microsoft.com/office/drawing/2014/main" id="{4E9036F7-28B3-90E9-92B8-CE7511D77D63}"/>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scan0001">
            <a:extLst>
              <a:ext uri="{FF2B5EF4-FFF2-40B4-BE49-F238E27FC236}">
                <a16:creationId xmlns:a16="http://schemas.microsoft.com/office/drawing/2014/main" id="{BA3B374F-6AD7-135D-8D04-09D2DAF21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549275"/>
            <a:ext cx="6192838"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a:extLst>
              <a:ext uri="{FF2B5EF4-FFF2-40B4-BE49-F238E27FC236}">
                <a16:creationId xmlns:a16="http://schemas.microsoft.com/office/drawing/2014/main" id="{220A77B7-57B9-1D53-A3ED-E184003A0C88}"/>
              </a:ext>
            </a:extLst>
          </p:cNvPr>
          <p:cNvSpPr>
            <a:spLocks noChangeArrowheads="1"/>
          </p:cNvSpPr>
          <p:nvPr/>
        </p:nvSpPr>
        <p:spPr bwMode="auto">
          <a:xfrm>
            <a:off x="8112125" y="5445126"/>
            <a:ext cx="23764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Slom tipa “mačje oči”</a:t>
            </a:r>
            <a:endParaRPr lang="en-US" altLang="en-US" sz="2000" i="1">
              <a:solidFill>
                <a:srgbClr val="FFFF00"/>
              </a:solidFill>
            </a:endParaRPr>
          </a:p>
        </p:txBody>
      </p:sp>
      <p:sp>
        <p:nvSpPr>
          <p:cNvPr id="83972" name="Rectangle 4">
            <a:extLst>
              <a:ext uri="{FF2B5EF4-FFF2-40B4-BE49-F238E27FC236}">
                <a16:creationId xmlns:a16="http://schemas.microsoft.com/office/drawing/2014/main" id="{1C7E791B-578A-0EA2-4DC8-02F04E53C41B}"/>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63D8CFB4-7735-1211-9DBF-1F53CA93ACB7}"/>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48131" name="Text Box 5">
            <a:extLst>
              <a:ext uri="{FF2B5EF4-FFF2-40B4-BE49-F238E27FC236}">
                <a16:creationId xmlns:a16="http://schemas.microsoft.com/office/drawing/2014/main" id="{155DA214-5F1E-6430-BE39-4D83E3CD6A6D}"/>
              </a:ext>
            </a:extLst>
          </p:cNvPr>
          <p:cNvSpPr txBox="1">
            <a:spLocks noChangeArrowheads="1"/>
          </p:cNvSpPr>
          <p:nvPr/>
        </p:nvSpPr>
        <p:spPr bwMode="auto">
          <a:xfrm>
            <a:off x="2279650" y="1484314"/>
            <a:ext cx="7704138"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Char char="•"/>
            </a:pPr>
            <a:r>
              <a:rPr lang="hr-HR" altLang="en-US" sz="2000">
                <a:solidFill>
                  <a:srgbClr val="000000"/>
                </a:solidFill>
              </a:rPr>
              <a:t> pojam staklo potječe od pojma </a:t>
            </a:r>
            <a:r>
              <a:rPr lang="hr-HR" altLang="en-US" sz="2000" i="1">
                <a:solidFill>
                  <a:srgbClr val="000000"/>
                </a:solidFill>
              </a:rPr>
              <a:t>glaza - </a:t>
            </a:r>
            <a:r>
              <a:rPr lang="hr-HR" altLang="en-US" sz="2000">
                <a:solidFill>
                  <a:srgbClr val="000000"/>
                </a:solidFill>
              </a:rPr>
              <a:t>riječi germanskog porijekla – znači sjajiti, blještati, sijati, svijetliti</a:t>
            </a:r>
          </a:p>
          <a:p>
            <a:pPr algn="just" fontAlgn="base">
              <a:spcBef>
                <a:spcPct val="50000"/>
              </a:spcBef>
              <a:spcAft>
                <a:spcPct val="0"/>
              </a:spcAft>
              <a:buFontTx/>
              <a:buChar char="•"/>
            </a:pPr>
            <a:r>
              <a:rPr lang="hr-HR" altLang="en-US" sz="2000">
                <a:solidFill>
                  <a:srgbClr val="000000"/>
                </a:solidFill>
              </a:rPr>
              <a:t> rimljani za staklo koriste riječ </a:t>
            </a:r>
            <a:r>
              <a:rPr lang="hr-HR" altLang="en-US" sz="2000" i="1">
                <a:solidFill>
                  <a:srgbClr val="000000"/>
                </a:solidFill>
              </a:rPr>
              <a:t>vitrum</a:t>
            </a:r>
            <a:r>
              <a:rPr lang="hr-HR" altLang="en-US" sz="2000">
                <a:solidFill>
                  <a:srgbClr val="000000"/>
                </a:solidFill>
              </a:rPr>
              <a:t>, stvarajući korijen za francuski </a:t>
            </a:r>
            <a:r>
              <a:rPr lang="hr-HR" altLang="en-US" sz="2000" i="1">
                <a:solidFill>
                  <a:srgbClr val="000000"/>
                </a:solidFill>
              </a:rPr>
              <a:t>vitre</a:t>
            </a:r>
            <a:r>
              <a:rPr lang="hr-HR" altLang="en-US" sz="2000">
                <a:solidFill>
                  <a:srgbClr val="000000"/>
                </a:solidFill>
              </a:rPr>
              <a:t> (za prozor) i </a:t>
            </a:r>
            <a:r>
              <a:rPr lang="hr-HR" altLang="en-US" sz="2000" i="1">
                <a:solidFill>
                  <a:srgbClr val="000000"/>
                </a:solidFill>
              </a:rPr>
              <a:t>verre</a:t>
            </a:r>
            <a:r>
              <a:rPr lang="hr-HR" altLang="en-US" sz="2000">
                <a:solidFill>
                  <a:srgbClr val="000000"/>
                </a:solidFill>
              </a:rPr>
              <a:t> (staklo)</a:t>
            </a:r>
          </a:p>
          <a:p>
            <a:pPr algn="just" fontAlgn="base">
              <a:spcBef>
                <a:spcPct val="50000"/>
              </a:spcBef>
              <a:spcAft>
                <a:spcPct val="0"/>
              </a:spcAft>
              <a:buFontTx/>
              <a:buChar char="•"/>
            </a:pPr>
            <a:r>
              <a:rPr lang="hr-HR" altLang="en-US" sz="2000">
                <a:solidFill>
                  <a:srgbClr val="000000"/>
                </a:solidFill>
              </a:rPr>
              <a:t> proizvodnja stakla započinje već oko 4000 godina pr. K. u Mezopotamiji i Egiptu – u početku se rade samo nakit i ukrasi</a:t>
            </a:r>
          </a:p>
          <a:p>
            <a:pPr algn="just" fontAlgn="base">
              <a:spcBef>
                <a:spcPct val="50000"/>
              </a:spcBef>
              <a:spcAft>
                <a:spcPct val="0"/>
              </a:spcAft>
              <a:buFontTx/>
              <a:buChar char="•"/>
            </a:pPr>
            <a:r>
              <a:rPr lang="hr-HR" altLang="en-US" sz="2000">
                <a:solidFill>
                  <a:srgbClr val="000000"/>
                </a:solidFill>
              </a:rPr>
              <a:t> prvi  zapisani “</a:t>
            </a:r>
            <a:r>
              <a:rPr lang="hr-HR" altLang="en-US" sz="2000" i="1">
                <a:solidFill>
                  <a:srgbClr val="000000"/>
                </a:solidFill>
              </a:rPr>
              <a:t>recept</a:t>
            </a:r>
            <a:r>
              <a:rPr lang="hr-HR" altLang="en-US" sz="2000">
                <a:solidFill>
                  <a:srgbClr val="000000"/>
                </a:solidFill>
              </a:rPr>
              <a:t>” za izradu stakla potječe od </a:t>
            </a:r>
            <a:r>
              <a:rPr lang="hr-HR" altLang="en-US" sz="2000" i="1">
                <a:solidFill>
                  <a:srgbClr val="000000"/>
                </a:solidFill>
              </a:rPr>
              <a:t>Asurbanipala</a:t>
            </a:r>
            <a:r>
              <a:rPr lang="hr-HR" altLang="en-US" sz="2000">
                <a:solidFill>
                  <a:srgbClr val="000000"/>
                </a:solidFill>
              </a:rPr>
              <a:t> ( 668-662 pr. K.)</a:t>
            </a:r>
          </a:p>
          <a:p>
            <a:pPr algn="just" fontAlgn="base">
              <a:spcBef>
                <a:spcPct val="50000"/>
              </a:spcBef>
              <a:spcAft>
                <a:spcPct val="0"/>
              </a:spcAft>
              <a:buFontTx/>
              <a:buChar char="•"/>
            </a:pPr>
            <a:r>
              <a:rPr lang="hr-HR" altLang="en-US" sz="2000">
                <a:solidFill>
                  <a:srgbClr val="000000"/>
                </a:solidFill>
              </a:rPr>
              <a:t> u Rimsko doba postoje podaci da je staklo prvi put korišteno kao ukras u građevinama (vile u Pompejima i javne kupke)</a:t>
            </a:r>
          </a:p>
          <a:p>
            <a:pPr algn="just" fontAlgn="base">
              <a:spcBef>
                <a:spcPct val="50000"/>
              </a:spcBef>
              <a:spcAft>
                <a:spcPct val="0"/>
              </a:spcAft>
              <a:buFontTx/>
              <a:buChar char="•"/>
            </a:pPr>
            <a:r>
              <a:rPr lang="hr-HR" altLang="en-US" sz="2000">
                <a:solidFill>
                  <a:srgbClr val="000000"/>
                </a:solidFill>
              </a:rPr>
              <a:t> u srednjem vijeku se razvijaju metode proizvodnje stakla koje će se zadržati do početka 20. st. (metoda cilindra i krune) </a:t>
            </a:r>
            <a:endParaRPr lang="en-US" altLang="en-US" sz="2000">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can0002">
            <a:extLst>
              <a:ext uri="{FF2B5EF4-FFF2-40B4-BE49-F238E27FC236}">
                <a16:creationId xmlns:a16="http://schemas.microsoft.com/office/drawing/2014/main" id="{539C497E-5FB9-5AE7-5793-AF3553787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620713"/>
            <a:ext cx="36957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a:extLst>
              <a:ext uri="{FF2B5EF4-FFF2-40B4-BE49-F238E27FC236}">
                <a16:creationId xmlns:a16="http://schemas.microsoft.com/office/drawing/2014/main" id="{FAB00709-2EB5-C011-34FD-751516671A00}"/>
              </a:ext>
            </a:extLst>
          </p:cNvPr>
          <p:cNvSpPr>
            <a:spLocks noChangeArrowheads="1"/>
          </p:cNvSpPr>
          <p:nvPr/>
        </p:nvSpPr>
        <p:spPr bwMode="auto">
          <a:xfrm>
            <a:off x="5664201" y="5445126"/>
            <a:ext cx="4608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Vanjska fasada Waterloo Station International Terminal, London</a:t>
            </a:r>
            <a:endParaRPr lang="en-US" altLang="en-US" sz="2000" i="1">
              <a:solidFill>
                <a:srgbClr val="FFFF00"/>
              </a:solidFill>
            </a:endParaRPr>
          </a:p>
        </p:txBody>
      </p:sp>
      <p:sp>
        <p:nvSpPr>
          <p:cNvPr id="84996" name="Rectangle 4">
            <a:extLst>
              <a:ext uri="{FF2B5EF4-FFF2-40B4-BE49-F238E27FC236}">
                <a16:creationId xmlns:a16="http://schemas.microsoft.com/office/drawing/2014/main" id="{A0C122F2-8080-1128-B411-A47E80892534}"/>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can0003">
            <a:extLst>
              <a:ext uri="{FF2B5EF4-FFF2-40B4-BE49-F238E27FC236}">
                <a16:creationId xmlns:a16="http://schemas.microsoft.com/office/drawing/2014/main" id="{2FF38E72-565D-974C-1B63-EBFD2BBC0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476251"/>
            <a:ext cx="7991475"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a:extLst>
              <a:ext uri="{FF2B5EF4-FFF2-40B4-BE49-F238E27FC236}">
                <a16:creationId xmlns:a16="http://schemas.microsoft.com/office/drawing/2014/main" id="{176B64E7-EB11-2281-BC84-F859D2732436}"/>
              </a:ext>
            </a:extLst>
          </p:cNvPr>
          <p:cNvSpPr>
            <a:spLocks noChangeArrowheads="1"/>
          </p:cNvSpPr>
          <p:nvPr/>
        </p:nvSpPr>
        <p:spPr bwMode="auto">
          <a:xfrm>
            <a:off x="1919288" y="5876926"/>
            <a:ext cx="8566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a:solidFill>
                  <a:srgbClr val="000000"/>
                </a:solidFill>
              </a:rPr>
              <a:t>Posebna mreža koja štiti pješake,  Waterloo Station International Terminal, London</a:t>
            </a:r>
            <a:endParaRPr lang="en-US" altLang="en-US">
              <a:solidFill>
                <a:srgbClr val="000000"/>
              </a:solidFill>
            </a:endParaRPr>
          </a:p>
        </p:txBody>
      </p:sp>
      <p:sp>
        <p:nvSpPr>
          <p:cNvPr id="86020" name="Rectangle 4">
            <a:extLst>
              <a:ext uri="{FF2B5EF4-FFF2-40B4-BE49-F238E27FC236}">
                <a16:creationId xmlns:a16="http://schemas.microsoft.com/office/drawing/2014/main" id="{73C64BD0-58B0-6E44-8FB6-7207EDF831AE}"/>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B8551364-C45C-988F-C090-73A1D1E281FF}"/>
              </a:ext>
            </a:extLst>
          </p:cNvPr>
          <p:cNvSpPr>
            <a:spLocks noChangeArrowheads="1"/>
          </p:cNvSpPr>
          <p:nvPr/>
        </p:nvSpPr>
        <p:spPr bwMode="auto">
          <a:xfrm>
            <a:off x="2135188" y="981075"/>
            <a:ext cx="76327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Char char="•"/>
            </a:pPr>
            <a:r>
              <a:rPr lang="hr-HR" altLang="en-US" sz="2400">
                <a:solidFill>
                  <a:srgbClr val="000000"/>
                </a:solidFill>
              </a:rPr>
              <a:t> Prethodni primjer pokazuje da je jedna od najvažnijih stvari u projektiranju staklenih konstrukcija poznavanje </a:t>
            </a:r>
            <a:r>
              <a:rPr lang="hr-HR" altLang="en-US" sz="2400" b="1" i="1">
                <a:solidFill>
                  <a:srgbClr val="000000"/>
                </a:solidFill>
              </a:rPr>
              <a:t>načina proizvodnje stakla</a:t>
            </a:r>
            <a:r>
              <a:rPr lang="hr-HR" altLang="en-US" sz="2400">
                <a:solidFill>
                  <a:srgbClr val="000000"/>
                </a:solidFill>
              </a:rPr>
              <a:t>!!!</a:t>
            </a:r>
          </a:p>
          <a:p>
            <a:pPr algn="just" fontAlgn="base">
              <a:spcBef>
                <a:spcPct val="0"/>
              </a:spcBef>
              <a:spcAft>
                <a:spcPct val="0"/>
              </a:spcAft>
              <a:buFontTx/>
              <a:buChar char="•"/>
            </a:pPr>
            <a:endParaRPr lang="hr-HR" altLang="en-US" sz="2400">
              <a:solidFill>
                <a:srgbClr val="000000"/>
              </a:solidFill>
            </a:endParaRPr>
          </a:p>
          <a:p>
            <a:pPr algn="just" fontAlgn="base">
              <a:spcBef>
                <a:spcPct val="0"/>
              </a:spcBef>
              <a:spcAft>
                <a:spcPct val="0"/>
              </a:spcAft>
              <a:buFontTx/>
              <a:buChar char="•"/>
            </a:pPr>
            <a:r>
              <a:rPr lang="hr-HR" altLang="en-US" sz="2400">
                <a:solidFill>
                  <a:srgbClr val="000000"/>
                </a:solidFill>
              </a:rPr>
              <a:t> Uklanjanje nikal-sulfida</a:t>
            </a:r>
          </a:p>
          <a:p>
            <a:pPr algn="just" fontAlgn="base">
              <a:spcBef>
                <a:spcPct val="0"/>
              </a:spcBef>
              <a:spcAft>
                <a:spcPct val="0"/>
              </a:spcAft>
            </a:pPr>
            <a:r>
              <a:rPr lang="hr-HR" altLang="en-US" sz="2000">
                <a:solidFill>
                  <a:srgbClr val="000000"/>
                </a:solidFill>
              </a:rPr>
              <a:t>1. </a:t>
            </a:r>
            <a:r>
              <a:rPr lang="hr-HR" altLang="en-US" sz="2000" b="1">
                <a:solidFill>
                  <a:srgbClr val="000000"/>
                </a:solidFill>
              </a:rPr>
              <a:t>Veća pažnja prilikom proizvodnje stakla</a:t>
            </a:r>
            <a:r>
              <a:rPr lang="hr-HR" altLang="en-US" sz="2000">
                <a:solidFill>
                  <a:srgbClr val="000000"/>
                </a:solidFill>
              </a:rPr>
              <a:t> – sirovine se ispituju, smanjuju se kontakti s elementima koji imaju nikal-sulfida (nehrđajući čelik)</a:t>
            </a:r>
          </a:p>
          <a:p>
            <a:pPr algn="just" fontAlgn="base">
              <a:spcBef>
                <a:spcPct val="0"/>
              </a:spcBef>
              <a:spcAft>
                <a:spcPct val="0"/>
              </a:spcAft>
              <a:buFontTx/>
              <a:buAutoNum type="arabicPeriod" startAt="2"/>
            </a:pPr>
            <a:r>
              <a:rPr lang="hr-HR" altLang="en-US" sz="2000" b="1" i="1">
                <a:solidFill>
                  <a:srgbClr val="000000"/>
                </a:solidFill>
              </a:rPr>
              <a:t>Heat soaking</a:t>
            </a:r>
            <a:r>
              <a:rPr lang="hr-HR" altLang="en-US" sz="2000" b="1">
                <a:solidFill>
                  <a:srgbClr val="000000"/>
                </a:solidFill>
              </a:rPr>
              <a:t> (variranje temperature)</a:t>
            </a:r>
            <a:r>
              <a:rPr lang="hr-HR" altLang="en-US" sz="2000">
                <a:solidFill>
                  <a:srgbClr val="000000"/>
                </a:solidFill>
              </a:rPr>
              <a:t> – staklo se izlaže velikim promjenama temperature. Testovi su definirani nacionalnim normama – npr. DIN – staklo se izlaže temperaturi od 300</a:t>
            </a:r>
            <a:r>
              <a:rPr lang="hr-HR" altLang="en-US" sz="2000" baseline="30000">
                <a:solidFill>
                  <a:srgbClr val="000000"/>
                </a:solidFill>
              </a:rPr>
              <a:t>o</a:t>
            </a:r>
            <a:r>
              <a:rPr lang="hr-HR" altLang="en-US" sz="2000">
                <a:solidFill>
                  <a:srgbClr val="000000"/>
                </a:solidFill>
              </a:rPr>
              <a:t>C u trajanju od 8h.</a:t>
            </a:r>
            <a:r>
              <a:rPr lang="hr-HR" altLang="en-US" sz="2400">
                <a:solidFill>
                  <a:srgbClr val="000000"/>
                </a:solidFill>
              </a:rPr>
              <a:t> </a:t>
            </a:r>
          </a:p>
          <a:p>
            <a:pPr algn="just" fontAlgn="base">
              <a:spcBef>
                <a:spcPct val="0"/>
              </a:spcBef>
              <a:spcAft>
                <a:spcPct val="0"/>
              </a:spcAft>
              <a:buFontTx/>
              <a:buAutoNum type="arabicPeriod" startAt="2"/>
            </a:pPr>
            <a:endParaRPr lang="hr-HR" altLang="en-US" sz="200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scan0004">
            <a:extLst>
              <a:ext uri="{FF2B5EF4-FFF2-40B4-BE49-F238E27FC236}">
                <a16:creationId xmlns:a16="http://schemas.microsoft.com/office/drawing/2014/main" id="{C9051460-4D9A-BC04-8D96-464DD2AB6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620713"/>
            <a:ext cx="42068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a:extLst>
              <a:ext uri="{FF2B5EF4-FFF2-40B4-BE49-F238E27FC236}">
                <a16:creationId xmlns:a16="http://schemas.microsoft.com/office/drawing/2014/main" id="{336113A6-EB89-1039-2450-B657D3E08C44}"/>
              </a:ext>
            </a:extLst>
          </p:cNvPr>
          <p:cNvSpPr>
            <a:spLocks noChangeArrowheads="1"/>
          </p:cNvSpPr>
          <p:nvPr/>
        </p:nvSpPr>
        <p:spPr bwMode="auto">
          <a:xfrm>
            <a:off x="6240464" y="5589589"/>
            <a:ext cx="41036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Komora za inspekciju stakla prije ugradnje (heat soak)</a:t>
            </a:r>
            <a:endParaRPr lang="en-US" altLang="en-US" sz="2000">
              <a:solidFill>
                <a:srgbClr val="FFFF00"/>
              </a:solidFill>
            </a:endParaRPr>
          </a:p>
        </p:txBody>
      </p:sp>
      <p:sp>
        <p:nvSpPr>
          <p:cNvPr id="88068" name="Rectangle 4">
            <a:extLst>
              <a:ext uri="{FF2B5EF4-FFF2-40B4-BE49-F238E27FC236}">
                <a16:creationId xmlns:a16="http://schemas.microsoft.com/office/drawing/2014/main" id="{2A9E7DC1-3F99-0CAB-AFB4-6807FED4B553}"/>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00ED6B0-E74F-4381-1464-59A913C326A6}"/>
              </a:ext>
            </a:extLst>
          </p:cNvPr>
          <p:cNvSpPr>
            <a:spLocks noChangeArrowheads="1"/>
          </p:cNvSpPr>
          <p:nvPr/>
        </p:nvSpPr>
        <p:spPr bwMode="auto">
          <a:xfrm>
            <a:off x="2135188" y="981076"/>
            <a:ext cx="7632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30000"/>
              </a:lnSpc>
              <a:spcBef>
                <a:spcPct val="0"/>
              </a:spcBef>
              <a:spcAft>
                <a:spcPct val="0"/>
              </a:spcAft>
            </a:pPr>
            <a:r>
              <a:rPr lang="hr-HR" altLang="en-US" sz="2000">
                <a:solidFill>
                  <a:srgbClr val="000000"/>
                </a:solidFill>
              </a:rPr>
              <a:t>3. </a:t>
            </a:r>
            <a:r>
              <a:rPr lang="hr-HR" altLang="en-US" sz="2000" b="1">
                <a:solidFill>
                  <a:srgbClr val="000000"/>
                </a:solidFill>
              </a:rPr>
              <a:t>Detekcija nakon ugradnje</a:t>
            </a:r>
            <a:r>
              <a:rPr lang="hr-HR" altLang="en-US" sz="2000">
                <a:solidFill>
                  <a:srgbClr val="000000"/>
                </a:solidFill>
              </a:rPr>
              <a:t> – metoda koju od 1991. razvija University of Queensland, Australia</a:t>
            </a:r>
          </a:p>
          <a:p>
            <a:pPr algn="just" fontAlgn="base">
              <a:lnSpc>
                <a:spcPct val="130000"/>
              </a:lnSpc>
              <a:spcBef>
                <a:spcPct val="0"/>
              </a:spcBef>
              <a:spcAft>
                <a:spcPct val="0"/>
              </a:spcAft>
              <a:buFontTx/>
              <a:buChar char="•"/>
            </a:pPr>
            <a:r>
              <a:rPr lang="hr-HR" altLang="en-US" sz="2000">
                <a:solidFill>
                  <a:srgbClr val="000000"/>
                </a:solidFill>
              </a:rPr>
              <a:t>Metoda se bazira na fotografskom detektiranju kamenčića nikal-sulfida unutar stakla</a:t>
            </a:r>
          </a:p>
          <a:p>
            <a:pPr algn="just" fontAlgn="base">
              <a:lnSpc>
                <a:spcPct val="130000"/>
              </a:lnSpc>
              <a:spcBef>
                <a:spcPct val="0"/>
              </a:spcBef>
              <a:spcAft>
                <a:spcPct val="0"/>
              </a:spcAft>
              <a:buFontTx/>
              <a:buChar char="•"/>
            </a:pPr>
            <a:r>
              <a:rPr lang="hr-HR" altLang="en-US" sz="2000">
                <a:solidFill>
                  <a:srgbClr val="000000"/>
                </a:solidFill>
              </a:rPr>
              <a:t>Vrlo pouzdana metoda (95% uspješna)</a:t>
            </a:r>
          </a:p>
          <a:p>
            <a:pPr algn="just" fontAlgn="base">
              <a:lnSpc>
                <a:spcPct val="130000"/>
              </a:lnSpc>
              <a:spcBef>
                <a:spcPct val="0"/>
              </a:spcBef>
              <a:spcAft>
                <a:spcPct val="0"/>
              </a:spcAft>
              <a:buFontTx/>
              <a:buChar char="•"/>
            </a:pPr>
            <a:r>
              <a:rPr lang="hr-HR" altLang="en-US" sz="2000">
                <a:solidFill>
                  <a:srgbClr val="000000"/>
                </a:solidFill>
              </a:rPr>
              <a:t>Korištena prilikom inspekcije nebodera od 36 katova u Brisbanu, 1997. – nađeno i uklonjeno više od 100 staklenih panela</a:t>
            </a:r>
          </a:p>
          <a:p>
            <a:pPr algn="just" fontAlgn="base">
              <a:spcBef>
                <a:spcPct val="0"/>
              </a:spcBef>
              <a:spcAft>
                <a:spcPct val="0"/>
              </a:spcAft>
            </a:pPr>
            <a:endParaRPr lang="hr-HR" altLang="en-US" sz="2000">
              <a:solidFill>
                <a:srgbClr val="000000"/>
              </a:solidFill>
            </a:endParaRPr>
          </a:p>
        </p:txBody>
      </p:sp>
      <p:sp>
        <p:nvSpPr>
          <p:cNvPr id="89091" name="Rectangle 3">
            <a:extLst>
              <a:ext uri="{FF2B5EF4-FFF2-40B4-BE49-F238E27FC236}">
                <a16:creationId xmlns:a16="http://schemas.microsoft.com/office/drawing/2014/main" id="{BEC47ABE-F220-D6DC-0DBE-5EC6AA0638EE}"/>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id="{08C4605C-FF4A-5D93-E3BD-AAEB161D85AE}"/>
              </a:ext>
            </a:extLst>
          </p:cNvPr>
          <p:cNvSpPr>
            <a:spLocks noChangeArrowheads="1"/>
          </p:cNvSpPr>
          <p:nvPr/>
        </p:nvSpPr>
        <p:spPr bwMode="auto">
          <a:xfrm>
            <a:off x="2063751" y="620714"/>
            <a:ext cx="5117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AutoNum type="arabicPeriod" startAt="2"/>
            </a:pPr>
            <a:r>
              <a:rPr lang="hr-HR" altLang="en-US" sz="2400" b="1">
                <a:solidFill>
                  <a:srgbClr val="000000"/>
                </a:solidFill>
              </a:rPr>
              <a:t>TOPLINSKI OJAČANO STAKLO</a:t>
            </a:r>
          </a:p>
        </p:txBody>
      </p:sp>
      <p:sp>
        <p:nvSpPr>
          <p:cNvPr id="90115" name="Rectangle 5">
            <a:extLst>
              <a:ext uri="{FF2B5EF4-FFF2-40B4-BE49-F238E27FC236}">
                <a16:creationId xmlns:a16="http://schemas.microsoft.com/office/drawing/2014/main" id="{7ED98518-CA1E-DB87-708F-4F774EAFC119}"/>
              </a:ext>
            </a:extLst>
          </p:cNvPr>
          <p:cNvSpPr>
            <a:spLocks noChangeArrowheads="1"/>
          </p:cNvSpPr>
          <p:nvPr/>
        </p:nvSpPr>
        <p:spPr bwMode="auto">
          <a:xfrm>
            <a:off x="1919289" y="1125539"/>
            <a:ext cx="77041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25000"/>
              </a:lnSpc>
              <a:spcBef>
                <a:spcPct val="0"/>
              </a:spcBef>
              <a:spcAft>
                <a:spcPct val="0"/>
              </a:spcAft>
              <a:buFontTx/>
              <a:buChar char="•"/>
            </a:pPr>
            <a:r>
              <a:rPr lang="hr-HR" altLang="en-US">
                <a:solidFill>
                  <a:srgbClr val="000000"/>
                </a:solidFill>
              </a:rPr>
              <a:t> </a:t>
            </a:r>
            <a:r>
              <a:rPr lang="hr-HR" altLang="en-US" sz="2000">
                <a:solidFill>
                  <a:srgbClr val="000000"/>
                </a:solidFill>
              </a:rPr>
              <a:t>proces vrlo sličan proizvodnji kaljenog stakla, samo je hlađenje duže</a:t>
            </a:r>
          </a:p>
          <a:p>
            <a:pPr algn="just" fontAlgn="base">
              <a:lnSpc>
                <a:spcPct val="125000"/>
              </a:lnSpc>
              <a:spcBef>
                <a:spcPct val="0"/>
              </a:spcBef>
              <a:spcAft>
                <a:spcPct val="0"/>
              </a:spcAft>
              <a:buFontTx/>
              <a:buChar char="•"/>
            </a:pPr>
            <a:r>
              <a:rPr lang="hr-HR" altLang="en-US" sz="2000">
                <a:solidFill>
                  <a:srgbClr val="000000"/>
                </a:solidFill>
              </a:rPr>
              <a:t> ovakvo staklo ima manju nosivost</a:t>
            </a:r>
          </a:p>
          <a:p>
            <a:pPr algn="just" fontAlgn="base">
              <a:lnSpc>
                <a:spcPct val="125000"/>
              </a:lnSpc>
              <a:spcBef>
                <a:spcPct val="0"/>
              </a:spcBef>
              <a:spcAft>
                <a:spcPct val="0"/>
              </a:spcAft>
              <a:buFontTx/>
              <a:buChar char="•"/>
            </a:pPr>
            <a:r>
              <a:rPr lang="hr-HR" altLang="en-US" sz="2000">
                <a:solidFill>
                  <a:srgbClr val="000000"/>
                </a:solidFill>
              </a:rPr>
              <a:t> debljine do 12 mm</a:t>
            </a:r>
          </a:p>
        </p:txBody>
      </p:sp>
      <p:pic>
        <p:nvPicPr>
          <p:cNvPr id="90116" name="Picture 6" descr="str77d">
            <a:extLst>
              <a:ext uri="{FF2B5EF4-FFF2-40B4-BE49-F238E27FC236}">
                <a16:creationId xmlns:a16="http://schemas.microsoft.com/office/drawing/2014/main" id="{40DCB08F-2655-859E-B06A-7D00880C8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708275"/>
            <a:ext cx="561657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Rectangle 7">
            <a:extLst>
              <a:ext uri="{FF2B5EF4-FFF2-40B4-BE49-F238E27FC236}">
                <a16:creationId xmlns:a16="http://schemas.microsoft.com/office/drawing/2014/main" id="{429D323D-32F4-B6DC-F4E9-E5919563FDFE}"/>
              </a:ext>
            </a:extLst>
          </p:cNvPr>
          <p:cNvSpPr>
            <a:spLocks noChangeArrowheads="1"/>
          </p:cNvSpPr>
          <p:nvPr/>
        </p:nvSpPr>
        <p:spPr bwMode="auto">
          <a:xfrm>
            <a:off x="2640014" y="6021389"/>
            <a:ext cx="350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Lom toplinski ojačanog stakla</a:t>
            </a:r>
            <a:endParaRPr lang="en-US" altLang="en-US" sz="2000" i="1">
              <a:solidFill>
                <a:srgbClr val="FF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a:extLst>
              <a:ext uri="{FF2B5EF4-FFF2-40B4-BE49-F238E27FC236}">
                <a16:creationId xmlns:a16="http://schemas.microsoft.com/office/drawing/2014/main" id="{7D25EA1D-9CC9-C9F1-293D-B8ACD4FF1C14}"/>
              </a:ext>
            </a:extLst>
          </p:cNvPr>
          <p:cNvSpPr>
            <a:spLocks noChangeArrowheads="1"/>
          </p:cNvSpPr>
          <p:nvPr/>
        </p:nvSpPr>
        <p:spPr bwMode="auto">
          <a:xfrm>
            <a:off x="2063750" y="620714"/>
            <a:ext cx="3909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AutoNum type="arabicPeriod" startAt="3"/>
            </a:pPr>
            <a:r>
              <a:rPr lang="hr-HR" altLang="en-US" sz="2400" b="1">
                <a:solidFill>
                  <a:srgbClr val="000000"/>
                </a:solidFill>
              </a:rPr>
              <a:t> LAMINIRANO STAKLO</a:t>
            </a:r>
          </a:p>
        </p:txBody>
      </p:sp>
      <p:sp>
        <p:nvSpPr>
          <p:cNvPr id="91139" name="Rectangle 5">
            <a:extLst>
              <a:ext uri="{FF2B5EF4-FFF2-40B4-BE49-F238E27FC236}">
                <a16:creationId xmlns:a16="http://schemas.microsoft.com/office/drawing/2014/main" id="{9AE0803F-5732-1231-23C8-C49F3371B304}"/>
              </a:ext>
            </a:extLst>
          </p:cNvPr>
          <p:cNvSpPr>
            <a:spLocks noChangeArrowheads="1"/>
          </p:cNvSpPr>
          <p:nvPr/>
        </p:nvSpPr>
        <p:spPr bwMode="auto">
          <a:xfrm>
            <a:off x="1919289" y="1268414"/>
            <a:ext cx="7704137"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25000"/>
              </a:lnSpc>
              <a:spcBef>
                <a:spcPct val="0"/>
              </a:spcBef>
              <a:spcAft>
                <a:spcPct val="0"/>
              </a:spcAft>
              <a:buFontTx/>
              <a:buChar char="•"/>
            </a:pPr>
            <a:r>
              <a:rPr lang="hr-HR" altLang="en-US" sz="2000">
                <a:solidFill>
                  <a:srgbClr val="000000"/>
                </a:solidFill>
              </a:rPr>
              <a:t> 2 ili više elementa od float stakla, kaljenog stakla ili toplinski ojačanog stakla su povezana zajedno sa slojem polivinil-butirala (PVB) i PEA (polietilen acetat)</a:t>
            </a:r>
          </a:p>
          <a:p>
            <a:pPr algn="just" fontAlgn="base">
              <a:lnSpc>
                <a:spcPct val="125000"/>
              </a:lnSpc>
              <a:spcBef>
                <a:spcPct val="0"/>
              </a:spcBef>
              <a:spcAft>
                <a:spcPct val="0"/>
              </a:spcAft>
              <a:buFontTx/>
              <a:buChar char="•"/>
            </a:pPr>
            <a:r>
              <a:rPr lang="hr-HR" altLang="en-US" sz="2000">
                <a:solidFill>
                  <a:srgbClr val="000000"/>
                </a:solidFill>
              </a:rPr>
              <a:t> debljina PVB sloja je oko 0.38 mm</a:t>
            </a:r>
          </a:p>
          <a:p>
            <a:pPr algn="just" fontAlgn="base">
              <a:lnSpc>
                <a:spcPct val="125000"/>
              </a:lnSpc>
              <a:spcBef>
                <a:spcPct val="0"/>
              </a:spcBef>
              <a:spcAft>
                <a:spcPct val="0"/>
              </a:spcAft>
              <a:buFontTx/>
              <a:buChar char="•"/>
            </a:pPr>
            <a:r>
              <a:rPr lang="hr-HR" altLang="en-US" sz="2000">
                <a:solidFill>
                  <a:srgbClr val="000000"/>
                </a:solidFill>
              </a:rPr>
              <a:t> složeni elementi se obrađuju u posebnim autoklavama na 140</a:t>
            </a:r>
            <a:r>
              <a:rPr lang="hr-HR" altLang="en-US" sz="2000" baseline="30000">
                <a:solidFill>
                  <a:srgbClr val="000000"/>
                </a:solidFill>
              </a:rPr>
              <a:t>o</a:t>
            </a:r>
            <a:r>
              <a:rPr lang="hr-HR" altLang="en-US" sz="2000">
                <a:solidFill>
                  <a:srgbClr val="000000"/>
                </a:solidFill>
              </a:rPr>
              <a:t>C i pritiskom od 12 bara</a:t>
            </a:r>
          </a:p>
          <a:p>
            <a:pPr algn="just" fontAlgn="base">
              <a:lnSpc>
                <a:spcPct val="125000"/>
              </a:lnSpc>
              <a:spcBef>
                <a:spcPct val="0"/>
              </a:spcBef>
              <a:spcAft>
                <a:spcPct val="0"/>
              </a:spcAft>
              <a:buFontTx/>
              <a:buChar char="•"/>
            </a:pPr>
            <a:r>
              <a:rPr lang="hr-HR" altLang="en-US" sz="2000">
                <a:solidFill>
                  <a:srgbClr val="000000"/>
                </a:solidFill>
              </a:rPr>
              <a:t> ako dođe do loma, komadići stakla ostaju vezani uz PVB sloj</a:t>
            </a:r>
          </a:p>
          <a:p>
            <a:pPr algn="just" fontAlgn="base">
              <a:lnSpc>
                <a:spcPct val="125000"/>
              </a:lnSpc>
              <a:spcBef>
                <a:spcPct val="0"/>
              </a:spcBef>
              <a:spcAft>
                <a:spcPct val="0"/>
              </a:spcAft>
              <a:buFontTx/>
              <a:buChar char="•"/>
            </a:pPr>
            <a:r>
              <a:rPr lang="hr-HR" altLang="en-US" sz="2000">
                <a:solidFill>
                  <a:srgbClr val="000000"/>
                </a:solidFill>
              </a:rPr>
              <a:t> ovo staklo se često zove security jer se kombinacijom slojeva može postići neprobojnost za metke</a:t>
            </a:r>
          </a:p>
        </p:txBody>
      </p:sp>
      <p:sp>
        <p:nvSpPr>
          <p:cNvPr id="91140" name="Rectangle 6">
            <a:extLst>
              <a:ext uri="{FF2B5EF4-FFF2-40B4-BE49-F238E27FC236}">
                <a16:creationId xmlns:a16="http://schemas.microsoft.com/office/drawing/2014/main" id="{DDEB8313-D1E7-A512-7E5B-62711B1B7F83}"/>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scan0005">
            <a:extLst>
              <a:ext uri="{FF2B5EF4-FFF2-40B4-BE49-F238E27FC236}">
                <a16:creationId xmlns:a16="http://schemas.microsoft.com/office/drawing/2014/main" id="{2F236768-F8F1-4AEB-5C13-BBE948C7A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620714"/>
            <a:ext cx="7991475"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5">
            <a:extLst>
              <a:ext uri="{FF2B5EF4-FFF2-40B4-BE49-F238E27FC236}">
                <a16:creationId xmlns:a16="http://schemas.microsoft.com/office/drawing/2014/main" id="{55003452-936A-6DBA-4062-A0FC07A08B79}"/>
              </a:ext>
            </a:extLst>
          </p:cNvPr>
          <p:cNvSpPr>
            <a:spLocks noChangeArrowheads="1"/>
          </p:cNvSpPr>
          <p:nvPr/>
        </p:nvSpPr>
        <p:spPr bwMode="auto">
          <a:xfrm>
            <a:off x="3359151" y="5949951"/>
            <a:ext cx="6170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Lom laminiranog stakla (Nacionalna biblioteka, Pariz)</a:t>
            </a:r>
            <a:endParaRPr lang="en-US" altLang="en-US" sz="2000" i="1">
              <a:solidFill>
                <a:srgbClr val="FFFF00"/>
              </a:solidFill>
            </a:endParaRPr>
          </a:p>
        </p:txBody>
      </p:sp>
      <p:sp>
        <p:nvSpPr>
          <p:cNvPr id="92164" name="Rectangle 6">
            <a:extLst>
              <a:ext uri="{FF2B5EF4-FFF2-40B4-BE49-F238E27FC236}">
                <a16:creationId xmlns:a16="http://schemas.microsoft.com/office/drawing/2014/main" id="{DDCB6F48-5DD0-F600-C82A-B6C7FC0622A3}"/>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06975A1D-BF5A-E011-9212-994051EEBD13}"/>
              </a:ext>
            </a:extLst>
          </p:cNvPr>
          <p:cNvSpPr>
            <a:spLocks noGrp="1" noChangeArrowheads="1"/>
          </p:cNvSpPr>
          <p:nvPr>
            <p:ph type="body" idx="1"/>
          </p:nvPr>
        </p:nvSpPr>
        <p:spPr bwMode="auto">
          <a:xfrm>
            <a:off x="1919289" y="549275"/>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2400" b="1"/>
          </a:p>
          <a:p>
            <a:pPr marL="609600" indent="-609600" eaLnBrk="1" hangingPunct="1">
              <a:buFontTx/>
              <a:buAutoNum type="arabicPeriod"/>
            </a:pPr>
            <a:r>
              <a:rPr lang="hr-HR" altLang="en-US" sz="2400"/>
              <a:t>ANNEALED GLASS – </a:t>
            </a:r>
            <a:r>
              <a:rPr lang="hr-HR" altLang="en-US" sz="2000"/>
              <a:t>paneli bez toplinske obrade, slabo podnosi temperaturne promjene. Koristi se kod velikih panela.</a:t>
            </a:r>
          </a:p>
          <a:p>
            <a:pPr marL="609600" indent="-609600" eaLnBrk="1" hangingPunct="1">
              <a:buFontTx/>
              <a:buAutoNum type="arabicPeriod"/>
            </a:pPr>
            <a:r>
              <a:rPr lang="hr-HR" altLang="en-US" sz="2400"/>
              <a:t>OBOJANO STAKLO (TINTED) – </a:t>
            </a:r>
            <a:r>
              <a:rPr lang="hr-HR" altLang="en-US" sz="2000"/>
              <a:t>normalnom staklu se dodaju elementi koji daju određenu boju. Obično se koristi toplinski ojačano staklo</a:t>
            </a:r>
          </a:p>
          <a:p>
            <a:pPr marL="609600" indent="-609600" eaLnBrk="1" hangingPunct="1">
              <a:buFontTx/>
              <a:buAutoNum type="arabicPeriod"/>
            </a:pPr>
            <a:r>
              <a:rPr lang="hr-HR" altLang="en-US" sz="2400"/>
              <a:t>OBLOŽENO STAKLO (COATED) – </a:t>
            </a:r>
            <a:r>
              <a:rPr lang="hr-HR" altLang="en-US" sz="2000"/>
              <a:t>posebni slojevi se dodaju na staklo radi estetske i konstrukcijske funkcije (smanjenje temperature stakla)</a:t>
            </a:r>
          </a:p>
          <a:p>
            <a:pPr marL="609600" indent="-609600" eaLnBrk="1" hangingPunct="1">
              <a:buFontTx/>
              <a:buAutoNum type="arabicPeriod"/>
            </a:pPr>
            <a:r>
              <a:rPr lang="hr-HR" altLang="en-US" sz="2400"/>
              <a:t>ŽIČANO STAKLO (WIRED) – </a:t>
            </a:r>
            <a:r>
              <a:rPr lang="hr-HR" altLang="en-US" sz="2000"/>
              <a:t>prilikom procesa proizvodnje se u staklo ugrađuje žičana mreža. Loše se ponaša prilikom temperaturnih naprezanja.</a:t>
            </a:r>
          </a:p>
          <a:p>
            <a:pPr marL="609600" indent="-609600" eaLnBrk="1" hangingPunct="1">
              <a:buFontTx/>
              <a:buAutoNum type="arabicPeriod"/>
            </a:pPr>
            <a:r>
              <a:rPr lang="hr-HR" altLang="en-US" sz="2400"/>
              <a:t>KEMIJSKI OJAČANO STAKLO (CHEMICALLY MODIFIED) – </a:t>
            </a:r>
            <a:r>
              <a:rPr lang="hr-HR" altLang="en-US" sz="2000"/>
              <a:t>na površinu se apliciraju kemijska sredstva koja poboljšavaju karakteristike. </a:t>
            </a:r>
            <a:endParaRPr lang="en-US" altLang="en-US" sz="2400"/>
          </a:p>
        </p:txBody>
      </p:sp>
      <p:sp>
        <p:nvSpPr>
          <p:cNvPr id="93187" name="Rectangle 4">
            <a:extLst>
              <a:ext uri="{FF2B5EF4-FFF2-40B4-BE49-F238E27FC236}">
                <a16:creationId xmlns:a16="http://schemas.microsoft.com/office/drawing/2014/main" id="{2361EDBE-D28F-0A65-44B9-10D3E97293BA}"/>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a:extLst>
              <a:ext uri="{FF2B5EF4-FFF2-40B4-BE49-F238E27FC236}">
                <a16:creationId xmlns:a16="http://schemas.microsoft.com/office/drawing/2014/main" id="{BCE74D48-3E40-0A1B-DD14-A4B18E8ECCCD}"/>
              </a:ext>
            </a:extLst>
          </p:cNvPr>
          <p:cNvSpPr>
            <a:spLocks noGrp="1" noChangeArrowheads="1"/>
          </p:cNvSpPr>
          <p:nvPr>
            <p:ph type="body" idx="1"/>
          </p:nvPr>
        </p:nvSpPr>
        <p:spPr bwMode="auto">
          <a:xfrm>
            <a:off x="1919289" y="549275"/>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1000" b="1"/>
          </a:p>
          <a:p>
            <a:pPr marL="609600" indent="-609600" algn="just">
              <a:buNone/>
            </a:pPr>
            <a:r>
              <a:rPr lang="hr-HR" altLang="sr-Latn-RS" sz="2400">
                <a:ea typeface="宋体" panose="02010600030101010101" pitchFamily="2" charset="-122"/>
                <a:cs typeface="Arial" panose="020B0604020202020204" pitchFamily="34" charset="0"/>
              </a:rPr>
              <a:t>6. NORMALNO STAKLO jest staklo kojemu su u proizvodnji otpuštena zaostala naprezanja, što omogućava njegovo rezanje i daljnju obradu</a:t>
            </a:r>
          </a:p>
          <a:p>
            <a:pPr marL="609600" indent="-609600" algn="just">
              <a:buNone/>
            </a:pPr>
            <a:r>
              <a:rPr lang="hr-HR" altLang="en-US" sz="2400"/>
              <a:t>7. </a:t>
            </a:r>
            <a:r>
              <a:rPr lang="hr-HR" altLang="sr-Latn-RS" sz="2400">
                <a:ea typeface="宋体" panose="02010600030101010101" pitchFamily="2" charset="-122"/>
              </a:rPr>
              <a:t>EMAJLIRANO STAKLO jest staklo na čiju je površinu (u cijelosti ili djelomično) bojanjem ili sitotiskom nanesen sloj keramičke praškaste emulzije koja je potom zapečena u površinu stakla</a:t>
            </a:r>
          </a:p>
          <a:p>
            <a:pPr marL="609600" indent="-609600" eaLnBrk="1" hangingPunct="1">
              <a:buNone/>
            </a:pPr>
            <a:r>
              <a:rPr lang="hr-HR" altLang="en-US" sz="2400"/>
              <a:t>8. FLOAT STAKLO jest plošno staklo sa paralelnim plohama, proizvedeno postupkom kontinuiranog izlijevanja rastaljene staklene mase na kositrenu kupku </a:t>
            </a:r>
          </a:p>
          <a:p>
            <a:pPr marL="609600" indent="-609600" eaLnBrk="1" hangingPunct="1">
              <a:buNone/>
            </a:pPr>
            <a:r>
              <a:rPr lang="hr-HR" altLang="en-US" sz="2400"/>
              <a:t>9. VUČENO STAKLO jest plošno staklo sa paralelnim plohama poliranim plamenom, proizvedeno kontinuiranim izvlačenjem iz početne vertikalne pozicije</a:t>
            </a:r>
            <a:endParaRPr lang="hr-HR" altLang="en-US" sz="2000"/>
          </a:p>
        </p:txBody>
      </p:sp>
      <p:sp>
        <p:nvSpPr>
          <p:cNvPr id="94211" name="Rectangle 4">
            <a:extLst>
              <a:ext uri="{FF2B5EF4-FFF2-40B4-BE49-F238E27FC236}">
                <a16:creationId xmlns:a16="http://schemas.microsoft.com/office/drawing/2014/main" id="{F591F1A1-E5D0-4D16-37C5-7D80F2108104}"/>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498px-Roman_diatretglas">
            <a:extLst>
              <a:ext uri="{FF2B5EF4-FFF2-40B4-BE49-F238E27FC236}">
                <a16:creationId xmlns:a16="http://schemas.microsoft.com/office/drawing/2014/main" id="{498F2D3A-408F-F585-E8AF-70554CEBF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549276"/>
            <a:ext cx="3567113"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descr="697px-AndelysVitrail">
            <a:extLst>
              <a:ext uri="{FF2B5EF4-FFF2-40B4-BE49-F238E27FC236}">
                <a16:creationId xmlns:a16="http://schemas.microsoft.com/office/drawing/2014/main" id="{9B9E250E-0796-1534-E503-0AE922DCF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1" y="549275"/>
            <a:ext cx="5040313"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a:extLst>
              <a:ext uri="{FF2B5EF4-FFF2-40B4-BE49-F238E27FC236}">
                <a16:creationId xmlns:a16="http://schemas.microsoft.com/office/drawing/2014/main" id="{21C96B3C-AFE0-FFD9-3586-829C9F8BD56C}"/>
              </a:ext>
            </a:extLst>
          </p:cNvPr>
          <p:cNvSpPr txBox="1">
            <a:spLocks noChangeArrowheads="1"/>
          </p:cNvSpPr>
          <p:nvPr/>
        </p:nvSpPr>
        <p:spPr bwMode="auto">
          <a:xfrm>
            <a:off x="1847850" y="5013326"/>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Ukrasna čaša, Rim, 4 st.</a:t>
            </a:r>
            <a:endParaRPr lang="en-US" altLang="en-US" i="1">
              <a:solidFill>
                <a:srgbClr val="000000"/>
              </a:solidFill>
            </a:endParaRPr>
          </a:p>
        </p:txBody>
      </p:sp>
      <p:sp>
        <p:nvSpPr>
          <p:cNvPr id="49157" name="Rectangle 7">
            <a:extLst>
              <a:ext uri="{FF2B5EF4-FFF2-40B4-BE49-F238E27FC236}">
                <a16:creationId xmlns:a16="http://schemas.microsoft.com/office/drawing/2014/main" id="{AB5420F8-84B3-FA7B-CD2B-C7733F33B9B3}"/>
              </a:ext>
            </a:extLst>
          </p:cNvPr>
          <p:cNvSpPr>
            <a:spLocks noChangeArrowheads="1"/>
          </p:cNvSpPr>
          <p:nvPr/>
        </p:nvSpPr>
        <p:spPr bwMode="auto">
          <a:xfrm>
            <a:off x="5808663" y="5013326"/>
            <a:ext cx="467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Crkva Notre Dame, Amsterdam, 16 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a:extLst>
              <a:ext uri="{FF2B5EF4-FFF2-40B4-BE49-F238E27FC236}">
                <a16:creationId xmlns:a16="http://schemas.microsoft.com/office/drawing/2014/main" id="{AB972180-668E-0CD1-414E-A23EA8F21EDF}"/>
              </a:ext>
            </a:extLst>
          </p:cNvPr>
          <p:cNvSpPr>
            <a:spLocks noGrp="1" noChangeArrowheads="1"/>
          </p:cNvSpPr>
          <p:nvPr>
            <p:ph type="body" idx="1"/>
          </p:nvPr>
        </p:nvSpPr>
        <p:spPr bwMode="auto">
          <a:xfrm>
            <a:off x="1919289" y="549275"/>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1000" b="1"/>
          </a:p>
          <a:p>
            <a:pPr marL="609600" indent="-609600" algn="just">
              <a:buNone/>
            </a:pPr>
            <a:r>
              <a:rPr lang="hr-HR" altLang="en-US" sz="2400">
                <a:ea typeface="宋体" panose="02010600030101010101" pitchFamily="2" charset="-122"/>
                <a:cs typeface="Arial" panose="020B0604020202020204" pitchFamily="34" charset="0"/>
              </a:rPr>
              <a:t>10. POLUKALJENO (toplinski ojačano) staklo jest staklo u čije je površinske slojeve (oko 20% ukupne debljine stakla) uneseno postupkom kontroliranog zagrijavanja i hlađenja trajno površinsko tlačno prednaprezanje (obično između 24 N/mm2 i 52 N/mm2), kako bi se povećala mehanička otpornost, a zadržala fragmentacija po slomu karakteristična za normalno staklo</a:t>
            </a:r>
          </a:p>
          <a:p>
            <a:pPr marL="609600" indent="-609600" algn="just">
              <a:buNone/>
            </a:pPr>
            <a:r>
              <a:rPr lang="hr-HR" altLang="en-US" sz="2400"/>
              <a:t>11. KALJENO (termički kaljeno) staklo jest staklo u čije je površinske slojeve (oko 20% ukupne debljine stakla) uneseno postupkom kontroliranog zagrijavanja i hlađenja trajno površinsko tlačno prednaprezanje (obično veća od 69 N/mm2), kako bi se povećala mehanička otpornost i postigla fragmentacija po slomu na male krhotine čija je najveća dimenzija približno jednaka debljini stakla</a:t>
            </a:r>
            <a:endParaRPr lang="hr-HR" altLang="en-US" sz="2400">
              <a:ea typeface="宋体" panose="02010600030101010101" pitchFamily="2" charset="-122"/>
            </a:endParaRPr>
          </a:p>
          <a:p>
            <a:pPr marL="609600" indent="-609600" eaLnBrk="1" hangingPunct="1">
              <a:buNone/>
            </a:pPr>
            <a:endParaRPr lang="hr-HR" altLang="en-US" sz="2000"/>
          </a:p>
        </p:txBody>
      </p:sp>
      <p:sp>
        <p:nvSpPr>
          <p:cNvPr id="95235" name="Rectangle 4">
            <a:extLst>
              <a:ext uri="{FF2B5EF4-FFF2-40B4-BE49-F238E27FC236}">
                <a16:creationId xmlns:a16="http://schemas.microsoft.com/office/drawing/2014/main" id="{03BAB8BA-97C1-F5BC-1FEF-2638B11D916D}"/>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a:extLst>
              <a:ext uri="{FF2B5EF4-FFF2-40B4-BE49-F238E27FC236}">
                <a16:creationId xmlns:a16="http://schemas.microsoft.com/office/drawing/2014/main" id="{47C1E86C-02CB-F6FB-9E45-84FAA782820F}"/>
              </a:ext>
            </a:extLst>
          </p:cNvPr>
          <p:cNvSpPr>
            <a:spLocks noGrp="1" noChangeArrowheads="1"/>
          </p:cNvSpPr>
          <p:nvPr>
            <p:ph type="body" idx="1"/>
          </p:nvPr>
        </p:nvSpPr>
        <p:spPr bwMode="auto">
          <a:xfrm>
            <a:off x="1919289" y="549275"/>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1000" b="1"/>
          </a:p>
          <a:p>
            <a:pPr marL="609600" indent="-609600" algn="just">
              <a:buNone/>
            </a:pPr>
            <a:r>
              <a:rPr lang="hr-HR" altLang="en-US" sz="2400">
                <a:ea typeface="宋体" panose="02010600030101010101" pitchFamily="2" charset="-122"/>
                <a:cs typeface="Arial" panose="020B0604020202020204" pitchFamily="34" charset="0"/>
              </a:rPr>
              <a:t>12. TOPLINSKI PROŽETO STAKLO (HST) jest kaljeno staklo koje je podvrgnuto postupku toplinskog prožimanja, kojim se zagrijavanjem eliminira kaljeno staklo onečišćeno česticama NiS i na taj način umanjuje rizika spontanog sloma kaljenog stakla</a:t>
            </a:r>
          </a:p>
          <a:p>
            <a:pPr marL="609600" indent="-609600" algn="just">
              <a:buNone/>
            </a:pPr>
            <a:r>
              <a:rPr lang="hr-HR" altLang="en-US" sz="2400"/>
              <a:t>13. SPONTANI SLOM jest pojava sloma neopterećenog kaljenog stakla zbog prelaska čestica nečistoće NiS iz nestabilne </a:t>
            </a:r>
            <a:r>
              <a:rPr lang="hr-HR" altLang="en-US" sz="2400">
                <a:latin typeface="Times New Roman" panose="02020603050405020304" pitchFamily="18" charset="0"/>
                <a:ea typeface="宋体" panose="02010600030101010101" pitchFamily="2" charset="-122"/>
                <a:sym typeface="Symbol" panose="05050102010706020507" pitchFamily="18" charset="2"/>
              </a:rPr>
              <a:t> </a:t>
            </a:r>
            <a:r>
              <a:rPr lang="hr-HR" altLang="en-US" sz="2400"/>
              <a:t>faze manje zapremine u stabilnu </a:t>
            </a:r>
            <a:r>
              <a:rPr lang="hr-HR" altLang="en-US" sz="2400">
                <a:latin typeface="Times New Roman" panose="02020603050405020304" pitchFamily="18" charset="0"/>
                <a:ea typeface="宋体" panose="02010600030101010101" pitchFamily="2" charset="-122"/>
                <a:sym typeface="Symbol" panose="05050102010706020507" pitchFamily="18" charset="2"/>
              </a:rPr>
              <a:t> </a:t>
            </a:r>
            <a:r>
              <a:rPr lang="hr-HR" altLang="en-US" sz="2400"/>
              <a:t>fazu veće zapremine, a događa se najčešće tokom prvih 5 godina nakon kaljenja</a:t>
            </a:r>
          </a:p>
          <a:p>
            <a:pPr marL="609600" indent="-609600" algn="just">
              <a:buNone/>
            </a:pPr>
            <a:r>
              <a:rPr lang="hr-HR" altLang="en-US" sz="2400">
                <a:ea typeface="宋体" panose="02010600030101010101" pitchFamily="2" charset="-122"/>
              </a:rPr>
              <a:t>14. ŽRTVENA PLOČA jest staklena ploča koja osigurava uvjet redundancije, jer preostale ploče nakon njenog sloma imaju potrebnu mehaničku otpornost.</a:t>
            </a:r>
          </a:p>
          <a:p>
            <a:pPr marL="609600" indent="-609600" eaLnBrk="1" hangingPunct="1">
              <a:buNone/>
            </a:pPr>
            <a:endParaRPr lang="hr-HR" altLang="en-US" sz="2000"/>
          </a:p>
        </p:txBody>
      </p:sp>
      <p:sp>
        <p:nvSpPr>
          <p:cNvPr id="96259" name="Rectangle 4">
            <a:extLst>
              <a:ext uri="{FF2B5EF4-FFF2-40B4-BE49-F238E27FC236}">
                <a16:creationId xmlns:a16="http://schemas.microsoft.com/office/drawing/2014/main" id="{449ACC9C-1CDA-F126-C18E-9CACD8725C4D}"/>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224015A9-D606-095A-668E-DFB37436E38D}"/>
              </a:ext>
            </a:extLst>
          </p:cNvPr>
          <p:cNvSpPr>
            <a:spLocks noGrp="1" noChangeArrowheads="1"/>
          </p:cNvSpPr>
          <p:nvPr>
            <p:ph type="body" idx="1"/>
          </p:nvPr>
        </p:nvSpPr>
        <p:spPr bwMode="auto">
          <a:xfrm>
            <a:off x="1944689" y="482600"/>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1000" b="1"/>
          </a:p>
          <a:p>
            <a:pPr marL="609600" indent="-609600" algn="just">
              <a:buNone/>
            </a:pPr>
            <a:r>
              <a:rPr lang="hr-HR" altLang="en-US" sz="2400">
                <a:ea typeface="宋体" panose="02010600030101010101" pitchFamily="2" charset="-122"/>
                <a:cs typeface="Arial" panose="020B0604020202020204" pitchFamily="34" charset="0"/>
              </a:rPr>
              <a:t>15. KEMIJSKI OJAČANO STAKLO jest staklo koje je podvrgnuto kemijskom postupku kojim se površinski ioni zamjenjuju većim ionima, čime se postiže trajno površinsko tlačno prednaprezanje u sloju debljine oko 0,04 mm</a:t>
            </a:r>
          </a:p>
          <a:p>
            <a:pPr marL="609600" indent="-609600" algn="just">
              <a:buNone/>
            </a:pPr>
            <a:endParaRPr lang="hr-HR" altLang="en-US" sz="1200">
              <a:ea typeface="宋体" panose="02010600030101010101" pitchFamily="2" charset="-122"/>
              <a:cs typeface="Arial" panose="020B0604020202020204" pitchFamily="34" charset="0"/>
            </a:endParaRPr>
          </a:p>
          <a:p>
            <a:pPr marL="609600" indent="-609600" algn="just">
              <a:buNone/>
            </a:pPr>
            <a:r>
              <a:rPr lang="hr-HR" altLang="en-US" sz="2400"/>
              <a:t>16. LAMINIRANO (višeslojno) staklo jest sklop dva ili više paralelnih ravnih ili zakrivljenih staklenih ploča, jednakih ili različitih, zalijepljenih međusobno po cijeloj površini laminirajućim materijalom</a:t>
            </a:r>
          </a:p>
          <a:p>
            <a:pPr marL="609600" indent="-609600" algn="just">
              <a:buNone/>
            </a:pPr>
            <a:endParaRPr lang="hr-HR" altLang="en-US" sz="1400"/>
          </a:p>
          <a:p>
            <a:pPr marL="609600" indent="-609600" algn="just">
              <a:buNone/>
            </a:pPr>
            <a:r>
              <a:rPr lang="hr-HR" altLang="en-US" sz="2400"/>
              <a:t>17. </a:t>
            </a:r>
            <a:r>
              <a:rPr lang="hr-HR" altLang="en-US" sz="2200"/>
              <a:t>LAMINIRAJUĆI SLOJ jest materijal između dvije ili više staklenih ploča laminiranog stakla, koji adhezivno prianja na staklo i svojim mehaničkim svojstvima omogućava djelomično sprezanje ploča. Može biti proziran, u boji ili sa tiskanim uzorkom</a:t>
            </a:r>
          </a:p>
        </p:txBody>
      </p:sp>
      <p:sp>
        <p:nvSpPr>
          <p:cNvPr id="97283" name="Rectangle 4">
            <a:extLst>
              <a:ext uri="{FF2B5EF4-FFF2-40B4-BE49-F238E27FC236}">
                <a16:creationId xmlns:a16="http://schemas.microsoft.com/office/drawing/2014/main" id="{104F0B35-420D-AFF9-BCBB-5C17EC1EC068}"/>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a:extLst>
              <a:ext uri="{FF2B5EF4-FFF2-40B4-BE49-F238E27FC236}">
                <a16:creationId xmlns:a16="http://schemas.microsoft.com/office/drawing/2014/main" id="{22B62F96-78B7-28AE-9915-CD746A52E7D3}"/>
              </a:ext>
            </a:extLst>
          </p:cNvPr>
          <p:cNvSpPr>
            <a:spLocks noGrp="1" noChangeArrowheads="1"/>
          </p:cNvSpPr>
          <p:nvPr>
            <p:ph type="body" idx="1"/>
          </p:nvPr>
        </p:nvSpPr>
        <p:spPr bwMode="auto">
          <a:xfrm>
            <a:off x="1944689" y="482600"/>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1000" b="1"/>
          </a:p>
          <a:p>
            <a:pPr marL="609600" indent="-609600" algn="just">
              <a:buNone/>
            </a:pPr>
            <a:r>
              <a:rPr lang="hr-HR" altLang="en-US" sz="2400">
                <a:ea typeface="宋体" panose="02010600030101010101" pitchFamily="2" charset="-122"/>
                <a:cs typeface="Arial" panose="020B0604020202020204" pitchFamily="34" charset="0"/>
              </a:rPr>
              <a:t>18. IZOLACIJSKO STAKLO jest sklop dva, tri ili više paralelnih ravnih ili zakrivljenih staklenih ploča, jednakih ili različitih, zabrtvljenih po rubu tako da hermetički zatvaraju prostor među njima, ispunjen zrakom ili nekim drugim plinom</a:t>
            </a:r>
            <a:endParaRPr lang="hr-HR" altLang="en-US" sz="1200">
              <a:ea typeface="宋体" panose="02010600030101010101" pitchFamily="2" charset="-122"/>
              <a:cs typeface="Arial" panose="020B0604020202020204" pitchFamily="34" charset="0"/>
            </a:endParaRPr>
          </a:p>
          <a:p>
            <a:pPr marL="609600" indent="-609600" algn="just">
              <a:buNone/>
            </a:pPr>
            <a:r>
              <a:rPr lang="hr-HR" altLang="en-US" sz="2400"/>
              <a:t>19. HLADNO OBLIKOVANO staklo jest staklo koje je ugrađeno u prisilno deformirani položaj, koji uzrokuje trajna naprezanja u staklu</a:t>
            </a:r>
            <a:endParaRPr lang="hr-HR" altLang="en-US" sz="1400"/>
          </a:p>
          <a:p>
            <a:pPr marL="609600" indent="-609600" algn="just">
              <a:buNone/>
            </a:pPr>
            <a:r>
              <a:rPr lang="hr-HR" altLang="en-US" sz="2400"/>
              <a:t>20. PJESKARENO STAKLO jest staklo čija je površina obrađena pjeskarenjem radi postizanja translucentnosti</a:t>
            </a:r>
          </a:p>
          <a:p>
            <a:pPr marL="609600" indent="-609600" algn="just">
              <a:buNone/>
            </a:pPr>
            <a:r>
              <a:rPr lang="hr-HR" altLang="en-US" sz="2400"/>
              <a:t>21. JETKANO STAKLO jest staklo čija je površina obrađena kemijskim agensima (obično hidrofluoričnom kiselinom) radi postizanja translucentnosti ili geometrijskih ukrasa</a:t>
            </a:r>
            <a:endParaRPr lang="hr-HR" altLang="en-US" sz="2200"/>
          </a:p>
        </p:txBody>
      </p:sp>
      <p:sp>
        <p:nvSpPr>
          <p:cNvPr id="98307" name="Rectangle 4">
            <a:extLst>
              <a:ext uri="{FF2B5EF4-FFF2-40B4-BE49-F238E27FC236}">
                <a16:creationId xmlns:a16="http://schemas.microsoft.com/office/drawing/2014/main" id="{B96A6DAF-6398-FF4D-E89C-A3210AD9356C}"/>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a:extLst>
              <a:ext uri="{FF2B5EF4-FFF2-40B4-BE49-F238E27FC236}">
                <a16:creationId xmlns:a16="http://schemas.microsoft.com/office/drawing/2014/main" id="{DFF8C719-72F8-701A-9461-10E3E4F69139}"/>
              </a:ext>
            </a:extLst>
          </p:cNvPr>
          <p:cNvSpPr>
            <a:spLocks noGrp="1" noChangeArrowheads="1"/>
          </p:cNvSpPr>
          <p:nvPr>
            <p:ph type="body" idx="1"/>
          </p:nvPr>
        </p:nvSpPr>
        <p:spPr bwMode="auto">
          <a:xfrm>
            <a:off x="1847851" y="487363"/>
            <a:ext cx="8302625" cy="597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09600" indent="-609600" eaLnBrk="1" hangingPunct="1">
              <a:buNone/>
            </a:pPr>
            <a:r>
              <a:rPr lang="hr-HR" altLang="en-US" sz="2400" b="1"/>
              <a:t>OSTALE VRSTE STAKLA</a:t>
            </a:r>
          </a:p>
          <a:p>
            <a:pPr marL="609600" indent="-609600" eaLnBrk="1" hangingPunct="1">
              <a:buNone/>
            </a:pPr>
            <a:endParaRPr lang="hr-HR" altLang="en-US" sz="1000" b="1"/>
          </a:p>
          <a:p>
            <a:pPr marL="609600" indent="-609600" algn="just">
              <a:buNone/>
            </a:pPr>
            <a:r>
              <a:rPr lang="hr-HR" altLang="en-US" sz="2400">
                <a:ea typeface="宋体" panose="02010600030101010101" pitchFamily="2" charset="-122"/>
                <a:cs typeface="Arial" panose="020B0604020202020204" pitchFamily="34" charset="0"/>
              </a:rPr>
              <a:t>22. ZAKRIVLJENO STAKLO jest staklo koje je po proizvodnji zagrijavanjem omekšano i savijeno u cilindrični, sferni ili neki drugi prostorni oblik, u kojem ostaje nakon hlađenja, bez zaostalih naprezanja</a:t>
            </a:r>
          </a:p>
          <a:p>
            <a:pPr marL="609600" indent="-609600" algn="just">
              <a:buNone/>
            </a:pPr>
            <a:r>
              <a:rPr lang="hr-HR" altLang="en-US" sz="2400">
                <a:ea typeface="宋体" panose="02010600030101010101" pitchFamily="2" charset="-122"/>
                <a:cs typeface="Arial" panose="020B0604020202020204" pitchFamily="34" charset="0"/>
              </a:rPr>
              <a:t>23</a:t>
            </a:r>
            <a:r>
              <a:rPr lang="hr-HR" altLang="en-US" sz="2400"/>
              <a:t>. SIGURNOSNO STAKLO jest staklo koje tvori fizičku barijeru protiv pada i ozljeda</a:t>
            </a:r>
            <a:endParaRPr lang="hr-HR" altLang="en-US" sz="1400"/>
          </a:p>
          <a:p>
            <a:pPr marL="609600" indent="-609600" algn="just">
              <a:buNone/>
            </a:pPr>
            <a:r>
              <a:rPr lang="hr-HR" altLang="en-US" sz="2400"/>
              <a:t>24. KONSTRUKCIJSKO BRTVILO jest brtvilo, koje pričvršćuje stakleni element na oslonačku potkonstrukciju, sa dokazanim mehaničkim svojstvima koja mu omogućuju siguran prijenos djelovanja sa staklenog elementa na oslonačku </a:t>
            </a:r>
          </a:p>
          <a:p>
            <a:pPr marL="609600" indent="-609600" algn="just">
              <a:buNone/>
            </a:pPr>
            <a:r>
              <a:rPr lang="hr-HR" altLang="en-US" sz="2400"/>
              <a:t>25. STRUKTURNO OSTAKLJIVANJE (SSG) jest pričvršćivanje staklenih elemenata na oslonačku potkonstrukciju konstrukcijskim brtvilima</a:t>
            </a:r>
            <a:endParaRPr lang="hr-HR" altLang="en-US" sz="2200"/>
          </a:p>
        </p:txBody>
      </p:sp>
      <p:sp>
        <p:nvSpPr>
          <p:cNvPr id="99331" name="Rectangle 4">
            <a:extLst>
              <a:ext uri="{FF2B5EF4-FFF2-40B4-BE49-F238E27FC236}">
                <a16:creationId xmlns:a16="http://schemas.microsoft.com/office/drawing/2014/main" id="{320F0557-0AAC-E0CF-0CEB-88962899F7F1}"/>
              </a:ext>
            </a:extLst>
          </p:cNvPr>
          <p:cNvSpPr>
            <a:spLocks noChangeArrowheads="1"/>
          </p:cNvSpPr>
          <p:nvPr/>
        </p:nvSpPr>
        <p:spPr bwMode="auto">
          <a:xfrm>
            <a:off x="6167438" y="115888"/>
            <a:ext cx="443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VRSTE STAKLA U GRAĐEVINARSTVU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a:extLst>
              <a:ext uri="{FF2B5EF4-FFF2-40B4-BE49-F238E27FC236}">
                <a16:creationId xmlns:a16="http://schemas.microsoft.com/office/drawing/2014/main" id="{431ABAB0-E747-ACD9-9CBE-7E45E11E00B9}"/>
              </a:ext>
            </a:extLst>
          </p:cNvPr>
          <p:cNvSpPr>
            <a:spLocks noChangeArrowheads="1"/>
          </p:cNvSpPr>
          <p:nvPr/>
        </p:nvSpPr>
        <p:spPr bwMode="auto">
          <a:xfrm>
            <a:off x="3503614" y="2781300"/>
            <a:ext cx="453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sz="2400" b="1">
                <a:solidFill>
                  <a:srgbClr val="CC3300"/>
                </a:solidFill>
              </a:rPr>
              <a:t>4. KARAKTERISTIKE STAKLA</a:t>
            </a:r>
            <a:endParaRPr lang="en-US" altLang="en-US" sz="2400" b="1">
              <a:solidFill>
                <a:srgbClr val="CC33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E2934EA-8064-F0D2-C3D0-B22F937D1A26}"/>
              </a:ext>
            </a:extLst>
          </p:cNvPr>
          <p:cNvSpPr>
            <a:spLocks noChangeArrowheads="1"/>
          </p:cNvSpPr>
          <p:nvPr/>
        </p:nvSpPr>
        <p:spPr bwMode="auto">
          <a:xfrm>
            <a:off x="1919288" y="692150"/>
            <a:ext cx="82804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400">
                <a:solidFill>
                  <a:srgbClr val="000000"/>
                </a:solidFill>
              </a:rPr>
              <a:t>Kemijski sastav : NATRIJ-KALCIJ SILIKATNO STAKLO</a:t>
            </a:r>
          </a:p>
          <a:p>
            <a:pPr algn="just" fontAlgn="base">
              <a:spcBef>
                <a:spcPct val="0"/>
              </a:spcBef>
              <a:spcAft>
                <a:spcPct val="0"/>
              </a:spcAft>
            </a:pPr>
            <a:endParaRPr lang="hr-HR" altLang="en-US" sz="2400">
              <a:solidFill>
                <a:srgbClr val="000000"/>
              </a:solidFill>
            </a:endParaRPr>
          </a:p>
          <a:p>
            <a:pPr algn="just" fontAlgn="base">
              <a:lnSpc>
                <a:spcPct val="130000"/>
              </a:lnSpc>
              <a:spcBef>
                <a:spcPct val="0"/>
              </a:spcBef>
              <a:spcAft>
                <a:spcPct val="0"/>
              </a:spcAft>
            </a:pPr>
            <a:r>
              <a:rPr lang="hr-HR" altLang="en-US" sz="2200" b="1">
                <a:solidFill>
                  <a:srgbClr val="000000"/>
                </a:solidFill>
              </a:rPr>
              <a:t>SiO</a:t>
            </a:r>
            <a:r>
              <a:rPr lang="hr-HR" altLang="en-US" sz="2200" b="1" baseline="-25000">
                <a:solidFill>
                  <a:srgbClr val="000000"/>
                </a:solidFill>
              </a:rPr>
              <a:t>2				 </a:t>
            </a:r>
            <a:r>
              <a:rPr lang="hr-HR" altLang="en-US" sz="2200" b="1">
                <a:solidFill>
                  <a:srgbClr val="000000"/>
                </a:solidFill>
              </a:rPr>
              <a:t>73%</a:t>
            </a:r>
          </a:p>
          <a:p>
            <a:pPr algn="just" fontAlgn="base">
              <a:lnSpc>
                <a:spcPct val="130000"/>
              </a:lnSpc>
              <a:spcBef>
                <a:spcPct val="0"/>
              </a:spcBef>
              <a:spcAft>
                <a:spcPct val="0"/>
              </a:spcAft>
            </a:pPr>
            <a:r>
              <a:rPr lang="hr-HR" altLang="en-US" sz="2200" b="1">
                <a:solidFill>
                  <a:srgbClr val="000000"/>
                </a:solidFill>
              </a:rPr>
              <a:t>Na</a:t>
            </a:r>
            <a:r>
              <a:rPr lang="hr-HR" altLang="en-US" sz="2200" b="1" baseline="-25000">
                <a:solidFill>
                  <a:srgbClr val="000000"/>
                </a:solidFill>
              </a:rPr>
              <a:t>2</a:t>
            </a:r>
            <a:r>
              <a:rPr lang="hr-HR" altLang="en-US" sz="2200" b="1">
                <a:solidFill>
                  <a:srgbClr val="000000"/>
                </a:solidFill>
              </a:rPr>
              <a:t>0				13.8 %</a:t>
            </a:r>
          </a:p>
          <a:p>
            <a:pPr algn="just" fontAlgn="base">
              <a:lnSpc>
                <a:spcPct val="130000"/>
              </a:lnSpc>
              <a:spcBef>
                <a:spcPct val="0"/>
              </a:spcBef>
              <a:spcAft>
                <a:spcPct val="0"/>
              </a:spcAft>
            </a:pPr>
            <a:r>
              <a:rPr lang="hr-HR" altLang="en-US" sz="2200" b="1">
                <a:solidFill>
                  <a:srgbClr val="000000"/>
                </a:solidFill>
              </a:rPr>
              <a:t>CaO				6.6 %</a:t>
            </a:r>
          </a:p>
          <a:p>
            <a:pPr algn="just" fontAlgn="base">
              <a:lnSpc>
                <a:spcPct val="130000"/>
              </a:lnSpc>
              <a:spcBef>
                <a:spcPct val="0"/>
              </a:spcBef>
              <a:spcAft>
                <a:spcPct val="0"/>
              </a:spcAft>
            </a:pPr>
            <a:r>
              <a:rPr lang="hr-HR" altLang="en-US" sz="2200" b="1">
                <a:solidFill>
                  <a:srgbClr val="000000"/>
                </a:solidFill>
              </a:rPr>
              <a:t>MgO				3.6 %</a:t>
            </a:r>
          </a:p>
          <a:p>
            <a:pPr algn="just" fontAlgn="base">
              <a:lnSpc>
                <a:spcPct val="130000"/>
              </a:lnSpc>
              <a:spcBef>
                <a:spcPct val="0"/>
              </a:spcBef>
              <a:spcAft>
                <a:spcPct val="0"/>
              </a:spcAft>
            </a:pPr>
            <a:r>
              <a:rPr lang="hr-HR" altLang="en-US" sz="2200" b="1">
                <a:solidFill>
                  <a:srgbClr val="000000"/>
                </a:solidFill>
              </a:rPr>
              <a:t>Al</a:t>
            </a:r>
            <a:r>
              <a:rPr lang="hr-HR" altLang="en-US" sz="2200" b="1" baseline="-25000">
                <a:solidFill>
                  <a:srgbClr val="000000"/>
                </a:solidFill>
              </a:rPr>
              <a:t>2</a:t>
            </a:r>
            <a:r>
              <a:rPr lang="hr-HR" altLang="en-US" sz="2200" b="1">
                <a:solidFill>
                  <a:srgbClr val="000000"/>
                </a:solidFill>
              </a:rPr>
              <a:t>O</a:t>
            </a:r>
            <a:r>
              <a:rPr lang="hr-HR" altLang="en-US" sz="2200" b="1" baseline="-25000">
                <a:solidFill>
                  <a:srgbClr val="000000"/>
                </a:solidFill>
              </a:rPr>
              <a:t>3				</a:t>
            </a:r>
            <a:r>
              <a:rPr lang="hr-HR" altLang="en-US" sz="2200" b="1">
                <a:solidFill>
                  <a:srgbClr val="000000"/>
                </a:solidFill>
              </a:rPr>
              <a:t>0.17 %</a:t>
            </a:r>
          </a:p>
          <a:p>
            <a:pPr algn="just" fontAlgn="base">
              <a:lnSpc>
                <a:spcPct val="130000"/>
              </a:lnSpc>
              <a:spcBef>
                <a:spcPct val="0"/>
              </a:spcBef>
              <a:spcAft>
                <a:spcPct val="0"/>
              </a:spcAft>
            </a:pPr>
            <a:r>
              <a:rPr lang="hr-HR" altLang="en-US" sz="2200" b="1">
                <a:solidFill>
                  <a:srgbClr val="000000"/>
                </a:solidFill>
              </a:rPr>
              <a:t>Fe</a:t>
            </a:r>
            <a:r>
              <a:rPr lang="hr-HR" altLang="en-US" sz="2200" b="1" baseline="-25000">
                <a:solidFill>
                  <a:srgbClr val="000000"/>
                </a:solidFill>
              </a:rPr>
              <a:t>2</a:t>
            </a:r>
            <a:r>
              <a:rPr lang="hr-HR" altLang="en-US" sz="2200" b="1">
                <a:solidFill>
                  <a:srgbClr val="000000"/>
                </a:solidFill>
              </a:rPr>
              <a:t>O</a:t>
            </a:r>
            <a:r>
              <a:rPr lang="hr-HR" altLang="en-US" sz="2200" b="1" baseline="-25000">
                <a:solidFill>
                  <a:srgbClr val="000000"/>
                </a:solidFill>
              </a:rPr>
              <a:t>3				</a:t>
            </a:r>
            <a:r>
              <a:rPr lang="hr-HR" altLang="en-US" sz="2200" b="1">
                <a:solidFill>
                  <a:srgbClr val="000000"/>
                </a:solidFill>
              </a:rPr>
              <a:t>0.12 %</a:t>
            </a:r>
          </a:p>
          <a:p>
            <a:pPr algn="just" fontAlgn="base">
              <a:lnSpc>
                <a:spcPct val="130000"/>
              </a:lnSpc>
              <a:spcBef>
                <a:spcPct val="0"/>
              </a:spcBef>
              <a:spcAft>
                <a:spcPct val="0"/>
              </a:spcAft>
            </a:pPr>
            <a:r>
              <a:rPr lang="hr-HR" altLang="en-US" sz="2200" b="1">
                <a:solidFill>
                  <a:srgbClr val="000000"/>
                </a:solidFill>
              </a:rPr>
              <a:t>SO</a:t>
            </a:r>
            <a:r>
              <a:rPr lang="hr-HR" altLang="en-US" sz="2200" b="1" baseline="-25000">
                <a:solidFill>
                  <a:srgbClr val="000000"/>
                </a:solidFill>
              </a:rPr>
              <a:t>3				</a:t>
            </a:r>
            <a:r>
              <a:rPr lang="hr-HR" altLang="en-US" sz="2200" b="1">
                <a:solidFill>
                  <a:srgbClr val="000000"/>
                </a:solidFill>
              </a:rPr>
              <a:t>0.30 %</a:t>
            </a:r>
          </a:p>
          <a:p>
            <a:pPr algn="just" fontAlgn="base">
              <a:spcBef>
                <a:spcPct val="0"/>
              </a:spcBef>
              <a:spcAft>
                <a:spcPct val="0"/>
              </a:spcAft>
            </a:pPr>
            <a:endParaRPr lang="hr-HR" altLang="en-US" sz="2200" b="1">
              <a:solidFill>
                <a:srgbClr val="000000"/>
              </a:solidFill>
            </a:endParaRPr>
          </a:p>
        </p:txBody>
      </p:sp>
      <p:sp>
        <p:nvSpPr>
          <p:cNvPr id="101379" name="Rectangle 3">
            <a:extLst>
              <a:ext uri="{FF2B5EF4-FFF2-40B4-BE49-F238E27FC236}">
                <a16:creationId xmlns:a16="http://schemas.microsoft.com/office/drawing/2014/main" id="{D31B7581-6A44-3906-B7D5-A721652A995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a:extLst>
              <a:ext uri="{FF2B5EF4-FFF2-40B4-BE49-F238E27FC236}">
                <a16:creationId xmlns:a16="http://schemas.microsoft.com/office/drawing/2014/main" id="{B2086986-4472-739A-AAF3-80A3AF036832}"/>
              </a:ext>
            </a:extLst>
          </p:cNvPr>
          <p:cNvSpPr>
            <a:spLocks noChangeArrowheads="1"/>
          </p:cNvSpPr>
          <p:nvPr/>
        </p:nvSpPr>
        <p:spPr bwMode="auto">
          <a:xfrm>
            <a:off x="1919289" y="908051"/>
            <a:ext cx="7704137"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25000"/>
              </a:lnSpc>
              <a:spcBef>
                <a:spcPct val="0"/>
              </a:spcBef>
              <a:spcAft>
                <a:spcPct val="0"/>
              </a:spcAft>
              <a:buFontTx/>
              <a:buChar char="•"/>
            </a:pPr>
            <a:r>
              <a:rPr lang="hr-HR" altLang="en-US">
                <a:solidFill>
                  <a:srgbClr val="000000"/>
                </a:solidFill>
              </a:rPr>
              <a:t> </a:t>
            </a:r>
            <a:r>
              <a:rPr lang="hr-HR" altLang="en-US" sz="2200">
                <a:solidFill>
                  <a:srgbClr val="000000"/>
                </a:solidFill>
              </a:rPr>
              <a:t>staklo je anorganski i amorfni prozirni, nekristalični materijal</a:t>
            </a:r>
          </a:p>
          <a:p>
            <a:pPr algn="just" fontAlgn="base">
              <a:lnSpc>
                <a:spcPct val="125000"/>
              </a:lnSpc>
              <a:spcBef>
                <a:spcPct val="0"/>
              </a:spcBef>
              <a:spcAft>
                <a:spcPct val="0"/>
              </a:spcAft>
              <a:buFontTx/>
              <a:buChar char="•"/>
            </a:pPr>
            <a:r>
              <a:rPr lang="hr-HR" altLang="en-US" sz="2200">
                <a:solidFill>
                  <a:srgbClr val="000000"/>
                </a:solidFill>
              </a:rPr>
              <a:t> jedno od najtrajnih materijala</a:t>
            </a:r>
          </a:p>
          <a:p>
            <a:pPr algn="just" fontAlgn="base">
              <a:lnSpc>
                <a:spcPct val="125000"/>
              </a:lnSpc>
              <a:spcBef>
                <a:spcPct val="0"/>
              </a:spcBef>
              <a:spcAft>
                <a:spcPct val="0"/>
              </a:spcAft>
              <a:buFontTx/>
              <a:buChar char="•"/>
            </a:pPr>
            <a:r>
              <a:rPr lang="hr-HR" altLang="en-US" sz="2200">
                <a:solidFill>
                  <a:srgbClr val="000000"/>
                </a:solidFill>
              </a:rPr>
              <a:t> otporno na koroziju uzrokovanu vodom ili kiselinama</a:t>
            </a:r>
          </a:p>
          <a:p>
            <a:pPr algn="just" fontAlgn="base">
              <a:lnSpc>
                <a:spcPct val="125000"/>
              </a:lnSpc>
              <a:spcBef>
                <a:spcPct val="0"/>
              </a:spcBef>
              <a:spcAft>
                <a:spcPct val="0"/>
              </a:spcAft>
              <a:buFontTx/>
              <a:buChar char="•"/>
            </a:pPr>
            <a:r>
              <a:rPr lang="hr-HR" altLang="en-US" sz="2200">
                <a:solidFill>
                  <a:srgbClr val="000000"/>
                </a:solidFill>
              </a:rPr>
              <a:t> glavna komponenta stakla je </a:t>
            </a:r>
            <a:r>
              <a:rPr lang="hr-HR" altLang="en-US" sz="2200" b="1">
                <a:solidFill>
                  <a:srgbClr val="000000"/>
                </a:solidFill>
              </a:rPr>
              <a:t>silicij-oksid - kvarcni (kremeni)  pijesak)</a:t>
            </a:r>
          </a:p>
          <a:p>
            <a:pPr algn="just" fontAlgn="base">
              <a:lnSpc>
                <a:spcPct val="125000"/>
              </a:lnSpc>
              <a:spcBef>
                <a:spcPct val="0"/>
              </a:spcBef>
              <a:spcAft>
                <a:spcPct val="0"/>
              </a:spcAft>
              <a:buFontTx/>
              <a:buChar char="•"/>
            </a:pPr>
            <a:r>
              <a:rPr lang="hr-HR" altLang="en-US" sz="2200">
                <a:solidFill>
                  <a:srgbClr val="000000"/>
                </a:solidFill>
              </a:rPr>
              <a:t> vrlo tvrda i krta umjetno proizvedena talina</a:t>
            </a:r>
          </a:p>
          <a:p>
            <a:pPr algn="just" fontAlgn="base">
              <a:lnSpc>
                <a:spcPct val="125000"/>
              </a:lnSpc>
              <a:spcBef>
                <a:spcPct val="0"/>
              </a:spcBef>
              <a:spcAft>
                <a:spcPct val="0"/>
              </a:spcAft>
              <a:buFontTx/>
              <a:buChar char="•"/>
            </a:pPr>
            <a:r>
              <a:rPr lang="hr-HR" altLang="en-US" sz="2200">
                <a:solidFill>
                  <a:srgbClr val="000000"/>
                </a:solidFill>
              </a:rPr>
              <a:t> može biti i elastična i viskozno-elastična talina (mehanička svojstva ovisna o temperaturnim promjenama) </a:t>
            </a:r>
          </a:p>
          <a:p>
            <a:pPr algn="just" fontAlgn="base">
              <a:lnSpc>
                <a:spcPct val="125000"/>
              </a:lnSpc>
              <a:spcBef>
                <a:spcPct val="0"/>
              </a:spcBef>
              <a:spcAft>
                <a:spcPct val="0"/>
              </a:spcAft>
              <a:buFontTx/>
              <a:buChar char="•"/>
            </a:pPr>
            <a:r>
              <a:rPr lang="hr-HR" altLang="en-US" sz="2200">
                <a:solidFill>
                  <a:srgbClr val="000000"/>
                </a:solidFill>
              </a:rPr>
              <a:t> Zarcharisen i Warren pretpostavljaju da je struktura stakla sastavljena od silicijskih i kisikovih iona (network formers) – oni formiraju 3D mrežu unutar koje se nalaze ostali elementi (network modifiers)</a:t>
            </a:r>
          </a:p>
        </p:txBody>
      </p:sp>
      <p:sp>
        <p:nvSpPr>
          <p:cNvPr id="102403" name="Rectangle 5">
            <a:extLst>
              <a:ext uri="{FF2B5EF4-FFF2-40B4-BE49-F238E27FC236}">
                <a16:creationId xmlns:a16="http://schemas.microsoft.com/office/drawing/2014/main" id="{45ACBCFB-B176-2BD5-1FFF-46A5F59B642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struktura">
            <a:extLst>
              <a:ext uri="{FF2B5EF4-FFF2-40B4-BE49-F238E27FC236}">
                <a16:creationId xmlns:a16="http://schemas.microsoft.com/office/drawing/2014/main" id="{C69BFC05-80CA-B0D7-58B1-884A9F32C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34" r="11714"/>
          <a:stretch>
            <a:fillRect/>
          </a:stretch>
        </p:blipFill>
        <p:spPr bwMode="auto">
          <a:xfrm>
            <a:off x="1992313" y="549275"/>
            <a:ext cx="50673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5">
            <a:extLst>
              <a:ext uri="{FF2B5EF4-FFF2-40B4-BE49-F238E27FC236}">
                <a16:creationId xmlns:a16="http://schemas.microsoft.com/office/drawing/2014/main" id="{01FBCE82-1AD9-E285-37D9-813FC5A898D5}"/>
              </a:ext>
            </a:extLst>
          </p:cNvPr>
          <p:cNvSpPr>
            <a:spLocks noChangeArrowheads="1"/>
          </p:cNvSpPr>
          <p:nvPr/>
        </p:nvSpPr>
        <p:spPr bwMode="auto">
          <a:xfrm>
            <a:off x="1992314" y="5805489"/>
            <a:ext cx="451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Pojednostavljen prikaz strukture stakla</a:t>
            </a:r>
            <a:endParaRPr lang="en-US" altLang="en-US" sz="2000">
              <a:solidFill>
                <a:srgbClr val="FFFF00"/>
              </a:solidFill>
            </a:endParaRPr>
          </a:p>
        </p:txBody>
      </p:sp>
      <p:sp>
        <p:nvSpPr>
          <p:cNvPr id="103428" name="Rectangle 6">
            <a:extLst>
              <a:ext uri="{FF2B5EF4-FFF2-40B4-BE49-F238E27FC236}">
                <a16:creationId xmlns:a16="http://schemas.microsoft.com/office/drawing/2014/main" id="{B725D181-D76D-DADA-10E9-BDF13CBE70B5}"/>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a:extLst>
              <a:ext uri="{FF2B5EF4-FFF2-40B4-BE49-F238E27FC236}">
                <a16:creationId xmlns:a16="http://schemas.microsoft.com/office/drawing/2014/main" id="{EF228E69-9B6C-B481-3D6C-F6D1D7F214C0}"/>
              </a:ext>
            </a:extLst>
          </p:cNvPr>
          <p:cNvSpPr>
            <a:spLocks noChangeArrowheads="1"/>
          </p:cNvSpPr>
          <p:nvPr/>
        </p:nvSpPr>
        <p:spPr bwMode="auto">
          <a:xfrm>
            <a:off x="2063751" y="692150"/>
            <a:ext cx="799306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200">
                <a:solidFill>
                  <a:srgbClr val="000000"/>
                </a:solidFill>
              </a:rPr>
              <a:t> neki autori definiraju staklo kao “tekućinu koja ja ohlađena do čvrstog stanje bez kristalizacije”</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staklo je krti materijal (nema mogućnost plastičnih deformacija kao npr. čelik)</a:t>
            </a:r>
          </a:p>
          <a:p>
            <a:pPr fontAlgn="base">
              <a:spcBef>
                <a:spcPct val="0"/>
              </a:spcBef>
              <a:spcAft>
                <a:spcPct val="0"/>
              </a:spcAft>
            </a:pPr>
            <a:endParaRPr lang="hr-HR" altLang="en-US" sz="2200">
              <a:solidFill>
                <a:srgbClr val="000000"/>
              </a:solidFill>
            </a:endParaRPr>
          </a:p>
        </p:txBody>
      </p:sp>
      <p:sp>
        <p:nvSpPr>
          <p:cNvPr id="104451" name="Rectangle 5">
            <a:extLst>
              <a:ext uri="{FF2B5EF4-FFF2-40B4-BE49-F238E27FC236}">
                <a16:creationId xmlns:a16="http://schemas.microsoft.com/office/drawing/2014/main" id="{A01538AA-1200-8DD2-6ED9-150CD91415C4}"/>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pic>
        <p:nvPicPr>
          <p:cNvPr id="2" name="1How Glass is Made part 1.mp4">
            <a:hlinkClick r:id="" action="ppaction://media"/>
            <a:extLst>
              <a:ext uri="{FF2B5EF4-FFF2-40B4-BE49-F238E27FC236}">
                <a16:creationId xmlns:a16="http://schemas.microsoft.com/office/drawing/2014/main" id="{09FE82BE-A1F1-925C-B9D4-9E0E53BB0690}"/>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50988" y="404814"/>
            <a:ext cx="8604250" cy="645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2How Glass is Made part 2.mp4">
            <a:hlinkClick r:id="" action="ppaction://media"/>
            <a:extLst>
              <a:ext uri="{FF2B5EF4-FFF2-40B4-BE49-F238E27FC236}">
                <a16:creationId xmlns:a16="http://schemas.microsoft.com/office/drawing/2014/main" id="{AA579AAC-5CF0-DDEA-FCD3-509EB53E0E06}"/>
              </a:ext>
            </a:extLst>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35535"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1635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a:extLst>
              <a:ext uri="{FF2B5EF4-FFF2-40B4-BE49-F238E27FC236}">
                <a16:creationId xmlns:a16="http://schemas.microsoft.com/office/drawing/2014/main" id="{1F5D3AFE-311A-01FD-317D-451ED4168E8D}"/>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pic>
        <p:nvPicPr>
          <p:cNvPr id="50179" name="Picture 7" descr="cilindar">
            <a:extLst>
              <a:ext uri="{FF2B5EF4-FFF2-40B4-BE49-F238E27FC236}">
                <a16:creationId xmlns:a16="http://schemas.microsoft.com/office/drawing/2014/main" id="{9F65865E-33DB-0E0B-3348-AD57F156F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908050"/>
            <a:ext cx="3200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8" descr="crown postupak">
            <a:extLst>
              <a:ext uri="{FF2B5EF4-FFF2-40B4-BE49-F238E27FC236}">
                <a16:creationId xmlns:a16="http://schemas.microsoft.com/office/drawing/2014/main" id="{7751A393-C91D-1822-F751-BD15E07C1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0689" y="765175"/>
            <a:ext cx="1965325"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descr="proizvodnja diderot">
            <a:extLst>
              <a:ext uri="{FF2B5EF4-FFF2-40B4-BE49-F238E27FC236}">
                <a16:creationId xmlns:a16="http://schemas.microsoft.com/office/drawing/2014/main" id="{52D45EA2-7E08-E5A5-49F1-56B790ED3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3" r="2283" b="5600"/>
          <a:stretch>
            <a:fillRect/>
          </a:stretch>
        </p:blipFill>
        <p:spPr bwMode="auto">
          <a:xfrm>
            <a:off x="1828801" y="3429001"/>
            <a:ext cx="58578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0" descr="proizvodnja diderot">
            <a:extLst>
              <a:ext uri="{FF2B5EF4-FFF2-40B4-BE49-F238E27FC236}">
                <a16:creationId xmlns:a16="http://schemas.microsoft.com/office/drawing/2014/main" id="{C922D4CD-8600-AE7A-2A10-E03F89605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19" b="7637"/>
          <a:stretch>
            <a:fillRect/>
          </a:stretch>
        </p:blipFill>
        <p:spPr bwMode="auto">
          <a:xfrm>
            <a:off x="1703388" y="3429001"/>
            <a:ext cx="58975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 Box 11">
            <a:extLst>
              <a:ext uri="{FF2B5EF4-FFF2-40B4-BE49-F238E27FC236}">
                <a16:creationId xmlns:a16="http://schemas.microsoft.com/office/drawing/2014/main" id="{EEF3AD0E-17C4-B859-DFF1-608F4EF43487}"/>
              </a:ext>
            </a:extLst>
          </p:cNvPr>
          <p:cNvSpPr txBox="1">
            <a:spLocks noChangeArrowheads="1"/>
          </p:cNvSpPr>
          <p:nvPr/>
        </p:nvSpPr>
        <p:spPr bwMode="auto">
          <a:xfrm>
            <a:off x="2078038" y="5527675"/>
            <a:ext cx="5256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Proizvodnja stakla – crteži iz  enciklopedije Diderota i d’Alamberta</a:t>
            </a:r>
            <a:endParaRPr lang="en-US" altLang="en-US" i="1">
              <a:solidFill>
                <a:srgbClr val="000000"/>
              </a:solidFill>
            </a:endParaRPr>
          </a:p>
        </p:txBody>
      </p:sp>
      <p:sp>
        <p:nvSpPr>
          <p:cNvPr id="50184" name="Text Box 12">
            <a:extLst>
              <a:ext uri="{FF2B5EF4-FFF2-40B4-BE49-F238E27FC236}">
                <a16:creationId xmlns:a16="http://schemas.microsoft.com/office/drawing/2014/main" id="{5A33CA6F-2308-9BBF-DBC3-0E1380EF7034}"/>
              </a:ext>
            </a:extLst>
          </p:cNvPr>
          <p:cNvSpPr txBox="1">
            <a:spLocks noChangeArrowheads="1"/>
          </p:cNvSpPr>
          <p:nvPr/>
        </p:nvSpPr>
        <p:spPr bwMode="auto">
          <a:xfrm>
            <a:off x="1703388" y="2492376"/>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Proizvodnja stakla – metoda cilindra</a:t>
            </a:r>
            <a:endParaRPr lang="en-US" altLang="en-US" i="1">
              <a:solidFill>
                <a:srgbClr val="000000"/>
              </a:solidFill>
            </a:endParaRPr>
          </a:p>
        </p:txBody>
      </p:sp>
      <p:sp>
        <p:nvSpPr>
          <p:cNvPr id="50185" name="Text Box 13">
            <a:extLst>
              <a:ext uri="{FF2B5EF4-FFF2-40B4-BE49-F238E27FC236}">
                <a16:creationId xmlns:a16="http://schemas.microsoft.com/office/drawing/2014/main" id="{032A1A5F-69DE-0B4C-F199-FA31128C594C}"/>
              </a:ext>
            </a:extLst>
          </p:cNvPr>
          <p:cNvSpPr txBox="1">
            <a:spLocks noChangeArrowheads="1"/>
          </p:cNvSpPr>
          <p:nvPr/>
        </p:nvSpPr>
        <p:spPr bwMode="auto">
          <a:xfrm>
            <a:off x="6672263" y="5805488"/>
            <a:ext cx="3852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Proizvodnja stakla – metoda krune</a:t>
            </a:r>
            <a:endParaRPr lang="en-US" altLang="en-US" i="1">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a:extLst>
              <a:ext uri="{FF2B5EF4-FFF2-40B4-BE49-F238E27FC236}">
                <a16:creationId xmlns:a16="http://schemas.microsoft.com/office/drawing/2014/main" id="{3BE9DACE-5BB5-780E-421B-9DE6CB9F61A7}"/>
              </a:ext>
            </a:extLst>
          </p:cNvPr>
          <p:cNvSpPr>
            <a:spLocks noChangeArrowheads="1"/>
          </p:cNvSpPr>
          <p:nvPr/>
        </p:nvSpPr>
        <p:spPr bwMode="auto">
          <a:xfrm>
            <a:off x="1919288" y="981076"/>
            <a:ext cx="82804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b="1">
                <a:solidFill>
                  <a:srgbClr val="000000"/>
                </a:solidFill>
              </a:rPr>
              <a:t>KARAKTERISTIKE STAKLA</a:t>
            </a:r>
          </a:p>
          <a:p>
            <a:pPr fontAlgn="base">
              <a:spcBef>
                <a:spcPct val="0"/>
              </a:spcBef>
              <a:spcAft>
                <a:spcPct val="0"/>
              </a:spcAft>
            </a:pPr>
            <a:endParaRPr lang="hr-HR" altLang="en-US" sz="2200" b="1">
              <a:solidFill>
                <a:srgbClr val="000000"/>
              </a:solidFill>
            </a:endParaRPr>
          </a:p>
          <a:p>
            <a:pPr fontAlgn="base">
              <a:spcBef>
                <a:spcPct val="0"/>
              </a:spcBef>
              <a:spcAft>
                <a:spcPct val="0"/>
              </a:spcAft>
            </a:pPr>
            <a:r>
              <a:rPr lang="hr-HR" altLang="en-US" sz="2200" b="1">
                <a:solidFill>
                  <a:srgbClr val="000000"/>
                </a:solidFill>
              </a:rPr>
              <a:t>Specifična zapreminska težina</a:t>
            </a:r>
            <a:r>
              <a:rPr lang="hr-HR" altLang="en-US" sz="2200">
                <a:solidFill>
                  <a:srgbClr val="000000"/>
                </a:solidFill>
              </a:rPr>
              <a:t> 	25 kN/m</a:t>
            </a:r>
            <a:r>
              <a:rPr lang="hr-HR" altLang="en-US" sz="2200" baseline="30000">
                <a:solidFill>
                  <a:srgbClr val="000000"/>
                </a:solidFill>
              </a:rPr>
              <a:t>3</a:t>
            </a:r>
          </a:p>
          <a:p>
            <a:pPr fontAlgn="base">
              <a:spcBef>
                <a:spcPct val="0"/>
              </a:spcBef>
              <a:spcAft>
                <a:spcPct val="0"/>
              </a:spcAft>
            </a:pPr>
            <a:r>
              <a:rPr lang="hr-HR" altLang="en-US" sz="2200" b="1">
                <a:solidFill>
                  <a:srgbClr val="000000"/>
                </a:solidFill>
              </a:rPr>
              <a:t>Modul elastičnosti</a:t>
            </a:r>
            <a:r>
              <a:rPr lang="hr-HR" altLang="en-US" sz="2200">
                <a:solidFill>
                  <a:srgbClr val="000000"/>
                </a:solidFill>
              </a:rPr>
              <a:t>  			70000 MPa = MN/m</a:t>
            </a:r>
            <a:r>
              <a:rPr lang="hr-HR" altLang="en-US" sz="2200" baseline="30000">
                <a:solidFill>
                  <a:srgbClr val="000000"/>
                </a:solidFill>
              </a:rPr>
              <a:t>2</a:t>
            </a:r>
          </a:p>
          <a:p>
            <a:pPr fontAlgn="base">
              <a:spcBef>
                <a:spcPct val="0"/>
              </a:spcBef>
              <a:spcAft>
                <a:spcPct val="0"/>
              </a:spcAft>
            </a:pPr>
            <a:r>
              <a:rPr lang="hr-HR" altLang="en-US" sz="2200" b="1">
                <a:solidFill>
                  <a:srgbClr val="000000"/>
                </a:solidFill>
              </a:rPr>
              <a:t>Modul posmika</a:t>
            </a:r>
            <a:r>
              <a:rPr lang="hr-HR" altLang="en-US" sz="2200">
                <a:solidFill>
                  <a:srgbClr val="000000"/>
                </a:solidFill>
              </a:rPr>
              <a:t> 			28000 MPa</a:t>
            </a:r>
          </a:p>
          <a:p>
            <a:pPr fontAlgn="base">
              <a:spcBef>
                <a:spcPct val="0"/>
              </a:spcBef>
              <a:spcAft>
                <a:spcPct val="0"/>
              </a:spcAft>
            </a:pPr>
            <a:r>
              <a:rPr lang="hr-HR" altLang="en-US" sz="2200" b="1">
                <a:solidFill>
                  <a:srgbClr val="000000"/>
                </a:solidFill>
              </a:rPr>
              <a:t>Poissonov koeficijent</a:t>
            </a:r>
            <a:r>
              <a:rPr lang="hr-HR" altLang="en-US" sz="2200">
                <a:solidFill>
                  <a:srgbClr val="000000"/>
                </a:solidFill>
              </a:rPr>
              <a:t> 		0,23</a:t>
            </a:r>
          </a:p>
          <a:p>
            <a:pPr fontAlgn="base">
              <a:spcBef>
                <a:spcPct val="0"/>
              </a:spcBef>
              <a:spcAft>
                <a:spcPct val="0"/>
              </a:spcAft>
            </a:pPr>
            <a:r>
              <a:rPr lang="hr-HR" altLang="en-US" sz="2200" b="1">
                <a:solidFill>
                  <a:srgbClr val="000000"/>
                </a:solidFill>
              </a:rPr>
              <a:t>Vlačna čvrstoća</a:t>
            </a:r>
            <a:r>
              <a:rPr lang="hr-HR" altLang="en-US" sz="2200">
                <a:solidFill>
                  <a:srgbClr val="000000"/>
                </a:solidFill>
              </a:rPr>
              <a:t> 			45 MPa</a:t>
            </a:r>
          </a:p>
          <a:p>
            <a:pPr fontAlgn="base">
              <a:spcBef>
                <a:spcPct val="0"/>
              </a:spcBef>
              <a:spcAft>
                <a:spcPct val="0"/>
              </a:spcAft>
            </a:pPr>
            <a:r>
              <a:rPr lang="hr-HR" altLang="en-US" sz="2200" b="1">
                <a:solidFill>
                  <a:srgbClr val="000000"/>
                </a:solidFill>
              </a:rPr>
              <a:t>Tlačna čvrstoća</a:t>
            </a:r>
            <a:r>
              <a:rPr lang="hr-HR" altLang="en-US" sz="2200">
                <a:solidFill>
                  <a:srgbClr val="000000"/>
                </a:solidFill>
              </a:rPr>
              <a:t> 			800 MPa</a:t>
            </a:r>
          </a:p>
          <a:p>
            <a:pPr fontAlgn="base">
              <a:spcBef>
                <a:spcPct val="0"/>
              </a:spcBef>
              <a:spcAft>
                <a:spcPct val="0"/>
              </a:spcAft>
            </a:pPr>
            <a:r>
              <a:rPr lang="hr-HR" altLang="en-US" sz="2200" b="1">
                <a:solidFill>
                  <a:srgbClr val="000000"/>
                </a:solidFill>
              </a:rPr>
              <a:t>Čvrstoća ( Mohrova ljestvica )</a:t>
            </a:r>
            <a:r>
              <a:rPr lang="hr-HR" altLang="en-US" sz="2200">
                <a:solidFill>
                  <a:srgbClr val="000000"/>
                </a:solidFill>
              </a:rPr>
              <a:t>  	5-6</a:t>
            </a:r>
          </a:p>
          <a:p>
            <a:pPr fontAlgn="base">
              <a:spcBef>
                <a:spcPct val="0"/>
              </a:spcBef>
              <a:spcAft>
                <a:spcPct val="0"/>
              </a:spcAft>
            </a:pPr>
            <a:r>
              <a:rPr lang="hr-HR" altLang="en-US" sz="2200" b="1">
                <a:solidFill>
                  <a:srgbClr val="000000"/>
                </a:solidFill>
              </a:rPr>
              <a:t>Temp.taljenja 	</a:t>
            </a:r>
            <a:r>
              <a:rPr lang="hr-HR" altLang="en-US" sz="2200">
                <a:solidFill>
                  <a:srgbClr val="000000"/>
                </a:solidFill>
              </a:rPr>
              <a:t>		600</a:t>
            </a:r>
            <a:r>
              <a:rPr lang="hr-HR" altLang="en-US" sz="2200" baseline="30000">
                <a:solidFill>
                  <a:srgbClr val="000000"/>
                </a:solidFill>
              </a:rPr>
              <a:t>o</a:t>
            </a:r>
            <a:r>
              <a:rPr lang="hr-HR" altLang="en-US" sz="2200">
                <a:solidFill>
                  <a:srgbClr val="000000"/>
                </a:solidFill>
              </a:rPr>
              <a:t>C</a:t>
            </a:r>
          </a:p>
          <a:p>
            <a:pPr fontAlgn="base">
              <a:spcBef>
                <a:spcPct val="0"/>
              </a:spcBef>
              <a:spcAft>
                <a:spcPct val="0"/>
              </a:spcAft>
            </a:pPr>
            <a:r>
              <a:rPr lang="hr-HR" altLang="en-US" sz="2200" b="1">
                <a:solidFill>
                  <a:srgbClr val="000000"/>
                </a:solidFill>
              </a:rPr>
              <a:t>Koeficijent termalne ekspanzije</a:t>
            </a:r>
            <a:r>
              <a:rPr lang="hr-HR" altLang="en-US" sz="2200">
                <a:solidFill>
                  <a:srgbClr val="000000"/>
                </a:solidFill>
              </a:rPr>
              <a:t> 	9-9.2x10-6 K</a:t>
            </a:r>
            <a:r>
              <a:rPr lang="hr-HR" altLang="en-US" sz="2200" baseline="30000">
                <a:solidFill>
                  <a:srgbClr val="000000"/>
                </a:solidFill>
              </a:rPr>
              <a:t>-1</a:t>
            </a:r>
          </a:p>
          <a:p>
            <a:pPr fontAlgn="base">
              <a:spcBef>
                <a:spcPct val="0"/>
              </a:spcBef>
              <a:spcAft>
                <a:spcPct val="0"/>
              </a:spcAft>
            </a:pPr>
            <a:endParaRPr lang="hr-HR" altLang="en-US" sz="2200" baseline="30000">
              <a:solidFill>
                <a:srgbClr val="000000"/>
              </a:solidFill>
            </a:endParaRPr>
          </a:p>
          <a:p>
            <a:pPr fontAlgn="base">
              <a:spcBef>
                <a:spcPct val="0"/>
              </a:spcBef>
              <a:spcAft>
                <a:spcPct val="0"/>
              </a:spcAft>
            </a:pPr>
            <a:r>
              <a:rPr lang="hr-HR" altLang="en-US" sz="2200">
                <a:solidFill>
                  <a:srgbClr val="000000"/>
                </a:solidFill>
              </a:rPr>
              <a:t>Čvrstoća na savijanje (60 sekundi opterećenje)</a:t>
            </a:r>
          </a:p>
          <a:p>
            <a:pPr fontAlgn="base">
              <a:spcBef>
                <a:spcPct val="0"/>
              </a:spcBef>
              <a:spcAft>
                <a:spcPct val="0"/>
              </a:spcAft>
            </a:pPr>
            <a:r>
              <a:rPr lang="hr-HR" altLang="en-US" sz="2200">
                <a:solidFill>
                  <a:srgbClr val="000000"/>
                </a:solidFill>
              </a:rPr>
              <a:t>Annealed				43 Mpa</a:t>
            </a:r>
          </a:p>
          <a:p>
            <a:pPr fontAlgn="base">
              <a:spcBef>
                <a:spcPct val="0"/>
              </a:spcBef>
              <a:spcAft>
                <a:spcPct val="0"/>
              </a:spcAft>
            </a:pPr>
            <a:r>
              <a:rPr lang="hr-HR" altLang="en-US" sz="2200">
                <a:solidFill>
                  <a:srgbClr val="000000"/>
                </a:solidFill>
              </a:rPr>
              <a:t>Toplinski ojačano			82 Mpa</a:t>
            </a:r>
          </a:p>
          <a:p>
            <a:pPr fontAlgn="base">
              <a:spcBef>
                <a:spcPct val="0"/>
              </a:spcBef>
              <a:spcAft>
                <a:spcPct val="0"/>
              </a:spcAft>
            </a:pPr>
            <a:r>
              <a:rPr lang="hr-HR" altLang="en-US" sz="2200">
                <a:solidFill>
                  <a:srgbClr val="000000"/>
                </a:solidFill>
              </a:rPr>
              <a:t>Kaljeno				165 Mpa</a:t>
            </a:r>
          </a:p>
        </p:txBody>
      </p:sp>
      <p:sp>
        <p:nvSpPr>
          <p:cNvPr id="105475" name="Rectangle 6">
            <a:extLst>
              <a:ext uri="{FF2B5EF4-FFF2-40B4-BE49-F238E27FC236}">
                <a16:creationId xmlns:a16="http://schemas.microsoft.com/office/drawing/2014/main" id="{8A329A95-D847-4147-3E4B-E11033B2B06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DIJAGRAM">
            <a:extLst>
              <a:ext uri="{FF2B5EF4-FFF2-40B4-BE49-F238E27FC236}">
                <a16:creationId xmlns:a16="http://schemas.microsoft.com/office/drawing/2014/main" id="{0CDB345A-04F6-6CBB-868A-6B4689033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836614"/>
            <a:ext cx="4679950"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5">
            <a:extLst>
              <a:ext uri="{FF2B5EF4-FFF2-40B4-BE49-F238E27FC236}">
                <a16:creationId xmlns:a16="http://schemas.microsoft.com/office/drawing/2014/main" id="{712CC03C-BC56-2442-4DEE-C13EF0397F61}"/>
              </a:ext>
            </a:extLst>
          </p:cNvPr>
          <p:cNvSpPr>
            <a:spLocks noChangeArrowheads="1"/>
          </p:cNvSpPr>
          <p:nvPr/>
        </p:nvSpPr>
        <p:spPr bwMode="auto">
          <a:xfrm>
            <a:off x="1992313" y="5084764"/>
            <a:ext cx="4679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Dijagrami naprezanje-deformacija za staklo i čelik</a:t>
            </a:r>
            <a:endParaRPr lang="en-US" altLang="en-US" sz="2000" i="1">
              <a:solidFill>
                <a:srgbClr val="FFFF00"/>
              </a:solidFill>
            </a:endParaRPr>
          </a:p>
        </p:txBody>
      </p:sp>
      <p:sp>
        <p:nvSpPr>
          <p:cNvPr id="106500" name="Rectangle 6">
            <a:extLst>
              <a:ext uri="{FF2B5EF4-FFF2-40B4-BE49-F238E27FC236}">
                <a16:creationId xmlns:a16="http://schemas.microsoft.com/office/drawing/2014/main" id="{5C497524-ADD0-6690-C135-79A6DD744CA8}"/>
              </a:ext>
            </a:extLst>
          </p:cNvPr>
          <p:cNvSpPr>
            <a:spLocks noChangeArrowheads="1"/>
          </p:cNvSpPr>
          <p:nvPr/>
        </p:nvSpPr>
        <p:spPr bwMode="auto">
          <a:xfrm>
            <a:off x="6600825" y="1196975"/>
            <a:ext cx="38163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000">
                <a:solidFill>
                  <a:srgbClr val="000000"/>
                </a:solidFill>
              </a:rPr>
              <a:t> </a:t>
            </a:r>
            <a:r>
              <a:rPr lang="hr-HR" altLang="en-US" sz="2200">
                <a:solidFill>
                  <a:srgbClr val="000000"/>
                </a:solidFill>
              </a:rPr>
              <a:t>staklo je krti materijal (nema mogućnosti plastičnih deformacija)</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ovisnost naprezanje-deformacija je linearna</a:t>
            </a:r>
            <a:endParaRPr lang="en-US" altLang="en-US" sz="2200">
              <a:solidFill>
                <a:srgbClr val="000000"/>
              </a:solidFill>
            </a:endParaRPr>
          </a:p>
        </p:txBody>
      </p:sp>
      <p:sp>
        <p:nvSpPr>
          <p:cNvPr id="106501" name="Rectangle 7">
            <a:extLst>
              <a:ext uri="{FF2B5EF4-FFF2-40B4-BE49-F238E27FC236}">
                <a16:creationId xmlns:a16="http://schemas.microsoft.com/office/drawing/2014/main" id="{AC610681-83ED-3D23-3BA2-E8E70F22BB2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cvrstoca - vrijeme">
            <a:extLst>
              <a:ext uri="{FF2B5EF4-FFF2-40B4-BE49-F238E27FC236}">
                <a16:creationId xmlns:a16="http://schemas.microsoft.com/office/drawing/2014/main" id="{A1717A9E-D479-E017-CDD2-234CCCEA6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00" t="5388" r="8034"/>
          <a:stretch>
            <a:fillRect/>
          </a:stretch>
        </p:blipFill>
        <p:spPr bwMode="auto">
          <a:xfrm>
            <a:off x="1774825" y="692151"/>
            <a:ext cx="619283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6">
            <a:extLst>
              <a:ext uri="{FF2B5EF4-FFF2-40B4-BE49-F238E27FC236}">
                <a16:creationId xmlns:a16="http://schemas.microsoft.com/office/drawing/2014/main" id="{2D8AD969-7BF6-EAB7-2F12-0A737B279C86}"/>
              </a:ext>
            </a:extLst>
          </p:cNvPr>
          <p:cNvSpPr>
            <a:spLocks noChangeArrowheads="1"/>
          </p:cNvSpPr>
          <p:nvPr/>
        </p:nvSpPr>
        <p:spPr bwMode="auto">
          <a:xfrm>
            <a:off x="2495550" y="5373688"/>
            <a:ext cx="51133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Utjecaj trajanja opterećenja na čvrstoću</a:t>
            </a:r>
            <a:endParaRPr lang="en-US" altLang="en-US" i="1">
              <a:solidFill>
                <a:srgbClr val="000000"/>
              </a:solidFill>
            </a:endParaRPr>
          </a:p>
        </p:txBody>
      </p:sp>
      <p:sp>
        <p:nvSpPr>
          <p:cNvPr id="107524" name="Rectangle 7">
            <a:extLst>
              <a:ext uri="{FF2B5EF4-FFF2-40B4-BE49-F238E27FC236}">
                <a16:creationId xmlns:a16="http://schemas.microsoft.com/office/drawing/2014/main" id="{F90343BD-2670-B6EB-14D7-3BCBB53A8E73}"/>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a:extLst>
              <a:ext uri="{FF2B5EF4-FFF2-40B4-BE49-F238E27FC236}">
                <a16:creationId xmlns:a16="http://schemas.microsoft.com/office/drawing/2014/main" id="{7B09E202-7D7A-3A6F-0126-C2A2B291FACE}"/>
              </a:ext>
            </a:extLst>
          </p:cNvPr>
          <p:cNvSpPr>
            <a:spLocks noChangeArrowheads="1"/>
          </p:cNvSpPr>
          <p:nvPr/>
        </p:nvSpPr>
        <p:spPr bwMode="auto">
          <a:xfrm>
            <a:off x="1992314" y="981075"/>
            <a:ext cx="82073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200">
                <a:solidFill>
                  <a:srgbClr val="000000"/>
                </a:solidFill>
              </a:rPr>
              <a:t> teoretska čvrstoća stakla na pritisak iznosi preko 20000 Mpa</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nikada eksperimentalno nije izmjerena niti približna čvrstoća – staklo otkazuje uvijek prije dostizanja tlačne čvrstoće zbog pojave vlačnih naprezanja (imperfekcije)</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povećanjem dimenzija staklenih elemenata smanjuje se njihova čvrstoća (povećava se vjerojatnost pojave imperfekcija)</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projektirati složenije staklene konstrukcije bez dodatnih eksperimentalnih istraživanja je za sada nemoguće </a:t>
            </a:r>
          </a:p>
          <a:p>
            <a:pPr fontAlgn="base">
              <a:spcBef>
                <a:spcPct val="0"/>
              </a:spcBef>
              <a:spcAft>
                <a:spcPct val="0"/>
              </a:spcAft>
              <a:buFontTx/>
              <a:buChar char="•"/>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čvrstoća ovisi o načinu proizvodnje, imperfekcijama, pukotinama, trajanju opterećenja….</a:t>
            </a:r>
          </a:p>
          <a:p>
            <a:pPr fontAlgn="base">
              <a:spcBef>
                <a:spcPct val="0"/>
              </a:spcBef>
              <a:spcAft>
                <a:spcPct val="0"/>
              </a:spcAft>
            </a:pPr>
            <a:endParaRPr lang="hr-HR" altLang="en-US" sz="2200">
              <a:solidFill>
                <a:srgbClr val="000000"/>
              </a:solidFill>
            </a:endParaRPr>
          </a:p>
          <a:p>
            <a:pPr fontAlgn="base">
              <a:spcBef>
                <a:spcPct val="0"/>
              </a:spcBef>
              <a:spcAft>
                <a:spcPct val="0"/>
              </a:spcAft>
            </a:pPr>
            <a:endParaRPr lang="hr-HR" altLang="en-US" sz="2200">
              <a:solidFill>
                <a:srgbClr val="000000"/>
              </a:solidFill>
            </a:endParaRPr>
          </a:p>
          <a:p>
            <a:pPr fontAlgn="base">
              <a:spcBef>
                <a:spcPct val="0"/>
              </a:spcBef>
              <a:spcAft>
                <a:spcPct val="0"/>
              </a:spcAft>
            </a:pPr>
            <a:endParaRPr lang="hr-HR" altLang="en-US" sz="2200">
              <a:solidFill>
                <a:srgbClr val="000000"/>
              </a:solidFill>
            </a:endParaRPr>
          </a:p>
          <a:p>
            <a:pPr fontAlgn="base">
              <a:spcBef>
                <a:spcPct val="0"/>
              </a:spcBef>
              <a:spcAft>
                <a:spcPct val="0"/>
              </a:spcAft>
            </a:pPr>
            <a:r>
              <a:rPr lang="hr-HR" altLang="en-US" sz="2200">
                <a:solidFill>
                  <a:srgbClr val="000000"/>
                </a:solidFill>
              </a:rPr>
              <a:t> </a:t>
            </a:r>
            <a:endParaRPr lang="en-US" altLang="en-US" sz="2200">
              <a:solidFill>
                <a:srgbClr val="000000"/>
              </a:solidFill>
            </a:endParaRPr>
          </a:p>
        </p:txBody>
      </p:sp>
      <p:sp>
        <p:nvSpPr>
          <p:cNvPr id="108547" name="Rectangle 5">
            <a:extLst>
              <a:ext uri="{FF2B5EF4-FFF2-40B4-BE49-F238E27FC236}">
                <a16:creationId xmlns:a16="http://schemas.microsoft.com/office/drawing/2014/main" id="{F4E101B8-94BD-92AE-898B-6734200067CB}"/>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1258951D-7D8C-9AEC-6638-7166696CD40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4" name="tib_av_62934_h264-crf-6000k-1080p.mp4">
            <a:hlinkClick r:id="" action="ppaction://media"/>
            <a:extLst>
              <a:ext uri="{FF2B5EF4-FFF2-40B4-BE49-F238E27FC236}">
                <a16:creationId xmlns:a16="http://schemas.microsoft.com/office/drawing/2014/main" id="{7B8B21F0-418D-588D-BE95-171672AA2D48}"/>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479676" y="530225"/>
            <a:ext cx="7731125" cy="579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71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3">
            <a:extLst>
              <a:ext uri="{FF2B5EF4-FFF2-40B4-BE49-F238E27FC236}">
                <a16:creationId xmlns:a16="http://schemas.microsoft.com/office/drawing/2014/main" id="{F3969E7E-8E41-DBC8-1062-83A4BBC13BF4}"/>
              </a:ext>
            </a:extLst>
          </p:cNvPr>
          <p:cNvSpPr>
            <a:spLocks noGrp="1"/>
          </p:cNvSpPr>
          <p:nvPr>
            <p:ph idx="1"/>
          </p:nvPr>
        </p:nvSpPr>
        <p:spPr bwMode="auto">
          <a:xfrm>
            <a:off x="1881188" y="50006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2200"/>
              <a:t>Na temelju fizičkih izračuna </a:t>
            </a:r>
            <a:r>
              <a:rPr lang="hr-HR" altLang="en-US" sz="2200">
                <a:solidFill>
                  <a:srgbClr val="D35B1F"/>
                </a:solidFill>
              </a:rPr>
              <a:t>su teoretski vlačne čvrstoće 5000 MPa do 8000 MPa</a:t>
            </a:r>
            <a:r>
              <a:rPr lang="hr-HR" altLang="en-US" sz="2200"/>
              <a:t>. Međutim, zbog strukturnih nedostataka na površini (Griffith nedostatke) stvarna čvrstoća je znatno niža jer su visoke koncentracije naprezanja se javljaju u pukotinama koje se ne može redistribuirati zbog nedostatka duktilnosti. Rezultat je da </a:t>
            </a:r>
            <a:r>
              <a:rPr lang="hr-HR" altLang="en-US" sz="2200">
                <a:solidFill>
                  <a:srgbClr val="D35B1F"/>
                </a:solidFill>
              </a:rPr>
              <a:t>se čvrstoća na savijanje običnog stakla u stvarnosti  smanjuje na oko 30 do 80 MPa</a:t>
            </a:r>
            <a:r>
              <a:rPr lang="hr-HR" altLang="en-US" sz="2200"/>
              <a:t>. </a:t>
            </a:r>
          </a:p>
          <a:p>
            <a:pPr>
              <a:buFontTx/>
              <a:buNone/>
            </a:pPr>
            <a:br>
              <a:rPr lang="hr-HR" altLang="en-US" sz="1000"/>
            </a:br>
            <a:r>
              <a:rPr lang="hr-HR" altLang="en-US" sz="2200"/>
              <a:t>Ovisno o veličini pukotine na površini,  čvrstoća savijanje je kontrolirana početkom  otvaranja </a:t>
            </a:r>
            <a:r>
              <a:rPr lang="hr-HR" altLang="en-US" sz="2200">
                <a:solidFill>
                  <a:srgbClr val="FF0000"/>
                </a:solidFill>
              </a:rPr>
              <a:t>hiperkritične pukotine</a:t>
            </a:r>
            <a:r>
              <a:rPr lang="hr-HR" altLang="en-US" sz="2200"/>
              <a:t>  bez plastičnih deformacija. To rezultira  </a:t>
            </a:r>
            <a:r>
              <a:rPr lang="hr-HR" altLang="en-US" sz="2200">
                <a:solidFill>
                  <a:srgbClr val="00B0F0"/>
                </a:solidFill>
              </a:rPr>
              <a:t>naglim lomom stakla</a:t>
            </a:r>
            <a:r>
              <a:rPr lang="hr-HR" altLang="en-US" sz="2200"/>
              <a:t>. S druge strane potencijalne </a:t>
            </a:r>
            <a:r>
              <a:rPr lang="hr-HR" altLang="en-US" sz="2200">
                <a:solidFill>
                  <a:srgbClr val="7030A0"/>
                </a:solidFill>
              </a:rPr>
              <a:t>pukotine nastaju i zbog naprezanja uslijed  korozije od vode ili vlage u kombinaciji s dugotrajnim opterećenjem.</a:t>
            </a:r>
            <a:br>
              <a:rPr lang="hr-HR" altLang="en-US" sz="2200"/>
            </a:br>
            <a:endParaRPr lang="hr-HR" altLang="en-US" sz="1000"/>
          </a:p>
          <a:p>
            <a:r>
              <a:rPr lang="hr-HR" altLang="en-US" sz="2200"/>
              <a:t>To je razlog što je čvrstoća savijanje  stakla npr. zbog trajnog</a:t>
            </a:r>
            <a:br>
              <a:rPr lang="hr-HR" altLang="en-US" sz="2200"/>
            </a:br>
            <a:r>
              <a:rPr lang="hr-HR" altLang="en-US" sz="2200"/>
              <a:t>opterećenja manja nego kod opterećenja s kratkim trajanjem.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76082EA4-EFF3-30F1-A0D9-232808DB134B}"/>
              </a:ext>
            </a:extLst>
          </p:cNvPr>
          <p:cNvSpPr>
            <a:spLocks noGrp="1"/>
          </p:cNvSpPr>
          <p:nvPr>
            <p:ph type="title"/>
          </p:nvPr>
        </p:nvSpPr>
        <p:spPr bwMode="auto">
          <a:xfrm>
            <a:off x="1952625" y="4286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2800"/>
              <a:t>Sheme različitih distribucija prednaprezanja preko presjeka ploče ovisno o tipu stakla</a:t>
            </a:r>
          </a:p>
        </p:txBody>
      </p:sp>
      <p:pic>
        <p:nvPicPr>
          <p:cNvPr id="111619" name="Picture 2">
            <a:extLst>
              <a:ext uri="{FF2B5EF4-FFF2-40B4-BE49-F238E27FC236}">
                <a16:creationId xmlns:a16="http://schemas.microsoft.com/office/drawing/2014/main" id="{C26D09B8-32D2-0994-0674-F7C336C9BC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7176" y="2071688"/>
            <a:ext cx="91027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4">
            <a:extLst>
              <a:ext uri="{FF2B5EF4-FFF2-40B4-BE49-F238E27FC236}">
                <a16:creationId xmlns:a16="http://schemas.microsoft.com/office/drawing/2014/main" id="{BC32FBB1-4B76-321F-8F61-6C0A89DCAA59}"/>
              </a:ext>
            </a:extLst>
          </p:cNvPr>
          <p:cNvSpPr txBox="1">
            <a:spLocks noChangeArrowheads="1"/>
          </p:cNvSpPr>
          <p:nvPr/>
        </p:nvSpPr>
        <p:spPr bwMode="auto">
          <a:xfrm>
            <a:off x="1881189" y="500064"/>
            <a:ext cx="807243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a:solidFill>
                  <a:srgbClr val="000000"/>
                </a:solidFill>
              </a:rPr>
              <a:t>Efekti prethodnog prednaprezanja su:</a:t>
            </a:r>
          </a:p>
          <a:p>
            <a:pPr fontAlgn="base">
              <a:spcBef>
                <a:spcPct val="0"/>
              </a:spcBef>
              <a:spcAft>
                <a:spcPct val="0"/>
              </a:spcAft>
            </a:pPr>
            <a:endParaRPr lang="hr-HR" altLang="en-US" sz="2000">
              <a:solidFill>
                <a:srgbClr val="000000"/>
              </a:solidFill>
            </a:endParaRPr>
          </a:p>
          <a:p>
            <a:pPr fontAlgn="base">
              <a:spcBef>
                <a:spcPct val="0"/>
              </a:spcBef>
              <a:spcAft>
                <a:spcPct val="0"/>
              </a:spcAft>
              <a:buFont typeface="Arial" panose="020B0604020202020204" pitchFamily="34" charset="0"/>
              <a:buChar char="•"/>
            </a:pPr>
            <a:r>
              <a:rPr lang="hr-HR" altLang="en-US" sz="2000">
                <a:solidFill>
                  <a:srgbClr val="000000"/>
                </a:solidFill>
              </a:rPr>
              <a:t> čvrstoća savijanja stakla povećava se u odnosu na obično staklo bez prednaprezanja</a:t>
            </a:r>
          </a:p>
          <a:p>
            <a:pPr fontAlgn="base">
              <a:spcBef>
                <a:spcPct val="0"/>
              </a:spcBef>
              <a:spcAft>
                <a:spcPct val="0"/>
              </a:spcAft>
              <a:buFont typeface="Arial" panose="020B0604020202020204" pitchFamily="34" charset="0"/>
              <a:buChar char="•"/>
            </a:pPr>
            <a:endParaRPr lang="hr-HR" altLang="en-US" sz="2000">
              <a:solidFill>
                <a:srgbClr val="000000"/>
              </a:solidFill>
            </a:endParaRPr>
          </a:p>
          <a:p>
            <a:pPr fontAlgn="base">
              <a:spcBef>
                <a:spcPct val="0"/>
              </a:spcBef>
              <a:spcAft>
                <a:spcPct val="0"/>
              </a:spcAft>
              <a:buFont typeface="Arial" panose="020B0604020202020204" pitchFamily="34" charset="0"/>
              <a:buChar char="•"/>
            </a:pPr>
            <a:r>
              <a:rPr lang="hr-HR" altLang="en-US" sz="2000">
                <a:solidFill>
                  <a:srgbClr val="000000"/>
                </a:solidFill>
              </a:rPr>
              <a:t>U slučaju loma, termalno ojačano staklo slama se u komadićima (čestice ili kockice) što je uzrokovano energijom prednaprezanja</a:t>
            </a:r>
          </a:p>
          <a:p>
            <a:pPr fontAlgn="base">
              <a:spcBef>
                <a:spcPct val="0"/>
              </a:spcBef>
              <a:spcAft>
                <a:spcPct val="0"/>
              </a:spcAft>
              <a:buFont typeface="Arial" panose="020B0604020202020204" pitchFamily="34" charset="0"/>
              <a:buChar char="•"/>
            </a:pPr>
            <a:endParaRPr lang="hr-HR" altLang="en-US" sz="2000">
              <a:solidFill>
                <a:srgbClr val="000000"/>
              </a:solidFill>
            </a:endParaRPr>
          </a:p>
          <a:p>
            <a:pPr fontAlgn="base">
              <a:spcBef>
                <a:spcPct val="0"/>
              </a:spcBef>
              <a:spcAft>
                <a:spcPct val="0"/>
              </a:spcAft>
              <a:buFont typeface="Arial" panose="020B0604020202020204" pitchFamily="34" charset="0"/>
              <a:buChar char="•"/>
            </a:pPr>
            <a:r>
              <a:rPr lang="hr-HR" altLang="en-US" sz="2000">
                <a:solidFill>
                  <a:srgbClr val="000000"/>
                </a:solidFill>
              </a:rPr>
              <a:t> bez temperaturne obrade obično staklo lomi se u velikim krhotinama</a:t>
            </a:r>
          </a:p>
          <a:p>
            <a:pPr fontAlgn="base">
              <a:spcBef>
                <a:spcPct val="0"/>
              </a:spcBef>
              <a:spcAft>
                <a:spcPct val="0"/>
              </a:spcAft>
              <a:buFont typeface="Arial" panose="020B0604020202020204" pitchFamily="34" charset="0"/>
              <a:buChar char="•"/>
            </a:pPr>
            <a:endParaRPr lang="hr-HR" altLang="en-US" sz="2000">
              <a:solidFill>
                <a:srgbClr val="000000"/>
              </a:solidFill>
            </a:endParaRPr>
          </a:p>
          <a:p>
            <a:pPr fontAlgn="base">
              <a:spcBef>
                <a:spcPct val="0"/>
              </a:spcBef>
              <a:spcAft>
                <a:spcPct val="0"/>
              </a:spcAft>
              <a:buFont typeface="Arial" panose="020B0604020202020204" pitchFamily="34" charset="0"/>
              <a:buChar char="•"/>
            </a:pPr>
            <a:r>
              <a:rPr lang="hr-HR" altLang="en-US" sz="2000">
                <a:solidFill>
                  <a:srgbClr val="000000"/>
                </a:solidFill>
              </a:rPr>
              <a:t>U začetku termički ojačano staklo razvijano je za auto-moto industriju  kako bi se izbjegle ozljede i nazivalo se tzv. sigurnosno staklo</a:t>
            </a:r>
          </a:p>
          <a:p>
            <a:pPr fontAlgn="base">
              <a:spcBef>
                <a:spcPct val="0"/>
              </a:spcBef>
              <a:spcAft>
                <a:spcPct val="0"/>
              </a:spcAft>
              <a:buFont typeface="Arial" panose="020B0604020202020204" pitchFamily="34" charset="0"/>
              <a:buChar char="•"/>
            </a:pPr>
            <a:endParaRPr lang="hr-HR" altLang="en-US" sz="2000">
              <a:solidFill>
                <a:srgbClr val="000000"/>
              </a:solidFill>
            </a:endParaRPr>
          </a:p>
          <a:p>
            <a:pPr fontAlgn="base">
              <a:spcBef>
                <a:spcPct val="0"/>
              </a:spcBef>
              <a:spcAft>
                <a:spcPct val="0"/>
              </a:spcAft>
              <a:buFont typeface="Arial" panose="020B0604020202020204" pitchFamily="34" charset="0"/>
              <a:buChar char="•"/>
            </a:pPr>
            <a:r>
              <a:rPr lang="hr-HR" altLang="en-US" sz="2000">
                <a:solidFill>
                  <a:srgbClr val="000000"/>
                </a:solidFill>
              </a:rPr>
              <a:t>U pogledu primjene stakla u zgradarstvu, postoji opsnost  loma panela na fasasi gdje se komadići stakla zadrže sljepljeni i padnu zajedno usljed gravitacije</a:t>
            </a:r>
          </a:p>
          <a:p>
            <a:pPr fontAlgn="base">
              <a:spcBef>
                <a:spcPct val="0"/>
              </a:spcBef>
              <a:spcAft>
                <a:spcPct val="0"/>
              </a:spcAft>
              <a:buFont typeface="Arial" panose="020B0604020202020204" pitchFamily="34" charset="0"/>
              <a:buChar char="•"/>
            </a:pPr>
            <a:endParaRPr lang="hr-HR" altLang="en-US" sz="2000">
              <a:solidFill>
                <a:srgbClr val="000000"/>
              </a:solidFill>
            </a:endParaRPr>
          </a:p>
          <a:p>
            <a:pPr fontAlgn="base">
              <a:spcBef>
                <a:spcPct val="0"/>
              </a:spcBef>
              <a:spcAft>
                <a:spcPct val="0"/>
              </a:spcAft>
              <a:buFont typeface="Arial" panose="020B0604020202020204" pitchFamily="34" charset="0"/>
              <a:buChar char="•"/>
            </a:pPr>
            <a:r>
              <a:rPr lang="hr-HR" altLang="en-US" sz="2000">
                <a:solidFill>
                  <a:srgbClr val="000000"/>
                </a:solidFill>
              </a:rPr>
              <a:t>Kod obrađenih stakla tj. prednapregnutih, opasnost  udesnih udaraca je značajno manja od onog kod običnog stakla</a:t>
            </a:r>
          </a:p>
        </p:txBody>
      </p:sp>
      <p:sp>
        <p:nvSpPr>
          <p:cNvPr id="112643" name="Content Placeholder 5">
            <a:extLst>
              <a:ext uri="{FF2B5EF4-FFF2-40B4-BE49-F238E27FC236}">
                <a16:creationId xmlns:a16="http://schemas.microsoft.com/office/drawing/2014/main" id="{D320406E-69E7-25F2-0C15-ED38F6A09E31}"/>
              </a:ext>
            </a:extLst>
          </p:cNvPr>
          <p:cNvSpPr>
            <a:spLocks noGrp="1"/>
          </p:cNvSpPr>
          <p:nvPr>
            <p:ph idx="1"/>
          </p:nvPr>
        </p:nvSpPr>
        <p:spPr bwMode="auto">
          <a:xfrm>
            <a:off x="1952625" y="64293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12E7-4F67-002C-D7A8-12E64AC40AF2}"/>
              </a:ext>
            </a:extLst>
          </p:cNvPr>
          <p:cNvSpPr>
            <a:spLocks noGrp="1"/>
          </p:cNvSpPr>
          <p:nvPr>
            <p:ph type="title"/>
          </p:nvPr>
        </p:nvSpPr>
        <p:spPr/>
        <p:txBody>
          <a:bodyPr/>
          <a:lstStyle/>
          <a:p>
            <a:pPr eaLnBrk="1" fontAlgn="auto" hangingPunct="1">
              <a:spcAft>
                <a:spcPts val="0"/>
              </a:spcAft>
              <a:defRPr/>
            </a:pPr>
            <a:r>
              <a:rPr lang="hr-HR" dirty="0"/>
              <a:t>Ispitivanje stakla</a:t>
            </a:r>
          </a:p>
        </p:txBody>
      </p:sp>
      <p:pic>
        <p:nvPicPr>
          <p:cNvPr id="113667" name="Picture 2" descr="http://www.johnsonwindowfilms.com/images/TRIDENT_images/Pendulum_test_illust.jpg">
            <a:extLst>
              <a:ext uri="{FF2B5EF4-FFF2-40B4-BE49-F238E27FC236}">
                <a16:creationId xmlns:a16="http://schemas.microsoft.com/office/drawing/2014/main" id="{4394108E-4FA8-631D-AD8A-FEEEA7B6F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1928813"/>
            <a:ext cx="3962400"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http://fotovoltaico.mitsubishielectric.it/en/informazioni-utili/images/prova-impatto.jpg">
            <a:extLst>
              <a:ext uri="{FF2B5EF4-FFF2-40B4-BE49-F238E27FC236}">
                <a16:creationId xmlns:a16="http://schemas.microsoft.com/office/drawing/2014/main" id="{84B1D30F-3A12-0D00-A455-496E05670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1928813"/>
            <a:ext cx="4686300" cy="48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scan0007">
            <a:extLst>
              <a:ext uri="{FF2B5EF4-FFF2-40B4-BE49-F238E27FC236}">
                <a16:creationId xmlns:a16="http://schemas.microsoft.com/office/drawing/2014/main" id="{C0B83548-7BEB-8EBB-B107-9216C5918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29"/>
          <a:stretch>
            <a:fillRect/>
          </a:stretch>
        </p:blipFill>
        <p:spPr bwMode="auto">
          <a:xfrm>
            <a:off x="2406650" y="39689"/>
            <a:ext cx="7488238"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7" name="Rectangle 5">
            <a:extLst>
              <a:ext uri="{FF2B5EF4-FFF2-40B4-BE49-F238E27FC236}">
                <a16:creationId xmlns:a16="http://schemas.microsoft.com/office/drawing/2014/main" id="{884BDDB5-2919-DEA1-47DC-9C0F40507DB0}"/>
              </a:ext>
            </a:extLst>
          </p:cNvPr>
          <p:cNvSpPr>
            <a:spLocks noChangeArrowheads="1"/>
          </p:cNvSpPr>
          <p:nvPr/>
        </p:nvSpPr>
        <p:spPr bwMode="auto">
          <a:xfrm>
            <a:off x="3359150" y="3448050"/>
            <a:ext cx="5113338" cy="641350"/>
          </a:xfrm>
          <a:prstGeom prst="rect">
            <a:avLst/>
          </a:prstGeom>
          <a:noFill/>
          <a:ln>
            <a:noFill/>
          </a:ln>
          <a:effectLst/>
        </p:spPr>
        <p:txBody>
          <a:bodyPr>
            <a:spAutoFit/>
          </a:bodyPr>
          <a:lstStyle/>
          <a:p>
            <a:pPr>
              <a:defRPr/>
            </a:pPr>
            <a:r>
              <a:rPr lang="hr-HR" i="1" dirty="0">
                <a:solidFill>
                  <a:prstClr val="black"/>
                </a:solidFill>
                <a:latin typeface="Franklin Gothic Book"/>
                <a:cs typeface="Arial" panose="020B0604020202020204" pitchFamily="34" charset="0"/>
              </a:rPr>
              <a:t>Sheme otkazivanja: normalno staklo (1), toplinski ojačano (2), kaljeno (3)</a:t>
            </a:r>
            <a:endParaRPr lang="en-US" i="1" dirty="0">
              <a:solidFill>
                <a:prstClr val="black"/>
              </a:solidFill>
              <a:latin typeface="Franklin Gothic Book"/>
              <a:cs typeface="Arial" panose="020B0604020202020204" pitchFamily="34" charset="0"/>
            </a:endParaRPr>
          </a:p>
        </p:txBody>
      </p:sp>
      <p:sp>
        <p:nvSpPr>
          <p:cNvPr id="114692" name="Picture 2" descr="http://www.universalwindowsmn.com/blog/wp-content/uploads/2011/08/Shattered-glass.jpg">
            <a:extLst>
              <a:ext uri="{FF2B5EF4-FFF2-40B4-BE49-F238E27FC236}">
                <a16:creationId xmlns:a16="http://schemas.microsoft.com/office/drawing/2014/main" id="{BE2CCA92-1DA9-31DB-C9BB-AB6F83492821}"/>
              </a:ext>
            </a:extLst>
          </p:cNvPr>
          <p:cNvSpPr>
            <a:spLocks noChangeAspect="1" noChangeArrowheads="1"/>
          </p:cNvSpPr>
          <p:nvPr/>
        </p:nvSpPr>
        <p:spPr bwMode="auto">
          <a:xfrm>
            <a:off x="7885114" y="4403726"/>
            <a:ext cx="278288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0"/>
              </a:spcBef>
              <a:spcAft>
                <a:spcPct val="0"/>
              </a:spcAft>
              <a:buClrTx/>
              <a:buSzTx/>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114693" name="Picture 4" descr="http://www.readconsulting.com/publications/whitepapers/pdf/DSC01323s.jpg">
            <a:extLst>
              <a:ext uri="{FF2B5EF4-FFF2-40B4-BE49-F238E27FC236}">
                <a16:creationId xmlns:a16="http://schemas.microsoft.com/office/drawing/2014/main" id="{B38551C1-C7FE-6AA3-03A3-E749A993174B}"/>
              </a:ext>
            </a:extLst>
          </p:cNvPr>
          <p:cNvSpPr>
            <a:spLocks noChangeAspect="1" noChangeArrowheads="1"/>
          </p:cNvSpPr>
          <p:nvPr/>
        </p:nvSpPr>
        <p:spPr bwMode="auto">
          <a:xfrm>
            <a:off x="1552576" y="4416425"/>
            <a:ext cx="293211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0"/>
              </a:spcBef>
              <a:spcAft>
                <a:spcPct val="0"/>
              </a:spcAft>
              <a:buClrTx/>
              <a:buSzTx/>
              <a:buNone/>
            </a:pPr>
            <a:endParaRPr lang="en-US" altLang="en-US" sz="1800">
              <a:solidFill>
                <a:prstClr val="black"/>
              </a:solidFill>
              <a:latin typeface="Arial" panose="020B0604020202020204" pitchFamily="34" charset="0"/>
              <a:cs typeface="Arial" panose="020B0604020202020204" pitchFamily="34" charset="0"/>
            </a:endParaRPr>
          </a:p>
        </p:txBody>
      </p:sp>
      <p:pic>
        <p:nvPicPr>
          <p:cNvPr id="114694" name="Picture 6" descr="http://static.flickr.com/1055/970895588_0f4e9ba7f6.jpg">
            <a:extLst>
              <a:ext uri="{FF2B5EF4-FFF2-40B4-BE49-F238E27FC236}">
                <a16:creationId xmlns:a16="http://schemas.microsoft.com/office/drawing/2014/main" id="{AC9E7D6C-CA90-7228-AA60-095EB28D4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4459288"/>
            <a:ext cx="284638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5FF78A51-E47E-3334-C33E-0D107C7FED4B}"/>
              </a:ext>
            </a:extLst>
          </p:cNvPr>
          <p:cNvSpPr>
            <a:spLocks noGrp="1" noChangeArrowheads="1"/>
          </p:cNvSpPr>
          <p:nvPr>
            <p:ph type="body" idx="1"/>
          </p:nvPr>
        </p:nvSpPr>
        <p:spPr bwMode="auto">
          <a:xfrm>
            <a:off x="1981200" y="765175"/>
            <a:ext cx="8229600" cy="194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hr-HR" altLang="en-US" sz="2000"/>
              <a:t>u razdoblju 16. i 17. st. Venecija zauzima centralno mjesto u proizvodnji stakla (</a:t>
            </a:r>
            <a:r>
              <a:rPr lang="hr-HR" altLang="en-US" sz="2000" i="1"/>
              <a:t>Murano staklo</a:t>
            </a:r>
            <a:r>
              <a:rPr lang="hr-HR" altLang="en-US" sz="2000"/>
              <a:t>)</a:t>
            </a:r>
          </a:p>
          <a:p>
            <a:pPr eaLnBrk="1" hangingPunct="1"/>
            <a:r>
              <a:rPr lang="hr-HR" altLang="en-US" sz="2000"/>
              <a:t>staklo se koristi u crkvama, manastirima i kućama</a:t>
            </a:r>
          </a:p>
          <a:p>
            <a:pPr eaLnBrk="1" hangingPunct="1"/>
            <a:r>
              <a:rPr lang="hr-HR" altLang="en-US" sz="2000"/>
              <a:t>19. st. je stoljeće industrijalizacije – masovna proizvodnja stakla</a:t>
            </a:r>
          </a:p>
          <a:p>
            <a:pPr eaLnBrk="1" hangingPunct="1"/>
            <a:r>
              <a:rPr lang="hr-HR" altLang="en-US" sz="2000"/>
              <a:t>početkom 20. st. se razvijaju moderni postupci proizvodnje stakla </a:t>
            </a:r>
            <a:endParaRPr lang="en-US" altLang="en-US" sz="2000"/>
          </a:p>
        </p:txBody>
      </p:sp>
      <p:pic>
        <p:nvPicPr>
          <p:cNvPr id="51203" name="Picture 4" descr="njemacka - prozor">
            <a:extLst>
              <a:ext uri="{FF2B5EF4-FFF2-40B4-BE49-F238E27FC236}">
                <a16:creationId xmlns:a16="http://schemas.microsoft.com/office/drawing/2014/main" id="{18FDA814-DB06-4DDA-C2B8-FF5855079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81300"/>
            <a:ext cx="313213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crkva sv">
            <a:extLst>
              <a:ext uri="{FF2B5EF4-FFF2-40B4-BE49-F238E27FC236}">
                <a16:creationId xmlns:a16="http://schemas.microsoft.com/office/drawing/2014/main" id="{056A4F31-3946-454F-0A83-09C806416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2781301"/>
            <a:ext cx="3148012"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Versaj">
            <a:extLst>
              <a:ext uri="{FF2B5EF4-FFF2-40B4-BE49-F238E27FC236}">
                <a16:creationId xmlns:a16="http://schemas.microsoft.com/office/drawing/2014/main" id="{D8567E31-7DA2-98B3-7B1D-E0509DA81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438" y="2781300"/>
            <a:ext cx="31035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7">
            <a:extLst>
              <a:ext uri="{FF2B5EF4-FFF2-40B4-BE49-F238E27FC236}">
                <a16:creationId xmlns:a16="http://schemas.microsoft.com/office/drawing/2014/main" id="{C913CD2B-C9EF-F60A-0702-166B2312D8C3}"/>
              </a:ext>
            </a:extLst>
          </p:cNvPr>
          <p:cNvSpPr txBox="1">
            <a:spLocks noChangeArrowheads="1"/>
          </p:cNvSpPr>
          <p:nvPr/>
        </p:nvSpPr>
        <p:spPr bwMode="auto">
          <a:xfrm>
            <a:off x="1847851" y="5805488"/>
            <a:ext cx="7993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endParaRPr lang="en-US" altLang="en-US">
              <a:solidFill>
                <a:srgbClr val="000000"/>
              </a:solidFill>
            </a:endParaRPr>
          </a:p>
        </p:txBody>
      </p:sp>
      <p:sp>
        <p:nvSpPr>
          <p:cNvPr id="51207" name="Text Box 8">
            <a:extLst>
              <a:ext uri="{FF2B5EF4-FFF2-40B4-BE49-F238E27FC236}">
                <a16:creationId xmlns:a16="http://schemas.microsoft.com/office/drawing/2014/main" id="{1B8C0661-3769-1A45-48B7-922BEF99FD23}"/>
              </a:ext>
            </a:extLst>
          </p:cNvPr>
          <p:cNvSpPr txBox="1">
            <a:spLocks noChangeArrowheads="1"/>
          </p:cNvSpPr>
          <p:nvPr/>
        </p:nvSpPr>
        <p:spPr bwMode="auto">
          <a:xfrm>
            <a:off x="1524000" y="5734050"/>
            <a:ext cx="30241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Klasični prozor, Open Air Museum, Njemačka</a:t>
            </a:r>
            <a:endParaRPr lang="en-US" altLang="en-US" i="1">
              <a:solidFill>
                <a:srgbClr val="000000"/>
              </a:solidFill>
            </a:endParaRPr>
          </a:p>
        </p:txBody>
      </p:sp>
      <p:sp>
        <p:nvSpPr>
          <p:cNvPr id="51208" name="Text Box 9">
            <a:extLst>
              <a:ext uri="{FF2B5EF4-FFF2-40B4-BE49-F238E27FC236}">
                <a16:creationId xmlns:a16="http://schemas.microsoft.com/office/drawing/2014/main" id="{99E98264-9544-EB5E-4709-01D20BD3E64E}"/>
              </a:ext>
            </a:extLst>
          </p:cNvPr>
          <p:cNvSpPr txBox="1">
            <a:spLocks noChangeArrowheads="1"/>
          </p:cNvSpPr>
          <p:nvPr/>
        </p:nvSpPr>
        <p:spPr bwMode="auto">
          <a:xfrm>
            <a:off x="4800600" y="5734050"/>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Crkva sv. Benedikta, Njemačka (18.st.)</a:t>
            </a:r>
            <a:endParaRPr lang="en-US" altLang="en-US" i="1">
              <a:solidFill>
                <a:srgbClr val="000000"/>
              </a:solidFill>
            </a:endParaRPr>
          </a:p>
        </p:txBody>
      </p:sp>
      <p:sp>
        <p:nvSpPr>
          <p:cNvPr id="51209" name="Text Box 10">
            <a:extLst>
              <a:ext uri="{FF2B5EF4-FFF2-40B4-BE49-F238E27FC236}">
                <a16:creationId xmlns:a16="http://schemas.microsoft.com/office/drawing/2014/main" id="{591B9BA9-2D22-75AF-5BB5-9DA295076931}"/>
              </a:ext>
            </a:extLst>
          </p:cNvPr>
          <p:cNvSpPr txBox="1">
            <a:spLocks noChangeArrowheads="1"/>
          </p:cNvSpPr>
          <p:nvPr/>
        </p:nvSpPr>
        <p:spPr bwMode="auto">
          <a:xfrm>
            <a:off x="7464425" y="5734050"/>
            <a:ext cx="30241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hr-HR" altLang="en-US" i="1">
                <a:solidFill>
                  <a:srgbClr val="000000"/>
                </a:solidFill>
              </a:rPr>
              <a:t>Versailles, Francuska (17. st.)</a:t>
            </a:r>
            <a:endParaRPr lang="en-US" altLang="en-US" i="1">
              <a:solidFill>
                <a:srgbClr val="000000"/>
              </a:solidFill>
            </a:endParaRPr>
          </a:p>
        </p:txBody>
      </p:sp>
      <p:sp>
        <p:nvSpPr>
          <p:cNvPr id="51210" name="Rectangle 11">
            <a:extLst>
              <a:ext uri="{FF2B5EF4-FFF2-40B4-BE49-F238E27FC236}">
                <a16:creationId xmlns:a16="http://schemas.microsoft.com/office/drawing/2014/main" id="{FB9C7405-52DE-2179-E426-18E80CF9CFE3}"/>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E0C18126-F55C-CEBE-34E9-2F726A9B2EA4}"/>
              </a:ext>
            </a:extLst>
          </p:cNvPr>
          <p:cNvSpPr>
            <a:spLocks noGrp="1"/>
          </p:cNvSpPr>
          <p:nvPr>
            <p:ph type="title"/>
          </p:nvPr>
        </p:nvSpPr>
        <p:spPr bwMode="auto">
          <a:xfrm>
            <a:off x="2024063" y="42862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hr-HR" altLang="en-US" sz="2800"/>
              <a:t>Povezanost oblika pukotine sa stupnjem prednaprezanja stakla za obično, termički ojačano i kaljeno staklo</a:t>
            </a:r>
          </a:p>
        </p:txBody>
      </p:sp>
      <p:pic>
        <p:nvPicPr>
          <p:cNvPr id="115715" name="Picture 2">
            <a:extLst>
              <a:ext uri="{FF2B5EF4-FFF2-40B4-BE49-F238E27FC236}">
                <a16:creationId xmlns:a16="http://schemas.microsoft.com/office/drawing/2014/main" id="{A128321B-218F-724A-019C-59E39A9BC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314" y="3143251"/>
            <a:ext cx="7151687"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Box 3">
            <a:extLst>
              <a:ext uri="{FF2B5EF4-FFF2-40B4-BE49-F238E27FC236}">
                <a16:creationId xmlns:a16="http://schemas.microsoft.com/office/drawing/2014/main" id="{8D0147F6-5D6F-4FD7-65D5-E70E6D941A54}"/>
              </a:ext>
            </a:extLst>
          </p:cNvPr>
          <p:cNvSpPr txBox="1">
            <a:spLocks noChangeArrowheads="1"/>
          </p:cNvSpPr>
          <p:nvPr/>
        </p:nvSpPr>
        <p:spPr bwMode="auto">
          <a:xfrm>
            <a:off x="3738564" y="2571750"/>
            <a:ext cx="6929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a:solidFill>
                  <a:srgbClr val="000000"/>
                </a:solidFill>
              </a:rPr>
              <a:t>obično staklo	      termički očvrsnuto staklo     kaljeno staklo</a:t>
            </a:r>
          </a:p>
        </p:txBody>
      </p:sp>
      <p:sp>
        <p:nvSpPr>
          <p:cNvPr id="115717" name="TextBox 4">
            <a:extLst>
              <a:ext uri="{FF2B5EF4-FFF2-40B4-BE49-F238E27FC236}">
                <a16:creationId xmlns:a16="http://schemas.microsoft.com/office/drawing/2014/main" id="{68750D91-7A45-A47D-1359-27DBA857377D}"/>
              </a:ext>
            </a:extLst>
          </p:cNvPr>
          <p:cNvSpPr txBox="1">
            <a:spLocks noChangeArrowheads="1"/>
          </p:cNvSpPr>
          <p:nvPr/>
        </p:nvSpPr>
        <p:spPr bwMode="auto">
          <a:xfrm>
            <a:off x="1524001" y="3286126"/>
            <a:ext cx="1857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a:solidFill>
                  <a:srgbClr val="000000"/>
                </a:solidFill>
              </a:rPr>
              <a:t>Čvrstoća na savijanje   f </a:t>
            </a:r>
            <a:r>
              <a:rPr lang="hr-HR" altLang="en-US" baseline="-25000">
                <a:solidFill>
                  <a:srgbClr val="000000"/>
                </a:solidFill>
              </a:rPr>
              <a:t>k</a:t>
            </a:r>
          </a:p>
        </p:txBody>
      </p:sp>
      <p:sp>
        <p:nvSpPr>
          <p:cNvPr id="115718" name="TextBox 5">
            <a:extLst>
              <a:ext uri="{FF2B5EF4-FFF2-40B4-BE49-F238E27FC236}">
                <a16:creationId xmlns:a16="http://schemas.microsoft.com/office/drawing/2014/main" id="{9E0683B3-C579-5775-4612-6C048875EB69}"/>
              </a:ext>
            </a:extLst>
          </p:cNvPr>
          <p:cNvSpPr txBox="1">
            <a:spLocks noChangeArrowheads="1"/>
          </p:cNvSpPr>
          <p:nvPr/>
        </p:nvSpPr>
        <p:spPr bwMode="auto">
          <a:xfrm>
            <a:off x="1738313" y="5000626"/>
            <a:ext cx="1928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a:solidFill>
                  <a:srgbClr val="000000"/>
                </a:solidFill>
              </a:rPr>
              <a:t>Stupanj prednaprezanja stakla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4">
            <a:extLst>
              <a:ext uri="{FF2B5EF4-FFF2-40B4-BE49-F238E27FC236}">
                <a16:creationId xmlns:a16="http://schemas.microsoft.com/office/drawing/2014/main" id="{1D007F1F-B9AB-6422-599A-9E1DC7313852}"/>
              </a:ext>
            </a:extLst>
          </p:cNvPr>
          <p:cNvSpPr>
            <a:spLocks noChangeArrowheads="1"/>
          </p:cNvSpPr>
          <p:nvPr/>
        </p:nvSpPr>
        <p:spPr bwMode="auto">
          <a:xfrm>
            <a:off x="1992314" y="636588"/>
            <a:ext cx="777557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0000"/>
                </a:solidFill>
              </a:rPr>
              <a:t>Roller – Wave </a:t>
            </a:r>
            <a:r>
              <a:rPr lang="hr-HR" altLang="en-US" sz="2400" b="1">
                <a:solidFill>
                  <a:srgbClr val="000000"/>
                </a:solidFill>
              </a:rPr>
              <a:t>d</a:t>
            </a:r>
            <a:r>
              <a:rPr lang="en-US" altLang="en-US" sz="2400" b="1">
                <a:solidFill>
                  <a:srgbClr val="000000"/>
                </a:solidFill>
              </a:rPr>
              <a:t>istor</a:t>
            </a:r>
            <a:r>
              <a:rPr lang="hr-HR" altLang="en-US" sz="2400" b="1">
                <a:solidFill>
                  <a:srgbClr val="000000"/>
                </a:solidFill>
              </a:rPr>
              <a:t>zija</a:t>
            </a:r>
          </a:p>
          <a:p>
            <a:pPr fontAlgn="base">
              <a:spcBef>
                <a:spcPct val="0"/>
              </a:spcBef>
              <a:spcAft>
                <a:spcPct val="0"/>
              </a:spcAft>
            </a:pPr>
            <a:endParaRPr lang="hr-HR" altLang="en-US" sz="2000">
              <a:solidFill>
                <a:srgbClr val="000000"/>
              </a:solidFill>
            </a:endParaRPr>
          </a:p>
          <a:p>
            <a:pPr fontAlgn="base">
              <a:lnSpc>
                <a:spcPct val="125000"/>
              </a:lnSpc>
              <a:spcBef>
                <a:spcPct val="0"/>
              </a:spcBef>
              <a:spcAft>
                <a:spcPct val="0"/>
              </a:spcAft>
              <a:buFontTx/>
              <a:buChar char="•"/>
            </a:pPr>
            <a:r>
              <a:rPr lang="hr-HR" altLang="en-US" sz="2200">
                <a:solidFill>
                  <a:srgbClr val="000000"/>
                </a:solidFill>
              </a:rPr>
              <a:t> nastaje zbog procesa proizvodnje</a:t>
            </a:r>
          </a:p>
          <a:p>
            <a:pPr fontAlgn="base">
              <a:lnSpc>
                <a:spcPct val="125000"/>
              </a:lnSpc>
              <a:spcBef>
                <a:spcPct val="0"/>
              </a:spcBef>
              <a:spcAft>
                <a:spcPct val="0"/>
              </a:spcAft>
              <a:buFontTx/>
              <a:buChar char="•"/>
            </a:pPr>
            <a:r>
              <a:rPr lang="hr-HR" altLang="en-US" sz="2200">
                <a:solidFill>
                  <a:srgbClr val="000000"/>
                </a:solidFill>
              </a:rPr>
              <a:t> staklo putuje na valjcima do peći gdje se zagrijava </a:t>
            </a:r>
          </a:p>
          <a:p>
            <a:pPr fontAlgn="base">
              <a:lnSpc>
                <a:spcPct val="125000"/>
              </a:lnSpc>
              <a:spcBef>
                <a:spcPct val="0"/>
              </a:spcBef>
              <a:spcAft>
                <a:spcPct val="0"/>
              </a:spcAft>
              <a:buFontTx/>
              <a:buChar char="•"/>
            </a:pPr>
            <a:r>
              <a:rPr lang="hr-HR" altLang="en-US" sz="2200">
                <a:solidFill>
                  <a:srgbClr val="000000"/>
                </a:solidFill>
              </a:rPr>
              <a:t> zatim se vrlo brzo hladi</a:t>
            </a:r>
          </a:p>
          <a:p>
            <a:pPr fontAlgn="base">
              <a:lnSpc>
                <a:spcPct val="125000"/>
              </a:lnSpc>
              <a:spcBef>
                <a:spcPct val="0"/>
              </a:spcBef>
              <a:spcAft>
                <a:spcPct val="0"/>
              </a:spcAft>
              <a:buFontTx/>
              <a:buChar char="•"/>
            </a:pPr>
            <a:r>
              <a:rPr lang="hr-HR" altLang="en-US" sz="2200">
                <a:solidFill>
                  <a:srgbClr val="000000"/>
                </a:solidFill>
              </a:rPr>
              <a:t> hlađenje se odvija na valjcima – staklo ima valoviti oblik – moguće otkazivanje zbog imperfekcija</a:t>
            </a:r>
          </a:p>
          <a:p>
            <a:pPr fontAlgn="base">
              <a:lnSpc>
                <a:spcPct val="125000"/>
              </a:lnSpc>
              <a:spcBef>
                <a:spcPct val="0"/>
              </a:spcBef>
              <a:spcAft>
                <a:spcPct val="0"/>
              </a:spcAft>
              <a:buFontTx/>
              <a:buChar char="•"/>
            </a:pPr>
            <a:r>
              <a:rPr lang="hr-HR" altLang="en-US" sz="2200">
                <a:solidFill>
                  <a:srgbClr val="000000"/>
                </a:solidFill>
              </a:rPr>
              <a:t> gledano iz različitih kuteva staklo ima valovit oblik </a:t>
            </a:r>
          </a:p>
          <a:p>
            <a:pPr fontAlgn="base">
              <a:lnSpc>
                <a:spcPct val="125000"/>
              </a:lnSpc>
              <a:spcBef>
                <a:spcPct val="0"/>
              </a:spcBef>
              <a:spcAft>
                <a:spcPct val="0"/>
              </a:spcAft>
              <a:buFontTx/>
              <a:buChar char="•"/>
            </a:pPr>
            <a:endParaRPr lang="hr-HR" altLang="en-US" sz="2200">
              <a:solidFill>
                <a:srgbClr val="000000"/>
              </a:solidFill>
            </a:endParaRPr>
          </a:p>
          <a:p>
            <a:pPr fontAlgn="base">
              <a:lnSpc>
                <a:spcPct val="125000"/>
              </a:lnSpc>
              <a:spcBef>
                <a:spcPct val="0"/>
              </a:spcBef>
              <a:spcAft>
                <a:spcPct val="0"/>
              </a:spcAft>
            </a:pPr>
            <a:r>
              <a:rPr lang="hr-HR" altLang="en-US" sz="2400" b="1">
                <a:solidFill>
                  <a:srgbClr val="000000"/>
                </a:solidFill>
              </a:rPr>
              <a:t>Diferencijalni pritisak (differential pressure)</a:t>
            </a:r>
          </a:p>
          <a:p>
            <a:pPr fontAlgn="base">
              <a:lnSpc>
                <a:spcPct val="125000"/>
              </a:lnSpc>
              <a:spcBef>
                <a:spcPct val="0"/>
              </a:spcBef>
              <a:spcAft>
                <a:spcPct val="0"/>
              </a:spcAft>
            </a:pPr>
            <a:endParaRPr lang="hr-HR" altLang="en-US" sz="2200">
              <a:solidFill>
                <a:srgbClr val="000000"/>
              </a:solidFill>
            </a:endParaRPr>
          </a:p>
          <a:p>
            <a:pPr fontAlgn="base">
              <a:lnSpc>
                <a:spcPct val="125000"/>
              </a:lnSpc>
              <a:spcBef>
                <a:spcPct val="0"/>
              </a:spcBef>
              <a:spcAft>
                <a:spcPct val="0"/>
              </a:spcAft>
              <a:buFontTx/>
              <a:buChar char="•"/>
            </a:pPr>
            <a:r>
              <a:rPr lang="hr-HR" altLang="en-US" sz="2200">
                <a:solidFill>
                  <a:srgbClr val="000000"/>
                </a:solidFill>
              </a:rPr>
              <a:t> razlika pritisaka između izolirajućeg sloja stakla i vanjskog pritiska stvara optičku distroziju</a:t>
            </a:r>
            <a:endParaRPr lang="en-US" altLang="en-US" sz="2200">
              <a:solidFill>
                <a:srgbClr val="000000"/>
              </a:solidFill>
            </a:endParaRPr>
          </a:p>
          <a:p>
            <a:pPr fontAlgn="base">
              <a:spcBef>
                <a:spcPct val="0"/>
              </a:spcBef>
              <a:spcAft>
                <a:spcPct val="0"/>
              </a:spcAft>
            </a:pPr>
            <a:endParaRPr lang="en-US" altLang="en-US" sz="2200" b="1">
              <a:solidFill>
                <a:srgbClr val="000000"/>
              </a:solidFill>
            </a:endParaRPr>
          </a:p>
        </p:txBody>
      </p:sp>
      <p:sp>
        <p:nvSpPr>
          <p:cNvPr id="116739" name="Rectangle 5">
            <a:extLst>
              <a:ext uri="{FF2B5EF4-FFF2-40B4-BE49-F238E27FC236}">
                <a16:creationId xmlns:a16="http://schemas.microsoft.com/office/drawing/2014/main" id="{C84ECCC0-4D31-D723-6336-FBA0E9524BE2}"/>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7A30AB8B-1EAE-E1AB-1A9F-DEB1A83D3DB5}"/>
              </a:ext>
            </a:extLst>
          </p:cNvPr>
          <p:cNvSpPr>
            <a:spLocks noChangeArrowheads="1"/>
          </p:cNvSpPr>
          <p:nvPr/>
        </p:nvSpPr>
        <p:spPr bwMode="auto">
          <a:xfrm>
            <a:off x="1992314" y="636589"/>
            <a:ext cx="7775575" cy="1108075"/>
          </a:xfrm>
          <a:prstGeom prst="rect">
            <a:avLst/>
          </a:prstGeom>
          <a:noFill/>
          <a:ln>
            <a:noFill/>
          </a:ln>
          <a:effectLst/>
        </p:spPr>
        <p:txBody>
          <a:bodyPr>
            <a:spAutoFit/>
          </a:bodyPr>
          <a:lstStyle/>
          <a:p>
            <a:pPr>
              <a:defRPr/>
            </a:pPr>
            <a:r>
              <a:rPr lang="en-US" sz="2400" b="1" dirty="0">
                <a:solidFill>
                  <a:prstClr val="black"/>
                </a:solidFill>
                <a:latin typeface="Franklin Gothic Book"/>
                <a:cs typeface="Arial" panose="020B0604020202020204" pitchFamily="34" charset="0"/>
              </a:rPr>
              <a:t>Roller – Wave Distortion</a:t>
            </a:r>
            <a:endParaRPr lang="hr-HR" sz="2400" b="1" dirty="0">
              <a:solidFill>
                <a:prstClr val="black"/>
              </a:solidFill>
              <a:latin typeface="Franklin Gothic Book"/>
              <a:cs typeface="Arial" panose="020B0604020202020204" pitchFamily="34" charset="0"/>
            </a:endParaRPr>
          </a:p>
          <a:p>
            <a:pPr>
              <a:defRPr/>
            </a:pPr>
            <a:endParaRPr lang="hr-HR" sz="2000" dirty="0">
              <a:solidFill>
                <a:prstClr val="black"/>
              </a:solidFill>
              <a:latin typeface="Franklin Gothic Book"/>
              <a:cs typeface="Arial" panose="020B0604020202020204" pitchFamily="34" charset="0"/>
            </a:endParaRPr>
          </a:p>
          <a:p>
            <a:pPr>
              <a:defRPr/>
            </a:pPr>
            <a:endParaRPr lang="en-US" sz="2200" b="1" dirty="0">
              <a:solidFill>
                <a:prstClr val="black"/>
              </a:solidFill>
              <a:latin typeface="Franklin Gothic Book"/>
              <a:cs typeface="Arial" panose="020B0604020202020204" pitchFamily="34" charset="0"/>
            </a:endParaRPr>
          </a:p>
        </p:txBody>
      </p:sp>
      <p:sp>
        <p:nvSpPr>
          <p:cNvPr id="234501" name="Rectangle 5">
            <a:extLst>
              <a:ext uri="{FF2B5EF4-FFF2-40B4-BE49-F238E27FC236}">
                <a16:creationId xmlns:a16="http://schemas.microsoft.com/office/drawing/2014/main" id="{B3CCFA39-39A5-258E-05BE-F805B38DAEBB}"/>
              </a:ext>
            </a:extLst>
          </p:cNvPr>
          <p:cNvSpPr>
            <a:spLocks noChangeArrowheads="1"/>
          </p:cNvSpPr>
          <p:nvPr/>
        </p:nvSpPr>
        <p:spPr bwMode="auto">
          <a:xfrm>
            <a:off x="7104064" y="115888"/>
            <a:ext cx="2718373" cy="369332"/>
          </a:xfrm>
          <a:prstGeom prst="rect">
            <a:avLst/>
          </a:prstGeom>
          <a:noFill/>
          <a:ln>
            <a:noFill/>
          </a:ln>
          <a:effectLst/>
        </p:spPr>
        <p:txBody>
          <a:bodyPr wrap="none">
            <a:spAutoFit/>
          </a:bodyPr>
          <a:lstStyle/>
          <a:p>
            <a:pPr>
              <a:defRPr/>
            </a:pPr>
            <a:r>
              <a:rPr lang="hr-HR" b="1">
                <a:solidFill>
                  <a:srgbClr val="F3D43B"/>
                </a:solidFill>
                <a:latin typeface="Franklin Gothic Book"/>
                <a:cs typeface="Arial" panose="020B0604020202020204" pitchFamily="34" charset="0"/>
              </a:rPr>
              <a:t>KARAKTERISTIKE STAKLA </a:t>
            </a:r>
          </a:p>
        </p:txBody>
      </p:sp>
      <p:sp>
        <p:nvSpPr>
          <p:cNvPr id="92162" name="Picture 2" descr="http://www.solarnenergy.com/contents_img/71302.jpg">
            <a:extLst>
              <a:ext uri="{FF2B5EF4-FFF2-40B4-BE49-F238E27FC236}">
                <a16:creationId xmlns:a16="http://schemas.microsoft.com/office/drawing/2014/main" id="{4E5BEDF9-85ED-7353-9D5F-ACA6E23E8F2C}"/>
              </a:ext>
            </a:extLst>
          </p:cNvPr>
          <p:cNvSpPr>
            <a:spLocks noChangeAspect="1" noChangeArrowheads="1"/>
          </p:cNvSpPr>
          <p:nvPr/>
        </p:nvSpPr>
        <p:spPr bwMode="auto">
          <a:xfrm>
            <a:off x="3032125" y="1196976"/>
            <a:ext cx="5684838"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0"/>
              </a:spcBef>
              <a:spcAft>
                <a:spcPct val="0"/>
              </a:spcAft>
              <a:buClrTx/>
              <a:buSzTx/>
              <a:buNone/>
            </a:pPr>
            <a:endParaRPr lang="en-US" altLang="en-US" sz="1800">
              <a:solidFill>
                <a:prstClr val="black"/>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500" fill="hold"/>
                                        <p:tgtEl>
                                          <p:spTgt spid="92162"/>
                                        </p:tgtEl>
                                        <p:attrNameLst>
                                          <p:attrName>ppt_x</p:attrName>
                                        </p:attrNameLst>
                                      </p:cBhvr>
                                      <p:tavLst>
                                        <p:tav tm="0">
                                          <p:val>
                                            <p:strVal val="#ppt_x"/>
                                          </p:val>
                                        </p:tav>
                                        <p:tav tm="100000">
                                          <p:val>
                                            <p:strVal val="#ppt_x"/>
                                          </p:val>
                                        </p:tav>
                                      </p:tavLst>
                                    </p:anim>
                                    <p:anim calcmode="lin" valueType="num">
                                      <p:cBhvr additive="base">
                                        <p:cTn id="8" dur="500" fill="hold"/>
                                        <p:tgtEl>
                                          <p:spTgt spid="92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scan0008">
            <a:extLst>
              <a:ext uri="{FF2B5EF4-FFF2-40B4-BE49-F238E27FC236}">
                <a16:creationId xmlns:a16="http://schemas.microsoft.com/office/drawing/2014/main" id="{07894298-558D-985F-1E61-557EA1EA8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74" r="1584"/>
          <a:stretch>
            <a:fillRect/>
          </a:stretch>
        </p:blipFill>
        <p:spPr bwMode="auto">
          <a:xfrm>
            <a:off x="1919289" y="549275"/>
            <a:ext cx="367188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5">
            <a:extLst>
              <a:ext uri="{FF2B5EF4-FFF2-40B4-BE49-F238E27FC236}">
                <a16:creationId xmlns:a16="http://schemas.microsoft.com/office/drawing/2014/main" id="{DCA89A08-2727-49D0-D6E1-BE2A9018B4AF}"/>
              </a:ext>
            </a:extLst>
          </p:cNvPr>
          <p:cNvSpPr>
            <a:spLocks noChangeArrowheads="1"/>
          </p:cNvSpPr>
          <p:nvPr/>
        </p:nvSpPr>
        <p:spPr bwMode="auto">
          <a:xfrm>
            <a:off x="5664200" y="5805488"/>
            <a:ext cx="36718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i="1">
                <a:solidFill>
                  <a:srgbClr val="000000"/>
                </a:solidFill>
              </a:rPr>
              <a:t>Roller – Wave Distortion</a:t>
            </a:r>
          </a:p>
        </p:txBody>
      </p:sp>
      <p:sp>
        <p:nvSpPr>
          <p:cNvPr id="118788" name="Rectangle 6">
            <a:extLst>
              <a:ext uri="{FF2B5EF4-FFF2-40B4-BE49-F238E27FC236}">
                <a16:creationId xmlns:a16="http://schemas.microsoft.com/office/drawing/2014/main" id="{F496CD72-59F6-4DEF-5890-C84FA6B63D6A}"/>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descr="scan0009">
            <a:extLst>
              <a:ext uri="{FF2B5EF4-FFF2-40B4-BE49-F238E27FC236}">
                <a16:creationId xmlns:a16="http://schemas.microsoft.com/office/drawing/2014/main" id="{756E9B96-80CA-FABD-04DA-22483C69A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549276"/>
            <a:ext cx="7489825"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5">
            <a:extLst>
              <a:ext uri="{FF2B5EF4-FFF2-40B4-BE49-F238E27FC236}">
                <a16:creationId xmlns:a16="http://schemas.microsoft.com/office/drawing/2014/main" id="{EAEDAEC4-CAFF-8071-2C7F-A2026B31DC71}"/>
              </a:ext>
            </a:extLst>
          </p:cNvPr>
          <p:cNvSpPr>
            <a:spLocks noChangeArrowheads="1"/>
          </p:cNvSpPr>
          <p:nvPr/>
        </p:nvSpPr>
        <p:spPr bwMode="auto">
          <a:xfrm>
            <a:off x="4727575" y="5949951"/>
            <a:ext cx="3671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Diferencijalni pritisak</a:t>
            </a:r>
            <a:endParaRPr lang="en-US" altLang="en-US" i="1">
              <a:solidFill>
                <a:srgbClr val="000000"/>
              </a:solidFill>
            </a:endParaRPr>
          </a:p>
        </p:txBody>
      </p:sp>
      <p:sp>
        <p:nvSpPr>
          <p:cNvPr id="119812" name="Rectangle 6">
            <a:extLst>
              <a:ext uri="{FF2B5EF4-FFF2-40B4-BE49-F238E27FC236}">
                <a16:creationId xmlns:a16="http://schemas.microsoft.com/office/drawing/2014/main" id="{7467366D-8CD1-0E66-5043-8F29D31550BA}"/>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id="{44364A93-0E75-FFF1-B899-D00C7724904A}"/>
              </a:ext>
            </a:extLst>
          </p:cNvPr>
          <p:cNvSpPr>
            <a:spLocks noChangeArrowheads="1"/>
          </p:cNvSpPr>
          <p:nvPr/>
        </p:nvSpPr>
        <p:spPr bwMode="auto">
          <a:xfrm>
            <a:off x="1992314" y="636588"/>
            <a:ext cx="77755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b="1">
                <a:solidFill>
                  <a:srgbClr val="000000"/>
                </a:solidFill>
              </a:rPr>
              <a:t>LAMINIRANO STAKLO</a:t>
            </a:r>
          </a:p>
          <a:p>
            <a:pPr fontAlgn="base">
              <a:spcBef>
                <a:spcPct val="0"/>
              </a:spcBef>
              <a:spcAft>
                <a:spcPct val="0"/>
              </a:spcAft>
            </a:pPr>
            <a:endParaRPr lang="hr-HR" altLang="en-US" sz="2000">
              <a:solidFill>
                <a:srgbClr val="000000"/>
              </a:solidFill>
            </a:endParaRPr>
          </a:p>
          <a:p>
            <a:pPr fontAlgn="base">
              <a:lnSpc>
                <a:spcPct val="125000"/>
              </a:lnSpc>
              <a:spcBef>
                <a:spcPct val="0"/>
              </a:spcBef>
              <a:spcAft>
                <a:spcPct val="0"/>
              </a:spcAft>
              <a:buFontTx/>
              <a:buChar char="•"/>
            </a:pPr>
            <a:r>
              <a:rPr lang="hr-HR" altLang="en-US" sz="2200">
                <a:solidFill>
                  <a:srgbClr val="000000"/>
                </a:solidFill>
              </a:rPr>
              <a:t> vrlo često u današnoj proizvodnji</a:t>
            </a:r>
          </a:p>
          <a:p>
            <a:pPr fontAlgn="base">
              <a:lnSpc>
                <a:spcPct val="125000"/>
              </a:lnSpc>
              <a:spcBef>
                <a:spcPct val="0"/>
              </a:spcBef>
              <a:spcAft>
                <a:spcPct val="0"/>
              </a:spcAft>
              <a:buFontTx/>
              <a:buChar char="•"/>
            </a:pPr>
            <a:r>
              <a:rPr lang="hr-HR" altLang="en-US" sz="2200">
                <a:solidFill>
                  <a:srgbClr val="000000"/>
                </a:solidFill>
              </a:rPr>
              <a:t> osim mogućnosti mehaničke otpornosti (neprobojnost na metke) može se postići i dobra zvučno-toplinska izloacija</a:t>
            </a:r>
          </a:p>
          <a:p>
            <a:pPr fontAlgn="base">
              <a:lnSpc>
                <a:spcPct val="125000"/>
              </a:lnSpc>
              <a:spcBef>
                <a:spcPct val="0"/>
              </a:spcBef>
              <a:spcAft>
                <a:spcPct val="0"/>
              </a:spcAft>
              <a:buFontTx/>
              <a:buChar char="•"/>
            </a:pPr>
            <a:r>
              <a:rPr lang="hr-HR" altLang="en-US" sz="2200">
                <a:solidFill>
                  <a:srgbClr val="000000"/>
                </a:solidFill>
              </a:rPr>
              <a:t> ponašanje uvelike ovisi o debljini sloja, materijalu s kojim je ostvarena veza i temperaturi</a:t>
            </a:r>
          </a:p>
          <a:p>
            <a:pPr fontAlgn="base">
              <a:lnSpc>
                <a:spcPct val="125000"/>
              </a:lnSpc>
              <a:spcBef>
                <a:spcPct val="0"/>
              </a:spcBef>
              <a:spcAft>
                <a:spcPct val="0"/>
              </a:spcAft>
              <a:buFontTx/>
              <a:buChar char="•"/>
            </a:pPr>
            <a:r>
              <a:rPr lang="hr-HR" altLang="en-US" sz="2200">
                <a:solidFill>
                  <a:srgbClr val="000000"/>
                </a:solidFill>
              </a:rPr>
              <a:t> uslijed dugotrajnih opterećenja dolazi do puzanja međuslojeva </a:t>
            </a:r>
          </a:p>
          <a:p>
            <a:pPr fontAlgn="base">
              <a:lnSpc>
                <a:spcPct val="125000"/>
              </a:lnSpc>
              <a:spcBef>
                <a:spcPct val="0"/>
              </a:spcBef>
              <a:spcAft>
                <a:spcPct val="0"/>
              </a:spcAft>
              <a:buFontTx/>
              <a:buChar char="•"/>
            </a:pPr>
            <a:r>
              <a:rPr lang="hr-HR" altLang="en-US" sz="2200">
                <a:solidFill>
                  <a:srgbClr val="000000"/>
                </a:solidFill>
              </a:rPr>
              <a:t> na niskim temperaturama se ponaša kao jedan element, na visokim (iznad 77 </a:t>
            </a:r>
            <a:r>
              <a:rPr lang="hr-HR" altLang="en-US" sz="2200" baseline="30000">
                <a:solidFill>
                  <a:srgbClr val="000000"/>
                </a:solidFill>
              </a:rPr>
              <a:t>0</a:t>
            </a:r>
            <a:r>
              <a:rPr lang="hr-HR" altLang="en-US" sz="2200">
                <a:solidFill>
                  <a:srgbClr val="000000"/>
                </a:solidFill>
              </a:rPr>
              <a:t>C) slojevi su neovisni</a:t>
            </a:r>
            <a:endParaRPr lang="en-US" altLang="en-US" sz="2200">
              <a:solidFill>
                <a:srgbClr val="000000"/>
              </a:solidFill>
            </a:endParaRPr>
          </a:p>
        </p:txBody>
      </p:sp>
      <p:sp>
        <p:nvSpPr>
          <p:cNvPr id="120835" name="Rectangle 5">
            <a:extLst>
              <a:ext uri="{FF2B5EF4-FFF2-40B4-BE49-F238E27FC236}">
                <a16:creationId xmlns:a16="http://schemas.microsoft.com/office/drawing/2014/main" id="{967316A1-093B-C01F-A98A-03A0144F9B71}"/>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a:extLst>
              <a:ext uri="{FF2B5EF4-FFF2-40B4-BE49-F238E27FC236}">
                <a16:creationId xmlns:a16="http://schemas.microsoft.com/office/drawing/2014/main" id="{296C9D5E-1CF3-D063-41A1-BFFBF772BCD6}"/>
              </a:ext>
            </a:extLst>
          </p:cNvPr>
          <p:cNvSpPr>
            <a:spLocks noChangeArrowheads="1"/>
          </p:cNvSpPr>
          <p:nvPr/>
        </p:nvSpPr>
        <p:spPr bwMode="auto">
          <a:xfrm>
            <a:off x="1703388" y="692151"/>
            <a:ext cx="8939212"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400" b="1">
                <a:solidFill>
                  <a:srgbClr val="000000"/>
                </a:solidFill>
              </a:rPr>
              <a:t>UTJECAJ TEMPERATURE</a:t>
            </a:r>
          </a:p>
          <a:p>
            <a:pPr algn="just" fontAlgn="base">
              <a:spcBef>
                <a:spcPct val="0"/>
              </a:spcBef>
              <a:spcAft>
                <a:spcPct val="0"/>
              </a:spcAft>
            </a:pPr>
            <a:endParaRPr lang="hr-HR" altLang="en-US" sz="2400" b="1">
              <a:solidFill>
                <a:srgbClr val="000000"/>
              </a:solidFill>
            </a:endParaRPr>
          </a:p>
          <a:p>
            <a:pPr algn="just" fontAlgn="base">
              <a:lnSpc>
                <a:spcPct val="125000"/>
              </a:lnSpc>
              <a:spcBef>
                <a:spcPct val="0"/>
              </a:spcBef>
              <a:spcAft>
                <a:spcPct val="0"/>
              </a:spcAft>
              <a:buFontTx/>
              <a:buChar char="•"/>
            </a:pPr>
            <a:r>
              <a:rPr lang="hr-HR" altLang="en-US" sz="2200">
                <a:solidFill>
                  <a:srgbClr val="000000"/>
                </a:solidFill>
              </a:rPr>
              <a:t> povećanjem temperature staklo se širi</a:t>
            </a:r>
          </a:p>
          <a:p>
            <a:pPr algn="just" fontAlgn="base">
              <a:lnSpc>
                <a:spcPct val="125000"/>
              </a:lnSpc>
              <a:spcBef>
                <a:spcPct val="0"/>
              </a:spcBef>
              <a:spcAft>
                <a:spcPct val="0"/>
              </a:spcAft>
              <a:buFontTx/>
              <a:buChar char="•"/>
            </a:pPr>
            <a:r>
              <a:rPr lang="hr-HR" altLang="en-US" sz="2200">
                <a:solidFill>
                  <a:srgbClr val="000000"/>
                </a:solidFill>
              </a:rPr>
              <a:t> ako je temperatura jednolika na cijelom elementu on se jednoliko širi</a:t>
            </a:r>
          </a:p>
          <a:p>
            <a:pPr algn="just" fontAlgn="base">
              <a:lnSpc>
                <a:spcPct val="125000"/>
              </a:lnSpc>
              <a:spcBef>
                <a:spcPct val="0"/>
              </a:spcBef>
              <a:spcAft>
                <a:spcPct val="0"/>
              </a:spcAft>
              <a:buFontTx/>
              <a:buChar char="•"/>
            </a:pPr>
            <a:r>
              <a:rPr lang="hr-HR" altLang="en-US" sz="2200">
                <a:solidFill>
                  <a:srgbClr val="000000"/>
                </a:solidFill>
              </a:rPr>
              <a:t> ako su pojedini dijelovi izloženi toplini, dolazi do nejednolikog širenja i</a:t>
            </a:r>
          </a:p>
          <a:p>
            <a:pPr algn="just" fontAlgn="base">
              <a:lnSpc>
                <a:spcPct val="125000"/>
              </a:lnSpc>
              <a:spcBef>
                <a:spcPct val="0"/>
              </a:spcBef>
              <a:spcAft>
                <a:spcPct val="0"/>
              </a:spcAft>
            </a:pPr>
            <a:r>
              <a:rPr lang="hr-HR" altLang="en-US" sz="2200">
                <a:solidFill>
                  <a:srgbClr val="000000"/>
                </a:solidFill>
              </a:rPr>
              <a:t> pojave naprezanja (hladniji dijelovi se opiru širenju i nastaju vlačna </a:t>
            </a:r>
          </a:p>
          <a:p>
            <a:pPr algn="just" fontAlgn="base">
              <a:lnSpc>
                <a:spcPct val="125000"/>
              </a:lnSpc>
              <a:spcBef>
                <a:spcPct val="0"/>
              </a:spcBef>
              <a:spcAft>
                <a:spcPct val="0"/>
              </a:spcAft>
            </a:pPr>
            <a:r>
              <a:rPr lang="hr-HR" altLang="en-US" sz="2200">
                <a:solidFill>
                  <a:srgbClr val="000000"/>
                </a:solidFill>
              </a:rPr>
              <a:t> naprezanja - najveća na rubovima)</a:t>
            </a:r>
          </a:p>
          <a:p>
            <a:pPr algn="just" fontAlgn="base">
              <a:lnSpc>
                <a:spcPct val="125000"/>
              </a:lnSpc>
              <a:spcBef>
                <a:spcPct val="0"/>
              </a:spcBef>
              <a:spcAft>
                <a:spcPct val="0"/>
              </a:spcAft>
              <a:buFontTx/>
              <a:buChar char="•"/>
            </a:pPr>
            <a:r>
              <a:rPr lang="hr-HR" altLang="en-US" sz="2200">
                <a:solidFill>
                  <a:srgbClr val="000000"/>
                </a:solidFill>
              </a:rPr>
              <a:t> uslijed velikih naprezanja dolazi do otkazivanja (</a:t>
            </a:r>
            <a:r>
              <a:rPr lang="hr-HR" altLang="en-US" sz="2200" i="1">
                <a:solidFill>
                  <a:srgbClr val="000000"/>
                </a:solidFill>
              </a:rPr>
              <a:t>toplinski šok</a:t>
            </a:r>
            <a:r>
              <a:rPr lang="hr-HR" altLang="en-US" sz="2200">
                <a:solidFill>
                  <a:srgbClr val="000000"/>
                </a:solidFill>
              </a:rPr>
              <a:t>)</a:t>
            </a:r>
          </a:p>
        </p:txBody>
      </p:sp>
      <p:sp>
        <p:nvSpPr>
          <p:cNvPr id="121859" name="Rectangle 6">
            <a:extLst>
              <a:ext uri="{FF2B5EF4-FFF2-40B4-BE49-F238E27FC236}">
                <a16:creationId xmlns:a16="http://schemas.microsoft.com/office/drawing/2014/main" id="{D222BF34-92BB-D0D6-2F9D-B7800140175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scan0010">
            <a:extLst>
              <a:ext uri="{FF2B5EF4-FFF2-40B4-BE49-F238E27FC236}">
                <a16:creationId xmlns:a16="http://schemas.microsoft.com/office/drawing/2014/main" id="{0509F540-1482-C3C6-AAA9-E7F15917A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620714"/>
            <a:ext cx="8569325"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6">
            <a:extLst>
              <a:ext uri="{FF2B5EF4-FFF2-40B4-BE49-F238E27FC236}">
                <a16:creationId xmlns:a16="http://schemas.microsoft.com/office/drawing/2014/main" id="{8B04CF7B-07D1-6242-D016-4C70120FD356}"/>
              </a:ext>
            </a:extLst>
          </p:cNvPr>
          <p:cNvSpPr>
            <a:spLocks noChangeArrowheads="1"/>
          </p:cNvSpPr>
          <p:nvPr/>
        </p:nvSpPr>
        <p:spPr bwMode="auto">
          <a:xfrm>
            <a:off x="4440238" y="5516563"/>
            <a:ext cx="3960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Koeficijent termalne ekspanzije (</a:t>
            </a:r>
            <a:r>
              <a:rPr lang="el-GR" altLang="en-US" i="1">
                <a:solidFill>
                  <a:srgbClr val="000000"/>
                </a:solidFill>
              </a:rPr>
              <a:t>α</a:t>
            </a:r>
            <a:r>
              <a:rPr lang="hr-HR" altLang="en-US" i="1">
                <a:solidFill>
                  <a:srgbClr val="000000"/>
                </a:solidFill>
              </a:rPr>
              <a:t>)</a:t>
            </a:r>
            <a:endParaRPr lang="el-GR" altLang="en-US" i="1">
              <a:solidFill>
                <a:srgbClr val="000000"/>
              </a:solidFill>
            </a:endParaRPr>
          </a:p>
        </p:txBody>
      </p:sp>
      <p:sp>
        <p:nvSpPr>
          <p:cNvPr id="122884" name="Rectangle 7">
            <a:extLst>
              <a:ext uri="{FF2B5EF4-FFF2-40B4-BE49-F238E27FC236}">
                <a16:creationId xmlns:a16="http://schemas.microsoft.com/office/drawing/2014/main" id="{3BE49F34-AB8D-DD93-E8D5-641443B17C40}"/>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B0ED-9637-8AAD-0B0F-F675477E73B7}"/>
              </a:ext>
            </a:extLst>
          </p:cNvPr>
          <p:cNvSpPr>
            <a:spLocks noGrp="1"/>
          </p:cNvSpPr>
          <p:nvPr>
            <p:ph type="title"/>
          </p:nvPr>
        </p:nvSpPr>
        <p:spPr/>
        <p:txBody>
          <a:bodyPr/>
          <a:lstStyle/>
          <a:p>
            <a:pPr eaLnBrk="1" fontAlgn="auto" hangingPunct="1">
              <a:spcAft>
                <a:spcPts val="0"/>
              </a:spcAft>
              <a:defRPr/>
            </a:pPr>
            <a:r>
              <a:rPr lang="hr-HR" dirty="0"/>
              <a:t>Energetski učinkovita stakla</a:t>
            </a:r>
          </a:p>
        </p:txBody>
      </p:sp>
      <p:sp>
        <p:nvSpPr>
          <p:cNvPr id="123907" name="Content Placeholder 2">
            <a:extLst>
              <a:ext uri="{FF2B5EF4-FFF2-40B4-BE49-F238E27FC236}">
                <a16:creationId xmlns:a16="http://schemas.microsoft.com/office/drawing/2014/main" id="{9A5820B7-5F01-93CF-1FB0-DB3CCF67D8DC}"/>
              </a:ext>
            </a:extLst>
          </p:cNvPr>
          <p:cNvSpPr>
            <a:spLocks noGrp="1"/>
          </p:cNvSpPr>
          <p:nvPr>
            <p:ph idx="1"/>
          </p:nvPr>
        </p:nvSpPr>
        <p:spPr/>
        <p:txBody>
          <a:bodyPr/>
          <a:lstStyle/>
          <a:p>
            <a:pPr eaLnBrk="1" hangingPunct="1"/>
            <a:endParaRPr lang="en-US" altLang="en-US"/>
          </a:p>
        </p:txBody>
      </p:sp>
      <p:pic>
        <p:nvPicPr>
          <p:cNvPr id="123908" name="Picture 2" descr="http://www.ncmechina.com/upload/Image/IGU_en.jpg">
            <a:extLst>
              <a:ext uri="{FF2B5EF4-FFF2-40B4-BE49-F238E27FC236}">
                <a16:creationId xmlns:a16="http://schemas.microsoft.com/office/drawing/2014/main" id="{BAA6BAF0-2DF6-6A28-BEEC-85D7F6542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350" y="1504950"/>
            <a:ext cx="52006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4" descr="http://buildaroo.com/wp-content/uploads/2010/11/Picture-14.jpeg">
            <a:extLst>
              <a:ext uri="{FF2B5EF4-FFF2-40B4-BE49-F238E27FC236}">
                <a16:creationId xmlns:a16="http://schemas.microsoft.com/office/drawing/2014/main" id="{CF2D765B-85DD-7F88-7451-2472A6BCF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04950"/>
            <a:ext cx="4160838"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3CD9-0D2E-C685-9B1B-AE2CC840B4BA}"/>
              </a:ext>
            </a:extLst>
          </p:cNvPr>
          <p:cNvSpPr>
            <a:spLocks noGrp="1"/>
          </p:cNvSpPr>
          <p:nvPr>
            <p:ph type="title"/>
          </p:nvPr>
        </p:nvSpPr>
        <p:spPr/>
        <p:txBody>
          <a:bodyPr/>
          <a:lstStyle/>
          <a:p>
            <a:pPr eaLnBrk="1" fontAlgn="auto" hangingPunct="1">
              <a:spcAft>
                <a:spcPts val="0"/>
              </a:spcAft>
              <a:defRPr/>
            </a:pPr>
            <a:r>
              <a:rPr lang="hr-HR" dirty="0"/>
              <a:t>Zakrivljena Stakla</a:t>
            </a:r>
          </a:p>
        </p:txBody>
      </p:sp>
      <p:sp>
        <p:nvSpPr>
          <p:cNvPr id="124931" name="Content Placeholder 2">
            <a:extLst>
              <a:ext uri="{FF2B5EF4-FFF2-40B4-BE49-F238E27FC236}">
                <a16:creationId xmlns:a16="http://schemas.microsoft.com/office/drawing/2014/main" id="{37B00217-803B-3027-622D-BBDA0C768FD2}"/>
              </a:ext>
            </a:extLst>
          </p:cNvPr>
          <p:cNvSpPr>
            <a:spLocks noGrp="1"/>
          </p:cNvSpPr>
          <p:nvPr>
            <p:ph idx="1"/>
          </p:nvPr>
        </p:nvSpPr>
        <p:spPr/>
        <p:txBody>
          <a:bodyPr/>
          <a:lstStyle/>
          <a:p>
            <a:pPr eaLnBrk="1" hangingPunct="1"/>
            <a:endParaRPr lang="en-US" altLang="en-US"/>
          </a:p>
        </p:txBody>
      </p:sp>
      <p:pic>
        <p:nvPicPr>
          <p:cNvPr id="124932" name="Picture 2" descr="http://image.made-in-china.com/2f0j00fCqayUTPYSrO/Curved-Glass-TCG-.jpg">
            <a:extLst>
              <a:ext uri="{FF2B5EF4-FFF2-40B4-BE49-F238E27FC236}">
                <a16:creationId xmlns:a16="http://schemas.microsoft.com/office/drawing/2014/main" id="{1A8CC97C-0A8E-7F1F-1476-EC77A670D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2397125"/>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Picture 4" descr="http://img.tootoo.com/mytootoo/upload/24/249616/product/249616_a40f183984149df2c3d75ac601900662.jpg">
            <a:extLst>
              <a:ext uri="{FF2B5EF4-FFF2-40B4-BE49-F238E27FC236}">
                <a16:creationId xmlns:a16="http://schemas.microsoft.com/office/drawing/2014/main" id="{6495B6E0-9B68-C0BA-DFCB-6A80FD36AA15}"/>
              </a:ext>
            </a:extLst>
          </p:cNvPr>
          <p:cNvSpPr>
            <a:spLocks noChangeAspect="1" noChangeArrowheads="1"/>
          </p:cNvSpPr>
          <p:nvPr/>
        </p:nvSpPr>
        <p:spPr bwMode="auto">
          <a:xfrm>
            <a:off x="8286750" y="47625"/>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sz="2000">
                <a:solidFill>
                  <a:schemeClr val="tx2"/>
                </a:solidFill>
                <a:latin typeface="Franklin Gothic Book" panose="020B0503020102020204" pitchFamily="34" charset="0"/>
              </a:defRPr>
            </a:lvl9pPr>
          </a:lstStyle>
          <a:p>
            <a:pPr fontAlgn="base">
              <a:spcBef>
                <a:spcPct val="0"/>
              </a:spcBef>
              <a:spcAft>
                <a:spcPct val="0"/>
              </a:spcAft>
              <a:buClrTx/>
              <a:buSzTx/>
              <a:buNone/>
            </a:pPr>
            <a:endParaRPr lang="en-US" altLang="en-US" sz="1800">
              <a:solidFill>
                <a:prstClr val="black"/>
              </a:solidFill>
              <a:latin typeface="Arial" panose="020B0604020202020204" pitchFamily="34" charset="0"/>
              <a:cs typeface="Arial" panose="020B0604020202020204" pitchFamily="34" charset="0"/>
            </a:endParaRPr>
          </a:p>
        </p:txBody>
      </p:sp>
      <p:pic>
        <p:nvPicPr>
          <p:cNvPr id="124934" name="Picture 6" descr="Curved Glass Window">
            <a:extLst>
              <a:ext uri="{FF2B5EF4-FFF2-40B4-BE49-F238E27FC236}">
                <a16:creationId xmlns:a16="http://schemas.microsoft.com/office/drawing/2014/main" id="{693EA52C-E9B4-562A-70A6-3728FBCA2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675" y="2397126"/>
            <a:ext cx="4762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5FF3F05F-0F40-39B4-7817-231A70BCFDA5}"/>
              </a:ext>
            </a:extLst>
          </p:cNvPr>
          <p:cNvSpPr>
            <a:spLocks noChangeArrowheads="1"/>
          </p:cNvSpPr>
          <p:nvPr/>
        </p:nvSpPr>
        <p:spPr bwMode="auto">
          <a:xfrm>
            <a:off x="7578725" y="74613"/>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endParaRPr lang="en-US" altLang="en-US" b="1">
              <a:solidFill>
                <a:srgbClr val="CC3300"/>
              </a:solidFill>
            </a:endParaRPr>
          </a:p>
        </p:txBody>
      </p:sp>
      <p:pic>
        <p:nvPicPr>
          <p:cNvPr id="52227" name="Picture 5" descr="str84a">
            <a:extLst>
              <a:ext uri="{FF2B5EF4-FFF2-40B4-BE49-F238E27FC236}">
                <a16:creationId xmlns:a16="http://schemas.microsoft.com/office/drawing/2014/main" id="{19DB6085-1A85-A163-9023-812054CD50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76251"/>
            <a:ext cx="88201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7">
            <a:extLst>
              <a:ext uri="{FF2B5EF4-FFF2-40B4-BE49-F238E27FC236}">
                <a16:creationId xmlns:a16="http://schemas.microsoft.com/office/drawing/2014/main" id="{161A6083-5938-A206-BABC-C1B1DB7A69CE}"/>
              </a:ext>
            </a:extLst>
          </p:cNvPr>
          <p:cNvSpPr>
            <a:spLocks noChangeArrowheads="1"/>
          </p:cNvSpPr>
          <p:nvPr/>
        </p:nvSpPr>
        <p:spPr bwMode="auto">
          <a:xfrm>
            <a:off x="4872038" y="5564189"/>
            <a:ext cx="3956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Kibble palace,Glasgow, Engleska</a:t>
            </a:r>
            <a:endParaRPr lang="en-US" altLang="en-US" sz="2000" i="1">
              <a:solidFill>
                <a:srgbClr val="00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scan0012">
            <a:extLst>
              <a:ext uri="{FF2B5EF4-FFF2-40B4-BE49-F238E27FC236}">
                <a16:creationId xmlns:a16="http://schemas.microsoft.com/office/drawing/2014/main" id="{543133D5-E012-F8B0-7F34-24506E477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404814"/>
            <a:ext cx="4560888"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5">
            <a:extLst>
              <a:ext uri="{FF2B5EF4-FFF2-40B4-BE49-F238E27FC236}">
                <a16:creationId xmlns:a16="http://schemas.microsoft.com/office/drawing/2014/main" id="{D6AE7317-0132-163A-1FFB-6D665C9CC435}"/>
              </a:ext>
            </a:extLst>
          </p:cNvPr>
          <p:cNvSpPr>
            <a:spLocks noChangeArrowheads="1"/>
          </p:cNvSpPr>
          <p:nvPr/>
        </p:nvSpPr>
        <p:spPr bwMode="auto">
          <a:xfrm>
            <a:off x="6383339" y="5949951"/>
            <a:ext cx="3671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CNA Building, Chicago</a:t>
            </a:r>
            <a:endParaRPr lang="en-US" altLang="en-US" i="1">
              <a:solidFill>
                <a:srgbClr val="000000"/>
              </a:solidFill>
            </a:endParaRPr>
          </a:p>
        </p:txBody>
      </p:sp>
      <p:sp>
        <p:nvSpPr>
          <p:cNvPr id="125956" name="Rectangle 6">
            <a:extLst>
              <a:ext uri="{FF2B5EF4-FFF2-40B4-BE49-F238E27FC236}">
                <a16:creationId xmlns:a16="http://schemas.microsoft.com/office/drawing/2014/main" id="{3A09A0C8-6E03-9E10-1513-67936F4D5040}"/>
              </a:ext>
            </a:extLst>
          </p:cNvPr>
          <p:cNvSpPr>
            <a:spLocks noChangeArrowheads="1"/>
          </p:cNvSpPr>
          <p:nvPr/>
        </p:nvSpPr>
        <p:spPr bwMode="auto">
          <a:xfrm>
            <a:off x="6600826" y="1196976"/>
            <a:ext cx="3959225"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buFontTx/>
              <a:buChar char="•"/>
            </a:pPr>
            <a:r>
              <a:rPr lang="hr-HR" altLang="en-US" sz="2000">
                <a:solidFill>
                  <a:srgbClr val="000000"/>
                </a:solidFill>
              </a:rPr>
              <a:t> neboder sagrađen 1973 g., 45 katova</a:t>
            </a:r>
          </a:p>
          <a:p>
            <a:pPr fontAlgn="base">
              <a:lnSpc>
                <a:spcPct val="130000"/>
              </a:lnSpc>
              <a:spcBef>
                <a:spcPct val="0"/>
              </a:spcBef>
              <a:spcAft>
                <a:spcPct val="0"/>
              </a:spcAft>
              <a:buFontTx/>
              <a:buChar char="•"/>
            </a:pPr>
            <a:r>
              <a:rPr lang="hr-HR" altLang="en-US" sz="2000">
                <a:solidFill>
                  <a:srgbClr val="000000"/>
                </a:solidFill>
              </a:rPr>
              <a:t> fasada je zamišljena kao “igra svjetlosti i sjene” “</a:t>
            </a:r>
            <a:r>
              <a:rPr lang="hr-HR" altLang="en-US" sz="2000" i="1">
                <a:solidFill>
                  <a:srgbClr val="000000"/>
                </a:solidFill>
              </a:rPr>
              <a:t>strong play of light and shadow”</a:t>
            </a:r>
          </a:p>
          <a:p>
            <a:pPr fontAlgn="base">
              <a:lnSpc>
                <a:spcPct val="130000"/>
              </a:lnSpc>
              <a:spcBef>
                <a:spcPct val="0"/>
              </a:spcBef>
              <a:spcAft>
                <a:spcPct val="0"/>
              </a:spcAft>
              <a:buFontTx/>
              <a:buChar char="•"/>
            </a:pPr>
            <a:r>
              <a:rPr lang="hr-HR" altLang="en-US" sz="2000">
                <a:solidFill>
                  <a:srgbClr val="000000"/>
                </a:solidFill>
              </a:rPr>
              <a:t> niz otkazivanja uslijed temperature</a:t>
            </a:r>
            <a:endParaRPr lang="en-US" altLang="en-US" sz="2000">
              <a:solidFill>
                <a:srgbClr val="000000"/>
              </a:solidFill>
            </a:endParaRPr>
          </a:p>
        </p:txBody>
      </p:sp>
      <p:sp>
        <p:nvSpPr>
          <p:cNvPr id="125957" name="Rectangle 7">
            <a:extLst>
              <a:ext uri="{FF2B5EF4-FFF2-40B4-BE49-F238E27FC236}">
                <a16:creationId xmlns:a16="http://schemas.microsoft.com/office/drawing/2014/main" id="{5C3C89F1-DE51-377F-65E6-24570C2F4133}"/>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scan0013">
            <a:extLst>
              <a:ext uri="{FF2B5EF4-FFF2-40B4-BE49-F238E27FC236}">
                <a16:creationId xmlns:a16="http://schemas.microsoft.com/office/drawing/2014/main" id="{FA90BF90-1A37-C2FA-D54C-91B693E12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96975"/>
            <a:ext cx="91440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 Box 5">
            <a:extLst>
              <a:ext uri="{FF2B5EF4-FFF2-40B4-BE49-F238E27FC236}">
                <a16:creationId xmlns:a16="http://schemas.microsoft.com/office/drawing/2014/main" id="{4AEC9228-B7B3-ACD0-E435-607E169E8918}"/>
              </a:ext>
            </a:extLst>
          </p:cNvPr>
          <p:cNvSpPr txBox="1">
            <a:spLocks noChangeArrowheads="1"/>
          </p:cNvSpPr>
          <p:nvPr/>
        </p:nvSpPr>
        <p:spPr bwMode="auto">
          <a:xfrm>
            <a:off x="1524000" y="2349500"/>
            <a:ext cx="719138"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hr-HR" altLang="en-US" sz="1200" b="1">
                <a:solidFill>
                  <a:srgbClr val="000000"/>
                </a:solidFill>
              </a:rPr>
              <a:t>4</a:t>
            </a:r>
            <a:endParaRPr lang="en-US" altLang="en-US" sz="1200" b="1">
              <a:solidFill>
                <a:srgbClr val="000000"/>
              </a:solidFill>
            </a:endParaRPr>
          </a:p>
        </p:txBody>
      </p:sp>
      <p:sp>
        <p:nvSpPr>
          <p:cNvPr id="126980" name="Rectangle 6">
            <a:extLst>
              <a:ext uri="{FF2B5EF4-FFF2-40B4-BE49-F238E27FC236}">
                <a16:creationId xmlns:a16="http://schemas.microsoft.com/office/drawing/2014/main" id="{37B1E377-A769-0166-23D8-E6C4DAA9791C}"/>
              </a:ext>
            </a:extLst>
          </p:cNvPr>
          <p:cNvSpPr>
            <a:spLocks noChangeArrowheads="1"/>
          </p:cNvSpPr>
          <p:nvPr/>
        </p:nvSpPr>
        <p:spPr bwMode="auto">
          <a:xfrm>
            <a:off x="1774825" y="549275"/>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a:solidFill>
                  <a:srgbClr val="000000"/>
                </a:solidFill>
              </a:rPr>
              <a:t>MEHANIZAM OTKAZIVANJA </a:t>
            </a:r>
            <a:endParaRPr lang="en-US" altLang="en-US" sz="2400">
              <a:solidFill>
                <a:srgbClr val="000000"/>
              </a:solidFill>
            </a:endParaRPr>
          </a:p>
        </p:txBody>
      </p:sp>
      <p:sp>
        <p:nvSpPr>
          <p:cNvPr id="126981" name="Rectangle 7">
            <a:extLst>
              <a:ext uri="{FF2B5EF4-FFF2-40B4-BE49-F238E27FC236}">
                <a16:creationId xmlns:a16="http://schemas.microsoft.com/office/drawing/2014/main" id="{12F30AE6-1FB2-9F29-BE81-751517047344}"/>
              </a:ext>
            </a:extLst>
          </p:cNvPr>
          <p:cNvSpPr>
            <a:spLocks noChangeArrowheads="1"/>
          </p:cNvSpPr>
          <p:nvPr/>
        </p:nvSpPr>
        <p:spPr bwMode="auto">
          <a:xfrm>
            <a:off x="1703389" y="3860801"/>
            <a:ext cx="87852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buFontTx/>
              <a:buAutoNum type="arabicParenBoth"/>
            </a:pPr>
            <a:r>
              <a:rPr lang="hr-HR" altLang="en-US" sz="2000">
                <a:solidFill>
                  <a:srgbClr val="000000"/>
                </a:solidFill>
              </a:rPr>
              <a:t>sunčeva energija zagrijava staklo</a:t>
            </a:r>
          </a:p>
          <a:p>
            <a:pPr fontAlgn="base">
              <a:lnSpc>
                <a:spcPct val="130000"/>
              </a:lnSpc>
              <a:spcBef>
                <a:spcPct val="0"/>
              </a:spcBef>
              <a:spcAft>
                <a:spcPct val="0"/>
              </a:spcAft>
              <a:buFontTx/>
              <a:buAutoNum type="arabicParenBoth"/>
            </a:pPr>
            <a:r>
              <a:rPr lang="hr-HR" altLang="en-US" sz="2000">
                <a:solidFill>
                  <a:srgbClr val="000000"/>
                </a:solidFill>
              </a:rPr>
              <a:t> centralni dio se širi</a:t>
            </a:r>
          </a:p>
          <a:p>
            <a:pPr fontAlgn="base">
              <a:lnSpc>
                <a:spcPct val="130000"/>
              </a:lnSpc>
              <a:spcBef>
                <a:spcPct val="0"/>
              </a:spcBef>
              <a:spcAft>
                <a:spcPct val="0"/>
              </a:spcAft>
              <a:buFontTx/>
              <a:buAutoNum type="arabicParenBoth"/>
            </a:pPr>
            <a:r>
              <a:rPr lang="hr-HR" altLang="en-US" sz="2000">
                <a:solidFill>
                  <a:srgbClr val="000000"/>
                </a:solidFill>
              </a:rPr>
              <a:t>rubovi ostaju hladni (oni su u sjeni) – opiru se širenju</a:t>
            </a:r>
          </a:p>
          <a:p>
            <a:pPr fontAlgn="base">
              <a:lnSpc>
                <a:spcPct val="130000"/>
              </a:lnSpc>
              <a:spcBef>
                <a:spcPct val="0"/>
              </a:spcBef>
              <a:spcAft>
                <a:spcPct val="0"/>
              </a:spcAft>
              <a:buFontTx/>
              <a:buAutoNum type="arabicParenBoth"/>
            </a:pPr>
            <a:r>
              <a:rPr lang="hr-HR" altLang="en-US" sz="2000">
                <a:solidFill>
                  <a:srgbClr val="000000"/>
                </a:solidFill>
              </a:rPr>
              <a:t> javljaju se prve pukotine</a:t>
            </a:r>
          </a:p>
          <a:p>
            <a:pPr fontAlgn="base">
              <a:lnSpc>
                <a:spcPct val="130000"/>
              </a:lnSpc>
              <a:spcBef>
                <a:spcPct val="0"/>
              </a:spcBef>
              <a:spcAft>
                <a:spcPct val="0"/>
              </a:spcAft>
              <a:buFontTx/>
              <a:buAutoNum type="arabicParenBoth"/>
            </a:pPr>
            <a:r>
              <a:rPr lang="hr-HR" altLang="en-US" sz="2000">
                <a:solidFill>
                  <a:srgbClr val="000000"/>
                </a:solidFill>
              </a:rPr>
              <a:t>sa povećanjem naprezanja pukotine se šire</a:t>
            </a:r>
          </a:p>
          <a:p>
            <a:pPr fontAlgn="base">
              <a:lnSpc>
                <a:spcPct val="130000"/>
              </a:lnSpc>
              <a:spcBef>
                <a:spcPct val="0"/>
              </a:spcBef>
              <a:spcAft>
                <a:spcPct val="0"/>
              </a:spcAft>
              <a:buFontTx/>
              <a:buAutoNum type="arabicParenBoth"/>
            </a:pPr>
            <a:r>
              <a:rPr lang="hr-HR" altLang="en-US" sz="2000">
                <a:solidFill>
                  <a:srgbClr val="000000"/>
                </a:solidFill>
              </a:rPr>
              <a:t>otpadaju središnji dijelovi </a:t>
            </a:r>
            <a:endParaRPr lang="en-US" altLang="en-US" sz="2000">
              <a:solidFill>
                <a:srgbClr val="000000"/>
              </a:solidFill>
            </a:endParaRPr>
          </a:p>
        </p:txBody>
      </p:sp>
      <p:sp>
        <p:nvSpPr>
          <p:cNvPr id="126982" name="Rectangle 8">
            <a:extLst>
              <a:ext uri="{FF2B5EF4-FFF2-40B4-BE49-F238E27FC236}">
                <a16:creationId xmlns:a16="http://schemas.microsoft.com/office/drawing/2014/main" id="{F57580F5-E343-2D9C-B93F-4116D70C349F}"/>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descr="scan0011">
            <a:extLst>
              <a:ext uri="{FF2B5EF4-FFF2-40B4-BE49-F238E27FC236}">
                <a16:creationId xmlns:a16="http://schemas.microsoft.com/office/drawing/2014/main" id="{BC21F0F3-0922-2C96-9AA1-CBFFA861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836613"/>
            <a:ext cx="583406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5">
            <a:extLst>
              <a:ext uri="{FF2B5EF4-FFF2-40B4-BE49-F238E27FC236}">
                <a16:creationId xmlns:a16="http://schemas.microsoft.com/office/drawing/2014/main" id="{A23BF93D-B7D6-4F55-34DD-FDF50097AEAA}"/>
              </a:ext>
            </a:extLst>
          </p:cNvPr>
          <p:cNvSpPr>
            <a:spLocks noChangeArrowheads="1"/>
          </p:cNvSpPr>
          <p:nvPr/>
        </p:nvSpPr>
        <p:spPr bwMode="auto">
          <a:xfrm>
            <a:off x="3432175" y="5157789"/>
            <a:ext cx="57610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Prepoznavanje uzroka otkazivanja: temperatura (1) </a:t>
            </a:r>
          </a:p>
          <a:p>
            <a:pPr fontAlgn="base">
              <a:spcBef>
                <a:spcPct val="0"/>
              </a:spcBef>
              <a:spcAft>
                <a:spcPct val="0"/>
              </a:spcAft>
            </a:pPr>
            <a:r>
              <a:rPr lang="hr-HR" altLang="en-US" i="1">
                <a:solidFill>
                  <a:srgbClr val="000000"/>
                </a:solidFill>
              </a:rPr>
              <a:t>ostali uzroci - sigurno ne uslijed toplinske ekspanzije (2)</a:t>
            </a:r>
          </a:p>
          <a:p>
            <a:pPr fontAlgn="base">
              <a:spcBef>
                <a:spcPct val="0"/>
              </a:spcBef>
              <a:spcAft>
                <a:spcPct val="0"/>
              </a:spcAft>
            </a:pPr>
            <a:endParaRPr lang="en-US" altLang="en-US" i="1">
              <a:solidFill>
                <a:srgbClr val="000000"/>
              </a:solidFill>
            </a:endParaRPr>
          </a:p>
        </p:txBody>
      </p:sp>
      <p:sp>
        <p:nvSpPr>
          <p:cNvPr id="128004" name="Rectangle 6">
            <a:extLst>
              <a:ext uri="{FF2B5EF4-FFF2-40B4-BE49-F238E27FC236}">
                <a16:creationId xmlns:a16="http://schemas.microsoft.com/office/drawing/2014/main" id="{8F76FF7E-2C40-5D97-7BCD-27B9C2F1EC03}"/>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scan0016">
            <a:extLst>
              <a:ext uri="{FF2B5EF4-FFF2-40B4-BE49-F238E27FC236}">
                <a16:creationId xmlns:a16="http://schemas.microsoft.com/office/drawing/2014/main" id="{72B703E5-5355-8D93-E805-1B80ADFAB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8" y="857251"/>
            <a:ext cx="532765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5">
            <a:extLst>
              <a:ext uri="{FF2B5EF4-FFF2-40B4-BE49-F238E27FC236}">
                <a16:creationId xmlns:a16="http://schemas.microsoft.com/office/drawing/2014/main" id="{57CF51E3-6F07-7C14-0159-9CEE25CEBEFF}"/>
              </a:ext>
            </a:extLst>
          </p:cNvPr>
          <p:cNvSpPr>
            <a:spLocks noChangeArrowheads="1"/>
          </p:cNvSpPr>
          <p:nvPr/>
        </p:nvSpPr>
        <p:spPr bwMode="auto">
          <a:xfrm>
            <a:off x="2452688" y="4429126"/>
            <a:ext cx="273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Imperfekcije na rubovima</a:t>
            </a:r>
          </a:p>
        </p:txBody>
      </p:sp>
      <p:sp>
        <p:nvSpPr>
          <p:cNvPr id="129028" name="Rectangle 6">
            <a:extLst>
              <a:ext uri="{FF2B5EF4-FFF2-40B4-BE49-F238E27FC236}">
                <a16:creationId xmlns:a16="http://schemas.microsoft.com/office/drawing/2014/main" id="{99360896-66D9-DCA4-DE28-0A1D544795DC}"/>
              </a:ext>
            </a:extLst>
          </p:cNvPr>
          <p:cNvSpPr>
            <a:spLocks noChangeArrowheads="1"/>
          </p:cNvSpPr>
          <p:nvPr/>
        </p:nvSpPr>
        <p:spPr bwMode="auto">
          <a:xfrm>
            <a:off x="1847851" y="5084763"/>
            <a:ext cx="5688013" cy="7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buFontTx/>
              <a:buChar char="•"/>
            </a:pPr>
            <a:r>
              <a:rPr lang="hr-HR" altLang="en-US">
                <a:solidFill>
                  <a:srgbClr val="000000"/>
                </a:solidFill>
              </a:rPr>
              <a:t> ovakve imperfekcije mogu dovesti do otkazivanja uslijed temperature (</a:t>
            </a:r>
            <a:r>
              <a:rPr lang="en-US" altLang="en-US" i="1">
                <a:solidFill>
                  <a:srgbClr val="000000"/>
                </a:solidFill>
              </a:rPr>
              <a:t>thermal failure</a:t>
            </a:r>
            <a:r>
              <a:rPr lang="hr-HR" altLang="en-US">
                <a:solidFill>
                  <a:srgbClr val="000000"/>
                </a:solidFill>
              </a:rPr>
              <a:t>)</a:t>
            </a:r>
            <a:endParaRPr lang="en-US" altLang="en-US">
              <a:solidFill>
                <a:srgbClr val="000000"/>
              </a:solidFill>
            </a:endParaRPr>
          </a:p>
        </p:txBody>
      </p:sp>
      <p:sp>
        <p:nvSpPr>
          <p:cNvPr id="129029" name="Rectangle 7">
            <a:extLst>
              <a:ext uri="{FF2B5EF4-FFF2-40B4-BE49-F238E27FC236}">
                <a16:creationId xmlns:a16="http://schemas.microsoft.com/office/drawing/2014/main" id="{0EB7ADC9-ECDD-2B21-D65D-188F574A8CB1}"/>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descr="scan0015-1">
            <a:extLst>
              <a:ext uri="{FF2B5EF4-FFF2-40B4-BE49-F238E27FC236}">
                <a16:creationId xmlns:a16="http://schemas.microsoft.com/office/drawing/2014/main" id="{F74FC16B-A26D-2E6F-81C7-631773BDB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49276"/>
            <a:ext cx="29241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5">
            <a:extLst>
              <a:ext uri="{FF2B5EF4-FFF2-40B4-BE49-F238E27FC236}">
                <a16:creationId xmlns:a16="http://schemas.microsoft.com/office/drawing/2014/main" id="{C239239E-101C-9551-D904-DB6C0F790DE5}"/>
              </a:ext>
            </a:extLst>
          </p:cNvPr>
          <p:cNvSpPr>
            <a:spLocks noChangeArrowheads="1"/>
          </p:cNvSpPr>
          <p:nvPr/>
        </p:nvSpPr>
        <p:spPr bwMode="auto">
          <a:xfrm>
            <a:off x="4800601" y="5661025"/>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Imperfekcije koje treba izbjegavati</a:t>
            </a:r>
          </a:p>
        </p:txBody>
      </p:sp>
      <p:pic>
        <p:nvPicPr>
          <p:cNvPr id="130052" name="Picture 6" descr="scan0015-2">
            <a:extLst>
              <a:ext uri="{FF2B5EF4-FFF2-40B4-BE49-F238E27FC236}">
                <a16:creationId xmlns:a16="http://schemas.microsoft.com/office/drawing/2014/main" id="{FDFC0C7A-6AE2-B250-DEE7-7A2CBD08E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082" b="22137"/>
          <a:stretch>
            <a:fillRect/>
          </a:stretch>
        </p:blipFill>
        <p:spPr bwMode="auto">
          <a:xfrm>
            <a:off x="5087939" y="836613"/>
            <a:ext cx="41036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7">
            <a:extLst>
              <a:ext uri="{FF2B5EF4-FFF2-40B4-BE49-F238E27FC236}">
                <a16:creationId xmlns:a16="http://schemas.microsoft.com/office/drawing/2014/main" id="{C5646254-D726-FB53-5EDC-9CC42E221295}"/>
              </a:ext>
            </a:extLst>
          </p:cNvPr>
          <p:cNvSpPr>
            <a:spLocks noChangeArrowheads="1"/>
          </p:cNvSpPr>
          <p:nvPr/>
        </p:nvSpPr>
        <p:spPr bwMode="auto">
          <a:xfrm>
            <a:off x="5303839" y="2420938"/>
            <a:ext cx="36718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Kvalitetni rubovi (bez imperfekcija)</a:t>
            </a:r>
          </a:p>
        </p:txBody>
      </p:sp>
      <p:sp>
        <p:nvSpPr>
          <p:cNvPr id="130054" name="Rectangle 9">
            <a:extLst>
              <a:ext uri="{FF2B5EF4-FFF2-40B4-BE49-F238E27FC236}">
                <a16:creationId xmlns:a16="http://schemas.microsoft.com/office/drawing/2014/main" id="{3D74F10D-B5A1-9C16-82CD-BC70ED8049CF}"/>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scan0017">
            <a:extLst>
              <a:ext uri="{FF2B5EF4-FFF2-40B4-BE49-F238E27FC236}">
                <a16:creationId xmlns:a16="http://schemas.microsoft.com/office/drawing/2014/main" id="{BE26A2B7-0342-18CD-3582-FC53214EE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916113"/>
            <a:ext cx="712946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5">
            <a:extLst>
              <a:ext uri="{FF2B5EF4-FFF2-40B4-BE49-F238E27FC236}">
                <a16:creationId xmlns:a16="http://schemas.microsoft.com/office/drawing/2014/main" id="{B56E38BA-335D-7AC2-B137-2BE50EAF6101}"/>
              </a:ext>
            </a:extLst>
          </p:cNvPr>
          <p:cNvSpPr>
            <a:spLocks noChangeArrowheads="1"/>
          </p:cNvSpPr>
          <p:nvPr/>
        </p:nvSpPr>
        <p:spPr bwMode="auto">
          <a:xfrm>
            <a:off x="1992313" y="765175"/>
            <a:ext cx="5688012"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buFontTx/>
              <a:buChar char="•"/>
            </a:pPr>
            <a:r>
              <a:rPr lang="hr-HR" altLang="en-US">
                <a:solidFill>
                  <a:srgbClr val="000000"/>
                </a:solidFill>
              </a:rPr>
              <a:t> pukotine se uvijek javljaju na rubovima</a:t>
            </a:r>
          </a:p>
          <a:p>
            <a:pPr fontAlgn="base">
              <a:lnSpc>
                <a:spcPct val="130000"/>
              </a:lnSpc>
              <a:spcBef>
                <a:spcPct val="0"/>
              </a:spcBef>
              <a:spcAft>
                <a:spcPct val="0"/>
              </a:spcAft>
              <a:buFontTx/>
              <a:buChar char="•"/>
            </a:pPr>
            <a:r>
              <a:rPr lang="hr-HR" altLang="en-US">
                <a:solidFill>
                  <a:srgbClr val="000000"/>
                </a:solidFill>
              </a:rPr>
              <a:t> postoje 3 tipa pukotina ovisno o njihovoj veličini </a:t>
            </a:r>
          </a:p>
          <a:p>
            <a:pPr fontAlgn="base">
              <a:lnSpc>
                <a:spcPct val="130000"/>
              </a:lnSpc>
              <a:spcBef>
                <a:spcPct val="0"/>
              </a:spcBef>
              <a:spcAft>
                <a:spcPct val="0"/>
              </a:spcAft>
            </a:pPr>
            <a:endParaRPr lang="en-US" altLang="en-US">
              <a:solidFill>
                <a:srgbClr val="000000"/>
              </a:solidFill>
            </a:endParaRPr>
          </a:p>
        </p:txBody>
      </p:sp>
      <p:sp>
        <p:nvSpPr>
          <p:cNvPr id="131076" name="Rectangle 6">
            <a:extLst>
              <a:ext uri="{FF2B5EF4-FFF2-40B4-BE49-F238E27FC236}">
                <a16:creationId xmlns:a16="http://schemas.microsoft.com/office/drawing/2014/main" id="{46AF8770-52F5-A25C-4310-384CFEC50CD0}"/>
              </a:ext>
            </a:extLst>
          </p:cNvPr>
          <p:cNvSpPr>
            <a:spLocks noChangeArrowheads="1"/>
          </p:cNvSpPr>
          <p:nvPr/>
        </p:nvSpPr>
        <p:spPr bwMode="auto">
          <a:xfrm>
            <a:off x="1979613" y="5300663"/>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Tipovi pukotina: lom stakla pri niskom nivou naprezanja (1), niski nivo naprezanja – srednji energetski nivo (2), lom pri jakom naprezanju (3)</a:t>
            </a:r>
          </a:p>
        </p:txBody>
      </p:sp>
      <p:sp>
        <p:nvSpPr>
          <p:cNvPr id="131077" name="Rectangle 7">
            <a:extLst>
              <a:ext uri="{FF2B5EF4-FFF2-40B4-BE49-F238E27FC236}">
                <a16:creationId xmlns:a16="http://schemas.microsoft.com/office/drawing/2014/main" id="{DDD801D6-A234-C41B-7970-662D7172813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4" descr="scan0018">
            <a:extLst>
              <a:ext uri="{FF2B5EF4-FFF2-40B4-BE49-F238E27FC236}">
                <a16:creationId xmlns:a16="http://schemas.microsoft.com/office/drawing/2014/main" id="{C0D82514-5DD5-C4B6-2910-7CA923704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42"/>
          <a:stretch>
            <a:fillRect/>
          </a:stretch>
        </p:blipFill>
        <p:spPr bwMode="auto">
          <a:xfrm>
            <a:off x="1703388" y="836614"/>
            <a:ext cx="7345362"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5">
            <a:extLst>
              <a:ext uri="{FF2B5EF4-FFF2-40B4-BE49-F238E27FC236}">
                <a16:creationId xmlns:a16="http://schemas.microsoft.com/office/drawing/2014/main" id="{4DC592A2-9468-E2EA-EE16-2EEDCEC49C40}"/>
              </a:ext>
            </a:extLst>
          </p:cNvPr>
          <p:cNvSpPr>
            <a:spLocks noChangeArrowheads="1"/>
          </p:cNvSpPr>
          <p:nvPr/>
        </p:nvSpPr>
        <p:spPr bwMode="auto">
          <a:xfrm>
            <a:off x="1919289" y="5013326"/>
            <a:ext cx="6624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i="1">
                <a:solidFill>
                  <a:srgbClr val="000000"/>
                </a:solidFill>
              </a:rPr>
              <a:t>Pukotine uslijed temperature – Miami International Airport, SAD</a:t>
            </a:r>
          </a:p>
        </p:txBody>
      </p:sp>
      <p:sp>
        <p:nvSpPr>
          <p:cNvPr id="132100" name="Rectangle 6">
            <a:extLst>
              <a:ext uri="{FF2B5EF4-FFF2-40B4-BE49-F238E27FC236}">
                <a16:creationId xmlns:a16="http://schemas.microsoft.com/office/drawing/2014/main" id="{E5E078F0-AFFC-E795-6102-2EB6EF5125A2}"/>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a:extLst>
              <a:ext uri="{FF2B5EF4-FFF2-40B4-BE49-F238E27FC236}">
                <a16:creationId xmlns:a16="http://schemas.microsoft.com/office/drawing/2014/main" id="{F0C7CF68-7F90-C815-FD88-AC1E8017C492}"/>
              </a:ext>
            </a:extLst>
          </p:cNvPr>
          <p:cNvSpPr>
            <a:spLocks noChangeArrowheads="1"/>
          </p:cNvSpPr>
          <p:nvPr/>
        </p:nvSpPr>
        <p:spPr bwMode="auto">
          <a:xfrm>
            <a:off x="1992314" y="765176"/>
            <a:ext cx="7991475"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pPr>
            <a:r>
              <a:rPr lang="hr-HR" altLang="en-US" sz="2200" b="1">
                <a:solidFill>
                  <a:srgbClr val="000000"/>
                </a:solidFill>
              </a:rPr>
              <a:t>FAKTORI KOJI DODATNO UTJEČU NA TEMPERATURNA NAPREZANJA</a:t>
            </a:r>
          </a:p>
          <a:p>
            <a:pPr algn="just" fontAlgn="base">
              <a:spcBef>
                <a:spcPct val="0"/>
              </a:spcBef>
              <a:spcAft>
                <a:spcPct val="0"/>
              </a:spcAft>
            </a:pPr>
            <a:endParaRPr lang="hr-HR" altLang="en-US" sz="2200" b="1">
              <a:solidFill>
                <a:srgbClr val="000000"/>
              </a:solidFill>
            </a:endParaRPr>
          </a:p>
          <a:p>
            <a:pPr fontAlgn="base">
              <a:lnSpc>
                <a:spcPct val="130000"/>
              </a:lnSpc>
              <a:spcBef>
                <a:spcPct val="0"/>
              </a:spcBef>
              <a:spcAft>
                <a:spcPct val="0"/>
              </a:spcAft>
              <a:buFontTx/>
              <a:buAutoNum type="arabicPeriod"/>
            </a:pPr>
            <a:r>
              <a:rPr lang="hr-HR" altLang="en-US" sz="2200">
                <a:solidFill>
                  <a:srgbClr val="000000"/>
                </a:solidFill>
              </a:rPr>
              <a:t>ORIJENTACIJA I POZICIJA ELEMENTA</a:t>
            </a:r>
          </a:p>
          <a:p>
            <a:pPr fontAlgn="base">
              <a:lnSpc>
                <a:spcPct val="130000"/>
              </a:lnSpc>
              <a:spcBef>
                <a:spcPct val="0"/>
              </a:spcBef>
              <a:spcAft>
                <a:spcPct val="0"/>
              </a:spcAft>
              <a:buFontTx/>
              <a:buAutoNum type="arabicPeriod"/>
            </a:pPr>
            <a:r>
              <a:rPr lang="hr-HR" altLang="en-US" sz="2200">
                <a:solidFill>
                  <a:srgbClr val="000000"/>
                </a:solidFill>
              </a:rPr>
              <a:t>HLADNA KLIMA (VELIKE PROMJENE TEMPERATURE)</a:t>
            </a:r>
          </a:p>
          <a:p>
            <a:pPr fontAlgn="base">
              <a:lnSpc>
                <a:spcPct val="130000"/>
              </a:lnSpc>
              <a:spcBef>
                <a:spcPct val="0"/>
              </a:spcBef>
              <a:spcAft>
                <a:spcPct val="0"/>
              </a:spcAft>
              <a:buFontTx/>
              <a:buAutoNum type="arabicPeriod"/>
            </a:pPr>
            <a:r>
              <a:rPr lang="hr-HR" altLang="en-US" sz="2200">
                <a:solidFill>
                  <a:srgbClr val="000000"/>
                </a:solidFill>
              </a:rPr>
              <a:t>IZVORI TOPLINE</a:t>
            </a:r>
          </a:p>
          <a:p>
            <a:pPr fontAlgn="base">
              <a:lnSpc>
                <a:spcPct val="130000"/>
              </a:lnSpc>
              <a:spcBef>
                <a:spcPct val="0"/>
              </a:spcBef>
              <a:spcAft>
                <a:spcPct val="0"/>
              </a:spcAft>
              <a:buFontTx/>
              <a:buAutoNum type="arabicPeriod"/>
            </a:pPr>
            <a:r>
              <a:rPr lang="hr-HR" altLang="en-US" sz="2200">
                <a:solidFill>
                  <a:srgbClr val="000000"/>
                </a:solidFill>
              </a:rPr>
              <a:t>ZAVJESE</a:t>
            </a:r>
          </a:p>
          <a:p>
            <a:pPr fontAlgn="base">
              <a:lnSpc>
                <a:spcPct val="130000"/>
              </a:lnSpc>
              <a:spcBef>
                <a:spcPct val="0"/>
              </a:spcBef>
              <a:spcAft>
                <a:spcPct val="0"/>
              </a:spcAft>
              <a:buFontTx/>
              <a:buAutoNum type="arabicPeriod"/>
            </a:pPr>
            <a:r>
              <a:rPr lang="hr-HR" altLang="en-US" sz="2200">
                <a:solidFill>
                  <a:srgbClr val="000000"/>
                </a:solidFill>
              </a:rPr>
              <a:t>DVOSTRUKA ILI VIŠESTRUKA STAKLA</a:t>
            </a:r>
          </a:p>
          <a:p>
            <a:pPr fontAlgn="base">
              <a:lnSpc>
                <a:spcPct val="130000"/>
              </a:lnSpc>
              <a:spcBef>
                <a:spcPct val="0"/>
              </a:spcBef>
              <a:spcAft>
                <a:spcPct val="0"/>
              </a:spcAft>
              <a:buFontTx/>
              <a:buAutoNum type="arabicPeriod"/>
            </a:pPr>
            <a:r>
              <a:rPr lang="hr-HR" altLang="en-US" sz="2200">
                <a:solidFill>
                  <a:srgbClr val="000000"/>
                </a:solidFill>
              </a:rPr>
              <a:t>TIP STAKLA I SUSTAVA KOJI SE KORISTI</a:t>
            </a:r>
          </a:p>
          <a:p>
            <a:pPr fontAlgn="base">
              <a:lnSpc>
                <a:spcPct val="130000"/>
              </a:lnSpc>
              <a:spcBef>
                <a:spcPct val="0"/>
              </a:spcBef>
              <a:spcAft>
                <a:spcPct val="0"/>
              </a:spcAft>
              <a:buFontTx/>
              <a:buAutoNum type="arabicPeriod"/>
            </a:pPr>
            <a:r>
              <a:rPr lang="hr-HR" altLang="en-US" sz="2200">
                <a:solidFill>
                  <a:srgbClr val="000000"/>
                </a:solidFill>
              </a:rPr>
              <a:t>VELIČINA I OBLIK </a:t>
            </a:r>
          </a:p>
          <a:p>
            <a:pPr fontAlgn="base">
              <a:lnSpc>
                <a:spcPct val="130000"/>
              </a:lnSpc>
              <a:spcBef>
                <a:spcPct val="0"/>
              </a:spcBef>
              <a:spcAft>
                <a:spcPct val="0"/>
              </a:spcAft>
              <a:buFontTx/>
              <a:buAutoNum type="arabicPeriod"/>
            </a:pPr>
            <a:r>
              <a:rPr lang="hr-HR" altLang="en-US" sz="2200">
                <a:solidFill>
                  <a:srgbClr val="000000"/>
                </a:solidFill>
              </a:rPr>
              <a:t>DEBLJINA</a:t>
            </a:r>
          </a:p>
          <a:p>
            <a:pPr fontAlgn="base">
              <a:lnSpc>
                <a:spcPct val="130000"/>
              </a:lnSpc>
              <a:spcBef>
                <a:spcPct val="0"/>
              </a:spcBef>
              <a:spcAft>
                <a:spcPct val="0"/>
              </a:spcAft>
              <a:buFontTx/>
              <a:buAutoNum type="arabicPeriod"/>
            </a:pPr>
            <a:r>
              <a:rPr lang="hr-HR" altLang="en-US" sz="2200">
                <a:solidFill>
                  <a:srgbClr val="000000"/>
                </a:solidFill>
              </a:rPr>
              <a:t>BOJE I POSEBNI PREMAZI NA STAKLU</a:t>
            </a:r>
          </a:p>
          <a:p>
            <a:pPr fontAlgn="base">
              <a:lnSpc>
                <a:spcPct val="130000"/>
              </a:lnSpc>
              <a:spcBef>
                <a:spcPct val="0"/>
              </a:spcBef>
              <a:spcAft>
                <a:spcPct val="0"/>
              </a:spcAft>
              <a:buFontTx/>
              <a:buAutoNum type="arabicPeriod"/>
            </a:pPr>
            <a:endParaRPr lang="en-US" altLang="en-US" sz="2200">
              <a:solidFill>
                <a:srgbClr val="000000"/>
              </a:solidFill>
            </a:endParaRPr>
          </a:p>
        </p:txBody>
      </p:sp>
      <p:sp>
        <p:nvSpPr>
          <p:cNvPr id="133123" name="Rectangle 5">
            <a:extLst>
              <a:ext uri="{FF2B5EF4-FFF2-40B4-BE49-F238E27FC236}">
                <a16:creationId xmlns:a16="http://schemas.microsoft.com/office/drawing/2014/main" id="{EDB8C296-F980-C66D-6819-6C3A676A1D9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a:extLst>
              <a:ext uri="{FF2B5EF4-FFF2-40B4-BE49-F238E27FC236}">
                <a16:creationId xmlns:a16="http://schemas.microsoft.com/office/drawing/2014/main" id="{44464CF8-1DA7-6E91-B542-42E64106974D}"/>
              </a:ext>
            </a:extLst>
          </p:cNvPr>
          <p:cNvSpPr>
            <a:spLocks noChangeArrowheads="1"/>
          </p:cNvSpPr>
          <p:nvPr/>
        </p:nvSpPr>
        <p:spPr bwMode="auto">
          <a:xfrm>
            <a:off x="1703389" y="836613"/>
            <a:ext cx="8726487"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b="1">
                <a:solidFill>
                  <a:srgbClr val="000000"/>
                </a:solidFill>
              </a:rPr>
              <a:t>SPRJEČAVANJE TEMPERATURNIH LOMOVA</a:t>
            </a:r>
          </a:p>
          <a:p>
            <a:pPr fontAlgn="base">
              <a:spcBef>
                <a:spcPct val="0"/>
              </a:spcBef>
              <a:spcAft>
                <a:spcPct val="0"/>
              </a:spcAft>
            </a:pPr>
            <a:endParaRPr lang="hr-HR" altLang="en-US" sz="2200" b="1">
              <a:solidFill>
                <a:srgbClr val="000000"/>
              </a:solidFill>
            </a:endParaRPr>
          </a:p>
          <a:p>
            <a:pPr fontAlgn="base">
              <a:lnSpc>
                <a:spcPct val="125000"/>
              </a:lnSpc>
              <a:spcBef>
                <a:spcPct val="0"/>
              </a:spcBef>
              <a:spcAft>
                <a:spcPct val="0"/>
              </a:spcAft>
              <a:buFontTx/>
              <a:buChar char="•"/>
            </a:pPr>
            <a:r>
              <a:rPr lang="hr-HR" altLang="en-US">
                <a:solidFill>
                  <a:srgbClr val="000000"/>
                </a:solidFill>
              </a:rPr>
              <a:t> </a:t>
            </a:r>
            <a:r>
              <a:rPr lang="hr-HR" altLang="en-US" sz="2200">
                <a:solidFill>
                  <a:srgbClr val="000000"/>
                </a:solidFill>
              </a:rPr>
              <a:t>korištenje toplinski ojačanog stakla (heat-strenghtened glass)</a:t>
            </a:r>
          </a:p>
          <a:p>
            <a:pPr fontAlgn="base">
              <a:lnSpc>
                <a:spcPct val="125000"/>
              </a:lnSpc>
              <a:spcBef>
                <a:spcPct val="0"/>
              </a:spcBef>
              <a:spcAft>
                <a:spcPct val="0"/>
              </a:spcAft>
              <a:buFontTx/>
              <a:buChar char="•"/>
            </a:pPr>
            <a:r>
              <a:rPr lang="hr-HR" altLang="en-US" sz="2200">
                <a:solidFill>
                  <a:srgbClr val="000000"/>
                </a:solidFill>
              </a:rPr>
              <a:t> kontrola kvalitete rubova prilikom proizvodnje</a:t>
            </a:r>
          </a:p>
          <a:p>
            <a:pPr fontAlgn="base">
              <a:lnSpc>
                <a:spcPct val="125000"/>
              </a:lnSpc>
              <a:spcBef>
                <a:spcPct val="0"/>
              </a:spcBef>
              <a:spcAft>
                <a:spcPct val="0"/>
              </a:spcAft>
              <a:buFontTx/>
              <a:buChar char="•"/>
            </a:pPr>
            <a:r>
              <a:rPr lang="hr-HR" altLang="en-US" sz="2200">
                <a:solidFill>
                  <a:srgbClr val="000000"/>
                </a:solidFill>
              </a:rPr>
              <a:t> izbjegavanje faktora koji utječu na pojavu temperaturnih naprezanja</a:t>
            </a:r>
          </a:p>
        </p:txBody>
      </p:sp>
      <p:sp>
        <p:nvSpPr>
          <p:cNvPr id="134147" name="Rectangle 6">
            <a:extLst>
              <a:ext uri="{FF2B5EF4-FFF2-40B4-BE49-F238E27FC236}">
                <a16:creationId xmlns:a16="http://schemas.microsoft.com/office/drawing/2014/main" id="{A51B0715-36D7-A42F-22D2-33C27D6E2E2E}"/>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4">
            <a:extLst>
              <a:ext uri="{FF2B5EF4-FFF2-40B4-BE49-F238E27FC236}">
                <a16:creationId xmlns:a16="http://schemas.microsoft.com/office/drawing/2014/main" id="{EE32DD49-4425-96BC-51FD-ABF084929519}"/>
              </a:ext>
            </a:extLst>
          </p:cNvPr>
          <p:cNvSpPr>
            <a:spLocks noChangeArrowheads="1"/>
          </p:cNvSpPr>
          <p:nvPr/>
        </p:nvSpPr>
        <p:spPr bwMode="auto">
          <a:xfrm>
            <a:off x="1774825" y="476251"/>
            <a:ext cx="8713788"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400" b="1">
                <a:solidFill>
                  <a:srgbClr val="000000"/>
                </a:solidFill>
              </a:rPr>
              <a:t>KOROZIJA STAKA</a:t>
            </a:r>
          </a:p>
          <a:p>
            <a:pPr fontAlgn="base">
              <a:spcBef>
                <a:spcPct val="0"/>
              </a:spcBef>
              <a:spcAft>
                <a:spcPct val="0"/>
              </a:spcAft>
            </a:pPr>
            <a:endParaRPr lang="hr-HR" altLang="en-US" sz="2400" b="1">
              <a:solidFill>
                <a:srgbClr val="000000"/>
              </a:solidFill>
            </a:endParaRPr>
          </a:p>
          <a:p>
            <a:pPr fontAlgn="base">
              <a:lnSpc>
                <a:spcPct val="125000"/>
              </a:lnSpc>
              <a:spcBef>
                <a:spcPct val="0"/>
              </a:spcBef>
              <a:spcAft>
                <a:spcPct val="0"/>
              </a:spcAft>
              <a:buFontTx/>
              <a:buChar char="•"/>
            </a:pPr>
            <a:r>
              <a:rPr lang="hr-HR" altLang="en-US" sz="2000">
                <a:solidFill>
                  <a:srgbClr val="000000"/>
                </a:solidFill>
              </a:rPr>
              <a:t> unatoč tome što je jedno od najtrajnih materijala, staklo je u nekim uvjetima podložno koroziji</a:t>
            </a:r>
          </a:p>
          <a:p>
            <a:pPr fontAlgn="base">
              <a:lnSpc>
                <a:spcPct val="125000"/>
              </a:lnSpc>
              <a:spcBef>
                <a:spcPct val="0"/>
              </a:spcBef>
              <a:spcAft>
                <a:spcPct val="0"/>
              </a:spcAft>
              <a:buFontTx/>
              <a:buChar char="•"/>
            </a:pPr>
            <a:r>
              <a:rPr lang="hr-HR" altLang="en-US" sz="2000">
                <a:solidFill>
                  <a:srgbClr val="000000"/>
                </a:solidFill>
              </a:rPr>
              <a:t> interakcija voda i stakle rezultira zamjenom iona Na s vodikovim ionom </a:t>
            </a:r>
          </a:p>
          <a:p>
            <a:pPr fontAlgn="base">
              <a:lnSpc>
                <a:spcPct val="125000"/>
              </a:lnSpc>
              <a:spcBef>
                <a:spcPct val="0"/>
              </a:spcBef>
              <a:spcAft>
                <a:spcPct val="0"/>
              </a:spcAft>
            </a:pPr>
            <a:r>
              <a:rPr lang="hr-HR" altLang="en-US" sz="2000">
                <a:solidFill>
                  <a:srgbClr val="000000"/>
                </a:solidFill>
              </a:rPr>
              <a:t>– pri tome se staklo otapa (promjene je nemoguće vidjeti golim okom)</a:t>
            </a:r>
          </a:p>
          <a:p>
            <a:pPr fontAlgn="base">
              <a:lnSpc>
                <a:spcPct val="125000"/>
              </a:lnSpc>
              <a:spcBef>
                <a:spcPct val="0"/>
              </a:spcBef>
              <a:spcAft>
                <a:spcPct val="0"/>
              </a:spcAft>
            </a:pPr>
            <a:r>
              <a:rPr lang="hr-HR" altLang="en-US" sz="2000">
                <a:solidFill>
                  <a:srgbClr val="000000"/>
                </a:solidFill>
              </a:rPr>
              <a:t>duža interakcija uzrokuje veću izmjenu iona</a:t>
            </a:r>
          </a:p>
          <a:p>
            <a:pPr fontAlgn="base">
              <a:lnSpc>
                <a:spcPct val="125000"/>
              </a:lnSpc>
              <a:spcBef>
                <a:spcPct val="0"/>
              </a:spcBef>
              <a:spcAft>
                <a:spcPct val="0"/>
              </a:spcAft>
              <a:buFontTx/>
              <a:buChar char="•"/>
            </a:pPr>
            <a:r>
              <a:rPr lang="hr-HR" altLang="en-US" sz="2000">
                <a:solidFill>
                  <a:srgbClr val="000000"/>
                </a:solidFill>
              </a:rPr>
              <a:t> zagađenje i različiti kemijski procesi dodatno pospješuju koroziju</a:t>
            </a:r>
          </a:p>
          <a:p>
            <a:pPr fontAlgn="base">
              <a:lnSpc>
                <a:spcPct val="125000"/>
              </a:lnSpc>
              <a:spcBef>
                <a:spcPct val="0"/>
              </a:spcBef>
              <a:spcAft>
                <a:spcPct val="0"/>
              </a:spcAft>
              <a:buFontTx/>
              <a:buChar char="•"/>
            </a:pPr>
            <a:endParaRPr lang="hr-HR" altLang="en-US" sz="2000">
              <a:solidFill>
                <a:srgbClr val="000000"/>
              </a:solidFill>
            </a:endParaRPr>
          </a:p>
          <a:p>
            <a:pPr fontAlgn="base">
              <a:lnSpc>
                <a:spcPct val="125000"/>
              </a:lnSpc>
              <a:spcBef>
                <a:spcPct val="0"/>
              </a:spcBef>
              <a:spcAft>
                <a:spcPct val="0"/>
              </a:spcAft>
            </a:pPr>
            <a:r>
              <a:rPr lang="hr-HR" altLang="en-US" sz="2000">
                <a:solidFill>
                  <a:srgbClr val="000000"/>
                </a:solidFill>
              </a:rPr>
              <a:t>2 faze korozije:</a:t>
            </a:r>
          </a:p>
          <a:p>
            <a:pPr fontAlgn="base">
              <a:lnSpc>
                <a:spcPct val="125000"/>
              </a:lnSpc>
              <a:spcBef>
                <a:spcPct val="0"/>
              </a:spcBef>
              <a:spcAft>
                <a:spcPct val="0"/>
              </a:spcAft>
            </a:pPr>
            <a:r>
              <a:rPr lang="hr-HR" altLang="en-US" sz="2000">
                <a:solidFill>
                  <a:srgbClr val="000000"/>
                </a:solidFill>
              </a:rPr>
              <a:t>1. Natrijevi ioni se zamjenjuju s vodikovim – staklo čak izgleda prozirnije</a:t>
            </a:r>
          </a:p>
          <a:p>
            <a:pPr fontAlgn="base">
              <a:lnSpc>
                <a:spcPct val="125000"/>
              </a:lnSpc>
              <a:spcBef>
                <a:spcPct val="0"/>
              </a:spcBef>
              <a:spcAft>
                <a:spcPct val="0"/>
              </a:spcAft>
            </a:pPr>
            <a:r>
              <a:rPr lang="hr-HR" altLang="en-US" sz="2000">
                <a:solidFill>
                  <a:srgbClr val="000000"/>
                </a:solidFill>
              </a:rPr>
              <a:t>2. Uništavaju se kemijske veze između silicija, natrija i kisika u strukturi </a:t>
            </a:r>
          </a:p>
          <a:p>
            <a:pPr fontAlgn="base">
              <a:lnSpc>
                <a:spcPct val="125000"/>
              </a:lnSpc>
              <a:spcBef>
                <a:spcPct val="0"/>
              </a:spcBef>
              <a:spcAft>
                <a:spcPct val="0"/>
              </a:spcAft>
            </a:pPr>
            <a:r>
              <a:rPr lang="hr-HR" altLang="en-US" sz="2000">
                <a:solidFill>
                  <a:srgbClr val="000000"/>
                </a:solidFill>
              </a:rPr>
              <a:t>stakla – prozirnost se gubi, javljaju se bijele linije duž površine, dolazi do prelijevanja boja</a:t>
            </a:r>
          </a:p>
        </p:txBody>
      </p:sp>
      <p:sp>
        <p:nvSpPr>
          <p:cNvPr id="135171" name="Rectangle 5">
            <a:extLst>
              <a:ext uri="{FF2B5EF4-FFF2-40B4-BE49-F238E27FC236}">
                <a16:creationId xmlns:a16="http://schemas.microsoft.com/office/drawing/2014/main" id="{402634F9-0FA8-924B-2649-24618248D49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a:extLst>
              <a:ext uri="{FF2B5EF4-FFF2-40B4-BE49-F238E27FC236}">
                <a16:creationId xmlns:a16="http://schemas.microsoft.com/office/drawing/2014/main" id="{590389BC-3930-07BD-AB92-4F472F0CDAD9}"/>
              </a:ext>
            </a:extLst>
          </p:cNvPr>
          <p:cNvSpPr>
            <a:spLocks noChangeArrowheads="1"/>
          </p:cNvSpPr>
          <p:nvPr/>
        </p:nvSpPr>
        <p:spPr bwMode="auto">
          <a:xfrm>
            <a:off x="7397750" y="84138"/>
            <a:ext cx="255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POVIJESNI PREGLED</a:t>
            </a:r>
          </a:p>
        </p:txBody>
      </p:sp>
      <p:sp>
        <p:nvSpPr>
          <p:cNvPr id="53251" name="Rectangle 5">
            <a:extLst>
              <a:ext uri="{FF2B5EF4-FFF2-40B4-BE49-F238E27FC236}">
                <a16:creationId xmlns:a16="http://schemas.microsoft.com/office/drawing/2014/main" id="{121FB385-741E-AD87-630F-972BD0BC00B4}"/>
              </a:ext>
            </a:extLst>
          </p:cNvPr>
          <p:cNvSpPr>
            <a:spLocks noChangeArrowheads="1"/>
          </p:cNvSpPr>
          <p:nvPr/>
        </p:nvSpPr>
        <p:spPr bwMode="auto">
          <a:xfrm>
            <a:off x="1800226" y="549276"/>
            <a:ext cx="88677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20000"/>
              </a:spcBef>
              <a:spcAft>
                <a:spcPct val="0"/>
              </a:spcAft>
              <a:buFontTx/>
              <a:buChar char="•"/>
            </a:pPr>
            <a:r>
              <a:rPr lang="hr-HR" altLang="en-US" sz="2000">
                <a:solidFill>
                  <a:srgbClr val="000000"/>
                </a:solidFill>
              </a:rPr>
              <a:t> arhitektura 20.st. intenzivno koristi staklo, ali ne još kao </a:t>
            </a:r>
            <a:r>
              <a:rPr lang="hr-HR" altLang="en-US" sz="2000" i="1">
                <a:solidFill>
                  <a:srgbClr val="000000"/>
                </a:solidFill>
              </a:rPr>
              <a:t>konstruktivan </a:t>
            </a:r>
            <a:r>
              <a:rPr lang="hr-HR" altLang="en-US" sz="2000">
                <a:solidFill>
                  <a:srgbClr val="000000"/>
                </a:solidFill>
              </a:rPr>
              <a:t>materijal</a:t>
            </a:r>
          </a:p>
        </p:txBody>
      </p:sp>
      <p:pic>
        <p:nvPicPr>
          <p:cNvPr id="53252" name="Picture 6" descr="kuca">
            <a:extLst>
              <a:ext uri="{FF2B5EF4-FFF2-40B4-BE49-F238E27FC236}">
                <a16:creationId xmlns:a16="http://schemas.microsoft.com/office/drawing/2014/main" id="{05A1EF52-7B19-F2C9-9896-4DD8B6B43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268414"/>
            <a:ext cx="392430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descr="kuca2">
            <a:extLst>
              <a:ext uri="{FF2B5EF4-FFF2-40B4-BE49-F238E27FC236}">
                <a16:creationId xmlns:a16="http://schemas.microsoft.com/office/drawing/2014/main" id="{CA3D598A-9C3A-DEFF-4252-8DFBECDC4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1268413"/>
            <a:ext cx="35496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a:extLst>
              <a:ext uri="{FF2B5EF4-FFF2-40B4-BE49-F238E27FC236}">
                <a16:creationId xmlns:a16="http://schemas.microsoft.com/office/drawing/2014/main" id="{F30707A3-B25D-612D-DC18-1A6D57C15D12}"/>
              </a:ext>
            </a:extLst>
          </p:cNvPr>
          <p:cNvSpPr>
            <a:spLocks noChangeArrowheads="1"/>
          </p:cNvSpPr>
          <p:nvPr/>
        </p:nvSpPr>
        <p:spPr bwMode="auto">
          <a:xfrm>
            <a:off x="1847851" y="692151"/>
            <a:ext cx="81375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FontTx/>
              <a:buChar char="•"/>
            </a:pPr>
            <a:r>
              <a:rPr lang="hr-HR" altLang="en-US" sz="2200">
                <a:solidFill>
                  <a:srgbClr val="000000"/>
                </a:solidFill>
              </a:rPr>
              <a:t> posebno opasno je  prelijevanje vode koja ispire druge materijale (npr. opeku) – može sadržavati spojeve koji dovode do rapidne korozije stakla ili onečišćenje koja je vrlo teško (skupo) ukloniti</a:t>
            </a:r>
          </a:p>
          <a:p>
            <a:pPr algn="just" fontAlgn="base">
              <a:spcBef>
                <a:spcPct val="0"/>
              </a:spcBef>
              <a:spcAft>
                <a:spcPct val="0"/>
              </a:spcAft>
            </a:pPr>
            <a:endParaRPr lang="hr-HR" altLang="en-US" sz="2200">
              <a:solidFill>
                <a:srgbClr val="000000"/>
              </a:solidFill>
            </a:endParaRPr>
          </a:p>
          <a:p>
            <a:pPr algn="just" fontAlgn="base">
              <a:spcBef>
                <a:spcPct val="0"/>
              </a:spcBef>
              <a:spcAft>
                <a:spcPct val="0"/>
              </a:spcAft>
            </a:pPr>
            <a:r>
              <a:rPr lang="hr-HR" altLang="en-US" sz="2200" b="1">
                <a:solidFill>
                  <a:srgbClr val="000000"/>
                </a:solidFill>
              </a:rPr>
              <a:t>Primjer korozije – Chicago Civic Center, 1965</a:t>
            </a:r>
          </a:p>
          <a:p>
            <a:pPr algn="just" fontAlgn="base">
              <a:spcBef>
                <a:spcPct val="0"/>
              </a:spcBef>
              <a:spcAft>
                <a:spcPct val="0"/>
              </a:spcAft>
              <a:buFontTx/>
              <a:buChar char="•"/>
            </a:pPr>
            <a:r>
              <a:rPr lang="hr-HR" altLang="en-US" sz="2200">
                <a:solidFill>
                  <a:srgbClr val="000000"/>
                </a:solidFill>
              </a:rPr>
              <a:t> kruta zavarena čelična konstrukcija</a:t>
            </a:r>
          </a:p>
          <a:p>
            <a:pPr algn="just" fontAlgn="base">
              <a:spcBef>
                <a:spcPct val="0"/>
              </a:spcBef>
              <a:spcAft>
                <a:spcPct val="0"/>
              </a:spcAft>
              <a:buFontTx/>
              <a:buChar char="•"/>
            </a:pPr>
            <a:r>
              <a:rPr lang="hr-HR" altLang="en-US" sz="2200">
                <a:solidFill>
                  <a:srgbClr val="000000"/>
                </a:solidFill>
              </a:rPr>
              <a:t> čelični okviri napravljeni od posebnog čelika (patentiranim postupkom – Cor-ten steel ) –legirajući elementi (kalij i ugljik) sprječavaju koroziju</a:t>
            </a:r>
          </a:p>
          <a:p>
            <a:pPr algn="just" fontAlgn="base">
              <a:spcBef>
                <a:spcPct val="0"/>
              </a:spcBef>
              <a:spcAft>
                <a:spcPct val="0"/>
              </a:spcAft>
            </a:pPr>
            <a:endParaRPr lang="hr-HR" altLang="en-US" sz="2200" b="1">
              <a:solidFill>
                <a:srgbClr val="000000"/>
              </a:solidFill>
            </a:endParaRPr>
          </a:p>
        </p:txBody>
      </p:sp>
      <p:sp>
        <p:nvSpPr>
          <p:cNvPr id="136195" name="Rectangle 5">
            <a:extLst>
              <a:ext uri="{FF2B5EF4-FFF2-40B4-BE49-F238E27FC236}">
                <a16:creationId xmlns:a16="http://schemas.microsoft.com/office/drawing/2014/main" id="{934E993C-1C47-36CD-59EA-7541EA10489D}"/>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scan0019">
            <a:extLst>
              <a:ext uri="{FF2B5EF4-FFF2-40B4-BE49-F238E27FC236}">
                <a16:creationId xmlns:a16="http://schemas.microsoft.com/office/drawing/2014/main" id="{ADFF9ABA-8853-3C69-FF54-AFB1A7951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5084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5">
            <a:extLst>
              <a:ext uri="{FF2B5EF4-FFF2-40B4-BE49-F238E27FC236}">
                <a16:creationId xmlns:a16="http://schemas.microsoft.com/office/drawing/2014/main" id="{1D8A7A93-5C43-6635-8F8C-FDF3C843AA0F}"/>
              </a:ext>
            </a:extLst>
          </p:cNvPr>
          <p:cNvSpPr>
            <a:spLocks noChangeArrowheads="1"/>
          </p:cNvSpPr>
          <p:nvPr/>
        </p:nvSpPr>
        <p:spPr bwMode="auto">
          <a:xfrm>
            <a:off x="6672264" y="5876926"/>
            <a:ext cx="3455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Chicago</a:t>
            </a:r>
            <a:r>
              <a:rPr lang="hr-HR" altLang="en-US" sz="2000">
                <a:solidFill>
                  <a:srgbClr val="000000"/>
                </a:solidFill>
              </a:rPr>
              <a:t> </a:t>
            </a:r>
            <a:r>
              <a:rPr lang="hr-HR" altLang="en-US" sz="2000" i="1">
                <a:solidFill>
                  <a:srgbClr val="000000"/>
                </a:solidFill>
              </a:rPr>
              <a:t>Civic Center, SAD</a:t>
            </a:r>
          </a:p>
        </p:txBody>
      </p:sp>
      <p:sp>
        <p:nvSpPr>
          <p:cNvPr id="137220" name="Rectangle 6">
            <a:extLst>
              <a:ext uri="{FF2B5EF4-FFF2-40B4-BE49-F238E27FC236}">
                <a16:creationId xmlns:a16="http://schemas.microsoft.com/office/drawing/2014/main" id="{D50F7D8E-F30E-4715-D341-B409E02A818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descr="scan0022">
            <a:extLst>
              <a:ext uri="{FF2B5EF4-FFF2-40B4-BE49-F238E27FC236}">
                <a16:creationId xmlns:a16="http://schemas.microsoft.com/office/drawing/2014/main" id="{8749943D-6597-0CF4-483D-8438FEFEF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549275"/>
            <a:ext cx="42830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5">
            <a:extLst>
              <a:ext uri="{FF2B5EF4-FFF2-40B4-BE49-F238E27FC236}">
                <a16:creationId xmlns:a16="http://schemas.microsoft.com/office/drawing/2014/main" id="{AE8BC414-E92C-7681-7A2A-E816F9583149}"/>
              </a:ext>
            </a:extLst>
          </p:cNvPr>
          <p:cNvSpPr>
            <a:spLocks noChangeArrowheads="1"/>
          </p:cNvSpPr>
          <p:nvPr/>
        </p:nvSpPr>
        <p:spPr bwMode="auto">
          <a:xfrm>
            <a:off x="6311901" y="5876926"/>
            <a:ext cx="374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Cor-ten steel  okviri </a:t>
            </a:r>
          </a:p>
        </p:txBody>
      </p:sp>
      <p:sp>
        <p:nvSpPr>
          <p:cNvPr id="138244" name="Rectangle 6">
            <a:extLst>
              <a:ext uri="{FF2B5EF4-FFF2-40B4-BE49-F238E27FC236}">
                <a16:creationId xmlns:a16="http://schemas.microsoft.com/office/drawing/2014/main" id="{0C024B1D-8346-FBD8-3469-D1120017E2E5}"/>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descr="scan0020">
            <a:extLst>
              <a:ext uri="{FF2B5EF4-FFF2-40B4-BE49-F238E27FC236}">
                <a16:creationId xmlns:a16="http://schemas.microsoft.com/office/drawing/2014/main" id="{740299EB-FDF5-FA85-3A79-78DDBA1DA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2205038"/>
            <a:ext cx="410527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5" descr="scan0021">
            <a:extLst>
              <a:ext uri="{FF2B5EF4-FFF2-40B4-BE49-F238E27FC236}">
                <a16:creationId xmlns:a16="http://schemas.microsoft.com/office/drawing/2014/main" id="{402C7EB2-2165-76BD-1FBE-C6DB364D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844675"/>
            <a:ext cx="36687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6">
            <a:extLst>
              <a:ext uri="{FF2B5EF4-FFF2-40B4-BE49-F238E27FC236}">
                <a16:creationId xmlns:a16="http://schemas.microsoft.com/office/drawing/2014/main" id="{AD0A2AD8-F4B1-067A-E9F5-0A78AA4B3462}"/>
              </a:ext>
            </a:extLst>
          </p:cNvPr>
          <p:cNvSpPr>
            <a:spLocks noChangeArrowheads="1"/>
          </p:cNvSpPr>
          <p:nvPr/>
        </p:nvSpPr>
        <p:spPr bwMode="auto">
          <a:xfrm>
            <a:off x="1703389" y="692150"/>
            <a:ext cx="87137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Char char="•"/>
            </a:pPr>
            <a:r>
              <a:rPr lang="hr-HR" altLang="en-US" sz="2200">
                <a:solidFill>
                  <a:srgbClr val="000000"/>
                </a:solidFill>
              </a:rPr>
              <a:t> u prvih 6 godina od izgradnja oko 10% stakla na prozorima je otkazalo (slomilo se)</a:t>
            </a:r>
          </a:p>
          <a:p>
            <a:pPr fontAlgn="base">
              <a:spcBef>
                <a:spcPct val="0"/>
              </a:spcBef>
              <a:spcAft>
                <a:spcPct val="0"/>
              </a:spcAft>
              <a:buFontTx/>
              <a:buChar char="•"/>
            </a:pPr>
            <a:r>
              <a:rPr lang="hr-HR" altLang="en-US" sz="2200">
                <a:solidFill>
                  <a:srgbClr val="000000"/>
                </a:solidFill>
              </a:rPr>
              <a:t> razlog slamanja stakla je korozija Cor-ten čeličnih okvira</a:t>
            </a:r>
          </a:p>
        </p:txBody>
      </p:sp>
      <p:sp>
        <p:nvSpPr>
          <p:cNvPr id="139269" name="Rectangle 7">
            <a:extLst>
              <a:ext uri="{FF2B5EF4-FFF2-40B4-BE49-F238E27FC236}">
                <a16:creationId xmlns:a16="http://schemas.microsoft.com/office/drawing/2014/main" id="{3A031C24-622D-F48E-E2EC-1DF4E8D2B072}"/>
              </a:ext>
            </a:extLst>
          </p:cNvPr>
          <p:cNvSpPr>
            <a:spLocks noChangeArrowheads="1"/>
          </p:cNvSpPr>
          <p:nvPr/>
        </p:nvSpPr>
        <p:spPr bwMode="auto">
          <a:xfrm>
            <a:off x="7248525" y="5949951"/>
            <a:ext cx="1944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Detalj spoja</a:t>
            </a:r>
          </a:p>
        </p:txBody>
      </p:sp>
      <p:sp>
        <p:nvSpPr>
          <p:cNvPr id="139270" name="Rectangle 8">
            <a:extLst>
              <a:ext uri="{FF2B5EF4-FFF2-40B4-BE49-F238E27FC236}">
                <a16:creationId xmlns:a16="http://schemas.microsoft.com/office/drawing/2014/main" id="{BB416327-4327-BC70-CC2C-334AD608B6CE}"/>
              </a:ext>
            </a:extLst>
          </p:cNvPr>
          <p:cNvSpPr>
            <a:spLocks noChangeArrowheads="1"/>
          </p:cNvSpPr>
          <p:nvPr/>
        </p:nvSpPr>
        <p:spPr bwMode="auto">
          <a:xfrm>
            <a:off x="6672264" y="4941889"/>
            <a:ext cx="19446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1600">
                <a:solidFill>
                  <a:srgbClr val="000000"/>
                </a:solidFill>
              </a:rPr>
              <a:t>Cor-ten čelični okvir</a:t>
            </a:r>
          </a:p>
        </p:txBody>
      </p:sp>
      <p:sp>
        <p:nvSpPr>
          <p:cNvPr id="139271" name="Rectangle 9">
            <a:extLst>
              <a:ext uri="{FF2B5EF4-FFF2-40B4-BE49-F238E27FC236}">
                <a16:creationId xmlns:a16="http://schemas.microsoft.com/office/drawing/2014/main" id="{0DB761D7-1B73-05CB-624A-07F184384FB5}"/>
              </a:ext>
            </a:extLst>
          </p:cNvPr>
          <p:cNvSpPr>
            <a:spLocks noChangeArrowheads="1"/>
          </p:cNvSpPr>
          <p:nvPr/>
        </p:nvSpPr>
        <p:spPr bwMode="auto">
          <a:xfrm>
            <a:off x="6456364" y="2924175"/>
            <a:ext cx="1944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1600">
                <a:solidFill>
                  <a:srgbClr val="000000"/>
                </a:solidFill>
              </a:rPr>
              <a:t>Glazura</a:t>
            </a:r>
          </a:p>
        </p:txBody>
      </p:sp>
      <p:sp>
        <p:nvSpPr>
          <p:cNvPr id="139272" name="Rectangle 10">
            <a:extLst>
              <a:ext uri="{FF2B5EF4-FFF2-40B4-BE49-F238E27FC236}">
                <a16:creationId xmlns:a16="http://schemas.microsoft.com/office/drawing/2014/main" id="{59A61FC1-06F8-BD44-42F6-433A5D27F1D7}"/>
              </a:ext>
            </a:extLst>
          </p:cNvPr>
          <p:cNvSpPr>
            <a:spLocks noChangeArrowheads="1"/>
          </p:cNvSpPr>
          <p:nvPr/>
        </p:nvSpPr>
        <p:spPr bwMode="auto">
          <a:xfrm>
            <a:off x="6311900" y="2060576"/>
            <a:ext cx="1944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1600">
                <a:solidFill>
                  <a:srgbClr val="000000"/>
                </a:solidFill>
              </a:rPr>
              <a:t>Obojano staklo (tinted anealed)</a:t>
            </a:r>
          </a:p>
        </p:txBody>
      </p:sp>
      <p:sp>
        <p:nvSpPr>
          <p:cNvPr id="139273" name="Rectangle 11">
            <a:extLst>
              <a:ext uri="{FF2B5EF4-FFF2-40B4-BE49-F238E27FC236}">
                <a16:creationId xmlns:a16="http://schemas.microsoft.com/office/drawing/2014/main" id="{8294CB86-435A-3CA1-9719-85BB980B8B8F}"/>
              </a:ext>
            </a:extLst>
          </p:cNvPr>
          <p:cNvSpPr>
            <a:spLocks noChangeArrowheads="1"/>
          </p:cNvSpPr>
          <p:nvPr/>
        </p:nvSpPr>
        <p:spPr bwMode="auto">
          <a:xfrm>
            <a:off x="2279650" y="5300664"/>
            <a:ext cx="2952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Izgled tipičnog prozora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a:extLst>
              <a:ext uri="{FF2B5EF4-FFF2-40B4-BE49-F238E27FC236}">
                <a16:creationId xmlns:a16="http://schemas.microsoft.com/office/drawing/2014/main" id="{9C700BA2-EE48-E78F-CB01-34ABF2156D6A}"/>
              </a:ext>
            </a:extLst>
          </p:cNvPr>
          <p:cNvSpPr>
            <a:spLocks noChangeArrowheads="1"/>
          </p:cNvSpPr>
          <p:nvPr/>
        </p:nvSpPr>
        <p:spPr bwMode="auto">
          <a:xfrm>
            <a:off x="1919289" y="836613"/>
            <a:ext cx="83534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buFontTx/>
              <a:buChar char="•"/>
            </a:pPr>
            <a:r>
              <a:rPr lang="hr-HR" altLang="en-US" sz="2200">
                <a:solidFill>
                  <a:srgbClr val="000000"/>
                </a:solidFill>
              </a:rPr>
              <a:t> oluk od tanke glazure je korišten da se odvoji staklo-čelik</a:t>
            </a:r>
          </a:p>
          <a:p>
            <a:pPr fontAlgn="base">
              <a:lnSpc>
                <a:spcPct val="130000"/>
              </a:lnSpc>
              <a:spcBef>
                <a:spcPct val="0"/>
              </a:spcBef>
              <a:spcAft>
                <a:spcPct val="0"/>
              </a:spcAft>
              <a:buFontTx/>
              <a:buChar char="•"/>
            </a:pPr>
            <a:r>
              <a:rPr lang="hr-HR" altLang="en-US" sz="2200">
                <a:solidFill>
                  <a:srgbClr val="000000"/>
                </a:solidFill>
              </a:rPr>
              <a:t> uslijed korozije pojavile se se izbočine koje su izazvale dodatna naprezanja u staklu</a:t>
            </a:r>
          </a:p>
          <a:p>
            <a:pPr fontAlgn="base">
              <a:lnSpc>
                <a:spcPct val="130000"/>
              </a:lnSpc>
              <a:spcBef>
                <a:spcPct val="0"/>
              </a:spcBef>
              <a:spcAft>
                <a:spcPct val="0"/>
              </a:spcAft>
              <a:buFontTx/>
              <a:buChar char="•"/>
            </a:pPr>
            <a:r>
              <a:rPr lang="hr-HR" altLang="en-US" sz="2200">
                <a:solidFill>
                  <a:srgbClr val="000000"/>
                </a:solidFill>
              </a:rPr>
              <a:t> zbog  zagađenja zrak je sadržavao sumpor i dušikove okside – mrlje na staklu</a:t>
            </a:r>
          </a:p>
          <a:p>
            <a:pPr fontAlgn="base">
              <a:lnSpc>
                <a:spcPct val="130000"/>
              </a:lnSpc>
              <a:spcBef>
                <a:spcPct val="0"/>
              </a:spcBef>
              <a:spcAft>
                <a:spcPct val="0"/>
              </a:spcAft>
              <a:buFontTx/>
              <a:buChar char="•"/>
            </a:pPr>
            <a:r>
              <a:rPr lang="hr-HR" altLang="en-US" sz="2200">
                <a:solidFill>
                  <a:srgbClr val="000000"/>
                </a:solidFill>
              </a:rPr>
              <a:t> mrlje su mogle biti uklanjane samo s razrijeđenom klorovodičnom kiselinom što je pojačavalo koroziju čelika</a:t>
            </a:r>
          </a:p>
          <a:p>
            <a:pPr fontAlgn="base">
              <a:lnSpc>
                <a:spcPct val="130000"/>
              </a:lnSpc>
              <a:spcBef>
                <a:spcPct val="0"/>
              </a:spcBef>
              <a:spcAft>
                <a:spcPct val="0"/>
              </a:spcAft>
              <a:buFontTx/>
              <a:buChar char="•"/>
            </a:pPr>
            <a:r>
              <a:rPr lang="hr-HR" altLang="en-US" sz="2200">
                <a:solidFill>
                  <a:srgbClr val="000000"/>
                </a:solidFill>
              </a:rPr>
              <a:t> u konstrukcijama koje su građene nakon Chicago Civic Centra se umjesto glazura u spoju staklo-čelik koriste neoprenske brtve </a:t>
            </a:r>
          </a:p>
        </p:txBody>
      </p:sp>
      <p:sp>
        <p:nvSpPr>
          <p:cNvPr id="140291" name="Rectangle 5">
            <a:extLst>
              <a:ext uri="{FF2B5EF4-FFF2-40B4-BE49-F238E27FC236}">
                <a16:creationId xmlns:a16="http://schemas.microsoft.com/office/drawing/2014/main" id="{6E1AF85F-BDD0-770F-5F73-9B22392EA1BC}"/>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17252021-1028-B194-41D4-DFA876CD1D84}"/>
              </a:ext>
            </a:extLst>
          </p:cNvPr>
          <p:cNvSpPr>
            <a:spLocks noChangeArrowheads="1"/>
          </p:cNvSpPr>
          <p:nvPr/>
        </p:nvSpPr>
        <p:spPr bwMode="auto">
          <a:xfrm>
            <a:off x="1919288" y="549276"/>
            <a:ext cx="8424862"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130000"/>
              </a:lnSpc>
              <a:spcBef>
                <a:spcPct val="0"/>
              </a:spcBef>
              <a:spcAft>
                <a:spcPct val="0"/>
              </a:spcAft>
            </a:pPr>
            <a:r>
              <a:rPr lang="hr-HR" altLang="en-US" sz="2200">
                <a:solidFill>
                  <a:srgbClr val="000000"/>
                </a:solidFill>
              </a:rPr>
              <a:t>KOROZIJA  STAKLENIH PREMAZA</a:t>
            </a:r>
          </a:p>
          <a:p>
            <a:pPr fontAlgn="base">
              <a:lnSpc>
                <a:spcPct val="130000"/>
              </a:lnSpc>
              <a:spcBef>
                <a:spcPct val="0"/>
              </a:spcBef>
              <a:spcAft>
                <a:spcPct val="0"/>
              </a:spcAft>
            </a:pPr>
            <a:endParaRPr lang="hr-HR" altLang="en-US" sz="2200">
              <a:solidFill>
                <a:srgbClr val="000000"/>
              </a:solidFill>
            </a:endParaRPr>
          </a:p>
          <a:p>
            <a:pPr algn="just" fontAlgn="base">
              <a:lnSpc>
                <a:spcPct val="130000"/>
              </a:lnSpc>
              <a:spcBef>
                <a:spcPct val="0"/>
              </a:spcBef>
              <a:spcAft>
                <a:spcPct val="0"/>
              </a:spcAft>
              <a:buFontTx/>
              <a:buChar char="•"/>
            </a:pPr>
            <a:r>
              <a:rPr lang="hr-HR" altLang="en-US" sz="2200">
                <a:solidFill>
                  <a:srgbClr val="000000"/>
                </a:solidFill>
              </a:rPr>
              <a:t> toplinske karakteristike stakla mogu se prozirnim metalnim  premazima bitno poboljšati</a:t>
            </a:r>
          </a:p>
          <a:p>
            <a:pPr algn="just" fontAlgn="base">
              <a:lnSpc>
                <a:spcPct val="130000"/>
              </a:lnSpc>
              <a:spcBef>
                <a:spcPct val="0"/>
              </a:spcBef>
              <a:spcAft>
                <a:spcPct val="0"/>
              </a:spcAft>
              <a:buFontTx/>
              <a:buChar char="•"/>
            </a:pPr>
            <a:r>
              <a:rPr lang="hr-HR" altLang="en-US" sz="2200">
                <a:solidFill>
                  <a:srgbClr val="000000"/>
                </a:solidFill>
              </a:rPr>
              <a:t> ovi premazi su vrlo osjetljivi na koroziju</a:t>
            </a:r>
          </a:p>
          <a:p>
            <a:pPr algn="just" fontAlgn="base">
              <a:lnSpc>
                <a:spcPct val="130000"/>
              </a:lnSpc>
              <a:spcBef>
                <a:spcPct val="0"/>
              </a:spcBef>
              <a:spcAft>
                <a:spcPct val="0"/>
              </a:spcAft>
              <a:buFontTx/>
              <a:buChar char="•"/>
            </a:pPr>
            <a:r>
              <a:rPr lang="hr-HR" altLang="en-US" sz="2200">
                <a:solidFill>
                  <a:srgbClr val="000000"/>
                </a:solidFill>
              </a:rPr>
              <a:t> postoje više vrste premaza: pirolitički premazi, vakuumski, reflektivni, nisko-emisijski</a:t>
            </a:r>
          </a:p>
          <a:p>
            <a:pPr algn="just" fontAlgn="base">
              <a:lnSpc>
                <a:spcPct val="130000"/>
              </a:lnSpc>
              <a:spcBef>
                <a:spcPct val="0"/>
              </a:spcBef>
              <a:spcAft>
                <a:spcPct val="0"/>
              </a:spcAft>
            </a:pPr>
            <a:r>
              <a:rPr lang="hr-HR" altLang="en-US" sz="2200" b="1">
                <a:solidFill>
                  <a:srgbClr val="000000"/>
                </a:solidFill>
              </a:rPr>
              <a:t>1. pirolitički</a:t>
            </a:r>
            <a:r>
              <a:rPr lang="hr-HR" altLang="en-US" sz="2200">
                <a:solidFill>
                  <a:srgbClr val="000000"/>
                </a:solidFill>
              </a:rPr>
              <a:t> – tanki film  metalnog oksida, apliciraju se prilkom proizvodnje stakla</a:t>
            </a:r>
          </a:p>
          <a:p>
            <a:pPr algn="just" fontAlgn="base">
              <a:lnSpc>
                <a:spcPct val="130000"/>
              </a:lnSpc>
              <a:spcBef>
                <a:spcPct val="0"/>
              </a:spcBef>
              <a:spcAft>
                <a:spcPct val="0"/>
              </a:spcAft>
            </a:pPr>
            <a:r>
              <a:rPr lang="hr-HR" altLang="en-US" sz="2200" b="1">
                <a:solidFill>
                  <a:srgbClr val="000000"/>
                </a:solidFill>
              </a:rPr>
              <a:t>2. vakuumski</a:t>
            </a:r>
            <a:r>
              <a:rPr lang="hr-HR" altLang="en-US" sz="2200">
                <a:solidFill>
                  <a:srgbClr val="000000"/>
                </a:solidFill>
              </a:rPr>
              <a:t> - tanki film  metalnog oksida se aplicira na površinu stakla</a:t>
            </a:r>
          </a:p>
          <a:p>
            <a:pPr algn="just" fontAlgn="base">
              <a:lnSpc>
                <a:spcPct val="130000"/>
              </a:lnSpc>
              <a:spcBef>
                <a:spcPct val="0"/>
              </a:spcBef>
              <a:spcAft>
                <a:spcPct val="0"/>
              </a:spcAft>
            </a:pPr>
            <a:r>
              <a:rPr lang="hr-HR" altLang="en-US" sz="2200" b="1">
                <a:solidFill>
                  <a:srgbClr val="000000"/>
                </a:solidFill>
              </a:rPr>
              <a:t>3. reflektivni</a:t>
            </a:r>
            <a:r>
              <a:rPr lang="hr-HR" altLang="en-US" sz="2200">
                <a:solidFill>
                  <a:srgbClr val="000000"/>
                </a:solidFill>
              </a:rPr>
              <a:t> - dobili su naziv zbog mogućnosti da smanje unos topline povećanom refleksijom i absorbcijom </a:t>
            </a:r>
          </a:p>
          <a:p>
            <a:pPr fontAlgn="base">
              <a:lnSpc>
                <a:spcPct val="130000"/>
              </a:lnSpc>
              <a:spcBef>
                <a:spcPct val="0"/>
              </a:spcBef>
              <a:spcAft>
                <a:spcPct val="0"/>
              </a:spcAft>
            </a:pPr>
            <a:endParaRPr lang="hr-HR" altLang="en-US" sz="2200">
              <a:solidFill>
                <a:srgbClr val="000000"/>
              </a:solidFill>
            </a:endParaRPr>
          </a:p>
        </p:txBody>
      </p:sp>
      <p:sp>
        <p:nvSpPr>
          <p:cNvPr id="141315" name="Rectangle 5">
            <a:extLst>
              <a:ext uri="{FF2B5EF4-FFF2-40B4-BE49-F238E27FC236}">
                <a16:creationId xmlns:a16="http://schemas.microsoft.com/office/drawing/2014/main" id="{167D79E8-E53A-3C27-01FD-0BDA50FC2967}"/>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scan0028">
            <a:extLst>
              <a:ext uri="{FF2B5EF4-FFF2-40B4-BE49-F238E27FC236}">
                <a16:creationId xmlns:a16="http://schemas.microsoft.com/office/drawing/2014/main" id="{B33F97E3-DBE3-A6DC-9855-C16DF824D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53" r="5373"/>
          <a:stretch>
            <a:fillRect/>
          </a:stretch>
        </p:blipFill>
        <p:spPr bwMode="auto">
          <a:xfrm>
            <a:off x="1919289" y="549276"/>
            <a:ext cx="31972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5">
            <a:extLst>
              <a:ext uri="{FF2B5EF4-FFF2-40B4-BE49-F238E27FC236}">
                <a16:creationId xmlns:a16="http://schemas.microsoft.com/office/drawing/2014/main" id="{A879D75C-93A3-3FDD-53CE-0CB386FDAA25}"/>
              </a:ext>
            </a:extLst>
          </p:cNvPr>
          <p:cNvSpPr>
            <a:spLocks noChangeArrowheads="1"/>
          </p:cNvSpPr>
          <p:nvPr/>
        </p:nvSpPr>
        <p:spPr bwMode="auto">
          <a:xfrm>
            <a:off x="5159376" y="5805489"/>
            <a:ext cx="374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Korozija reflektivnog premaza</a:t>
            </a:r>
          </a:p>
        </p:txBody>
      </p:sp>
      <p:sp>
        <p:nvSpPr>
          <p:cNvPr id="142340" name="Rectangle 6">
            <a:extLst>
              <a:ext uri="{FF2B5EF4-FFF2-40B4-BE49-F238E27FC236}">
                <a16:creationId xmlns:a16="http://schemas.microsoft.com/office/drawing/2014/main" id="{187FDDFC-AF32-1811-DBD9-892F851B44A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a:extLst>
              <a:ext uri="{FF2B5EF4-FFF2-40B4-BE49-F238E27FC236}">
                <a16:creationId xmlns:a16="http://schemas.microsoft.com/office/drawing/2014/main" id="{27C98CEB-2ED1-1EFE-759F-B0FC936DA059}"/>
              </a:ext>
            </a:extLst>
          </p:cNvPr>
          <p:cNvSpPr>
            <a:spLocks noChangeArrowheads="1"/>
          </p:cNvSpPr>
          <p:nvPr/>
        </p:nvSpPr>
        <p:spPr bwMode="auto">
          <a:xfrm>
            <a:off x="1919288" y="549275"/>
            <a:ext cx="842486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fontAlgn="base">
              <a:lnSpc>
                <a:spcPct val="130000"/>
              </a:lnSpc>
              <a:spcBef>
                <a:spcPct val="0"/>
              </a:spcBef>
              <a:spcAft>
                <a:spcPct val="0"/>
              </a:spcAft>
            </a:pPr>
            <a:r>
              <a:rPr lang="hr-HR" altLang="en-US" sz="2200" b="1">
                <a:solidFill>
                  <a:srgbClr val="000000"/>
                </a:solidFill>
              </a:rPr>
              <a:t>4. nisko-emisijski</a:t>
            </a:r>
            <a:r>
              <a:rPr lang="hr-HR" altLang="en-US" sz="2200">
                <a:solidFill>
                  <a:srgbClr val="000000"/>
                </a:solidFill>
              </a:rPr>
              <a:t> – dopuštaju prolaz niskih valova, ali ne i duge valove (infracrveno zračenje)</a:t>
            </a:r>
          </a:p>
          <a:p>
            <a:pPr fontAlgn="base">
              <a:lnSpc>
                <a:spcPct val="130000"/>
              </a:lnSpc>
              <a:spcBef>
                <a:spcPct val="0"/>
              </a:spcBef>
              <a:spcAft>
                <a:spcPct val="0"/>
              </a:spcAft>
            </a:pPr>
            <a:endParaRPr lang="hr-HR" altLang="en-US" sz="2200">
              <a:solidFill>
                <a:srgbClr val="000000"/>
              </a:solidFill>
            </a:endParaRPr>
          </a:p>
        </p:txBody>
      </p:sp>
      <p:sp>
        <p:nvSpPr>
          <p:cNvPr id="143363" name="Rectangle 6">
            <a:extLst>
              <a:ext uri="{FF2B5EF4-FFF2-40B4-BE49-F238E27FC236}">
                <a16:creationId xmlns:a16="http://schemas.microsoft.com/office/drawing/2014/main" id="{4D887C6B-750A-58A0-CE96-3D40431158E8}"/>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4">
            <a:extLst>
              <a:ext uri="{FF2B5EF4-FFF2-40B4-BE49-F238E27FC236}">
                <a16:creationId xmlns:a16="http://schemas.microsoft.com/office/drawing/2014/main" id="{22420DF4-6299-AEE3-51CB-0F874145482F}"/>
              </a:ext>
            </a:extLst>
          </p:cNvPr>
          <p:cNvSpPr>
            <a:spLocks noChangeArrowheads="1"/>
          </p:cNvSpPr>
          <p:nvPr/>
        </p:nvSpPr>
        <p:spPr bwMode="auto">
          <a:xfrm>
            <a:off x="1919288" y="620713"/>
            <a:ext cx="80645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200">
                <a:solidFill>
                  <a:srgbClr val="000000"/>
                </a:solidFill>
              </a:rPr>
              <a:t>NAGRIZANJE POVRŠINE I POJAVA MRLJA</a:t>
            </a:r>
          </a:p>
          <a:p>
            <a:pPr fontAlgn="base">
              <a:spcBef>
                <a:spcPct val="0"/>
              </a:spcBef>
              <a:spcAft>
                <a:spcPct val="0"/>
              </a:spcAft>
            </a:pPr>
            <a:endParaRPr lang="hr-HR" altLang="en-US" sz="2200">
              <a:solidFill>
                <a:srgbClr val="000000"/>
              </a:solidFill>
            </a:endParaRPr>
          </a:p>
          <a:p>
            <a:pPr fontAlgn="base">
              <a:spcBef>
                <a:spcPct val="0"/>
              </a:spcBef>
              <a:spcAft>
                <a:spcPct val="0"/>
              </a:spcAft>
              <a:buFontTx/>
              <a:buChar char="•"/>
            </a:pPr>
            <a:r>
              <a:rPr lang="hr-HR" altLang="en-US" sz="2200">
                <a:solidFill>
                  <a:srgbClr val="000000"/>
                </a:solidFill>
              </a:rPr>
              <a:t> </a:t>
            </a:r>
            <a:r>
              <a:rPr lang="hr-HR" altLang="en-US" sz="2200" b="1">
                <a:solidFill>
                  <a:srgbClr val="000000"/>
                </a:solidFill>
              </a:rPr>
              <a:t>VODA (KIŠNICA)</a:t>
            </a:r>
            <a:r>
              <a:rPr lang="hr-HR" altLang="en-US" sz="2200">
                <a:solidFill>
                  <a:srgbClr val="000000"/>
                </a:solidFill>
              </a:rPr>
              <a:t> koja curi s fasade i pritom ispire beton ili ziđe sadrži velike količine štetnih  minerala koji nagrizaju staklo i stvaraju mrlje </a:t>
            </a:r>
          </a:p>
        </p:txBody>
      </p:sp>
      <p:pic>
        <p:nvPicPr>
          <p:cNvPr id="144387" name="Picture 5" descr="scan0025">
            <a:extLst>
              <a:ext uri="{FF2B5EF4-FFF2-40B4-BE49-F238E27FC236}">
                <a16:creationId xmlns:a16="http://schemas.microsoft.com/office/drawing/2014/main" id="{51F9454B-0E3B-BB41-7DF9-41F63AD70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13" r="4062"/>
          <a:stretch>
            <a:fillRect/>
          </a:stretch>
        </p:blipFill>
        <p:spPr bwMode="auto">
          <a:xfrm>
            <a:off x="1992313" y="2420939"/>
            <a:ext cx="30480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6">
            <a:extLst>
              <a:ext uri="{FF2B5EF4-FFF2-40B4-BE49-F238E27FC236}">
                <a16:creationId xmlns:a16="http://schemas.microsoft.com/office/drawing/2014/main" id="{DAC36951-CBD8-4026-BF43-100D4DB16556}"/>
              </a:ext>
            </a:extLst>
          </p:cNvPr>
          <p:cNvSpPr>
            <a:spLocks noChangeArrowheads="1"/>
          </p:cNvSpPr>
          <p:nvPr/>
        </p:nvSpPr>
        <p:spPr bwMode="auto">
          <a:xfrm>
            <a:off x="5087939" y="5589589"/>
            <a:ext cx="5400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Bijele mrlje na staklu kao posljedica cijeđenja vode</a:t>
            </a:r>
          </a:p>
        </p:txBody>
      </p:sp>
      <p:sp>
        <p:nvSpPr>
          <p:cNvPr id="144389" name="Rectangle 7">
            <a:extLst>
              <a:ext uri="{FF2B5EF4-FFF2-40B4-BE49-F238E27FC236}">
                <a16:creationId xmlns:a16="http://schemas.microsoft.com/office/drawing/2014/main" id="{BEA66AB8-EE40-F340-64E9-7F4C931B2F34}"/>
              </a:ext>
            </a:extLst>
          </p:cNvPr>
          <p:cNvSpPr>
            <a:spLocks noChangeArrowheads="1"/>
          </p:cNvSpPr>
          <p:nvPr/>
        </p:nvSpPr>
        <p:spPr bwMode="auto">
          <a:xfrm>
            <a:off x="7104063" y="11588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b="1">
                <a:solidFill>
                  <a:srgbClr val="CC3300"/>
                </a:solidFill>
              </a:rPr>
              <a:t>KARAKTERISTIKE STAKLA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4" descr="scan0023">
            <a:extLst>
              <a:ext uri="{FF2B5EF4-FFF2-40B4-BE49-F238E27FC236}">
                <a16:creationId xmlns:a16="http://schemas.microsoft.com/office/drawing/2014/main" id="{4E6B24FE-3E06-E4C1-6AA5-2926E983B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36"/>
          <a:stretch>
            <a:fillRect/>
          </a:stretch>
        </p:blipFill>
        <p:spPr bwMode="auto">
          <a:xfrm>
            <a:off x="1703389" y="692151"/>
            <a:ext cx="5761037"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Picture 5" descr="scan0024">
            <a:extLst>
              <a:ext uri="{FF2B5EF4-FFF2-40B4-BE49-F238E27FC236}">
                <a16:creationId xmlns:a16="http://schemas.microsoft.com/office/drawing/2014/main" id="{C0943BB5-4E61-6F23-30ED-5014CBC3A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5" r="3076" b="3040"/>
          <a:stretch>
            <a:fillRect/>
          </a:stretch>
        </p:blipFill>
        <p:spPr bwMode="auto">
          <a:xfrm>
            <a:off x="5880101" y="1700213"/>
            <a:ext cx="35274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Rectangle 6">
            <a:extLst>
              <a:ext uri="{FF2B5EF4-FFF2-40B4-BE49-F238E27FC236}">
                <a16:creationId xmlns:a16="http://schemas.microsoft.com/office/drawing/2014/main" id="{700F3B63-E12A-6C9C-3B65-AE2FB7D90BD3}"/>
              </a:ext>
            </a:extLst>
          </p:cNvPr>
          <p:cNvSpPr>
            <a:spLocks noChangeArrowheads="1"/>
          </p:cNvSpPr>
          <p:nvPr/>
        </p:nvSpPr>
        <p:spPr bwMode="auto">
          <a:xfrm>
            <a:off x="1631951" y="5661026"/>
            <a:ext cx="4321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hr-HR" altLang="en-US" sz="2000" i="1">
                <a:solidFill>
                  <a:srgbClr val="000000"/>
                </a:solidFill>
              </a:rPr>
              <a:t>Prljavština uslijed ispiranja kišnicom, Circuit Court Building, SAD</a:t>
            </a:r>
          </a:p>
        </p:txBody>
      </p:sp>
    </p:spTree>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S010085199">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3_TS010085199">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2_TS010085199">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4_TS010085199">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TS010085199">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F3D43B"/>
      </a:hlink>
      <a:folHlink>
        <a:srgbClr val="969696"/>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perspectiveFront" fov="60000">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6202</Words>
  <Application>Microsoft Office PowerPoint</Application>
  <PresentationFormat>Widescreen</PresentationFormat>
  <Paragraphs>772</Paragraphs>
  <Slides>161</Slides>
  <Notes>0</Notes>
  <HiddenSlides>0</HiddenSlides>
  <MMClips>3</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161</vt:i4>
      </vt:variant>
    </vt:vector>
  </HeadingPairs>
  <TitlesOfParts>
    <vt:vector size="175" baseType="lpstr">
      <vt:lpstr>宋体</vt:lpstr>
      <vt:lpstr>Arial</vt:lpstr>
      <vt:lpstr>Arial Narrow</vt:lpstr>
      <vt:lpstr>Calibri</vt:lpstr>
      <vt:lpstr>Franklin Gothic Book</vt:lpstr>
      <vt:lpstr>Franklin Gothic Medium</vt:lpstr>
      <vt:lpstr>Times New Roman</vt:lpstr>
      <vt:lpstr>Wingdings 2</vt:lpstr>
      <vt:lpstr>Default Design</vt:lpstr>
      <vt:lpstr>1_TS010085199</vt:lpstr>
      <vt:lpstr>3_TS010085199</vt:lpstr>
      <vt:lpstr>2_TS010085199</vt:lpstr>
      <vt:lpstr>4_TS010085199</vt:lpstr>
      <vt:lpstr>TS010085199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KEMIJSKI SASTAV STAKLA</vt:lpstr>
      <vt:lpstr>RECIKLIRANJE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Sheme različitih distribucija prednaprezanja preko presjeka ploče ovisno o tipu stakla</vt:lpstr>
      <vt:lpstr>PowerPoint Presentation</vt:lpstr>
      <vt:lpstr>Ispitivanje stakla</vt:lpstr>
      <vt:lpstr>PowerPoint Presentation</vt:lpstr>
      <vt:lpstr>Povezanost oblika pukotine sa stupnjem prednaprezanja stakla za obično, termički ojačano i kaljeno staklo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Energetski učinkovita stakla</vt:lpstr>
      <vt:lpstr>Zakrivljena Stakla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Shematski prikaz svih energetskih djelovanja i učinaka na staklo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Vlatka Rajčić</dc:creator>
  <cp:lastModifiedBy>Vlatka Rajčić</cp:lastModifiedBy>
  <cp:revision>2</cp:revision>
  <dcterms:created xsi:type="dcterms:W3CDTF">2025-05-29T20:09:26Z</dcterms:created>
  <dcterms:modified xsi:type="dcterms:W3CDTF">2025-05-29T20:11:14Z</dcterms:modified>
</cp:coreProperties>
</file>