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0" autoAdjust="0"/>
    <p:restoredTop sz="90586" autoAdjust="0"/>
  </p:normalViewPr>
  <p:slideViewPr>
    <p:cSldViewPr>
      <p:cViewPr varScale="1">
        <p:scale>
          <a:sx n="100" d="100"/>
          <a:sy n="100" d="100"/>
        </p:scale>
        <p:origin x="178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4CFA9-0CC3-484F-B059-AE1DEDD86C3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B24B7-FCA2-4BF2-8961-7B02D83E9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6AA4EA-D624-4233-BE29-18AF6FCB7A25}" type="slidenum">
              <a:rPr lang="hr-HR" altLang="en-US"/>
              <a:pPr/>
              <a:t>1</a:t>
            </a:fld>
            <a:endParaRPr lang="hr-H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6314-003C-49F2-8CCA-2A7BD9D94A95}" type="slidenum">
              <a:rPr lang="hr-HR" altLang="en-US" smtClean="0"/>
              <a:pPr/>
              <a:t>46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27953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6314-003C-49F2-8CCA-2A7BD9D94A95}" type="slidenum">
              <a:rPr lang="hr-HR" altLang="en-US" smtClean="0"/>
              <a:pPr/>
              <a:t>48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524525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6314-003C-49F2-8CCA-2A7BD9D94A95}" type="slidenum">
              <a:rPr lang="hr-HR" altLang="en-US" smtClean="0"/>
              <a:pPr/>
              <a:t>50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772962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6314-003C-49F2-8CCA-2A7BD9D94A95}" type="slidenum">
              <a:rPr lang="hr-HR" altLang="en-US" smtClean="0"/>
              <a:pPr/>
              <a:t>51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2503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FA3A0B3-A8F1-482E-AD38-EC5B25121EF1}" type="slidenum">
              <a:rPr lang="hr-HR" altLang="en-US"/>
              <a:pPr/>
              <a:t>7</a:t>
            </a:fld>
            <a:endParaRPr lang="hr-H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AB35E5-E436-4F69-BD76-8E5A4AC8866B}" type="slidenum">
              <a:rPr lang="hr-HR" altLang="en-US"/>
              <a:pPr/>
              <a:t>8</a:t>
            </a:fld>
            <a:endParaRPr lang="hr-H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6314-003C-49F2-8CCA-2A7BD9D94A95}" type="slidenum">
              <a:rPr lang="hr-HR" altLang="en-US" smtClean="0"/>
              <a:pPr/>
              <a:t>9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964385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C47EEFD-BE83-425E-A1F7-0A9815A7BA4A}" type="slidenum">
              <a:rPr lang="hr-HR" altLang="en-US"/>
              <a:pPr/>
              <a:t>11</a:t>
            </a:fld>
            <a:endParaRPr lang="hr-H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364B909-2762-4D4B-A6C6-9A6BEE4C9927}" type="slidenum">
              <a:rPr lang="hr-HR" altLang="en-US"/>
              <a:pPr/>
              <a:t>13</a:t>
            </a:fld>
            <a:endParaRPr lang="hr-H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6314-003C-49F2-8CCA-2A7BD9D94A95}" type="slidenum">
              <a:rPr lang="hr-HR" altLang="en-US" smtClean="0"/>
              <a:pPr/>
              <a:t>23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4290754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6314-003C-49F2-8CCA-2A7BD9D94A95}" type="slidenum">
              <a:rPr lang="hr-HR" altLang="en-US" smtClean="0"/>
              <a:pPr/>
              <a:t>42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713158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6314-003C-49F2-8CCA-2A7BD9D94A95}" type="slidenum">
              <a:rPr lang="hr-HR" altLang="en-US" smtClean="0"/>
              <a:pPr/>
              <a:t>43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6963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48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41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07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80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73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3156F0-4180-49F2-A5D6-8BE23F7DA4A6}" type="datetimeFigureOut">
              <a:rPr lang="en-US"/>
              <a:pPr>
                <a:defRPr/>
              </a:pPr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839E1F4-782A-4AF3-A01E-6903F0325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87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4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65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66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7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4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71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07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4CB0-519E-4F6C-B567-8EC044CDC2E8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05341-AADE-4418-8C16-1ECA32B846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5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38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38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38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7" Type="http://schemas.openxmlformats.org/officeDocument/2006/relationships/image" Target="../media/image38.png"/><Relationship Id="rId2" Type="http://schemas.microsoft.com/office/2007/relationships/media" Target="../media/media27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3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://31.45.242.218/HZN/Todb.nsf/51ab863e2feef8fec1256d4a00370fd8/82d235a5072479d6c1257bb90034e17f?OpenDocumen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64.jpe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60.pn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jpe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13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32.png"/><Relationship Id="rId5" Type="http://schemas.openxmlformats.org/officeDocument/2006/relationships/image" Target="../media/image72.jpeg"/><Relationship Id="rId4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1"/>
          <p:cNvSpPr>
            <a:spLocks noChangeArrowheads="1"/>
          </p:cNvSpPr>
          <p:nvPr/>
        </p:nvSpPr>
        <p:spPr bwMode="auto">
          <a:xfrm>
            <a:off x="2555875" y="597129"/>
            <a:ext cx="423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en-US" sz="2400" dirty="0">
                <a:solidFill>
                  <a:srgbClr val="000000"/>
                </a:solidFill>
              </a:rPr>
              <a:t>KRITERIJI PROJEKTIRANJA</a:t>
            </a:r>
          </a:p>
        </p:txBody>
      </p:sp>
      <p:sp>
        <p:nvSpPr>
          <p:cNvPr id="267267" name="TextBox 2"/>
          <p:cNvSpPr txBox="1">
            <a:spLocks noChangeArrowheads="1"/>
          </p:cNvSpPr>
          <p:nvPr/>
        </p:nvSpPr>
        <p:spPr bwMode="auto">
          <a:xfrm>
            <a:off x="322263" y="1061812"/>
            <a:ext cx="878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 dirty="0">
                <a:solidFill>
                  <a:srgbClr val="000000"/>
                </a:solidFill>
              </a:rPr>
              <a:t>GRANIČNO STANJE NOSIVOSTI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6726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89088"/>
            <a:ext cx="194945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7878" y="1870090"/>
            <a:ext cx="1613842" cy="38151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2956" y="2421037"/>
            <a:ext cx="4681092" cy="377732"/>
          </a:xfrm>
          <a:prstGeom prst="rect">
            <a:avLst/>
          </a:prstGeom>
          <a:blipFill rotWithShape="1">
            <a:blip r:embed="rId7"/>
            <a:stretch>
              <a:fillRect t="-8065" r="-130" b="-2258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7526" y="2865996"/>
            <a:ext cx="5488610" cy="658514"/>
          </a:xfrm>
          <a:prstGeom prst="rect">
            <a:avLst/>
          </a:prstGeom>
          <a:blipFill rotWithShape="1">
            <a:blip r:embed="rId8"/>
            <a:stretch>
              <a:fillRect t="-463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8985" y="3355042"/>
            <a:ext cx="2495130" cy="698717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136787" y="4199782"/>
          <a:ext cx="7734522" cy="2541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0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2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blipFill rotWithShape="1">
                      <a:blip r:embed="rId10"/>
                      <a:stretch>
                        <a:fillRect r="-70467" b="-26315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. </a:t>
                      </a:r>
                      <a:endParaRPr lang="en-US" sz="1050" kern="100" dirty="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0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blipFill rotWithShape="1">
                      <a:blip r:embed="rId10"/>
                      <a:stretch>
                        <a:fillRect t="-114000" r="-70467" b="-20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kern="100" dirty="0">
                          <a:effectLst/>
                        </a:rPr>
                        <a:t>Karakteristična čvrstoća stakla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hr-HR" sz="1200" kern="100" dirty="0">
                          <a:effectLst/>
                        </a:rPr>
                        <a:t>bez </a:t>
                      </a:r>
                      <a:r>
                        <a:rPr lang="hr-HR" sz="1200" kern="100" dirty="0" err="1">
                          <a:effectLst/>
                        </a:rPr>
                        <a:t>prednaprezanja</a:t>
                      </a:r>
                      <a:r>
                        <a:rPr lang="en-US" sz="1200" kern="100" dirty="0">
                          <a:effectLst/>
                        </a:rPr>
                        <a:t>(45N/mm</a:t>
                      </a:r>
                      <a:r>
                        <a:rPr lang="en-US" sz="1200" kern="100" baseline="30000" dirty="0">
                          <a:effectLst/>
                        </a:rPr>
                        <a:t>2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en-US" sz="1050" kern="100" dirty="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blipFill rotWithShape="1">
                      <a:blip r:embed="rId10"/>
                      <a:stretch>
                        <a:fillRect t="-428000" r="-70467" b="-30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kern="100" dirty="0">
                          <a:effectLst/>
                        </a:rPr>
                        <a:t>Koeficijent dugotrajnosti opterećenja</a:t>
                      </a:r>
                      <a:endParaRPr lang="en-US" sz="1050" kern="100" dirty="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5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blipFill rotWithShape="1">
                      <a:blip r:embed="rId10"/>
                      <a:stretch>
                        <a:fillRect t="-528000" r="-70467" b="-20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kern="100" dirty="0">
                          <a:effectLst/>
                        </a:rPr>
                        <a:t>Koeficijent obrade površine stakla</a:t>
                      </a:r>
                      <a:endParaRPr lang="en-US" sz="1050" kern="100" dirty="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0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>
                    <a:blipFill rotWithShape="1">
                      <a:blip r:embed="rId10"/>
                      <a:stretch>
                        <a:fillRect t="-314000" r="-7046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200" kern="100" dirty="0">
                          <a:effectLst/>
                        </a:rPr>
                        <a:t>Materijalni parcijalni koeficijent za normalno staklo </a:t>
                      </a:r>
                      <a:r>
                        <a:rPr lang="en-US" sz="1200" kern="100" dirty="0">
                          <a:effectLst/>
                        </a:rPr>
                        <a:t>(1.6)</a:t>
                      </a:r>
                      <a:endParaRPr lang="en-US" sz="1050" kern="100" dirty="0">
                        <a:effectLst/>
                        <a:latin typeface="Century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staklo16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91336" y="1756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en-US"/>
              <a:t>Ležajni detalj grede</a:t>
            </a:r>
            <a:endParaRPr lang="en-GB" altLang="en-US"/>
          </a:p>
        </p:txBody>
      </p:sp>
      <p:pic>
        <p:nvPicPr>
          <p:cNvPr id="279555" name="Picture 3" descr="A close up of a map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9144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7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517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1"/>
          <p:cNvSpPr>
            <a:spLocks noChangeArrowheads="1"/>
          </p:cNvSpPr>
          <p:nvPr/>
        </p:nvSpPr>
        <p:spPr bwMode="auto">
          <a:xfrm>
            <a:off x="249238" y="2060848"/>
            <a:ext cx="8643937" cy="3170099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FontTx/>
              <a:buAutoNum type="arabicParenBoth"/>
              <a:defRPr/>
            </a:pPr>
            <a:r>
              <a:rPr lang="hr-HR" altLang="en-US" sz="2000" dirty="0"/>
              <a:t>Za staklene grede i rebra dopuštena je upotreba samo </a:t>
            </a:r>
            <a:r>
              <a:rPr lang="hr-HR" altLang="en-US" sz="2000" dirty="0" err="1"/>
              <a:t>laminiranog</a:t>
            </a:r>
            <a:r>
              <a:rPr lang="hr-HR" altLang="en-US" sz="2000" dirty="0"/>
              <a:t> stakla.</a:t>
            </a:r>
          </a:p>
          <a:p>
            <a:pPr algn="just">
              <a:buFontTx/>
              <a:buAutoNum type="arabicParenBoth"/>
              <a:defRPr/>
            </a:pPr>
            <a:endParaRPr lang="hr-HR" altLang="en-US" sz="2000" dirty="0"/>
          </a:p>
          <a:p>
            <a:pPr algn="just">
              <a:defRPr/>
            </a:pPr>
            <a:r>
              <a:rPr lang="hr-HR" altLang="en-US" sz="2000" dirty="0"/>
              <a:t>(2) Potrebno je provesti kontrolu bočnog torzijskog izvijanja. U kontroli uzeti u obzir elastična ili </a:t>
            </a:r>
            <a:r>
              <a:rPr lang="hr-HR" altLang="en-US" sz="2000" dirty="0" err="1"/>
              <a:t>viskoelastična</a:t>
            </a:r>
            <a:r>
              <a:rPr lang="hr-HR" altLang="en-US" sz="2000" dirty="0"/>
              <a:t> svojstva </a:t>
            </a:r>
            <a:r>
              <a:rPr lang="hr-HR" altLang="en-US" sz="2000" dirty="0" err="1"/>
              <a:t>laminirajućih</a:t>
            </a:r>
            <a:r>
              <a:rPr lang="hr-HR" altLang="en-US" sz="2000" dirty="0"/>
              <a:t> slojeva. Nije dopuštena upotreba modela efektivne debljine stakla.</a:t>
            </a:r>
          </a:p>
          <a:p>
            <a:pPr algn="just">
              <a:defRPr/>
            </a:pPr>
            <a:endParaRPr lang="hr-HR" altLang="en-US" sz="2000" dirty="0"/>
          </a:p>
          <a:p>
            <a:pPr algn="just">
              <a:defRPr/>
            </a:pPr>
            <a:r>
              <a:rPr lang="hr-HR" altLang="en-US" sz="2000" dirty="0"/>
              <a:t>(3) Prilikom kontrole bočnog torzijskog izvijanja potrebno je provesti analizu po teoriji II reda uz početnu deformaciju L/333 u smjeru normalnom na ravninu rebra ili grede, gdje je L duljina grede ili rebra</a:t>
            </a:r>
            <a:endParaRPr lang="hr-HR" altLang="en-US" sz="2000" strike="sngStrike" dirty="0"/>
          </a:p>
        </p:txBody>
      </p:sp>
      <p:pic>
        <p:nvPicPr>
          <p:cNvPr id="2" name="staklo 17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1"/>
          <p:cNvSpPr>
            <a:spLocks noChangeArrowheads="1"/>
          </p:cNvSpPr>
          <p:nvPr/>
        </p:nvSpPr>
        <p:spPr bwMode="auto">
          <a:xfrm>
            <a:off x="214313" y="571500"/>
            <a:ext cx="8643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hr-HR" altLang="en-US" sz="2000" dirty="0"/>
              <a:t>Prilikom dokazivanja mehaničke otpornosti konstrukcija od stakla razreda II:</a:t>
            </a:r>
          </a:p>
          <a:p>
            <a:pPr algn="just">
              <a:buFontTx/>
              <a:buChar char="•"/>
            </a:pPr>
            <a:r>
              <a:rPr lang="hr-HR" altLang="en-US" sz="2000" dirty="0"/>
              <a:t>vertikalnih staklenih rebara i </a:t>
            </a:r>
          </a:p>
          <a:p>
            <a:pPr algn="just">
              <a:buFontTx/>
              <a:buChar char="•"/>
            </a:pPr>
            <a:r>
              <a:rPr lang="hr-HR" altLang="en-US" sz="2000" dirty="0"/>
              <a:t>horizontalnih </a:t>
            </a:r>
            <a:r>
              <a:rPr lang="hr-HR" altLang="en-US" sz="2000" b="1" dirty="0"/>
              <a:t>staklenih greda </a:t>
            </a:r>
            <a:r>
              <a:rPr lang="hr-HR" altLang="en-US" sz="2000" dirty="0"/>
              <a:t>kod neprohodnih krovova,</a:t>
            </a:r>
          </a:p>
          <a:p>
            <a:pPr algn="just"/>
            <a:r>
              <a:rPr lang="hr-HR" altLang="en-US" sz="2000" dirty="0"/>
              <a:t>potrebno je u projektiranju predvidjeti žrtvenu staklenu ploču u sklopu </a:t>
            </a:r>
            <a:r>
              <a:rPr lang="hr-HR" altLang="en-US" sz="2000" dirty="0" err="1"/>
              <a:t>lameliranog</a:t>
            </a:r>
            <a:r>
              <a:rPr lang="hr-HR" altLang="en-US" sz="2000" dirty="0"/>
              <a:t> stakla. U slučaju sloma te ploče, preostale ploče moraju posjedovati mehaničku otpornost prema izrazu za granično stanje nakon sloma.</a:t>
            </a:r>
          </a:p>
        </p:txBody>
      </p:sp>
      <p:sp>
        <p:nvSpPr>
          <p:cNvPr id="282627" name="Rectangle 2"/>
          <p:cNvSpPr>
            <a:spLocks noChangeArrowheads="1"/>
          </p:cNvSpPr>
          <p:nvPr/>
        </p:nvSpPr>
        <p:spPr bwMode="auto">
          <a:xfrm>
            <a:off x="214313" y="3500438"/>
            <a:ext cx="89296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hr-HR" altLang="en-US" sz="2000"/>
              <a:t>Prilikom dokazivanja mehaničke otpornosti konstrukcija od stakla razreda III:</a:t>
            </a:r>
          </a:p>
          <a:p>
            <a:pPr algn="just">
              <a:buFontTx/>
              <a:buChar char="•"/>
            </a:pPr>
            <a:r>
              <a:rPr lang="hr-HR" altLang="en-US" sz="2000"/>
              <a:t>horizontalnih </a:t>
            </a:r>
            <a:r>
              <a:rPr lang="hr-HR" altLang="en-US" sz="2000" b="1"/>
              <a:t>staklenih</a:t>
            </a:r>
            <a:r>
              <a:rPr lang="hr-HR" altLang="en-US" sz="2000"/>
              <a:t> </a:t>
            </a:r>
            <a:r>
              <a:rPr lang="hr-HR" altLang="en-US" sz="2000" b="1"/>
              <a:t>greda</a:t>
            </a:r>
            <a:r>
              <a:rPr lang="hr-HR" altLang="en-US" sz="2000"/>
              <a:t> kod prohodnih krovova,</a:t>
            </a:r>
          </a:p>
          <a:p>
            <a:pPr algn="just">
              <a:buFontTx/>
              <a:buChar char="•"/>
            </a:pPr>
            <a:r>
              <a:rPr lang="hr-HR" altLang="en-US" sz="2000"/>
              <a:t>prohodnih staklenih podova i </a:t>
            </a:r>
          </a:p>
          <a:p>
            <a:pPr algn="just">
              <a:buFontTx/>
              <a:buChar char="•"/>
            </a:pPr>
            <a:r>
              <a:rPr lang="hr-HR" altLang="en-US" sz="2000"/>
              <a:t>gazišta stepeništa,</a:t>
            </a:r>
          </a:p>
          <a:p>
            <a:pPr algn="just"/>
            <a:r>
              <a:rPr lang="hr-HR" altLang="en-US" sz="2000"/>
              <a:t>potrebno je u projektiranju predvidjeti žrtvenu staklenu ploču u sklopu lameliranog stakla. U slučaju sloma te ploče, preostale ploče moraju posjedovati mehaničku otpornost prema izrazu za granično stanje nosivosti.</a:t>
            </a:r>
          </a:p>
        </p:txBody>
      </p:sp>
      <p:pic>
        <p:nvPicPr>
          <p:cNvPr id="2" name="staklo17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4413" y="2922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image10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92696"/>
            <a:ext cx="39608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Rectangle 2"/>
          <p:cNvSpPr>
            <a:spLocks noChangeArrowheads="1"/>
          </p:cNvSpPr>
          <p:nvPr/>
        </p:nvSpPr>
        <p:spPr bwMode="auto">
          <a:xfrm>
            <a:off x="107950" y="3573016"/>
            <a:ext cx="8785225" cy="16158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-"/>
              <a:defRPr/>
            </a:pPr>
            <a:r>
              <a:rPr lang="hr-HR" altLang="en-US" dirty="0"/>
              <a:t>Kao i kod drugih materijala – ponekad je nužno izvoditi nastavke greda zbog geometrijskih ograničenja</a:t>
            </a:r>
          </a:p>
          <a:p>
            <a:pPr>
              <a:buFontTx/>
              <a:buChar char="-"/>
              <a:defRPr/>
            </a:pPr>
            <a:endParaRPr lang="hr-HR" altLang="en-US" dirty="0"/>
          </a:p>
          <a:p>
            <a:pPr>
              <a:defRPr/>
            </a:pPr>
            <a:r>
              <a:rPr lang="hr-HR" altLang="en-US" dirty="0"/>
              <a:t> -  Nastavci se mogu izvoditi na osnovi spojeva zasnovanih na sloju materijala s velikim trenjem kako bi se prevenirala velika lokalna naprezanja u spojevima  </a:t>
            </a:r>
          </a:p>
          <a:p>
            <a:pPr>
              <a:defRPr/>
            </a:pPr>
            <a:endParaRPr lang="hr-HR" altLang="en-US" sz="900" strike="sngStrike" dirty="0"/>
          </a:p>
        </p:txBody>
      </p:sp>
      <p:pic>
        <p:nvPicPr>
          <p:cNvPr id="2" name="staklo17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1339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9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1"/>
          <p:cNvSpPr>
            <a:spLocks noChangeArrowheads="1"/>
          </p:cNvSpPr>
          <p:nvPr/>
        </p:nvSpPr>
        <p:spPr bwMode="auto">
          <a:xfrm>
            <a:off x="141820" y="1484784"/>
            <a:ext cx="86629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 sz="2000" dirty="0"/>
              <a:t>S obzirom na kapacitet </a:t>
            </a:r>
            <a:r>
              <a:rPr lang="hr-HR" altLang="en-US" sz="2000" dirty="0" err="1"/>
              <a:t>posmika</a:t>
            </a:r>
            <a:r>
              <a:rPr lang="hr-HR" altLang="en-US" sz="2000" dirty="0"/>
              <a:t>, staklene grede se rijetko lome zbog smicanja. Međutim, uvijek se provjerava i naprezanje </a:t>
            </a:r>
            <a:r>
              <a:rPr lang="hr-HR" altLang="en-US" sz="2000" dirty="0" err="1"/>
              <a:t>posmika</a:t>
            </a:r>
            <a:r>
              <a:rPr lang="hr-HR" altLang="en-US" sz="2000" dirty="0"/>
              <a:t>. Otpornost na smicanje temelji se na karakterističnoj čvrstoći stakla i poveznog materijala.</a:t>
            </a:r>
          </a:p>
        </p:txBody>
      </p:sp>
      <p:pic>
        <p:nvPicPr>
          <p:cNvPr id="2856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9331"/>
            <a:ext cx="92519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7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3313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3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3"/>
          <p:cNvSpPr>
            <a:spLocks noChangeArrowheads="1"/>
          </p:cNvSpPr>
          <p:nvPr/>
        </p:nvSpPr>
        <p:spPr bwMode="auto">
          <a:xfrm>
            <a:off x="219075" y="765175"/>
            <a:ext cx="8250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 sz="1600" dirty="0"/>
              <a:t>Bočno torzijsko izvijanje je još jedan ključni kriterij pri projektiranju staklenih greda i često kritični. Propisi za projektiranje konstrukcijskog stakla daju smjernice analiza staklenih greda i rebara. Dodatak C AS 1288-20118.3 preporučuje da se jednadžba koristi za grede koje su u potpunosti pridržane  duž jednog ruba njihove duljine</a:t>
            </a:r>
            <a:r>
              <a:rPr lang="hr-HR" altLang="en-US" dirty="0"/>
              <a:t>.</a:t>
            </a:r>
          </a:p>
        </p:txBody>
      </p:sp>
      <p:pic>
        <p:nvPicPr>
          <p:cNvPr id="28672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788" y="2544763"/>
            <a:ext cx="87868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575"/>
            <a:ext cx="4139952" cy="310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5" name="Rectangle 8"/>
          <p:cNvSpPr>
            <a:spLocks noChangeArrowheads="1"/>
          </p:cNvSpPr>
          <p:nvPr/>
        </p:nvSpPr>
        <p:spPr bwMode="auto">
          <a:xfrm>
            <a:off x="219075" y="4683125"/>
            <a:ext cx="621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/>
              <a:t>M</a:t>
            </a:r>
            <a:r>
              <a:rPr lang="en-US" altLang="en-US" baseline="-25000"/>
              <a:t>CR</a:t>
            </a:r>
            <a:r>
              <a:rPr lang="en-US" altLang="en-US"/>
              <a:t> </a:t>
            </a:r>
            <a:r>
              <a:rPr lang="hr-HR" altLang="en-US"/>
              <a:t>je kritični moment savijanja za bočno torzijsko izvijanje</a:t>
            </a:r>
          </a:p>
        </p:txBody>
      </p:sp>
      <p:sp>
        <p:nvSpPr>
          <p:cNvPr id="286726" name="Rectangle 9"/>
          <p:cNvSpPr>
            <a:spLocks noChangeArrowheads="1"/>
          </p:cNvSpPr>
          <p:nvPr/>
        </p:nvSpPr>
        <p:spPr bwMode="auto">
          <a:xfrm>
            <a:off x="219075" y="5053013"/>
            <a:ext cx="8861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/>
              <a:t>y</a:t>
            </a:r>
            <a:r>
              <a:rPr lang="en-US" altLang="en-US" baseline="-25000"/>
              <a:t>h</a:t>
            </a:r>
            <a:r>
              <a:rPr lang="hr-HR" altLang="en-US"/>
              <a:t> je udaljenost od neutralne osi do točke opterećenja koja je osjetljiva u smislu direktnog utjecaja sile </a:t>
            </a:r>
          </a:p>
        </p:txBody>
      </p:sp>
      <p:sp>
        <p:nvSpPr>
          <p:cNvPr id="286727" name="Rectangle 10"/>
          <p:cNvSpPr>
            <a:spLocks noChangeArrowheads="1"/>
          </p:cNvSpPr>
          <p:nvPr/>
        </p:nvSpPr>
        <p:spPr bwMode="auto">
          <a:xfrm>
            <a:off x="195263" y="5657850"/>
            <a:ext cx="8393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/>
              <a:t>y</a:t>
            </a:r>
            <a:r>
              <a:rPr lang="en-US" altLang="en-US" baseline="-25000"/>
              <a:t>0</a:t>
            </a:r>
            <a:r>
              <a:rPr lang="en-US" altLang="en-US"/>
              <a:t> </a:t>
            </a:r>
            <a:r>
              <a:rPr lang="hr-HR" altLang="en-US"/>
              <a:t>je udaljenost od pridržanja do neutralne osi opterećenog elementa</a:t>
            </a:r>
            <a:r>
              <a:rPr lang="en-US" altLang="en-US"/>
              <a:t>, </a:t>
            </a:r>
            <a:r>
              <a:rPr lang="hr-HR" altLang="en-US"/>
              <a:t>koji je osjetljiv s obzirom na smjer sile</a:t>
            </a:r>
          </a:p>
        </p:txBody>
      </p:sp>
      <p:sp>
        <p:nvSpPr>
          <p:cNvPr id="286728" name="Rectangle 11"/>
          <p:cNvSpPr>
            <a:spLocks noChangeArrowheads="1"/>
          </p:cNvSpPr>
          <p:nvPr/>
        </p:nvSpPr>
        <p:spPr bwMode="auto">
          <a:xfrm>
            <a:off x="252413" y="36687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/>
              <a:t>G </a:t>
            </a:r>
            <a:r>
              <a:rPr lang="hr-HR" altLang="en-US"/>
              <a:t>je </a:t>
            </a:r>
            <a:r>
              <a:rPr lang="en-US" altLang="en-US"/>
              <a:t>28700kN/mm2</a:t>
            </a:r>
            <a:r>
              <a:rPr lang="hr-HR" altLang="en-US"/>
              <a:t>,</a:t>
            </a:r>
            <a:r>
              <a:rPr lang="en-US" altLang="en-US"/>
              <a:t> </a:t>
            </a:r>
            <a:r>
              <a:rPr lang="hr-HR" altLang="en-US"/>
              <a:t>a</a:t>
            </a:r>
            <a:r>
              <a:rPr lang="en-US" altLang="en-US"/>
              <a:t> E is 70000kN/mm2</a:t>
            </a:r>
            <a:endParaRPr lang="hr-HR" altLang="en-US"/>
          </a:p>
        </p:txBody>
      </p:sp>
      <p:sp>
        <p:nvSpPr>
          <p:cNvPr id="286729" name="Rectangle 12"/>
          <p:cNvSpPr>
            <a:spLocks noChangeArrowheads="1"/>
          </p:cNvSpPr>
          <p:nvPr/>
        </p:nvSpPr>
        <p:spPr bwMode="auto">
          <a:xfrm>
            <a:off x="252413" y="4038600"/>
            <a:ext cx="2697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/>
              <a:t>J=〖dxb〗^3/3 (1-0.63 b/d)</a:t>
            </a:r>
          </a:p>
        </p:txBody>
      </p:sp>
      <p:pic>
        <p:nvPicPr>
          <p:cNvPr id="2" name="staklo17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966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71294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hr-HR" altLang="en-US" sz="2800" b="1"/>
              <a:t>VAŽNOST POLOŽAJA ELEMENTA U KONSTRUKCIJI</a:t>
            </a:r>
            <a:endParaRPr lang="en-US" altLang="en-US" sz="2800" b="1"/>
          </a:p>
        </p:txBody>
      </p:sp>
      <p:sp>
        <p:nvSpPr>
          <p:cNvPr id="3" name="Rectangle 2"/>
          <p:cNvSpPr/>
          <p:nvPr/>
        </p:nvSpPr>
        <p:spPr>
          <a:xfrm>
            <a:off x="179388" y="1446213"/>
            <a:ext cx="8677275" cy="5018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>
                <a:solidFill>
                  <a:srgbClr val="FF0000"/>
                </a:solidFill>
              </a:rPr>
              <a:t>Položaj staklenog elementa </a:t>
            </a:r>
            <a:r>
              <a:rPr lang="hr-HR" sz="2000" dirty="0"/>
              <a:t>u zgradi utječe na sigurnost ljudi u njoj.</a:t>
            </a:r>
          </a:p>
          <a:p>
            <a:pPr>
              <a:defRPr/>
            </a:pPr>
            <a:endParaRPr lang="hr-HR" sz="2000" dirty="0"/>
          </a:p>
          <a:p>
            <a:pPr marL="285750" indent="-285750">
              <a:buFontTx/>
              <a:buChar char="-"/>
              <a:defRPr/>
            </a:pPr>
            <a:r>
              <a:rPr lang="hr-HR" sz="2000" dirty="0"/>
              <a:t>Položaj elementa na visini uzrokuje RIZIK pada i moguće ozljede ljudi</a:t>
            </a:r>
          </a:p>
          <a:p>
            <a:pPr marL="285750" indent="-285750">
              <a:buFontTx/>
              <a:buChar char="-"/>
              <a:defRPr/>
            </a:pPr>
            <a:r>
              <a:rPr lang="hr-HR" sz="2000" dirty="0"/>
              <a:t>Ako se procjeni opasnost od tog događaja treba propisati određene mjere za zaštitu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/>
              <a:t>CIRIA (the Construction Industry Research and Information Association</a:t>
            </a:r>
            <a:r>
              <a:rPr lang="hr-HR" sz="2000" dirty="0"/>
              <a:t> UK dala je smjernice koje se zaštitne mjere moraju poduzeti ako su elementi na određenoj visini i položaju</a:t>
            </a:r>
          </a:p>
          <a:p>
            <a:pPr>
              <a:defRPr/>
            </a:pPr>
            <a:endParaRPr lang="hr-HR" sz="2000" dirty="0"/>
          </a:p>
          <a:p>
            <a:pPr>
              <a:defRPr/>
            </a:pPr>
            <a:r>
              <a:rPr lang="hr-HR" sz="2000" dirty="0">
                <a:solidFill>
                  <a:srgbClr val="FF0000"/>
                </a:solidFill>
              </a:rPr>
              <a:t>Oblici konstrukcijskih </a:t>
            </a:r>
            <a:r>
              <a:rPr lang="hr-HR" sz="2000" dirty="0"/>
              <a:t>elemenata koji su riskantni s obzirom na pad </a:t>
            </a:r>
            <a:r>
              <a:rPr lang="en-US" sz="2000" dirty="0"/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/>
              <a:t>fa</a:t>
            </a:r>
            <a:r>
              <a:rPr lang="hr-HR" sz="2000" dirty="0"/>
              <a:t>s</a:t>
            </a:r>
            <a:r>
              <a:rPr lang="en-US" sz="2000" dirty="0" err="1"/>
              <a:t>ade</a:t>
            </a:r>
            <a:endParaRPr lang="en-US" sz="2000" dirty="0"/>
          </a:p>
          <a:p>
            <a:pPr marL="285750" indent="-285750">
              <a:buFontTx/>
              <a:buChar char="-"/>
              <a:defRPr/>
            </a:pPr>
            <a:r>
              <a:rPr lang="hr-HR" sz="2000" dirty="0"/>
              <a:t>krovni elementi</a:t>
            </a:r>
            <a:endParaRPr lang="en-US" sz="2000" dirty="0"/>
          </a:p>
          <a:p>
            <a:pPr marL="285750" indent="-285750">
              <a:buFontTx/>
              <a:buChar char="-"/>
              <a:defRPr/>
            </a:pPr>
            <a:r>
              <a:rPr lang="hr-HR" sz="2000" dirty="0"/>
              <a:t>nadstrešnice</a:t>
            </a:r>
            <a:endParaRPr lang="en-US" sz="2000" dirty="0"/>
          </a:p>
          <a:p>
            <a:pPr marL="285750" indent="-285750">
              <a:buFontTx/>
              <a:buChar char="-"/>
              <a:defRPr/>
            </a:pPr>
            <a:r>
              <a:rPr lang="hr-HR" sz="2000" dirty="0"/>
              <a:t>elementi (barijere) protiv pada</a:t>
            </a:r>
            <a:endParaRPr lang="en-US" sz="2000" dirty="0"/>
          </a:p>
          <a:p>
            <a:pPr>
              <a:defRPr/>
            </a:pPr>
            <a:r>
              <a:rPr lang="hr-HR" sz="2000" dirty="0"/>
              <a:t>-   prohodne staze</a:t>
            </a:r>
            <a:r>
              <a:rPr lang="en-US" sz="2000" dirty="0"/>
              <a:t>/</a:t>
            </a:r>
            <a:r>
              <a:rPr lang="hr-HR" sz="2000" dirty="0"/>
              <a:t> mostovi</a:t>
            </a:r>
            <a:endParaRPr lang="en-US" sz="2000" dirty="0"/>
          </a:p>
          <a:p>
            <a:pPr marL="285750" indent="-285750">
              <a:buFontTx/>
              <a:buChar char="-"/>
              <a:defRPr/>
            </a:pPr>
            <a:r>
              <a:rPr lang="hr-HR" sz="2000" dirty="0"/>
              <a:t>stepenice</a:t>
            </a:r>
            <a:endParaRPr lang="en-US" sz="2000" dirty="0"/>
          </a:p>
        </p:txBody>
      </p:sp>
      <p:pic>
        <p:nvPicPr>
          <p:cNvPr id="2" name="staklo17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7129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hr-HR" altLang="en-US" sz="2800" b="1"/>
              <a:t>PONAŠANJE ELEMENTA NAKON LOMA</a:t>
            </a:r>
            <a:endParaRPr lang="en-US" altLang="en-US" sz="2800" b="1"/>
          </a:p>
        </p:txBody>
      </p:sp>
      <p:sp>
        <p:nvSpPr>
          <p:cNvPr id="291843" name="Rectangle 2"/>
          <p:cNvSpPr>
            <a:spLocks noChangeArrowheads="1"/>
          </p:cNvSpPr>
          <p:nvPr/>
        </p:nvSpPr>
        <p:spPr bwMode="auto">
          <a:xfrm>
            <a:off x="184772" y="1196752"/>
            <a:ext cx="86772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 sz="2000" dirty="0">
                <a:solidFill>
                  <a:srgbClr val="FF0000"/>
                </a:solidFill>
              </a:rPr>
              <a:t>Proračun rezidualne čvrstoće nakon loma i moda loma</a:t>
            </a:r>
            <a:endParaRPr lang="hr-HR" altLang="en-US" sz="2000" dirty="0"/>
          </a:p>
          <a:p>
            <a:endParaRPr lang="hr-HR" altLang="en-US" sz="2000" dirty="0"/>
          </a:p>
          <a:p>
            <a:endParaRPr lang="hr-HR" altLang="en-US" sz="2000" dirty="0"/>
          </a:p>
        </p:txBody>
      </p:sp>
      <p:pic>
        <p:nvPicPr>
          <p:cNvPr id="2918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2108200"/>
            <a:ext cx="30734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5" name="TextBox 3"/>
          <p:cNvSpPr txBox="1">
            <a:spLocks noChangeArrowheads="1"/>
          </p:cNvSpPr>
          <p:nvPr/>
        </p:nvSpPr>
        <p:spPr bwMode="auto">
          <a:xfrm>
            <a:off x="179388" y="2792454"/>
            <a:ext cx="54721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sz="2000" dirty="0"/>
              <a:t>Opterećenja koja se </a:t>
            </a:r>
            <a:r>
              <a:rPr lang="hr-HR" altLang="en-US" sz="2000" dirty="0"/>
              <a:t>uzimaju u obzir </a:t>
            </a:r>
            <a:r>
              <a:rPr lang="vi-VN" altLang="en-US" sz="2000" dirty="0"/>
              <a:t>u stanj</a:t>
            </a:r>
            <a:r>
              <a:rPr lang="hr-HR" altLang="en-US" sz="2000" dirty="0"/>
              <a:t>u nakon loma </a:t>
            </a:r>
            <a:r>
              <a:rPr lang="vi-VN" altLang="en-US" sz="2000" dirty="0"/>
              <a:t>su obično samo</a:t>
            </a:r>
            <a:r>
              <a:rPr lang="hr-HR" altLang="en-US" sz="2000" dirty="0"/>
              <a:t> </a:t>
            </a:r>
            <a:r>
              <a:rPr lang="vi-VN" altLang="en-US" sz="2000" dirty="0"/>
              <a:t>težina i d</a:t>
            </a:r>
            <a:r>
              <a:rPr lang="hr-HR" altLang="en-US" sz="2000" dirty="0"/>
              <a:t>io korisnog </a:t>
            </a:r>
            <a:r>
              <a:rPr lang="vi-VN" altLang="en-US" sz="2000" dirty="0"/>
              <a:t>opterećenje tijekom kratkotrajnog razdoblja (npr. </a:t>
            </a:r>
            <a:r>
              <a:rPr lang="hr-HR" altLang="en-US" sz="2000" dirty="0"/>
              <a:t>nekoliko </a:t>
            </a:r>
            <a:r>
              <a:rPr lang="vi-VN" altLang="en-US" sz="2000" dirty="0"/>
              <a:t>sati do</a:t>
            </a:r>
            <a:r>
              <a:rPr lang="hr-HR" altLang="en-US" sz="2000" dirty="0"/>
              <a:t> d</a:t>
            </a:r>
            <a:r>
              <a:rPr lang="vi-VN" altLang="en-US" sz="2000" dirty="0"/>
              <a:t>ana). Staklo treba ostati na mjestu ili </a:t>
            </a:r>
            <a:r>
              <a:rPr lang="hr-HR" altLang="en-US" sz="2000" dirty="0"/>
              <a:t>o</a:t>
            </a:r>
            <a:r>
              <a:rPr lang="vi-VN" altLang="en-US" sz="2000" dirty="0"/>
              <a:t>sigur</a:t>
            </a:r>
            <a:r>
              <a:rPr lang="hr-HR" altLang="en-US" sz="2000" dirty="0" err="1"/>
              <a:t>ati</a:t>
            </a:r>
            <a:r>
              <a:rPr lang="hr-HR" altLang="en-US" sz="2000" dirty="0"/>
              <a:t> pad </a:t>
            </a:r>
            <a:r>
              <a:rPr lang="vi-VN" altLang="en-US" sz="2000" dirty="0"/>
              <a:t>i zato mora omogućiti njezin način </a:t>
            </a:r>
            <a:r>
              <a:rPr lang="hr-HR" altLang="en-US" sz="2000" dirty="0"/>
              <a:t>zaštite</a:t>
            </a:r>
            <a:r>
              <a:rPr lang="vi-VN" altLang="en-US" sz="2000" dirty="0"/>
              <a:t>. U slučaju staklenih podnih ploča, </a:t>
            </a:r>
            <a:r>
              <a:rPr lang="hr-HR" altLang="en-US" sz="2000" dirty="0"/>
              <a:t>treba osigurati i nakon loma </a:t>
            </a:r>
            <a:r>
              <a:rPr lang="vi-VN" altLang="en-US" sz="2000" dirty="0"/>
              <a:t>mogućnosti</a:t>
            </a:r>
            <a:r>
              <a:rPr lang="hr-HR" altLang="en-US" sz="2000" dirty="0"/>
              <a:t> </a:t>
            </a:r>
            <a:r>
              <a:rPr lang="vi-VN" altLang="en-US" sz="2000" dirty="0"/>
              <a:t>promet</a:t>
            </a:r>
            <a:r>
              <a:rPr lang="hr-HR" altLang="en-US" sz="2000" dirty="0"/>
              <a:t>a</a:t>
            </a:r>
            <a:r>
              <a:rPr lang="vi-VN" altLang="en-US" sz="2000" dirty="0"/>
              <a:t> ljudi tijekom određenog razdoblja</a:t>
            </a:r>
            <a:r>
              <a:rPr lang="hr-HR" altLang="en-US" sz="2000" dirty="0"/>
              <a:t> </a:t>
            </a:r>
            <a:r>
              <a:rPr lang="vi-VN" altLang="en-US" sz="2000" dirty="0"/>
              <a:t>kako bi se omogućilo sigurn</a:t>
            </a:r>
            <a:r>
              <a:rPr lang="hr-HR" altLang="en-US" sz="2000" dirty="0"/>
              <a:t>i izlazak i</a:t>
            </a:r>
            <a:r>
              <a:rPr lang="vi-VN" altLang="en-US" sz="2000" dirty="0"/>
              <a:t>z</a:t>
            </a:r>
            <a:r>
              <a:rPr lang="hr-HR" altLang="en-US" sz="2000" dirty="0"/>
              <a:t> z</a:t>
            </a:r>
            <a:r>
              <a:rPr lang="vi-VN" altLang="en-US" sz="2000" dirty="0"/>
              <a:t>grad</a:t>
            </a:r>
            <a:r>
              <a:rPr lang="hr-HR" altLang="en-US" sz="2000" dirty="0"/>
              <a:t>e.</a:t>
            </a:r>
            <a:endParaRPr lang="en-US" altLang="en-US" sz="2000" dirty="0"/>
          </a:p>
        </p:txBody>
      </p:sp>
      <p:pic>
        <p:nvPicPr>
          <p:cNvPr id="2" name="staklo17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204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7129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hr-HR" altLang="en-US" sz="2800" b="1"/>
              <a:t>PONAŠANJE ELEMENTA NAKON LOMA</a:t>
            </a:r>
            <a:endParaRPr lang="en-US" altLang="en-US" sz="2800" b="1"/>
          </a:p>
        </p:txBody>
      </p:sp>
      <p:sp>
        <p:nvSpPr>
          <p:cNvPr id="292867" name="Rectangle 2"/>
          <p:cNvSpPr>
            <a:spLocks noChangeArrowheads="1"/>
          </p:cNvSpPr>
          <p:nvPr/>
        </p:nvSpPr>
        <p:spPr bwMode="auto">
          <a:xfrm>
            <a:off x="179388" y="1916113"/>
            <a:ext cx="49688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 sz="2000" dirty="0">
                <a:solidFill>
                  <a:srgbClr val="FF0000"/>
                </a:solidFill>
              </a:rPr>
              <a:t>Proračun rezidualne čvrstoće nakon loma i moda loma</a:t>
            </a:r>
          </a:p>
          <a:p>
            <a:endParaRPr lang="hr-HR" altLang="en-US" sz="2000" dirty="0">
              <a:solidFill>
                <a:srgbClr val="FF0000"/>
              </a:solidFill>
            </a:endParaRPr>
          </a:p>
          <a:p>
            <a:r>
              <a:rPr lang="hr-HR" altLang="en-US" sz="2000" dirty="0"/>
              <a:t>Vrlo često se projektiranje vodi eksperimentom kao na slici </a:t>
            </a:r>
          </a:p>
          <a:p>
            <a:endParaRPr lang="hr-HR" altLang="en-US" sz="2000" dirty="0"/>
          </a:p>
          <a:p>
            <a:endParaRPr lang="hr-HR" altLang="en-US" sz="2000" dirty="0"/>
          </a:p>
        </p:txBody>
      </p:sp>
      <p:pic>
        <p:nvPicPr>
          <p:cNvPr id="29286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196975"/>
            <a:ext cx="3205162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7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4162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6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7129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hr-HR" altLang="en-US" sz="2800" b="1"/>
              <a:t>PONAŠANJE ELEMENTA NAKON LOMA</a:t>
            </a:r>
            <a:endParaRPr lang="en-US" altLang="en-US" sz="2800" b="1"/>
          </a:p>
        </p:txBody>
      </p:sp>
      <p:sp>
        <p:nvSpPr>
          <p:cNvPr id="293891" name="Rectangle 2"/>
          <p:cNvSpPr>
            <a:spLocks noChangeArrowheads="1"/>
          </p:cNvSpPr>
          <p:nvPr/>
        </p:nvSpPr>
        <p:spPr bwMode="auto">
          <a:xfrm>
            <a:off x="755650" y="1341438"/>
            <a:ext cx="49688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 sz="2000">
                <a:solidFill>
                  <a:srgbClr val="FF0000"/>
                </a:solidFill>
              </a:rPr>
              <a:t>Žrtvovani sloj ploče je oštećen ali ploča ostaje i sa rezidualnom čvrstoćom i u svom položaju </a:t>
            </a:r>
          </a:p>
          <a:p>
            <a:endParaRPr lang="hr-HR" altLang="en-US" sz="2000">
              <a:solidFill>
                <a:srgbClr val="FF0000"/>
              </a:solidFill>
            </a:endParaRPr>
          </a:p>
          <a:p>
            <a:endParaRPr lang="hr-HR" altLang="en-US" sz="2000"/>
          </a:p>
        </p:txBody>
      </p:sp>
      <p:pic>
        <p:nvPicPr>
          <p:cNvPr id="293892" name="Picture 2" descr="A picture containing indoor, wall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92375"/>
            <a:ext cx="4968875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76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1"/>
          <p:cNvSpPr>
            <a:spLocks noChangeArrowheads="1"/>
          </p:cNvSpPr>
          <p:nvPr/>
        </p:nvSpPr>
        <p:spPr bwMode="auto">
          <a:xfrm>
            <a:off x="2524125" y="514350"/>
            <a:ext cx="423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en-US" sz="2400">
                <a:solidFill>
                  <a:srgbClr val="000000"/>
                </a:solidFill>
              </a:rPr>
              <a:t>KRITERIJI PROJEKTIRANJA</a:t>
            </a:r>
          </a:p>
        </p:txBody>
      </p:sp>
      <p:sp>
        <p:nvSpPr>
          <p:cNvPr id="269315" name="TextBox 2"/>
          <p:cNvSpPr txBox="1">
            <a:spLocks noChangeArrowheads="1"/>
          </p:cNvSpPr>
          <p:nvPr/>
        </p:nvSpPr>
        <p:spPr bwMode="auto">
          <a:xfrm>
            <a:off x="250825" y="965200"/>
            <a:ext cx="878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>
                <a:solidFill>
                  <a:srgbClr val="000000"/>
                </a:solidFill>
              </a:rPr>
              <a:t>GRANIČNO STANJE NOSIVOSTI</a:t>
            </a:r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245843"/>
              </p:ext>
            </p:extLst>
          </p:nvPr>
        </p:nvGraphicFramePr>
        <p:xfrm>
          <a:off x="192088" y="2835826"/>
          <a:ext cx="5027612" cy="3865535"/>
        </p:xfrm>
        <a:graphic>
          <a:graphicData uri="http://schemas.openxmlformats.org/drawingml/2006/table">
            <a:tbl>
              <a:tblPr/>
              <a:tblGrid>
                <a:gridCol w="110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87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Osnovni tip</a:t>
                      </a: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5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x-none"/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 l="-28518" t="-1493" r="-375" b="-628358"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63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Kaljeno</a:t>
                      </a: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Polukaljeno</a:t>
                      </a:r>
                      <a:endParaRPr lang="hr-HR" sz="14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Kemijski ojačano</a:t>
                      </a: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0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4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Float</a:t>
                      </a: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staklo (vučeno)</a:t>
                      </a: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120</a:t>
                      </a:r>
                      <a:endParaRPr lang="hr-HR" sz="14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70</a:t>
                      </a:r>
                      <a:endParaRPr lang="hr-HR" sz="14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150</a:t>
                      </a:r>
                      <a:endParaRPr lang="hr-HR" sz="14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7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Staklo s uzorkom (ornament)</a:t>
                      </a: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90</a:t>
                      </a:r>
                      <a:endParaRPr lang="hr-HR" sz="14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55</a:t>
                      </a:r>
                      <a:endParaRPr lang="hr-HR" sz="14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100</a:t>
                      </a:r>
                      <a:endParaRPr lang="hr-HR" sz="14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0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Emajlirano vučeno staklo</a:t>
                      </a: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75</a:t>
                      </a:r>
                      <a:endParaRPr lang="hr-HR" sz="14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45</a:t>
                      </a:r>
                      <a:endParaRPr lang="hr-HR" sz="14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hr-HR" sz="14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0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Emajlirano s uzorkom</a:t>
                      </a: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75</a:t>
                      </a:r>
                      <a:endParaRPr lang="hr-HR" sz="14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45</a:t>
                      </a:r>
                      <a:endParaRPr lang="hr-HR" sz="14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9317" name="Rectangle 1"/>
          <p:cNvSpPr>
            <a:spLocks noChangeArrowheads="1"/>
          </p:cNvSpPr>
          <p:nvPr/>
        </p:nvSpPr>
        <p:spPr bwMode="auto">
          <a:xfrm>
            <a:off x="5219700" y="3573463"/>
            <a:ext cx="3924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ja-JP" sz="2000">
                <a:solidFill>
                  <a:srgbClr val="000000"/>
                </a:solidFill>
                <a:latin typeface="Century" pitchFamily="18" charset="0"/>
                <a:ea typeface="MS Mincho" pitchFamily="49" charset="-128"/>
              </a:rPr>
              <a:t>Tabl</a:t>
            </a:r>
            <a:r>
              <a:rPr lang="hr-HR" altLang="ja-JP" sz="2000">
                <a:solidFill>
                  <a:srgbClr val="000000"/>
                </a:solidFill>
                <a:latin typeface="Century" pitchFamily="18" charset="0"/>
                <a:ea typeface="MS Mincho" pitchFamily="49" charset="-128"/>
              </a:rPr>
              <a:t>ica  </a:t>
            </a:r>
            <a:r>
              <a:rPr lang="en-US" altLang="ja-JP" sz="2000">
                <a:solidFill>
                  <a:srgbClr val="000000"/>
                </a:solidFill>
                <a:latin typeface="Century" pitchFamily="18" charset="0"/>
                <a:ea typeface="MS Mincho" pitchFamily="49" charset="-128"/>
              </a:rPr>
              <a:t> </a:t>
            </a:r>
            <a:r>
              <a:rPr lang="hr-HR" altLang="ja-JP" sz="2000">
                <a:solidFill>
                  <a:srgbClr val="000000"/>
                </a:solidFill>
                <a:latin typeface="Century" pitchFamily="18" charset="0"/>
                <a:ea typeface="MS Mincho" pitchFamily="49" charset="-128"/>
              </a:rPr>
              <a:t>Karakteristične čvrstoće prednapetog stakla</a:t>
            </a:r>
            <a:endParaRPr lang="hr-HR" altLang="ja-JP" sz="2000">
              <a:solidFill>
                <a:srgbClr val="000000"/>
              </a:solidFill>
            </a:endParaRPr>
          </a:p>
          <a:p>
            <a:endParaRPr lang="hr-HR" altLang="ja-JP" sz="2000">
              <a:solidFill>
                <a:srgbClr val="000000"/>
              </a:solidFill>
            </a:endParaRPr>
          </a:p>
        </p:txBody>
      </p:sp>
      <p:pic>
        <p:nvPicPr>
          <p:cNvPr id="2693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90650"/>
            <a:ext cx="16160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79600"/>
            <a:ext cx="46815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2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406650"/>
            <a:ext cx="54927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2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01763"/>
            <a:ext cx="26098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taklo16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54775" y="2725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0671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altLang="en-US"/>
          </a:p>
        </p:txBody>
      </p:sp>
      <p:pic>
        <p:nvPicPr>
          <p:cNvPr id="2949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213100"/>
            <a:ext cx="55705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8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9944" y="1940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5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3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GB" altLang="en-US"/>
          </a:p>
        </p:txBody>
      </p:sp>
      <p:pic>
        <p:nvPicPr>
          <p:cNvPr id="29593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6718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549275"/>
            <a:ext cx="40671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705225"/>
            <a:ext cx="4086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8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4990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0671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2636838"/>
            <a:ext cx="49228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527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itle 1"/>
          <p:cNvSpPr>
            <a:spLocks noGrp="1"/>
          </p:cNvSpPr>
          <p:nvPr>
            <p:ph type="title"/>
          </p:nvPr>
        </p:nvSpPr>
        <p:spPr bwMode="auto">
          <a:xfrm>
            <a:off x="428625" y="500063"/>
            <a:ext cx="8229600" cy="79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en-US" sz="3200" b="1"/>
              <a:t>STAKLENI STUPOVI</a:t>
            </a:r>
            <a:endParaRPr lang="hr-HR" altLang="en-US" sz="3200"/>
          </a:p>
        </p:txBody>
      </p:sp>
      <p:sp>
        <p:nvSpPr>
          <p:cNvPr id="297987" name="Rectangle 1"/>
          <p:cNvSpPr>
            <a:spLocks noChangeArrowheads="1"/>
          </p:cNvSpPr>
          <p:nvPr/>
        </p:nvSpPr>
        <p:spPr bwMode="auto">
          <a:xfrm>
            <a:off x="357188" y="1916832"/>
            <a:ext cx="85010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000" dirty="0" err="1">
                <a:cs typeface="Times New Roman" pitchFamily="18" charset="0"/>
              </a:rPr>
              <a:t>Mnogi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arhitekti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izbjegavaju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korištenje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stupova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jer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zaklanjaju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pogled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remete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prostor</a:t>
            </a:r>
            <a:r>
              <a:rPr lang="en-US" altLang="en-US" sz="2000" dirty="0">
                <a:cs typeface="Times New Roman" pitchFamily="18" charset="0"/>
              </a:rPr>
              <a:t>. </a:t>
            </a:r>
            <a:r>
              <a:rPr lang="en-US" altLang="en-US" sz="2000" dirty="0" err="1">
                <a:cs typeface="Times New Roman" pitchFamily="18" charset="0"/>
              </a:rPr>
              <a:t>Mogućnost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uporabe</a:t>
            </a:r>
            <a:r>
              <a:rPr lang="en-US" altLang="en-US" sz="2000" dirty="0">
                <a:cs typeface="Times New Roman" pitchFamily="18" charset="0"/>
              </a:rPr>
              <a:t> stupa </a:t>
            </a:r>
            <a:r>
              <a:rPr lang="en-US" altLang="en-US" sz="2000" dirty="0" err="1">
                <a:cs typeface="Times New Roman" pitchFamily="18" charset="0"/>
              </a:rPr>
              <a:t>izrađenog</a:t>
            </a:r>
            <a:r>
              <a:rPr lang="en-US" altLang="en-US" sz="2000" dirty="0">
                <a:cs typeface="Times New Roman" pitchFamily="18" charset="0"/>
              </a:rPr>
              <a:t> od </a:t>
            </a:r>
            <a:r>
              <a:rPr lang="en-US" altLang="en-US" sz="2000" dirty="0" err="1">
                <a:cs typeface="Times New Roman" pitchFamily="18" charset="0"/>
              </a:rPr>
              <a:t>stakla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stvara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vrlo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zanimljiv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vizualni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prizor</a:t>
            </a:r>
            <a:r>
              <a:rPr lang="en-US" altLang="en-US" sz="2000" dirty="0">
                <a:cs typeface="Times New Roman" pitchFamily="18" charset="0"/>
              </a:rPr>
              <a:t>, </a:t>
            </a:r>
            <a:r>
              <a:rPr lang="en-US" altLang="en-US" sz="2000" dirty="0" err="1">
                <a:cs typeface="Times New Roman" pitchFamily="18" charset="0"/>
              </a:rPr>
              <a:t>skoro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kao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skulpturu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koja</a:t>
            </a:r>
            <a:r>
              <a:rPr lang="en-US" altLang="en-US" sz="2000" dirty="0">
                <a:cs typeface="Times New Roman" pitchFamily="18" charset="0"/>
              </a:rPr>
              <a:t> ne </a:t>
            </a:r>
            <a:r>
              <a:rPr lang="en-US" altLang="en-US" sz="2000" dirty="0" err="1">
                <a:cs typeface="Times New Roman" pitchFamily="18" charset="0"/>
              </a:rPr>
              <a:t>prekida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prostor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već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ga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otvara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čini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zanimljivijim</a:t>
            </a:r>
            <a:r>
              <a:rPr lang="en-US" altLang="en-US" sz="2000" dirty="0">
                <a:cs typeface="Times New Roman" pitchFamily="18" charset="0"/>
              </a:rPr>
              <a:t>. </a:t>
            </a:r>
            <a:r>
              <a:rPr lang="en-US" altLang="en-US" sz="2000" dirty="0" err="1">
                <a:cs typeface="Times New Roman" pitchFamily="18" charset="0"/>
              </a:rPr>
              <a:t>Upravo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zbog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estetskih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razloga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uporaba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stakla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kao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nosivog</a:t>
            </a:r>
            <a:r>
              <a:rPr lang="en-US" altLang="en-US" sz="2000" dirty="0">
                <a:cs typeface="Times New Roman" pitchFamily="18" charset="0"/>
              </a:rPr>
              <a:t> stupa </a:t>
            </a:r>
            <a:r>
              <a:rPr lang="en-US" altLang="en-US" sz="2000" dirty="0" err="1">
                <a:cs typeface="Times New Roman" pitchFamily="18" charset="0"/>
              </a:rPr>
              <a:t>sve</a:t>
            </a:r>
            <a:r>
              <a:rPr lang="en-US" altLang="en-US" sz="2000" dirty="0">
                <a:cs typeface="Times New Roman" pitchFamily="18" charset="0"/>
              </a:rPr>
              <a:t> je </a:t>
            </a:r>
            <a:r>
              <a:rPr lang="en-US" altLang="en-US" sz="2000" dirty="0" err="1">
                <a:cs typeface="Times New Roman" pitchFamily="18" charset="0"/>
              </a:rPr>
              <a:t>veća</a:t>
            </a:r>
            <a:r>
              <a:rPr lang="en-US" altLang="en-US" sz="2000" dirty="0">
                <a:cs typeface="Times New Roman" pitchFamily="18" charset="0"/>
              </a:rPr>
              <a:t>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75230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1"/>
          <p:cNvSpPr>
            <a:spLocks noGrp="1"/>
          </p:cNvSpPr>
          <p:nvPr>
            <p:ph type="title"/>
          </p:nvPr>
        </p:nvSpPr>
        <p:spPr bwMode="auto">
          <a:xfrm>
            <a:off x="428625" y="500063"/>
            <a:ext cx="8229600" cy="79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en-US" sz="3200" b="1"/>
              <a:t>STAKLENI STUPOVI</a:t>
            </a:r>
            <a:endParaRPr lang="hr-HR" altLang="en-US" sz="3200"/>
          </a:p>
        </p:txBody>
      </p:sp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255588" y="1811952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200" u="sng" dirty="0" err="1"/>
              <a:t>Primijenjeno</a:t>
            </a:r>
            <a:r>
              <a:rPr lang="en-US" altLang="en-US" sz="2200" u="sng" dirty="0"/>
              <a:t> </a:t>
            </a:r>
            <a:r>
              <a:rPr lang="en-US" altLang="en-US" sz="2200" u="sng" dirty="0" err="1"/>
              <a:t>opterećenje</a:t>
            </a:r>
            <a:r>
              <a:rPr lang="en-US" altLang="en-US" sz="2200" u="sng" dirty="0"/>
              <a:t> </a:t>
            </a:r>
            <a:r>
              <a:rPr lang="en-US" altLang="en-US" sz="2200" dirty="0" err="1"/>
              <a:t>mora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biti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vrlo</a:t>
            </a:r>
            <a:r>
              <a:rPr lang="en-US" altLang="en-US" sz="2200" dirty="0"/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pažljivo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distribuirano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/>
              <a:t>na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stakleni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stup</a:t>
            </a:r>
            <a:r>
              <a:rPr lang="en-US" altLang="en-US" sz="2200" dirty="0"/>
              <a:t> </a:t>
            </a:r>
            <a:r>
              <a:rPr lang="en-US" altLang="en-US" sz="2200" dirty="0" err="1">
                <a:solidFill>
                  <a:srgbClr val="0070C0"/>
                </a:solidFill>
              </a:rPr>
              <a:t>kako</a:t>
            </a:r>
            <a:r>
              <a:rPr lang="en-US" altLang="en-US" sz="2200" dirty="0">
                <a:solidFill>
                  <a:srgbClr val="0070C0"/>
                </a:solidFill>
              </a:rPr>
              <a:t> bi se </a:t>
            </a:r>
            <a:r>
              <a:rPr lang="en-US" altLang="en-US" sz="2200" dirty="0" err="1">
                <a:solidFill>
                  <a:srgbClr val="0070C0"/>
                </a:solidFill>
              </a:rPr>
              <a:t>izbjegla</a:t>
            </a:r>
            <a:r>
              <a:rPr lang="en-US" altLang="en-US" sz="2200" dirty="0">
                <a:solidFill>
                  <a:srgbClr val="0070C0"/>
                </a:solidFill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</a:rPr>
              <a:t>mogućnost</a:t>
            </a:r>
            <a:r>
              <a:rPr lang="en-US" altLang="en-US" sz="2200" dirty="0">
                <a:solidFill>
                  <a:srgbClr val="0070C0"/>
                </a:solidFill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</a:rPr>
              <a:t>pojave</a:t>
            </a:r>
            <a:r>
              <a:rPr lang="en-US" altLang="en-US" sz="2200" dirty="0">
                <a:solidFill>
                  <a:srgbClr val="0070C0"/>
                </a:solidFill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</a:rPr>
              <a:t>lokalnih</a:t>
            </a:r>
            <a:r>
              <a:rPr lang="en-US" altLang="en-US" sz="2200" dirty="0">
                <a:solidFill>
                  <a:srgbClr val="0070C0"/>
                </a:solidFill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</a:rPr>
              <a:t>koncentriranih</a:t>
            </a:r>
            <a:r>
              <a:rPr lang="en-US" altLang="en-US" sz="2200" dirty="0">
                <a:solidFill>
                  <a:srgbClr val="0070C0"/>
                </a:solidFill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</a:rPr>
              <a:t>naprezanja</a:t>
            </a:r>
            <a:r>
              <a:rPr lang="en-US" altLang="en-US" sz="2200" dirty="0">
                <a:solidFill>
                  <a:srgbClr val="0070C0"/>
                </a:solidFill>
              </a:rPr>
              <a:t> </a:t>
            </a:r>
            <a:r>
              <a:rPr lang="en-US" altLang="en-US" sz="2200" dirty="0" err="1"/>
              <a:t>koja</a:t>
            </a:r>
            <a:r>
              <a:rPr lang="en-US" altLang="en-US" sz="2200" dirty="0"/>
              <a:t> bi </a:t>
            </a:r>
            <a:r>
              <a:rPr lang="en-US" altLang="en-US" sz="2200" dirty="0" err="1"/>
              <a:t>mogla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dovesti</a:t>
            </a:r>
            <a:r>
              <a:rPr lang="en-US" altLang="en-US" sz="2200" dirty="0"/>
              <a:t> do </a:t>
            </a:r>
            <a:r>
              <a:rPr lang="en-US" altLang="en-US" sz="2200" dirty="0" err="1"/>
              <a:t>loma</a:t>
            </a:r>
            <a:r>
              <a:rPr lang="en-US" altLang="en-US" sz="2200" dirty="0"/>
              <a:t>. </a:t>
            </a:r>
            <a:endParaRPr lang="hr-HR" altLang="en-US" sz="2200" dirty="0"/>
          </a:p>
          <a:p>
            <a:pPr eaLnBrk="1" hangingPunct="1"/>
            <a:endParaRPr lang="hr-HR" altLang="en-US" sz="2200" dirty="0"/>
          </a:p>
          <a:p>
            <a:pPr eaLnBrk="1" hangingPunct="1"/>
            <a:endParaRPr lang="hr-HR" altLang="en-US" sz="2000" dirty="0"/>
          </a:p>
        </p:txBody>
      </p:sp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344488" y="4243387"/>
            <a:ext cx="8429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200" u="sng" dirty="0" err="1">
                <a:solidFill>
                  <a:srgbClr val="C00000"/>
                </a:solidFill>
              </a:rPr>
              <a:t>Za</a:t>
            </a:r>
            <a:r>
              <a:rPr lang="en-US" altLang="en-US" sz="2200" u="sng" dirty="0">
                <a:solidFill>
                  <a:srgbClr val="C00000"/>
                </a:solidFill>
              </a:rPr>
              <a:t> </a:t>
            </a:r>
            <a:r>
              <a:rPr lang="en-US" altLang="en-US" sz="2200" u="sng" dirty="0" err="1">
                <a:solidFill>
                  <a:srgbClr val="C00000"/>
                </a:solidFill>
              </a:rPr>
              <a:t>osiguranje</a:t>
            </a:r>
            <a:r>
              <a:rPr lang="en-US" altLang="en-US" sz="2200" u="sng" dirty="0">
                <a:solidFill>
                  <a:srgbClr val="C00000"/>
                </a:solidFill>
              </a:rPr>
              <a:t> </a:t>
            </a:r>
            <a:r>
              <a:rPr lang="en-US" altLang="en-US" sz="2200" u="sng" dirty="0" err="1">
                <a:solidFill>
                  <a:srgbClr val="C00000"/>
                </a:solidFill>
              </a:rPr>
              <a:t>konstruktivnosti</a:t>
            </a:r>
            <a:r>
              <a:rPr lang="en-US" altLang="en-US" sz="2200" u="sng" dirty="0">
                <a:solidFill>
                  <a:srgbClr val="C00000"/>
                </a:solidFill>
              </a:rPr>
              <a:t> </a:t>
            </a:r>
            <a:r>
              <a:rPr lang="en-US" altLang="en-US" sz="2200" u="sng" dirty="0" err="1">
                <a:solidFill>
                  <a:srgbClr val="C00000"/>
                </a:solidFill>
              </a:rPr>
              <a:t>svih</a:t>
            </a:r>
            <a:r>
              <a:rPr lang="en-US" altLang="en-US" sz="2200" u="sng" dirty="0">
                <a:solidFill>
                  <a:srgbClr val="C00000"/>
                </a:solidFill>
              </a:rPr>
              <a:t> </a:t>
            </a:r>
            <a:r>
              <a:rPr lang="en-US" altLang="en-US" sz="2200" u="sng" dirty="0" err="1">
                <a:solidFill>
                  <a:srgbClr val="C00000"/>
                </a:solidFill>
              </a:rPr>
              <a:t>slojeva</a:t>
            </a:r>
            <a:r>
              <a:rPr lang="en-US" altLang="en-US" sz="2200" u="sng" dirty="0">
                <a:solidFill>
                  <a:srgbClr val="C00000"/>
                </a:solidFill>
              </a:rPr>
              <a:t> </a:t>
            </a:r>
            <a:r>
              <a:rPr lang="en-US" altLang="en-US" sz="2200" dirty="0" err="1"/>
              <a:t>stakla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koriste</a:t>
            </a:r>
            <a:r>
              <a:rPr lang="en-US" altLang="en-US" sz="2200" dirty="0"/>
              <a:t> se </a:t>
            </a:r>
            <a:r>
              <a:rPr lang="en-US" altLang="en-US" sz="2200" dirty="0" err="1"/>
              <a:t>čelične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papuče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koje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pridržavaju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staklo</a:t>
            </a:r>
            <a:r>
              <a:rPr lang="en-US" altLang="en-US" sz="2200" dirty="0"/>
              <a:t> </a:t>
            </a:r>
            <a:r>
              <a:rPr lang="en-US" altLang="en-US" sz="2200" dirty="0" err="1"/>
              <a:t>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injektirana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žbuka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za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zapunjavanje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prostora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između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staklenih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rubova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čeličnih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papuča</a:t>
            </a:r>
            <a:r>
              <a:rPr lang="en-US" altLang="en-US" sz="2200" dirty="0"/>
              <a:t>. </a:t>
            </a:r>
            <a:endParaRPr lang="hr-HR" altLang="en-US" sz="2200" dirty="0"/>
          </a:p>
        </p:txBody>
      </p:sp>
      <p:pic>
        <p:nvPicPr>
          <p:cNvPr id="2" name="staklo18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2819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hr-HR" altLang="en-US" sz="2000" b="1"/>
              <a:t>STAKLENI STUPOVI</a:t>
            </a:r>
          </a:p>
          <a:p>
            <a:pPr algn="just" eaLnBrk="1" hangingPunct="1">
              <a:spcBef>
                <a:spcPct val="50000"/>
              </a:spcBef>
            </a:pPr>
            <a:endParaRPr lang="hr-HR" altLang="en-US" sz="2000"/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hr-HR" altLang="en-US" sz="2000"/>
              <a:t> najznačajnija ispitivanja - (Swiss Federal Institute of </a:t>
            </a:r>
            <a:r>
              <a:rPr lang="en-US" altLang="en-US" sz="2000"/>
              <a:t>technology</a:t>
            </a:r>
            <a:r>
              <a:rPr lang="hr-HR" altLang="en-US" sz="2000"/>
              <a:t>, Pilkington, Saint-Gobain, itd.)</a:t>
            </a:r>
            <a:endParaRPr lang="en-US" altLang="en-US" sz="2000" i="1"/>
          </a:p>
          <a:p>
            <a:pPr algn="just" eaLnBrk="1" hangingPunct="1">
              <a:spcBef>
                <a:spcPct val="50000"/>
              </a:spcBef>
            </a:pPr>
            <a:endParaRPr lang="en-US" altLang="en-US" sz="2000" i="1"/>
          </a:p>
        </p:txBody>
      </p:sp>
      <p:pic>
        <p:nvPicPr>
          <p:cNvPr id="300035" name="Picture 5" descr="str12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19383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6" name="Rectangle 6"/>
          <p:cNvSpPr>
            <a:spLocks noChangeArrowheads="1"/>
          </p:cNvSpPr>
          <p:nvPr/>
        </p:nvSpPr>
        <p:spPr bwMode="auto">
          <a:xfrm>
            <a:off x="2268538" y="5516563"/>
            <a:ext cx="4464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i="1"/>
              <a:t>Prikaz ekscentrično opterećenog stupa</a:t>
            </a:r>
          </a:p>
        </p:txBody>
      </p:sp>
      <p:sp>
        <p:nvSpPr>
          <p:cNvPr id="300037" name="Rectangle 8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30003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286000"/>
            <a:ext cx="2590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8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71625"/>
            <a:ext cx="4660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9" name="Rectangle 5"/>
          <p:cNvSpPr>
            <a:spLocks noChangeArrowheads="1"/>
          </p:cNvSpPr>
          <p:nvPr/>
        </p:nvSpPr>
        <p:spPr bwMode="auto">
          <a:xfrm>
            <a:off x="179388" y="642938"/>
            <a:ext cx="8353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Ponašanje elementa se definira diferencijalnom jednadžbom drugog reda </a:t>
            </a:r>
          </a:p>
        </p:txBody>
      </p:sp>
      <p:sp>
        <p:nvSpPr>
          <p:cNvPr id="301060" name="Rectangle 6"/>
          <p:cNvSpPr>
            <a:spLocks noChangeArrowheads="1"/>
          </p:cNvSpPr>
          <p:nvPr/>
        </p:nvSpPr>
        <p:spPr bwMode="auto">
          <a:xfrm>
            <a:off x="5795963" y="1368425"/>
            <a:ext cx="2303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>
                <a:cs typeface="Times New Roman" pitchFamily="18" charset="0"/>
              </a:rPr>
              <a:t>L- duljina štapa</a:t>
            </a:r>
            <a:endParaRPr lang="hr-HR" altLang="en-US" sz="2000"/>
          </a:p>
          <a:p>
            <a:r>
              <a:rPr lang="hr-HR" altLang="en-US" sz="2000">
                <a:cs typeface="Times New Roman" pitchFamily="18" charset="0"/>
              </a:rPr>
              <a:t>e-ekscentricitet</a:t>
            </a:r>
            <a:endParaRPr lang="hr-HR" altLang="en-US" sz="2000"/>
          </a:p>
          <a:p>
            <a:r>
              <a:rPr lang="hr-HR" altLang="en-US" sz="2000">
                <a:cs typeface="Times New Roman" pitchFamily="18" charset="0"/>
              </a:rPr>
              <a:t>N- aksijalni pritisak</a:t>
            </a:r>
            <a:endParaRPr lang="hr-HR" altLang="en-US" sz="2000"/>
          </a:p>
          <a:p>
            <a:endParaRPr lang="en-US" altLang="en-US"/>
          </a:p>
        </p:txBody>
      </p:sp>
      <p:pic>
        <p:nvPicPr>
          <p:cNvPr id="30106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29384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2" name="Rectangle 8"/>
          <p:cNvSpPr>
            <a:spLocks noChangeArrowheads="1"/>
          </p:cNvSpPr>
          <p:nvPr/>
        </p:nvSpPr>
        <p:spPr bwMode="auto">
          <a:xfrm>
            <a:off x="107950" y="3603625"/>
            <a:ext cx="2532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Geometrijska vitkost</a:t>
            </a:r>
            <a:r>
              <a:rPr lang="en-US" altLang="en-US"/>
              <a:t> </a:t>
            </a:r>
          </a:p>
        </p:txBody>
      </p:sp>
      <p:pic>
        <p:nvPicPr>
          <p:cNvPr id="3010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797425"/>
            <a:ext cx="17668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4" name="Rectangle 10"/>
          <p:cNvSpPr>
            <a:spLocks noChangeArrowheads="1"/>
          </p:cNvSpPr>
          <p:nvPr/>
        </p:nvSpPr>
        <p:spPr bwMode="auto">
          <a:xfrm>
            <a:off x="250825" y="5133975"/>
            <a:ext cx="1484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Kritična sila</a:t>
            </a:r>
            <a:endParaRPr lang="en-US" altLang="en-US" sz="2000"/>
          </a:p>
        </p:txBody>
      </p:sp>
      <p:sp>
        <p:nvSpPr>
          <p:cNvPr id="301065" name="Rectangle 11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2" name="staklo18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360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41438"/>
            <a:ext cx="45720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3" name="Rectangle 5"/>
          <p:cNvSpPr>
            <a:spLocks noChangeArrowheads="1"/>
          </p:cNvSpPr>
          <p:nvPr/>
        </p:nvSpPr>
        <p:spPr bwMode="auto">
          <a:xfrm>
            <a:off x="250825" y="1557338"/>
            <a:ext cx="3125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Maksimalna deformacija: </a:t>
            </a:r>
            <a:r>
              <a:rPr lang="en-US" altLang="en-US"/>
              <a:t> </a:t>
            </a:r>
          </a:p>
        </p:txBody>
      </p:sp>
      <p:pic>
        <p:nvPicPr>
          <p:cNvPr id="30208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50768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5" name="Rectangle 7"/>
          <p:cNvSpPr>
            <a:spLocks noChangeArrowheads="1"/>
          </p:cNvSpPr>
          <p:nvPr/>
        </p:nvSpPr>
        <p:spPr bwMode="auto">
          <a:xfrm>
            <a:off x="179388" y="3819525"/>
            <a:ext cx="350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Maksimalni površinski napon:</a:t>
            </a:r>
            <a:endParaRPr lang="en-US" altLang="en-US" sz="2000"/>
          </a:p>
        </p:txBody>
      </p:sp>
      <p:sp>
        <p:nvSpPr>
          <p:cNvPr id="302086" name="Rectangle 8"/>
          <p:cNvSpPr>
            <a:spLocks noChangeArrowheads="1"/>
          </p:cNvSpPr>
          <p:nvPr/>
        </p:nvSpPr>
        <p:spPr bwMode="auto">
          <a:xfrm>
            <a:off x="179388" y="4868863"/>
            <a:ext cx="86534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Gore definirane jednadžbe vrijede za jednoslojni element (</a:t>
            </a:r>
            <a:r>
              <a:rPr lang="en-US" altLang="en-US" sz="2000" i="1"/>
              <a:t>single layered</a:t>
            </a:r>
          </a:p>
          <a:p>
            <a:pPr eaLnBrk="1" hangingPunct="1"/>
            <a:r>
              <a:rPr lang="en-US" altLang="en-US" sz="2000" i="1"/>
              <a:t>glass)</a:t>
            </a:r>
          </a:p>
        </p:txBody>
      </p:sp>
      <p:sp>
        <p:nvSpPr>
          <p:cNvPr id="302087" name="Rectangle 9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2" name="staklo18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119" y="2582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4"/>
          <p:cNvSpPr>
            <a:spLocks noChangeArrowheads="1"/>
          </p:cNvSpPr>
          <p:nvPr/>
        </p:nvSpPr>
        <p:spPr bwMode="auto">
          <a:xfrm>
            <a:off x="785813" y="785813"/>
            <a:ext cx="76327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b="1"/>
              <a:t>REZULTATI ISPITIVANJA STUPOVA NA IZVIJANJE</a:t>
            </a:r>
          </a:p>
          <a:p>
            <a:pPr eaLnBrk="1" hangingPunct="1"/>
            <a:endParaRPr lang="hr-HR" altLang="en-US" sz="2000"/>
          </a:p>
          <a:p>
            <a:pPr algn="just" eaLnBrk="1" hangingPunct="1">
              <a:buFontTx/>
              <a:buChar char="•"/>
            </a:pPr>
            <a:r>
              <a:rPr lang="hr-HR" altLang="en-US" sz="2000"/>
              <a:t> </a:t>
            </a:r>
            <a:r>
              <a:rPr lang="hr-HR" altLang="en-US" sz="2400"/>
              <a:t>kod unosa opterećenja u staklene nosive elemente potrebno je uzeti u obzir velike tlačne napone na rubovima ploča (neoprenski i konvencionalni plastični ležajevi nisu dovoljni)</a:t>
            </a:r>
          </a:p>
          <a:p>
            <a:pPr algn="just" eaLnBrk="1" hangingPunct="1">
              <a:buFontTx/>
              <a:buChar char="•"/>
            </a:pPr>
            <a:endParaRPr lang="hr-HR" altLang="en-US" sz="2400"/>
          </a:p>
          <a:p>
            <a:pPr algn="just" eaLnBrk="1" hangingPunct="1">
              <a:buFontTx/>
              <a:buChar char="•"/>
            </a:pPr>
            <a:r>
              <a:rPr lang="hr-HR" altLang="en-US" sz="2400"/>
              <a:t> testovi su pokazali veliku tlačnu čvrstoću koja je čak uzrokovala plastičnu deformaciju čeličnih i aluminijskih ploča</a:t>
            </a:r>
          </a:p>
          <a:p>
            <a:pPr algn="just" eaLnBrk="1" hangingPunct="1">
              <a:buFontTx/>
              <a:buChar char="•"/>
            </a:pPr>
            <a:endParaRPr lang="hr-HR" altLang="en-US" sz="2400"/>
          </a:p>
          <a:p>
            <a:pPr algn="just" eaLnBrk="1" hangingPunct="1">
              <a:buFontTx/>
              <a:buChar char="•"/>
            </a:pPr>
            <a:r>
              <a:rPr lang="hr-HR" altLang="en-US" sz="2400"/>
              <a:t> rubovi staklenih panela se moraju osigurati skošenjima da se izbjegne prevelika lokalna koncentracija napona koja bi mogla uzrokovati prerano otkazivanje stakla (bez postignutog izvijanja)</a:t>
            </a:r>
          </a:p>
        </p:txBody>
      </p:sp>
      <p:sp>
        <p:nvSpPr>
          <p:cNvPr id="303107" name="Rectangle 5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2" name="staklo18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5"/>
          <p:cNvSpPr txBox="1">
            <a:spLocks noChangeArrowheads="1"/>
          </p:cNvSpPr>
          <p:nvPr/>
        </p:nvSpPr>
        <p:spPr bwMode="auto">
          <a:xfrm>
            <a:off x="4071938" y="5715000"/>
            <a:ext cx="2882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2000" i="1"/>
              <a:t>Shema testa</a:t>
            </a:r>
            <a:r>
              <a:rPr lang="hr-HR" altLang="en-US">
                <a:latin typeface="Arial Narrow" pitchFamily="34" charset="0"/>
              </a:rPr>
              <a:t> </a:t>
            </a:r>
          </a:p>
        </p:txBody>
      </p:sp>
      <p:sp>
        <p:nvSpPr>
          <p:cNvPr id="304131" name="Rectangle 6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30413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214438"/>
            <a:ext cx="564832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9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4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1"/>
          <p:cNvSpPr>
            <a:spLocks noChangeArrowheads="1"/>
          </p:cNvSpPr>
          <p:nvPr/>
        </p:nvSpPr>
        <p:spPr bwMode="auto">
          <a:xfrm>
            <a:off x="2524125" y="514350"/>
            <a:ext cx="423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en-US" sz="2400">
                <a:solidFill>
                  <a:srgbClr val="000000"/>
                </a:solidFill>
              </a:rPr>
              <a:t>KRITERIJI PROJEKTIRANJA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9552" y="1196752"/>
          <a:ext cx="6840760" cy="3292083"/>
        </p:xfrm>
        <a:graphic>
          <a:graphicData uri="http://schemas.openxmlformats.org/drawingml/2006/table">
            <a:tbl>
              <a:tblPr firstRow="1" firstCol="1" bandRow="1"/>
              <a:tblGrid>
                <a:gridCol w="3322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8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81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 l="-200" t="-1124" r="-106212" b="-45505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jednadžba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3.3</a:t>
                      </a: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za središnji dio panela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81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 l="-200" t="-101124" r="-106212" b="-35505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Jednaki kao za jednadžbu 3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.2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81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 l="-200" t="-203409" r="-106212" b="-25909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koeficijent ovisan o načinu </a:t>
                      </a:r>
                      <a:r>
                        <a:rPr lang="hr-HR" sz="16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prednaprezanja</a:t>
                      </a: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stakla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10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 l="-200" t="-251887" r="-106212" b="-11509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karakteristična </a:t>
                      </a:r>
                      <a:r>
                        <a:rPr lang="hr-HR" sz="16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savojna</a:t>
                      </a: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čvrstoća </a:t>
                      </a:r>
                      <a:r>
                        <a:rPr lang="hr-HR" sz="16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prednapregnutog</a:t>
                      </a: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stakla iz </a:t>
                      </a:r>
                      <a:r>
                        <a:rPr lang="en-US" sz="16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Tabl</a:t>
                      </a:r>
                      <a:r>
                        <a:rPr lang="hr-HR" sz="16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ic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 3.1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010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 l="-200" t="-355238" r="-106212" b="-1619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materijalni parcijalni koeficijent za površinski </a:t>
                      </a:r>
                      <a:r>
                        <a:rPr lang="hr-HR" sz="16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prednapregnuto</a:t>
                      </a: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staklo </a:t>
                      </a: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(1.2)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2284" y="4581128"/>
          <a:ext cx="6878027" cy="1584176"/>
        </p:xfrm>
        <a:graphic>
          <a:graphicData uri="http://schemas.openxmlformats.org/drawingml/2006/table">
            <a:tbl>
              <a:tblPr firstRow="1" firstCol="1" bandRow="1"/>
              <a:tblGrid>
                <a:gridCol w="3340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7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4731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 l="-200" t="-1124" r="-106212" b="-13820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8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jednadžba</a:t>
                      </a:r>
                      <a:r>
                        <a:rPr lang="en-US" sz="18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3.4</a:t>
                      </a:r>
                      <a:r>
                        <a:rPr lang="hr-HR" sz="18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za rubni dio panela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445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 l="-200" t="-84906" r="-106212" b="-1603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8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Koeficijent obrade ruba za proračun rubnih dijelova panela prema </a:t>
                      </a:r>
                      <a:r>
                        <a:rPr lang="en-US" sz="18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Tabl</a:t>
                      </a:r>
                      <a:r>
                        <a:rPr lang="hr-HR" sz="18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ici</a:t>
                      </a:r>
                      <a:r>
                        <a:rPr lang="en-US" sz="18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3.2</a:t>
                      </a:r>
                      <a:r>
                        <a:rPr lang="hr-HR" sz="18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staklo16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4" descr="str12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7777162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Text Box 5"/>
          <p:cNvSpPr txBox="1">
            <a:spLocks noChangeArrowheads="1"/>
          </p:cNvSpPr>
          <p:nvPr/>
        </p:nvSpPr>
        <p:spPr bwMode="auto">
          <a:xfrm>
            <a:off x="1979613" y="4652963"/>
            <a:ext cx="4824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2000" i="1"/>
              <a:t>Plastična deformacija čelika i aluminija</a:t>
            </a:r>
            <a:r>
              <a:rPr lang="en-US" altLang="en-US">
                <a:latin typeface="Arial Narrow" pitchFamily="34" charset="0"/>
              </a:rPr>
              <a:t> </a:t>
            </a:r>
          </a:p>
        </p:txBody>
      </p:sp>
      <p:sp>
        <p:nvSpPr>
          <p:cNvPr id="305156" name="Rectangle 6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</p:spTree>
    <p:extLst>
      <p:ext uri="{BB962C8B-B14F-4D97-AF65-F5344CB8AC3E}">
        <p14:creationId xmlns:p14="http://schemas.microsoft.com/office/powerpoint/2010/main" val="2676486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4" descr="str12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/>
          <a:stretch>
            <a:fillRect/>
          </a:stretch>
        </p:blipFill>
        <p:spPr bwMode="auto">
          <a:xfrm>
            <a:off x="468313" y="765175"/>
            <a:ext cx="7632700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ext Box 5"/>
          <p:cNvSpPr txBox="1">
            <a:spLocks noChangeArrowheads="1"/>
          </p:cNvSpPr>
          <p:nvPr/>
        </p:nvSpPr>
        <p:spPr bwMode="auto">
          <a:xfrm>
            <a:off x="2484438" y="5949950"/>
            <a:ext cx="4032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2000" i="1"/>
              <a:t>Prikaz laboratorijskih ispitivanja</a:t>
            </a:r>
            <a:endParaRPr lang="hr-HR" altLang="en-US">
              <a:latin typeface="Arial Narrow" pitchFamily="34" charset="0"/>
            </a:endParaRPr>
          </a:p>
        </p:txBody>
      </p:sp>
      <p:sp>
        <p:nvSpPr>
          <p:cNvPr id="306180" name="Rectangle 6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2" name="staklo19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3044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4" descr="str12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34988"/>
            <a:ext cx="6156325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3" name="Rectangle 5"/>
          <p:cNvSpPr>
            <a:spLocks noChangeArrowheads="1"/>
          </p:cNvSpPr>
          <p:nvPr/>
        </p:nvSpPr>
        <p:spPr bwMode="auto">
          <a:xfrm>
            <a:off x="179388" y="5516563"/>
            <a:ext cx="28432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i="1"/>
              <a:t>Rezultati ispitivanja jednoslojnog stakla</a:t>
            </a:r>
          </a:p>
        </p:txBody>
      </p:sp>
    </p:spTree>
    <p:extLst>
      <p:ext uri="{BB962C8B-B14F-4D97-AF65-F5344CB8AC3E}">
        <p14:creationId xmlns:p14="http://schemas.microsoft.com/office/powerpoint/2010/main" val="563786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4"/>
          <p:cNvSpPr>
            <a:spLocks noChangeArrowheads="1"/>
          </p:cNvSpPr>
          <p:nvPr/>
        </p:nvSpPr>
        <p:spPr bwMode="auto">
          <a:xfrm>
            <a:off x="468313" y="981075"/>
            <a:ext cx="7343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Vitkost kod staklenih elemenata moramo definirati kao:</a:t>
            </a:r>
          </a:p>
          <a:p>
            <a:pPr eaLnBrk="1" hangingPunct="1"/>
            <a:endParaRPr lang="en-US" altLang="en-US" sz="2000"/>
          </a:p>
        </p:txBody>
      </p:sp>
      <p:graphicFrame>
        <p:nvGraphicFramePr>
          <p:cNvPr id="308227" name="Object 5"/>
          <p:cNvGraphicFramePr>
            <a:graphicFrameLocks noGrp="1" noChangeAspect="1"/>
          </p:cNvGraphicFramePr>
          <p:nvPr>
            <p:ph/>
          </p:nvPr>
        </p:nvGraphicFramePr>
        <p:xfrm>
          <a:off x="684213" y="1773238"/>
          <a:ext cx="2289175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5" imgW="1028700" imgH="647700" progId="Equation.DSMT4">
                  <p:embed/>
                </p:oleObj>
              </mc:Choice>
              <mc:Fallback>
                <p:oleObj name="Equation" r:id="rId5" imgW="1028700" imgH="6477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73238"/>
                        <a:ext cx="2289175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28" name="Rectangle 7"/>
          <p:cNvSpPr>
            <a:spLocks noChangeArrowheads="1"/>
          </p:cNvSpPr>
          <p:nvPr/>
        </p:nvSpPr>
        <p:spPr bwMode="auto">
          <a:xfrm>
            <a:off x="357188" y="4214813"/>
            <a:ext cx="8404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Laboratorijskim ispitivanjima dobivene su krivulje izvijanja (slično kao kod</a:t>
            </a:r>
          </a:p>
          <a:p>
            <a:pPr eaLnBrk="1" hangingPunct="1"/>
            <a:r>
              <a:rPr lang="hr-HR" altLang="en-US" sz="2000"/>
              <a:t>drvenih i čeličnih konstrukcija)</a:t>
            </a:r>
          </a:p>
        </p:txBody>
      </p:sp>
      <p:sp>
        <p:nvSpPr>
          <p:cNvPr id="308229" name="Rectangle 8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2" name="staklo194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2535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4" descr="str12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756126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1" name="Text Box 5"/>
          <p:cNvSpPr txBox="1">
            <a:spLocks noChangeArrowheads="1"/>
          </p:cNvSpPr>
          <p:nvPr/>
        </p:nvSpPr>
        <p:spPr bwMode="auto">
          <a:xfrm>
            <a:off x="2195513" y="5734050"/>
            <a:ext cx="446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2000" i="1"/>
              <a:t>Krivulje izvijanja u ovisnosti od vitkosti</a:t>
            </a:r>
            <a:endParaRPr lang="hr-HR" altLang="en-US">
              <a:latin typeface="Arial Narrow" pitchFamily="34" charset="0"/>
            </a:endParaRPr>
          </a:p>
        </p:txBody>
      </p:sp>
      <p:sp>
        <p:nvSpPr>
          <p:cNvPr id="309252" name="Rectangle 6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2" name="staklo19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8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5" name="Rectangle 2"/>
          <p:cNvSpPr>
            <a:spLocks noChangeArrowheads="1"/>
          </p:cNvSpPr>
          <p:nvPr/>
        </p:nvSpPr>
        <p:spPr bwMode="auto">
          <a:xfrm>
            <a:off x="-842806" y="605448"/>
            <a:ext cx="9831388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63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>
              <a:buFontTx/>
              <a:buAutoNum type="arabicPeriod"/>
            </a:pPr>
            <a:endParaRPr lang="hr-HR" altLang="en-US" sz="2400" dirty="0">
              <a:latin typeface="Calibri" pitchFamily="34" charset="0"/>
              <a:cs typeface="Times New Roman" pitchFamily="18" charset="0"/>
            </a:endParaRPr>
          </a:p>
          <a:p>
            <a:pPr lvl="2"/>
            <a:r>
              <a:rPr lang="hr-HR" altLang="en-US" sz="2400" b="1" dirty="0">
                <a:solidFill>
                  <a:srgbClr val="C00000"/>
                </a:solidFill>
                <a:cs typeface="Times New Roman" pitchFamily="18" charset="0"/>
              </a:rPr>
              <a:t>Sprezanje </a:t>
            </a:r>
            <a:r>
              <a:rPr lang="hr-HR" altLang="en-US" sz="2400" b="1" dirty="0" err="1">
                <a:solidFill>
                  <a:srgbClr val="C00000"/>
                </a:solidFill>
                <a:cs typeface="Times New Roman" pitchFamily="18" charset="0"/>
              </a:rPr>
              <a:t>laminiranog</a:t>
            </a:r>
            <a:r>
              <a:rPr lang="hr-HR" altLang="en-US" sz="2400" b="1" dirty="0">
                <a:solidFill>
                  <a:srgbClr val="C00000"/>
                </a:solidFill>
                <a:cs typeface="Times New Roman" pitchFamily="18" charset="0"/>
              </a:rPr>
              <a:t> stakla</a:t>
            </a:r>
          </a:p>
          <a:p>
            <a:pPr lvl="2"/>
            <a:endParaRPr lang="en-US" altLang="en-US" sz="2400" b="1" dirty="0">
              <a:solidFill>
                <a:srgbClr val="C00000"/>
              </a:solidFill>
              <a:cs typeface="Times New Roman" pitchFamily="18" charset="0"/>
            </a:endParaRPr>
          </a:p>
          <a:p>
            <a:pPr lvl="2"/>
            <a:endParaRPr lang="hr-HR" altLang="en-US" sz="2000" dirty="0"/>
          </a:p>
          <a:p>
            <a:pPr lvl="2"/>
            <a:r>
              <a:rPr lang="hr-HR" altLang="en-US" sz="2000" dirty="0"/>
              <a:t>U proračunu elemenata od </a:t>
            </a:r>
            <a:r>
              <a:rPr lang="hr-HR" altLang="en-US" sz="2000" dirty="0" err="1"/>
              <a:t>lameliranog</a:t>
            </a:r>
            <a:r>
              <a:rPr lang="hr-HR" altLang="en-US" sz="2000" dirty="0"/>
              <a:t> stakla, potrebno je uzeti u obzir efektivno sprezanje staklenih ploča </a:t>
            </a:r>
            <a:r>
              <a:rPr lang="hr-HR" altLang="en-US" sz="2000" dirty="0" err="1"/>
              <a:t>laminirajućim</a:t>
            </a:r>
            <a:r>
              <a:rPr lang="hr-HR" altLang="en-US" sz="2000" dirty="0"/>
              <a:t> slojem.</a:t>
            </a:r>
          </a:p>
          <a:p>
            <a:pPr lvl="2"/>
            <a:endParaRPr lang="hr-HR" altLang="en-US" sz="2000" dirty="0"/>
          </a:p>
          <a:p>
            <a:pPr lvl="2"/>
            <a:r>
              <a:rPr lang="hr-HR" altLang="en-US" sz="2000" dirty="0"/>
              <a:t> </a:t>
            </a:r>
            <a:r>
              <a:rPr lang="hr-HR" altLang="en-US" sz="2000" dirty="0" err="1"/>
              <a:t>Laminirajući</a:t>
            </a:r>
            <a:r>
              <a:rPr lang="hr-HR" altLang="en-US" sz="2000" dirty="0"/>
              <a:t> slojevi su prema </a:t>
            </a:r>
            <a:r>
              <a:rPr lang="hr-HR" altLang="en-US" sz="2000" dirty="0" err="1">
                <a:hlinkClick r:id="rId4"/>
              </a:rPr>
              <a:t>nHRN</a:t>
            </a:r>
            <a:r>
              <a:rPr lang="hr-HR" altLang="en-US" sz="2000" dirty="0">
                <a:hlinkClick r:id="rId4"/>
              </a:rPr>
              <a:t> EN 16613</a:t>
            </a:r>
            <a:r>
              <a:rPr lang="en-US" altLang="en-US" sz="2000" dirty="0"/>
              <a:t> </a:t>
            </a:r>
            <a:r>
              <a:rPr lang="hr-HR" altLang="en-US" sz="2000" dirty="0"/>
              <a:t>razvrstani u 4 porodice krutosti prema modulu elastičnosti E</a:t>
            </a:r>
            <a:r>
              <a:rPr lang="hr-HR" altLang="en-US" sz="2000" baseline="-30000" dirty="0"/>
              <a:t>L</a:t>
            </a:r>
            <a:r>
              <a:rPr lang="hr-HR" altLang="en-US" sz="2000" dirty="0"/>
              <a:t>. Modul </a:t>
            </a:r>
            <a:r>
              <a:rPr lang="hr-HR" altLang="en-US" sz="2000" dirty="0" err="1"/>
              <a:t>smika</a:t>
            </a:r>
            <a:r>
              <a:rPr lang="hr-HR" altLang="en-US" sz="2000" dirty="0"/>
              <a:t> G</a:t>
            </a:r>
            <a:r>
              <a:rPr lang="hr-HR" altLang="en-US" sz="2000" baseline="-30000" dirty="0"/>
              <a:t>L</a:t>
            </a:r>
            <a:r>
              <a:rPr lang="hr-HR" altLang="en-US" sz="2000" dirty="0"/>
              <a:t> je određen sa:</a:t>
            </a:r>
          </a:p>
          <a:p>
            <a:endParaRPr lang="hr-HR" altLang="en-US" dirty="0"/>
          </a:p>
        </p:txBody>
      </p:sp>
      <p:pic>
        <p:nvPicPr>
          <p:cNvPr id="310276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6" y="4505618"/>
            <a:ext cx="10001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9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4562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5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9" name="Rectangle 2"/>
          <p:cNvSpPr>
            <a:spLocks noChangeArrowheads="1"/>
          </p:cNvSpPr>
          <p:nvPr/>
        </p:nvSpPr>
        <p:spPr bwMode="auto">
          <a:xfrm>
            <a:off x="-973138" y="330200"/>
            <a:ext cx="9831388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63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>
              <a:buFontTx/>
              <a:buAutoNum type="arabicPeriod"/>
            </a:pPr>
            <a:endParaRPr lang="hr-HR" altLang="en-US" sz="2400">
              <a:latin typeface="Calibri" pitchFamily="34" charset="0"/>
              <a:cs typeface="Times New Roman" pitchFamily="18" charset="0"/>
            </a:endParaRPr>
          </a:p>
          <a:p>
            <a:pPr lvl="2"/>
            <a:r>
              <a:rPr lang="hr-HR" altLang="en-US" sz="2400" b="1">
                <a:solidFill>
                  <a:srgbClr val="C00000"/>
                </a:solidFill>
                <a:cs typeface="Times New Roman" pitchFamily="18" charset="0"/>
              </a:rPr>
              <a:t>Sprezanje laminiranog stakla</a:t>
            </a:r>
          </a:p>
          <a:p>
            <a:pPr lvl="2"/>
            <a:endParaRPr lang="en-US" altLang="en-US" sz="2400" b="1">
              <a:solidFill>
                <a:srgbClr val="C00000"/>
              </a:solidFill>
              <a:cs typeface="Times New Roman" pitchFamily="18" charset="0"/>
            </a:endParaRPr>
          </a:p>
          <a:p>
            <a:endParaRPr lang="hr-HR" altLang="en-US"/>
          </a:p>
        </p:txBody>
      </p:sp>
      <p:sp>
        <p:nvSpPr>
          <p:cNvPr id="311300" name="Rectangle 3"/>
          <p:cNvSpPr>
            <a:spLocks noChangeArrowheads="1"/>
          </p:cNvSpPr>
          <p:nvPr/>
        </p:nvSpPr>
        <p:spPr bwMode="auto">
          <a:xfrm>
            <a:off x="274637" y="1628800"/>
            <a:ext cx="8869363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FontTx/>
              <a:buAutoNum type="arabicParenBoth"/>
            </a:pPr>
            <a:r>
              <a:rPr lang="hr-HR" altLang="en-US" sz="2000" dirty="0"/>
              <a:t> </a:t>
            </a:r>
            <a:r>
              <a:rPr lang="hr-HR" altLang="en-US" sz="2000" dirty="0" err="1"/>
              <a:t>Laminirajući</a:t>
            </a:r>
            <a:r>
              <a:rPr lang="hr-HR" altLang="en-US" sz="2000" dirty="0"/>
              <a:t> materijali su </a:t>
            </a:r>
            <a:r>
              <a:rPr lang="hr-HR" altLang="en-US" sz="2000" dirty="0" err="1"/>
              <a:t>viskoelastični</a:t>
            </a:r>
            <a:r>
              <a:rPr lang="hr-HR" altLang="en-US" sz="2000" dirty="0"/>
              <a:t>, pa modul elastičnosti E</a:t>
            </a:r>
            <a:r>
              <a:rPr lang="hr-HR" altLang="en-US" sz="2000" baseline="-30000" dirty="0"/>
              <a:t>L</a:t>
            </a:r>
            <a:r>
              <a:rPr lang="hr-HR" altLang="en-US" sz="2000" dirty="0"/>
              <a:t> ovisi</a:t>
            </a:r>
          </a:p>
          <a:p>
            <a:pPr algn="just"/>
            <a:r>
              <a:rPr lang="hr-HR" altLang="en-US" sz="2000" dirty="0"/>
              <a:t>o temperaturi </a:t>
            </a:r>
            <a:r>
              <a:rPr lang="hr-HR" altLang="en-US" sz="2000" dirty="0">
                <a:sym typeface="Symbol" pitchFamily="18" charset="2"/>
              </a:rPr>
              <a:t></a:t>
            </a:r>
            <a:r>
              <a:rPr lang="hr-HR" altLang="en-US" sz="2000" dirty="0"/>
              <a:t> i frekvenciji opterećenja f. Dopušteno je provoditi proračun </a:t>
            </a:r>
          </a:p>
          <a:p>
            <a:pPr algn="just"/>
            <a:r>
              <a:rPr lang="hr-HR" altLang="en-US" sz="2000" dirty="0" err="1"/>
              <a:t>lameliranog</a:t>
            </a:r>
            <a:r>
              <a:rPr lang="hr-HR" altLang="en-US" sz="2000" dirty="0"/>
              <a:t> stakla slijedećim metodama:</a:t>
            </a:r>
          </a:p>
          <a:p>
            <a:pPr algn="just"/>
            <a:endParaRPr lang="hr-HR" altLang="en-US" sz="2000" dirty="0">
              <a:sym typeface="Symbol" pitchFamily="18" charset="2"/>
            </a:endParaRPr>
          </a:p>
          <a:p>
            <a:pPr algn="just">
              <a:buFontTx/>
              <a:buChar char="•"/>
            </a:pPr>
            <a:r>
              <a:rPr lang="hr-HR" altLang="en-US" sz="2000" dirty="0">
                <a:solidFill>
                  <a:srgbClr val="C00000"/>
                </a:solidFill>
                <a:sym typeface="Symbol" pitchFamily="18" charset="2"/>
              </a:rPr>
              <a:t>elastično modeliranje </a:t>
            </a:r>
            <a:r>
              <a:rPr lang="hr-HR" altLang="en-US" sz="2000" dirty="0">
                <a:sym typeface="Symbol" pitchFamily="18" charset="2"/>
              </a:rPr>
              <a:t>koristeći pripadna mehanička svojstva </a:t>
            </a:r>
            <a:r>
              <a:rPr lang="hr-HR" altLang="en-US" sz="2000" dirty="0" err="1">
                <a:sym typeface="Symbol" pitchFamily="18" charset="2"/>
              </a:rPr>
              <a:t>laminirajućeg</a:t>
            </a:r>
            <a:r>
              <a:rPr lang="hr-HR" altLang="en-US" sz="2000" dirty="0">
                <a:sym typeface="Symbol" pitchFamily="18" charset="2"/>
              </a:rPr>
              <a:t> </a:t>
            </a:r>
          </a:p>
          <a:p>
            <a:pPr algn="just"/>
            <a:r>
              <a:rPr lang="hr-HR" altLang="en-US" sz="2000" dirty="0">
                <a:sym typeface="Symbol" pitchFamily="18" charset="2"/>
              </a:rPr>
              <a:t>sloja karakteristična za trajanje djelovanja i temperaturu </a:t>
            </a:r>
            <a:r>
              <a:rPr lang="hr-HR" altLang="en-US" sz="2000" dirty="0" err="1">
                <a:sym typeface="Symbol" pitchFamily="18" charset="2"/>
              </a:rPr>
              <a:t>laminirajućeg</a:t>
            </a:r>
            <a:r>
              <a:rPr lang="hr-HR" altLang="en-US" sz="2000" dirty="0">
                <a:sym typeface="Symbol" pitchFamily="18" charset="2"/>
              </a:rPr>
              <a:t> sloja,</a:t>
            </a:r>
          </a:p>
          <a:p>
            <a:pPr algn="just"/>
            <a:endParaRPr lang="hr-HR" altLang="en-US" sz="2000" dirty="0">
              <a:sym typeface="Symbol" pitchFamily="18" charset="2"/>
            </a:endParaRPr>
          </a:p>
          <a:p>
            <a:pPr algn="just">
              <a:buFontTx/>
              <a:buChar char="•"/>
            </a:pPr>
            <a:r>
              <a:rPr lang="hr-HR" altLang="en-US" sz="2000" dirty="0" err="1">
                <a:solidFill>
                  <a:srgbClr val="C00000"/>
                </a:solidFill>
                <a:sym typeface="Symbol" pitchFamily="18" charset="2"/>
              </a:rPr>
              <a:t>viskoelastično</a:t>
            </a:r>
            <a:r>
              <a:rPr lang="hr-HR" altLang="en-US" sz="2000" dirty="0">
                <a:solidFill>
                  <a:srgbClr val="C00000"/>
                </a:solidFill>
                <a:sym typeface="Symbol" pitchFamily="18" charset="2"/>
              </a:rPr>
              <a:t> modeliranje </a:t>
            </a:r>
            <a:r>
              <a:rPr lang="hr-HR" altLang="en-US" sz="2000" dirty="0">
                <a:sym typeface="Symbol" pitchFamily="18" charset="2"/>
              </a:rPr>
              <a:t>koristeći nelinearna mehanička svojstva </a:t>
            </a:r>
          </a:p>
          <a:p>
            <a:pPr algn="just"/>
            <a:r>
              <a:rPr lang="hr-HR" altLang="en-US" sz="2000" dirty="0" err="1">
                <a:sym typeface="Symbol" pitchFamily="18" charset="2"/>
              </a:rPr>
              <a:t>laminirajućeg</a:t>
            </a:r>
            <a:r>
              <a:rPr lang="hr-HR" altLang="en-US" sz="2000" dirty="0">
                <a:sym typeface="Symbol" pitchFamily="18" charset="2"/>
              </a:rPr>
              <a:t> sloja, ovisna o trajanju djelovanja i temperaturi </a:t>
            </a:r>
            <a:r>
              <a:rPr lang="hr-HR" altLang="en-US" sz="2000" dirty="0" err="1">
                <a:sym typeface="Symbol" pitchFamily="18" charset="2"/>
              </a:rPr>
              <a:t>laminirajućeg</a:t>
            </a:r>
            <a:endParaRPr lang="hr-HR" altLang="en-US" sz="2000" dirty="0">
              <a:sym typeface="Symbol" pitchFamily="18" charset="2"/>
            </a:endParaRPr>
          </a:p>
          <a:p>
            <a:pPr algn="just"/>
            <a:r>
              <a:rPr lang="hr-HR" altLang="en-US" sz="2000" dirty="0">
                <a:sym typeface="Symbol" pitchFamily="18" charset="2"/>
              </a:rPr>
              <a:t> sloja,</a:t>
            </a:r>
          </a:p>
          <a:p>
            <a:pPr algn="just"/>
            <a:endParaRPr lang="hr-HR" altLang="en-US" sz="2000" dirty="0">
              <a:sym typeface="Symbol" pitchFamily="18" charset="2"/>
            </a:endParaRPr>
          </a:p>
          <a:p>
            <a:pPr algn="just">
              <a:buFontTx/>
              <a:buChar char="•"/>
            </a:pPr>
            <a:r>
              <a:rPr lang="hr-HR" altLang="en-US" sz="2000" dirty="0">
                <a:solidFill>
                  <a:srgbClr val="C00000"/>
                </a:solidFill>
                <a:sym typeface="Symbol" pitchFamily="18" charset="2"/>
              </a:rPr>
              <a:t>metodom efektivne debljine</a:t>
            </a:r>
            <a:r>
              <a:rPr lang="hr-HR" altLang="en-US" sz="2000" dirty="0">
                <a:sym typeface="Symbol" pitchFamily="18" charset="2"/>
              </a:rPr>
              <a:t>, koja je dopuštena samo za staklene ploče </a:t>
            </a:r>
          </a:p>
          <a:p>
            <a:pPr algn="just"/>
            <a:r>
              <a:rPr lang="hr-HR" altLang="en-US" sz="2000" dirty="0">
                <a:sym typeface="Symbol" pitchFamily="18" charset="2"/>
              </a:rPr>
              <a:t>oslonjene  po svim stranicama i opterećene okomito na svoju ravninu.</a:t>
            </a:r>
          </a:p>
        </p:txBody>
      </p:sp>
      <p:pic>
        <p:nvPicPr>
          <p:cNvPr id="2" name="staklo19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740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4"/>
          <p:cNvSpPr>
            <a:spLocks noChangeArrowheads="1"/>
          </p:cNvSpPr>
          <p:nvPr/>
        </p:nvSpPr>
        <p:spPr bwMode="auto">
          <a:xfrm>
            <a:off x="468313" y="981075"/>
            <a:ext cx="7343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b="1"/>
              <a:t>Višeslojni elementi</a:t>
            </a:r>
          </a:p>
          <a:p>
            <a:pPr eaLnBrk="1" hangingPunct="1"/>
            <a:endParaRPr lang="en-US" altLang="en-US" sz="2000" b="1"/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684213" y="4365625"/>
            <a:ext cx="446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2000" i="1"/>
              <a:t>Prikaz višeslojnog elementa</a:t>
            </a:r>
            <a:endParaRPr lang="hr-HR" altLang="en-US">
              <a:latin typeface="Arial Narrow" pitchFamily="34" charset="0"/>
            </a:endParaRPr>
          </a:p>
        </p:txBody>
      </p:sp>
      <p:sp>
        <p:nvSpPr>
          <p:cNvPr id="312324" name="Rectangle 7"/>
          <p:cNvSpPr>
            <a:spLocks noChangeArrowheads="1"/>
          </p:cNvSpPr>
          <p:nvPr/>
        </p:nvSpPr>
        <p:spPr bwMode="auto">
          <a:xfrm>
            <a:off x="250825" y="5013325"/>
            <a:ext cx="8194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/>
              <a:t>Proračun višeslojnih elemenata je puno kompliciraniji nego jednoslojnih</a:t>
            </a:r>
          </a:p>
        </p:txBody>
      </p:sp>
      <p:sp>
        <p:nvSpPr>
          <p:cNvPr id="312325" name="Rectangle 8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3123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571625"/>
            <a:ext cx="5143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klo19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836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6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1"/>
          <p:cNvSpPr>
            <a:spLocks noChangeArrowheads="1"/>
          </p:cNvSpPr>
          <p:nvPr/>
        </p:nvSpPr>
        <p:spPr bwMode="auto">
          <a:xfrm>
            <a:off x="928688" y="571500"/>
            <a:ext cx="7883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hr-HR" altLang="en-US" sz="2800" b="1"/>
              <a:t>evguard® and PVB usporedba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85750" y="1571625"/>
          <a:ext cx="4714875" cy="4714878"/>
        </p:xfrm>
        <a:graphic>
          <a:graphicData uri="http://schemas.openxmlformats.org/drawingml/2006/table">
            <a:tbl>
              <a:tblPr/>
              <a:tblGrid>
                <a:gridCol w="1768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6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518">
                <a:tc>
                  <a:txBody>
                    <a:bodyPr/>
                    <a:lstStyle/>
                    <a:p>
                      <a:r>
                        <a:rPr lang="hr-HR" sz="1400" dirty="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b="1"/>
                        <a:t>ev</a:t>
                      </a:r>
                      <a:r>
                        <a:rPr lang="hr-HR" sz="1400"/>
                        <a:t>guard®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b="1"/>
                        <a:t>PVB</a:t>
                      </a:r>
                      <a:endParaRPr lang="hr-HR" sz="14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518">
                <a:tc>
                  <a:txBody>
                    <a:bodyPr/>
                    <a:lstStyle/>
                    <a:p>
                      <a:r>
                        <a:rPr lang="hr-HR" sz="1400"/>
                        <a:t>Transparency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Excellent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Excellent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036">
                <a:tc>
                  <a:txBody>
                    <a:bodyPr/>
                    <a:lstStyle/>
                    <a:p>
                      <a:r>
                        <a:rPr lang="hr-HR" sz="1400"/>
                        <a:t>Service life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At least 6 months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Special requirements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036">
                <a:tc>
                  <a:txBody>
                    <a:bodyPr/>
                    <a:lstStyle/>
                    <a:p>
                      <a:r>
                        <a:rPr lang="hr-HR" sz="1400"/>
                        <a:t>Storage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Up to 35 °C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At controlled temperature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518">
                <a:tc>
                  <a:txBody>
                    <a:bodyPr/>
                    <a:lstStyle/>
                    <a:p>
                      <a:r>
                        <a:rPr lang="hr-HR" sz="1400"/>
                        <a:t>Hygroscopic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036">
                <a:tc>
                  <a:txBody>
                    <a:bodyPr/>
                    <a:lstStyle/>
                    <a:p>
                      <a:r>
                        <a:rPr lang="hr-HR" sz="1400" dirty="0" err="1"/>
                        <a:t>Resistance</a:t>
                      </a:r>
                      <a:r>
                        <a:rPr lang="hr-HR" sz="1400" dirty="0"/>
                        <a:t> to </a:t>
                      </a:r>
                      <a:r>
                        <a:rPr lang="hr-HR" sz="1400" dirty="0" err="1"/>
                        <a:t>moisture</a:t>
                      </a:r>
                      <a:endParaRPr lang="hr-HR" sz="14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Good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518">
                <a:tc>
                  <a:txBody>
                    <a:bodyPr/>
                    <a:lstStyle/>
                    <a:p>
                      <a:r>
                        <a:rPr lang="hr-HR" sz="1400" dirty="0" err="1"/>
                        <a:t>Water</a:t>
                      </a:r>
                      <a:r>
                        <a:rPr lang="hr-HR" sz="1400" dirty="0"/>
                        <a:t> </a:t>
                      </a:r>
                      <a:r>
                        <a:rPr lang="hr-HR" sz="1400" dirty="0" err="1"/>
                        <a:t>resistance</a:t>
                      </a:r>
                      <a:endParaRPr lang="hr-HR" sz="14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Good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518">
                <a:tc>
                  <a:txBody>
                    <a:bodyPr/>
                    <a:lstStyle/>
                    <a:p>
                      <a:r>
                        <a:rPr lang="hr-HR" sz="1400"/>
                        <a:t>UV stability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dirty="0"/>
                        <a:t>excellent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Good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18">
                <a:tc>
                  <a:txBody>
                    <a:bodyPr/>
                    <a:lstStyle/>
                    <a:p>
                      <a:r>
                        <a:rPr lang="hr-HR" sz="1400"/>
                        <a:t>Flexibility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Good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Good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518">
                <a:tc>
                  <a:txBody>
                    <a:bodyPr/>
                    <a:lstStyle/>
                    <a:p>
                      <a:r>
                        <a:rPr lang="hr-HR" sz="1400"/>
                        <a:t>Mechanical strength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Excellent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Good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518">
                <a:tc>
                  <a:txBody>
                    <a:bodyPr/>
                    <a:lstStyle/>
                    <a:p>
                      <a:r>
                        <a:rPr lang="hr-HR" sz="1400"/>
                        <a:t>Adhesion to glass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Excellent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Moderate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9036">
                <a:tc>
                  <a:txBody>
                    <a:bodyPr/>
                    <a:lstStyle/>
                    <a:p>
                      <a:r>
                        <a:rPr lang="hr-HR" sz="1400"/>
                        <a:t>Adhesion to other surfaces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Excellent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Varies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9036">
                <a:tc>
                  <a:txBody>
                    <a:bodyPr/>
                    <a:lstStyle/>
                    <a:p>
                      <a:r>
                        <a:rPr lang="hr-HR" sz="1400"/>
                        <a:t>Maximum temperature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150 °C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In autoclaves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4518">
                <a:tc>
                  <a:txBody>
                    <a:bodyPr/>
                    <a:lstStyle/>
                    <a:p>
                      <a:r>
                        <a:rPr lang="hr-HR" sz="1400"/>
                        <a:t>Cross-linking …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9036">
                <a:tc>
                  <a:txBody>
                    <a:bodyPr/>
                    <a:lstStyle/>
                    <a:p>
                      <a:r>
                        <a:rPr lang="hr-HR" sz="1400"/>
                        <a:t>… at low temperatures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dirty="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400" dirty="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13394" name="Rectangle 8"/>
          <p:cNvSpPr>
            <a:spLocks noChangeArrowheads="1"/>
          </p:cNvSpPr>
          <p:nvPr/>
        </p:nvSpPr>
        <p:spPr bwMode="auto">
          <a:xfrm>
            <a:off x="5715000" y="1285875"/>
            <a:ext cx="2155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/>
              <a:t>Ethylen-Vinylacetat</a:t>
            </a:r>
          </a:p>
          <a:p>
            <a:pPr eaLnBrk="1" hangingPunct="1"/>
            <a:endParaRPr lang="hr-HR" altLang="en-US"/>
          </a:p>
        </p:txBody>
      </p:sp>
      <p:sp>
        <p:nvSpPr>
          <p:cNvPr id="313395" name="Picture 4" descr="http://www.trajan.pl/files/25dc19_folia_do_laminowania_szkla_eva_-_epk9.jpg"/>
          <p:cNvSpPr>
            <a:spLocks noChangeAspect="1" noChangeArrowheads="1"/>
          </p:cNvSpPr>
          <p:nvPr/>
        </p:nvSpPr>
        <p:spPr bwMode="auto">
          <a:xfrm>
            <a:off x="5500688" y="2428875"/>
            <a:ext cx="3071812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3396" name="Rectangle 7"/>
          <p:cNvSpPr>
            <a:spLocks noChangeArrowheads="1"/>
          </p:cNvSpPr>
          <p:nvPr/>
        </p:nvSpPr>
        <p:spPr bwMode="auto">
          <a:xfrm>
            <a:off x="5786438" y="164306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Polyvinyl butyral</a:t>
            </a:r>
          </a:p>
        </p:txBody>
      </p:sp>
      <p:pic>
        <p:nvPicPr>
          <p:cNvPr id="2" name="stakol19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3394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0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2" name="Rectangle 6"/>
          <p:cNvSpPr>
            <a:spLocks noChangeArrowheads="1"/>
          </p:cNvSpPr>
          <p:nvPr/>
        </p:nvSpPr>
        <p:spPr bwMode="auto">
          <a:xfrm>
            <a:off x="323850" y="1412875"/>
            <a:ext cx="21611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dirty="0"/>
              <a:t>Moment tromosti:</a:t>
            </a:r>
            <a:endParaRPr lang="en-US" altLang="en-US" sz="2000" dirty="0"/>
          </a:p>
        </p:txBody>
      </p:sp>
      <p:sp>
        <p:nvSpPr>
          <p:cNvPr id="314373" name="Rectangle 13"/>
          <p:cNvSpPr>
            <a:spLocks noChangeArrowheads="1"/>
          </p:cNvSpPr>
          <p:nvPr/>
        </p:nvSpPr>
        <p:spPr bwMode="auto">
          <a:xfrm>
            <a:off x="108887" y="2781299"/>
            <a:ext cx="209544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dirty="0"/>
              <a:t>Parametri</a:t>
            </a:r>
          </a:p>
          <a:p>
            <a:pPr eaLnBrk="1" hangingPunct="1"/>
            <a:r>
              <a:rPr lang="hr-HR" altLang="en-US" dirty="0"/>
              <a:t>za izračun </a:t>
            </a:r>
            <a:r>
              <a:rPr lang="hr-HR" altLang="en-US" dirty="0" err="1"/>
              <a:t>I</a:t>
            </a:r>
            <a:r>
              <a:rPr lang="hr-HR" altLang="en-US" sz="1000" dirty="0" err="1"/>
              <a:t>z</a:t>
            </a:r>
            <a:r>
              <a:rPr lang="hr-HR" altLang="en-US" dirty="0" err="1"/>
              <a:t>,</a:t>
            </a:r>
            <a:r>
              <a:rPr lang="hr-HR" altLang="en-US" sz="1000" dirty="0" err="1"/>
              <a:t>eff</a:t>
            </a:r>
            <a:endParaRPr lang="hr-HR" altLang="en-US" sz="1000" dirty="0"/>
          </a:p>
          <a:p>
            <a:pPr eaLnBrk="1" hangingPunct="1"/>
            <a:r>
              <a:rPr lang="hr-HR" altLang="en-US" dirty="0"/>
              <a:t>Za dvoslojno </a:t>
            </a:r>
          </a:p>
          <a:p>
            <a:pPr eaLnBrk="1" hangingPunct="1"/>
            <a:r>
              <a:rPr lang="hr-HR" altLang="en-US" dirty="0"/>
              <a:t>lijevo i troslojno</a:t>
            </a:r>
          </a:p>
          <a:p>
            <a:pPr eaLnBrk="1" hangingPunct="1"/>
            <a:r>
              <a:rPr lang="hr-HR" altLang="en-US" dirty="0"/>
              <a:t>(desno) </a:t>
            </a:r>
            <a:r>
              <a:rPr lang="hr-HR" altLang="en-US" dirty="0" err="1"/>
              <a:t>laminirano</a:t>
            </a:r>
            <a:endParaRPr lang="hr-HR" altLang="en-US" dirty="0"/>
          </a:p>
          <a:p>
            <a:pPr eaLnBrk="1" hangingPunct="1"/>
            <a:r>
              <a:rPr lang="hr-HR" altLang="en-US" dirty="0"/>
              <a:t>staklo: </a:t>
            </a:r>
            <a:endParaRPr lang="en-US" altLang="en-US" dirty="0"/>
          </a:p>
        </p:txBody>
      </p:sp>
      <p:sp>
        <p:nvSpPr>
          <p:cNvPr id="314376" name="Rectangle 18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288" y="497646"/>
            <a:ext cx="511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ELEMENT OD LAMINIRANOG STAKLA  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14518" name="Picture 1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17" y="973906"/>
            <a:ext cx="2984637" cy="160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4519" name="Picture 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54" y="2841840"/>
            <a:ext cx="6593781" cy="354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6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1"/>
          <p:cNvSpPr>
            <a:spLocks noChangeArrowheads="1"/>
          </p:cNvSpPr>
          <p:nvPr/>
        </p:nvSpPr>
        <p:spPr bwMode="auto">
          <a:xfrm>
            <a:off x="2524125" y="80963"/>
            <a:ext cx="423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en-US" sz="2400">
                <a:solidFill>
                  <a:srgbClr val="000000"/>
                </a:solidFill>
              </a:rPr>
              <a:t>KRITERIJI PROJEKTIRANJA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23528" y="5157192"/>
          <a:ext cx="6624735" cy="1152128"/>
        </p:xfrm>
        <a:graphic>
          <a:graphicData uri="http://schemas.openxmlformats.org/drawingml/2006/table">
            <a:tbl>
              <a:tblPr firstRow="1" firstCol="1" bandRow="1"/>
              <a:tblGrid>
                <a:gridCol w="32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980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 l="-200" t="-1852" r="-106212" b="-22777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jednadžba</a:t>
                      </a: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3.4</a:t>
                      </a: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za rubni dio panela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14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 l="-200" t="-51887" r="-106212" b="-1603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Koeficijent obrade ruba za proračun rubnih dijelova panela prema </a:t>
                      </a:r>
                      <a:r>
                        <a:rPr lang="en-US" sz="14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Tabl</a:t>
                      </a:r>
                      <a:r>
                        <a:rPr lang="hr-HR" sz="14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ici</a:t>
                      </a:r>
                      <a:r>
                        <a:rPr lang="en-US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gore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5536" y="692697"/>
          <a:ext cx="6552728" cy="4392488"/>
        </p:xfrm>
        <a:graphic>
          <a:graphicData uri="http://schemas.openxmlformats.org/drawingml/2006/table">
            <a:tbl>
              <a:tblPr/>
              <a:tblGrid>
                <a:gridCol w="2152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899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4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Tip stakla 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5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x-none" sz="1600"/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 l="-49237" t="-1695" r="-382" b="-927119"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67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Izrezani</a:t>
                      </a:r>
                      <a:r>
                        <a:rPr kumimoji="0" lang="it-IT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it-IT" sz="16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urezani</a:t>
                      </a:r>
                      <a:r>
                        <a:rPr kumimoji="0" lang="it-IT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ili </a:t>
                      </a:r>
                      <a:r>
                        <a:rPr kumimoji="0" lang="it-IT" sz="16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oštri</a:t>
                      </a:r>
                      <a:r>
                        <a:rPr kumimoji="0" lang="it-IT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sz="16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rubovi</a:t>
                      </a:r>
                      <a:r>
                        <a:rPr lang="en-US" sz="1600" kern="100" baseline="300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Obrađeni rubovi</a:t>
                      </a:r>
                      <a:r>
                        <a:rPr lang="en-US" sz="1600" kern="100" baseline="300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Polirani rubovi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7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Float </a:t>
                      </a: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ili vučeno staklo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0.9</a:t>
                      </a:r>
                      <a:endParaRPr lang="hr-HR" sz="16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1.0</a:t>
                      </a:r>
                      <a:endParaRPr lang="hr-HR" sz="16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Staklo s uzorkom 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hr-HR" sz="1600" kern="100" dirty="0" err="1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olirano</a:t>
                      </a: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žičano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hr-HR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Žičano s uzorkom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0.8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6952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i="1" kern="100" dirty="0">
                          <a:effectLst/>
                          <a:latin typeface="Century" panose="020406040505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Notes</a:t>
                      </a:r>
                      <a:endParaRPr lang="hr-HR" sz="160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900"/>
                        <a:buFont typeface="+mj-lt"/>
                        <a:buAutoNum type="alphaLcPeriod"/>
                      </a:pPr>
                      <a:r>
                        <a:rPr lang="hr-HR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Sječeni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oštri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rubovi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strojem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ili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ruk</a:t>
                      </a:r>
                      <a:r>
                        <a:rPr lang="hr-HR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om,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gdje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je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abrazivno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djelovanje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preko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ruba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.</a:t>
                      </a:r>
                      <a:endParaRPr lang="hr-HR" sz="1600" kern="100" dirty="0"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Arial Narrow" panose="020B0606020202030204" pitchFamily="34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900"/>
                        <a:buFont typeface="+mj-lt"/>
                        <a:buAutoNum type="alphaLcPeriod"/>
                      </a:pP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Sje</a:t>
                      </a:r>
                      <a:r>
                        <a:rPr lang="hr-HR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č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en</a:t>
                      </a:r>
                      <a:r>
                        <a:rPr lang="hr-HR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i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oštri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rubovi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strojem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ili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rukom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gdje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je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abrazivno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djelovanje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preko</a:t>
                      </a:r>
                      <a:r>
                        <a:rPr lang="en-US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hr-HR" sz="1600" kern="100" dirty="0">
                          <a:effectLst/>
                          <a:latin typeface="Arial Narrow" panose="020B0606020202030204" pitchFamily="34" charset="0"/>
                          <a:ea typeface="MS Mincho" panose="02020609040205080304" pitchFamily="49" charset="-128"/>
                          <a:cs typeface="Arial Narrow" panose="020B0606020202030204" pitchFamily="34" charset="0"/>
                        </a:rPr>
                        <a:t>cijele duljine ruba.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staklo16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2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68" y="404664"/>
            <a:ext cx="8229600" cy="1143000"/>
          </a:xfrm>
        </p:spPr>
        <p:txBody>
          <a:bodyPr/>
          <a:lstStyle/>
          <a:p>
            <a:r>
              <a:rPr lang="en-GB" sz="2800" dirty="0" err="1"/>
              <a:t>Nosivost</a:t>
            </a:r>
            <a:r>
              <a:rPr lang="en-GB" sz="2800" dirty="0"/>
              <a:t> </a:t>
            </a:r>
            <a:r>
              <a:rPr lang="en-GB" sz="2800" dirty="0" err="1"/>
              <a:t>uslijed</a:t>
            </a:r>
            <a:r>
              <a:rPr lang="en-GB" sz="2800" dirty="0"/>
              <a:t> </a:t>
            </a:r>
            <a:r>
              <a:rPr lang="en-GB" sz="2800" dirty="0" err="1"/>
              <a:t>promjene</a:t>
            </a:r>
            <a:r>
              <a:rPr lang="en-GB" sz="2800" dirty="0"/>
              <a:t>: a) temperature b) </a:t>
            </a:r>
            <a:r>
              <a:rPr lang="en-GB" sz="2800" dirty="0" err="1"/>
              <a:t>brzine</a:t>
            </a:r>
            <a:r>
              <a:rPr lang="en-GB" sz="2800" dirty="0"/>
              <a:t> </a:t>
            </a:r>
            <a:r>
              <a:rPr lang="en-GB" sz="2800" dirty="0" err="1"/>
              <a:t>deformacija</a:t>
            </a:r>
            <a:endParaRPr lang="en-GB" sz="2800" dirty="0"/>
          </a:p>
        </p:txBody>
      </p:sp>
      <p:pic>
        <p:nvPicPr>
          <p:cNvPr id="5" name="STAKLO201.wm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1124744"/>
            <a:ext cx="609600" cy="609600"/>
          </a:xfrm>
        </p:spPr>
      </p:pic>
      <p:pic>
        <p:nvPicPr>
          <p:cNvPr id="4" name="Picture 5" descr="str124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8435"/>
            <a:ext cx="828557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4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14438" y="2714625"/>
          <a:ext cx="6643687" cy="1981200"/>
        </p:xfrm>
        <a:graphic>
          <a:graphicData uri="http://schemas.openxmlformats.org/drawingml/2006/table">
            <a:tbl>
              <a:tblPr/>
              <a:tblGrid>
                <a:gridCol w="4712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5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Konstrukcijski element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Granična vrijednost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Ploče na podovima i prohodnim krovovima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hr-HR" sz="2000" baseline="300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/500 </a:t>
                      </a: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 5 mm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Stepenišna gazišta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L/500 </a:t>
                      </a: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 5 mm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Grede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L/250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baseline="300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   L označava kraći raspon ploče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6437" name="Rectangle 1"/>
          <p:cNvSpPr>
            <a:spLocks noChangeArrowheads="1"/>
          </p:cNvSpPr>
          <p:nvPr/>
        </p:nvSpPr>
        <p:spPr bwMode="auto">
          <a:xfrm>
            <a:off x="0" y="642938"/>
            <a:ext cx="8858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hr-HR" altLang="en-US" sz="2000" b="1">
                <a:solidFill>
                  <a:srgbClr val="C00000"/>
                </a:solidFill>
              </a:rPr>
              <a:t>Granice uporabljivosti</a:t>
            </a:r>
          </a:p>
          <a:p>
            <a:pPr algn="ctr">
              <a:buFontTx/>
              <a:buAutoNum type="arabicParenBoth"/>
            </a:pPr>
            <a:r>
              <a:rPr lang="hr-HR" altLang="en-US" sz="2000"/>
              <a:t>Dopušteni su slijedeći najveći progibi konstrukcija od stakla</a:t>
            </a:r>
          </a:p>
          <a:p>
            <a:pPr algn="ctr">
              <a:buFontTx/>
              <a:buAutoNum type="arabicParenBoth"/>
            </a:pPr>
            <a:endParaRPr lang="hr-HR" altLang="en-US" sz="2000"/>
          </a:p>
          <a:p>
            <a:pPr algn="ctr"/>
            <a:r>
              <a:rPr lang="en-US" altLang="en-US" sz="2000" b="1"/>
              <a:t>Tablica  - Ograničenje vertikalnih progiba</a:t>
            </a:r>
            <a:endParaRPr lang="en-US" altLang="en-US" sz="2000"/>
          </a:p>
        </p:txBody>
      </p:sp>
      <p:pic>
        <p:nvPicPr>
          <p:cNvPr id="3" name="STAKLO2'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495505"/>
              </p:ext>
            </p:extLst>
          </p:nvPr>
        </p:nvGraphicFramePr>
        <p:xfrm>
          <a:off x="827584" y="1052736"/>
          <a:ext cx="6786563" cy="2505075"/>
        </p:xfrm>
        <a:graphic>
          <a:graphicData uri="http://schemas.openxmlformats.org/drawingml/2006/table">
            <a:tbl>
              <a:tblPr/>
              <a:tblGrid>
                <a:gridCol w="4814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5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Konstrukcijski element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Granična vrijednost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Rebra H </a:t>
                      </a: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 3000 mm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H/200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Rebra 3000 mm &lt; H </a:t>
                      </a: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 7500 mm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H/300 + 5 mm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Rebra 7500 mm &lt; 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>
                          <a:latin typeface="Calibri"/>
                          <a:ea typeface="Calibri"/>
                          <a:cs typeface="Times New Roman"/>
                        </a:rPr>
                        <a:t>H/250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 err="1">
                          <a:latin typeface="Calibri"/>
                          <a:ea typeface="Calibri"/>
                          <a:cs typeface="Times New Roman"/>
                        </a:rPr>
                        <a:t>Konzolne</a:t>
                      </a: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 ograde i staklene stijene u visini rukohvata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2000" dirty="0">
                          <a:latin typeface="Calibri"/>
                          <a:ea typeface="Calibri"/>
                          <a:cs typeface="Times New Roman"/>
                        </a:rPr>
                        <a:t>25 mm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7463" name="Rectangle 3"/>
          <p:cNvSpPr>
            <a:spLocks noChangeArrowheads="1"/>
          </p:cNvSpPr>
          <p:nvPr/>
        </p:nvSpPr>
        <p:spPr bwMode="auto">
          <a:xfrm>
            <a:off x="1857375" y="5857875"/>
            <a:ext cx="621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b="1"/>
              <a:t>Tablica - Ograničenje horizontalnih progiba</a:t>
            </a:r>
            <a:endParaRPr lang="hr-HR" altLang="en-US" sz="1000"/>
          </a:p>
        </p:txBody>
      </p:sp>
      <p:pic>
        <p:nvPicPr>
          <p:cNvPr id="3" name="STAKLO20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1"/>
          <p:cNvSpPr>
            <a:spLocks noChangeArrowheads="1"/>
          </p:cNvSpPr>
          <p:nvPr/>
        </p:nvSpPr>
        <p:spPr bwMode="auto">
          <a:xfrm>
            <a:off x="0" y="1637917"/>
            <a:ext cx="914400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3079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just"/>
            <a:r>
              <a:rPr lang="hr-HR" altLang="en-US" sz="2400" b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Uvjeti ugradbe i dodira sa drugim materijalima</a:t>
            </a:r>
          </a:p>
          <a:p>
            <a:pPr lvl="1" algn="just"/>
            <a:endParaRPr lang="hr-HR" altLang="en-US" sz="2000" dirty="0">
              <a:latin typeface="Calibri" pitchFamily="34" charset="0"/>
            </a:endParaRPr>
          </a:p>
          <a:p>
            <a:pPr lvl="1" algn="just"/>
            <a:r>
              <a:rPr lang="hr-HR" altLang="en-US" sz="2000" dirty="0"/>
              <a:t>(1) Nije dopušten neposredan kontakt stakla sa metalnim materijalom ili drugim tvrdim materijalima (kamen, beton, ziđe i sl.).</a:t>
            </a:r>
          </a:p>
          <a:p>
            <a:pPr algn="just"/>
            <a:r>
              <a:rPr lang="hr-HR" altLang="en-US" sz="2000" dirty="0"/>
              <a:t>(2) Oslanjanje stakla na </a:t>
            </a:r>
            <a:r>
              <a:rPr lang="hr-HR" altLang="en-US" sz="2000" dirty="0" err="1"/>
              <a:t>potkonstrukciju</a:t>
            </a:r>
            <a:r>
              <a:rPr lang="hr-HR" altLang="en-US" sz="2000" dirty="0"/>
              <a:t> obavezno se izvodi preko</a:t>
            </a:r>
          </a:p>
          <a:p>
            <a:pPr algn="just">
              <a:buFontTx/>
              <a:buChar char="•"/>
            </a:pPr>
            <a:r>
              <a:rPr lang="hr-HR" altLang="en-US" sz="2000" dirty="0"/>
              <a:t>plastičnih materijala</a:t>
            </a:r>
          </a:p>
          <a:p>
            <a:pPr algn="just">
              <a:buFontTx/>
              <a:buChar char="•"/>
            </a:pPr>
            <a:r>
              <a:rPr lang="hr-HR" altLang="en-US" sz="2000" dirty="0"/>
              <a:t>tvrdog drva</a:t>
            </a:r>
          </a:p>
          <a:p>
            <a:pPr algn="just">
              <a:buFontTx/>
              <a:buChar char="•"/>
            </a:pPr>
            <a:r>
              <a:rPr lang="hr-HR" altLang="en-US" sz="2000" dirty="0"/>
              <a:t>konstrukcijskih brtvila</a:t>
            </a:r>
          </a:p>
          <a:p>
            <a:pPr algn="just">
              <a:buFontTx/>
              <a:buChar char="•"/>
            </a:pPr>
            <a:r>
              <a:rPr lang="hr-HR" altLang="en-US" sz="2000" dirty="0"/>
              <a:t>sintetičkih smola</a:t>
            </a:r>
          </a:p>
          <a:p>
            <a:pPr algn="just">
              <a:buFontTx/>
              <a:buChar char="•"/>
            </a:pPr>
            <a:r>
              <a:rPr lang="hr-HR" altLang="en-US" sz="2000" dirty="0"/>
              <a:t>ostalih materijala koji ZADOVOLJAVAJU</a:t>
            </a:r>
            <a:endParaRPr lang="hr-HR" altLang="en-US" sz="2000" strike="sngStrike" dirty="0"/>
          </a:p>
          <a:p>
            <a:pPr lvl="1" algn="just"/>
            <a:endParaRPr lang="hr-HR" altLang="en-US" sz="2000" strike="sngStrike" dirty="0"/>
          </a:p>
        </p:txBody>
      </p:sp>
      <p:pic>
        <p:nvPicPr>
          <p:cNvPr id="2" name="STAKLO20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4093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77041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hr-HR" altLang="en-US" sz="2000" b="1"/>
              <a:t>STAKLENI PANELI</a:t>
            </a:r>
          </a:p>
          <a:p>
            <a:pPr algn="just" eaLnBrk="1" hangingPunct="1">
              <a:spcBef>
                <a:spcPct val="50000"/>
              </a:spcBef>
            </a:pPr>
            <a:endParaRPr lang="hr-HR" altLang="en-US" sz="2000"/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hr-HR" altLang="en-US" sz="2000"/>
              <a:t> linearna teorija koja se većinom koristi  u građevinarstvu nije zadovoljavajuća</a:t>
            </a:r>
            <a:endParaRPr lang="en-US" altLang="en-US" sz="2000" i="1"/>
          </a:p>
          <a:p>
            <a:pPr algn="just" eaLnBrk="1" hangingPunct="1">
              <a:spcBef>
                <a:spcPct val="50000"/>
              </a:spcBef>
            </a:pPr>
            <a:endParaRPr lang="en-US" altLang="en-US" sz="2000" i="1"/>
          </a:p>
        </p:txBody>
      </p:sp>
      <p:pic>
        <p:nvPicPr>
          <p:cNvPr id="3194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5626" r="10837"/>
          <a:stretch>
            <a:fillRect/>
          </a:stretch>
        </p:blipFill>
        <p:spPr bwMode="auto">
          <a:xfrm>
            <a:off x="214313" y="2781300"/>
            <a:ext cx="5000625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2" name="Rectangle 6"/>
          <p:cNvSpPr>
            <a:spLocks noChangeArrowheads="1"/>
          </p:cNvSpPr>
          <p:nvPr/>
        </p:nvSpPr>
        <p:spPr bwMode="auto">
          <a:xfrm>
            <a:off x="5292725" y="5157788"/>
            <a:ext cx="3529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i="1"/>
              <a:t>Rezultati ispitivanja staklenog panela oslonjenog na 4 točke</a:t>
            </a:r>
          </a:p>
          <a:p>
            <a:pPr eaLnBrk="1" hangingPunct="1"/>
            <a:r>
              <a:rPr lang="hr-HR" altLang="en-US" sz="2000" i="1"/>
              <a:t>2x1m, d=5.6mm </a:t>
            </a:r>
          </a:p>
        </p:txBody>
      </p:sp>
      <p:sp>
        <p:nvSpPr>
          <p:cNvPr id="319493" name="Rectangle 7"/>
          <p:cNvSpPr>
            <a:spLocks noChangeArrowheads="1"/>
          </p:cNvSpPr>
          <p:nvPr/>
        </p:nvSpPr>
        <p:spPr bwMode="auto">
          <a:xfrm>
            <a:off x="5148263" y="115888"/>
            <a:ext cx="367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PRORAČUN I PROJEKTIRANJE </a:t>
            </a:r>
          </a:p>
        </p:txBody>
      </p:sp>
      <p:pic>
        <p:nvPicPr>
          <p:cNvPr id="2" name="STAKLO20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2753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5"/>
          <p:cNvSpPr>
            <a:spLocks noChangeArrowheads="1"/>
          </p:cNvSpPr>
          <p:nvPr/>
        </p:nvSpPr>
        <p:spPr bwMode="auto">
          <a:xfrm>
            <a:off x="395288" y="882650"/>
            <a:ext cx="85788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hr-HR" altLang="en-US" sz="2000"/>
              <a:t> stakleni elementi uvijek otkazuju uslijed pojave vlačnih naprezanja</a:t>
            </a:r>
          </a:p>
          <a:p>
            <a:pPr eaLnBrk="1" hangingPunct="1"/>
            <a:r>
              <a:rPr lang="hr-HR" altLang="en-US" sz="2000"/>
              <a:t>(imperfekcije)</a:t>
            </a:r>
          </a:p>
          <a:p>
            <a:pPr eaLnBrk="1" hangingPunct="1">
              <a:buFontTx/>
              <a:buChar char="•"/>
            </a:pPr>
            <a:endParaRPr lang="hr-HR" altLang="en-US" sz="2000"/>
          </a:p>
          <a:p>
            <a:pPr eaLnBrk="1" hangingPunct="1">
              <a:buFontTx/>
              <a:buChar char="•"/>
            </a:pPr>
            <a:r>
              <a:rPr lang="hr-HR" altLang="en-US" sz="2000"/>
              <a:t> Za proračun elemenata treba koristiti nelinearnu teoriju tankih ploča (</a:t>
            </a:r>
            <a:r>
              <a:rPr lang="hr-HR" altLang="en-US" sz="2000" i="1"/>
              <a:t>non</a:t>
            </a:r>
          </a:p>
          <a:p>
            <a:pPr eaLnBrk="1" hangingPunct="1"/>
            <a:r>
              <a:rPr lang="hr-HR" altLang="en-US" sz="2000" i="1"/>
              <a:t>Linear thin plate bending theory</a:t>
            </a:r>
            <a:r>
              <a:rPr lang="hr-HR" altLang="en-US" sz="2000"/>
              <a:t>)</a:t>
            </a:r>
          </a:p>
          <a:p>
            <a:pPr eaLnBrk="1" hangingPunct="1"/>
            <a:endParaRPr lang="hr-HR" altLang="en-US" sz="2000"/>
          </a:p>
        </p:txBody>
      </p:sp>
      <p:sp>
        <p:nvSpPr>
          <p:cNvPr id="320515" name="Rectangle 8"/>
          <p:cNvSpPr>
            <a:spLocks noChangeArrowheads="1"/>
          </p:cNvSpPr>
          <p:nvPr/>
        </p:nvSpPr>
        <p:spPr bwMode="auto">
          <a:xfrm>
            <a:off x="5148263" y="115888"/>
            <a:ext cx="367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PRORAČUN I PROJEKTIRANJE </a:t>
            </a:r>
          </a:p>
        </p:txBody>
      </p:sp>
      <p:pic>
        <p:nvPicPr>
          <p:cNvPr id="2" name="STAKLO20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1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4"/>
          <p:cNvSpPr>
            <a:spLocks noChangeArrowheads="1"/>
          </p:cNvSpPr>
          <p:nvPr/>
        </p:nvSpPr>
        <p:spPr bwMode="auto">
          <a:xfrm>
            <a:off x="368300" y="482600"/>
            <a:ext cx="80645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r-HR" altLang="en-US" sz="2200" b="1" dirty="0"/>
          </a:p>
          <a:p>
            <a:pPr eaLnBrk="1" hangingPunct="1"/>
            <a:endParaRPr lang="hr-HR" altLang="en-US" sz="2200" b="1" dirty="0"/>
          </a:p>
          <a:p>
            <a:pPr eaLnBrk="1" hangingPunct="1"/>
            <a:r>
              <a:rPr lang="hr-HR" altLang="en-US" sz="2200" b="1" dirty="0"/>
              <a:t>STAKLENI ZIDOVI</a:t>
            </a:r>
          </a:p>
          <a:p>
            <a:pPr eaLnBrk="1" hangingPunct="1"/>
            <a:endParaRPr lang="hr-HR" altLang="en-US" sz="2200" b="1" dirty="0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 err="1">
                <a:cs typeface="Times New Roman" pitchFamily="18" charset="0"/>
              </a:rPr>
              <a:t>Zidovi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su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razvijeni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kako</a:t>
            </a:r>
            <a:r>
              <a:rPr lang="en-US" altLang="en-US" sz="2000" dirty="0">
                <a:cs typeface="Times New Roman" pitchFamily="18" charset="0"/>
              </a:rPr>
              <a:t> bi se </a:t>
            </a:r>
            <a:r>
              <a:rPr lang="en-US" altLang="en-US" sz="2000" dirty="0" err="1">
                <a:cs typeface="Times New Roman" pitchFamily="18" charset="0"/>
              </a:rPr>
              <a:t>korisnicima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zgrade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omogućio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vizualni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pristup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okolini</a:t>
            </a:r>
            <a:r>
              <a:rPr lang="hr-HR" altLang="en-US" sz="2000" dirty="0">
                <a:cs typeface="Times New Roman" pitchFamily="18" charset="0"/>
              </a:rPr>
              <a:t>. </a:t>
            </a:r>
            <a:r>
              <a:rPr lang="en-US" altLang="en-US" sz="2000" dirty="0">
                <a:cs typeface="Times New Roman" pitchFamily="18" charset="0"/>
              </a:rPr>
              <a:t>Ne </a:t>
            </a:r>
            <a:r>
              <a:rPr lang="en-US" altLang="en-US" sz="2000" dirty="0" err="1">
                <a:cs typeface="Times New Roman" pitchFamily="18" charset="0"/>
              </a:rPr>
              <a:t>samo</a:t>
            </a:r>
            <a:r>
              <a:rPr lang="en-US" altLang="en-US" sz="2000" dirty="0">
                <a:cs typeface="Times New Roman" pitchFamily="18" charset="0"/>
              </a:rPr>
              <a:t> da </a:t>
            </a:r>
            <a:r>
              <a:rPr lang="en-US" altLang="en-US" sz="2000" dirty="0" err="1">
                <a:cs typeface="Times New Roman" pitchFamily="18" charset="0"/>
              </a:rPr>
              <a:t>stakleni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zidovi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povezuju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okolinu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unutarnjim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prostorom</a:t>
            </a:r>
            <a:r>
              <a:rPr lang="en-US" altLang="en-US" sz="2000" dirty="0">
                <a:cs typeface="Times New Roman" pitchFamily="18" charset="0"/>
              </a:rPr>
              <a:t>, </a:t>
            </a:r>
            <a:r>
              <a:rPr lang="en-US" altLang="en-US" sz="2000" dirty="0" err="1">
                <a:cs typeface="Times New Roman" pitchFamily="18" charset="0"/>
              </a:rPr>
              <a:t>već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taj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unutarnji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prostor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štite</a:t>
            </a:r>
            <a:r>
              <a:rPr lang="en-US" altLang="en-US" sz="2000" dirty="0">
                <a:cs typeface="Times New Roman" pitchFamily="18" charset="0"/>
              </a:rPr>
              <a:t> od </a:t>
            </a:r>
            <a:r>
              <a:rPr lang="en-US" altLang="en-US" sz="2000" dirty="0" err="1">
                <a:cs typeface="Times New Roman" pitchFamily="18" charset="0"/>
              </a:rPr>
              <a:t>raznih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vanjskih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utjecaj</a:t>
            </a:r>
            <a:r>
              <a:rPr lang="hr-HR" altLang="en-US" sz="2000" dirty="0">
                <a:cs typeface="Times New Roman" pitchFamily="18" charset="0"/>
              </a:rPr>
              <a:t>a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 err="1">
                <a:cs typeface="Times New Roman" pitchFamily="18" charset="0"/>
              </a:rPr>
              <a:t>Stakleni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zidovi</a:t>
            </a:r>
            <a:r>
              <a:rPr lang="en-US" altLang="en-US" sz="2000" dirty="0">
                <a:cs typeface="Times New Roman" pitchFamily="18" charset="0"/>
              </a:rPr>
              <a:t> u </a:t>
            </a:r>
            <a:r>
              <a:rPr lang="en-US" altLang="en-US" sz="2000" dirty="0" err="1">
                <a:cs typeface="Times New Roman" pitchFamily="18" charset="0"/>
              </a:rPr>
              <a:t>osnovi</a:t>
            </a:r>
            <a:r>
              <a:rPr lang="en-US" altLang="en-US" sz="2000" dirty="0">
                <a:cs typeface="Times New Roman" pitchFamily="18" charset="0"/>
              </a:rPr>
              <a:t> se </a:t>
            </a:r>
            <a:r>
              <a:rPr lang="en-US" altLang="en-US" sz="2000" dirty="0" err="1">
                <a:cs typeface="Times New Roman" pitchFamily="18" charset="0"/>
              </a:rPr>
              <a:t>ponašaju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kao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vrlo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široki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stakleni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stupovi</a:t>
            </a:r>
            <a:r>
              <a:rPr lang="en-US" altLang="en-US" sz="2000" dirty="0">
                <a:cs typeface="Times New Roman" pitchFamily="18" charset="0"/>
              </a:rPr>
              <a:t>. </a:t>
            </a:r>
            <a:endParaRPr lang="en-US" altLang="en-US" sz="2000" dirty="0"/>
          </a:p>
        </p:txBody>
      </p:sp>
      <p:sp>
        <p:nvSpPr>
          <p:cNvPr id="322563" name="Rectangle 5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pic>
        <p:nvPicPr>
          <p:cNvPr id="2" name="STAKLO20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4" descr="scan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6048375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7" name="Rectangle 5"/>
          <p:cNvSpPr>
            <a:spLocks noChangeArrowheads="1"/>
          </p:cNvSpPr>
          <p:nvPr/>
        </p:nvSpPr>
        <p:spPr bwMode="auto">
          <a:xfrm>
            <a:off x="323850" y="5805488"/>
            <a:ext cx="817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i="1"/>
              <a:t>Stakleni zid Tower Palace</a:t>
            </a:r>
          </a:p>
        </p:txBody>
      </p:sp>
      <p:sp>
        <p:nvSpPr>
          <p:cNvPr id="323588" name="Rectangle 6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</p:spTree>
    <p:extLst>
      <p:ext uri="{BB962C8B-B14F-4D97-AF65-F5344CB8AC3E}">
        <p14:creationId xmlns:p14="http://schemas.microsoft.com/office/powerpoint/2010/main" val="961949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4"/>
          <p:cNvSpPr>
            <a:spLocks noChangeArrowheads="1"/>
          </p:cNvSpPr>
          <p:nvPr/>
        </p:nvSpPr>
        <p:spPr bwMode="auto">
          <a:xfrm>
            <a:off x="323850" y="482600"/>
            <a:ext cx="792003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200" b="1" dirty="0"/>
              <a:t> STAKLENI PODOVI</a:t>
            </a:r>
          </a:p>
          <a:p>
            <a:pPr eaLnBrk="1" hangingPunct="1"/>
            <a:r>
              <a:rPr lang="hr-HR" altLang="en-US" b="1" dirty="0"/>
              <a:t>PRIMJER:  </a:t>
            </a:r>
            <a:r>
              <a:rPr lang="en-US" altLang="en-US" b="1" dirty="0"/>
              <a:t>National Glass Centre</a:t>
            </a:r>
          </a:p>
          <a:p>
            <a:pPr eaLnBrk="1" hangingPunct="1"/>
            <a:endParaRPr lang="hr-HR" altLang="en-US" sz="800" dirty="0"/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stakleni pod projektiran za 5 kN/m2, koncentrirana sila 3,6 kN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4 x 8 mm toplinski ojačanog stakla, 3 sloja PVB-a (1.52mm) 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paneli su testirani na 24 satno opterećenje od 1.6 do 3.6 kN, zatim na pad čekića od 4.5 kg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paneli koji su doživjeli oštećenja  su zatim testirani s 45 kg olovnom vrećom i koncentriranom silom od 3.6 kN 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nekoliko panela je “doživjelo vandalske napade” (namjerno razbijanje čekićem), no samo je oštećen gornji panel koji je zamijenjen nakon nekoliko mjeseci</a:t>
            </a:r>
            <a:endParaRPr lang="en-US" altLang="en-US" sz="2000" dirty="0"/>
          </a:p>
        </p:txBody>
      </p:sp>
      <p:sp>
        <p:nvSpPr>
          <p:cNvPr id="325635" name="Rectangle 5"/>
          <p:cNvSpPr>
            <a:spLocks noChangeArrowheads="1"/>
          </p:cNvSpPr>
          <p:nvPr/>
        </p:nvSpPr>
        <p:spPr bwMode="auto">
          <a:xfrm>
            <a:off x="5734502" y="44636"/>
            <a:ext cx="2283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 dirty="0">
                <a:solidFill>
                  <a:schemeClr val="hlink"/>
                </a:solidFill>
              </a:rPr>
              <a:t>STAKLENI PODOVI</a:t>
            </a:r>
          </a:p>
          <a:p>
            <a:pPr eaLnBrk="1" hangingPunct="1"/>
            <a:endParaRPr lang="hr-HR" altLang="en-US" b="1" dirty="0">
              <a:solidFill>
                <a:schemeClr val="hlink"/>
              </a:solidFill>
            </a:endParaRPr>
          </a:p>
        </p:txBody>
      </p:sp>
      <p:pic>
        <p:nvPicPr>
          <p:cNvPr id="4" name="Picture 4" descr="scan0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" y="4608205"/>
            <a:ext cx="2966027" cy="223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can00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293096"/>
            <a:ext cx="1955348" cy="245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can0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98" y="4864100"/>
            <a:ext cx="237648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203848" y="4995764"/>
            <a:ext cx="14106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i="1" dirty="0"/>
              <a:t>Slomljeni podni panel</a:t>
            </a:r>
          </a:p>
        </p:txBody>
      </p:sp>
      <p:pic>
        <p:nvPicPr>
          <p:cNvPr id="2" name="staklo20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8012" y="69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4"/>
          <p:cNvSpPr>
            <a:spLocks noChangeArrowheads="1"/>
          </p:cNvSpPr>
          <p:nvPr/>
        </p:nvSpPr>
        <p:spPr bwMode="auto">
          <a:xfrm>
            <a:off x="251520" y="535627"/>
            <a:ext cx="80645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200" b="1" dirty="0"/>
              <a:t>STAKLENI KROVOVI</a:t>
            </a:r>
          </a:p>
          <a:p>
            <a:pPr eaLnBrk="1" hangingPunct="1"/>
            <a:endParaRPr lang="hr-HR" altLang="en-US" sz="2200" b="1" dirty="0"/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kriteriji za projektiranje su djelomično slični kao kod zidova i podova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p</a:t>
            </a:r>
            <a:r>
              <a:rPr lang="en-US" altLang="en-US" sz="2000" dirty="0" err="1"/>
              <a:t>rednost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staklenog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krova</a:t>
            </a:r>
            <a:r>
              <a:rPr lang="en-US" altLang="en-US" sz="2000" dirty="0"/>
              <a:t> je ta da </a:t>
            </a:r>
            <a:r>
              <a:rPr lang="en-US" altLang="en-US" sz="2000" dirty="0" err="1"/>
              <a:t>propušta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prirodnu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svjetlost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ali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 </a:t>
            </a:r>
            <a:r>
              <a:rPr lang="hr-HR" altLang="en-US" sz="2000" dirty="0"/>
              <a:t>reflektira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neželjenu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termičku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energiju</a:t>
            </a:r>
            <a:r>
              <a:rPr lang="en-US" altLang="en-US" sz="2000" dirty="0"/>
              <a:t>.</a:t>
            </a:r>
            <a:endParaRPr lang="hr-HR" altLang="en-US" sz="2000" dirty="0"/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en-US" altLang="en-US" sz="2000" dirty="0"/>
              <a:t> </a:t>
            </a:r>
            <a:r>
              <a:rPr lang="hr-HR" altLang="en-US" sz="2000" dirty="0"/>
              <a:t>r</a:t>
            </a:r>
            <a:r>
              <a:rPr lang="en-US" altLang="en-US" sz="2000" dirty="0" err="1"/>
              <a:t>azvoj</a:t>
            </a:r>
            <a:r>
              <a:rPr lang="en-US" altLang="en-US" sz="2000" dirty="0"/>
              <a:t> PVB </a:t>
            </a:r>
            <a:r>
              <a:rPr lang="en-US" altLang="en-US" sz="2000" dirty="0" err="1"/>
              <a:t>tehnologije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omogućio</a:t>
            </a:r>
            <a:r>
              <a:rPr lang="en-US" altLang="en-US" sz="2000" dirty="0"/>
              <a:t> je </a:t>
            </a:r>
            <a:r>
              <a:rPr lang="en-US" altLang="en-US" sz="2000" dirty="0" err="1"/>
              <a:t>projektantima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kontrolu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količinu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provedene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količine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energije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učinio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staklene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krovove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jako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poželjnima</a:t>
            </a:r>
            <a:r>
              <a:rPr lang="en-US" altLang="en-US" sz="2000" dirty="0"/>
              <a:t>.</a:t>
            </a:r>
            <a:endParaRPr lang="hr-HR" altLang="en-US" sz="2000" dirty="0"/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u velikom broju slučajeva krov je dostupan ljudima pa se mora računati na to opterećenje (efektivno se radi o podu)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u svakom slučaju treba uzeti u obzir mogućnost održavanja ovakvih krovova (prolazi za ljude)</a:t>
            </a:r>
          </a:p>
          <a:p>
            <a:pPr eaLnBrk="1" hangingPunct="1">
              <a:lnSpc>
                <a:spcPct val="120000"/>
              </a:lnSpc>
            </a:pPr>
            <a:endParaRPr lang="hr-HR" altLang="en-US" sz="2000" dirty="0"/>
          </a:p>
        </p:txBody>
      </p:sp>
      <p:sp>
        <p:nvSpPr>
          <p:cNvPr id="327683" name="Rectangle 5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</p:spTree>
    <p:extLst>
      <p:ext uri="{BB962C8B-B14F-4D97-AF65-F5344CB8AC3E}">
        <p14:creationId xmlns:p14="http://schemas.microsoft.com/office/powerpoint/2010/main" val="326293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1"/>
          <p:cNvSpPr>
            <a:spLocks noChangeArrowheads="1"/>
          </p:cNvSpPr>
          <p:nvPr/>
        </p:nvSpPr>
        <p:spPr bwMode="auto">
          <a:xfrm>
            <a:off x="2524125" y="514350"/>
            <a:ext cx="263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en-US" sz="2400">
                <a:solidFill>
                  <a:srgbClr val="000000"/>
                </a:solidFill>
              </a:rPr>
              <a:t>Primjer proračuna</a:t>
            </a:r>
          </a:p>
        </p:txBody>
      </p:sp>
      <p:pic>
        <p:nvPicPr>
          <p:cNvPr id="2723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1319213"/>
            <a:ext cx="218122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1412776"/>
            <a:ext cx="5931991" cy="4740016"/>
          </a:xfrm>
          <a:prstGeom prst="rect">
            <a:avLst/>
          </a:prstGeom>
          <a:blipFill>
            <a:blip r:embed="rId5"/>
            <a:stretch>
              <a:fillRect l="-1131" t="-772" b="-1416"/>
            </a:stretch>
          </a:blipFill>
        </p:spPr>
        <p:txBody>
          <a:bodyPr/>
          <a:lstStyle/>
          <a:p>
            <a:pPr>
              <a:defRPr/>
            </a:pPr>
            <a:r>
              <a:rPr lang="hr-HR">
                <a:noFill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" name="staklo16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3962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1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4" descr="scan0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4643437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7" name="Rectangle 5"/>
          <p:cNvSpPr>
            <a:spLocks noChangeArrowheads="1"/>
          </p:cNvSpPr>
          <p:nvPr/>
        </p:nvSpPr>
        <p:spPr bwMode="auto">
          <a:xfrm>
            <a:off x="219487" y="3859213"/>
            <a:ext cx="4608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i="1" dirty="0"/>
              <a:t>Primjer: </a:t>
            </a:r>
            <a:r>
              <a:rPr lang="hr-HR" altLang="en-US" sz="2000" i="1" dirty="0" err="1"/>
              <a:t>Flintham</a:t>
            </a:r>
            <a:r>
              <a:rPr lang="hr-HR" altLang="en-US" sz="2000" i="1" dirty="0"/>
              <a:t> </a:t>
            </a:r>
            <a:r>
              <a:rPr lang="hr-HR" altLang="en-US" sz="2000" i="1" dirty="0" err="1"/>
              <a:t>Station</a:t>
            </a:r>
            <a:r>
              <a:rPr lang="hr-HR" altLang="en-US" sz="2000" i="1" dirty="0"/>
              <a:t>, Danska</a:t>
            </a:r>
          </a:p>
        </p:txBody>
      </p:sp>
      <p:sp>
        <p:nvSpPr>
          <p:cNvPr id="328708" name="Rectangle 6"/>
          <p:cNvSpPr>
            <a:spLocks noChangeArrowheads="1"/>
          </p:cNvSpPr>
          <p:nvPr/>
        </p:nvSpPr>
        <p:spPr bwMode="auto">
          <a:xfrm>
            <a:off x="179388" y="4292600"/>
            <a:ext cx="77771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125 x 70 metara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paneli 3 x 1.5 metara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2 sloja debljine 12 mm – toplinski ojačano staklo</a:t>
            </a:r>
          </a:p>
          <a:p>
            <a:pPr algn="just" eaLnBrk="1" hangingPunct="1">
              <a:lnSpc>
                <a:spcPct val="120000"/>
              </a:lnSpc>
              <a:buFontTx/>
              <a:buChar char="•"/>
            </a:pPr>
            <a:r>
              <a:rPr lang="hr-HR" altLang="en-US" sz="2000" dirty="0"/>
              <a:t> za potrebe održavanja krova predviđena mogućnost hodanja po krovu </a:t>
            </a:r>
          </a:p>
        </p:txBody>
      </p:sp>
      <p:sp>
        <p:nvSpPr>
          <p:cNvPr id="328709" name="Rectangle 7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3814" y="908720"/>
            <a:ext cx="245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STAKLENI KROVOVI</a:t>
            </a:r>
          </a:p>
        </p:txBody>
      </p:sp>
      <p:pic>
        <p:nvPicPr>
          <p:cNvPr id="3" name="staklo2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2675" y="2899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0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1" name="Picture 5" descr="scan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778429"/>
            <a:ext cx="4698603" cy="43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2" name="Rectangle 6"/>
          <p:cNvSpPr>
            <a:spLocks noChangeArrowheads="1"/>
          </p:cNvSpPr>
          <p:nvPr/>
        </p:nvSpPr>
        <p:spPr bwMode="auto">
          <a:xfrm>
            <a:off x="3924300" y="5876925"/>
            <a:ext cx="3779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i="1"/>
              <a:t>Testiranje za Flintholm Station</a:t>
            </a:r>
          </a:p>
        </p:txBody>
      </p:sp>
      <p:sp>
        <p:nvSpPr>
          <p:cNvPr id="329733" name="Rectangle 7"/>
          <p:cNvSpPr>
            <a:spLocks noChangeArrowheads="1"/>
          </p:cNvSpPr>
          <p:nvPr/>
        </p:nvSpPr>
        <p:spPr bwMode="auto">
          <a:xfrm>
            <a:off x="4400550" y="115888"/>
            <a:ext cx="474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KONSTRUKTIVNI ELEMENTI OD STAKLA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6176" y="1556792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Post </a:t>
            </a:r>
            <a:r>
              <a:rPr lang="hr-HR" dirty="0" err="1"/>
              <a:t>fracture</a:t>
            </a:r>
            <a:r>
              <a:rPr lang="hr-HR" dirty="0"/>
              <a:t> test-</a:t>
            </a:r>
          </a:p>
          <a:p>
            <a:r>
              <a:rPr lang="hr-HR" dirty="0"/>
              <a:t>Test rezidualnih nosivosti nakon loma</a:t>
            </a:r>
            <a:endParaRPr lang="en-GB" dirty="0"/>
          </a:p>
        </p:txBody>
      </p:sp>
      <p:pic>
        <p:nvPicPr>
          <p:cNvPr id="3" name="staklo21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2700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1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3200" dirty="0">
                <a:solidFill>
                  <a:srgbClr val="C00000"/>
                </a:solidFill>
              </a:rPr>
              <a:t>SPREZANJE STAKLA S DRUGIM </a:t>
            </a:r>
            <a:r>
              <a:rPr lang="hr-HR" sz="3200">
                <a:solidFill>
                  <a:srgbClr val="C00000"/>
                </a:solidFill>
              </a:rPr>
              <a:t>MATERIJALIMA – INFORMATIVNO</a:t>
            </a:r>
            <a:br>
              <a:rPr lang="hr-HR" sz="3200">
                <a:solidFill>
                  <a:srgbClr val="C00000"/>
                </a:solidFill>
              </a:rPr>
            </a:br>
            <a:r>
              <a:rPr lang="hr-HR" sz="3200">
                <a:solidFill>
                  <a:srgbClr val="C00000"/>
                </a:solidFill>
              </a:rPr>
              <a:t>primjeri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64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4" descr="scan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4199" r="3766" b="5768"/>
          <a:stretch>
            <a:fillRect/>
          </a:stretch>
        </p:blipFill>
        <p:spPr bwMode="auto">
          <a:xfrm>
            <a:off x="0" y="549275"/>
            <a:ext cx="54737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3" name="Rectangle 5"/>
          <p:cNvSpPr>
            <a:spLocks noChangeArrowheads="1"/>
          </p:cNvSpPr>
          <p:nvPr/>
        </p:nvSpPr>
        <p:spPr bwMode="auto">
          <a:xfrm>
            <a:off x="1979613" y="3429000"/>
            <a:ext cx="3386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i="1"/>
              <a:t>Spregnute grede drvo-staklo</a:t>
            </a:r>
            <a:endParaRPr lang="en-US" altLang="en-US" sz="2000" i="1"/>
          </a:p>
        </p:txBody>
      </p:sp>
      <p:pic>
        <p:nvPicPr>
          <p:cNvPr id="378884" name="Picture 6" descr="scan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4256" r="16280" b="4256"/>
          <a:stretch>
            <a:fillRect/>
          </a:stretch>
        </p:blipFill>
        <p:spPr bwMode="auto">
          <a:xfrm>
            <a:off x="5580063" y="620713"/>
            <a:ext cx="33401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5" name="Rectangle 7"/>
          <p:cNvSpPr>
            <a:spLocks noChangeArrowheads="1"/>
          </p:cNvSpPr>
          <p:nvPr/>
        </p:nvSpPr>
        <p:spPr bwMode="auto">
          <a:xfrm>
            <a:off x="4400550" y="115888"/>
            <a:ext cx="471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>
                <a:solidFill>
                  <a:schemeClr val="hlink"/>
                </a:solidFill>
              </a:rPr>
              <a:t>SPREZANJE S OSTALIM MATERIJALIMA </a:t>
            </a:r>
          </a:p>
        </p:txBody>
      </p:sp>
    </p:spTree>
    <p:extLst>
      <p:ext uri="{BB962C8B-B14F-4D97-AF65-F5344CB8AC3E}">
        <p14:creationId xmlns:p14="http://schemas.microsoft.com/office/powerpoint/2010/main" val="4265718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4" descr="scan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22415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5" name="Rectangle 5"/>
          <p:cNvSpPr>
            <a:spLocks noChangeArrowheads="1"/>
          </p:cNvSpPr>
          <p:nvPr/>
        </p:nvSpPr>
        <p:spPr bwMode="auto">
          <a:xfrm>
            <a:off x="107950" y="4941888"/>
            <a:ext cx="32416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hr-HR" altLang="en-US" sz="2000" i="1"/>
              <a:t>Poprečni presjek nosača </a:t>
            </a:r>
            <a:endParaRPr lang="en-US" altLang="en-US" sz="2000" i="1"/>
          </a:p>
        </p:txBody>
      </p:sp>
      <p:pic>
        <p:nvPicPr>
          <p:cNvPr id="376836" name="Picture 8" descr="scan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836613"/>
            <a:ext cx="64071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7" name="Rectangle 9"/>
          <p:cNvSpPr>
            <a:spLocks noChangeArrowheads="1"/>
          </p:cNvSpPr>
          <p:nvPr/>
        </p:nvSpPr>
        <p:spPr bwMode="auto">
          <a:xfrm>
            <a:off x="4067175" y="4652963"/>
            <a:ext cx="3241675" cy="108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hr-HR" altLang="en-US" sz="2000" i="1" dirty="0"/>
              <a:t>Spregnute grede drvo-staklo -skica dijelova nosača </a:t>
            </a:r>
            <a:endParaRPr lang="en-US" altLang="en-US" sz="2000" i="1" dirty="0"/>
          </a:p>
        </p:txBody>
      </p:sp>
      <p:sp>
        <p:nvSpPr>
          <p:cNvPr id="376838" name="Rectangle 10"/>
          <p:cNvSpPr>
            <a:spLocks noChangeArrowheads="1"/>
          </p:cNvSpPr>
          <p:nvPr/>
        </p:nvSpPr>
        <p:spPr bwMode="auto">
          <a:xfrm>
            <a:off x="4400550" y="115888"/>
            <a:ext cx="3369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b="1" dirty="0">
                <a:solidFill>
                  <a:schemeClr val="hlink"/>
                </a:solidFill>
              </a:rPr>
              <a:t>SPREZANJE DRVO-STAKLO </a:t>
            </a:r>
          </a:p>
        </p:txBody>
      </p:sp>
    </p:spTree>
    <p:extLst>
      <p:ext uri="{BB962C8B-B14F-4D97-AF65-F5344CB8AC3E}">
        <p14:creationId xmlns:p14="http://schemas.microsoft.com/office/powerpoint/2010/main" val="1276816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325" y="495300"/>
            <a:ext cx="7024688" cy="1143000"/>
          </a:xfrm>
        </p:spPr>
        <p:txBody>
          <a:bodyPr/>
          <a:lstStyle/>
          <a:p>
            <a:pPr>
              <a:defRPr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and on-going research</a:t>
            </a:r>
          </a:p>
        </p:txBody>
      </p:sp>
      <p:sp>
        <p:nvSpPr>
          <p:cNvPr id="374787" name="TextBox 3"/>
          <p:cNvSpPr txBox="1">
            <a:spLocks noChangeArrowheads="1"/>
          </p:cNvSpPr>
          <p:nvPr/>
        </p:nvSpPr>
        <p:spPr bwMode="auto">
          <a:xfrm>
            <a:off x="4787900" y="112713"/>
            <a:ext cx="331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b="1">
                <a:solidFill>
                  <a:schemeClr val="bg1"/>
                </a:solidFill>
              </a:rPr>
              <a:t>Timber – structural glass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44675"/>
            <a:ext cx="387191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811338"/>
            <a:ext cx="23050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44675"/>
            <a:ext cx="2519363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52600"/>
            <a:ext cx="3095625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16113"/>
            <a:ext cx="61436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66675"/>
            <a:ext cx="9232901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19" y="5445224"/>
            <a:ext cx="5112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Sprezanje nosivog stakla s CLT okvirom – ispitivanje na potresnom stolu u punom mjerilu - VETROLIGNUM projekt, voditeljica Prof. Vlatka Rajčić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792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/>
          <a:lstStyle/>
          <a:p>
            <a:r>
              <a:rPr lang="hr-HR" sz="3200" dirty="0">
                <a:solidFill>
                  <a:srgbClr val="C00000"/>
                </a:solidFill>
              </a:rPr>
              <a:t>IZVEDENE STAKLENE KONSTRUKCIJE</a:t>
            </a:r>
            <a:br>
              <a:rPr lang="hr-HR" sz="3200" dirty="0">
                <a:solidFill>
                  <a:srgbClr val="C00000"/>
                </a:solidFill>
              </a:rPr>
            </a:br>
            <a:r>
              <a:rPr lang="hr-HR" sz="3200" dirty="0">
                <a:solidFill>
                  <a:srgbClr val="C00000"/>
                </a:solidFill>
              </a:rPr>
              <a:t>primjeri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17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-58738"/>
            <a:ext cx="4135437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457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1913"/>
            <a:ext cx="9109075" cy="753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4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63" y="30163"/>
            <a:ext cx="100107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5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475"/>
            <a:ext cx="10315575" cy="77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050" y="-877888"/>
            <a:ext cx="11623675" cy="773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04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"/>
          <p:cNvSpPr>
            <a:spLocks noChangeArrowheads="1"/>
          </p:cNvSpPr>
          <p:nvPr/>
        </p:nvSpPr>
        <p:spPr bwMode="auto">
          <a:xfrm>
            <a:off x="2524125" y="514350"/>
            <a:ext cx="263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en-US" sz="2400">
                <a:solidFill>
                  <a:srgbClr val="000000"/>
                </a:solidFill>
              </a:rPr>
              <a:t>Primjer proračuna</a:t>
            </a:r>
          </a:p>
        </p:txBody>
      </p:sp>
      <p:pic>
        <p:nvPicPr>
          <p:cNvPr id="273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1319213"/>
            <a:ext cx="218122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2107259"/>
            <a:ext cx="6192688" cy="3234668"/>
          </a:xfrm>
          <a:prstGeom prst="rect">
            <a:avLst/>
          </a:prstGeom>
          <a:blipFill rotWithShape="1">
            <a:blip r:embed="rId5"/>
            <a:stretch>
              <a:fillRect l="-984" t="-943" r="-147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3" name="staklo16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4717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4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302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75"/>
            <a:ext cx="983456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80975"/>
            <a:ext cx="9834563" cy="73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3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0"/>
            <a:ext cx="10242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34925"/>
            <a:ext cx="102743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3" y="0"/>
            <a:ext cx="10237788" cy="767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50" y="80963"/>
            <a:ext cx="11398250" cy="75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75" y="23813"/>
            <a:ext cx="11109325" cy="765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6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-242888"/>
            <a:ext cx="10652125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5" y="-458788"/>
            <a:ext cx="1099820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3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543300"/>
            <a:ext cx="93091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30910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332912" cy="70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588" y="20638"/>
            <a:ext cx="11153776" cy="752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7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3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050" y="381000"/>
            <a:ext cx="104521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26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3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4925"/>
            <a:ext cx="91313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6988"/>
            <a:ext cx="9144001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705100"/>
            <a:ext cx="74866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9293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0"/>
            <a:ext cx="4762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75"/>
            <a:ext cx="517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3470275"/>
            <a:ext cx="50228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333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98050" cy="734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9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609725"/>
            <a:ext cx="61341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1758950"/>
            <a:ext cx="61341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030287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0117138" cy="735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49225"/>
            <a:ext cx="4813301" cy="72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10117138" cy="735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10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8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0"/>
            <a:ext cx="6048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025650"/>
            <a:ext cx="94043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75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51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/>
          <p:cNvSpPr>
            <a:spLocks noGrp="1"/>
          </p:cNvSpPr>
          <p:nvPr>
            <p:ph type="title"/>
          </p:nvPr>
        </p:nvSpPr>
        <p:spPr bwMode="auto">
          <a:xfrm>
            <a:off x="428625" y="500063"/>
            <a:ext cx="8229600" cy="79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en-US" sz="3200"/>
              <a:t>GREDA</a:t>
            </a:r>
          </a:p>
        </p:txBody>
      </p:sp>
      <p:sp>
        <p:nvSpPr>
          <p:cNvPr id="190467" name="Rectangle 1"/>
          <p:cNvSpPr>
            <a:spLocks noChangeArrowheads="1"/>
          </p:cNvSpPr>
          <p:nvPr/>
        </p:nvSpPr>
        <p:spPr bwMode="auto">
          <a:xfrm>
            <a:off x="357188" y="2050976"/>
            <a:ext cx="8001000" cy="255454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hr-HR" altLang="en-US" sz="2000" b="1" dirty="0">
                <a:solidFill>
                  <a:srgbClr val="C00000"/>
                </a:solidFill>
                <a:cs typeface="Times New Roman" pitchFamily="18" charset="0"/>
              </a:rPr>
              <a:t>Statički koncept</a:t>
            </a:r>
            <a:r>
              <a:rPr lang="hr-HR" altLang="en-US" sz="2000" dirty="0">
                <a:cs typeface="Times New Roman" pitchFamily="18" charset="0"/>
              </a:rPr>
              <a:t>: </a:t>
            </a:r>
            <a:r>
              <a:rPr lang="en-US" altLang="en-US" sz="2000" dirty="0" err="1">
                <a:cs typeface="Times New Roman" pitchFamily="18" charset="0"/>
              </a:rPr>
              <a:t>izvode</a:t>
            </a:r>
            <a:r>
              <a:rPr lang="hr-HR" altLang="en-US" sz="2000" dirty="0">
                <a:cs typeface="Times New Roman" pitchFamily="18" charset="0"/>
              </a:rPr>
              <a:t> se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kao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hr-HR" altLang="en-US" sz="2000" dirty="0">
                <a:cs typeface="Times New Roman" pitchFamily="18" charset="0"/>
              </a:rPr>
              <a:t>slobodno </a:t>
            </a:r>
            <a:r>
              <a:rPr lang="en-US" altLang="en-US" sz="2000" dirty="0" err="1">
                <a:cs typeface="Times New Roman" pitchFamily="18" charset="0"/>
              </a:rPr>
              <a:t>oslonjene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hr-HR" altLang="en-US" sz="2000" dirty="0">
                <a:cs typeface="Times New Roman" pitchFamily="18" charset="0"/>
              </a:rPr>
              <a:t>grede </a:t>
            </a:r>
            <a:r>
              <a:rPr lang="en-US" altLang="en-US" sz="2000" dirty="0" err="1">
                <a:cs typeface="Times New Roman" pitchFamily="18" charset="0"/>
              </a:rPr>
              <a:t>ili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konzole</a:t>
            </a:r>
            <a:r>
              <a:rPr lang="en-US" altLang="en-US" sz="2000" dirty="0">
                <a:cs typeface="Times New Roman" pitchFamily="18" charset="0"/>
              </a:rPr>
              <a:t>. </a:t>
            </a:r>
            <a:endParaRPr lang="hr-HR" altLang="en-US" sz="2000" dirty="0">
              <a:cs typeface="Times New Roman" pitchFamily="18" charset="0"/>
            </a:endParaRPr>
          </a:p>
          <a:p>
            <a:pPr algn="just">
              <a:defRPr/>
            </a:pPr>
            <a:endParaRPr lang="hr-HR" altLang="en-US" sz="2000" dirty="0"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en-US" sz="2000" dirty="0" err="1">
                <a:solidFill>
                  <a:srgbClr val="FF5D0D"/>
                </a:solidFill>
                <a:cs typeface="Times New Roman" pitchFamily="18" charset="0"/>
              </a:rPr>
              <a:t>Raspon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staklenih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greda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hr-HR" altLang="en-US" sz="2000" dirty="0">
                <a:cs typeface="Times New Roman" pitchFamily="18" charset="0"/>
              </a:rPr>
              <a:t>- </a:t>
            </a:r>
            <a:r>
              <a:rPr lang="en-US" altLang="en-US" sz="2000" dirty="0" err="1">
                <a:cs typeface="Times New Roman" pitchFamily="18" charset="0"/>
              </a:rPr>
              <a:t>ograničen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dužinom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pojedinačnih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komada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izrađenog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stakla</a:t>
            </a:r>
            <a:r>
              <a:rPr lang="en-US" altLang="en-US" sz="2000" dirty="0">
                <a:cs typeface="Times New Roman" pitchFamily="18" charset="0"/>
              </a:rPr>
              <a:t>, </a:t>
            </a:r>
            <a:r>
              <a:rPr lang="en-US" altLang="en-US" sz="2000" dirty="0" err="1">
                <a:cs typeface="Times New Roman" pitchFamily="18" charset="0"/>
              </a:rPr>
              <a:t>za</a:t>
            </a:r>
            <a:r>
              <a:rPr lang="en-US" altLang="en-US" sz="2000" dirty="0">
                <a:cs typeface="Times New Roman" pitchFamily="18" charset="0"/>
              </a:rPr>
              <a:t> lam</a:t>
            </a:r>
            <a:r>
              <a:rPr lang="hr-HR" altLang="en-US" sz="2000" dirty="0" err="1">
                <a:cs typeface="Times New Roman" pitchFamily="18" charset="0"/>
              </a:rPr>
              <a:t>elirano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staklo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raspon</a:t>
            </a:r>
            <a:r>
              <a:rPr lang="en-US" altLang="en-US" sz="2000" dirty="0">
                <a:cs typeface="Times New Roman" pitchFamily="18" charset="0"/>
              </a:rPr>
              <a:t> je </a:t>
            </a:r>
            <a:r>
              <a:rPr lang="en-US" altLang="en-US" sz="2000" dirty="0" err="1">
                <a:cs typeface="Times New Roman" pitchFamily="18" charset="0"/>
              </a:rPr>
              <a:t>oko</a:t>
            </a:r>
            <a:r>
              <a:rPr lang="en-US" altLang="en-US" sz="2000" dirty="0">
                <a:cs typeface="Times New Roman" pitchFamily="18" charset="0"/>
              </a:rPr>
              <a:t> 4,5 m, a </a:t>
            </a:r>
            <a:r>
              <a:rPr lang="en-US" altLang="en-US" sz="2000" dirty="0" err="1">
                <a:cs typeface="Times New Roman" pitchFamily="18" charset="0"/>
              </a:rPr>
              <a:t>za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kaljeno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staklo</a:t>
            </a:r>
            <a:r>
              <a:rPr lang="en-US" altLang="en-US" sz="2000" dirty="0">
                <a:cs typeface="Times New Roman" pitchFamily="18" charset="0"/>
              </a:rPr>
              <a:t> </a:t>
            </a:r>
            <a:r>
              <a:rPr lang="en-US" altLang="en-US" sz="2000" dirty="0" err="1">
                <a:cs typeface="Times New Roman" pitchFamily="18" charset="0"/>
              </a:rPr>
              <a:t>oko</a:t>
            </a:r>
            <a:r>
              <a:rPr lang="en-US" altLang="en-US" sz="2000" dirty="0">
                <a:cs typeface="Times New Roman" pitchFamily="18" charset="0"/>
              </a:rPr>
              <a:t> 3,9 m. </a:t>
            </a:r>
            <a:endParaRPr lang="hr-HR" altLang="en-US" sz="2000" dirty="0">
              <a:cs typeface="Times New Roman" pitchFamily="18" charset="0"/>
            </a:endParaRPr>
          </a:p>
          <a:p>
            <a:pPr algn="just">
              <a:defRPr/>
            </a:pPr>
            <a:endParaRPr lang="hr-HR" altLang="en-US" sz="2000" dirty="0">
              <a:cs typeface="Times New Roman" pitchFamily="18" charset="0"/>
            </a:endParaRPr>
          </a:p>
          <a:p>
            <a:pPr algn="just">
              <a:defRPr/>
            </a:pPr>
            <a:endParaRPr lang="en-US" altLang="en-US" sz="2000" dirty="0"/>
          </a:p>
        </p:txBody>
      </p:sp>
      <p:pic>
        <p:nvPicPr>
          <p:cNvPr id="2" name="staklo16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909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9050"/>
            <a:ext cx="455136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5838"/>
            <a:ext cx="9144000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"/>
            <a:ext cx="45720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69863"/>
            <a:ext cx="65278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91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10158413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390188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622300"/>
            <a:ext cx="10383838" cy="76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3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638" y="103188"/>
            <a:ext cx="9144001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88" y="0"/>
            <a:ext cx="10969626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100" y="0"/>
            <a:ext cx="10080625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14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776788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13"/>
            <a:ext cx="44037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-44450"/>
            <a:ext cx="559593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47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itle 1"/>
          <p:cNvSpPr>
            <a:spLocks noGrp="1"/>
          </p:cNvSpPr>
          <p:nvPr>
            <p:ph type="title"/>
          </p:nvPr>
        </p:nvSpPr>
        <p:spPr bwMode="auto">
          <a:xfrm>
            <a:off x="0" y="571500"/>
            <a:ext cx="7143750" cy="65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en-US" sz="3200"/>
              <a:t>GREDA</a:t>
            </a:r>
          </a:p>
        </p:txBody>
      </p:sp>
      <p:pic>
        <p:nvPicPr>
          <p:cNvPr id="2764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857250"/>
            <a:ext cx="363378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4" name="TextBox 1"/>
          <p:cNvSpPr txBox="1">
            <a:spLocks noChangeArrowheads="1"/>
          </p:cNvSpPr>
          <p:nvPr/>
        </p:nvSpPr>
        <p:spPr bwMode="auto">
          <a:xfrm>
            <a:off x="294076" y="1375678"/>
            <a:ext cx="4681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 dirty="0"/>
              <a:t>Staklena GREDA je linearni nosivi element koji je opterećen na savijanje i </a:t>
            </a:r>
            <a:r>
              <a:rPr lang="hr-HR" altLang="en-US" dirty="0" err="1"/>
              <a:t>posmik</a:t>
            </a:r>
            <a:r>
              <a:rPr lang="hr-HR" altLang="en-US" dirty="0"/>
              <a:t>.</a:t>
            </a:r>
            <a:r>
              <a:rPr lang="hr-HR" altLang="en-US" strike="sngStrike" dirty="0"/>
              <a:t> </a:t>
            </a:r>
          </a:p>
        </p:txBody>
      </p:sp>
      <p:sp>
        <p:nvSpPr>
          <p:cNvPr id="276485" name="TextBox 2"/>
          <p:cNvSpPr txBox="1">
            <a:spLocks noChangeArrowheads="1"/>
          </p:cNvSpPr>
          <p:nvPr/>
        </p:nvSpPr>
        <p:spPr bwMode="auto">
          <a:xfrm>
            <a:off x="295275" y="4439940"/>
            <a:ext cx="8569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r-HR" altLang="en-US" dirty="0"/>
              <a:t>Staklene grede mogu biti izrađene od jednog sloja  ili sastavljene od više slojeva slijepljenih zajedno. Obično pojedinačan sloj može imati duljinu od 4 do7m, ovisno o dobavljaču, ali neki dobavljači mogu proizvoditi i duljine od 15 m. </a:t>
            </a:r>
            <a:endParaRPr lang="hr-HR" altLang="en-US" strike="sngStrike" dirty="0">
              <a:solidFill>
                <a:srgbClr val="FF0000"/>
              </a:solidFill>
            </a:endParaRPr>
          </a:p>
        </p:txBody>
      </p:sp>
      <p:pic>
        <p:nvPicPr>
          <p:cNvPr id="2" name="staklo16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5245" y="2420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 bwMode="auto">
          <a:xfrm>
            <a:off x="-1735138" y="450850"/>
            <a:ext cx="7143751" cy="65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en-US" sz="3200"/>
              <a:t>GREDE</a:t>
            </a:r>
          </a:p>
        </p:txBody>
      </p:sp>
      <p:sp>
        <p:nvSpPr>
          <p:cNvPr id="278531" name="Rectangle 2"/>
          <p:cNvSpPr>
            <a:spLocks noChangeArrowheads="1"/>
          </p:cNvSpPr>
          <p:nvPr/>
        </p:nvSpPr>
        <p:spPr bwMode="auto">
          <a:xfrm>
            <a:off x="388938" y="1222375"/>
            <a:ext cx="450056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Lokalno izvijanje provjerava se formulom:</a:t>
            </a:r>
            <a:endParaRPr lang="hr-HR" altLang="en-US" sz="2000"/>
          </a:p>
          <a:p>
            <a:endParaRPr lang="hr-HR" altLang="en-US"/>
          </a:p>
        </p:txBody>
      </p:sp>
      <p:graphicFrame>
        <p:nvGraphicFramePr>
          <p:cNvPr id="278532" name="Object 1"/>
          <p:cNvGraphicFramePr>
            <a:graphicFrameLocks noChangeAspect="1"/>
          </p:cNvGraphicFramePr>
          <p:nvPr/>
        </p:nvGraphicFramePr>
        <p:xfrm>
          <a:off x="890588" y="2111375"/>
          <a:ext cx="174942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Jednadžba" r:id="rId4" imgW="1015559" imgH="444307" progId="Equation.3">
                  <p:embed/>
                </p:oleObj>
              </mc:Choice>
              <mc:Fallback>
                <p:oleObj name="Jednadžba" r:id="rId4" imgW="1015559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2111375"/>
                        <a:ext cx="1749425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8533" name="Rectangle 3"/>
          <p:cNvSpPr>
            <a:spLocks noChangeArrowheads="1"/>
          </p:cNvSpPr>
          <p:nvPr/>
        </p:nvSpPr>
        <p:spPr bwMode="auto">
          <a:xfrm>
            <a:off x="388938" y="4141956"/>
            <a:ext cx="45005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Gdje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lang="en-US" altLang="en-US" sz="20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2000" i="1" baseline="-30000" dirty="0" err="1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maksimalni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nefaktorizirani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destabilizirajući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moment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savijanja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altLang="en-US" sz="2000" dirty="0" err="1">
                <a:latin typeface="Times New Roman" pitchFamily="18" charset="0"/>
                <a:cs typeface="Times New Roman" pitchFamily="18" charset="0"/>
              </a:rPr>
              <a:t>sredini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hr-HR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853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6400"/>
            <a:ext cx="3556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5" name="Picture 2" descr="A picture containing indoor, floor, wall, ceiling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332163"/>
            <a:ext cx="3444875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076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2194</Words>
  <Application>Microsoft Office PowerPoint</Application>
  <PresentationFormat>On-screen Show (4:3)</PresentationFormat>
  <Paragraphs>362</Paragraphs>
  <Slides>73</Slides>
  <Notes>13</Notes>
  <HiddenSlides>0</HiddenSlides>
  <MMClips>42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Arial Narrow</vt:lpstr>
      <vt:lpstr>Calibri</vt:lpstr>
      <vt:lpstr>Century</vt:lpstr>
      <vt:lpstr>Times New Roman</vt:lpstr>
      <vt:lpstr>Office Theme</vt:lpstr>
      <vt:lpstr>Jednadžba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GREDA</vt:lpstr>
      <vt:lpstr>GREDA</vt:lpstr>
      <vt:lpstr>GREDE</vt:lpstr>
      <vt:lpstr>Ležajni detalj grede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STAKLENI STUPOVI</vt:lpstr>
      <vt:lpstr>STAKLENI STUPOVI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Nosivost uslijed promjene: a) temperature b) brzine deformacija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SPREZANJE STAKLA S DRUGIM MATERIJALIMA – INFORMATIVNO primjeri</vt:lpstr>
      <vt:lpstr>PowerPoint Presentation</vt:lpstr>
      <vt:lpstr>PowerPoint Presentation</vt:lpstr>
      <vt:lpstr>Past and on-going research</vt:lpstr>
      <vt:lpstr>IZVEDENE STAKLENE KONSTRUKCIJE primjeri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Vlatka Rajcic</dc:creator>
  <cp:lastModifiedBy>Vlatka Rajčić</cp:lastModifiedBy>
  <cp:revision>6</cp:revision>
  <dcterms:created xsi:type="dcterms:W3CDTF">2020-05-18T14:45:18Z</dcterms:created>
  <dcterms:modified xsi:type="dcterms:W3CDTF">2022-05-23T08:57:37Z</dcterms:modified>
</cp:coreProperties>
</file>