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64" r:id="rId5"/>
    <p:sldId id="283" r:id="rId6"/>
    <p:sldId id="284" r:id="rId7"/>
    <p:sldId id="267" r:id="rId8"/>
    <p:sldId id="286" r:id="rId9"/>
    <p:sldId id="287" r:id="rId10"/>
    <p:sldId id="269" r:id="rId11"/>
    <p:sldId id="270" r:id="rId12"/>
    <p:sldId id="288" r:id="rId13"/>
    <p:sldId id="271" r:id="rId14"/>
    <p:sldId id="272" r:id="rId15"/>
    <p:sldId id="274" r:id="rId16"/>
    <p:sldId id="279" r:id="rId17"/>
    <p:sldId id="275" r:id="rId1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711" autoAdjust="0"/>
  </p:normalViewPr>
  <p:slideViewPr>
    <p:cSldViewPr snapToGrid="0" showGuides="1">
      <p:cViewPr varScale="1">
        <p:scale>
          <a:sx n="76" d="100"/>
          <a:sy n="76" d="100"/>
        </p:scale>
        <p:origin x="90" y="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3.wmf"/><Relationship Id="rId7" Type="http://schemas.openxmlformats.org/officeDocument/2006/relationships/image" Target="../media/image56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38.wmf"/><Relationship Id="rId5" Type="http://schemas.openxmlformats.org/officeDocument/2006/relationships/image" Target="../media/image55.wmf"/><Relationship Id="rId10" Type="http://schemas.openxmlformats.org/officeDocument/2006/relationships/image" Target="../media/image59.wmf"/><Relationship Id="rId4" Type="http://schemas.openxmlformats.org/officeDocument/2006/relationships/image" Target="../media/image54.wmf"/><Relationship Id="rId9" Type="http://schemas.openxmlformats.org/officeDocument/2006/relationships/image" Target="../media/image5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2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image" Target="../media/image79.wmf"/><Relationship Id="rId3" Type="http://schemas.openxmlformats.org/officeDocument/2006/relationships/image" Target="../media/image69.wmf"/><Relationship Id="rId7" Type="http://schemas.openxmlformats.org/officeDocument/2006/relationships/image" Target="../media/image73.wmf"/><Relationship Id="rId12" Type="http://schemas.openxmlformats.org/officeDocument/2006/relationships/image" Target="../media/image78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11" Type="http://schemas.openxmlformats.org/officeDocument/2006/relationships/image" Target="../media/image77.wmf"/><Relationship Id="rId5" Type="http://schemas.openxmlformats.org/officeDocument/2006/relationships/image" Target="../media/image71.wmf"/><Relationship Id="rId10" Type="http://schemas.openxmlformats.org/officeDocument/2006/relationships/image" Target="../media/image76.wmf"/><Relationship Id="rId4" Type="http://schemas.openxmlformats.org/officeDocument/2006/relationships/image" Target="../media/image70.wmf"/><Relationship Id="rId9" Type="http://schemas.openxmlformats.org/officeDocument/2006/relationships/image" Target="../media/image75.wmf"/><Relationship Id="rId14" Type="http://schemas.openxmlformats.org/officeDocument/2006/relationships/image" Target="../media/image8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2AF7-0F1C-48C1-A41F-2F2D161056C9}" type="datetimeFigureOut">
              <a:rPr lang="hr-HR" smtClean="0"/>
              <a:t>15.5.2018.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44DA8-0B70-4B95-A28E-48FFB41D04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7976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2AF7-0F1C-48C1-A41F-2F2D161056C9}" type="datetimeFigureOut">
              <a:rPr lang="hr-HR" smtClean="0"/>
              <a:t>15.5.2018.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44DA8-0B70-4B95-A28E-48FFB41D04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0176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2AF7-0F1C-48C1-A41F-2F2D161056C9}" type="datetimeFigureOut">
              <a:rPr lang="hr-HR" smtClean="0"/>
              <a:t>15.5.2018.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44DA8-0B70-4B95-A28E-48FFB41D04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5804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2AF7-0F1C-48C1-A41F-2F2D161056C9}" type="datetimeFigureOut">
              <a:rPr lang="hr-HR" smtClean="0"/>
              <a:t>15.5.2018.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44DA8-0B70-4B95-A28E-48FFB41D04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919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2AF7-0F1C-48C1-A41F-2F2D161056C9}" type="datetimeFigureOut">
              <a:rPr lang="hr-HR" smtClean="0"/>
              <a:t>15.5.2018.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44DA8-0B70-4B95-A28E-48FFB41D04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7390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2AF7-0F1C-48C1-A41F-2F2D161056C9}" type="datetimeFigureOut">
              <a:rPr lang="hr-HR" smtClean="0"/>
              <a:t>15.5.2018.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44DA8-0B70-4B95-A28E-48FFB41D04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660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2AF7-0F1C-48C1-A41F-2F2D161056C9}" type="datetimeFigureOut">
              <a:rPr lang="hr-HR" smtClean="0"/>
              <a:t>15.5.2018.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44DA8-0B70-4B95-A28E-48FFB41D04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491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2AF7-0F1C-48C1-A41F-2F2D161056C9}" type="datetimeFigureOut">
              <a:rPr lang="hr-HR" smtClean="0"/>
              <a:t>15.5.2018.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44DA8-0B70-4B95-A28E-48FFB41D04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6172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2AF7-0F1C-48C1-A41F-2F2D161056C9}" type="datetimeFigureOut">
              <a:rPr lang="hr-HR" smtClean="0"/>
              <a:t>15.5.2018.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44DA8-0B70-4B95-A28E-48FFB41D04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726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2AF7-0F1C-48C1-A41F-2F2D161056C9}" type="datetimeFigureOut">
              <a:rPr lang="hr-HR" smtClean="0"/>
              <a:t>15.5.2018.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44DA8-0B70-4B95-A28E-48FFB41D04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0561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2AF7-0F1C-48C1-A41F-2F2D161056C9}" type="datetimeFigureOut">
              <a:rPr lang="hr-HR" smtClean="0"/>
              <a:t>15.5.2018.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44DA8-0B70-4B95-A28E-48FFB41D04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540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72AF7-0F1C-48C1-A41F-2F2D161056C9}" type="datetimeFigureOut">
              <a:rPr lang="hr-HR" smtClean="0"/>
              <a:t>15.5.2018.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44DA8-0B70-4B95-A28E-48FFB41D04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6499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image" Target="../media/image47.png"/><Relationship Id="rId18" Type="http://schemas.openxmlformats.org/officeDocument/2006/relationships/image" Target="../media/image48.png"/><Relationship Id="rId3" Type="http://schemas.openxmlformats.org/officeDocument/2006/relationships/oleObject" Target="../embeddings/oleObject27.bin"/><Relationship Id="rId21" Type="http://schemas.openxmlformats.org/officeDocument/2006/relationships/image" Target="../media/image51.png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40.wmf"/><Relationship Id="rId17" Type="http://schemas.openxmlformats.org/officeDocument/2006/relationships/image" Target="../media/image4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wmf"/><Relationship Id="rId20" Type="http://schemas.openxmlformats.org/officeDocument/2006/relationships/image" Target="../media/image50.png"/><Relationship Id="rId1" Type="http://schemas.openxmlformats.org/officeDocument/2006/relationships/vmlDrawing" Target="../drawings/vmlDrawing8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2.bin"/><Relationship Id="rId10" Type="http://schemas.openxmlformats.org/officeDocument/2006/relationships/image" Target="../media/image39.wmf"/><Relationship Id="rId19" Type="http://schemas.openxmlformats.org/officeDocument/2006/relationships/image" Target="../media/image49.png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54.png"/><Relationship Id="rId22" Type="http://schemas.openxmlformats.org/officeDocument/2006/relationships/image" Target="../media/image5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47.wmf"/><Relationship Id="rId3" Type="http://schemas.openxmlformats.org/officeDocument/2006/relationships/oleObject" Target="../embeddings/oleObject33.bin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9.e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46.wmf"/><Relationship Id="rId5" Type="http://schemas.openxmlformats.org/officeDocument/2006/relationships/image" Target="../media/image470.png"/><Relationship Id="rId15" Type="http://schemas.openxmlformats.org/officeDocument/2006/relationships/image" Target="../media/image48.emf"/><Relationship Id="rId10" Type="http://schemas.openxmlformats.org/officeDocument/2006/relationships/oleObject" Target="../embeddings/oleObject36.bin"/><Relationship Id="rId4" Type="http://schemas.openxmlformats.org/officeDocument/2006/relationships/image" Target="../media/image43.wmf"/><Relationship Id="rId9" Type="http://schemas.openxmlformats.org/officeDocument/2006/relationships/image" Target="../media/image45.wmf"/><Relationship Id="rId14" Type="http://schemas.openxmlformats.org/officeDocument/2006/relationships/image" Target="../media/image48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47.wmf"/><Relationship Id="rId3" Type="http://schemas.openxmlformats.org/officeDocument/2006/relationships/oleObject" Target="../embeddings/oleObject38.bin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1.png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6.wmf"/><Relationship Id="rId5" Type="http://schemas.openxmlformats.org/officeDocument/2006/relationships/image" Target="../media/image510.png"/><Relationship Id="rId15" Type="http://schemas.openxmlformats.org/officeDocument/2006/relationships/image" Target="../media/image50.emf"/><Relationship Id="rId10" Type="http://schemas.openxmlformats.org/officeDocument/2006/relationships/oleObject" Target="../embeddings/oleObject41.bin"/><Relationship Id="rId4" Type="http://schemas.openxmlformats.org/officeDocument/2006/relationships/image" Target="../media/image43.wmf"/><Relationship Id="rId9" Type="http://schemas.openxmlformats.org/officeDocument/2006/relationships/image" Target="../media/image45.wmf"/><Relationship Id="rId14" Type="http://schemas.openxmlformats.org/officeDocument/2006/relationships/image" Target="../media/image52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57.wmf"/><Relationship Id="rId3" Type="http://schemas.openxmlformats.org/officeDocument/2006/relationships/oleObject" Target="../embeddings/oleObject43.bin"/><Relationship Id="rId21" Type="http://schemas.openxmlformats.org/officeDocument/2006/relationships/oleObject" Target="../embeddings/oleObject52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55.wmf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6.wmf"/><Relationship Id="rId20" Type="http://schemas.openxmlformats.org/officeDocument/2006/relationships/image" Target="../media/image58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10" Type="http://schemas.openxmlformats.org/officeDocument/2006/relationships/image" Target="../media/image54.wmf"/><Relationship Id="rId19" Type="http://schemas.openxmlformats.org/officeDocument/2006/relationships/oleObject" Target="../embeddings/oleObject51.bin"/><Relationship Id="rId4" Type="http://schemas.openxmlformats.org/officeDocument/2006/relationships/image" Target="../media/image51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38.wmf"/><Relationship Id="rId22" Type="http://schemas.openxmlformats.org/officeDocument/2006/relationships/image" Target="../media/image5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6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3.emf"/><Relationship Id="rId5" Type="http://schemas.openxmlformats.org/officeDocument/2006/relationships/image" Target="../media/image62.wmf"/><Relationship Id="rId4" Type="http://schemas.openxmlformats.org/officeDocument/2006/relationships/oleObject" Target="../embeddings/oleObject5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73.png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7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6.emf"/><Relationship Id="rId11" Type="http://schemas.openxmlformats.org/officeDocument/2006/relationships/image" Target="../media/image78.png"/><Relationship Id="rId5" Type="http://schemas.openxmlformats.org/officeDocument/2006/relationships/image" Target="../media/image62.wmf"/><Relationship Id="rId10" Type="http://schemas.openxmlformats.org/officeDocument/2006/relationships/image" Target="../media/image65.wmf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58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64.bin"/><Relationship Id="rId18" Type="http://schemas.openxmlformats.org/officeDocument/2006/relationships/image" Target="../media/image74.wmf"/><Relationship Id="rId26" Type="http://schemas.openxmlformats.org/officeDocument/2006/relationships/image" Target="../media/image78.wmf"/><Relationship Id="rId3" Type="http://schemas.openxmlformats.org/officeDocument/2006/relationships/oleObject" Target="../embeddings/oleObject59.bin"/><Relationship Id="rId21" Type="http://schemas.openxmlformats.org/officeDocument/2006/relationships/oleObject" Target="../embeddings/oleObject68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71.wmf"/><Relationship Id="rId17" Type="http://schemas.openxmlformats.org/officeDocument/2006/relationships/oleObject" Target="../embeddings/oleObject66.bin"/><Relationship Id="rId25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3.wmf"/><Relationship Id="rId20" Type="http://schemas.openxmlformats.org/officeDocument/2006/relationships/image" Target="../media/image75.wmf"/><Relationship Id="rId29" Type="http://schemas.openxmlformats.org/officeDocument/2006/relationships/oleObject" Target="../embeddings/oleObject72.bin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63.bin"/><Relationship Id="rId24" Type="http://schemas.openxmlformats.org/officeDocument/2006/relationships/image" Target="../media/image77.wmf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65.bin"/><Relationship Id="rId23" Type="http://schemas.openxmlformats.org/officeDocument/2006/relationships/oleObject" Target="../embeddings/oleObject69.bin"/><Relationship Id="rId28" Type="http://schemas.openxmlformats.org/officeDocument/2006/relationships/image" Target="../media/image79.wmf"/><Relationship Id="rId10" Type="http://schemas.openxmlformats.org/officeDocument/2006/relationships/image" Target="../media/image70.wmf"/><Relationship Id="rId19" Type="http://schemas.openxmlformats.org/officeDocument/2006/relationships/oleObject" Target="../embeddings/oleObject67.bin"/><Relationship Id="rId4" Type="http://schemas.openxmlformats.org/officeDocument/2006/relationships/image" Target="../media/image67.wmf"/><Relationship Id="rId9" Type="http://schemas.openxmlformats.org/officeDocument/2006/relationships/oleObject" Target="../embeddings/oleObject62.bin"/><Relationship Id="rId14" Type="http://schemas.openxmlformats.org/officeDocument/2006/relationships/image" Target="../media/image72.wmf"/><Relationship Id="rId22" Type="http://schemas.openxmlformats.org/officeDocument/2006/relationships/image" Target="../media/image76.wmf"/><Relationship Id="rId27" Type="http://schemas.openxmlformats.org/officeDocument/2006/relationships/oleObject" Target="../embeddings/oleObject71.bin"/><Relationship Id="rId30" Type="http://schemas.openxmlformats.org/officeDocument/2006/relationships/image" Target="../media/image80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9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9.emf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2.wmf"/><Relationship Id="rId3" Type="http://schemas.openxmlformats.org/officeDocument/2006/relationships/image" Target="../media/image9.e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1.wmf"/><Relationship Id="rId5" Type="http://schemas.openxmlformats.org/officeDocument/2006/relationships/image" Target="../media/image7.wmf"/><Relationship Id="rId15" Type="http://schemas.openxmlformats.org/officeDocument/2006/relationships/image" Target="../media/image14.png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0.wmf"/><Relationship Id="rId14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8" Type="http://schemas.openxmlformats.org/officeDocument/2006/relationships/image" Target="../media/image20.png"/><Relationship Id="rId3" Type="http://schemas.openxmlformats.org/officeDocument/2006/relationships/oleObject" Target="../embeddings/oleObject10.bin"/><Relationship Id="rId7" Type="http://schemas.openxmlformats.org/officeDocument/2006/relationships/image" Target="../media/image16.emf"/><Relationship Id="rId17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e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15" Type="http://schemas.openxmlformats.org/officeDocument/2006/relationships/image" Target="../media/image13.emf"/><Relationship Id="rId19" Type="http://schemas.openxmlformats.org/officeDocument/2006/relationships/image" Target="../media/image21.png"/><Relationship Id="rId4" Type="http://schemas.openxmlformats.org/officeDocument/2006/relationships/image" Target="../media/image14.wmf"/><Relationship Id="rId1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11" Type="http://schemas.openxmlformats.org/officeDocument/2006/relationships/image" Target="../media/image22.e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37.png"/><Relationship Id="rId18" Type="http://schemas.openxmlformats.org/officeDocument/2006/relationships/image" Target="../media/image2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3.e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image" Target="../media/image22.emf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22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31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35.wmf"/><Relationship Id="rId3" Type="http://schemas.openxmlformats.org/officeDocument/2006/relationships/image" Target="../media/image22.emf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46.png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4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emf"/><Relationship Id="rId11" Type="http://schemas.openxmlformats.org/officeDocument/2006/relationships/image" Target="../media/image45.png"/><Relationship Id="rId5" Type="http://schemas.openxmlformats.org/officeDocument/2006/relationships/image" Target="../media/image37.png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44.png"/><Relationship Id="rId4" Type="http://schemas.openxmlformats.org/officeDocument/2006/relationships/image" Target="../media/image23.emf"/><Relationship Id="rId9" Type="http://schemas.openxmlformats.org/officeDocument/2006/relationships/image" Target="../media/image43.png"/><Relationship Id="rId14" Type="http://schemas.openxmlformats.org/officeDocument/2006/relationships/image" Target="../media/image3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Štapovi velike zakrivljenosti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441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6813160"/>
              </p:ext>
            </p:extLst>
          </p:nvPr>
        </p:nvGraphicFramePr>
        <p:xfrm>
          <a:off x="437571" y="1947155"/>
          <a:ext cx="8483600" cy="364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0" name="Jednadžba" r:id="rId3" imgW="5092560" imgH="2400120" progId="Equation.3">
                  <p:embed/>
                </p:oleObj>
              </mc:Choice>
              <mc:Fallback>
                <p:oleObj name="Jednadžba" r:id="rId3" imgW="5092560" imgH="240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571" y="1947155"/>
                        <a:ext cx="8483600" cy="364331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627328"/>
              </p:ext>
            </p:extLst>
          </p:nvPr>
        </p:nvGraphicFramePr>
        <p:xfrm>
          <a:off x="437571" y="712636"/>
          <a:ext cx="26860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1" name="Jednadžba" r:id="rId5" imgW="1612800" imgH="545760" progId="Equation.3">
                  <p:embed/>
                </p:oleObj>
              </mc:Choice>
              <mc:Fallback>
                <p:oleObj name="Jednadžba" r:id="rId5" imgW="161280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571" y="712636"/>
                        <a:ext cx="2686050" cy="8286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311052"/>
              </p:ext>
            </p:extLst>
          </p:nvPr>
        </p:nvGraphicFramePr>
        <p:xfrm>
          <a:off x="3164896" y="663423"/>
          <a:ext cx="1270000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2" name="Jednadžba" r:id="rId7" imgW="761760" imgH="520560" progId="Equation.3">
                  <p:embed/>
                </p:oleObj>
              </mc:Choice>
              <mc:Fallback>
                <p:oleObj name="Jednadžba" r:id="rId7" imgW="76176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4896" y="663423"/>
                        <a:ext cx="1270000" cy="788988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815146"/>
              </p:ext>
            </p:extLst>
          </p:nvPr>
        </p:nvGraphicFramePr>
        <p:xfrm>
          <a:off x="4446009" y="663423"/>
          <a:ext cx="162877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3" name="Jednadžba" r:id="rId9" imgW="977760" imgH="558720" progId="Equation.3">
                  <p:embed/>
                </p:oleObj>
              </mc:Choice>
              <mc:Fallback>
                <p:oleObj name="Jednadžba" r:id="rId9" imgW="97776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6009" y="663423"/>
                        <a:ext cx="1628775" cy="84772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9444374"/>
              </p:ext>
            </p:extLst>
          </p:nvPr>
        </p:nvGraphicFramePr>
        <p:xfrm>
          <a:off x="6075164" y="741047"/>
          <a:ext cx="118586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4" name="Jednadžba" r:id="rId11" imgW="711000" imgH="469800" progId="Equation.3">
                  <p:embed/>
                </p:oleObj>
              </mc:Choice>
              <mc:Fallback>
                <p:oleObj name="Jednadžba" r:id="rId11" imgW="7110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5164" y="741047"/>
                        <a:ext cx="1185863" cy="7143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Oval 45"/>
          <p:cNvSpPr/>
          <p:nvPr/>
        </p:nvSpPr>
        <p:spPr>
          <a:xfrm>
            <a:off x="2250857" y="1118600"/>
            <a:ext cx="904895" cy="42259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4784527" y="296626"/>
                <a:ext cx="102303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r-HR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r-HR" sz="20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m:rPr>
                              <m:sty m:val="p"/>
                            </m:rPr>
                            <a:rPr lang="hr-HR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mm</m:t>
                          </m:r>
                        </m:e>
                      </m:d>
                    </m:oMath>
                  </m:oMathPara>
                </a14:m>
                <a:endParaRPr lang="hr-HR" sz="20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527" y="296626"/>
                <a:ext cx="1023037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6320264" y="369817"/>
                <a:ext cx="8483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r-HR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r-HR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mm</m:t>
                          </m:r>
                        </m:e>
                      </m:d>
                    </m:oMath>
                  </m:oMathPara>
                </a14:m>
                <a:endParaRPr lang="hr-HR" sz="2000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264" y="369817"/>
                <a:ext cx="848309" cy="40011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3893920"/>
              </p:ext>
            </p:extLst>
          </p:nvPr>
        </p:nvGraphicFramePr>
        <p:xfrm>
          <a:off x="7261027" y="924402"/>
          <a:ext cx="1947863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5" name="Jednadžba" r:id="rId15" imgW="1168200" imgH="228600" progId="Equation.3">
                  <p:embed/>
                </p:oleObj>
              </mc:Choice>
              <mc:Fallback>
                <p:oleObj name="Jednadžba" r:id="rId15" imgW="1168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1027" y="924402"/>
                        <a:ext cx="1947863" cy="347663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8233856" y="512461"/>
                <a:ext cx="126771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r-HR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r-HR" sz="20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sSup>
                            <m:sSupPr>
                              <m:ctrlPr>
                                <a:rPr lang="hr-HR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m:rPr>
                                  <m:sty m:val="p"/>
                                </m:rPr>
                                <a:rPr lang="hr-HR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mm</m:t>
                              </m:r>
                            </m:e>
                            <m:sup>
                              <m:r>
                                <a:rPr lang="hr-HR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hr-HR" sz="2000" dirty="0"/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3856" y="512461"/>
                <a:ext cx="1267719" cy="400110"/>
              </a:xfrm>
              <a:prstGeom prst="rect">
                <a:avLst/>
              </a:prstGeom>
              <a:blipFill rotWithShape="0">
                <a:blip r:embed="rId17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Connector 50"/>
          <p:cNvCxnSpPr/>
          <p:nvPr/>
        </p:nvCxnSpPr>
        <p:spPr>
          <a:xfrm flipH="1">
            <a:off x="6872099" y="696736"/>
            <a:ext cx="374001" cy="391224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6752015" y="1141157"/>
            <a:ext cx="374001" cy="391224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559231" y="288452"/>
                <a:ext cx="59663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r-HR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r-HR" sz="20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</m:d>
                    </m:oMath>
                  </m:oMathPara>
                </a14:m>
                <a:endParaRPr lang="hr-HR" sz="2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231" y="288452"/>
                <a:ext cx="596638" cy="40011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891705" y="1528570"/>
                <a:ext cx="528093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2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u</m:t>
                          </m:r>
                        </m:e>
                        <m:sub>
                          <m:r>
                            <a:rPr lang="en-US" sz="22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hr-HR" sz="22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1705" y="1528570"/>
                <a:ext cx="528093" cy="430887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327860" y="1525379"/>
                <a:ext cx="8483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r-HR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r-HR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mm</m:t>
                          </m:r>
                        </m:e>
                      </m:d>
                    </m:oMath>
                  </m:oMathPara>
                </a14:m>
                <a:endParaRPr lang="hr-HR" sz="20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860" y="1525379"/>
                <a:ext cx="848309" cy="400110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784527" y="1525379"/>
                <a:ext cx="97552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r-HR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r-HR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mm</m:t>
                              </m:r>
                            </m:e>
                            <m:sup>
                              <m:r>
                                <a:rPr lang="en-US" sz="20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hr-HR" sz="20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527" y="1525379"/>
                <a:ext cx="975523" cy="40011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413032" y="1543958"/>
                <a:ext cx="9679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r-HR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r-HR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mm</m:t>
                              </m:r>
                            </m:e>
                            <m:sup>
                              <m:r>
                                <a:rPr lang="en-US" sz="20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hr-HR" sz="2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032" y="1543958"/>
                <a:ext cx="967957" cy="400110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356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/>
      <p:bldP spid="48" grpId="0"/>
      <p:bldP spid="50" grpId="0"/>
      <p:bldP spid="14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160638" y="306050"/>
            <a:ext cx="11630309" cy="8335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300" dirty="0" smtClean="0"/>
              <a:t>Položaj neutralne osi za zajedničko djelovanje </a:t>
            </a:r>
            <a:endParaRPr lang="en-US" sz="23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2300" dirty="0" smtClean="0"/>
              <a:t>uzdužne sile N i momenta savijanja M u presjeku A - B:</a:t>
            </a:r>
            <a:endParaRPr lang="hr-HR" sz="2300" dirty="0"/>
          </a:p>
        </p:txBody>
      </p:sp>
      <p:graphicFrame>
        <p:nvGraphicFramePr>
          <p:cNvPr id="1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264645"/>
              </p:ext>
            </p:extLst>
          </p:nvPr>
        </p:nvGraphicFramePr>
        <p:xfrm>
          <a:off x="236540" y="1533890"/>
          <a:ext cx="31083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9" name="Jednadžba" r:id="rId3" imgW="1866600" imgH="545760" progId="Equation.3">
                  <p:embed/>
                </p:oleObj>
              </mc:Choice>
              <mc:Fallback>
                <p:oleObj name="Jednadžba" r:id="rId3" imgW="186660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40" y="1533890"/>
                        <a:ext cx="3108325" cy="8286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Oval 26"/>
          <p:cNvSpPr/>
          <p:nvPr/>
        </p:nvSpPr>
        <p:spPr>
          <a:xfrm>
            <a:off x="1381937" y="1932402"/>
            <a:ext cx="564444" cy="42259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622285" y="2397642"/>
                <a:ext cx="64819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r-HR" sz="2400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hr-HR" sz="240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hr-HR" sz="240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</m:oMath>
                  </m:oMathPara>
                </a14:m>
                <a:endParaRPr lang="hr-H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2285" y="2397642"/>
                <a:ext cx="648191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8491" r="-9434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 flipH="1">
            <a:off x="3405433" y="1546383"/>
            <a:ext cx="173320" cy="5686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455028"/>
              </p:ext>
            </p:extLst>
          </p:nvPr>
        </p:nvGraphicFramePr>
        <p:xfrm>
          <a:off x="3578753" y="1690924"/>
          <a:ext cx="409575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0" name="Jednadžba" r:id="rId6" imgW="253800" imgH="190440" progId="Equation.3">
                  <p:embed/>
                </p:oleObj>
              </mc:Choice>
              <mc:Fallback>
                <p:oleObj name="Jednadžba" r:id="rId6" imgW="2538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753" y="1690924"/>
                        <a:ext cx="409575" cy="287337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ight Arrow 31"/>
          <p:cNvSpPr/>
          <p:nvPr/>
        </p:nvSpPr>
        <p:spPr>
          <a:xfrm>
            <a:off x="108526" y="3478153"/>
            <a:ext cx="590550" cy="1393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graphicFrame>
        <p:nvGraphicFramePr>
          <p:cNvPr id="3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7672881"/>
              </p:ext>
            </p:extLst>
          </p:nvPr>
        </p:nvGraphicFramePr>
        <p:xfrm>
          <a:off x="953634" y="3209536"/>
          <a:ext cx="1989138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1" name="Jednadžba" r:id="rId8" imgW="1193760" imgH="711000" progId="Equation.3">
                  <p:embed/>
                </p:oleObj>
              </mc:Choice>
              <mc:Fallback>
                <p:oleObj name="Jednadžba" r:id="rId8" imgW="11937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3634" y="3209536"/>
                        <a:ext cx="1989138" cy="1079500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968708"/>
              </p:ext>
            </p:extLst>
          </p:nvPr>
        </p:nvGraphicFramePr>
        <p:xfrm>
          <a:off x="1371728" y="4389944"/>
          <a:ext cx="3514725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2" name="Jednadžba" r:id="rId10" imgW="2108160" imgH="749160" progId="Equation.3">
                  <p:embed/>
                </p:oleObj>
              </mc:Choice>
              <mc:Fallback>
                <p:oleObj name="Jednadžba" r:id="rId10" imgW="210816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728" y="4389944"/>
                        <a:ext cx="3514725" cy="1136650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435805"/>
              </p:ext>
            </p:extLst>
          </p:nvPr>
        </p:nvGraphicFramePr>
        <p:xfrm>
          <a:off x="4886453" y="4579103"/>
          <a:ext cx="124936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3" name="Jednadžba" r:id="rId12" imgW="749160" imgH="228600" progId="Equation.3">
                  <p:embed/>
                </p:oleObj>
              </mc:Choice>
              <mc:Fallback>
                <p:oleObj name="Jednadžba" r:id="rId12" imgW="749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453" y="4579103"/>
                        <a:ext cx="1249362" cy="3460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1517316" y="2921552"/>
                <a:ext cx="8617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r-HR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r-HR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m:rPr>
                              <m:sty m:val="p"/>
                            </m:rPr>
                            <a:rPr lang="hr-HR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</m:oMath>
                  </m:oMathPara>
                </a14:m>
                <a:endParaRPr lang="hr-HR" sz="24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316" y="2921552"/>
                <a:ext cx="861774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557" name="Picture 29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38" y="436724"/>
            <a:ext cx="4681433" cy="49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558" name="Picture 29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857" y="0"/>
            <a:ext cx="3830194" cy="66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4039283" y="3620439"/>
            <a:ext cx="1280862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n.o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(M+N)</a:t>
            </a:r>
            <a:endParaRPr lang="hr-HR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54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32" grpId="0" animBg="1"/>
      <p:bldP spid="36" grpId="0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160638" y="306050"/>
            <a:ext cx="11630309" cy="8335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300" dirty="0" smtClean="0"/>
              <a:t>Položaj neutralne osi za zajedničko </a:t>
            </a:r>
            <a:endParaRPr lang="en-US" sz="23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2300" dirty="0" smtClean="0"/>
              <a:t>djelovanje uzdužne sile N i momenta </a:t>
            </a:r>
            <a:endParaRPr lang="en-US" sz="23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2300" dirty="0" smtClean="0"/>
              <a:t>savijanja M u presjeku A - B:</a:t>
            </a:r>
            <a:endParaRPr lang="hr-HR" sz="2300" dirty="0"/>
          </a:p>
        </p:txBody>
      </p:sp>
      <p:graphicFrame>
        <p:nvGraphicFramePr>
          <p:cNvPr id="1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396146"/>
              </p:ext>
            </p:extLst>
          </p:nvPr>
        </p:nvGraphicFramePr>
        <p:xfrm>
          <a:off x="160638" y="1983304"/>
          <a:ext cx="31083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5" name="Jednadžba" r:id="rId3" imgW="1866600" imgH="545760" progId="Equation.3">
                  <p:embed/>
                </p:oleObj>
              </mc:Choice>
              <mc:Fallback>
                <p:oleObj name="Jednadžba" r:id="rId3" imgW="186660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38" y="1983304"/>
                        <a:ext cx="3108325" cy="8286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Oval 26"/>
          <p:cNvSpPr/>
          <p:nvPr/>
        </p:nvSpPr>
        <p:spPr>
          <a:xfrm>
            <a:off x="1306035" y="2381816"/>
            <a:ext cx="564444" cy="42259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546383" y="2847056"/>
                <a:ext cx="64819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r-HR" sz="2400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hr-HR" sz="240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hr-HR" sz="240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</m:oMath>
                  </m:oMathPara>
                </a14:m>
                <a:endParaRPr lang="hr-H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6383" y="2847056"/>
                <a:ext cx="648191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9434" r="-849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 flipH="1">
            <a:off x="3329531" y="1995797"/>
            <a:ext cx="173320" cy="5686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032754"/>
              </p:ext>
            </p:extLst>
          </p:nvPr>
        </p:nvGraphicFramePr>
        <p:xfrm>
          <a:off x="3502851" y="2140338"/>
          <a:ext cx="409575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6" name="Jednadžba" r:id="rId6" imgW="253800" imgH="190440" progId="Equation.3">
                  <p:embed/>
                </p:oleObj>
              </mc:Choice>
              <mc:Fallback>
                <p:oleObj name="Jednadžba" r:id="rId6" imgW="2538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2851" y="2140338"/>
                        <a:ext cx="409575" cy="287337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ight Arrow 31"/>
          <p:cNvSpPr/>
          <p:nvPr/>
        </p:nvSpPr>
        <p:spPr>
          <a:xfrm>
            <a:off x="32624" y="3927567"/>
            <a:ext cx="590550" cy="1393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graphicFrame>
        <p:nvGraphicFramePr>
          <p:cNvPr id="3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240881"/>
              </p:ext>
            </p:extLst>
          </p:nvPr>
        </p:nvGraphicFramePr>
        <p:xfrm>
          <a:off x="877732" y="3658950"/>
          <a:ext cx="1989138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7" name="Jednadžba" r:id="rId8" imgW="1193760" imgH="711000" progId="Equation.3">
                  <p:embed/>
                </p:oleObj>
              </mc:Choice>
              <mc:Fallback>
                <p:oleObj name="Jednadžba" r:id="rId8" imgW="11937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732" y="3658950"/>
                        <a:ext cx="1989138" cy="1079500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96953"/>
              </p:ext>
            </p:extLst>
          </p:nvPr>
        </p:nvGraphicFramePr>
        <p:xfrm>
          <a:off x="1295826" y="4839358"/>
          <a:ext cx="3514725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8" name="Jednadžba" r:id="rId10" imgW="2108160" imgH="749160" progId="Equation.3">
                  <p:embed/>
                </p:oleObj>
              </mc:Choice>
              <mc:Fallback>
                <p:oleObj name="Jednadžba" r:id="rId10" imgW="210816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826" y="4839358"/>
                        <a:ext cx="3514725" cy="1136650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870607"/>
              </p:ext>
            </p:extLst>
          </p:nvPr>
        </p:nvGraphicFramePr>
        <p:xfrm>
          <a:off x="4810551" y="5028517"/>
          <a:ext cx="124936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9" name="Jednadžba" r:id="rId12" imgW="749160" imgH="228600" progId="Equation.3">
                  <p:embed/>
                </p:oleObj>
              </mc:Choice>
              <mc:Fallback>
                <p:oleObj name="Jednadžba" r:id="rId12" imgW="749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551" y="5028517"/>
                        <a:ext cx="1249362" cy="3460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1441414" y="3370966"/>
                <a:ext cx="8617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r-HR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r-HR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m:rPr>
                              <m:sty m:val="p"/>
                            </m:rPr>
                            <a:rPr lang="hr-HR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</m:oMath>
                  </m:oMathPara>
                </a14:m>
                <a:endParaRPr lang="hr-HR" sz="24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1414" y="3370966"/>
                <a:ext cx="861774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670083" y="3904877"/>
            <a:ext cx="1280862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n.o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(M+N)</a:t>
            </a:r>
            <a:endParaRPr lang="hr-HR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9952458" y="3216388"/>
            <a:ext cx="2239542" cy="27169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300" dirty="0" err="1" smtClean="0"/>
              <a:t>Krivulja</a:t>
            </a:r>
            <a:r>
              <a:rPr lang="en-US" sz="2300" dirty="0" smtClean="0"/>
              <a:t> </a:t>
            </a:r>
            <a:r>
              <a:rPr lang="en-US" sz="2300" dirty="0" err="1" smtClean="0"/>
              <a:t>dijagrama</a:t>
            </a:r>
            <a:r>
              <a:rPr lang="en-US" sz="2300" dirty="0" smtClean="0"/>
              <a:t> </a:t>
            </a:r>
            <a:r>
              <a:rPr lang="en-US" sz="2300" dirty="0" err="1" smtClean="0"/>
              <a:t>naprezanja</a:t>
            </a:r>
            <a:r>
              <a:rPr lang="en-US" sz="2300" dirty="0" smtClean="0"/>
              <a:t> se </a:t>
            </a:r>
            <a:r>
              <a:rPr lang="en-US" sz="2300" dirty="0" err="1" smtClean="0"/>
              <a:t>asimptotski</a:t>
            </a:r>
            <a:r>
              <a:rPr lang="en-US" sz="2300" dirty="0" smtClean="0"/>
              <a:t> </a:t>
            </a:r>
            <a:r>
              <a:rPr lang="en-US" sz="2300" dirty="0" err="1" smtClean="0"/>
              <a:t>približava</a:t>
            </a:r>
            <a:r>
              <a:rPr lang="en-US" sz="2300" dirty="0" smtClean="0"/>
              <a:t>   </a:t>
            </a:r>
            <a:r>
              <a:rPr lang="en-US" sz="2300" dirty="0" err="1" smtClean="0"/>
              <a:t>pravcu</a:t>
            </a:r>
            <a:r>
              <a:rPr lang="en-US" sz="2300" dirty="0" smtClean="0"/>
              <a:t> </a:t>
            </a:r>
            <a:r>
              <a:rPr lang="en-US" sz="2300" dirty="0" err="1" smtClean="0"/>
              <a:t>koji</a:t>
            </a:r>
            <a:r>
              <a:rPr lang="en-US" sz="2300" dirty="0" smtClean="0"/>
              <a:t> </a:t>
            </a:r>
            <a:r>
              <a:rPr lang="en-US" sz="2300" dirty="0" err="1" smtClean="0"/>
              <a:t>prolazi</a:t>
            </a:r>
            <a:r>
              <a:rPr lang="en-US" sz="2300" dirty="0" smtClean="0"/>
              <a:t>  </a:t>
            </a:r>
            <a:r>
              <a:rPr lang="en-US" sz="2300" dirty="0" err="1" smtClean="0"/>
              <a:t>središtem</a:t>
            </a:r>
            <a:r>
              <a:rPr lang="en-US" sz="2300" dirty="0" smtClean="0"/>
              <a:t> </a:t>
            </a:r>
            <a:r>
              <a:rPr lang="en-US" sz="2300" dirty="0" err="1" smtClean="0"/>
              <a:t>zakrivljenosti</a:t>
            </a:r>
            <a:endParaRPr lang="hr-HR" sz="2300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7305681" y="5933298"/>
            <a:ext cx="1765089" cy="3951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300" dirty="0" smtClean="0"/>
              <a:t>HIPERBOLA!</a:t>
            </a:r>
            <a:endParaRPr lang="hr-HR" sz="2300" dirty="0"/>
          </a:p>
        </p:txBody>
      </p:sp>
      <p:pic>
        <p:nvPicPr>
          <p:cNvPr id="28704" name="Picture 3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858" y="40966"/>
            <a:ext cx="6198614" cy="66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 rot="16200000">
            <a:off x="5104763" y="3593432"/>
            <a:ext cx="140752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111,84 MPa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16200000">
            <a:off x="8872723" y="5000955"/>
            <a:ext cx="140752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117,51 MPa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5903884" y="3725309"/>
            <a:ext cx="7856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92,26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8381190" y="4528470"/>
            <a:ext cx="7856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76,32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965886" y="3131848"/>
                <a:ext cx="548641" cy="46166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dirty="0" smtClean="0"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i="0" dirty="0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σ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x</m:t>
                          </m:r>
                        </m:sub>
                      </m:sSub>
                    </m:oMath>
                  </m:oMathPara>
                </a14:m>
                <a:endParaRPr lang="hr-H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5886" y="3131848"/>
                <a:ext cx="548641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/>
          <p:nvPr/>
        </p:nvSpPr>
        <p:spPr>
          <a:xfrm>
            <a:off x="6672365" y="3856270"/>
            <a:ext cx="369006" cy="3860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696132" y="3756891"/>
            <a:ext cx="321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-</a:t>
            </a:r>
            <a:endParaRPr lang="en-US" sz="3200" dirty="0"/>
          </a:p>
        </p:txBody>
      </p:sp>
      <p:sp>
        <p:nvSpPr>
          <p:cNvPr id="29" name="Oval 28"/>
          <p:cNvSpPr/>
          <p:nvPr/>
        </p:nvSpPr>
        <p:spPr>
          <a:xfrm>
            <a:off x="8910036" y="4721676"/>
            <a:ext cx="369006" cy="3860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8910036" y="4622296"/>
            <a:ext cx="321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95329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363084" y="453639"/>
            <a:ext cx="11427863" cy="422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300" dirty="0" smtClean="0"/>
              <a:t>Štap male zakrivljenosti:</a:t>
            </a:r>
            <a:endParaRPr lang="hr-HR" sz="2300" dirty="0"/>
          </a:p>
        </p:txBody>
      </p:sp>
      <p:graphicFrame>
        <p:nvGraphicFramePr>
          <p:cNvPr id="1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817569"/>
              </p:ext>
            </p:extLst>
          </p:nvPr>
        </p:nvGraphicFramePr>
        <p:xfrm>
          <a:off x="519311" y="1093787"/>
          <a:ext cx="200818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38" name="Jednadžba" r:id="rId3" imgW="1206360" imgH="545760" progId="Equation.3">
                  <p:embed/>
                </p:oleObj>
              </mc:Choice>
              <mc:Fallback>
                <p:oleObj name="Jednadžba" r:id="rId3" imgW="120636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311" y="1093787"/>
                        <a:ext cx="2008187" cy="8286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585493"/>
              </p:ext>
            </p:extLst>
          </p:nvPr>
        </p:nvGraphicFramePr>
        <p:xfrm>
          <a:off x="836811" y="2139736"/>
          <a:ext cx="6786563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39" name="Jednadžba" r:id="rId5" imgW="4076640" imgH="507960" progId="Equation.3">
                  <p:embed/>
                </p:oleObj>
              </mc:Choice>
              <mc:Fallback>
                <p:oleObj name="Jednadžba" r:id="rId5" imgW="407664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811" y="2139736"/>
                        <a:ext cx="6786563" cy="769937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15582"/>
              </p:ext>
            </p:extLst>
          </p:nvPr>
        </p:nvGraphicFramePr>
        <p:xfrm>
          <a:off x="519311" y="2312773"/>
          <a:ext cx="31750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0" name="Jednadžba" r:id="rId7" imgW="190440" imgH="279360" progId="Equation.3">
                  <p:embed/>
                </p:oleObj>
              </mc:Choice>
              <mc:Fallback>
                <p:oleObj name="Jednadžba" r:id="rId7" imgW="1904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311" y="2312773"/>
                        <a:ext cx="317500" cy="42386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413772"/>
              </p:ext>
            </p:extLst>
          </p:nvPr>
        </p:nvGraphicFramePr>
        <p:xfrm>
          <a:off x="7623374" y="2312773"/>
          <a:ext cx="141763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1" name="Jednadžba" r:id="rId9" imgW="850680" imgH="253800" progId="Equation.3">
                  <p:embed/>
                </p:oleObj>
              </mc:Choice>
              <mc:Fallback>
                <p:oleObj name="Jednadžba" r:id="rId9" imgW="8506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3374" y="2312773"/>
                        <a:ext cx="1417637" cy="3841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732934"/>
              </p:ext>
            </p:extLst>
          </p:nvPr>
        </p:nvGraphicFramePr>
        <p:xfrm>
          <a:off x="412947" y="3299984"/>
          <a:ext cx="222091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2" name="Jednadžba" r:id="rId11" imgW="1333440" imgH="545760" progId="Equation.3">
                  <p:embed/>
                </p:oleObj>
              </mc:Choice>
              <mc:Fallback>
                <p:oleObj name="Jednadžba" r:id="rId11" imgW="13334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947" y="3299984"/>
                        <a:ext cx="2220913" cy="8286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247166"/>
              </p:ext>
            </p:extLst>
          </p:nvPr>
        </p:nvGraphicFramePr>
        <p:xfrm>
          <a:off x="2633860" y="3241511"/>
          <a:ext cx="1270000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3" name="Jednadžba" r:id="rId13" imgW="761760" imgH="520560" progId="Equation.3">
                  <p:embed/>
                </p:oleObj>
              </mc:Choice>
              <mc:Fallback>
                <p:oleObj name="Jednadžba" r:id="rId13" imgW="76176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860" y="3241511"/>
                        <a:ext cx="1270000" cy="788988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575516"/>
              </p:ext>
            </p:extLst>
          </p:nvPr>
        </p:nvGraphicFramePr>
        <p:xfrm>
          <a:off x="3967163" y="3270250"/>
          <a:ext cx="1522412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4" name="Jednadžba" r:id="rId15" imgW="914400" imgH="520560" progId="Equation.3">
                  <p:embed/>
                </p:oleObj>
              </mc:Choice>
              <mc:Fallback>
                <p:oleObj name="Jednadžba" r:id="rId15" imgW="91440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7163" y="3270250"/>
                        <a:ext cx="1522412" cy="788988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328980"/>
              </p:ext>
            </p:extLst>
          </p:nvPr>
        </p:nvGraphicFramePr>
        <p:xfrm>
          <a:off x="5438775" y="3492500"/>
          <a:ext cx="13970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5" name="Jednadžba" r:id="rId17" imgW="838080" imgH="241200" progId="Equation.3">
                  <p:embed/>
                </p:oleObj>
              </mc:Choice>
              <mc:Fallback>
                <p:oleObj name="Jednadžba" r:id="rId17" imgW="8380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775" y="3492500"/>
                        <a:ext cx="1397000" cy="366713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33065"/>
              </p:ext>
            </p:extLst>
          </p:nvPr>
        </p:nvGraphicFramePr>
        <p:xfrm>
          <a:off x="6826250" y="3490913"/>
          <a:ext cx="19685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6" name="Jednadžba" r:id="rId19" imgW="1180800" imgH="228600" progId="Equation.3">
                  <p:embed/>
                </p:oleObj>
              </mc:Choice>
              <mc:Fallback>
                <p:oleObj name="Jednadžba" r:id="rId19" imgW="1180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0" y="3490913"/>
                        <a:ext cx="1968500" cy="34766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740651"/>
              </p:ext>
            </p:extLst>
          </p:nvPr>
        </p:nvGraphicFramePr>
        <p:xfrm>
          <a:off x="412947" y="4362337"/>
          <a:ext cx="76803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7" name="Jednadžba" r:id="rId21" imgW="4609800" imgH="583920" progId="Equation.3">
                  <p:embed/>
                </p:oleObj>
              </mc:Choice>
              <mc:Fallback>
                <p:oleObj name="Jednadžba" r:id="rId21" imgW="460980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947" y="4362337"/>
                        <a:ext cx="7680325" cy="88582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567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363084" y="453639"/>
            <a:ext cx="11427863" cy="422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300" dirty="0" smtClean="0"/>
              <a:t>Usporedba:</a:t>
            </a:r>
            <a:endParaRPr lang="hr-HR" sz="2300" dirty="0"/>
          </a:p>
        </p:txBody>
      </p:sp>
      <p:graphicFrame>
        <p:nvGraphicFramePr>
          <p:cNvPr id="1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342257"/>
              </p:ext>
            </p:extLst>
          </p:nvPr>
        </p:nvGraphicFramePr>
        <p:xfrm>
          <a:off x="678061" y="1195173"/>
          <a:ext cx="4460876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8" name="Jednadžba" r:id="rId3" imgW="2679480" imgH="507960" progId="Equation.3">
                  <p:embed/>
                </p:oleObj>
              </mc:Choice>
              <mc:Fallback>
                <p:oleObj name="Jednadžba" r:id="rId3" imgW="26794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061" y="1195173"/>
                        <a:ext cx="4460876" cy="77152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054148"/>
              </p:ext>
            </p:extLst>
          </p:nvPr>
        </p:nvGraphicFramePr>
        <p:xfrm>
          <a:off x="678061" y="2285358"/>
          <a:ext cx="47148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9" name="Jednadžba" r:id="rId5" imgW="2831760" imgH="507960" progId="Equation.3">
                  <p:embed/>
                </p:oleObj>
              </mc:Choice>
              <mc:Fallback>
                <p:oleObj name="Jednadžba" r:id="rId5" imgW="28317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061" y="2285358"/>
                        <a:ext cx="4714875" cy="77152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077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25678" y="98998"/>
                <a:ext cx="4551122" cy="285146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r-HR" sz="2500" dirty="0" smtClean="0"/>
                  <a:t>2.) Za sistem prikazan na slici treba odrediti dopuštenu veličinu sile F, ako je zadano dopušteno naprezanje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sz="25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hr-HR" sz="25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r-HR" sz="2500" b="0" i="0" smtClean="0">
                            <a:latin typeface="Cambria Math" panose="02040503050406030204" pitchFamily="18" charset="0"/>
                          </a:rPr>
                          <m:t>dop</m:t>
                        </m:r>
                      </m:sub>
                    </m:sSub>
                    <m:r>
                      <a:rPr lang="hr-HR" sz="2500" b="0" i="0" smtClean="0">
                        <a:latin typeface="Cambria Math" panose="02040503050406030204" pitchFamily="18" charset="0"/>
                      </a:rPr>
                      <m:t>=160</m:t>
                    </m:r>
                    <m:r>
                      <m:rPr>
                        <m:sty m:val="p"/>
                      </m:rPr>
                      <a:rPr lang="hr-HR" sz="2500" b="0" i="0" smtClean="0">
                        <a:latin typeface="Cambria Math" panose="02040503050406030204" pitchFamily="18" charset="0"/>
                      </a:rPr>
                      <m:t>MPa</m:t>
                    </m:r>
                  </m:oMath>
                </a14:m>
                <a:r>
                  <a:rPr lang="hr-HR" sz="2500" dirty="0" smtClean="0"/>
                  <a:t>. Nacrtati dijagram normalnih naprezanja u najnapregnutijem presjeku.</a:t>
                </a:r>
                <a:endParaRPr lang="hr-HR" sz="25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5678" y="98998"/>
                <a:ext cx="4551122" cy="2851466"/>
              </a:xfrm>
              <a:blipFill rotWithShape="0">
                <a:blip r:embed="rId3"/>
                <a:stretch>
                  <a:fillRect l="-2142" t="-2778" r="-214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25678" y="2765403"/>
            <a:ext cx="419820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500" dirty="0" smtClean="0"/>
              <a:t>Radijus zakrivljenosti osi štapa:</a:t>
            </a:r>
            <a:endParaRPr lang="hr-HR" sz="2500" dirty="0"/>
          </a:p>
        </p:txBody>
      </p:sp>
      <p:graphicFrame>
        <p:nvGraphicFramePr>
          <p:cNvPr id="8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9880183"/>
              </p:ext>
            </p:extLst>
          </p:nvPr>
        </p:nvGraphicFramePr>
        <p:xfrm>
          <a:off x="414879" y="3327953"/>
          <a:ext cx="18288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8" name="Jednadžba" r:id="rId4" imgW="1091880" imgH="266400" progId="Equation.3">
                  <p:embed/>
                </p:oleObj>
              </mc:Choice>
              <mc:Fallback>
                <p:oleObj name="Jednadžba" r:id="rId4" imgW="109188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879" y="3327953"/>
                        <a:ext cx="1828800" cy="40481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71402" y="537953"/>
            <a:ext cx="6662118" cy="55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33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25678" y="98998"/>
                <a:ext cx="4551122" cy="285146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r-HR" sz="2500" dirty="0" smtClean="0"/>
                  <a:t>2.) Za sistem prikazan na slici treba odrediti dopuštenu veličinu sile F, ako je zadano dopušteno naprezanje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sz="25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hr-HR" sz="25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r-HR" sz="2500" b="0" i="0" smtClean="0">
                            <a:latin typeface="Cambria Math" panose="02040503050406030204" pitchFamily="18" charset="0"/>
                          </a:rPr>
                          <m:t>dop</m:t>
                        </m:r>
                      </m:sub>
                    </m:sSub>
                    <m:r>
                      <a:rPr lang="hr-HR" sz="2500" b="0" i="0" smtClean="0">
                        <a:latin typeface="Cambria Math" panose="02040503050406030204" pitchFamily="18" charset="0"/>
                      </a:rPr>
                      <m:t>=160</m:t>
                    </m:r>
                    <m:r>
                      <m:rPr>
                        <m:sty m:val="p"/>
                      </m:rPr>
                      <a:rPr lang="hr-HR" sz="2500" b="0" i="0" smtClean="0">
                        <a:latin typeface="Cambria Math" panose="02040503050406030204" pitchFamily="18" charset="0"/>
                      </a:rPr>
                      <m:t>MPa</m:t>
                    </m:r>
                  </m:oMath>
                </a14:m>
                <a:r>
                  <a:rPr lang="hr-HR" sz="2500" dirty="0" smtClean="0"/>
                  <a:t>. Nacrtati dijagram normalnih naprezanja u najnapregnutijem presjeku.</a:t>
                </a:r>
                <a:endParaRPr lang="hr-HR" sz="25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5678" y="98998"/>
                <a:ext cx="4551122" cy="2851466"/>
              </a:xfrm>
              <a:blipFill rotWithShape="0">
                <a:blip r:embed="rId3"/>
                <a:stretch>
                  <a:fillRect l="-2142" t="-2778" r="-214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25678" y="2765403"/>
            <a:ext cx="419820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500" dirty="0" smtClean="0"/>
              <a:t>Radijus zakrivljenosti osi štapa:</a:t>
            </a:r>
            <a:endParaRPr lang="hr-HR" sz="2500" dirty="0"/>
          </a:p>
        </p:txBody>
      </p:sp>
      <p:graphicFrame>
        <p:nvGraphicFramePr>
          <p:cNvPr id="8" name="Object 25"/>
          <p:cNvGraphicFramePr>
            <a:graphicFrameLocks noChangeAspect="1"/>
          </p:cNvGraphicFramePr>
          <p:nvPr>
            <p:extLst/>
          </p:nvPr>
        </p:nvGraphicFramePr>
        <p:xfrm>
          <a:off x="414879" y="3327953"/>
          <a:ext cx="18288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2" name="Jednadžba" r:id="rId4" imgW="1091880" imgH="266400" progId="Equation.3">
                  <p:embed/>
                </p:oleObj>
              </mc:Choice>
              <mc:Fallback>
                <p:oleObj name="Jednadžba" r:id="rId4" imgW="109188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879" y="3327953"/>
                        <a:ext cx="1828800" cy="40481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85532" y="537953"/>
            <a:ext cx="6647988" cy="5580000"/>
          </a:xfrm>
          <a:prstGeom prst="rect">
            <a:avLst/>
          </a:prstGeom>
        </p:spPr>
      </p:pic>
      <p:graphicFrame>
        <p:nvGraphicFramePr>
          <p:cNvPr id="9" name="Object 25"/>
          <p:cNvGraphicFramePr>
            <a:graphicFrameLocks noChangeAspect="1"/>
          </p:cNvGraphicFramePr>
          <p:nvPr>
            <p:extLst/>
          </p:nvPr>
        </p:nvGraphicFramePr>
        <p:xfrm>
          <a:off x="368146" y="4555859"/>
          <a:ext cx="2157412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3" name="Jednadžba" r:id="rId7" imgW="1295280" imgH="228600" progId="Equation.3">
                  <p:embed/>
                </p:oleObj>
              </mc:Choice>
              <mc:Fallback>
                <p:oleObj name="Jednadžba" r:id="rId7" imgW="1295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146" y="4555859"/>
                        <a:ext cx="2157412" cy="34766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280664"/>
              </p:ext>
            </p:extLst>
          </p:nvPr>
        </p:nvGraphicFramePr>
        <p:xfrm>
          <a:off x="368146" y="5046167"/>
          <a:ext cx="321627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4" name="Jednadžba" r:id="rId9" imgW="1930320" imgH="330120" progId="Equation.3">
                  <p:embed/>
                </p:oleObj>
              </mc:Choice>
              <mc:Fallback>
                <p:oleObj name="Jednadžba" r:id="rId9" imgW="193032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146" y="5046167"/>
                        <a:ext cx="3216275" cy="50006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5677" y="3905785"/>
            <a:ext cx="20931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500" dirty="0" smtClean="0"/>
              <a:t>Unutarnje sile:</a:t>
            </a:r>
            <a:endParaRPr lang="hr-HR" sz="25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0681791" y="2161673"/>
            <a:ext cx="4011" cy="882315"/>
          </a:xfrm>
          <a:prstGeom prst="line">
            <a:avLst/>
          </a:prstGeom>
          <a:ln w="12700">
            <a:solidFill>
              <a:srgbClr val="FF000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704095" y="3043989"/>
            <a:ext cx="894347" cy="0"/>
          </a:xfrm>
          <a:prstGeom prst="line">
            <a:avLst/>
          </a:prstGeom>
          <a:ln w="12700">
            <a:solidFill>
              <a:srgbClr val="FF0000"/>
            </a:solidFill>
            <a:headEnd type="triangle" w="med" len="lg"/>
            <a:tailEnd type="non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0704095" y="3043989"/>
                <a:ext cx="15471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r-HR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hr-HR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hr-HR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lang="hr-HR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hr-HR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cosα</m:t>
                      </m:r>
                    </m:oMath>
                  </m:oMathPara>
                </a14:m>
                <a:endParaRPr lang="hr-H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4095" y="3043989"/>
                <a:ext cx="1547155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0154231" y="1792341"/>
                <a:ext cx="15022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r-HR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V</m:t>
                          </m:r>
                        </m:sub>
                      </m:sSub>
                      <m:r>
                        <a:rPr lang="hr-HR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hr-HR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lang="hr-HR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hr-HR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sinα</m:t>
                      </m:r>
                    </m:oMath>
                  </m:oMathPara>
                </a14:m>
                <a:endParaRPr lang="hr-H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231" y="1792341"/>
                <a:ext cx="1502271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9571097" y="2718662"/>
            <a:ext cx="99488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850" dirty="0">
                <a:solidFill>
                  <a:srgbClr val="00FF00"/>
                </a:solidFill>
              </a:rPr>
              <a:t>o</a:t>
            </a:r>
            <a:r>
              <a:rPr lang="hr-HR" sz="1850" dirty="0" smtClean="0">
                <a:solidFill>
                  <a:srgbClr val="00FF00"/>
                </a:solidFill>
              </a:rPr>
              <a:t>s štapa</a:t>
            </a:r>
            <a:endParaRPr lang="hr-HR" sz="185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8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  <p:bldP spid="2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205454"/>
              </p:ext>
            </p:extLst>
          </p:nvPr>
        </p:nvGraphicFramePr>
        <p:xfrm>
          <a:off x="5516001" y="165706"/>
          <a:ext cx="1884362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19" name="Jednadžba" r:id="rId3" imgW="1130040" imgH="266400" progId="Equation.3">
                  <p:embed/>
                </p:oleObj>
              </mc:Choice>
              <mc:Fallback>
                <p:oleObj name="Jednadžba" r:id="rId3" imgW="113004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6001" y="165706"/>
                        <a:ext cx="1884362" cy="404813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284142" y="165706"/>
            <a:ext cx="5259640" cy="422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500" dirty="0" smtClean="0"/>
              <a:t>Radijus zakrivljenosti neutralnog sloja: </a:t>
            </a:r>
            <a:endParaRPr lang="hr-HR" sz="25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4142" y="724218"/>
            <a:ext cx="5955379" cy="422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500" dirty="0" smtClean="0"/>
              <a:t>Udaljenost neutralne osi od težišta presjeka:</a:t>
            </a:r>
            <a:endParaRPr lang="hr-HR" sz="2500" dirty="0"/>
          </a:p>
        </p:txBody>
      </p:sp>
      <p:graphicFrame>
        <p:nvGraphicFramePr>
          <p:cNvPr id="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337112"/>
              </p:ext>
            </p:extLst>
          </p:nvPr>
        </p:nvGraphicFramePr>
        <p:xfrm>
          <a:off x="6239521" y="724218"/>
          <a:ext cx="1735138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0" name="Jednadžba" r:id="rId5" imgW="1041120" imgH="266400" progId="Equation.3">
                  <p:embed/>
                </p:oleObj>
              </mc:Choice>
              <mc:Fallback>
                <p:oleObj name="Jednadžba" r:id="rId5" imgW="104112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9521" y="724218"/>
                        <a:ext cx="1735138" cy="40322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284142" y="1282730"/>
            <a:ext cx="1860457" cy="422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500" dirty="0" smtClean="0"/>
              <a:t>Naprezanja:</a:t>
            </a:r>
            <a:endParaRPr lang="hr-HR" sz="2500" dirty="0"/>
          </a:p>
        </p:txBody>
      </p:sp>
      <p:sp>
        <p:nvSpPr>
          <p:cNvPr id="11" name="Right Arrow 10"/>
          <p:cNvSpPr/>
          <p:nvPr/>
        </p:nvSpPr>
        <p:spPr>
          <a:xfrm>
            <a:off x="442047" y="1919108"/>
            <a:ext cx="590550" cy="1393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425025" y="5236045"/>
            <a:ext cx="590550" cy="1393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214370" y="1765518"/>
            <a:ext cx="10624062" cy="12267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500" dirty="0" smtClean="0"/>
              <a:t>dopuštenu veličinu sile F odredit ćemo iz uvjeta da su maksimalne vrijednosti naprezanja u krajnjim vlaknima presjeka A-A manja od dopuštenih </a:t>
            </a:r>
            <a:endParaRPr lang="hr-HR" sz="25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102911" y="5080432"/>
            <a:ext cx="1864506" cy="422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500" dirty="0" smtClean="0"/>
              <a:t>Mjerodavno:</a:t>
            </a:r>
            <a:endParaRPr lang="hr-HR" sz="2500" dirty="0"/>
          </a:p>
        </p:txBody>
      </p:sp>
      <p:graphicFrame>
        <p:nvGraphicFramePr>
          <p:cNvPr id="1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361183"/>
              </p:ext>
            </p:extLst>
          </p:nvPr>
        </p:nvGraphicFramePr>
        <p:xfrm>
          <a:off x="2967417" y="4977282"/>
          <a:ext cx="32559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1" name="Jednadžba" r:id="rId7" imgW="1955520" imgH="342720" progId="Equation.3">
                  <p:embed/>
                </p:oleObj>
              </mc:Choice>
              <mc:Fallback>
                <p:oleObj name="Jednadžba" r:id="rId7" imgW="195552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417" y="4977282"/>
                        <a:ext cx="3255963" cy="51752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36651"/>
              </p:ext>
            </p:extLst>
          </p:nvPr>
        </p:nvGraphicFramePr>
        <p:xfrm>
          <a:off x="373982" y="2634385"/>
          <a:ext cx="3130550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2" name="Jednadžba" r:id="rId9" imgW="1879560" imgH="634680" progId="Equation.3">
                  <p:embed/>
                </p:oleObj>
              </mc:Choice>
              <mc:Fallback>
                <p:oleObj name="Jednadžba" r:id="rId9" imgW="187956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982" y="2634385"/>
                        <a:ext cx="3130550" cy="963613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728432"/>
              </p:ext>
            </p:extLst>
          </p:nvPr>
        </p:nvGraphicFramePr>
        <p:xfrm>
          <a:off x="373982" y="3811217"/>
          <a:ext cx="3194050" cy="9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3" name="Jednadžba" r:id="rId11" imgW="1917360" imgH="634680" progId="Equation.3">
                  <p:embed/>
                </p:oleObj>
              </mc:Choice>
              <mc:Fallback>
                <p:oleObj name="Jednadžba" r:id="rId11" imgW="191736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982" y="3811217"/>
                        <a:ext cx="3194050" cy="96361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981329"/>
              </p:ext>
            </p:extLst>
          </p:nvPr>
        </p:nvGraphicFramePr>
        <p:xfrm>
          <a:off x="3506226" y="2627676"/>
          <a:ext cx="4019550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4" name="Jednadžba" r:id="rId13" imgW="2412720" imgH="634680" progId="Equation.3">
                  <p:embed/>
                </p:oleObj>
              </mc:Choice>
              <mc:Fallback>
                <p:oleObj name="Jednadžba" r:id="rId13" imgW="241272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6226" y="2627676"/>
                        <a:ext cx="4019550" cy="963613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252799"/>
              </p:ext>
            </p:extLst>
          </p:nvPr>
        </p:nvGraphicFramePr>
        <p:xfrm>
          <a:off x="3558333" y="3818657"/>
          <a:ext cx="4040188" cy="9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5" name="Jednadžba" r:id="rId15" imgW="2425680" imgH="634680" progId="Equation.3">
                  <p:embed/>
                </p:oleObj>
              </mc:Choice>
              <mc:Fallback>
                <p:oleObj name="Jednadžba" r:id="rId15" imgW="242568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8333" y="3818657"/>
                        <a:ext cx="4040188" cy="96361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48154"/>
              </p:ext>
            </p:extLst>
          </p:nvPr>
        </p:nvGraphicFramePr>
        <p:xfrm>
          <a:off x="7525776" y="2807407"/>
          <a:ext cx="97313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6" name="Jednadžba" r:id="rId17" imgW="583920" imgH="330120" progId="Equation.3">
                  <p:embed/>
                </p:oleObj>
              </mc:Choice>
              <mc:Fallback>
                <p:oleObj name="Jednadžba" r:id="rId17" imgW="58392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5776" y="2807407"/>
                        <a:ext cx="973138" cy="501650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6808499"/>
              </p:ext>
            </p:extLst>
          </p:nvPr>
        </p:nvGraphicFramePr>
        <p:xfrm>
          <a:off x="7598521" y="3962448"/>
          <a:ext cx="97313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7" name="Jednadžba" r:id="rId19" imgW="583920" imgH="330120" progId="Equation.3">
                  <p:embed/>
                </p:oleObj>
              </mc:Choice>
              <mc:Fallback>
                <p:oleObj name="Jednadžba" r:id="rId19" imgW="58392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8521" y="3962448"/>
                        <a:ext cx="973138" cy="501650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ight Arrow 23"/>
          <p:cNvSpPr/>
          <p:nvPr/>
        </p:nvSpPr>
        <p:spPr>
          <a:xfrm>
            <a:off x="8796279" y="2942589"/>
            <a:ext cx="590550" cy="1393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8796279" y="4135844"/>
            <a:ext cx="590550" cy="1393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84859"/>
              </p:ext>
            </p:extLst>
          </p:nvPr>
        </p:nvGraphicFramePr>
        <p:xfrm>
          <a:off x="9624818" y="2752659"/>
          <a:ext cx="2262188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8" name="Jednadžba" r:id="rId21" imgW="1358640" imgH="330120" progId="Equation.3">
                  <p:embed/>
                </p:oleObj>
              </mc:Choice>
              <mc:Fallback>
                <p:oleObj name="Jednadžba" r:id="rId21" imgW="135864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4818" y="2752659"/>
                        <a:ext cx="2262188" cy="4984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233065"/>
              </p:ext>
            </p:extLst>
          </p:nvPr>
        </p:nvGraphicFramePr>
        <p:xfrm>
          <a:off x="9611449" y="3962448"/>
          <a:ext cx="228282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9" name="Jednadžba" r:id="rId23" imgW="1371600" imgH="330120" progId="Equation.3">
                  <p:embed/>
                </p:oleObj>
              </mc:Choice>
              <mc:Fallback>
                <p:oleObj name="Jednadžba" r:id="rId23" imgW="13716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11449" y="3962448"/>
                        <a:ext cx="2282825" cy="4984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ight Arrow 27"/>
          <p:cNvSpPr/>
          <p:nvPr/>
        </p:nvSpPr>
        <p:spPr>
          <a:xfrm>
            <a:off x="6448954" y="5187384"/>
            <a:ext cx="590550" cy="1393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graphicFrame>
        <p:nvGraphicFramePr>
          <p:cNvPr id="30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980268"/>
              </p:ext>
            </p:extLst>
          </p:nvPr>
        </p:nvGraphicFramePr>
        <p:xfrm>
          <a:off x="7786644" y="4808479"/>
          <a:ext cx="247491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0" name="Jednadžba" r:id="rId25" imgW="1485720" imgH="330120" progId="Equation.3">
                  <p:embed/>
                </p:oleObj>
              </mc:Choice>
              <mc:Fallback>
                <p:oleObj name="Jednadžba" r:id="rId25" imgW="148572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6644" y="4808479"/>
                        <a:ext cx="2474912" cy="501650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735991"/>
              </p:ext>
            </p:extLst>
          </p:nvPr>
        </p:nvGraphicFramePr>
        <p:xfrm>
          <a:off x="7786644" y="5375349"/>
          <a:ext cx="270668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1" name="Jednadžba" r:id="rId27" imgW="1625400" imgH="330120" progId="Equation.3">
                  <p:embed/>
                </p:oleObj>
              </mc:Choice>
              <mc:Fallback>
                <p:oleObj name="Jednadžba" r:id="rId27" imgW="16254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6644" y="5375349"/>
                        <a:ext cx="2706687" cy="501650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Content Placeholder 2"/>
          <p:cNvSpPr txBox="1">
            <a:spLocks/>
          </p:cNvSpPr>
          <p:nvPr/>
        </p:nvSpPr>
        <p:spPr>
          <a:xfrm>
            <a:off x="10516572" y="4769683"/>
            <a:ext cx="892302" cy="422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500" dirty="0" smtClean="0"/>
              <a:t>(tlak)</a:t>
            </a:r>
            <a:endParaRPr lang="hr-HR" sz="2500" dirty="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10516572" y="5333526"/>
            <a:ext cx="892302" cy="422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500" dirty="0" smtClean="0"/>
              <a:t>(vlak)</a:t>
            </a:r>
            <a:endParaRPr lang="hr-HR" sz="2500" dirty="0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284142" y="5908421"/>
            <a:ext cx="11427863" cy="8130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500" dirty="0" smtClean="0"/>
              <a:t>Položaj neutralne osi za zajedničko djelovanje uzdužne sile N i momenta savijanja M u presjeku A - B:</a:t>
            </a:r>
            <a:endParaRPr lang="hr-HR" sz="2500" dirty="0"/>
          </a:p>
        </p:txBody>
      </p:sp>
      <p:graphicFrame>
        <p:nvGraphicFramePr>
          <p:cNvPr id="3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246948"/>
              </p:ext>
            </p:extLst>
          </p:nvPr>
        </p:nvGraphicFramePr>
        <p:xfrm>
          <a:off x="3221031" y="6354076"/>
          <a:ext cx="1989137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2" name="Jednadžba" r:id="rId29" imgW="1193760" imgH="291960" progId="Equation.3">
                  <p:embed/>
                </p:oleObj>
              </mc:Choice>
              <mc:Fallback>
                <p:oleObj name="Jednadžba" r:id="rId29" imgW="119376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1031" y="6354076"/>
                        <a:ext cx="1989137" cy="44291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Content Placeholder 2"/>
          <p:cNvSpPr txBox="1">
            <a:spLocks/>
          </p:cNvSpPr>
          <p:nvPr/>
        </p:nvSpPr>
        <p:spPr>
          <a:xfrm>
            <a:off x="7454151" y="6364095"/>
            <a:ext cx="2013871" cy="422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500" dirty="0" smtClean="0">
                <a:solidFill>
                  <a:srgbClr val="FF0000"/>
                </a:solidFill>
              </a:rPr>
              <a:t>DIJAGRAM!</a:t>
            </a:r>
            <a:endParaRPr lang="hr-HR" sz="2500" dirty="0">
              <a:solidFill>
                <a:srgbClr val="FF0000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3709006" y="2580298"/>
            <a:ext cx="413904" cy="45421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3" name="TextBox 32"/>
          <p:cNvSpPr txBox="1"/>
          <p:nvPr/>
        </p:nvSpPr>
        <p:spPr>
          <a:xfrm>
            <a:off x="7559868" y="165706"/>
            <a:ext cx="1236412" cy="4308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n.o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(M)</a:t>
            </a:r>
            <a:endParaRPr lang="hr-HR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57642" y="6352107"/>
            <a:ext cx="1535527" cy="43088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n.o</a:t>
            </a:r>
            <a:r>
              <a:rPr lang="en-US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(M+N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hr-HR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01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 animBg="1"/>
      <p:bldP spid="12" grpId="0" animBg="1"/>
      <p:bldP spid="13" grpId="0"/>
      <p:bldP spid="14" grpId="0"/>
      <p:bldP spid="24" grpId="0" animBg="1"/>
      <p:bldP spid="25" grpId="0" animBg="1"/>
      <p:bldP spid="28" grpId="0" animBg="1"/>
      <p:bldP spid="32" grpId="0"/>
      <p:bldP spid="34" grpId="0"/>
      <p:bldP spid="35" grpId="0"/>
      <p:bldP spid="37" grpId="0"/>
      <p:bldP spid="38" grpId="0" animBg="1"/>
      <p:bldP spid="33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772" y="98998"/>
            <a:ext cx="11248373" cy="126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600" dirty="0" smtClean="0"/>
              <a:t>1.) Za prikazanu konstrukciju odrediti najveća naprezanja, ako je F=30 kN. Nacrtati dijagram naprezanja i usporediti izračunata </a:t>
            </a:r>
            <a:r>
              <a:rPr lang="hr-HR" sz="2600" dirty="0"/>
              <a:t>n</a:t>
            </a:r>
            <a:r>
              <a:rPr lang="hr-HR" sz="2600" dirty="0" smtClean="0"/>
              <a:t>aprezanja po teoriji štapova male zakrivljenosti.</a:t>
            </a:r>
            <a:endParaRPr lang="hr-HR" sz="2600" dirty="0"/>
          </a:p>
        </p:txBody>
      </p:sp>
      <p:graphicFrame>
        <p:nvGraphicFramePr>
          <p:cNvPr id="13" name="Object 25"/>
          <p:cNvGraphicFramePr>
            <a:graphicFrameLocks noChangeAspect="1"/>
          </p:cNvGraphicFramePr>
          <p:nvPr>
            <p:extLst/>
          </p:nvPr>
        </p:nvGraphicFramePr>
        <p:xfrm>
          <a:off x="6210960" y="5416573"/>
          <a:ext cx="4040188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0" name="Jednadžba" r:id="rId3" imgW="2412720" imgH="266400" progId="Equation.3">
                  <p:embed/>
                </p:oleObj>
              </mc:Choice>
              <mc:Fallback>
                <p:oleObj name="Jednadžba" r:id="rId3" imgW="241272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0960" y="5416573"/>
                        <a:ext cx="4040188" cy="40481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090644" y="6160993"/>
            <a:ext cx="1949188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300" dirty="0" smtClean="0"/>
              <a:t>Položaj težišta:</a:t>
            </a:r>
            <a:endParaRPr lang="hr-HR" sz="2300" dirty="0"/>
          </a:p>
        </p:txBody>
      </p:sp>
      <p:graphicFrame>
        <p:nvGraphicFramePr>
          <p:cNvPr id="16" name="Object 25"/>
          <p:cNvGraphicFramePr>
            <a:graphicFrameLocks noChangeAspect="1"/>
          </p:cNvGraphicFramePr>
          <p:nvPr>
            <p:extLst/>
          </p:nvPr>
        </p:nvGraphicFramePr>
        <p:xfrm>
          <a:off x="7039832" y="6027738"/>
          <a:ext cx="4913312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1" name="Jednadžba" r:id="rId5" imgW="2933640" imgH="469800" progId="Equation.3">
                  <p:embed/>
                </p:oleObj>
              </mc:Choice>
              <mc:Fallback>
                <p:oleObj name="Jednadžba" r:id="rId5" imgW="29336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9832" y="6027738"/>
                        <a:ext cx="4913312" cy="712787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00616" y="1050956"/>
            <a:ext cx="3402037" cy="324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31860" y="1470478"/>
            <a:ext cx="4043082" cy="3816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1482" y="1470478"/>
            <a:ext cx="4955552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02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8526" y="5404719"/>
            <a:ext cx="388048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300" dirty="0" smtClean="0"/>
              <a:t>Radijus zakrivljenosti osi štapa:</a:t>
            </a:r>
            <a:endParaRPr lang="hr-HR" sz="23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582" y="233696"/>
            <a:ext cx="3402037" cy="3240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26" y="653218"/>
            <a:ext cx="4043082" cy="3816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7644" y="2309218"/>
            <a:ext cx="4574356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23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8526" y="5404719"/>
            <a:ext cx="388048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300" dirty="0" smtClean="0"/>
              <a:t>Radijus zakrivljenosti osi štapa:</a:t>
            </a:r>
            <a:endParaRPr lang="hr-HR" sz="23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26" y="233696"/>
            <a:ext cx="7709136" cy="4248000"/>
          </a:xfrm>
          <a:prstGeom prst="rect">
            <a:avLst/>
          </a:prstGeom>
        </p:spPr>
      </p:pic>
      <p:graphicFrame>
        <p:nvGraphicFramePr>
          <p:cNvPr id="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70710"/>
              </p:ext>
            </p:extLst>
          </p:nvPr>
        </p:nvGraphicFramePr>
        <p:xfrm>
          <a:off x="4189012" y="5466820"/>
          <a:ext cx="13620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9" name="Jednadžba" r:id="rId4" imgW="812520" imgH="253800" progId="Equation.3">
                  <p:embed/>
                </p:oleObj>
              </mc:Choice>
              <mc:Fallback>
                <p:oleObj name="Jednadžba" r:id="rId4" imgW="8125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9012" y="5466820"/>
                        <a:ext cx="1362075" cy="3841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481369"/>
              </p:ext>
            </p:extLst>
          </p:nvPr>
        </p:nvGraphicFramePr>
        <p:xfrm>
          <a:off x="5551087" y="5504919"/>
          <a:ext cx="2105025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0" name="Jednadžba" r:id="rId6" imgW="1257120" imgH="203040" progId="Equation.3">
                  <p:embed/>
                </p:oleObj>
              </mc:Choice>
              <mc:Fallback>
                <p:oleObj name="Jednadžba" r:id="rId6" imgW="12571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1087" y="5504919"/>
                        <a:ext cx="2105025" cy="3079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2472906" y="4025660"/>
            <a:ext cx="5007664" cy="6455"/>
          </a:xfrm>
          <a:prstGeom prst="line">
            <a:avLst/>
          </a:prstGeom>
          <a:ln>
            <a:solidFill>
              <a:srgbClr val="00FF00"/>
            </a:solidFill>
            <a:headEnd type="arrow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15084" y="3716804"/>
            <a:ext cx="129757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700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r-HR" sz="1700" dirty="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=37 cm</a:t>
            </a:r>
            <a:endParaRPr lang="hr-HR" sz="1700" dirty="0">
              <a:solidFill>
                <a:srgbClr val="00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 flipV="1">
            <a:off x="8495607" y="3561172"/>
            <a:ext cx="1383240" cy="611819"/>
          </a:xfrm>
          <a:prstGeom prst="line">
            <a:avLst/>
          </a:prstGeom>
          <a:ln w="9525">
            <a:solidFill>
              <a:srgbClr val="00FF0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112943" y="3561172"/>
            <a:ext cx="26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hr-HR" dirty="0">
              <a:solidFill>
                <a:srgbClr val="00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17644" y="2309218"/>
            <a:ext cx="4574356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77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8526" y="5404719"/>
            <a:ext cx="388048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300" dirty="0" smtClean="0"/>
              <a:t>Radijus zakrivljenosti osi štapa:</a:t>
            </a:r>
            <a:endParaRPr lang="hr-HR" sz="23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26" y="233696"/>
            <a:ext cx="7709136" cy="4248000"/>
          </a:xfrm>
          <a:prstGeom prst="rect">
            <a:avLst/>
          </a:prstGeom>
        </p:spPr>
      </p:pic>
      <p:graphicFrame>
        <p:nvGraphicFramePr>
          <p:cNvPr id="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421952"/>
              </p:ext>
            </p:extLst>
          </p:nvPr>
        </p:nvGraphicFramePr>
        <p:xfrm>
          <a:off x="4189012" y="5453190"/>
          <a:ext cx="13620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8" name="Jednadžba" r:id="rId4" imgW="812520" imgH="253800" progId="Equation.3">
                  <p:embed/>
                </p:oleObj>
              </mc:Choice>
              <mc:Fallback>
                <p:oleObj name="Jednadžba" r:id="rId4" imgW="8125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9012" y="5453190"/>
                        <a:ext cx="1362075" cy="3841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156533"/>
              </p:ext>
            </p:extLst>
          </p:nvPr>
        </p:nvGraphicFramePr>
        <p:xfrm>
          <a:off x="5551087" y="5491289"/>
          <a:ext cx="2105025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9" name="Jednadžba" r:id="rId6" imgW="1257120" imgH="203040" progId="Equation.3">
                  <p:embed/>
                </p:oleObj>
              </mc:Choice>
              <mc:Fallback>
                <p:oleObj name="Jednadžba" r:id="rId6" imgW="12571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1087" y="5491289"/>
                        <a:ext cx="2105025" cy="3079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2472906" y="4025660"/>
            <a:ext cx="5007664" cy="6455"/>
          </a:xfrm>
          <a:prstGeom prst="line">
            <a:avLst/>
          </a:prstGeom>
          <a:ln>
            <a:solidFill>
              <a:srgbClr val="00FF00"/>
            </a:solidFill>
            <a:headEnd type="arrow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15084" y="3716804"/>
            <a:ext cx="129757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700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r-HR" sz="1700" dirty="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=37 cm</a:t>
            </a:r>
            <a:endParaRPr lang="hr-HR" sz="1700" dirty="0">
              <a:solidFill>
                <a:srgbClr val="00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" name="Object 25"/>
          <p:cNvGraphicFramePr>
            <a:graphicFrameLocks noChangeAspect="1"/>
          </p:cNvGraphicFramePr>
          <p:nvPr>
            <p:extLst/>
          </p:nvPr>
        </p:nvGraphicFramePr>
        <p:xfrm>
          <a:off x="416440" y="5928908"/>
          <a:ext cx="296863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0" name="Jednadžba" r:id="rId8" imgW="177480" imgH="469800" progId="Equation.3">
                  <p:embed/>
                </p:oleObj>
              </mc:Choice>
              <mc:Fallback>
                <p:oleObj name="Jednadžba" r:id="rId8" imgW="1774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440" y="5928908"/>
                        <a:ext cx="296863" cy="712787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5"/>
          <p:cNvGraphicFramePr>
            <a:graphicFrameLocks noChangeAspect="1"/>
          </p:cNvGraphicFramePr>
          <p:nvPr>
            <p:extLst/>
          </p:nvPr>
        </p:nvGraphicFramePr>
        <p:xfrm>
          <a:off x="713303" y="5928908"/>
          <a:ext cx="677862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1" name="Jednadžba" r:id="rId10" imgW="406080" imgH="469800" progId="Equation.3">
                  <p:embed/>
                </p:oleObj>
              </mc:Choice>
              <mc:Fallback>
                <p:oleObj name="Jednadžba" r:id="rId10" imgW="4060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303" y="5928908"/>
                        <a:ext cx="677862" cy="712788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4095643"/>
              </p:ext>
            </p:extLst>
          </p:nvPr>
        </p:nvGraphicFramePr>
        <p:xfrm>
          <a:off x="2248769" y="6130519"/>
          <a:ext cx="465138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2" name="Jednadžba" r:id="rId12" imgW="279360" imgH="203040" progId="Equation.3">
                  <p:embed/>
                </p:oleObj>
              </mc:Choice>
              <mc:Fallback>
                <p:oleObj name="Jednadžba" r:id="rId12" imgW="2793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8769" y="6130519"/>
                        <a:ext cx="465138" cy="30956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ight Arrow 25"/>
          <p:cNvSpPr/>
          <p:nvPr/>
        </p:nvSpPr>
        <p:spPr>
          <a:xfrm>
            <a:off x="2847852" y="6207910"/>
            <a:ext cx="590550" cy="15478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51058" y="6085245"/>
            <a:ext cx="717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/>
              <a:t>Š.V.Z.</a:t>
            </a:r>
            <a:endParaRPr lang="hr-HR" sz="2000" dirty="0"/>
          </a:p>
        </p:txBody>
      </p:sp>
      <p:cxnSp>
        <p:nvCxnSpPr>
          <p:cNvPr id="31" name="Straight Connector 30"/>
          <p:cNvCxnSpPr/>
          <p:nvPr/>
        </p:nvCxnSpPr>
        <p:spPr>
          <a:xfrm flipH="1" flipV="1">
            <a:off x="8495607" y="3561172"/>
            <a:ext cx="1383240" cy="611819"/>
          </a:xfrm>
          <a:prstGeom prst="line">
            <a:avLst/>
          </a:prstGeom>
          <a:ln w="9525">
            <a:solidFill>
              <a:srgbClr val="00FF0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112943" y="3561172"/>
            <a:ext cx="26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hr-HR" dirty="0">
              <a:solidFill>
                <a:srgbClr val="00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617644" y="2309218"/>
            <a:ext cx="4574356" cy="43200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0508651" y="2357696"/>
            <a:ext cx="99488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850" dirty="0">
                <a:solidFill>
                  <a:srgbClr val="00FF00"/>
                </a:solidFill>
              </a:rPr>
              <a:t>o</a:t>
            </a:r>
            <a:r>
              <a:rPr lang="hr-HR" sz="1850" dirty="0" smtClean="0">
                <a:solidFill>
                  <a:srgbClr val="00FF00"/>
                </a:solidFill>
              </a:rPr>
              <a:t>s štapa</a:t>
            </a:r>
            <a:endParaRPr lang="hr-HR" sz="1850" dirty="0">
              <a:solidFill>
                <a:srgbClr val="00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01862" y="6085245"/>
                <a:ext cx="106131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=2,31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862" y="6085245"/>
                <a:ext cx="1061316" cy="43088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175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18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 flipH="1" flipV="1">
            <a:off x="1419101" y="1721922"/>
            <a:ext cx="1478752" cy="681587"/>
          </a:xfrm>
          <a:prstGeom prst="line">
            <a:avLst/>
          </a:prstGeom>
          <a:ln w="9525">
            <a:solidFill>
              <a:srgbClr val="00FF0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026069" y="1693383"/>
            <a:ext cx="26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hr-HR" dirty="0">
              <a:solidFill>
                <a:srgbClr val="00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013249" y="1161830"/>
            <a:ext cx="1925172" cy="422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300" dirty="0" smtClean="0"/>
              <a:t>Unutarnje sile</a:t>
            </a:r>
            <a:endParaRPr lang="hr-HR" sz="2300" dirty="0"/>
          </a:p>
        </p:txBody>
      </p:sp>
      <p:sp>
        <p:nvSpPr>
          <p:cNvPr id="18" name="Right Arrow 17"/>
          <p:cNvSpPr/>
          <p:nvPr/>
        </p:nvSpPr>
        <p:spPr>
          <a:xfrm>
            <a:off x="7938421" y="1288923"/>
            <a:ext cx="590550" cy="1393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8673203" y="1177983"/>
            <a:ext cx="3379857" cy="7030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300" dirty="0"/>
              <a:t>u</a:t>
            </a:r>
            <a:r>
              <a:rPr lang="hr-HR" sz="2300" dirty="0" smtClean="0"/>
              <a:t> najviše napregnutom presjeku</a:t>
            </a:r>
            <a:endParaRPr lang="hr-HR" sz="2300" dirty="0"/>
          </a:p>
        </p:txBody>
      </p:sp>
      <p:graphicFrame>
        <p:nvGraphicFramePr>
          <p:cNvPr id="20" name="Object 25"/>
          <p:cNvGraphicFramePr>
            <a:graphicFrameLocks noChangeAspect="1"/>
          </p:cNvGraphicFramePr>
          <p:nvPr>
            <p:extLst/>
          </p:nvPr>
        </p:nvGraphicFramePr>
        <p:xfrm>
          <a:off x="5942291" y="3555426"/>
          <a:ext cx="1839913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4" name="Jednadžba" r:id="rId3" imgW="1104840" imgH="203040" progId="Equation.3">
                  <p:embed/>
                </p:oleObj>
              </mc:Choice>
              <mc:Fallback>
                <p:oleObj name="Jednadžba" r:id="rId3" imgW="11048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2291" y="3555426"/>
                        <a:ext cx="1839913" cy="3079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5"/>
          <p:cNvGraphicFramePr>
            <a:graphicFrameLocks noChangeAspect="1"/>
          </p:cNvGraphicFramePr>
          <p:nvPr>
            <p:extLst/>
          </p:nvPr>
        </p:nvGraphicFramePr>
        <p:xfrm>
          <a:off x="5942291" y="4196731"/>
          <a:ext cx="6094413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5" name="Jednadžba" r:id="rId5" imgW="3657600" imgH="241200" progId="Equation.3">
                  <p:embed/>
                </p:oleObj>
              </mc:Choice>
              <mc:Fallback>
                <p:oleObj name="Jednadžba" r:id="rId5" imgW="3657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2291" y="4196731"/>
                        <a:ext cx="6094413" cy="36512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42291" y="2011678"/>
            <a:ext cx="1976721" cy="10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333725" y="2353612"/>
                <a:ext cx="40030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r-HR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oMath>
                  </m:oMathPara>
                </a14:m>
                <a:endParaRPr lang="hr-HR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3725" y="2353612"/>
                <a:ext cx="400301" cy="40011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6539361" y="2822672"/>
            <a:ext cx="3497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000" dirty="0" smtClean="0">
                <a:solidFill>
                  <a:srgbClr val="FF0000"/>
                </a:solidFill>
              </a:rPr>
              <a:t>N</a:t>
            </a:r>
            <a:endParaRPr lang="hr-HR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7134921" y="2660491"/>
                <a:ext cx="4666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r-HR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hr-HR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4921" y="2660491"/>
                <a:ext cx="466666" cy="40011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2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50729" y="381685"/>
            <a:ext cx="4955552" cy="468000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84297" y="2403509"/>
            <a:ext cx="750514" cy="57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537842" y="2353612"/>
                <a:ext cx="42888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r-HR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oMath>
                  </m:oMathPara>
                </a14:m>
                <a:endParaRPr lang="hr-HR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7842" y="2353612"/>
                <a:ext cx="428883" cy="40011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858253" y="2702721"/>
                <a:ext cx="41160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r-HR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oMath>
                  </m:oMathPara>
                </a14:m>
                <a:endParaRPr lang="hr-HR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253" y="2702721"/>
                <a:ext cx="411607" cy="400110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1327947" y="2691568"/>
                <a:ext cx="47984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r-HR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hr-HR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947" y="2691568"/>
                <a:ext cx="479846" cy="400110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374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/>
      <p:bldP spid="24" grpId="0"/>
      <p:bldP spid="25" grpId="0"/>
      <p:bldP spid="26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487026" y="5699887"/>
            <a:ext cx="5049668" cy="1"/>
          </a:xfrm>
          <a:prstGeom prst="line">
            <a:avLst/>
          </a:prstGeom>
          <a:ln>
            <a:solidFill>
              <a:srgbClr val="00FF00"/>
            </a:solidFill>
            <a:headEnd type="arrow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03667" y="5345944"/>
            <a:ext cx="129757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700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r-HR" sz="1700" dirty="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=37 cm</a:t>
            </a:r>
            <a:endParaRPr lang="hr-HR" sz="1700" dirty="0">
              <a:solidFill>
                <a:srgbClr val="00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742967"/>
              </p:ext>
            </p:extLst>
          </p:nvPr>
        </p:nvGraphicFramePr>
        <p:xfrm>
          <a:off x="9008441" y="515428"/>
          <a:ext cx="120650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2" name="Jednadžba" r:id="rId3" imgW="723600" imgH="711000" progId="Equation.3">
                  <p:embed/>
                </p:oleObj>
              </mc:Choice>
              <mc:Fallback>
                <p:oleObj name="Jednadžba" r:id="rId3" imgW="7236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8441" y="515428"/>
                        <a:ext cx="1206500" cy="107632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399871"/>
              </p:ext>
            </p:extLst>
          </p:nvPr>
        </p:nvGraphicFramePr>
        <p:xfrm>
          <a:off x="7762910" y="1686661"/>
          <a:ext cx="4402138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3" name="Jednadžba" r:id="rId5" imgW="2641320" imgH="761760" progId="Equation.3">
                  <p:embed/>
                </p:oleObj>
              </mc:Choice>
              <mc:Fallback>
                <p:oleObj name="Jednadžba" r:id="rId5" imgW="264132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910" y="1686661"/>
                        <a:ext cx="4402138" cy="115252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621970"/>
              </p:ext>
            </p:extLst>
          </p:nvPr>
        </p:nvGraphicFramePr>
        <p:xfrm>
          <a:off x="7762910" y="3024408"/>
          <a:ext cx="3937000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4" name="Jednadžba" r:id="rId7" imgW="2361960" imgH="711000" progId="Equation.3">
                  <p:embed/>
                </p:oleObj>
              </mc:Choice>
              <mc:Fallback>
                <p:oleObj name="Jednadžba" r:id="rId7" imgW="23619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910" y="3024408"/>
                        <a:ext cx="3937000" cy="1074737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327632"/>
              </p:ext>
            </p:extLst>
          </p:nvPr>
        </p:nvGraphicFramePr>
        <p:xfrm>
          <a:off x="7762910" y="4380920"/>
          <a:ext cx="1544637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5" name="Jednadžba" r:id="rId9" imgW="927000" imgH="228600" progId="Equation.3">
                  <p:embed/>
                </p:oleObj>
              </mc:Choice>
              <mc:Fallback>
                <p:oleObj name="Jednadžba" r:id="rId9" imgW="927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910" y="4380920"/>
                        <a:ext cx="1544637" cy="344488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7390357" y="92554"/>
            <a:ext cx="4801644" cy="422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300" dirty="0" smtClean="0"/>
              <a:t>Radijus zakrivljenosti neutralnog sloja: </a:t>
            </a:r>
            <a:endParaRPr lang="hr-HR" sz="23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44871" y="1323408"/>
            <a:ext cx="6323373" cy="3402000"/>
          </a:xfrm>
          <a:prstGeom prst="rect">
            <a:avLst/>
          </a:prstGeom>
        </p:spPr>
      </p:pic>
      <p:sp>
        <p:nvSpPr>
          <p:cNvPr id="14" name="Flowchart: Connector 13">
            <a:extLst>
              <a:ext uri="{FF2B5EF4-FFF2-40B4-BE49-F238E27FC236}">
                <a16:creationId xmlns="" xmlns:a16="http://schemas.microsoft.com/office/drawing/2014/main" id="{DF51379C-3C4E-42A1-9DE3-E8351FC66EC0}"/>
              </a:ext>
            </a:extLst>
          </p:cNvPr>
          <p:cNvSpPr/>
          <p:nvPr/>
        </p:nvSpPr>
        <p:spPr>
          <a:xfrm rot="1734305">
            <a:off x="3459336" y="4139022"/>
            <a:ext cx="238125" cy="23812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5" name="Rectangle 14"/>
          <p:cNvSpPr/>
          <p:nvPr/>
        </p:nvSpPr>
        <p:spPr>
          <a:xfrm rot="21562502">
            <a:off x="3421964" y="407341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4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419959" y="3988091"/>
            <a:ext cx="47625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Flowchart: Connector 18">
            <a:extLst>
              <a:ext uri="{FF2B5EF4-FFF2-40B4-BE49-F238E27FC236}">
                <a16:creationId xmlns="" xmlns:a16="http://schemas.microsoft.com/office/drawing/2014/main" id="{DF51379C-3C4E-42A1-9DE3-E8351FC66EC0}"/>
              </a:ext>
            </a:extLst>
          </p:cNvPr>
          <p:cNvSpPr/>
          <p:nvPr/>
        </p:nvSpPr>
        <p:spPr>
          <a:xfrm rot="1684320">
            <a:off x="2917934" y="4141166"/>
            <a:ext cx="238125" cy="23812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0" name="Rectangle 19"/>
          <p:cNvSpPr/>
          <p:nvPr/>
        </p:nvSpPr>
        <p:spPr>
          <a:xfrm rot="21512517">
            <a:off x="2886154" y="407556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3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3150456" y="3992504"/>
            <a:ext cx="47625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8" name="Flowchart: Connector 27">
            <a:extLst>
              <a:ext uri="{FF2B5EF4-FFF2-40B4-BE49-F238E27FC236}">
                <a16:creationId xmlns="" xmlns:a16="http://schemas.microsoft.com/office/drawing/2014/main" id="{DF51379C-3C4E-42A1-9DE3-E8351FC66EC0}"/>
              </a:ext>
            </a:extLst>
          </p:cNvPr>
          <p:cNvSpPr/>
          <p:nvPr/>
        </p:nvSpPr>
        <p:spPr>
          <a:xfrm rot="1684320">
            <a:off x="1528421" y="4140788"/>
            <a:ext cx="238125" cy="23812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9" name="Rectangle 28"/>
          <p:cNvSpPr/>
          <p:nvPr/>
        </p:nvSpPr>
        <p:spPr>
          <a:xfrm rot="21512517">
            <a:off x="1496641" y="407518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2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512828" y="3991328"/>
            <a:ext cx="47625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1" name="Flowchart: Connector 30">
            <a:extLst>
              <a:ext uri="{FF2B5EF4-FFF2-40B4-BE49-F238E27FC236}">
                <a16:creationId xmlns="" xmlns:a16="http://schemas.microsoft.com/office/drawing/2014/main" id="{DF51379C-3C4E-42A1-9DE3-E8351FC66EC0}"/>
              </a:ext>
            </a:extLst>
          </p:cNvPr>
          <p:cNvSpPr/>
          <p:nvPr/>
        </p:nvSpPr>
        <p:spPr>
          <a:xfrm rot="1684320">
            <a:off x="1017177" y="4139709"/>
            <a:ext cx="238125" cy="23812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32" name="Rectangle 31"/>
          <p:cNvSpPr/>
          <p:nvPr/>
        </p:nvSpPr>
        <p:spPr>
          <a:xfrm rot="21512517">
            <a:off x="985397" y="407410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Oval 32"/>
          <p:cNvSpPr/>
          <p:nvPr/>
        </p:nvSpPr>
        <p:spPr>
          <a:xfrm>
            <a:off x="1244631" y="3994555"/>
            <a:ext cx="47625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2630384" y="6143441"/>
            <a:ext cx="4906310" cy="7977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848443" y="5782086"/>
            <a:ext cx="1452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hr-HR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=36,148 cm</a:t>
            </a:r>
            <a:endParaRPr lang="hr-HR" sz="1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385" y="330928"/>
            <a:ext cx="7763570" cy="63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39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  <p:bldP spid="15" grpId="0"/>
      <p:bldP spid="18" grpId="0" animBg="1"/>
      <p:bldP spid="19" grpId="0" animBg="1"/>
      <p:bldP spid="20" grpId="0"/>
      <p:bldP spid="21" grpId="0" animBg="1"/>
      <p:bldP spid="28" grpId="0" animBg="1"/>
      <p:bldP spid="29" grpId="0"/>
      <p:bldP spid="30" grpId="0" animBg="1"/>
      <p:bldP spid="31" grpId="0" animBg="1"/>
      <p:bldP spid="32" grpId="0"/>
      <p:bldP spid="33" grpId="0" animBg="1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25"/>
          <p:cNvGraphicFramePr>
            <a:graphicFrameLocks noChangeAspect="1"/>
          </p:cNvGraphicFramePr>
          <p:nvPr>
            <p:extLst/>
          </p:nvPr>
        </p:nvGraphicFramePr>
        <p:xfrm>
          <a:off x="8723313" y="871538"/>
          <a:ext cx="17780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54" name="Jednadžba" r:id="rId3" imgW="1066680" imgH="241200" progId="Equation.3">
                  <p:embed/>
                </p:oleObj>
              </mc:Choice>
              <mc:Fallback>
                <p:oleObj name="Jednadžba" r:id="rId3" imgW="1066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3313" y="871538"/>
                        <a:ext cx="1778000" cy="36512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7402883" y="94815"/>
            <a:ext cx="4789118" cy="422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300" dirty="0" smtClean="0"/>
              <a:t>Radijus zakrivljenosti neutralnog sloja: </a:t>
            </a:r>
            <a:endParaRPr lang="hr-HR" sz="2300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7624377" y="1590512"/>
            <a:ext cx="5071065" cy="7216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300" dirty="0" smtClean="0"/>
              <a:t>Udaljenost neutralne osi od težišta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2300" dirty="0" smtClean="0"/>
              <a:t>presjeka:</a:t>
            </a:r>
            <a:endParaRPr lang="hr-HR" sz="2300" dirty="0"/>
          </a:p>
        </p:txBody>
      </p:sp>
      <p:graphicFrame>
        <p:nvGraphicFramePr>
          <p:cNvPr id="24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15644"/>
              </p:ext>
            </p:extLst>
          </p:nvPr>
        </p:nvGraphicFramePr>
        <p:xfrm>
          <a:off x="8966519" y="2158138"/>
          <a:ext cx="110013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55" name="Jednadžba" r:id="rId5" imgW="660240" imgH="203040" progId="Equation.3">
                  <p:embed/>
                </p:oleObj>
              </mc:Choice>
              <mc:Fallback>
                <p:oleObj name="Jednadžba" r:id="rId5" imgW="660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6519" y="2158138"/>
                        <a:ext cx="1100138" cy="3079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581413"/>
              </p:ext>
            </p:extLst>
          </p:nvPr>
        </p:nvGraphicFramePr>
        <p:xfrm>
          <a:off x="10100599" y="2111100"/>
          <a:ext cx="173672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56" name="Jednadžba" r:id="rId7" imgW="1041120" imgH="228600" progId="Equation.3">
                  <p:embed/>
                </p:oleObj>
              </mc:Choice>
              <mc:Fallback>
                <p:oleObj name="Jednadžba" r:id="rId7" imgW="1041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00599" y="2111100"/>
                        <a:ext cx="1736725" cy="347663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451593"/>
              </p:ext>
            </p:extLst>
          </p:nvPr>
        </p:nvGraphicFramePr>
        <p:xfrm>
          <a:off x="10100599" y="2631432"/>
          <a:ext cx="1417638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57" name="Jednadžba" r:id="rId9" imgW="850680" imgH="228600" progId="Equation.3">
                  <p:embed/>
                </p:oleObj>
              </mc:Choice>
              <mc:Fallback>
                <p:oleObj name="Jednadžba" r:id="rId9" imgW="850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00599" y="2631432"/>
                        <a:ext cx="1417638" cy="34766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7" name="Straight Connector 46"/>
          <p:cNvCxnSpPr/>
          <p:nvPr/>
        </p:nvCxnSpPr>
        <p:spPr>
          <a:xfrm>
            <a:off x="2487026" y="5699887"/>
            <a:ext cx="5049668" cy="1"/>
          </a:xfrm>
          <a:prstGeom prst="line">
            <a:avLst/>
          </a:prstGeom>
          <a:ln>
            <a:solidFill>
              <a:srgbClr val="00FF00"/>
            </a:solidFill>
            <a:headEnd type="arrow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003667" y="5345944"/>
            <a:ext cx="129757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700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r-HR" sz="1700" dirty="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=37 cm</a:t>
            </a:r>
            <a:endParaRPr lang="hr-HR" sz="1700" dirty="0">
              <a:solidFill>
                <a:srgbClr val="00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44871" y="1323408"/>
            <a:ext cx="6323373" cy="3402000"/>
          </a:xfrm>
          <a:prstGeom prst="rect">
            <a:avLst/>
          </a:prstGeom>
        </p:spPr>
      </p:pic>
      <p:sp>
        <p:nvSpPr>
          <p:cNvPr id="50" name="Flowchart: Connector 49">
            <a:extLst>
              <a:ext uri="{FF2B5EF4-FFF2-40B4-BE49-F238E27FC236}">
                <a16:creationId xmlns="" xmlns:a16="http://schemas.microsoft.com/office/drawing/2014/main" id="{DF51379C-3C4E-42A1-9DE3-E8351FC66EC0}"/>
              </a:ext>
            </a:extLst>
          </p:cNvPr>
          <p:cNvSpPr/>
          <p:nvPr/>
        </p:nvSpPr>
        <p:spPr>
          <a:xfrm rot="1734305">
            <a:off x="3459336" y="4139022"/>
            <a:ext cx="238125" cy="23812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1" name="Rectangle 50"/>
          <p:cNvSpPr/>
          <p:nvPr/>
        </p:nvSpPr>
        <p:spPr>
          <a:xfrm rot="21562502">
            <a:off x="3421964" y="407341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4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3419959" y="3988091"/>
            <a:ext cx="47625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3" name="Flowchart: Connector 52">
            <a:extLst>
              <a:ext uri="{FF2B5EF4-FFF2-40B4-BE49-F238E27FC236}">
                <a16:creationId xmlns="" xmlns:a16="http://schemas.microsoft.com/office/drawing/2014/main" id="{DF51379C-3C4E-42A1-9DE3-E8351FC66EC0}"/>
              </a:ext>
            </a:extLst>
          </p:cNvPr>
          <p:cNvSpPr/>
          <p:nvPr/>
        </p:nvSpPr>
        <p:spPr>
          <a:xfrm rot="1684320">
            <a:off x="2917934" y="4141166"/>
            <a:ext cx="238125" cy="23812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4" name="Rectangle 53"/>
          <p:cNvSpPr/>
          <p:nvPr/>
        </p:nvSpPr>
        <p:spPr>
          <a:xfrm rot="21512517">
            <a:off x="2886154" y="407556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3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3150456" y="3992504"/>
            <a:ext cx="47625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6" name="Flowchart: Connector 55">
            <a:extLst>
              <a:ext uri="{FF2B5EF4-FFF2-40B4-BE49-F238E27FC236}">
                <a16:creationId xmlns="" xmlns:a16="http://schemas.microsoft.com/office/drawing/2014/main" id="{DF51379C-3C4E-42A1-9DE3-E8351FC66EC0}"/>
              </a:ext>
            </a:extLst>
          </p:cNvPr>
          <p:cNvSpPr/>
          <p:nvPr/>
        </p:nvSpPr>
        <p:spPr>
          <a:xfrm rot="1684320">
            <a:off x="1528421" y="4140788"/>
            <a:ext cx="238125" cy="23812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7" name="Rectangle 56"/>
          <p:cNvSpPr/>
          <p:nvPr/>
        </p:nvSpPr>
        <p:spPr>
          <a:xfrm rot="21512517">
            <a:off x="1496641" y="407518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2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1512828" y="3991328"/>
            <a:ext cx="47625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9" name="Flowchart: Connector 58">
            <a:extLst>
              <a:ext uri="{FF2B5EF4-FFF2-40B4-BE49-F238E27FC236}">
                <a16:creationId xmlns="" xmlns:a16="http://schemas.microsoft.com/office/drawing/2014/main" id="{DF51379C-3C4E-42A1-9DE3-E8351FC66EC0}"/>
              </a:ext>
            </a:extLst>
          </p:cNvPr>
          <p:cNvSpPr/>
          <p:nvPr/>
        </p:nvSpPr>
        <p:spPr>
          <a:xfrm rot="1684320">
            <a:off x="1017177" y="4139709"/>
            <a:ext cx="238125" cy="23812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60" name="Rectangle 59"/>
          <p:cNvSpPr/>
          <p:nvPr/>
        </p:nvSpPr>
        <p:spPr>
          <a:xfrm rot="21512517">
            <a:off x="985397" y="407410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1" name="Oval 60"/>
          <p:cNvSpPr/>
          <p:nvPr/>
        </p:nvSpPr>
        <p:spPr>
          <a:xfrm>
            <a:off x="1244631" y="3994555"/>
            <a:ext cx="47625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2630384" y="6143441"/>
            <a:ext cx="4906310" cy="7977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848443" y="5782086"/>
            <a:ext cx="1452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hr-HR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=36,148 cm</a:t>
            </a:r>
            <a:endParaRPr lang="hr-HR" sz="1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385" y="330928"/>
            <a:ext cx="7763570" cy="6372000"/>
          </a:xfrm>
          <a:prstGeom prst="rect">
            <a:avLst/>
          </a:prstGeom>
        </p:spPr>
      </p:pic>
      <p:cxnSp>
        <p:nvCxnSpPr>
          <p:cNvPr id="65" name="Straight Connector 64"/>
          <p:cNvCxnSpPr/>
          <p:nvPr/>
        </p:nvCxnSpPr>
        <p:spPr>
          <a:xfrm>
            <a:off x="2487026" y="6151418"/>
            <a:ext cx="143358" cy="0"/>
          </a:xfrm>
          <a:prstGeom prst="line">
            <a:avLst/>
          </a:prstGeom>
          <a:ln>
            <a:solidFill>
              <a:srgbClr val="7030A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295728" y="6151418"/>
            <a:ext cx="191298" cy="0"/>
          </a:xfrm>
          <a:prstGeom prst="line">
            <a:avLst/>
          </a:prstGeom>
          <a:ln>
            <a:solidFill>
              <a:srgbClr val="7030A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2141902" y="5789498"/>
                <a:ext cx="438095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r-HR" sz="170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γ</m:t>
                      </m:r>
                    </m:oMath>
                  </m:oMathPara>
                </a14:m>
                <a:endParaRPr lang="hr-HR" sz="17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1902" y="5789498"/>
                <a:ext cx="438095" cy="353943"/>
              </a:xfrm>
              <a:prstGeom prst="rect">
                <a:avLst/>
              </a:prstGeom>
              <a:blipFill rotWithShape="0">
                <a:blip r:embed="rId13"/>
                <a:stretch>
                  <a:fillRect b="-517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8" name="Picture 6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239352" y="1074977"/>
            <a:ext cx="2244170" cy="5142943"/>
          </a:xfrm>
          <a:prstGeom prst="rect">
            <a:avLst/>
          </a:prstGeom>
        </p:spPr>
      </p:pic>
      <p:sp>
        <p:nvSpPr>
          <p:cNvPr id="69" name="Content Placeholder 2"/>
          <p:cNvSpPr txBox="1">
            <a:spLocks/>
          </p:cNvSpPr>
          <p:nvPr/>
        </p:nvSpPr>
        <p:spPr>
          <a:xfrm>
            <a:off x="7624377" y="4207116"/>
            <a:ext cx="4647883" cy="15749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300" dirty="0" smtClean="0"/>
              <a:t>Statički moment površine poprečnog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2300" dirty="0" smtClean="0"/>
              <a:t>presjeka s obzirom na neutralnu os:</a:t>
            </a:r>
            <a:endParaRPr lang="hr-HR" sz="2300" dirty="0"/>
          </a:p>
        </p:txBody>
      </p:sp>
      <p:graphicFrame>
        <p:nvGraphicFramePr>
          <p:cNvPr id="70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010774"/>
              </p:ext>
            </p:extLst>
          </p:nvPr>
        </p:nvGraphicFramePr>
        <p:xfrm>
          <a:off x="7804608" y="5256974"/>
          <a:ext cx="1268413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58" name="Jednadžba" r:id="rId15" imgW="761760" imgH="291960" progId="Equation.3">
                  <p:embed/>
                </p:oleObj>
              </mc:Choice>
              <mc:Fallback>
                <p:oleObj name="Jednadžba" r:id="rId15" imgW="76176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4608" y="5256974"/>
                        <a:ext cx="1268413" cy="442913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455029"/>
              </p:ext>
            </p:extLst>
          </p:nvPr>
        </p:nvGraphicFramePr>
        <p:xfrm>
          <a:off x="9073021" y="5288374"/>
          <a:ext cx="14795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59" name="Jednadžba" r:id="rId17" imgW="888840" imgH="228600" progId="Equation.3">
                  <p:embed/>
                </p:oleObj>
              </mc:Choice>
              <mc:Fallback>
                <p:oleObj name="Jednadžba" r:id="rId17" imgW="888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73021" y="5288374"/>
                        <a:ext cx="1479550" cy="347663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417848"/>
              </p:ext>
            </p:extLst>
          </p:nvPr>
        </p:nvGraphicFramePr>
        <p:xfrm>
          <a:off x="10552571" y="5193124"/>
          <a:ext cx="152082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60" name="Jednadžba" r:id="rId19" imgW="914400" imgH="291960" progId="Equation.3">
                  <p:embed/>
                </p:oleObj>
              </mc:Choice>
              <mc:Fallback>
                <p:oleObj name="Jednadžba" r:id="rId19" imgW="91440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2571" y="5193124"/>
                        <a:ext cx="1520825" cy="442913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 rot="16200000">
            <a:off x="2423841" y="757056"/>
            <a:ext cx="1297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n.o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(M)</a:t>
            </a:r>
            <a:endParaRPr lang="hr-H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839094" y="757056"/>
            <a:ext cx="99823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n.o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(M)</a:t>
            </a:r>
            <a:endParaRPr lang="hr-H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37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67" grpId="0"/>
      <p:bldP spid="69" grpId="0"/>
      <p:bldP spid="34" grpId="0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Straight Connector 46"/>
          <p:cNvCxnSpPr/>
          <p:nvPr/>
        </p:nvCxnSpPr>
        <p:spPr>
          <a:xfrm>
            <a:off x="2487026" y="5699887"/>
            <a:ext cx="5049668" cy="1"/>
          </a:xfrm>
          <a:prstGeom prst="line">
            <a:avLst/>
          </a:prstGeom>
          <a:ln>
            <a:solidFill>
              <a:srgbClr val="00FF00"/>
            </a:solidFill>
            <a:headEnd type="arrow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003667" y="5345944"/>
            <a:ext cx="129757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700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r-HR" sz="1700" dirty="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=37 cm</a:t>
            </a:r>
            <a:endParaRPr lang="hr-HR" sz="1700" dirty="0">
              <a:solidFill>
                <a:srgbClr val="00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4871" y="1323408"/>
            <a:ext cx="6323373" cy="3402000"/>
          </a:xfrm>
          <a:prstGeom prst="rect">
            <a:avLst/>
          </a:prstGeom>
        </p:spPr>
      </p:pic>
      <p:sp>
        <p:nvSpPr>
          <p:cNvPr id="50" name="Flowchart: Connector 49">
            <a:extLst>
              <a:ext uri="{FF2B5EF4-FFF2-40B4-BE49-F238E27FC236}">
                <a16:creationId xmlns="" xmlns:a16="http://schemas.microsoft.com/office/drawing/2014/main" id="{DF51379C-3C4E-42A1-9DE3-E8351FC66EC0}"/>
              </a:ext>
            </a:extLst>
          </p:cNvPr>
          <p:cNvSpPr/>
          <p:nvPr/>
        </p:nvSpPr>
        <p:spPr>
          <a:xfrm rot="1734305">
            <a:off x="3459336" y="4139022"/>
            <a:ext cx="238125" cy="23812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1" name="Rectangle 50"/>
          <p:cNvSpPr/>
          <p:nvPr/>
        </p:nvSpPr>
        <p:spPr>
          <a:xfrm rot="21562502">
            <a:off x="3421964" y="407341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4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3419959" y="3988091"/>
            <a:ext cx="47625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3" name="Flowchart: Connector 52">
            <a:extLst>
              <a:ext uri="{FF2B5EF4-FFF2-40B4-BE49-F238E27FC236}">
                <a16:creationId xmlns="" xmlns:a16="http://schemas.microsoft.com/office/drawing/2014/main" id="{DF51379C-3C4E-42A1-9DE3-E8351FC66EC0}"/>
              </a:ext>
            </a:extLst>
          </p:cNvPr>
          <p:cNvSpPr/>
          <p:nvPr/>
        </p:nvSpPr>
        <p:spPr>
          <a:xfrm rot="1684320">
            <a:off x="2917934" y="4141166"/>
            <a:ext cx="238125" cy="23812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4" name="Rectangle 53"/>
          <p:cNvSpPr/>
          <p:nvPr/>
        </p:nvSpPr>
        <p:spPr>
          <a:xfrm rot="21512517">
            <a:off x="2886154" y="407556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3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3150456" y="3992504"/>
            <a:ext cx="47625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6" name="Flowchart: Connector 55">
            <a:extLst>
              <a:ext uri="{FF2B5EF4-FFF2-40B4-BE49-F238E27FC236}">
                <a16:creationId xmlns="" xmlns:a16="http://schemas.microsoft.com/office/drawing/2014/main" id="{DF51379C-3C4E-42A1-9DE3-E8351FC66EC0}"/>
              </a:ext>
            </a:extLst>
          </p:cNvPr>
          <p:cNvSpPr/>
          <p:nvPr/>
        </p:nvSpPr>
        <p:spPr>
          <a:xfrm rot="1684320">
            <a:off x="1528421" y="4140788"/>
            <a:ext cx="238125" cy="23812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7" name="Rectangle 56"/>
          <p:cNvSpPr/>
          <p:nvPr/>
        </p:nvSpPr>
        <p:spPr>
          <a:xfrm rot="21512517">
            <a:off x="1496641" y="407518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2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1512828" y="3991328"/>
            <a:ext cx="47625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9" name="Flowchart: Connector 58">
            <a:extLst>
              <a:ext uri="{FF2B5EF4-FFF2-40B4-BE49-F238E27FC236}">
                <a16:creationId xmlns="" xmlns:a16="http://schemas.microsoft.com/office/drawing/2014/main" id="{DF51379C-3C4E-42A1-9DE3-E8351FC66EC0}"/>
              </a:ext>
            </a:extLst>
          </p:cNvPr>
          <p:cNvSpPr/>
          <p:nvPr/>
        </p:nvSpPr>
        <p:spPr>
          <a:xfrm rot="1684320">
            <a:off x="1017177" y="4139709"/>
            <a:ext cx="238125" cy="23812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60" name="Rectangle 59"/>
          <p:cNvSpPr/>
          <p:nvPr/>
        </p:nvSpPr>
        <p:spPr>
          <a:xfrm rot="21512517">
            <a:off x="985397" y="407410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1" name="Oval 60"/>
          <p:cNvSpPr/>
          <p:nvPr/>
        </p:nvSpPr>
        <p:spPr>
          <a:xfrm>
            <a:off x="1244631" y="3994555"/>
            <a:ext cx="47625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2630384" y="6143441"/>
            <a:ext cx="4906310" cy="7977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848443" y="5782086"/>
            <a:ext cx="1452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hr-HR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=36,148 cm</a:t>
            </a:r>
            <a:endParaRPr lang="hr-HR" sz="1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85" y="330928"/>
            <a:ext cx="7763570" cy="6372000"/>
          </a:xfrm>
          <a:prstGeom prst="rect">
            <a:avLst/>
          </a:prstGeom>
        </p:spPr>
      </p:pic>
      <p:cxnSp>
        <p:nvCxnSpPr>
          <p:cNvPr id="65" name="Straight Connector 64"/>
          <p:cNvCxnSpPr/>
          <p:nvPr/>
        </p:nvCxnSpPr>
        <p:spPr>
          <a:xfrm>
            <a:off x="2487026" y="6151418"/>
            <a:ext cx="143358" cy="0"/>
          </a:xfrm>
          <a:prstGeom prst="line">
            <a:avLst/>
          </a:prstGeom>
          <a:ln>
            <a:solidFill>
              <a:srgbClr val="7030A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295728" y="6151418"/>
            <a:ext cx="191298" cy="0"/>
          </a:xfrm>
          <a:prstGeom prst="line">
            <a:avLst/>
          </a:prstGeom>
          <a:ln>
            <a:solidFill>
              <a:srgbClr val="7030A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2141902" y="5789498"/>
                <a:ext cx="438095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r-HR" sz="170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γ</m:t>
                      </m:r>
                    </m:oMath>
                  </m:oMathPara>
                </a14:m>
                <a:endParaRPr lang="hr-HR" sz="17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1902" y="5789498"/>
                <a:ext cx="438095" cy="353943"/>
              </a:xfrm>
              <a:prstGeom prst="rect">
                <a:avLst/>
              </a:prstGeom>
              <a:blipFill rotWithShape="0">
                <a:blip r:embed="rId5"/>
                <a:stretch>
                  <a:fillRect b="-517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8" name="Picture 6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9352" y="1074977"/>
            <a:ext cx="2244170" cy="5142943"/>
          </a:xfrm>
          <a:prstGeom prst="rect">
            <a:avLst/>
          </a:prstGeom>
        </p:spPr>
      </p:pic>
      <p:graphicFrame>
        <p:nvGraphicFramePr>
          <p:cNvPr id="30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991195"/>
              </p:ext>
            </p:extLst>
          </p:nvPr>
        </p:nvGraphicFramePr>
        <p:xfrm>
          <a:off x="8120934" y="842076"/>
          <a:ext cx="251618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75" name="Jednadžba" r:id="rId7" imgW="1511280" imgH="545760" progId="Equation.3">
                  <p:embed/>
                </p:oleObj>
              </mc:Choice>
              <mc:Fallback>
                <p:oleObj name="Jednadžba" r:id="rId7" imgW="151128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0934" y="842076"/>
                        <a:ext cx="2516188" cy="8286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Content Placeholder 2"/>
          <p:cNvSpPr txBox="1">
            <a:spLocks/>
          </p:cNvSpPr>
          <p:nvPr/>
        </p:nvSpPr>
        <p:spPr>
          <a:xfrm>
            <a:off x="8118560" y="330928"/>
            <a:ext cx="1599832" cy="4898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300" dirty="0" smtClean="0"/>
              <a:t>Naprezanja:</a:t>
            </a:r>
            <a:endParaRPr lang="hr-HR" sz="2300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8118560" y="1692009"/>
            <a:ext cx="5850640" cy="9756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2300" dirty="0"/>
              <a:t>z</a:t>
            </a:r>
            <a:r>
              <a:rPr lang="hr-HR" sz="2300" dirty="0" smtClean="0"/>
              <a:t> – udaljenost pojedinog vlakna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2300" dirty="0" smtClean="0"/>
              <a:t>od neutralne osi y,</a:t>
            </a:r>
            <a:endParaRPr lang="hr-HR" sz="2300" dirty="0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2630384" y="2539652"/>
            <a:ext cx="543884" cy="1"/>
          </a:xfrm>
          <a:prstGeom prst="line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2630302" y="2977944"/>
            <a:ext cx="813387" cy="2380"/>
          </a:xfrm>
          <a:prstGeom prst="line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1536640" y="2977943"/>
            <a:ext cx="1090903" cy="1"/>
          </a:xfrm>
          <a:prstGeom prst="line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1265463" y="2539651"/>
            <a:ext cx="1362081" cy="0"/>
          </a:xfrm>
          <a:prstGeom prst="line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348967" y="2215574"/>
                <a:ext cx="129757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7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sz="1700" b="0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z</m:t>
                          </m:r>
                        </m:e>
                        <m:sub>
                          <m:r>
                            <a:rPr lang="hr-HR" sz="1700" b="0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hr-HR" sz="1700" dirty="0">
                  <a:solidFill>
                    <a:srgbClr val="00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967" y="2215574"/>
                <a:ext cx="1297579" cy="3539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345803" y="2641516"/>
                <a:ext cx="129757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7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sz="1700" b="0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z</m:t>
                          </m:r>
                        </m:e>
                        <m:sub>
                          <m:r>
                            <a:rPr lang="hr-HR" sz="1700" b="0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r-HR" sz="1700" dirty="0">
                  <a:solidFill>
                    <a:srgbClr val="00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803" y="2641516"/>
                <a:ext cx="1297579" cy="35394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2267549" y="2205375"/>
                <a:ext cx="129757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7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sz="1700" b="0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z</m:t>
                          </m:r>
                        </m:e>
                        <m:sub>
                          <m:r>
                            <a:rPr lang="hr-HR" sz="1700" b="0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hr-HR" sz="1700" dirty="0">
                  <a:solidFill>
                    <a:srgbClr val="00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549" y="2205375"/>
                <a:ext cx="1297579" cy="35394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2286794" y="2640976"/>
                <a:ext cx="129757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7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sz="1700" b="0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z</m:t>
                          </m:r>
                        </m:e>
                        <m:sub>
                          <m:r>
                            <a:rPr lang="hr-HR" sz="1700" b="0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hr-HR" sz="1700" dirty="0">
                  <a:solidFill>
                    <a:srgbClr val="00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794" y="2640976"/>
                <a:ext cx="1297579" cy="35394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152328"/>
              </p:ext>
            </p:extLst>
          </p:nvPr>
        </p:nvGraphicFramePr>
        <p:xfrm>
          <a:off x="7667456" y="2688253"/>
          <a:ext cx="3870876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76" name="Jednadžba" r:id="rId13" imgW="2692080" imgH="545760" progId="Equation.3">
                  <p:embed/>
                </p:oleObj>
              </mc:Choice>
              <mc:Fallback>
                <p:oleObj name="Jednadžba" r:id="rId13" imgW="269208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456" y="2688253"/>
                        <a:ext cx="3870876" cy="8286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754843"/>
              </p:ext>
            </p:extLst>
          </p:nvPr>
        </p:nvGraphicFramePr>
        <p:xfrm>
          <a:off x="7647520" y="4232295"/>
          <a:ext cx="4544480" cy="789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77" name="Jednadžba" r:id="rId15" imgW="3225600" imgH="545760" progId="Equation.3">
                  <p:embed/>
                </p:oleObj>
              </mc:Choice>
              <mc:Fallback>
                <p:oleObj name="Jednadžba" r:id="rId15" imgW="322560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7520" y="4232295"/>
                        <a:ext cx="4544480" cy="789848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656967"/>
              </p:ext>
            </p:extLst>
          </p:nvPr>
        </p:nvGraphicFramePr>
        <p:xfrm>
          <a:off x="10477011" y="2128686"/>
          <a:ext cx="1354138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78" name="Jednadžba" r:id="rId17" imgW="812520" imgH="253800" progId="Equation.3">
                  <p:embed/>
                </p:oleObj>
              </mc:Choice>
              <mc:Fallback>
                <p:oleObj name="Jednadžba" r:id="rId17" imgW="8125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011" y="2128686"/>
                        <a:ext cx="1354138" cy="38576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 rot="16200000">
            <a:off x="2423841" y="757056"/>
            <a:ext cx="1297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n.o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(M)</a:t>
            </a:r>
            <a:endParaRPr lang="hr-H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55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71" grpId="0"/>
      <p:bldP spid="72" grpId="0"/>
      <p:bldP spid="73" grpId="0"/>
      <p:bldP spid="7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2019</TotalTime>
  <Words>362</Words>
  <Application>Microsoft Office PowerPoint</Application>
  <PresentationFormat>Widescreen</PresentationFormat>
  <Paragraphs>107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Times New Roman</vt:lpstr>
      <vt:lpstr>Office Theme</vt:lpstr>
      <vt:lpstr>Jednadžba</vt:lpstr>
      <vt:lpstr>Štapovi velike zakrivljenosti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Štapovi velike zakrivljenosti</dc:title>
  <dc:creator>Katarina Holek</dc:creator>
  <cp:lastModifiedBy>Katarina Holek</cp:lastModifiedBy>
  <cp:revision>103</cp:revision>
  <dcterms:created xsi:type="dcterms:W3CDTF">2018-04-27T12:39:16Z</dcterms:created>
  <dcterms:modified xsi:type="dcterms:W3CDTF">2018-05-15T08:03:43Z</dcterms:modified>
</cp:coreProperties>
</file>