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65" r:id="rId3"/>
    <p:sldId id="266" r:id="rId4"/>
    <p:sldId id="289" r:id="rId5"/>
    <p:sldId id="267" r:id="rId6"/>
    <p:sldId id="290" r:id="rId7"/>
    <p:sldId id="291" r:id="rId8"/>
    <p:sldId id="292" r:id="rId9"/>
    <p:sldId id="293" r:id="rId10"/>
    <p:sldId id="295" r:id="rId11"/>
    <p:sldId id="294" r:id="rId12"/>
    <p:sldId id="268" r:id="rId13"/>
    <p:sldId id="270" r:id="rId14"/>
    <p:sldId id="276" r:id="rId15"/>
    <p:sldId id="277" r:id="rId16"/>
    <p:sldId id="278" r:id="rId17"/>
    <p:sldId id="280" r:id="rId18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0" autoAdjust="0"/>
    <p:restoredTop sz="94660"/>
  </p:normalViewPr>
  <p:slideViewPr>
    <p:cSldViewPr>
      <p:cViewPr varScale="1">
        <p:scale>
          <a:sx n="115" d="100"/>
          <a:sy n="11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5481A52-D50F-4F90-996E-7740A8A5E9A3}" type="datetimeFigureOut">
              <a:rPr lang="sr-Latn-CS"/>
              <a:pPr>
                <a:defRPr/>
              </a:pPr>
              <a:t>9.12.2022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2D7013-21E1-4B6A-ADCD-33EB03F08D2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7100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23AA3-C1CC-4F2E-973A-6DC91ECD75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81D15-C96A-47E3-9AEC-B43FB9DC430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F4A51-50D0-4AE7-8186-8F0D29F8FE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53BB4-DDA3-41EB-AE80-273ED132026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6F662-4D1B-4916-9D72-ABE6BD2B226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582CB-0141-4EF5-BC9E-872821DA483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DF149D-895C-4163-9108-09FA8C785AF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85ADB-E8E2-4177-A912-2AEEAC7D7D1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4AC52-B1FA-4375-B735-9D9BD974BDB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78D6D-55F8-4077-8832-4D4076B3A89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B904E-B48D-4716-9BCD-3D39D9D09C1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Click to edit Master text styles</a:t>
            </a:r>
          </a:p>
          <a:p>
            <a:pPr lvl="1"/>
            <a:r>
              <a:rPr lang="hr-HR" smtClean="0"/>
              <a:t>Second level</a:t>
            </a:r>
          </a:p>
          <a:p>
            <a:pPr lvl="2"/>
            <a:r>
              <a:rPr lang="hr-HR" smtClean="0"/>
              <a:t>Third level</a:t>
            </a:r>
          </a:p>
          <a:p>
            <a:pPr lvl="3"/>
            <a:r>
              <a:rPr lang="hr-HR" smtClean="0"/>
              <a:t>Fourth level</a:t>
            </a:r>
          </a:p>
          <a:p>
            <a:pPr lvl="4"/>
            <a:r>
              <a:rPr lang="hr-H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D041948-373E-4D27-BF49-B76930C37DD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-46038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Koncept modeliranja toka vode u krškom 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vodonosniku</a:t>
            </a:r>
            <a:r>
              <a:rPr lang="hr-HR" sz="2400" b="1" i="1" u="sng" dirty="0" smtClean="0">
                <a:solidFill>
                  <a:srgbClr val="0000FF"/>
                </a:solidFill>
              </a:rPr>
              <a:t> </a:t>
            </a:r>
            <a:endParaRPr lang="hr-HR" sz="2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0" y="500063"/>
            <a:ext cx="9144000" cy="641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r-HR" sz="2400" dirty="0" smtClean="0"/>
              <a:t>Primarno je potrebno razviti konzistentni konceptualni model za analizirano područje s kojim je moguće opisati disperzivne karakteristike </a:t>
            </a:r>
            <a:r>
              <a:rPr lang="hr-HR" sz="2400" dirty="0" err="1" smtClean="0"/>
              <a:t>vodonosnika</a:t>
            </a:r>
            <a:r>
              <a:rPr lang="hr-HR" sz="2400" dirty="0" smtClean="0"/>
              <a:t> uz odgovarajuće rubne/početne uvjete, a uzimajući u obzir i pripadne ponore/izvore. </a:t>
            </a:r>
            <a:endParaRPr lang="hr-HR" sz="2400" dirty="0"/>
          </a:p>
          <a:p>
            <a:pPr>
              <a:defRPr/>
            </a:pPr>
            <a:endParaRPr lang="hr-HR" sz="2400" dirty="0"/>
          </a:p>
          <a:p>
            <a:pPr>
              <a:defRPr/>
            </a:pPr>
            <a:r>
              <a:rPr lang="hr-HR" sz="2400" dirty="0" smtClean="0"/>
              <a:t>Greška uvedena u konceptualnom modelu prenosi se na </a:t>
            </a:r>
            <a:r>
              <a:rPr lang="hr-HR" sz="2400" dirty="0" smtClean="0"/>
              <a:t>numerički </a:t>
            </a:r>
            <a:r>
              <a:rPr lang="hr-HR" sz="2400" dirty="0" smtClean="0"/>
              <a:t>model.</a:t>
            </a:r>
            <a:endParaRPr lang="hr-HR" sz="2400" dirty="0"/>
          </a:p>
          <a:p>
            <a:pPr>
              <a:defRPr/>
            </a:pPr>
            <a:endParaRPr lang="hr-HR" sz="2400" dirty="0"/>
          </a:p>
          <a:p>
            <a:pPr>
              <a:lnSpc>
                <a:spcPct val="114000"/>
              </a:lnSpc>
              <a:defRPr/>
            </a:pPr>
            <a:r>
              <a:rPr lang="hr-HR" sz="2400" dirty="0" err="1" smtClean="0"/>
              <a:t>Modelator</a:t>
            </a:r>
            <a:r>
              <a:rPr lang="hr-HR" sz="2400" dirty="0" smtClean="0"/>
              <a:t> treba iznaći odgovore na sljedeća pitanja:</a:t>
            </a:r>
            <a:endParaRPr lang="hr-HR" sz="2400" dirty="0"/>
          </a:p>
          <a:p>
            <a:pPr>
              <a:lnSpc>
                <a:spcPct val="114000"/>
              </a:lnSpc>
              <a:defRPr/>
            </a:pPr>
            <a:r>
              <a:rPr lang="hr-HR" sz="2400" dirty="0"/>
              <a:t>- </a:t>
            </a:r>
            <a:r>
              <a:rPr lang="hr-HR" sz="2400" dirty="0" smtClean="0"/>
              <a:t>Koja je </a:t>
            </a:r>
            <a:r>
              <a:rPr lang="hr-HR" sz="2400" dirty="0" smtClean="0"/>
              <a:t>problemska </a:t>
            </a:r>
            <a:r>
              <a:rPr lang="hr-HR" sz="2400" dirty="0" smtClean="0"/>
              <a:t>domena? </a:t>
            </a:r>
            <a:endParaRPr lang="hr-HR" sz="2400" dirty="0"/>
          </a:p>
          <a:p>
            <a:pPr>
              <a:lnSpc>
                <a:spcPct val="114000"/>
              </a:lnSpc>
              <a:defRPr/>
            </a:pPr>
            <a:r>
              <a:rPr lang="hr-HR" sz="2400" dirty="0"/>
              <a:t>- </a:t>
            </a:r>
            <a:r>
              <a:rPr lang="hr-HR" sz="2400" dirty="0" smtClean="0"/>
              <a:t>Koje su geometrijske karakteristike </a:t>
            </a:r>
            <a:r>
              <a:rPr lang="hr-HR" sz="2400" dirty="0" err="1" smtClean="0"/>
              <a:t>vodonosnika</a:t>
            </a:r>
            <a:r>
              <a:rPr lang="hr-HR" sz="2400" dirty="0" smtClean="0"/>
              <a:t>?</a:t>
            </a:r>
            <a:endParaRPr lang="hr-HR" sz="2400" dirty="0"/>
          </a:p>
          <a:p>
            <a:pPr>
              <a:lnSpc>
                <a:spcPct val="114000"/>
              </a:lnSpc>
              <a:buFontTx/>
              <a:buChar char="-"/>
              <a:defRPr/>
            </a:pPr>
            <a:r>
              <a:rPr lang="hr-HR" sz="2400" dirty="0"/>
              <a:t> </a:t>
            </a:r>
            <a:r>
              <a:rPr lang="hr-HR" sz="2400" dirty="0" smtClean="0"/>
              <a:t>Da li je </a:t>
            </a:r>
            <a:r>
              <a:rPr lang="hr-HR" sz="2400" dirty="0" err="1" smtClean="0"/>
              <a:t>vodonosnik</a:t>
            </a:r>
            <a:r>
              <a:rPr lang="hr-HR" sz="2400" dirty="0" smtClean="0"/>
              <a:t> pod tlakom ili s slobodnim vodnim licem? </a:t>
            </a:r>
            <a:endParaRPr lang="hr-HR" sz="2400" dirty="0"/>
          </a:p>
          <a:p>
            <a:pPr>
              <a:lnSpc>
                <a:spcPct val="114000"/>
              </a:lnSpc>
              <a:buFontTx/>
              <a:buChar char="-"/>
              <a:defRPr/>
            </a:pPr>
            <a:r>
              <a:rPr lang="hr-HR" sz="2400" dirty="0"/>
              <a:t> </a:t>
            </a:r>
            <a:r>
              <a:rPr lang="hr-HR" sz="2400" dirty="0" smtClean="0"/>
              <a:t>Da li je potpuno ili parcijalno saturiran?</a:t>
            </a:r>
            <a:endParaRPr lang="hr-HR" sz="2400" dirty="0"/>
          </a:p>
          <a:p>
            <a:pPr>
              <a:lnSpc>
                <a:spcPct val="114000"/>
              </a:lnSpc>
              <a:buFontTx/>
              <a:buChar char="-"/>
              <a:defRPr/>
            </a:pPr>
            <a:r>
              <a:rPr lang="hr-HR" sz="2400" dirty="0"/>
              <a:t> </a:t>
            </a:r>
            <a:r>
              <a:rPr lang="hr-HR" sz="2400" dirty="0" smtClean="0"/>
              <a:t>Koji su hidraulički parametri </a:t>
            </a:r>
            <a:r>
              <a:rPr lang="hr-HR" sz="2400" dirty="0" err="1" smtClean="0"/>
              <a:t>vodonosnika</a:t>
            </a:r>
            <a:r>
              <a:rPr lang="hr-HR" sz="2400" dirty="0" smtClean="0"/>
              <a:t>? </a:t>
            </a:r>
            <a:endParaRPr lang="hr-HR" sz="2400" dirty="0"/>
          </a:p>
          <a:p>
            <a:pPr>
              <a:lnSpc>
                <a:spcPct val="114000"/>
              </a:lnSpc>
              <a:buFontTx/>
              <a:buChar char="-"/>
              <a:defRPr/>
            </a:pPr>
            <a:r>
              <a:rPr lang="hr-HR" sz="2400" dirty="0"/>
              <a:t> </a:t>
            </a:r>
            <a:r>
              <a:rPr lang="hr-HR" sz="2400" dirty="0" smtClean="0"/>
              <a:t>Da li je </a:t>
            </a:r>
            <a:r>
              <a:rPr lang="hr-HR" sz="2400" dirty="0" err="1" smtClean="0"/>
              <a:t>vodonosnik</a:t>
            </a:r>
            <a:r>
              <a:rPr lang="hr-HR" sz="2400" dirty="0" smtClean="0"/>
              <a:t> </a:t>
            </a:r>
            <a:r>
              <a:rPr lang="hr-HR" sz="2400" dirty="0" err="1" smtClean="0"/>
              <a:t>izotropan</a:t>
            </a:r>
            <a:r>
              <a:rPr lang="hr-HR" sz="2400" dirty="0" smtClean="0"/>
              <a:t> ili </a:t>
            </a:r>
            <a:r>
              <a:rPr lang="hr-HR" sz="2400" dirty="0" err="1" smtClean="0"/>
              <a:t>anizotropan</a:t>
            </a:r>
            <a:r>
              <a:rPr lang="hr-HR" sz="2400" dirty="0" smtClean="0"/>
              <a:t>?</a:t>
            </a:r>
            <a:endParaRPr lang="hr-HR" sz="2400" dirty="0"/>
          </a:p>
          <a:p>
            <a:pPr>
              <a:lnSpc>
                <a:spcPct val="114000"/>
              </a:lnSpc>
              <a:defRPr/>
            </a:pPr>
            <a:r>
              <a:rPr lang="hr-HR" sz="2400" dirty="0"/>
              <a:t>- </a:t>
            </a:r>
            <a:r>
              <a:rPr lang="hr-HR" sz="2400" dirty="0" smtClean="0"/>
              <a:t>Da li postoje ponori i/ili izvori?</a:t>
            </a:r>
            <a:endParaRPr lang="hr-HR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/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0" y="428625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hr-HR" sz="2400" dirty="0"/>
          </a:p>
          <a:p>
            <a:endParaRPr lang="hr-HR" sz="2400" dirty="0"/>
          </a:p>
          <a:p>
            <a:r>
              <a:rPr lang="hr-HR" sz="2400" dirty="0" err="1"/>
              <a:t>Király</a:t>
            </a:r>
            <a:r>
              <a:rPr lang="hr-HR" sz="2400" dirty="0"/>
              <a:t> (</a:t>
            </a:r>
            <a:r>
              <a:rPr lang="hr-HR" sz="2400" dirty="0" smtClean="0"/>
              <a:t>1975.) </a:t>
            </a:r>
            <a:endParaRPr lang="hr-HR" sz="2400" dirty="0"/>
          </a:p>
          <a:p>
            <a:r>
              <a:rPr lang="hr-HR" sz="2400" dirty="0" smtClean="0"/>
              <a:t>je pokazao da </a:t>
            </a:r>
          </a:p>
          <a:p>
            <a:r>
              <a:rPr lang="hr-HR" sz="2400" dirty="0" smtClean="0"/>
              <a:t>se hidraulička </a:t>
            </a:r>
          </a:p>
          <a:p>
            <a:r>
              <a:rPr lang="hr-HR" sz="2400" dirty="0" smtClean="0"/>
              <a:t>provodnost </a:t>
            </a:r>
          </a:p>
          <a:p>
            <a:r>
              <a:rPr lang="hr-HR" sz="2400" dirty="0" smtClean="0"/>
              <a:t>vapnenca   </a:t>
            </a:r>
          </a:p>
          <a:p>
            <a:r>
              <a:rPr lang="hr-HR" sz="2400" dirty="0" smtClean="0"/>
              <a:t>mijenja s </a:t>
            </a:r>
          </a:p>
          <a:p>
            <a:r>
              <a:rPr lang="hr-HR" sz="2400" dirty="0" smtClean="0"/>
              <a:t>promjenom </a:t>
            </a:r>
          </a:p>
          <a:p>
            <a:r>
              <a:rPr lang="hr-HR" sz="2400" dirty="0" smtClean="0"/>
              <a:t>volumena </a:t>
            </a:r>
          </a:p>
          <a:p>
            <a:r>
              <a:rPr lang="hr-HR" sz="2400" dirty="0" smtClean="0"/>
              <a:t>promatranog </a:t>
            </a:r>
          </a:p>
          <a:p>
            <a:r>
              <a:rPr lang="hr-HR" sz="2400" dirty="0" smtClean="0"/>
              <a:t>uzorka</a:t>
            </a:r>
            <a:endParaRPr lang="hr-HR" sz="2400" dirty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571480"/>
            <a:ext cx="669007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-46038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Koncept modeliranja toka vode u krškom 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vodonosniku</a:t>
            </a:r>
            <a:r>
              <a:rPr lang="hr-HR" sz="2400" b="1" i="1" u="sng" dirty="0" smtClean="0">
                <a:solidFill>
                  <a:srgbClr val="0000FF"/>
                </a:solidFill>
              </a:rPr>
              <a:t> </a:t>
            </a:r>
            <a:endParaRPr lang="hr-HR" sz="2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0" y="57150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dirty="0" smtClean="0"/>
              <a:t>Temeljem </a:t>
            </a:r>
            <a:r>
              <a:rPr lang="hr-HR" sz="2400" dirty="0"/>
              <a:t>281 </a:t>
            </a:r>
            <a:r>
              <a:rPr lang="hr-HR" sz="2400" dirty="0" err="1" smtClean="0"/>
              <a:t>traserskog</a:t>
            </a:r>
            <a:r>
              <a:rPr lang="hr-HR" sz="2400" dirty="0" smtClean="0"/>
              <a:t> mjerenja s bojom u klasičnom dinarskom kršu (</a:t>
            </a:r>
            <a:r>
              <a:rPr lang="hr-HR" sz="2400" dirty="0" err="1" smtClean="0"/>
              <a:t>Herzegovina</a:t>
            </a:r>
            <a:r>
              <a:rPr lang="hr-HR" sz="2400" dirty="0"/>
              <a:t>)</a:t>
            </a:r>
            <a:r>
              <a:rPr lang="hr-HR" sz="2400" dirty="0" smtClean="0"/>
              <a:t> 15% slučajeva je pokazalo da su brzine strujanja vode u </a:t>
            </a:r>
            <a:r>
              <a:rPr lang="hr-HR" sz="2400" dirty="0" err="1" smtClean="0"/>
              <a:t>okršenim</a:t>
            </a:r>
            <a:r>
              <a:rPr lang="hr-HR" sz="2400" dirty="0" smtClean="0"/>
              <a:t> kanalima u rasponu 0.01- 0.02 m/s, dok je </a:t>
            </a:r>
            <a:r>
              <a:rPr lang="hr-HR" sz="2400" dirty="0"/>
              <a:t>25% </a:t>
            </a:r>
            <a:r>
              <a:rPr lang="hr-HR" sz="2400" dirty="0" smtClean="0"/>
              <a:t>rezultata mjerenja ukazalo na brzine toka veće od 0.06 m/s</a:t>
            </a:r>
            <a:r>
              <a:rPr lang="hr-HR" sz="2400" dirty="0"/>
              <a:t>.</a:t>
            </a:r>
          </a:p>
          <a:p>
            <a:endParaRPr lang="hr-HR" sz="2400" dirty="0"/>
          </a:p>
          <a:p>
            <a:r>
              <a:rPr lang="hr-HR" sz="2400" dirty="0" smtClean="0"/>
              <a:t>Krški </a:t>
            </a:r>
            <a:r>
              <a:rPr lang="hr-HR" sz="2400" dirty="0" err="1" smtClean="0"/>
              <a:t>vodonosnici</a:t>
            </a:r>
            <a:r>
              <a:rPr lang="hr-HR" sz="2400" dirty="0" smtClean="0"/>
              <a:t> pod tlakom, koji nemaju koncentrirani površinski izvor, generalno imaju manje brzine toka vode. </a:t>
            </a:r>
            <a:endParaRPr lang="hr-HR" sz="2400" dirty="0"/>
          </a:p>
          <a:p>
            <a:endParaRPr lang="hr-HR" sz="2400" dirty="0"/>
          </a:p>
          <a:p>
            <a:r>
              <a:rPr lang="hr-HR" sz="2400" b="1" u="sng" dirty="0" smtClean="0"/>
              <a:t>U krškoj sredini tok vode se odvija kroz povezane pore u matrici, kroz mikro i makro </a:t>
            </a:r>
            <a:r>
              <a:rPr lang="hr-HR" sz="2400" b="1" u="sng" dirty="0" err="1" smtClean="0"/>
              <a:t>pukotinski</a:t>
            </a:r>
            <a:r>
              <a:rPr lang="hr-HR" sz="2400" b="1" u="sng" dirty="0" smtClean="0"/>
              <a:t> sustav, te kroz </a:t>
            </a:r>
            <a:r>
              <a:rPr lang="hr-HR" sz="2400" b="1" u="sng" dirty="0" err="1" smtClean="0"/>
              <a:t>okršene</a:t>
            </a:r>
            <a:r>
              <a:rPr lang="hr-HR" sz="2400" b="1" u="sng" dirty="0" smtClean="0"/>
              <a:t> kanale (cijevi). </a:t>
            </a:r>
            <a:endParaRPr lang="hr-HR" sz="2400" b="1" u="sng" dirty="0"/>
          </a:p>
          <a:p>
            <a:endParaRPr lang="hr-HR" sz="2400" b="1" u="sng" dirty="0"/>
          </a:p>
          <a:p>
            <a:endParaRPr lang="hr-HR" sz="1200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-46038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Koncept modeliranja toka vode u krškom 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vodonosniku</a:t>
            </a:r>
            <a:r>
              <a:rPr lang="hr-HR" sz="2400" b="1" i="1" u="sng" dirty="0" smtClean="0">
                <a:solidFill>
                  <a:srgbClr val="0000FF"/>
                </a:solidFill>
              </a:rPr>
              <a:t> </a:t>
            </a:r>
            <a:endParaRPr lang="hr-HR" sz="2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0" y="428625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dirty="0" smtClean="0"/>
              <a:t>Prema </a:t>
            </a:r>
            <a:r>
              <a:rPr lang="hr-HR" sz="2400" dirty="0" err="1" smtClean="0"/>
              <a:t>Drogue</a:t>
            </a:r>
            <a:r>
              <a:rPr lang="hr-HR" sz="2400" dirty="0" smtClean="0"/>
              <a:t> (1980.) </a:t>
            </a:r>
            <a:r>
              <a:rPr lang="hr-HR" sz="2400" dirty="0" err="1" smtClean="0"/>
              <a:t>konceptuali</a:t>
            </a:r>
            <a:r>
              <a:rPr lang="hr-HR" sz="2400" dirty="0" smtClean="0"/>
              <a:t> model je sadržan iz tri djela:</a:t>
            </a:r>
            <a:endParaRPr lang="hr-HR" sz="2400" dirty="0"/>
          </a:p>
          <a:p>
            <a:r>
              <a:rPr lang="hr-HR" sz="2400" dirty="0"/>
              <a:t>A </a:t>
            </a:r>
            <a:r>
              <a:rPr lang="hr-HR" sz="2400" dirty="0" smtClean="0"/>
              <a:t>– gornja zona visoke hidrauličke provodljivosti;</a:t>
            </a:r>
            <a:endParaRPr lang="hr-HR" sz="2400" dirty="0"/>
          </a:p>
          <a:p>
            <a:r>
              <a:rPr lang="hr-HR" sz="2400" dirty="0"/>
              <a:t>B </a:t>
            </a:r>
            <a:r>
              <a:rPr lang="hr-HR" sz="2400" dirty="0" smtClean="0"/>
              <a:t>– blokovi male provodljivosti i brzine strujanja (pukotine); </a:t>
            </a:r>
            <a:endParaRPr lang="hr-HR" sz="2400" dirty="0"/>
          </a:p>
          <a:p>
            <a:r>
              <a:rPr lang="hr-HR" sz="2400" dirty="0"/>
              <a:t>C </a:t>
            </a:r>
            <a:r>
              <a:rPr lang="hr-HR" sz="2400" dirty="0" smtClean="0"/>
              <a:t>– </a:t>
            </a:r>
            <a:r>
              <a:rPr lang="hr-HR" sz="2400" dirty="0" err="1" smtClean="0"/>
              <a:t>okršene</a:t>
            </a:r>
            <a:r>
              <a:rPr lang="hr-HR" sz="2400" dirty="0" smtClean="0"/>
              <a:t> cijevi visoke provodljivosti s velikom brzinom toka.</a:t>
            </a:r>
            <a:endParaRPr lang="hr-HR" sz="1200" dirty="0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43125"/>
            <a:ext cx="585787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5286375" y="6143625"/>
            <a:ext cx="178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/>
              <a:t>Drogue (1980)</a:t>
            </a:r>
            <a:endParaRPr lang="hr-HR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-46038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Koncept modeliranja toka vode u krškom 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vodonosniku</a:t>
            </a:r>
            <a:r>
              <a:rPr lang="hr-HR" sz="2400" b="1" i="1" u="sng" dirty="0" smtClean="0">
                <a:solidFill>
                  <a:srgbClr val="0000FF"/>
                </a:solidFill>
              </a:rPr>
              <a:t> </a:t>
            </a:r>
            <a:endParaRPr lang="hr-HR" sz="2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0" y="428625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dirty="0" smtClean="0"/>
              <a:t>Konceptualni model je shematska prezentacija stvarnog sustava i sadrži se od:</a:t>
            </a:r>
            <a:endParaRPr lang="hr-HR" sz="2400" dirty="0"/>
          </a:p>
          <a:p>
            <a:pPr>
              <a:buFontTx/>
              <a:buChar char="-"/>
            </a:pPr>
            <a:r>
              <a:rPr lang="hr-HR" sz="2400" dirty="0"/>
              <a:t> </a:t>
            </a:r>
            <a:r>
              <a:rPr lang="hr-HR" sz="2400" dirty="0" smtClean="0"/>
              <a:t>odgovarajućih diferencijalnih jednadžbi kojima se opisuje strujanje unutar geološkog medija</a:t>
            </a:r>
            <a:endParaRPr lang="hr-HR" sz="2400" dirty="0"/>
          </a:p>
          <a:p>
            <a:pPr>
              <a:buFontTx/>
              <a:buChar char="-"/>
            </a:pPr>
            <a:r>
              <a:rPr lang="hr-HR" sz="2400" dirty="0"/>
              <a:t> </a:t>
            </a:r>
            <a:r>
              <a:rPr lang="hr-HR" sz="2400" dirty="0" smtClean="0"/>
              <a:t>geometrija </a:t>
            </a:r>
            <a:r>
              <a:rPr lang="hr-HR" sz="2400" dirty="0" err="1" smtClean="0"/>
              <a:t>vodonosnika</a:t>
            </a:r>
            <a:endParaRPr lang="hr-HR" sz="2400" dirty="0"/>
          </a:p>
          <a:p>
            <a:pPr>
              <a:buFontTx/>
              <a:buChar char="-"/>
            </a:pPr>
            <a:r>
              <a:rPr lang="hr-HR" sz="2400" dirty="0"/>
              <a:t> </a:t>
            </a:r>
            <a:r>
              <a:rPr lang="hr-HR" sz="2400" dirty="0" smtClean="0"/>
              <a:t>skup parametara toka (strujanja), </a:t>
            </a:r>
            <a:endParaRPr lang="hr-HR" sz="2400" dirty="0"/>
          </a:p>
          <a:p>
            <a:pPr>
              <a:buFontTx/>
              <a:buChar char="-"/>
            </a:pPr>
            <a:r>
              <a:rPr lang="hr-HR" sz="2400" dirty="0"/>
              <a:t> </a:t>
            </a:r>
            <a:r>
              <a:rPr lang="hr-HR" sz="2400" dirty="0" smtClean="0"/>
              <a:t>rubnih i početnih uvjeta.</a:t>
            </a:r>
            <a:endParaRPr lang="hr-HR" sz="2400" dirty="0"/>
          </a:p>
          <a:p>
            <a:endParaRPr lang="hr-HR" sz="2000" dirty="0"/>
          </a:p>
          <a:p>
            <a:r>
              <a:rPr lang="hr-HR" sz="2400" dirty="0" smtClean="0"/>
              <a:t>Zbog izrazite </a:t>
            </a:r>
            <a:r>
              <a:rPr lang="hr-HR" sz="2400" dirty="0" err="1" smtClean="0"/>
              <a:t>neheterogenosti</a:t>
            </a:r>
            <a:r>
              <a:rPr lang="hr-HR" sz="2400" dirty="0" smtClean="0"/>
              <a:t> krških </a:t>
            </a:r>
            <a:r>
              <a:rPr lang="hr-HR" sz="2400" dirty="0" err="1" smtClean="0"/>
              <a:t>vodonosnika</a:t>
            </a:r>
            <a:r>
              <a:rPr lang="hr-HR" sz="2400" dirty="0" smtClean="0"/>
              <a:t> interpolacija diskretno izmjerenih vrijednosti hidrauličkih parametara nije pouzdana. </a:t>
            </a:r>
            <a:endParaRPr lang="hr-HR" sz="2400" dirty="0"/>
          </a:p>
          <a:p>
            <a:endParaRPr lang="hr-HR" sz="2000" dirty="0"/>
          </a:p>
          <a:p>
            <a:r>
              <a:rPr lang="hr-HR" sz="2400" dirty="0" smtClean="0"/>
              <a:t>Zbog različitih režima strujanja u </a:t>
            </a:r>
            <a:r>
              <a:rPr lang="hr-HR" sz="2400" dirty="0" err="1" smtClean="0"/>
              <a:t>slabopropusnoj</a:t>
            </a:r>
            <a:r>
              <a:rPr lang="hr-HR" sz="2400" dirty="0" smtClean="0"/>
              <a:t> stijeni (matrica) i jako propusnim </a:t>
            </a:r>
            <a:r>
              <a:rPr lang="hr-HR" sz="2400" dirty="0" err="1" smtClean="0"/>
              <a:t>okršenim</a:t>
            </a:r>
            <a:r>
              <a:rPr lang="hr-HR" sz="2400" dirty="0" smtClean="0"/>
              <a:t> kanalima uspostava kompjuterskog numeričkog modela je </a:t>
            </a:r>
            <a:r>
              <a:rPr lang="hr-HR" sz="2400" dirty="0" err="1" smtClean="0"/>
              <a:t>posebito</a:t>
            </a:r>
            <a:r>
              <a:rPr lang="hr-HR" sz="2400" dirty="0" smtClean="0"/>
              <a:t> izazovna.</a:t>
            </a:r>
            <a:endParaRPr lang="hr-HR" sz="2400" dirty="0"/>
          </a:p>
          <a:p>
            <a:endParaRPr lang="hr-HR" sz="2000" dirty="0"/>
          </a:p>
          <a:p>
            <a:r>
              <a:rPr lang="hr-HR" sz="2400" dirty="0" smtClean="0"/>
              <a:t>Nepouzdanost rezultata numeričkih simulacija za krški </a:t>
            </a:r>
            <a:r>
              <a:rPr lang="hr-HR" sz="2400" dirty="0" err="1" smtClean="0"/>
              <a:t>vodonosnik</a:t>
            </a:r>
            <a:r>
              <a:rPr lang="hr-HR" sz="2400" dirty="0" smtClean="0"/>
              <a:t> je veća od nepouzdanosti rezultata aluvijalnog </a:t>
            </a:r>
            <a:r>
              <a:rPr lang="hr-HR" sz="2400" dirty="0" err="1" smtClean="0"/>
              <a:t>vodonosnika</a:t>
            </a:r>
            <a:r>
              <a:rPr lang="hr-HR" sz="2400" dirty="0" smtClean="0"/>
              <a:t>.</a:t>
            </a:r>
            <a:endParaRPr lang="hr-HR" sz="2400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-46038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Koncept modeliranja toka vode u krškom 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vodonosniku</a:t>
            </a:r>
            <a:r>
              <a:rPr lang="hr-HR" sz="2400" b="1" i="1" u="sng" dirty="0" smtClean="0">
                <a:solidFill>
                  <a:srgbClr val="0000FF"/>
                </a:solidFill>
              </a:rPr>
              <a:t> </a:t>
            </a:r>
            <a:endParaRPr lang="hr-HR" sz="2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0" y="285728"/>
            <a:ext cx="9144000" cy="7183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i="1" u="sng" dirty="0" smtClean="0"/>
              <a:t>Kombinirani pristup CDC </a:t>
            </a:r>
            <a:r>
              <a:rPr lang="hr-HR" sz="2400" dirty="0" smtClean="0"/>
              <a:t>(diskretni i kontinuum)</a:t>
            </a:r>
            <a:endParaRPr lang="hr-HR" sz="2400" dirty="0"/>
          </a:p>
          <a:p>
            <a:pPr>
              <a:lnSpc>
                <a:spcPct val="130000"/>
              </a:lnSpc>
              <a:buFontTx/>
              <a:buChar char="-"/>
            </a:pPr>
            <a:r>
              <a:rPr lang="hr-HR" sz="2400" dirty="0"/>
              <a:t> </a:t>
            </a:r>
            <a:r>
              <a:rPr lang="hr-HR" sz="2400" dirty="0" smtClean="0"/>
              <a:t>sadrži diskontinuitete koji se pojavljuju u krškom sustavu na bilo kojoj prostornoj skali;  </a:t>
            </a:r>
            <a:endParaRPr lang="hr-HR" sz="2400" dirty="0"/>
          </a:p>
          <a:p>
            <a:pPr>
              <a:lnSpc>
                <a:spcPct val="130000"/>
              </a:lnSpc>
              <a:buFontTx/>
              <a:buChar char="-"/>
            </a:pPr>
            <a:r>
              <a:rPr lang="hr-HR" sz="2400" dirty="0"/>
              <a:t> </a:t>
            </a:r>
            <a:r>
              <a:rPr lang="hr-HR" sz="2400" dirty="0" smtClean="0"/>
              <a:t>omogućava kombinaciju 1/2/3 </a:t>
            </a:r>
            <a:r>
              <a:rPr lang="hr-HR" sz="2400" dirty="0" err="1" smtClean="0"/>
              <a:t>dimenzionalne</a:t>
            </a:r>
            <a:r>
              <a:rPr lang="hr-HR" sz="2400" dirty="0" smtClean="0"/>
              <a:t> elemente; </a:t>
            </a:r>
            <a:endParaRPr lang="hr-HR" sz="2400" dirty="0"/>
          </a:p>
          <a:p>
            <a:pPr>
              <a:lnSpc>
                <a:spcPct val="130000"/>
              </a:lnSpc>
              <a:buFontTx/>
              <a:buChar char="-"/>
            </a:pPr>
            <a:r>
              <a:rPr lang="hr-HR" sz="2400" dirty="0"/>
              <a:t> </a:t>
            </a:r>
            <a:r>
              <a:rPr lang="hr-HR" sz="2400" dirty="0" smtClean="0"/>
              <a:t>elementi predstavljaju </a:t>
            </a:r>
            <a:r>
              <a:rPr lang="hr-HR" sz="2400" dirty="0" err="1" smtClean="0"/>
              <a:t>okšene</a:t>
            </a:r>
            <a:r>
              <a:rPr lang="hr-HR" sz="2400" dirty="0" smtClean="0"/>
              <a:t> kanale (cijevi), pukotine i </a:t>
            </a:r>
            <a:r>
              <a:rPr lang="hr-HR" sz="2400" dirty="0" err="1" smtClean="0"/>
              <a:t>slabopropusnu</a:t>
            </a:r>
            <a:r>
              <a:rPr lang="hr-HR" sz="2400" dirty="0" smtClean="0"/>
              <a:t> matricu; </a:t>
            </a:r>
            <a:endParaRPr lang="hr-HR" sz="2400" dirty="0"/>
          </a:p>
          <a:p>
            <a:pPr>
              <a:lnSpc>
                <a:spcPct val="130000"/>
              </a:lnSpc>
              <a:buFontTx/>
              <a:buChar char="-"/>
            </a:pPr>
            <a:r>
              <a:rPr lang="hr-HR" sz="2400" dirty="0"/>
              <a:t> </a:t>
            </a:r>
            <a:r>
              <a:rPr lang="hr-HR" sz="2400" dirty="0" smtClean="0"/>
              <a:t>jedini </a:t>
            </a:r>
            <a:r>
              <a:rPr lang="hr-HR" sz="2400" dirty="0" err="1" smtClean="0"/>
              <a:t>dristribuirani</a:t>
            </a:r>
            <a:r>
              <a:rPr lang="hr-HR" sz="2400" dirty="0" smtClean="0"/>
              <a:t> modelski koncept kojim se obuhvaća direktna primjena stvarnih parametara </a:t>
            </a:r>
            <a:r>
              <a:rPr lang="hr-HR" sz="2400" dirty="0" err="1" smtClean="0"/>
              <a:t>vodonosnika</a:t>
            </a:r>
            <a:r>
              <a:rPr lang="hr-HR" sz="2400" dirty="0" smtClean="0"/>
              <a:t>;</a:t>
            </a:r>
            <a:endParaRPr lang="hr-HR" sz="2400" dirty="0"/>
          </a:p>
          <a:p>
            <a:pPr>
              <a:lnSpc>
                <a:spcPct val="130000"/>
              </a:lnSpc>
              <a:buFontTx/>
              <a:buChar char="-"/>
            </a:pPr>
            <a:r>
              <a:rPr lang="hr-HR" sz="2400" dirty="0"/>
              <a:t> </a:t>
            </a:r>
            <a:r>
              <a:rPr lang="hr-HR" sz="2400" dirty="0" smtClean="0"/>
              <a:t>pogodan za testiranje konceptualnog modela krškog sustava;</a:t>
            </a:r>
            <a:endParaRPr lang="hr-HR" sz="2400" dirty="0"/>
          </a:p>
          <a:p>
            <a:pPr>
              <a:lnSpc>
                <a:spcPct val="130000"/>
              </a:lnSpc>
              <a:buFontTx/>
              <a:buChar char="-"/>
            </a:pPr>
            <a:r>
              <a:rPr lang="hr-HR" sz="2400" dirty="0"/>
              <a:t> </a:t>
            </a:r>
            <a:r>
              <a:rPr lang="hr-HR" sz="2400" dirty="0" smtClean="0"/>
              <a:t>praktičnost primjene ovog </a:t>
            </a:r>
          </a:p>
          <a:p>
            <a:pPr>
              <a:lnSpc>
                <a:spcPct val="130000"/>
              </a:lnSpc>
            </a:pPr>
            <a:r>
              <a:rPr lang="hr-HR" sz="2400" dirty="0" smtClean="0"/>
              <a:t>pristupa je ograničena zbog </a:t>
            </a:r>
          </a:p>
          <a:p>
            <a:pPr>
              <a:lnSpc>
                <a:spcPct val="130000"/>
              </a:lnSpc>
            </a:pPr>
            <a:r>
              <a:rPr lang="hr-HR" sz="2400" dirty="0" smtClean="0"/>
              <a:t>potrebe za velikim brojem </a:t>
            </a:r>
          </a:p>
          <a:p>
            <a:pPr>
              <a:lnSpc>
                <a:spcPct val="130000"/>
              </a:lnSpc>
            </a:pPr>
            <a:r>
              <a:rPr lang="hr-HR" sz="2400" dirty="0" smtClean="0"/>
              <a:t>podataka (geometrija, </a:t>
            </a:r>
          </a:p>
          <a:p>
            <a:pPr>
              <a:lnSpc>
                <a:spcPct val="130000"/>
              </a:lnSpc>
            </a:pPr>
            <a:r>
              <a:rPr lang="hr-HR" sz="2400" dirty="0" smtClean="0"/>
              <a:t>prostorna raspodjela cijevi…).</a:t>
            </a:r>
            <a:endParaRPr lang="hr-HR" sz="2400" dirty="0"/>
          </a:p>
          <a:p>
            <a:pPr>
              <a:lnSpc>
                <a:spcPct val="130000"/>
              </a:lnSpc>
            </a:pPr>
            <a:endParaRPr lang="hr-HR" sz="2400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8111" y="4500570"/>
            <a:ext cx="4985889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-46038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Koncept modeliranja toka vode u krškom 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vodonosniku</a:t>
            </a:r>
            <a:r>
              <a:rPr lang="hr-HR" sz="2400" b="1" i="1" u="sng" dirty="0" smtClean="0">
                <a:solidFill>
                  <a:srgbClr val="0000FF"/>
                </a:solidFill>
              </a:rPr>
              <a:t> </a:t>
            </a:r>
            <a:endParaRPr lang="hr-HR" sz="2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0" y="428625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i="1" dirty="0"/>
              <a:t>   EPM (</a:t>
            </a:r>
            <a:r>
              <a:rPr lang="hr-HR" sz="2400" dirty="0"/>
              <a:t>MODFLOW 2005)            </a:t>
            </a:r>
            <a:r>
              <a:rPr lang="hr-HR" sz="2400" i="1" dirty="0"/>
              <a:t>CDC (</a:t>
            </a:r>
            <a:r>
              <a:rPr lang="hr-HR" sz="2400" dirty="0"/>
              <a:t>MODFLOW 2005 + CFP)  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4135438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928688"/>
            <a:ext cx="4114800" cy="56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-46038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Koncept modeliranja toka vode u krškom 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vodonosniku</a:t>
            </a:r>
            <a:r>
              <a:rPr lang="hr-HR" sz="2400" b="1" i="1" u="sng" dirty="0" smtClean="0">
                <a:solidFill>
                  <a:srgbClr val="0000FF"/>
                </a:solidFill>
              </a:rPr>
              <a:t> </a:t>
            </a:r>
            <a:endParaRPr lang="hr-HR" sz="2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0" y="428625"/>
            <a:ext cx="9144000" cy="844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None/>
              <a:defRPr/>
            </a:pPr>
            <a:endParaRPr lang="hr-HR" altLang="x-none" sz="2400" dirty="0" smtClean="0"/>
          </a:p>
          <a:p>
            <a:pPr marL="457200" indent="-457200" eaLnBrk="1" hangingPunct="1">
              <a:spcBef>
                <a:spcPct val="0"/>
              </a:spcBef>
              <a:buNone/>
              <a:defRPr/>
            </a:pPr>
            <a:endParaRPr lang="hr-HR" altLang="x-none" sz="2400" dirty="0" smtClean="0"/>
          </a:p>
          <a:p>
            <a:pPr marL="457200" indent="-457200" eaLnBrk="1" hangingPunct="1">
              <a:spcBef>
                <a:spcPct val="0"/>
              </a:spcBef>
              <a:buNone/>
              <a:defRPr/>
            </a:pPr>
            <a:endParaRPr lang="hr-HR" altLang="x-none" sz="2400" dirty="0" smtClean="0"/>
          </a:p>
          <a:p>
            <a:pPr marL="457200" indent="-457200" eaLnBrk="1" hangingPunct="1">
              <a:spcBef>
                <a:spcPct val="0"/>
              </a:spcBef>
              <a:buNone/>
              <a:defRPr/>
            </a:pPr>
            <a:endParaRPr lang="hr-HR" altLang="x-none" sz="2400" dirty="0" smtClean="0"/>
          </a:p>
          <a:p>
            <a:pPr marL="457200" indent="-457200" eaLnBrk="1" hangingPunct="1">
              <a:spcBef>
                <a:spcPct val="0"/>
              </a:spcBef>
              <a:buNone/>
              <a:defRPr/>
            </a:pPr>
            <a:endParaRPr lang="hr-HR" altLang="x-none" sz="2400" dirty="0" smtClean="0"/>
          </a:p>
          <a:p>
            <a:pPr marL="457200" indent="-457200" eaLnBrk="1" hangingPunct="1">
              <a:spcBef>
                <a:spcPct val="0"/>
              </a:spcBef>
              <a:buNone/>
              <a:defRPr/>
            </a:pPr>
            <a:endParaRPr lang="hr-HR" altLang="x-none" sz="2400" dirty="0" smtClean="0"/>
          </a:p>
          <a:p>
            <a:pPr marL="457200" indent="-457200" eaLnBrk="1" hangingPunct="1">
              <a:spcBef>
                <a:spcPct val="0"/>
              </a:spcBef>
              <a:buNone/>
              <a:defRPr/>
            </a:pPr>
            <a:endParaRPr lang="hr-HR" altLang="x-none" sz="2400" dirty="0" smtClean="0"/>
          </a:p>
          <a:p>
            <a:pPr marL="457200" indent="-457200" eaLnBrk="1" hangingPunct="1">
              <a:spcBef>
                <a:spcPct val="0"/>
              </a:spcBef>
              <a:buNone/>
              <a:defRPr/>
            </a:pPr>
            <a:endParaRPr lang="hr-HR" altLang="x-none" sz="2400" dirty="0" smtClean="0"/>
          </a:p>
          <a:p>
            <a:pPr>
              <a:buFontTx/>
              <a:buNone/>
              <a:defRPr/>
            </a:pPr>
            <a:endParaRPr lang="hr-HR" sz="1200" dirty="0" smtClean="0"/>
          </a:p>
          <a:p>
            <a:pPr>
              <a:buNone/>
              <a:defRPr/>
            </a:pPr>
            <a:endParaRPr lang="hr-HR" sz="1200" dirty="0" smtClean="0"/>
          </a:p>
          <a:p>
            <a:pPr>
              <a:buNone/>
              <a:defRPr/>
            </a:pPr>
            <a:r>
              <a:rPr lang="hr-HR" sz="2400" dirty="0" smtClean="0"/>
              <a:t>Krš jadranskih otoka razlikuje se od krša Ravnih kotara, te je potpuno drugačiji u morfološkom i </a:t>
            </a:r>
            <a:r>
              <a:rPr lang="hr-HR" sz="2400" dirty="0" err="1" smtClean="0"/>
              <a:t>hidrogeološkom</a:t>
            </a:r>
            <a:r>
              <a:rPr lang="hr-HR" sz="2400" dirty="0" smtClean="0"/>
              <a:t> smislu od krša koji prevladava na području Like.</a:t>
            </a:r>
          </a:p>
          <a:p>
            <a:pPr>
              <a:buNone/>
              <a:defRPr/>
            </a:pPr>
            <a:r>
              <a:rPr lang="hr-HR" sz="1200" dirty="0" smtClean="0"/>
              <a:t> </a:t>
            </a:r>
          </a:p>
          <a:p>
            <a:pPr marL="457200" indent="-457200" eaLnBrk="1" hangingPunct="1">
              <a:spcBef>
                <a:spcPct val="0"/>
              </a:spcBef>
              <a:buNone/>
              <a:defRPr/>
            </a:pPr>
            <a:r>
              <a:rPr lang="hr-HR" altLang="x-none" sz="2400" dirty="0" smtClean="0"/>
              <a:t>Koristi se Globalna metoda kaskadnih rezervoara (global </a:t>
            </a:r>
            <a:r>
              <a:rPr lang="hr-HR" altLang="x-none" sz="2400" dirty="0" err="1" smtClean="0"/>
              <a:t>method</a:t>
            </a:r>
            <a:endParaRPr lang="hr-HR" altLang="x-none" sz="2400" dirty="0" smtClean="0"/>
          </a:p>
          <a:p>
            <a:pPr marL="457200" indent="-457200" eaLnBrk="1" hangingPunct="1">
              <a:spcBef>
                <a:spcPct val="0"/>
              </a:spcBef>
              <a:buNone/>
              <a:defRPr/>
            </a:pPr>
            <a:r>
              <a:rPr lang="hr-HR" altLang="x-none" sz="2400" dirty="0" err="1" smtClean="0"/>
              <a:t>Cascading</a:t>
            </a:r>
            <a:r>
              <a:rPr lang="hr-HR" altLang="x-none" sz="2400" dirty="0" smtClean="0"/>
              <a:t> </a:t>
            </a:r>
            <a:r>
              <a:rPr lang="hr-HR" altLang="x-none" sz="2400" dirty="0" err="1" smtClean="0"/>
              <a:t>reservoir</a:t>
            </a:r>
            <a:r>
              <a:rPr lang="hr-HR" altLang="x-none" sz="2400" dirty="0" smtClean="0"/>
              <a:t>). </a:t>
            </a:r>
            <a:r>
              <a:rPr lang="hr-HR" sz="2400" dirty="0" smtClean="0"/>
              <a:t>Ovaj pristup je posebno pogodan u slučaju</a:t>
            </a:r>
          </a:p>
          <a:p>
            <a:pPr marL="457200" indent="-457200" eaLnBrk="1" hangingPunct="1">
              <a:spcBef>
                <a:spcPct val="0"/>
              </a:spcBef>
              <a:buNone/>
              <a:defRPr/>
            </a:pPr>
            <a:r>
              <a:rPr lang="hr-HR" sz="2400" dirty="0" smtClean="0"/>
              <a:t>analize </a:t>
            </a:r>
            <a:r>
              <a:rPr lang="hr-HR" sz="2400" dirty="0" err="1" smtClean="0"/>
              <a:t>hidrogeološke</a:t>
            </a:r>
            <a:r>
              <a:rPr lang="hr-HR" sz="2400" dirty="0" smtClean="0"/>
              <a:t> dinamike kompleksnog krškog sustava za</a:t>
            </a:r>
          </a:p>
          <a:p>
            <a:pPr marL="457200" indent="-457200" eaLnBrk="1" hangingPunct="1">
              <a:spcBef>
                <a:spcPct val="0"/>
              </a:spcBef>
              <a:buNone/>
              <a:defRPr/>
            </a:pPr>
            <a:r>
              <a:rPr lang="hr-HR" sz="2400" dirty="0" smtClean="0"/>
              <a:t>koji hidrauličke i strukturne karakteristike nisu dovoljno istražene. </a:t>
            </a:r>
          </a:p>
          <a:p>
            <a:pPr marL="457200" indent="-457200" eaLnBrk="1" hangingPunct="1">
              <a:spcBef>
                <a:spcPct val="0"/>
              </a:spcBef>
              <a:buNone/>
              <a:defRPr/>
            </a:pPr>
            <a:endParaRPr lang="hr-HR" altLang="x-none" sz="2400" dirty="0" smtClean="0"/>
          </a:p>
          <a:p>
            <a:pPr>
              <a:buNone/>
              <a:defRPr/>
            </a:pPr>
            <a:endParaRPr lang="hr-HR" sz="2400" dirty="0" smtClean="0"/>
          </a:p>
          <a:p>
            <a:pPr>
              <a:buFontTx/>
              <a:buNone/>
              <a:defRPr/>
            </a:pPr>
            <a:endParaRPr lang="hr-HR" sz="2400" dirty="0" smtClean="0"/>
          </a:p>
          <a:p>
            <a:pPr>
              <a:buFontTx/>
              <a:buNone/>
              <a:defRPr/>
            </a:pPr>
            <a:endParaRPr lang="hr-HR" altLang="x-none" sz="2400" dirty="0" smtClean="0"/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hr-HR" altLang="x-none" sz="1000" dirty="0" smtClean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-46038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Krški 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vodonosnik</a:t>
            </a: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Bokanjac</a:t>
            </a: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Poličnik</a:t>
            </a: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izvor Golubinka</a:t>
            </a:r>
            <a:r>
              <a:rPr lang="hr-HR" sz="2400" b="1" i="1" u="sng" dirty="0" smtClean="0">
                <a:solidFill>
                  <a:srgbClr val="0000FF"/>
                </a:solidFill>
              </a:rPr>
              <a:t> </a:t>
            </a:r>
            <a:endParaRPr lang="hr-HR" sz="2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04"/>
            <a:ext cx="3214678" cy="3299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2815" t="46861" r="3146" b="3139"/>
          <a:stretch>
            <a:fillRect/>
          </a:stretch>
        </p:blipFill>
        <p:spPr bwMode="auto">
          <a:xfrm>
            <a:off x="3226314" y="1000108"/>
            <a:ext cx="5917686" cy="232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888" y="2474913"/>
            <a:ext cx="6615112" cy="43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0" y="357188"/>
            <a:ext cx="91440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400" dirty="0"/>
              <a:t>4 </a:t>
            </a:r>
            <a:r>
              <a:rPr lang="hr-HR" sz="2400" dirty="0" smtClean="0"/>
              <a:t>jednadžbe bilance (jednadžbe kontinuiteta):</a:t>
            </a:r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endParaRPr lang="hr-HR" sz="2400" dirty="0"/>
          </a:p>
          <a:p>
            <a:r>
              <a:rPr lang="hr-HR" sz="2400" dirty="0"/>
              <a:t> </a:t>
            </a:r>
          </a:p>
        </p:txBody>
      </p:sp>
      <p:pic>
        <p:nvPicPr>
          <p:cNvPr id="18437" name="Picture 6"/>
          <p:cNvPicPr>
            <a:picLocks noChangeAspect="1"/>
          </p:cNvPicPr>
          <p:nvPr/>
        </p:nvPicPr>
        <p:blipFill>
          <a:blip r:embed="rId3" cstate="print"/>
          <a:srcRect r="33435" b="77505"/>
          <a:stretch>
            <a:fillRect/>
          </a:stretch>
        </p:blipFill>
        <p:spPr bwMode="auto">
          <a:xfrm>
            <a:off x="0" y="785813"/>
            <a:ext cx="72342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/>
          <p:cNvPicPr>
            <a:picLocks noChangeAspect="1"/>
          </p:cNvPicPr>
          <p:nvPr/>
        </p:nvPicPr>
        <p:blipFill>
          <a:blip r:embed="rId3" cstate="print"/>
          <a:srcRect t="39366" r="57671"/>
          <a:stretch>
            <a:fillRect/>
          </a:stretch>
        </p:blipFill>
        <p:spPr bwMode="auto">
          <a:xfrm>
            <a:off x="0" y="1500188"/>
            <a:ext cx="46005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0" y="3571875"/>
            <a:ext cx="33575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1600" dirty="0"/>
              <a:t>E,L,M,C </a:t>
            </a:r>
          </a:p>
          <a:p>
            <a:r>
              <a:rPr lang="hr-HR" sz="1600" dirty="0" smtClean="0"/>
              <a:t>Razine vode u rezervoarima</a:t>
            </a:r>
            <a:endParaRPr lang="hr-HR" sz="1600" dirty="0"/>
          </a:p>
          <a:p>
            <a:endParaRPr lang="hr-HR" sz="1200" dirty="0"/>
          </a:p>
          <a:p>
            <a:r>
              <a:rPr lang="hr-HR" sz="1600" dirty="0"/>
              <a:t>ET </a:t>
            </a:r>
            <a:endParaRPr lang="hr-HR" sz="1600" dirty="0" smtClean="0"/>
          </a:p>
          <a:p>
            <a:r>
              <a:rPr lang="hr-HR" sz="1600" dirty="0" smtClean="0"/>
              <a:t>Rata evapotranspiracije</a:t>
            </a:r>
            <a:endParaRPr lang="hr-HR" sz="1600" dirty="0"/>
          </a:p>
          <a:p>
            <a:endParaRPr lang="hr-HR" sz="1200" dirty="0"/>
          </a:p>
          <a:p>
            <a:r>
              <a:rPr lang="hr-HR" sz="1600" dirty="0" err="1"/>
              <a:t>Q</a:t>
            </a:r>
            <a:r>
              <a:rPr lang="hr-HR" sz="1600" baseline="-25000" dirty="0" err="1"/>
              <a:t>Lpump</a:t>
            </a:r>
            <a:r>
              <a:rPr lang="hr-HR" sz="1600" dirty="0"/>
              <a:t>,</a:t>
            </a:r>
            <a:r>
              <a:rPr lang="hr-HR" sz="1600" dirty="0" err="1"/>
              <a:t>Q</a:t>
            </a:r>
            <a:r>
              <a:rPr lang="hr-HR" sz="1600" baseline="-25000" dirty="0" err="1"/>
              <a:t>Mpump</a:t>
            </a:r>
            <a:r>
              <a:rPr lang="hr-HR" sz="1600" dirty="0"/>
              <a:t>,</a:t>
            </a:r>
            <a:r>
              <a:rPr lang="hr-HR" sz="1600" dirty="0" err="1"/>
              <a:t>Q</a:t>
            </a:r>
            <a:r>
              <a:rPr lang="hr-HR" sz="1600" baseline="-25000" dirty="0" err="1"/>
              <a:t>Cpump</a:t>
            </a:r>
            <a:r>
              <a:rPr lang="hr-HR" sz="1600" dirty="0"/>
              <a:t> </a:t>
            </a:r>
          </a:p>
          <a:p>
            <a:r>
              <a:rPr lang="hr-HR" sz="1600" dirty="0" smtClean="0"/>
              <a:t>Intenzitet crpljenja iz </a:t>
            </a:r>
            <a:r>
              <a:rPr lang="hr-HR" sz="1600" dirty="0"/>
              <a:t>L, M </a:t>
            </a:r>
            <a:r>
              <a:rPr lang="hr-HR" sz="1600" dirty="0" smtClean="0"/>
              <a:t>i </a:t>
            </a:r>
            <a:r>
              <a:rPr lang="hr-HR" sz="1600" dirty="0"/>
              <a:t>C </a:t>
            </a:r>
          </a:p>
          <a:p>
            <a:endParaRPr lang="hr-HR" sz="1200" dirty="0"/>
          </a:p>
          <a:p>
            <a:r>
              <a:rPr lang="hr-HR" sz="1600" dirty="0" err="1"/>
              <a:t>Q</a:t>
            </a:r>
            <a:r>
              <a:rPr lang="hr-HR" sz="1600" baseline="-25000" dirty="0" err="1"/>
              <a:t>loss</a:t>
            </a:r>
            <a:r>
              <a:rPr lang="hr-HR" sz="1600" dirty="0"/>
              <a:t>,Q</a:t>
            </a:r>
            <a:r>
              <a:rPr lang="hr-HR" sz="1600" baseline="-25000" dirty="0"/>
              <a:t>EM</a:t>
            </a:r>
            <a:r>
              <a:rPr lang="hr-HR" sz="1600" dirty="0"/>
              <a:t>,Q</a:t>
            </a:r>
            <a:r>
              <a:rPr lang="hr-HR" sz="1600" baseline="-25000" dirty="0"/>
              <a:t>ES</a:t>
            </a:r>
            <a:r>
              <a:rPr lang="hr-HR" sz="1600" dirty="0"/>
              <a:t>,Q</a:t>
            </a:r>
            <a:r>
              <a:rPr lang="hr-HR" sz="1600" baseline="-25000" dirty="0"/>
              <a:t>EC</a:t>
            </a:r>
            <a:r>
              <a:rPr lang="hr-HR" sz="1600" dirty="0"/>
              <a:t>,</a:t>
            </a:r>
            <a:r>
              <a:rPr lang="hr-HR" sz="1600" dirty="0" err="1"/>
              <a:t>Q</a:t>
            </a:r>
            <a:r>
              <a:rPr lang="hr-HR" sz="1600" baseline="-25000" dirty="0" err="1"/>
              <a:t>hyEC</a:t>
            </a:r>
            <a:r>
              <a:rPr lang="hr-HR" sz="1600" dirty="0"/>
              <a:t>,</a:t>
            </a:r>
          </a:p>
          <a:p>
            <a:r>
              <a:rPr lang="hr-HR" sz="1600" dirty="0" err="1"/>
              <a:t>Q</a:t>
            </a:r>
            <a:r>
              <a:rPr lang="hr-HR" sz="1600" baseline="-25000" dirty="0" err="1"/>
              <a:t>hyES</a:t>
            </a:r>
            <a:r>
              <a:rPr lang="hr-HR" sz="1600" dirty="0"/>
              <a:t>,Q</a:t>
            </a:r>
            <a:r>
              <a:rPr lang="hr-HR" sz="1600" baseline="-25000" dirty="0"/>
              <a:t>LS</a:t>
            </a:r>
            <a:r>
              <a:rPr lang="hr-HR" sz="1600" dirty="0"/>
              <a:t>,Q</a:t>
            </a:r>
            <a:r>
              <a:rPr lang="hr-HR" sz="1600" baseline="-25000" dirty="0"/>
              <a:t>MS</a:t>
            </a:r>
            <a:r>
              <a:rPr lang="hr-HR" sz="1600" dirty="0"/>
              <a:t>,Q</a:t>
            </a:r>
            <a:r>
              <a:rPr lang="hr-HR" sz="1600" baseline="-25000" dirty="0"/>
              <a:t>CS</a:t>
            </a:r>
            <a:r>
              <a:rPr lang="hr-HR" sz="1600" dirty="0"/>
              <a:t>,Q</a:t>
            </a:r>
            <a:r>
              <a:rPr lang="hr-HR" sz="1600" baseline="-25000" dirty="0"/>
              <a:t>MC</a:t>
            </a:r>
            <a:r>
              <a:rPr lang="hr-HR" sz="1600" dirty="0"/>
              <a:t> </a:t>
            </a:r>
          </a:p>
          <a:p>
            <a:r>
              <a:rPr lang="hr-HR" sz="1600" dirty="0" smtClean="0"/>
              <a:t>Intenzitet internih protoka između elemenata sustava (rezervoara) </a:t>
            </a:r>
            <a:endParaRPr lang="hr-HR" sz="1600" dirty="0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0" y="-46038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Krški 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vodonosnik</a:t>
            </a: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Bokanjac</a:t>
            </a: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Poličnik</a:t>
            </a: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 izvor Golubinka</a:t>
            </a:r>
            <a:r>
              <a:rPr lang="hr-HR" sz="2400" b="1" i="1" u="sng" dirty="0" smtClean="0">
                <a:solidFill>
                  <a:srgbClr val="0000FF"/>
                </a:solidFill>
              </a:rPr>
              <a:t> </a:t>
            </a:r>
            <a:endParaRPr lang="hr-HR" sz="2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1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0" y="500063"/>
            <a:ext cx="9144000" cy="651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Tx/>
              <a:buChar char="-"/>
              <a:defRPr/>
            </a:pPr>
            <a:r>
              <a:rPr lang="hr-HR" sz="2400" dirty="0"/>
              <a:t> </a:t>
            </a:r>
            <a:r>
              <a:rPr lang="hr-HR" sz="2400" dirty="0" smtClean="0"/>
              <a:t>Da li je prisutno onečišćenje da li je reaktivno?</a:t>
            </a:r>
            <a:endParaRPr lang="hr-HR" sz="2400" dirty="0"/>
          </a:p>
          <a:p>
            <a:pPr>
              <a:lnSpc>
                <a:spcPct val="130000"/>
              </a:lnSpc>
              <a:buFontTx/>
              <a:buChar char="-"/>
              <a:defRPr/>
            </a:pPr>
            <a:r>
              <a:rPr lang="hr-HR" sz="2400" dirty="0"/>
              <a:t> </a:t>
            </a:r>
            <a:r>
              <a:rPr lang="hr-HR" sz="2400" dirty="0" smtClean="0"/>
              <a:t>Da li je podložno </a:t>
            </a:r>
            <a:r>
              <a:rPr lang="hr-HR" sz="2400" dirty="0" err="1" smtClean="0"/>
              <a:t>hemijskim</a:t>
            </a:r>
            <a:r>
              <a:rPr lang="hr-HR" sz="2400" dirty="0" smtClean="0"/>
              <a:t> i/ili biološkim transformacijama? </a:t>
            </a:r>
            <a:endParaRPr lang="hr-HR" sz="2400" dirty="0"/>
          </a:p>
          <a:p>
            <a:pPr>
              <a:lnSpc>
                <a:spcPct val="130000"/>
              </a:lnSpc>
              <a:buFontTx/>
              <a:buChar char="-"/>
              <a:defRPr/>
            </a:pPr>
            <a:r>
              <a:rPr lang="hr-HR" sz="2400" dirty="0"/>
              <a:t> </a:t>
            </a:r>
            <a:r>
              <a:rPr lang="hr-HR" sz="2400" dirty="0" smtClean="0"/>
              <a:t>Da li postoji sustav </a:t>
            </a:r>
            <a:r>
              <a:rPr lang="hr-HR" sz="2400" dirty="0" err="1" smtClean="0"/>
              <a:t>monitoringa</a:t>
            </a:r>
            <a:r>
              <a:rPr lang="hr-HR" sz="2400" dirty="0" smtClean="0"/>
              <a:t>? </a:t>
            </a:r>
            <a:endParaRPr lang="hr-HR" sz="2400" dirty="0"/>
          </a:p>
          <a:p>
            <a:pPr>
              <a:lnSpc>
                <a:spcPct val="130000"/>
              </a:lnSpc>
              <a:buFontTx/>
              <a:buChar char="-"/>
              <a:defRPr/>
            </a:pPr>
            <a:r>
              <a:rPr lang="hr-HR" sz="2400" dirty="0"/>
              <a:t> </a:t>
            </a:r>
            <a:r>
              <a:rPr lang="hr-HR" sz="2400" dirty="0" smtClean="0"/>
              <a:t>Gdje su izvori onečišćenja i da li su aktivni? </a:t>
            </a:r>
            <a:endParaRPr lang="hr-HR" sz="2400" dirty="0"/>
          </a:p>
          <a:p>
            <a:pPr>
              <a:lnSpc>
                <a:spcPct val="130000"/>
              </a:lnSpc>
              <a:buFontTx/>
              <a:buChar char="-"/>
              <a:defRPr/>
            </a:pPr>
            <a:r>
              <a:rPr lang="hr-HR" sz="2400" dirty="0"/>
              <a:t> </a:t>
            </a:r>
            <a:r>
              <a:rPr lang="hr-HR" sz="2400" dirty="0" smtClean="0"/>
              <a:t>Koji su intenziteti izvora onečišćenja? </a:t>
            </a:r>
            <a:endParaRPr lang="hr-HR" sz="2400" dirty="0"/>
          </a:p>
          <a:p>
            <a:pPr>
              <a:lnSpc>
                <a:spcPct val="130000"/>
              </a:lnSpc>
              <a:buFontTx/>
              <a:buChar char="-"/>
              <a:defRPr/>
            </a:pPr>
            <a:r>
              <a:rPr lang="hr-HR" sz="2400" dirty="0"/>
              <a:t> </a:t>
            </a:r>
            <a:r>
              <a:rPr lang="hr-HR" sz="2400" dirty="0" smtClean="0"/>
              <a:t>Koje su vrijednosti disperzivnih parametara?</a:t>
            </a:r>
            <a:endParaRPr lang="hr-HR" sz="2400" dirty="0"/>
          </a:p>
          <a:p>
            <a:pPr>
              <a:lnSpc>
                <a:spcPct val="130000"/>
              </a:lnSpc>
              <a:buFontTx/>
              <a:buChar char="-"/>
              <a:defRPr/>
            </a:pPr>
            <a:endParaRPr lang="hr-HR" sz="2400" dirty="0"/>
          </a:p>
          <a:p>
            <a:pPr>
              <a:lnSpc>
                <a:spcPct val="130000"/>
              </a:lnSpc>
              <a:defRPr/>
            </a:pPr>
            <a:r>
              <a:rPr lang="hr-HR" sz="2400" dirty="0" smtClean="0"/>
              <a:t>Stoga konceptualni model treba: </a:t>
            </a:r>
            <a:endParaRPr lang="hr-HR" sz="2400" dirty="0"/>
          </a:p>
          <a:p>
            <a:pPr>
              <a:lnSpc>
                <a:spcPct val="130000"/>
              </a:lnSpc>
              <a:buFontTx/>
              <a:buChar char="-"/>
              <a:defRPr/>
            </a:pPr>
            <a:r>
              <a:rPr lang="hr-HR" sz="2400" dirty="0"/>
              <a:t> </a:t>
            </a:r>
            <a:r>
              <a:rPr lang="hr-HR" sz="2400" dirty="0" smtClean="0"/>
              <a:t>translatirati u rješivi matematički model;</a:t>
            </a:r>
            <a:endParaRPr lang="hr-HR" sz="2400" dirty="0"/>
          </a:p>
          <a:p>
            <a:pPr>
              <a:lnSpc>
                <a:spcPct val="130000"/>
              </a:lnSpc>
              <a:buFontTx/>
              <a:buChar char="-"/>
              <a:defRPr/>
            </a:pPr>
            <a:r>
              <a:rPr lang="hr-HR" sz="2400" dirty="0"/>
              <a:t> </a:t>
            </a:r>
            <a:r>
              <a:rPr lang="hr-HR" sz="2400" dirty="0" smtClean="0"/>
              <a:t>zanemariti neefektivne čimbenike;</a:t>
            </a:r>
            <a:endParaRPr lang="hr-HR" sz="2400" dirty="0"/>
          </a:p>
          <a:p>
            <a:pPr>
              <a:lnSpc>
                <a:spcPct val="130000"/>
              </a:lnSpc>
              <a:buFontTx/>
              <a:buChar char="-"/>
              <a:defRPr/>
            </a:pPr>
            <a:r>
              <a:rPr lang="hr-HR" sz="2400" dirty="0"/>
              <a:t> </a:t>
            </a:r>
            <a:r>
              <a:rPr lang="hr-HR" sz="2400" dirty="0" smtClean="0"/>
              <a:t>usvojiti odgovarajuće pretpostavke i pojednostavljenja;</a:t>
            </a:r>
            <a:endParaRPr lang="hr-HR" sz="2400" dirty="0"/>
          </a:p>
          <a:p>
            <a:pPr>
              <a:lnSpc>
                <a:spcPct val="130000"/>
              </a:lnSpc>
              <a:buFontTx/>
              <a:buChar char="-"/>
              <a:defRPr/>
            </a:pPr>
            <a:r>
              <a:rPr lang="hr-HR" sz="2400" dirty="0"/>
              <a:t> </a:t>
            </a:r>
            <a:r>
              <a:rPr lang="hr-HR" sz="2400" dirty="0" smtClean="0"/>
              <a:t>dati prvu procjenu o prostornom </a:t>
            </a:r>
            <a:r>
              <a:rPr lang="hr-HR" sz="2400" dirty="0" err="1" smtClean="0"/>
              <a:t>varijabilitetu</a:t>
            </a:r>
            <a:r>
              <a:rPr lang="hr-HR" sz="2400" dirty="0" smtClean="0"/>
              <a:t> i vrijednostima hidrauličkih parametara.</a:t>
            </a:r>
            <a:endParaRPr lang="hr-HR" sz="2400" dirty="0"/>
          </a:p>
          <a:p>
            <a:pPr marL="457200" indent="-457200">
              <a:defRPr/>
            </a:pPr>
            <a:endParaRPr lang="hr-HR" sz="1200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-46038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Koncept modeliranja toka vode u krškom 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vodonosniku</a:t>
            </a:r>
            <a:r>
              <a:rPr lang="hr-HR" sz="2400" b="1" i="1" u="sng" dirty="0" smtClean="0">
                <a:solidFill>
                  <a:srgbClr val="0000FF"/>
                </a:solidFill>
              </a:rPr>
              <a:t> </a:t>
            </a:r>
            <a:endParaRPr lang="hr-HR" sz="2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/>
          <a:srcRect t="2766"/>
          <a:stretch>
            <a:fillRect/>
          </a:stretch>
        </p:blipFill>
        <p:spPr bwMode="auto">
          <a:xfrm>
            <a:off x="1126849" y="1785926"/>
            <a:ext cx="8017151" cy="50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0" y="500063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r-HR" sz="2400" dirty="0" smtClean="0"/>
              <a:t>Konceptualni model razlikuje </a:t>
            </a:r>
            <a:r>
              <a:rPr lang="hr-HR" sz="2400" b="1" i="1" u="sng" dirty="0" smtClean="0"/>
              <a:t>tri osnovne zone </a:t>
            </a:r>
            <a:r>
              <a:rPr lang="hr-HR" sz="2400" dirty="0" smtClean="0"/>
              <a:t>u vertikalnom smjeru: </a:t>
            </a:r>
            <a:endParaRPr lang="hr-HR" sz="2400" dirty="0"/>
          </a:p>
          <a:p>
            <a:pPr>
              <a:buFontTx/>
              <a:buChar char="-"/>
              <a:defRPr/>
            </a:pPr>
            <a:r>
              <a:rPr lang="hr-HR" sz="2400" dirty="0"/>
              <a:t> </a:t>
            </a:r>
            <a:r>
              <a:rPr lang="hr-HR" sz="2400" dirty="0" smtClean="0"/>
              <a:t>tlo s </a:t>
            </a:r>
            <a:r>
              <a:rPr lang="hr-HR" sz="2400" dirty="0" err="1" smtClean="0"/>
              <a:t>epikršom</a:t>
            </a:r>
            <a:endParaRPr lang="hr-HR" sz="2400" dirty="0"/>
          </a:p>
          <a:p>
            <a:pPr>
              <a:buFontTx/>
              <a:buChar char="-"/>
              <a:defRPr/>
            </a:pPr>
            <a:r>
              <a:rPr lang="hr-HR" sz="2400" dirty="0"/>
              <a:t> </a:t>
            </a:r>
            <a:r>
              <a:rPr lang="hr-HR" sz="2400" dirty="0" err="1" smtClean="0"/>
              <a:t>nesaturirana</a:t>
            </a:r>
            <a:r>
              <a:rPr lang="hr-HR" sz="2400" dirty="0" smtClean="0"/>
              <a:t> zona</a:t>
            </a:r>
            <a:endParaRPr lang="hr-HR" sz="2400" dirty="0"/>
          </a:p>
          <a:p>
            <a:pPr>
              <a:buFontTx/>
              <a:buChar char="-"/>
              <a:defRPr/>
            </a:pPr>
            <a:r>
              <a:rPr lang="hr-HR" sz="2400" dirty="0"/>
              <a:t> </a:t>
            </a:r>
            <a:r>
              <a:rPr lang="hr-HR" sz="2400" dirty="0" smtClean="0"/>
              <a:t>saturirana zona. </a:t>
            </a:r>
            <a:endParaRPr lang="hr-HR" sz="2400" dirty="0"/>
          </a:p>
          <a:p>
            <a:pPr marL="457200" indent="-457200">
              <a:defRPr/>
            </a:pPr>
            <a:endParaRPr lang="hr-HR" sz="1200" dirty="0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-46038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Koncept modeliranja toka vode u krškom 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vodonosniku</a:t>
            </a:r>
            <a:r>
              <a:rPr lang="hr-HR" sz="2400" b="1" i="1" u="sng" dirty="0" smtClean="0">
                <a:solidFill>
                  <a:srgbClr val="0000FF"/>
                </a:solidFill>
              </a:rPr>
              <a:t> </a:t>
            </a:r>
            <a:endParaRPr lang="hr-HR" sz="2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0"/>
            <a:ext cx="7794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0" y="500063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r-HR" sz="2400" b="1" i="1" u="sng" dirty="0" err="1" smtClean="0"/>
              <a:t>Epikrš</a:t>
            </a:r>
            <a:r>
              <a:rPr lang="hr-HR" sz="2400" b="1" i="1" u="sng" dirty="0" smtClean="0"/>
              <a:t> </a:t>
            </a:r>
            <a:r>
              <a:rPr lang="hr-HR" sz="2400" dirty="0" smtClean="0"/>
              <a:t>je plitki površinski jako </a:t>
            </a:r>
            <a:r>
              <a:rPr lang="hr-HR" sz="2400" dirty="0" err="1" smtClean="0"/>
              <a:t>propusan</a:t>
            </a:r>
            <a:r>
              <a:rPr lang="hr-HR" sz="2400" dirty="0" smtClean="0"/>
              <a:t> </a:t>
            </a:r>
            <a:r>
              <a:rPr lang="hr-HR" sz="2400" dirty="0" err="1" smtClean="0"/>
              <a:t>karsificirani</a:t>
            </a:r>
            <a:r>
              <a:rPr lang="hr-HR" sz="2400" dirty="0" smtClean="0"/>
              <a:t> sloj koji sprječava površinsko otjecanje putem </a:t>
            </a:r>
            <a:r>
              <a:rPr lang="hr-HR" sz="2400" dirty="0" err="1" smtClean="0"/>
              <a:t>absorbcije</a:t>
            </a:r>
            <a:r>
              <a:rPr lang="hr-HR" sz="2400" dirty="0" smtClean="0"/>
              <a:t> i privremenog zadržavanja </a:t>
            </a:r>
            <a:r>
              <a:rPr lang="hr-HR" sz="2400" dirty="0" err="1" smtClean="0"/>
              <a:t>oborinske</a:t>
            </a:r>
            <a:r>
              <a:rPr lang="hr-HR" sz="2400" dirty="0" smtClean="0"/>
              <a:t> vode. </a:t>
            </a:r>
            <a:endParaRPr lang="hr-HR" sz="2400" dirty="0"/>
          </a:p>
          <a:p>
            <a:pPr>
              <a:defRPr/>
            </a:pPr>
            <a:endParaRPr lang="hr-HR" sz="2400" dirty="0"/>
          </a:p>
          <a:p>
            <a:pPr>
              <a:defRPr/>
            </a:pPr>
            <a:r>
              <a:rPr lang="hr-HR" sz="2400" dirty="0" smtClean="0"/>
              <a:t>Brzo drenira infiltriranu vodu </a:t>
            </a:r>
          </a:p>
          <a:p>
            <a:pPr>
              <a:defRPr/>
            </a:pPr>
            <a:r>
              <a:rPr lang="hr-HR" sz="2400" dirty="0" smtClean="0"/>
              <a:t>prema većim vertikalnim </a:t>
            </a:r>
          </a:p>
          <a:p>
            <a:pPr>
              <a:defRPr/>
            </a:pPr>
            <a:r>
              <a:rPr lang="hr-HR" sz="2400" dirty="0" err="1" smtClean="0"/>
              <a:t>okršenim</a:t>
            </a:r>
            <a:r>
              <a:rPr lang="hr-HR" sz="2400" dirty="0" smtClean="0"/>
              <a:t> cijevima, odnosno stvara </a:t>
            </a:r>
          </a:p>
          <a:p>
            <a:pPr>
              <a:defRPr/>
            </a:pPr>
            <a:r>
              <a:rPr lang="hr-HR" sz="2400" dirty="0" smtClean="0"/>
              <a:t>koncentraciju infiltriranog </a:t>
            </a:r>
          </a:p>
          <a:p>
            <a:pPr>
              <a:defRPr/>
            </a:pPr>
            <a:r>
              <a:rPr lang="hr-HR" sz="2400" dirty="0" smtClean="0"/>
              <a:t>toka (A) </a:t>
            </a:r>
          </a:p>
          <a:p>
            <a:pPr>
              <a:defRPr/>
            </a:pPr>
            <a:endParaRPr lang="hr-HR" sz="2400" dirty="0"/>
          </a:p>
          <a:p>
            <a:pPr>
              <a:defRPr/>
            </a:pPr>
            <a:r>
              <a:rPr lang="hr-HR" sz="2400" dirty="0" smtClean="0"/>
              <a:t>Preostala pohranjena voda </a:t>
            </a:r>
          </a:p>
          <a:p>
            <a:pPr>
              <a:defRPr/>
            </a:pPr>
            <a:r>
              <a:rPr lang="hr-HR" sz="2400" dirty="0" smtClean="0"/>
              <a:t>formira saturiranu zonu koja</a:t>
            </a:r>
          </a:p>
          <a:p>
            <a:pPr>
              <a:defRPr/>
            </a:pPr>
            <a:r>
              <a:rPr lang="hr-HR" sz="2400" dirty="0" smtClean="0"/>
              <a:t>doprinosi difuznom toku </a:t>
            </a:r>
          </a:p>
          <a:p>
            <a:pPr>
              <a:defRPr/>
            </a:pPr>
            <a:r>
              <a:rPr lang="hr-HR" sz="2400" dirty="0" smtClean="0"/>
              <a:t>(</a:t>
            </a:r>
            <a:r>
              <a:rPr lang="hr-HR" sz="2400" dirty="0" err="1" smtClean="0"/>
              <a:t>dohrana</a:t>
            </a:r>
            <a:r>
              <a:rPr lang="hr-HR" sz="2400" dirty="0" smtClean="0"/>
              <a:t> – </a:t>
            </a:r>
            <a:r>
              <a:rPr lang="hr-HR" sz="2400" dirty="0" err="1" smtClean="0"/>
              <a:t>recharge</a:t>
            </a:r>
            <a:r>
              <a:rPr lang="hr-HR" sz="2400" dirty="0" smtClean="0"/>
              <a:t>) (B)</a:t>
            </a:r>
          </a:p>
          <a:p>
            <a:pPr>
              <a:defRPr/>
            </a:pPr>
            <a:endParaRPr lang="hr-HR" sz="1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4561" y="2571753"/>
            <a:ext cx="5209439" cy="428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429256" y="2071678"/>
            <a:ext cx="178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b="1"/>
              <a:t>Mangin (1975)</a:t>
            </a:r>
            <a:endParaRPr lang="hr-HR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0" y="-46038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Koncept modeliranja toka vode u krškom 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vodonosniku</a:t>
            </a:r>
            <a:r>
              <a:rPr lang="hr-HR" sz="2400" b="1" i="1" u="sng" dirty="0" smtClean="0">
                <a:solidFill>
                  <a:srgbClr val="0000FF"/>
                </a:solidFill>
              </a:rPr>
              <a:t> </a:t>
            </a:r>
            <a:endParaRPr lang="hr-HR" sz="2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0" y="571500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r-HR" sz="2400" dirty="0" smtClean="0"/>
              <a:t>Mjerenja pomažu u razdjeljivanju zona prihrane vode putem oborina, te za identifikaciju procesa infiltracije. </a:t>
            </a:r>
            <a:endParaRPr lang="hr-HR" sz="2400" dirty="0"/>
          </a:p>
          <a:p>
            <a:pPr>
              <a:defRPr/>
            </a:pPr>
            <a:endParaRPr lang="hr-HR" sz="2400" dirty="0"/>
          </a:p>
          <a:p>
            <a:pPr>
              <a:defRPr/>
            </a:pPr>
            <a:r>
              <a:rPr lang="hr-HR" sz="2400" dirty="0" smtClean="0"/>
              <a:t>Područja </a:t>
            </a:r>
            <a:r>
              <a:rPr lang="hr-HR" sz="2400" dirty="0" err="1" smtClean="0"/>
              <a:t>okršenih</a:t>
            </a:r>
            <a:r>
              <a:rPr lang="hr-HR" sz="2400" dirty="0" smtClean="0"/>
              <a:t> karbonatnih stijena bez pokrova (tla) predstavljaju zone autogenog prihranjivanja vodom (mala evapotranspiracija – infiltrira se i više od 80</a:t>
            </a:r>
            <a:r>
              <a:rPr lang="hr-HR" sz="2400" dirty="0"/>
              <a:t>% </a:t>
            </a:r>
            <a:r>
              <a:rPr lang="hr-HR" sz="2400" dirty="0" smtClean="0"/>
              <a:t>pale oborine).</a:t>
            </a:r>
            <a:endParaRPr lang="hr-HR" sz="2400" dirty="0"/>
          </a:p>
          <a:p>
            <a:pPr>
              <a:defRPr/>
            </a:pPr>
            <a:endParaRPr lang="hr-HR" sz="2400" dirty="0"/>
          </a:p>
          <a:p>
            <a:pPr>
              <a:defRPr/>
            </a:pPr>
            <a:r>
              <a:rPr lang="hr-HR" sz="2400" dirty="0" err="1" smtClean="0"/>
              <a:t>Prisustvo</a:t>
            </a:r>
            <a:r>
              <a:rPr lang="hr-HR" sz="2400" dirty="0" smtClean="0"/>
              <a:t> tla i vegetacije značajno povećava ratu evapotranspiracije (utjecaj infiltracije je znatno manje izražen).</a:t>
            </a:r>
            <a:endParaRPr lang="hr-HR" sz="2400" dirty="0"/>
          </a:p>
          <a:p>
            <a:pPr>
              <a:defRPr/>
            </a:pPr>
            <a:endParaRPr lang="hr-HR" sz="2400" dirty="0"/>
          </a:p>
          <a:p>
            <a:pPr>
              <a:defRPr/>
            </a:pPr>
            <a:r>
              <a:rPr lang="hr-HR" sz="2400" dirty="0" smtClean="0"/>
              <a:t>Infiltracija u kršu je izrazito heterogena po prostoru i u vremenu, a što ekstrapolaciju rezultata na razinu sliva čini izrazito nepouzdanom.</a:t>
            </a:r>
            <a:endParaRPr lang="hr-HR" sz="2400" dirty="0"/>
          </a:p>
          <a:p>
            <a:pPr>
              <a:defRPr/>
            </a:pPr>
            <a:endParaRPr lang="hr-HR" sz="2400" dirty="0"/>
          </a:p>
          <a:p>
            <a:pPr marL="457200" indent="-457200">
              <a:defRPr/>
            </a:pPr>
            <a:endParaRPr lang="hr-HR" sz="1200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-46038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Koncept modeliranja toka vode u krškom 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vodonosniku</a:t>
            </a:r>
            <a:r>
              <a:rPr lang="hr-HR" sz="2400" b="1" i="1" u="sng" dirty="0" smtClean="0">
                <a:solidFill>
                  <a:srgbClr val="0000FF"/>
                </a:solidFill>
              </a:rPr>
              <a:t> </a:t>
            </a:r>
            <a:endParaRPr lang="hr-HR" sz="2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8"/>
          <p:cNvSpPr>
            <a:spLocks noChangeArrowheads="1"/>
          </p:cNvSpPr>
          <p:nvPr/>
        </p:nvSpPr>
        <p:spPr bwMode="auto">
          <a:xfrm>
            <a:off x="0" y="571500"/>
            <a:ext cx="9144000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hr-HR" sz="2400" dirty="0" smtClean="0"/>
              <a:t>Stupanj </a:t>
            </a:r>
            <a:r>
              <a:rPr lang="hr-HR" sz="2400" dirty="0" err="1" smtClean="0"/>
              <a:t>okršenosti</a:t>
            </a:r>
            <a:r>
              <a:rPr lang="hr-HR" sz="2400" dirty="0" smtClean="0"/>
              <a:t>, gustoća pukotina, poroznost i hidraulička provodnost generalno se smanjuju s dubinom u karbonatnim sedimentnim stijenama. </a:t>
            </a:r>
            <a:endParaRPr lang="hr-HR" sz="2400" dirty="0"/>
          </a:p>
          <a:p>
            <a:pPr>
              <a:defRPr/>
            </a:pPr>
            <a:endParaRPr lang="hr-HR" sz="2400" dirty="0"/>
          </a:p>
          <a:p>
            <a:pPr>
              <a:defRPr/>
            </a:pPr>
            <a:r>
              <a:rPr lang="hr-HR" sz="2400" dirty="0" smtClean="0"/>
              <a:t>Direktno donošenje zaključaka o smjeru i ostalim karakteristikama toka podzemne vode samo temeljem podataka o izmjerenoj prostornoj raspodjeli razine vodnog lica nije pouzdano u slučaju krških </a:t>
            </a:r>
            <a:r>
              <a:rPr lang="hr-HR" sz="2400" dirty="0" err="1" smtClean="0"/>
              <a:t>vodonosnika</a:t>
            </a:r>
            <a:r>
              <a:rPr lang="hr-HR" sz="2400" dirty="0" smtClean="0"/>
              <a:t>.</a:t>
            </a:r>
            <a:r>
              <a:rPr lang="hr-HR" sz="2400" dirty="0"/>
              <a:t> </a:t>
            </a:r>
            <a:r>
              <a:rPr lang="hr-HR" sz="2400" dirty="0" smtClean="0"/>
              <a:t>Mjerenja razine podzemne vode trebaju se kombinirati sa </a:t>
            </a:r>
            <a:r>
              <a:rPr lang="hr-HR" sz="2400" dirty="0" err="1" smtClean="0"/>
              <a:t>traserskim</a:t>
            </a:r>
            <a:r>
              <a:rPr lang="hr-HR" sz="2400" dirty="0" smtClean="0"/>
              <a:t> testovima (bojanje). </a:t>
            </a:r>
          </a:p>
          <a:p>
            <a:pPr>
              <a:defRPr/>
            </a:pPr>
            <a:endParaRPr lang="hr-HR" sz="2400" dirty="0" smtClean="0"/>
          </a:p>
          <a:p>
            <a:r>
              <a:rPr lang="hr-HR" sz="2400" dirty="0" smtClean="0"/>
              <a:t>Krška stijena može imati veliku poroznost, no zbog malih pora  (uobičajeno manje od 10 mikrometara), primarna provodljivost je mala a </a:t>
            </a:r>
            <a:r>
              <a:rPr lang="hr-HR" sz="2400" dirty="0" err="1" smtClean="0"/>
              <a:t>retenciranje</a:t>
            </a:r>
            <a:r>
              <a:rPr lang="hr-HR" sz="2400" dirty="0" smtClean="0"/>
              <a:t> veliko.</a:t>
            </a:r>
          </a:p>
          <a:p>
            <a:endParaRPr lang="hr-HR" sz="2400" dirty="0" smtClean="0"/>
          </a:p>
          <a:p>
            <a:r>
              <a:rPr lang="hr-HR" sz="2400" dirty="0" smtClean="0"/>
              <a:t>Hidraulička provodnost temeljem provedbe istraživanja </a:t>
            </a:r>
            <a:r>
              <a:rPr lang="hr-HR" sz="2400" dirty="0" err="1" smtClean="0"/>
              <a:t>in</a:t>
            </a:r>
            <a:r>
              <a:rPr lang="hr-HR" sz="2400" dirty="0" smtClean="0"/>
              <a:t>-situ (probna crpljenja) je reda veličine 10</a:t>
            </a:r>
            <a:r>
              <a:rPr lang="hr-HR" sz="2400" baseline="30000" dirty="0" smtClean="0"/>
              <a:t>−4</a:t>
            </a:r>
            <a:r>
              <a:rPr lang="hr-HR" sz="2400" dirty="0" smtClean="0"/>
              <a:t> m/s, a što je 3-5 redova veličine više od hidrauličke provodnosti matrice (10</a:t>
            </a:r>
            <a:r>
              <a:rPr lang="hr-HR" sz="2400" baseline="30000" dirty="0" smtClean="0"/>
              <a:t>−7</a:t>
            </a:r>
            <a:r>
              <a:rPr lang="hr-HR" sz="2400" dirty="0" smtClean="0"/>
              <a:t>- 10</a:t>
            </a:r>
            <a:r>
              <a:rPr lang="hr-HR" sz="2400" baseline="30000" dirty="0" smtClean="0"/>
              <a:t>−9</a:t>
            </a:r>
            <a:r>
              <a:rPr lang="hr-HR" sz="2400" dirty="0" smtClean="0"/>
              <a:t> m/s). </a:t>
            </a:r>
          </a:p>
          <a:p>
            <a:pPr>
              <a:defRPr/>
            </a:pPr>
            <a:endParaRPr lang="hr-HR" sz="2400" dirty="0"/>
          </a:p>
          <a:p>
            <a:pPr marL="457200" indent="-457200">
              <a:defRPr/>
            </a:pPr>
            <a:endParaRPr lang="hr-HR" sz="1200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-46038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Koncept modeliranja toka vode u krškom 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vodonosniku</a:t>
            </a:r>
            <a:r>
              <a:rPr lang="hr-HR" sz="2400" b="1" i="1" u="sng" dirty="0" smtClean="0">
                <a:solidFill>
                  <a:srgbClr val="0000FF"/>
                </a:solidFill>
              </a:rPr>
              <a:t> </a:t>
            </a:r>
            <a:endParaRPr lang="hr-HR" sz="2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lika 2.png"/>
          <p:cNvPicPr>
            <a:picLocks noChangeAspect="1"/>
          </p:cNvPicPr>
          <p:nvPr/>
        </p:nvPicPr>
        <p:blipFill>
          <a:blip r:embed="rId2" cstate="print"/>
          <a:srcRect l="1570" t="2702" r="4222" b="2702"/>
          <a:stretch>
            <a:fillRect/>
          </a:stretch>
        </p:blipFill>
        <p:spPr bwMode="auto">
          <a:xfrm>
            <a:off x="1643042" y="357166"/>
            <a:ext cx="5214938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slika 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00438"/>
            <a:ext cx="56626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-46038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Koncept modeliranja toka vode u krškom 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vodonosniku</a:t>
            </a:r>
            <a:r>
              <a:rPr lang="hr-HR" sz="2400" b="1" i="1" u="sng" dirty="0" smtClean="0">
                <a:solidFill>
                  <a:srgbClr val="0000FF"/>
                </a:solidFill>
              </a:rPr>
              <a:t> </a:t>
            </a:r>
            <a:endParaRPr lang="hr-HR" sz="2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5" descr="slika 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57188"/>
            <a:ext cx="6548438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-46038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hr-HR" sz="2400" b="1" i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Koncept modeliranja toka vode u krškom </a:t>
            </a:r>
            <a:r>
              <a:rPr lang="hr-HR" sz="2400" b="1" i="1" u="sng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vodonosniku</a:t>
            </a:r>
            <a:r>
              <a:rPr lang="hr-HR" sz="2400" b="1" i="1" u="sng" dirty="0" smtClean="0">
                <a:solidFill>
                  <a:srgbClr val="0000FF"/>
                </a:solidFill>
              </a:rPr>
              <a:t> </a:t>
            </a:r>
            <a:endParaRPr lang="hr-HR" sz="2400" b="1" i="1" u="sng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5089</TotalTime>
  <Words>1043</Words>
  <Application>Microsoft Office PowerPoint</Application>
  <PresentationFormat>On-screen Show (4:3)</PresentationFormat>
  <Paragraphs>155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GL</dc:creator>
  <cp:lastModifiedBy>Mala predavaona</cp:lastModifiedBy>
  <cp:revision>379</cp:revision>
  <dcterms:created xsi:type="dcterms:W3CDTF">2008-06-20T11:20:58Z</dcterms:created>
  <dcterms:modified xsi:type="dcterms:W3CDTF">2022-12-09T15:50:16Z</dcterms:modified>
</cp:coreProperties>
</file>