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4" r:id="rId5"/>
    <p:sldId id="296" r:id="rId6"/>
    <p:sldId id="313" r:id="rId7"/>
    <p:sldId id="297" r:id="rId8"/>
    <p:sldId id="302" r:id="rId9"/>
    <p:sldId id="303" r:id="rId10"/>
    <p:sldId id="304" r:id="rId11"/>
    <p:sldId id="305" r:id="rId12"/>
    <p:sldId id="314" r:id="rId13"/>
    <p:sldId id="315" r:id="rId14"/>
    <p:sldId id="316" r:id="rId15"/>
    <p:sldId id="309" r:id="rId16"/>
    <p:sldId id="317" r:id="rId17"/>
    <p:sldId id="310" r:id="rId18"/>
    <p:sldId id="318" r:id="rId19"/>
    <p:sldId id="311" r:id="rId20"/>
    <p:sldId id="319" r:id="rId21"/>
    <p:sldId id="312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58" autoAdjust="0"/>
  </p:normalViewPr>
  <p:slideViewPr>
    <p:cSldViewPr>
      <p:cViewPr varScale="1">
        <p:scale>
          <a:sx n="81" d="100"/>
          <a:sy n="81" d="100"/>
        </p:scale>
        <p:origin x="15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1.12.2023.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  <p:sp>
        <p:nvSpPr>
          <p:cNvPr id="5" name="Rectangle 4"/>
          <p:cNvSpPr/>
          <p:nvPr/>
        </p:nvSpPr>
        <p:spPr>
          <a:xfrm>
            <a:off x="-11012" y="566976"/>
            <a:ext cx="92635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V</a:t>
            </a:r>
            <a:r>
              <a:rPr lang="en-US" sz="2400" dirty="0"/>
              <a:t>ado</a:t>
            </a:r>
            <a:r>
              <a:rPr lang="hr-HR" sz="2400" dirty="0"/>
              <a:t>zna ili </a:t>
            </a:r>
            <a:r>
              <a:rPr lang="hr-HR" sz="2400" dirty="0" err="1"/>
              <a:t>nesaturirana</a:t>
            </a:r>
            <a:r>
              <a:rPr lang="en-US" sz="2400" dirty="0"/>
              <a:t> </a:t>
            </a:r>
            <a:r>
              <a:rPr lang="en-US" sz="2400" dirty="0" err="1"/>
              <a:t>zon</a:t>
            </a:r>
            <a:r>
              <a:rPr lang="hr-HR" sz="2400" dirty="0"/>
              <a:t>a</a:t>
            </a:r>
            <a:r>
              <a:rPr lang="en-US" sz="2400" dirty="0"/>
              <a:t> </a:t>
            </a:r>
            <a:r>
              <a:rPr lang="hr-HR" sz="2400" dirty="0"/>
              <a:t>igra važnu ulogu u mnogim aspektima hidroloških procesnih analiza poput infiltracije, pohrane vlage, evaporacije, konzumacije vode od strane korijenja bilja, dohrane podzemnih voda, otjecanja i erozije</a:t>
            </a:r>
            <a:r>
              <a:rPr lang="en-US" sz="2400" dirty="0"/>
              <a:t>.</a:t>
            </a:r>
            <a:r>
              <a:rPr lang="hr-HR" sz="2400" dirty="0"/>
              <a:t> </a:t>
            </a:r>
          </a:p>
          <a:p>
            <a:endParaRPr lang="hr-HR" sz="1200" dirty="0"/>
          </a:p>
          <a:p>
            <a:r>
              <a:rPr lang="hr-HR" sz="2400" dirty="0"/>
              <a:t>Industrijski ili poljoprivredni oblici kemikalija ispušteni u/na tlo podložni su cijelom nizu fizičko-kemijskih-bioloških transformacija (</a:t>
            </a:r>
            <a:r>
              <a:rPr lang="hr-HR" sz="2400" dirty="0" err="1"/>
              <a:t>sorpcija</a:t>
            </a:r>
            <a:r>
              <a:rPr lang="hr-HR" sz="2400" dirty="0"/>
              <a:t>, hlapljenje, </a:t>
            </a:r>
            <a:r>
              <a:rPr lang="hr-HR" sz="2400" dirty="0" err="1"/>
              <a:t>fotoliza</a:t>
            </a:r>
            <a:r>
              <a:rPr lang="hr-HR" sz="2400" dirty="0"/>
              <a:t>, </a:t>
            </a:r>
            <a:r>
              <a:rPr lang="hr-HR" sz="2400" dirty="0" err="1"/>
              <a:t>biodegradacija</a:t>
            </a:r>
            <a:r>
              <a:rPr lang="hr-HR" sz="2400" dirty="0"/>
              <a:t>), a što određuje i trajnost njihovog </a:t>
            </a:r>
            <a:r>
              <a:rPr lang="hr-HR" sz="2400" dirty="0" err="1"/>
              <a:t>prisustva</a:t>
            </a:r>
            <a:r>
              <a:rPr lang="hr-HR" sz="2400" dirty="0"/>
              <a:t> u tlu.</a:t>
            </a:r>
          </a:p>
          <a:p>
            <a:endParaRPr lang="hr-HR" sz="1200" dirty="0"/>
          </a:p>
          <a:p>
            <a:r>
              <a:rPr lang="hr-HR" sz="2400" dirty="0"/>
              <a:t>Evaporacija i transpiracija također imaju važnu ulogu u površinskom dijelu tla. </a:t>
            </a:r>
          </a:p>
          <a:p>
            <a:endParaRPr lang="hr-HR" sz="1200" dirty="0"/>
          </a:p>
          <a:p>
            <a:r>
              <a:rPr lang="hr-HR" sz="2400" dirty="0"/>
              <a:t>Postoji niz analitičkih i numeričkih modela za predviđanje transfernih procesa koji djeluju na vodu i/ili otopine pri njihovom transportu od površine tla do saturirane zone podzemne vode (</a:t>
            </a:r>
            <a:r>
              <a:rPr lang="en-US" sz="2400" dirty="0"/>
              <a:t>Richards</a:t>
            </a:r>
            <a:r>
              <a:rPr lang="hr-HR" sz="2400" dirty="0"/>
              <a:t>ova jednadžba strujanja za varijabilnu saturaciju i </a:t>
            </a:r>
            <a:r>
              <a:rPr lang="hr-HR" sz="2400" dirty="0" err="1"/>
              <a:t>konvektivno</a:t>
            </a:r>
            <a:r>
              <a:rPr lang="hr-HR" sz="2400" dirty="0"/>
              <a:t>-disperzivna </a:t>
            </a:r>
            <a:r>
              <a:rPr lang="en-US" sz="2400" dirty="0"/>
              <a:t>Fick</a:t>
            </a:r>
            <a:r>
              <a:rPr lang="hr-HR" sz="2400" dirty="0"/>
              <a:t>ova jednadžba pronosa otopina).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t="43100" r="59332" b="20935"/>
          <a:stretch/>
        </p:blipFill>
        <p:spPr bwMode="auto">
          <a:xfrm>
            <a:off x="99726" y="1745073"/>
            <a:ext cx="4392488" cy="334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5" t="42472" r="12189" b="21273"/>
          <a:stretch/>
        </p:blipFill>
        <p:spPr bwMode="auto">
          <a:xfrm>
            <a:off x="4572000" y="1716085"/>
            <a:ext cx="4434907" cy="335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500042"/>
            <a:ext cx="9263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Primjer 1</a:t>
            </a:r>
            <a:r>
              <a:rPr lang="hr-HR" sz="2400" dirty="0"/>
              <a:t>: 1-D dreniranje u vertikalnom stupcu tla. </a:t>
            </a:r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87782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92635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Primjer 2</a:t>
            </a:r>
            <a:r>
              <a:rPr lang="hr-HR" sz="2400" dirty="0"/>
              <a:t>: 1-D infiltracija u vertikalnom stupcu homogenog pjeskovitog tla </a:t>
            </a:r>
          </a:p>
          <a:p>
            <a:endParaRPr lang="hr-HR" sz="1200" dirty="0"/>
          </a:p>
          <a:p>
            <a:r>
              <a:rPr lang="hr-HR" sz="2400" dirty="0"/>
              <a:t>Krivulja saturacije i relativna provodljivost za homogeno i </a:t>
            </a:r>
            <a:r>
              <a:rPr lang="hr-HR" sz="2400" dirty="0" err="1"/>
              <a:t>izotropno</a:t>
            </a:r>
            <a:r>
              <a:rPr lang="hr-HR" sz="2400" dirty="0"/>
              <a:t> tlo od pijeska usvojene su iz baze podataka modela </a:t>
            </a:r>
            <a:r>
              <a:rPr lang="hr-HR" sz="2400" dirty="0" err="1"/>
              <a:t>Hydrus</a:t>
            </a:r>
            <a:r>
              <a:rPr lang="hr-HR" sz="2400" dirty="0"/>
              <a:t> 1D. </a:t>
            </a:r>
          </a:p>
          <a:p>
            <a:endParaRPr lang="hr-HR" sz="1200" dirty="0"/>
          </a:p>
          <a:p>
            <a:r>
              <a:rPr lang="hr-HR" sz="2400" dirty="0"/>
              <a:t>Analizirana visina stupca tla je 100.</a:t>
            </a:r>
          </a:p>
          <a:p>
            <a:endParaRPr lang="hr-HR" sz="1200" dirty="0"/>
          </a:p>
          <a:p>
            <a:r>
              <a:rPr lang="hr-HR" sz="2400" dirty="0"/>
              <a:t>Početni uvjeti: </a:t>
            </a:r>
            <a:r>
              <a:rPr lang="hr-HR" sz="2400" dirty="0" err="1"/>
              <a:t>porni</a:t>
            </a:r>
            <a:r>
              <a:rPr lang="hr-HR" sz="2400" dirty="0"/>
              <a:t> tlak (</a:t>
            </a:r>
            <a:r>
              <a:rPr lang="hr-HR" sz="2400" dirty="0" err="1"/>
              <a:t>piezometarska</a:t>
            </a:r>
            <a:r>
              <a:rPr lang="hr-HR" sz="2400" dirty="0"/>
              <a:t> tlačna visina)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i="1" dirty="0"/>
              <a:t>p</a:t>
            </a:r>
            <a:r>
              <a:rPr lang="hr-HR" sz="2400" dirty="0"/>
              <a:t>/</a:t>
            </a:r>
            <a:r>
              <a:rPr lang="hr-HR" sz="2400" i="1" dirty="0">
                <a:sym typeface="Symbol"/>
              </a:rPr>
              <a:t>g</a:t>
            </a:r>
            <a:r>
              <a:rPr lang="en-US" sz="2400" dirty="0"/>
              <a:t> </a:t>
            </a:r>
            <a:r>
              <a:rPr lang="hr-HR" sz="2400" dirty="0"/>
              <a:t>=</a:t>
            </a:r>
            <a:r>
              <a:rPr lang="en-US" sz="2400" dirty="0"/>
              <a:t> </a:t>
            </a:r>
            <a:r>
              <a:rPr lang="hr-HR" sz="2400" dirty="0"/>
              <a:t>-10</a:t>
            </a:r>
            <a:r>
              <a:rPr lang="en-US" sz="2400" dirty="0"/>
              <a:t> cm.</a:t>
            </a:r>
            <a:r>
              <a:rPr lang="hr-HR" sz="2400" dirty="0"/>
              <a:t> </a:t>
            </a:r>
          </a:p>
          <a:p>
            <a:endParaRPr lang="hr-HR" sz="1200" dirty="0"/>
          </a:p>
          <a:p>
            <a:r>
              <a:rPr lang="hr-HR" sz="2400" dirty="0"/>
              <a:t>Stupanj potpune saturacije je</a:t>
            </a:r>
            <a:r>
              <a:rPr lang="en-US" sz="2400" dirty="0"/>
              <a:t>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S </a:t>
            </a:r>
            <a:r>
              <a:rPr lang="hr-HR" sz="2400" dirty="0"/>
              <a:t>= 0.43.</a:t>
            </a:r>
          </a:p>
          <a:p>
            <a:endParaRPr lang="hr-HR" sz="1200" dirty="0"/>
          </a:p>
          <a:p>
            <a:r>
              <a:rPr lang="hr-HR" sz="2400" dirty="0"/>
              <a:t>Rezidualni stupanj saturacije 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R </a:t>
            </a:r>
            <a:r>
              <a:rPr lang="hr-HR" sz="2400" dirty="0"/>
              <a:t>= 0.045. </a:t>
            </a:r>
          </a:p>
          <a:p>
            <a:endParaRPr lang="hr-HR" sz="1200" dirty="0"/>
          </a:p>
          <a:p>
            <a:r>
              <a:rPr lang="hr-HR" sz="2400" dirty="0"/>
              <a:t>S</a:t>
            </a:r>
            <a:r>
              <a:rPr lang="en-US" sz="2400" dirty="0" err="1"/>
              <a:t>atur</a:t>
            </a:r>
            <a:r>
              <a:rPr lang="hr-HR" sz="2400" dirty="0" err="1"/>
              <a:t>irani</a:t>
            </a:r>
            <a:r>
              <a:rPr lang="hr-HR" sz="2400" dirty="0"/>
              <a:t> koeficijent provodljivosti  je </a:t>
            </a:r>
            <a:r>
              <a:rPr lang="hr-HR" sz="2400" i="1" dirty="0"/>
              <a:t>K</a:t>
            </a:r>
            <a:r>
              <a:rPr lang="hr-HR" sz="2400" i="1" baseline="-25000" dirty="0"/>
              <a:t>S</a:t>
            </a:r>
            <a:r>
              <a:rPr lang="hr-HR" sz="2400" dirty="0"/>
              <a:t> = 0.00825 (cm/s).</a:t>
            </a:r>
          </a:p>
          <a:p>
            <a:endParaRPr lang="hr-HR" sz="1200" dirty="0"/>
          </a:p>
          <a:p>
            <a:r>
              <a:rPr lang="hr-HR" sz="2400" dirty="0"/>
              <a:t>Parametri modela hidrauličke karakteristike tla su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i="1" dirty="0"/>
              <a:t> = </a:t>
            </a:r>
            <a:r>
              <a:rPr lang="hr-HR" sz="2400" dirty="0"/>
              <a:t>0.145 1/cm, </a:t>
            </a:r>
            <a:r>
              <a:rPr lang="hr-HR" sz="2400" i="1" dirty="0"/>
              <a:t>n</a:t>
            </a:r>
            <a:r>
              <a:rPr lang="hr-HR" sz="2400" dirty="0"/>
              <a:t> = 2.68,  </a:t>
            </a:r>
            <a:r>
              <a:rPr lang="hr-HR" sz="2400" i="1" dirty="0"/>
              <a:t>l</a:t>
            </a:r>
            <a:r>
              <a:rPr lang="hr-HR" sz="2400" dirty="0"/>
              <a:t> = 0.5. </a:t>
            </a:r>
          </a:p>
          <a:p>
            <a:endParaRPr lang="hr-HR" sz="1200" dirty="0"/>
          </a:p>
          <a:p>
            <a:r>
              <a:rPr lang="hr-HR" sz="2400" dirty="0"/>
              <a:t>Vertikalna </a:t>
            </a:r>
            <a:r>
              <a:rPr lang="hr-HR" sz="2400" dirty="0" err="1"/>
              <a:t>diskretizacija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0.5 cm (201 numerički čvor)</a:t>
            </a:r>
            <a:r>
              <a:rPr lang="hr-HR" sz="2400" dirty="0"/>
              <a:t>.   </a:t>
            </a:r>
          </a:p>
          <a:p>
            <a:endParaRPr lang="hr-HR" sz="1200" dirty="0"/>
          </a:p>
          <a:p>
            <a:r>
              <a:rPr lang="hr-HR" sz="2400" dirty="0"/>
              <a:t>Rubni uvjeti na površini</a:t>
            </a:r>
            <a:r>
              <a:rPr lang="en-US" sz="2400" dirty="0"/>
              <a:t>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konstantni tlak h = 0cm (izmijeniti u početnim uvjetima</a:t>
            </a:r>
            <a:r>
              <a:rPr lang="hr-HR" sz="2400" dirty="0"/>
              <a:t>, na dnu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slobodno dreniranje</a:t>
            </a:r>
            <a:r>
              <a:rPr lang="hr-HR" sz="2400" dirty="0"/>
              <a:t> (</a:t>
            </a:r>
            <a:r>
              <a:rPr lang="hr-HR" sz="2400" dirty="0" err="1"/>
              <a:t>free</a:t>
            </a:r>
            <a:r>
              <a:rPr lang="en-US" sz="2400" dirty="0"/>
              <a:t> </a:t>
            </a:r>
            <a:r>
              <a:rPr lang="hr-HR" sz="2400" dirty="0" err="1"/>
              <a:t>drainage</a:t>
            </a:r>
            <a:r>
              <a:rPr lang="hr-HR" sz="2400" dirty="0"/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4186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36250" r="57374" b="21607"/>
          <a:stretch/>
        </p:blipFill>
        <p:spPr bwMode="auto">
          <a:xfrm>
            <a:off x="0" y="1772816"/>
            <a:ext cx="4464496" cy="33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t="36250" r="5727" b="21607"/>
          <a:stretch/>
        </p:blipFill>
        <p:spPr bwMode="auto">
          <a:xfrm>
            <a:off x="4671735" y="1772816"/>
            <a:ext cx="4458018" cy="336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9063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92635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Primjer 3</a:t>
            </a:r>
            <a:r>
              <a:rPr lang="hr-HR" sz="2400" dirty="0"/>
              <a:t>: 1-D infiltracija u vertikalnom stupcu homogenog pjeskovitog tla </a:t>
            </a:r>
          </a:p>
          <a:p>
            <a:endParaRPr lang="hr-HR" sz="1200" dirty="0"/>
          </a:p>
          <a:p>
            <a:r>
              <a:rPr lang="hr-HR" sz="2400" dirty="0"/>
              <a:t>Krivulja saturacije i relativna provodljivost za </a:t>
            </a:r>
            <a:r>
              <a:rPr lang="hr-HR" sz="2400" dirty="0" err="1"/>
              <a:t>homogenmo</a:t>
            </a:r>
            <a:r>
              <a:rPr lang="hr-HR" sz="2400" dirty="0"/>
              <a:t> i </a:t>
            </a:r>
            <a:r>
              <a:rPr lang="hr-HR" sz="2400" dirty="0" err="1"/>
              <a:t>izotropno</a:t>
            </a:r>
            <a:r>
              <a:rPr lang="hr-HR" sz="2400" dirty="0"/>
              <a:t> tlo od pijeska usvojene su iz baze podataka modela </a:t>
            </a:r>
            <a:r>
              <a:rPr lang="hr-HR" sz="2400" dirty="0" err="1"/>
              <a:t>Hydrus</a:t>
            </a:r>
            <a:r>
              <a:rPr lang="hr-HR" sz="2400" dirty="0"/>
              <a:t> 1D. </a:t>
            </a:r>
          </a:p>
          <a:p>
            <a:endParaRPr lang="hr-HR" sz="1200" dirty="0"/>
          </a:p>
          <a:p>
            <a:r>
              <a:rPr lang="hr-HR" sz="2400" dirty="0"/>
              <a:t>Analizirana visina stupca tla je 100.</a:t>
            </a:r>
          </a:p>
          <a:p>
            <a:endParaRPr lang="hr-HR" sz="1200" dirty="0"/>
          </a:p>
          <a:p>
            <a:r>
              <a:rPr lang="hr-HR" sz="2400" dirty="0"/>
              <a:t>Početni uvjeti: </a:t>
            </a:r>
            <a:r>
              <a:rPr lang="hr-HR" sz="2400" dirty="0" err="1"/>
              <a:t>porni</a:t>
            </a:r>
            <a:r>
              <a:rPr lang="hr-HR" sz="2400" dirty="0"/>
              <a:t> tlak (</a:t>
            </a:r>
            <a:r>
              <a:rPr lang="hr-HR" sz="2400" dirty="0" err="1"/>
              <a:t>piezometarska</a:t>
            </a:r>
            <a:r>
              <a:rPr lang="hr-HR" sz="2400" dirty="0"/>
              <a:t> tlačna visina)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i="1" dirty="0"/>
              <a:t>p</a:t>
            </a:r>
            <a:r>
              <a:rPr lang="hr-HR" sz="2400" dirty="0"/>
              <a:t>/</a:t>
            </a:r>
            <a:r>
              <a:rPr lang="hr-HR" sz="2400" i="1" dirty="0">
                <a:sym typeface="Symbol"/>
              </a:rPr>
              <a:t>g</a:t>
            </a:r>
            <a:r>
              <a:rPr lang="en-US" sz="2400" dirty="0"/>
              <a:t> </a:t>
            </a:r>
            <a:r>
              <a:rPr lang="hr-HR" sz="2400" dirty="0"/>
              <a:t>=</a:t>
            </a:r>
            <a:r>
              <a:rPr lang="en-US" sz="2400" dirty="0"/>
              <a:t> </a:t>
            </a:r>
            <a:r>
              <a:rPr lang="hr-HR" sz="2400" dirty="0"/>
              <a:t>-10</a:t>
            </a:r>
            <a:r>
              <a:rPr lang="en-US" sz="2400" dirty="0"/>
              <a:t> cm.</a:t>
            </a:r>
            <a:r>
              <a:rPr lang="hr-HR" sz="2400" dirty="0"/>
              <a:t> </a:t>
            </a:r>
          </a:p>
          <a:p>
            <a:endParaRPr lang="hr-HR" sz="1200" dirty="0"/>
          </a:p>
          <a:p>
            <a:r>
              <a:rPr lang="hr-HR" sz="2400" dirty="0"/>
              <a:t>Stupanj potpune saturacije je</a:t>
            </a:r>
            <a:r>
              <a:rPr lang="en-US" sz="2400" dirty="0"/>
              <a:t>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S </a:t>
            </a:r>
            <a:r>
              <a:rPr lang="hr-HR" sz="2400" dirty="0"/>
              <a:t>= 0.43.</a:t>
            </a:r>
          </a:p>
          <a:p>
            <a:endParaRPr lang="hr-HR" sz="1200" dirty="0"/>
          </a:p>
          <a:p>
            <a:r>
              <a:rPr lang="hr-HR" sz="2400" dirty="0"/>
              <a:t>Rezidualni stupanj saturacije 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R </a:t>
            </a:r>
            <a:r>
              <a:rPr lang="hr-HR" sz="2400" dirty="0"/>
              <a:t>= 0.045. </a:t>
            </a:r>
          </a:p>
          <a:p>
            <a:endParaRPr lang="hr-HR" sz="1200" dirty="0"/>
          </a:p>
          <a:p>
            <a:r>
              <a:rPr lang="hr-HR" sz="2400" dirty="0"/>
              <a:t>S</a:t>
            </a:r>
            <a:r>
              <a:rPr lang="en-US" sz="2400" dirty="0" err="1"/>
              <a:t>atur</a:t>
            </a:r>
            <a:r>
              <a:rPr lang="hr-HR" sz="2400" dirty="0" err="1"/>
              <a:t>irani</a:t>
            </a:r>
            <a:r>
              <a:rPr lang="hr-HR" sz="2400" dirty="0"/>
              <a:t> koeficijent provodljivosti  je </a:t>
            </a:r>
            <a:r>
              <a:rPr lang="hr-HR" sz="2400" i="1" dirty="0"/>
              <a:t>K</a:t>
            </a:r>
            <a:r>
              <a:rPr lang="hr-HR" sz="2400" i="1" baseline="-25000" dirty="0"/>
              <a:t>S</a:t>
            </a:r>
            <a:r>
              <a:rPr lang="hr-HR" sz="2400" dirty="0"/>
              <a:t> = 0.00825 (cm/s).</a:t>
            </a:r>
          </a:p>
          <a:p>
            <a:endParaRPr lang="hr-HR" sz="1200" dirty="0"/>
          </a:p>
          <a:p>
            <a:r>
              <a:rPr lang="hr-HR" sz="2400" dirty="0"/>
              <a:t>Parametri modela hidrauličke karakteristike tla su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i="1" dirty="0"/>
              <a:t> = </a:t>
            </a:r>
            <a:r>
              <a:rPr lang="hr-HR" sz="2400" dirty="0"/>
              <a:t>0.145 1/cm, </a:t>
            </a:r>
            <a:r>
              <a:rPr lang="hr-HR" sz="2400" i="1" dirty="0"/>
              <a:t>n</a:t>
            </a:r>
            <a:r>
              <a:rPr lang="hr-HR" sz="2400" dirty="0"/>
              <a:t> = 2.68,  </a:t>
            </a:r>
            <a:r>
              <a:rPr lang="hr-HR" sz="2400" i="1" dirty="0"/>
              <a:t>l</a:t>
            </a:r>
            <a:r>
              <a:rPr lang="hr-HR" sz="2400" dirty="0"/>
              <a:t> = 0.5. </a:t>
            </a:r>
          </a:p>
          <a:p>
            <a:endParaRPr lang="hr-HR" sz="1200" dirty="0"/>
          </a:p>
          <a:p>
            <a:r>
              <a:rPr lang="hr-HR" sz="2400" dirty="0"/>
              <a:t>Vertikalna </a:t>
            </a:r>
            <a:r>
              <a:rPr lang="hr-HR" sz="2400" dirty="0" err="1"/>
              <a:t>diskretizacija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0.5 cm (201 numerički čvor)</a:t>
            </a:r>
            <a:r>
              <a:rPr lang="hr-HR" sz="2400" dirty="0"/>
              <a:t>.   </a:t>
            </a:r>
          </a:p>
          <a:p>
            <a:endParaRPr lang="hr-HR" sz="1200" dirty="0"/>
          </a:p>
          <a:p>
            <a:r>
              <a:rPr lang="hr-HR" sz="2400" dirty="0"/>
              <a:t>Rubni uvjeti na površini</a:t>
            </a:r>
            <a:r>
              <a:rPr lang="en-US" sz="2400" dirty="0"/>
              <a:t>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konstantni tlak h= 60cm (izmijeniti u početnim uvjetima)</a:t>
            </a:r>
            <a:r>
              <a:rPr lang="hr-HR" sz="2400" dirty="0"/>
              <a:t>, na dnu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slobodno dreniranje</a:t>
            </a:r>
            <a:r>
              <a:rPr lang="hr-HR" sz="2400" dirty="0"/>
              <a:t> (</a:t>
            </a:r>
            <a:r>
              <a:rPr lang="hr-HR" sz="2400" dirty="0" err="1"/>
              <a:t>free</a:t>
            </a:r>
            <a:r>
              <a:rPr lang="en-US" sz="2400" dirty="0"/>
              <a:t> </a:t>
            </a:r>
            <a:r>
              <a:rPr lang="hr-HR" sz="2400" dirty="0" err="1"/>
              <a:t>drainage</a:t>
            </a:r>
            <a:r>
              <a:rPr lang="hr-HR" sz="2400" dirty="0"/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1779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33572" r="57629" b="23929"/>
          <a:stretch/>
        </p:blipFill>
        <p:spPr bwMode="auto">
          <a:xfrm>
            <a:off x="0" y="1988840"/>
            <a:ext cx="4464117" cy="338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9" t="33572" r="4170" b="23929"/>
          <a:stretch/>
        </p:blipFill>
        <p:spPr bwMode="auto">
          <a:xfrm>
            <a:off x="4788024" y="1988839"/>
            <a:ext cx="4390936" cy="338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3673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92635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Primjer 4</a:t>
            </a:r>
            <a:r>
              <a:rPr lang="hr-HR" sz="2400" dirty="0"/>
              <a:t>: 1-D infiltracija u vertikalnom stupcu homogenog pjeskovitog tla </a:t>
            </a:r>
          </a:p>
          <a:p>
            <a:endParaRPr lang="hr-HR" sz="1200" dirty="0"/>
          </a:p>
          <a:p>
            <a:r>
              <a:rPr lang="hr-HR" sz="2400" dirty="0"/>
              <a:t>Krivulja saturacije i relativna provodljivost za homogeno i </a:t>
            </a:r>
            <a:r>
              <a:rPr lang="hr-HR" sz="2400" dirty="0" err="1"/>
              <a:t>izotropno</a:t>
            </a:r>
            <a:r>
              <a:rPr lang="hr-HR" sz="2400" dirty="0"/>
              <a:t> tlo od pijeska usvojene su iz baze podataka modela </a:t>
            </a:r>
            <a:r>
              <a:rPr lang="hr-HR" sz="2400" dirty="0" err="1"/>
              <a:t>Hydrus</a:t>
            </a:r>
            <a:r>
              <a:rPr lang="hr-HR" sz="2400" dirty="0"/>
              <a:t> 1D. </a:t>
            </a:r>
          </a:p>
          <a:p>
            <a:endParaRPr lang="hr-HR" sz="1200" dirty="0"/>
          </a:p>
          <a:p>
            <a:r>
              <a:rPr lang="hr-HR" sz="2400" dirty="0"/>
              <a:t>Analizirana visina stupca tla je 100.</a:t>
            </a:r>
          </a:p>
          <a:p>
            <a:endParaRPr lang="hr-HR" sz="1200" dirty="0"/>
          </a:p>
          <a:p>
            <a:r>
              <a:rPr lang="hr-HR" sz="2400" dirty="0"/>
              <a:t>Početni uvjeti: </a:t>
            </a:r>
            <a:r>
              <a:rPr lang="hr-HR" sz="2400" dirty="0" err="1"/>
              <a:t>porni</a:t>
            </a:r>
            <a:r>
              <a:rPr lang="hr-HR" sz="2400" dirty="0"/>
              <a:t> tlak (</a:t>
            </a:r>
            <a:r>
              <a:rPr lang="hr-HR" sz="2400" dirty="0" err="1"/>
              <a:t>piezometarska</a:t>
            </a:r>
            <a:r>
              <a:rPr lang="hr-HR" sz="2400" dirty="0"/>
              <a:t> tlačna visina)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i="1" dirty="0"/>
              <a:t>p</a:t>
            </a:r>
            <a:r>
              <a:rPr lang="hr-HR" sz="2400" dirty="0"/>
              <a:t>/</a:t>
            </a:r>
            <a:r>
              <a:rPr lang="hr-HR" sz="2400" i="1" dirty="0">
                <a:sym typeface="Symbol"/>
              </a:rPr>
              <a:t>g</a:t>
            </a:r>
            <a:r>
              <a:rPr lang="en-US" sz="2400" dirty="0"/>
              <a:t> </a:t>
            </a:r>
            <a:r>
              <a:rPr lang="hr-HR" sz="2400" dirty="0"/>
              <a:t>=</a:t>
            </a:r>
            <a:r>
              <a:rPr lang="en-US" sz="2400" dirty="0"/>
              <a:t> </a:t>
            </a:r>
            <a:r>
              <a:rPr lang="hr-HR" sz="2400" dirty="0"/>
              <a:t>-10</a:t>
            </a:r>
            <a:r>
              <a:rPr lang="en-US" sz="2400" dirty="0"/>
              <a:t> cm.</a:t>
            </a:r>
            <a:r>
              <a:rPr lang="hr-HR" sz="2400" dirty="0"/>
              <a:t> </a:t>
            </a:r>
          </a:p>
          <a:p>
            <a:endParaRPr lang="hr-HR" sz="1200" dirty="0"/>
          </a:p>
          <a:p>
            <a:r>
              <a:rPr lang="hr-HR" sz="2400" dirty="0"/>
              <a:t>Stupanj potpune saturacije je</a:t>
            </a:r>
            <a:r>
              <a:rPr lang="en-US" sz="2400" dirty="0"/>
              <a:t>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S </a:t>
            </a:r>
            <a:r>
              <a:rPr lang="hr-HR" sz="2400" dirty="0"/>
              <a:t>= 0.43.</a:t>
            </a:r>
          </a:p>
          <a:p>
            <a:endParaRPr lang="hr-HR" sz="1200" dirty="0"/>
          </a:p>
          <a:p>
            <a:r>
              <a:rPr lang="hr-HR" sz="2400" dirty="0"/>
              <a:t>Rezidualni stupanj saturacije 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R </a:t>
            </a:r>
            <a:r>
              <a:rPr lang="hr-HR" sz="2400" dirty="0"/>
              <a:t>= 0.045. </a:t>
            </a:r>
          </a:p>
          <a:p>
            <a:endParaRPr lang="hr-HR" sz="1200" dirty="0"/>
          </a:p>
          <a:p>
            <a:r>
              <a:rPr lang="hr-HR" sz="2400" dirty="0"/>
              <a:t>S</a:t>
            </a:r>
            <a:r>
              <a:rPr lang="en-US" sz="2400" dirty="0" err="1"/>
              <a:t>atur</a:t>
            </a:r>
            <a:r>
              <a:rPr lang="hr-HR" sz="2400" dirty="0" err="1"/>
              <a:t>irani</a:t>
            </a:r>
            <a:r>
              <a:rPr lang="hr-HR" sz="2400" dirty="0"/>
              <a:t> koeficijent provodljivosti  je </a:t>
            </a:r>
            <a:r>
              <a:rPr lang="hr-HR" sz="2400" i="1" dirty="0"/>
              <a:t>K</a:t>
            </a:r>
            <a:r>
              <a:rPr lang="hr-HR" sz="2400" i="1" baseline="-25000" dirty="0"/>
              <a:t>S</a:t>
            </a:r>
            <a:r>
              <a:rPr lang="hr-HR" sz="2400" dirty="0"/>
              <a:t> = 0.00825 (cm/s).</a:t>
            </a:r>
          </a:p>
          <a:p>
            <a:endParaRPr lang="hr-HR" sz="1200" dirty="0"/>
          </a:p>
          <a:p>
            <a:r>
              <a:rPr lang="hr-HR" sz="2400" dirty="0"/>
              <a:t>Parametri modela hidrauličke karakteristike tla su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i="1" dirty="0"/>
              <a:t> = </a:t>
            </a:r>
            <a:r>
              <a:rPr lang="hr-HR" sz="2400" dirty="0"/>
              <a:t>0.145 1/cm, </a:t>
            </a:r>
            <a:r>
              <a:rPr lang="hr-HR" sz="2400" i="1" dirty="0"/>
              <a:t>n</a:t>
            </a:r>
            <a:r>
              <a:rPr lang="hr-HR" sz="2400" dirty="0"/>
              <a:t> = 2.68,  </a:t>
            </a:r>
            <a:r>
              <a:rPr lang="hr-HR" sz="2400" i="1" dirty="0"/>
              <a:t>l</a:t>
            </a:r>
            <a:r>
              <a:rPr lang="hr-HR" sz="2400" dirty="0"/>
              <a:t> = 0.5. </a:t>
            </a:r>
          </a:p>
          <a:p>
            <a:endParaRPr lang="hr-HR" sz="1200" dirty="0"/>
          </a:p>
          <a:p>
            <a:r>
              <a:rPr lang="hr-HR" sz="2400" dirty="0"/>
              <a:t>Vertikalna </a:t>
            </a:r>
            <a:r>
              <a:rPr lang="hr-HR" sz="2400" dirty="0" err="1"/>
              <a:t>diskretizacija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0.5 cm (201 numerički čvor)</a:t>
            </a:r>
            <a:r>
              <a:rPr lang="hr-HR" sz="2400" dirty="0"/>
              <a:t>.   </a:t>
            </a:r>
          </a:p>
          <a:p>
            <a:endParaRPr lang="hr-HR" sz="1200" dirty="0"/>
          </a:p>
          <a:p>
            <a:r>
              <a:rPr lang="hr-HR" sz="2400" dirty="0"/>
              <a:t>Rubni uvjeti na površini</a:t>
            </a:r>
            <a:r>
              <a:rPr lang="en-US" sz="2400" dirty="0"/>
              <a:t>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varijabilni tlak h = 0cm (0-1200s), h = 20cm (1800-2400s)</a:t>
            </a:r>
            <a:r>
              <a:rPr lang="hr-HR" sz="2400" dirty="0"/>
              <a:t>, na dnu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slobodno dreniranje</a:t>
            </a:r>
            <a:r>
              <a:rPr lang="hr-HR" sz="2400" dirty="0"/>
              <a:t> (</a:t>
            </a:r>
            <a:r>
              <a:rPr lang="hr-HR" sz="2400" dirty="0" err="1"/>
              <a:t>free</a:t>
            </a:r>
            <a:r>
              <a:rPr lang="en-US" sz="2400" dirty="0"/>
              <a:t> </a:t>
            </a:r>
            <a:r>
              <a:rPr lang="hr-HR" sz="2400" dirty="0" err="1"/>
              <a:t>drainage</a:t>
            </a:r>
            <a:r>
              <a:rPr lang="hr-HR" sz="2400" dirty="0"/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6725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39820" r="59741" b="17883"/>
          <a:stretch/>
        </p:blipFill>
        <p:spPr bwMode="auto">
          <a:xfrm>
            <a:off x="0" y="1582538"/>
            <a:ext cx="4572000" cy="345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9" t="39820" r="13457" b="17883"/>
          <a:stretch/>
        </p:blipFill>
        <p:spPr bwMode="auto">
          <a:xfrm>
            <a:off x="4689119" y="1628801"/>
            <a:ext cx="4454881" cy="341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7152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926353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Primjer 5</a:t>
            </a:r>
            <a:r>
              <a:rPr lang="hr-HR" sz="2400" dirty="0"/>
              <a:t>: 1-D infiltracija u vertikalnom stupcu </a:t>
            </a:r>
            <a:r>
              <a:rPr lang="hr-HR" sz="2400" dirty="0">
                <a:solidFill>
                  <a:srgbClr val="FF0000"/>
                </a:solidFill>
              </a:rPr>
              <a:t>nehomogenog</a:t>
            </a:r>
            <a:r>
              <a:rPr lang="hr-HR" sz="2400" dirty="0"/>
              <a:t> tla </a:t>
            </a:r>
          </a:p>
          <a:p>
            <a:r>
              <a:rPr lang="hr-HR" sz="2400" dirty="0"/>
              <a:t>Krivulja saturacije i relativna provodljivost za vertikalno uslojeno i </a:t>
            </a:r>
            <a:r>
              <a:rPr lang="hr-HR" sz="2400" dirty="0" err="1"/>
              <a:t>izotropno</a:t>
            </a:r>
            <a:r>
              <a:rPr lang="hr-HR" sz="2400" dirty="0"/>
              <a:t> tlo od pijeska (gornjih 50cm) i pjeskovite ilovače (donjih 50cm) usvojene su iz baze podataka modela </a:t>
            </a:r>
            <a:r>
              <a:rPr lang="hr-HR" sz="2400" dirty="0" err="1"/>
              <a:t>Hydrus</a:t>
            </a:r>
            <a:r>
              <a:rPr lang="hr-HR" sz="2400" dirty="0"/>
              <a:t> 1D. </a:t>
            </a:r>
          </a:p>
          <a:p>
            <a:endParaRPr lang="hr-HR" sz="800" dirty="0"/>
          </a:p>
          <a:p>
            <a:r>
              <a:rPr lang="hr-HR" sz="2400" dirty="0"/>
              <a:t>Analizirana visina stupca tla je 100 (50cm pijeska + 50 cm ilovače).</a:t>
            </a:r>
          </a:p>
          <a:p>
            <a:endParaRPr lang="hr-HR" sz="800" dirty="0"/>
          </a:p>
          <a:p>
            <a:r>
              <a:rPr lang="hr-HR" sz="2400" dirty="0"/>
              <a:t>Početni uvjeti: </a:t>
            </a:r>
            <a:r>
              <a:rPr lang="hr-HR" sz="2400" dirty="0" err="1"/>
              <a:t>porni</a:t>
            </a:r>
            <a:r>
              <a:rPr lang="hr-HR" sz="2400" dirty="0"/>
              <a:t> tlak (</a:t>
            </a:r>
            <a:r>
              <a:rPr lang="hr-HR" sz="2400" dirty="0" err="1"/>
              <a:t>piezometarska</a:t>
            </a:r>
            <a:r>
              <a:rPr lang="hr-HR" sz="2400" dirty="0"/>
              <a:t> tlačna visina)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i="1" dirty="0"/>
              <a:t>p</a:t>
            </a:r>
            <a:r>
              <a:rPr lang="hr-HR" sz="2400" dirty="0"/>
              <a:t>/</a:t>
            </a:r>
            <a:r>
              <a:rPr lang="hr-HR" sz="2400" i="1" dirty="0">
                <a:sym typeface="Symbol"/>
              </a:rPr>
              <a:t>g</a:t>
            </a:r>
            <a:r>
              <a:rPr lang="en-US" sz="2400" dirty="0"/>
              <a:t> </a:t>
            </a:r>
            <a:r>
              <a:rPr lang="hr-HR" sz="2400" dirty="0"/>
              <a:t>=</a:t>
            </a:r>
            <a:r>
              <a:rPr lang="en-US" sz="2400" dirty="0"/>
              <a:t> </a:t>
            </a:r>
            <a:r>
              <a:rPr lang="hr-HR" sz="2400" dirty="0"/>
              <a:t>-10</a:t>
            </a:r>
            <a:r>
              <a:rPr lang="en-US" sz="2400" dirty="0"/>
              <a:t> cm.</a:t>
            </a:r>
            <a:r>
              <a:rPr lang="hr-HR" sz="2400" dirty="0"/>
              <a:t> </a:t>
            </a:r>
          </a:p>
          <a:p>
            <a:endParaRPr lang="hr-HR" sz="800" dirty="0"/>
          </a:p>
          <a:p>
            <a:r>
              <a:rPr lang="hr-HR" sz="2400" dirty="0"/>
              <a:t>Stupanj potpune saturacije je</a:t>
            </a:r>
            <a:r>
              <a:rPr lang="en-US" sz="2400" dirty="0"/>
              <a:t>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S-pijesak </a:t>
            </a:r>
            <a:r>
              <a:rPr lang="hr-HR" sz="2400" dirty="0"/>
              <a:t>= 0.43 i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S-</a:t>
            </a:r>
            <a:r>
              <a:rPr lang="hr-HR" sz="2400" i="1" baseline="-25000" dirty="0" err="1"/>
              <a:t>p.ilovača</a:t>
            </a:r>
            <a:r>
              <a:rPr lang="hr-HR" sz="2400" i="1" baseline="-25000" dirty="0"/>
              <a:t> </a:t>
            </a:r>
            <a:r>
              <a:rPr lang="hr-HR" sz="2400" dirty="0"/>
              <a:t>= 0.41.</a:t>
            </a:r>
          </a:p>
          <a:p>
            <a:endParaRPr lang="hr-HR" sz="800" dirty="0"/>
          </a:p>
          <a:p>
            <a:r>
              <a:rPr lang="hr-HR" sz="2400" dirty="0"/>
              <a:t>Rezidualni stupanj saturacije 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R-pijesak </a:t>
            </a:r>
            <a:r>
              <a:rPr lang="hr-HR" sz="2400" dirty="0"/>
              <a:t>= 0.045 i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R-</a:t>
            </a:r>
            <a:r>
              <a:rPr lang="hr-HR" sz="2400" i="1" baseline="-25000" dirty="0" err="1"/>
              <a:t>p.ilovača</a:t>
            </a:r>
            <a:r>
              <a:rPr lang="hr-HR" sz="2400" i="1" baseline="-25000" dirty="0"/>
              <a:t> </a:t>
            </a:r>
            <a:r>
              <a:rPr lang="hr-HR" sz="2400" dirty="0"/>
              <a:t>= 0.065. </a:t>
            </a:r>
          </a:p>
          <a:p>
            <a:endParaRPr lang="hr-HR" sz="800" dirty="0"/>
          </a:p>
          <a:p>
            <a:r>
              <a:rPr lang="hr-HR" sz="2400" dirty="0"/>
              <a:t>S</a:t>
            </a:r>
            <a:r>
              <a:rPr lang="en-US" sz="2400" dirty="0" err="1"/>
              <a:t>atur</a:t>
            </a:r>
            <a:r>
              <a:rPr lang="hr-HR" sz="2400" dirty="0" err="1"/>
              <a:t>irani</a:t>
            </a:r>
            <a:r>
              <a:rPr lang="hr-HR" sz="2400" dirty="0"/>
              <a:t> koeficijent provodljivosti  je </a:t>
            </a:r>
            <a:r>
              <a:rPr lang="hr-HR" sz="2400" i="1" dirty="0"/>
              <a:t>K</a:t>
            </a:r>
            <a:r>
              <a:rPr lang="hr-HR" sz="2400" i="1" baseline="-25000" dirty="0"/>
              <a:t>S-pijesak</a:t>
            </a:r>
            <a:r>
              <a:rPr lang="hr-HR" sz="2400" dirty="0"/>
              <a:t> = 0.00825 i </a:t>
            </a:r>
            <a:r>
              <a:rPr lang="hr-HR" sz="2400" i="1" dirty="0"/>
              <a:t>K</a:t>
            </a:r>
            <a:r>
              <a:rPr lang="hr-HR" sz="2400" i="1" baseline="-25000" dirty="0"/>
              <a:t>S-</a:t>
            </a:r>
            <a:r>
              <a:rPr lang="hr-HR" sz="2400" i="1" baseline="-25000" dirty="0" err="1"/>
              <a:t>p.ilovača</a:t>
            </a:r>
            <a:r>
              <a:rPr lang="hr-HR" sz="2400" dirty="0"/>
              <a:t> = 0.00122 (cm/s).</a:t>
            </a:r>
          </a:p>
          <a:p>
            <a:endParaRPr lang="hr-HR" sz="800" dirty="0"/>
          </a:p>
          <a:p>
            <a:r>
              <a:rPr lang="hr-HR" sz="2400" dirty="0"/>
              <a:t>Parametri modela hidrauličke karakteristike tla su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i="1" baseline="-25000" dirty="0">
                <a:sym typeface="Symbol"/>
              </a:rPr>
              <a:t>pijesak</a:t>
            </a:r>
            <a:r>
              <a:rPr lang="hr-HR" sz="2400" i="1" dirty="0"/>
              <a:t> = </a:t>
            </a:r>
            <a:r>
              <a:rPr lang="hr-HR" sz="2400" dirty="0"/>
              <a:t>0.145 i             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i="1" baseline="-25000" dirty="0" err="1">
                <a:sym typeface="Symbol"/>
              </a:rPr>
              <a:t>p.ilovača</a:t>
            </a:r>
            <a:r>
              <a:rPr lang="hr-HR" sz="2400" i="1" dirty="0"/>
              <a:t> = </a:t>
            </a:r>
            <a:r>
              <a:rPr lang="hr-HR" sz="2400" dirty="0"/>
              <a:t>0.075 1/cm, </a:t>
            </a:r>
            <a:r>
              <a:rPr lang="hr-HR" sz="2400" i="1" dirty="0" err="1"/>
              <a:t>n</a:t>
            </a:r>
            <a:r>
              <a:rPr lang="hr-HR" sz="2400" i="1" baseline="-25000" dirty="0" err="1"/>
              <a:t>pijesak</a:t>
            </a:r>
            <a:r>
              <a:rPr lang="hr-HR" sz="2400" dirty="0"/>
              <a:t> = 2.68 i </a:t>
            </a:r>
            <a:r>
              <a:rPr lang="hr-HR" sz="2400" i="1" dirty="0" err="1"/>
              <a:t>n</a:t>
            </a:r>
            <a:r>
              <a:rPr lang="hr-HR" sz="2400" i="1" baseline="-25000" dirty="0" err="1"/>
              <a:t>p.ilovača</a:t>
            </a:r>
            <a:r>
              <a:rPr lang="hr-HR" sz="2400" dirty="0"/>
              <a:t> = 1.89, </a:t>
            </a:r>
            <a:r>
              <a:rPr lang="hr-HR" sz="2400" i="1" dirty="0" err="1"/>
              <a:t>l</a:t>
            </a:r>
            <a:r>
              <a:rPr lang="hr-HR" sz="2400" i="1" baseline="-25000" dirty="0" err="1"/>
              <a:t>pijesak</a:t>
            </a:r>
            <a:r>
              <a:rPr lang="hr-HR" sz="2400" dirty="0"/>
              <a:t> = </a:t>
            </a:r>
            <a:r>
              <a:rPr lang="hr-HR" sz="2400" i="1" dirty="0" err="1"/>
              <a:t>l</a:t>
            </a:r>
            <a:r>
              <a:rPr lang="hr-HR" sz="2400" i="1" baseline="-25000" dirty="0" err="1"/>
              <a:t>p.ilovača</a:t>
            </a:r>
            <a:r>
              <a:rPr lang="hr-HR" sz="2400" i="1" baseline="-25000" dirty="0"/>
              <a:t> </a:t>
            </a:r>
            <a:r>
              <a:rPr lang="hr-HR" sz="2400" i="1" dirty="0"/>
              <a:t> = </a:t>
            </a:r>
            <a:r>
              <a:rPr lang="hr-HR" sz="2400" dirty="0"/>
              <a:t>0.5. </a:t>
            </a:r>
          </a:p>
          <a:p>
            <a:endParaRPr lang="hr-HR" sz="800" dirty="0"/>
          </a:p>
          <a:p>
            <a:r>
              <a:rPr lang="hr-HR" sz="2400" dirty="0"/>
              <a:t>Vertikalna </a:t>
            </a:r>
            <a:r>
              <a:rPr lang="hr-HR" sz="2400" dirty="0" err="1"/>
              <a:t>diskretizacija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0.5 cm (201 numerički čvor)</a:t>
            </a:r>
            <a:r>
              <a:rPr lang="hr-HR" sz="2400" dirty="0"/>
              <a:t>.   </a:t>
            </a:r>
          </a:p>
          <a:p>
            <a:endParaRPr lang="hr-HR" sz="800" dirty="0"/>
          </a:p>
          <a:p>
            <a:r>
              <a:rPr lang="hr-HR" sz="2400" dirty="0"/>
              <a:t>Rubni uvjeti na površini</a:t>
            </a:r>
            <a:r>
              <a:rPr lang="en-US" sz="2400" dirty="0"/>
              <a:t>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konstantan tlak h = 0cm (izmijeniti u početnim uvjetima)</a:t>
            </a:r>
            <a:r>
              <a:rPr lang="hr-HR" sz="2400" dirty="0"/>
              <a:t>, na dnu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slobodno dreniranje</a:t>
            </a:r>
            <a:r>
              <a:rPr lang="hr-HR" sz="2400" dirty="0"/>
              <a:t> (</a:t>
            </a:r>
            <a:r>
              <a:rPr lang="hr-HR" sz="2400" dirty="0" err="1"/>
              <a:t>free</a:t>
            </a:r>
            <a:r>
              <a:rPr lang="en-US" sz="2400" dirty="0"/>
              <a:t> </a:t>
            </a:r>
            <a:r>
              <a:rPr lang="hr-HR" sz="2400" dirty="0" err="1"/>
              <a:t>drainage</a:t>
            </a:r>
            <a:r>
              <a:rPr lang="hr-HR" sz="2400" dirty="0"/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9384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40000" r="55122" b="17321"/>
          <a:stretch/>
        </p:blipFill>
        <p:spPr bwMode="auto">
          <a:xfrm>
            <a:off x="0" y="1484783"/>
            <a:ext cx="4499992" cy="345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0" t="40000" r="9743" b="17321"/>
          <a:stretch/>
        </p:blipFill>
        <p:spPr bwMode="auto">
          <a:xfrm>
            <a:off x="4540486" y="1617203"/>
            <a:ext cx="4496009" cy="340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1944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602" y="524217"/>
            <a:ext cx="92635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Kada su pore tla potpuno (kontinuirano) ispunjene vodom razlika u </a:t>
            </a:r>
            <a:r>
              <a:rPr lang="hr-HR" sz="2400" dirty="0" err="1"/>
              <a:t>piezometarskoj</a:t>
            </a:r>
            <a:r>
              <a:rPr lang="hr-HR" sz="2400" dirty="0"/>
              <a:t> razini (</a:t>
            </a:r>
            <a:r>
              <a:rPr lang="hr-HR" sz="2400" i="1" dirty="0"/>
              <a:t>H</a:t>
            </a:r>
            <a:r>
              <a:rPr lang="hr-HR" sz="2400" dirty="0"/>
              <a:t> = </a:t>
            </a:r>
            <a:r>
              <a:rPr lang="hr-HR" sz="2400" i="1" dirty="0"/>
              <a:t>z </a:t>
            </a:r>
            <a:r>
              <a:rPr lang="hr-HR" sz="2400" dirty="0"/>
              <a:t>+</a:t>
            </a:r>
            <a:r>
              <a:rPr lang="hr-HR" sz="2400" i="1" dirty="0"/>
              <a:t>p</a:t>
            </a:r>
            <a:r>
              <a:rPr lang="hr-HR" sz="2400" dirty="0"/>
              <a:t>/(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i="1" dirty="0"/>
              <a:t>g</a:t>
            </a:r>
            <a:r>
              <a:rPr lang="hr-HR" sz="2400" dirty="0"/>
              <a:t>)) sadržane vode uzrokuje njeno kretanje. Veličina prisutnih vrtložnih gibanja može se zanemariti u odnosu na veličinu cijele domene toka (potencijalno strujanje).</a:t>
            </a:r>
          </a:p>
          <a:p>
            <a:r>
              <a:rPr lang="hr-HR" sz="2400" dirty="0"/>
              <a:t> </a:t>
            </a:r>
          </a:p>
          <a:p>
            <a:r>
              <a:rPr lang="hr-HR" sz="2400" dirty="0"/>
              <a:t>Modeliranje filtracijskog toka u saturiranim sredinama svodi na rješavanje </a:t>
            </a:r>
            <a:r>
              <a:rPr lang="hr-HR" sz="2400" dirty="0" err="1"/>
              <a:t>Laplaceove</a:t>
            </a:r>
            <a:r>
              <a:rPr lang="hr-HR" sz="2400" dirty="0"/>
              <a:t> ili </a:t>
            </a:r>
            <a:r>
              <a:rPr lang="hr-HR" sz="2400" dirty="0" err="1"/>
              <a:t>Poissonove</a:t>
            </a:r>
            <a:r>
              <a:rPr lang="hr-HR" sz="2400" dirty="0"/>
              <a:t> diferencijalne jednadžbe.</a:t>
            </a:r>
          </a:p>
          <a:p>
            <a:r>
              <a:rPr lang="hr-HR" sz="2400" dirty="0"/>
              <a:t> </a:t>
            </a:r>
          </a:p>
          <a:p>
            <a:r>
              <a:rPr lang="hr-HR" sz="2400" dirty="0"/>
              <a:t>U </a:t>
            </a:r>
            <a:r>
              <a:rPr lang="hr-HR" sz="2400" dirty="0" err="1"/>
              <a:t>nesaturiranim</a:t>
            </a:r>
            <a:r>
              <a:rPr lang="hr-HR" sz="2400" dirty="0"/>
              <a:t> poroznim sredinama se tok vode odvija kroz prostor koji je djelomično ispunjen zrakom (u općem slučaju plinom). Za kvantifikaciju količine sadržane vode koristi se stupanj saturacije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dirty="0"/>
              <a:t>, definiran omjerom volumena vode i volumena porozne sredine.</a:t>
            </a:r>
          </a:p>
          <a:p>
            <a:r>
              <a:rPr lang="hr-HR" sz="2400" dirty="0"/>
              <a:t> </a:t>
            </a:r>
          </a:p>
          <a:p>
            <a:r>
              <a:rPr lang="hr-HR" sz="2400" dirty="0"/>
              <a:t>Raspon stupnja saturacije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dirty="0"/>
              <a:t> je od rezidualnog stupnja saturacije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r</a:t>
            </a:r>
            <a:r>
              <a:rPr lang="hr-HR" sz="2400" dirty="0"/>
              <a:t> (djelomično isušena porozna sredina) do potpunog stupnja saturacije</a:t>
            </a:r>
            <a:r>
              <a:rPr lang="hr-HR" sz="2400" i="1" dirty="0"/>
              <a:t>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s</a:t>
            </a:r>
            <a:r>
              <a:rPr lang="hr-HR" sz="2400" i="1" dirty="0"/>
              <a:t>  </a:t>
            </a:r>
            <a:r>
              <a:rPr lang="hr-HR" sz="2400" dirty="0"/>
              <a:t>u kojem tlo ima sve pore okupirane vodom.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3220"/>
            <a:ext cx="92635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Na putu od površine tla do saturirane zone podzemne vode proces strujanja vode i pronosa tvari može se promatrati kao jednodimenzionalan u vertikalnom smjeru. </a:t>
            </a:r>
          </a:p>
          <a:p>
            <a:endParaRPr lang="hr-HR" sz="2400" dirty="0"/>
          </a:p>
          <a:p>
            <a:r>
              <a:rPr lang="hr-HR" sz="2400" dirty="0"/>
              <a:t>U numeričkom pristupu rješavanja uobičajeno se rješava </a:t>
            </a:r>
            <a:r>
              <a:rPr lang="en-US" sz="2400" dirty="0"/>
              <a:t>Richards</a:t>
            </a:r>
            <a:r>
              <a:rPr lang="hr-HR" sz="2400" dirty="0"/>
              <a:t>ova</a:t>
            </a:r>
            <a:r>
              <a:rPr lang="en-US" sz="2400" dirty="0"/>
              <a:t> </a:t>
            </a:r>
            <a:r>
              <a:rPr lang="hr-HR" sz="2400" dirty="0"/>
              <a:t>jednadžba za tok u uvjetima varijabilne saturacije. Jednadžba sadrži i član ponora (</a:t>
            </a:r>
            <a:r>
              <a:rPr lang="hr-HR" sz="2400" dirty="0" err="1"/>
              <a:t>sink</a:t>
            </a:r>
            <a:r>
              <a:rPr lang="hr-HR" sz="2400" dirty="0"/>
              <a:t>) s kojim se interpretira konzumacija vode od strane biljnog </a:t>
            </a:r>
            <a:r>
              <a:rPr lang="hr-HR" sz="2400" dirty="0" err="1"/>
              <a:t>korjena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/>
              <a:t>Jednadžba toka također može razmatrati slučaj dvostruke poroznosti u kojoj je jedan dio vode </a:t>
            </a:r>
            <a:r>
              <a:rPr lang="hr-HR" sz="2400" dirty="0" err="1"/>
              <a:t>nemobilan</a:t>
            </a:r>
            <a:r>
              <a:rPr lang="hr-HR" sz="2400" dirty="0"/>
              <a:t>, ili dvostruke hidrauličke vodljivosti (propusnosti) u kojima je voda mobilna u dva područja domene strujanja (matrica, </a:t>
            </a:r>
            <a:r>
              <a:rPr lang="hr-HR" sz="2400" dirty="0" err="1"/>
              <a:t>makropore</a:t>
            </a:r>
            <a:r>
              <a:rPr lang="hr-HR" sz="2400" dirty="0"/>
              <a:t>).</a:t>
            </a:r>
            <a:endParaRPr lang="hr-HR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997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8580"/>
            <a:ext cx="92635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Jednadžba toka u kontinuiranoj </a:t>
            </a:r>
            <a:r>
              <a:rPr lang="hr-HR" sz="2400" i="1" u="sng" dirty="0" err="1"/>
              <a:t>intergranularnoj</a:t>
            </a:r>
            <a:r>
              <a:rPr lang="hr-HR" sz="2400" i="1" u="sng" dirty="0"/>
              <a:t> sredini</a:t>
            </a:r>
          </a:p>
          <a:p>
            <a:r>
              <a:rPr lang="hr-HR" sz="2400" dirty="0"/>
              <a:t>Jednodimenzionalno</a:t>
            </a:r>
            <a:r>
              <a:rPr lang="en-US" sz="2400" dirty="0"/>
              <a:t> </a:t>
            </a:r>
            <a:r>
              <a:rPr lang="hr-HR" sz="2400" dirty="0"/>
              <a:t>strujanje vode</a:t>
            </a:r>
            <a:r>
              <a:rPr lang="en-US" sz="2400" dirty="0"/>
              <a:t> </a:t>
            </a:r>
            <a:r>
              <a:rPr lang="hr-HR" sz="2400" dirty="0"/>
              <a:t>u parcijalno saturiranoj</a:t>
            </a:r>
            <a:r>
              <a:rPr lang="en-US" sz="2400" dirty="0"/>
              <a:t> </a:t>
            </a:r>
            <a:r>
              <a:rPr lang="hr-HR" sz="2400" dirty="0"/>
              <a:t>sredini može se opisati modificiranim oblikom </a:t>
            </a:r>
            <a:r>
              <a:rPr lang="en-US" sz="2400" dirty="0"/>
              <a:t>Richards</a:t>
            </a:r>
            <a:r>
              <a:rPr lang="hr-HR" sz="2400" dirty="0"/>
              <a:t>ove jednadžbe (usvojene pretpostavke: </a:t>
            </a:r>
            <a:r>
              <a:rPr lang="hr-HR" sz="2400" dirty="0" err="1"/>
              <a:t>prisustvo</a:t>
            </a:r>
            <a:r>
              <a:rPr lang="hr-HR" sz="2400" dirty="0"/>
              <a:t> zraka nema utjecaja</a:t>
            </a:r>
            <a:r>
              <a:rPr lang="en-US" sz="2400" dirty="0"/>
              <a:t> </a:t>
            </a:r>
            <a:r>
              <a:rPr lang="hr-HR" sz="2400" dirty="0"/>
              <a:t>na proces strujanja vode, toplinski gradijenti nemaju bitnu ulogu za proces strujanja vode):</a:t>
            </a:r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dirty="0"/>
          </a:p>
          <a:p>
            <a:r>
              <a:rPr lang="hr-HR" sz="2400" dirty="0"/>
              <a:t>gdje je:</a:t>
            </a:r>
            <a:r>
              <a:rPr lang="en-US" sz="2400" dirty="0"/>
              <a:t> </a:t>
            </a:r>
            <a:r>
              <a:rPr lang="en-US" sz="2400" i="1" dirty="0"/>
              <a:t>h</a:t>
            </a:r>
            <a:r>
              <a:rPr lang="en-US" sz="2400" dirty="0"/>
              <a:t> </a:t>
            </a:r>
            <a:r>
              <a:rPr lang="hr-HR" sz="2400" dirty="0" err="1"/>
              <a:t>porni</a:t>
            </a:r>
            <a:r>
              <a:rPr lang="hr-HR" sz="2400" dirty="0"/>
              <a:t> tlak – </a:t>
            </a:r>
            <a:r>
              <a:rPr lang="hr-HR" sz="2400" dirty="0" err="1"/>
              <a:t>piezometarska</a:t>
            </a:r>
            <a:r>
              <a:rPr lang="hr-HR" sz="2400" dirty="0"/>
              <a:t> tlačna visina (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i="1" dirty="0"/>
              <a:t>p</a:t>
            </a:r>
            <a:r>
              <a:rPr lang="hr-HR" sz="2400" dirty="0"/>
              <a:t>/</a:t>
            </a:r>
            <a:r>
              <a:rPr lang="hr-HR" sz="2400" i="1" dirty="0">
                <a:sym typeface="Symbol"/>
              </a:rPr>
              <a:t>g</a:t>
            </a:r>
            <a:r>
              <a:rPr lang="hr-HR" sz="2400" dirty="0">
                <a:sym typeface="Symbol"/>
              </a:rPr>
              <a:t>)</a:t>
            </a:r>
            <a:r>
              <a:rPr lang="en-US" sz="2400" dirty="0"/>
              <a:t>, </a:t>
            </a:r>
            <a:r>
              <a:rPr lang="el-GR" sz="2400" i="1" dirty="0">
                <a:sym typeface="Symbol"/>
              </a:rPr>
              <a:t></a:t>
            </a:r>
            <a:r>
              <a:rPr lang="en-US" sz="2400" dirty="0"/>
              <a:t> </a:t>
            </a:r>
            <a:r>
              <a:rPr lang="hr-HR" sz="2400" dirty="0"/>
              <a:t>stupanj saturacije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/>
              <a:t> </a:t>
            </a:r>
            <a:r>
              <a:rPr lang="hr-HR" sz="2400" dirty="0"/>
              <a:t>vrijeme,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hr-HR" sz="2400" i="1" dirty="0"/>
              <a:t> </a:t>
            </a:r>
            <a:r>
              <a:rPr lang="hr-HR" sz="2400" dirty="0"/>
              <a:t>prostorna koordinata </a:t>
            </a:r>
            <a:r>
              <a:rPr lang="en-US" sz="2400" dirty="0"/>
              <a:t>(</a:t>
            </a:r>
            <a:r>
              <a:rPr lang="en-US" sz="2400" dirty="0" err="1"/>
              <a:t>po</a:t>
            </a:r>
            <a:r>
              <a:rPr lang="hr-HR" sz="2400" dirty="0"/>
              <a:t>z</a:t>
            </a:r>
            <a:r>
              <a:rPr lang="en-US" sz="2400" dirty="0" err="1"/>
              <a:t>iti</a:t>
            </a:r>
            <a:r>
              <a:rPr lang="hr-HR" sz="2400" dirty="0" err="1"/>
              <a:t>vna</a:t>
            </a:r>
            <a:r>
              <a:rPr lang="hr-HR" sz="2400" dirty="0"/>
              <a:t> prema gore</a:t>
            </a:r>
            <a:r>
              <a:rPr lang="en-US" sz="2400" dirty="0"/>
              <a:t>),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hr-HR" sz="2400" dirty="0"/>
              <a:t>intenzitet ponora</a:t>
            </a:r>
            <a:r>
              <a:rPr lang="en-US" sz="2400" dirty="0"/>
              <a:t>, </a:t>
            </a:r>
            <a:r>
              <a:rPr lang="en-US" sz="2400" i="1" dirty="0"/>
              <a:t>α</a:t>
            </a:r>
            <a:r>
              <a:rPr lang="en-US" sz="2400" dirty="0"/>
              <a:t> </a:t>
            </a:r>
            <a:r>
              <a:rPr lang="hr-HR" sz="2400" dirty="0"/>
              <a:t>kut između smjera strujanja i vertikalne osi</a:t>
            </a:r>
            <a:endParaRPr lang="en-US" sz="2400" dirty="0"/>
          </a:p>
          <a:p>
            <a:r>
              <a:rPr lang="en-US" sz="2400" dirty="0"/>
              <a:t>(α = 0</a:t>
            </a:r>
            <a:r>
              <a:rPr lang="hr-HR" sz="2400" baseline="30000" dirty="0"/>
              <a:t>0</a:t>
            </a:r>
            <a:r>
              <a:rPr lang="en-US" sz="2400" dirty="0"/>
              <a:t> </a:t>
            </a:r>
            <a:r>
              <a:rPr lang="hr-HR" sz="2400" dirty="0"/>
              <a:t>za vertikalni</a:t>
            </a:r>
            <a:r>
              <a:rPr lang="en-US" sz="2400" dirty="0"/>
              <a:t>, 90</a:t>
            </a:r>
            <a:r>
              <a:rPr lang="en-US" sz="2400" baseline="30000" dirty="0"/>
              <a:t>0</a:t>
            </a:r>
            <a:r>
              <a:rPr lang="hr-HR" sz="2400" dirty="0"/>
              <a:t> za horizontalni tok)</a:t>
            </a:r>
            <a:r>
              <a:rPr lang="en-US" sz="2400" dirty="0"/>
              <a:t>,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hr-HR" sz="2400" dirty="0"/>
              <a:t>= </a:t>
            </a:r>
            <a:r>
              <a:rPr lang="hr-HR" sz="2400" i="1" dirty="0"/>
              <a:t>K</a:t>
            </a:r>
            <a:r>
              <a:rPr lang="hr-HR" sz="2400" dirty="0"/>
              <a:t>(</a:t>
            </a:r>
            <a:r>
              <a:rPr lang="hr-HR" sz="2400" i="1" dirty="0"/>
              <a:t>h</a:t>
            </a:r>
            <a:r>
              <a:rPr lang="hr-HR" sz="2400" dirty="0"/>
              <a:t>, </a:t>
            </a:r>
            <a:r>
              <a:rPr lang="hr-HR" sz="2400" i="1" dirty="0"/>
              <a:t>x</a:t>
            </a:r>
            <a:r>
              <a:rPr lang="hr-HR" sz="2400" dirty="0"/>
              <a:t>) funkcija propusnosti (provodljivost, filtracije) za tok u </a:t>
            </a:r>
            <a:r>
              <a:rPr lang="hr-HR" sz="2400" dirty="0" err="1"/>
              <a:t>nesaturiranoj</a:t>
            </a:r>
            <a:r>
              <a:rPr lang="hr-HR" sz="2400" dirty="0"/>
              <a:t> sredini, </a:t>
            </a:r>
            <a:r>
              <a:rPr lang="en-US" sz="2400" i="1" dirty="0"/>
              <a:t>Kr</a:t>
            </a:r>
            <a:r>
              <a:rPr lang="en-US" sz="2400" dirty="0"/>
              <a:t> </a:t>
            </a:r>
            <a:r>
              <a:rPr lang="hr-HR" sz="2400" dirty="0"/>
              <a:t>relativni koeficijent propusnosti, </a:t>
            </a:r>
            <a:r>
              <a:rPr lang="en-US" sz="2400" i="1" dirty="0"/>
              <a:t>Ks</a:t>
            </a:r>
            <a:r>
              <a:rPr lang="en-US" sz="2400" dirty="0"/>
              <a:t> </a:t>
            </a:r>
            <a:r>
              <a:rPr lang="hr-HR" sz="2400" dirty="0"/>
              <a:t>koeficijent propusnosti za saturiranu sredinu (</a:t>
            </a:r>
            <a:r>
              <a:rPr lang="hr-HR" sz="2400" dirty="0">
                <a:solidFill>
                  <a:srgbClr val="FF0000"/>
                </a:solidFill>
              </a:rPr>
              <a:t>PAZI: </a:t>
            </a:r>
            <a:r>
              <a:rPr lang="hr-HR" sz="2400" i="1" dirty="0">
                <a:solidFill>
                  <a:srgbClr val="FF0000"/>
                </a:solidFill>
              </a:rPr>
              <a:t>h</a:t>
            </a:r>
            <a:r>
              <a:rPr lang="hr-HR" sz="2400" dirty="0">
                <a:solidFill>
                  <a:srgbClr val="FF0000"/>
                </a:solidFill>
              </a:rPr>
              <a:t>=</a:t>
            </a:r>
            <a:r>
              <a:rPr lang="hr-HR" sz="2400" i="1" dirty="0">
                <a:solidFill>
                  <a:srgbClr val="FF0000"/>
                </a:solidFill>
              </a:rPr>
              <a:t>p</a:t>
            </a:r>
            <a:r>
              <a:rPr lang="hr-HR" sz="2400" dirty="0">
                <a:solidFill>
                  <a:srgbClr val="FF0000"/>
                </a:solidFill>
              </a:rPr>
              <a:t>/</a:t>
            </a:r>
            <a:r>
              <a:rPr lang="hr-HR" sz="2400" i="1" dirty="0">
                <a:solidFill>
                  <a:srgbClr val="FF0000"/>
                </a:solidFill>
                <a:sym typeface="Symbol"/>
              </a:rPr>
              <a:t>g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nije sito što i </a:t>
            </a:r>
            <a:r>
              <a:rPr lang="hr-HR" sz="2400" i="1" dirty="0">
                <a:solidFill>
                  <a:srgbClr val="FF0000"/>
                </a:solidFill>
              </a:rPr>
              <a:t>H</a:t>
            </a:r>
            <a:r>
              <a:rPr lang="hr-HR" sz="2400" dirty="0">
                <a:solidFill>
                  <a:srgbClr val="FF0000"/>
                </a:solidFill>
              </a:rPr>
              <a:t> = </a:t>
            </a:r>
            <a:r>
              <a:rPr lang="hr-HR" sz="2400" i="1" dirty="0">
                <a:solidFill>
                  <a:srgbClr val="FF0000"/>
                </a:solidFill>
              </a:rPr>
              <a:t>p</a:t>
            </a:r>
            <a:r>
              <a:rPr lang="hr-HR" sz="2400" dirty="0">
                <a:solidFill>
                  <a:srgbClr val="FF0000"/>
                </a:solidFill>
              </a:rPr>
              <a:t>/</a:t>
            </a:r>
            <a:r>
              <a:rPr lang="hr-HR" sz="2400" i="1" dirty="0">
                <a:solidFill>
                  <a:srgbClr val="FF0000"/>
                </a:solidFill>
                <a:sym typeface="Symbol"/>
              </a:rPr>
              <a:t>g </a:t>
            </a:r>
            <a:r>
              <a:rPr lang="hr-HR" sz="2400" dirty="0">
                <a:solidFill>
                  <a:srgbClr val="FF0000"/>
                </a:solidFill>
                <a:sym typeface="Symbol"/>
              </a:rPr>
              <a:t>+</a:t>
            </a:r>
            <a:r>
              <a:rPr lang="hr-HR" sz="2400" i="1" dirty="0">
                <a:solidFill>
                  <a:srgbClr val="FF0000"/>
                </a:solidFill>
                <a:sym typeface="Symbol"/>
              </a:rPr>
              <a:t> z</a:t>
            </a:r>
            <a:r>
              <a:rPr lang="hr-HR" sz="2400" dirty="0">
                <a:sym typeface="Symbol"/>
              </a:rPr>
              <a:t>)</a:t>
            </a:r>
            <a:endParaRPr lang="hr-H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9" y="2840613"/>
            <a:ext cx="3895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081" y="3097525"/>
            <a:ext cx="3067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7745"/>
            <a:ext cx="92635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 err="1"/>
              <a:t>Nesaturirane</a:t>
            </a:r>
            <a:r>
              <a:rPr lang="hr-HR" sz="2400" i="1" u="sng" dirty="0"/>
              <a:t> hidrauličke karakteristike tla – </a:t>
            </a:r>
            <a:r>
              <a:rPr lang="hr-HR" sz="2400" i="1" u="sng" dirty="0" err="1"/>
              <a:t>intergranularna</a:t>
            </a:r>
            <a:r>
              <a:rPr lang="hr-HR" sz="2400" i="1" u="sng" dirty="0"/>
              <a:t> sredina</a:t>
            </a:r>
          </a:p>
          <a:p>
            <a:r>
              <a:rPr lang="hr-HR" sz="2400" dirty="0"/>
              <a:t>Osnovne karakteristike su</a:t>
            </a:r>
            <a:r>
              <a:rPr lang="en-US" sz="2400" dirty="0"/>
              <a:t> </a:t>
            </a:r>
            <a:r>
              <a:rPr lang="el-GR" sz="2400" i="1" dirty="0">
                <a:sym typeface="Symbol"/>
              </a:rPr>
              <a:t></a:t>
            </a:r>
            <a:r>
              <a:rPr lang="en-US" sz="2400" dirty="0"/>
              <a:t>(</a:t>
            </a:r>
            <a:r>
              <a:rPr lang="en-US" sz="2400" i="1" dirty="0"/>
              <a:t>h) 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)</a:t>
            </a:r>
            <a:r>
              <a:rPr lang="hr-HR" sz="2400" dirty="0"/>
              <a:t>, izražene kao nelinearne funkcije </a:t>
            </a:r>
            <a:r>
              <a:rPr lang="hr-HR" sz="2400" dirty="0" err="1"/>
              <a:t>pornog</a:t>
            </a:r>
            <a:r>
              <a:rPr lang="hr-HR" sz="2400" dirty="0"/>
              <a:t> tlaka </a:t>
            </a:r>
            <a:r>
              <a:rPr lang="hr-HR" sz="2400" i="1" dirty="0"/>
              <a:t>h</a:t>
            </a:r>
            <a:r>
              <a:rPr lang="hr-HR" sz="2400" dirty="0"/>
              <a:t>. Prema van </a:t>
            </a:r>
            <a:r>
              <a:rPr lang="hr-HR" sz="2400" dirty="0" err="1"/>
              <a:t>Genutchenu</a:t>
            </a:r>
            <a:r>
              <a:rPr lang="hr-HR" sz="2400" dirty="0"/>
              <a:t>: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gdje je:</a:t>
            </a:r>
            <a:r>
              <a:rPr lang="en-US" sz="2400" dirty="0"/>
              <a:t> </a:t>
            </a:r>
            <a:r>
              <a:rPr lang="el-GR" sz="2400" i="1" dirty="0">
                <a:sym typeface="Symbol"/>
              </a:rPr>
              <a:t></a:t>
            </a:r>
            <a:r>
              <a:rPr lang="hr-HR" sz="2400" i="1" baseline="-25000" dirty="0">
                <a:sym typeface="Symbol"/>
              </a:rPr>
              <a:t>r</a:t>
            </a:r>
            <a:r>
              <a:rPr lang="en-US" sz="2400" i="1" dirty="0"/>
              <a:t> </a:t>
            </a:r>
            <a:r>
              <a:rPr lang="hr-HR" sz="2400" i="1" dirty="0"/>
              <a:t>, </a:t>
            </a:r>
            <a:r>
              <a:rPr lang="el-GR" sz="2400" i="1" dirty="0">
                <a:sym typeface="Symbol"/>
              </a:rPr>
              <a:t></a:t>
            </a:r>
            <a:r>
              <a:rPr lang="hr-HR" sz="2400" i="1" baseline="-25000" dirty="0">
                <a:sym typeface="Symbol"/>
              </a:rPr>
              <a:t>s  </a:t>
            </a:r>
            <a:r>
              <a:rPr lang="hr-HR" sz="2400" dirty="0">
                <a:sym typeface="Symbol"/>
              </a:rPr>
              <a:t>rezidualni i saturirani</a:t>
            </a:r>
            <a:r>
              <a:rPr lang="en-US" sz="2400" dirty="0"/>
              <a:t> </a:t>
            </a:r>
            <a:r>
              <a:rPr lang="hr-HR" sz="2400" dirty="0"/>
              <a:t>stupanj saturacije</a:t>
            </a:r>
            <a:r>
              <a:rPr lang="en-US" sz="2400" dirty="0"/>
              <a:t>, </a:t>
            </a:r>
            <a:r>
              <a:rPr lang="en-US" sz="2400" i="1" dirty="0"/>
              <a:t>α</a:t>
            </a:r>
            <a:r>
              <a:rPr lang="en-US" sz="2400" dirty="0"/>
              <a:t> </a:t>
            </a:r>
            <a:r>
              <a:rPr lang="hr-HR" sz="2400" dirty="0"/>
              <a:t>tlak formiranja mjehurića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hr-HR" sz="2400" i="1" dirty="0"/>
              <a:t> </a:t>
            </a:r>
            <a:r>
              <a:rPr lang="en-US" sz="2400" dirty="0" err="1"/>
              <a:t>inde</a:t>
            </a:r>
            <a:r>
              <a:rPr lang="hr-HR" sz="2400" dirty="0"/>
              <a:t>ks distribucije pora</a:t>
            </a:r>
            <a:r>
              <a:rPr lang="en-US" sz="2400" dirty="0"/>
              <a:t>, </a:t>
            </a:r>
            <a:r>
              <a:rPr lang="en-US" sz="2400" i="1" dirty="0"/>
              <a:t>l </a:t>
            </a:r>
            <a:r>
              <a:rPr lang="en-US" sz="2400" dirty="0"/>
              <a:t>is</a:t>
            </a:r>
            <a:r>
              <a:rPr lang="hr-HR" sz="2400" dirty="0"/>
              <a:t> </a:t>
            </a:r>
            <a:r>
              <a:rPr lang="en-US" sz="2400" dirty="0"/>
              <a:t>parameter </a:t>
            </a:r>
            <a:r>
              <a:rPr lang="hr-HR" sz="2400" dirty="0"/>
              <a:t>povezanosti pora (usvojeno 0</a:t>
            </a:r>
            <a:r>
              <a:rPr lang="en-US" sz="2400" dirty="0"/>
              <a:t>.</a:t>
            </a:r>
            <a:r>
              <a:rPr lang="hr-HR" sz="2400" dirty="0"/>
              <a:t>5). Parametri </a:t>
            </a:r>
            <a:r>
              <a:rPr lang="en-US" sz="2400" i="1" dirty="0"/>
              <a:t>α</a:t>
            </a:r>
            <a:r>
              <a:rPr lang="hr-HR" sz="2400" i="1" dirty="0"/>
              <a:t>, n </a:t>
            </a:r>
            <a:r>
              <a:rPr lang="hr-HR" sz="2400" dirty="0"/>
              <a:t>i</a:t>
            </a:r>
            <a:r>
              <a:rPr lang="hr-HR" sz="2400" i="1" dirty="0"/>
              <a:t> l </a:t>
            </a:r>
            <a:r>
              <a:rPr lang="hr-HR" sz="2400" dirty="0"/>
              <a:t>su empirički.</a:t>
            </a:r>
          </a:p>
          <a:p>
            <a:endParaRPr lang="hr-HR" sz="1600" dirty="0"/>
          </a:p>
          <a:p>
            <a:r>
              <a:rPr lang="hr-HR" sz="2400" dirty="0"/>
              <a:t>Navedeni odnosi vrijedi u slučaju kada se saturacija porozne sredine progresivno povećava u vremenu ili stagniraju.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4" y="1781944"/>
            <a:ext cx="4714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64" y="1772816"/>
            <a:ext cx="3924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0808" y="2786460"/>
            <a:ext cx="2705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770" y="3378915"/>
            <a:ext cx="1781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8604"/>
            <a:ext cx="92635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/>
              <a:t>H</a:t>
            </a:r>
            <a:r>
              <a:rPr lang="hr-HR" sz="2400" i="1" u="sng" dirty="0" err="1"/>
              <a:t>istereza</a:t>
            </a:r>
            <a:r>
              <a:rPr lang="en-US" sz="2400" i="1" u="sng" dirty="0"/>
              <a:t> </a:t>
            </a:r>
            <a:r>
              <a:rPr lang="hr-HR" sz="2400" i="1" u="sng" dirty="0"/>
              <a:t>u hidrauličkim karakteristikama tla </a:t>
            </a:r>
          </a:p>
          <a:p>
            <a:r>
              <a:rPr lang="hr-HR" sz="2400" dirty="0"/>
              <a:t>Kada se unutar vremenskog intervala očekuje natapanje i isušivanje tla (ili obrnuto) potrebno je poznavanje krivulja saturacije za fazu natapanja i isušivanja.</a:t>
            </a:r>
          </a:p>
          <a:p>
            <a:endParaRPr lang="hr-HR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91" y="2420888"/>
            <a:ext cx="3857652" cy="399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2573"/>
            <a:ext cx="3771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047849" y="2702935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Primjer krivulje saturacije za fazu natapanja </a:t>
            </a:r>
            <a:r>
              <a:rPr lang="el-GR" sz="2400" i="1" dirty="0">
                <a:sym typeface="Symbol"/>
              </a:rPr>
              <a:t></a:t>
            </a:r>
            <a:r>
              <a:rPr lang="hr-HR" sz="2400" i="1" dirty="0">
                <a:sym typeface="Symbol"/>
              </a:rPr>
              <a:t> </a:t>
            </a:r>
            <a:r>
              <a:rPr lang="hr-HR" sz="2400" i="1" baseline="30000" dirty="0">
                <a:sym typeface="Symbol"/>
              </a:rPr>
              <a:t>w</a:t>
            </a:r>
            <a:r>
              <a:rPr lang="en-US" sz="2400" i="1" dirty="0"/>
              <a:t>(h)</a:t>
            </a:r>
            <a:r>
              <a:rPr lang="hr-HR" sz="2400" i="1" dirty="0"/>
              <a:t> </a:t>
            </a:r>
            <a:r>
              <a:rPr lang="hr-HR" sz="2400" dirty="0"/>
              <a:t>i isušivanja </a:t>
            </a:r>
            <a:r>
              <a:rPr lang="el-GR" sz="2400" i="1" dirty="0">
                <a:sym typeface="Symbol"/>
              </a:rPr>
              <a:t></a:t>
            </a:r>
            <a:r>
              <a:rPr lang="hr-HR" sz="2400" i="1" dirty="0">
                <a:sym typeface="Symbol"/>
              </a:rPr>
              <a:t> </a:t>
            </a:r>
            <a:r>
              <a:rPr lang="hr-HR" sz="2400" i="1" baseline="30000" dirty="0">
                <a:sym typeface="Symbol"/>
              </a:rPr>
              <a:t>d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)</a:t>
            </a:r>
            <a:endParaRPr lang="hr-HR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0042"/>
            <a:ext cx="92635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Početni i rubni uvjeti  </a:t>
            </a:r>
          </a:p>
          <a:p>
            <a:r>
              <a:rPr lang="hr-HR" sz="2400" dirty="0"/>
              <a:t>Potrebno je poznavati početnu prostornu raspodjelu </a:t>
            </a:r>
            <a:r>
              <a:rPr lang="hr-HR" sz="2400" dirty="0" err="1"/>
              <a:t>pornog</a:t>
            </a:r>
            <a:r>
              <a:rPr lang="hr-HR" sz="2400" dirty="0"/>
              <a:t> tlaka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i="1" dirty="0"/>
              <a:t>p</a:t>
            </a:r>
            <a:r>
              <a:rPr lang="hr-HR" sz="2400" dirty="0"/>
              <a:t>/</a:t>
            </a:r>
            <a:r>
              <a:rPr lang="hr-HR" sz="2400" i="1" dirty="0">
                <a:sym typeface="Symbol"/>
              </a:rPr>
              <a:t>g</a:t>
            </a:r>
            <a:r>
              <a:rPr lang="hr-HR" sz="2400" dirty="0">
                <a:sym typeface="Symbol"/>
              </a:rPr>
              <a:t>)</a:t>
            </a:r>
            <a:r>
              <a:rPr lang="hr-HR" sz="2400" dirty="0"/>
              <a:t> na području modelske domene</a:t>
            </a:r>
            <a:r>
              <a:rPr lang="en-US" sz="2400" dirty="0"/>
              <a:t>: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000" dirty="0"/>
          </a:p>
          <a:p>
            <a:r>
              <a:rPr lang="hr-HR" sz="2400" dirty="0"/>
              <a:t>gdje je:</a:t>
            </a:r>
            <a:r>
              <a:rPr lang="en-US" sz="2400" dirty="0"/>
              <a:t> </a:t>
            </a:r>
            <a:r>
              <a:rPr lang="en-US" sz="2400" i="1" dirty="0"/>
              <a:t>h</a:t>
            </a:r>
            <a:r>
              <a:rPr lang="en-US" sz="2400" i="1" baseline="-25000" dirty="0"/>
              <a:t>i</a:t>
            </a:r>
            <a:r>
              <a:rPr lang="en-US" sz="2400" dirty="0"/>
              <a:t> </a:t>
            </a:r>
            <a:r>
              <a:rPr lang="hr-HR" sz="2400" dirty="0"/>
              <a:t>definirana funkcija</a:t>
            </a:r>
            <a:r>
              <a:rPr lang="en-US" sz="2400" dirty="0"/>
              <a:t> </a:t>
            </a:r>
            <a:r>
              <a:rPr lang="hr-HR" sz="2400" dirty="0"/>
              <a:t>od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hr-HR" sz="2400" i="1" baseline="-25000" dirty="0"/>
              <a:t>0</a:t>
            </a:r>
            <a:r>
              <a:rPr lang="en-US" sz="2400" dirty="0"/>
              <a:t> </a:t>
            </a:r>
            <a:r>
              <a:rPr lang="hr-HR" sz="2400" dirty="0"/>
              <a:t>vrijeme početka simulacije.</a:t>
            </a:r>
          </a:p>
          <a:p>
            <a:endParaRPr lang="hr-HR" sz="2000" dirty="0"/>
          </a:p>
          <a:p>
            <a:r>
              <a:rPr lang="hr-HR" sz="2400" dirty="0"/>
              <a:t>Jedan od sljedećih rubnih uvjeta treba biti specificiran na površini tla</a:t>
            </a:r>
            <a:r>
              <a:rPr lang="en-US" sz="2400" dirty="0"/>
              <a:t> (</a:t>
            </a:r>
            <a:r>
              <a:rPr lang="en-US" sz="2400" i="1" dirty="0"/>
              <a:t>x=L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hr-HR" sz="2400" dirty="0"/>
              <a:t>ili na dnu vertikalnog profila tla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dirty="0"/>
              <a:t>=</a:t>
            </a:r>
            <a:r>
              <a:rPr lang="hr-HR" sz="2400" dirty="0"/>
              <a:t>0</a:t>
            </a:r>
            <a:r>
              <a:rPr lang="en-US" sz="2400" dirty="0"/>
              <a:t>):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3590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47964"/>
          <a:stretch/>
        </p:blipFill>
        <p:spPr bwMode="auto">
          <a:xfrm>
            <a:off x="863809" y="4222926"/>
            <a:ext cx="3558729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80787" r="2956"/>
          <a:stretch/>
        </p:blipFill>
        <p:spPr bwMode="auto">
          <a:xfrm>
            <a:off x="7236296" y="4149080"/>
            <a:ext cx="111181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61574" r="25218"/>
          <a:stretch/>
        </p:blipFill>
        <p:spPr bwMode="auto">
          <a:xfrm>
            <a:off x="5436096" y="4222927"/>
            <a:ext cx="903316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0042"/>
            <a:ext cx="926353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Rubni uvjeti</a:t>
            </a:r>
          </a:p>
          <a:p>
            <a:r>
              <a:rPr lang="hr-HR" sz="2400" dirty="0"/>
              <a:t>Moguće je zadavanje rubnih uvjeta ovisnih o stanju sustava, a koji nisu poznati unaprijed</a:t>
            </a:r>
            <a:r>
              <a:rPr lang="en-US" sz="2400" dirty="0"/>
              <a:t>.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Primjer su atmosferski uvjeti na kontaktu površine tla i zraka. </a:t>
            </a:r>
          </a:p>
          <a:p>
            <a:r>
              <a:rPr lang="hr-HR" sz="2400" dirty="0"/>
              <a:t>Kod intenzivnih oborina i visokog stupnja saturacije tla infiltracijom se ne može „progurati” sva voda kroz vertikalni stupac tla.</a:t>
            </a:r>
          </a:p>
          <a:p>
            <a:r>
              <a:rPr lang="hr-HR" sz="2400" dirty="0"/>
              <a:t>Dolazi do povećanja stupca vode iznad tla (</a:t>
            </a:r>
            <a:r>
              <a:rPr lang="hr-HR" sz="2400" dirty="0" err="1"/>
              <a:t>eng</a:t>
            </a:r>
            <a:r>
              <a:rPr lang="hr-HR" sz="2400" dirty="0"/>
              <a:t>: </a:t>
            </a:r>
            <a:r>
              <a:rPr lang="hr-HR" sz="2400" dirty="0" err="1"/>
              <a:t>ponding</a:t>
            </a:r>
            <a:r>
              <a:rPr lang="hr-HR" sz="2400" dirty="0"/>
              <a:t>) pa se koristi tzv.</a:t>
            </a:r>
          </a:p>
          <a:p>
            <a:r>
              <a:rPr lang="en-US" sz="2400" dirty="0"/>
              <a:t>"surface reservoir" </a:t>
            </a:r>
            <a:r>
              <a:rPr lang="hr-HR" sz="2400" dirty="0"/>
              <a:t>rubni uvjet na </a:t>
            </a:r>
            <a:r>
              <a:rPr lang="hr-HR" sz="2400" i="1" dirty="0"/>
              <a:t>x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1600" dirty="0"/>
          </a:p>
          <a:p>
            <a:r>
              <a:rPr lang="hr-HR" sz="2400" i="1" dirty="0"/>
              <a:t>                                                                       </a:t>
            </a:r>
            <a:r>
              <a:rPr lang="en-US" sz="2400" i="1" dirty="0"/>
              <a:t>q</a:t>
            </a:r>
            <a:r>
              <a:rPr lang="en-US" sz="2400" i="1" baseline="-25000" dirty="0"/>
              <a:t>0</a:t>
            </a:r>
            <a:r>
              <a:rPr lang="en-US" sz="2400" i="1" dirty="0"/>
              <a:t> </a:t>
            </a:r>
            <a:r>
              <a:rPr lang="hr-HR" sz="2400" dirty="0"/>
              <a:t>– ukupni intenzitet infiltracije</a:t>
            </a:r>
          </a:p>
          <a:p>
            <a:r>
              <a:rPr lang="hr-HR" sz="2400" dirty="0"/>
              <a:t>                                                                       (intenzitet oborine  – evaporacija)</a:t>
            </a:r>
          </a:p>
          <a:p>
            <a:endParaRPr lang="hr-HR" sz="1200" dirty="0"/>
          </a:p>
          <a:p>
            <a:endParaRPr lang="hr-HR" sz="1200" dirty="0"/>
          </a:p>
          <a:p>
            <a:endParaRPr lang="hr-HR" sz="1200" dirty="0"/>
          </a:p>
          <a:p>
            <a:r>
              <a:rPr lang="hr-HR" sz="2400" dirty="0"/>
              <a:t>Drugi primjer je slobodno istjecanje na dnu profila tla </a:t>
            </a:r>
            <a:r>
              <a:rPr lang="hr-HR" sz="2400" i="1" dirty="0"/>
              <a:t>x</a:t>
            </a:r>
            <a:r>
              <a:rPr lang="hr-HR" sz="2400" dirty="0"/>
              <a:t>=0 (</a:t>
            </a:r>
            <a:r>
              <a:rPr lang="hr-HR" sz="2400" dirty="0" err="1"/>
              <a:t>eng</a:t>
            </a:r>
            <a:r>
              <a:rPr lang="hr-HR" sz="2400" dirty="0"/>
              <a:t>: </a:t>
            </a:r>
            <a:r>
              <a:rPr lang="hr-HR" sz="2400" dirty="0" err="1"/>
              <a:t>seepage</a:t>
            </a:r>
            <a:r>
              <a:rPr lang="hr-HR" sz="2400" dirty="0"/>
              <a:t> face). Pretpostavlja se nulti protok kroz </a:t>
            </a:r>
            <a:r>
              <a:rPr lang="hr-HR" sz="2400" dirty="0" err="1"/>
              <a:t>istjecajni</a:t>
            </a:r>
            <a:r>
              <a:rPr lang="hr-HR" sz="2400" dirty="0"/>
              <a:t> profil na </a:t>
            </a:r>
            <a:r>
              <a:rPr lang="hr-HR" sz="2400" i="1" dirty="0"/>
              <a:t>x</a:t>
            </a:r>
            <a:r>
              <a:rPr lang="hr-HR" sz="2400" dirty="0"/>
              <a:t>=0 sve dok je tlak na </a:t>
            </a:r>
            <a:r>
              <a:rPr lang="hr-HR" sz="2400" i="1" dirty="0"/>
              <a:t>x</a:t>
            </a:r>
            <a:r>
              <a:rPr lang="hr-HR" sz="2400" dirty="0"/>
              <a:t>=0 negativan (ili ispod neke određene vrijednosti </a:t>
            </a:r>
            <a:r>
              <a:rPr lang="en-US" sz="2400" i="1" dirty="0"/>
              <a:t>h</a:t>
            </a:r>
            <a:r>
              <a:rPr lang="hr-HR" sz="2400" i="1" baseline="-25000" dirty="0"/>
              <a:t>s</a:t>
            </a:r>
            <a:r>
              <a:rPr lang="en-US" sz="2400" i="1" baseline="-25000" dirty="0" err="1"/>
              <a:t>eep</a:t>
            </a:r>
            <a:r>
              <a:rPr lang="hr-HR" sz="2400" dirty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3790"/>
          <a:stretch>
            <a:fillRect/>
          </a:stretch>
        </p:blipFill>
        <p:spPr bwMode="auto">
          <a:xfrm>
            <a:off x="179512" y="4221088"/>
            <a:ext cx="414337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92635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u="sng" dirty="0"/>
              <a:t>Primjer 1</a:t>
            </a:r>
            <a:r>
              <a:rPr lang="hr-HR" sz="2400" dirty="0"/>
              <a:t>: 1-D dreniranje u vertikalnom stupcu homogenog ilovastog tla </a:t>
            </a:r>
          </a:p>
          <a:p>
            <a:endParaRPr lang="hr-HR" sz="1200" dirty="0"/>
          </a:p>
          <a:p>
            <a:r>
              <a:rPr lang="hr-HR" sz="2400" dirty="0"/>
              <a:t>Krivulja saturacije i relativna provodljivost za homogeno i </a:t>
            </a:r>
            <a:r>
              <a:rPr lang="hr-HR" sz="2400" dirty="0" err="1"/>
              <a:t>izotropno</a:t>
            </a:r>
            <a:r>
              <a:rPr lang="hr-HR" sz="2400" dirty="0"/>
              <a:t> tlo od ilovače usvojene su iz baze podataka modela </a:t>
            </a:r>
            <a:r>
              <a:rPr lang="hr-HR" sz="2400" dirty="0" err="1"/>
              <a:t>Hydrus</a:t>
            </a:r>
            <a:r>
              <a:rPr lang="hr-HR" sz="2400" dirty="0"/>
              <a:t> 1D. </a:t>
            </a:r>
          </a:p>
          <a:p>
            <a:endParaRPr lang="hr-HR" sz="1200" dirty="0"/>
          </a:p>
          <a:p>
            <a:r>
              <a:rPr lang="hr-HR" sz="2400" dirty="0"/>
              <a:t>Analizirana visina stupca tla je 100 cm.</a:t>
            </a:r>
          </a:p>
          <a:p>
            <a:endParaRPr lang="hr-HR" sz="1200" dirty="0"/>
          </a:p>
          <a:p>
            <a:r>
              <a:rPr lang="hr-HR" sz="2400" dirty="0"/>
              <a:t>Početni uvjeti: </a:t>
            </a:r>
            <a:r>
              <a:rPr lang="hr-HR" sz="2400" dirty="0" err="1"/>
              <a:t>porni</a:t>
            </a:r>
            <a:r>
              <a:rPr lang="hr-HR" sz="2400" dirty="0"/>
              <a:t> tlak (</a:t>
            </a:r>
            <a:r>
              <a:rPr lang="hr-HR" sz="2400" dirty="0" err="1"/>
              <a:t>piezometarska</a:t>
            </a:r>
            <a:r>
              <a:rPr lang="hr-HR" sz="2400" dirty="0"/>
              <a:t> tlačna visina)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i="1" dirty="0"/>
              <a:t>p</a:t>
            </a:r>
            <a:r>
              <a:rPr lang="hr-HR" sz="2400" dirty="0"/>
              <a:t>/</a:t>
            </a:r>
            <a:r>
              <a:rPr lang="hr-HR" sz="2400" i="1" dirty="0">
                <a:sym typeface="Symbol"/>
              </a:rPr>
              <a:t>g</a:t>
            </a:r>
            <a:r>
              <a:rPr lang="en-US" sz="2400" dirty="0"/>
              <a:t> </a:t>
            </a:r>
            <a:r>
              <a:rPr lang="hr-HR" sz="2400" dirty="0"/>
              <a:t>=</a:t>
            </a:r>
            <a:r>
              <a:rPr lang="en-US" sz="2400" dirty="0"/>
              <a:t> </a:t>
            </a:r>
            <a:r>
              <a:rPr lang="hr-HR" sz="2400" dirty="0"/>
              <a:t>0</a:t>
            </a:r>
            <a:r>
              <a:rPr lang="en-US" sz="2400" dirty="0"/>
              <a:t> cm.</a:t>
            </a:r>
            <a:r>
              <a:rPr lang="hr-HR" sz="2400" dirty="0"/>
              <a:t> </a:t>
            </a:r>
          </a:p>
          <a:p>
            <a:endParaRPr lang="hr-HR" sz="1200" dirty="0"/>
          </a:p>
          <a:p>
            <a:r>
              <a:rPr lang="hr-HR" sz="2400" dirty="0"/>
              <a:t>Stupanj potpune saturacije je</a:t>
            </a:r>
            <a:r>
              <a:rPr lang="en-US" sz="2400" dirty="0"/>
              <a:t>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S </a:t>
            </a:r>
            <a:r>
              <a:rPr lang="hr-HR" sz="2400" dirty="0"/>
              <a:t>= 0.43.</a:t>
            </a:r>
          </a:p>
          <a:p>
            <a:endParaRPr lang="hr-HR" sz="1200" dirty="0"/>
          </a:p>
          <a:p>
            <a:r>
              <a:rPr lang="hr-HR" sz="2400" dirty="0"/>
              <a:t>Rezidualni stupanj saturacije je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R </a:t>
            </a:r>
            <a:r>
              <a:rPr lang="hr-HR" sz="2400" dirty="0"/>
              <a:t>= 0.078. </a:t>
            </a:r>
          </a:p>
          <a:p>
            <a:endParaRPr lang="hr-HR" sz="1200" dirty="0"/>
          </a:p>
          <a:p>
            <a:r>
              <a:rPr lang="hr-HR" sz="2400" dirty="0"/>
              <a:t>S</a:t>
            </a:r>
            <a:r>
              <a:rPr lang="en-US" sz="2400" dirty="0" err="1"/>
              <a:t>atur</a:t>
            </a:r>
            <a:r>
              <a:rPr lang="hr-HR" sz="2400" dirty="0" err="1"/>
              <a:t>irani</a:t>
            </a:r>
            <a:r>
              <a:rPr lang="hr-HR" sz="2400" dirty="0"/>
              <a:t> koeficijent provodljivosti  je </a:t>
            </a:r>
            <a:r>
              <a:rPr lang="hr-HR" sz="2400" i="1" dirty="0"/>
              <a:t>K</a:t>
            </a:r>
            <a:r>
              <a:rPr lang="hr-HR" sz="2400" i="1" baseline="-25000" dirty="0"/>
              <a:t>S</a:t>
            </a:r>
            <a:r>
              <a:rPr lang="hr-HR" sz="2400" dirty="0"/>
              <a:t> = 0.000288889 (cm/s).</a:t>
            </a:r>
          </a:p>
          <a:p>
            <a:endParaRPr lang="hr-HR" sz="1200" dirty="0"/>
          </a:p>
          <a:p>
            <a:r>
              <a:rPr lang="hr-HR" sz="2400" dirty="0"/>
              <a:t>Parametri modela hidrauličke karakteristike tla su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i="1" dirty="0"/>
              <a:t> = </a:t>
            </a:r>
            <a:r>
              <a:rPr lang="hr-HR" sz="2400" dirty="0"/>
              <a:t>0.03 1/cm, </a:t>
            </a:r>
            <a:r>
              <a:rPr lang="hr-HR" sz="2400" i="1" dirty="0"/>
              <a:t>n</a:t>
            </a:r>
            <a:r>
              <a:rPr lang="hr-HR" sz="2400" dirty="0"/>
              <a:t> = 1.56, </a:t>
            </a:r>
            <a:r>
              <a:rPr lang="hr-HR" sz="2400" i="1" dirty="0"/>
              <a:t>l</a:t>
            </a:r>
            <a:r>
              <a:rPr lang="hr-HR" sz="2400" dirty="0"/>
              <a:t> = 0.5. </a:t>
            </a:r>
          </a:p>
          <a:p>
            <a:endParaRPr lang="hr-HR" sz="1200" dirty="0"/>
          </a:p>
          <a:p>
            <a:r>
              <a:rPr lang="hr-HR" sz="2400" dirty="0"/>
              <a:t>Vertikalna </a:t>
            </a:r>
            <a:r>
              <a:rPr lang="hr-HR" sz="2400" dirty="0" err="1"/>
              <a:t>diskretizacija</a:t>
            </a:r>
            <a:r>
              <a:rPr lang="hr-HR" sz="2400" dirty="0"/>
              <a:t> 5 cm.   </a:t>
            </a:r>
          </a:p>
          <a:p>
            <a:endParaRPr lang="hr-HR" sz="1200" dirty="0"/>
          </a:p>
          <a:p>
            <a:r>
              <a:rPr lang="hr-HR" sz="2400" dirty="0"/>
              <a:t>Rubni uvjeti na površini</a:t>
            </a:r>
            <a:r>
              <a:rPr lang="en-US" sz="2400" dirty="0"/>
              <a:t>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konstantan tok =0</a:t>
            </a:r>
            <a:r>
              <a:rPr lang="hr-HR" sz="2400" dirty="0"/>
              <a:t>, na dnu </a:t>
            </a:r>
            <a:r>
              <a:rPr lang="hr-HR" sz="2400" dirty="0">
                <a:sym typeface="Symbol"/>
              </a:rPr>
              <a:t></a:t>
            </a:r>
            <a:r>
              <a:rPr lang="hr-HR" sz="2400" dirty="0"/>
              <a:t> slobodno istjecanje (</a:t>
            </a:r>
            <a:r>
              <a:rPr lang="en-US" sz="2400" dirty="0"/>
              <a:t>seepage face</a:t>
            </a:r>
            <a:r>
              <a:rPr lang="hr-HR" sz="2400" dirty="0"/>
              <a:t>, </a:t>
            </a:r>
            <a:r>
              <a:rPr lang="en-US" sz="2400" i="1" dirty="0"/>
              <a:t>h</a:t>
            </a:r>
            <a:r>
              <a:rPr lang="en-US" sz="2400" dirty="0"/>
              <a:t>=0</a:t>
            </a:r>
            <a:r>
              <a:rPr lang="hr-HR" sz="2400" dirty="0"/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Strujanje podzemne vode u varijabilno saturiranoj sredini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41165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817330F2BE8047B89E1B77E05C33DA" ma:contentTypeVersion="0" ma:contentTypeDescription="Stvaranje novog dokumenta." ma:contentTypeScope="" ma:versionID="302864f181c1334870be83e6c7ad99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68578c61890b2e98114971b48e57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9A8A5-9548-4595-9B2F-670536854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29C752-D9B1-4D67-BC13-2ED5011B5103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DC6C94D-E5CE-44C8-89F4-954025FFB0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1803</Words>
  <Application>Microsoft Office PowerPoint</Application>
  <PresentationFormat>On-screen Show (4:3)</PresentationFormat>
  <Paragraphs>194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gf</cp:lastModifiedBy>
  <cp:revision>734</cp:revision>
  <dcterms:created xsi:type="dcterms:W3CDTF">2012-07-09T06:12:43Z</dcterms:created>
  <dcterms:modified xsi:type="dcterms:W3CDTF">2023-12-01T09:33:52Z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0x01010032817330F2BE8047B89E1B77E05C33DA</vt:lpwstr>
  </property>
</Properties>
</file>