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33" r:id="rId2"/>
    <p:sldId id="334" r:id="rId3"/>
    <p:sldId id="335" r:id="rId4"/>
    <p:sldId id="336" r:id="rId5"/>
    <p:sldId id="337" r:id="rId6"/>
    <p:sldId id="339" r:id="rId7"/>
    <p:sldId id="338" r:id="rId8"/>
    <p:sldId id="340" r:id="rId9"/>
    <p:sldId id="341" r:id="rId10"/>
    <p:sldId id="343" r:id="rId11"/>
    <p:sldId id="345" r:id="rId12"/>
    <p:sldId id="347" r:id="rId13"/>
    <p:sldId id="344" r:id="rId14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765" autoAdjust="0"/>
    <p:restoredTop sz="94658" autoAdjust="0"/>
  </p:normalViewPr>
  <p:slideViewPr>
    <p:cSldViewPr>
      <p:cViewPr varScale="1">
        <p:scale>
          <a:sx n="115" d="100"/>
          <a:sy n="115" d="100"/>
        </p:scale>
        <p:origin x="-152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0.wmf"/><Relationship Id="rId1" Type="http://schemas.openxmlformats.org/officeDocument/2006/relationships/image" Target="../media/image19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5ED23-427E-43D1-A7AE-D5CA01BD8FC6}" type="datetimeFigureOut">
              <a:rPr lang="sr-Latn-CS" smtClean="0"/>
              <a:pPr/>
              <a:t>4.12.2022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8017A-A712-4A70-801A-22B54A31945B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5ED23-427E-43D1-A7AE-D5CA01BD8FC6}" type="datetimeFigureOut">
              <a:rPr lang="sr-Latn-CS" smtClean="0"/>
              <a:pPr/>
              <a:t>4.12.2022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8017A-A712-4A70-801A-22B54A31945B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5ED23-427E-43D1-A7AE-D5CA01BD8FC6}" type="datetimeFigureOut">
              <a:rPr lang="sr-Latn-CS" smtClean="0"/>
              <a:pPr/>
              <a:t>4.12.2022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8017A-A712-4A70-801A-22B54A31945B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5ED23-427E-43D1-A7AE-D5CA01BD8FC6}" type="datetimeFigureOut">
              <a:rPr lang="sr-Latn-CS" smtClean="0"/>
              <a:pPr/>
              <a:t>4.12.2022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8017A-A712-4A70-801A-22B54A31945B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5ED23-427E-43D1-A7AE-D5CA01BD8FC6}" type="datetimeFigureOut">
              <a:rPr lang="sr-Latn-CS" smtClean="0"/>
              <a:pPr/>
              <a:t>4.12.2022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8017A-A712-4A70-801A-22B54A31945B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5ED23-427E-43D1-A7AE-D5CA01BD8FC6}" type="datetimeFigureOut">
              <a:rPr lang="sr-Latn-CS" smtClean="0"/>
              <a:pPr/>
              <a:t>4.12.2022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8017A-A712-4A70-801A-22B54A31945B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5ED23-427E-43D1-A7AE-D5CA01BD8FC6}" type="datetimeFigureOut">
              <a:rPr lang="sr-Latn-CS" smtClean="0"/>
              <a:pPr/>
              <a:t>4.12.2022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8017A-A712-4A70-801A-22B54A31945B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5ED23-427E-43D1-A7AE-D5CA01BD8FC6}" type="datetimeFigureOut">
              <a:rPr lang="sr-Latn-CS" smtClean="0"/>
              <a:pPr/>
              <a:t>4.12.2022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8017A-A712-4A70-801A-22B54A31945B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5ED23-427E-43D1-A7AE-D5CA01BD8FC6}" type="datetimeFigureOut">
              <a:rPr lang="sr-Latn-CS" smtClean="0"/>
              <a:pPr/>
              <a:t>4.12.2022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8017A-A712-4A70-801A-22B54A31945B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5ED23-427E-43D1-A7AE-D5CA01BD8FC6}" type="datetimeFigureOut">
              <a:rPr lang="sr-Latn-CS" smtClean="0"/>
              <a:pPr/>
              <a:t>4.12.2022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8017A-A712-4A70-801A-22B54A31945B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5ED23-427E-43D1-A7AE-D5CA01BD8FC6}" type="datetimeFigureOut">
              <a:rPr lang="sr-Latn-CS" smtClean="0"/>
              <a:pPr/>
              <a:t>4.12.2022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8017A-A712-4A70-801A-22B54A31945B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25ED23-427E-43D1-A7AE-D5CA01BD8FC6}" type="datetimeFigureOut">
              <a:rPr lang="sr-Latn-CS" smtClean="0"/>
              <a:pPr/>
              <a:t>4.12.2022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38017A-A712-4A70-801A-22B54A31945B}" type="slidenum">
              <a:rPr lang="hr-HR" smtClean="0"/>
              <a:pPr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C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11.png"/><Relationship Id="rId7" Type="http://schemas.openxmlformats.org/officeDocument/2006/relationships/image" Target="../media/image15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0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19.w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874846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800" b="1" u="sng" dirty="0" smtClean="0"/>
              <a:t>Strujanje podzemnih voda </a:t>
            </a:r>
            <a:r>
              <a:rPr lang="hr-HR" sz="2800" b="1" u="sng" dirty="0"/>
              <a:t>– </a:t>
            </a:r>
            <a:r>
              <a:rPr lang="hr-HR" sz="2800" b="1" u="sng" dirty="0" smtClean="0"/>
              <a:t>karakteristike </a:t>
            </a:r>
            <a:r>
              <a:rPr lang="hr-HR" sz="2800" b="1" u="sng" dirty="0" err="1" smtClean="0"/>
              <a:t>vodonosnika</a:t>
            </a:r>
            <a:endParaRPr lang="hr-HR" sz="2800" b="1" u="sng" dirty="0"/>
          </a:p>
        </p:txBody>
      </p:sp>
      <p:sp>
        <p:nvSpPr>
          <p:cNvPr id="5" name="Rectangle 4"/>
          <p:cNvSpPr/>
          <p:nvPr/>
        </p:nvSpPr>
        <p:spPr>
          <a:xfrm>
            <a:off x="-1016" y="548680"/>
            <a:ext cx="9253536" cy="109876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400" dirty="0" smtClean="0"/>
              <a:t>U fokusu je strujanje vode kroz </a:t>
            </a:r>
            <a:r>
              <a:rPr lang="hr-HR" sz="2400" b="1" i="1" dirty="0" smtClean="0"/>
              <a:t>saturiranu</a:t>
            </a:r>
            <a:r>
              <a:rPr lang="hr-HR" sz="2400" dirty="0" smtClean="0"/>
              <a:t> poroznu sredinu u stijenama </a:t>
            </a:r>
            <a:r>
              <a:rPr lang="hr-HR" sz="2400" b="1" i="1" dirty="0" err="1" smtClean="0"/>
              <a:t>međuzrnske</a:t>
            </a:r>
            <a:r>
              <a:rPr lang="hr-HR" sz="2400" dirty="0" smtClean="0"/>
              <a:t> ili </a:t>
            </a:r>
            <a:r>
              <a:rPr lang="hr-HR" sz="2400" b="1" i="1" dirty="0" err="1" smtClean="0"/>
              <a:t>pukotinske</a:t>
            </a:r>
            <a:r>
              <a:rPr lang="hr-HR" sz="2400" dirty="0" smtClean="0"/>
              <a:t> poroznosti.</a:t>
            </a:r>
          </a:p>
          <a:p>
            <a:endParaRPr lang="hr-HR" sz="1200" dirty="0"/>
          </a:p>
          <a:p>
            <a:r>
              <a:rPr lang="hr-HR" sz="2400" dirty="0" err="1" smtClean="0"/>
              <a:t>Vodonosnik</a:t>
            </a:r>
            <a:r>
              <a:rPr lang="hr-HR" sz="2400" dirty="0" smtClean="0"/>
              <a:t> obuhvaća „nepokretnu” krutu fazu sa međusobno povezanim šupljinama-porama kroz koje struji „pokretna” tekuća faza (dvofazni sustav). </a:t>
            </a:r>
          </a:p>
          <a:p>
            <a:endParaRPr lang="hr-HR" sz="1200" dirty="0"/>
          </a:p>
          <a:p>
            <a:r>
              <a:rPr lang="hr-HR" sz="2400" dirty="0" smtClean="0"/>
              <a:t>Gibanje podzemne vode odvija se i kroz </a:t>
            </a:r>
            <a:r>
              <a:rPr lang="hr-HR" sz="2400" b="1" i="1" dirty="0" err="1" smtClean="0"/>
              <a:t>nesaturiranu</a:t>
            </a:r>
            <a:r>
              <a:rPr lang="hr-HR" sz="2400" dirty="0" smtClean="0"/>
              <a:t> zonu (infiltracija uslijed oborina, procjeđivanje kroz nasip pri plavljenju </a:t>
            </a:r>
            <a:r>
              <a:rPr lang="hr-HR" sz="2400" dirty="0" err="1" smtClean="0"/>
              <a:t>inundacija</a:t>
            </a:r>
            <a:r>
              <a:rPr lang="hr-HR" sz="2400" dirty="0" smtClean="0"/>
              <a:t>, itd.). Djelovanje gravitacije i kapilarnosti su od primarnog značaja, a potrebno je uzeti u obzir i </a:t>
            </a:r>
            <a:r>
              <a:rPr lang="hr-HR" sz="2400" dirty="0" err="1" smtClean="0"/>
              <a:t>prisustvo</a:t>
            </a:r>
            <a:r>
              <a:rPr lang="hr-HR" sz="2400" dirty="0" smtClean="0"/>
              <a:t> plinovite faze (trofazni sustav).</a:t>
            </a:r>
          </a:p>
          <a:p>
            <a:endParaRPr lang="hr-HR" sz="1200" dirty="0"/>
          </a:p>
          <a:p>
            <a:r>
              <a:rPr lang="hr-HR" sz="2400" dirty="0" smtClean="0"/>
              <a:t>Bitni parametri </a:t>
            </a:r>
            <a:r>
              <a:rPr lang="hr-HR" sz="2400" dirty="0" err="1" smtClean="0"/>
              <a:t>vodonosnika</a:t>
            </a:r>
            <a:r>
              <a:rPr lang="hr-HR" sz="2400" dirty="0" smtClean="0"/>
              <a:t> su </a:t>
            </a:r>
            <a:r>
              <a:rPr lang="hr-HR" sz="2400" b="1" i="1" dirty="0" smtClean="0"/>
              <a:t>koeficijent poroznosti n</a:t>
            </a:r>
            <a:r>
              <a:rPr lang="hr-HR" sz="2400" dirty="0" smtClean="0"/>
              <a:t> = </a:t>
            </a:r>
            <a:r>
              <a:rPr lang="hr-HR" sz="2400" i="1" dirty="0" err="1" smtClean="0"/>
              <a:t>V</a:t>
            </a:r>
            <a:r>
              <a:rPr lang="hr-HR" sz="2000" i="1" dirty="0" err="1" smtClean="0"/>
              <a:t>p</a:t>
            </a:r>
            <a:r>
              <a:rPr lang="hr-HR" sz="2400" dirty="0" smtClean="0"/>
              <a:t>/</a:t>
            </a:r>
            <a:r>
              <a:rPr lang="hr-HR" sz="2400" i="1" dirty="0" smtClean="0"/>
              <a:t>V</a:t>
            </a:r>
            <a:r>
              <a:rPr lang="hr-HR" sz="2400" dirty="0" smtClean="0"/>
              <a:t> (volumen svih pora / volumen uzorka) i </a:t>
            </a:r>
            <a:r>
              <a:rPr lang="hr-HR" sz="2400" b="1" i="1" dirty="0" smtClean="0"/>
              <a:t>koeficijent efektivne poroznosti n</a:t>
            </a:r>
            <a:r>
              <a:rPr lang="hr-HR" sz="2000" b="1" i="1" dirty="0" smtClean="0"/>
              <a:t>e</a:t>
            </a:r>
            <a:r>
              <a:rPr lang="hr-HR" sz="2400" b="1" i="1" dirty="0" smtClean="0"/>
              <a:t> </a:t>
            </a:r>
            <a:r>
              <a:rPr lang="hr-HR" sz="2400" dirty="0" smtClean="0"/>
              <a:t>(volumen međusobno povezanih pora / volumen uzorka).</a:t>
            </a:r>
          </a:p>
          <a:p>
            <a:endParaRPr lang="hr-HR" sz="1200" dirty="0"/>
          </a:p>
          <a:p>
            <a:r>
              <a:rPr lang="hr-HR" sz="2400" dirty="0" smtClean="0"/>
              <a:t>Najvažnija karakteristika </a:t>
            </a:r>
            <a:r>
              <a:rPr lang="hr-HR" sz="2400" dirty="0" err="1" smtClean="0"/>
              <a:t>vodonosnika</a:t>
            </a:r>
            <a:r>
              <a:rPr lang="hr-HR" sz="2400" dirty="0" smtClean="0"/>
              <a:t> se izražava </a:t>
            </a:r>
            <a:r>
              <a:rPr lang="hr-HR" sz="2400" b="1" i="1" dirty="0" smtClean="0"/>
              <a:t>koeficijentom propusnosti</a:t>
            </a:r>
            <a:r>
              <a:rPr lang="hr-HR" sz="2400" dirty="0" smtClean="0"/>
              <a:t> </a:t>
            </a:r>
            <a:r>
              <a:rPr lang="hr-HR" sz="2400" b="1" i="1" dirty="0" smtClean="0"/>
              <a:t>k</a:t>
            </a:r>
            <a:r>
              <a:rPr lang="hr-HR" sz="2400" dirty="0" smtClean="0"/>
              <a:t>, dobivenim iz </a:t>
            </a:r>
            <a:r>
              <a:rPr lang="hr-HR" sz="2400" b="1" i="1" dirty="0" err="1" smtClean="0"/>
              <a:t>Darcyjevog</a:t>
            </a:r>
            <a:r>
              <a:rPr lang="hr-HR" sz="2400" b="1" i="1" dirty="0" smtClean="0"/>
              <a:t> zakona procjeđivanja</a:t>
            </a:r>
            <a:r>
              <a:rPr lang="hr-HR" sz="2400" dirty="0" smtClean="0"/>
              <a:t>, a koji ovisi o karakteristikama </a:t>
            </a:r>
            <a:r>
              <a:rPr lang="hr-HR" sz="2400" b="1" i="1" dirty="0" smtClean="0"/>
              <a:t>i krute faze i tekuće faze </a:t>
            </a:r>
            <a:r>
              <a:rPr lang="hr-HR" sz="2400" dirty="0" smtClean="0"/>
              <a:t>sustava.   </a:t>
            </a:r>
          </a:p>
          <a:p>
            <a:endParaRPr lang="hr-HR" sz="2400" dirty="0"/>
          </a:p>
          <a:p>
            <a:endParaRPr lang="hr-HR" sz="2400" dirty="0" smtClean="0"/>
          </a:p>
          <a:p>
            <a:endParaRPr lang="hr-HR" sz="2400" dirty="0"/>
          </a:p>
          <a:p>
            <a:endParaRPr lang="hr-HR" sz="2400" dirty="0" smtClean="0"/>
          </a:p>
          <a:p>
            <a:endParaRPr lang="hr-HR" sz="2400" dirty="0"/>
          </a:p>
          <a:p>
            <a:endParaRPr lang="hr-HR" sz="2400" dirty="0" smtClean="0"/>
          </a:p>
          <a:p>
            <a:endParaRPr lang="hr-HR" sz="2400" dirty="0" smtClean="0"/>
          </a:p>
          <a:p>
            <a:endParaRPr lang="hr-HR" sz="1200" dirty="0" smtClean="0"/>
          </a:p>
          <a:p>
            <a:r>
              <a:rPr lang="hr-HR" sz="2400" dirty="0" smtClean="0"/>
              <a:t>Za </a:t>
            </a:r>
            <a:r>
              <a:rPr lang="hr-HR" sz="2400" dirty="0" err="1" smtClean="0"/>
              <a:t>stacionažu</a:t>
            </a:r>
            <a:r>
              <a:rPr lang="hr-HR" sz="2400" dirty="0" smtClean="0"/>
              <a:t> </a:t>
            </a:r>
            <a:r>
              <a:rPr lang="hr-HR" sz="2400" i="1" dirty="0" smtClean="0"/>
              <a:t>s</a:t>
            </a:r>
            <a:r>
              <a:rPr lang="hr-HR" sz="2400" dirty="0" smtClean="0"/>
              <a:t> = </a:t>
            </a:r>
            <a:r>
              <a:rPr lang="hr-HR" sz="2400" i="1" dirty="0" smtClean="0"/>
              <a:t>L</a:t>
            </a:r>
            <a:r>
              <a:rPr lang="hr-HR" sz="2400" dirty="0" smtClean="0"/>
              <a:t> (uz pretpostavku </a:t>
            </a:r>
            <a:r>
              <a:rPr lang="hr-HR" sz="2400" i="1" dirty="0" smtClean="0"/>
              <a:t>A</a:t>
            </a:r>
            <a:r>
              <a:rPr lang="hr-HR" sz="1600" i="1" dirty="0" smtClean="0"/>
              <a:t>DT</a:t>
            </a:r>
            <a:r>
              <a:rPr lang="hr-HR" sz="2400" dirty="0" smtClean="0"/>
              <a:t> = </a:t>
            </a:r>
            <a:r>
              <a:rPr lang="hr-HR" sz="2400" dirty="0" err="1" smtClean="0"/>
              <a:t>konst</a:t>
            </a:r>
            <a:r>
              <a:rPr lang="hr-HR" sz="2400" dirty="0" smtClean="0"/>
              <a:t>.) i trenutak </a:t>
            </a:r>
            <a:r>
              <a:rPr lang="hr-HR" sz="2400" i="1" dirty="0" smtClean="0"/>
              <a:t>t</a:t>
            </a:r>
            <a:r>
              <a:rPr lang="hr-HR" sz="2400" dirty="0" smtClean="0"/>
              <a:t> BJ daje:</a:t>
            </a:r>
          </a:p>
          <a:p>
            <a:endParaRPr lang="hr-HR" sz="2400" dirty="0"/>
          </a:p>
          <a:p>
            <a:endParaRPr lang="hr-HR" sz="2400" dirty="0" smtClean="0"/>
          </a:p>
          <a:p>
            <a:r>
              <a:rPr lang="hr-HR" sz="2400" dirty="0" smtClean="0"/>
              <a:t>Tlak u DT u presjeku VK (</a:t>
            </a:r>
            <a:r>
              <a:rPr lang="hr-HR" sz="2400" dirty="0" err="1" smtClean="0"/>
              <a:t>stacionaža</a:t>
            </a:r>
            <a:r>
              <a:rPr lang="hr-HR" sz="2400" dirty="0" smtClean="0"/>
              <a:t> </a:t>
            </a:r>
            <a:r>
              <a:rPr lang="hr-HR" sz="2400" i="1" dirty="0" smtClean="0"/>
              <a:t>s</a:t>
            </a:r>
            <a:r>
              <a:rPr lang="hr-HR" sz="2400" dirty="0" smtClean="0"/>
              <a:t> = </a:t>
            </a:r>
            <a:r>
              <a:rPr lang="hr-HR" sz="2400" i="1" dirty="0" smtClean="0"/>
              <a:t>L</a:t>
            </a:r>
            <a:r>
              <a:rPr lang="hr-HR" sz="2400" dirty="0" smtClean="0"/>
              <a:t>) je: </a:t>
            </a:r>
            <a:endParaRPr lang="hr-HR" sz="2400" dirty="0"/>
          </a:p>
          <a:p>
            <a:endParaRPr lang="hr-HR" sz="1200" b="1" i="1" dirty="0"/>
          </a:p>
        </p:txBody>
      </p:sp>
    </p:spTree>
    <p:extLst>
      <p:ext uri="{BB962C8B-B14F-4D97-AF65-F5344CB8AC3E}">
        <p14:creationId xmlns:p14="http://schemas.microsoft.com/office/powerpoint/2010/main" val="1248934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800" b="1" u="sng" dirty="0" smtClean="0"/>
              <a:t>Strujanje podzemnih voda </a:t>
            </a:r>
            <a:r>
              <a:rPr lang="hr-HR" sz="2800" b="1" u="sng" dirty="0"/>
              <a:t>– </a:t>
            </a:r>
            <a:r>
              <a:rPr lang="hr-HR" sz="2800" b="1" u="sng" dirty="0" smtClean="0"/>
              <a:t>Model strujanja i pronosa tvari </a:t>
            </a:r>
            <a:endParaRPr lang="hr-HR" sz="2800" b="1" u="sng" dirty="0"/>
          </a:p>
        </p:txBody>
      </p:sp>
      <p:sp>
        <p:nvSpPr>
          <p:cNvPr id="5" name="Rectangle 4"/>
          <p:cNvSpPr/>
          <p:nvPr/>
        </p:nvSpPr>
        <p:spPr>
          <a:xfrm>
            <a:off x="-1016" y="548680"/>
            <a:ext cx="9253536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400" dirty="0"/>
              <a:t>Strujanje podzemnih voda glavni je uzrok transporta i miješanja tvari otopljenih u podzemnoj vodi</a:t>
            </a:r>
            <a:r>
              <a:rPr lang="hr-HR" sz="2400" dirty="0" smtClean="0"/>
              <a:t>. U analizi pronosa tvari podzemnom vodom bitna je stvarna brzina</a:t>
            </a:r>
            <a:r>
              <a:rPr lang="hr-HR" sz="2400" dirty="0"/>
              <a:t> procjeđivanja </a:t>
            </a:r>
            <a:r>
              <a:rPr lang="hr-HR" sz="2400" dirty="0" smtClean="0"/>
              <a:t>(</a:t>
            </a:r>
            <a:r>
              <a:rPr lang="hr-HR" sz="2400" b="1" i="1" dirty="0" smtClean="0"/>
              <a:t>u </a:t>
            </a:r>
            <a:r>
              <a:rPr lang="hr-HR" sz="2400" b="1" i="1" dirty="0"/>
              <a:t>= v / </a:t>
            </a:r>
            <a:r>
              <a:rPr lang="hr-HR" sz="2400" b="1" i="1" dirty="0" smtClean="0"/>
              <a:t>n</a:t>
            </a:r>
            <a:r>
              <a:rPr lang="hr-HR" sz="2000" b="1" i="1" dirty="0" smtClean="0"/>
              <a:t>e</a:t>
            </a:r>
            <a:r>
              <a:rPr lang="hr-HR" sz="2400" dirty="0" smtClean="0"/>
              <a:t>).</a:t>
            </a:r>
          </a:p>
          <a:p>
            <a:endParaRPr lang="hr-HR" sz="1200" dirty="0" smtClean="0"/>
          </a:p>
          <a:p>
            <a:r>
              <a:rPr lang="hr-HR" sz="2400" dirty="0" smtClean="0"/>
              <a:t>Postoji više komponenti u sveukupnom procesu pronosa: </a:t>
            </a:r>
            <a:r>
              <a:rPr lang="hr-HR" sz="2400" i="1" dirty="0" err="1" smtClean="0"/>
              <a:t>konvekcija</a:t>
            </a:r>
            <a:r>
              <a:rPr lang="hr-HR" sz="2400" i="1" dirty="0"/>
              <a:t>,</a:t>
            </a:r>
            <a:r>
              <a:rPr lang="hr-HR" sz="2400" i="1" dirty="0" smtClean="0"/>
              <a:t> difuzija, disperzija, razgradnja i retardacija</a:t>
            </a:r>
            <a:endParaRPr lang="hr-HR" sz="2400" dirty="0"/>
          </a:p>
          <a:p>
            <a:endParaRPr lang="hr-HR" sz="1200" dirty="0" smtClean="0"/>
          </a:p>
          <a:p>
            <a:r>
              <a:rPr lang="hr-HR" sz="2400" b="1" i="1" dirty="0" err="1"/>
              <a:t>Konvekcija</a:t>
            </a:r>
            <a:r>
              <a:rPr lang="hr-HR" sz="2400" dirty="0"/>
              <a:t> označava prijenos u najužem smislu: čestica se pomaknula sa jednog mjesta na drugo sa strujnim poljem. </a:t>
            </a:r>
            <a:r>
              <a:rPr lang="hr-HR" sz="2400" dirty="0" err="1"/>
              <a:t>Konvekcija</a:t>
            </a:r>
            <a:r>
              <a:rPr lang="hr-HR" sz="2400" i="1" dirty="0"/>
              <a:t> </a:t>
            </a:r>
            <a:r>
              <a:rPr lang="hr-HR" sz="2400" dirty="0"/>
              <a:t>je pronos tvari uzrokovan </a:t>
            </a:r>
            <a:r>
              <a:rPr lang="hr-HR" sz="2400" dirty="0" smtClean="0"/>
              <a:t>poljem strujanja, </a:t>
            </a:r>
            <a:r>
              <a:rPr lang="hr-HR" sz="2400" dirty="0"/>
              <a:t>a pomak čestice promatrane tvari je po iznosu jednak umnošku </a:t>
            </a:r>
            <a:r>
              <a:rPr lang="hr-HR" sz="2400" dirty="0" smtClean="0"/>
              <a:t>stvarne brzine </a:t>
            </a:r>
            <a:r>
              <a:rPr lang="hr-HR" sz="2400" dirty="0"/>
              <a:t>i vremena. </a:t>
            </a:r>
            <a:endParaRPr lang="hr-HR" sz="2400" dirty="0" smtClean="0"/>
          </a:p>
          <a:p>
            <a:endParaRPr lang="hr-HR" sz="1200" dirty="0"/>
          </a:p>
          <a:p>
            <a:r>
              <a:rPr lang="hr-HR" sz="2400" b="1" i="1" dirty="0" smtClean="0"/>
              <a:t>Difuzija</a:t>
            </a:r>
            <a:r>
              <a:rPr lang="hr-HR" sz="2400" dirty="0" smtClean="0"/>
              <a:t> je proces </a:t>
            </a:r>
            <a:r>
              <a:rPr lang="hr-HR" sz="2400" dirty="0"/>
              <a:t>vezani uz razlike koncentracija tvari u promatranom prostoru. U svim sustavima postoji tendencija za izjednačavanjem koncentracije na način da se inducira pronos s mjesta većih koncentracija prema mjestu manjih koncentracija. </a:t>
            </a:r>
            <a:r>
              <a:rPr lang="hr-HR" sz="2400" dirty="0" smtClean="0"/>
              <a:t>Prisutan i bez </a:t>
            </a:r>
            <a:r>
              <a:rPr lang="hr-HR" sz="2400" dirty="0" err="1" smtClean="0"/>
              <a:t>konvekcije</a:t>
            </a:r>
            <a:r>
              <a:rPr lang="hr-HR" sz="2400" dirty="0" smtClean="0"/>
              <a:t>, a bitan kod vrlo malih brzina strujanja. Opisuje se </a:t>
            </a:r>
            <a:r>
              <a:rPr lang="hr-HR" sz="2400" dirty="0"/>
              <a:t>prvim </a:t>
            </a:r>
            <a:r>
              <a:rPr lang="hr-HR" sz="2400" dirty="0" err="1" smtClean="0"/>
              <a:t>Fickovim</a:t>
            </a:r>
            <a:r>
              <a:rPr lang="hr-HR" sz="2400" dirty="0" smtClean="0"/>
              <a:t> </a:t>
            </a:r>
            <a:r>
              <a:rPr lang="hr-HR" sz="2400" dirty="0"/>
              <a:t>zakonom izraženom za fazu </a:t>
            </a:r>
            <a:r>
              <a:rPr lang="hr-HR" sz="2400" dirty="0" smtClean="0"/>
              <a:t>tekućine: </a:t>
            </a:r>
            <a:r>
              <a:rPr lang="hr-HR" sz="2400" b="1" i="1" dirty="0" err="1" smtClean="0"/>
              <a:t>q</a:t>
            </a:r>
            <a:r>
              <a:rPr lang="hr-HR" b="1" i="1" dirty="0" err="1" smtClean="0"/>
              <a:t>m</a:t>
            </a:r>
            <a:r>
              <a:rPr lang="hr-HR" sz="2400" b="1" i="1" dirty="0" smtClean="0"/>
              <a:t> </a:t>
            </a:r>
            <a:r>
              <a:rPr lang="hr-HR" sz="2400" b="1" i="1" dirty="0"/>
              <a:t>= -</a:t>
            </a:r>
            <a:r>
              <a:rPr lang="hr-HR" sz="2400" b="1" i="1" dirty="0" smtClean="0"/>
              <a:t>D</a:t>
            </a:r>
            <a:r>
              <a:rPr lang="hr-HR" b="1" i="1" dirty="0" smtClean="0"/>
              <a:t>m</a:t>
            </a:r>
            <a:r>
              <a:rPr lang="hr-HR" sz="2400" b="1" i="1" dirty="0" smtClean="0">
                <a:sym typeface="Symbol"/>
              </a:rPr>
              <a:t>c</a:t>
            </a:r>
            <a:r>
              <a:rPr lang="hr-HR" sz="2400" dirty="0" smtClean="0">
                <a:sym typeface="Symbol"/>
              </a:rPr>
              <a:t> (</a:t>
            </a:r>
            <a:r>
              <a:rPr lang="hr-HR" sz="2400" i="1" dirty="0" smtClean="0"/>
              <a:t>D</a:t>
            </a:r>
            <a:r>
              <a:rPr lang="hr-HR" i="1" dirty="0" smtClean="0"/>
              <a:t>m</a:t>
            </a:r>
            <a:r>
              <a:rPr lang="hr-HR" sz="2400" i="1" dirty="0" smtClean="0"/>
              <a:t> - </a:t>
            </a:r>
            <a:r>
              <a:rPr lang="hr-HR" sz="2400" dirty="0" smtClean="0"/>
              <a:t>koeficijent mol. difuzije). </a:t>
            </a:r>
            <a:endParaRPr lang="hr-HR" sz="2400" dirty="0"/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r-HR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r-HR"/>
          </a:p>
        </p:txBody>
      </p:sp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185483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800" b="1" u="sng" dirty="0" smtClean="0"/>
              <a:t>Strujanje podzemnih voda </a:t>
            </a:r>
            <a:r>
              <a:rPr lang="hr-HR" sz="2800" b="1" u="sng" dirty="0"/>
              <a:t>– </a:t>
            </a:r>
            <a:r>
              <a:rPr lang="hr-HR" sz="2800" b="1" u="sng" dirty="0" smtClean="0"/>
              <a:t>Model strujanja i pronosa tvari </a:t>
            </a:r>
            <a:endParaRPr lang="hr-HR" sz="2800" b="1" u="sng" dirty="0"/>
          </a:p>
        </p:txBody>
      </p:sp>
      <p:sp>
        <p:nvSpPr>
          <p:cNvPr id="5" name="Rectangle 4"/>
          <p:cNvSpPr/>
          <p:nvPr/>
        </p:nvSpPr>
        <p:spPr>
          <a:xfrm>
            <a:off x="-1016" y="548680"/>
            <a:ext cx="9253536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400" b="1" i="1" dirty="0" smtClean="0"/>
              <a:t>Disperzija</a:t>
            </a:r>
            <a:r>
              <a:rPr lang="hr-HR" sz="2400" dirty="0" smtClean="0"/>
              <a:t> je </a:t>
            </a:r>
            <a:r>
              <a:rPr lang="hr-HR" sz="2400" dirty="0"/>
              <a:t>posljedica fluktuacije brzina strujanja u odnosu na prosječnu brzinu kod realnog profila brzina u pojedinoj strujnoj cijevi te lokalnih nehomogenosti strukture pora (mehanička disperzija). </a:t>
            </a:r>
            <a:r>
              <a:rPr lang="hr-HR" sz="2400" dirty="0" smtClean="0"/>
              <a:t>Intenzitet </a:t>
            </a:r>
            <a:r>
              <a:rPr lang="hr-HR" sz="2400" dirty="0"/>
              <a:t>disperzije bitno ovisi i o dimenzijama prostora u kojem se pronos </a:t>
            </a:r>
            <a:r>
              <a:rPr lang="hr-HR" sz="2400" dirty="0" smtClean="0"/>
              <a:t>ostvaruje. Tok tvari uslijed disperzije opisan je jednadžbom vrlo sličnom jednadžbi toka sa molekularnom difuzijom: </a:t>
            </a:r>
            <a:r>
              <a:rPr lang="hr-HR" sz="2400" b="1" i="1" dirty="0" err="1"/>
              <a:t>q</a:t>
            </a:r>
            <a:r>
              <a:rPr lang="hr-HR" b="1" i="1" dirty="0" err="1"/>
              <a:t>disp</a:t>
            </a:r>
            <a:r>
              <a:rPr lang="hr-HR" sz="2400" b="1" i="1" dirty="0"/>
              <a:t> = -D</a:t>
            </a:r>
            <a:r>
              <a:rPr lang="hr-HR" sz="2400" b="1" i="1" dirty="0">
                <a:sym typeface="Symbol"/>
              </a:rPr>
              <a:t>c</a:t>
            </a:r>
            <a:r>
              <a:rPr lang="hr-HR" sz="2400" dirty="0">
                <a:sym typeface="Symbol"/>
              </a:rPr>
              <a:t> (</a:t>
            </a:r>
            <a:r>
              <a:rPr lang="hr-HR" sz="2400" i="1" dirty="0"/>
              <a:t>D - </a:t>
            </a:r>
            <a:r>
              <a:rPr lang="hr-HR" sz="2400" dirty="0"/>
              <a:t>koeficijent disperzije</a:t>
            </a:r>
            <a:r>
              <a:rPr lang="hr-HR" sz="2400" dirty="0" smtClean="0"/>
              <a:t>). </a:t>
            </a:r>
          </a:p>
          <a:p>
            <a:endParaRPr lang="hr-HR" sz="1200" dirty="0"/>
          </a:p>
          <a:p>
            <a:r>
              <a:rPr lang="hr-HR" sz="2400" dirty="0" smtClean="0"/>
              <a:t>Faktor </a:t>
            </a:r>
            <a:r>
              <a:rPr lang="hr-HR" sz="2400" dirty="0"/>
              <a:t>proporcionalnosti između </a:t>
            </a:r>
            <a:r>
              <a:rPr lang="hr-HR" sz="2400" dirty="0" smtClean="0"/>
              <a:t>koeficijenta disperzije </a:t>
            </a:r>
            <a:r>
              <a:rPr lang="hr-HR" sz="2400" i="1" dirty="0" smtClean="0"/>
              <a:t>D</a:t>
            </a:r>
            <a:r>
              <a:rPr lang="hr-HR" sz="2400" dirty="0" smtClean="0"/>
              <a:t> i stvarne </a:t>
            </a:r>
            <a:r>
              <a:rPr lang="hr-HR" sz="2400" dirty="0"/>
              <a:t>brzine toka </a:t>
            </a:r>
            <a:r>
              <a:rPr lang="hr-HR" sz="2400" i="1" dirty="0" smtClean="0"/>
              <a:t>u</a:t>
            </a:r>
            <a:r>
              <a:rPr lang="hr-HR" sz="2400" dirty="0" smtClean="0"/>
              <a:t> </a:t>
            </a:r>
            <a:r>
              <a:rPr lang="hr-HR" sz="2400" dirty="0"/>
              <a:t>dan je </a:t>
            </a:r>
            <a:r>
              <a:rPr lang="hr-HR" sz="2400" b="1" i="1" dirty="0"/>
              <a:t>koeficijentom longitudinalne disperzivnosti </a:t>
            </a:r>
            <a:r>
              <a:rPr lang="hr-HR" sz="2400" b="1" i="1" dirty="0" err="1"/>
              <a:t>α</a:t>
            </a:r>
            <a:r>
              <a:rPr lang="hr-HR" sz="2400" b="1" i="1" baseline="-25000" dirty="0" err="1"/>
              <a:t>L</a:t>
            </a:r>
            <a:r>
              <a:rPr lang="hr-HR" sz="2400" b="1" i="1" dirty="0"/>
              <a:t> </a:t>
            </a:r>
            <a:r>
              <a:rPr lang="hr-HR" sz="2400" dirty="0" smtClean="0"/>
              <a:t>(u smjeru strujanja </a:t>
            </a:r>
            <a:r>
              <a:rPr lang="hr-HR" sz="2400" b="1" i="1" dirty="0" smtClean="0"/>
              <a:t>D</a:t>
            </a:r>
            <a:r>
              <a:rPr lang="hr-HR" sz="1600" b="1" i="1" dirty="0" smtClean="0"/>
              <a:t>L</a:t>
            </a:r>
            <a:r>
              <a:rPr lang="hr-HR" sz="2400" b="1" i="1" dirty="0" smtClean="0"/>
              <a:t> = </a:t>
            </a:r>
            <a:r>
              <a:rPr lang="hr-HR" sz="2400" b="1" i="1" dirty="0" err="1" smtClean="0"/>
              <a:t>α</a:t>
            </a:r>
            <a:r>
              <a:rPr lang="hr-HR" sz="2400" b="1" i="1" baseline="-25000" dirty="0" err="1" smtClean="0"/>
              <a:t>L</a:t>
            </a:r>
            <a:r>
              <a:rPr lang="hr-HR" sz="2400" b="1" i="1" dirty="0" err="1" smtClean="0"/>
              <a:t>u</a:t>
            </a:r>
            <a:r>
              <a:rPr lang="hr-HR" sz="2400" dirty="0" smtClean="0"/>
              <a:t>) </a:t>
            </a:r>
            <a:r>
              <a:rPr lang="hr-HR" sz="2400" b="1" i="1" dirty="0" smtClean="0"/>
              <a:t>i </a:t>
            </a:r>
            <a:r>
              <a:rPr lang="hr-HR" sz="2400" b="1" i="1" dirty="0"/>
              <a:t>koeficijentom </a:t>
            </a:r>
            <a:r>
              <a:rPr lang="hr-HR" sz="2400" b="1" i="1" dirty="0" err="1" smtClean="0"/>
              <a:t>transferzalne</a:t>
            </a:r>
            <a:r>
              <a:rPr lang="hr-HR" sz="2400" b="1" i="1" dirty="0" smtClean="0"/>
              <a:t> </a:t>
            </a:r>
            <a:r>
              <a:rPr lang="hr-HR" sz="2400" b="1" i="1" dirty="0"/>
              <a:t>disperzivnosti </a:t>
            </a:r>
            <a:r>
              <a:rPr lang="hr-HR" sz="2400" b="1" i="1" dirty="0" err="1" smtClean="0"/>
              <a:t>α</a:t>
            </a:r>
            <a:r>
              <a:rPr lang="hr-HR" sz="2400" b="1" i="1" baseline="-25000" dirty="0" err="1" smtClean="0"/>
              <a:t>T</a:t>
            </a:r>
            <a:r>
              <a:rPr lang="hr-HR" sz="2400" b="1" i="1" dirty="0" smtClean="0"/>
              <a:t> </a:t>
            </a:r>
            <a:r>
              <a:rPr lang="hr-HR" sz="2400" dirty="0" smtClean="0"/>
              <a:t>(okomito na smjer strujanja </a:t>
            </a:r>
            <a:r>
              <a:rPr lang="hr-HR" sz="2400" b="1" i="1" dirty="0" smtClean="0"/>
              <a:t>D</a:t>
            </a:r>
            <a:r>
              <a:rPr lang="hr-HR" sz="1600" b="1" i="1" dirty="0" smtClean="0"/>
              <a:t>T</a:t>
            </a:r>
            <a:r>
              <a:rPr lang="hr-HR" sz="2400" b="1" i="1" dirty="0" smtClean="0"/>
              <a:t> </a:t>
            </a:r>
            <a:r>
              <a:rPr lang="hr-HR" sz="2400" b="1" i="1" dirty="0"/>
              <a:t>= </a:t>
            </a:r>
            <a:r>
              <a:rPr lang="hr-HR" sz="2400" b="1" i="1" dirty="0" err="1" smtClean="0"/>
              <a:t>α</a:t>
            </a:r>
            <a:r>
              <a:rPr lang="hr-HR" sz="2400" b="1" i="1" baseline="-25000" dirty="0" err="1" smtClean="0"/>
              <a:t>T</a:t>
            </a:r>
            <a:r>
              <a:rPr lang="hr-HR" sz="2400" b="1" i="1" dirty="0" err="1" smtClean="0"/>
              <a:t>u</a:t>
            </a:r>
            <a:r>
              <a:rPr lang="hr-HR" sz="2400" dirty="0" smtClean="0"/>
              <a:t>, uobičajeno </a:t>
            </a:r>
            <a:r>
              <a:rPr lang="hr-HR" sz="2400" i="1" dirty="0" err="1" smtClean="0"/>
              <a:t>α</a:t>
            </a:r>
            <a:r>
              <a:rPr lang="hr-HR" sz="2400" i="1" baseline="-25000" dirty="0" err="1" smtClean="0"/>
              <a:t>T</a:t>
            </a:r>
            <a:r>
              <a:rPr lang="hr-HR" sz="2400" i="1" dirty="0" smtClean="0"/>
              <a:t> </a:t>
            </a:r>
            <a:r>
              <a:rPr lang="hr-HR" sz="2400" dirty="0" smtClean="0"/>
              <a:t>= 0,1 * </a:t>
            </a:r>
            <a:r>
              <a:rPr lang="hr-HR" sz="2400" i="1" dirty="0" err="1" smtClean="0"/>
              <a:t>α</a:t>
            </a:r>
            <a:r>
              <a:rPr lang="hr-HR" sz="2400" i="1" baseline="-25000" dirty="0" err="1" smtClean="0"/>
              <a:t>L</a:t>
            </a:r>
            <a:r>
              <a:rPr lang="hr-HR" sz="2400" dirty="0" smtClean="0"/>
              <a:t>).</a:t>
            </a:r>
          </a:p>
          <a:p>
            <a:endParaRPr lang="hr-HR" sz="1200" dirty="0"/>
          </a:p>
          <a:p>
            <a:r>
              <a:rPr lang="hr-HR" sz="2400" dirty="0" smtClean="0"/>
              <a:t>Obuhvaćanjem </a:t>
            </a:r>
            <a:r>
              <a:rPr lang="hr-HR" sz="2400" dirty="0" err="1" smtClean="0"/>
              <a:t>konvekcije</a:t>
            </a:r>
            <a:r>
              <a:rPr lang="hr-HR" sz="2400" dirty="0" smtClean="0"/>
              <a:t> i disperzije (uz </a:t>
            </a:r>
            <a:r>
              <a:rPr lang="hr-HR" sz="2400" dirty="0" err="1" smtClean="0"/>
              <a:t>zanemarenje</a:t>
            </a:r>
            <a:r>
              <a:rPr lang="hr-HR" sz="2400" dirty="0" smtClean="0"/>
              <a:t> mol. </a:t>
            </a:r>
            <a:r>
              <a:rPr lang="hr-HR" sz="2400" dirty="0" err="1"/>
              <a:t>d</a:t>
            </a:r>
            <a:r>
              <a:rPr lang="hr-HR" sz="2400" dirty="0" err="1" smtClean="0"/>
              <a:t>if</a:t>
            </a:r>
            <a:r>
              <a:rPr lang="hr-HR" sz="2400" dirty="0" smtClean="0"/>
              <a:t>.) u JK za </a:t>
            </a:r>
            <a:r>
              <a:rPr lang="hr-HR" sz="2400" dirty="0" err="1" smtClean="0"/>
              <a:t>pronošenu</a:t>
            </a:r>
            <a:r>
              <a:rPr lang="hr-HR" sz="2400" dirty="0" smtClean="0"/>
              <a:t> tvar u struji podzemne vode dobiva se </a:t>
            </a:r>
            <a:r>
              <a:rPr lang="hr-HR" sz="2400" dirty="0" err="1" smtClean="0"/>
              <a:t>dif</a:t>
            </a:r>
            <a:r>
              <a:rPr lang="hr-HR" sz="2400" dirty="0" smtClean="0"/>
              <a:t>. jednadžba:</a:t>
            </a:r>
          </a:p>
          <a:p>
            <a:endParaRPr lang="hr-HR" sz="2400" u="sng" dirty="0" smtClean="0"/>
          </a:p>
          <a:p>
            <a:r>
              <a:rPr lang="hr-HR" sz="2400" u="sng" dirty="0" smtClean="0"/>
              <a:t>1D</a:t>
            </a:r>
            <a:r>
              <a:rPr lang="hr-HR" sz="2400" dirty="0" smtClean="0"/>
              <a:t>                                                                  </a:t>
            </a:r>
            <a:r>
              <a:rPr lang="hr-HR" sz="2400" u="sng" dirty="0" smtClean="0"/>
              <a:t>3D</a:t>
            </a:r>
            <a:endParaRPr lang="hr-HR" sz="2400" u="sng" dirty="0"/>
          </a:p>
          <a:p>
            <a:endParaRPr lang="hr-HR" sz="1200" dirty="0"/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r-HR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r-HR"/>
          </a:p>
        </p:txBody>
      </p:sp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r-HR"/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r-HR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r-H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xmlns="" id="{D60A4791-E21D-4188-96DE-4BB7758F6508}"/>
                  </a:ext>
                </a:extLst>
              </p:cNvPr>
              <p:cNvSpPr txBox="1"/>
              <p:nvPr/>
            </p:nvSpPr>
            <p:spPr>
              <a:xfrm>
                <a:off x="679559" y="5918769"/>
                <a:ext cx="3744416" cy="783869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hr-HR" sz="2000" i="1" smtClean="0">
                          <a:latin typeface="Cambria Math"/>
                          <a:ea typeface="Cambria Math"/>
                        </a:rPr>
                        <m:t>𝜃</m:t>
                      </m:r>
                      <m:f>
                        <m:fPr>
                          <m:ctrlPr>
                            <a:rPr lang="hr-HR" sz="2000" i="1" smtClean="0">
                              <a:latin typeface="Cambria Math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hr-HR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𝜕</m:t>
                          </m:r>
                          <m:r>
                            <a:rPr lang="hr-HR" sz="2000" b="0" i="1" smtClean="0">
                              <a:latin typeface="Cambria Math"/>
                              <a:ea typeface="Cambria Math" panose="02040503050406030204" pitchFamily="18" charset="0"/>
                            </a:rPr>
                            <m:t>𝑐</m:t>
                          </m:r>
                        </m:num>
                        <m:den>
                          <m:r>
                            <a:rPr lang="hr-HR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𝜕</m:t>
                          </m:r>
                          <m:r>
                            <a:rPr lang="hr-HR" sz="2000" b="0" i="1" smtClean="0">
                              <a:latin typeface="Cambria Math"/>
                              <a:ea typeface="Cambria Math" panose="02040503050406030204" pitchFamily="18" charset="0"/>
                            </a:rPr>
                            <m:t>𝑡</m:t>
                          </m:r>
                        </m:den>
                      </m:f>
                      <m:r>
                        <a:rPr lang="hr-HR" sz="2000" b="0" i="1" smtClean="0">
                          <a:latin typeface="Cambria Math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hr-HR" sz="2000" i="1">
                              <a:latin typeface="Cambria Math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hr-HR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𝜕</m:t>
                          </m:r>
                        </m:num>
                        <m:den>
                          <m:r>
                            <a:rPr lang="hr-HR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𝜕</m:t>
                          </m:r>
                          <m:r>
                            <a:rPr lang="hr-HR" sz="2000" b="0" i="1" smtClean="0">
                              <a:latin typeface="Cambria Math"/>
                              <a:ea typeface="Cambria Math" panose="02040503050406030204" pitchFamily="18" charset="0"/>
                            </a:rPr>
                            <m:t>𝑥</m:t>
                          </m:r>
                        </m:den>
                      </m:f>
                      <m:r>
                        <a:rPr lang="hr-HR" sz="2000" i="1" smtClean="0">
                          <a:latin typeface="Cambria Math"/>
                          <a:ea typeface="Cambria Math"/>
                        </a:rPr>
                        <m:t>𝜃</m:t>
                      </m:r>
                      <m:d>
                        <m:dPr>
                          <m:ctrlPr>
                            <a:rPr lang="hr-HR" sz="2000" i="1" smtClean="0"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hr-HR" sz="2000" i="1" smtClean="0">
                                  <a:latin typeface="Cambria Math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hr-HR" sz="2000" b="0" i="1" smtClean="0">
                                  <a:latin typeface="Cambria Math"/>
                                  <a:ea typeface="Cambria Math"/>
                                </a:rPr>
                                <m:t>𝐷</m:t>
                              </m:r>
                            </m:e>
                            <m:sub>
                              <m:r>
                                <a:rPr lang="hr-HR" sz="2000" b="0" i="1" smtClean="0">
                                  <a:latin typeface="Cambria Math"/>
                                  <a:ea typeface="Cambria Math"/>
                                </a:rPr>
                                <m:t>𝐿</m:t>
                              </m:r>
                            </m:sub>
                          </m:sSub>
                          <m:f>
                            <m:fPr>
                              <m:ctrlPr>
                                <a:rPr lang="hr-HR" sz="2000" b="0" i="1" smtClean="0">
                                  <a:latin typeface="Cambria Math"/>
                                  <a:ea typeface="Cambria Math"/>
                                </a:rPr>
                              </m:ctrlPr>
                            </m:fPr>
                            <m:num>
                              <m:r>
                                <a:rPr lang="hr-HR" sz="2000" b="0" i="1" smtClean="0">
                                  <a:latin typeface="Cambria Math"/>
                                  <a:ea typeface="Cambria Math"/>
                                </a:rPr>
                                <m:t>𝜕</m:t>
                              </m:r>
                              <m:r>
                                <a:rPr lang="hr-HR" sz="2000" b="0" i="1" smtClean="0">
                                  <a:latin typeface="Cambria Math"/>
                                  <a:ea typeface="Cambria Math"/>
                                </a:rPr>
                                <m:t>𝑐</m:t>
                              </m:r>
                            </m:num>
                            <m:den>
                              <m:r>
                                <a:rPr lang="hr-HR" sz="2000" b="0" i="1" smtClean="0">
                                  <a:latin typeface="Cambria Math"/>
                                  <a:ea typeface="Cambria Math"/>
                                </a:rPr>
                                <m:t>𝜕</m:t>
                              </m:r>
                              <m:r>
                                <a:rPr lang="hr-HR" sz="2000" b="0" i="1" smtClean="0">
                                  <a:latin typeface="Cambria Math"/>
                                  <a:ea typeface="Cambria Math"/>
                                </a:rPr>
                                <m:t>𝑥</m:t>
                              </m:r>
                            </m:den>
                          </m:f>
                          <m:r>
                            <a:rPr lang="hr-HR" sz="2000" b="0" i="1" smtClean="0">
                              <a:latin typeface="Cambria Math"/>
                              <a:ea typeface="Cambria Math"/>
                            </a:rPr>
                            <m:t>−</m:t>
                          </m:r>
                          <m:r>
                            <a:rPr lang="hr-HR" sz="2000" b="0" i="1" smtClean="0">
                              <a:latin typeface="Cambria Math"/>
                              <a:ea typeface="Cambria Math"/>
                            </a:rPr>
                            <m:t>𝑢𝑐</m:t>
                          </m:r>
                        </m:e>
                      </m:d>
                      <m:r>
                        <a:rPr lang="hr-HR" sz="2000" b="0" i="1" smtClean="0">
                          <a:latin typeface="Cambria Math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hr-HR" sz="2000" b="0" i="1" smtClean="0">
                          <a:latin typeface="Cambria Math"/>
                          <a:ea typeface="Cambria Math" panose="02040503050406030204" pitchFamily="18" charset="0"/>
                        </a:rPr>
                        <m:t>𝑃</m:t>
                      </m:r>
                      <m:r>
                        <a:rPr lang="hr-HR" sz="2000" b="0" i="1" smtClean="0">
                          <a:latin typeface="Cambria Math"/>
                          <a:ea typeface="Cambria Math" panose="02040503050406030204" pitchFamily="18" charset="0"/>
                        </a:rPr>
                        <m:t>/</m:t>
                      </m:r>
                      <m:r>
                        <a:rPr lang="hr-HR" sz="2000" b="0" i="1" smtClean="0">
                          <a:latin typeface="Cambria Math"/>
                          <a:ea typeface="Cambria Math" panose="02040503050406030204" pitchFamily="18" charset="0"/>
                        </a:rPr>
                        <m:t>𝐼</m:t>
                      </m:r>
                    </m:oMath>
                  </m:oMathPara>
                </a14:m>
                <a:endParaRPr lang="en-US" sz="2000" i="1" dirty="0"/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D60A4791-E21D-4188-96DE-4BB7758F650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9559" y="5918769"/>
                <a:ext cx="3744416" cy="783869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hr-H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xmlns="" id="{D60A4791-E21D-4188-96DE-4BB7758F6508}"/>
                  </a:ext>
                </a:extLst>
              </p:cNvPr>
              <p:cNvSpPr txBox="1"/>
              <p:nvPr/>
            </p:nvSpPr>
            <p:spPr>
              <a:xfrm>
                <a:off x="5390764" y="5919562"/>
                <a:ext cx="3744416" cy="677558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hr-HR" sz="2000" i="1" smtClean="0">
                          <a:latin typeface="Cambria Math"/>
                          <a:ea typeface="Cambria Math"/>
                        </a:rPr>
                        <m:t>𝜃</m:t>
                      </m:r>
                      <m:f>
                        <m:fPr>
                          <m:ctrlPr>
                            <a:rPr lang="hr-HR" sz="2000" i="1" smtClean="0">
                              <a:latin typeface="Cambria Math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hr-HR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𝜕</m:t>
                          </m:r>
                          <m:r>
                            <a:rPr lang="hr-HR" sz="2000" b="0" i="1" smtClean="0">
                              <a:latin typeface="Cambria Math"/>
                              <a:ea typeface="Cambria Math" panose="02040503050406030204" pitchFamily="18" charset="0"/>
                            </a:rPr>
                            <m:t>𝑐</m:t>
                          </m:r>
                        </m:num>
                        <m:den>
                          <m:r>
                            <a:rPr lang="hr-HR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𝜕</m:t>
                          </m:r>
                          <m:r>
                            <a:rPr lang="hr-HR" sz="2000" b="0" i="1" smtClean="0">
                              <a:latin typeface="Cambria Math"/>
                              <a:ea typeface="Cambria Math" panose="02040503050406030204" pitchFamily="18" charset="0"/>
                            </a:rPr>
                            <m:t>𝑡</m:t>
                          </m:r>
                        </m:den>
                      </m:f>
                      <m:r>
                        <a:rPr lang="hr-HR" sz="2000" b="0" i="1" smtClean="0">
                          <a:latin typeface="Cambria Math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hr-HR" sz="2000" b="0" i="1" smtClean="0">
                          <a:latin typeface="Cambria Math"/>
                          <a:ea typeface="Cambria Math"/>
                        </a:rPr>
                        <m:t>𝛻</m:t>
                      </m:r>
                      <m:r>
                        <a:rPr lang="hr-HR" sz="2000" b="0" i="1" smtClean="0">
                          <a:latin typeface="Cambria Math"/>
                          <a:ea typeface="Cambria Math"/>
                        </a:rPr>
                        <m:t>∙</m:t>
                      </m:r>
                      <m:r>
                        <a:rPr lang="hr-HR" sz="2000" i="1" smtClean="0">
                          <a:latin typeface="Cambria Math"/>
                          <a:ea typeface="Cambria Math"/>
                        </a:rPr>
                        <m:t>𝜃</m:t>
                      </m:r>
                      <m:d>
                        <m:dPr>
                          <m:ctrlPr>
                            <a:rPr lang="hr-HR" sz="2000" i="1" smtClean="0"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r>
                            <a:rPr lang="hr-HR" sz="2000" b="1" i="0" smtClean="0">
                              <a:latin typeface="Cambria Math"/>
                              <a:ea typeface="Cambria Math"/>
                            </a:rPr>
                            <m:t>𝐃</m:t>
                          </m:r>
                          <m:r>
                            <a:rPr lang="hr-HR" sz="2000" b="0" i="1" smtClean="0">
                              <a:latin typeface="Cambria Math"/>
                              <a:ea typeface="Cambria Math"/>
                            </a:rPr>
                            <m:t>𝛻</m:t>
                          </m:r>
                          <m:r>
                            <a:rPr lang="hr-HR" sz="2000" b="0" i="1" smtClean="0">
                              <a:latin typeface="Cambria Math"/>
                              <a:ea typeface="Cambria Math"/>
                            </a:rPr>
                            <m:t>𝑐</m:t>
                          </m:r>
                          <m:r>
                            <a:rPr lang="hr-HR" sz="2000" b="0" i="1" smtClean="0">
                              <a:latin typeface="Cambria Math"/>
                              <a:ea typeface="Cambria Math"/>
                            </a:rPr>
                            <m:t>−</m:t>
                          </m:r>
                          <m:r>
                            <a:rPr lang="hr-HR" sz="2000" b="1" i="1" smtClean="0">
                              <a:latin typeface="Cambria Math"/>
                              <a:ea typeface="Cambria Math"/>
                            </a:rPr>
                            <m:t>𝒖</m:t>
                          </m:r>
                          <m:r>
                            <a:rPr lang="hr-HR" sz="2000" b="0" i="1" smtClean="0">
                              <a:latin typeface="Cambria Math"/>
                              <a:ea typeface="Cambria Math"/>
                            </a:rPr>
                            <m:t>𝑐</m:t>
                          </m:r>
                        </m:e>
                      </m:d>
                      <m:r>
                        <a:rPr lang="hr-HR" sz="2000" b="0" i="1" smtClean="0">
                          <a:latin typeface="Cambria Math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hr-HR" sz="2000" b="0" i="1" smtClean="0">
                          <a:latin typeface="Cambria Math"/>
                          <a:ea typeface="Cambria Math" panose="02040503050406030204" pitchFamily="18" charset="0"/>
                        </a:rPr>
                        <m:t>𝑃</m:t>
                      </m:r>
                      <m:r>
                        <a:rPr lang="hr-HR" sz="2000" b="0" i="1" smtClean="0">
                          <a:latin typeface="Cambria Math"/>
                          <a:ea typeface="Cambria Math" panose="02040503050406030204" pitchFamily="18" charset="0"/>
                        </a:rPr>
                        <m:t>/</m:t>
                      </m:r>
                      <m:r>
                        <a:rPr lang="hr-HR" sz="2000" b="0" i="1" smtClean="0">
                          <a:latin typeface="Cambria Math"/>
                          <a:ea typeface="Cambria Math" panose="02040503050406030204" pitchFamily="18" charset="0"/>
                        </a:rPr>
                        <m:t>𝐼</m:t>
                      </m:r>
                    </m:oMath>
                  </m:oMathPara>
                </a14:m>
                <a:endParaRPr lang="en-US" sz="2000" i="1" dirty="0"/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D60A4791-E21D-4188-96DE-4BB7758F650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0764" y="5919562"/>
                <a:ext cx="3744416" cy="677558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hr-H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84549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800" b="1" u="sng" dirty="0" smtClean="0"/>
              <a:t>Strujanje podzemnih voda </a:t>
            </a:r>
            <a:r>
              <a:rPr lang="hr-HR" sz="2800" b="1" u="sng" dirty="0"/>
              <a:t>– </a:t>
            </a:r>
            <a:r>
              <a:rPr lang="hr-HR" sz="2800" b="1" u="sng" dirty="0" smtClean="0"/>
              <a:t>Model strujanja i pronosa tvari </a:t>
            </a:r>
            <a:endParaRPr lang="hr-HR" sz="2800" b="1" u="sng" dirty="0"/>
          </a:p>
        </p:txBody>
      </p:sp>
      <p:sp>
        <p:nvSpPr>
          <p:cNvPr id="5" name="Rectangle 4"/>
          <p:cNvSpPr/>
          <p:nvPr/>
        </p:nvSpPr>
        <p:spPr>
          <a:xfrm>
            <a:off x="-1016" y="548680"/>
            <a:ext cx="9253536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400" dirty="0" smtClean="0"/>
              <a:t>Pojmovi </a:t>
            </a:r>
            <a:r>
              <a:rPr lang="hr-HR" sz="2400" b="1" i="1" dirty="0" smtClean="0"/>
              <a:t>odumiranja ili razgradnje </a:t>
            </a:r>
            <a:r>
              <a:rPr lang="hr-HR" sz="2400" dirty="0" smtClean="0"/>
              <a:t>koriste </a:t>
            </a:r>
            <a:r>
              <a:rPr lang="hr-HR" sz="2400" dirty="0"/>
              <a:t>se </a:t>
            </a:r>
            <a:r>
              <a:rPr lang="hr-HR" sz="2400" dirty="0" smtClean="0"/>
              <a:t>u opisu fizikalnih/kemijskih procesa </a:t>
            </a:r>
            <a:r>
              <a:rPr lang="hr-HR" sz="2400" dirty="0"/>
              <a:t>koji uzrokuju nestanak tvari ili biološku razgradnju tvari</a:t>
            </a:r>
            <a:r>
              <a:rPr lang="hr-HR" sz="2400" dirty="0" smtClean="0"/>
              <a:t>. </a:t>
            </a:r>
            <a:r>
              <a:rPr lang="hr-HR" sz="2400" b="1" i="1" dirty="0" smtClean="0"/>
              <a:t>Idealni traser</a:t>
            </a:r>
            <a:r>
              <a:rPr lang="hr-HR" sz="2400" dirty="0" smtClean="0"/>
              <a:t> je tvar koja nije podložna razgradnji. Doprinos razgradnje se uobičajeno interpretira kroz član I/P, pri čemu je intenzitet razgradnje proporcionalan </a:t>
            </a:r>
            <a:r>
              <a:rPr lang="hr-HR" sz="2400" dirty="0"/>
              <a:t>gradijentu koncentracije </a:t>
            </a:r>
            <a:r>
              <a:rPr lang="hr-HR" sz="2400" b="1" i="1" dirty="0" smtClean="0"/>
              <a:t>I</a:t>
            </a:r>
            <a:r>
              <a:rPr lang="hr-HR" sz="2400" b="1" dirty="0" smtClean="0"/>
              <a:t>/</a:t>
            </a:r>
            <a:r>
              <a:rPr lang="hr-HR" sz="2400" b="1" i="1" dirty="0" smtClean="0"/>
              <a:t>P =</a:t>
            </a:r>
            <a:r>
              <a:rPr lang="hr-HR" sz="2400" dirty="0" smtClean="0"/>
              <a:t> </a:t>
            </a:r>
            <a:r>
              <a:rPr lang="hr-HR" sz="2400" b="1" i="1" dirty="0" err="1" smtClean="0"/>
              <a:t>dc</a:t>
            </a:r>
            <a:r>
              <a:rPr lang="hr-HR" sz="2400" b="1" i="1" dirty="0" smtClean="0"/>
              <a:t>/</a:t>
            </a:r>
            <a:r>
              <a:rPr lang="hr-HR" sz="2400" b="1" i="1" dirty="0" err="1" smtClean="0"/>
              <a:t>dt</a:t>
            </a:r>
            <a:r>
              <a:rPr lang="hr-HR" sz="2400" b="1" i="1" dirty="0" smtClean="0"/>
              <a:t> = -</a:t>
            </a:r>
            <a:r>
              <a:rPr lang="hr-HR" sz="2400" b="1" i="1" dirty="0" smtClean="0">
                <a:sym typeface="Symbol"/>
              </a:rPr>
              <a:t></a:t>
            </a:r>
            <a:r>
              <a:rPr lang="hr-HR" sz="2400" b="1" i="1" dirty="0" smtClean="0"/>
              <a:t>c</a:t>
            </a:r>
            <a:r>
              <a:rPr lang="hr-HR" sz="2400" b="1" dirty="0" smtClean="0"/>
              <a:t> </a:t>
            </a:r>
            <a:r>
              <a:rPr lang="hr-HR" sz="2400" dirty="0" smtClean="0"/>
              <a:t>(linearni zakon, </a:t>
            </a:r>
            <a:r>
              <a:rPr lang="hr-HR" sz="2400" i="1" dirty="0" smtClean="0">
                <a:sym typeface="Symbol"/>
              </a:rPr>
              <a:t></a:t>
            </a:r>
            <a:r>
              <a:rPr lang="hr-HR" sz="2400" dirty="0" smtClean="0">
                <a:sym typeface="Symbol"/>
              </a:rPr>
              <a:t> - koeficijent odumiranja</a:t>
            </a:r>
            <a:r>
              <a:rPr lang="hr-HR" sz="2400" dirty="0" smtClean="0"/>
              <a:t>).</a:t>
            </a:r>
          </a:p>
          <a:p>
            <a:endParaRPr lang="hr-HR" sz="1200" dirty="0"/>
          </a:p>
          <a:p>
            <a:r>
              <a:rPr lang="hr-HR" sz="2400" b="1" i="1" dirty="0" smtClean="0"/>
              <a:t>Retardacija</a:t>
            </a:r>
            <a:r>
              <a:rPr lang="hr-HR" sz="2400" dirty="0" smtClean="0"/>
              <a:t> </a:t>
            </a:r>
            <a:r>
              <a:rPr lang="hr-HR" sz="2400" dirty="0"/>
              <a:t>je mjera kašnjenja neke tvari u odnosu na </a:t>
            </a:r>
            <a:r>
              <a:rPr lang="hr-HR" sz="2400" dirty="0" err="1"/>
              <a:t>konvektivni</a:t>
            </a:r>
            <a:r>
              <a:rPr lang="hr-HR" sz="2400" dirty="0"/>
              <a:t> tok podzemne vode</a:t>
            </a:r>
            <a:r>
              <a:rPr lang="hr-HR" sz="2400" dirty="0" smtClean="0"/>
              <a:t>. </a:t>
            </a:r>
            <a:r>
              <a:rPr lang="hr-HR" sz="2400" dirty="0"/>
              <a:t>U općem slučaju </a:t>
            </a:r>
            <a:r>
              <a:rPr lang="hr-HR" sz="2400" b="1" i="1" dirty="0"/>
              <a:t>koeficijent retardacije R </a:t>
            </a:r>
            <a:r>
              <a:rPr lang="hr-HR" sz="2400" dirty="0"/>
              <a:t>ovisi o koncentraciji </a:t>
            </a:r>
            <a:r>
              <a:rPr lang="hr-HR" sz="2400" i="1" dirty="0"/>
              <a:t>c</a:t>
            </a:r>
            <a:r>
              <a:rPr lang="hr-HR" sz="2400" dirty="0"/>
              <a:t> i poroznosti </a:t>
            </a:r>
            <a:r>
              <a:rPr lang="hr-HR" sz="2400" i="1" dirty="0">
                <a:sym typeface="Symbol"/>
              </a:rPr>
              <a:t>n</a:t>
            </a:r>
            <a:r>
              <a:rPr lang="hr-HR" sz="2400" dirty="0" smtClean="0"/>
              <a:t>, </a:t>
            </a:r>
            <a:r>
              <a:rPr lang="hr-HR" sz="2400" dirty="0"/>
              <a:t>te je promjenjiva veličina u vremenu i </a:t>
            </a:r>
            <a:r>
              <a:rPr lang="hr-HR" sz="2400" dirty="0" smtClean="0"/>
              <a:t>prostoru. Pojavljuje se u širokom rasponu vrijednosti, od </a:t>
            </a:r>
            <a:r>
              <a:rPr lang="hr-HR" sz="2400" dirty="0"/>
              <a:t>1 pa sve do 10</a:t>
            </a:r>
            <a:r>
              <a:rPr lang="hr-HR" sz="2400" baseline="30000" dirty="0"/>
              <a:t>7</a:t>
            </a:r>
            <a:r>
              <a:rPr lang="hr-HR" sz="2400" dirty="0"/>
              <a:t>.</a:t>
            </a:r>
            <a:endParaRPr lang="hr-HR" sz="2400" dirty="0" smtClean="0"/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r-HR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r-HR"/>
          </a:p>
        </p:txBody>
      </p:sp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r-HR"/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r-HR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r-HR"/>
          </a:p>
        </p:txBody>
      </p:sp>
      <p:sp>
        <p:nvSpPr>
          <p:cNvPr id="11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421934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800" b="1" u="sng" dirty="0" smtClean="0"/>
              <a:t>Strujanje podzemnih voda </a:t>
            </a:r>
            <a:r>
              <a:rPr lang="hr-HR" sz="2800" b="1" u="sng" dirty="0"/>
              <a:t>– </a:t>
            </a:r>
            <a:r>
              <a:rPr lang="hr-HR" sz="2800" b="1" u="sng" dirty="0" smtClean="0"/>
              <a:t>Model strujanja i pronosa tvari </a:t>
            </a:r>
            <a:endParaRPr lang="hr-HR" sz="2800" b="1" u="sng" dirty="0"/>
          </a:p>
        </p:txBody>
      </p:sp>
      <p:sp>
        <p:nvSpPr>
          <p:cNvPr id="5" name="Rectangle 4"/>
          <p:cNvSpPr/>
          <p:nvPr/>
        </p:nvSpPr>
        <p:spPr>
          <a:xfrm>
            <a:off x="-1016" y="548680"/>
            <a:ext cx="9253536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400" dirty="0" smtClean="0"/>
              <a:t>Zaključno, jednadžba </a:t>
            </a:r>
            <a:r>
              <a:rPr lang="hr-HR" sz="2400" dirty="0"/>
              <a:t>koja opisuje </a:t>
            </a:r>
            <a:r>
              <a:rPr lang="hr-HR" sz="2400" dirty="0" smtClean="0"/>
              <a:t>pronos </a:t>
            </a:r>
            <a:r>
              <a:rPr lang="hr-HR" sz="2400" dirty="0"/>
              <a:t>tvari u toku podzemnih </a:t>
            </a:r>
            <a:r>
              <a:rPr lang="hr-HR" sz="2400" dirty="0" smtClean="0"/>
              <a:t>voda dobiva se iz JK (izvorno JOM), </a:t>
            </a:r>
            <a:r>
              <a:rPr lang="hr-HR" sz="2400" dirty="0"/>
              <a:t>uzimanjem u obzir svih utjecaja u i </a:t>
            </a:r>
            <a:r>
              <a:rPr lang="hr-HR" sz="2400" dirty="0" smtClean="0"/>
              <a:t>na kontrolni </a:t>
            </a:r>
            <a:r>
              <a:rPr lang="hr-HR" sz="2400" dirty="0"/>
              <a:t>volumen. Poopćeni izraz jednadžbe pronosa </a:t>
            </a:r>
            <a:r>
              <a:rPr lang="hr-HR" sz="2400" dirty="0" smtClean="0"/>
              <a:t>tvari uz </a:t>
            </a:r>
            <a:r>
              <a:rPr lang="hr-HR" sz="2400" dirty="0"/>
              <a:t>obuhvat </a:t>
            </a:r>
            <a:r>
              <a:rPr lang="hr-HR" sz="2400" dirty="0" smtClean="0"/>
              <a:t>izvora i ponora, te reakcijskih </a:t>
            </a:r>
            <a:r>
              <a:rPr lang="hr-HR" sz="2400" dirty="0"/>
              <a:t>procesa </a:t>
            </a:r>
            <a:r>
              <a:rPr lang="hr-HR" sz="2400" dirty="0" smtClean="0"/>
              <a:t>poprima oblik:</a:t>
            </a:r>
          </a:p>
          <a:p>
            <a:endParaRPr lang="hr-HR" sz="2400" dirty="0" smtClean="0">
              <a:solidFill>
                <a:srgbClr val="FF0000"/>
              </a:solidFill>
            </a:endParaRPr>
          </a:p>
          <a:p>
            <a:endParaRPr lang="hr-HR" sz="2400" dirty="0" smtClean="0"/>
          </a:p>
          <a:p>
            <a:endParaRPr lang="hr-HR" sz="2400" dirty="0"/>
          </a:p>
          <a:p>
            <a:endParaRPr lang="hr-HR" sz="2400" dirty="0" smtClean="0"/>
          </a:p>
          <a:p>
            <a:r>
              <a:rPr lang="hr-HR" sz="2400" dirty="0"/>
              <a:t>gdje je: </a:t>
            </a:r>
            <a:r>
              <a:rPr lang="hr-HR" sz="2400" i="1" dirty="0"/>
              <a:t>c</a:t>
            </a:r>
            <a:r>
              <a:rPr lang="hr-HR" sz="2400" dirty="0"/>
              <a:t> </a:t>
            </a:r>
            <a:r>
              <a:rPr lang="hr-HR" sz="2400" dirty="0" smtClean="0"/>
              <a:t>koncentracija </a:t>
            </a:r>
            <a:r>
              <a:rPr lang="hr-HR" sz="2400" dirty="0"/>
              <a:t>(masa otopljene tvari po jedinici volumena tekućine); </a:t>
            </a:r>
            <a:r>
              <a:rPr lang="hr-HR" sz="2400" b="1" dirty="0" err="1"/>
              <a:t>D</a:t>
            </a:r>
            <a:r>
              <a:rPr lang="hr-HR" sz="2400" b="1" baseline="-25000" dirty="0" err="1"/>
              <a:t>ij</a:t>
            </a:r>
            <a:r>
              <a:rPr lang="hr-HR" sz="2400" dirty="0"/>
              <a:t> tenzor </a:t>
            </a:r>
            <a:r>
              <a:rPr lang="hr-HR" sz="2400" dirty="0" smtClean="0"/>
              <a:t>koeficijenta </a:t>
            </a:r>
            <a:r>
              <a:rPr lang="hr-HR" sz="2400" dirty="0"/>
              <a:t>disperzije; </a:t>
            </a:r>
            <a:r>
              <a:rPr lang="hr-HR" sz="2400" i="1" dirty="0"/>
              <a:t>c*</a:t>
            </a:r>
            <a:r>
              <a:rPr lang="hr-HR" sz="2400" dirty="0"/>
              <a:t> koncentracija otopljene tvari u izvoru; </a:t>
            </a:r>
            <a:r>
              <a:rPr lang="hr-HR" sz="2400" i="1" dirty="0"/>
              <a:t>REAK</a:t>
            </a:r>
            <a:r>
              <a:rPr lang="hr-HR" sz="2400" dirty="0"/>
              <a:t> reakcijski proces (u slučaju </a:t>
            </a:r>
            <a:r>
              <a:rPr lang="hr-HR" sz="2400" dirty="0" err="1" smtClean="0"/>
              <a:t>prisustva</a:t>
            </a:r>
            <a:r>
              <a:rPr lang="hr-HR" sz="2400" dirty="0" smtClean="0"/>
              <a:t> razgradnje bez </a:t>
            </a:r>
            <a:r>
              <a:rPr lang="hr-HR" sz="2400" dirty="0" err="1" smtClean="0"/>
              <a:t>ratardacije</a:t>
            </a:r>
            <a:r>
              <a:rPr lang="hr-HR" sz="2400" dirty="0" smtClean="0"/>
              <a:t> </a:t>
            </a:r>
            <a:r>
              <a:rPr lang="hr-HR" sz="2400" i="1" dirty="0" smtClean="0"/>
              <a:t>REAK= -</a:t>
            </a:r>
            <a:r>
              <a:rPr lang="hr-HR" sz="2400" i="1" dirty="0" smtClean="0">
                <a:sym typeface="Symbol"/>
              </a:rPr>
              <a:t></a:t>
            </a:r>
            <a:r>
              <a:rPr lang="hr-HR" sz="2400" i="1" dirty="0" smtClean="0"/>
              <a:t>c, </a:t>
            </a:r>
            <a:r>
              <a:rPr lang="hr-HR" sz="2400" dirty="0" smtClean="0"/>
              <a:t>a u slučaju razgradnje i retardacije </a:t>
            </a:r>
            <a:r>
              <a:rPr lang="hr-HR" sz="2400" i="1" dirty="0"/>
              <a:t>REAK</a:t>
            </a:r>
            <a:r>
              <a:rPr lang="hr-HR" sz="2400" i="1" dirty="0" smtClean="0"/>
              <a:t>= -R</a:t>
            </a:r>
            <a:r>
              <a:rPr lang="hr-HR" sz="2400" i="1" dirty="0" smtClean="0">
                <a:sym typeface="Symbol"/>
              </a:rPr>
              <a:t></a:t>
            </a:r>
            <a:r>
              <a:rPr lang="hr-HR" sz="2400" i="1" dirty="0" smtClean="0"/>
              <a:t>c</a:t>
            </a:r>
            <a:r>
              <a:rPr lang="hr-HR" sz="2400" dirty="0" smtClean="0"/>
              <a:t>).</a:t>
            </a:r>
            <a:endParaRPr lang="hr-HR" sz="2400" dirty="0"/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r-HR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r-HR"/>
          </a:p>
        </p:txBody>
      </p:sp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r-HR"/>
          </a:p>
        </p:txBody>
      </p:sp>
      <p:sp>
        <p:nvSpPr>
          <p:cNvPr id="7" name="Rectangle 2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r-H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xmlns="" id="{D60A4791-E21D-4188-96DE-4BB7758F6508}"/>
                  </a:ext>
                </a:extLst>
              </p:cNvPr>
              <p:cNvSpPr txBox="1"/>
              <p:nvPr/>
            </p:nvSpPr>
            <p:spPr>
              <a:xfrm>
                <a:off x="1115616" y="2353571"/>
                <a:ext cx="6480720" cy="790537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hr-HR" sz="2000" b="0" i="1" smtClean="0">
                          <a:latin typeface="Cambria Math"/>
                          <a:ea typeface="Cambria Math" panose="02040503050406030204" pitchFamily="18" charset="0"/>
                        </a:rPr>
                        <m:t>𝑅</m:t>
                      </m:r>
                      <m:f>
                        <m:fPr>
                          <m:ctrlPr>
                            <a:rPr lang="hr-HR" sz="2000" i="1" smtClean="0">
                              <a:latin typeface="Cambria Math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hr-HR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𝜕</m:t>
                          </m:r>
                          <m:r>
                            <a:rPr lang="hr-HR" sz="2000" b="0" i="1" smtClean="0">
                              <a:latin typeface="Cambria Math"/>
                              <a:ea typeface="Cambria Math" panose="02040503050406030204" pitchFamily="18" charset="0"/>
                            </a:rPr>
                            <m:t>(</m:t>
                          </m:r>
                          <m:r>
                            <a:rPr lang="hr-HR" sz="200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  <m:r>
                            <a:rPr lang="hr-HR" sz="2000" b="0" i="1" smtClean="0">
                              <a:latin typeface="Cambria Math"/>
                              <a:ea typeface="Cambria Math" panose="02040503050406030204" pitchFamily="18" charset="0"/>
                            </a:rPr>
                            <m:t>𝑐</m:t>
                          </m:r>
                          <m:r>
                            <a:rPr lang="hr-HR" sz="2000" b="0" i="1" smtClean="0">
                              <a:latin typeface="Cambria Math"/>
                              <a:ea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r>
                            <a:rPr lang="hr-HR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𝜕</m:t>
                          </m:r>
                          <m:r>
                            <a:rPr lang="hr-HR" sz="2000" b="0" i="1" smtClean="0">
                              <a:latin typeface="Cambria Math"/>
                              <a:ea typeface="Cambria Math" panose="02040503050406030204" pitchFamily="18" charset="0"/>
                            </a:rPr>
                            <m:t>𝑡</m:t>
                          </m:r>
                        </m:den>
                      </m:f>
                      <m:r>
                        <a:rPr lang="hr-HR" sz="2000" b="0" i="1" smtClean="0">
                          <a:latin typeface="Cambria Math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hr-HR" sz="2000" b="0" i="1" smtClean="0">
                              <a:latin typeface="Cambria Math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hr-HR" sz="2000" b="0" i="1" smtClean="0">
                              <a:latin typeface="Cambria Math"/>
                              <a:ea typeface="Cambria Math" panose="02040503050406030204" pitchFamily="18" charset="0"/>
                            </a:rPr>
                            <m:t>𝜕</m:t>
                          </m:r>
                        </m:num>
                        <m:den>
                          <m:r>
                            <a:rPr lang="hr-HR" sz="2000" b="0" i="1" smtClean="0">
                              <a:latin typeface="Cambria Math"/>
                              <a:ea typeface="Cambria Math" panose="02040503050406030204" pitchFamily="18" charset="0"/>
                            </a:rPr>
                            <m:t>𝜕</m:t>
                          </m:r>
                          <m:sSub>
                            <m:sSubPr>
                              <m:ctrlPr>
                                <a:rPr lang="hr-HR" sz="2000" b="0" i="1" smtClean="0">
                                  <a:latin typeface="Cambria Math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hr-HR" sz="2000" b="0" i="1" smtClean="0">
                                  <a:latin typeface="Cambria Math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hr-HR" sz="2000" b="0" i="1" smtClean="0">
                                  <a:latin typeface="Cambria Math"/>
                                  <a:ea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</m:den>
                      </m:f>
                      <m:d>
                        <m:dPr>
                          <m:ctrlPr>
                            <a:rPr lang="hr-HR" sz="2000" i="1" smtClean="0"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r>
                            <a:rPr lang="hr-HR" sz="2000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  <m:sSub>
                            <m:sSubPr>
                              <m:ctrlPr>
                                <a:rPr lang="hr-HR" sz="2000" b="1" i="1" smtClean="0">
                                  <a:latin typeface="Cambria Math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hr-HR" sz="2000" b="1" i="0" smtClean="0">
                                  <a:latin typeface="Cambria Math"/>
                                  <a:ea typeface="Cambria Math"/>
                                </a:rPr>
                                <m:t>𝐃</m:t>
                              </m:r>
                            </m:e>
                            <m:sub>
                              <m:r>
                                <a:rPr lang="hr-HR" sz="2000" b="1" i="0" smtClean="0">
                                  <a:latin typeface="Cambria Math"/>
                                  <a:ea typeface="Cambria Math"/>
                                </a:rPr>
                                <m:t>𝐢𝐣</m:t>
                              </m:r>
                            </m:sub>
                          </m:sSub>
                          <m:f>
                            <m:fPr>
                              <m:ctrlPr>
                                <a:rPr lang="hr-HR" sz="2000" i="1" smtClean="0">
                                  <a:latin typeface="Cambria Math"/>
                                  <a:ea typeface="Cambria Math"/>
                                </a:rPr>
                              </m:ctrlPr>
                            </m:fPr>
                            <m:num>
                              <m:r>
                                <a:rPr lang="hr-HR" sz="2000" b="0" i="1" smtClean="0">
                                  <a:latin typeface="Cambria Math"/>
                                  <a:ea typeface="Cambria Math"/>
                                </a:rPr>
                                <m:t>𝜕</m:t>
                              </m:r>
                              <m:r>
                                <a:rPr lang="hr-HR" sz="2000" b="0" i="1" smtClean="0">
                                  <a:latin typeface="Cambria Math"/>
                                  <a:ea typeface="Cambria Math"/>
                                </a:rPr>
                                <m:t>𝑐</m:t>
                              </m:r>
                            </m:num>
                            <m:den>
                              <m:r>
                                <a:rPr lang="hr-HR" sz="2000" b="0" i="1" smtClean="0">
                                  <a:latin typeface="Cambria Math"/>
                                  <a:ea typeface="Cambria Math"/>
                                </a:rPr>
                                <m:t>𝜕</m:t>
                              </m:r>
                              <m:sSub>
                                <m:sSubPr>
                                  <m:ctrlPr>
                                    <a:rPr lang="hr-HR" sz="2000" b="0" i="1" smtClean="0">
                                      <a:latin typeface="Cambria Math"/>
                                      <a:ea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hr-HR" sz="2000" b="0" i="1" smtClean="0">
                                      <a:latin typeface="Cambria Math"/>
                                      <a:ea typeface="Cambria Math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hr-HR" sz="2000" b="0" i="1" smtClean="0">
                                      <a:latin typeface="Cambria Math"/>
                                      <a:ea typeface="Cambria Math"/>
                                    </a:rPr>
                                    <m:t>𝑗</m:t>
                                  </m:r>
                                </m:sub>
                              </m:sSub>
                            </m:den>
                          </m:f>
                        </m:e>
                      </m:d>
                      <m:r>
                        <a:rPr lang="hr-HR" sz="2000" b="0" i="1" smtClean="0">
                          <a:latin typeface="Cambria Math"/>
                          <a:ea typeface="Cambria Math"/>
                        </a:rPr>
                        <m:t>−</m:t>
                      </m:r>
                      <m:f>
                        <m:fPr>
                          <m:ctrlPr>
                            <a:rPr lang="hr-HR" sz="2000" i="1">
                              <a:latin typeface="Cambria Math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hr-HR" sz="2000" i="1">
                              <a:latin typeface="Cambria Math"/>
                              <a:ea typeface="Cambria Math" panose="02040503050406030204" pitchFamily="18" charset="0"/>
                            </a:rPr>
                            <m:t>𝜕</m:t>
                          </m:r>
                        </m:num>
                        <m:den>
                          <m:r>
                            <a:rPr lang="hr-HR" sz="2000" i="1">
                              <a:latin typeface="Cambria Math"/>
                              <a:ea typeface="Cambria Math" panose="02040503050406030204" pitchFamily="18" charset="0"/>
                            </a:rPr>
                            <m:t>𝜕</m:t>
                          </m:r>
                          <m:sSub>
                            <m:sSubPr>
                              <m:ctrlPr>
                                <a:rPr lang="hr-HR" sz="2000" i="1">
                                  <a:latin typeface="Cambria Math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hr-HR" sz="2000" i="1">
                                  <a:latin typeface="Cambria Math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hr-HR" sz="2000" i="1">
                                  <a:latin typeface="Cambria Math"/>
                                  <a:ea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</m:den>
                      </m:f>
                      <m:d>
                        <m:dPr>
                          <m:ctrlPr>
                            <a:rPr lang="hr-HR" sz="2000" i="1"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r>
                            <a:rPr lang="hr-HR" sz="2000" i="1">
                              <a:latin typeface="Cambria Math"/>
                              <a:ea typeface="Cambria Math"/>
                            </a:rPr>
                            <m:t>𝜃</m:t>
                          </m:r>
                          <m:r>
                            <a:rPr lang="hr-HR" sz="2000" b="0" i="1" smtClean="0">
                              <a:latin typeface="Cambria Math"/>
                              <a:ea typeface="Cambria Math"/>
                            </a:rPr>
                            <m:t>𝑐</m:t>
                          </m:r>
                          <m:sSub>
                            <m:sSubPr>
                              <m:ctrlPr>
                                <a:rPr lang="hr-HR" sz="2000" b="0" i="1" smtClean="0">
                                  <a:latin typeface="Cambria Math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hr-HR" sz="2000" b="0" i="1" smtClean="0">
                                  <a:latin typeface="Cambria Math"/>
                                  <a:ea typeface="Cambria Math"/>
                                </a:rPr>
                                <m:t>𝑢</m:t>
                              </m:r>
                            </m:e>
                            <m:sub>
                              <m:r>
                                <a:rPr lang="hr-HR" sz="2000" b="0" i="1" smtClean="0">
                                  <a:latin typeface="Cambria Math"/>
                                  <a:ea typeface="Cambria Math"/>
                                </a:rPr>
                                <m:t>𝑖</m:t>
                              </m:r>
                            </m:sub>
                          </m:sSub>
                        </m:e>
                      </m:d>
                      <m:r>
                        <a:rPr lang="hr-HR" sz="2000" b="0" i="1" smtClean="0">
                          <a:latin typeface="Cambria Math"/>
                          <a:ea typeface="Cambria Math"/>
                        </a:rPr>
                        <m:t>−</m:t>
                      </m:r>
                      <m:sSup>
                        <m:sSupPr>
                          <m:ctrlPr>
                            <a:rPr lang="hr-HR" sz="2000" b="0" i="1" smtClean="0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hr-HR" sz="2000" b="0" i="1" smtClean="0">
                              <a:latin typeface="Cambria Math"/>
                              <a:ea typeface="Cambria Math"/>
                            </a:rPr>
                            <m:t>𝑐</m:t>
                          </m:r>
                        </m:e>
                        <m:sup>
                          <m:r>
                            <a:rPr lang="hr-HR" sz="2000" b="0" i="1" smtClean="0">
                              <a:latin typeface="Cambria Math"/>
                              <a:ea typeface="Cambria Math"/>
                            </a:rPr>
                            <m:t>∗</m:t>
                          </m:r>
                        </m:sup>
                      </m:sSup>
                      <m:sSup>
                        <m:sSupPr>
                          <m:ctrlPr>
                            <a:rPr lang="hr-HR" sz="2000" b="0" i="1" smtClean="0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hr-HR" sz="2000" b="0" i="1" smtClean="0">
                              <a:latin typeface="Cambria Math"/>
                              <a:ea typeface="Cambria Math"/>
                            </a:rPr>
                            <m:t>𝑊</m:t>
                          </m:r>
                        </m:e>
                        <m:sup>
                          <m:r>
                            <a:rPr lang="hr-HR" sz="2000" b="0" i="1" smtClean="0">
                              <a:latin typeface="Cambria Math"/>
                              <a:ea typeface="Cambria Math"/>
                            </a:rPr>
                            <m:t>∗</m:t>
                          </m:r>
                        </m:sup>
                      </m:sSup>
                      <m:r>
                        <a:rPr lang="hr-HR" sz="2000" b="0" i="1" smtClean="0">
                          <a:latin typeface="Cambria Math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hr-HR" sz="2000" b="0" i="1" smtClean="0">
                          <a:latin typeface="Cambria Math"/>
                          <a:ea typeface="Cambria Math" panose="02040503050406030204" pitchFamily="18" charset="0"/>
                        </a:rPr>
                        <m:t>𝑅𝐸𝐴𝐾</m:t>
                      </m:r>
                    </m:oMath>
                  </m:oMathPara>
                </a14:m>
                <a:endParaRPr lang="en-US" sz="2000" i="1" dirty="0"/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D60A4791-E21D-4188-96DE-4BB7758F650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5616" y="2353571"/>
                <a:ext cx="6480720" cy="790537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hr-H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extBox 10">
                <a:extLst>
                  <a:ext uri="{FF2B5EF4-FFF2-40B4-BE49-F238E27FC236}">
                    <a16:creationId xmlns:a16="http://schemas.microsoft.com/office/drawing/2014/main" xmlns="" xmlns:lc="http://schemas.openxmlformats.org/drawingml/2006/lockedCanvas" id="{D60A4791-E21D-4188-96DE-4BB7758F6508}"/>
                  </a:ext>
                </a:extLst>
              </p:cNvPr>
              <p:cNvSpPr txBox="1"/>
              <p:nvPr/>
            </p:nvSpPr>
            <p:spPr>
              <a:xfrm>
                <a:off x="3563888" y="5585428"/>
                <a:ext cx="5513423" cy="790537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>
                <a:spAutoFit/>
              </a:bodyPr>
              <a:lstStyle>
                <a:defPPr>
                  <a:defRPr lang="sr-Latn-CS"/>
                </a:defPPr>
                <a:lvl1pPr marL="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hr-HR" sz="2000" i="1" smtClean="0">
                              <a:latin typeface="Cambria Math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hr-HR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𝜕</m:t>
                          </m:r>
                          <m:r>
                            <a:rPr lang="hr-HR" sz="2000" b="0" i="1" smtClean="0">
                              <a:latin typeface="Cambria Math"/>
                              <a:ea typeface="Cambria Math" panose="02040503050406030204" pitchFamily="18" charset="0"/>
                            </a:rPr>
                            <m:t>(</m:t>
                          </m:r>
                          <m:r>
                            <a:rPr lang="hr-HR" sz="200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  <m:r>
                            <a:rPr lang="hr-HR" sz="2000" b="0" i="1" smtClean="0">
                              <a:latin typeface="Cambria Math"/>
                              <a:ea typeface="Cambria Math" panose="02040503050406030204" pitchFamily="18" charset="0"/>
                            </a:rPr>
                            <m:t>𝑐</m:t>
                          </m:r>
                          <m:r>
                            <a:rPr lang="hr-HR" sz="2000" b="0" i="1" smtClean="0">
                              <a:latin typeface="Cambria Math"/>
                              <a:ea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r>
                            <a:rPr lang="hr-HR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𝜕</m:t>
                          </m:r>
                          <m:r>
                            <a:rPr lang="hr-HR" sz="2000" b="0" i="1" smtClean="0">
                              <a:latin typeface="Cambria Math"/>
                              <a:ea typeface="Cambria Math" panose="02040503050406030204" pitchFamily="18" charset="0"/>
                            </a:rPr>
                            <m:t>𝑡</m:t>
                          </m:r>
                        </m:den>
                      </m:f>
                      <m:r>
                        <a:rPr lang="hr-HR" sz="2000" b="0" i="1" smtClean="0">
                          <a:latin typeface="Cambria Math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hr-HR" sz="2000" b="0" i="1" smtClean="0">
                              <a:latin typeface="Cambria Math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hr-HR" sz="2000" b="0" i="1" smtClean="0">
                              <a:latin typeface="Cambria Math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hr-HR" sz="2000" b="0" i="1" smtClean="0">
                              <a:latin typeface="Cambria Math"/>
                              <a:ea typeface="Cambria Math" panose="02040503050406030204" pitchFamily="18" charset="0"/>
                            </a:rPr>
                            <m:t>𝑅</m:t>
                          </m:r>
                        </m:den>
                      </m:f>
                      <m:f>
                        <m:fPr>
                          <m:ctrlPr>
                            <a:rPr lang="hr-HR" sz="2000" b="0" i="1" smtClean="0">
                              <a:latin typeface="Cambria Math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hr-HR" sz="2000" b="0" i="1" smtClean="0">
                              <a:latin typeface="Cambria Math"/>
                              <a:ea typeface="Cambria Math" panose="02040503050406030204" pitchFamily="18" charset="0"/>
                            </a:rPr>
                            <m:t>𝜕</m:t>
                          </m:r>
                        </m:num>
                        <m:den>
                          <m:r>
                            <a:rPr lang="hr-HR" sz="2000" b="0" i="1" smtClean="0">
                              <a:latin typeface="Cambria Math"/>
                              <a:ea typeface="Cambria Math" panose="02040503050406030204" pitchFamily="18" charset="0"/>
                            </a:rPr>
                            <m:t>𝜕</m:t>
                          </m:r>
                          <m:sSub>
                            <m:sSubPr>
                              <m:ctrlPr>
                                <a:rPr lang="hr-HR" sz="2000" b="0" i="1" smtClean="0">
                                  <a:latin typeface="Cambria Math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hr-HR" sz="2000" b="0" i="1" smtClean="0">
                                  <a:latin typeface="Cambria Math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hr-HR" sz="2000" b="0" i="1" smtClean="0">
                                  <a:latin typeface="Cambria Math"/>
                                  <a:ea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</m:den>
                      </m:f>
                      <m:d>
                        <m:dPr>
                          <m:ctrlPr>
                            <a:rPr lang="hr-HR" sz="2000" i="1" smtClean="0"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r>
                            <a:rPr lang="hr-HR" sz="2000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  <m:sSub>
                            <m:sSubPr>
                              <m:ctrlPr>
                                <a:rPr lang="hr-HR" sz="2000" b="1" i="1" smtClean="0">
                                  <a:latin typeface="Cambria Math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hr-HR" sz="2000" b="1" i="0" smtClean="0">
                                  <a:latin typeface="Cambria Math"/>
                                  <a:ea typeface="Cambria Math"/>
                                </a:rPr>
                                <m:t>𝐃</m:t>
                              </m:r>
                            </m:e>
                            <m:sub>
                              <m:r>
                                <a:rPr lang="hr-HR" sz="2000" b="1" i="0" smtClean="0">
                                  <a:latin typeface="Cambria Math"/>
                                  <a:ea typeface="Cambria Math"/>
                                </a:rPr>
                                <m:t>𝐢𝐣</m:t>
                              </m:r>
                            </m:sub>
                          </m:sSub>
                          <m:f>
                            <m:fPr>
                              <m:ctrlPr>
                                <a:rPr lang="hr-HR" sz="2000" i="1" smtClean="0">
                                  <a:latin typeface="Cambria Math"/>
                                  <a:ea typeface="Cambria Math"/>
                                </a:rPr>
                              </m:ctrlPr>
                            </m:fPr>
                            <m:num>
                              <m:r>
                                <a:rPr lang="hr-HR" sz="2000" b="0" i="1" smtClean="0">
                                  <a:latin typeface="Cambria Math"/>
                                  <a:ea typeface="Cambria Math"/>
                                </a:rPr>
                                <m:t>𝜕</m:t>
                              </m:r>
                              <m:r>
                                <a:rPr lang="hr-HR" sz="2000" b="0" i="1" smtClean="0">
                                  <a:latin typeface="Cambria Math"/>
                                  <a:ea typeface="Cambria Math"/>
                                </a:rPr>
                                <m:t>𝑐</m:t>
                              </m:r>
                            </m:num>
                            <m:den>
                              <m:r>
                                <a:rPr lang="hr-HR" sz="2000" b="0" i="1" smtClean="0">
                                  <a:latin typeface="Cambria Math"/>
                                  <a:ea typeface="Cambria Math"/>
                                </a:rPr>
                                <m:t>𝜕</m:t>
                              </m:r>
                              <m:sSub>
                                <m:sSubPr>
                                  <m:ctrlPr>
                                    <a:rPr lang="hr-HR" sz="2000" b="0" i="1" smtClean="0">
                                      <a:latin typeface="Cambria Math"/>
                                      <a:ea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hr-HR" sz="2000" b="0" i="1" smtClean="0">
                                      <a:latin typeface="Cambria Math"/>
                                      <a:ea typeface="Cambria Math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hr-HR" sz="2000" b="0" i="1" smtClean="0">
                                      <a:latin typeface="Cambria Math"/>
                                      <a:ea typeface="Cambria Math"/>
                                    </a:rPr>
                                    <m:t>𝑗</m:t>
                                  </m:r>
                                </m:sub>
                              </m:sSub>
                            </m:den>
                          </m:f>
                        </m:e>
                      </m:d>
                      <m:r>
                        <a:rPr lang="hr-HR" sz="2000" b="0" i="1" smtClean="0">
                          <a:latin typeface="Cambria Math"/>
                          <a:ea typeface="Cambria Math"/>
                        </a:rPr>
                        <m:t>−</m:t>
                      </m:r>
                      <m:f>
                        <m:fPr>
                          <m:ctrlPr>
                            <a:rPr lang="hr-HR" sz="2000" b="0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hr-HR" sz="2000" b="0" i="1" smtClean="0">
                              <a:latin typeface="Cambria Math"/>
                              <a:ea typeface="Cambria Math"/>
                            </a:rPr>
                            <m:t>1</m:t>
                          </m:r>
                        </m:num>
                        <m:den>
                          <m:r>
                            <a:rPr lang="hr-HR" sz="2000" b="0" i="1" smtClean="0">
                              <a:latin typeface="Cambria Math"/>
                              <a:ea typeface="Cambria Math"/>
                            </a:rPr>
                            <m:t>𝑅</m:t>
                          </m:r>
                        </m:den>
                      </m:f>
                      <m:f>
                        <m:fPr>
                          <m:ctrlPr>
                            <a:rPr lang="hr-HR" sz="2000" i="1">
                              <a:latin typeface="Cambria Math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hr-HR" sz="2000" i="1">
                              <a:latin typeface="Cambria Math"/>
                              <a:ea typeface="Cambria Math" panose="02040503050406030204" pitchFamily="18" charset="0"/>
                            </a:rPr>
                            <m:t>𝜕</m:t>
                          </m:r>
                        </m:num>
                        <m:den>
                          <m:r>
                            <a:rPr lang="hr-HR" sz="2000" i="1">
                              <a:latin typeface="Cambria Math"/>
                              <a:ea typeface="Cambria Math" panose="02040503050406030204" pitchFamily="18" charset="0"/>
                            </a:rPr>
                            <m:t>𝜕</m:t>
                          </m:r>
                          <m:sSub>
                            <m:sSubPr>
                              <m:ctrlPr>
                                <a:rPr lang="hr-HR" sz="2000" i="1">
                                  <a:latin typeface="Cambria Math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hr-HR" sz="2000" i="1">
                                  <a:latin typeface="Cambria Math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hr-HR" sz="2000" i="1">
                                  <a:latin typeface="Cambria Math"/>
                                  <a:ea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</m:den>
                      </m:f>
                      <m:d>
                        <m:dPr>
                          <m:ctrlPr>
                            <a:rPr lang="hr-HR" sz="2000" i="1"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r>
                            <a:rPr lang="hr-HR" sz="2000" i="1">
                              <a:latin typeface="Cambria Math"/>
                              <a:ea typeface="Cambria Math"/>
                            </a:rPr>
                            <m:t>𝜃</m:t>
                          </m:r>
                          <m:r>
                            <a:rPr lang="hr-HR" sz="2000" b="0" i="1" smtClean="0">
                              <a:latin typeface="Cambria Math"/>
                              <a:ea typeface="Cambria Math"/>
                            </a:rPr>
                            <m:t>𝑐</m:t>
                          </m:r>
                          <m:sSub>
                            <m:sSubPr>
                              <m:ctrlPr>
                                <a:rPr lang="hr-HR" sz="2000" b="0" i="1" smtClean="0">
                                  <a:latin typeface="Cambria Math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hr-HR" sz="2000" b="0" i="1" smtClean="0">
                                  <a:latin typeface="Cambria Math"/>
                                  <a:ea typeface="Cambria Math"/>
                                </a:rPr>
                                <m:t>𝑢</m:t>
                              </m:r>
                            </m:e>
                            <m:sub>
                              <m:r>
                                <a:rPr lang="hr-HR" sz="2000" b="0" i="1" smtClean="0">
                                  <a:latin typeface="Cambria Math"/>
                                  <a:ea typeface="Cambria Math"/>
                                </a:rPr>
                                <m:t>𝑖</m:t>
                              </m:r>
                            </m:sub>
                          </m:sSub>
                        </m:e>
                      </m:d>
                      <m:r>
                        <a:rPr lang="hr-HR" sz="2000" b="0" i="1" smtClean="0">
                          <a:latin typeface="Cambria Math"/>
                          <a:ea typeface="Cambria Math"/>
                        </a:rPr>
                        <m:t>−</m:t>
                      </m:r>
                      <m:r>
                        <a:rPr lang="hr-HR" sz="2000" b="0" i="1" smtClean="0">
                          <a:latin typeface="Cambria Math"/>
                          <a:ea typeface="Cambria Math"/>
                        </a:rPr>
                        <m:t>𝜆𝜃</m:t>
                      </m:r>
                      <m:r>
                        <a:rPr lang="hr-HR" sz="2000" b="0" i="1" smtClean="0">
                          <a:latin typeface="Cambria Math"/>
                          <a:ea typeface="Cambria Math"/>
                        </a:rPr>
                        <m:t>𝑐</m:t>
                      </m:r>
                    </m:oMath>
                  </m:oMathPara>
                </a14:m>
                <a:endParaRPr lang="en-US" sz="2000" i="1" dirty="0"/>
              </a:p>
            </p:txBody>
          </p:sp>
        </mc:Choice>
        <mc:Fallback>
          <p:sp>
            <p:nvSpPr>
              <p:cNvPr id="10" name="TextBox 10">
                <a:extLst>
                  <a:ext uri="{FF2B5EF4-FFF2-40B4-BE49-F238E27FC236}">
                    <a16:creationId xmlns:a14="http://schemas.microsoft.com/office/drawing/2010/main" xmlns:a16="http://schemas.microsoft.com/office/drawing/2014/main" xmlns="" xmlns:lc="http://schemas.openxmlformats.org/drawingml/2006/lockedCanvas" id="{D60A4791-E21D-4188-96DE-4BB7758F650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63888" y="5585428"/>
                <a:ext cx="5513423" cy="790537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hr-H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TextBox 11"/>
          <p:cNvSpPr txBox="1"/>
          <p:nvPr/>
        </p:nvSpPr>
        <p:spPr>
          <a:xfrm>
            <a:off x="-1016" y="5229200"/>
            <a:ext cx="385293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smtClean="0">
                <a:solidFill>
                  <a:srgbClr val="FF0000"/>
                </a:solidFill>
              </a:rPr>
              <a:t>Napomena: Izvorno koeficijent retardacije </a:t>
            </a:r>
            <a:r>
              <a:rPr lang="hr-HR" i="1" dirty="0" smtClean="0">
                <a:solidFill>
                  <a:srgbClr val="FF0000"/>
                </a:solidFill>
              </a:rPr>
              <a:t>R </a:t>
            </a:r>
            <a:r>
              <a:rPr lang="hr-HR" dirty="0" smtClean="0">
                <a:solidFill>
                  <a:srgbClr val="FF0000"/>
                </a:solidFill>
              </a:rPr>
              <a:t>dolazi u nazivniku uz članove </a:t>
            </a:r>
            <a:r>
              <a:rPr lang="hr-HR" dirty="0" err="1" smtClean="0">
                <a:solidFill>
                  <a:srgbClr val="FF0000"/>
                </a:solidFill>
              </a:rPr>
              <a:t>konvektivnog</a:t>
            </a:r>
            <a:r>
              <a:rPr lang="hr-HR" dirty="0" smtClean="0">
                <a:solidFill>
                  <a:srgbClr val="FF0000"/>
                </a:solidFill>
              </a:rPr>
              <a:t> pronosa i disperzije a tek nakon množenja se dobiva gornja oblik jednadžbe pronosa</a:t>
            </a:r>
            <a:endParaRPr lang="hr-HR" dirty="0">
              <a:solidFill>
                <a:srgbClr val="FF0000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4683727" y="5980697"/>
            <a:ext cx="288032" cy="300221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4" name="Oval 13"/>
          <p:cNvSpPr/>
          <p:nvPr/>
        </p:nvSpPr>
        <p:spPr>
          <a:xfrm>
            <a:off x="6791953" y="5980697"/>
            <a:ext cx="288032" cy="300221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607579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874846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800" b="1" u="sng" dirty="0" smtClean="0"/>
              <a:t>Strujanje podzemnih voda </a:t>
            </a:r>
            <a:r>
              <a:rPr lang="hr-HR" sz="2800" b="1" u="sng" dirty="0"/>
              <a:t>– </a:t>
            </a:r>
            <a:r>
              <a:rPr lang="hr-HR" sz="2800" b="1" u="sng" dirty="0" smtClean="0"/>
              <a:t>karakteristike </a:t>
            </a:r>
            <a:r>
              <a:rPr lang="hr-HR" sz="2800" b="1" u="sng" dirty="0" err="1" smtClean="0"/>
              <a:t>vodonosnika</a:t>
            </a:r>
            <a:endParaRPr lang="hr-HR" sz="2800" b="1" u="sng" dirty="0"/>
          </a:p>
        </p:txBody>
      </p:sp>
      <p:sp>
        <p:nvSpPr>
          <p:cNvPr id="5" name="Rectangle 4"/>
          <p:cNvSpPr/>
          <p:nvPr/>
        </p:nvSpPr>
        <p:spPr>
          <a:xfrm>
            <a:off x="-1016" y="548680"/>
            <a:ext cx="9253536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400" dirty="0" smtClean="0"/>
              <a:t>Karakteristične vrijednosti koeficijenta propusnosti za vodu su:</a:t>
            </a:r>
            <a:endParaRPr lang="hr-HR" sz="2400" dirty="0"/>
          </a:p>
          <a:p>
            <a:endParaRPr lang="hr-HR" sz="2400" dirty="0" smtClean="0"/>
          </a:p>
          <a:p>
            <a:endParaRPr lang="hr-HR" sz="2400" dirty="0"/>
          </a:p>
          <a:p>
            <a:endParaRPr lang="hr-HR" sz="2400" dirty="0" smtClean="0"/>
          </a:p>
          <a:p>
            <a:endParaRPr lang="hr-HR" sz="2400" dirty="0"/>
          </a:p>
          <a:p>
            <a:endParaRPr lang="hr-HR" sz="2400" dirty="0" smtClean="0"/>
          </a:p>
          <a:p>
            <a:endParaRPr lang="hr-HR" sz="2400" dirty="0" smtClean="0"/>
          </a:p>
          <a:p>
            <a:endParaRPr lang="hr-HR" sz="1200" dirty="0" smtClean="0"/>
          </a:p>
          <a:p>
            <a:endParaRPr lang="hr-HR" sz="1200" dirty="0" smtClean="0"/>
          </a:p>
          <a:p>
            <a:endParaRPr lang="hr-HR" sz="1200" dirty="0"/>
          </a:p>
          <a:p>
            <a:endParaRPr lang="hr-HR" sz="1200" dirty="0" smtClean="0"/>
          </a:p>
          <a:p>
            <a:endParaRPr lang="hr-HR" sz="1200" dirty="0" smtClean="0"/>
          </a:p>
          <a:p>
            <a:endParaRPr lang="hr-HR" sz="1200" dirty="0" smtClean="0"/>
          </a:p>
          <a:p>
            <a:r>
              <a:rPr lang="hr-HR" sz="2400" dirty="0" smtClean="0"/>
              <a:t>Vrijednost koeficijenta propusnosti može se okvirno odrediti izrazom </a:t>
            </a:r>
          </a:p>
          <a:p>
            <a:r>
              <a:rPr lang="hr-HR" sz="2400" dirty="0" smtClean="0"/>
              <a:t>(</a:t>
            </a:r>
            <a:r>
              <a:rPr lang="hr-HR" sz="2400" i="1" dirty="0" err="1" smtClean="0"/>
              <a:t>d</a:t>
            </a:r>
            <a:r>
              <a:rPr lang="hr-HR" sz="2000" i="1" dirty="0" err="1" smtClean="0"/>
              <a:t>k</a:t>
            </a:r>
            <a:r>
              <a:rPr lang="hr-HR" sz="2400" dirty="0" smtClean="0"/>
              <a:t> – promjer zrna krute faze </a:t>
            </a:r>
            <a:r>
              <a:rPr lang="hr-HR" sz="2400" dirty="0" err="1" smtClean="0"/>
              <a:t>vodonosnika</a:t>
            </a:r>
            <a:r>
              <a:rPr lang="hr-HR" sz="2400" dirty="0" smtClean="0"/>
              <a:t>) :</a:t>
            </a:r>
          </a:p>
          <a:p>
            <a:endParaRPr lang="hr-HR" sz="2400" dirty="0" smtClean="0"/>
          </a:p>
          <a:p>
            <a:endParaRPr lang="hr-HR" sz="2400" dirty="0"/>
          </a:p>
          <a:p>
            <a:r>
              <a:rPr lang="hr-HR" sz="2400" dirty="0" smtClean="0"/>
              <a:t>Koeficijent filtracije u većini „realnih” </a:t>
            </a:r>
            <a:r>
              <a:rPr lang="hr-HR" sz="2400" dirty="0" err="1" smtClean="0"/>
              <a:t>vodonosnika</a:t>
            </a:r>
            <a:r>
              <a:rPr lang="hr-HR" sz="2400" dirty="0" smtClean="0"/>
              <a:t> </a:t>
            </a:r>
            <a:r>
              <a:rPr lang="hr-HR" sz="2400" b="1" i="1" dirty="0" smtClean="0"/>
              <a:t>nije homogen i </a:t>
            </a:r>
            <a:r>
              <a:rPr lang="hr-HR" sz="2400" b="1" i="1" dirty="0" err="1" smtClean="0"/>
              <a:t>izotropan</a:t>
            </a:r>
            <a:r>
              <a:rPr lang="hr-HR" sz="2400" b="1" i="1" dirty="0"/>
              <a:t> </a:t>
            </a:r>
            <a:r>
              <a:rPr lang="hr-HR" sz="2400" dirty="0" smtClean="0"/>
              <a:t>(tenzor). U laboratorijima se uobičajeno koristi porozni materijal koji ima homogeni i </a:t>
            </a:r>
            <a:r>
              <a:rPr lang="hr-HR" sz="2400" dirty="0" err="1" smtClean="0"/>
              <a:t>izotropni</a:t>
            </a:r>
            <a:r>
              <a:rPr lang="hr-HR" sz="2400" dirty="0" smtClean="0"/>
              <a:t> koeficijent propusnosti. </a:t>
            </a:r>
            <a:endParaRPr lang="hr-HR" sz="2400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1152" y="1124744"/>
            <a:ext cx="5128002" cy="29967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="" xmlns:a16="http://schemas.microsoft.com/office/drawing/2014/main" id="{2F44A5F0-090B-43C9-A62B-A3590A6608C8}"/>
                  </a:ext>
                </a:extLst>
              </p:cNvPr>
              <p:cNvSpPr txBox="1"/>
              <p:nvPr/>
            </p:nvSpPr>
            <p:spPr>
              <a:xfrm>
                <a:off x="2339752" y="5160414"/>
                <a:ext cx="1728192" cy="426784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hr-HR" sz="2000" b="0" i="1" smtClean="0">
                          <a:latin typeface="Cambria Math"/>
                          <a:ea typeface="Cambria Math" panose="02040503050406030204" pitchFamily="18" charset="0"/>
                        </a:rPr>
                        <m:t>𝑘</m:t>
                      </m:r>
                      <m:r>
                        <a:rPr lang="hr-HR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hr-HR" sz="2000" b="0" i="1" smtClean="0">
                              <a:latin typeface="Cambria Math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hr-HR" sz="2000" b="0" i="1" smtClean="0">
                              <a:latin typeface="Cambria Math"/>
                              <a:ea typeface="Cambria Math" panose="02040503050406030204" pitchFamily="18" charset="0"/>
                            </a:rPr>
                            <m:t>𝑐</m:t>
                          </m:r>
                        </m:e>
                        <m:sub>
                          <m:r>
                            <a:rPr lang="hr-HR" sz="2000" b="0" i="1" smtClean="0">
                              <a:latin typeface="Cambria Math"/>
                              <a:ea typeface="Cambria Math" panose="02040503050406030204" pitchFamily="18" charset="0"/>
                            </a:rPr>
                            <m:t>𝑘</m:t>
                          </m:r>
                        </m:sub>
                      </m:sSub>
                      <m:r>
                        <a:rPr lang="hr-HR" sz="2000" b="0" i="1" smtClean="0">
                          <a:latin typeface="Cambria Math"/>
                          <a:ea typeface="Cambria Math" panose="02040503050406030204" pitchFamily="18" charset="0"/>
                        </a:rPr>
                        <m:t>𝑔</m:t>
                      </m:r>
                      <m:sSup>
                        <m:sSupPr>
                          <m:ctrlPr>
                            <a:rPr lang="hr-HR" sz="2000" b="0" i="1" smtClean="0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sSub>
                            <m:sSubPr>
                              <m:ctrlPr>
                                <a:rPr lang="hr-HR" sz="2000" b="0" i="1" smtClean="0">
                                  <a:latin typeface="Cambria Math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hr-HR" sz="2000" b="0" i="1" smtClean="0">
                                  <a:latin typeface="Cambria Math"/>
                                  <a:ea typeface="Cambria Math"/>
                                </a:rPr>
                                <m:t>𝑑</m:t>
                              </m:r>
                            </m:e>
                            <m:sub>
                              <m:r>
                                <a:rPr lang="hr-HR" sz="2000" b="0" i="1" smtClean="0">
                                  <a:latin typeface="Cambria Math"/>
                                  <a:ea typeface="Cambria Math"/>
                                </a:rPr>
                                <m:t>𝑘</m:t>
                              </m:r>
                            </m:sub>
                          </m:sSub>
                        </m:e>
                        <m:sup>
                          <m:r>
                            <a:rPr lang="hr-HR" sz="2000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sup>
                      </m:sSup>
                      <m:r>
                        <a:rPr lang="hr-HR" sz="2000" b="0" i="1" smtClean="0">
                          <a:latin typeface="Cambria Math"/>
                          <a:ea typeface="Cambria Math"/>
                        </a:rPr>
                        <m:t>/</m:t>
                      </m:r>
                      <m:r>
                        <a:rPr lang="hr-HR" sz="2000" b="0" i="1" smtClean="0">
                          <a:latin typeface="Cambria Math"/>
                          <a:ea typeface="Cambria Math"/>
                        </a:rPr>
                        <m:t>𝜈</m:t>
                      </m:r>
                    </m:oMath>
                  </m:oMathPara>
                </a14:m>
                <a:endParaRPr lang="en-US" sz="2000" i="1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2F44A5F0-090B-43C9-A62B-A3590A6608C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39752" y="5160414"/>
                <a:ext cx="1728192" cy="426784"/>
              </a:xfrm>
              <a:prstGeom prst="rect">
                <a:avLst/>
              </a:prstGeom>
              <a:blipFill rotWithShape="1">
                <a:blip r:embed="rId3"/>
                <a:stretch>
                  <a:fillRect b="-14286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hr-H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="" xmlns:a16="http://schemas.microsoft.com/office/drawing/2014/main" id="{2F44A5F0-090B-43C9-A62B-A3590A6608C8}"/>
                  </a:ext>
                </a:extLst>
              </p:cNvPr>
              <p:cNvSpPr txBox="1"/>
              <p:nvPr/>
            </p:nvSpPr>
            <p:spPr>
              <a:xfrm>
                <a:off x="5094938" y="5133686"/>
                <a:ext cx="1944216" cy="400110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hr-HR" sz="2000" b="0" i="1" smtClean="0">
                              <a:latin typeface="Cambria Math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hr-HR" sz="2000" b="0" i="1" smtClean="0">
                              <a:latin typeface="Cambria Math"/>
                              <a:ea typeface="Cambria Math" panose="02040503050406030204" pitchFamily="18" charset="0"/>
                            </a:rPr>
                            <m:t>𝑐</m:t>
                          </m:r>
                        </m:e>
                        <m:sub>
                          <m:r>
                            <a:rPr lang="hr-HR" sz="2000" b="0" i="1" smtClean="0">
                              <a:latin typeface="Cambria Math"/>
                              <a:ea typeface="Cambria Math" panose="02040503050406030204" pitchFamily="18" charset="0"/>
                            </a:rPr>
                            <m:t>𝑘</m:t>
                          </m:r>
                        </m:sub>
                      </m:sSub>
                      <m:r>
                        <a:rPr lang="hr-HR" sz="2000" b="0" i="1" smtClean="0">
                          <a:latin typeface="Cambria Math"/>
                          <a:ea typeface="Cambria Math" panose="02040503050406030204" pitchFamily="18" charset="0"/>
                        </a:rPr>
                        <m:t>=6,5∗</m:t>
                      </m:r>
                      <m:sSup>
                        <m:sSupPr>
                          <m:ctrlPr>
                            <a:rPr lang="hr-HR" sz="2000" b="0" i="1" smtClean="0">
                              <a:latin typeface="Cambria Math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hr-HR" sz="2000" b="0" i="1" smtClean="0">
                              <a:latin typeface="Cambria Math"/>
                              <a:ea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hr-HR" sz="2000" b="0" i="1" smtClean="0">
                              <a:latin typeface="Cambria Math"/>
                              <a:ea typeface="Cambria Math" panose="02040503050406030204" pitchFamily="18" charset="0"/>
                            </a:rPr>
                            <m:t>−4</m:t>
                          </m:r>
                        </m:sup>
                      </m:sSup>
                    </m:oMath>
                  </m:oMathPara>
                </a14:m>
                <a:endParaRPr lang="en-US" sz="2000" i="1" dirty="0"/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2F44A5F0-090B-43C9-A62B-A3590A6608C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94938" y="5133686"/>
                <a:ext cx="1944216" cy="400110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hr-H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7884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874846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800" b="1" u="sng" dirty="0" smtClean="0"/>
              <a:t>Strujanje podzemnih voda </a:t>
            </a:r>
            <a:r>
              <a:rPr lang="hr-HR" sz="2800" b="1" u="sng" dirty="0"/>
              <a:t>– </a:t>
            </a:r>
            <a:r>
              <a:rPr lang="hr-HR" sz="2800" b="1" u="sng" dirty="0" smtClean="0"/>
              <a:t>karakteristike </a:t>
            </a:r>
            <a:r>
              <a:rPr lang="hr-HR" sz="2800" b="1" u="sng" dirty="0" err="1" smtClean="0"/>
              <a:t>vodonosnika</a:t>
            </a:r>
            <a:endParaRPr lang="hr-HR" sz="2800" b="1" u="sng" dirty="0"/>
          </a:p>
        </p:txBody>
      </p:sp>
      <p:sp>
        <p:nvSpPr>
          <p:cNvPr id="5" name="Rectangle 4"/>
          <p:cNvSpPr/>
          <p:nvPr/>
        </p:nvSpPr>
        <p:spPr>
          <a:xfrm>
            <a:off x="-1016" y="548680"/>
            <a:ext cx="9253536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400" dirty="0" smtClean="0"/>
              <a:t>Koeficijent poroznosti je ujedno i mjera otpora strujanju, te se može odrediti </a:t>
            </a:r>
            <a:r>
              <a:rPr lang="hr-HR" sz="2400" dirty="0" err="1" smtClean="0"/>
              <a:t>Darcyjevim</a:t>
            </a:r>
            <a:r>
              <a:rPr lang="hr-HR" sz="2400" dirty="0" smtClean="0"/>
              <a:t> uređajem.</a:t>
            </a:r>
          </a:p>
          <a:p>
            <a:endParaRPr lang="hr-HR" sz="1200" dirty="0"/>
          </a:p>
          <a:p>
            <a:r>
              <a:rPr lang="hr-HR" sz="2400" dirty="0" smtClean="0"/>
              <a:t>Usvaja se hipoteza kontinuuma </a:t>
            </a:r>
            <a:r>
              <a:rPr lang="hr-HR" sz="2400" i="1" dirty="0" smtClean="0"/>
              <a:t>v</a:t>
            </a:r>
            <a:r>
              <a:rPr lang="hr-HR" sz="2000" dirty="0" smtClean="0"/>
              <a:t> </a:t>
            </a:r>
            <a:r>
              <a:rPr lang="hr-HR" sz="2400" dirty="0" smtClean="0"/>
              <a:t>= </a:t>
            </a:r>
            <a:r>
              <a:rPr lang="hr-HR" sz="2400" i="1" dirty="0" smtClean="0"/>
              <a:t>Q</a:t>
            </a:r>
            <a:r>
              <a:rPr lang="hr-HR" sz="2400" dirty="0" smtClean="0"/>
              <a:t>/</a:t>
            </a:r>
            <a:r>
              <a:rPr lang="hr-HR" sz="2400" i="1" dirty="0" smtClean="0"/>
              <a:t>A</a:t>
            </a:r>
            <a:r>
              <a:rPr lang="hr-HR" sz="2400" dirty="0" smtClean="0"/>
              <a:t>, gdje je </a:t>
            </a:r>
            <a:r>
              <a:rPr lang="hr-HR" sz="2400" i="1" dirty="0" smtClean="0"/>
              <a:t>v</a:t>
            </a:r>
            <a:r>
              <a:rPr lang="hr-HR" sz="2400" dirty="0" smtClean="0"/>
              <a:t> </a:t>
            </a:r>
            <a:r>
              <a:rPr lang="hr-HR" sz="2400" dirty="0" err="1" smtClean="0"/>
              <a:t>Dacyjeva</a:t>
            </a:r>
            <a:r>
              <a:rPr lang="hr-HR" sz="2400" dirty="0" smtClean="0"/>
              <a:t> brzina a </a:t>
            </a:r>
            <a:r>
              <a:rPr lang="hr-HR" sz="2400" i="1" dirty="0" smtClean="0"/>
              <a:t>A </a:t>
            </a:r>
            <a:r>
              <a:rPr lang="hr-HR" sz="2400" dirty="0" smtClean="0"/>
              <a:t>ukupna </a:t>
            </a:r>
            <a:r>
              <a:rPr lang="hr-HR" sz="2400" dirty="0" err="1" smtClean="0"/>
              <a:t>proticajna</a:t>
            </a:r>
            <a:r>
              <a:rPr lang="hr-HR" sz="2400" dirty="0" smtClean="0"/>
              <a:t> površina. </a:t>
            </a:r>
            <a:r>
              <a:rPr lang="hr-HR" sz="2400" dirty="0" err="1" smtClean="0"/>
              <a:t>Darcyjeva</a:t>
            </a:r>
            <a:r>
              <a:rPr lang="hr-HR" sz="2400" dirty="0" smtClean="0"/>
              <a:t> brzina je stoga „fiktivna” brzina, a u svojoj biti predstavlja protok po jediničnoj površini.</a:t>
            </a:r>
          </a:p>
          <a:p>
            <a:endParaRPr lang="hr-HR" sz="1200" dirty="0"/>
          </a:p>
          <a:p>
            <a:r>
              <a:rPr lang="hr-HR" sz="2400" dirty="0" smtClean="0"/>
              <a:t>Strujanje se odvija samo kroz pore, pa je stvarna brzina strujanja „tekuće” faze (vode) znatno veća od </a:t>
            </a:r>
            <a:r>
              <a:rPr lang="hr-HR" sz="2400" dirty="0" err="1" smtClean="0"/>
              <a:t>Darcyjeve</a:t>
            </a:r>
            <a:r>
              <a:rPr lang="hr-HR" sz="2400" dirty="0" smtClean="0"/>
              <a:t> brzine. Stoga se uvodi pojam </a:t>
            </a:r>
            <a:r>
              <a:rPr lang="hr-HR" sz="2400" b="1" i="1" dirty="0" smtClean="0"/>
              <a:t>stvarne brzine u = v / n</a:t>
            </a:r>
            <a:r>
              <a:rPr lang="hr-HR" sz="2000" b="1" i="1" dirty="0" smtClean="0"/>
              <a:t>e</a:t>
            </a:r>
            <a:r>
              <a:rPr lang="hr-HR" sz="2400" i="1" dirty="0" smtClean="0"/>
              <a:t>. </a:t>
            </a:r>
          </a:p>
          <a:p>
            <a:r>
              <a:rPr lang="hr-HR" sz="2400" dirty="0" smtClean="0">
                <a:solidFill>
                  <a:srgbClr val="FF0000"/>
                </a:solidFill>
              </a:rPr>
              <a:t>(Napomena: istinski stvarna brzina ustvari &gt; </a:t>
            </a:r>
            <a:r>
              <a:rPr lang="hr-HR" sz="2400" i="1" dirty="0" smtClean="0">
                <a:solidFill>
                  <a:srgbClr val="FF0000"/>
                </a:solidFill>
              </a:rPr>
              <a:t>u</a:t>
            </a:r>
            <a:r>
              <a:rPr lang="hr-HR" sz="2400" dirty="0" smtClean="0">
                <a:solidFill>
                  <a:srgbClr val="FF0000"/>
                </a:solidFill>
              </a:rPr>
              <a:t>, </a:t>
            </a:r>
            <a:r>
              <a:rPr lang="hr-HR" sz="2400" i="1" dirty="0" smtClean="0">
                <a:solidFill>
                  <a:srgbClr val="FF0000"/>
                </a:solidFill>
              </a:rPr>
              <a:t>u =</a:t>
            </a:r>
            <a:r>
              <a:rPr lang="hr-HR" sz="2400" dirty="0" smtClean="0">
                <a:solidFill>
                  <a:srgbClr val="FF0000"/>
                </a:solidFill>
              </a:rPr>
              <a:t> </a:t>
            </a:r>
            <a:r>
              <a:rPr lang="hr-HR" sz="2400" i="1" dirty="0" smtClean="0">
                <a:solidFill>
                  <a:srgbClr val="FF0000"/>
                </a:solidFill>
              </a:rPr>
              <a:t>s</a:t>
            </a:r>
            <a:r>
              <a:rPr lang="hr-HR" sz="2400" dirty="0" smtClean="0">
                <a:solidFill>
                  <a:srgbClr val="FF0000"/>
                </a:solidFill>
              </a:rPr>
              <a:t>/</a:t>
            </a:r>
            <a:r>
              <a:rPr lang="hr-HR" sz="2400" i="1" dirty="0" smtClean="0">
                <a:solidFill>
                  <a:srgbClr val="FF0000"/>
                </a:solidFill>
              </a:rPr>
              <a:t>t</a:t>
            </a:r>
            <a:r>
              <a:rPr lang="hr-HR" sz="2400" dirty="0" smtClean="0">
                <a:solidFill>
                  <a:srgbClr val="FF0000"/>
                </a:solidFill>
              </a:rPr>
              <a:t> u smjeru strujanja!)</a:t>
            </a:r>
            <a:endParaRPr lang="hr-HR" sz="2400" i="1" dirty="0" smtClean="0">
              <a:solidFill>
                <a:srgbClr val="FF0000"/>
              </a:solidFill>
            </a:endParaRPr>
          </a:p>
          <a:p>
            <a:endParaRPr lang="hr-HR" sz="1200" i="1" dirty="0"/>
          </a:p>
          <a:p>
            <a:r>
              <a:rPr lang="hr-HR" sz="2400" dirty="0" smtClean="0"/>
              <a:t>Razlika između </a:t>
            </a:r>
            <a:r>
              <a:rPr lang="hr-HR" sz="2400" dirty="0" err="1" smtClean="0"/>
              <a:t>Darcyjeve</a:t>
            </a:r>
            <a:r>
              <a:rPr lang="hr-HR" sz="2400" dirty="0" smtClean="0"/>
              <a:t> i stvarne brzine bitna je kod analize pronosa onečišćenja strujanjem podzemnih voda, budući da je „napredovanje” onečišćenja primarno vezano uz stvarne brzine </a:t>
            </a:r>
            <a:r>
              <a:rPr lang="hr-HR" sz="2400" i="1" dirty="0" smtClean="0"/>
              <a:t>u</a:t>
            </a:r>
            <a:r>
              <a:rPr lang="hr-HR" sz="2400" dirty="0" smtClean="0"/>
              <a:t>. </a:t>
            </a:r>
          </a:p>
          <a:p>
            <a:endParaRPr lang="hr-HR" sz="1200" dirty="0"/>
          </a:p>
          <a:p>
            <a:r>
              <a:rPr lang="hr-HR" sz="2400" dirty="0" smtClean="0"/>
              <a:t>Zbog malih brzina strujanja član kinetičke energije EL i PL su praktički istovjetne. </a:t>
            </a:r>
            <a:endParaRPr lang="hr-HR" sz="2000" dirty="0" smtClean="0"/>
          </a:p>
        </p:txBody>
      </p:sp>
    </p:spTree>
    <p:extLst>
      <p:ext uri="{BB962C8B-B14F-4D97-AF65-F5344CB8AC3E}">
        <p14:creationId xmlns:p14="http://schemas.microsoft.com/office/powerpoint/2010/main" val="3786485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874846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800" b="1" u="sng" dirty="0" smtClean="0"/>
              <a:t>Strujanje podzemnih voda </a:t>
            </a:r>
            <a:r>
              <a:rPr lang="hr-HR" sz="2800" b="1" u="sng" dirty="0"/>
              <a:t>– </a:t>
            </a:r>
            <a:r>
              <a:rPr lang="hr-HR" sz="2800" b="1" u="sng" dirty="0" err="1" smtClean="0"/>
              <a:t>Darcy</a:t>
            </a:r>
            <a:r>
              <a:rPr lang="hr-HR" sz="2800" b="1" u="sng" dirty="0" smtClean="0"/>
              <a:t>, PL i brzinski potencijal</a:t>
            </a:r>
            <a:endParaRPr lang="hr-HR" sz="2800" b="1" u="sng" dirty="0"/>
          </a:p>
        </p:txBody>
      </p:sp>
      <p:sp>
        <p:nvSpPr>
          <p:cNvPr id="5" name="Rectangle 4"/>
          <p:cNvSpPr/>
          <p:nvPr/>
        </p:nvSpPr>
        <p:spPr>
          <a:xfrm>
            <a:off x="-1016" y="548680"/>
            <a:ext cx="9253536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400" dirty="0"/>
              <a:t>U</a:t>
            </a:r>
            <a:r>
              <a:rPr lang="hr-HR" sz="2400" dirty="0" smtClean="0"/>
              <a:t> fokusu našeg interesa nalazi se </a:t>
            </a:r>
            <a:r>
              <a:rPr lang="hr-HR" sz="2400" dirty="0" err="1" smtClean="0"/>
              <a:t>piezometarska</a:t>
            </a:r>
            <a:r>
              <a:rPr lang="hr-HR" sz="2400" dirty="0" smtClean="0"/>
              <a:t> visina i </a:t>
            </a:r>
            <a:r>
              <a:rPr lang="hr-HR" sz="2400" dirty="0" err="1" smtClean="0"/>
              <a:t>Darcyjeva</a:t>
            </a:r>
            <a:r>
              <a:rPr lang="hr-HR" sz="2400" dirty="0" smtClean="0"/>
              <a:t> brzina:</a:t>
            </a:r>
          </a:p>
          <a:p>
            <a:endParaRPr lang="hr-HR" sz="2400" dirty="0"/>
          </a:p>
          <a:p>
            <a:endParaRPr lang="hr-HR" sz="2400" dirty="0" smtClean="0"/>
          </a:p>
          <a:p>
            <a:endParaRPr lang="hr-HR" sz="2400" dirty="0"/>
          </a:p>
          <a:p>
            <a:r>
              <a:rPr lang="hr-HR" sz="2400" dirty="0" smtClean="0"/>
              <a:t>Strujanje podzemnih voda se odvija pretežito u </a:t>
            </a:r>
            <a:r>
              <a:rPr lang="hr-HR" sz="2400" dirty="0" err="1" smtClean="0"/>
              <a:t>laminarnom</a:t>
            </a:r>
            <a:r>
              <a:rPr lang="hr-HR" sz="2400" dirty="0" smtClean="0"/>
              <a:t> režimu strujanja, a što rezultira linearnim odnosom </a:t>
            </a:r>
            <a:r>
              <a:rPr lang="hr-HR" sz="2400" i="1" dirty="0" smtClean="0"/>
              <a:t>v</a:t>
            </a:r>
            <a:r>
              <a:rPr lang="hr-HR" sz="2400" dirty="0" smtClean="0"/>
              <a:t> i </a:t>
            </a:r>
            <a:r>
              <a:rPr lang="hr-HR" sz="2400" i="1" dirty="0" smtClean="0">
                <a:sym typeface="Symbol"/>
              </a:rPr>
              <a:t>h</a:t>
            </a:r>
            <a:r>
              <a:rPr lang="hr-HR" sz="2400" dirty="0" smtClean="0">
                <a:sym typeface="Symbol"/>
              </a:rPr>
              <a:t>/</a:t>
            </a:r>
            <a:r>
              <a:rPr lang="hr-HR" sz="2400" i="1" dirty="0" smtClean="0">
                <a:sym typeface="Symbol"/>
              </a:rPr>
              <a:t></a:t>
            </a:r>
            <a:r>
              <a:rPr lang="hr-HR" sz="2400" i="1" dirty="0" err="1" smtClean="0">
                <a:sym typeface="Symbol"/>
              </a:rPr>
              <a:t>s</a:t>
            </a:r>
            <a:r>
              <a:rPr lang="hr-HR" sz="2400" i="1" dirty="0" smtClean="0"/>
              <a:t>.</a:t>
            </a:r>
            <a:r>
              <a:rPr lang="hr-HR" sz="2400" dirty="0"/>
              <a:t> </a:t>
            </a:r>
            <a:r>
              <a:rPr lang="hr-HR" sz="2400" dirty="0" smtClean="0"/>
              <a:t>Važenje linearnosti je u području </a:t>
            </a:r>
            <a:r>
              <a:rPr lang="hr-HR" sz="2400" i="1" dirty="0" err="1" smtClean="0"/>
              <a:t>Re</a:t>
            </a:r>
            <a:r>
              <a:rPr lang="hr-HR" sz="2400" dirty="0" smtClean="0"/>
              <a:t> &lt; 5.</a:t>
            </a:r>
          </a:p>
          <a:p>
            <a:endParaRPr lang="hr-HR" sz="2400" dirty="0"/>
          </a:p>
          <a:p>
            <a:endParaRPr lang="hr-HR" sz="2400" dirty="0"/>
          </a:p>
          <a:p>
            <a:r>
              <a:rPr lang="hr-HR" sz="2400" dirty="0" err="1" smtClean="0"/>
              <a:t>Poopćenje</a:t>
            </a:r>
            <a:r>
              <a:rPr lang="hr-HR" sz="2400" dirty="0" smtClean="0"/>
              <a:t> </a:t>
            </a:r>
            <a:r>
              <a:rPr lang="hr-HR" sz="2400" dirty="0" err="1" smtClean="0"/>
              <a:t>Darcyjevog</a:t>
            </a:r>
            <a:r>
              <a:rPr lang="hr-HR" sz="2400" dirty="0" smtClean="0"/>
              <a:t> linearnog zakona (</a:t>
            </a:r>
            <a:r>
              <a:rPr lang="hr-HR" sz="2400" i="1" dirty="0" smtClean="0"/>
              <a:t>v</a:t>
            </a:r>
            <a:r>
              <a:rPr lang="hr-HR" sz="2400" dirty="0" smtClean="0">
                <a:sym typeface="Symbol"/>
              </a:rPr>
              <a:t></a:t>
            </a:r>
            <a:r>
              <a:rPr lang="hr-HR" sz="2400" i="1" dirty="0" smtClean="0">
                <a:sym typeface="Symbol"/>
              </a:rPr>
              <a:t>k</a:t>
            </a:r>
            <a:r>
              <a:rPr lang="hr-HR" sz="2400" i="1" dirty="0">
                <a:sym typeface="Symbol"/>
              </a:rPr>
              <a:t>h</a:t>
            </a:r>
            <a:r>
              <a:rPr lang="hr-HR" sz="2400" dirty="0">
                <a:sym typeface="Symbol"/>
              </a:rPr>
              <a:t>/</a:t>
            </a:r>
            <a:r>
              <a:rPr lang="hr-HR" sz="2400" i="1" dirty="0">
                <a:sym typeface="Symbol"/>
              </a:rPr>
              <a:t></a:t>
            </a:r>
            <a:r>
              <a:rPr lang="hr-HR" sz="2400" i="1" dirty="0" smtClean="0">
                <a:sym typeface="Symbol"/>
              </a:rPr>
              <a:t>s</a:t>
            </a:r>
            <a:r>
              <a:rPr lang="hr-HR" sz="2400" dirty="0">
                <a:sym typeface="Symbol"/>
              </a:rPr>
              <a:t>)</a:t>
            </a:r>
            <a:r>
              <a:rPr lang="hr-HR" sz="2400" dirty="0" smtClean="0"/>
              <a:t> je ostvareno analogijom sa linearnim zakonom potencijalnog strujanja </a:t>
            </a:r>
            <a:r>
              <a:rPr lang="hr-HR" sz="2400" dirty="0"/>
              <a:t>(v</a:t>
            </a:r>
            <a:r>
              <a:rPr lang="hr-HR" sz="2400" dirty="0" smtClean="0">
                <a:sym typeface="Symbol"/>
              </a:rPr>
              <a:t></a:t>
            </a:r>
            <a:r>
              <a:rPr lang="hr-HR" sz="2400" i="1" dirty="0" smtClean="0">
                <a:sym typeface="Symbol"/>
              </a:rPr>
              <a:t></a:t>
            </a:r>
            <a:r>
              <a:rPr lang="hr-HR" sz="2400" dirty="0" smtClean="0">
                <a:sym typeface="Symbol"/>
              </a:rPr>
              <a:t>/</a:t>
            </a:r>
            <a:r>
              <a:rPr lang="hr-HR" sz="2400" i="1" dirty="0">
                <a:sym typeface="Symbol"/>
              </a:rPr>
              <a:t>s</a:t>
            </a:r>
            <a:r>
              <a:rPr lang="hr-HR" sz="2400" dirty="0" smtClean="0">
                <a:sym typeface="Symbol"/>
              </a:rPr>
              <a:t>).</a:t>
            </a:r>
            <a:endParaRPr lang="hr-HR" sz="2400" dirty="0">
              <a:sym typeface="Symbol"/>
            </a:endParaRPr>
          </a:p>
          <a:p>
            <a:r>
              <a:rPr lang="hr-HR" sz="2400" dirty="0" smtClean="0">
                <a:sym typeface="Symbol"/>
              </a:rPr>
              <a:t>Umnožak </a:t>
            </a:r>
            <a:r>
              <a:rPr lang="hr-HR" sz="2400" dirty="0" err="1" smtClean="0">
                <a:sym typeface="Symbol"/>
              </a:rPr>
              <a:t>Piezometarske</a:t>
            </a:r>
            <a:r>
              <a:rPr lang="hr-HR" sz="2400" dirty="0" smtClean="0">
                <a:sym typeface="Symbol"/>
              </a:rPr>
              <a:t> visine </a:t>
            </a:r>
            <a:r>
              <a:rPr lang="hr-HR" sz="2400" i="1" dirty="0" smtClean="0">
                <a:sym typeface="Symbol"/>
              </a:rPr>
              <a:t>h</a:t>
            </a:r>
            <a:r>
              <a:rPr lang="hr-HR" sz="2400" dirty="0" smtClean="0">
                <a:sym typeface="Symbol"/>
              </a:rPr>
              <a:t>(</a:t>
            </a:r>
            <a:r>
              <a:rPr lang="hr-HR" sz="2400" i="1" dirty="0" smtClean="0">
                <a:sym typeface="Symbol"/>
              </a:rPr>
              <a:t>s</a:t>
            </a:r>
            <a:r>
              <a:rPr lang="hr-HR" sz="2400" dirty="0" smtClean="0">
                <a:sym typeface="Symbol"/>
              </a:rPr>
              <a:t>) i </a:t>
            </a:r>
            <a:r>
              <a:rPr lang="hr-HR" sz="2400" i="1" dirty="0" smtClean="0">
                <a:sym typeface="Symbol"/>
              </a:rPr>
              <a:t>k</a:t>
            </a:r>
            <a:r>
              <a:rPr lang="hr-HR" sz="2400" dirty="0" smtClean="0">
                <a:sym typeface="Symbol"/>
              </a:rPr>
              <a:t> predstavlja brzinski potencijal </a:t>
            </a:r>
            <a:r>
              <a:rPr lang="hr-HR" sz="2400" i="1" dirty="0" smtClean="0">
                <a:sym typeface="Symbol"/>
              </a:rPr>
              <a:t></a:t>
            </a:r>
            <a:r>
              <a:rPr lang="hr-HR" sz="2400" dirty="0" smtClean="0">
                <a:sym typeface="Symbol"/>
              </a:rPr>
              <a:t>(</a:t>
            </a:r>
            <a:r>
              <a:rPr lang="hr-HR" sz="2400" i="1" dirty="0" smtClean="0">
                <a:sym typeface="Symbol"/>
              </a:rPr>
              <a:t>s</a:t>
            </a:r>
            <a:r>
              <a:rPr lang="hr-HR" sz="2400" dirty="0" smtClean="0">
                <a:sym typeface="Symbol"/>
              </a:rPr>
              <a:t>). </a:t>
            </a:r>
            <a:endParaRPr lang="hr-HR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xmlns="" id="{2D9AD866-20E2-48B0-848C-C02FB2E7739E}"/>
                  </a:ext>
                </a:extLst>
              </p:cNvPr>
              <p:cNvSpPr txBox="1"/>
              <p:nvPr/>
            </p:nvSpPr>
            <p:spPr>
              <a:xfrm>
                <a:off x="5821079" y="1124744"/>
                <a:ext cx="1512168" cy="676852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hr-HR" sz="2000" b="0" i="1" smtClean="0">
                          <a:latin typeface="Cambria Math"/>
                          <a:ea typeface="Cambria Math" panose="02040503050406030204" pitchFamily="18" charset="0"/>
                        </a:rPr>
                        <m:t>𝑣</m:t>
                      </m:r>
                      <m:r>
                        <a:rPr lang="hr-HR" sz="2000" b="0" i="1" smtClean="0">
                          <a:latin typeface="Cambria Math"/>
                          <a:ea typeface="Cambria Math" panose="02040503050406030204" pitchFamily="18" charset="0"/>
                        </a:rPr>
                        <m:t>=−</m:t>
                      </m:r>
                      <m:r>
                        <a:rPr lang="hr-HR" sz="2000" b="0" i="1" smtClean="0">
                          <a:latin typeface="Cambria Math"/>
                          <a:ea typeface="Cambria Math" panose="02040503050406030204" pitchFamily="18" charset="0"/>
                        </a:rPr>
                        <m:t>𝑘</m:t>
                      </m:r>
                      <m:f>
                        <m:fPr>
                          <m:ctrlPr>
                            <a:rPr lang="hr-HR" sz="2000" i="1">
                              <a:latin typeface="Cambria Math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l-GR" sz="2000" i="1" smtClean="0">
                              <a:latin typeface="Cambria Math"/>
                              <a:ea typeface="Cambria Math"/>
                            </a:rPr>
                            <m:t>Δ</m:t>
                          </m:r>
                          <m:r>
                            <a:rPr lang="hr-HR" sz="2000" b="0" i="1" smtClean="0">
                              <a:latin typeface="Cambria Math"/>
                              <a:ea typeface="Cambria Math" panose="02040503050406030204" pitchFamily="18" charset="0"/>
                            </a:rPr>
                            <m:t>h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el-GR" sz="2000" b="0" i="1" smtClean="0">
                              <a:latin typeface="Cambria Math"/>
                              <a:ea typeface="Cambria Math"/>
                            </a:rPr>
                            <m:t>Δ</m:t>
                          </m:r>
                          <m:r>
                            <a:rPr lang="hr-HR" sz="2000" b="0" i="1" smtClean="0">
                              <a:latin typeface="Cambria Math"/>
                              <a:ea typeface="Cambria Math"/>
                            </a:rPr>
                            <m:t>𝑠</m:t>
                          </m:r>
                        </m:den>
                      </m:f>
                    </m:oMath>
                  </m:oMathPara>
                </a14:m>
                <a:endParaRPr lang="en-US" sz="2000" i="1" dirty="0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2D9AD866-20E2-48B0-848C-C02FB2E7739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21079" y="1124744"/>
                <a:ext cx="1512168" cy="676852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hr-H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xmlns="" id="{2D9AD866-20E2-48B0-848C-C02FB2E7739E}"/>
                  </a:ext>
                </a:extLst>
              </p:cNvPr>
              <p:cNvSpPr txBox="1"/>
              <p:nvPr/>
            </p:nvSpPr>
            <p:spPr>
              <a:xfrm>
                <a:off x="1547664" y="1124744"/>
                <a:ext cx="2236117" cy="732508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hr-HR" sz="2000" b="0" i="1" smtClean="0">
                          <a:latin typeface="Cambria Math"/>
                          <a:ea typeface="Cambria Math" panose="02040503050406030204" pitchFamily="18" charset="0"/>
                        </a:rPr>
                        <m:t>h</m:t>
                      </m:r>
                      <m:d>
                        <m:dPr>
                          <m:ctrlPr>
                            <a:rPr lang="hr-HR" sz="2000" b="0" i="1" smtClean="0">
                              <a:latin typeface="Cambria Math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hr-HR" sz="2000" b="0" i="1" smtClean="0">
                              <a:latin typeface="Cambria Math"/>
                              <a:ea typeface="Cambria Math" panose="02040503050406030204" pitchFamily="18" charset="0"/>
                            </a:rPr>
                            <m:t>𝑠</m:t>
                          </m:r>
                        </m:e>
                      </m:d>
                      <m:r>
                        <a:rPr lang="hr-HR" sz="2000" b="0" i="1" smtClean="0">
                          <a:latin typeface="Cambria Math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hr-HR" sz="2000" i="1">
                              <a:latin typeface="Cambria Math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hr-HR" sz="2000" i="1">
                              <a:latin typeface="Cambria Math"/>
                              <a:ea typeface="Cambria Math" panose="02040503050406030204" pitchFamily="18" charset="0"/>
                            </a:rPr>
                            <m:t>𝑝</m:t>
                          </m:r>
                          <m:r>
                            <a:rPr lang="hr-HR" sz="2000" b="0" i="1" smtClean="0">
                              <a:latin typeface="Cambria Math"/>
                              <a:ea typeface="Cambria Math" panose="02040503050406030204" pitchFamily="18" charset="0"/>
                            </a:rPr>
                            <m:t>(</m:t>
                          </m:r>
                          <m:r>
                            <a:rPr lang="hr-HR" sz="2000" b="0" i="1" smtClean="0">
                              <a:latin typeface="Cambria Math"/>
                              <a:ea typeface="Cambria Math" panose="02040503050406030204" pitchFamily="18" charset="0"/>
                            </a:rPr>
                            <m:t>𝑠</m:t>
                          </m:r>
                          <m:r>
                            <a:rPr lang="hr-HR" sz="2000" b="0" i="1" smtClean="0">
                              <a:latin typeface="Cambria Math"/>
                              <a:ea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r>
                            <a:rPr lang="hr-HR" sz="2000" i="1">
                              <a:latin typeface="Cambria Math"/>
                              <a:ea typeface="Cambria Math"/>
                            </a:rPr>
                            <m:t>𝜌</m:t>
                          </m:r>
                          <m:r>
                            <a:rPr lang="hr-HR" sz="2000" b="0" i="1" smtClean="0">
                              <a:latin typeface="Cambria Math"/>
                              <a:ea typeface="Cambria Math"/>
                            </a:rPr>
                            <m:t>𝑔</m:t>
                          </m:r>
                        </m:den>
                      </m:f>
                      <m:r>
                        <a:rPr lang="hr-HR" sz="2000" i="1">
                          <a:latin typeface="Cambria Math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hr-HR" sz="2000" i="1">
                          <a:latin typeface="Cambria Math"/>
                          <a:ea typeface="Cambria Math" panose="02040503050406030204" pitchFamily="18" charset="0"/>
                        </a:rPr>
                        <m:t>𝑧</m:t>
                      </m:r>
                      <m:r>
                        <a:rPr lang="hr-HR" sz="2000" b="0" i="1" smtClean="0">
                          <a:latin typeface="Cambria Math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hr-HR" sz="2000" b="0" i="1" smtClean="0">
                          <a:latin typeface="Cambria Math"/>
                          <a:ea typeface="Cambria Math" panose="02040503050406030204" pitchFamily="18" charset="0"/>
                        </a:rPr>
                        <m:t>𝑠</m:t>
                      </m:r>
                      <m:r>
                        <a:rPr lang="hr-HR" sz="2000" b="0" i="1" smtClean="0">
                          <a:latin typeface="Cambria Math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2000" i="1" dirty="0"/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2D9AD866-20E2-48B0-848C-C02FB2E7739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47664" y="1124744"/>
                <a:ext cx="2236117" cy="732508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hr-H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xmlns="" id="{2D9AD866-20E2-48B0-848C-C02FB2E7739E}"/>
                  </a:ext>
                </a:extLst>
              </p:cNvPr>
              <p:cNvSpPr txBox="1"/>
              <p:nvPr/>
            </p:nvSpPr>
            <p:spPr>
              <a:xfrm>
                <a:off x="3618148" y="3139725"/>
                <a:ext cx="1512168" cy="697242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hr-HR" sz="2000" b="0" i="1" smtClean="0">
                          <a:latin typeface="Cambria Math"/>
                          <a:ea typeface="Cambria Math" panose="02040503050406030204" pitchFamily="18" charset="0"/>
                        </a:rPr>
                        <m:t>𝑅𝑒</m:t>
                      </m:r>
                      <m:r>
                        <a:rPr lang="hr-HR" sz="2000" b="0" i="1" smtClean="0">
                          <a:latin typeface="Cambria Math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hr-HR" sz="2000" i="1">
                              <a:latin typeface="Cambria Math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hr-HR" sz="2000" b="0" i="1" smtClean="0">
                              <a:latin typeface="Cambria Math"/>
                              <a:ea typeface="Cambria Math" panose="02040503050406030204" pitchFamily="18" charset="0"/>
                            </a:rPr>
                            <m:t>𝑣</m:t>
                          </m:r>
                          <m:sSub>
                            <m:sSubPr>
                              <m:ctrlPr>
                                <a:rPr lang="hr-HR" sz="2000" b="0" i="1" smtClean="0">
                                  <a:latin typeface="Cambria Math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hr-HR" sz="2000" b="0" i="1" smtClean="0">
                                  <a:latin typeface="Cambria Math"/>
                                  <a:ea typeface="Cambria Math" panose="02040503050406030204" pitchFamily="18" charset="0"/>
                                </a:rPr>
                                <m:t>𝑑</m:t>
                              </m:r>
                            </m:e>
                            <m:sub>
                              <m:r>
                                <a:rPr lang="hr-HR" sz="2000" b="0" i="1" smtClean="0">
                                  <a:latin typeface="Cambria Math"/>
                                  <a:ea typeface="Cambria Math" panose="02040503050406030204" pitchFamily="18" charset="0"/>
                                </a:rPr>
                                <m:t>𝑘</m:t>
                              </m:r>
                            </m:sub>
                          </m:sSub>
                        </m:num>
                        <m:den>
                          <m:r>
                            <a:rPr lang="el-GR" sz="2000" i="1">
                              <a:latin typeface="Cambria Math"/>
                              <a:ea typeface="Cambria Math"/>
                            </a:rPr>
                            <m:t>𝜈</m:t>
                          </m:r>
                        </m:den>
                      </m:f>
                    </m:oMath>
                  </m:oMathPara>
                </a14:m>
                <a:endParaRPr lang="en-US" sz="2000" i="1" dirty="0"/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2D9AD866-20E2-48B0-848C-C02FB2E7739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18148" y="3139725"/>
                <a:ext cx="1512168" cy="697242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hr-H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xmlns="" id="{2D9AD866-20E2-48B0-848C-C02FB2E7739E}"/>
                  </a:ext>
                </a:extLst>
              </p:cNvPr>
              <p:cNvSpPr txBox="1"/>
              <p:nvPr/>
            </p:nvSpPr>
            <p:spPr>
              <a:xfrm>
                <a:off x="1941276" y="5157192"/>
                <a:ext cx="2236117" cy="732508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hr-HR" sz="2000" b="0" i="1" smtClean="0">
                          <a:latin typeface="Cambria Math"/>
                          <a:ea typeface="Cambria Math" panose="02040503050406030204" pitchFamily="18" charset="0"/>
                        </a:rPr>
                        <m:t>h</m:t>
                      </m:r>
                      <m:d>
                        <m:dPr>
                          <m:ctrlPr>
                            <a:rPr lang="hr-HR" sz="2000" b="0" i="1" smtClean="0">
                              <a:latin typeface="Cambria Math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hr-HR" sz="2000" b="0" i="1" smtClean="0">
                              <a:latin typeface="Cambria Math"/>
                              <a:ea typeface="Cambria Math" panose="02040503050406030204" pitchFamily="18" charset="0"/>
                            </a:rPr>
                            <m:t>𝑠</m:t>
                          </m:r>
                        </m:e>
                      </m:d>
                      <m:r>
                        <a:rPr lang="hr-HR" sz="2000" b="0" i="1" smtClean="0">
                          <a:latin typeface="Cambria Math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hr-HR" sz="2000" i="1">
                              <a:latin typeface="Cambria Math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hr-HR" sz="2000" i="1">
                              <a:latin typeface="Cambria Math"/>
                              <a:ea typeface="Cambria Math" panose="02040503050406030204" pitchFamily="18" charset="0"/>
                            </a:rPr>
                            <m:t>𝑝</m:t>
                          </m:r>
                          <m:r>
                            <a:rPr lang="hr-HR" sz="2000" b="0" i="1" smtClean="0">
                              <a:latin typeface="Cambria Math"/>
                              <a:ea typeface="Cambria Math" panose="02040503050406030204" pitchFamily="18" charset="0"/>
                            </a:rPr>
                            <m:t>(</m:t>
                          </m:r>
                          <m:r>
                            <a:rPr lang="hr-HR" sz="2000" b="0" i="1" smtClean="0">
                              <a:latin typeface="Cambria Math"/>
                              <a:ea typeface="Cambria Math" panose="02040503050406030204" pitchFamily="18" charset="0"/>
                            </a:rPr>
                            <m:t>𝑠</m:t>
                          </m:r>
                          <m:r>
                            <a:rPr lang="hr-HR" sz="2000" b="0" i="1" smtClean="0">
                              <a:latin typeface="Cambria Math"/>
                              <a:ea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r>
                            <a:rPr lang="hr-HR" sz="2000" i="1">
                              <a:latin typeface="Cambria Math"/>
                              <a:ea typeface="Cambria Math"/>
                            </a:rPr>
                            <m:t>𝜌</m:t>
                          </m:r>
                          <m:r>
                            <a:rPr lang="hr-HR" sz="2000" b="0" i="1" smtClean="0">
                              <a:latin typeface="Cambria Math"/>
                              <a:ea typeface="Cambria Math"/>
                            </a:rPr>
                            <m:t>𝑔</m:t>
                          </m:r>
                        </m:den>
                      </m:f>
                      <m:r>
                        <a:rPr lang="hr-HR" sz="2000" i="1">
                          <a:latin typeface="Cambria Math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hr-HR" sz="2000" i="1">
                          <a:latin typeface="Cambria Math"/>
                          <a:ea typeface="Cambria Math" panose="02040503050406030204" pitchFamily="18" charset="0"/>
                        </a:rPr>
                        <m:t>𝑧</m:t>
                      </m:r>
                      <m:r>
                        <a:rPr lang="hr-HR" sz="2000" b="0" i="1" smtClean="0">
                          <a:latin typeface="Cambria Math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hr-HR" sz="2000" b="0" i="1" smtClean="0">
                          <a:latin typeface="Cambria Math"/>
                          <a:ea typeface="Cambria Math" panose="02040503050406030204" pitchFamily="18" charset="0"/>
                        </a:rPr>
                        <m:t>𝑠</m:t>
                      </m:r>
                      <m:r>
                        <a:rPr lang="hr-HR" sz="2000" b="0" i="1" smtClean="0">
                          <a:latin typeface="Cambria Math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2000" i="1" dirty="0"/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2D9AD866-20E2-48B0-848C-C02FB2E7739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41276" y="5157192"/>
                <a:ext cx="2236117" cy="732508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hr-H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xmlns="" id="{2D9AD866-20E2-48B0-848C-C02FB2E7739E}"/>
                  </a:ext>
                </a:extLst>
              </p:cNvPr>
              <p:cNvSpPr txBox="1"/>
              <p:nvPr/>
            </p:nvSpPr>
            <p:spPr>
              <a:xfrm>
                <a:off x="5521179" y="5099936"/>
                <a:ext cx="2088232" cy="783869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hr-HR" sz="2000" b="0" i="1" smtClean="0">
                          <a:latin typeface="Cambria Math"/>
                          <a:ea typeface="Cambria Math"/>
                        </a:rPr>
                        <m:t>𝜑</m:t>
                      </m:r>
                      <m:r>
                        <a:rPr lang="hr-HR" sz="2000" b="0" i="1" smtClean="0">
                          <a:latin typeface="Cambria Math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hr-HR" sz="2000" b="0" i="1" smtClean="0">
                          <a:latin typeface="Cambria Math"/>
                          <a:ea typeface="Cambria Math" panose="02040503050406030204" pitchFamily="18" charset="0"/>
                        </a:rPr>
                        <m:t>𝑘</m:t>
                      </m:r>
                      <m:d>
                        <m:dPr>
                          <m:ctrlPr>
                            <a:rPr lang="hr-HR" sz="2000" b="0" i="1" smtClean="0">
                              <a:latin typeface="Cambria Math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hr-HR" sz="2000" i="1">
                                  <a:latin typeface="Cambria Math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hr-HR" sz="2000" i="1">
                                  <a:latin typeface="Cambria Math"/>
                                  <a:ea typeface="Cambria Math" panose="02040503050406030204" pitchFamily="18" charset="0"/>
                                </a:rPr>
                                <m:t>𝑝</m:t>
                              </m:r>
                            </m:num>
                            <m:den>
                              <m:r>
                                <a:rPr lang="hr-HR" sz="2000" i="1">
                                  <a:latin typeface="Cambria Math"/>
                                  <a:ea typeface="Cambria Math"/>
                                </a:rPr>
                                <m:t>𝜌</m:t>
                              </m:r>
                              <m:r>
                                <a:rPr lang="hr-HR" sz="2000" i="1">
                                  <a:latin typeface="Cambria Math"/>
                                  <a:ea typeface="Cambria Math"/>
                                </a:rPr>
                                <m:t>𝑔</m:t>
                              </m:r>
                            </m:den>
                          </m:f>
                          <m:r>
                            <a:rPr lang="hr-HR" sz="2000" i="1">
                              <a:latin typeface="Cambria Math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hr-HR" sz="2000" i="1">
                              <a:latin typeface="Cambria Math"/>
                              <a:ea typeface="Cambria Math" panose="02040503050406030204" pitchFamily="18" charset="0"/>
                            </a:rPr>
                            <m:t>𝑧</m:t>
                          </m:r>
                          <m:r>
                            <m:rPr>
                              <m:nor/>
                            </m:rPr>
                            <a:rPr lang="en-US" sz="2000" i="1" dirty="0"/>
                            <m:t> </m:t>
                          </m:r>
                        </m:e>
                      </m:d>
                    </m:oMath>
                  </m:oMathPara>
                </a14:m>
                <a:endParaRPr lang="en-US" sz="2000" i="1" dirty="0"/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2D9AD866-20E2-48B0-848C-C02FB2E7739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21179" y="5099936"/>
                <a:ext cx="2088232" cy="783869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hr-H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xmlns="" id="{2D9AD866-20E2-48B0-848C-C02FB2E7739E}"/>
                  </a:ext>
                </a:extLst>
              </p:cNvPr>
              <p:cNvSpPr txBox="1"/>
              <p:nvPr/>
            </p:nvSpPr>
            <p:spPr>
              <a:xfrm>
                <a:off x="3707904" y="5895513"/>
                <a:ext cx="1512168" cy="700769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hr-HR" sz="2000" b="0" i="1" smtClean="0">
                          <a:latin typeface="Cambria Math"/>
                          <a:ea typeface="Cambria Math" panose="02040503050406030204" pitchFamily="18" charset="0"/>
                        </a:rPr>
                        <m:t>𝑣</m:t>
                      </m:r>
                      <m:r>
                        <a:rPr lang="hr-HR" sz="2000" b="0" i="1" smtClean="0">
                          <a:latin typeface="Cambria Math"/>
                          <a:ea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hr-HR" sz="2000" b="0" i="1" smtClean="0">
                              <a:latin typeface="Cambria Math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hr-HR" sz="2000" b="0" i="1" smtClean="0">
                              <a:latin typeface="Cambria Math"/>
                              <a:ea typeface="Cambria Math" panose="02040503050406030204" pitchFamily="18" charset="0"/>
                            </a:rPr>
                            <m:t>𝜕</m:t>
                          </m:r>
                          <m:r>
                            <a:rPr lang="hr-HR" sz="2000" b="0" i="1" smtClean="0">
                              <a:latin typeface="Cambria Math"/>
                              <a:ea typeface="Cambria Math"/>
                            </a:rPr>
                            <m:t>𝜑</m:t>
                          </m:r>
                        </m:num>
                        <m:den>
                          <m:r>
                            <a:rPr lang="hr-HR" sz="2000" b="0" i="1" smtClean="0">
                              <a:latin typeface="Cambria Math"/>
                              <a:ea typeface="Cambria Math" panose="02040503050406030204" pitchFamily="18" charset="0"/>
                            </a:rPr>
                            <m:t>𝜕</m:t>
                          </m:r>
                          <m:r>
                            <a:rPr lang="hr-HR" sz="2000" b="0" i="1" smtClean="0">
                              <a:latin typeface="Cambria Math"/>
                              <a:ea typeface="Cambria Math" panose="02040503050406030204" pitchFamily="18" charset="0"/>
                            </a:rPr>
                            <m:t>𝑠</m:t>
                          </m:r>
                        </m:den>
                      </m:f>
                    </m:oMath>
                  </m:oMathPara>
                </a14:m>
                <a:endParaRPr lang="en-US" sz="2000" i="1" dirty="0"/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2D9AD866-20E2-48B0-848C-C02FB2E7739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07904" y="5895513"/>
                <a:ext cx="1512168" cy="700769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hr-H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64402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874846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800" b="1" u="sng" dirty="0" smtClean="0"/>
              <a:t>Strujanje podzemnih </a:t>
            </a:r>
            <a:r>
              <a:rPr lang="hr-HR" sz="2800" b="1" u="sng" dirty="0"/>
              <a:t>voda – </a:t>
            </a:r>
            <a:r>
              <a:rPr lang="hr-HR" sz="2800" b="1" u="sng" dirty="0" err="1"/>
              <a:t>Darcy</a:t>
            </a:r>
            <a:r>
              <a:rPr lang="hr-HR" sz="2800" b="1" u="sng" dirty="0"/>
              <a:t>, PL i brzinski potencijal</a:t>
            </a:r>
          </a:p>
        </p:txBody>
      </p:sp>
      <p:sp>
        <p:nvSpPr>
          <p:cNvPr id="5" name="Rectangle 4"/>
          <p:cNvSpPr/>
          <p:nvPr/>
        </p:nvSpPr>
        <p:spPr>
          <a:xfrm>
            <a:off x="-1016" y="548680"/>
            <a:ext cx="9253536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400" dirty="0" smtClean="0"/>
              <a:t>Ukoliko želimo analizirati strujanje u 2D ili 3D </a:t>
            </a:r>
            <a:r>
              <a:rPr lang="hr-HR" sz="2400" dirty="0" err="1" smtClean="0"/>
              <a:t>Darcyjeva</a:t>
            </a:r>
            <a:r>
              <a:rPr lang="hr-HR" sz="2400" dirty="0" smtClean="0"/>
              <a:t> jednadžba (DJ) poprima vektorski oblik u </a:t>
            </a:r>
            <a:r>
              <a:rPr lang="hr-HR" sz="2400" dirty="0" err="1" smtClean="0"/>
              <a:t>kartezijevom</a:t>
            </a:r>
            <a:r>
              <a:rPr lang="hr-HR" sz="2400" dirty="0" smtClean="0"/>
              <a:t> koordinatnom sustavu: </a:t>
            </a:r>
            <a:endParaRPr lang="hr-HR" sz="2400" dirty="0" smtClean="0">
              <a:solidFill>
                <a:srgbClr val="FF0000"/>
              </a:solidFill>
            </a:endParaRPr>
          </a:p>
          <a:p>
            <a:endParaRPr lang="hr-HR" sz="2400" dirty="0"/>
          </a:p>
          <a:p>
            <a:endParaRPr lang="hr-HR" sz="2400" dirty="0"/>
          </a:p>
          <a:p>
            <a:endParaRPr lang="hr-HR" sz="2400" dirty="0" smtClean="0"/>
          </a:p>
          <a:p>
            <a:endParaRPr lang="hr-HR" sz="2400" dirty="0"/>
          </a:p>
          <a:p>
            <a:endParaRPr lang="hr-HR" sz="2400" dirty="0" smtClean="0"/>
          </a:p>
          <a:p>
            <a:endParaRPr lang="hr-HR" sz="2400" dirty="0"/>
          </a:p>
          <a:p>
            <a:endParaRPr lang="hr-HR" sz="2400" dirty="0" smtClean="0"/>
          </a:p>
          <a:p>
            <a:endParaRPr lang="hr-HR" sz="2400" dirty="0" smtClean="0"/>
          </a:p>
          <a:p>
            <a:endParaRPr lang="hr-HR" sz="2400" dirty="0" smtClean="0"/>
          </a:p>
          <a:p>
            <a:r>
              <a:rPr lang="hr-HR" sz="2400" dirty="0" smtClean="0"/>
              <a:t>U slučaju </a:t>
            </a:r>
            <a:r>
              <a:rPr lang="hr-HR" sz="2400" b="1" i="1" dirty="0" err="1" smtClean="0"/>
              <a:t>anizotropije</a:t>
            </a:r>
            <a:r>
              <a:rPr lang="hr-HR" sz="2400" i="1" dirty="0" smtClean="0"/>
              <a:t> </a:t>
            </a:r>
            <a:r>
              <a:rPr lang="hr-HR" sz="2400" dirty="0" err="1" smtClean="0"/>
              <a:t>vodonosnika</a:t>
            </a:r>
            <a:r>
              <a:rPr lang="hr-HR" sz="2400" i="1" dirty="0" smtClean="0"/>
              <a:t> </a:t>
            </a:r>
            <a:r>
              <a:rPr lang="hr-HR" sz="2400" dirty="0" smtClean="0"/>
              <a:t>(uobičajeno </a:t>
            </a:r>
            <a:r>
              <a:rPr lang="hr-HR" sz="2400" i="1" dirty="0" err="1" smtClean="0"/>
              <a:t>k</a:t>
            </a:r>
            <a:r>
              <a:rPr lang="hr-HR" sz="2000" i="1" dirty="0" err="1" smtClean="0"/>
              <a:t>x</a:t>
            </a:r>
            <a:r>
              <a:rPr lang="hr-HR" sz="2400" dirty="0" smtClean="0"/>
              <a:t> </a:t>
            </a:r>
            <a:r>
              <a:rPr lang="hr-HR" sz="2400" dirty="0" smtClean="0">
                <a:sym typeface="Symbol"/>
              </a:rPr>
              <a:t></a:t>
            </a:r>
            <a:r>
              <a:rPr lang="hr-HR" sz="2400" dirty="0" smtClean="0"/>
              <a:t> </a:t>
            </a:r>
            <a:r>
              <a:rPr lang="hr-HR" sz="2400" i="1" dirty="0" err="1" smtClean="0"/>
              <a:t>k</a:t>
            </a:r>
            <a:r>
              <a:rPr lang="hr-HR" sz="2000" i="1" dirty="0" err="1" smtClean="0"/>
              <a:t>z</a:t>
            </a:r>
            <a:r>
              <a:rPr lang="hr-HR" sz="2000" i="1" dirty="0" smtClean="0"/>
              <a:t> </a:t>
            </a:r>
            <a:r>
              <a:rPr lang="hr-HR" sz="2000" dirty="0" smtClean="0"/>
              <a:t>;</a:t>
            </a:r>
            <a:r>
              <a:rPr lang="hr-HR" sz="2000" i="1" dirty="0" smtClean="0"/>
              <a:t> </a:t>
            </a:r>
            <a:r>
              <a:rPr lang="hr-HR" sz="2400" i="1" dirty="0" err="1" smtClean="0"/>
              <a:t>k</a:t>
            </a:r>
            <a:r>
              <a:rPr lang="hr-HR" sz="2000" i="1" dirty="0" err="1" smtClean="0"/>
              <a:t>z</a:t>
            </a:r>
            <a:r>
              <a:rPr lang="hr-HR" sz="2400" dirty="0" smtClean="0"/>
              <a:t> </a:t>
            </a:r>
            <a:r>
              <a:rPr lang="hr-HR" sz="2400" dirty="0" smtClean="0">
                <a:sym typeface="Symbol"/>
              </a:rPr>
              <a:t> 0,1*</a:t>
            </a:r>
            <a:r>
              <a:rPr lang="hr-HR" sz="2400" i="1" dirty="0" err="1" smtClean="0"/>
              <a:t>k</a:t>
            </a:r>
            <a:r>
              <a:rPr lang="hr-HR" sz="2000" i="1" dirty="0" err="1" smtClean="0"/>
              <a:t>x</a:t>
            </a:r>
            <a:r>
              <a:rPr lang="hr-HR" sz="2400" dirty="0" smtClean="0"/>
              <a:t>) DJ je: </a:t>
            </a:r>
            <a:endParaRPr lang="hr-HR" sz="2400" dirty="0"/>
          </a:p>
          <a:p>
            <a:endParaRPr lang="hr-HR" sz="2400" dirty="0" smtClean="0"/>
          </a:p>
          <a:p>
            <a:endParaRPr lang="hr-HR" sz="2400" dirty="0"/>
          </a:p>
          <a:p>
            <a:endParaRPr lang="hr-HR" sz="2400" dirty="0" smtClean="0"/>
          </a:p>
          <a:p>
            <a:r>
              <a:rPr lang="hr-HR" sz="2400" dirty="0" smtClean="0"/>
              <a:t>, a u slučaju </a:t>
            </a:r>
            <a:r>
              <a:rPr lang="hr-HR" sz="2400" b="1" i="1" dirty="0" smtClean="0"/>
              <a:t>nehomogenosti </a:t>
            </a:r>
            <a:r>
              <a:rPr lang="hr-HR" sz="2400" dirty="0" err="1" smtClean="0"/>
              <a:t>vodonosnika</a:t>
            </a:r>
            <a:r>
              <a:rPr lang="hr-HR" sz="2400" dirty="0" smtClean="0"/>
              <a:t> </a:t>
            </a:r>
            <a:r>
              <a:rPr lang="hr-HR" sz="2400" i="1" dirty="0" smtClean="0"/>
              <a:t>k</a:t>
            </a:r>
            <a:r>
              <a:rPr lang="hr-HR" sz="2400" dirty="0" smtClean="0"/>
              <a:t> </a:t>
            </a:r>
            <a:r>
              <a:rPr lang="hr-HR" sz="2400" dirty="0"/>
              <a:t>= </a:t>
            </a:r>
            <a:r>
              <a:rPr lang="hr-HR" sz="2400" i="1" dirty="0"/>
              <a:t>f</a:t>
            </a:r>
            <a:r>
              <a:rPr lang="hr-HR" sz="2400" dirty="0"/>
              <a:t> (</a:t>
            </a:r>
            <a:r>
              <a:rPr lang="hr-HR" sz="2400" i="1" dirty="0"/>
              <a:t>x</a:t>
            </a:r>
            <a:r>
              <a:rPr lang="hr-HR" sz="2400" dirty="0"/>
              <a:t>,</a:t>
            </a:r>
            <a:r>
              <a:rPr lang="hr-HR" sz="2400" i="1" dirty="0"/>
              <a:t>y</a:t>
            </a:r>
            <a:r>
              <a:rPr lang="hr-HR" sz="2400" dirty="0"/>
              <a:t>,</a:t>
            </a:r>
            <a:r>
              <a:rPr lang="hr-HR" sz="2400" i="1" dirty="0"/>
              <a:t>z</a:t>
            </a:r>
            <a:r>
              <a:rPr lang="hr-HR" sz="2400" dirty="0" smtClean="0"/>
              <a:t>). </a:t>
            </a:r>
          </a:p>
          <a:p>
            <a:r>
              <a:rPr lang="hr-HR" sz="2400" dirty="0" smtClean="0"/>
              <a:t>U najopćenitijem slučaju </a:t>
            </a:r>
            <a:r>
              <a:rPr lang="hr-HR" sz="2400" b="1" i="1" dirty="0" smtClean="0"/>
              <a:t>koeficijent filtracije k je tenzor</a:t>
            </a:r>
            <a:r>
              <a:rPr lang="hr-HR" sz="2400" dirty="0" smtClean="0"/>
              <a:t>.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xmlns="" id="{2D9AD866-20E2-48B0-848C-C02FB2E7739E}"/>
                  </a:ext>
                </a:extLst>
              </p:cNvPr>
              <p:cNvSpPr txBox="1"/>
              <p:nvPr/>
            </p:nvSpPr>
            <p:spPr>
              <a:xfrm>
                <a:off x="2287710" y="5157192"/>
                <a:ext cx="3940474" cy="783869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hr-HR" sz="2000" b="1" i="1" smtClean="0">
                          <a:latin typeface="Cambria Math"/>
                          <a:ea typeface="Cambria Math" panose="02040503050406030204" pitchFamily="18" charset="0"/>
                        </a:rPr>
                        <m:t>𝑽</m:t>
                      </m:r>
                      <m:r>
                        <a:rPr lang="hr-HR" sz="2000" b="0" i="1" smtClean="0">
                          <a:latin typeface="Cambria Math"/>
                          <a:ea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hr-HR" sz="2000" b="0" i="1" smtClean="0">
                              <a:latin typeface="Cambria Math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hr-HR" sz="2000" i="1">
                              <a:latin typeface="Cambria Math"/>
                              <a:ea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hr-HR" sz="2000" i="1">
                                  <a:latin typeface="Cambria Math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hr-HR" sz="2000" i="1">
                                  <a:latin typeface="Cambria Math"/>
                                  <a:ea typeface="Cambria Math" panose="02040503050406030204" pitchFamily="18" charset="0"/>
                                </a:rPr>
                                <m:t>𝑘</m:t>
                              </m:r>
                            </m:e>
                            <m:sub>
                              <m:r>
                                <a:rPr lang="hr-HR" sz="2000" i="1">
                                  <a:latin typeface="Cambria Math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sub>
                          </m:sSub>
                          <m:f>
                            <m:fPr>
                              <m:ctrlPr>
                                <a:rPr lang="hr-HR" sz="2000" i="1">
                                  <a:latin typeface="Cambria Math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hr-HR" sz="2000" i="1">
                                  <a:latin typeface="Cambria Math"/>
                                  <a:ea typeface="Cambria Math" panose="02040503050406030204" pitchFamily="18" charset="0"/>
                                </a:rPr>
                                <m:t>𝜕</m:t>
                              </m:r>
                              <m:r>
                                <a:rPr lang="hr-HR" sz="2000" i="1">
                                  <a:latin typeface="Cambria Math"/>
                                  <a:ea typeface="Cambria Math"/>
                                </a:rPr>
                                <m:t>h</m:t>
                              </m:r>
                            </m:num>
                            <m:den>
                              <m:r>
                                <a:rPr lang="hr-HR" sz="2000" i="1">
                                  <a:latin typeface="Cambria Math"/>
                                  <a:ea typeface="Cambria Math" panose="02040503050406030204" pitchFamily="18" charset="0"/>
                                </a:rPr>
                                <m:t>𝜕</m:t>
                              </m:r>
                              <m:r>
                                <a:rPr lang="hr-HR" sz="2000" i="1">
                                  <a:latin typeface="Cambria Math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den>
                          </m:f>
                          <m:r>
                            <a:rPr lang="hr-HR" sz="2000" b="0" i="1" smtClean="0">
                              <a:latin typeface="Cambria Math"/>
                              <a:ea typeface="Cambria Math" panose="02040503050406030204" pitchFamily="18" charset="0"/>
                            </a:rPr>
                            <m:t> ; </m:t>
                          </m:r>
                          <m:r>
                            <a:rPr lang="hr-HR" sz="2000" i="1">
                              <a:latin typeface="Cambria Math"/>
                              <a:ea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hr-HR" sz="2000" i="1">
                                  <a:latin typeface="Cambria Math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hr-HR" sz="2000" i="1">
                                  <a:latin typeface="Cambria Math"/>
                                  <a:ea typeface="Cambria Math" panose="02040503050406030204" pitchFamily="18" charset="0"/>
                                </a:rPr>
                                <m:t>𝑘</m:t>
                              </m:r>
                            </m:e>
                            <m:sub>
                              <m:r>
                                <a:rPr lang="hr-HR" sz="2000" b="0" i="1" smtClean="0">
                                  <a:latin typeface="Cambria Math"/>
                                  <a:ea typeface="Cambria Math" panose="02040503050406030204" pitchFamily="18" charset="0"/>
                                </a:rPr>
                                <m:t>𝑦</m:t>
                              </m:r>
                            </m:sub>
                          </m:sSub>
                          <m:f>
                            <m:fPr>
                              <m:ctrlPr>
                                <a:rPr lang="hr-HR" sz="2000" i="1">
                                  <a:latin typeface="Cambria Math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hr-HR" sz="2000" i="1">
                                  <a:latin typeface="Cambria Math"/>
                                  <a:ea typeface="Cambria Math" panose="02040503050406030204" pitchFamily="18" charset="0"/>
                                </a:rPr>
                                <m:t>𝜕</m:t>
                              </m:r>
                              <m:r>
                                <a:rPr lang="hr-HR" sz="2000" i="1">
                                  <a:latin typeface="Cambria Math"/>
                                  <a:ea typeface="Cambria Math"/>
                                </a:rPr>
                                <m:t>h</m:t>
                              </m:r>
                            </m:num>
                            <m:den>
                              <m:r>
                                <a:rPr lang="hr-HR" sz="2000" i="1">
                                  <a:latin typeface="Cambria Math"/>
                                  <a:ea typeface="Cambria Math" panose="02040503050406030204" pitchFamily="18" charset="0"/>
                                </a:rPr>
                                <m:t>𝜕</m:t>
                              </m:r>
                              <m:r>
                                <a:rPr lang="hr-HR" sz="2000" b="0" i="1" smtClean="0">
                                  <a:latin typeface="Cambria Math"/>
                                  <a:ea typeface="Cambria Math" panose="02040503050406030204" pitchFamily="18" charset="0"/>
                                </a:rPr>
                                <m:t>𝑦</m:t>
                              </m:r>
                            </m:den>
                          </m:f>
                          <m:r>
                            <a:rPr lang="hr-HR" sz="2000" b="0" i="1" smtClean="0">
                              <a:latin typeface="Cambria Math"/>
                              <a:ea typeface="Cambria Math" panose="02040503050406030204" pitchFamily="18" charset="0"/>
                            </a:rPr>
                            <m:t> ; </m:t>
                          </m:r>
                          <m:r>
                            <a:rPr lang="hr-HR" sz="2000" i="1">
                              <a:latin typeface="Cambria Math"/>
                              <a:ea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hr-HR" sz="2000" i="1">
                                  <a:latin typeface="Cambria Math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hr-HR" sz="2000" i="1">
                                  <a:latin typeface="Cambria Math"/>
                                  <a:ea typeface="Cambria Math" panose="02040503050406030204" pitchFamily="18" charset="0"/>
                                </a:rPr>
                                <m:t>𝑘</m:t>
                              </m:r>
                            </m:e>
                            <m:sub>
                              <m:r>
                                <a:rPr lang="hr-HR" sz="2000" b="0" i="1" smtClean="0">
                                  <a:latin typeface="Cambria Math"/>
                                  <a:ea typeface="Cambria Math" panose="02040503050406030204" pitchFamily="18" charset="0"/>
                                </a:rPr>
                                <m:t>𝑧</m:t>
                              </m:r>
                            </m:sub>
                          </m:sSub>
                          <m:f>
                            <m:fPr>
                              <m:ctrlPr>
                                <a:rPr lang="hr-HR" sz="2000" i="1">
                                  <a:latin typeface="Cambria Math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hr-HR" sz="2000" i="1">
                                  <a:latin typeface="Cambria Math"/>
                                  <a:ea typeface="Cambria Math" panose="02040503050406030204" pitchFamily="18" charset="0"/>
                                </a:rPr>
                                <m:t>𝜕</m:t>
                              </m:r>
                              <m:r>
                                <a:rPr lang="hr-HR" sz="2000" i="1">
                                  <a:latin typeface="Cambria Math"/>
                                  <a:ea typeface="Cambria Math"/>
                                </a:rPr>
                                <m:t>h</m:t>
                              </m:r>
                            </m:num>
                            <m:den>
                              <m:r>
                                <a:rPr lang="hr-HR" sz="2000" i="1">
                                  <a:latin typeface="Cambria Math"/>
                                  <a:ea typeface="Cambria Math" panose="02040503050406030204" pitchFamily="18" charset="0"/>
                                </a:rPr>
                                <m:t>𝜕</m:t>
                              </m:r>
                              <m:r>
                                <a:rPr lang="hr-HR" sz="2000" b="0" i="1" smtClean="0">
                                  <a:latin typeface="Cambria Math"/>
                                  <a:ea typeface="Cambria Math" panose="02040503050406030204" pitchFamily="18" charset="0"/>
                                </a:rPr>
                                <m:t>𝑧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US" sz="2000" i="1" dirty="0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2D9AD866-20E2-48B0-848C-C02FB2E7739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7710" y="5157192"/>
                <a:ext cx="3940474" cy="783869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hr-H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xmlns="" id="{2D9AD866-20E2-48B0-848C-C02FB2E7739E}"/>
                  </a:ext>
                </a:extLst>
              </p:cNvPr>
              <p:cNvSpPr txBox="1"/>
              <p:nvPr/>
            </p:nvSpPr>
            <p:spPr>
              <a:xfrm>
                <a:off x="1547664" y="2074594"/>
                <a:ext cx="2304256" cy="446404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hr-HR" sz="2000" b="1" i="1" smtClean="0">
                          <a:latin typeface="Cambria Math"/>
                          <a:ea typeface="Cambria Math" panose="02040503050406030204" pitchFamily="18" charset="0"/>
                        </a:rPr>
                        <m:t>𝑽</m:t>
                      </m:r>
                      <m:r>
                        <a:rPr lang="hr-HR" sz="2000" b="0" i="1" smtClean="0">
                          <a:latin typeface="Cambria Math"/>
                          <a:ea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hr-HR" sz="2000" b="0" i="1" smtClean="0">
                              <a:latin typeface="Cambria Math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hr-HR" sz="2000" i="1">
                                  <a:latin typeface="Cambria Math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hr-HR" sz="2000" b="0" i="1" smtClean="0">
                                  <a:latin typeface="Cambria Math"/>
                                  <a:ea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hr-HR" sz="2000" i="1">
                                  <a:latin typeface="Cambria Math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sub>
                          </m:sSub>
                          <m:r>
                            <a:rPr lang="hr-HR" sz="2000" b="0" i="1" smtClean="0">
                              <a:latin typeface="Cambria Math"/>
                              <a:ea typeface="Cambria Math" panose="02040503050406030204" pitchFamily="18" charset="0"/>
                            </a:rPr>
                            <m:t> ; </m:t>
                          </m:r>
                          <m:sSub>
                            <m:sSubPr>
                              <m:ctrlPr>
                                <a:rPr lang="hr-HR" sz="2000" i="1">
                                  <a:latin typeface="Cambria Math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hr-HR" sz="2000" b="0" i="1" smtClean="0">
                                  <a:latin typeface="Cambria Math"/>
                                  <a:ea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hr-HR" sz="2000" b="0" i="1" smtClean="0">
                                  <a:latin typeface="Cambria Math"/>
                                  <a:ea typeface="Cambria Math" panose="02040503050406030204" pitchFamily="18" charset="0"/>
                                </a:rPr>
                                <m:t>𝑦</m:t>
                              </m:r>
                            </m:sub>
                          </m:sSub>
                          <m:r>
                            <a:rPr lang="hr-HR" sz="2000" b="0" i="1" smtClean="0">
                              <a:latin typeface="Cambria Math"/>
                              <a:ea typeface="Cambria Math" panose="02040503050406030204" pitchFamily="18" charset="0"/>
                            </a:rPr>
                            <m:t> ; </m:t>
                          </m:r>
                          <m:sSub>
                            <m:sSubPr>
                              <m:ctrlPr>
                                <a:rPr lang="hr-HR" sz="2000" i="1">
                                  <a:latin typeface="Cambria Math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hr-HR" sz="2000" b="0" i="1" smtClean="0">
                                  <a:latin typeface="Cambria Math"/>
                                  <a:ea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hr-HR" sz="2000" b="0" i="1" smtClean="0">
                                  <a:latin typeface="Cambria Math"/>
                                  <a:ea typeface="Cambria Math" panose="02040503050406030204" pitchFamily="18" charset="0"/>
                                </a:rPr>
                                <m:t>𝑧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en-US" sz="2000" i="1" dirty="0"/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2D9AD866-20E2-48B0-848C-C02FB2E7739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47664" y="2074594"/>
                <a:ext cx="2304256" cy="446404"/>
              </a:xfrm>
              <a:prstGeom prst="rect">
                <a:avLst/>
              </a:prstGeom>
              <a:blipFill rotWithShape="1">
                <a:blip r:embed="rId3"/>
                <a:stretch>
                  <a:fillRect b="-2703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hr-H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xmlns="" id="{2D9AD866-20E2-48B0-848C-C02FB2E7739E}"/>
                  </a:ext>
                </a:extLst>
              </p:cNvPr>
              <p:cNvSpPr txBox="1"/>
              <p:nvPr/>
            </p:nvSpPr>
            <p:spPr>
              <a:xfrm>
                <a:off x="3336851" y="1490185"/>
                <a:ext cx="2304256" cy="400110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hr-HR" sz="2000" b="1" i="1" smtClean="0">
                          <a:latin typeface="Cambria Math"/>
                          <a:ea typeface="Cambria Math" panose="02040503050406030204" pitchFamily="18" charset="0"/>
                        </a:rPr>
                        <m:t>𝑽</m:t>
                      </m:r>
                      <m:r>
                        <a:rPr lang="hr-HR" sz="2000" b="0" i="1" smtClean="0">
                          <a:latin typeface="Cambria Math"/>
                          <a:ea typeface="Cambria Math" panose="02040503050406030204" pitchFamily="18" charset="0"/>
                        </a:rPr>
                        <m:t>=−</m:t>
                      </m:r>
                      <m:r>
                        <a:rPr lang="hr-HR" sz="2000" b="0" i="1" smtClean="0">
                          <a:latin typeface="Cambria Math"/>
                          <a:ea typeface="Cambria Math" panose="02040503050406030204" pitchFamily="18" charset="0"/>
                        </a:rPr>
                        <m:t>𝑔𝑟𝑎𝑑</m:t>
                      </m:r>
                      <m:r>
                        <a:rPr lang="hr-HR" sz="2000" b="0" i="1" smtClean="0">
                          <a:latin typeface="Cambria Math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hr-HR" sz="2000" b="0" i="1" smtClean="0">
                          <a:latin typeface="Cambria Math"/>
                          <a:ea typeface="Cambria Math"/>
                        </a:rPr>
                        <m:t>𝜑</m:t>
                      </m:r>
                    </m:oMath>
                  </m:oMathPara>
                </a14:m>
                <a:endParaRPr lang="en-US" sz="2000" i="1" dirty="0"/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2D9AD866-20E2-48B0-848C-C02FB2E7739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36851" y="1490185"/>
                <a:ext cx="2304256" cy="400110"/>
              </a:xfrm>
              <a:prstGeom prst="rect">
                <a:avLst/>
              </a:prstGeom>
              <a:blipFill rotWithShape="1">
                <a:blip r:embed="rId4"/>
                <a:stretch>
                  <a:fillRect b="-13636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hr-H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xmlns="" id="{2D9AD866-20E2-48B0-848C-C02FB2E7739E}"/>
                  </a:ext>
                </a:extLst>
              </p:cNvPr>
              <p:cNvSpPr txBox="1"/>
              <p:nvPr/>
            </p:nvSpPr>
            <p:spPr>
              <a:xfrm>
                <a:off x="5220072" y="2085114"/>
                <a:ext cx="2555776" cy="400110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hr-HR" sz="2000" b="1" i="1" smtClean="0">
                          <a:latin typeface="Cambria Math"/>
                          <a:ea typeface="Cambria Math" panose="02040503050406030204" pitchFamily="18" charset="0"/>
                        </a:rPr>
                        <m:t>𝒗</m:t>
                      </m:r>
                      <m:r>
                        <a:rPr lang="hr-HR" sz="2000" b="1" i="1" smtClean="0">
                          <a:latin typeface="Cambria Math"/>
                          <a:ea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|"/>
                          <m:endChr m:val="|"/>
                          <m:ctrlPr>
                            <a:rPr lang="hr-HR" sz="2000" b="1" i="1" smtClean="0">
                              <a:latin typeface="Cambria Math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hr-HR" sz="2000" b="1" i="1" smtClean="0">
                              <a:latin typeface="Cambria Math"/>
                              <a:ea typeface="Cambria Math" panose="02040503050406030204" pitchFamily="18" charset="0"/>
                            </a:rPr>
                            <m:t>𝑽</m:t>
                          </m:r>
                        </m:e>
                      </m:d>
                      <m:r>
                        <a:rPr lang="hr-HR" sz="2000" b="0" i="1" smtClean="0">
                          <a:latin typeface="Cambria Math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hr-HR" sz="2000" b="0" i="1" smtClean="0">
                          <a:latin typeface="Cambria Math"/>
                          <a:ea typeface="Cambria Math" panose="02040503050406030204" pitchFamily="18" charset="0"/>
                        </a:rPr>
                        <m:t>𝑓</m:t>
                      </m:r>
                      <m:r>
                        <a:rPr lang="hr-HR" sz="2000" b="0" i="1" smtClean="0">
                          <a:latin typeface="Cambria Math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hr-HR" sz="2000" b="0" i="1" smtClean="0">
                          <a:latin typeface="Cambria Math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hr-HR" sz="2000" b="0" i="1" smtClean="0">
                          <a:latin typeface="Cambria Math"/>
                          <a:ea typeface="Cambria Math" panose="02040503050406030204" pitchFamily="18" charset="0"/>
                        </a:rPr>
                        <m:t>,</m:t>
                      </m:r>
                      <m:r>
                        <a:rPr lang="hr-HR" sz="2000" b="0" i="1" smtClean="0">
                          <a:latin typeface="Cambria Math"/>
                          <a:ea typeface="Cambria Math" panose="02040503050406030204" pitchFamily="18" charset="0"/>
                        </a:rPr>
                        <m:t>𝑦</m:t>
                      </m:r>
                      <m:r>
                        <a:rPr lang="hr-HR" sz="2000" b="0" i="1" smtClean="0">
                          <a:latin typeface="Cambria Math"/>
                          <a:ea typeface="Cambria Math" panose="02040503050406030204" pitchFamily="18" charset="0"/>
                        </a:rPr>
                        <m:t>,</m:t>
                      </m:r>
                      <m:r>
                        <a:rPr lang="hr-HR" sz="2000" b="0" i="1" smtClean="0">
                          <a:latin typeface="Cambria Math"/>
                          <a:ea typeface="Cambria Math" panose="02040503050406030204" pitchFamily="18" charset="0"/>
                        </a:rPr>
                        <m:t>𝑧</m:t>
                      </m:r>
                      <m:r>
                        <a:rPr lang="hr-HR" sz="2000" b="0" i="1" smtClean="0">
                          <a:latin typeface="Cambria Math"/>
                          <a:ea typeface="Cambria Math" panose="02040503050406030204" pitchFamily="18" charset="0"/>
                        </a:rPr>
                        <m:t>,</m:t>
                      </m:r>
                      <m:r>
                        <a:rPr lang="hr-HR" sz="2000" b="0" i="1" smtClean="0">
                          <a:latin typeface="Cambria Math"/>
                          <a:ea typeface="Cambria Math" panose="02040503050406030204" pitchFamily="18" charset="0"/>
                        </a:rPr>
                        <m:t>𝑡</m:t>
                      </m:r>
                      <m:r>
                        <a:rPr lang="hr-HR" sz="2000" b="0" i="1" smtClean="0">
                          <a:latin typeface="Cambria Math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2000" i="1" dirty="0"/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2D9AD866-20E2-48B0-848C-C02FB2E7739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20072" y="2085114"/>
                <a:ext cx="2555776" cy="400110"/>
              </a:xfrm>
              <a:prstGeom prst="rect">
                <a:avLst/>
              </a:prstGeom>
              <a:blipFill rotWithShape="1">
                <a:blip r:embed="rId5"/>
                <a:stretch>
                  <a:fillRect b="-13636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hr-H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="" xmlns:a16="http://schemas.microsoft.com/office/drawing/2014/main" id="{CCC0D82E-8992-4FC5-8D7F-C59F1F99350F}"/>
                  </a:ext>
                </a:extLst>
              </p:cNvPr>
              <p:cNvSpPr txBox="1"/>
              <p:nvPr/>
            </p:nvSpPr>
            <p:spPr>
              <a:xfrm>
                <a:off x="5220071" y="2723615"/>
                <a:ext cx="2266541" cy="783869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hr-HR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𝛻</m:t>
                      </m:r>
                      <m:r>
                        <a:rPr lang="hr-HR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=</m:t>
                      </m:r>
                      <m:d>
                        <m:dPr>
                          <m:ctrlPr>
                            <a:rPr lang="hr-HR" sz="2000" b="0" i="1" smtClean="0">
                              <a:latin typeface="Cambria Math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hr-HR" sz="2000" i="1">
                                  <a:latin typeface="Cambria Math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hr-HR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𝜕</m:t>
                              </m:r>
                            </m:num>
                            <m:den>
                              <m:r>
                                <a:rPr lang="hr-HR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𝜕</m:t>
                              </m:r>
                              <m:r>
                                <a:rPr lang="hr-HR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den>
                          </m:f>
                          <m:r>
                            <a:rPr lang="hr-HR" sz="2000" i="1">
                              <a:latin typeface="Cambria Math"/>
                              <a:ea typeface="Cambria Math" panose="02040503050406030204" pitchFamily="18" charset="0"/>
                            </a:rPr>
                            <m:t>;</m:t>
                          </m:r>
                          <m:f>
                            <m:fPr>
                              <m:ctrlPr>
                                <a:rPr lang="hr-HR" sz="2000" i="1">
                                  <a:latin typeface="Cambria Math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hr-HR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𝜕</m:t>
                              </m:r>
                            </m:num>
                            <m:den>
                              <m:r>
                                <a:rPr lang="hr-HR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𝜕</m:t>
                              </m:r>
                              <m:r>
                                <a:rPr lang="hr-HR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𝑦</m:t>
                              </m:r>
                            </m:den>
                          </m:f>
                          <m:r>
                            <a:rPr lang="hr-HR" sz="2000" i="1">
                              <a:latin typeface="Cambria Math"/>
                              <a:ea typeface="Cambria Math" panose="02040503050406030204" pitchFamily="18" charset="0"/>
                            </a:rPr>
                            <m:t>;</m:t>
                          </m:r>
                          <m:f>
                            <m:fPr>
                              <m:ctrlPr>
                                <a:rPr lang="hr-HR" sz="2000" i="1">
                                  <a:latin typeface="Cambria Math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hr-HR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𝜕</m:t>
                              </m:r>
                            </m:num>
                            <m:den>
                              <m:r>
                                <a:rPr lang="hr-HR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𝜕</m:t>
                              </m:r>
                              <m:r>
                                <a:rPr lang="hr-HR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𝑧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US" sz="2000" i="1" dirty="0"/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CCC0D82E-8992-4FC5-8D7F-C59F1F99350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20071" y="2723615"/>
                <a:ext cx="2266541" cy="783869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hr-H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xmlns="" id="{2D9AD866-20E2-48B0-848C-C02FB2E7739E}"/>
                  </a:ext>
                </a:extLst>
              </p:cNvPr>
              <p:cNvSpPr txBox="1"/>
              <p:nvPr/>
            </p:nvSpPr>
            <p:spPr>
              <a:xfrm>
                <a:off x="1691680" y="2915495"/>
                <a:ext cx="1868761" cy="400110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hr-HR" sz="2000" b="0" i="1" smtClean="0">
                          <a:latin typeface="Cambria Math"/>
                          <a:ea typeface="Cambria Math" panose="02040503050406030204" pitchFamily="18" charset="0"/>
                        </a:rPr>
                        <m:t>𝑔𝑟𝑎𝑑</m:t>
                      </m:r>
                      <m:r>
                        <a:rPr lang="hr-HR" sz="2000" b="0" i="1" smtClean="0">
                          <a:latin typeface="Cambria Math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hr-HR" sz="2000" b="0" i="1" smtClean="0">
                          <a:latin typeface="Cambria Math"/>
                          <a:ea typeface="Cambria Math"/>
                        </a:rPr>
                        <m:t>𝜑</m:t>
                      </m:r>
                      <m:r>
                        <a:rPr lang="hr-HR" sz="2000" b="0" i="1" smtClean="0"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hr-HR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𝛻</m:t>
                      </m:r>
                      <m:r>
                        <a:rPr lang="hr-HR" sz="2000" i="1" smtClean="0">
                          <a:latin typeface="Cambria Math"/>
                          <a:ea typeface="Cambria Math"/>
                        </a:rPr>
                        <m:t>𝜑</m:t>
                      </m:r>
                    </m:oMath>
                  </m:oMathPara>
                </a14:m>
                <a:endParaRPr lang="en-US" sz="2000" i="1" dirty="0"/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2D9AD866-20E2-48B0-848C-C02FB2E7739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91680" y="2915495"/>
                <a:ext cx="1868761" cy="400110"/>
              </a:xfrm>
              <a:prstGeom prst="rect">
                <a:avLst/>
              </a:prstGeom>
              <a:blipFill rotWithShape="1">
                <a:blip r:embed="rId7"/>
                <a:stretch>
                  <a:fillRect b="-13636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hr-H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xmlns="" id="{2D9AD866-20E2-48B0-848C-C02FB2E7739E}"/>
                  </a:ext>
                </a:extLst>
              </p:cNvPr>
              <p:cNvSpPr txBox="1"/>
              <p:nvPr/>
            </p:nvSpPr>
            <p:spPr>
              <a:xfrm>
                <a:off x="1403647" y="3727607"/>
                <a:ext cx="6792943" cy="887807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hr-HR" sz="2000" b="0" i="1" smtClean="0">
                          <a:latin typeface="Cambria Math"/>
                          <a:ea typeface="Cambria Math"/>
                        </a:rPr>
                        <m:t>𝜑</m:t>
                      </m:r>
                      <m:r>
                        <a:rPr lang="hr-HR" sz="2000" b="0" i="1" smtClean="0"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hr-HR" sz="2000" b="0" i="1" smtClean="0">
                          <a:latin typeface="Cambria Math"/>
                          <a:ea typeface="Cambria Math"/>
                        </a:rPr>
                        <m:t>𝜑</m:t>
                      </m:r>
                      <m:d>
                        <m:dPr>
                          <m:ctrlPr>
                            <a:rPr lang="hr-HR" sz="2000" b="0" i="1" smtClean="0"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r>
                            <a:rPr lang="hr-HR" sz="2000" b="0" i="1" smtClean="0">
                              <a:latin typeface="Cambria Math"/>
                              <a:ea typeface="Cambria Math"/>
                            </a:rPr>
                            <m:t>𝑥</m:t>
                          </m:r>
                          <m:r>
                            <a:rPr lang="hr-HR" sz="2000" b="0" i="1" smtClean="0">
                              <a:latin typeface="Cambria Math"/>
                              <a:ea typeface="Cambria Math"/>
                            </a:rPr>
                            <m:t>,</m:t>
                          </m:r>
                          <m:r>
                            <a:rPr lang="hr-HR" sz="2000" b="0" i="1" smtClean="0">
                              <a:latin typeface="Cambria Math"/>
                              <a:ea typeface="Cambria Math"/>
                            </a:rPr>
                            <m:t>𝑦</m:t>
                          </m:r>
                          <m:r>
                            <a:rPr lang="hr-HR" sz="2000" b="0" i="1" smtClean="0">
                              <a:latin typeface="Cambria Math"/>
                              <a:ea typeface="Cambria Math"/>
                            </a:rPr>
                            <m:t>,</m:t>
                          </m:r>
                          <m:r>
                            <a:rPr lang="hr-HR" sz="2000" b="0" i="1" smtClean="0">
                              <a:latin typeface="Cambria Math"/>
                              <a:ea typeface="Cambria Math"/>
                            </a:rPr>
                            <m:t>𝑧</m:t>
                          </m:r>
                          <m:r>
                            <a:rPr lang="hr-HR" sz="2000" b="0" i="1" smtClean="0">
                              <a:latin typeface="Cambria Math"/>
                              <a:ea typeface="Cambria Math"/>
                            </a:rPr>
                            <m:t>,</m:t>
                          </m:r>
                          <m:r>
                            <a:rPr lang="hr-HR" sz="2000" b="0" i="1" smtClean="0">
                              <a:latin typeface="Cambria Math"/>
                              <a:ea typeface="Cambria Math"/>
                            </a:rPr>
                            <m:t>𝑡</m:t>
                          </m:r>
                        </m:e>
                      </m:d>
                      <m:r>
                        <a:rPr lang="hr-HR" sz="2000" b="0" i="1" smtClean="0"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hr-HR" sz="2000" b="0" i="1" smtClean="0">
                          <a:latin typeface="Cambria Math"/>
                          <a:ea typeface="Cambria Math"/>
                        </a:rPr>
                        <m:t>𝑘</m:t>
                      </m:r>
                      <m:d>
                        <m:dPr>
                          <m:ctrlPr>
                            <a:rPr lang="hr-HR" sz="2000" b="0" i="1" smtClean="0"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hr-HR" sz="2000" i="1">
                                  <a:latin typeface="Cambria Math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hr-HR" sz="2000" i="1">
                                  <a:latin typeface="Cambria Math"/>
                                  <a:ea typeface="Cambria Math" panose="02040503050406030204" pitchFamily="18" charset="0"/>
                                </a:rPr>
                                <m:t>𝑝</m:t>
                              </m:r>
                              <m:r>
                                <a:rPr lang="hr-HR" sz="2000" i="1">
                                  <a:latin typeface="Cambria Math"/>
                                  <a:ea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hr-HR" sz="2000" i="1">
                                  <a:latin typeface="Cambria Math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hr-HR" sz="2000" i="1">
                                  <a:latin typeface="Cambria Math"/>
                                  <a:ea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hr-HR" sz="2000" i="1">
                                  <a:latin typeface="Cambria Math"/>
                                  <a:ea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hr-HR" sz="2000" i="1">
                                  <a:latin typeface="Cambria Math"/>
                                  <a:ea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hr-HR" sz="2000" i="1">
                                  <a:latin typeface="Cambria Math"/>
                                  <a:ea typeface="Cambria Math" panose="02040503050406030204" pitchFamily="18" charset="0"/>
                                </a:rPr>
                                <m:t>𝑧</m:t>
                              </m:r>
                              <m:r>
                                <a:rPr lang="hr-HR" sz="2000" i="1">
                                  <a:latin typeface="Cambria Math"/>
                                  <a:ea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hr-HR" sz="2000" i="1">
                                  <a:latin typeface="Cambria Math"/>
                                  <a:ea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lang="hr-HR" sz="2000" i="1">
                                  <a:latin typeface="Cambria Math"/>
                                  <a:ea typeface="Cambria Math" panose="02040503050406030204" pitchFamily="18" charset="0"/>
                                </a:rPr>
                                <m:t>)</m:t>
                              </m:r>
                            </m:num>
                            <m:den>
                              <m:r>
                                <a:rPr lang="hr-HR" sz="2000" i="1">
                                  <a:latin typeface="Cambria Math"/>
                                  <a:ea typeface="Cambria Math"/>
                                </a:rPr>
                                <m:t>𝜌</m:t>
                              </m:r>
                              <m:r>
                                <a:rPr lang="hr-HR" sz="2000" i="1">
                                  <a:latin typeface="Cambria Math"/>
                                  <a:ea typeface="Cambria Math"/>
                                </a:rPr>
                                <m:t>𝑔</m:t>
                              </m:r>
                            </m:den>
                          </m:f>
                          <m:r>
                            <a:rPr lang="hr-HR" sz="2000" i="1">
                              <a:latin typeface="Cambria Math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hr-HR" sz="2000" i="1">
                              <a:latin typeface="Cambria Math"/>
                              <a:ea typeface="Cambria Math" panose="02040503050406030204" pitchFamily="18" charset="0"/>
                            </a:rPr>
                            <m:t>𝑧</m:t>
                          </m:r>
                          <m:d>
                            <m:dPr>
                              <m:ctrlPr>
                                <a:rPr lang="hr-HR" sz="2000" i="1">
                                  <a:latin typeface="Cambria Math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hr-HR" sz="2000" i="1">
                                  <a:latin typeface="Cambria Math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hr-HR" sz="2000" i="1">
                                  <a:latin typeface="Cambria Math"/>
                                  <a:ea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hr-HR" sz="2000" i="1">
                                  <a:latin typeface="Cambria Math"/>
                                  <a:ea typeface="Cambria Math" panose="02040503050406030204" pitchFamily="18" charset="0"/>
                                </a:rPr>
                                <m:t>𝑦</m:t>
                              </m:r>
                            </m:e>
                          </m:d>
                        </m:e>
                      </m:d>
                      <m:r>
                        <a:rPr lang="hr-HR" sz="2000" b="0" i="1" smtClean="0"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hr-HR" sz="2000" b="0" i="1" smtClean="0">
                          <a:latin typeface="Cambria Math"/>
                          <a:ea typeface="Cambria Math" panose="02040503050406030204" pitchFamily="18" charset="0"/>
                        </a:rPr>
                        <m:t>𝑘h</m:t>
                      </m:r>
                      <m:r>
                        <a:rPr lang="hr-HR" sz="2000" b="0" i="1" smtClean="0">
                          <a:latin typeface="Cambria Math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hr-HR" sz="2000" b="0" i="1" smtClean="0">
                          <a:latin typeface="Cambria Math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hr-HR" sz="2000" b="0" i="1" smtClean="0">
                          <a:latin typeface="Cambria Math"/>
                          <a:ea typeface="Cambria Math" panose="02040503050406030204" pitchFamily="18" charset="0"/>
                        </a:rPr>
                        <m:t>,</m:t>
                      </m:r>
                      <m:r>
                        <a:rPr lang="hr-HR" sz="2000" b="0" i="1" smtClean="0">
                          <a:latin typeface="Cambria Math"/>
                          <a:ea typeface="Cambria Math" panose="02040503050406030204" pitchFamily="18" charset="0"/>
                        </a:rPr>
                        <m:t>𝑦</m:t>
                      </m:r>
                      <m:r>
                        <a:rPr lang="hr-HR" sz="2000" b="0" i="1" smtClean="0">
                          <a:latin typeface="Cambria Math"/>
                          <a:ea typeface="Cambria Math" panose="02040503050406030204" pitchFamily="18" charset="0"/>
                        </a:rPr>
                        <m:t>,</m:t>
                      </m:r>
                      <m:r>
                        <a:rPr lang="hr-HR" sz="2000" b="0" i="1" smtClean="0">
                          <a:latin typeface="Cambria Math"/>
                          <a:ea typeface="Cambria Math" panose="02040503050406030204" pitchFamily="18" charset="0"/>
                        </a:rPr>
                        <m:t>𝑧</m:t>
                      </m:r>
                      <m:r>
                        <a:rPr lang="hr-HR" sz="2000" b="0" i="1" smtClean="0">
                          <a:latin typeface="Cambria Math"/>
                          <a:ea typeface="Cambria Math" panose="02040503050406030204" pitchFamily="18" charset="0"/>
                        </a:rPr>
                        <m:t>,</m:t>
                      </m:r>
                      <m:r>
                        <a:rPr lang="hr-HR" sz="2000" b="0" i="1" smtClean="0">
                          <a:latin typeface="Cambria Math"/>
                          <a:ea typeface="Cambria Math" panose="02040503050406030204" pitchFamily="18" charset="0"/>
                        </a:rPr>
                        <m:t>𝑡</m:t>
                      </m:r>
                      <m:r>
                        <a:rPr lang="hr-HR" sz="2000" b="0" i="1" smtClean="0">
                          <a:latin typeface="Cambria Math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2000" i="1" dirty="0"/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2D9AD866-20E2-48B0-848C-C02FB2E7739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03647" y="3727607"/>
                <a:ext cx="6792943" cy="887807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hr-H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04955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874846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800" b="1" u="sng" dirty="0" smtClean="0"/>
              <a:t>Strujanje podzemnih </a:t>
            </a:r>
            <a:r>
              <a:rPr lang="hr-HR" sz="2800" b="1" u="sng" dirty="0"/>
              <a:t>voda – </a:t>
            </a:r>
            <a:r>
              <a:rPr lang="hr-HR" sz="2800" b="1" u="sng" dirty="0" err="1"/>
              <a:t>Darcy</a:t>
            </a:r>
            <a:r>
              <a:rPr lang="hr-HR" sz="2800" b="1" u="sng" dirty="0"/>
              <a:t>, PL i brzinski potencijal</a:t>
            </a:r>
          </a:p>
        </p:txBody>
      </p:sp>
      <p:pic>
        <p:nvPicPr>
          <p:cNvPr id="6" name="Picture 8" descr="188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74" t="1430"/>
          <a:stretch>
            <a:fillRect/>
          </a:stretch>
        </p:blipFill>
        <p:spPr bwMode="auto">
          <a:xfrm>
            <a:off x="41176" y="977625"/>
            <a:ext cx="8995320" cy="54755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75266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874846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800" b="1" u="sng" dirty="0" smtClean="0"/>
              <a:t>Strujanje podzemnih voda </a:t>
            </a:r>
            <a:r>
              <a:rPr lang="hr-HR" sz="2800" b="1" u="sng" dirty="0"/>
              <a:t>– </a:t>
            </a:r>
            <a:r>
              <a:rPr lang="hr-HR" sz="2800" b="1" u="sng" dirty="0" smtClean="0"/>
              <a:t>strujna mreža</a:t>
            </a:r>
            <a:endParaRPr lang="hr-HR" sz="2800" b="1" u="sng" dirty="0"/>
          </a:p>
        </p:txBody>
      </p:sp>
      <p:sp>
        <p:nvSpPr>
          <p:cNvPr id="5" name="Rectangle 4"/>
          <p:cNvSpPr/>
          <p:nvPr/>
        </p:nvSpPr>
        <p:spPr>
          <a:xfrm>
            <a:off x="-1016" y="548680"/>
            <a:ext cx="9253536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400" b="1" i="1" dirty="0" smtClean="0"/>
              <a:t>Strujna mreža </a:t>
            </a:r>
            <a:r>
              <a:rPr lang="hr-HR" sz="2400" dirty="0" smtClean="0"/>
              <a:t>je sačinjena od </a:t>
            </a:r>
            <a:r>
              <a:rPr lang="hr-HR" sz="2400" b="1" i="1" dirty="0" err="1" smtClean="0"/>
              <a:t>strujnica</a:t>
            </a:r>
            <a:r>
              <a:rPr lang="hr-HR" sz="2400" b="1" i="1" dirty="0" smtClean="0"/>
              <a:t> i </a:t>
            </a:r>
            <a:r>
              <a:rPr lang="hr-HR" sz="2400" b="1" i="1" dirty="0" err="1" smtClean="0"/>
              <a:t>ekvipotencijala</a:t>
            </a:r>
            <a:r>
              <a:rPr lang="hr-HR" sz="2400" dirty="0"/>
              <a:t>.</a:t>
            </a:r>
            <a:r>
              <a:rPr lang="hr-HR" sz="2400" dirty="0" smtClean="0"/>
              <a:t> </a:t>
            </a:r>
          </a:p>
          <a:p>
            <a:endParaRPr lang="hr-HR" sz="1200" dirty="0"/>
          </a:p>
          <a:p>
            <a:r>
              <a:rPr lang="hr-HR" sz="2400" dirty="0" smtClean="0"/>
              <a:t>Strujna mreža za procjeđivanje kroz homogenu i </a:t>
            </a:r>
            <a:r>
              <a:rPr lang="hr-HR" sz="2400" dirty="0" err="1" smtClean="0"/>
              <a:t>izotropnu</a:t>
            </a:r>
            <a:r>
              <a:rPr lang="hr-HR" sz="2400" dirty="0" smtClean="0"/>
              <a:t> poroznu sredinu uslijed razlike gornje i donje vode </a:t>
            </a:r>
            <a:r>
              <a:rPr lang="hr-HR" sz="2400" i="1" dirty="0" smtClean="0">
                <a:sym typeface="Symbol"/>
              </a:rPr>
              <a:t>h</a:t>
            </a:r>
            <a:r>
              <a:rPr lang="hr-HR" sz="2400" dirty="0">
                <a:sym typeface="Symbol"/>
              </a:rPr>
              <a:t> </a:t>
            </a:r>
            <a:r>
              <a:rPr lang="hr-HR" sz="2400" dirty="0" smtClean="0">
                <a:sym typeface="Symbol"/>
              </a:rPr>
              <a:t>(razlika potencijala).</a:t>
            </a:r>
          </a:p>
          <a:p>
            <a:endParaRPr lang="hr-HR" sz="2400" dirty="0">
              <a:sym typeface="Symbol"/>
            </a:endParaRPr>
          </a:p>
          <a:p>
            <a:endParaRPr lang="hr-HR" sz="2400" dirty="0" smtClean="0">
              <a:sym typeface="Symbol"/>
            </a:endParaRPr>
          </a:p>
          <a:p>
            <a:endParaRPr lang="hr-HR" sz="2400" dirty="0">
              <a:sym typeface="Symbol"/>
            </a:endParaRPr>
          </a:p>
          <a:p>
            <a:endParaRPr lang="hr-HR" sz="2400" dirty="0" smtClean="0">
              <a:sym typeface="Symbol"/>
            </a:endParaRPr>
          </a:p>
          <a:p>
            <a:endParaRPr lang="hr-HR" sz="2400" dirty="0">
              <a:sym typeface="Symbol"/>
            </a:endParaRPr>
          </a:p>
          <a:p>
            <a:endParaRPr lang="hr-HR" sz="2400" dirty="0" smtClean="0">
              <a:sym typeface="Symbol"/>
            </a:endParaRPr>
          </a:p>
          <a:p>
            <a:endParaRPr lang="hr-HR" sz="2400" dirty="0">
              <a:sym typeface="Symbol"/>
            </a:endParaRPr>
          </a:p>
          <a:p>
            <a:endParaRPr lang="hr-HR" sz="2400" dirty="0" smtClean="0">
              <a:sym typeface="Symbol"/>
            </a:endParaRPr>
          </a:p>
          <a:p>
            <a:endParaRPr lang="hr-HR" sz="2400" dirty="0">
              <a:sym typeface="Symbol"/>
            </a:endParaRPr>
          </a:p>
          <a:p>
            <a:endParaRPr lang="hr-HR" sz="2400" dirty="0" smtClean="0">
              <a:sym typeface="Symbol"/>
            </a:endParaRPr>
          </a:p>
          <a:p>
            <a:endParaRPr lang="hr-HR" sz="2400" dirty="0">
              <a:sym typeface="Symbol"/>
            </a:endParaRPr>
          </a:p>
          <a:p>
            <a:endParaRPr lang="hr-HR" sz="2400" dirty="0" smtClean="0">
              <a:sym typeface="Symbol"/>
            </a:endParaRPr>
          </a:p>
          <a:p>
            <a:endParaRPr lang="hr-HR" sz="1200" dirty="0" smtClean="0">
              <a:sym typeface="Symbol"/>
            </a:endParaRPr>
          </a:p>
          <a:p>
            <a:r>
              <a:rPr lang="hr-HR" sz="2400" dirty="0" smtClean="0">
                <a:sym typeface="Symbol"/>
              </a:rPr>
              <a:t>Napomena: Točka D je kritična u smislu pojave </a:t>
            </a:r>
            <a:r>
              <a:rPr lang="hr-HR" sz="2400" b="1" i="1" dirty="0" smtClean="0">
                <a:sym typeface="Symbol"/>
              </a:rPr>
              <a:t>hidrauličkog sloma tla</a:t>
            </a:r>
            <a:r>
              <a:rPr lang="hr-HR" sz="2400" dirty="0" smtClean="0">
                <a:sym typeface="Symbol"/>
              </a:rPr>
              <a:t>.</a:t>
            </a:r>
            <a:r>
              <a:rPr lang="hr-HR" sz="2400" dirty="0" smtClean="0"/>
              <a:t>  </a:t>
            </a: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67"/>
          <a:stretch/>
        </p:blipFill>
        <p:spPr bwMode="auto">
          <a:xfrm>
            <a:off x="1551749" y="1988840"/>
            <a:ext cx="6248400" cy="44452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20819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800" b="1" u="sng" dirty="0" smtClean="0"/>
              <a:t>Strujanje podzemnih voda </a:t>
            </a:r>
            <a:r>
              <a:rPr lang="hr-HR" sz="2800" b="1" u="sng" dirty="0"/>
              <a:t>– </a:t>
            </a:r>
            <a:r>
              <a:rPr lang="hr-HR" sz="2800" b="1" u="sng" dirty="0" smtClean="0"/>
              <a:t>Model strujanja i pronosa tvari </a:t>
            </a:r>
            <a:endParaRPr lang="hr-HR" sz="2800" b="1" u="sng" dirty="0"/>
          </a:p>
        </p:txBody>
      </p:sp>
      <p:sp>
        <p:nvSpPr>
          <p:cNvPr id="5" name="Rectangle 4"/>
          <p:cNvSpPr/>
          <p:nvPr/>
        </p:nvSpPr>
        <p:spPr>
          <a:xfrm>
            <a:off x="-1016" y="548680"/>
            <a:ext cx="9253536" cy="68634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400" dirty="0" smtClean="0"/>
              <a:t>Matematičke </a:t>
            </a:r>
            <a:r>
              <a:rPr lang="hr-HR" sz="2400" dirty="0"/>
              <a:t>jednadžbe </a:t>
            </a:r>
            <a:r>
              <a:rPr lang="hr-HR" sz="2400" dirty="0" smtClean="0"/>
              <a:t>kojima </a:t>
            </a:r>
            <a:r>
              <a:rPr lang="hr-HR" sz="2400" dirty="0"/>
              <a:t>se opisuje tok podzemnih voda, kao i  procesi pronosa izvode se iz temeljnih zakona o održanju mase </a:t>
            </a:r>
            <a:r>
              <a:rPr lang="hr-HR" sz="2400" dirty="0" smtClean="0"/>
              <a:t>(JK).</a:t>
            </a:r>
          </a:p>
          <a:p>
            <a:endParaRPr lang="hr-HR" sz="1600" dirty="0"/>
          </a:p>
          <a:p>
            <a:r>
              <a:rPr lang="hr-HR" sz="2400" dirty="0"/>
              <a:t>Opći oblik jednadžbe koja opisuje </a:t>
            </a:r>
            <a:r>
              <a:rPr lang="hr-HR" sz="2400" dirty="0" smtClean="0"/>
              <a:t>3D tok </a:t>
            </a:r>
            <a:r>
              <a:rPr lang="hr-HR" sz="2400" dirty="0" err="1" smtClean="0"/>
              <a:t>nestišljive</a:t>
            </a:r>
            <a:r>
              <a:rPr lang="hr-HR" sz="2400" dirty="0" smtClean="0"/>
              <a:t> tekućine u nehomogenom i </a:t>
            </a:r>
            <a:r>
              <a:rPr lang="hr-HR" sz="2400" dirty="0" err="1" smtClean="0"/>
              <a:t>anizotropnom</a:t>
            </a:r>
            <a:r>
              <a:rPr lang="hr-HR" sz="2400" dirty="0" smtClean="0"/>
              <a:t> </a:t>
            </a:r>
            <a:r>
              <a:rPr lang="hr-HR" sz="2400" dirty="0" err="1" smtClean="0"/>
              <a:t>vodonosniku</a:t>
            </a:r>
            <a:r>
              <a:rPr lang="hr-HR" sz="2400" dirty="0"/>
              <a:t> </a:t>
            </a:r>
            <a:r>
              <a:rPr lang="hr-HR" sz="2400" dirty="0" smtClean="0"/>
              <a:t>dobiva se </a:t>
            </a:r>
            <a:r>
              <a:rPr lang="hr-HR" sz="2400" dirty="0" err="1" smtClean="0"/>
              <a:t>kombininacijom</a:t>
            </a:r>
            <a:r>
              <a:rPr lang="hr-HR" sz="2400" dirty="0" smtClean="0"/>
              <a:t> </a:t>
            </a:r>
            <a:r>
              <a:rPr lang="hr-HR" sz="2400" dirty="0" err="1"/>
              <a:t>Darcyevog</a:t>
            </a:r>
            <a:r>
              <a:rPr lang="hr-HR" sz="2400" dirty="0"/>
              <a:t> zakona i</a:t>
            </a:r>
            <a:r>
              <a:rPr lang="hr-HR" sz="2400" dirty="0" smtClean="0"/>
              <a:t> jednadžbe kontinuiteta </a:t>
            </a:r>
            <a:r>
              <a:rPr lang="hr-HR" sz="2400" b="1" i="1" dirty="0" smtClean="0"/>
              <a:t>div</a:t>
            </a:r>
            <a:r>
              <a:rPr lang="hr-HR" sz="2400" b="1" dirty="0" smtClean="0"/>
              <a:t>(</a:t>
            </a:r>
            <a:r>
              <a:rPr lang="hr-HR" sz="2400" b="1" i="1" dirty="0" smtClean="0"/>
              <a:t>grad </a:t>
            </a:r>
            <a:r>
              <a:rPr lang="hr-HR" sz="2400" b="1" i="1" dirty="0" err="1" smtClean="0"/>
              <a:t>kh</a:t>
            </a:r>
            <a:r>
              <a:rPr lang="hr-HR" sz="2400" b="1" dirty="0" smtClean="0"/>
              <a:t>)</a:t>
            </a:r>
            <a:r>
              <a:rPr lang="hr-HR" sz="2400" b="1" i="1" dirty="0" smtClean="0"/>
              <a:t>= </a:t>
            </a:r>
            <a:r>
              <a:rPr lang="hr-HR" sz="2400" b="1" dirty="0" smtClean="0"/>
              <a:t>0</a:t>
            </a:r>
            <a:r>
              <a:rPr lang="hr-HR" sz="2400" dirty="0" smtClean="0"/>
              <a:t>, a što u slučaju </a:t>
            </a:r>
            <a:r>
              <a:rPr lang="hr-HR" sz="2400" dirty="0" err="1" smtClean="0"/>
              <a:t>prisustva</a:t>
            </a:r>
            <a:r>
              <a:rPr lang="hr-HR" sz="2400" dirty="0" smtClean="0"/>
              <a:t> izvora ili ponora u promatranoj ćeliji (kontrolnom volumenu) prelazi u oblik: </a:t>
            </a:r>
            <a:r>
              <a:rPr lang="hr-HR" sz="2400" b="1" i="1" dirty="0" smtClean="0"/>
              <a:t>div</a:t>
            </a:r>
            <a:r>
              <a:rPr lang="hr-HR" sz="2400" b="1" dirty="0" smtClean="0"/>
              <a:t>(</a:t>
            </a:r>
            <a:r>
              <a:rPr lang="hr-HR" sz="2400" b="1" i="1" dirty="0" smtClean="0"/>
              <a:t>grad </a:t>
            </a:r>
            <a:r>
              <a:rPr lang="hr-HR" sz="2400" b="1" i="1" dirty="0" err="1"/>
              <a:t>kh</a:t>
            </a:r>
            <a:r>
              <a:rPr lang="hr-HR" sz="2400" b="1" dirty="0"/>
              <a:t>)</a:t>
            </a:r>
            <a:r>
              <a:rPr lang="hr-HR" sz="2400" b="1" i="1" dirty="0"/>
              <a:t>= </a:t>
            </a:r>
            <a:r>
              <a:rPr lang="hr-HR" sz="2400" b="1" i="1" dirty="0" smtClean="0"/>
              <a:t>I</a:t>
            </a:r>
            <a:r>
              <a:rPr lang="hr-HR" sz="2400" b="1" dirty="0" smtClean="0"/>
              <a:t>/</a:t>
            </a:r>
            <a:r>
              <a:rPr lang="hr-HR" sz="2400" b="1" i="1" dirty="0" smtClean="0"/>
              <a:t>P</a:t>
            </a:r>
            <a:r>
              <a:rPr lang="hr-HR" sz="2400" dirty="0" smtClean="0"/>
              <a:t>.</a:t>
            </a:r>
            <a:endParaRPr lang="hr-HR" sz="2400" b="1" i="1" dirty="0" smtClean="0"/>
          </a:p>
          <a:p>
            <a:endParaRPr lang="hr-HR" sz="1600" dirty="0"/>
          </a:p>
          <a:p>
            <a:r>
              <a:rPr lang="hr-HR" sz="2400" b="1" i="1" dirty="0" smtClean="0"/>
              <a:t>Opći </a:t>
            </a:r>
            <a:r>
              <a:rPr lang="hr-HR" sz="2400" b="1" i="1" dirty="0"/>
              <a:t>oblik </a:t>
            </a:r>
            <a:r>
              <a:rPr lang="hr-HR" sz="2400" b="1" i="1" dirty="0" smtClean="0"/>
              <a:t>3D jednadžbe strujanja</a:t>
            </a:r>
            <a:r>
              <a:rPr lang="hr-HR" sz="2400" dirty="0" smtClean="0"/>
              <a:t> podzemnih voda u </a:t>
            </a:r>
            <a:r>
              <a:rPr lang="hr-HR" sz="2400" dirty="0" err="1" smtClean="0"/>
              <a:t>Kartezijevom</a:t>
            </a:r>
            <a:r>
              <a:rPr lang="hr-HR" sz="2400" dirty="0" smtClean="0"/>
              <a:t> koordinatnom sustavu </a:t>
            </a:r>
            <a:r>
              <a:rPr lang="hr-HR" sz="2400" dirty="0"/>
              <a:t>glasi:</a:t>
            </a:r>
            <a:r>
              <a:rPr lang="hr-HR" sz="2400" dirty="0" smtClean="0"/>
              <a:t> </a:t>
            </a:r>
          </a:p>
          <a:p>
            <a:endParaRPr lang="hr-HR" sz="2400" dirty="0" smtClean="0">
              <a:sym typeface="Symbol"/>
            </a:endParaRPr>
          </a:p>
          <a:p>
            <a:endParaRPr lang="hr-HR" sz="2400" dirty="0" smtClean="0">
              <a:sym typeface="Symbol"/>
            </a:endParaRPr>
          </a:p>
          <a:p>
            <a:endParaRPr lang="hr-HR" sz="2400" dirty="0">
              <a:sym typeface="Symbol"/>
            </a:endParaRPr>
          </a:p>
          <a:p>
            <a:endParaRPr lang="hr-HR" sz="1000" dirty="0" smtClean="0"/>
          </a:p>
          <a:p>
            <a:r>
              <a:rPr lang="hr-HR" sz="2400" dirty="0" smtClean="0"/>
              <a:t>gdje </a:t>
            </a:r>
            <a:r>
              <a:rPr lang="hr-HR" sz="2400" dirty="0"/>
              <a:t>je: </a:t>
            </a:r>
            <a:r>
              <a:rPr lang="hr-HR" sz="2400" i="1" dirty="0" smtClean="0">
                <a:sym typeface="Symbol"/>
              </a:rPr>
              <a:t></a:t>
            </a:r>
            <a:r>
              <a:rPr lang="hr-HR" sz="2400" dirty="0" smtClean="0">
                <a:sym typeface="Symbol"/>
              </a:rPr>
              <a:t> efektivna poroznost </a:t>
            </a:r>
            <a:r>
              <a:rPr lang="hr-HR" sz="2400" i="1" dirty="0" smtClean="0">
                <a:sym typeface="Symbol"/>
              </a:rPr>
              <a:t>n</a:t>
            </a:r>
            <a:r>
              <a:rPr lang="hr-HR" i="1" dirty="0" smtClean="0">
                <a:sym typeface="Symbol"/>
              </a:rPr>
              <a:t>e</a:t>
            </a:r>
            <a:r>
              <a:rPr lang="hr-HR" sz="2400" dirty="0" smtClean="0">
                <a:sym typeface="Symbol"/>
              </a:rPr>
              <a:t>; </a:t>
            </a:r>
            <a:r>
              <a:rPr lang="hr-HR" sz="2400" i="1" dirty="0" smtClean="0"/>
              <a:t>S</a:t>
            </a:r>
            <a:r>
              <a:rPr lang="hr-HR" sz="2400" i="1" baseline="-25000" dirty="0" smtClean="0"/>
              <a:t>S</a:t>
            </a:r>
            <a:r>
              <a:rPr lang="hr-HR" sz="2400" dirty="0" smtClean="0"/>
              <a:t> </a:t>
            </a:r>
            <a:r>
              <a:rPr lang="hr-HR" sz="2400" dirty="0"/>
              <a:t>koeficijent specifičnog </a:t>
            </a:r>
            <a:r>
              <a:rPr lang="hr-HR" sz="2400" dirty="0" smtClean="0"/>
              <a:t>uskladištenja; </a:t>
            </a:r>
            <a:r>
              <a:rPr lang="hr-HR" sz="2400" i="1" dirty="0"/>
              <a:t>t</a:t>
            </a:r>
            <a:r>
              <a:rPr lang="hr-HR" sz="2400" dirty="0"/>
              <a:t> vrijeme; ; </a:t>
            </a:r>
            <a:r>
              <a:rPr lang="hr-HR" sz="2400" b="1" dirty="0" err="1"/>
              <a:t>K</a:t>
            </a:r>
            <a:r>
              <a:rPr lang="hr-HR" sz="1600" b="1" dirty="0" err="1"/>
              <a:t>ij</a:t>
            </a:r>
            <a:r>
              <a:rPr lang="hr-HR" sz="2400" dirty="0"/>
              <a:t> tenzor koeficijenta propusnosti, </a:t>
            </a:r>
            <a:r>
              <a:rPr lang="hr-HR" sz="2400" i="1" dirty="0" smtClean="0"/>
              <a:t>W</a:t>
            </a:r>
            <a:r>
              <a:rPr lang="hr-HR" sz="2400" i="1" dirty="0"/>
              <a:t>*</a:t>
            </a:r>
            <a:r>
              <a:rPr lang="hr-HR" sz="2400" dirty="0"/>
              <a:t> </a:t>
            </a:r>
            <a:r>
              <a:rPr lang="hr-HR" sz="2400" dirty="0" err="1" smtClean="0"/>
              <a:t>volumetrijski</a:t>
            </a:r>
            <a:r>
              <a:rPr lang="hr-HR" sz="2400" dirty="0" smtClean="0"/>
              <a:t> </a:t>
            </a:r>
            <a:r>
              <a:rPr lang="hr-HR" sz="2400" dirty="0"/>
              <a:t>protok po jedinici volumena (pozitivan za iznošenje, negativan za unos). </a:t>
            </a:r>
          </a:p>
          <a:p>
            <a:endParaRPr lang="hr-HR" sz="2400" dirty="0" smtClean="0">
              <a:sym typeface="Symbol"/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r-HR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39696"/>
              </p:ext>
            </p:extLst>
          </p:nvPr>
        </p:nvGraphicFramePr>
        <p:xfrm>
          <a:off x="4860032" y="4473987"/>
          <a:ext cx="2755325" cy="86409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6" r:id="rId3" imgW="1600200" imgH="508000" progId="Equation.DSMT4">
                  <p:embed/>
                </p:oleObj>
              </mc:Choice>
              <mc:Fallback>
                <p:oleObj r:id="rId3" imgW="1600200" imgH="50800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60032" y="4473987"/>
                        <a:ext cx="2755325" cy="86409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63233259"/>
              </p:ext>
            </p:extLst>
          </p:nvPr>
        </p:nvGraphicFramePr>
        <p:xfrm>
          <a:off x="31754" y="4473987"/>
          <a:ext cx="2855118" cy="9361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7" name="Equation" r:id="rId5" imgW="1549080" imgH="507960" progId="Equation.DSMT4">
                  <p:embed/>
                </p:oleObj>
              </mc:Choice>
              <mc:Fallback>
                <p:oleObj name="Equation" r:id="rId5" imgW="1549080" imgH="5079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1754" y="4473987"/>
                        <a:ext cx="2855118" cy="93610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7751150" y="4581128"/>
            <a:ext cx="13171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err="1" smtClean="0">
                <a:solidFill>
                  <a:srgbClr val="FF0000"/>
                </a:solidFill>
              </a:rPr>
              <a:t>Vodonosnik</a:t>
            </a:r>
            <a:endParaRPr lang="hr-HR" dirty="0" smtClean="0">
              <a:solidFill>
                <a:srgbClr val="FF0000"/>
              </a:solidFill>
            </a:endParaRPr>
          </a:p>
          <a:p>
            <a:r>
              <a:rPr lang="hr-HR" dirty="0">
                <a:solidFill>
                  <a:srgbClr val="FF0000"/>
                </a:solidFill>
              </a:rPr>
              <a:t>p</a:t>
            </a:r>
            <a:r>
              <a:rPr lang="hr-HR" dirty="0" smtClean="0">
                <a:solidFill>
                  <a:srgbClr val="FF0000"/>
                </a:solidFill>
              </a:rPr>
              <a:t>od tlakom</a:t>
            </a:r>
            <a:endParaRPr lang="hr-HR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056090" y="4473987"/>
            <a:ext cx="15578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err="1" smtClean="0">
                <a:solidFill>
                  <a:srgbClr val="FF0000"/>
                </a:solidFill>
              </a:rPr>
              <a:t>Vodonosnik</a:t>
            </a:r>
            <a:r>
              <a:rPr lang="hr-HR" dirty="0" smtClean="0">
                <a:solidFill>
                  <a:srgbClr val="FF0000"/>
                </a:solidFill>
              </a:rPr>
              <a:t> sa</a:t>
            </a:r>
          </a:p>
          <a:p>
            <a:r>
              <a:rPr lang="hr-HR" dirty="0">
                <a:solidFill>
                  <a:srgbClr val="FF0000"/>
                </a:solidFill>
              </a:rPr>
              <a:t>s</a:t>
            </a:r>
            <a:r>
              <a:rPr lang="hr-HR" dirty="0" smtClean="0">
                <a:solidFill>
                  <a:srgbClr val="FF0000"/>
                </a:solidFill>
              </a:rPr>
              <a:t>lobodnim</a:t>
            </a:r>
          </a:p>
          <a:p>
            <a:r>
              <a:rPr lang="hr-HR" dirty="0">
                <a:solidFill>
                  <a:srgbClr val="FF0000"/>
                </a:solidFill>
              </a:rPr>
              <a:t>v</a:t>
            </a:r>
            <a:r>
              <a:rPr lang="hr-HR" dirty="0" smtClean="0">
                <a:solidFill>
                  <a:srgbClr val="FF0000"/>
                </a:solidFill>
              </a:rPr>
              <a:t>odnim licem</a:t>
            </a:r>
            <a:endParaRPr lang="hr-HR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928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800" b="1" u="sng" dirty="0" smtClean="0"/>
              <a:t>Strujanje podzemnih voda </a:t>
            </a:r>
            <a:r>
              <a:rPr lang="hr-HR" sz="2800" b="1" u="sng" dirty="0"/>
              <a:t>– </a:t>
            </a:r>
            <a:r>
              <a:rPr lang="hr-HR" sz="2800" b="1" u="sng" dirty="0" smtClean="0"/>
              <a:t>Model strujanja i pronosa tvari </a:t>
            </a:r>
            <a:endParaRPr lang="hr-HR" sz="2800" b="1" u="sng" dirty="0"/>
          </a:p>
        </p:txBody>
      </p:sp>
      <p:sp>
        <p:nvSpPr>
          <p:cNvPr id="5" name="Rectangle 4"/>
          <p:cNvSpPr/>
          <p:nvPr/>
        </p:nvSpPr>
        <p:spPr>
          <a:xfrm>
            <a:off x="-1016" y="548680"/>
            <a:ext cx="9253536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400" dirty="0" smtClean="0"/>
              <a:t>U prethodnom izrazu pretpostavljeno je da su gustoća </a:t>
            </a:r>
            <a:r>
              <a:rPr lang="hr-HR" sz="2400" dirty="0"/>
              <a:t>i </a:t>
            </a:r>
            <a:r>
              <a:rPr lang="hr-HR" sz="2400" dirty="0" smtClean="0"/>
              <a:t>viskoznost vode homogene </a:t>
            </a:r>
            <a:r>
              <a:rPr lang="hr-HR" sz="2400" dirty="0"/>
              <a:t>i konstantne veličine. </a:t>
            </a:r>
            <a:endParaRPr lang="hr-HR" sz="2400" dirty="0" smtClean="0"/>
          </a:p>
          <a:p>
            <a:endParaRPr lang="hr-HR" sz="1200" dirty="0"/>
          </a:p>
          <a:p>
            <a:r>
              <a:rPr lang="hr-HR" sz="2400" dirty="0" smtClean="0"/>
              <a:t>Karakteristike </a:t>
            </a:r>
            <a:r>
              <a:rPr lang="hr-HR" sz="2400" dirty="0" err="1"/>
              <a:t>vodonosnika</a:t>
            </a:r>
            <a:r>
              <a:rPr lang="hr-HR" sz="2400" dirty="0"/>
              <a:t> </a:t>
            </a:r>
            <a:r>
              <a:rPr lang="hr-HR" sz="2400" dirty="0" smtClean="0"/>
              <a:t>(</a:t>
            </a:r>
            <a:r>
              <a:rPr lang="hr-HR" sz="2400" i="1" dirty="0" err="1" smtClean="0"/>
              <a:t>k</a:t>
            </a:r>
            <a:r>
              <a:rPr lang="hr-HR" i="1" dirty="0" err="1" smtClean="0"/>
              <a:t>ij</a:t>
            </a:r>
            <a:r>
              <a:rPr lang="hr-HR" sz="2400" dirty="0" smtClean="0"/>
              <a:t>, </a:t>
            </a:r>
            <a:r>
              <a:rPr lang="hr-HR" sz="2400" i="1" dirty="0" smtClean="0"/>
              <a:t>n</a:t>
            </a:r>
            <a:r>
              <a:rPr lang="hr-HR" i="1" dirty="0" smtClean="0"/>
              <a:t>e</a:t>
            </a:r>
            <a:r>
              <a:rPr lang="hr-HR" sz="2400" i="1" dirty="0" smtClean="0"/>
              <a:t>, </a:t>
            </a:r>
            <a:r>
              <a:rPr lang="hr-HR" sz="2400" i="1" dirty="0" err="1" smtClean="0"/>
              <a:t>S</a:t>
            </a:r>
            <a:r>
              <a:rPr lang="hr-HR" i="1" dirty="0" err="1" smtClean="0"/>
              <a:t>s</a:t>
            </a:r>
            <a:r>
              <a:rPr lang="hr-HR" sz="2400" dirty="0" smtClean="0"/>
              <a:t>) mogu </a:t>
            </a:r>
            <a:r>
              <a:rPr lang="hr-HR" sz="2400" dirty="0"/>
              <a:t>prostorno </a:t>
            </a:r>
            <a:r>
              <a:rPr lang="hr-HR" sz="2400" dirty="0" smtClean="0"/>
              <a:t>varirati, a čime je obuhvaćena </a:t>
            </a:r>
            <a:r>
              <a:rPr lang="hr-HR" sz="2400" dirty="0" err="1" smtClean="0"/>
              <a:t>anizotropija</a:t>
            </a:r>
            <a:r>
              <a:rPr lang="hr-HR" sz="2400" dirty="0" smtClean="0"/>
              <a:t> i nehomogenost.</a:t>
            </a:r>
          </a:p>
          <a:p>
            <a:endParaRPr lang="hr-HR" sz="1200" dirty="0"/>
          </a:p>
          <a:p>
            <a:r>
              <a:rPr lang="hr-HR" sz="2400" dirty="0" err="1"/>
              <a:t>V</a:t>
            </a:r>
            <a:r>
              <a:rPr lang="hr-HR" sz="2400" dirty="0" err="1" smtClean="0"/>
              <a:t>olumetrijski</a:t>
            </a:r>
            <a:r>
              <a:rPr lang="hr-HR" sz="2400" dirty="0" smtClean="0"/>
              <a:t> </a:t>
            </a:r>
            <a:r>
              <a:rPr lang="hr-HR" sz="2400" dirty="0"/>
              <a:t>protok </a:t>
            </a:r>
            <a:r>
              <a:rPr lang="hr-HR" sz="2400" i="1" dirty="0" smtClean="0"/>
              <a:t>W*</a:t>
            </a:r>
            <a:r>
              <a:rPr lang="hr-HR" sz="2400" dirty="0" smtClean="0"/>
              <a:t> sa kojim su obuhvaćeni ponori i izvori (infiltracija oborine, dreniranje, ekstrakcija vode sa zdencima itd.) može </a:t>
            </a:r>
            <a:r>
              <a:rPr lang="hr-HR" sz="2400" dirty="0"/>
              <a:t>varirati u vremenu i prostoru</a:t>
            </a:r>
            <a:r>
              <a:rPr lang="hr-HR" sz="2400" dirty="0" smtClean="0"/>
              <a:t>.</a:t>
            </a:r>
          </a:p>
          <a:p>
            <a:endParaRPr lang="hr-HR" sz="1200" dirty="0">
              <a:sym typeface="Symbol"/>
            </a:endParaRPr>
          </a:p>
          <a:p>
            <a:r>
              <a:rPr lang="hr-HR" sz="2400" dirty="0"/>
              <a:t>Članovi vektorskog produkta tenzora koeficijenata filtracije nestaju kada se koordinatne osi poklope sa glavnim koordinatnim osima tenzora. To znači da je </a:t>
            </a:r>
            <a:r>
              <a:rPr lang="hr-HR" sz="2400" i="1" dirty="0" err="1" smtClean="0"/>
              <a:t>k</a:t>
            </a:r>
            <a:r>
              <a:rPr lang="hr-HR" sz="2400" i="1" baseline="-25000" dirty="0" err="1" smtClean="0"/>
              <a:t>ij</a:t>
            </a:r>
            <a:r>
              <a:rPr lang="hr-HR" sz="2400" dirty="0"/>
              <a:t>= 0 kada je </a:t>
            </a:r>
            <a:r>
              <a:rPr lang="hr-HR" sz="2400" i="1" dirty="0" smtClean="0"/>
              <a:t>i</a:t>
            </a:r>
            <a:r>
              <a:rPr lang="hr-HR" sz="2400" i="1" dirty="0" smtClean="0">
                <a:sym typeface="Symbol"/>
              </a:rPr>
              <a:t> j</a:t>
            </a:r>
            <a:r>
              <a:rPr lang="hr-HR" sz="2400" dirty="0" smtClean="0"/>
              <a:t> . </a:t>
            </a:r>
            <a:r>
              <a:rPr lang="hr-HR" sz="2400" dirty="0"/>
              <a:t>Prema tome, </a:t>
            </a:r>
            <a:r>
              <a:rPr lang="hr-HR" sz="2400" dirty="0" smtClean="0"/>
              <a:t>jedini članovi </a:t>
            </a:r>
            <a:r>
              <a:rPr lang="hr-HR" sz="2400" dirty="0"/>
              <a:t>tenzora koeficijenta filtracije koji imaju vrijednost različitu od nule su </a:t>
            </a:r>
            <a:r>
              <a:rPr lang="hr-HR" sz="2400" i="1" dirty="0" err="1"/>
              <a:t>k</a:t>
            </a:r>
            <a:r>
              <a:rPr lang="hr-HR" sz="2400" i="1" baseline="-25000" dirty="0" err="1" smtClean="0"/>
              <a:t>XX</a:t>
            </a:r>
            <a:r>
              <a:rPr lang="hr-HR" sz="2400" dirty="0" smtClean="0"/>
              <a:t> </a:t>
            </a:r>
            <a:r>
              <a:rPr lang="hr-HR" sz="2400" dirty="0"/>
              <a:t>,</a:t>
            </a:r>
            <a:r>
              <a:rPr lang="hr-HR" sz="2400" dirty="0" smtClean="0"/>
              <a:t> </a:t>
            </a:r>
            <a:r>
              <a:rPr lang="hr-HR" sz="2400" i="1" dirty="0" err="1"/>
              <a:t>k</a:t>
            </a:r>
            <a:r>
              <a:rPr lang="hr-HR" sz="2400" i="1" baseline="-25000" dirty="0" err="1" smtClean="0"/>
              <a:t>YY</a:t>
            </a:r>
            <a:r>
              <a:rPr lang="hr-HR" sz="2400" dirty="0" smtClean="0"/>
              <a:t> i </a:t>
            </a:r>
            <a:r>
              <a:rPr lang="hr-HR" sz="2400" i="1" dirty="0" err="1" smtClean="0"/>
              <a:t>k</a:t>
            </a:r>
            <a:r>
              <a:rPr lang="hr-HR" sz="2400" i="1" baseline="-25000" dirty="0" err="1" smtClean="0"/>
              <a:t>ZZ</a:t>
            </a:r>
            <a:r>
              <a:rPr lang="hr-HR" sz="2400" dirty="0" smtClean="0"/>
              <a:t>.</a:t>
            </a:r>
          </a:p>
          <a:p>
            <a:endParaRPr lang="hr-HR" sz="1200" dirty="0">
              <a:sym typeface="Symbol"/>
            </a:endParaRPr>
          </a:p>
          <a:p>
            <a:r>
              <a:rPr lang="hr-HR" sz="2400" dirty="0" smtClean="0"/>
              <a:t>Usvajanjem </a:t>
            </a:r>
            <a:r>
              <a:rPr lang="hr-HR" sz="2400" b="1" i="1" dirty="0" err="1"/>
              <a:t>Dupouitove</a:t>
            </a:r>
            <a:r>
              <a:rPr lang="hr-HR" sz="2400" b="1" i="1" dirty="0"/>
              <a:t> </a:t>
            </a:r>
            <a:r>
              <a:rPr lang="hr-HR" sz="2400" b="1" i="1" dirty="0" smtClean="0"/>
              <a:t>pretpostavke </a:t>
            </a:r>
            <a:r>
              <a:rPr lang="hr-HR" sz="2400" dirty="0" smtClean="0"/>
              <a:t>(tečenje </a:t>
            </a:r>
            <a:r>
              <a:rPr lang="hr-HR" sz="2400" dirty="0"/>
              <a:t>je u horizontalnom sloju, </a:t>
            </a:r>
            <a:r>
              <a:rPr lang="hr-HR" sz="2400" dirty="0" err="1"/>
              <a:t>ekvipotencijale</a:t>
            </a:r>
            <a:r>
              <a:rPr lang="hr-HR" sz="2400" dirty="0"/>
              <a:t> su vertikalne linije, horizontalni hidraulički gradijent je jednak nagibu vodnog </a:t>
            </a:r>
            <a:r>
              <a:rPr lang="hr-HR" sz="2400" dirty="0" smtClean="0"/>
              <a:t>lica) problem se znatno pojednostavljuje, no pretpostavka važi samo za dio toka u kojem strujanje nije 3D. </a:t>
            </a:r>
            <a:endParaRPr lang="hr-HR" sz="2400" dirty="0" smtClean="0">
              <a:sym typeface="Symbol"/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23720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6216</TotalTime>
  <Words>1910</Words>
  <Application>Microsoft Office PowerPoint</Application>
  <PresentationFormat>On-screen Show (4:3)</PresentationFormat>
  <Paragraphs>171</Paragraphs>
  <Slides>13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Office Theme</vt:lpstr>
      <vt:lpstr>MathType 7.0 Equation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Mala predavaona</cp:lastModifiedBy>
  <cp:revision>547</cp:revision>
  <dcterms:created xsi:type="dcterms:W3CDTF">2012-07-09T06:12:43Z</dcterms:created>
  <dcterms:modified xsi:type="dcterms:W3CDTF">2022-12-04T08:53:11Z</dcterms:modified>
</cp:coreProperties>
</file>