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94" r:id="rId5"/>
    <p:sldId id="296" r:id="rId6"/>
    <p:sldId id="313" r:id="rId7"/>
    <p:sldId id="297" r:id="rId8"/>
    <p:sldId id="302" r:id="rId9"/>
    <p:sldId id="303" r:id="rId10"/>
    <p:sldId id="304" r:id="rId11"/>
    <p:sldId id="305" r:id="rId12"/>
    <p:sldId id="314" r:id="rId13"/>
    <p:sldId id="315" r:id="rId14"/>
    <p:sldId id="316" r:id="rId15"/>
    <p:sldId id="309" r:id="rId16"/>
    <p:sldId id="317" r:id="rId17"/>
    <p:sldId id="310" r:id="rId18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58" autoAdjust="0"/>
    <p:restoredTop sz="94658" autoAdjust="0"/>
  </p:normalViewPr>
  <p:slideViewPr>
    <p:cSldViewPr>
      <p:cViewPr varScale="1">
        <p:scale>
          <a:sx n="115" d="100"/>
          <a:sy n="115" d="100"/>
        </p:scale>
        <p:origin x="-162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9.12.2022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9.12.2022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9.12.2022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9.12.2022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9.12.2022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9.12.2022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9.12.2022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9.12.2022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9.12.2022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9.12.2022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9.12.2022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25ED23-427E-43D1-A7AE-D5CA01BD8FC6}" type="datetimeFigureOut">
              <a:rPr lang="sr-Latn-CS" smtClean="0"/>
              <a:pPr/>
              <a:t>9.12.2022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/>
              <a:t>Strujanje podzemne vode u varijabilno saturiranoj sredini</a:t>
            </a:r>
            <a:endParaRPr lang="hr-HR" sz="2800" dirty="0"/>
          </a:p>
        </p:txBody>
      </p:sp>
      <p:sp>
        <p:nvSpPr>
          <p:cNvPr id="5" name="Rectangle 4"/>
          <p:cNvSpPr/>
          <p:nvPr/>
        </p:nvSpPr>
        <p:spPr>
          <a:xfrm>
            <a:off x="-11012" y="566976"/>
            <a:ext cx="9263532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/>
              <a:t>V</a:t>
            </a:r>
            <a:r>
              <a:rPr lang="en-US" sz="2400" dirty="0"/>
              <a:t>ado</a:t>
            </a:r>
            <a:r>
              <a:rPr lang="hr-HR" sz="2400" dirty="0"/>
              <a:t>zna ili </a:t>
            </a:r>
            <a:r>
              <a:rPr lang="hr-HR" sz="2400" dirty="0" err="1"/>
              <a:t>nesaturirana</a:t>
            </a:r>
            <a:r>
              <a:rPr lang="en-US" sz="2400" dirty="0"/>
              <a:t> </a:t>
            </a:r>
            <a:r>
              <a:rPr lang="en-US" sz="2400" dirty="0" err="1"/>
              <a:t>zon</a:t>
            </a:r>
            <a:r>
              <a:rPr lang="hr-HR" sz="2400" dirty="0"/>
              <a:t>a</a:t>
            </a:r>
            <a:r>
              <a:rPr lang="en-US" sz="2400" dirty="0"/>
              <a:t> </a:t>
            </a:r>
            <a:r>
              <a:rPr lang="hr-HR" sz="2400" dirty="0"/>
              <a:t>igra važnu ulogu u mnogim aspektima hidroloških procesnih analiza poput infiltracije, pohrane vlage, evaporacije, konzumacije vode od strane korijenja bilja, dohrane podzemnih voda, otjecanja i erozije</a:t>
            </a:r>
            <a:r>
              <a:rPr lang="en-US" sz="2400" dirty="0"/>
              <a:t>.</a:t>
            </a:r>
            <a:r>
              <a:rPr lang="hr-HR" sz="2400" dirty="0"/>
              <a:t> </a:t>
            </a:r>
          </a:p>
          <a:p>
            <a:endParaRPr lang="hr-HR" sz="1200" dirty="0"/>
          </a:p>
          <a:p>
            <a:r>
              <a:rPr lang="hr-HR" sz="2400" dirty="0"/>
              <a:t>Industrijski ili poljoprivredni oblici kemikalija ispušteni u/na tlo podložni su cijelom nizu fizičko-kemijskih-bioloških transformacija (</a:t>
            </a:r>
            <a:r>
              <a:rPr lang="hr-HR" sz="2400" dirty="0" err="1"/>
              <a:t>sorpcija</a:t>
            </a:r>
            <a:r>
              <a:rPr lang="hr-HR" sz="2400" dirty="0"/>
              <a:t>, hlapljenje, </a:t>
            </a:r>
            <a:r>
              <a:rPr lang="hr-HR" sz="2400" dirty="0" err="1"/>
              <a:t>fotoliza</a:t>
            </a:r>
            <a:r>
              <a:rPr lang="hr-HR" sz="2400" dirty="0"/>
              <a:t>, </a:t>
            </a:r>
            <a:r>
              <a:rPr lang="hr-HR" sz="2400" dirty="0" err="1"/>
              <a:t>biodegradacija</a:t>
            </a:r>
            <a:r>
              <a:rPr lang="hr-HR" sz="2400" dirty="0"/>
              <a:t>), a što određuje i trajnost njihovog </a:t>
            </a:r>
            <a:r>
              <a:rPr lang="hr-HR" sz="2400" dirty="0" err="1"/>
              <a:t>prisustva</a:t>
            </a:r>
            <a:r>
              <a:rPr lang="hr-HR" sz="2400" dirty="0"/>
              <a:t> u tlu.</a:t>
            </a:r>
          </a:p>
          <a:p>
            <a:endParaRPr lang="hr-HR" sz="1200" dirty="0"/>
          </a:p>
          <a:p>
            <a:r>
              <a:rPr lang="hr-HR" sz="2400" dirty="0"/>
              <a:t>Evaporacija i transpiracija također imaju važnu ulogu u površinskom dijelu tla. </a:t>
            </a:r>
          </a:p>
          <a:p>
            <a:endParaRPr lang="hr-HR" sz="1200" dirty="0"/>
          </a:p>
          <a:p>
            <a:r>
              <a:rPr lang="hr-HR" sz="2400" dirty="0"/>
              <a:t>Postoji niz analitičkih i numeričkih modela za predviđanje transfernih procesa koji djeluju na vodu i/ili otopine pri njihovom transportu od površine tla do saturirane zone podzemne vode (</a:t>
            </a:r>
            <a:r>
              <a:rPr lang="en-US" sz="2400" dirty="0"/>
              <a:t>Richards</a:t>
            </a:r>
            <a:r>
              <a:rPr lang="hr-HR" sz="2400" dirty="0"/>
              <a:t>ova jednadžba strujanja za varijabilnu saturaciju i </a:t>
            </a:r>
            <a:r>
              <a:rPr lang="hr-HR" sz="2400" dirty="0" err="1"/>
              <a:t>konvektivno</a:t>
            </a:r>
            <a:r>
              <a:rPr lang="hr-HR" sz="2400" dirty="0"/>
              <a:t>-disperzivna </a:t>
            </a:r>
            <a:r>
              <a:rPr lang="en-US" sz="2400" dirty="0"/>
              <a:t>Fick</a:t>
            </a:r>
            <a:r>
              <a:rPr lang="hr-HR" sz="2400" dirty="0"/>
              <a:t>ova jednadžba pronosa otopina).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12" t="43100" r="59332" b="20935"/>
          <a:stretch/>
        </p:blipFill>
        <p:spPr bwMode="auto">
          <a:xfrm>
            <a:off x="99726" y="1745073"/>
            <a:ext cx="4392488" cy="3344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905" t="42472" r="12189" b="21273"/>
          <a:stretch/>
        </p:blipFill>
        <p:spPr bwMode="auto">
          <a:xfrm>
            <a:off x="4572000" y="1716085"/>
            <a:ext cx="4434907" cy="3359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0" y="0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/>
              <a:t>Strujanje podzemne vode u varijabilno saturiranoj sredini</a:t>
            </a:r>
            <a:endParaRPr lang="hr-HR" sz="2800" dirty="0"/>
          </a:p>
        </p:txBody>
      </p:sp>
      <p:sp>
        <p:nvSpPr>
          <p:cNvPr id="10" name="Rectangle 9"/>
          <p:cNvSpPr/>
          <p:nvPr/>
        </p:nvSpPr>
        <p:spPr>
          <a:xfrm>
            <a:off x="0" y="500042"/>
            <a:ext cx="92635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i="1" u="sng" dirty="0"/>
              <a:t>Primjer 1</a:t>
            </a:r>
            <a:r>
              <a:rPr lang="hr-HR" sz="2400" dirty="0"/>
              <a:t>: 1-D dreniranje u vertikalnom stupcu tla. </a:t>
            </a:r>
          </a:p>
          <a:p>
            <a:endParaRPr lang="hr-HR" sz="1200" dirty="0"/>
          </a:p>
        </p:txBody>
      </p:sp>
    </p:spTree>
    <p:extLst>
      <p:ext uri="{BB962C8B-B14F-4D97-AF65-F5344CB8AC3E}">
        <p14:creationId xmlns:p14="http://schemas.microsoft.com/office/powerpoint/2010/main" val="8778218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404664"/>
            <a:ext cx="9263532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i="1" u="sng" dirty="0"/>
              <a:t>Primjer 2</a:t>
            </a:r>
            <a:r>
              <a:rPr lang="hr-HR" sz="2400" dirty="0"/>
              <a:t>: 1-D infiltracija u vertikalnom stupcu homogenog pjeskovitog tla </a:t>
            </a:r>
          </a:p>
          <a:p>
            <a:endParaRPr lang="hr-HR" sz="1200" dirty="0"/>
          </a:p>
          <a:p>
            <a:r>
              <a:rPr lang="hr-HR" sz="2400" dirty="0"/>
              <a:t>Krivulja saturacije i relativna provodljivost za </a:t>
            </a:r>
            <a:r>
              <a:rPr lang="hr-HR" sz="2400" dirty="0" err="1"/>
              <a:t>homogenmo</a:t>
            </a:r>
            <a:r>
              <a:rPr lang="hr-HR" sz="2400" dirty="0"/>
              <a:t> i </a:t>
            </a:r>
            <a:r>
              <a:rPr lang="hr-HR" sz="2400" dirty="0" err="1"/>
              <a:t>izotropno</a:t>
            </a:r>
            <a:r>
              <a:rPr lang="hr-HR" sz="2400" dirty="0"/>
              <a:t> tlo od pijeska usvojene su iz baze </a:t>
            </a:r>
            <a:r>
              <a:rPr lang="hr-HR" sz="2400" dirty="0" smtClean="0"/>
              <a:t>podataka. </a:t>
            </a:r>
            <a:endParaRPr lang="hr-HR" sz="2400" dirty="0"/>
          </a:p>
          <a:p>
            <a:endParaRPr lang="hr-HR" sz="1200" dirty="0"/>
          </a:p>
          <a:p>
            <a:r>
              <a:rPr lang="hr-HR" sz="2400" dirty="0"/>
              <a:t>Analizirana visina stupca tla je 100.</a:t>
            </a:r>
          </a:p>
          <a:p>
            <a:endParaRPr lang="hr-HR" sz="1200" dirty="0"/>
          </a:p>
          <a:p>
            <a:r>
              <a:rPr lang="hr-HR" sz="2400" dirty="0"/>
              <a:t>Početni uvjeti: </a:t>
            </a:r>
            <a:r>
              <a:rPr lang="hr-HR" sz="2400" dirty="0" err="1"/>
              <a:t>porni</a:t>
            </a:r>
            <a:r>
              <a:rPr lang="hr-HR" sz="2400" dirty="0"/>
              <a:t> tlak (</a:t>
            </a:r>
            <a:r>
              <a:rPr lang="hr-HR" sz="2400" dirty="0" err="1"/>
              <a:t>piezometarska</a:t>
            </a:r>
            <a:r>
              <a:rPr lang="hr-HR" sz="2400" dirty="0"/>
              <a:t> tlačna visina) </a:t>
            </a:r>
            <a:r>
              <a:rPr lang="hr-HR" sz="2400" i="1" dirty="0"/>
              <a:t>h</a:t>
            </a:r>
            <a:r>
              <a:rPr lang="hr-HR" sz="2400" dirty="0"/>
              <a:t>=</a:t>
            </a:r>
            <a:r>
              <a:rPr lang="hr-HR" sz="2400" i="1" dirty="0"/>
              <a:t>p</a:t>
            </a:r>
            <a:r>
              <a:rPr lang="hr-HR" sz="2400" dirty="0"/>
              <a:t>/</a:t>
            </a:r>
            <a:r>
              <a:rPr lang="hr-HR" sz="2400" i="1" dirty="0">
                <a:sym typeface="Symbol"/>
              </a:rPr>
              <a:t>g</a:t>
            </a:r>
            <a:r>
              <a:rPr lang="en-US" sz="2400" dirty="0"/>
              <a:t> </a:t>
            </a:r>
            <a:r>
              <a:rPr lang="hr-HR" sz="2400" dirty="0"/>
              <a:t>=</a:t>
            </a:r>
            <a:r>
              <a:rPr lang="en-US" sz="2400" dirty="0"/>
              <a:t> </a:t>
            </a:r>
            <a:r>
              <a:rPr lang="hr-HR" sz="2400" dirty="0"/>
              <a:t>-10</a:t>
            </a:r>
            <a:r>
              <a:rPr lang="en-US" sz="2400" dirty="0"/>
              <a:t> cm.</a:t>
            </a:r>
            <a:r>
              <a:rPr lang="hr-HR" sz="2400" dirty="0"/>
              <a:t> </a:t>
            </a:r>
          </a:p>
          <a:p>
            <a:endParaRPr lang="hr-HR" sz="1200" dirty="0"/>
          </a:p>
          <a:p>
            <a:r>
              <a:rPr lang="hr-HR" sz="2400" dirty="0"/>
              <a:t>Stupanj potpune saturacije je</a:t>
            </a:r>
            <a:r>
              <a:rPr lang="en-US" sz="2400" dirty="0"/>
              <a:t> </a:t>
            </a:r>
            <a:r>
              <a:rPr lang="hr-HR" sz="2400" i="1" dirty="0">
                <a:sym typeface="Symbol"/>
              </a:rPr>
              <a:t></a:t>
            </a:r>
            <a:r>
              <a:rPr lang="hr-HR" sz="2400" i="1" baseline="-25000" dirty="0"/>
              <a:t>S </a:t>
            </a:r>
            <a:r>
              <a:rPr lang="hr-HR" sz="2400" dirty="0"/>
              <a:t>= 0.43.</a:t>
            </a:r>
          </a:p>
          <a:p>
            <a:endParaRPr lang="hr-HR" sz="1200" dirty="0"/>
          </a:p>
          <a:p>
            <a:r>
              <a:rPr lang="hr-HR" sz="2400" dirty="0" smtClean="0"/>
              <a:t>Rezidualni </a:t>
            </a:r>
            <a:r>
              <a:rPr lang="hr-HR" sz="2400" dirty="0"/>
              <a:t>stupanj saturacije je </a:t>
            </a:r>
            <a:r>
              <a:rPr lang="hr-HR" sz="2400" i="1" dirty="0">
                <a:sym typeface="Symbol"/>
              </a:rPr>
              <a:t></a:t>
            </a:r>
            <a:r>
              <a:rPr lang="hr-HR" sz="2400" i="1" baseline="-25000" dirty="0"/>
              <a:t>R </a:t>
            </a:r>
            <a:r>
              <a:rPr lang="hr-HR" sz="2400" dirty="0"/>
              <a:t>= 0.045. </a:t>
            </a:r>
          </a:p>
          <a:p>
            <a:endParaRPr lang="hr-HR" sz="1200" dirty="0"/>
          </a:p>
          <a:p>
            <a:r>
              <a:rPr lang="hr-HR" sz="2400" dirty="0"/>
              <a:t>S</a:t>
            </a:r>
            <a:r>
              <a:rPr lang="en-US" sz="2400" dirty="0" err="1"/>
              <a:t>atur</a:t>
            </a:r>
            <a:r>
              <a:rPr lang="hr-HR" sz="2400" dirty="0" err="1"/>
              <a:t>irani</a:t>
            </a:r>
            <a:r>
              <a:rPr lang="hr-HR" sz="2400" dirty="0"/>
              <a:t> koeficijent provodljivosti  je </a:t>
            </a:r>
            <a:r>
              <a:rPr lang="hr-HR" sz="2400" i="1" dirty="0"/>
              <a:t>K</a:t>
            </a:r>
            <a:r>
              <a:rPr lang="hr-HR" sz="2400" i="1" baseline="-25000" dirty="0"/>
              <a:t>S</a:t>
            </a:r>
            <a:r>
              <a:rPr lang="hr-HR" sz="2400" dirty="0"/>
              <a:t> = 0.00825 (cm/s).</a:t>
            </a:r>
          </a:p>
          <a:p>
            <a:endParaRPr lang="hr-HR" sz="1200" dirty="0"/>
          </a:p>
          <a:p>
            <a:r>
              <a:rPr lang="hr-HR" sz="2400" dirty="0"/>
              <a:t>Parametri modela hidrauličke karakteristike tla su </a:t>
            </a:r>
            <a:r>
              <a:rPr lang="hr-HR" sz="2400" i="1" dirty="0">
                <a:sym typeface="Symbol"/>
              </a:rPr>
              <a:t></a:t>
            </a:r>
            <a:r>
              <a:rPr lang="hr-HR" sz="2400" i="1" dirty="0"/>
              <a:t> = </a:t>
            </a:r>
            <a:r>
              <a:rPr lang="hr-HR" sz="2400" dirty="0"/>
              <a:t>0.145 1/cm, </a:t>
            </a:r>
            <a:r>
              <a:rPr lang="hr-HR" sz="2400" dirty="0" smtClean="0"/>
              <a:t>            </a:t>
            </a:r>
            <a:r>
              <a:rPr lang="hr-HR" sz="2400" i="1" dirty="0" smtClean="0"/>
              <a:t>n</a:t>
            </a:r>
            <a:r>
              <a:rPr lang="hr-HR" sz="2400" dirty="0" smtClean="0"/>
              <a:t> </a:t>
            </a:r>
            <a:r>
              <a:rPr lang="hr-HR" sz="2400" dirty="0"/>
              <a:t>= 2.68,  </a:t>
            </a:r>
            <a:r>
              <a:rPr lang="hr-HR" sz="2400" i="1" dirty="0"/>
              <a:t>l</a:t>
            </a:r>
            <a:r>
              <a:rPr lang="hr-HR" sz="2400" dirty="0"/>
              <a:t> = 0.5. </a:t>
            </a:r>
          </a:p>
          <a:p>
            <a:endParaRPr lang="hr-HR" sz="1200" dirty="0"/>
          </a:p>
          <a:p>
            <a:r>
              <a:rPr lang="hr-HR" sz="2400" dirty="0"/>
              <a:t>Rubni uvjeti na površini</a:t>
            </a:r>
            <a:r>
              <a:rPr lang="en-US" sz="2400" dirty="0"/>
              <a:t> </a:t>
            </a:r>
            <a:r>
              <a:rPr lang="hr-HR" sz="2400" dirty="0">
                <a:sym typeface="Symbol"/>
              </a:rPr>
              <a:t></a:t>
            </a:r>
            <a:r>
              <a:rPr lang="hr-HR" sz="2400" dirty="0"/>
              <a:t> </a:t>
            </a:r>
            <a:r>
              <a:rPr lang="hr-HR" sz="2400" dirty="0">
                <a:solidFill>
                  <a:srgbClr val="FF0000"/>
                </a:solidFill>
              </a:rPr>
              <a:t>konstantni tlak h = 0cm </a:t>
            </a:r>
            <a:r>
              <a:rPr lang="hr-HR" sz="2400" dirty="0" smtClean="0">
                <a:solidFill>
                  <a:srgbClr val="FF0000"/>
                </a:solidFill>
              </a:rPr>
              <a:t>(stalno održavanje razine vode u razini terena</a:t>
            </a:r>
            <a:r>
              <a:rPr lang="hr-HR" sz="2400" dirty="0" smtClean="0"/>
              <a:t>, </a:t>
            </a:r>
            <a:r>
              <a:rPr lang="hr-HR" sz="2400" dirty="0"/>
              <a:t>na dnu </a:t>
            </a:r>
            <a:r>
              <a:rPr lang="hr-HR" sz="2400" dirty="0">
                <a:sym typeface="Symbol"/>
              </a:rPr>
              <a:t></a:t>
            </a:r>
            <a:r>
              <a:rPr lang="hr-HR" sz="2400" dirty="0"/>
              <a:t> </a:t>
            </a:r>
            <a:r>
              <a:rPr lang="hr-HR" sz="2400" dirty="0">
                <a:solidFill>
                  <a:srgbClr val="FF0000"/>
                </a:solidFill>
              </a:rPr>
              <a:t>slobodno dreniranje</a:t>
            </a:r>
            <a:r>
              <a:rPr lang="hr-HR" sz="2400" dirty="0"/>
              <a:t> (free</a:t>
            </a:r>
            <a:r>
              <a:rPr lang="en-US" sz="2400" dirty="0"/>
              <a:t> </a:t>
            </a:r>
            <a:r>
              <a:rPr lang="hr-HR" sz="2400" dirty="0" err="1"/>
              <a:t>drainage</a:t>
            </a:r>
            <a:r>
              <a:rPr lang="hr-HR" sz="2400" dirty="0"/>
              <a:t>, </a:t>
            </a:r>
            <a:r>
              <a:rPr lang="en-US" sz="2400" i="1" dirty="0"/>
              <a:t>h</a:t>
            </a:r>
            <a:r>
              <a:rPr lang="en-US" sz="2400" dirty="0"/>
              <a:t>=</a:t>
            </a:r>
            <a:r>
              <a:rPr lang="hr-HR" sz="2400" dirty="0"/>
              <a:t>-10cm).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/>
              <a:t>Strujanje podzemne vode u varijabilno saturiranoj sredini</a:t>
            </a:r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5418669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44" t="36250" r="57374" b="21607"/>
          <a:stretch/>
        </p:blipFill>
        <p:spPr bwMode="auto">
          <a:xfrm>
            <a:off x="0" y="1772816"/>
            <a:ext cx="4464496" cy="33600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839" t="36250" r="5727" b="21607"/>
          <a:stretch/>
        </p:blipFill>
        <p:spPr bwMode="auto">
          <a:xfrm>
            <a:off x="4671735" y="1772816"/>
            <a:ext cx="4458018" cy="33603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0" y="0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/>
              <a:t>Strujanje podzemne vode u varijabilno saturiranoj sredini</a:t>
            </a:r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28906350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404664"/>
            <a:ext cx="9263532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i="1" u="sng" dirty="0"/>
              <a:t>Primjer 3</a:t>
            </a:r>
            <a:r>
              <a:rPr lang="hr-HR" sz="2400" dirty="0"/>
              <a:t>: 1-D infiltracija u vertikalnom stupcu homogenog pjeskovitog tla </a:t>
            </a:r>
          </a:p>
          <a:p>
            <a:endParaRPr lang="hr-HR" sz="1200" dirty="0"/>
          </a:p>
          <a:p>
            <a:r>
              <a:rPr lang="hr-HR" sz="2400" dirty="0"/>
              <a:t>Krivulja saturacije i relativna provodljivost za </a:t>
            </a:r>
            <a:r>
              <a:rPr lang="hr-HR" sz="2400" dirty="0" err="1"/>
              <a:t>homogenmo</a:t>
            </a:r>
            <a:r>
              <a:rPr lang="hr-HR" sz="2400" dirty="0"/>
              <a:t> i </a:t>
            </a:r>
            <a:r>
              <a:rPr lang="hr-HR" sz="2400" dirty="0" err="1"/>
              <a:t>izotropno</a:t>
            </a:r>
            <a:r>
              <a:rPr lang="hr-HR" sz="2400" dirty="0"/>
              <a:t> tlo od pijeska usvojene su iz baze </a:t>
            </a:r>
            <a:r>
              <a:rPr lang="hr-HR" sz="2400" dirty="0" smtClean="0"/>
              <a:t>podataka. </a:t>
            </a:r>
            <a:endParaRPr lang="hr-HR" sz="2400" dirty="0"/>
          </a:p>
          <a:p>
            <a:endParaRPr lang="hr-HR" sz="1200" dirty="0"/>
          </a:p>
          <a:p>
            <a:r>
              <a:rPr lang="hr-HR" sz="2400" dirty="0"/>
              <a:t>Analizirana visina stupca tla je 100.</a:t>
            </a:r>
          </a:p>
          <a:p>
            <a:endParaRPr lang="hr-HR" sz="1200" dirty="0"/>
          </a:p>
          <a:p>
            <a:r>
              <a:rPr lang="hr-HR" sz="2400" dirty="0"/>
              <a:t>Početni uvjeti: </a:t>
            </a:r>
            <a:r>
              <a:rPr lang="hr-HR" sz="2400" dirty="0" err="1"/>
              <a:t>porni</a:t>
            </a:r>
            <a:r>
              <a:rPr lang="hr-HR" sz="2400" dirty="0"/>
              <a:t> tlak (</a:t>
            </a:r>
            <a:r>
              <a:rPr lang="hr-HR" sz="2400" dirty="0" err="1"/>
              <a:t>piezometarska</a:t>
            </a:r>
            <a:r>
              <a:rPr lang="hr-HR" sz="2400" dirty="0"/>
              <a:t> tlačna visina) </a:t>
            </a:r>
            <a:r>
              <a:rPr lang="hr-HR" sz="2400" i="1" dirty="0"/>
              <a:t>h</a:t>
            </a:r>
            <a:r>
              <a:rPr lang="hr-HR" sz="2400" dirty="0"/>
              <a:t>=</a:t>
            </a:r>
            <a:r>
              <a:rPr lang="hr-HR" sz="2400" i="1" dirty="0"/>
              <a:t>p</a:t>
            </a:r>
            <a:r>
              <a:rPr lang="hr-HR" sz="2400" dirty="0"/>
              <a:t>/</a:t>
            </a:r>
            <a:r>
              <a:rPr lang="hr-HR" sz="2400" i="1" dirty="0">
                <a:sym typeface="Symbol"/>
              </a:rPr>
              <a:t>g</a:t>
            </a:r>
            <a:r>
              <a:rPr lang="en-US" sz="2400" dirty="0"/>
              <a:t> </a:t>
            </a:r>
            <a:r>
              <a:rPr lang="hr-HR" sz="2400" dirty="0"/>
              <a:t>=</a:t>
            </a:r>
            <a:r>
              <a:rPr lang="en-US" sz="2400" dirty="0"/>
              <a:t> </a:t>
            </a:r>
            <a:r>
              <a:rPr lang="hr-HR" sz="2400" dirty="0"/>
              <a:t>-10</a:t>
            </a:r>
            <a:r>
              <a:rPr lang="en-US" sz="2400" dirty="0"/>
              <a:t> cm.</a:t>
            </a:r>
            <a:r>
              <a:rPr lang="hr-HR" sz="2400" dirty="0"/>
              <a:t> </a:t>
            </a:r>
          </a:p>
          <a:p>
            <a:endParaRPr lang="hr-HR" sz="1200" dirty="0"/>
          </a:p>
          <a:p>
            <a:r>
              <a:rPr lang="hr-HR" sz="2400" dirty="0"/>
              <a:t>Stupanj potpune saturacije je</a:t>
            </a:r>
            <a:r>
              <a:rPr lang="en-US" sz="2400" dirty="0"/>
              <a:t> </a:t>
            </a:r>
            <a:r>
              <a:rPr lang="hr-HR" sz="2400" i="1" dirty="0">
                <a:sym typeface="Symbol"/>
              </a:rPr>
              <a:t></a:t>
            </a:r>
            <a:r>
              <a:rPr lang="hr-HR" sz="2400" i="1" baseline="-25000" dirty="0"/>
              <a:t>S </a:t>
            </a:r>
            <a:r>
              <a:rPr lang="hr-HR" sz="2400" dirty="0"/>
              <a:t>= 0.43.</a:t>
            </a:r>
          </a:p>
          <a:p>
            <a:endParaRPr lang="hr-HR" sz="1200" dirty="0"/>
          </a:p>
          <a:p>
            <a:r>
              <a:rPr lang="hr-HR" sz="2400" dirty="0" err="1"/>
              <a:t>Residualni</a:t>
            </a:r>
            <a:r>
              <a:rPr lang="hr-HR" sz="2400" dirty="0"/>
              <a:t> stupanj saturacije je </a:t>
            </a:r>
            <a:r>
              <a:rPr lang="hr-HR" sz="2400" i="1" dirty="0">
                <a:sym typeface="Symbol"/>
              </a:rPr>
              <a:t></a:t>
            </a:r>
            <a:r>
              <a:rPr lang="hr-HR" sz="2400" i="1" baseline="-25000" dirty="0"/>
              <a:t>R </a:t>
            </a:r>
            <a:r>
              <a:rPr lang="hr-HR" sz="2400" dirty="0"/>
              <a:t>= 0.045. </a:t>
            </a:r>
          </a:p>
          <a:p>
            <a:endParaRPr lang="hr-HR" sz="1200" dirty="0"/>
          </a:p>
          <a:p>
            <a:r>
              <a:rPr lang="hr-HR" sz="2400" dirty="0"/>
              <a:t>S</a:t>
            </a:r>
            <a:r>
              <a:rPr lang="en-US" sz="2400" dirty="0" err="1"/>
              <a:t>atur</a:t>
            </a:r>
            <a:r>
              <a:rPr lang="hr-HR" sz="2400" dirty="0" err="1"/>
              <a:t>irani</a:t>
            </a:r>
            <a:r>
              <a:rPr lang="hr-HR" sz="2400" dirty="0"/>
              <a:t> koeficijent provodljivosti  je </a:t>
            </a:r>
            <a:r>
              <a:rPr lang="hr-HR" sz="2400" i="1" dirty="0"/>
              <a:t>K</a:t>
            </a:r>
            <a:r>
              <a:rPr lang="hr-HR" sz="2400" i="1" baseline="-25000" dirty="0"/>
              <a:t>S</a:t>
            </a:r>
            <a:r>
              <a:rPr lang="hr-HR" sz="2400" dirty="0"/>
              <a:t> = 0.00825 (cm/s).</a:t>
            </a:r>
          </a:p>
          <a:p>
            <a:endParaRPr lang="hr-HR" sz="1200" dirty="0"/>
          </a:p>
          <a:p>
            <a:r>
              <a:rPr lang="hr-HR" sz="2400" dirty="0"/>
              <a:t>Parametri modela hidrauličke karakteristike tla su </a:t>
            </a:r>
            <a:r>
              <a:rPr lang="hr-HR" sz="2400" i="1" dirty="0">
                <a:sym typeface="Symbol"/>
              </a:rPr>
              <a:t></a:t>
            </a:r>
            <a:r>
              <a:rPr lang="hr-HR" sz="2400" i="1" dirty="0"/>
              <a:t> = </a:t>
            </a:r>
            <a:r>
              <a:rPr lang="hr-HR" sz="2400" dirty="0"/>
              <a:t>0.145 1/cm, </a:t>
            </a:r>
            <a:r>
              <a:rPr lang="hr-HR" sz="2400" dirty="0" smtClean="0"/>
              <a:t>           </a:t>
            </a:r>
            <a:r>
              <a:rPr lang="hr-HR" sz="2400" i="1" dirty="0" smtClean="0"/>
              <a:t>n</a:t>
            </a:r>
            <a:r>
              <a:rPr lang="hr-HR" sz="2400" dirty="0" smtClean="0"/>
              <a:t> </a:t>
            </a:r>
            <a:r>
              <a:rPr lang="hr-HR" sz="2400" dirty="0"/>
              <a:t>= 2.68,  </a:t>
            </a:r>
            <a:r>
              <a:rPr lang="hr-HR" sz="2400" i="1" dirty="0"/>
              <a:t>l</a:t>
            </a:r>
            <a:r>
              <a:rPr lang="hr-HR" sz="2400" dirty="0"/>
              <a:t> = 0.5. </a:t>
            </a:r>
          </a:p>
          <a:p>
            <a:endParaRPr lang="hr-HR" sz="1200" dirty="0"/>
          </a:p>
          <a:p>
            <a:r>
              <a:rPr lang="hr-HR" sz="2400" dirty="0"/>
              <a:t>Rubni uvjeti na površini</a:t>
            </a:r>
            <a:r>
              <a:rPr lang="en-US" sz="2400" dirty="0"/>
              <a:t> </a:t>
            </a:r>
            <a:r>
              <a:rPr lang="hr-HR" sz="2400" dirty="0">
                <a:sym typeface="Symbol"/>
              </a:rPr>
              <a:t></a:t>
            </a:r>
            <a:r>
              <a:rPr lang="hr-HR" sz="2400" dirty="0"/>
              <a:t> </a:t>
            </a:r>
            <a:r>
              <a:rPr lang="hr-HR" sz="2400" dirty="0">
                <a:solidFill>
                  <a:srgbClr val="FF0000"/>
                </a:solidFill>
              </a:rPr>
              <a:t>konstantni tlak h= 60cm </a:t>
            </a:r>
            <a:r>
              <a:rPr lang="hr-HR" sz="2400" dirty="0" smtClean="0">
                <a:solidFill>
                  <a:srgbClr val="FF0000"/>
                </a:solidFill>
              </a:rPr>
              <a:t>(</a:t>
            </a:r>
            <a:r>
              <a:rPr lang="hr-HR" sz="2400" dirty="0" smtClean="0">
                <a:solidFill>
                  <a:srgbClr val="FF0000"/>
                </a:solidFill>
              </a:rPr>
              <a:t>stupac vode iznad kote terena, tzv. „</a:t>
            </a:r>
            <a:r>
              <a:rPr lang="hr-HR" sz="2400" dirty="0" err="1" smtClean="0">
                <a:solidFill>
                  <a:srgbClr val="FF0000"/>
                </a:solidFill>
              </a:rPr>
              <a:t>ponding</a:t>
            </a:r>
            <a:r>
              <a:rPr lang="hr-HR" sz="2400" dirty="0" smtClean="0">
                <a:solidFill>
                  <a:srgbClr val="FF0000"/>
                </a:solidFill>
              </a:rPr>
              <a:t>”</a:t>
            </a:r>
            <a:r>
              <a:rPr lang="hr-HR" sz="2400" dirty="0" smtClean="0"/>
              <a:t>, </a:t>
            </a:r>
            <a:r>
              <a:rPr lang="hr-HR" sz="2400" dirty="0"/>
              <a:t>na dnu </a:t>
            </a:r>
            <a:r>
              <a:rPr lang="hr-HR" sz="2400" dirty="0">
                <a:sym typeface="Symbol"/>
              </a:rPr>
              <a:t></a:t>
            </a:r>
            <a:r>
              <a:rPr lang="hr-HR" sz="2400" dirty="0"/>
              <a:t> </a:t>
            </a:r>
            <a:r>
              <a:rPr lang="hr-HR" sz="2400" dirty="0">
                <a:solidFill>
                  <a:srgbClr val="FF0000"/>
                </a:solidFill>
              </a:rPr>
              <a:t>slobodno dreniranje</a:t>
            </a:r>
            <a:r>
              <a:rPr lang="hr-HR" sz="2400" dirty="0"/>
              <a:t> (free</a:t>
            </a:r>
            <a:r>
              <a:rPr lang="en-US" sz="2400" dirty="0"/>
              <a:t> </a:t>
            </a:r>
            <a:r>
              <a:rPr lang="hr-HR" sz="2400" dirty="0" err="1"/>
              <a:t>drainage</a:t>
            </a:r>
            <a:r>
              <a:rPr lang="hr-HR" sz="2400" dirty="0"/>
              <a:t>, </a:t>
            </a:r>
            <a:r>
              <a:rPr lang="en-US" sz="2400" i="1" dirty="0"/>
              <a:t>h</a:t>
            </a:r>
            <a:r>
              <a:rPr lang="en-US" sz="2400" dirty="0"/>
              <a:t>=</a:t>
            </a:r>
            <a:r>
              <a:rPr lang="hr-HR" sz="2400" dirty="0"/>
              <a:t>-10cm).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/>
              <a:t>Strujanje podzemne vode u varijabilno saturiranoj sredini</a:t>
            </a:r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26177997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94" t="33572" r="57629" b="23929"/>
          <a:stretch/>
        </p:blipFill>
        <p:spPr bwMode="auto">
          <a:xfrm>
            <a:off x="0" y="1988840"/>
            <a:ext cx="4464117" cy="3388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869" t="33572" r="4170" b="23929"/>
          <a:stretch/>
        </p:blipFill>
        <p:spPr bwMode="auto">
          <a:xfrm>
            <a:off x="4788024" y="1988839"/>
            <a:ext cx="4390936" cy="3388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0" y="0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/>
              <a:t>Strujanje podzemne vode u varijabilno saturiranoj sredini</a:t>
            </a:r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3936739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6602" y="524217"/>
            <a:ext cx="926353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/>
              <a:t>Kada su pore tla potpuno (kontinuirano) ispunjene vodom razlika u </a:t>
            </a:r>
            <a:r>
              <a:rPr lang="hr-HR" sz="2400" dirty="0" err="1"/>
              <a:t>piezometarskoj</a:t>
            </a:r>
            <a:r>
              <a:rPr lang="hr-HR" sz="2400" dirty="0"/>
              <a:t> razini (</a:t>
            </a:r>
            <a:r>
              <a:rPr lang="hr-HR" sz="2400" i="1" dirty="0"/>
              <a:t>H</a:t>
            </a:r>
            <a:r>
              <a:rPr lang="hr-HR" sz="2400" dirty="0"/>
              <a:t> = </a:t>
            </a:r>
            <a:r>
              <a:rPr lang="hr-HR" sz="2400" i="1" dirty="0"/>
              <a:t>z </a:t>
            </a:r>
            <a:r>
              <a:rPr lang="hr-HR" sz="2400" dirty="0"/>
              <a:t>+</a:t>
            </a:r>
            <a:r>
              <a:rPr lang="hr-HR" sz="2400" i="1" dirty="0"/>
              <a:t>p</a:t>
            </a:r>
            <a:r>
              <a:rPr lang="hr-HR" sz="2400" dirty="0"/>
              <a:t>/(</a:t>
            </a:r>
            <a:r>
              <a:rPr lang="hr-HR" sz="2400" i="1" dirty="0">
                <a:sym typeface="Symbol"/>
              </a:rPr>
              <a:t></a:t>
            </a:r>
            <a:r>
              <a:rPr lang="hr-HR" sz="2400" i="1" dirty="0"/>
              <a:t>g</a:t>
            </a:r>
            <a:r>
              <a:rPr lang="hr-HR" sz="2400" dirty="0"/>
              <a:t>)) sadržane vode uzrokuje njeno kretanje. Veličina prisutnih vrtložnih gibanja može se zanemariti u odnosu na veličinu cijele domene toka (potencijalno strujanje).</a:t>
            </a:r>
          </a:p>
          <a:p>
            <a:r>
              <a:rPr lang="hr-HR" sz="2400" dirty="0"/>
              <a:t> </a:t>
            </a:r>
          </a:p>
          <a:p>
            <a:r>
              <a:rPr lang="hr-HR" sz="2400" dirty="0"/>
              <a:t>Modeliranje filtracijskog toka u saturiranim sredinama svodi na rješavanje </a:t>
            </a:r>
            <a:r>
              <a:rPr lang="hr-HR" sz="2400" dirty="0" err="1"/>
              <a:t>Laplaceove</a:t>
            </a:r>
            <a:r>
              <a:rPr lang="hr-HR" sz="2400" dirty="0"/>
              <a:t> ili </a:t>
            </a:r>
            <a:r>
              <a:rPr lang="hr-HR" sz="2400" dirty="0" err="1"/>
              <a:t>Poissonove</a:t>
            </a:r>
            <a:r>
              <a:rPr lang="hr-HR" sz="2400" dirty="0"/>
              <a:t> diferencijalne jednadžbe.</a:t>
            </a:r>
          </a:p>
          <a:p>
            <a:r>
              <a:rPr lang="hr-HR" sz="2400" dirty="0"/>
              <a:t> </a:t>
            </a:r>
          </a:p>
          <a:p>
            <a:r>
              <a:rPr lang="hr-HR" sz="2400" dirty="0"/>
              <a:t>U </a:t>
            </a:r>
            <a:r>
              <a:rPr lang="hr-HR" sz="2400" dirty="0" err="1"/>
              <a:t>nesaturiranim</a:t>
            </a:r>
            <a:r>
              <a:rPr lang="hr-HR" sz="2400" dirty="0"/>
              <a:t> poroznim sredinama se tok vode odvija kroz prostor koji je djelomično ispunjen zrakom (u općem slučaju plinom). Za kvantifikaciju količine sadržane vode koristi se stupanj saturacije </a:t>
            </a:r>
            <a:r>
              <a:rPr lang="hr-HR" sz="2400" i="1" dirty="0">
                <a:sym typeface="Symbol"/>
              </a:rPr>
              <a:t></a:t>
            </a:r>
            <a:r>
              <a:rPr lang="hr-HR" sz="2400" dirty="0"/>
              <a:t>, definiran omjerom volumena vode i volumena porozne sredine.</a:t>
            </a:r>
          </a:p>
          <a:p>
            <a:r>
              <a:rPr lang="hr-HR" sz="2400" dirty="0"/>
              <a:t> </a:t>
            </a:r>
          </a:p>
          <a:p>
            <a:r>
              <a:rPr lang="hr-HR" sz="2400" dirty="0"/>
              <a:t>Raspon stupnja saturacije </a:t>
            </a:r>
            <a:r>
              <a:rPr lang="hr-HR" sz="2400" i="1" dirty="0">
                <a:sym typeface="Symbol"/>
              </a:rPr>
              <a:t></a:t>
            </a:r>
            <a:r>
              <a:rPr lang="hr-HR" sz="2400" dirty="0"/>
              <a:t> je od rezidualnog stupnja saturacije </a:t>
            </a:r>
            <a:r>
              <a:rPr lang="hr-HR" sz="2400" i="1" dirty="0">
                <a:sym typeface="Symbol"/>
              </a:rPr>
              <a:t></a:t>
            </a:r>
            <a:r>
              <a:rPr lang="hr-HR" sz="2400" i="1" baseline="-25000" dirty="0"/>
              <a:t>r</a:t>
            </a:r>
            <a:r>
              <a:rPr lang="hr-HR" sz="2400" dirty="0"/>
              <a:t> (djelomično isušena porozna sredina) do potpunog stupnja saturacije</a:t>
            </a:r>
            <a:r>
              <a:rPr lang="hr-HR" sz="2400" i="1" dirty="0"/>
              <a:t> </a:t>
            </a:r>
            <a:r>
              <a:rPr lang="hr-HR" sz="2400" i="1" dirty="0">
                <a:sym typeface="Symbol"/>
              </a:rPr>
              <a:t></a:t>
            </a:r>
            <a:r>
              <a:rPr lang="hr-HR" sz="2400" i="1" baseline="-25000" dirty="0"/>
              <a:t>s</a:t>
            </a:r>
            <a:r>
              <a:rPr lang="hr-HR" sz="2400" i="1" dirty="0"/>
              <a:t>  </a:t>
            </a:r>
            <a:r>
              <a:rPr lang="hr-HR" sz="2400" dirty="0"/>
              <a:t>u kojem tlo ima sve pore okupirane vodom.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/>
              <a:t>Strujanje podzemne vode u varijabilno saturiranoj sredini</a:t>
            </a:r>
            <a:endParaRPr lang="hr-HR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523220"/>
            <a:ext cx="926353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/>
              <a:t>Na putu od površine tla do saturirane zone podzemne vode proces strujanja vode i pronosa tvari može se promatrati kao jednodimenzionalan u vertikalnom smjeru. </a:t>
            </a:r>
          </a:p>
          <a:p>
            <a:endParaRPr lang="hr-HR" sz="2400" dirty="0"/>
          </a:p>
          <a:p>
            <a:r>
              <a:rPr lang="hr-HR" sz="2400" dirty="0"/>
              <a:t>U numeričkom pristupu rješavanja </a:t>
            </a:r>
            <a:r>
              <a:rPr lang="hr-HR" sz="2400" dirty="0" err="1"/>
              <a:t>uobičano</a:t>
            </a:r>
            <a:r>
              <a:rPr lang="hr-HR" sz="2400" dirty="0"/>
              <a:t> se rješava </a:t>
            </a:r>
            <a:r>
              <a:rPr lang="en-US" sz="2400" dirty="0"/>
              <a:t>Richards</a:t>
            </a:r>
            <a:r>
              <a:rPr lang="hr-HR" sz="2400" dirty="0"/>
              <a:t>ova</a:t>
            </a:r>
            <a:r>
              <a:rPr lang="en-US" sz="2400" dirty="0"/>
              <a:t> </a:t>
            </a:r>
            <a:r>
              <a:rPr lang="hr-HR" sz="2400" dirty="0"/>
              <a:t>jednadžba za tok u uvjetima varijabilne saturacije. Jednadžba sadrži i član ponora (</a:t>
            </a:r>
            <a:r>
              <a:rPr lang="hr-HR" sz="2400" dirty="0" err="1"/>
              <a:t>sink</a:t>
            </a:r>
            <a:r>
              <a:rPr lang="hr-HR" sz="2400" dirty="0"/>
              <a:t>) s kojim se interpretira konzumacija vode od strane biljnog </a:t>
            </a:r>
            <a:r>
              <a:rPr lang="hr-HR" sz="2400" dirty="0" err="1"/>
              <a:t>kojena</a:t>
            </a:r>
            <a:r>
              <a:rPr lang="hr-HR" sz="2400" dirty="0"/>
              <a:t>. </a:t>
            </a:r>
          </a:p>
          <a:p>
            <a:endParaRPr lang="hr-HR" sz="2400" dirty="0"/>
          </a:p>
          <a:p>
            <a:r>
              <a:rPr lang="hr-HR" sz="2400" dirty="0"/>
              <a:t>Jednadžba toka također može razmatrati slučaj dvostruke poroznosti u kojoj je jedan dio vode </a:t>
            </a:r>
            <a:r>
              <a:rPr lang="hr-HR" sz="2400" dirty="0" err="1"/>
              <a:t>nemobilan</a:t>
            </a:r>
            <a:r>
              <a:rPr lang="hr-HR" sz="2400" dirty="0"/>
              <a:t>, ili dvostruke hidrauličke vodljivosti (propusnosti) u kojima je voda mobilna u dva područja domene strujanja (matrica, </a:t>
            </a:r>
            <a:r>
              <a:rPr lang="hr-HR" sz="2400" dirty="0" err="1"/>
              <a:t>makropore</a:t>
            </a:r>
            <a:r>
              <a:rPr lang="hr-HR" sz="2400" dirty="0"/>
              <a:t>).</a:t>
            </a:r>
            <a:endParaRPr lang="hr-HR" sz="900" dirty="0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/>
              <a:t>Strujanje podzemne vode u varijabilno saturiranoj sredini</a:t>
            </a:r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34997450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548580"/>
            <a:ext cx="9263532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i="1" u="sng" dirty="0"/>
              <a:t>Jednadžba toka u kontinuiranoj </a:t>
            </a:r>
            <a:r>
              <a:rPr lang="hr-HR" sz="2400" i="1" u="sng" dirty="0" err="1"/>
              <a:t>intergranularnoj</a:t>
            </a:r>
            <a:r>
              <a:rPr lang="hr-HR" sz="2400" i="1" u="sng" dirty="0"/>
              <a:t> sredini</a:t>
            </a:r>
          </a:p>
          <a:p>
            <a:r>
              <a:rPr lang="hr-HR" sz="2400" dirty="0"/>
              <a:t>Jednodimenzionalno</a:t>
            </a:r>
            <a:r>
              <a:rPr lang="en-US" sz="2400" dirty="0"/>
              <a:t> </a:t>
            </a:r>
            <a:r>
              <a:rPr lang="hr-HR" sz="2400" dirty="0"/>
              <a:t>strujanje vode</a:t>
            </a:r>
            <a:r>
              <a:rPr lang="en-US" sz="2400" dirty="0"/>
              <a:t> </a:t>
            </a:r>
            <a:r>
              <a:rPr lang="hr-HR" sz="2400" dirty="0"/>
              <a:t>u parcijalno saturiranoj</a:t>
            </a:r>
            <a:r>
              <a:rPr lang="en-US" sz="2400" dirty="0"/>
              <a:t> </a:t>
            </a:r>
            <a:r>
              <a:rPr lang="hr-HR" sz="2400" dirty="0"/>
              <a:t>sredini može se opisati modificiranim oblikom </a:t>
            </a:r>
            <a:r>
              <a:rPr lang="en-US" sz="2400" dirty="0"/>
              <a:t>Richards</a:t>
            </a:r>
            <a:r>
              <a:rPr lang="hr-HR" sz="2400" dirty="0"/>
              <a:t>ove jednadžbe (usvojene pretpostavke: </a:t>
            </a:r>
            <a:r>
              <a:rPr lang="hr-HR" sz="2400" dirty="0" err="1"/>
              <a:t>prisustvo</a:t>
            </a:r>
            <a:r>
              <a:rPr lang="hr-HR" sz="2400" dirty="0"/>
              <a:t> zraka nema utjecaja</a:t>
            </a:r>
            <a:r>
              <a:rPr lang="en-US" sz="2400" dirty="0"/>
              <a:t> </a:t>
            </a:r>
            <a:r>
              <a:rPr lang="hr-HR" sz="2400" dirty="0"/>
              <a:t>na proces strujanja vode, toplinski gradijenti nemaju bitnu ulogu za proces strujanja vode):</a:t>
            </a:r>
          </a:p>
          <a:p>
            <a:endParaRPr lang="hr-HR" sz="2400" i="1" dirty="0"/>
          </a:p>
          <a:p>
            <a:endParaRPr lang="hr-HR" sz="2400" i="1" dirty="0"/>
          </a:p>
          <a:p>
            <a:endParaRPr lang="hr-HR" sz="2400" i="1" dirty="0"/>
          </a:p>
          <a:p>
            <a:endParaRPr lang="hr-HR" sz="2400" i="1" dirty="0"/>
          </a:p>
          <a:p>
            <a:endParaRPr lang="hr-HR" sz="2400" dirty="0"/>
          </a:p>
          <a:p>
            <a:r>
              <a:rPr lang="hr-HR" sz="2400" dirty="0"/>
              <a:t>gdje je:</a:t>
            </a:r>
            <a:r>
              <a:rPr lang="en-US" sz="2400" dirty="0"/>
              <a:t> </a:t>
            </a:r>
            <a:r>
              <a:rPr lang="en-US" sz="2400" i="1" dirty="0"/>
              <a:t>h</a:t>
            </a:r>
            <a:r>
              <a:rPr lang="en-US" sz="2400" dirty="0"/>
              <a:t> </a:t>
            </a:r>
            <a:r>
              <a:rPr lang="hr-HR" sz="2400" dirty="0" err="1"/>
              <a:t>porni</a:t>
            </a:r>
            <a:r>
              <a:rPr lang="hr-HR" sz="2400" dirty="0"/>
              <a:t> tlak – </a:t>
            </a:r>
            <a:r>
              <a:rPr lang="hr-HR" sz="2400" dirty="0" err="1"/>
              <a:t>piezometarska</a:t>
            </a:r>
            <a:r>
              <a:rPr lang="hr-HR" sz="2400" dirty="0"/>
              <a:t> tlačna visina (</a:t>
            </a:r>
            <a:r>
              <a:rPr lang="hr-HR" sz="2400" i="1" dirty="0"/>
              <a:t>h</a:t>
            </a:r>
            <a:r>
              <a:rPr lang="hr-HR" sz="2400" dirty="0"/>
              <a:t>=</a:t>
            </a:r>
            <a:r>
              <a:rPr lang="hr-HR" sz="2400" i="1" dirty="0"/>
              <a:t>p</a:t>
            </a:r>
            <a:r>
              <a:rPr lang="hr-HR" sz="2400" dirty="0"/>
              <a:t>/</a:t>
            </a:r>
            <a:r>
              <a:rPr lang="hr-HR" sz="2400" i="1" dirty="0">
                <a:sym typeface="Symbol"/>
              </a:rPr>
              <a:t>g</a:t>
            </a:r>
            <a:r>
              <a:rPr lang="hr-HR" sz="2400" dirty="0">
                <a:sym typeface="Symbol"/>
              </a:rPr>
              <a:t>)</a:t>
            </a:r>
            <a:r>
              <a:rPr lang="en-US" sz="2400" dirty="0"/>
              <a:t>, </a:t>
            </a:r>
            <a:r>
              <a:rPr lang="el-GR" sz="2400" i="1" dirty="0">
                <a:sym typeface="Symbol"/>
              </a:rPr>
              <a:t></a:t>
            </a:r>
            <a:r>
              <a:rPr lang="en-US" sz="2400" dirty="0"/>
              <a:t> </a:t>
            </a:r>
            <a:r>
              <a:rPr lang="hr-HR" sz="2400" dirty="0"/>
              <a:t>stupanj saturacije</a:t>
            </a:r>
            <a:r>
              <a:rPr lang="en-US" sz="2400" dirty="0"/>
              <a:t>, </a:t>
            </a:r>
            <a:r>
              <a:rPr lang="en-US" sz="2400" i="1" dirty="0"/>
              <a:t>t</a:t>
            </a:r>
            <a:r>
              <a:rPr lang="en-US" sz="2400" dirty="0"/>
              <a:t> </a:t>
            </a:r>
            <a:r>
              <a:rPr lang="hr-HR" sz="2400" dirty="0"/>
              <a:t>vrijeme,</a:t>
            </a:r>
            <a:r>
              <a:rPr lang="en-US" sz="2400" dirty="0"/>
              <a:t> </a:t>
            </a:r>
            <a:r>
              <a:rPr lang="en-US" sz="2400" i="1" dirty="0"/>
              <a:t>x</a:t>
            </a:r>
            <a:r>
              <a:rPr lang="hr-HR" sz="2400" i="1" dirty="0"/>
              <a:t> </a:t>
            </a:r>
            <a:r>
              <a:rPr lang="hr-HR" sz="2400" dirty="0"/>
              <a:t>prostorna koordinata </a:t>
            </a:r>
            <a:r>
              <a:rPr lang="en-US" sz="2400" dirty="0"/>
              <a:t>(</a:t>
            </a:r>
            <a:r>
              <a:rPr lang="en-US" sz="2400" dirty="0" err="1"/>
              <a:t>positi</a:t>
            </a:r>
            <a:r>
              <a:rPr lang="hr-HR" sz="2400" dirty="0" err="1"/>
              <a:t>vna</a:t>
            </a:r>
            <a:r>
              <a:rPr lang="hr-HR" sz="2400" dirty="0"/>
              <a:t> prema gore</a:t>
            </a:r>
            <a:r>
              <a:rPr lang="en-US" sz="2400" dirty="0"/>
              <a:t>), </a:t>
            </a:r>
            <a:r>
              <a:rPr lang="en-US" sz="2400" i="1" dirty="0"/>
              <a:t>S</a:t>
            </a:r>
            <a:r>
              <a:rPr lang="en-US" sz="2400" dirty="0"/>
              <a:t> </a:t>
            </a:r>
            <a:r>
              <a:rPr lang="hr-HR" sz="2400" dirty="0"/>
              <a:t>intenzitet ponora</a:t>
            </a:r>
            <a:r>
              <a:rPr lang="en-US" sz="2400" dirty="0"/>
              <a:t>, </a:t>
            </a:r>
            <a:r>
              <a:rPr lang="en-US" sz="2400" i="1" dirty="0"/>
              <a:t>α</a:t>
            </a:r>
            <a:r>
              <a:rPr lang="en-US" sz="2400" dirty="0"/>
              <a:t> </a:t>
            </a:r>
            <a:r>
              <a:rPr lang="hr-HR" sz="2400" dirty="0"/>
              <a:t>kut između smjera strujanja i vertikalne osi</a:t>
            </a:r>
            <a:endParaRPr lang="en-US" sz="2400" dirty="0"/>
          </a:p>
          <a:p>
            <a:r>
              <a:rPr lang="en-US" sz="2400" dirty="0"/>
              <a:t>(α = 0</a:t>
            </a:r>
            <a:r>
              <a:rPr lang="hr-HR" sz="2400" baseline="30000" dirty="0"/>
              <a:t>0</a:t>
            </a:r>
            <a:r>
              <a:rPr lang="en-US" sz="2400" dirty="0"/>
              <a:t> </a:t>
            </a:r>
            <a:r>
              <a:rPr lang="hr-HR" sz="2400" dirty="0"/>
              <a:t>za vertikalni</a:t>
            </a:r>
            <a:r>
              <a:rPr lang="en-US" sz="2400" dirty="0"/>
              <a:t>, 90</a:t>
            </a:r>
            <a:r>
              <a:rPr lang="en-US" sz="2400" baseline="30000" dirty="0"/>
              <a:t>0</a:t>
            </a:r>
            <a:r>
              <a:rPr lang="hr-HR" sz="2400" dirty="0"/>
              <a:t> za horizontalni tok)</a:t>
            </a:r>
            <a:r>
              <a:rPr lang="en-US" sz="2400" dirty="0"/>
              <a:t>, </a:t>
            </a:r>
            <a:r>
              <a:rPr lang="en-US" sz="2400" i="1" dirty="0"/>
              <a:t>K</a:t>
            </a:r>
            <a:r>
              <a:rPr lang="en-US" sz="2400" dirty="0"/>
              <a:t> </a:t>
            </a:r>
            <a:r>
              <a:rPr lang="hr-HR" sz="2400" dirty="0"/>
              <a:t>= </a:t>
            </a:r>
            <a:r>
              <a:rPr lang="hr-HR" sz="2400" i="1" dirty="0"/>
              <a:t>K</a:t>
            </a:r>
            <a:r>
              <a:rPr lang="hr-HR" sz="2400" dirty="0"/>
              <a:t>(</a:t>
            </a:r>
            <a:r>
              <a:rPr lang="hr-HR" sz="2400" i="1" dirty="0"/>
              <a:t>h</a:t>
            </a:r>
            <a:r>
              <a:rPr lang="hr-HR" sz="2400" dirty="0"/>
              <a:t>, </a:t>
            </a:r>
            <a:r>
              <a:rPr lang="hr-HR" sz="2400" i="1" dirty="0"/>
              <a:t>x</a:t>
            </a:r>
            <a:r>
              <a:rPr lang="hr-HR" sz="2400" dirty="0"/>
              <a:t>) funkcija propusnosti (provodljivost, filtracije) za tok u </a:t>
            </a:r>
            <a:r>
              <a:rPr lang="hr-HR" sz="2400" dirty="0" err="1"/>
              <a:t>nesaturiranoj</a:t>
            </a:r>
            <a:r>
              <a:rPr lang="hr-HR" sz="2400" dirty="0"/>
              <a:t> sredini, </a:t>
            </a:r>
            <a:r>
              <a:rPr lang="en-US" sz="2400" i="1" dirty="0"/>
              <a:t>Kr</a:t>
            </a:r>
            <a:r>
              <a:rPr lang="en-US" sz="2400" dirty="0"/>
              <a:t> </a:t>
            </a:r>
            <a:r>
              <a:rPr lang="hr-HR" sz="2400" dirty="0"/>
              <a:t>relativni koeficijent propusnosti, </a:t>
            </a:r>
            <a:r>
              <a:rPr lang="en-US" sz="2400" i="1" dirty="0"/>
              <a:t>Ks</a:t>
            </a:r>
            <a:r>
              <a:rPr lang="en-US" sz="2400" dirty="0"/>
              <a:t> </a:t>
            </a:r>
            <a:r>
              <a:rPr lang="hr-HR" sz="2400" dirty="0"/>
              <a:t>koeficijent propusnosti za saturiranu sredinu (</a:t>
            </a:r>
            <a:r>
              <a:rPr lang="hr-HR" sz="2400" dirty="0">
                <a:solidFill>
                  <a:srgbClr val="FF0000"/>
                </a:solidFill>
              </a:rPr>
              <a:t>PAZI: </a:t>
            </a:r>
            <a:r>
              <a:rPr lang="hr-HR" sz="2400" i="1" dirty="0">
                <a:solidFill>
                  <a:srgbClr val="FF0000"/>
                </a:solidFill>
              </a:rPr>
              <a:t>h</a:t>
            </a:r>
            <a:r>
              <a:rPr lang="hr-HR" sz="2400" dirty="0">
                <a:solidFill>
                  <a:srgbClr val="FF0000"/>
                </a:solidFill>
              </a:rPr>
              <a:t>=</a:t>
            </a:r>
            <a:r>
              <a:rPr lang="hr-HR" sz="2400" i="1" dirty="0">
                <a:solidFill>
                  <a:srgbClr val="FF0000"/>
                </a:solidFill>
              </a:rPr>
              <a:t>p</a:t>
            </a:r>
            <a:r>
              <a:rPr lang="hr-HR" sz="2400" dirty="0">
                <a:solidFill>
                  <a:srgbClr val="FF0000"/>
                </a:solidFill>
              </a:rPr>
              <a:t>/</a:t>
            </a:r>
            <a:r>
              <a:rPr lang="hr-HR" sz="2400" i="1" dirty="0">
                <a:solidFill>
                  <a:srgbClr val="FF0000"/>
                </a:solidFill>
                <a:sym typeface="Symbol"/>
              </a:rPr>
              <a:t>g</a:t>
            </a:r>
            <a:r>
              <a:rPr lang="hr-HR" sz="2400" i="1" dirty="0">
                <a:solidFill>
                  <a:srgbClr val="FF0000"/>
                </a:solidFill>
              </a:rPr>
              <a:t> </a:t>
            </a:r>
            <a:r>
              <a:rPr lang="hr-HR" sz="2400" dirty="0">
                <a:solidFill>
                  <a:srgbClr val="FF0000"/>
                </a:solidFill>
              </a:rPr>
              <a:t>nije sito što i </a:t>
            </a:r>
            <a:r>
              <a:rPr lang="hr-HR" sz="2400" i="1" dirty="0">
                <a:solidFill>
                  <a:srgbClr val="FF0000"/>
                </a:solidFill>
              </a:rPr>
              <a:t>H</a:t>
            </a:r>
            <a:r>
              <a:rPr lang="hr-HR" sz="2400" dirty="0">
                <a:solidFill>
                  <a:srgbClr val="FF0000"/>
                </a:solidFill>
              </a:rPr>
              <a:t> = </a:t>
            </a:r>
            <a:r>
              <a:rPr lang="hr-HR" sz="2400" i="1" dirty="0">
                <a:solidFill>
                  <a:srgbClr val="FF0000"/>
                </a:solidFill>
              </a:rPr>
              <a:t>p</a:t>
            </a:r>
            <a:r>
              <a:rPr lang="hr-HR" sz="2400" dirty="0">
                <a:solidFill>
                  <a:srgbClr val="FF0000"/>
                </a:solidFill>
              </a:rPr>
              <a:t>/</a:t>
            </a:r>
            <a:r>
              <a:rPr lang="hr-HR" sz="2400" i="1" dirty="0">
                <a:solidFill>
                  <a:srgbClr val="FF0000"/>
                </a:solidFill>
                <a:sym typeface="Symbol"/>
              </a:rPr>
              <a:t>g </a:t>
            </a:r>
            <a:r>
              <a:rPr lang="hr-HR" sz="2400" dirty="0">
                <a:solidFill>
                  <a:srgbClr val="FF0000"/>
                </a:solidFill>
                <a:sym typeface="Symbol"/>
              </a:rPr>
              <a:t>+</a:t>
            </a:r>
            <a:r>
              <a:rPr lang="hr-HR" sz="2400" i="1" dirty="0">
                <a:solidFill>
                  <a:srgbClr val="FF0000"/>
                </a:solidFill>
                <a:sym typeface="Symbol"/>
              </a:rPr>
              <a:t> z</a:t>
            </a:r>
            <a:r>
              <a:rPr lang="hr-HR" sz="2400" dirty="0">
                <a:sym typeface="Symbol"/>
              </a:rPr>
              <a:t>)</a:t>
            </a:r>
            <a:endParaRPr lang="hr-HR" sz="240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8169" y="2840613"/>
            <a:ext cx="389572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62081" y="3097525"/>
            <a:ext cx="306705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0" y="0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/>
              <a:t>Strujanje podzemne vode u varijabilno saturiranoj sredini</a:t>
            </a:r>
            <a:endParaRPr lang="hr-HR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517745"/>
            <a:ext cx="9263532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i="1" u="sng" dirty="0" err="1"/>
              <a:t>Nesaturirane</a:t>
            </a:r>
            <a:r>
              <a:rPr lang="hr-HR" sz="2400" i="1" u="sng" dirty="0"/>
              <a:t> hidrauličke karakteristike tla – </a:t>
            </a:r>
            <a:r>
              <a:rPr lang="hr-HR" sz="2400" i="1" u="sng" dirty="0" err="1"/>
              <a:t>intergranularna</a:t>
            </a:r>
            <a:r>
              <a:rPr lang="hr-HR" sz="2400" i="1" u="sng" dirty="0"/>
              <a:t> sredina</a:t>
            </a:r>
          </a:p>
          <a:p>
            <a:r>
              <a:rPr lang="hr-HR" sz="2400" dirty="0"/>
              <a:t>Osnovne karakteristike su</a:t>
            </a:r>
            <a:r>
              <a:rPr lang="en-US" sz="2400" dirty="0"/>
              <a:t> </a:t>
            </a:r>
            <a:r>
              <a:rPr lang="el-GR" sz="2400" i="1" dirty="0">
                <a:sym typeface="Symbol"/>
              </a:rPr>
              <a:t></a:t>
            </a:r>
            <a:r>
              <a:rPr lang="en-US" sz="2400" dirty="0"/>
              <a:t>(</a:t>
            </a:r>
            <a:r>
              <a:rPr lang="en-US" sz="2400" i="1" dirty="0"/>
              <a:t>h) </a:t>
            </a:r>
            <a:r>
              <a:rPr lang="hr-HR" sz="2400" dirty="0"/>
              <a:t>i</a:t>
            </a:r>
            <a:r>
              <a:rPr lang="en-US" sz="2400" dirty="0"/>
              <a:t> </a:t>
            </a:r>
            <a:r>
              <a:rPr lang="en-US" sz="2400" i="1" dirty="0"/>
              <a:t>K</a:t>
            </a:r>
            <a:r>
              <a:rPr lang="en-US" sz="2400" dirty="0"/>
              <a:t>(</a:t>
            </a:r>
            <a:r>
              <a:rPr lang="en-US" sz="2400" i="1" dirty="0"/>
              <a:t>h</a:t>
            </a:r>
            <a:r>
              <a:rPr lang="en-US" sz="2400" dirty="0"/>
              <a:t>)</a:t>
            </a:r>
            <a:r>
              <a:rPr lang="hr-HR" sz="2400" dirty="0"/>
              <a:t>, izražene kao nelinearne funkcije </a:t>
            </a:r>
            <a:r>
              <a:rPr lang="hr-HR" sz="2400" dirty="0" err="1"/>
              <a:t>pornog</a:t>
            </a:r>
            <a:r>
              <a:rPr lang="hr-HR" sz="2400" dirty="0"/>
              <a:t> tlaka </a:t>
            </a:r>
            <a:r>
              <a:rPr lang="hr-HR" sz="2400" i="1" dirty="0"/>
              <a:t>h</a:t>
            </a:r>
            <a:r>
              <a:rPr lang="hr-HR" sz="2400" dirty="0"/>
              <a:t>. Prema van </a:t>
            </a:r>
            <a:r>
              <a:rPr lang="hr-HR" sz="2400" dirty="0" err="1"/>
              <a:t>Genutchenu</a:t>
            </a:r>
            <a:r>
              <a:rPr lang="hr-HR" sz="2400" dirty="0"/>
              <a:t>: </a:t>
            </a:r>
          </a:p>
          <a:p>
            <a:endParaRPr lang="hr-HR" sz="2400" dirty="0"/>
          </a:p>
          <a:p>
            <a:endParaRPr lang="hr-HR" sz="2400" dirty="0"/>
          </a:p>
          <a:p>
            <a:endParaRPr lang="hr-HR" sz="2400" dirty="0"/>
          </a:p>
          <a:p>
            <a:endParaRPr lang="hr-HR" sz="2400" dirty="0"/>
          </a:p>
          <a:p>
            <a:endParaRPr lang="hr-HR" sz="2400" dirty="0"/>
          </a:p>
          <a:p>
            <a:endParaRPr lang="hr-HR" sz="2400" dirty="0"/>
          </a:p>
          <a:p>
            <a:endParaRPr lang="hr-HR" sz="2400" dirty="0"/>
          </a:p>
          <a:p>
            <a:endParaRPr lang="hr-HR" sz="2400" dirty="0"/>
          </a:p>
          <a:p>
            <a:r>
              <a:rPr lang="hr-HR" sz="2400" dirty="0"/>
              <a:t>gdje je:</a:t>
            </a:r>
            <a:r>
              <a:rPr lang="en-US" sz="2400" dirty="0"/>
              <a:t> </a:t>
            </a:r>
            <a:r>
              <a:rPr lang="el-GR" sz="2400" i="1" dirty="0">
                <a:sym typeface="Symbol"/>
              </a:rPr>
              <a:t></a:t>
            </a:r>
            <a:r>
              <a:rPr lang="hr-HR" sz="2400" i="1" baseline="-25000" dirty="0">
                <a:sym typeface="Symbol"/>
              </a:rPr>
              <a:t>r</a:t>
            </a:r>
            <a:r>
              <a:rPr lang="en-US" sz="2400" i="1" dirty="0"/>
              <a:t> </a:t>
            </a:r>
            <a:r>
              <a:rPr lang="hr-HR" sz="2400" i="1" dirty="0"/>
              <a:t>, </a:t>
            </a:r>
            <a:r>
              <a:rPr lang="el-GR" sz="2400" i="1" dirty="0">
                <a:sym typeface="Symbol"/>
              </a:rPr>
              <a:t></a:t>
            </a:r>
            <a:r>
              <a:rPr lang="hr-HR" sz="2400" i="1" baseline="-25000" dirty="0">
                <a:sym typeface="Symbol"/>
              </a:rPr>
              <a:t>s  </a:t>
            </a:r>
            <a:r>
              <a:rPr lang="hr-HR" sz="2400" dirty="0">
                <a:sym typeface="Symbol"/>
              </a:rPr>
              <a:t>rezidualni i saturirani</a:t>
            </a:r>
            <a:r>
              <a:rPr lang="en-US" sz="2400" dirty="0"/>
              <a:t> </a:t>
            </a:r>
            <a:r>
              <a:rPr lang="hr-HR" sz="2400" dirty="0"/>
              <a:t>stupanj saturacije</a:t>
            </a:r>
            <a:r>
              <a:rPr lang="en-US" sz="2400" dirty="0"/>
              <a:t>, </a:t>
            </a:r>
            <a:r>
              <a:rPr lang="en-US" sz="2400" i="1" dirty="0"/>
              <a:t>α</a:t>
            </a:r>
            <a:r>
              <a:rPr lang="en-US" sz="2400" dirty="0"/>
              <a:t> </a:t>
            </a:r>
            <a:r>
              <a:rPr lang="hr-HR" sz="2400" dirty="0"/>
              <a:t>tlak formiranja mjehurića</a:t>
            </a:r>
            <a:r>
              <a:rPr lang="en-US" sz="2400" dirty="0"/>
              <a:t>, </a:t>
            </a:r>
            <a:r>
              <a:rPr lang="en-US" sz="2400" i="1" dirty="0"/>
              <a:t>n</a:t>
            </a:r>
            <a:r>
              <a:rPr lang="hr-HR" sz="2400" i="1" dirty="0"/>
              <a:t> </a:t>
            </a:r>
            <a:r>
              <a:rPr lang="en-US" sz="2400" dirty="0" err="1"/>
              <a:t>inde</a:t>
            </a:r>
            <a:r>
              <a:rPr lang="hr-HR" sz="2400" dirty="0"/>
              <a:t>ks distribucije pora</a:t>
            </a:r>
            <a:r>
              <a:rPr lang="en-US" sz="2400" dirty="0"/>
              <a:t>, </a:t>
            </a:r>
            <a:r>
              <a:rPr lang="en-US" sz="2400" i="1" dirty="0"/>
              <a:t>l </a:t>
            </a:r>
            <a:r>
              <a:rPr lang="en-US" sz="2400" dirty="0"/>
              <a:t>is</a:t>
            </a:r>
            <a:r>
              <a:rPr lang="hr-HR" sz="2400" dirty="0"/>
              <a:t> </a:t>
            </a:r>
            <a:r>
              <a:rPr lang="en-US" sz="2400" dirty="0"/>
              <a:t>parameter </a:t>
            </a:r>
            <a:r>
              <a:rPr lang="hr-HR" sz="2400" dirty="0"/>
              <a:t>povezanosti pora (usvojeno 0</a:t>
            </a:r>
            <a:r>
              <a:rPr lang="en-US" sz="2400" dirty="0"/>
              <a:t>.</a:t>
            </a:r>
            <a:r>
              <a:rPr lang="hr-HR" sz="2400" dirty="0"/>
              <a:t>5). Parametri </a:t>
            </a:r>
            <a:r>
              <a:rPr lang="en-US" sz="2400" i="1" dirty="0"/>
              <a:t>α</a:t>
            </a:r>
            <a:r>
              <a:rPr lang="hr-HR" sz="2400" i="1" dirty="0"/>
              <a:t>, n </a:t>
            </a:r>
            <a:r>
              <a:rPr lang="hr-HR" sz="2400" dirty="0"/>
              <a:t>i</a:t>
            </a:r>
            <a:r>
              <a:rPr lang="hr-HR" sz="2400" i="1" dirty="0"/>
              <a:t> l </a:t>
            </a:r>
            <a:r>
              <a:rPr lang="hr-HR" sz="2400" dirty="0"/>
              <a:t>su empirički.</a:t>
            </a:r>
          </a:p>
          <a:p>
            <a:endParaRPr lang="hr-HR" sz="1600" dirty="0"/>
          </a:p>
          <a:p>
            <a:r>
              <a:rPr lang="hr-HR" sz="2400" dirty="0"/>
              <a:t>Navedeni odnosi vrijedi u slučaju kada se saturacija porozne sredine progresivno povećava u vremenu ili stagniraju.</a:t>
            </a:r>
          </a:p>
          <a:p>
            <a:endParaRPr lang="hr-HR" sz="2400" dirty="0"/>
          </a:p>
          <a:p>
            <a:endParaRPr lang="hr-HR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184" y="1781944"/>
            <a:ext cx="4714875" cy="275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30464" y="1772816"/>
            <a:ext cx="3924300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20808" y="2786460"/>
            <a:ext cx="2705100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82770" y="3378915"/>
            <a:ext cx="1781175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0" y="0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/>
              <a:t>Strujanje podzemne vode u varijabilno saturiranoj sredini</a:t>
            </a:r>
            <a:endParaRPr lang="hr-HR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428604"/>
            <a:ext cx="9263532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u="sng" dirty="0"/>
              <a:t>H</a:t>
            </a:r>
            <a:r>
              <a:rPr lang="hr-HR" sz="2400" i="1" u="sng" dirty="0" err="1"/>
              <a:t>istereza</a:t>
            </a:r>
            <a:r>
              <a:rPr lang="en-US" sz="2400" i="1" u="sng" dirty="0"/>
              <a:t> </a:t>
            </a:r>
            <a:r>
              <a:rPr lang="hr-HR" sz="2400" i="1" u="sng" dirty="0"/>
              <a:t>u hidrauličkim karakteristikama tla </a:t>
            </a:r>
          </a:p>
          <a:p>
            <a:r>
              <a:rPr lang="hr-HR" sz="2400" dirty="0"/>
              <a:t>Kada se unutar vremenskog intervala očekuje natapanje i isušivanje tla (ili obrnuto) potrebno je poznavanje krivulja saturacije za fazu natapanja i isušivanja.</a:t>
            </a:r>
          </a:p>
          <a:p>
            <a:endParaRPr lang="hr-HR" dirty="0"/>
          </a:p>
          <a:p>
            <a:endParaRPr lang="hr-HR" sz="2400" dirty="0"/>
          </a:p>
          <a:p>
            <a:endParaRPr lang="hr-HR" sz="2400" dirty="0"/>
          </a:p>
          <a:p>
            <a:endParaRPr lang="hr-HR" sz="2400" dirty="0"/>
          </a:p>
          <a:p>
            <a:endParaRPr lang="hr-HR" sz="2400" dirty="0"/>
          </a:p>
          <a:p>
            <a:endParaRPr lang="hr-HR" sz="2400" dirty="0"/>
          </a:p>
          <a:p>
            <a:endParaRPr lang="hr-HR" sz="2400" dirty="0"/>
          </a:p>
          <a:p>
            <a:endParaRPr lang="hr-HR" sz="2400" dirty="0"/>
          </a:p>
          <a:p>
            <a:endParaRPr lang="hr-HR" sz="2400" dirty="0"/>
          </a:p>
          <a:p>
            <a:endParaRPr lang="hr-HR" sz="2400" dirty="0"/>
          </a:p>
          <a:p>
            <a:endParaRPr lang="hr-HR" sz="2400" dirty="0"/>
          </a:p>
          <a:p>
            <a:endParaRPr lang="hr-HR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6491" y="2420888"/>
            <a:ext cx="3857652" cy="39977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3862573"/>
            <a:ext cx="3771900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/>
          <p:cNvSpPr/>
          <p:nvPr/>
        </p:nvSpPr>
        <p:spPr>
          <a:xfrm>
            <a:off x="4047849" y="2702935"/>
            <a:ext cx="50006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/>
              <a:t>Primjer krivulje saturacije za fazu natapanja </a:t>
            </a:r>
            <a:r>
              <a:rPr lang="el-GR" sz="2400" i="1" dirty="0">
                <a:sym typeface="Symbol"/>
              </a:rPr>
              <a:t></a:t>
            </a:r>
            <a:r>
              <a:rPr lang="hr-HR" sz="2400" i="1" dirty="0">
                <a:sym typeface="Symbol"/>
              </a:rPr>
              <a:t> </a:t>
            </a:r>
            <a:r>
              <a:rPr lang="hr-HR" sz="2400" i="1" baseline="30000" dirty="0">
                <a:sym typeface="Symbol"/>
              </a:rPr>
              <a:t>w</a:t>
            </a:r>
            <a:r>
              <a:rPr lang="en-US" sz="2400" i="1" dirty="0"/>
              <a:t>(h)</a:t>
            </a:r>
            <a:r>
              <a:rPr lang="hr-HR" sz="2400" i="1" dirty="0"/>
              <a:t> </a:t>
            </a:r>
            <a:r>
              <a:rPr lang="hr-HR" sz="2400" dirty="0"/>
              <a:t>i isušivanja </a:t>
            </a:r>
            <a:r>
              <a:rPr lang="el-GR" sz="2400" i="1" dirty="0">
                <a:sym typeface="Symbol"/>
              </a:rPr>
              <a:t></a:t>
            </a:r>
            <a:r>
              <a:rPr lang="hr-HR" sz="2400" i="1" dirty="0">
                <a:sym typeface="Symbol"/>
              </a:rPr>
              <a:t> </a:t>
            </a:r>
            <a:r>
              <a:rPr lang="hr-HR" sz="2400" i="1" baseline="30000" dirty="0">
                <a:sym typeface="Symbol"/>
              </a:rPr>
              <a:t>d</a:t>
            </a:r>
            <a:r>
              <a:rPr lang="en-US" sz="2400" dirty="0"/>
              <a:t>(</a:t>
            </a:r>
            <a:r>
              <a:rPr lang="en-US" sz="2400" i="1" dirty="0"/>
              <a:t>h</a:t>
            </a:r>
            <a:r>
              <a:rPr lang="en-US" sz="2400" dirty="0"/>
              <a:t>)</a:t>
            </a:r>
            <a:endParaRPr lang="hr-HR" sz="2400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/>
              <a:t>Strujanje podzemne vode u varijabilno saturiranoj sredini</a:t>
            </a:r>
            <a:endParaRPr lang="hr-HR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500042"/>
            <a:ext cx="9263532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i="1" u="sng" dirty="0"/>
              <a:t>Početni i rubni uvjeti  </a:t>
            </a:r>
          </a:p>
          <a:p>
            <a:r>
              <a:rPr lang="hr-HR" sz="2400" dirty="0"/>
              <a:t>Potrebno je poznavati početnu prostornu raspodjelu </a:t>
            </a:r>
            <a:r>
              <a:rPr lang="hr-HR" sz="2400" dirty="0" err="1"/>
              <a:t>pornog</a:t>
            </a:r>
            <a:r>
              <a:rPr lang="hr-HR" sz="2400" dirty="0"/>
              <a:t> tlaka </a:t>
            </a:r>
            <a:r>
              <a:rPr lang="hr-HR" sz="2400" i="1" dirty="0"/>
              <a:t>h</a:t>
            </a:r>
            <a:r>
              <a:rPr lang="hr-HR" sz="2400" dirty="0"/>
              <a:t>=</a:t>
            </a:r>
            <a:r>
              <a:rPr lang="hr-HR" sz="2400" i="1" dirty="0"/>
              <a:t>p</a:t>
            </a:r>
            <a:r>
              <a:rPr lang="hr-HR" sz="2400" dirty="0"/>
              <a:t>/</a:t>
            </a:r>
            <a:r>
              <a:rPr lang="hr-HR" sz="2400" i="1" dirty="0">
                <a:sym typeface="Symbol"/>
              </a:rPr>
              <a:t>g</a:t>
            </a:r>
            <a:r>
              <a:rPr lang="hr-HR" sz="2400" dirty="0">
                <a:sym typeface="Symbol"/>
              </a:rPr>
              <a:t>)</a:t>
            </a:r>
            <a:r>
              <a:rPr lang="hr-HR" sz="2400" dirty="0"/>
              <a:t> na području modelske domene</a:t>
            </a:r>
            <a:r>
              <a:rPr lang="en-US" sz="2400" dirty="0"/>
              <a:t>:</a:t>
            </a:r>
            <a:endParaRPr lang="hr-HR" sz="2400" dirty="0"/>
          </a:p>
          <a:p>
            <a:endParaRPr lang="hr-HR" sz="2400" dirty="0"/>
          </a:p>
          <a:p>
            <a:endParaRPr lang="hr-HR" sz="2400" dirty="0"/>
          </a:p>
          <a:p>
            <a:endParaRPr lang="hr-HR" sz="2000" dirty="0"/>
          </a:p>
          <a:p>
            <a:r>
              <a:rPr lang="hr-HR" sz="2400" dirty="0"/>
              <a:t>gdje je:</a:t>
            </a:r>
            <a:r>
              <a:rPr lang="en-US" sz="2400" dirty="0"/>
              <a:t> </a:t>
            </a:r>
            <a:r>
              <a:rPr lang="en-US" sz="2400" i="1" dirty="0"/>
              <a:t>h</a:t>
            </a:r>
            <a:r>
              <a:rPr lang="en-US" sz="2400" i="1" baseline="-25000" dirty="0"/>
              <a:t>i</a:t>
            </a:r>
            <a:r>
              <a:rPr lang="en-US" sz="2400" dirty="0"/>
              <a:t> </a:t>
            </a:r>
            <a:r>
              <a:rPr lang="hr-HR" sz="2400" dirty="0"/>
              <a:t>definirana funkcija</a:t>
            </a:r>
            <a:r>
              <a:rPr lang="en-US" sz="2400" dirty="0"/>
              <a:t> </a:t>
            </a:r>
            <a:r>
              <a:rPr lang="hr-HR" sz="2400" dirty="0"/>
              <a:t>od</a:t>
            </a:r>
            <a:r>
              <a:rPr lang="en-US" sz="2400" dirty="0"/>
              <a:t> </a:t>
            </a:r>
            <a:r>
              <a:rPr lang="en-US" sz="2400" i="1" dirty="0"/>
              <a:t>x</a:t>
            </a:r>
            <a:r>
              <a:rPr lang="en-US" sz="2400" dirty="0"/>
              <a:t>, </a:t>
            </a:r>
            <a:r>
              <a:rPr lang="en-US" sz="2400" i="1" dirty="0"/>
              <a:t>t</a:t>
            </a:r>
            <a:r>
              <a:rPr lang="hr-HR" sz="2400" i="1" baseline="-25000" dirty="0"/>
              <a:t>0</a:t>
            </a:r>
            <a:r>
              <a:rPr lang="en-US" sz="2400" dirty="0"/>
              <a:t> </a:t>
            </a:r>
            <a:r>
              <a:rPr lang="hr-HR" sz="2400" dirty="0"/>
              <a:t>vrijeme početka simulacije.</a:t>
            </a:r>
          </a:p>
          <a:p>
            <a:endParaRPr lang="hr-HR" sz="2000" dirty="0"/>
          </a:p>
          <a:p>
            <a:r>
              <a:rPr lang="hr-HR" sz="2400" dirty="0" err="1"/>
              <a:t>Jeadan</a:t>
            </a:r>
            <a:r>
              <a:rPr lang="hr-HR" sz="2400" dirty="0"/>
              <a:t> od sljedećih rubnih uvjeta treba biti specificiran na površini tla</a:t>
            </a:r>
            <a:r>
              <a:rPr lang="en-US" sz="2400" dirty="0"/>
              <a:t> (</a:t>
            </a:r>
            <a:r>
              <a:rPr lang="en-US" sz="2400" i="1" dirty="0"/>
              <a:t>x=L</a:t>
            </a:r>
            <a:r>
              <a:rPr lang="en-US" sz="2400" dirty="0"/>
              <a:t>)</a:t>
            </a:r>
            <a:r>
              <a:rPr lang="en-US" sz="2400" i="1" dirty="0"/>
              <a:t> </a:t>
            </a:r>
            <a:r>
              <a:rPr lang="hr-HR" sz="2400" dirty="0"/>
              <a:t>ili na dnu vertikalnog profila tla</a:t>
            </a:r>
            <a:r>
              <a:rPr lang="en-US" sz="2400" dirty="0"/>
              <a:t> (</a:t>
            </a:r>
            <a:r>
              <a:rPr lang="en-US" sz="2400" i="1" dirty="0"/>
              <a:t>x</a:t>
            </a:r>
            <a:r>
              <a:rPr lang="en-US" sz="2400" dirty="0"/>
              <a:t>=</a:t>
            </a:r>
            <a:r>
              <a:rPr lang="hr-HR" sz="2400" dirty="0"/>
              <a:t>0</a:t>
            </a:r>
            <a:r>
              <a:rPr lang="en-US" sz="2400" dirty="0"/>
              <a:t>):</a:t>
            </a:r>
            <a:endParaRPr lang="hr-HR" sz="2400" dirty="0"/>
          </a:p>
          <a:p>
            <a:endParaRPr lang="hr-HR" sz="2400" dirty="0"/>
          </a:p>
          <a:p>
            <a:endParaRPr lang="hr-HR" sz="2400" dirty="0"/>
          </a:p>
          <a:p>
            <a:endParaRPr lang="hr-HR" sz="2400" dirty="0"/>
          </a:p>
          <a:p>
            <a:endParaRPr lang="hr-HR" dirty="0"/>
          </a:p>
          <a:p>
            <a:endParaRPr lang="hr-HR" sz="2400" dirty="0"/>
          </a:p>
          <a:p>
            <a:endParaRPr lang="hr-HR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43174" y="1857364"/>
            <a:ext cx="3590925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 cstate="print"/>
          <a:srcRect r="47964"/>
          <a:stretch/>
        </p:blipFill>
        <p:spPr bwMode="auto">
          <a:xfrm>
            <a:off x="863809" y="4222926"/>
            <a:ext cx="3558729" cy="260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0" y="0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/>
              <a:t>Strujanje podzemne vode u varijabilno saturiranoj sredini</a:t>
            </a:r>
            <a:endParaRPr lang="hr-HR" sz="2800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 rotWithShape="1">
          <a:blip r:embed="rId3" cstate="print"/>
          <a:srcRect l="80787" r="2956"/>
          <a:stretch/>
        </p:blipFill>
        <p:spPr bwMode="auto">
          <a:xfrm>
            <a:off x="7236296" y="4149080"/>
            <a:ext cx="1111817" cy="260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 rotWithShape="1">
          <a:blip r:embed="rId3" cstate="print"/>
          <a:srcRect l="61574" r="25218"/>
          <a:stretch/>
        </p:blipFill>
        <p:spPr bwMode="auto">
          <a:xfrm>
            <a:off x="5436096" y="4222927"/>
            <a:ext cx="903316" cy="260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500042"/>
            <a:ext cx="9263532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i="1" u="sng" dirty="0"/>
              <a:t>Rubni uvjeti</a:t>
            </a:r>
          </a:p>
          <a:p>
            <a:r>
              <a:rPr lang="hr-HR" sz="2400" dirty="0"/>
              <a:t>Moguće je zadavanje rubnih uvjeta ovisnih o stanju sustava, a koji nisu poznati unaprijed</a:t>
            </a:r>
            <a:r>
              <a:rPr lang="en-US" sz="2400" dirty="0"/>
              <a:t>.</a:t>
            </a:r>
            <a:endParaRPr lang="hr-HR" sz="2400" dirty="0"/>
          </a:p>
          <a:p>
            <a:endParaRPr lang="hr-HR" sz="2400" dirty="0"/>
          </a:p>
          <a:p>
            <a:r>
              <a:rPr lang="hr-HR" sz="2400" dirty="0"/>
              <a:t>Primjer su atmosferski uvjeti na kontaktu površine tla i zraka. </a:t>
            </a:r>
          </a:p>
          <a:p>
            <a:r>
              <a:rPr lang="hr-HR" sz="2400" dirty="0"/>
              <a:t>Kod intenzivnih oborina i visokog stupnja saturacije tla infiltracijom se ne može „progurati” sva voda kroz vertikalni stupac tla.</a:t>
            </a:r>
          </a:p>
          <a:p>
            <a:r>
              <a:rPr lang="hr-HR" sz="2400" dirty="0"/>
              <a:t>Dolazi do povećanja stupca vode iznad tla (</a:t>
            </a:r>
            <a:r>
              <a:rPr lang="hr-HR" sz="2400" dirty="0" err="1"/>
              <a:t>eng</a:t>
            </a:r>
            <a:r>
              <a:rPr lang="hr-HR" sz="2400" dirty="0"/>
              <a:t>: </a:t>
            </a:r>
            <a:r>
              <a:rPr lang="hr-HR" sz="2400" dirty="0" err="1"/>
              <a:t>ponding</a:t>
            </a:r>
            <a:r>
              <a:rPr lang="hr-HR" sz="2400" dirty="0"/>
              <a:t>) pa se koristi tzv.</a:t>
            </a:r>
          </a:p>
          <a:p>
            <a:r>
              <a:rPr lang="en-US" sz="2400" dirty="0"/>
              <a:t>"surface reservoir" </a:t>
            </a:r>
            <a:r>
              <a:rPr lang="hr-HR" sz="2400" dirty="0"/>
              <a:t>rubni uvjet na </a:t>
            </a:r>
            <a:r>
              <a:rPr lang="hr-HR" sz="2400" i="1" dirty="0"/>
              <a:t>x</a:t>
            </a:r>
            <a:r>
              <a:rPr lang="hr-HR" sz="2400" dirty="0"/>
              <a:t> = </a:t>
            </a:r>
            <a:r>
              <a:rPr lang="hr-HR" sz="2400" i="1" dirty="0"/>
              <a:t>L</a:t>
            </a:r>
            <a:r>
              <a:rPr lang="hr-HR" sz="2400" dirty="0"/>
              <a:t>:</a:t>
            </a:r>
          </a:p>
          <a:p>
            <a:endParaRPr lang="hr-HR" sz="2400" dirty="0"/>
          </a:p>
          <a:p>
            <a:endParaRPr lang="hr-HR" sz="1600" dirty="0"/>
          </a:p>
          <a:p>
            <a:r>
              <a:rPr lang="hr-HR" sz="2400" i="1" dirty="0"/>
              <a:t>                                                                       </a:t>
            </a:r>
            <a:r>
              <a:rPr lang="en-US" sz="2400" i="1" dirty="0"/>
              <a:t>q</a:t>
            </a:r>
            <a:r>
              <a:rPr lang="en-US" sz="2400" i="1" baseline="-25000" dirty="0"/>
              <a:t>0</a:t>
            </a:r>
            <a:r>
              <a:rPr lang="en-US" sz="2400" i="1" dirty="0"/>
              <a:t> </a:t>
            </a:r>
            <a:r>
              <a:rPr lang="hr-HR" sz="2400" dirty="0"/>
              <a:t>– ukupni intenzitet infiltracije</a:t>
            </a:r>
          </a:p>
          <a:p>
            <a:r>
              <a:rPr lang="hr-HR" sz="2400" dirty="0"/>
              <a:t>                                                                       (</a:t>
            </a:r>
            <a:r>
              <a:rPr lang="hr-HR" sz="2400" dirty="0" err="1"/>
              <a:t>inetnzitet</a:t>
            </a:r>
            <a:r>
              <a:rPr lang="hr-HR" sz="2400" dirty="0"/>
              <a:t> oborine  – evaporacija)</a:t>
            </a:r>
          </a:p>
          <a:p>
            <a:endParaRPr lang="hr-HR" sz="1200" dirty="0"/>
          </a:p>
          <a:p>
            <a:endParaRPr lang="hr-HR" sz="1200" dirty="0"/>
          </a:p>
          <a:p>
            <a:endParaRPr lang="hr-HR" sz="1200" dirty="0"/>
          </a:p>
          <a:p>
            <a:r>
              <a:rPr lang="hr-HR" sz="2400" dirty="0"/>
              <a:t>Drugi primjer je slobodno istjecanje na dnu profila tla </a:t>
            </a:r>
            <a:r>
              <a:rPr lang="hr-HR" sz="2400" i="1" dirty="0"/>
              <a:t>x</a:t>
            </a:r>
            <a:r>
              <a:rPr lang="hr-HR" sz="2400" dirty="0"/>
              <a:t>=0 (</a:t>
            </a:r>
            <a:r>
              <a:rPr lang="hr-HR" sz="2400" dirty="0" err="1"/>
              <a:t>eng</a:t>
            </a:r>
            <a:r>
              <a:rPr lang="hr-HR" sz="2400" dirty="0"/>
              <a:t>: </a:t>
            </a:r>
            <a:r>
              <a:rPr lang="hr-HR" sz="2400" dirty="0" err="1"/>
              <a:t>seepage</a:t>
            </a:r>
            <a:r>
              <a:rPr lang="hr-HR" sz="2400" dirty="0"/>
              <a:t> face). Pretpostavlja se nulti protok kroz </a:t>
            </a:r>
            <a:r>
              <a:rPr lang="hr-HR" sz="2400" dirty="0" err="1"/>
              <a:t>istjecajni</a:t>
            </a:r>
            <a:r>
              <a:rPr lang="hr-HR" sz="2400" dirty="0"/>
              <a:t> profil na </a:t>
            </a:r>
            <a:r>
              <a:rPr lang="hr-HR" sz="2400" i="1" dirty="0"/>
              <a:t>x</a:t>
            </a:r>
            <a:r>
              <a:rPr lang="hr-HR" sz="2400" dirty="0"/>
              <a:t>=0 sve dok je tlak na </a:t>
            </a:r>
            <a:r>
              <a:rPr lang="hr-HR" sz="2400" i="1" dirty="0"/>
              <a:t>x</a:t>
            </a:r>
            <a:r>
              <a:rPr lang="hr-HR" sz="2400" dirty="0"/>
              <a:t>=0 negativan (ili ispod neke određene vrijednosti </a:t>
            </a:r>
            <a:r>
              <a:rPr lang="en-US" sz="2400" i="1" dirty="0"/>
              <a:t>h</a:t>
            </a:r>
            <a:r>
              <a:rPr lang="hr-HR" sz="2400" i="1" baseline="-25000" dirty="0"/>
              <a:t>s</a:t>
            </a:r>
            <a:r>
              <a:rPr lang="en-US" sz="2400" i="1" baseline="-25000" dirty="0" err="1"/>
              <a:t>eep</a:t>
            </a:r>
            <a:r>
              <a:rPr lang="hr-HR" sz="2400" dirty="0"/>
              <a:t>).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r="33790"/>
          <a:stretch>
            <a:fillRect/>
          </a:stretch>
        </p:blipFill>
        <p:spPr bwMode="auto">
          <a:xfrm>
            <a:off x="179512" y="4221088"/>
            <a:ext cx="4143372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0" y="0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/>
              <a:t>Strujanje podzemne vode u varijabilno saturiranoj sredini</a:t>
            </a:r>
            <a:endParaRPr lang="hr-HR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404664"/>
            <a:ext cx="926353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i="1" u="sng" dirty="0"/>
              <a:t>Primjer 1</a:t>
            </a:r>
            <a:r>
              <a:rPr lang="hr-HR" sz="2400" dirty="0"/>
              <a:t>: 1-D dreniranje u vertikalnom stupcu homogenog ilovastog tla </a:t>
            </a:r>
          </a:p>
          <a:p>
            <a:endParaRPr lang="hr-HR" sz="1200" dirty="0"/>
          </a:p>
          <a:p>
            <a:r>
              <a:rPr lang="hr-HR" sz="2400" dirty="0"/>
              <a:t>Krivulja saturacije i relativna provodljivost za </a:t>
            </a:r>
            <a:r>
              <a:rPr lang="hr-HR" sz="2400" dirty="0" err="1"/>
              <a:t>homogenmo</a:t>
            </a:r>
            <a:r>
              <a:rPr lang="hr-HR" sz="2400" dirty="0"/>
              <a:t> i </a:t>
            </a:r>
            <a:r>
              <a:rPr lang="hr-HR" sz="2400" dirty="0" err="1"/>
              <a:t>izotropno</a:t>
            </a:r>
            <a:r>
              <a:rPr lang="hr-HR" sz="2400" dirty="0"/>
              <a:t> tlo od ilovače usvojene su iz baze </a:t>
            </a:r>
            <a:r>
              <a:rPr lang="hr-HR" sz="2400" dirty="0" smtClean="0"/>
              <a:t>podataka. </a:t>
            </a:r>
            <a:endParaRPr lang="hr-HR" sz="2400" dirty="0"/>
          </a:p>
          <a:p>
            <a:endParaRPr lang="hr-HR" sz="1200" dirty="0"/>
          </a:p>
          <a:p>
            <a:r>
              <a:rPr lang="hr-HR" sz="2400" dirty="0"/>
              <a:t>Analizirana visina stupca tla je 100.</a:t>
            </a:r>
          </a:p>
          <a:p>
            <a:endParaRPr lang="hr-HR" sz="1200" dirty="0"/>
          </a:p>
          <a:p>
            <a:r>
              <a:rPr lang="hr-HR" sz="2400" dirty="0"/>
              <a:t>Početni uvjeti: </a:t>
            </a:r>
            <a:r>
              <a:rPr lang="hr-HR" sz="2400" dirty="0" err="1"/>
              <a:t>porni</a:t>
            </a:r>
            <a:r>
              <a:rPr lang="hr-HR" sz="2400" dirty="0"/>
              <a:t> tlak (</a:t>
            </a:r>
            <a:r>
              <a:rPr lang="hr-HR" sz="2400" dirty="0" err="1"/>
              <a:t>piezometarska</a:t>
            </a:r>
            <a:r>
              <a:rPr lang="hr-HR" sz="2400" dirty="0"/>
              <a:t> tlačna visina) </a:t>
            </a:r>
            <a:r>
              <a:rPr lang="hr-HR" sz="2400" i="1" dirty="0"/>
              <a:t>h</a:t>
            </a:r>
            <a:r>
              <a:rPr lang="hr-HR" sz="2400" dirty="0"/>
              <a:t>=</a:t>
            </a:r>
            <a:r>
              <a:rPr lang="hr-HR" sz="2400" i="1" dirty="0"/>
              <a:t>p</a:t>
            </a:r>
            <a:r>
              <a:rPr lang="hr-HR" sz="2400" dirty="0"/>
              <a:t>/</a:t>
            </a:r>
            <a:r>
              <a:rPr lang="hr-HR" sz="2400" i="1" dirty="0">
                <a:sym typeface="Symbol"/>
              </a:rPr>
              <a:t>g</a:t>
            </a:r>
            <a:r>
              <a:rPr lang="en-US" sz="2400" dirty="0"/>
              <a:t> </a:t>
            </a:r>
            <a:r>
              <a:rPr lang="hr-HR" sz="2400" dirty="0"/>
              <a:t>=</a:t>
            </a:r>
            <a:r>
              <a:rPr lang="en-US" sz="2400" dirty="0"/>
              <a:t> </a:t>
            </a:r>
            <a:r>
              <a:rPr lang="hr-HR" sz="2400" dirty="0"/>
              <a:t>0</a:t>
            </a:r>
            <a:r>
              <a:rPr lang="en-US" sz="2400" dirty="0"/>
              <a:t> cm.</a:t>
            </a:r>
            <a:r>
              <a:rPr lang="hr-HR" sz="2400" dirty="0"/>
              <a:t> </a:t>
            </a:r>
          </a:p>
          <a:p>
            <a:endParaRPr lang="hr-HR" sz="1200" dirty="0"/>
          </a:p>
          <a:p>
            <a:r>
              <a:rPr lang="hr-HR" sz="2400" dirty="0"/>
              <a:t>Stupanj potpune saturacije je</a:t>
            </a:r>
            <a:r>
              <a:rPr lang="en-US" sz="2400" dirty="0"/>
              <a:t> </a:t>
            </a:r>
            <a:r>
              <a:rPr lang="hr-HR" sz="2400" i="1" dirty="0">
                <a:sym typeface="Symbol"/>
              </a:rPr>
              <a:t></a:t>
            </a:r>
            <a:r>
              <a:rPr lang="hr-HR" sz="2400" i="1" baseline="-25000" dirty="0"/>
              <a:t>S </a:t>
            </a:r>
            <a:r>
              <a:rPr lang="hr-HR" sz="2400" dirty="0"/>
              <a:t>= 0.43.</a:t>
            </a:r>
          </a:p>
          <a:p>
            <a:endParaRPr lang="hr-HR" sz="1200" dirty="0"/>
          </a:p>
          <a:p>
            <a:r>
              <a:rPr lang="hr-HR" sz="2400" dirty="0" err="1"/>
              <a:t>Residualni</a:t>
            </a:r>
            <a:r>
              <a:rPr lang="hr-HR" sz="2400" dirty="0"/>
              <a:t> stupanj saturacije je </a:t>
            </a:r>
            <a:r>
              <a:rPr lang="hr-HR" sz="2400" i="1" dirty="0">
                <a:sym typeface="Symbol"/>
              </a:rPr>
              <a:t></a:t>
            </a:r>
            <a:r>
              <a:rPr lang="hr-HR" sz="2400" i="1" baseline="-25000" dirty="0"/>
              <a:t>R </a:t>
            </a:r>
            <a:r>
              <a:rPr lang="hr-HR" sz="2400" dirty="0"/>
              <a:t>= 0.078. </a:t>
            </a:r>
          </a:p>
          <a:p>
            <a:endParaRPr lang="hr-HR" sz="1200" dirty="0"/>
          </a:p>
          <a:p>
            <a:r>
              <a:rPr lang="hr-HR" sz="2400" dirty="0"/>
              <a:t>S</a:t>
            </a:r>
            <a:r>
              <a:rPr lang="en-US" sz="2400" dirty="0" err="1"/>
              <a:t>atur</a:t>
            </a:r>
            <a:r>
              <a:rPr lang="hr-HR" sz="2400" dirty="0" err="1"/>
              <a:t>irani</a:t>
            </a:r>
            <a:r>
              <a:rPr lang="hr-HR" sz="2400" dirty="0"/>
              <a:t> koeficijent provodljivosti  je </a:t>
            </a:r>
            <a:r>
              <a:rPr lang="hr-HR" sz="2400" i="1" dirty="0"/>
              <a:t>K</a:t>
            </a:r>
            <a:r>
              <a:rPr lang="hr-HR" sz="2400" i="1" baseline="-25000" dirty="0"/>
              <a:t>S</a:t>
            </a:r>
            <a:r>
              <a:rPr lang="hr-HR" sz="2400" dirty="0"/>
              <a:t> = 0.000288889 (cm/s).</a:t>
            </a:r>
          </a:p>
          <a:p>
            <a:endParaRPr lang="hr-HR" sz="1200" dirty="0"/>
          </a:p>
          <a:p>
            <a:r>
              <a:rPr lang="hr-HR" sz="2400" dirty="0"/>
              <a:t>Parametri modela hidrauličke karakteristike tla su </a:t>
            </a:r>
            <a:r>
              <a:rPr lang="hr-HR" sz="2400" i="1" dirty="0">
                <a:sym typeface="Symbol"/>
              </a:rPr>
              <a:t></a:t>
            </a:r>
            <a:r>
              <a:rPr lang="hr-HR" sz="2400" i="1" dirty="0"/>
              <a:t> = </a:t>
            </a:r>
            <a:r>
              <a:rPr lang="hr-HR" sz="2400" dirty="0"/>
              <a:t>0.03 1/cm, </a:t>
            </a:r>
            <a:r>
              <a:rPr lang="hr-HR" sz="2400" i="1" dirty="0"/>
              <a:t>n</a:t>
            </a:r>
            <a:r>
              <a:rPr lang="hr-HR" sz="2400" dirty="0"/>
              <a:t> = 1.56, </a:t>
            </a:r>
            <a:r>
              <a:rPr lang="hr-HR" sz="2400" i="1" dirty="0"/>
              <a:t>l</a:t>
            </a:r>
            <a:r>
              <a:rPr lang="hr-HR" sz="2400" dirty="0"/>
              <a:t> = 0.5. </a:t>
            </a:r>
          </a:p>
          <a:p>
            <a:endParaRPr lang="hr-HR" sz="1200" dirty="0"/>
          </a:p>
          <a:p>
            <a:r>
              <a:rPr lang="hr-HR" sz="2400" dirty="0"/>
              <a:t>Rubni uvjeti na površini</a:t>
            </a:r>
            <a:r>
              <a:rPr lang="en-US" sz="2400" dirty="0"/>
              <a:t> </a:t>
            </a:r>
            <a:r>
              <a:rPr lang="hr-HR" sz="2400" dirty="0">
                <a:sym typeface="Symbol"/>
              </a:rPr>
              <a:t></a:t>
            </a:r>
            <a:r>
              <a:rPr lang="hr-HR" sz="2400" dirty="0"/>
              <a:t> </a:t>
            </a:r>
            <a:r>
              <a:rPr lang="hr-HR" sz="2400" dirty="0">
                <a:solidFill>
                  <a:srgbClr val="FF0000"/>
                </a:solidFill>
              </a:rPr>
              <a:t>konstantan tok =0</a:t>
            </a:r>
            <a:r>
              <a:rPr lang="hr-HR" sz="2400" dirty="0"/>
              <a:t>, na dnu </a:t>
            </a:r>
            <a:r>
              <a:rPr lang="hr-HR" sz="2400" dirty="0">
                <a:sym typeface="Symbol"/>
              </a:rPr>
              <a:t></a:t>
            </a:r>
            <a:r>
              <a:rPr lang="hr-HR" sz="2400" dirty="0"/>
              <a:t> slobodno istjecanje (</a:t>
            </a:r>
            <a:r>
              <a:rPr lang="en-US" sz="2400" dirty="0"/>
              <a:t>seepage face</a:t>
            </a:r>
            <a:r>
              <a:rPr lang="hr-HR" sz="2400" dirty="0"/>
              <a:t>, </a:t>
            </a:r>
            <a:r>
              <a:rPr lang="en-US" sz="2400" i="1" dirty="0"/>
              <a:t>h</a:t>
            </a:r>
            <a:r>
              <a:rPr lang="en-US" sz="2400" dirty="0"/>
              <a:t>=0</a:t>
            </a:r>
            <a:r>
              <a:rPr lang="hr-HR" sz="2400" dirty="0"/>
              <a:t>).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/>
              <a:t>Strujanje podzemne vode u varijabilno saturiranoj sredini</a:t>
            </a:r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24116574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2817330F2BE8047B89E1B77E05C33DA" ma:contentTypeVersion="0" ma:contentTypeDescription="Stvaranje novog dokumenta." ma:contentTypeScope="" ma:versionID="302864f181c1334870be83e6c7ad997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d568578c61890b2e98114971b48e5715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Vrsta sadržaja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929C752-D9B1-4D67-BC13-2ED5011B5103}">
  <ds:schemaRefs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purl.org/dc/dcmitype/"/>
    <ds:schemaRef ds:uri="http://purl.org/dc/terms/"/>
    <ds:schemaRef ds:uri="http://www.w3.org/XML/1998/namespace"/>
    <ds:schemaRef ds:uri="http://schemas.microsoft.com/office/infopath/2007/PartnerControl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BF39A8A5-9548-4595-9B2F-67053685485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FDC6C94D-E5CE-44C8-89F4-954025FFB0A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8691</TotalTime>
  <Words>1270</Words>
  <Application>Microsoft Office PowerPoint</Application>
  <PresentationFormat>On-screen Show (4:3)</PresentationFormat>
  <Paragraphs>147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Mala predavaona</cp:lastModifiedBy>
  <cp:revision>729</cp:revision>
  <dcterms:created xsi:type="dcterms:W3CDTF">2012-07-09T06:12:43Z</dcterms:created>
  <dcterms:modified xsi:type="dcterms:W3CDTF">2022-12-09T15:40:16Z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0x01010032817330F2BE8047B89E1B77E05C33DA</vt:lpwstr>
  </property>
</Properties>
</file>