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28" r:id="rId2"/>
    <p:sldId id="330" r:id="rId3"/>
    <p:sldId id="331" r:id="rId4"/>
    <p:sldId id="333" r:id="rId5"/>
    <p:sldId id="334" r:id="rId6"/>
    <p:sldId id="336" r:id="rId7"/>
    <p:sldId id="335" r:id="rId8"/>
    <p:sldId id="337" r:id="rId9"/>
    <p:sldId id="338" r:id="rId10"/>
    <p:sldId id="332" r:id="rId11"/>
    <p:sldId id="340" r:id="rId12"/>
    <p:sldId id="341" r:id="rId13"/>
    <p:sldId id="342" r:id="rId14"/>
    <p:sldId id="339" r:id="rId15"/>
    <p:sldId id="343" r:id="rId16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765" autoAdjust="0"/>
    <p:restoredTop sz="94658" autoAdjust="0"/>
  </p:normalViewPr>
  <p:slideViewPr>
    <p:cSldViewPr>
      <p:cViewPr varScale="1">
        <p:scale>
          <a:sx n="115" d="100"/>
          <a:sy n="115" d="100"/>
        </p:scale>
        <p:origin x="-152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5ED23-427E-43D1-A7AE-D5CA01BD8FC6}" type="datetimeFigureOut">
              <a:rPr lang="sr-Latn-CS" smtClean="0"/>
              <a:pPr/>
              <a:t>30.10.2023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8017A-A712-4A70-801A-22B54A31945B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5ED23-427E-43D1-A7AE-D5CA01BD8FC6}" type="datetimeFigureOut">
              <a:rPr lang="sr-Latn-CS" smtClean="0"/>
              <a:pPr/>
              <a:t>30.10.2023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8017A-A712-4A70-801A-22B54A31945B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5ED23-427E-43D1-A7AE-D5CA01BD8FC6}" type="datetimeFigureOut">
              <a:rPr lang="sr-Latn-CS" smtClean="0"/>
              <a:pPr/>
              <a:t>30.10.2023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8017A-A712-4A70-801A-22B54A31945B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5ED23-427E-43D1-A7AE-D5CA01BD8FC6}" type="datetimeFigureOut">
              <a:rPr lang="sr-Latn-CS" smtClean="0"/>
              <a:pPr/>
              <a:t>30.10.2023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8017A-A712-4A70-801A-22B54A31945B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5ED23-427E-43D1-A7AE-D5CA01BD8FC6}" type="datetimeFigureOut">
              <a:rPr lang="sr-Latn-CS" smtClean="0"/>
              <a:pPr/>
              <a:t>30.10.2023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8017A-A712-4A70-801A-22B54A31945B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5ED23-427E-43D1-A7AE-D5CA01BD8FC6}" type="datetimeFigureOut">
              <a:rPr lang="sr-Latn-CS" smtClean="0"/>
              <a:pPr/>
              <a:t>30.10.2023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8017A-A712-4A70-801A-22B54A31945B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5ED23-427E-43D1-A7AE-D5CA01BD8FC6}" type="datetimeFigureOut">
              <a:rPr lang="sr-Latn-CS" smtClean="0"/>
              <a:pPr/>
              <a:t>30.10.2023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8017A-A712-4A70-801A-22B54A31945B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5ED23-427E-43D1-A7AE-D5CA01BD8FC6}" type="datetimeFigureOut">
              <a:rPr lang="sr-Latn-CS" smtClean="0"/>
              <a:pPr/>
              <a:t>30.10.2023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8017A-A712-4A70-801A-22B54A31945B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5ED23-427E-43D1-A7AE-D5CA01BD8FC6}" type="datetimeFigureOut">
              <a:rPr lang="sr-Latn-CS" smtClean="0"/>
              <a:pPr/>
              <a:t>30.10.2023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8017A-A712-4A70-801A-22B54A31945B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5ED23-427E-43D1-A7AE-D5CA01BD8FC6}" type="datetimeFigureOut">
              <a:rPr lang="sr-Latn-CS" smtClean="0"/>
              <a:pPr/>
              <a:t>30.10.2023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8017A-A712-4A70-801A-22B54A31945B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5ED23-427E-43D1-A7AE-D5CA01BD8FC6}" type="datetimeFigureOut">
              <a:rPr lang="sr-Latn-CS" smtClean="0"/>
              <a:pPr/>
              <a:t>30.10.2023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8017A-A712-4A70-801A-22B54A31945B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25ED23-427E-43D1-A7AE-D5CA01BD8FC6}" type="datetimeFigureOut">
              <a:rPr lang="sr-Latn-CS" smtClean="0"/>
              <a:pPr/>
              <a:t>30.10.2023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38017A-A712-4A70-801A-22B54A31945B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10" Type="http://schemas.openxmlformats.org/officeDocument/2006/relationships/image" Target="../media/image54.png"/><Relationship Id="rId4" Type="http://schemas.openxmlformats.org/officeDocument/2006/relationships/image" Target="../media/image48.png"/><Relationship Id="rId9" Type="http://schemas.openxmlformats.org/officeDocument/2006/relationships/image" Target="../media/image5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12" Type="http://schemas.openxmlformats.org/officeDocument/2006/relationships/image" Target="../media/image3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87484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800" b="1" u="sng" dirty="0"/>
              <a:t>Sustavi pod tlakom – stacionarno strujanje</a:t>
            </a:r>
          </a:p>
        </p:txBody>
      </p:sp>
      <p:sp>
        <p:nvSpPr>
          <p:cNvPr id="5" name="Rectangle 4"/>
          <p:cNvSpPr/>
          <p:nvPr/>
        </p:nvSpPr>
        <p:spPr>
          <a:xfrm>
            <a:off x="-1016" y="548680"/>
            <a:ext cx="914501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400" dirty="0"/>
              <a:t>Gubitke mehaničke energije (transfer u toplinsku energiju) dijelimo na </a:t>
            </a:r>
            <a:r>
              <a:rPr lang="hr-HR" sz="2400" b="1" i="1" dirty="0"/>
              <a:t>lokalne</a:t>
            </a:r>
            <a:r>
              <a:rPr lang="hr-HR" sz="2400" dirty="0"/>
              <a:t> i </a:t>
            </a:r>
            <a:r>
              <a:rPr lang="hr-HR" sz="2400" b="1" i="1" dirty="0"/>
              <a:t>linijske</a:t>
            </a:r>
            <a:r>
              <a:rPr lang="hr-HR" sz="2400" dirty="0"/>
              <a:t>. </a:t>
            </a:r>
          </a:p>
          <a:p>
            <a:endParaRPr lang="hr-HR" sz="2400" dirty="0"/>
          </a:p>
          <a:p>
            <a:endParaRPr lang="hr-HR" sz="1200" b="1" i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12911" y="833454"/>
            <a:ext cx="2893642" cy="4104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472723" y="597660"/>
            <a:ext cx="2801797" cy="4484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035850" y="2574931"/>
            <a:ext cx="2498739" cy="6067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="" xmlns:a16="http://schemas.microsoft.com/office/drawing/2014/main" id="{2D9AD866-20E2-48B0-848C-C02FB2E7739E}"/>
                  </a:ext>
                </a:extLst>
              </p:cNvPr>
              <p:cNvSpPr txBox="1"/>
              <p:nvPr/>
            </p:nvSpPr>
            <p:spPr>
              <a:xfrm>
                <a:off x="7251658" y="4725144"/>
                <a:ext cx="1457818" cy="763863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2000" b="0" i="1" smtClean="0">
                          <a:latin typeface="Cambria Math"/>
                          <a:ea typeface="Cambria Math"/>
                        </a:rPr>
                        <m:t>Δ</m:t>
                      </m:r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h</m:t>
                      </m:r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hr-H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𝜉</m:t>
                      </m:r>
                      <m:f>
                        <m:fPr>
                          <m:ctrlPr>
                            <a:rPr lang="hr-HR" sz="20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hr-HR" sz="20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hr-HR" sz="2000" b="0" i="1" smtClean="0">
                                  <a:latin typeface="Cambria Math"/>
                                  <a:ea typeface="Cambria Math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hr-HR" sz="20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𝑔</m:t>
                          </m:r>
                        </m:den>
                      </m:f>
                    </m:oMath>
                  </m:oMathPara>
                </a14:m>
                <a:endParaRPr lang="en-US" sz="2000" i="1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D9AD866-20E2-48B0-848C-C02FB2E773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1658" y="4725144"/>
                <a:ext cx="1457818" cy="76386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="" xmlns:a16="http://schemas.microsoft.com/office/drawing/2014/main" id="{2D9AD866-20E2-48B0-848C-C02FB2E7739E}"/>
                  </a:ext>
                </a:extLst>
              </p:cNvPr>
              <p:cNvSpPr txBox="1"/>
              <p:nvPr/>
            </p:nvSpPr>
            <p:spPr>
              <a:xfrm>
                <a:off x="7101449" y="5733256"/>
                <a:ext cx="1728192" cy="763863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2000" b="0" i="1" smtClean="0">
                          <a:latin typeface="Cambria Math"/>
                          <a:ea typeface="Cambria Math"/>
                        </a:rPr>
                        <m:t>Δ</m:t>
                      </m:r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h</m:t>
                      </m:r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𝜆</m:t>
                      </m:r>
                      <m:f>
                        <m:fPr>
                          <m:ctrlPr>
                            <a:rPr lang="hr-HR" sz="20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𝐿</m:t>
                          </m:r>
                        </m:num>
                        <m:den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𝑑</m:t>
                          </m:r>
                        </m:den>
                      </m:f>
                      <m:f>
                        <m:fPr>
                          <m:ctrlPr>
                            <a:rPr lang="hr-HR" sz="20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hr-HR" sz="20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hr-HR" sz="2000" b="0" i="1" smtClean="0">
                                  <a:latin typeface="Cambria Math"/>
                                  <a:ea typeface="Cambria Math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hr-HR" sz="20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𝑔</m:t>
                          </m:r>
                        </m:den>
                      </m:f>
                    </m:oMath>
                  </m:oMathPara>
                </a14:m>
                <a:endParaRPr lang="en-US" sz="2000" i="1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2D9AD866-20E2-48B0-848C-C02FB2E773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1449" y="5733256"/>
                <a:ext cx="1728192" cy="763863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327899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87484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800" b="1" u="sng" dirty="0"/>
              <a:t>Sustavi pod tlakom – </a:t>
            </a:r>
            <a:r>
              <a:rPr lang="hr-HR" sz="2800" b="1" u="sng" dirty="0" err="1"/>
              <a:t>nestacionarno</a:t>
            </a:r>
            <a:r>
              <a:rPr lang="hr-HR" sz="2800" b="1" u="sng" dirty="0"/>
              <a:t> strujanje (vodni udar)</a:t>
            </a:r>
          </a:p>
        </p:txBody>
      </p:sp>
      <p:sp>
        <p:nvSpPr>
          <p:cNvPr id="5" name="Rectangle 4"/>
          <p:cNvSpPr/>
          <p:nvPr/>
        </p:nvSpPr>
        <p:spPr>
          <a:xfrm>
            <a:off x="-1016" y="548680"/>
            <a:ext cx="91450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hr-HR" sz="2400" dirty="0"/>
          </a:p>
          <a:p>
            <a:endParaRPr lang="hr-HR" sz="1200" b="1" i="1" dirty="0"/>
          </a:p>
        </p:txBody>
      </p:sp>
      <p:sp>
        <p:nvSpPr>
          <p:cNvPr id="12" name="Rectangle 11"/>
          <p:cNvSpPr/>
          <p:nvPr/>
        </p:nvSpPr>
        <p:spPr>
          <a:xfrm>
            <a:off x="-1016" y="506635"/>
            <a:ext cx="914501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400" dirty="0"/>
              <a:t>Koncentriramo se samo na dio sustava VK-TC-T (promjene tlaka i brzina su značajno brže od promjena u dijelu sustava A-DT-VK).</a:t>
            </a:r>
          </a:p>
          <a:p>
            <a:endParaRPr lang="hr-HR" sz="1200" dirty="0"/>
          </a:p>
          <a:p>
            <a:r>
              <a:rPr lang="hr-HR" sz="2400" dirty="0"/>
              <a:t>U analizi vodnog udara se osim prethodno tretiranih </a:t>
            </a:r>
            <a:r>
              <a:rPr lang="hr-HR" sz="2400" dirty="0" err="1"/>
              <a:t>inercionih</a:t>
            </a:r>
            <a:r>
              <a:rPr lang="hr-HR" sz="2400" dirty="0"/>
              <a:t> sila, težine i sile otpora trenja u cijevima, uzima u obzir i utjecaj elastičnosti tekućine (</a:t>
            </a:r>
            <a:r>
              <a:rPr lang="hr-HR" sz="2400" dirty="0" err="1"/>
              <a:t>stišljiva</a:t>
            </a:r>
            <a:r>
              <a:rPr lang="hr-HR" sz="2400" dirty="0"/>
              <a:t> tekućina) i cjevovoda, a što potrebuje uvođenje dodatnih jednadžbi. </a:t>
            </a:r>
          </a:p>
          <a:p>
            <a:endParaRPr lang="hr-HR" sz="1200" dirty="0"/>
          </a:p>
          <a:p>
            <a:r>
              <a:rPr lang="hr-HR" sz="2400" dirty="0"/>
              <a:t>Kao i u prethodnim slučajevima postavlja se odgovarajući oblik dinamičke jednadžbe i jednadžbe kontinuiteta, koje u sebi sadrže članove za opis ovisnosti karakteristika tekućine i deformacije cjevovoda o stanju tlaka.</a:t>
            </a:r>
          </a:p>
          <a:p>
            <a:endParaRPr lang="hr-HR" sz="1200" dirty="0"/>
          </a:p>
          <a:p>
            <a:r>
              <a:rPr lang="hr-HR" sz="2400" dirty="0"/>
              <a:t>Problem se može tretirati kao 1D sa prirodnom prostornom koordinatom </a:t>
            </a:r>
            <a:r>
              <a:rPr lang="hr-HR" sz="2400" i="1" dirty="0"/>
              <a:t>s</a:t>
            </a:r>
            <a:r>
              <a:rPr lang="hr-HR" sz="2400" dirty="0"/>
              <a:t>, koja se proteže u smjeru strujanja. Iz N-S jednadžbe za 3D dobiva se: 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399584" y="5522423"/>
            <a:ext cx="374441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000" b="1" dirty="0"/>
              <a:t>Vektorski 3D oblik N-S jednadžbe, </a:t>
            </a:r>
          </a:p>
          <a:p>
            <a:r>
              <a:rPr lang="hr-HR" sz="2000" b="1" dirty="0"/>
              <a:t>vidi uvodno poglavlje !</a:t>
            </a:r>
          </a:p>
          <a:p>
            <a:r>
              <a:rPr lang="hr-HR" sz="2000" b="1" dirty="0"/>
              <a:t>Dinamička 1D jednadžba za analizu vodnog udara!</a:t>
            </a:r>
          </a:p>
          <a:p>
            <a:endParaRPr lang="hr-HR" sz="20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="" xmlns:a16="http://schemas.microsoft.com/office/drawing/2014/main" id="{D60A4791-E21D-4188-96DE-4BB7758F6508}"/>
                  </a:ext>
                </a:extLst>
              </p:cNvPr>
              <p:cNvSpPr txBox="1"/>
              <p:nvPr/>
            </p:nvSpPr>
            <p:spPr>
              <a:xfrm>
                <a:off x="251520" y="5522423"/>
                <a:ext cx="4032448" cy="566052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hr-HR" sz="2000" b="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r-HR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r>
                          <a:rPr lang="hr-HR" sz="2000" b="1" i="1" smtClean="0">
                            <a:latin typeface="Cambria Math"/>
                            <a:ea typeface="Cambria Math" panose="02040503050406030204" pitchFamily="18" charset="0"/>
                          </a:rPr>
                          <m:t>𝑽</m:t>
                        </m:r>
                      </m:num>
                      <m:den>
                        <m:r>
                          <a:rPr lang="hr-HR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r>
                          <a:rPr lang="hr-HR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den>
                    </m:f>
                    <m:r>
                      <a:rPr lang="hr-HR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hr-HR" sz="20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hr-HR" sz="20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𝑽</m:t>
                    </m:r>
                    <m:r>
                      <m:rPr>
                        <m:nor/>
                      </m:rPr>
                      <a:rPr lang="hr-HR" sz="2000" i="1" dirty="0">
                        <a:latin typeface="Matura MT Script Capitals" panose="03020802060602070202" pitchFamily="66" charset="0"/>
                        <a:sym typeface="Symbol" panose="05050102010706020507" pitchFamily="18" charset="2"/>
                      </a:rPr>
                      <m:t></m:t>
                    </m:r>
                    <m:r>
                      <m:rPr>
                        <m:nor/>
                      </m:rPr>
                      <a:rPr lang="hr-HR" sz="2000" i="1" dirty="0"/>
                      <m:t> </m:t>
                    </m:r>
                    <m:r>
                      <m:rPr>
                        <m:nor/>
                      </m:rPr>
                      <a:rPr lang="hr-HR" sz="2000" dirty="0"/>
                      <m:t>)</m:t>
                    </m:r>
                    <m:r>
                      <a:rPr lang="hr-HR" sz="20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𝑽</m:t>
                    </m:r>
                    <m:r>
                      <a:rPr lang="hr-HR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hr-HR" sz="2000" i="1" dirty="0"/>
                  <a:t> </a:t>
                </a:r>
                <a14:m>
                  <m:oMath xmlns:m="http://schemas.openxmlformats.org/officeDocument/2006/math">
                    <m:r>
                      <a:rPr lang="hr-HR" sz="2000" i="1">
                        <a:latin typeface="Cambria Math"/>
                        <a:ea typeface="Cambria Math" panose="02040503050406030204" pitchFamily="18" charset="0"/>
                      </a:rPr>
                      <m:t>=</m:t>
                    </m:r>
                    <m:r>
                      <a:rPr lang="hr-HR" sz="2000" b="1" i="1" smtClean="0">
                        <a:latin typeface="Cambria Math"/>
                        <a:ea typeface="Cambria Math" panose="02040503050406030204" pitchFamily="18" charset="0"/>
                      </a:rPr>
                      <m:t>𝑮</m:t>
                    </m:r>
                    <m:r>
                      <a:rPr lang="hr-HR" sz="20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hr-HR" sz="2000" i="1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r-HR" sz="200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r-HR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hr-HR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𝜌</m:t>
                        </m:r>
                      </m:den>
                    </m:f>
                    <m:r>
                      <a:rPr lang="hr-HR" sz="2000" b="0" i="1" smtClean="0">
                        <a:latin typeface="Cambria Math"/>
                        <a:ea typeface="Cambria Math" panose="02040503050406030204" pitchFamily="18" charset="0"/>
                      </a:rPr>
                      <m:t>𝑔𝑟𝑎𝑑</m:t>
                    </m:r>
                    <m:r>
                      <a:rPr lang="hr-HR" sz="2000" b="0" i="1" smtClean="0">
                        <a:latin typeface="Cambria Math"/>
                        <a:ea typeface="Cambria Math" panose="02040503050406030204" pitchFamily="18" charset="0"/>
                      </a:rPr>
                      <m:t> </m:t>
                    </m:r>
                    <m:r>
                      <a:rPr lang="hr-HR" sz="2000" b="0" i="1" smtClean="0">
                        <a:latin typeface="Cambria Math"/>
                        <a:ea typeface="Cambria Math" panose="02040503050406030204" pitchFamily="18" charset="0"/>
                      </a:rPr>
                      <m:t>𝑝</m:t>
                    </m:r>
                    <m:r>
                      <a:rPr lang="hr-HR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hr-HR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𝜐</m:t>
                    </m:r>
                    <m:r>
                      <a:rPr lang="hr-HR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hr-HR" sz="2000" b="1" i="1" smtClean="0">
                        <a:latin typeface="Cambria Math"/>
                        <a:ea typeface="Cambria Math" panose="02040503050406030204" pitchFamily="18" charset="0"/>
                      </a:rPr>
                      <m:t>𝑽</m:t>
                    </m:r>
                  </m:oMath>
                </a14:m>
                <a:endParaRPr lang="en-US" sz="2000" i="1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D60A4791-E21D-4188-96DE-4BB7758F65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5522423"/>
                <a:ext cx="4032448" cy="566052"/>
              </a:xfrm>
              <a:prstGeom prst="rect">
                <a:avLst/>
              </a:prstGeom>
              <a:blipFill rotWithShape="1">
                <a:blip r:embed="rId2"/>
                <a:stretch>
                  <a:fillRect b="-322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="" xmlns:a16="http://schemas.microsoft.com/office/drawing/2014/main" id="{D60A4791-E21D-4188-96DE-4BB7758F6508}"/>
                  </a:ext>
                </a:extLst>
              </p:cNvPr>
              <p:cNvSpPr txBox="1"/>
              <p:nvPr/>
            </p:nvSpPr>
            <p:spPr>
              <a:xfrm>
                <a:off x="277099" y="6088475"/>
                <a:ext cx="4294393" cy="777264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𝜌</m:t>
                      </m:r>
                      <m:d>
                        <m:dPr>
                          <m:begChr m:val="["/>
                          <m:endChr m:val="]"/>
                          <m:ctrlPr>
                            <a:rPr lang="hr-HR" sz="2000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hr-HR" sz="2000" i="1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hr-HR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hr-HR" sz="20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  <m:t>𝑣</m:t>
                              </m:r>
                            </m:num>
                            <m:den>
                              <m:r>
                                <a:rPr lang="hr-HR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hr-HR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den>
                          </m:f>
                          <m:r>
                            <a:rPr lang="hr-H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𝑣</m:t>
                          </m:r>
                          <m:f>
                            <m:fPr>
                              <m:ctrlPr>
                                <a:rPr lang="hr-HR" sz="2000" i="1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hr-HR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hr-HR" sz="20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  <m:t>𝑣</m:t>
                              </m:r>
                            </m:num>
                            <m:den>
                              <m:r>
                                <a:rPr lang="hr-HR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hr-HR" sz="2000" i="1">
                                  <a:latin typeface="Cambria Math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den>
                          </m:f>
                          <m:r>
                            <a:rPr lang="hr-HR" sz="2000" i="1">
                              <a:latin typeface="Cambria Math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hr-HR" sz="2000" i="1">
                              <a:latin typeface="Cambria Math"/>
                              <a:ea typeface="Cambria Math" panose="02040503050406030204" pitchFamily="18" charset="0"/>
                            </a:rPr>
                            <m:t>𝑔</m:t>
                          </m:r>
                          <m:func>
                            <m:funcPr>
                              <m:ctrlPr>
                                <a:rPr lang="hr-HR" sz="2000" i="1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hr-HR" sz="2000">
                                  <a:latin typeface="Cambria Math"/>
                                  <a:ea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hr-HR" sz="2000" i="1">
                                  <a:latin typeface="Cambria Math"/>
                                  <a:ea typeface="Cambria Math"/>
                                </a:rPr>
                                <m:t>𝛽</m:t>
                              </m:r>
                            </m:e>
                          </m:func>
                          <m:r>
                            <a:rPr lang="hr-HR" sz="2000" i="1">
                              <a:latin typeface="Cambria Math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hr-HR" sz="2000" i="1">
                              <a:latin typeface="Cambria Math"/>
                              <a:ea typeface="Cambria Math" panose="02040503050406030204" pitchFamily="18" charset="0"/>
                            </a:rPr>
                            <m:t>𝑅</m:t>
                          </m:r>
                        </m:e>
                      </m:d>
                      <m:r>
                        <a:rPr lang="hr-HR" sz="2000" b="0" i="1" smtClean="0">
                          <a:latin typeface="Cambria Math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𝑝</m:t>
                          </m:r>
                        </m:num>
                        <m:den>
                          <m: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𝑠</m:t>
                          </m:r>
                        </m:den>
                      </m:f>
                      <m:r>
                        <a:rPr lang="hr-HR" sz="2000" b="0" i="1" smtClean="0">
                          <a:latin typeface="Cambria Math"/>
                          <a:ea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2000" i="1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D60A4791-E21D-4188-96DE-4BB7758F65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099" y="6088475"/>
                <a:ext cx="4294393" cy="777264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215882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87484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800" b="1" u="sng" dirty="0"/>
              <a:t>Sustavi pod tlakom – </a:t>
            </a:r>
            <a:r>
              <a:rPr lang="hr-HR" sz="2800" b="1" u="sng" dirty="0" err="1"/>
              <a:t>nestacionarno</a:t>
            </a:r>
            <a:r>
              <a:rPr lang="hr-HR" sz="2800" b="1" u="sng" dirty="0"/>
              <a:t> strujanje (vodni udar)</a:t>
            </a:r>
          </a:p>
        </p:txBody>
      </p:sp>
      <p:sp>
        <p:nvSpPr>
          <p:cNvPr id="5" name="Rectangle 4"/>
          <p:cNvSpPr/>
          <p:nvPr/>
        </p:nvSpPr>
        <p:spPr>
          <a:xfrm>
            <a:off x="-1016" y="548680"/>
            <a:ext cx="91450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hr-HR" sz="2400" dirty="0"/>
          </a:p>
          <a:p>
            <a:endParaRPr lang="hr-HR" sz="1200" b="1" i="1" dirty="0"/>
          </a:p>
        </p:txBody>
      </p:sp>
      <p:sp>
        <p:nvSpPr>
          <p:cNvPr id="12" name="Rectangle 11"/>
          <p:cNvSpPr/>
          <p:nvPr/>
        </p:nvSpPr>
        <p:spPr>
          <a:xfrm>
            <a:off x="-1016" y="506635"/>
            <a:ext cx="9145016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400" dirty="0"/>
              <a:t>Pretpostavlja se </a:t>
            </a:r>
            <a:r>
              <a:rPr lang="hr-HR" sz="2400" dirty="0" err="1"/>
              <a:t>izotermno</a:t>
            </a:r>
            <a:r>
              <a:rPr lang="hr-HR" sz="2400" dirty="0"/>
              <a:t> strujanje, pri čemu je odnos gustoće tekućine </a:t>
            </a:r>
            <a:r>
              <a:rPr lang="hr-HR" sz="2400" i="1" dirty="0">
                <a:sym typeface="Symbol"/>
              </a:rPr>
              <a:t></a:t>
            </a:r>
            <a:r>
              <a:rPr lang="hr-HR" sz="2400" dirty="0">
                <a:sym typeface="Symbol"/>
              </a:rPr>
              <a:t>, </a:t>
            </a:r>
            <a:r>
              <a:rPr lang="hr-HR" sz="2400" dirty="0"/>
              <a:t>brzine širenja zvuka u tekućini </a:t>
            </a:r>
            <a:r>
              <a:rPr lang="hr-HR" sz="2400" i="1" dirty="0"/>
              <a:t>c</a:t>
            </a:r>
            <a:r>
              <a:rPr lang="hr-HR" sz="2400" dirty="0"/>
              <a:t> i tlaka </a:t>
            </a:r>
            <a:r>
              <a:rPr lang="hr-HR" sz="2400" i="1" dirty="0"/>
              <a:t>p</a:t>
            </a:r>
            <a:r>
              <a:rPr lang="hr-HR" sz="2400" dirty="0"/>
              <a:t> izražen jednadžbom:</a:t>
            </a:r>
          </a:p>
          <a:p>
            <a:r>
              <a:rPr lang="hr-HR" sz="2400" dirty="0" err="1"/>
              <a:t>Piezometarska</a:t>
            </a:r>
            <a:r>
              <a:rPr lang="hr-HR" sz="2400" dirty="0"/>
              <a:t> visina </a:t>
            </a:r>
            <a:r>
              <a:rPr lang="hr-HR" sz="2400" i="1" dirty="0"/>
              <a:t>h</a:t>
            </a:r>
            <a:r>
              <a:rPr lang="hr-HR" sz="2400" dirty="0"/>
              <a:t>(</a:t>
            </a:r>
            <a:r>
              <a:rPr lang="hr-HR" sz="2400" i="1" dirty="0"/>
              <a:t>s</a:t>
            </a:r>
            <a:r>
              <a:rPr lang="hr-HR" sz="2400" dirty="0"/>
              <a:t>,</a:t>
            </a:r>
            <a:r>
              <a:rPr lang="hr-HR" sz="2400" i="1" dirty="0"/>
              <a:t>t</a:t>
            </a:r>
            <a:r>
              <a:rPr lang="hr-HR" sz="2400" dirty="0"/>
              <a:t>) i tlak </a:t>
            </a:r>
            <a:r>
              <a:rPr lang="hr-HR" sz="2400" i="1" dirty="0"/>
              <a:t>p</a:t>
            </a:r>
            <a:r>
              <a:rPr lang="hr-HR" sz="2400" dirty="0"/>
              <a:t> se nalaze u odnosu:</a:t>
            </a:r>
          </a:p>
          <a:p>
            <a:endParaRPr lang="hr-HR" sz="1200" dirty="0"/>
          </a:p>
          <a:p>
            <a:r>
              <a:rPr lang="hr-HR" sz="2400" b="1" i="1" dirty="0"/>
              <a:t>Dinamička jednadžba </a:t>
            </a:r>
            <a:r>
              <a:rPr lang="hr-HR" sz="2400" dirty="0"/>
              <a:t>poprima oblik (voda - slabo </a:t>
            </a:r>
            <a:r>
              <a:rPr lang="hr-HR" sz="2400" dirty="0" err="1"/>
              <a:t>stišljiva</a:t>
            </a:r>
            <a:r>
              <a:rPr lang="hr-HR" sz="2400" dirty="0"/>
              <a:t> tekućina): </a:t>
            </a:r>
          </a:p>
          <a:p>
            <a:endParaRPr lang="hr-HR" sz="2400" dirty="0"/>
          </a:p>
          <a:p>
            <a:endParaRPr lang="hr-HR" sz="2400" dirty="0"/>
          </a:p>
          <a:p>
            <a:endParaRPr lang="hr-HR" sz="2400" dirty="0"/>
          </a:p>
          <a:p>
            <a:endParaRPr lang="hr-HR" sz="2400" dirty="0"/>
          </a:p>
          <a:p>
            <a:r>
              <a:rPr lang="hr-HR" sz="2400" b="1" i="1" dirty="0"/>
              <a:t>Jednadžba kontinuiteta </a:t>
            </a:r>
            <a:r>
              <a:rPr lang="hr-HR" sz="2400" dirty="0"/>
              <a:t>za 1D dobiva se iz 3D vektorske JK (izvedena u uvodnom poglavlju):  </a:t>
            </a:r>
          </a:p>
          <a:p>
            <a:r>
              <a:rPr lang="hr-HR" sz="2400" dirty="0"/>
              <a:t>     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185388" y="4573631"/>
            <a:ext cx="4941984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000" b="1" dirty="0"/>
              <a:t>Vektorski 3D oblik JK, vidi uvodno poglavlje !</a:t>
            </a:r>
          </a:p>
          <a:p>
            <a:endParaRPr lang="hr-HR" sz="1200" b="1" dirty="0"/>
          </a:p>
          <a:p>
            <a:endParaRPr lang="hr-HR" sz="1200" b="1" dirty="0"/>
          </a:p>
          <a:p>
            <a:r>
              <a:rPr lang="hr-HR" sz="2000" b="1" dirty="0"/>
              <a:t>JK u 1D formi</a:t>
            </a:r>
          </a:p>
          <a:p>
            <a:r>
              <a:rPr lang="hr-HR" sz="2000" b="1" i="1" dirty="0"/>
              <a:t>v</a:t>
            </a:r>
            <a:r>
              <a:rPr lang="hr-HR" sz="2000" b="1" dirty="0"/>
              <a:t> – srednja brzina u </a:t>
            </a:r>
            <a:r>
              <a:rPr lang="hr-HR" sz="2000" b="1" dirty="0" err="1"/>
              <a:t>proticajnom</a:t>
            </a:r>
            <a:r>
              <a:rPr lang="hr-HR" sz="2000" b="1" dirty="0"/>
              <a:t> presjeku</a:t>
            </a:r>
          </a:p>
          <a:p>
            <a:endParaRPr lang="hr-HR" sz="2000" b="1" dirty="0"/>
          </a:p>
          <a:p>
            <a:r>
              <a:rPr lang="hr-HR" sz="2000" b="1" dirty="0"/>
              <a:t>JK u 1D formi pogodnoj za analizu VU!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="" xmlns:a16="http://schemas.microsoft.com/office/drawing/2014/main" id="{2D9AD866-20E2-48B0-848C-C02FB2E7739E}"/>
                  </a:ext>
                </a:extLst>
              </p:cNvPr>
              <p:cNvSpPr txBox="1"/>
              <p:nvPr/>
            </p:nvSpPr>
            <p:spPr>
              <a:xfrm>
                <a:off x="7961425" y="908427"/>
                <a:ext cx="1224136" cy="40011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𝜌</m:t>
                      </m:r>
                      <m:r>
                        <a:rPr lang="hr-HR" sz="2000" b="0" i="1" smtClean="0">
                          <a:latin typeface="Cambria Math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hr-HR" sz="2000" b="0" i="1" smtClean="0">
                          <a:latin typeface="Cambria Math"/>
                          <a:ea typeface="Cambria Math" panose="02040503050406030204" pitchFamily="18" charset="0"/>
                        </a:rPr>
                        <m:t>𝑝</m:t>
                      </m:r>
                      <m:r>
                        <a:rPr lang="hr-HR" sz="2000" b="0" i="1" smtClean="0">
                          <a:latin typeface="Cambria Math"/>
                          <a:ea typeface="Cambria Math" panose="02040503050406030204" pitchFamily="18" charset="0"/>
                        </a:rPr>
                        <m:t>/</m:t>
                      </m:r>
                      <m:sSup>
                        <m:sSupPr>
                          <m:ctrlP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000" i="1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2D9AD866-20E2-48B0-848C-C02FB2E773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61425" y="908427"/>
                <a:ext cx="1224136" cy="400110"/>
              </a:xfrm>
              <a:prstGeom prst="rect">
                <a:avLst/>
              </a:prstGeom>
              <a:blipFill rotWithShape="1">
                <a:blip r:embed="rId2"/>
                <a:stretch>
                  <a:fillRect b="-1363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="" xmlns:a16="http://schemas.microsoft.com/office/drawing/2014/main" id="{2D9AD866-20E2-48B0-848C-C02FB2E7739E}"/>
                  </a:ext>
                </a:extLst>
              </p:cNvPr>
              <p:cNvSpPr txBox="1"/>
              <p:nvPr/>
            </p:nvSpPr>
            <p:spPr>
              <a:xfrm>
                <a:off x="6876256" y="1308537"/>
                <a:ext cx="1747060" cy="40011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𝑝</m:t>
                      </m:r>
                      <m:r>
                        <a:rPr lang="hr-HR" sz="2000" b="0" i="1" smtClean="0">
                          <a:latin typeface="Cambria Math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𝜌</m:t>
                      </m:r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𝑔</m:t>
                      </m:r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(</m:t>
                      </m:r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h</m:t>
                      </m:r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𝑧</m:t>
                      </m:r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en-US" sz="2000" i="1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2D9AD866-20E2-48B0-848C-C02FB2E773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6256" y="1308537"/>
                <a:ext cx="1747060" cy="400110"/>
              </a:xfrm>
              <a:prstGeom prst="rect">
                <a:avLst/>
              </a:prstGeom>
              <a:blipFill rotWithShape="1">
                <a:blip r:embed="rId3"/>
                <a:stretch>
                  <a:fillRect r="-1394" b="-1538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="" xmlns:a16="http://schemas.microsoft.com/office/drawing/2014/main" id="{2D9AD866-20E2-48B0-848C-C02FB2E7739E}"/>
                  </a:ext>
                </a:extLst>
              </p:cNvPr>
              <p:cNvSpPr txBox="1"/>
              <p:nvPr/>
            </p:nvSpPr>
            <p:spPr>
              <a:xfrm>
                <a:off x="87770" y="2355840"/>
                <a:ext cx="1747060" cy="40011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hr-HR" sz="2000" b="0" i="0" smtClean="0">
                              <a:latin typeface="Cambria Math"/>
                              <a:ea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𝛽</m:t>
                          </m:r>
                        </m:e>
                      </m:func>
                      <m:r>
                        <a:rPr lang="hr-HR" sz="2000" b="0" i="1" smtClean="0">
                          <a:latin typeface="Cambria Math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hr-HR" sz="2000" b="0" i="1" smtClean="0">
                          <a:latin typeface="Cambria Math"/>
                          <a:ea typeface="Cambria Math" panose="02040503050406030204" pitchFamily="18" charset="0"/>
                        </a:rPr>
                        <m:t>𝑑𝑧</m:t>
                      </m:r>
                      <m:r>
                        <a:rPr lang="hr-HR" sz="2000" b="0" i="1" smtClean="0">
                          <a:latin typeface="Cambria Math"/>
                          <a:ea typeface="Cambria Math" panose="02040503050406030204" pitchFamily="18" charset="0"/>
                        </a:rPr>
                        <m:t>/</m:t>
                      </m:r>
                      <m:r>
                        <a:rPr lang="hr-HR" sz="2000" b="0" i="1" smtClean="0">
                          <a:latin typeface="Cambria Math"/>
                          <a:ea typeface="Cambria Math" panose="02040503050406030204" pitchFamily="18" charset="0"/>
                        </a:rPr>
                        <m:t>𝑑𝑠</m:t>
                      </m:r>
                    </m:oMath>
                  </m:oMathPara>
                </a14:m>
                <a:endParaRPr lang="en-US" sz="2000" i="1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2D9AD866-20E2-48B0-848C-C02FB2E773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770" y="2355840"/>
                <a:ext cx="1747060" cy="400110"/>
              </a:xfrm>
              <a:prstGeom prst="rect">
                <a:avLst/>
              </a:prstGeom>
              <a:blipFill rotWithShape="1">
                <a:blip r:embed="rId4"/>
                <a:stretch>
                  <a:fillRect b="-1363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="" xmlns:a16="http://schemas.microsoft.com/office/drawing/2014/main" id="{2D9AD866-20E2-48B0-848C-C02FB2E7739E}"/>
                  </a:ext>
                </a:extLst>
              </p:cNvPr>
              <p:cNvSpPr txBox="1"/>
              <p:nvPr/>
            </p:nvSpPr>
            <p:spPr>
              <a:xfrm>
                <a:off x="157277" y="2879745"/>
                <a:ext cx="1430886" cy="40011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sz="2000" b="0" i="1" smtClean="0">
                          <a:latin typeface="Cambria Math"/>
                          <a:ea typeface="Cambria Math" panose="02040503050406030204" pitchFamily="18" charset="0"/>
                        </a:rPr>
                        <m:t>𝑅</m:t>
                      </m:r>
                      <m:r>
                        <a:rPr lang="hr-HR" sz="2000" b="0" i="1" smtClean="0">
                          <a:latin typeface="Cambria Math"/>
                          <a:ea typeface="Cambria Math" panose="02040503050406030204" pitchFamily="18" charset="0"/>
                        </a:rPr>
                        <m:t>=−</m:t>
                      </m:r>
                      <m:r>
                        <a:rPr lang="hr-HR" sz="2000" b="0" i="1" smtClean="0">
                          <a:latin typeface="Cambria Math"/>
                          <a:ea typeface="Cambria Math" panose="02040503050406030204" pitchFamily="18" charset="0"/>
                        </a:rPr>
                        <m:t>𝑔</m:t>
                      </m:r>
                      <m:sSub>
                        <m:sSubPr>
                          <m:ctrlP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𝐸𝐿</m:t>
                          </m:r>
                        </m:sub>
                      </m:sSub>
                    </m:oMath>
                  </m:oMathPara>
                </a14:m>
                <a:endParaRPr lang="en-US" sz="2000" i="1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2D9AD866-20E2-48B0-848C-C02FB2E773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277" y="2879745"/>
                <a:ext cx="1430886" cy="400110"/>
              </a:xfrm>
              <a:prstGeom prst="rect">
                <a:avLst/>
              </a:prstGeom>
              <a:blipFill rotWithShape="1">
                <a:blip r:embed="rId5"/>
                <a:stretch>
                  <a:fillRect b="-606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="" xmlns:a16="http://schemas.microsoft.com/office/drawing/2014/main" id="{D60A4791-E21D-4188-96DE-4BB7758F6508}"/>
                  </a:ext>
                </a:extLst>
              </p:cNvPr>
              <p:cNvSpPr txBox="1"/>
              <p:nvPr/>
            </p:nvSpPr>
            <p:spPr>
              <a:xfrm>
                <a:off x="3608084" y="2491113"/>
                <a:ext cx="3600399" cy="777264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r-HR" sz="200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r-H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h</m:t>
                          </m:r>
                        </m:num>
                        <m:den>
                          <m:r>
                            <a:rPr lang="hr-H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hr-HR" sz="2000" i="1">
                              <a:latin typeface="Cambria Math"/>
                              <a:ea typeface="Cambria Math" panose="02040503050406030204" pitchFamily="18" charset="0"/>
                            </a:rPr>
                            <m:t>𝑠</m:t>
                          </m:r>
                        </m:den>
                      </m:f>
                      <m:r>
                        <a:rPr lang="hr-HR" sz="2000" b="0" i="1" smtClean="0">
                          <a:latin typeface="Cambria Math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𝑔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hr-HR" sz="2000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hr-HR" sz="2000" i="1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hr-HR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hr-HR" sz="20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  <m:t>𝑣</m:t>
                              </m:r>
                            </m:num>
                            <m:den>
                              <m:r>
                                <a:rPr lang="hr-HR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hr-HR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den>
                          </m:f>
                          <m:r>
                            <a:rPr lang="hr-H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𝑣</m:t>
                          </m:r>
                          <m:f>
                            <m:fPr>
                              <m:ctrlPr>
                                <a:rPr lang="hr-HR" sz="2000" i="1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hr-HR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hr-HR" sz="20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  <m:t>𝑣</m:t>
                              </m:r>
                            </m:num>
                            <m:den>
                              <m:r>
                                <a:rPr lang="hr-HR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hr-HR" sz="2000" i="1">
                                  <a:latin typeface="Cambria Math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den>
                          </m:f>
                        </m:e>
                      </m:d>
                      <m:r>
                        <a:rPr lang="hr-HR" sz="2000" b="0" i="1" smtClean="0">
                          <a:latin typeface="Cambria Math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𝐸𝐿</m:t>
                          </m:r>
                        </m:sub>
                      </m:sSub>
                      <m:r>
                        <a:rPr lang="hr-HR" sz="2000" b="0" i="1" smtClean="0">
                          <a:latin typeface="Cambria Math"/>
                          <a:ea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2000" i="1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D60A4791-E21D-4188-96DE-4BB7758F65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8084" y="2491113"/>
                <a:ext cx="3600399" cy="777264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="" xmlns:a16="http://schemas.microsoft.com/office/drawing/2014/main" id="{D60A4791-E21D-4188-96DE-4BB7758F6508}"/>
                  </a:ext>
                </a:extLst>
              </p:cNvPr>
              <p:cNvSpPr txBox="1"/>
              <p:nvPr/>
            </p:nvSpPr>
            <p:spPr>
              <a:xfrm>
                <a:off x="21036" y="5235030"/>
                <a:ext cx="2710591" cy="67775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r-HR" sz="200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r-H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hr-HR" sz="2000" i="1">
                              <a:latin typeface="Cambria Math"/>
                              <a:ea typeface="Cambria Math" panose="02040503050406030204" pitchFamily="18" charset="0"/>
                            </a:rPr>
                            <m:t>𝜌</m:t>
                          </m:r>
                        </m:num>
                        <m:den>
                          <m:r>
                            <a:rPr lang="hr-H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hr-HR" sz="2000" b="0" i="1" smtClean="0">
                          <a:latin typeface="Cambria Math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hr-HR" sz="2000" i="1">
                          <a:latin typeface="Cambria Math"/>
                          <a:ea typeface="Cambria Math" panose="02040503050406030204" pitchFamily="18" charset="0"/>
                        </a:rPr>
                        <m:t>𝑣</m:t>
                      </m:r>
                      <m:f>
                        <m:fPr>
                          <m:ctrlPr>
                            <a:rPr lang="hr-HR" sz="2000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r-H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hr-HR" sz="2000" i="1" smtClean="0">
                              <a:latin typeface="Cambria Math"/>
                              <a:ea typeface="Cambria Math"/>
                            </a:rPr>
                            <m:t>𝜌</m:t>
                          </m:r>
                        </m:num>
                        <m:den>
                          <m:r>
                            <a:rPr lang="hr-H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hr-HR" sz="2000" i="1">
                              <a:latin typeface="Cambria Math"/>
                              <a:ea typeface="Cambria Math" panose="02040503050406030204" pitchFamily="18" charset="0"/>
                            </a:rPr>
                            <m:t>𝑠</m:t>
                          </m:r>
                        </m:den>
                      </m:f>
                      <m:r>
                        <a:rPr lang="hr-HR" sz="2000" b="0" i="1" smtClean="0">
                          <a:latin typeface="Cambria Math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𝜌</m:t>
                      </m:r>
                      <m:f>
                        <m:fPr>
                          <m:ctrlPr>
                            <a:rPr lang="hr-HR" sz="2000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r-H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hr-HR" sz="2000" i="1">
                              <a:latin typeface="Cambria Math"/>
                              <a:ea typeface="Cambria Math" panose="02040503050406030204" pitchFamily="18" charset="0"/>
                            </a:rPr>
                            <m:t>𝑣</m:t>
                          </m:r>
                        </m:num>
                        <m:den>
                          <m:r>
                            <a:rPr lang="hr-H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𝑠</m:t>
                          </m:r>
                        </m:den>
                      </m:f>
                      <m:r>
                        <a:rPr lang="hr-HR" sz="2000" b="0" i="1" smtClean="0">
                          <a:latin typeface="Cambria Math"/>
                          <a:ea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2000" i="1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D60A4791-E21D-4188-96DE-4BB7758F65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36" y="5235030"/>
                <a:ext cx="2710591" cy="67775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="" xmlns:a16="http://schemas.microsoft.com/office/drawing/2014/main" id="{2D9AD866-20E2-48B0-848C-C02FB2E7739E}"/>
                  </a:ext>
                </a:extLst>
              </p:cNvPr>
              <p:cNvSpPr txBox="1"/>
              <p:nvPr/>
            </p:nvSpPr>
            <p:spPr>
              <a:xfrm>
                <a:off x="2852968" y="5373850"/>
                <a:ext cx="1224136" cy="40011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𝜌</m:t>
                      </m:r>
                      <m:r>
                        <a:rPr lang="hr-HR" sz="2000" b="0" i="1" smtClean="0">
                          <a:latin typeface="Cambria Math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hr-HR" sz="2000" b="0" i="1" smtClean="0">
                          <a:latin typeface="Cambria Math"/>
                          <a:ea typeface="Cambria Math" panose="02040503050406030204" pitchFamily="18" charset="0"/>
                        </a:rPr>
                        <m:t>𝑝</m:t>
                      </m:r>
                      <m:r>
                        <a:rPr lang="hr-HR" sz="2000" b="0" i="1" smtClean="0">
                          <a:latin typeface="Cambria Math"/>
                          <a:ea typeface="Cambria Math" panose="02040503050406030204" pitchFamily="18" charset="0"/>
                        </a:rPr>
                        <m:t>/</m:t>
                      </m:r>
                      <m:sSup>
                        <m:sSupPr>
                          <m:ctrlP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000" i="1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2D9AD866-20E2-48B0-848C-C02FB2E773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2968" y="5373850"/>
                <a:ext cx="1224136" cy="400110"/>
              </a:xfrm>
              <a:prstGeom prst="rect">
                <a:avLst/>
              </a:prstGeom>
              <a:blipFill rotWithShape="1">
                <a:blip r:embed="rId8"/>
                <a:stretch>
                  <a:fillRect b="-1538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="" xmlns:a16="http://schemas.microsoft.com/office/drawing/2014/main" id="{D60A4791-E21D-4188-96DE-4BB7758F6508}"/>
                  </a:ext>
                </a:extLst>
              </p:cNvPr>
              <p:cNvSpPr txBox="1"/>
              <p:nvPr/>
            </p:nvSpPr>
            <p:spPr>
              <a:xfrm>
                <a:off x="87770" y="4492888"/>
                <a:ext cx="3476118" cy="677558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r-HR" sz="200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r-H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hr-HR" sz="2000" i="1">
                              <a:latin typeface="Cambria Math"/>
                              <a:ea typeface="Cambria Math" panose="02040503050406030204" pitchFamily="18" charset="0"/>
                            </a:rPr>
                            <m:t>𝜌</m:t>
                          </m:r>
                        </m:num>
                        <m:den>
                          <m:r>
                            <a:rPr lang="hr-H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hr-HR" sz="2000" b="0" i="1" smtClean="0">
                          <a:latin typeface="Cambria Math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hr-HR" sz="2000" b="1" i="1" smtClean="0">
                          <a:latin typeface="Cambria Math"/>
                          <a:ea typeface="Cambria Math" panose="02040503050406030204" pitchFamily="18" charset="0"/>
                        </a:rPr>
                        <m:t>𝑽</m:t>
                      </m:r>
                      <m:r>
                        <a:rPr lang="hr-HR" sz="2000" b="0" i="1" smtClean="0">
                          <a:latin typeface="Cambria Math"/>
                          <a:ea typeface="Cambria Math" panose="02040503050406030204" pitchFamily="18" charset="0"/>
                        </a:rPr>
                        <m:t>𝑔𝑟𝑎𝑑</m:t>
                      </m:r>
                      <m:r>
                        <a:rPr lang="hr-HR" sz="2000" b="0" i="1" smtClean="0">
                          <a:latin typeface="Cambria Math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𝜌</m:t>
                      </m:r>
                      <m:r>
                        <a:rPr lang="hr-HR" sz="2000" b="0" i="1" smtClean="0">
                          <a:latin typeface="Cambria Math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𝜌</m:t>
                      </m:r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𝑑𝑖𝑣</m:t>
                      </m:r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hr-HR" sz="2000" b="1" i="1" smtClean="0">
                          <a:latin typeface="Cambria Math"/>
                          <a:ea typeface="Cambria Math"/>
                        </a:rPr>
                        <m:t>𝑽</m:t>
                      </m:r>
                      <m:r>
                        <a:rPr lang="hr-HR" sz="2000" b="0" i="1" smtClean="0">
                          <a:latin typeface="Cambria Math"/>
                          <a:ea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2000" i="1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D60A4791-E21D-4188-96DE-4BB7758F65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770" y="4492888"/>
                <a:ext cx="3476118" cy="677558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="" xmlns:a16="http://schemas.microsoft.com/office/drawing/2014/main" id="{D60A4791-E21D-4188-96DE-4BB7758F6508}"/>
                  </a:ext>
                </a:extLst>
              </p:cNvPr>
              <p:cNvSpPr txBox="1"/>
              <p:nvPr/>
            </p:nvSpPr>
            <p:spPr>
              <a:xfrm>
                <a:off x="21036" y="6032474"/>
                <a:ext cx="2710591" cy="67775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r-HR" sz="200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r-H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𝑝</m:t>
                          </m:r>
                        </m:num>
                        <m:den>
                          <m:r>
                            <a:rPr lang="hr-H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hr-HR" sz="2000" b="0" i="1" smtClean="0">
                          <a:latin typeface="Cambria Math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hr-HR" sz="2000" b="0" i="1" smtClean="0">
                          <a:latin typeface="Cambria Math"/>
                          <a:ea typeface="Cambria Math" panose="02040503050406030204" pitchFamily="18" charset="0"/>
                        </a:rPr>
                        <m:t>𝑝</m:t>
                      </m:r>
                      <m:f>
                        <m:fPr>
                          <m:ctrlPr>
                            <a:rPr lang="hr-HR" sz="2000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r-H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𝑣</m:t>
                          </m:r>
                        </m:num>
                        <m:den>
                          <m:r>
                            <a:rPr lang="hr-H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hr-HR" sz="2000" i="1">
                              <a:latin typeface="Cambria Math"/>
                              <a:ea typeface="Cambria Math" panose="02040503050406030204" pitchFamily="18" charset="0"/>
                            </a:rPr>
                            <m:t>𝑠</m:t>
                          </m:r>
                        </m:den>
                      </m:f>
                      <m:r>
                        <a:rPr lang="hr-HR" sz="2000" b="0" i="1" smtClean="0">
                          <a:latin typeface="Cambria Math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𝑣</m:t>
                      </m:r>
                      <m:f>
                        <m:fPr>
                          <m:ctrlPr>
                            <a:rPr lang="hr-HR" sz="2000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r-H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𝑝</m:t>
                          </m:r>
                        </m:num>
                        <m:den>
                          <m:r>
                            <a:rPr lang="hr-H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𝑠</m:t>
                          </m:r>
                        </m:den>
                      </m:f>
                      <m:r>
                        <a:rPr lang="hr-HR" sz="2000" b="0" i="1" smtClean="0">
                          <a:latin typeface="Cambria Math"/>
                          <a:ea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2000" i="1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D60A4791-E21D-4188-96DE-4BB7758F65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36" y="6032474"/>
                <a:ext cx="2710591" cy="677750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463244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87484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800" b="1" u="sng" dirty="0"/>
              <a:t>Sustavi pod tlakom – </a:t>
            </a:r>
            <a:r>
              <a:rPr lang="hr-HR" sz="2800" b="1" u="sng" dirty="0" err="1"/>
              <a:t>nestacionarno</a:t>
            </a:r>
            <a:r>
              <a:rPr lang="hr-HR" sz="2800" b="1" u="sng" dirty="0"/>
              <a:t> strujanje (vodni udar)</a:t>
            </a:r>
          </a:p>
        </p:txBody>
      </p:sp>
      <p:sp>
        <p:nvSpPr>
          <p:cNvPr id="5" name="Rectangle 4"/>
          <p:cNvSpPr/>
          <p:nvPr/>
        </p:nvSpPr>
        <p:spPr>
          <a:xfrm>
            <a:off x="-1016" y="548680"/>
            <a:ext cx="91450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hr-HR" sz="2400" dirty="0"/>
          </a:p>
          <a:p>
            <a:endParaRPr lang="hr-HR" sz="1200" b="1" i="1" dirty="0"/>
          </a:p>
        </p:txBody>
      </p:sp>
      <p:sp>
        <p:nvSpPr>
          <p:cNvPr id="12" name="Rectangle 11"/>
          <p:cNvSpPr/>
          <p:nvPr/>
        </p:nvSpPr>
        <p:spPr>
          <a:xfrm>
            <a:off x="-1016" y="506635"/>
            <a:ext cx="9145016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400" dirty="0"/>
              <a:t>Daljnja prilagodba JK je korištenje </a:t>
            </a:r>
            <a:r>
              <a:rPr lang="hr-HR" sz="2400" dirty="0" err="1"/>
              <a:t>piezometarske</a:t>
            </a:r>
            <a:r>
              <a:rPr lang="hr-HR" sz="2400" dirty="0"/>
              <a:t> visine </a:t>
            </a:r>
            <a:r>
              <a:rPr lang="hr-HR" sz="2400" i="1" dirty="0"/>
              <a:t>h</a:t>
            </a:r>
            <a:r>
              <a:rPr lang="hr-HR" sz="2400" dirty="0"/>
              <a:t>(</a:t>
            </a:r>
            <a:r>
              <a:rPr lang="hr-HR" sz="2400" i="1" dirty="0"/>
              <a:t>s</a:t>
            </a:r>
            <a:r>
              <a:rPr lang="hr-HR" sz="2400" dirty="0"/>
              <a:t>,</a:t>
            </a:r>
            <a:r>
              <a:rPr lang="hr-HR" sz="2400" i="1" dirty="0"/>
              <a:t>t</a:t>
            </a:r>
            <a:r>
              <a:rPr lang="hr-HR" sz="2400" dirty="0"/>
              <a:t>) umjesto tlaka </a:t>
            </a:r>
            <a:r>
              <a:rPr lang="hr-HR" sz="2400" i="1" dirty="0"/>
              <a:t>p</a:t>
            </a:r>
            <a:r>
              <a:rPr lang="hr-HR" sz="2400" dirty="0"/>
              <a:t>, a čime se dobiva:</a:t>
            </a:r>
          </a:p>
          <a:p>
            <a:endParaRPr lang="hr-HR" sz="2400" dirty="0"/>
          </a:p>
          <a:p>
            <a:endParaRPr lang="hr-HR" sz="2400" dirty="0"/>
          </a:p>
          <a:p>
            <a:endParaRPr lang="hr-HR" sz="1200" dirty="0"/>
          </a:p>
          <a:p>
            <a:r>
              <a:rPr lang="hr-HR" sz="2400" dirty="0"/>
              <a:t>Prethodna jednadžba pretpostavlja konstantnu gustoću tekućine </a:t>
            </a:r>
            <a:r>
              <a:rPr lang="hr-HR" sz="2400" i="1" dirty="0">
                <a:sym typeface="Symbol"/>
              </a:rPr>
              <a:t></a:t>
            </a:r>
            <a:r>
              <a:rPr lang="hr-HR" sz="2400" dirty="0">
                <a:sym typeface="Symbol"/>
              </a:rPr>
              <a:t> u </a:t>
            </a:r>
            <a:r>
              <a:rPr lang="hr-HR" sz="2400" dirty="0" err="1">
                <a:sym typeface="Symbol"/>
              </a:rPr>
              <a:t>proticajnom</a:t>
            </a:r>
            <a:r>
              <a:rPr lang="hr-HR" sz="2400" dirty="0">
                <a:sym typeface="Symbol"/>
              </a:rPr>
              <a:t> presjeku i </a:t>
            </a:r>
            <a:r>
              <a:rPr lang="hr-HR" sz="2400" dirty="0" err="1">
                <a:sym typeface="Symbol"/>
              </a:rPr>
              <a:t>nedeformabilni</a:t>
            </a:r>
            <a:r>
              <a:rPr lang="hr-HR" sz="2400" dirty="0">
                <a:sym typeface="Symbol"/>
              </a:rPr>
              <a:t> (neelastični - kruti) cjevovod.</a:t>
            </a:r>
          </a:p>
          <a:p>
            <a:endParaRPr lang="hr-HR" sz="1200" dirty="0">
              <a:sym typeface="Symbol"/>
            </a:endParaRPr>
          </a:p>
          <a:p>
            <a:r>
              <a:rPr lang="hr-HR" sz="2400" dirty="0">
                <a:sym typeface="Symbol"/>
              </a:rPr>
              <a:t>U realnom slučaju stjenke cijevi su izvedene sa debljinama koje omogućuju elastičnu deformaciju cijevi, pa </a:t>
            </a:r>
            <a:r>
              <a:rPr lang="hr-HR" sz="2400" i="1" dirty="0">
                <a:sym typeface="Symbol"/>
              </a:rPr>
              <a:t>tlačni poremećaj </a:t>
            </a:r>
            <a:r>
              <a:rPr lang="hr-HR" sz="2400" dirty="0">
                <a:sym typeface="Symbol"/>
              </a:rPr>
              <a:t>u cjevovodu kružnog presjeka putuje </a:t>
            </a:r>
            <a:r>
              <a:rPr lang="hr-HR" sz="2400" b="1" i="1" dirty="0">
                <a:sym typeface="Symbol"/>
              </a:rPr>
              <a:t>brzinom a</a:t>
            </a:r>
            <a:r>
              <a:rPr lang="hr-HR" sz="2400" dirty="0">
                <a:sym typeface="Symbol"/>
              </a:rPr>
              <a:t>, koja je manja od brzine zvuka </a:t>
            </a:r>
            <a:r>
              <a:rPr lang="hr-HR" sz="2400" i="1" dirty="0">
                <a:sym typeface="Symbol"/>
              </a:rPr>
              <a:t>c</a:t>
            </a:r>
            <a:r>
              <a:rPr lang="hr-HR" sz="2400" dirty="0">
                <a:sym typeface="Symbol"/>
              </a:rPr>
              <a:t> u neograničenoj vodenoj sredini:</a:t>
            </a:r>
          </a:p>
          <a:p>
            <a:endParaRPr lang="hr-HR" sz="2400" dirty="0">
              <a:sym typeface="Symbol"/>
            </a:endParaRPr>
          </a:p>
          <a:p>
            <a:endParaRPr lang="hr-HR" sz="2400" dirty="0">
              <a:sym typeface="Symbol"/>
            </a:endParaRPr>
          </a:p>
          <a:p>
            <a:endParaRPr lang="hr-HR" sz="2400" dirty="0">
              <a:sym typeface="Symbol"/>
            </a:endParaRPr>
          </a:p>
          <a:p>
            <a:endParaRPr lang="hr-HR" sz="2400" dirty="0">
              <a:sym typeface="Symbol"/>
            </a:endParaRPr>
          </a:p>
          <a:p>
            <a:r>
              <a:rPr lang="hr-HR" sz="2400" i="1" dirty="0">
                <a:sym typeface="Symbol"/>
              </a:rPr>
              <a:t>E</a:t>
            </a:r>
            <a:r>
              <a:rPr lang="hr-HR" sz="2400" dirty="0">
                <a:sym typeface="Symbol"/>
              </a:rPr>
              <a:t>, </a:t>
            </a:r>
            <a:r>
              <a:rPr lang="hr-HR" sz="2400" i="1" dirty="0" err="1">
                <a:sym typeface="Symbol"/>
              </a:rPr>
              <a:t>E</a:t>
            </a:r>
            <a:r>
              <a:rPr lang="hr-HR" sz="2000" i="1" dirty="0" err="1">
                <a:sym typeface="Symbol"/>
              </a:rPr>
              <a:t>č</a:t>
            </a:r>
            <a:r>
              <a:rPr lang="hr-HR" sz="2400" dirty="0">
                <a:sym typeface="Symbol"/>
              </a:rPr>
              <a:t> – modul elastičnosti za vodu (2E+5 N/cm2) i čelik (2,1E+7 N/cm2), </a:t>
            </a:r>
          </a:p>
          <a:p>
            <a:r>
              <a:rPr lang="hr-HR" sz="2400" i="1" dirty="0">
                <a:sym typeface="Symbol"/>
              </a:rPr>
              <a:t>e</a:t>
            </a:r>
            <a:r>
              <a:rPr lang="hr-HR" sz="2400" dirty="0">
                <a:sym typeface="Symbol"/>
              </a:rPr>
              <a:t> – debljina stjenke, </a:t>
            </a:r>
            <a:r>
              <a:rPr lang="hr-HR" sz="2400" i="1" dirty="0">
                <a:sym typeface="Symbol"/>
              </a:rPr>
              <a:t>d </a:t>
            </a:r>
            <a:r>
              <a:rPr lang="hr-HR" sz="2400" dirty="0">
                <a:sym typeface="Symbol"/>
              </a:rPr>
              <a:t>- unutarnji promjer cijevi    </a:t>
            </a:r>
            <a:r>
              <a:rPr lang="hr-HR" sz="2400" dirty="0"/>
              <a:t>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="" xmlns:a16="http://schemas.microsoft.com/office/drawing/2014/main" id="{D60A4791-E21D-4188-96DE-4BB7758F6508}"/>
                  </a:ext>
                </a:extLst>
              </p:cNvPr>
              <p:cNvSpPr txBox="1"/>
              <p:nvPr/>
            </p:nvSpPr>
            <p:spPr>
              <a:xfrm>
                <a:off x="2410443" y="1340768"/>
                <a:ext cx="3988252" cy="783869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r-HR" sz="200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r-H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𝑣</m:t>
                          </m:r>
                        </m:num>
                        <m:den>
                          <m:r>
                            <a:rPr lang="hr-H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hr-HR" sz="2000" i="1">
                              <a:latin typeface="Cambria Math"/>
                              <a:ea typeface="Cambria Math" panose="02040503050406030204" pitchFamily="18" charset="0"/>
                            </a:rPr>
                            <m:t>𝑠</m:t>
                          </m:r>
                        </m:den>
                      </m:f>
                      <m:r>
                        <a:rPr lang="hr-HR" sz="2000" b="0" i="1" smtClean="0">
                          <a:latin typeface="Cambria Math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𝑔</m:t>
                          </m:r>
                        </m:num>
                        <m:den>
                          <m:sSup>
                            <m:sSupPr>
                              <m:ctrlPr>
                                <a:rPr lang="hr-HR" sz="20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hr-HR" sz="20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hr-HR" sz="20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hr-HR" sz="2000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hr-HR" sz="2000" i="1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hr-HR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hr-HR" sz="20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  <m:t>h</m:t>
                              </m:r>
                            </m:num>
                            <m:den>
                              <m:r>
                                <a:rPr lang="hr-HR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hr-HR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den>
                          </m:f>
                          <m:r>
                            <a:rPr lang="hr-H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𝑣</m:t>
                          </m:r>
                          <m:d>
                            <m:dPr>
                              <m:ctrlPr>
                                <a:rPr lang="hr-HR" sz="20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hr-HR" sz="2000" i="1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hr-HR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hr-HR" sz="2000" i="1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  <m:t>h</m:t>
                                  </m:r>
                                </m:num>
                                <m:den>
                                  <m:r>
                                    <a:rPr lang="hr-HR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hr-HR" sz="2000" b="0" i="1" smtClean="0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  <m:t>𝑠</m:t>
                                  </m:r>
                                </m:den>
                              </m:f>
                              <m:r>
                                <a:rPr lang="hr-HR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func>
                                <m:funcPr>
                                  <m:ctrlPr>
                                    <a:rPr lang="hr-HR" sz="2000" i="1" smtClean="0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hr-HR" sz="2000" i="0" smtClean="0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r>
                                    <a:rPr lang="hr-HR" sz="2000" i="1" smtClean="0">
                                      <a:latin typeface="Cambria Math"/>
                                      <a:ea typeface="Cambria Math"/>
                                    </a:rPr>
                                    <m:t>𝛽</m:t>
                                  </m:r>
                                </m:e>
                              </m:func>
                            </m:e>
                          </m:d>
                        </m:e>
                      </m:d>
                      <m:r>
                        <a:rPr lang="hr-HR" sz="2000" b="0" i="1" smtClean="0">
                          <a:latin typeface="Cambria Math"/>
                          <a:ea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2000" i="1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D60A4791-E21D-4188-96DE-4BB7758F65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0443" y="1340768"/>
                <a:ext cx="3988252" cy="783869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="" xmlns:a16="http://schemas.microsoft.com/office/drawing/2014/main" id="{2D9AD866-20E2-48B0-848C-C02FB2E7739E}"/>
                  </a:ext>
                </a:extLst>
              </p:cNvPr>
              <p:cNvSpPr txBox="1"/>
              <p:nvPr/>
            </p:nvSpPr>
            <p:spPr>
              <a:xfrm>
                <a:off x="4178175" y="4342662"/>
                <a:ext cx="1872208" cy="157774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sz="2000" b="0" i="1" smtClean="0">
                          <a:latin typeface="Cambria Math"/>
                          <a:ea typeface="Cambria Math" panose="02040503050406030204" pitchFamily="18" charset="0"/>
                        </a:rPr>
                        <m:t>𝑎</m:t>
                      </m:r>
                      <m:r>
                        <a:rPr lang="hr-HR" sz="2000" b="0" i="1" smtClean="0">
                          <a:latin typeface="Cambria Math"/>
                          <a:ea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hr-HR" sz="20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f>
                                <m:fPr>
                                  <m:ctrlPr>
                                    <a:rPr lang="hr-HR" sz="2000" b="0" i="1" smtClean="0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hr-HR" sz="2000" b="0" i="1" smtClean="0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  <m:t>𝐸</m:t>
                                  </m:r>
                                </m:num>
                                <m:den>
                                  <m:r>
                                    <a:rPr lang="hr-HR" sz="2000" b="0" i="1" smtClean="0">
                                      <a:latin typeface="Cambria Math"/>
                                      <a:ea typeface="Cambria Math"/>
                                    </a:rPr>
                                    <m:t>𝜌</m:t>
                                  </m:r>
                                </m:den>
                              </m:f>
                            </m:num>
                            <m:den>
                              <m:r>
                                <a:rPr lang="hr-HR" sz="20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  <m:t>1+</m:t>
                              </m:r>
                              <m:f>
                                <m:fPr>
                                  <m:ctrlPr>
                                    <a:rPr lang="hr-HR" sz="2000" b="0" i="1" smtClean="0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hr-HR" sz="2000" b="0" i="1" smtClean="0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  <m:t>𝐸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hr-HR" sz="2000" b="0" i="1" smtClean="0">
                                          <a:latin typeface="Cambria Math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hr-HR" sz="2000" b="0" i="1" smtClean="0">
                                          <a:latin typeface="Cambria Math"/>
                                          <a:ea typeface="Cambria Math" panose="02040503050406030204" pitchFamily="18" charset="0"/>
                                        </a:rPr>
                                        <m:t>𝐸</m:t>
                                      </m:r>
                                    </m:e>
                                    <m:sub>
                                      <m:r>
                                        <a:rPr lang="hr-HR" sz="2000" b="0" i="1" smtClean="0">
                                          <a:latin typeface="Cambria Math"/>
                                          <a:ea typeface="Cambria Math" panose="02040503050406030204" pitchFamily="18" charset="0"/>
                                        </a:rPr>
                                        <m:t>Č</m:t>
                                      </m:r>
                                    </m:sub>
                                  </m:sSub>
                                </m:den>
                              </m:f>
                              <m:f>
                                <m:fPr>
                                  <m:ctrlPr>
                                    <a:rPr lang="hr-HR" sz="2000" b="0" i="1" smtClean="0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hr-HR" sz="2000" b="0" i="1" smtClean="0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  <m:t>𝑑</m:t>
                                  </m:r>
                                </m:num>
                                <m:den>
                                  <m:r>
                                    <a:rPr lang="hr-HR" sz="2000" b="0" i="1" smtClean="0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  <m:t>𝑒</m:t>
                                  </m:r>
                                </m:den>
                              </m:f>
                            </m:den>
                          </m:f>
                        </m:e>
                      </m:rad>
                    </m:oMath>
                  </m:oMathPara>
                </a14:m>
                <a:endParaRPr lang="en-US" sz="2000" i="1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2D9AD866-20E2-48B0-848C-C02FB2E773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8175" y="4342662"/>
                <a:ext cx="1872208" cy="157774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012963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87484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800" b="1" u="sng" dirty="0"/>
              <a:t>Sustavi pod tlakom – </a:t>
            </a:r>
            <a:r>
              <a:rPr lang="hr-HR" sz="2800" b="1" u="sng" dirty="0" err="1"/>
              <a:t>nestacionarno</a:t>
            </a:r>
            <a:r>
              <a:rPr lang="hr-HR" sz="2800" b="1" u="sng" dirty="0"/>
              <a:t> strujanje (vodni udar)</a:t>
            </a:r>
          </a:p>
        </p:txBody>
      </p:sp>
      <p:sp>
        <p:nvSpPr>
          <p:cNvPr id="5" name="Rectangle 4"/>
          <p:cNvSpPr/>
          <p:nvPr/>
        </p:nvSpPr>
        <p:spPr>
          <a:xfrm>
            <a:off x="-1016" y="548680"/>
            <a:ext cx="91450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hr-HR" sz="2400" dirty="0"/>
          </a:p>
          <a:p>
            <a:endParaRPr lang="hr-HR" sz="1200" b="1" i="1" dirty="0"/>
          </a:p>
        </p:txBody>
      </p:sp>
      <p:sp>
        <p:nvSpPr>
          <p:cNvPr id="12" name="Rectangle 11"/>
          <p:cNvSpPr/>
          <p:nvPr/>
        </p:nvSpPr>
        <p:spPr>
          <a:xfrm>
            <a:off x="-1016" y="506635"/>
            <a:ext cx="925353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400" dirty="0"/>
              <a:t>Dobivene parcijalne </a:t>
            </a:r>
            <a:r>
              <a:rPr lang="hr-HR" sz="2400" dirty="0" smtClean="0"/>
              <a:t>diferencijalne </a:t>
            </a:r>
            <a:r>
              <a:rPr lang="hr-HR" sz="2400" dirty="0"/>
              <a:t>jednadžbe (BJ i JK) su </a:t>
            </a:r>
            <a:r>
              <a:rPr lang="hr-HR" sz="2400" dirty="0" err="1"/>
              <a:t>hiperbolnog</a:t>
            </a:r>
            <a:r>
              <a:rPr lang="hr-HR" sz="2400" dirty="0"/>
              <a:t> tipa, te su pogodne za rješavanje metodom karakteristika. </a:t>
            </a:r>
          </a:p>
          <a:p>
            <a:endParaRPr lang="hr-HR" sz="1200" dirty="0"/>
          </a:p>
          <a:p>
            <a:r>
              <a:rPr lang="hr-HR" sz="2400" dirty="0"/>
              <a:t>Za dobivanje rješenja jednadžbi potrebno je definirati i rubne uvjete na krajnjim presjecima dionice cijevi koja se promatra. U našem slučaju to je uzvodno razina vodnog lica u VK (može se uzeti kao konstanta) i nizvodno uvjet zatvaranja cijevi ispred turbine (zasun).</a:t>
            </a:r>
          </a:p>
          <a:p>
            <a:endParaRPr lang="hr-HR" sz="2400" dirty="0"/>
          </a:p>
          <a:p>
            <a:r>
              <a:rPr lang="hr-HR" sz="2400" dirty="0"/>
              <a:t>Ukoliko je vrijeme zatvaranja zasuna ispred turbine </a:t>
            </a:r>
            <a:r>
              <a:rPr lang="hr-HR" sz="2400" i="1" dirty="0"/>
              <a:t>T</a:t>
            </a:r>
            <a:r>
              <a:rPr lang="hr-HR" sz="1600" i="1" dirty="0"/>
              <a:t>Z</a:t>
            </a:r>
            <a:r>
              <a:rPr lang="hr-HR" sz="1600" dirty="0"/>
              <a:t> </a:t>
            </a:r>
            <a:r>
              <a:rPr lang="hr-HR" sz="2400" dirty="0"/>
              <a:t>&lt; 2</a:t>
            </a:r>
            <a:r>
              <a:rPr lang="hr-HR" sz="2400" i="1" dirty="0"/>
              <a:t>L</a:t>
            </a:r>
            <a:r>
              <a:rPr lang="hr-HR" sz="2400" dirty="0"/>
              <a:t>/</a:t>
            </a:r>
            <a:r>
              <a:rPr lang="hr-HR" sz="2400" i="1" dirty="0"/>
              <a:t>a</a:t>
            </a:r>
            <a:r>
              <a:rPr lang="hr-HR" sz="2400" dirty="0"/>
              <a:t>, prirast ”</a:t>
            </a:r>
            <a:r>
              <a:rPr lang="hr-HR" sz="2400" i="1" dirty="0"/>
              <a:t>h</a:t>
            </a:r>
            <a:r>
              <a:rPr lang="hr-HR" sz="2400" dirty="0"/>
              <a:t>” u profilu zatvarača biti će maksimalan (tzv. vodni udar po </a:t>
            </a:r>
            <a:r>
              <a:rPr lang="hr-HR" sz="2400" dirty="0" err="1"/>
              <a:t>Joukowskom</a:t>
            </a:r>
            <a:r>
              <a:rPr lang="hr-HR" sz="2400" dirty="0"/>
              <a:t>):  </a:t>
            </a:r>
          </a:p>
          <a:p>
            <a:endParaRPr lang="hr-HR" sz="2400" dirty="0"/>
          </a:p>
          <a:p>
            <a:r>
              <a:rPr lang="hr-HR" sz="2400" dirty="0"/>
              <a:t>                            (za slučaj potpunog zatvaranja zasuna)</a:t>
            </a:r>
          </a:p>
          <a:p>
            <a:endParaRPr lang="hr-HR" sz="2400" dirty="0"/>
          </a:p>
          <a:p>
            <a:r>
              <a:rPr lang="hr-HR" sz="2400" dirty="0"/>
              <a:t>Slično se dobiva i u slučaju brzog otvaranja zasuna (</a:t>
            </a:r>
            <a:r>
              <a:rPr lang="hr-HR" sz="2400" i="1" dirty="0"/>
              <a:t>T</a:t>
            </a:r>
            <a:r>
              <a:rPr lang="hr-HR" sz="1600" i="1" dirty="0"/>
              <a:t>Z</a:t>
            </a:r>
            <a:r>
              <a:rPr lang="hr-HR" sz="1600" dirty="0"/>
              <a:t> </a:t>
            </a:r>
            <a:r>
              <a:rPr lang="hr-HR" sz="2400" dirty="0"/>
              <a:t>&lt; 2</a:t>
            </a:r>
            <a:r>
              <a:rPr lang="hr-HR" sz="2400" i="1" dirty="0"/>
              <a:t>L</a:t>
            </a:r>
            <a:r>
              <a:rPr lang="hr-HR" sz="2400" dirty="0"/>
              <a:t>/</a:t>
            </a:r>
            <a:r>
              <a:rPr lang="hr-HR" sz="2400" i="1" dirty="0"/>
              <a:t>a</a:t>
            </a:r>
            <a:r>
              <a:rPr lang="hr-HR" sz="2400" dirty="0"/>
              <a:t>), kada se pad ”</a:t>
            </a:r>
            <a:r>
              <a:rPr lang="hr-HR" sz="2400" i="1" dirty="0"/>
              <a:t>h</a:t>
            </a:r>
            <a:r>
              <a:rPr lang="hr-HR" sz="2400" dirty="0"/>
              <a:t>” u profilu zatvarača može proračunati izrazom (</a:t>
            </a:r>
            <a:r>
              <a:rPr lang="hr-HR" sz="2400" dirty="0" err="1"/>
              <a:t>maks</a:t>
            </a:r>
            <a:r>
              <a:rPr lang="hr-HR" sz="2400" dirty="0"/>
              <a:t>. </a:t>
            </a:r>
            <a:r>
              <a:rPr lang="hr-HR" sz="2400" i="1" dirty="0">
                <a:sym typeface="Symbol"/>
              </a:rPr>
              <a:t>h</a:t>
            </a:r>
            <a:r>
              <a:rPr lang="hr-HR" sz="2400" i="1" dirty="0"/>
              <a:t> </a:t>
            </a:r>
            <a:r>
              <a:rPr lang="hr-HR" sz="2400" dirty="0"/>
              <a:t>za </a:t>
            </a:r>
            <a:r>
              <a:rPr lang="hr-HR" sz="2400" i="1" dirty="0"/>
              <a:t>R</a:t>
            </a:r>
            <a:r>
              <a:rPr lang="hr-HR" sz="2400" dirty="0">
                <a:sym typeface="Symbol"/>
              </a:rPr>
              <a:t>0)</a:t>
            </a:r>
            <a:r>
              <a:rPr lang="hr-HR" sz="2400" dirty="0"/>
              <a:t>: </a:t>
            </a:r>
          </a:p>
          <a:p>
            <a:endParaRPr lang="hr-HR" sz="1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="" xmlns:a16="http://schemas.microsoft.com/office/drawing/2014/main" id="{2D9AD866-20E2-48B0-848C-C02FB2E7739E}"/>
                  </a:ext>
                </a:extLst>
              </p:cNvPr>
              <p:cNvSpPr txBox="1"/>
              <p:nvPr/>
            </p:nvSpPr>
            <p:spPr>
              <a:xfrm>
                <a:off x="-1016" y="4293096"/>
                <a:ext cx="1872208" cy="673902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2000" b="0" i="1" smtClean="0">
                          <a:latin typeface="Cambria Math"/>
                          <a:ea typeface="Cambria Math"/>
                        </a:rPr>
                        <m:t>Δ</m:t>
                      </m:r>
                      <m:sSub>
                        <m:sSubPr>
                          <m:ctrlPr>
                            <a:rPr lang="el-GR" sz="20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h</m:t>
                          </m:r>
                        </m:e>
                        <m:sub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𝑚𝑎𝑘𝑠</m:t>
                          </m:r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.</m:t>
                          </m:r>
                        </m:sub>
                      </m:sSub>
                      <m:r>
                        <a:rPr lang="hr-HR" sz="2000" b="0" i="1" smtClean="0">
                          <a:latin typeface="Cambria Math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𝑎</m:t>
                          </m:r>
                          <m:sSub>
                            <m:sSubPr>
                              <m:ctrlPr>
                                <a:rPr lang="hr-HR" sz="20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r-HR" sz="20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hr-HR" sz="20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𝑔</m:t>
                          </m:r>
                        </m:den>
                      </m:f>
                    </m:oMath>
                  </m:oMathPara>
                </a14:m>
                <a:endParaRPr lang="en-US" sz="2000" i="1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2D9AD866-20E2-48B0-848C-C02FB2E773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016" y="4293096"/>
                <a:ext cx="1872208" cy="673902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="" xmlns:a16="http://schemas.microsoft.com/office/drawing/2014/main" id="{2D9AD866-20E2-48B0-848C-C02FB2E7739E}"/>
                  </a:ext>
                </a:extLst>
              </p:cNvPr>
              <p:cNvSpPr txBox="1"/>
              <p:nvPr/>
            </p:nvSpPr>
            <p:spPr>
              <a:xfrm>
                <a:off x="107504" y="5983881"/>
                <a:ext cx="3672408" cy="673902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2000" b="0" i="1" smtClean="0">
                          <a:latin typeface="Cambria Math"/>
                          <a:ea typeface="Cambria Math"/>
                        </a:rPr>
                        <m:t>Δ</m:t>
                      </m:r>
                      <m:sSub>
                        <m:sSubPr>
                          <m:ctrlPr>
                            <a:rPr lang="el-GR" sz="20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h</m:t>
                          </m:r>
                        </m:e>
                        <m:sub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𝑚𝑎𝑘𝑠</m:t>
                          </m:r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.</m:t>
                          </m:r>
                        </m:sub>
                      </m:sSub>
                      <m:r>
                        <a:rPr lang="hr-HR" sz="2000" b="0" i="1" smtClean="0">
                          <a:latin typeface="Cambria Math"/>
                          <a:ea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𝑎</m:t>
                          </m:r>
                          <m:sSub>
                            <m:sSubPr>
                              <m:ctrlPr>
                                <a:rPr lang="hr-HR" sz="20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r-HR" sz="20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hr-HR" sz="20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𝑔</m:t>
                          </m:r>
                        </m:den>
                      </m:f>
                      <m:d>
                        <m:dPr>
                          <m:ctrlP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ad>
                            <m:radPr>
                              <m:degHide m:val="on"/>
                              <m:ctrlPr>
                                <a:rPr lang="hr-HR" sz="20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hr-HR" sz="20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  <m:t>1+</m:t>
                              </m:r>
                              <m:sSup>
                                <m:sSupPr>
                                  <m:ctrlPr>
                                    <a:rPr lang="hr-HR" sz="2000" b="0" i="1" smtClean="0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hr-HR" sz="2000" b="0" i="1" smtClean="0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p>
                                  <m:r>
                                    <a:rPr lang="hr-HR" sz="2000" b="0" i="1" smtClean="0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  <m: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𝑅</m:t>
                          </m:r>
                        </m:e>
                      </m:d>
                    </m:oMath>
                  </m:oMathPara>
                </a14:m>
                <a:endParaRPr lang="en-US" sz="2000" i="1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2D9AD866-20E2-48B0-848C-C02FB2E773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5983881"/>
                <a:ext cx="3672408" cy="67390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="" xmlns:a16="http://schemas.microsoft.com/office/drawing/2014/main" id="{2D9AD866-20E2-48B0-848C-C02FB2E7739E}"/>
                  </a:ext>
                </a:extLst>
              </p:cNvPr>
              <p:cNvSpPr txBox="1"/>
              <p:nvPr/>
            </p:nvSpPr>
            <p:spPr>
              <a:xfrm>
                <a:off x="4283968" y="5983881"/>
                <a:ext cx="1296144" cy="673902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𝑅</m:t>
                      </m:r>
                      <m:r>
                        <a:rPr lang="hr-HR" sz="2000" b="0" i="1" smtClean="0">
                          <a:latin typeface="Cambria Math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𝑎</m:t>
                          </m:r>
                          <m:sSub>
                            <m:sSubPr>
                              <m:ctrlPr>
                                <a:rPr lang="hr-HR" sz="20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r-HR" sz="20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hr-HR" sz="20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𝑔</m:t>
                          </m:r>
                          <m:sSub>
                            <m:sSubPr>
                              <m:ctrlPr>
                                <a:rPr lang="hr-HR" sz="20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r-HR" sz="20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hr-HR" sz="20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000" i="1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2D9AD866-20E2-48B0-848C-C02FB2E773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3968" y="5983881"/>
                <a:ext cx="1296144" cy="67390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/>
          <p:cNvSpPr/>
          <p:nvPr/>
        </p:nvSpPr>
        <p:spPr>
          <a:xfrm>
            <a:off x="5831632" y="6120777"/>
            <a:ext cx="33123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000" b="1" dirty="0" smtClean="0"/>
              <a:t>(R - karakteristika cjevovoda)</a:t>
            </a:r>
            <a:endParaRPr lang="hr-HR" sz="2000" b="1" dirty="0"/>
          </a:p>
        </p:txBody>
      </p:sp>
    </p:spTree>
    <p:extLst>
      <p:ext uri="{BB962C8B-B14F-4D97-AF65-F5344CB8AC3E}">
        <p14:creationId xmlns:p14="http://schemas.microsoft.com/office/powerpoint/2010/main" val="31601139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87484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800" b="1" u="sng" dirty="0"/>
              <a:t>Sustavi pod tlakom – </a:t>
            </a:r>
            <a:r>
              <a:rPr lang="hr-HR" sz="2800" b="1" u="sng" dirty="0" err="1"/>
              <a:t>nestacionarno</a:t>
            </a:r>
            <a:r>
              <a:rPr lang="hr-HR" sz="2800" b="1" u="sng" dirty="0"/>
              <a:t> strujanje (vodni udar)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92898" y="-872210"/>
            <a:ext cx="6158204" cy="914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70442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87484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800" b="1" u="sng" dirty="0"/>
              <a:t>Sustavi pod tlakom – </a:t>
            </a:r>
            <a:r>
              <a:rPr lang="hr-HR" sz="2800" b="1" u="sng" dirty="0" err="1"/>
              <a:t>nestacionarno</a:t>
            </a:r>
            <a:r>
              <a:rPr lang="hr-HR" sz="2800" b="1" u="sng" dirty="0"/>
              <a:t> strujanje (vodni udar)</a:t>
            </a:r>
          </a:p>
        </p:txBody>
      </p:sp>
      <p:sp>
        <p:nvSpPr>
          <p:cNvPr id="5" name="Rectangle 4"/>
          <p:cNvSpPr/>
          <p:nvPr/>
        </p:nvSpPr>
        <p:spPr>
          <a:xfrm>
            <a:off x="-1016" y="548680"/>
            <a:ext cx="91450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hr-HR" sz="2400" dirty="0"/>
          </a:p>
          <a:p>
            <a:endParaRPr lang="hr-HR" sz="1200" b="1" i="1" dirty="0"/>
          </a:p>
        </p:txBody>
      </p:sp>
      <p:sp>
        <p:nvSpPr>
          <p:cNvPr id="12" name="Rectangle 11"/>
          <p:cNvSpPr/>
          <p:nvPr/>
        </p:nvSpPr>
        <p:spPr>
          <a:xfrm>
            <a:off x="0" y="509107"/>
            <a:ext cx="9253536" cy="627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400" dirty="0" smtClean="0"/>
              <a:t>Ukoliko se želi odrediti maksimalna i minimalna tlačna visina (</a:t>
            </a:r>
            <a:r>
              <a:rPr lang="hr-HR" sz="2400" i="1" dirty="0" err="1" smtClean="0"/>
              <a:t>h</a:t>
            </a:r>
            <a:r>
              <a:rPr lang="hr-HR" i="1" dirty="0" err="1" smtClean="0"/>
              <a:t>max</a:t>
            </a:r>
            <a:r>
              <a:rPr lang="hr-HR" sz="2400" dirty="0" smtClean="0"/>
              <a:t> i </a:t>
            </a:r>
            <a:r>
              <a:rPr lang="hr-HR" sz="2400" i="1" dirty="0" err="1" smtClean="0"/>
              <a:t>h</a:t>
            </a:r>
            <a:r>
              <a:rPr lang="hr-HR" i="1" dirty="0" err="1" smtClean="0"/>
              <a:t>min</a:t>
            </a:r>
            <a:r>
              <a:rPr lang="hr-HR" sz="2400" dirty="0" smtClean="0"/>
              <a:t>) </a:t>
            </a:r>
            <a:r>
              <a:rPr lang="hr-HR" sz="2400" dirty="0"/>
              <a:t>na kraju jednolikog cjevovoda </a:t>
            </a:r>
            <a:r>
              <a:rPr lang="hr-HR" sz="2400" dirty="0" smtClean="0"/>
              <a:t>(</a:t>
            </a:r>
            <a:r>
              <a:rPr lang="hr-HR" sz="2400" i="1" dirty="0" smtClean="0"/>
              <a:t>d</a:t>
            </a:r>
            <a:r>
              <a:rPr lang="hr-HR" sz="2400" dirty="0" smtClean="0"/>
              <a:t>, </a:t>
            </a:r>
            <a:r>
              <a:rPr lang="hr-HR" sz="2400" i="1" dirty="0" smtClean="0"/>
              <a:t>e</a:t>
            </a:r>
            <a:r>
              <a:rPr lang="hr-HR" sz="2400" dirty="0" smtClean="0"/>
              <a:t> = </a:t>
            </a:r>
            <a:r>
              <a:rPr lang="hr-HR" sz="2400" dirty="0" err="1" smtClean="0"/>
              <a:t>konst</a:t>
            </a:r>
            <a:r>
              <a:rPr lang="hr-HR" sz="2400" dirty="0" smtClean="0"/>
              <a:t>.) duljine </a:t>
            </a:r>
            <a:r>
              <a:rPr lang="hr-HR" sz="2400" i="1" dirty="0"/>
              <a:t>L</a:t>
            </a:r>
            <a:r>
              <a:rPr lang="hr-HR" sz="2400" dirty="0"/>
              <a:t> </a:t>
            </a:r>
            <a:r>
              <a:rPr lang="hr-HR" sz="2400" dirty="0" smtClean="0"/>
              <a:t>pri linearnom zatvaranju zasuna </a:t>
            </a:r>
            <a:r>
              <a:rPr lang="hr-HR" sz="2400" dirty="0"/>
              <a:t>u vremenu </a:t>
            </a:r>
            <a:r>
              <a:rPr lang="hr-HR" sz="2400" i="1" dirty="0" err="1"/>
              <a:t>t</a:t>
            </a:r>
            <a:r>
              <a:rPr lang="hr-HR" i="1" dirty="0" err="1"/>
              <a:t>z</a:t>
            </a:r>
            <a:r>
              <a:rPr lang="hr-HR" sz="2400" dirty="0"/>
              <a:t> </a:t>
            </a:r>
            <a:r>
              <a:rPr lang="hr-HR" sz="2400" dirty="0" smtClean="0"/>
              <a:t>moguće je koristiti sljedeće analitičko aproksimativno rješenje </a:t>
            </a:r>
            <a:r>
              <a:rPr lang="hr-HR" sz="2400" dirty="0"/>
              <a:t>(vrijedi za </a:t>
            </a:r>
            <a:r>
              <a:rPr lang="hr-HR" sz="2400" dirty="0" smtClean="0"/>
              <a:t>(</a:t>
            </a:r>
            <a:r>
              <a:rPr lang="hr-HR" sz="2400" i="1" dirty="0" smtClean="0"/>
              <a:t>V</a:t>
            </a:r>
            <a:r>
              <a:rPr lang="hr-HR" i="1" dirty="0" smtClean="0"/>
              <a:t>0*</a:t>
            </a:r>
            <a:r>
              <a:rPr lang="hr-HR" sz="2400" i="1" dirty="0" smtClean="0"/>
              <a:t>c</a:t>
            </a:r>
            <a:r>
              <a:rPr lang="hr-HR" sz="2400" dirty="0" smtClean="0"/>
              <a:t>)/(2</a:t>
            </a:r>
            <a:r>
              <a:rPr lang="hr-HR" sz="2400" i="1" dirty="0" smtClean="0"/>
              <a:t>g*h</a:t>
            </a:r>
            <a:r>
              <a:rPr lang="hr-HR" i="1" dirty="0" smtClean="0"/>
              <a:t>0)</a:t>
            </a:r>
            <a:r>
              <a:rPr lang="hr-HR" sz="2400" i="1" dirty="0" smtClean="0"/>
              <a:t> </a:t>
            </a:r>
            <a:r>
              <a:rPr lang="hr-HR" sz="2400" dirty="0"/>
              <a:t>&gt;1,5</a:t>
            </a:r>
            <a:r>
              <a:rPr lang="hr-HR" sz="2400" dirty="0" smtClean="0"/>
              <a:t>):</a:t>
            </a:r>
          </a:p>
          <a:p>
            <a:endParaRPr lang="hr-HR" sz="2400" dirty="0"/>
          </a:p>
          <a:p>
            <a:r>
              <a:rPr lang="hr-HR" sz="2400" dirty="0" smtClean="0"/>
              <a:t>                                                                                           „+” za </a:t>
            </a:r>
            <a:r>
              <a:rPr lang="hr-HR" sz="2400" i="1" dirty="0" err="1" smtClean="0"/>
              <a:t>h</a:t>
            </a:r>
            <a:r>
              <a:rPr lang="hr-HR" i="1" dirty="0" err="1" smtClean="0"/>
              <a:t>max</a:t>
            </a:r>
            <a:r>
              <a:rPr lang="hr-HR" sz="2400" dirty="0" smtClean="0"/>
              <a:t>, „-” za </a:t>
            </a:r>
            <a:r>
              <a:rPr lang="hr-HR" sz="2400" i="1" dirty="0" err="1" smtClean="0"/>
              <a:t>h</a:t>
            </a:r>
            <a:r>
              <a:rPr lang="hr-HR" i="1" dirty="0" err="1" smtClean="0"/>
              <a:t>min</a:t>
            </a:r>
            <a:endParaRPr lang="hr-HR" sz="2400" dirty="0" smtClean="0"/>
          </a:p>
          <a:p>
            <a:r>
              <a:rPr lang="hr-HR" sz="2400" dirty="0" smtClean="0"/>
              <a:t>                                                                                     </a:t>
            </a:r>
            <a:endParaRPr lang="hr-HR" sz="2400" dirty="0"/>
          </a:p>
          <a:p>
            <a:endParaRPr lang="hr-HR" sz="2400" dirty="0" smtClean="0"/>
          </a:p>
          <a:p>
            <a:r>
              <a:rPr lang="hr-HR" sz="2400" dirty="0" smtClean="0"/>
              <a:t>                                                                                                za dugi cjevovod </a:t>
            </a:r>
          </a:p>
          <a:p>
            <a:r>
              <a:rPr lang="hr-HR" sz="2400" dirty="0"/>
              <a:t> </a:t>
            </a:r>
            <a:r>
              <a:rPr lang="hr-HR" sz="2400" dirty="0" smtClean="0"/>
              <a:t>                                                                                                  </a:t>
            </a:r>
            <a:r>
              <a:rPr lang="hr-HR" sz="2400" i="1" dirty="0" err="1" smtClean="0"/>
              <a:t>H</a:t>
            </a:r>
            <a:r>
              <a:rPr lang="hr-HR" i="1" dirty="0" err="1" smtClean="0"/>
              <a:t>st</a:t>
            </a:r>
            <a:r>
              <a:rPr lang="hr-HR" i="1" dirty="0" smtClean="0"/>
              <a:t> </a:t>
            </a:r>
            <a:r>
              <a:rPr lang="hr-HR" sz="2400" dirty="0" smtClean="0">
                <a:sym typeface="Symbol"/>
              </a:rPr>
              <a:t>= </a:t>
            </a:r>
            <a:r>
              <a:rPr lang="hr-HR" sz="2400" i="1" dirty="0" smtClean="0"/>
              <a:t>h</a:t>
            </a:r>
            <a:r>
              <a:rPr lang="hr-HR" i="1" dirty="0" smtClean="0"/>
              <a:t>0 </a:t>
            </a:r>
            <a:r>
              <a:rPr lang="hr-HR" sz="2400" dirty="0" smtClean="0"/>
              <a:t>+ </a:t>
            </a:r>
            <a:r>
              <a:rPr lang="hr-HR" sz="2400" i="1" dirty="0" smtClean="0">
                <a:sym typeface="Symbol"/>
              </a:rPr>
              <a:t>h</a:t>
            </a:r>
          </a:p>
          <a:p>
            <a:r>
              <a:rPr lang="hr-HR" sz="2400" i="1" dirty="0" smtClean="0">
                <a:sym typeface="Symbol"/>
              </a:rPr>
              <a:t>                                                                                                   </a:t>
            </a:r>
            <a:r>
              <a:rPr lang="hr-HR" sz="2400" i="1" dirty="0">
                <a:sym typeface="Symbol"/>
              </a:rPr>
              <a:t>h </a:t>
            </a:r>
            <a:r>
              <a:rPr lang="hr-HR" sz="2400" dirty="0" smtClean="0">
                <a:sym typeface="Symbol"/>
              </a:rPr>
              <a:t>značajno</a:t>
            </a:r>
            <a:endParaRPr lang="hr-HR" sz="2400" dirty="0"/>
          </a:p>
          <a:p>
            <a:endParaRPr lang="hr-HR" dirty="0" smtClean="0"/>
          </a:p>
          <a:p>
            <a:r>
              <a:rPr lang="hr-HR" sz="2400" dirty="0" smtClean="0"/>
              <a:t>(</a:t>
            </a:r>
            <a:r>
              <a:rPr lang="hr-HR" sz="2400" i="1" dirty="0" smtClean="0"/>
              <a:t>V</a:t>
            </a:r>
            <a:r>
              <a:rPr lang="hr-HR" i="1" dirty="0" smtClean="0"/>
              <a:t>0</a:t>
            </a:r>
            <a:r>
              <a:rPr lang="hr-HR" sz="2400" dirty="0" smtClean="0"/>
              <a:t>, </a:t>
            </a:r>
            <a:r>
              <a:rPr lang="hr-HR" sz="2400" i="1" dirty="0" smtClean="0"/>
              <a:t>h</a:t>
            </a:r>
            <a:r>
              <a:rPr lang="hr-HR" i="1" dirty="0" smtClean="0"/>
              <a:t>0</a:t>
            </a:r>
            <a:r>
              <a:rPr lang="hr-HR" sz="2400" dirty="0" smtClean="0"/>
              <a:t> - brzina i tlačna visina na kraju cjevovoda neposredno prije profila zasuna </a:t>
            </a:r>
            <a:r>
              <a:rPr lang="hr-HR" sz="2400" dirty="0"/>
              <a:t>pri stacionarnom režimu strujanja </a:t>
            </a:r>
            <a:r>
              <a:rPr lang="hr-HR" sz="2400" dirty="0" smtClean="0"/>
              <a:t>; početni uvjeti)</a:t>
            </a:r>
          </a:p>
          <a:p>
            <a:endParaRPr lang="hr-HR" sz="2000" dirty="0" smtClean="0"/>
          </a:p>
          <a:p>
            <a:r>
              <a:rPr lang="hr-HR" sz="2400" dirty="0" smtClean="0"/>
              <a:t>Potrebno je napomenuti da prethodna </a:t>
            </a:r>
            <a:r>
              <a:rPr lang="hr-HR" sz="2400" dirty="0"/>
              <a:t>jednadžba </a:t>
            </a:r>
            <a:r>
              <a:rPr lang="hr-HR" sz="2400" dirty="0" smtClean="0"/>
              <a:t>pretpostavlja </a:t>
            </a:r>
            <a:r>
              <a:rPr lang="hr-HR" sz="2400" i="1" u="sng" dirty="0" err="1" smtClean="0"/>
              <a:t>zanemarenje</a:t>
            </a:r>
            <a:r>
              <a:rPr lang="hr-HR" sz="2400" i="1" u="sng" dirty="0" smtClean="0"/>
              <a:t> utjecaja elastičnosti cjevovoda </a:t>
            </a:r>
            <a:r>
              <a:rPr lang="hr-HR" sz="2400" dirty="0" smtClean="0"/>
              <a:t>(rezultati OK za </a:t>
            </a:r>
            <a:r>
              <a:rPr lang="hr-HR" sz="2400" dirty="0" smtClean="0"/>
              <a:t>a=1000m/s</a:t>
            </a:r>
            <a:r>
              <a:rPr lang="hr-HR" sz="2400" dirty="0" smtClean="0"/>
              <a:t>).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="" xmlns:a16="http://schemas.microsoft.com/office/drawing/2014/main" id="{D60A4791-E21D-4188-96DE-4BB7758F6508}"/>
                  </a:ext>
                </a:extLst>
              </p:cNvPr>
              <p:cNvSpPr txBox="1"/>
              <p:nvPr/>
            </p:nvSpPr>
            <p:spPr>
              <a:xfrm>
                <a:off x="-7458" y="2132856"/>
                <a:ext cx="5796136" cy="1091453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r-HR" sz="200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𝑚𝑎𝑥</m:t>
                          </m:r>
                          <m: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𝑚𝑖𝑛</m:t>
                          </m:r>
                        </m:sub>
                      </m:sSub>
                      <m:r>
                        <a:rPr lang="hr-HR" sz="2000" b="0" i="1" smtClean="0">
                          <a:latin typeface="Cambria Math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hr-HR" sz="2000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r-HR" sz="2000" i="1">
                              <a:latin typeface="Cambria Math"/>
                              <a:ea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hr-HR" sz="2000" i="1">
                              <a:latin typeface="Cambria Math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hr-HR" sz="2000" b="0" i="1" smtClean="0">
                          <a:latin typeface="Cambria Math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sSup>
                        <m:sSupPr>
                          <m:ctrlP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hr-HR" sz="2000" i="1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hr-HR" sz="2000" i="1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hr-HR" sz="2000" i="1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  <m:t>𝐿</m:t>
                                  </m:r>
                                  <m:sSub>
                                    <m:sSubPr>
                                      <m:ctrlPr>
                                        <a:rPr lang="hr-HR" sz="2000" i="1">
                                          <a:latin typeface="Cambria Math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hr-HR" sz="2000" i="1">
                                          <a:latin typeface="Cambria Math"/>
                                          <a:ea typeface="Cambria Math" panose="02040503050406030204" pitchFamily="18" charset="0"/>
                                        </a:rPr>
                                        <m:t>𝑉</m:t>
                                      </m:r>
                                    </m:e>
                                    <m:sub>
                                      <m:r>
                                        <a:rPr lang="hr-HR" sz="2000" i="1">
                                          <a:latin typeface="Cambria Math"/>
                                          <a:ea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hr-HR" sz="2000" i="1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  <m:t>𝑔</m:t>
                                  </m:r>
                                  <m:sSub>
                                    <m:sSubPr>
                                      <m:ctrlPr>
                                        <a:rPr lang="hr-HR" sz="2000" i="1">
                                          <a:latin typeface="Cambria Math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hr-HR" sz="2000" i="1">
                                          <a:latin typeface="Cambria Math"/>
                                          <a:ea typeface="Cambria Math" panose="02040503050406030204" pitchFamily="18" charset="0"/>
                                        </a:rPr>
                                        <m:t>h</m:t>
                                      </m:r>
                                    </m:e>
                                    <m:sub>
                                      <m:r>
                                        <a:rPr lang="hr-HR" sz="2000" i="1">
                                          <a:latin typeface="Cambria Math"/>
                                          <a:ea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hr-HR" sz="2000" i="1">
                                          <a:latin typeface="Cambria Math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hr-HR" sz="2000" i="1">
                                          <a:latin typeface="Cambria Math"/>
                                          <a:ea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hr-HR" sz="2000" i="1">
                                          <a:latin typeface="Cambria Math"/>
                                          <a:ea typeface="Cambria Math" panose="02040503050406030204" pitchFamily="18" charset="0"/>
                                        </a:rPr>
                                        <m:t>𝑧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d>
                        <m:dPr>
                          <m:begChr m:val="["/>
                          <m:endChr m:val="]"/>
                          <m:ctrlPr>
                            <a:rPr lang="hr-HR" sz="2000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hr-HR" sz="2000" i="1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hr-HR" sz="2000" i="1">
                                  <a:latin typeface="Cambria Math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hr-HR" sz="2000" i="1">
                                  <a:latin typeface="Cambria Math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hr-HR" sz="2000" i="1">
                              <a:latin typeface="Cambria Math"/>
                              <a:ea typeface="Cambria Math" panose="02040503050406030204" pitchFamily="18" charset="0"/>
                            </a:rPr>
                            <m:t>±</m:t>
                          </m:r>
                          <m:rad>
                            <m:radPr>
                              <m:degHide m:val="on"/>
                              <m:ctrlPr>
                                <a:rPr lang="hr-HR" sz="2000" i="1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f>
                                <m:fPr>
                                  <m:ctrlPr>
                                    <a:rPr lang="hr-HR" sz="2000" i="1" smtClean="0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hr-HR" sz="2000" b="0" i="1" smtClean="0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hr-HR" sz="2000" b="0" i="1" smtClean="0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  <m:r>
                                <a:rPr lang="hr-HR" sz="2000" i="1">
                                  <a:latin typeface="Cambria Math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hr-HR" sz="2000" i="1" smtClean="0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hr-HR" sz="2000" i="1">
                                          <a:latin typeface="Cambria Math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hr-HR" sz="2000" i="1">
                                              <a:latin typeface="Cambria Math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hr-HR" sz="2000" i="1">
                                              <a:latin typeface="Cambria Math"/>
                                              <a:ea typeface="Cambria Math" panose="02040503050406030204" pitchFamily="18" charset="0"/>
                                            </a:rPr>
                                            <m:t>𝑔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hr-HR" sz="2000" i="1">
                                                  <a:latin typeface="Cambria Math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hr-HR" sz="2000" i="1">
                                                  <a:latin typeface="Cambria Math"/>
                                                  <a:ea typeface="Cambria Math" panose="02040503050406030204" pitchFamily="18" charset="0"/>
                                                </a:rPr>
                                                <m:t>h</m:t>
                                              </m:r>
                                            </m:e>
                                            <m:sub>
                                              <m:r>
                                                <a:rPr lang="hr-HR" sz="2000" i="1">
                                                  <a:latin typeface="Cambria Math"/>
                                                  <a:ea typeface="Cambria Math" panose="02040503050406030204" pitchFamily="18" charset="0"/>
                                                </a:rPr>
                                                <m:t>0</m:t>
                                              </m:r>
                                            </m:sub>
                                          </m:sSub>
                                          <m:sSub>
                                            <m:sSubPr>
                                              <m:ctrlPr>
                                                <a:rPr lang="hr-HR" sz="2000" i="1">
                                                  <a:latin typeface="Cambria Math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hr-HR" sz="2000" i="1">
                                                  <a:latin typeface="Cambria Math"/>
                                                  <a:ea typeface="Cambria Math" panose="02040503050406030204" pitchFamily="18" charset="0"/>
                                                </a:rPr>
                                                <m:t>𝑡</m:t>
                                              </m:r>
                                            </m:e>
                                            <m:sub>
                                              <m:r>
                                                <a:rPr lang="hr-HR" sz="2000" i="1">
                                                  <a:latin typeface="Cambria Math"/>
                                                  <a:ea typeface="Cambria Math" panose="02040503050406030204" pitchFamily="18" charset="0"/>
                                                </a:rPr>
                                                <m:t>𝑧</m:t>
                                              </m:r>
                                            </m:sub>
                                          </m:sSub>
                                        </m:num>
                                        <m:den>
                                          <m:r>
                                            <a:rPr lang="hr-HR" sz="2000" i="1">
                                              <a:latin typeface="Cambria Math"/>
                                              <a:ea typeface="Cambria Math" panose="02040503050406030204" pitchFamily="18" charset="0"/>
                                            </a:rPr>
                                            <m:t>𝐿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hr-HR" sz="2000" i="1">
                                                  <a:latin typeface="Cambria Math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hr-HR" sz="2000" i="1">
                                                  <a:latin typeface="Cambria Math"/>
                                                  <a:ea typeface="Cambria Math" panose="02040503050406030204" pitchFamily="18" charset="0"/>
                                                </a:rPr>
                                                <m:t>𝑣</m:t>
                                              </m:r>
                                            </m:e>
                                            <m:sub>
                                              <m:r>
                                                <a:rPr lang="hr-HR" sz="2000" i="1">
                                                  <a:latin typeface="Cambria Math"/>
                                                  <a:ea typeface="Cambria Math" panose="02040503050406030204" pitchFamily="18" charset="0"/>
                                                </a:rPr>
                                                <m:t>0</m:t>
                                              </m:r>
                                            </m:sub>
                                          </m:sSub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r>
                                    <a:rPr lang="hr-HR" sz="2000" b="0" i="1" smtClean="0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e>
                      </m:d>
                    </m:oMath>
                  </m:oMathPara>
                </a14:m>
                <a:endParaRPr lang="en-US" sz="2000" i="1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D60A4791-E21D-4188-96DE-4BB7758F65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7458" y="2132856"/>
                <a:ext cx="5796136" cy="1091453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="" xmlns:a16="http://schemas.microsoft.com/office/drawing/2014/main" id="{D60A4791-E21D-4188-96DE-4BB7758F6508}"/>
                  </a:ext>
                </a:extLst>
              </p:cNvPr>
              <p:cNvSpPr txBox="1"/>
              <p:nvPr/>
            </p:nvSpPr>
            <p:spPr>
              <a:xfrm>
                <a:off x="-7458" y="3501008"/>
                <a:ext cx="6229200" cy="1091453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r-HR" sz="200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𝑚𝑎𝑥</m:t>
                          </m:r>
                        </m:sub>
                      </m:sSub>
                      <m:r>
                        <a:rPr lang="hr-HR" sz="2000" b="0" i="1" smtClean="0">
                          <a:latin typeface="Cambria Math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hr-HR" sz="2000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r-HR" sz="2000" i="1">
                              <a:latin typeface="Cambria Math"/>
                              <a:ea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hr-HR" sz="2000" i="1">
                              <a:latin typeface="Cambria Math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hr-HR" sz="2000" b="0" i="1" smtClean="0">
                          <a:latin typeface="Cambria Math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𝑠𝑡</m:t>
                          </m:r>
                        </m:sub>
                      </m:sSub>
                      <m:rad>
                        <m:radPr>
                          <m:degHide m:val="on"/>
                          <m:ctrlP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hr-HR" sz="20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hr-HR" sz="2000" b="0" i="1" smtClean="0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hr-HR" sz="2000" b="0" i="1" smtClean="0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b>
                                  <m:r>
                                    <a:rPr lang="hr-HR" sz="2000" b="0" i="1" smtClean="0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  <m:t>𝑠𝑡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hr-HR" sz="2000" b="0" i="1" smtClean="0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hr-HR" sz="2000" b="0" i="1" smtClean="0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hr-HR" sz="2000" b="0" i="1" smtClean="0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den>
                          </m:f>
                        </m:e>
                      </m:rad>
                      <m:sSup>
                        <m:sSupPr>
                          <m:ctrlP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hr-HR" sz="2000" i="1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hr-HR" sz="2000" i="1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hr-HR" sz="2000" i="1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  <m:t>𝐿</m:t>
                                  </m:r>
                                  <m:sSub>
                                    <m:sSubPr>
                                      <m:ctrlPr>
                                        <a:rPr lang="hr-HR" sz="2000" i="1">
                                          <a:latin typeface="Cambria Math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hr-HR" sz="2000" i="1">
                                          <a:latin typeface="Cambria Math"/>
                                          <a:ea typeface="Cambria Math" panose="02040503050406030204" pitchFamily="18" charset="0"/>
                                        </a:rPr>
                                        <m:t>𝑉</m:t>
                                      </m:r>
                                    </m:e>
                                    <m:sub>
                                      <m:r>
                                        <a:rPr lang="hr-HR" sz="2000" i="1">
                                          <a:latin typeface="Cambria Math"/>
                                          <a:ea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hr-HR" sz="2000" i="1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  <m:t>𝑔</m:t>
                                  </m:r>
                                  <m:sSub>
                                    <m:sSubPr>
                                      <m:ctrlPr>
                                        <a:rPr lang="hr-HR" sz="2000" i="1">
                                          <a:latin typeface="Cambria Math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hr-HR" sz="2000" b="0" i="1" smtClean="0">
                                          <a:latin typeface="Cambria Math"/>
                                          <a:ea typeface="Cambria Math" panose="02040503050406030204" pitchFamily="18" charset="0"/>
                                        </a:rPr>
                                        <m:t>𝐻</m:t>
                                      </m:r>
                                    </m:e>
                                    <m:sub>
                                      <m:r>
                                        <a:rPr lang="hr-HR" sz="2000" b="0" i="1" smtClean="0">
                                          <a:latin typeface="Cambria Math"/>
                                          <a:ea typeface="Cambria Math" panose="02040503050406030204" pitchFamily="18" charset="0"/>
                                        </a:rPr>
                                        <m:t>𝑠𝑡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hr-HR" sz="2000" i="1">
                                          <a:latin typeface="Cambria Math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hr-HR" sz="2000" i="1">
                                          <a:latin typeface="Cambria Math"/>
                                          <a:ea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hr-HR" sz="2000" i="1">
                                          <a:latin typeface="Cambria Math"/>
                                          <a:ea typeface="Cambria Math" panose="02040503050406030204" pitchFamily="18" charset="0"/>
                                        </a:rPr>
                                        <m:t>𝑧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d>
                        <m:dPr>
                          <m:begChr m:val="["/>
                          <m:endChr m:val="]"/>
                          <m:ctrlPr>
                            <a:rPr lang="hr-HR" sz="2000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hr-HR" sz="2000" i="1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hr-HR" sz="2000" i="1">
                                  <a:latin typeface="Cambria Math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hr-HR" sz="2000" i="1">
                                  <a:latin typeface="Cambria Math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hr-HR" sz="2000" i="1">
                              <a:latin typeface="Cambria Math"/>
                              <a:ea typeface="Cambria Math" panose="02040503050406030204" pitchFamily="18" charset="0"/>
                            </a:rPr>
                            <m:t>±</m:t>
                          </m:r>
                          <m:rad>
                            <m:radPr>
                              <m:degHide m:val="on"/>
                              <m:ctrlPr>
                                <a:rPr lang="hr-HR" sz="2000" i="1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f>
                                <m:fPr>
                                  <m:ctrlPr>
                                    <a:rPr lang="hr-HR" sz="2000" i="1" smtClean="0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hr-HR" sz="2000" b="0" i="1" smtClean="0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hr-HR" sz="2000" b="0" i="1" smtClean="0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  <m:r>
                                <a:rPr lang="hr-HR" sz="2000" i="1">
                                  <a:latin typeface="Cambria Math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hr-HR" sz="2000" i="1" smtClean="0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hr-HR" sz="2000" i="1">
                                          <a:latin typeface="Cambria Math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hr-HR" sz="2000" i="1">
                                              <a:latin typeface="Cambria Math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hr-HR" sz="2000" i="1">
                                              <a:latin typeface="Cambria Math"/>
                                              <a:ea typeface="Cambria Math" panose="02040503050406030204" pitchFamily="18" charset="0"/>
                                            </a:rPr>
                                            <m:t>𝑔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hr-HR" sz="2000" i="1">
                                                  <a:latin typeface="Cambria Math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hr-HR" sz="2000" b="0" i="1" smtClean="0">
                                                  <a:latin typeface="Cambria Math"/>
                                                  <a:ea typeface="Cambria Math" panose="02040503050406030204" pitchFamily="18" charset="0"/>
                                                </a:rPr>
                                                <m:t>𝐻</m:t>
                                              </m:r>
                                            </m:e>
                                            <m:sub>
                                              <m:r>
                                                <a:rPr lang="hr-HR" sz="2000" b="0" i="1" smtClean="0">
                                                  <a:latin typeface="Cambria Math"/>
                                                  <a:ea typeface="Cambria Math" panose="02040503050406030204" pitchFamily="18" charset="0"/>
                                                </a:rPr>
                                                <m:t>𝑠𝑡</m:t>
                                              </m:r>
                                            </m:sub>
                                          </m:sSub>
                                          <m:sSub>
                                            <m:sSubPr>
                                              <m:ctrlPr>
                                                <a:rPr lang="hr-HR" sz="2000" i="1">
                                                  <a:latin typeface="Cambria Math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hr-HR" sz="2000" i="1">
                                                  <a:latin typeface="Cambria Math"/>
                                                  <a:ea typeface="Cambria Math" panose="02040503050406030204" pitchFamily="18" charset="0"/>
                                                </a:rPr>
                                                <m:t>𝑡</m:t>
                                              </m:r>
                                            </m:e>
                                            <m:sub>
                                              <m:r>
                                                <a:rPr lang="hr-HR" sz="2000" i="1">
                                                  <a:latin typeface="Cambria Math"/>
                                                  <a:ea typeface="Cambria Math" panose="02040503050406030204" pitchFamily="18" charset="0"/>
                                                </a:rPr>
                                                <m:t>𝑧</m:t>
                                              </m:r>
                                            </m:sub>
                                          </m:sSub>
                                        </m:num>
                                        <m:den>
                                          <m:r>
                                            <a:rPr lang="hr-HR" sz="2000" i="1">
                                              <a:latin typeface="Cambria Math"/>
                                              <a:ea typeface="Cambria Math" panose="02040503050406030204" pitchFamily="18" charset="0"/>
                                            </a:rPr>
                                            <m:t>𝐿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hr-HR" sz="2000" i="1">
                                                  <a:latin typeface="Cambria Math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hr-HR" sz="2000" i="1">
                                                  <a:latin typeface="Cambria Math"/>
                                                  <a:ea typeface="Cambria Math" panose="02040503050406030204" pitchFamily="18" charset="0"/>
                                                </a:rPr>
                                                <m:t>𝑣</m:t>
                                              </m:r>
                                            </m:e>
                                            <m:sub>
                                              <m:r>
                                                <a:rPr lang="hr-HR" sz="2000" i="1">
                                                  <a:latin typeface="Cambria Math"/>
                                                  <a:ea typeface="Cambria Math" panose="02040503050406030204" pitchFamily="18" charset="0"/>
                                                </a:rPr>
                                                <m:t>0</m:t>
                                              </m:r>
                                            </m:sub>
                                          </m:sSub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r>
                                    <a:rPr lang="hr-HR" sz="2000" b="0" i="1" smtClean="0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e>
                      </m:d>
                    </m:oMath>
                  </m:oMathPara>
                </a14:m>
                <a:endParaRPr lang="en-US" sz="2000" i="1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D60A4791-E21D-4188-96DE-4BB7758F65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7458" y="3501008"/>
                <a:ext cx="6229200" cy="1091453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731333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87484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800" b="1" u="sng" dirty="0"/>
              <a:t>Sustavi pod tlakom – stacionarno strujanje</a:t>
            </a:r>
          </a:p>
        </p:txBody>
      </p:sp>
      <p:sp>
        <p:nvSpPr>
          <p:cNvPr id="5" name="Rectangle 4"/>
          <p:cNvSpPr/>
          <p:nvPr/>
        </p:nvSpPr>
        <p:spPr>
          <a:xfrm>
            <a:off x="-1016" y="548680"/>
            <a:ext cx="91450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hr-HR" sz="2400" dirty="0"/>
          </a:p>
          <a:p>
            <a:endParaRPr lang="hr-HR" sz="1200" b="1" i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748229" y="186482"/>
            <a:ext cx="3264685" cy="4012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="" xmlns:a16="http://schemas.microsoft.com/office/drawing/2014/main" id="{C42769B2-084F-4946-BF0C-326B0EFF2332}"/>
                  </a:ext>
                </a:extLst>
              </p:cNvPr>
              <p:cNvSpPr txBox="1"/>
              <p:nvPr/>
            </p:nvSpPr>
            <p:spPr>
              <a:xfrm>
                <a:off x="323528" y="980728"/>
                <a:ext cx="2583904" cy="728854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r-HR" sz="20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𝑣</m:t>
                          </m:r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(</m:t>
                          </m:r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𝑧</m:t>
                          </m:r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)</m:t>
                          </m:r>
                        </m:num>
                        <m:den>
                          <m:sSub>
                            <m:sSubPr>
                              <m:ctrlPr>
                                <a:rPr lang="hr-HR" sz="2000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hr-HR" sz="2000" i="1">
                                  <a:latin typeface="Cambria Math"/>
                                  <a:ea typeface="Cambria Math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hr-HR" sz="2000" i="1">
                                  <a:latin typeface="Cambria Math"/>
                                  <a:ea typeface="Cambria Math"/>
                                </a:rPr>
                                <m:t>∗</m:t>
                              </m:r>
                            </m:sub>
                          </m:sSub>
                        </m:den>
                      </m:f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hr-HR" sz="20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𝜅</m:t>
                          </m:r>
                        </m:den>
                      </m:f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𝑙𝑛</m:t>
                      </m:r>
                      <m:f>
                        <m:fPr>
                          <m:ctrlPr>
                            <a:rPr lang="hr-HR" sz="20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hr-HR" sz="2000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hr-HR" sz="2000" i="1">
                                  <a:latin typeface="Cambria Math"/>
                                  <a:ea typeface="Cambria Math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hr-HR" sz="2000" i="1">
                                  <a:latin typeface="Cambria Math"/>
                                  <a:ea typeface="Cambria Math"/>
                                </a:rPr>
                                <m:t>∗</m:t>
                              </m:r>
                            </m:sub>
                          </m:sSub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𝑧</m:t>
                          </m:r>
                        </m:num>
                        <m:den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𝜈</m:t>
                          </m:r>
                        </m:den>
                      </m:f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+5,5</m:t>
                      </m:r>
                    </m:oMath>
                  </m:oMathPara>
                </a14:m>
                <a:endParaRPr lang="en-US" sz="2000" b="1" i="1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C42769B2-084F-4946-BF0C-326B0EFF23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980728"/>
                <a:ext cx="2583904" cy="728854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="" xmlns:a16="http://schemas.microsoft.com/office/drawing/2014/main" id="{C42769B2-084F-4946-BF0C-326B0EFF2332}"/>
                  </a:ext>
                </a:extLst>
              </p:cNvPr>
              <p:cNvSpPr txBox="1"/>
              <p:nvPr/>
            </p:nvSpPr>
            <p:spPr>
              <a:xfrm>
                <a:off x="202830" y="2058723"/>
                <a:ext cx="2583904" cy="728854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r-HR" sz="20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𝑣</m:t>
                          </m:r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(</m:t>
                          </m:r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𝑧</m:t>
                          </m:r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)</m:t>
                          </m:r>
                        </m:num>
                        <m:den>
                          <m:sSub>
                            <m:sSubPr>
                              <m:ctrlPr>
                                <a:rPr lang="hr-HR" sz="2000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hr-HR" sz="2000" i="1">
                                  <a:latin typeface="Cambria Math"/>
                                  <a:ea typeface="Cambria Math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hr-HR" sz="2000" i="1">
                                  <a:latin typeface="Cambria Math"/>
                                  <a:ea typeface="Cambria Math"/>
                                </a:rPr>
                                <m:t>∗</m:t>
                              </m:r>
                            </m:sub>
                          </m:sSub>
                        </m:den>
                      </m:f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hr-HR" sz="20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𝜅</m:t>
                          </m:r>
                        </m:den>
                      </m:f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𝑙𝑛</m:t>
                      </m:r>
                      <m:f>
                        <m:fPr>
                          <m:ctrlPr>
                            <a:rPr lang="hr-HR" sz="20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𝑧</m:t>
                          </m:r>
                        </m:num>
                        <m:den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𝑘</m:t>
                          </m:r>
                        </m:den>
                      </m:f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+8,5</m:t>
                      </m:r>
                    </m:oMath>
                  </m:oMathPara>
                </a14:m>
                <a:endParaRPr lang="en-US" sz="2000" b="1" i="1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C42769B2-084F-4946-BF0C-326B0EFF23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830" y="2058723"/>
                <a:ext cx="2583904" cy="728854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="" xmlns:a16="http://schemas.microsoft.com/office/drawing/2014/main" id="{2D9AD866-20E2-48B0-848C-C02FB2E7739E}"/>
                  </a:ext>
                </a:extLst>
              </p:cNvPr>
              <p:cNvSpPr txBox="1"/>
              <p:nvPr/>
            </p:nvSpPr>
            <p:spPr>
              <a:xfrm>
                <a:off x="1814626" y="3848946"/>
                <a:ext cx="1944216" cy="668516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𝑣</m:t>
                      </m:r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hr-HR" sz="20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𝑄</m:t>
                          </m:r>
                        </m:num>
                        <m:den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𝐴</m:t>
                          </m:r>
                        </m:den>
                      </m:f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𝑘𝑜𝑛𝑠𝑡</m:t>
                      </m:r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.</m:t>
                      </m:r>
                    </m:oMath>
                  </m:oMathPara>
                </a14:m>
                <a:endParaRPr lang="en-US" sz="2000" i="1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2D9AD866-20E2-48B0-848C-C02FB2E773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4626" y="3848946"/>
                <a:ext cx="1944216" cy="668516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="" xmlns:a16="http://schemas.microsoft.com/office/drawing/2014/main" id="{2D9AD866-20E2-48B0-848C-C02FB2E7739E}"/>
                  </a:ext>
                </a:extLst>
              </p:cNvPr>
              <p:cNvSpPr txBox="1"/>
              <p:nvPr/>
            </p:nvSpPr>
            <p:spPr>
              <a:xfrm>
                <a:off x="1842905" y="4581128"/>
                <a:ext cx="1626029" cy="676788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𝜏</m:t>
                      </m:r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=−</m:t>
                      </m:r>
                      <m:f>
                        <m:fPr>
                          <m:ctrlPr>
                            <a:rPr lang="hr-HR" sz="20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𝐴</m:t>
                          </m:r>
                        </m:num>
                        <m:den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𝑂</m:t>
                          </m:r>
                        </m:den>
                      </m:f>
                      <m:f>
                        <m:fPr>
                          <m:ctrlPr>
                            <a:rPr lang="hr-HR" sz="20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𝑑𝑝</m:t>
                          </m:r>
                        </m:num>
                        <m:den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𝑑𝑠</m:t>
                          </m:r>
                        </m:den>
                      </m:f>
                    </m:oMath>
                  </m:oMathPara>
                </a14:m>
                <a:endParaRPr lang="en-US" sz="2000" i="1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2D9AD866-20E2-48B0-848C-C02FB2E773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2905" y="4581128"/>
                <a:ext cx="1626029" cy="676788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="" xmlns:a16="http://schemas.microsoft.com/office/drawing/2014/main" id="{2D9AD866-20E2-48B0-848C-C02FB2E7739E}"/>
                  </a:ext>
                </a:extLst>
              </p:cNvPr>
              <p:cNvSpPr txBox="1"/>
              <p:nvPr/>
            </p:nvSpPr>
            <p:spPr>
              <a:xfrm>
                <a:off x="5349416" y="3983149"/>
                <a:ext cx="1939716" cy="40011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𝜏</m:t>
                      </m:r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𝑂𝑑𝑠</m:t>
                      </m:r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=−</m:t>
                      </m:r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𝐴𝑑𝑝</m:t>
                      </m:r>
                    </m:oMath>
                  </m:oMathPara>
                </a14:m>
                <a:endParaRPr lang="en-US" sz="2000" i="1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2D9AD866-20E2-48B0-848C-C02FB2E773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9416" y="3983149"/>
                <a:ext cx="1939716" cy="400110"/>
              </a:xfrm>
              <a:prstGeom prst="rect">
                <a:avLst/>
              </a:prstGeom>
              <a:blipFill rotWithShape="1">
                <a:blip r:embed="rId7"/>
                <a:stretch>
                  <a:fillRect b="-1363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="" xmlns:a16="http://schemas.microsoft.com/office/drawing/2014/main" id="{2D9AD866-20E2-48B0-848C-C02FB2E7739E}"/>
                  </a:ext>
                </a:extLst>
              </p:cNvPr>
              <p:cNvSpPr txBox="1"/>
              <p:nvPr/>
            </p:nvSpPr>
            <p:spPr>
              <a:xfrm>
                <a:off x="5652120" y="4571991"/>
                <a:ext cx="1230424" cy="695062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𝑅</m:t>
                      </m:r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hr-HR" sz="20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𝐴</m:t>
                          </m:r>
                        </m:num>
                        <m:den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𝑂</m:t>
                          </m:r>
                        </m:den>
                      </m:f>
                    </m:oMath>
                  </m:oMathPara>
                </a14:m>
                <a:endParaRPr lang="en-US" sz="2000" i="1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2D9AD866-20E2-48B0-848C-C02FB2E773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2120" y="4571991"/>
                <a:ext cx="1230424" cy="695062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="" xmlns:a16="http://schemas.microsoft.com/office/drawing/2014/main" id="{2D9AD866-20E2-48B0-848C-C02FB2E7739E}"/>
                  </a:ext>
                </a:extLst>
              </p:cNvPr>
              <p:cNvSpPr txBox="1"/>
              <p:nvPr/>
            </p:nvSpPr>
            <p:spPr>
              <a:xfrm>
                <a:off x="2604354" y="5445224"/>
                <a:ext cx="3820308" cy="730649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r-HR" sz="20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𝑑𝑝</m:t>
                          </m:r>
                        </m:num>
                        <m:den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𝑑𝑠</m:t>
                          </m:r>
                        </m:den>
                      </m:f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𝜌</m:t>
                      </m:r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𝑔</m:t>
                      </m:r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𝑑</m:t>
                      </m:r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(</m:t>
                      </m:r>
                      <m:f>
                        <m:fPr>
                          <m:ctrlPr>
                            <a:rPr lang="hr-HR" sz="20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𝑝</m:t>
                          </m:r>
                        </m:num>
                        <m:den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𝜌</m:t>
                          </m:r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𝑔</m:t>
                          </m:r>
                        </m:den>
                      </m:f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)/</m:t>
                      </m:r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𝑑𝑠</m:t>
                      </m:r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=−</m:t>
                      </m:r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𝜌</m:t>
                      </m:r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𝑔</m:t>
                      </m:r>
                      <m:sSub>
                        <m:sSubPr>
                          <m:ctrlPr>
                            <a:rPr lang="hr-HR" sz="20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𝐼</m:t>
                          </m:r>
                        </m:e>
                        <m:sub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𝐸𝐿</m:t>
                          </m:r>
                        </m:sub>
                      </m:sSub>
                    </m:oMath>
                  </m:oMathPara>
                </a14:m>
                <a:endParaRPr lang="en-US" sz="2000" i="1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2D9AD866-20E2-48B0-848C-C02FB2E773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4354" y="5445224"/>
                <a:ext cx="3820308" cy="730649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="" xmlns:a16="http://schemas.microsoft.com/office/drawing/2014/main" id="{2D9AD866-20E2-48B0-848C-C02FB2E7739E}"/>
                  </a:ext>
                </a:extLst>
              </p:cNvPr>
              <p:cNvSpPr txBox="1"/>
              <p:nvPr/>
            </p:nvSpPr>
            <p:spPr>
              <a:xfrm>
                <a:off x="1973719" y="6327865"/>
                <a:ext cx="1626029" cy="40011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𝜏</m:t>
                      </m:r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𝜌</m:t>
                      </m:r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𝑔</m:t>
                      </m:r>
                      <m:sSub>
                        <m:sSubPr>
                          <m:ctrlPr>
                            <a:rPr lang="hr-HR" sz="20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𝑅𝐼</m:t>
                          </m:r>
                        </m:e>
                        <m:sub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𝐸𝐿</m:t>
                          </m:r>
                        </m:sub>
                      </m:sSub>
                    </m:oMath>
                  </m:oMathPara>
                </a14:m>
                <a:endParaRPr lang="en-US" sz="2000" i="1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2D9AD866-20E2-48B0-848C-C02FB2E773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3719" y="6327865"/>
                <a:ext cx="1626029" cy="400110"/>
              </a:xfrm>
              <a:prstGeom prst="rect">
                <a:avLst/>
              </a:prstGeom>
              <a:blipFill rotWithShape="1">
                <a:blip r:embed="rId10"/>
                <a:stretch>
                  <a:fillRect b="-606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="" xmlns:a16="http://schemas.microsoft.com/office/drawing/2014/main" id="{2D9AD866-20E2-48B0-848C-C02FB2E7739E}"/>
                  </a:ext>
                </a:extLst>
              </p:cNvPr>
              <p:cNvSpPr txBox="1"/>
              <p:nvPr/>
            </p:nvSpPr>
            <p:spPr>
              <a:xfrm>
                <a:off x="5256515" y="6335997"/>
                <a:ext cx="1626029" cy="40011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r-HR" sz="20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𝐼</m:t>
                          </m:r>
                        </m:e>
                        <m:sub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𝐸𝐿</m:t>
                          </m:r>
                        </m:sub>
                      </m:sSub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el-GR" sz="2000" b="0" i="1" smtClean="0">
                          <a:latin typeface="Cambria Math"/>
                          <a:ea typeface="Cambria Math"/>
                        </a:rPr>
                        <m:t>Δ</m:t>
                      </m:r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h</m:t>
                      </m:r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/</m:t>
                      </m:r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𝐿</m:t>
                      </m:r>
                    </m:oMath>
                  </m:oMathPara>
                </a14:m>
                <a:endParaRPr lang="en-US" sz="2000" i="1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2D9AD866-20E2-48B0-848C-C02FB2E773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6515" y="6335997"/>
                <a:ext cx="1626029" cy="400110"/>
              </a:xfrm>
              <a:prstGeom prst="rect">
                <a:avLst/>
              </a:prstGeom>
              <a:blipFill rotWithShape="1">
                <a:blip r:embed="rId11"/>
                <a:stretch>
                  <a:fillRect b="-1363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823652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87484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800" b="1" u="sng" dirty="0"/>
              <a:t>Sustavi pod tlakom – </a:t>
            </a:r>
            <a:r>
              <a:rPr lang="hr-HR" sz="2800" b="1" u="sng" dirty="0" err="1"/>
              <a:t>nestacionarno</a:t>
            </a:r>
            <a:r>
              <a:rPr lang="hr-HR" sz="2800" b="1" u="sng" dirty="0"/>
              <a:t> strujanje</a:t>
            </a:r>
          </a:p>
        </p:txBody>
      </p:sp>
      <p:sp>
        <p:nvSpPr>
          <p:cNvPr id="5" name="Rectangle 4"/>
          <p:cNvSpPr/>
          <p:nvPr/>
        </p:nvSpPr>
        <p:spPr>
          <a:xfrm>
            <a:off x="-1016" y="548680"/>
            <a:ext cx="91450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hr-HR" sz="2400" dirty="0"/>
          </a:p>
          <a:p>
            <a:endParaRPr lang="hr-HR" sz="1200" b="1" i="1" dirty="0"/>
          </a:p>
        </p:txBody>
      </p:sp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393BB3F4-2738-451A-873C-F8A02142C698}"/>
              </a:ext>
            </a:extLst>
          </p:cNvPr>
          <p:cNvSpPr/>
          <p:nvPr/>
        </p:nvSpPr>
        <p:spPr>
          <a:xfrm>
            <a:off x="-1016" y="548680"/>
            <a:ext cx="914501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400" b="1" i="1" dirty="0"/>
              <a:t>Oscilacije vodnih masa </a:t>
            </a:r>
            <a:r>
              <a:rPr lang="hr-HR" sz="2400" dirty="0"/>
              <a:t>(spore promjene) i </a:t>
            </a:r>
            <a:r>
              <a:rPr lang="hr-HR" sz="2400" b="1" i="1" dirty="0"/>
              <a:t>vodni udar </a:t>
            </a:r>
            <a:r>
              <a:rPr lang="hr-HR" sz="2400" dirty="0"/>
              <a:t>(brze promjene) </a:t>
            </a:r>
          </a:p>
          <a:p>
            <a:endParaRPr lang="hr-HR" sz="2400" dirty="0"/>
          </a:p>
          <a:p>
            <a:endParaRPr lang="hr-HR" sz="1200" b="1" i="1" dirty="0"/>
          </a:p>
        </p:txBody>
      </p:sp>
      <p:sp>
        <p:nvSpPr>
          <p:cNvPr id="21" name="Rectangle 20">
            <a:extLst>
              <a:ext uri="{FF2B5EF4-FFF2-40B4-BE49-F238E27FC236}">
                <a16:creationId xmlns="" xmlns:a16="http://schemas.microsoft.com/office/drawing/2014/main" id="{B48E1D09-1E1F-4540-A74D-21C5ED34AD29}"/>
              </a:ext>
            </a:extLst>
          </p:cNvPr>
          <p:cNvSpPr/>
          <p:nvPr/>
        </p:nvSpPr>
        <p:spPr>
          <a:xfrm>
            <a:off x="4729835" y="5013176"/>
            <a:ext cx="441416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400" dirty="0"/>
              <a:t>Moguća dekompozicija tretmana OVM i VU zbog različite vremenske skale oscilacija.</a:t>
            </a:r>
          </a:p>
          <a:p>
            <a:endParaRPr lang="hr-HR" sz="2400" dirty="0"/>
          </a:p>
          <a:p>
            <a:endParaRPr lang="hr-HR" sz="1200" b="1" i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12"/>
          <a:stretch/>
        </p:blipFill>
        <p:spPr bwMode="auto">
          <a:xfrm rot="5400000">
            <a:off x="2720599" y="-1070277"/>
            <a:ext cx="3307266" cy="7560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969291" y="3097457"/>
            <a:ext cx="2790236" cy="4730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54666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87484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800" b="1" u="sng" dirty="0"/>
              <a:t>Sustavi pod tlakom – </a:t>
            </a:r>
            <a:r>
              <a:rPr lang="hr-HR" sz="2800" b="1" u="sng" dirty="0" err="1"/>
              <a:t>nestacionarno</a:t>
            </a:r>
            <a:r>
              <a:rPr lang="hr-HR" sz="2800" b="1" u="sng" dirty="0"/>
              <a:t> strujanje (OVM)</a:t>
            </a:r>
          </a:p>
        </p:txBody>
      </p:sp>
      <p:sp>
        <p:nvSpPr>
          <p:cNvPr id="5" name="Rectangle 4"/>
          <p:cNvSpPr/>
          <p:nvPr/>
        </p:nvSpPr>
        <p:spPr>
          <a:xfrm>
            <a:off x="-1016" y="548680"/>
            <a:ext cx="9145016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400" dirty="0"/>
              <a:t>Uobičajeno je duljina dovodnog tunela u </a:t>
            </a:r>
            <a:r>
              <a:rPr lang="hr-HR" sz="2400" dirty="0" err="1" smtClean="0"/>
              <a:t>stjenskoj</a:t>
            </a:r>
            <a:r>
              <a:rPr lang="hr-HR" sz="2400" dirty="0" smtClean="0"/>
              <a:t> </a:t>
            </a:r>
            <a:r>
              <a:rPr lang="hr-HR" sz="2400" dirty="0"/>
              <a:t>masi (dionica </a:t>
            </a:r>
            <a:r>
              <a:rPr lang="hr-HR" sz="2400" i="1" dirty="0"/>
              <a:t>L</a:t>
            </a:r>
            <a:r>
              <a:rPr lang="hr-HR" sz="2400" dirty="0"/>
              <a:t> između akumulacije i VK) znatno duža od tlačnog cjevovoda (između VK i nizvodne turbine) izvedenog na površini terena.</a:t>
            </a:r>
          </a:p>
          <a:p>
            <a:r>
              <a:rPr lang="hr-HR" sz="2400" dirty="0"/>
              <a:t>Dinamika vodnih masa opisuje se BJ i JK za dio sustava: AK, DT, VK.</a:t>
            </a:r>
          </a:p>
          <a:p>
            <a:endParaRPr lang="hr-HR" sz="2400" dirty="0"/>
          </a:p>
          <a:p>
            <a:endParaRPr lang="hr-HR" sz="2400" dirty="0"/>
          </a:p>
          <a:p>
            <a:endParaRPr lang="hr-HR" sz="2400" dirty="0"/>
          </a:p>
          <a:p>
            <a:endParaRPr lang="hr-HR" sz="2400" dirty="0"/>
          </a:p>
          <a:p>
            <a:endParaRPr lang="hr-HR" sz="2400" dirty="0"/>
          </a:p>
          <a:p>
            <a:endParaRPr lang="hr-HR" sz="2400" dirty="0"/>
          </a:p>
          <a:p>
            <a:endParaRPr lang="hr-HR" sz="2400" dirty="0"/>
          </a:p>
          <a:p>
            <a:endParaRPr lang="hr-HR" sz="1200" dirty="0"/>
          </a:p>
          <a:p>
            <a:r>
              <a:rPr lang="hr-HR" sz="2400" dirty="0"/>
              <a:t>Za </a:t>
            </a:r>
            <a:r>
              <a:rPr lang="hr-HR" sz="2400" dirty="0" err="1"/>
              <a:t>stacionažu</a:t>
            </a:r>
            <a:r>
              <a:rPr lang="hr-HR" sz="2400" dirty="0"/>
              <a:t> </a:t>
            </a:r>
            <a:r>
              <a:rPr lang="hr-HR" sz="2400" i="1" dirty="0"/>
              <a:t>s</a:t>
            </a:r>
            <a:r>
              <a:rPr lang="hr-HR" sz="2400" dirty="0"/>
              <a:t> = </a:t>
            </a:r>
            <a:r>
              <a:rPr lang="hr-HR" sz="2400" i="1" dirty="0"/>
              <a:t>L</a:t>
            </a:r>
            <a:r>
              <a:rPr lang="hr-HR" sz="2400" dirty="0"/>
              <a:t> (uz pretpostavku </a:t>
            </a:r>
            <a:r>
              <a:rPr lang="hr-HR" sz="2400" i="1" dirty="0"/>
              <a:t>A</a:t>
            </a:r>
            <a:r>
              <a:rPr lang="hr-HR" sz="1600" i="1" dirty="0"/>
              <a:t>DT</a:t>
            </a:r>
            <a:r>
              <a:rPr lang="hr-HR" sz="2400" dirty="0"/>
              <a:t> = </a:t>
            </a:r>
            <a:r>
              <a:rPr lang="hr-HR" sz="2400" dirty="0" err="1"/>
              <a:t>konst</a:t>
            </a:r>
            <a:r>
              <a:rPr lang="hr-HR" sz="2400" dirty="0"/>
              <a:t>.) i trenutak </a:t>
            </a:r>
            <a:r>
              <a:rPr lang="hr-HR" sz="2400" i="1" dirty="0"/>
              <a:t>t</a:t>
            </a:r>
            <a:r>
              <a:rPr lang="hr-HR" sz="2400" dirty="0"/>
              <a:t> BJ daje:</a:t>
            </a:r>
          </a:p>
          <a:p>
            <a:endParaRPr lang="hr-HR" sz="2400" dirty="0"/>
          </a:p>
          <a:p>
            <a:endParaRPr lang="hr-HR" sz="2400" dirty="0"/>
          </a:p>
          <a:p>
            <a:r>
              <a:rPr lang="hr-HR" sz="2400" dirty="0"/>
              <a:t>Tlak u DT u presjeku VK (</a:t>
            </a:r>
            <a:r>
              <a:rPr lang="hr-HR" sz="2400" dirty="0" err="1"/>
              <a:t>stacionaža</a:t>
            </a:r>
            <a:r>
              <a:rPr lang="hr-HR" sz="2400" dirty="0"/>
              <a:t> </a:t>
            </a:r>
            <a:r>
              <a:rPr lang="hr-HR" sz="2400" i="1" dirty="0"/>
              <a:t>s</a:t>
            </a:r>
            <a:r>
              <a:rPr lang="hr-HR" sz="2400" dirty="0"/>
              <a:t> = </a:t>
            </a:r>
            <a:r>
              <a:rPr lang="hr-HR" sz="2400" i="1" dirty="0"/>
              <a:t>L</a:t>
            </a:r>
            <a:r>
              <a:rPr lang="hr-HR" sz="2400" dirty="0"/>
              <a:t>) je: </a:t>
            </a:r>
          </a:p>
          <a:p>
            <a:endParaRPr lang="hr-HR" sz="1200" b="1" i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084991" y="1205577"/>
            <a:ext cx="2664297" cy="4518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="" xmlns:a16="http://schemas.microsoft.com/office/drawing/2014/main" id="{2D9AD866-20E2-48B0-848C-C02FB2E7739E}"/>
                  </a:ext>
                </a:extLst>
              </p:cNvPr>
              <p:cNvSpPr txBox="1"/>
              <p:nvPr/>
            </p:nvSpPr>
            <p:spPr>
              <a:xfrm>
                <a:off x="1475656" y="5157192"/>
                <a:ext cx="6552727" cy="763863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r-HR" sz="200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𝐿</m:t>
                          </m:r>
                        </m:num>
                        <m:den>
                          <m: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𝑔</m:t>
                          </m:r>
                        </m:den>
                      </m:f>
                      <m:f>
                        <m:fPr>
                          <m:ctrlPr>
                            <a:rPr lang="hr-HR" sz="200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hr-HR" sz="20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r-HR" sz="20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hr-HR" sz="20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  <m:t>𝐷𝑇</m:t>
                              </m:r>
                            </m:sub>
                          </m:sSub>
                          <m: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𝐿</m:t>
                          </m:r>
                          <m: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hr-HR" sz="2000" b="0" i="1" smtClean="0">
                          <a:latin typeface="Cambria Math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hr-HR" sz="2000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hr-HR" sz="2000" i="1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hr-HR" sz="2000" i="1" smtClean="0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hr-HR" sz="2000" b="0" i="1" smtClean="0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hr-HR" sz="2000" b="0" i="1" smtClean="0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  <m:t>𝐷𝑇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hr-HR" sz="2000" i="1">
                                  <a:latin typeface="Cambria Math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𝐿</m:t>
                          </m:r>
                          <m: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hr-HR" sz="2000" i="1">
                              <a:latin typeface="Cambria Math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𝑔</m:t>
                          </m:r>
                        </m:den>
                      </m:f>
                      <m:r>
                        <a:rPr lang="hr-HR" sz="2000" i="1">
                          <a:latin typeface="Cambria Math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hr-HR" sz="2000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r-HR" sz="2000" i="1">
                              <a:latin typeface="Cambria Math"/>
                              <a:ea typeface="Cambria Math" panose="02040503050406030204" pitchFamily="18" charset="0"/>
                            </a:rPr>
                            <m:t>𝑝</m:t>
                          </m:r>
                          <m: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𝐿</m:t>
                          </m:r>
                          <m: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hr-HR" sz="2000" i="1">
                              <a:latin typeface="Cambria Math"/>
                              <a:ea typeface="Cambria Math"/>
                            </a:rPr>
                            <m:t>𝜌</m:t>
                          </m:r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𝑔</m:t>
                          </m:r>
                        </m:den>
                      </m:f>
                      <m:r>
                        <a:rPr lang="hr-HR" sz="2000" i="1">
                          <a:latin typeface="Cambria Math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hr-HR" sz="2000" i="1">
                          <a:latin typeface="Cambria Math"/>
                          <a:ea typeface="Cambria Math" panose="02040503050406030204" pitchFamily="18" charset="0"/>
                        </a:rPr>
                        <m:t>𝑧</m:t>
                      </m:r>
                      <m:r>
                        <a:rPr lang="hr-HR" sz="2000" b="0" i="1" smtClean="0">
                          <a:latin typeface="Cambria Math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hr-HR" sz="2000" b="0" i="1" smtClean="0">
                          <a:latin typeface="Cambria Math"/>
                          <a:ea typeface="Cambria Math" panose="02040503050406030204" pitchFamily="18" charset="0"/>
                        </a:rPr>
                        <m:t>𝐿</m:t>
                      </m:r>
                      <m:r>
                        <a:rPr lang="hr-HR" sz="2000" b="0" i="1" smtClean="0">
                          <a:latin typeface="Cambria Math"/>
                          <a:ea typeface="Cambria Math" panose="02040503050406030204" pitchFamily="18" charset="0"/>
                        </a:rPr>
                        <m:t>)+</m:t>
                      </m:r>
                      <m:r>
                        <m:rPr>
                          <m:sty m:val="p"/>
                        </m:rPr>
                        <a:rPr lang="el-GR" sz="2000" i="1" smtClean="0">
                          <a:latin typeface="Cambria Math"/>
                          <a:ea typeface="Cambria Math"/>
                        </a:rPr>
                        <m:t>Δ</m:t>
                      </m:r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h</m:t>
                      </m:r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(</m:t>
                      </m:r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𝐿</m:t>
                      </m:r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,</m:t>
                      </m:r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𝑡</m:t>
                      </m:r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)=0</m:t>
                      </m:r>
                    </m:oMath>
                  </m:oMathPara>
                </a14:m>
                <a:endParaRPr lang="en-US" sz="2000" i="1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2D9AD866-20E2-48B0-848C-C02FB2E773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5656" y="5157192"/>
                <a:ext cx="6552727" cy="763863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="" xmlns:a16="http://schemas.microsoft.com/office/drawing/2014/main" id="{2D9AD866-20E2-48B0-848C-C02FB2E7739E}"/>
                  </a:ext>
                </a:extLst>
              </p:cNvPr>
              <p:cNvSpPr txBox="1"/>
              <p:nvPr/>
            </p:nvSpPr>
            <p:spPr>
              <a:xfrm>
                <a:off x="2411760" y="6352085"/>
                <a:ext cx="3123964" cy="40011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𝑝</m:t>
                      </m:r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(</m:t>
                      </m:r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𝐿</m:t>
                      </m:r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,</m:t>
                      </m:r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𝑡</m:t>
                      </m:r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)/</m:t>
                      </m:r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𝜌</m:t>
                      </m:r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𝑔</m:t>
                      </m:r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h</m:t>
                      </m:r>
                      <m:d>
                        <m:dPr>
                          <m:ctrlPr>
                            <a:rPr lang="hr-HR" sz="2000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𝑡</m:t>
                          </m:r>
                        </m:e>
                      </m:d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𝑧</m:t>
                      </m:r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(</m:t>
                      </m:r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𝐿</m:t>
                      </m:r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en-US" sz="2000" i="1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2D9AD866-20E2-48B0-848C-C02FB2E773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1760" y="6352085"/>
                <a:ext cx="3123964" cy="400110"/>
              </a:xfrm>
              <a:prstGeom prst="rect">
                <a:avLst/>
              </a:prstGeom>
              <a:blipFill rotWithShape="1">
                <a:blip r:embed="rId4"/>
                <a:stretch>
                  <a:fillRect b="-1363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48934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87484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800" b="1" u="sng" dirty="0"/>
              <a:t>Sustavi pod tlakom – </a:t>
            </a:r>
            <a:r>
              <a:rPr lang="hr-HR" sz="2800" b="1" u="sng" dirty="0" err="1"/>
              <a:t>nestacionarno</a:t>
            </a:r>
            <a:r>
              <a:rPr lang="hr-HR" sz="2800" b="1" u="sng" dirty="0"/>
              <a:t> strujanje (OVM)</a:t>
            </a:r>
          </a:p>
        </p:txBody>
      </p:sp>
      <p:sp>
        <p:nvSpPr>
          <p:cNvPr id="5" name="Rectangle 4"/>
          <p:cNvSpPr/>
          <p:nvPr/>
        </p:nvSpPr>
        <p:spPr>
          <a:xfrm>
            <a:off x="-1016" y="548680"/>
            <a:ext cx="9253536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400" dirty="0"/>
              <a:t>Linijski gubici do </a:t>
            </a:r>
            <a:r>
              <a:rPr lang="hr-HR" sz="2400" dirty="0" err="1"/>
              <a:t>stacionaže</a:t>
            </a:r>
            <a:r>
              <a:rPr lang="hr-HR" sz="2400" dirty="0"/>
              <a:t> </a:t>
            </a:r>
            <a:r>
              <a:rPr lang="hr-HR" sz="2400" i="1" dirty="0"/>
              <a:t>s</a:t>
            </a:r>
            <a:r>
              <a:rPr lang="hr-HR" sz="2400" dirty="0"/>
              <a:t> = </a:t>
            </a:r>
            <a:r>
              <a:rPr lang="hr-HR" sz="2400" i="1" dirty="0"/>
              <a:t>L</a:t>
            </a:r>
            <a:r>
              <a:rPr lang="hr-HR" sz="2400" dirty="0"/>
              <a:t> su aproksimirani sa:</a:t>
            </a:r>
          </a:p>
          <a:p>
            <a:endParaRPr lang="hr-HR" sz="1200" dirty="0"/>
          </a:p>
          <a:p>
            <a:r>
              <a:rPr lang="hr-HR" sz="2400" dirty="0"/>
              <a:t>                                          (Napomena: </a:t>
            </a:r>
            <a:r>
              <a:rPr lang="hr-HR" sz="2400" i="1" dirty="0">
                <a:sym typeface="Symbol"/>
              </a:rPr>
              <a:t></a:t>
            </a:r>
            <a:r>
              <a:rPr lang="hr-HR" sz="2400" dirty="0">
                <a:sym typeface="Symbol"/>
              </a:rPr>
              <a:t> je promjenjiv u vremenu a može </a:t>
            </a:r>
          </a:p>
          <a:p>
            <a:r>
              <a:rPr lang="hr-HR" sz="2400" dirty="0">
                <a:sym typeface="Symbol"/>
              </a:rPr>
              <a:t>                                           se aproksimirati sa </a:t>
            </a:r>
            <a:r>
              <a:rPr lang="hr-HR" sz="2400" i="1" dirty="0">
                <a:sym typeface="Symbol"/>
              </a:rPr>
              <a:t></a:t>
            </a:r>
            <a:r>
              <a:rPr lang="hr-HR" sz="2400" dirty="0">
                <a:sym typeface="Symbol"/>
              </a:rPr>
              <a:t> = </a:t>
            </a:r>
            <a:r>
              <a:rPr lang="hr-HR" sz="2400" dirty="0" err="1">
                <a:sym typeface="Symbol"/>
              </a:rPr>
              <a:t>konst</a:t>
            </a:r>
            <a:r>
              <a:rPr lang="hr-HR" sz="2400" dirty="0">
                <a:sym typeface="Symbol"/>
              </a:rPr>
              <a:t>.)</a:t>
            </a:r>
            <a:endParaRPr lang="hr-HR" sz="2400" dirty="0"/>
          </a:p>
          <a:p>
            <a:endParaRPr lang="hr-HR" sz="1200" dirty="0"/>
          </a:p>
          <a:p>
            <a:r>
              <a:rPr lang="hr-HR" sz="2400" dirty="0"/>
              <a:t>Doprinos lokalnih gubitaka se uobičajeno uvodi kroz odgovarajuće uvećanje koeficijenta otpora trenja </a:t>
            </a:r>
            <a:r>
              <a:rPr lang="hr-HR" sz="2400" i="1" dirty="0">
                <a:sym typeface="Symbol"/>
              </a:rPr>
              <a:t></a:t>
            </a:r>
            <a:r>
              <a:rPr lang="hr-HR" sz="2400" dirty="0"/>
              <a:t>.</a:t>
            </a:r>
          </a:p>
          <a:p>
            <a:endParaRPr lang="hr-HR" sz="2400" dirty="0"/>
          </a:p>
          <a:p>
            <a:r>
              <a:rPr lang="hr-HR" sz="2400" dirty="0"/>
              <a:t>Konačni oblik BJ za proračun OVM (vezan uz presjek </a:t>
            </a:r>
            <a:r>
              <a:rPr lang="hr-HR" sz="2400" dirty="0" err="1"/>
              <a:t>strujnice</a:t>
            </a:r>
            <a:r>
              <a:rPr lang="hr-HR" sz="2400" dirty="0"/>
              <a:t> na </a:t>
            </a:r>
            <a:r>
              <a:rPr lang="hr-HR" sz="2400" i="1" dirty="0"/>
              <a:t>s</a:t>
            </a:r>
            <a:r>
              <a:rPr lang="hr-HR" sz="2400" dirty="0"/>
              <a:t> = </a:t>
            </a:r>
            <a:r>
              <a:rPr lang="hr-HR" sz="2400" i="1" dirty="0"/>
              <a:t>L</a:t>
            </a:r>
            <a:r>
              <a:rPr lang="hr-HR" sz="2400" dirty="0"/>
              <a:t>) je:</a:t>
            </a:r>
          </a:p>
          <a:p>
            <a:endParaRPr lang="hr-HR" sz="2400" dirty="0"/>
          </a:p>
          <a:p>
            <a:endParaRPr lang="hr-HR" sz="2400" dirty="0"/>
          </a:p>
          <a:p>
            <a:endParaRPr lang="hr-HR" sz="2400" dirty="0"/>
          </a:p>
          <a:p>
            <a:r>
              <a:rPr lang="hr-HR" sz="2400" dirty="0"/>
              <a:t>JK za slučaj proizvoljnog protoka istjecanja </a:t>
            </a:r>
            <a:r>
              <a:rPr lang="hr-HR" sz="2400" i="1" dirty="0"/>
              <a:t>Q</a:t>
            </a:r>
            <a:r>
              <a:rPr lang="hr-HR" sz="1600" i="1" dirty="0"/>
              <a:t>T</a:t>
            </a:r>
            <a:r>
              <a:rPr lang="hr-HR" sz="2400" dirty="0"/>
              <a:t> iz nizvodne turbine glasi:</a:t>
            </a:r>
          </a:p>
          <a:p>
            <a:endParaRPr lang="hr-HR" sz="2400" dirty="0"/>
          </a:p>
          <a:p>
            <a:endParaRPr lang="hr-HR" sz="2400" dirty="0"/>
          </a:p>
          <a:p>
            <a:endParaRPr lang="hr-HR" sz="2400" dirty="0"/>
          </a:p>
          <a:p>
            <a:r>
              <a:rPr lang="hr-HR" sz="2400" dirty="0"/>
              <a:t>Obično želimo odrediti </a:t>
            </a:r>
            <a:r>
              <a:rPr lang="hr-HR" sz="2400" i="1" dirty="0" err="1"/>
              <a:t>h</a:t>
            </a:r>
            <a:r>
              <a:rPr lang="hr-HR" sz="1600" i="1" dirty="0" err="1"/>
              <a:t>maks</a:t>
            </a:r>
            <a:r>
              <a:rPr lang="hr-HR" sz="2400" dirty="0"/>
              <a:t> u VK pri zatvaranju dovoda vode na turbinu ili </a:t>
            </a:r>
            <a:r>
              <a:rPr lang="hr-HR" sz="2400" i="1" dirty="0" err="1"/>
              <a:t>h</a:t>
            </a:r>
            <a:r>
              <a:rPr lang="hr-HR" sz="1600" i="1" dirty="0" err="1"/>
              <a:t>min</a:t>
            </a:r>
            <a:r>
              <a:rPr lang="hr-HR" sz="2400" dirty="0"/>
              <a:t> u VK pri otvaranju dovoda vode na turbinu (</a:t>
            </a:r>
            <a:r>
              <a:rPr lang="hr-HR" sz="2400" i="1" dirty="0" err="1"/>
              <a:t>dh</a:t>
            </a:r>
            <a:r>
              <a:rPr lang="hr-HR" sz="2400" dirty="0"/>
              <a:t>/</a:t>
            </a:r>
            <a:r>
              <a:rPr lang="hr-HR" sz="2400" i="1" dirty="0" err="1"/>
              <a:t>dt</a:t>
            </a:r>
            <a:r>
              <a:rPr lang="hr-HR" sz="2400" i="1" dirty="0"/>
              <a:t> </a:t>
            </a:r>
            <a:r>
              <a:rPr lang="hr-HR" sz="2400" dirty="0"/>
              <a:t>= 0, </a:t>
            </a:r>
            <a:r>
              <a:rPr lang="hr-HR" sz="2400" i="1" dirty="0" err="1"/>
              <a:t>v</a:t>
            </a:r>
            <a:r>
              <a:rPr lang="hr-HR" sz="1600" i="1" dirty="0" err="1"/>
              <a:t>DT</a:t>
            </a:r>
            <a:r>
              <a:rPr lang="hr-HR" sz="1600" i="1" dirty="0"/>
              <a:t> </a:t>
            </a:r>
            <a:r>
              <a:rPr lang="hr-HR" sz="2400" dirty="0"/>
              <a:t>=</a:t>
            </a:r>
            <a:r>
              <a:rPr lang="hr-HR" sz="2400" i="1" dirty="0"/>
              <a:t>Q</a:t>
            </a:r>
            <a:r>
              <a:rPr lang="hr-HR" sz="1600" i="1" dirty="0"/>
              <a:t>T</a:t>
            </a:r>
            <a:r>
              <a:rPr lang="hr-HR" sz="2400" dirty="0"/>
              <a:t>/</a:t>
            </a:r>
            <a:r>
              <a:rPr lang="hr-HR" sz="2400" i="1" dirty="0"/>
              <a:t>A</a:t>
            </a:r>
            <a:r>
              <a:rPr lang="hr-HR" sz="1600" i="1" dirty="0"/>
              <a:t>DT</a:t>
            </a:r>
            <a:r>
              <a:rPr lang="hr-HR" sz="2400" dirty="0"/>
              <a:t>).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="" xmlns:a16="http://schemas.microsoft.com/office/drawing/2014/main" id="{2D9AD866-20E2-48B0-848C-C02FB2E7739E}"/>
                  </a:ext>
                </a:extLst>
              </p:cNvPr>
              <p:cNvSpPr txBox="1"/>
              <p:nvPr/>
            </p:nvSpPr>
            <p:spPr>
              <a:xfrm>
                <a:off x="-22292" y="1124744"/>
                <a:ext cx="2952328" cy="763863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2000" i="1" smtClean="0">
                          <a:latin typeface="Cambria Math"/>
                          <a:ea typeface="Cambria Math"/>
                        </a:rPr>
                        <m:t>Δ</m:t>
                      </m:r>
                      <m:r>
                        <a:rPr lang="hr-HR" sz="2000" i="1">
                          <a:latin typeface="Cambria Math"/>
                          <a:ea typeface="Cambria Math"/>
                        </a:rPr>
                        <m:t>h</m:t>
                      </m:r>
                      <m:r>
                        <a:rPr lang="hr-HR" sz="2000" i="1">
                          <a:latin typeface="Cambria Math"/>
                          <a:ea typeface="Cambria Math"/>
                        </a:rPr>
                        <m:t>(</m:t>
                      </m:r>
                      <m:r>
                        <a:rPr lang="hr-HR" sz="2000" i="1">
                          <a:latin typeface="Cambria Math"/>
                          <a:ea typeface="Cambria Math"/>
                        </a:rPr>
                        <m:t>𝐿</m:t>
                      </m:r>
                      <m:r>
                        <a:rPr lang="hr-HR" sz="2000" i="1">
                          <a:latin typeface="Cambria Math"/>
                          <a:ea typeface="Cambria Math"/>
                        </a:rPr>
                        <m:t>,</m:t>
                      </m:r>
                      <m:r>
                        <a:rPr lang="hr-HR" sz="2000" i="1">
                          <a:latin typeface="Cambria Math"/>
                          <a:ea typeface="Cambria Math"/>
                        </a:rPr>
                        <m:t>𝑡</m:t>
                      </m:r>
                      <m:r>
                        <a:rPr lang="hr-HR" sz="2000" i="1">
                          <a:latin typeface="Cambria Math"/>
                          <a:ea typeface="Cambria Math"/>
                        </a:rPr>
                        <m:t>)= </m:t>
                      </m:r>
                      <m:r>
                        <a:rPr lang="hr-HR" sz="2000" i="1" smtClean="0">
                          <a:latin typeface="Cambria Math"/>
                          <a:ea typeface="Cambria Math"/>
                        </a:rPr>
                        <m:t>𝜆</m:t>
                      </m:r>
                      <m:f>
                        <m:fPr>
                          <m:ctrlPr>
                            <a:rPr lang="hr-HR" sz="200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𝐿</m:t>
                          </m:r>
                        </m:num>
                        <m:den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𝑑</m:t>
                          </m:r>
                        </m:den>
                      </m:f>
                      <m:f>
                        <m:fPr>
                          <m:ctrlPr>
                            <a:rPr lang="hr-HR" sz="2000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hr-HR" sz="2000" i="1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hr-HR" sz="2000" i="1" smtClean="0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hr-HR" sz="2000" b="0" i="1" smtClean="0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hr-HR" sz="2000" b="0" i="1" smtClean="0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  <m:t>𝐷𝑇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hr-HR" sz="2000" i="1">
                                  <a:latin typeface="Cambria Math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𝐿</m:t>
                          </m:r>
                          <m: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hr-HR" sz="2000" i="1">
                              <a:latin typeface="Cambria Math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𝑔</m:t>
                          </m:r>
                        </m:den>
                      </m:f>
                    </m:oMath>
                  </m:oMathPara>
                </a14:m>
                <a:endParaRPr lang="en-US" sz="2000" i="1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2D9AD866-20E2-48B0-848C-C02FB2E773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2292" y="1124744"/>
                <a:ext cx="2952328" cy="763863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="" xmlns:a16="http://schemas.microsoft.com/office/drawing/2014/main" id="{2D9AD866-20E2-48B0-848C-C02FB2E7739E}"/>
                  </a:ext>
                </a:extLst>
              </p:cNvPr>
              <p:cNvSpPr txBox="1"/>
              <p:nvPr/>
            </p:nvSpPr>
            <p:spPr>
              <a:xfrm>
                <a:off x="2051720" y="3734167"/>
                <a:ext cx="4248471" cy="78669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r-HR" sz="200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𝐿</m:t>
                          </m:r>
                        </m:num>
                        <m:den>
                          <m: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𝑔</m:t>
                          </m:r>
                        </m:den>
                      </m:f>
                      <m:f>
                        <m:fPr>
                          <m:ctrlPr>
                            <a:rPr lang="hr-HR" sz="200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hr-HR" sz="20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r-HR" sz="20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hr-HR" sz="20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  <m:t>𝐷𝑇</m:t>
                              </m:r>
                            </m:sub>
                          </m:sSub>
                        </m:num>
                        <m:den>
                          <m: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hr-HR" sz="2000" b="0" i="1" smtClean="0">
                          <a:latin typeface="Cambria Math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hr-HR" sz="2000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hr-HR" sz="2000" i="1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hr-HR" sz="2000" i="1" smtClean="0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hr-HR" sz="2000" b="0" i="1" smtClean="0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hr-HR" sz="2000" b="0" i="1" smtClean="0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  <m:t>𝐷𝑇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hr-HR" sz="2000" i="1">
                                  <a:latin typeface="Cambria Math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hr-HR" sz="2000" i="1">
                              <a:latin typeface="Cambria Math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𝑔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hr-HR" sz="200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1+</m:t>
                          </m:r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𝜆</m:t>
                          </m:r>
                          <m:f>
                            <m:fPr>
                              <m:ctrlPr>
                                <a:rPr lang="hr-HR" sz="20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hr-HR" sz="2000" b="0" i="1" smtClean="0">
                                  <a:latin typeface="Cambria Math"/>
                                  <a:ea typeface="Cambria Math"/>
                                </a:rPr>
                                <m:t>𝐿</m:t>
                              </m:r>
                            </m:num>
                            <m:den>
                              <m:r>
                                <a:rPr lang="hr-HR" sz="2000" b="0" i="1" smtClean="0">
                                  <a:latin typeface="Cambria Math"/>
                                  <a:ea typeface="Cambria Math"/>
                                </a:rPr>
                                <m:t>𝑑</m:t>
                              </m:r>
                            </m:den>
                          </m:f>
                        </m:e>
                      </m:d>
                      <m:r>
                        <a:rPr lang="hr-HR" sz="2000" i="1">
                          <a:latin typeface="Cambria Math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h</m:t>
                      </m:r>
                      <m:r>
                        <a:rPr lang="hr-H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hr-HR" sz="2000" b="0" i="1" smtClean="0">
                          <a:latin typeface="Cambria Math"/>
                          <a:ea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000" i="1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D9AD866-20E2-48B0-848C-C02FB2E773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1720" y="3734167"/>
                <a:ext cx="4248471" cy="78669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="" xmlns:a16="http://schemas.microsoft.com/office/drawing/2014/main" id="{2D9AD866-20E2-48B0-848C-C02FB2E7739E}"/>
                  </a:ext>
                </a:extLst>
              </p:cNvPr>
              <p:cNvSpPr txBox="1"/>
              <p:nvPr/>
            </p:nvSpPr>
            <p:spPr>
              <a:xfrm>
                <a:off x="2761162" y="5221382"/>
                <a:ext cx="3226140" cy="67666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r-HR" sz="200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𝐷𝑇</m:t>
                          </m:r>
                        </m:sub>
                      </m:sSub>
                      <m:sSub>
                        <m:sSubPr>
                          <m:ctrlPr>
                            <a:rPr lang="hr-HR" sz="200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𝐷𝑇</m:t>
                          </m:r>
                        </m:sub>
                      </m:sSub>
                      <m:r>
                        <a:rPr lang="hr-HR" sz="2000" b="0" i="1" smtClean="0">
                          <a:latin typeface="Cambria Math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𝑉𝐾</m:t>
                          </m:r>
                        </m:sub>
                      </m:sSub>
                      <m:f>
                        <m:fPr>
                          <m:ctrlPr>
                            <a:rPr lang="hr-HR" sz="200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𝑑h</m:t>
                          </m:r>
                        </m:num>
                        <m:den>
                          <m: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hr-HR" sz="2000" b="0" i="1" smtClean="0">
                          <a:latin typeface="Cambria Math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r>
                        <a:rPr lang="hr-HR" sz="2000" b="0" i="1" smtClean="0">
                          <a:latin typeface="Cambria Math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hr-HR" sz="2000" b="0" i="1" smtClean="0">
                          <a:latin typeface="Cambria Math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hr-HR" sz="2000" b="0" i="1" smtClean="0">
                          <a:latin typeface="Cambria Math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i="1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2D9AD866-20E2-48B0-848C-C02FB2E773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1162" y="5221382"/>
                <a:ext cx="3226140" cy="67666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542497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87484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800" b="1" u="sng" dirty="0"/>
              <a:t>Sustavi pod tlakom – </a:t>
            </a:r>
            <a:r>
              <a:rPr lang="hr-HR" sz="2800" b="1" u="sng" dirty="0" err="1"/>
              <a:t>nestacionarno</a:t>
            </a:r>
            <a:r>
              <a:rPr lang="hr-HR" sz="2800" b="1" u="sng" dirty="0"/>
              <a:t> strujanje (OVM)</a:t>
            </a:r>
          </a:p>
        </p:txBody>
      </p:sp>
      <p:sp>
        <p:nvSpPr>
          <p:cNvPr id="5" name="Rectangle 4"/>
          <p:cNvSpPr/>
          <p:nvPr/>
        </p:nvSpPr>
        <p:spPr>
          <a:xfrm>
            <a:off x="-1016" y="451272"/>
            <a:ext cx="9253536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400" dirty="0"/>
              <a:t>Spajanjem BJ i JK dobiva se jednadžba za odnos </a:t>
            </a:r>
            <a:r>
              <a:rPr lang="hr-HR" sz="2400" i="1" dirty="0" err="1"/>
              <a:t>v</a:t>
            </a:r>
            <a:r>
              <a:rPr lang="hr-HR" sz="1600" i="1" dirty="0" err="1"/>
              <a:t>DT</a:t>
            </a:r>
            <a:r>
              <a:rPr lang="hr-HR" sz="2400" dirty="0"/>
              <a:t> i </a:t>
            </a:r>
            <a:r>
              <a:rPr lang="hr-HR" sz="2400" i="1" dirty="0"/>
              <a:t>h</a:t>
            </a:r>
            <a:r>
              <a:rPr lang="hr-HR" sz="2400" dirty="0"/>
              <a:t> uz nametnuti </a:t>
            </a:r>
            <a:r>
              <a:rPr lang="hr-HR" sz="2400" i="1" dirty="0"/>
              <a:t>Q</a:t>
            </a:r>
            <a:r>
              <a:rPr lang="hr-HR" sz="1600" i="1" dirty="0"/>
              <a:t>T</a:t>
            </a:r>
            <a:r>
              <a:rPr lang="hr-HR" sz="2400" dirty="0"/>
              <a:t>:</a:t>
            </a:r>
          </a:p>
          <a:p>
            <a:endParaRPr lang="hr-HR" sz="2400" dirty="0"/>
          </a:p>
          <a:p>
            <a:endParaRPr lang="hr-HR" sz="2400" dirty="0"/>
          </a:p>
          <a:p>
            <a:endParaRPr lang="hr-HR" sz="2400" dirty="0"/>
          </a:p>
          <a:p>
            <a:endParaRPr lang="hr-HR" sz="1200" dirty="0"/>
          </a:p>
          <a:p>
            <a:endParaRPr lang="hr-HR" sz="2400" dirty="0"/>
          </a:p>
          <a:p>
            <a:endParaRPr lang="hr-HR" sz="2400" dirty="0"/>
          </a:p>
          <a:p>
            <a:endParaRPr lang="hr-HR" sz="1200" dirty="0"/>
          </a:p>
          <a:p>
            <a:r>
              <a:rPr lang="hr-HR" sz="2400" dirty="0"/>
              <a:t>Uvođenjem parametara „početne-stacionarne” brzine strujanja prije promjene </a:t>
            </a:r>
            <a:r>
              <a:rPr lang="hr-HR" sz="2400" i="1" dirty="0"/>
              <a:t>Q</a:t>
            </a:r>
            <a:r>
              <a:rPr lang="hr-HR" sz="1600" i="1" dirty="0"/>
              <a:t>T</a:t>
            </a:r>
            <a:r>
              <a:rPr lang="hr-HR" sz="2400" dirty="0"/>
              <a:t>, amplitude neprigušenih oscilacija, periode oscilacija i početnog uvjeta razine vodnog lica u VK prije promjene </a:t>
            </a:r>
            <a:r>
              <a:rPr lang="hr-HR" sz="2400" i="1" dirty="0"/>
              <a:t>Q</a:t>
            </a:r>
            <a:r>
              <a:rPr lang="hr-HR" sz="1600" i="1" dirty="0"/>
              <a:t>T</a:t>
            </a:r>
            <a:r>
              <a:rPr lang="hr-HR" sz="2400" dirty="0"/>
              <a:t>, te uvođenjem odgovarajućih </a:t>
            </a:r>
            <a:r>
              <a:rPr lang="hr-HR" sz="2400" dirty="0" err="1"/>
              <a:t>bezdimenzionalnih</a:t>
            </a:r>
            <a:r>
              <a:rPr lang="hr-HR" sz="2400" dirty="0"/>
              <a:t> parametara:</a:t>
            </a:r>
          </a:p>
          <a:p>
            <a:endParaRPr lang="hr-HR" sz="2400" dirty="0"/>
          </a:p>
          <a:p>
            <a:endParaRPr lang="hr-HR" sz="2400" dirty="0"/>
          </a:p>
          <a:p>
            <a:endParaRPr lang="hr-HR" sz="2400" dirty="0"/>
          </a:p>
          <a:p>
            <a:endParaRPr lang="hr-HR" sz="1200" dirty="0"/>
          </a:p>
          <a:p>
            <a:r>
              <a:rPr lang="hr-HR" sz="2400" dirty="0"/>
              <a:t>dobiva se diferencijalna </a:t>
            </a:r>
            <a:r>
              <a:rPr lang="hr-HR" sz="2400" dirty="0" smtClean="0"/>
              <a:t>jednadžba </a:t>
            </a:r>
            <a:r>
              <a:rPr lang="hr-HR" sz="2400" dirty="0"/>
              <a:t>sljedećeg oblika: </a:t>
            </a: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303318" y="278443"/>
            <a:ext cx="2017832" cy="3422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>
                <a:extLst>
                  <a:ext uri="{FF2B5EF4-FFF2-40B4-BE49-F238E27FC236}">
                    <a16:creationId xmlns="" xmlns:a16="http://schemas.microsoft.com/office/drawing/2014/main" id="{2D9AD866-20E2-48B0-848C-C02FB2E7739E}"/>
                  </a:ext>
                </a:extLst>
              </p:cNvPr>
              <p:cNvSpPr txBox="1"/>
              <p:nvPr/>
            </p:nvSpPr>
            <p:spPr>
              <a:xfrm>
                <a:off x="4283968" y="1124744"/>
                <a:ext cx="4888445" cy="783869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r-HR" sz="200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𝐿</m:t>
                          </m:r>
                        </m:num>
                        <m:den>
                          <m: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𝑔</m:t>
                          </m:r>
                        </m:den>
                      </m:f>
                      <m:f>
                        <m:fPr>
                          <m:ctrlPr>
                            <a:rPr lang="hr-HR" sz="200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hr-HR" sz="20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r-HR" sz="20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hr-HR" sz="20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  <m:t>𝐷𝑇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hr-HR" sz="20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r-HR" sz="20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hr-HR" sz="20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  <m:t>𝑉𝐾</m:t>
                              </m:r>
                            </m:sub>
                          </m:sSub>
                        </m:den>
                      </m:f>
                      <m:d>
                        <m:dPr>
                          <m:ctrlP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hr-HR" sz="2000" i="1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r-HR" sz="2000" i="1">
                                  <a:latin typeface="Cambria Math"/>
                                  <a:ea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hr-HR" sz="2000" i="1">
                                  <a:latin typeface="Cambria Math"/>
                                  <a:ea typeface="Cambria Math" panose="02040503050406030204" pitchFamily="18" charset="0"/>
                                </a:rPr>
                                <m:t>𝐷𝑇</m:t>
                              </m:r>
                            </m:sub>
                          </m:sSub>
                          <m: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hr-HR" sz="20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hr-HR" sz="20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  <m:t>𝑄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hr-HR" sz="2000" b="0" i="1" smtClean="0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hr-HR" sz="2000" b="0" i="1" smtClean="0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hr-HR" sz="2000" b="0" i="1" smtClean="0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  <m:t>𝐷𝑇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f>
                        <m:fPr>
                          <m:ctrlPr>
                            <a:rPr lang="hr-HR" sz="2000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hr-HR" sz="20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r-HR" sz="20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hr-HR" sz="20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  <m:t>𝐷𝑇</m:t>
                              </m:r>
                            </m:sub>
                          </m:sSub>
                        </m:num>
                        <m:den>
                          <m: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𝑑h</m:t>
                          </m:r>
                        </m:den>
                      </m:f>
                      <m:r>
                        <a:rPr lang="hr-HR" sz="2000" i="1">
                          <a:latin typeface="Cambria Math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hr-HR" sz="2000" b="0" i="1" smtClean="0">
                          <a:latin typeface="Cambria Math"/>
                          <a:ea typeface="Cambria Math" panose="02040503050406030204" pitchFamily="18" charset="0"/>
                        </a:rPr>
                        <m:t>𝐾</m:t>
                      </m:r>
                      <m:sSubSup>
                        <m:sSubSupPr>
                          <m:ctrlP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sSub>
                            <m:sSubPr>
                              <m:ctrlPr>
                                <a:rPr lang="hr-HR" sz="20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r-HR" sz="20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hr-HR" sz="20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  <m:t>𝐷𝑇</m:t>
                              </m:r>
                            </m:sub>
                          </m:sSub>
                        </m:e>
                        <m:sub/>
                        <m:sup>
                          <m: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hr-HR" sz="2000" i="1">
                          <a:latin typeface="Cambria Math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h</m:t>
                      </m:r>
                      <m:r>
                        <a:rPr lang="hr-H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hr-HR" sz="2000" b="0" i="1" smtClean="0">
                          <a:latin typeface="Cambria Math"/>
                          <a:ea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000" i="1" dirty="0"/>
              </a:p>
            </p:txBody>
          </p:sp>
        </mc:Choice>
        <mc:Fallback>
          <p:sp>
            <p:nvSpPr>
              <p:cNvPr id="15" name="TextBox 14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2D9AD866-20E2-48B0-848C-C02FB2E773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3968" y="1124744"/>
                <a:ext cx="4888445" cy="783869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="" xmlns:a16="http://schemas.microsoft.com/office/drawing/2014/main" id="{2D9AD866-20E2-48B0-848C-C02FB2E7739E}"/>
                  </a:ext>
                </a:extLst>
              </p:cNvPr>
              <p:cNvSpPr txBox="1"/>
              <p:nvPr/>
            </p:nvSpPr>
            <p:spPr>
              <a:xfrm>
                <a:off x="5580112" y="2132856"/>
                <a:ext cx="2401043" cy="674993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sz="2000" b="0" i="1" smtClean="0">
                          <a:latin typeface="Cambria Math"/>
                          <a:ea typeface="Cambria Math" panose="02040503050406030204" pitchFamily="18" charset="0"/>
                        </a:rPr>
                        <m:t>𝐾</m:t>
                      </m:r>
                      <m:r>
                        <a:rPr lang="hr-HR" sz="2000" b="0" i="1" smtClean="0">
                          <a:latin typeface="Cambria Math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hr-HR" sz="2000" i="1">
                              <a:latin typeface="Cambria Math"/>
                              <a:ea typeface="Cambria Math" panose="02040503050406030204" pitchFamily="18" charset="0"/>
                            </a:rPr>
                            <m:t>1+</m:t>
                          </m:r>
                          <m:r>
                            <a:rPr lang="hr-HR" sz="2000" i="1">
                              <a:latin typeface="Cambria Math"/>
                              <a:ea typeface="Cambria Math"/>
                            </a:rPr>
                            <m:t>𝜆</m:t>
                          </m:r>
                          <m:f>
                            <m:fPr>
                              <m:ctrlPr>
                                <a:rPr lang="hr-HR" sz="2000" i="1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hr-HR" sz="2000" i="1">
                                  <a:latin typeface="Cambria Math"/>
                                  <a:ea typeface="Cambria Math"/>
                                </a:rPr>
                                <m:t>𝐿</m:t>
                              </m:r>
                            </m:num>
                            <m:den>
                              <m:r>
                                <a:rPr lang="hr-HR" sz="2000" i="1">
                                  <a:latin typeface="Cambria Math"/>
                                  <a:ea typeface="Cambria Math"/>
                                </a:rPr>
                                <m:t>𝑑</m:t>
                              </m:r>
                            </m:den>
                          </m:f>
                        </m:e>
                      </m:d>
                      <m:r>
                        <a:rPr lang="hr-HR" sz="2000" b="0" i="1" smtClean="0">
                          <a:latin typeface="Cambria Math"/>
                          <a:ea typeface="Cambria Math" panose="02040503050406030204" pitchFamily="18" charset="0"/>
                        </a:rPr>
                        <m:t>/2</m:t>
                      </m:r>
                      <m:r>
                        <a:rPr lang="hr-HR" sz="2000" b="0" i="1" smtClean="0">
                          <a:latin typeface="Cambria Math"/>
                          <a:ea typeface="Cambria Math" panose="02040503050406030204" pitchFamily="18" charset="0"/>
                        </a:rPr>
                        <m:t>𝑔</m:t>
                      </m:r>
                    </m:oMath>
                  </m:oMathPara>
                </a14:m>
                <a:endParaRPr lang="en-US" sz="2000" i="1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2D9AD866-20E2-48B0-848C-C02FB2E773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0112" y="2132856"/>
                <a:ext cx="2401043" cy="674993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="" xmlns:a16="http://schemas.microsoft.com/office/drawing/2014/main" id="{2D9AD866-20E2-48B0-848C-C02FB2E7739E}"/>
                  </a:ext>
                </a:extLst>
              </p:cNvPr>
              <p:cNvSpPr txBox="1"/>
              <p:nvPr/>
            </p:nvSpPr>
            <p:spPr>
              <a:xfrm>
                <a:off x="309682" y="4737690"/>
                <a:ext cx="1699841" cy="40011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hr-HR" sz="2000" b="0" i="1" smtClean="0">
                          <a:latin typeface="Cambria Math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hr-HR" sz="2000" b="0" i="1" smtClean="0">
                          <a:latin typeface="Cambria Math"/>
                          <a:ea typeface="Cambria Math" panose="02040503050406030204" pitchFamily="18" charset="0"/>
                        </a:rPr>
                        <m:t>/</m:t>
                      </m:r>
                      <m:sSub>
                        <m:sSubPr>
                          <m:ctrlP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𝐷𝑇</m:t>
                          </m:r>
                        </m:sub>
                      </m:sSub>
                    </m:oMath>
                  </m:oMathPara>
                </a14:m>
                <a:endParaRPr lang="en-US" sz="2000" i="1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2D9AD866-20E2-48B0-848C-C02FB2E773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682" y="4737690"/>
                <a:ext cx="1699841" cy="400110"/>
              </a:xfrm>
              <a:prstGeom prst="rect">
                <a:avLst/>
              </a:prstGeom>
              <a:blipFill rotWithShape="1">
                <a:blip r:embed="rId5"/>
                <a:stretch>
                  <a:fillRect b="-1363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="" xmlns:a16="http://schemas.microsoft.com/office/drawing/2014/main" id="{2D9AD866-20E2-48B0-848C-C02FB2E7739E}"/>
                  </a:ext>
                </a:extLst>
              </p:cNvPr>
              <p:cNvSpPr txBox="1"/>
              <p:nvPr/>
            </p:nvSpPr>
            <p:spPr>
              <a:xfrm>
                <a:off x="2194618" y="4481153"/>
                <a:ext cx="1828817" cy="1001684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∗</m:t>
                          </m:r>
                        </m:sub>
                      </m:sSub>
                      <m:r>
                        <a:rPr lang="hr-HR" sz="2000" b="0" i="1" smtClean="0">
                          <a:latin typeface="Cambria Math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ad>
                        <m:radPr>
                          <m:degHide m:val="on"/>
                          <m:ctrlP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hr-HR" sz="20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hr-HR" sz="20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  <m:t>𝐿</m:t>
                              </m:r>
                              <m:sSub>
                                <m:sSubPr>
                                  <m:ctrlPr>
                                    <a:rPr lang="hr-HR" sz="2000" b="0" i="1" smtClean="0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hr-HR" sz="2000" b="0" i="1" smtClean="0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hr-HR" sz="2000" b="0" i="1" smtClean="0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  <m:t>𝐷𝑇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hr-HR" sz="20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  <m:t>𝑔</m:t>
                              </m:r>
                              <m:sSub>
                                <m:sSubPr>
                                  <m:ctrlPr>
                                    <a:rPr lang="hr-HR" sz="2000" b="0" i="1" smtClean="0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hr-HR" sz="2000" b="0" i="1" smtClean="0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hr-HR" sz="2000" b="0" i="1" smtClean="0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  <m:t>𝑉𝐾</m:t>
                                  </m:r>
                                </m:sub>
                              </m:sSub>
                            </m:den>
                          </m:f>
                        </m:e>
                      </m:rad>
                    </m:oMath>
                  </m:oMathPara>
                </a14:m>
                <a:endParaRPr lang="en-US" sz="2000" i="1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2D9AD866-20E2-48B0-848C-C02FB2E773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4618" y="4481153"/>
                <a:ext cx="1828817" cy="1001684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="" xmlns:a16="http://schemas.microsoft.com/office/drawing/2014/main" id="{2D9AD866-20E2-48B0-848C-C02FB2E7739E}"/>
                  </a:ext>
                </a:extLst>
              </p:cNvPr>
              <p:cNvSpPr txBox="1"/>
              <p:nvPr/>
            </p:nvSpPr>
            <p:spPr>
              <a:xfrm>
                <a:off x="4569463" y="4481153"/>
                <a:ext cx="1828817" cy="1001684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∗</m:t>
                          </m:r>
                        </m:sub>
                      </m:sSub>
                      <m:r>
                        <a:rPr lang="hr-HR" sz="2000" b="0" i="1" smtClean="0">
                          <a:latin typeface="Cambria Math"/>
                          <a:ea typeface="Cambria Math" panose="02040503050406030204" pitchFamily="18" charset="0"/>
                        </a:rPr>
                        <m:t>=2</m:t>
                      </m:r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𝜋</m:t>
                      </m:r>
                      <m:rad>
                        <m:radPr>
                          <m:degHide m:val="on"/>
                          <m:ctrlP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hr-HR" sz="20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hr-HR" sz="20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  <m:t>𝐿</m:t>
                              </m:r>
                              <m:sSub>
                                <m:sSubPr>
                                  <m:ctrlPr>
                                    <a:rPr lang="hr-HR" sz="2000" b="0" i="1" smtClean="0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hr-HR" sz="2000" b="0" i="1" smtClean="0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hr-HR" sz="2000" b="0" i="1" smtClean="0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  <m:t>𝑉𝐾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hr-HR" sz="20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  <m:t>𝑔</m:t>
                              </m:r>
                              <m:sSub>
                                <m:sSubPr>
                                  <m:ctrlPr>
                                    <a:rPr lang="hr-HR" sz="2000" b="0" i="1" smtClean="0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hr-HR" sz="2000" b="0" i="1" smtClean="0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hr-HR" sz="2000" b="0" i="1" smtClean="0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  <m:t>𝐷𝑇</m:t>
                                  </m:r>
                                </m:sub>
                              </m:sSub>
                            </m:den>
                          </m:f>
                        </m:e>
                      </m:rad>
                    </m:oMath>
                  </m:oMathPara>
                </a14:m>
                <a:endParaRPr lang="en-US" sz="2000" i="1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2D9AD866-20E2-48B0-848C-C02FB2E773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9463" y="4481153"/>
                <a:ext cx="1828817" cy="1001684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="" xmlns:a16="http://schemas.microsoft.com/office/drawing/2014/main" id="{2D9AD866-20E2-48B0-848C-C02FB2E7739E}"/>
                  </a:ext>
                </a:extLst>
              </p:cNvPr>
              <p:cNvSpPr txBox="1"/>
              <p:nvPr/>
            </p:nvSpPr>
            <p:spPr>
              <a:xfrm>
                <a:off x="7308304" y="4781940"/>
                <a:ext cx="1552291" cy="40011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hr-HR" sz="2000" b="0" i="1" smtClean="0">
                          <a:latin typeface="Cambria Math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hr-HR" sz="2000" b="0" i="1" smtClean="0">
                          <a:latin typeface="Cambria Math"/>
                          <a:ea typeface="Cambria Math" panose="02040503050406030204" pitchFamily="18" charset="0"/>
                        </a:rPr>
                        <m:t>𝐾</m:t>
                      </m:r>
                      <m:sSup>
                        <m:sSupPr>
                          <m:ctrlPr>
                            <a:rPr lang="hr-HR" sz="2000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hr-HR" sz="2000" i="1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r-HR" sz="2000" i="1">
                                  <a:latin typeface="Cambria Math"/>
                                  <a:ea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hr-HR" sz="20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  <m:sup>
                          <m:r>
                            <a:rPr lang="hr-HR" sz="2000" i="1">
                              <a:latin typeface="Cambria Math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000" i="1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2D9AD866-20E2-48B0-848C-C02FB2E773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8304" y="4781940"/>
                <a:ext cx="1552291" cy="400110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="" xmlns:a16="http://schemas.microsoft.com/office/drawing/2014/main" id="{2D9AD866-20E2-48B0-848C-C02FB2E7739E}"/>
                  </a:ext>
                </a:extLst>
              </p:cNvPr>
              <p:cNvSpPr txBox="1"/>
              <p:nvPr/>
            </p:nvSpPr>
            <p:spPr>
              <a:xfrm>
                <a:off x="1628147" y="5438175"/>
                <a:ext cx="1368173" cy="40011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sz="2000" b="0" i="1" smtClean="0">
                          <a:latin typeface="Cambria Math"/>
                          <a:ea typeface="Cambria Math" panose="02040503050406030204" pitchFamily="18" charset="0"/>
                        </a:rPr>
                        <m:t>𝑢</m:t>
                      </m:r>
                      <m:r>
                        <a:rPr lang="hr-HR" sz="2000" b="0" i="1" smtClean="0">
                          <a:latin typeface="Cambria Math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hr-HR" sz="2000" b="0" i="1" smtClean="0">
                          <a:latin typeface="Cambria Math"/>
                          <a:ea typeface="Cambria Math" panose="02040503050406030204" pitchFamily="18" charset="0"/>
                        </a:rPr>
                        <m:t>𝑣</m:t>
                      </m:r>
                      <m:r>
                        <a:rPr lang="hr-HR" sz="2000" b="0" i="1" smtClean="0">
                          <a:latin typeface="Cambria Math"/>
                          <a:ea typeface="Cambria Math" panose="02040503050406030204" pitchFamily="18" charset="0"/>
                        </a:rPr>
                        <m:t>/</m:t>
                      </m:r>
                      <m:sSub>
                        <m:sSubPr>
                          <m:ctrlPr>
                            <a:rPr lang="hr-HR" sz="2000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r-HR" sz="2000" i="1">
                              <a:latin typeface="Cambria Math"/>
                              <a:ea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hr-HR" sz="2000" i="1">
                              <a:latin typeface="Cambria Math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2000" i="1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2D9AD866-20E2-48B0-848C-C02FB2E773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8147" y="5438175"/>
                <a:ext cx="1368173" cy="400110"/>
              </a:xfrm>
              <a:prstGeom prst="rect">
                <a:avLst/>
              </a:prstGeom>
              <a:blipFill rotWithShape="1">
                <a:blip r:embed="rId9"/>
                <a:stretch>
                  <a:fillRect b="-1363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="" xmlns:a16="http://schemas.microsoft.com/office/drawing/2014/main" id="{2D9AD866-20E2-48B0-848C-C02FB2E7739E}"/>
                  </a:ext>
                </a:extLst>
              </p:cNvPr>
              <p:cNvSpPr txBox="1"/>
              <p:nvPr/>
            </p:nvSpPr>
            <p:spPr>
              <a:xfrm>
                <a:off x="3690145" y="5440101"/>
                <a:ext cx="1368173" cy="40011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sz="2000" b="0" i="1" smtClean="0">
                          <a:latin typeface="Cambria Math"/>
                          <a:ea typeface="Cambria Math" panose="02040503050406030204" pitchFamily="18" charset="0"/>
                        </a:rPr>
                        <m:t>𝑦</m:t>
                      </m:r>
                      <m:r>
                        <a:rPr lang="hr-HR" sz="2000" b="0" i="1" smtClean="0">
                          <a:latin typeface="Cambria Math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hr-HR" sz="2000" b="0" i="1" smtClean="0">
                          <a:latin typeface="Cambria Math"/>
                          <a:ea typeface="Cambria Math" panose="02040503050406030204" pitchFamily="18" charset="0"/>
                        </a:rPr>
                        <m:t>h</m:t>
                      </m:r>
                      <m:r>
                        <a:rPr lang="hr-HR" sz="2000" b="0" i="1" smtClean="0">
                          <a:latin typeface="Cambria Math"/>
                          <a:ea typeface="Cambria Math" panose="02040503050406030204" pitchFamily="18" charset="0"/>
                        </a:rPr>
                        <m:t>/</m:t>
                      </m:r>
                      <m:sSub>
                        <m:sSubPr>
                          <m:ctrlPr>
                            <a:rPr lang="hr-HR" sz="2000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∗</m:t>
                          </m:r>
                        </m:sub>
                      </m:sSub>
                    </m:oMath>
                  </m:oMathPara>
                </a14:m>
                <a:endParaRPr lang="en-US" sz="2000" i="1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2D9AD866-20E2-48B0-848C-C02FB2E773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0145" y="5440101"/>
                <a:ext cx="1368173" cy="400110"/>
              </a:xfrm>
              <a:prstGeom prst="rect">
                <a:avLst/>
              </a:prstGeom>
              <a:blipFill rotWithShape="1">
                <a:blip r:embed="rId10"/>
                <a:stretch>
                  <a:fillRect b="-1363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="" xmlns:a16="http://schemas.microsoft.com/office/drawing/2014/main" id="{2D9AD866-20E2-48B0-848C-C02FB2E7739E}"/>
                  </a:ext>
                </a:extLst>
              </p:cNvPr>
              <p:cNvSpPr txBox="1"/>
              <p:nvPr/>
            </p:nvSpPr>
            <p:spPr>
              <a:xfrm>
                <a:off x="6096546" y="5440101"/>
                <a:ext cx="1499790" cy="40011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hr-HR" sz="2000" b="0" i="1" smtClean="0">
                          <a:latin typeface="Cambria Math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hr-HR" sz="2000" b="0" i="1" smtClean="0">
                          <a:latin typeface="Cambria Math"/>
                          <a:ea typeface="Cambria Math" panose="02040503050406030204" pitchFamily="18" charset="0"/>
                        </a:rPr>
                        <m:t>/</m:t>
                      </m:r>
                      <m:sSub>
                        <m:sSubPr>
                          <m:ctrlPr>
                            <a:rPr lang="hr-HR" sz="2000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∗</m:t>
                          </m:r>
                        </m:sub>
                      </m:sSub>
                    </m:oMath>
                  </m:oMathPara>
                </a14:m>
                <a:endParaRPr lang="en-US" sz="2000" i="1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2D9AD866-20E2-48B0-848C-C02FB2E773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546" y="5440101"/>
                <a:ext cx="1499790" cy="400110"/>
              </a:xfrm>
              <a:prstGeom prst="rect">
                <a:avLst/>
              </a:prstGeom>
              <a:blipFill rotWithShape="1">
                <a:blip r:embed="rId11"/>
                <a:stretch>
                  <a:fillRect b="-1363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="" xmlns:a16="http://schemas.microsoft.com/office/drawing/2014/main" id="{2D9AD866-20E2-48B0-848C-C02FB2E7739E}"/>
                  </a:ext>
                </a:extLst>
              </p:cNvPr>
              <p:cNvSpPr txBox="1"/>
              <p:nvPr/>
            </p:nvSpPr>
            <p:spPr>
              <a:xfrm>
                <a:off x="2437840" y="6081390"/>
                <a:ext cx="3960440" cy="783869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𝑢</m:t>
                          </m:r>
                          <m: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hr-HR" sz="20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hr-HR" sz="20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  <m:t>𝑄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hr-HR" sz="2000" b="0" i="1" smtClean="0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sSub>
                                    <m:sSubPr>
                                      <m:ctrlPr>
                                        <a:rPr lang="hr-HR" sz="2000" b="0" i="1" smtClean="0">
                                          <a:latin typeface="Cambria Math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hr-HR" sz="2000" b="0" i="1" smtClean="0">
                                          <a:latin typeface="Cambria Math"/>
                                          <a:ea typeface="Cambria Math" panose="02040503050406030204" pitchFamily="18" charset="0"/>
                                        </a:rPr>
                                        <m:t>𝑣</m:t>
                                      </m:r>
                                    </m:e>
                                    <m:sub>
                                      <m:r>
                                        <a:rPr lang="hr-HR" sz="2000" b="0" i="1" smtClean="0">
                                          <a:latin typeface="Cambria Math"/>
                                          <a:ea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  <m:r>
                                    <a:rPr lang="hr-HR" sz="2000" b="0" i="1" smtClean="0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hr-HR" sz="2000" b="0" i="1" smtClean="0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  <m:t>𝐷𝑇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f>
                        <m:fPr>
                          <m:ctrlPr>
                            <a:rPr lang="hr-HR" sz="2000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𝑑𝑢</m:t>
                          </m:r>
                        </m:num>
                        <m:den>
                          <m: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𝑑𝑦</m:t>
                          </m:r>
                        </m:den>
                      </m:f>
                      <m:r>
                        <a:rPr lang="hr-HR" sz="2000" i="1">
                          <a:latin typeface="Cambria Math"/>
                          <a:ea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sSub>
                            <m:sSubPr>
                              <m:ctrlPr>
                                <a:rPr lang="hr-HR" sz="20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r-HR" sz="20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hr-HR" sz="20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𝑢</m:t>
                          </m:r>
                        </m:e>
                        <m:sub/>
                        <m:sup>
                          <m: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hr-HR" sz="2000" i="1">
                          <a:latin typeface="Cambria Math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hr-HR" sz="2000" b="0" i="1" smtClean="0">
                          <a:latin typeface="Cambria Math"/>
                          <a:ea typeface="Cambria Math" panose="02040503050406030204" pitchFamily="18" charset="0"/>
                        </a:rPr>
                        <m:t>𝑦</m:t>
                      </m:r>
                      <m:r>
                        <a:rPr lang="hr-H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hr-HR" sz="2000" b="0" i="1" smtClean="0">
                          <a:latin typeface="Cambria Math"/>
                          <a:ea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000" i="1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2D9AD866-20E2-48B0-848C-C02FB2E773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7840" y="6081390"/>
                <a:ext cx="3960440" cy="783869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764479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87484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800" b="1" u="sng" dirty="0"/>
              <a:t>Sustavi pod tlakom – </a:t>
            </a:r>
            <a:r>
              <a:rPr lang="hr-HR" sz="2800" b="1" u="sng" dirty="0" err="1"/>
              <a:t>nestacionarno</a:t>
            </a:r>
            <a:r>
              <a:rPr lang="hr-HR" sz="2800" b="1" u="sng" dirty="0"/>
              <a:t> strujanje (OVM)</a:t>
            </a:r>
          </a:p>
        </p:txBody>
      </p:sp>
      <p:sp>
        <p:nvSpPr>
          <p:cNvPr id="5" name="Rectangle 4"/>
          <p:cNvSpPr/>
          <p:nvPr/>
        </p:nvSpPr>
        <p:spPr>
          <a:xfrm>
            <a:off x="-1016" y="548680"/>
            <a:ext cx="9325544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400" dirty="0"/>
              <a:t>Rješenje prethodne jednadžbe ovisi o nametnutom nizvodnom uvjetu </a:t>
            </a:r>
            <a:r>
              <a:rPr lang="hr-HR" sz="2400" i="1" dirty="0"/>
              <a:t>Q</a:t>
            </a:r>
            <a:r>
              <a:rPr lang="hr-HR" sz="1600" i="1" dirty="0"/>
              <a:t>T</a:t>
            </a:r>
            <a:r>
              <a:rPr lang="hr-HR" sz="2400" dirty="0"/>
              <a:t>: Ukoliko smo zainteresirani za slučaj </a:t>
            </a:r>
            <a:r>
              <a:rPr lang="hr-HR" sz="2400" b="1" i="1" dirty="0"/>
              <a:t>potpunog trenutnog zatvaranja </a:t>
            </a:r>
            <a:r>
              <a:rPr lang="hr-HR" sz="2400" dirty="0"/>
              <a:t>dovoda vode na turbinu jednadžba prelazi u oblik linearne </a:t>
            </a:r>
            <a:r>
              <a:rPr lang="hr-HR" sz="2400" dirty="0" err="1"/>
              <a:t>dif</a:t>
            </a:r>
            <a:r>
              <a:rPr lang="hr-HR" sz="2400" dirty="0"/>
              <a:t>. jednadžbe:</a:t>
            </a:r>
          </a:p>
          <a:p>
            <a:endParaRPr lang="hr-HR" sz="2400" dirty="0"/>
          </a:p>
          <a:p>
            <a:endParaRPr lang="hr-HR" sz="2400" dirty="0"/>
          </a:p>
          <a:p>
            <a:endParaRPr lang="hr-HR" sz="2400" dirty="0"/>
          </a:p>
          <a:p>
            <a:endParaRPr lang="hr-HR" sz="2400" dirty="0"/>
          </a:p>
          <a:p>
            <a:endParaRPr lang="hr-HR" sz="2400" dirty="0"/>
          </a:p>
          <a:p>
            <a:r>
              <a:rPr lang="hr-HR" sz="2400" dirty="0"/>
              <a:t>Postavljanjem početnih uvjeta </a:t>
            </a:r>
            <a:r>
              <a:rPr lang="hr-HR" sz="2400" i="1" dirty="0"/>
              <a:t>Q</a:t>
            </a:r>
            <a:r>
              <a:rPr lang="hr-HR" sz="1600" i="1" dirty="0"/>
              <a:t>T</a:t>
            </a:r>
            <a:r>
              <a:rPr lang="hr-HR" sz="2400" dirty="0">
                <a:sym typeface="Wingdings" panose="05000000000000000000" pitchFamily="2" charset="2"/>
              </a:rPr>
              <a:t>(0) = 0 i</a:t>
            </a:r>
            <a:r>
              <a:rPr lang="hr-HR" sz="2400" dirty="0"/>
              <a:t> </a:t>
            </a:r>
            <a:r>
              <a:rPr lang="hr-HR" sz="2400" i="1" dirty="0" err="1"/>
              <a:t>h</a:t>
            </a:r>
            <a:r>
              <a:rPr lang="hr-HR" sz="1600" i="1" dirty="0" err="1"/>
              <a:t>T</a:t>
            </a:r>
            <a:r>
              <a:rPr lang="hr-HR" sz="1600" i="1" dirty="0"/>
              <a:t> </a:t>
            </a:r>
            <a:r>
              <a:rPr lang="hr-HR" sz="2400" dirty="0">
                <a:sym typeface="Wingdings" panose="05000000000000000000" pitchFamily="2" charset="2"/>
              </a:rPr>
              <a:t>(0) = -</a:t>
            </a:r>
            <a:r>
              <a:rPr lang="hr-HR" sz="2400" i="1" dirty="0"/>
              <a:t>h</a:t>
            </a:r>
            <a:r>
              <a:rPr lang="hr-HR" sz="1600" i="1" dirty="0"/>
              <a:t>0</a:t>
            </a:r>
            <a:r>
              <a:rPr lang="hr-HR" sz="2400" dirty="0"/>
              <a:t> dobiva se:</a:t>
            </a:r>
          </a:p>
          <a:p>
            <a:endParaRPr lang="hr-HR" sz="2400" dirty="0"/>
          </a:p>
          <a:p>
            <a:endParaRPr lang="hr-HR" sz="2400" dirty="0"/>
          </a:p>
          <a:p>
            <a:endParaRPr lang="hr-HR" sz="2400" dirty="0"/>
          </a:p>
          <a:p>
            <a:r>
              <a:rPr lang="hr-HR" sz="2400" dirty="0"/>
              <a:t>pri čemu se kod postizanja maksimalne razine vode u VK (</a:t>
            </a:r>
            <a:r>
              <a:rPr lang="hr-HR" sz="2400" i="1" dirty="0" err="1"/>
              <a:t>dh</a:t>
            </a:r>
            <a:r>
              <a:rPr lang="hr-HR" sz="2400" dirty="0"/>
              <a:t>/</a:t>
            </a:r>
            <a:r>
              <a:rPr lang="hr-HR" sz="2400" i="1" dirty="0" err="1"/>
              <a:t>dt</a:t>
            </a:r>
            <a:r>
              <a:rPr lang="hr-HR" sz="2400" i="1" dirty="0"/>
              <a:t> </a:t>
            </a:r>
            <a:r>
              <a:rPr lang="hr-HR" sz="2400" dirty="0"/>
              <a:t>= 0,        </a:t>
            </a:r>
            <a:r>
              <a:rPr lang="hr-HR" sz="2400" i="1" dirty="0" err="1"/>
              <a:t>v</a:t>
            </a:r>
            <a:r>
              <a:rPr lang="hr-HR" sz="1600" i="1" dirty="0" err="1"/>
              <a:t>DT</a:t>
            </a:r>
            <a:r>
              <a:rPr lang="hr-HR" sz="1600" i="1" dirty="0"/>
              <a:t> </a:t>
            </a:r>
            <a:r>
              <a:rPr lang="hr-HR" sz="2400" dirty="0"/>
              <a:t>=</a:t>
            </a:r>
            <a:r>
              <a:rPr lang="hr-HR" sz="2400" i="1" dirty="0"/>
              <a:t>Q</a:t>
            </a:r>
            <a:r>
              <a:rPr lang="hr-HR" sz="1600" i="1" dirty="0"/>
              <a:t>T</a:t>
            </a:r>
            <a:r>
              <a:rPr lang="hr-HR" sz="2400" dirty="0"/>
              <a:t>/</a:t>
            </a:r>
            <a:r>
              <a:rPr lang="hr-HR" sz="2400" i="1" dirty="0"/>
              <a:t>A</a:t>
            </a:r>
            <a:r>
              <a:rPr lang="hr-HR" sz="1600" i="1" dirty="0"/>
              <a:t>DT </a:t>
            </a:r>
            <a:r>
              <a:rPr lang="hr-HR" sz="2400" dirty="0"/>
              <a:t>= 0) dobiva sljedeće rješenje jednadžbe:</a:t>
            </a:r>
          </a:p>
          <a:p>
            <a:endParaRPr lang="hr-HR" sz="2400" dirty="0"/>
          </a:p>
          <a:p>
            <a:endParaRPr lang="hr-HR" sz="2400" dirty="0"/>
          </a:p>
          <a:p>
            <a:r>
              <a:rPr lang="hr-HR" sz="2400" dirty="0"/>
              <a:t>Napomena: </a:t>
            </a:r>
            <a:r>
              <a:rPr lang="hr-HR" sz="2400" i="1" dirty="0" err="1"/>
              <a:t>y</a:t>
            </a:r>
            <a:r>
              <a:rPr lang="hr-HR" sz="1600" i="1" dirty="0" err="1"/>
              <a:t>maks</a:t>
            </a:r>
            <a:r>
              <a:rPr lang="hr-HR" sz="1600" i="1" dirty="0"/>
              <a:t>. </a:t>
            </a:r>
            <a:r>
              <a:rPr lang="hr-HR" sz="2400" dirty="0"/>
              <a:t>= </a:t>
            </a:r>
            <a:r>
              <a:rPr lang="hr-HR" sz="2400" i="1" dirty="0"/>
              <a:t>f</a:t>
            </a:r>
            <a:r>
              <a:rPr lang="hr-HR" sz="2400" dirty="0"/>
              <a:t> (</a:t>
            </a:r>
            <a:r>
              <a:rPr lang="hr-HR" sz="2400" i="1" dirty="0"/>
              <a:t>m</a:t>
            </a:r>
            <a:r>
              <a:rPr lang="hr-HR" sz="1600" i="1" dirty="0"/>
              <a:t>0</a:t>
            </a:r>
            <a:r>
              <a:rPr lang="hr-HR" sz="2400" dirty="0"/>
              <a:t>) pa je potrebno iterativno rješavanje.  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801686" y="-101892"/>
            <a:ext cx="1831710" cy="5437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="" xmlns:a16="http://schemas.microsoft.com/office/drawing/2014/main" id="{2D9AD866-20E2-48B0-848C-C02FB2E7739E}"/>
                  </a:ext>
                </a:extLst>
              </p:cNvPr>
              <p:cNvSpPr txBox="1"/>
              <p:nvPr/>
            </p:nvSpPr>
            <p:spPr>
              <a:xfrm>
                <a:off x="6095501" y="2182500"/>
                <a:ext cx="3024336" cy="789768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r-HR" sz="200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lang="hr-HR" sz="20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hr-HR" sz="20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p>
                              <m:r>
                                <a:rPr lang="hr-HR" sz="20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𝑑𝑦</m:t>
                          </m:r>
                        </m:den>
                      </m:f>
                      <m:r>
                        <a:rPr lang="hr-HR" sz="2000" i="1">
                          <a:latin typeface="Cambria Math"/>
                          <a:ea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sSub>
                            <m:sSubPr>
                              <m:ctrlPr>
                                <a:rPr lang="hr-HR" sz="20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r-HR" sz="20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hr-HR" sz="20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hr-HR" sz="20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𝑢</m:t>
                          </m:r>
                        </m:e>
                        <m:sub/>
                        <m:sup>
                          <m: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hr-HR" sz="2000" i="1">
                          <a:latin typeface="Cambria Math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hr-HR" sz="2000" b="0" i="1" smtClean="0">
                          <a:latin typeface="Cambria Math"/>
                          <a:ea typeface="Cambria Math" panose="02040503050406030204" pitchFamily="18" charset="0"/>
                        </a:rPr>
                        <m:t>2</m:t>
                      </m:r>
                      <m:r>
                        <a:rPr lang="hr-HR" sz="2000" b="0" i="1" smtClean="0">
                          <a:latin typeface="Cambria Math"/>
                          <a:ea typeface="Cambria Math" panose="02040503050406030204" pitchFamily="18" charset="0"/>
                        </a:rPr>
                        <m:t>𝑦</m:t>
                      </m:r>
                      <m:r>
                        <a:rPr lang="hr-H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hr-HR" sz="2000" b="0" i="1" smtClean="0">
                          <a:latin typeface="Cambria Math"/>
                          <a:ea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000" i="1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2D9AD866-20E2-48B0-848C-C02FB2E773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5501" y="2182500"/>
                <a:ext cx="3024336" cy="789768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="" xmlns:a16="http://schemas.microsoft.com/office/drawing/2014/main" id="{2D9AD866-20E2-48B0-848C-C02FB2E7739E}"/>
                  </a:ext>
                </a:extLst>
              </p:cNvPr>
              <p:cNvSpPr txBox="1"/>
              <p:nvPr/>
            </p:nvSpPr>
            <p:spPr>
              <a:xfrm>
                <a:off x="2531854" y="4047657"/>
                <a:ext cx="4259804" cy="762901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hr-HR" sz="200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r-HR" sz="2000" i="1">
                              <a:latin typeface="Cambria Math"/>
                              <a:ea typeface="Cambria Math" panose="02040503050406030204" pitchFamily="18" charset="0"/>
                            </a:rPr>
                            <m:t>𝑢</m:t>
                          </m:r>
                        </m:e>
                        <m:sup>
                          <m:r>
                            <a:rPr lang="hr-HR" sz="2000" i="1">
                              <a:latin typeface="Cambria Math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hr-H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2</m:t>
                          </m:r>
                          <m:sSubSup>
                            <m:sSubSupPr>
                              <m:ctrlPr>
                                <a:rPr lang="hr-HR" sz="20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sSub>
                                <m:sSubPr>
                                  <m:ctrlPr>
                                    <a:rPr lang="hr-HR" sz="2000" b="0" i="1" smtClean="0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hr-HR" sz="2000" b="0" i="1" smtClean="0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hr-HR" sz="2000" b="0" i="1" smtClean="0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  <m:sub/>
                            <m:sup>
                              <m:r>
                                <a:rPr lang="hr-HR" sz="20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1−</m:t>
                          </m:r>
                          <m:sSup>
                            <m:sSupPr>
                              <m:ctrlPr>
                                <a:rPr lang="hr-HR" sz="20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hr-HR" sz="20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hr-HR" sz="20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  <m:t>−2</m:t>
                              </m:r>
                              <m:sSub>
                                <m:sSubPr>
                                  <m:ctrlPr>
                                    <a:rPr lang="hr-HR" sz="2000" b="0" i="1" smtClean="0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hr-HR" sz="2000" b="0" i="1" smtClean="0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hr-HR" sz="2000" b="0" i="1" smtClean="0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hr-HR" sz="20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hr-HR" sz="2000" b="0" i="1" smtClean="0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hr-HR" sz="2000" b="0" i="1" smtClean="0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hr-HR" sz="2000" b="0" i="1" smtClean="0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hr-HR" sz="20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hr-HR" sz="20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hr-HR" sz="20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sup>
                          </m:sSup>
                        </m:e>
                      </m:d>
                      <m:r>
                        <a:rPr lang="hr-HR" sz="2000" b="0" i="1" smtClean="0">
                          <a:latin typeface="Cambria Math"/>
                          <a:ea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sSub>
                            <m:sSubPr>
                              <m:ctrlPr>
                                <a:rPr lang="hr-HR" sz="20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r-HR" sz="20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hr-HR" sz="20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000" i="1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2D9AD866-20E2-48B0-848C-C02FB2E773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1854" y="4047657"/>
                <a:ext cx="4259804" cy="762901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="" xmlns:a16="http://schemas.microsoft.com/office/drawing/2014/main" id="{2D9AD866-20E2-48B0-848C-C02FB2E7739E}"/>
                  </a:ext>
                </a:extLst>
              </p:cNvPr>
              <p:cNvSpPr txBox="1"/>
              <p:nvPr/>
            </p:nvSpPr>
            <p:spPr>
              <a:xfrm>
                <a:off x="395536" y="5890369"/>
                <a:ext cx="1751606" cy="40011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sz="2000" b="0" i="1" smtClean="0">
                          <a:latin typeface="Cambria Math"/>
                          <a:ea typeface="Cambria Math" panose="02040503050406030204" pitchFamily="18" charset="0"/>
                        </a:rPr>
                        <m:t>𝑢</m:t>
                      </m:r>
                      <m:d>
                        <m:dPr>
                          <m:ctrlP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hr-HR" sz="20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r-HR" sz="20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hr-HR" sz="20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  <m:t>𝑚𝑎𝑘𝑠</m:t>
                              </m:r>
                            </m:sub>
                          </m:sSub>
                        </m:e>
                      </m:d>
                      <m:r>
                        <a:rPr lang="hr-HR" sz="2000" b="0" i="1" smtClean="0">
                          <a:latin typeface="Cambria Math"/>
                          <a:ea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2000" i="1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2D9AD866-20E2-48B0-848C-C02FB2E773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5890369"/>
                <a:ext cx="1751606" cy="400110"/>
              </a:xfrm>
              <a:prstGeom prst="rect">
                <a:avLst/>
              </a:prstGeom>
              <a:blipFill rotWithShape="1">
                <a:blip r:embed="rId5"/>
                <a:stretch>
                  <a:fillRect b="-606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="" xmlns:a16="http://schemas.microsoft.com/office/drawing/2014/main" id="{2D9AD866-20E2-48B0-848C-C02FB2E7739E}"/>
                  </a:ext>
                </a:extLst>
              </p:cNvPr>
              <p:cNvSpPr txBox="1"/>
              <p:nvPr/>
            </p:nvSpPr>
            <p:spPr>
              <a:xfrm>
                <a:off x="2807778" y="5867156"/>
                <a:ext cx="6336222" cy="436594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1−2</m:t>
                          </m:r>
                          <m:sSub>
                            <m:sSubPr>
                              <m:ctrlPr>
                                <a:rPr lang="hr-HR" sz="20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r-HR" sz="20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hr-HR" sz="20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sSub>
                            <m:sSubPr>
                              <m:ctrlPr>
                                <a:rPr lang="hr-HR" sz="20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r-HR" sz="20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hr-HR" sz="20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  <m:t>𝑚𝑎𝑘𝑠</m:t>
                              </m:r>
                            </m:sub>
                          </m:sSub>
                        </m:e>
                      </m:d>
                      <m:r>
                        <a:rPr lang="hr-HR" sz="2000" b="0" i="1" smtClean="0">
                          <a:latin typeface="Cambria Math"/>
                          <a:ea typeface="Cambria Math" panose="02040503050406030204" pitchFamily="18" charset="0"/>
                        </a:rPr>
                        <m:t>−</m:t>
                      </m:r>
                      <m:func>
                        <m:funcPr>
                          <m:ctrlP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hr-HR" sz="2000" b="0" i="0" smtClean="0">
                              <a:latin typeface="Cambria Math"/>
                              <a:ea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d>
                            <m:dPr>
                              <m:ctrlPr>
                                <a:rPr lang="hr-HR" sz="20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hr-HR" sz="20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  <m:t>1−2</m:t>
                              </m:r>
                              <m:sSub>
                                <m:sSubPr>
                                  <m:ctrlPr>
                                    <a:rPr lang="hr-HR" sz="2000" b="0" i="1" smtClean="0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hr-HR" sz="2000" b="0" i="1" smtClean="0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hr-HR" sz="2000" b="0" i="1" smtClean="0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hr-HR" sz="2000" b="0" i="1" smtClean="0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hr-HR" sz="2000" b="0" i="1" smtClean="0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hr-HR" sz="2000" b="0" i="1" smtClean="0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  <m:t>𝑚𝑎𝑘𝑠</m:t>
                                  </m:r>
                                </m:sub>
                              </m:sSub>
                            </m:e>
                          </m:d>
                          <m: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=1+2</m:t>
                          </m:r>
                          <m:sSubSup>
                            <m:sSubSupPr>
                              <m:ctrlPr>
                                <a:rPr lang="hr-HR" sz="2000" i="1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sSub>
                                <m:sSubPr>
                                  <m:ctrlPr>
                                    <a:rPr lang="hr-HR" sz="2000" i="1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hr-HR" sz="2000" i="1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hr-HR" sz="2000" i="1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  <m:sub/>
                            <m:sup>
                              <m:r>
                                <a:rPr lang="hr-HR" sz="2000" i="1">
                                  <a:latin typeface="Cambria Math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func>
                    </m:oMath>
                  </m:oMathPara>
                </a14:m>
                <a:endParaRPr lang="en-US" sz="2000" i="1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2D9AD866-20E2-48B0-848C-C02FB2E773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7778" y="5867156"/>
                <a:ext cx="6336222" cy="436594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443106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87484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800" b="1" u="sng" dirty="0"/>
              <a:t>Sustavi pod tlakom – </a:t>
            </a:r>
            <a:r>
              <a:rPr lang="hr-HR" sz="2800" b="1" u="sng" dirty="0" err="1"/>
              <a:t>nestacionarno</a:t>
            </a:r>
            <a:r>
              <a:rPr lang="hr-HR" sz="2800" b="1" u="sng" dirty="0"/>
              <a:t> strujanje (OVM)</a:t>
            </a:r>
          </a:p>
        </p:txBody>
      </p:sp>
      <p:sp>
        <p:nvSpPr>
          <p:cNvPr id="5" name="Rectangle 4"/>
          <p:cNvSpPr/>
          <p:nvPr/>
        </p:nvSpPr>
        <p:spPr>
          <a:xfrm>
            <a:off x="-1016" y="548680"/>
            <a:ext cx="9145016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400" dirty="0"/>
              <a:t>Ukoliko smo zainteresirani za slučaj </a:t>
            </a:r>
            <a:r>
              <a:rPr lang="hr-HR" sz="2400" b="1" i="1" dirty="0"/>
              <a:t>potpunog i trenutnog otvaranja </a:t>
            </a:r>
            <a:r>
              <a:rPr lang="hr-HR" sz="2400" dirty="0"/>
              <a:t>dovoda vode na turbinu jednadžba poprima oblik nelinearne </a:t>
            </a:r>
            <a:r>
              <a:rPr lang="hr-HR" sz="2400" dirty="0" err="1"/>
              <a:t>dif</a:t>
            </a:r>
            <a:r>
              <a:rPr lang="hr-HR" sz="2400" dirty="0"/>
              <a:t>. jed. bez analitičkog zatvorenog rješenja, no postoji približno rješenje:</a:t>
            </a:r>
          </a:p>
          <a:p>
            <a:endParaRPr lang="hr-HR" sz="2400" dirty="0"/>
          </a:p>
          <a:p>
            <a:endParaRPr lang="hr-HR" sz="2400" dirty="0"/>
          </a:p>
          <a:p>
            <a:endParaRPr lang="hr-HR" sz="2400" dirty="0"/>
          </a:p>
          <a:p>
            <a:endParaRPr lang="hr-HR" sz="2400" dirty="0"/>
          </a:p>
          <a:p>
            <a:endParaRPr lang="hr-HR" sz="2400" dirty="0"/>
          </a:p>
          <a:p>
            <a:endParaRPr lang="hr-HR" sz="2400" dirty="0"/>
          </a:p>
          <a:p>
            <a:endParaRPr lang="hr-HR" sz="2400" dirty="0"/>
          </a:p>
          <a:p>
            <a:r>
              <a:rPr lang="hr-HR" sz="2400" dirty="0"/>
              <a:t>Za slučaj </a:t>
            </a:r>
            <a:r>
              <a:rPr lang="hr-HR" sz="2400" b="1" i="1" dirty="0"/>
              <a:t>trenutnog prirasta-povećanja dovoda</a:t>
            </a:r>
            <a:r>
              <a:rPr lang="hr-HR" sz="2400" dirty="0"/>
              <a:t> vode ili </a:t>
            </a:r>
            <a:r>
              <a:rPr lang="hr-HR" sz="2400" b="1" i="1" dirty="0"/>
              <a:t>linearnog prirasta dovoda </a:t>
            </a:r>
            <a:r>
              <a:rPr lang="hr-HR" sz="2400" dirty="0"/>
              <a:t>vode na turbinu postoje dijagrami temeljem kojih se određuju vrijednosti očekivanih minimalnih razina vodnog lica u VK. 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881456" y="85946"/>
            <a:ext cx="1893647" cy="5656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5" r="5716"/>
          <a:stretch/>
        </p:blipFill>
        <p:spPr bwMode="auto">
          <a:xfrm rot="5400000">
            <a:off x="3856597" y="3098645"/>
            <a:ext cx="1429788" cy="6050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="" xmlns:a16="http://schemas.microsoft.com/office/drawing/2014/main" id="{2D9AD866-20E2-48B0-848C-C02FB2E7739E}"/>
                  </a:ext>
                </a:extLst>
              </p:cNvPr>
              <p:cNvSpPr txBox="1"/>
              <p:nvPr/>
            </p:nvSpPr>
            <p:spPr>
              <a:xfrm>
                <a:off x="5885384" y="1844824"/>
                <a:ext cx="3258616" cy="729302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sz="2000" b="0" i="1" smtClean="0">
                          <a:latin typeface="Cambria Math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hr-HR" sz="2000" b="0" i="1" smtClean="0">
                          <a:latin typeface="Cambria Math"/>
                          <a:ea typeface="Cambria Math" panose="02040503050406030204" pitchFamily="18" charset="0"/>
                        </a:rPr>
                        <m:t>𝑢</m:t>
                      </m:r>
                      <m:r>
                        <a:rPr lang="hr-HR" sz="2000" b="0" i="1" smtClean="0">
                          <a:latin typeface="Cambria Math"/>
                          <a:ea typeface="Cambria Math" panose="02040503050406030204" pitchFamily="18" charset="0"/>
                        </a:rPr>
                        <m:t>−1)</m:t>
                      </m:r>
                      <m:f>
                        <m:fPr>
                          <m:ctrlPr>
                            <a:rPr lang="hr-HR" sz="200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𝑑𝑢</m:t>
                          </m:r>
                        </m:num>
                        <m:den>
                          <m: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𝑑𝑦</m:t>
                          </m:r>
                        </m:den>
                      </m:f>
                      <m:r>
                        <a:rPr lang="hr-HR" sz="2000" i="1">
                          <a:latin typeface="Cambria Math"/>
                          <a:ea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sSub>
                            <m:sSubPr>
                              <m:ctrlPr>
                                <a:rPr lang="hr-HR" sz="20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r-HR" sz="20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hr-HR" sz="20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𝑢</m:t>
                          </m:r>
                        </m:e>
                        <m:sub/>
                        <m:sup>
                          <m: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hr-HR" sz="2000" i="1">
                          <a:latin typeface="Cambria Math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hr-HR" sz="2000" b="0" i="1" smtClean="0">
                          <a:latin typeface="Cambria Math"/>
                          <a:ea typeface="Cambria Math" panose="02040503050406030204" pitchFamily="18" charset="0"/>
                        </a:rPr>
                        <m:t>𝑦</m:t>
                      </m:r>
                      <m:r>
                        <a:rPr lang="hr-H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hr-HR" sz="2000" b="0" i="1" smtClean="0">
                          <a:latin typeface="Cambria Math"/>
                          <a:ea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000" i="1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2D9AD866-20E2-48B0-848C-C02FB2E773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5384" y="1844824"/>
                <a:ext cx="3258616" cy="72930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="" xmlns:a16="http://schemas.microsoft.com/office/drawing/2014/main" id="{2D9AD866-20E2-48B0-848C-C02FB2E7739E}"/>
                  </a:ext>
                </a:extLst>
              </p:cNvPr>
              <p:cNvSpPr txBox="1"/>
              <p:nvPr/>
            </p:nvSpPr>
            <p:spPr>
              <a:xfrm>
                <a:off x="5885384" y="2694338"/>
                <a:ext cx="3268390" cy="697114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r-HR" sz="200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𝑚𝑖𝑛</m:t>
                          </m:r>
                        </m:sub>
                      </m:sSub>
                      <m:r>
                        <a:rPr lang="hr-HR" sz="2000" b="0" i="1" smtClean="0">
                          <a:latin typeface="Cambria Math"/>
                          <a:ea typeface="Cambria Math" panose="02040503050406030204" pitchFamily="18" charset="0"/>
                        </a:rPr>
                        <m:t>=−1−</m:t>
                      </m:r>
                      <m:f>
                        <m:fPr>
                          <m:ctrlP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8</m:t>
                          </m:r>
                        </m:den>
                      </m:f>
                      <m:sSub>
                        <m:sSubPr>
                          <m:ctrlP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hr-HR" sz="2000" b="0" i="1" smtClean="0">
                          <a:latin typeface="Cambria Math"/>
                          <a:ea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32</m:t>
                          </m:r>
                        </m:den>
                      </m:f>
                      <m:sSubSup>
                        <m:sSubSupPr>
                          <m:ctrlP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sSub>
                            <m:sSubPr>
                              <m:ctrlPr>
                                <a:rPr lang="hr-HR" sz="20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r-HR" sz="20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hr-HR" sz="20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  <m:sub/>
                        <m:sup>
                          <m: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4</m:t>
                          </m:r>
                        </m:sup>
                      </m:sSubSup>
                    </m:oMath>
                  </m:oMathPara>
                </a14:m>
                <a:endParaRPr lang="en-US" sz="2000" i="1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2D9AD866-20E2-48B0-848C-C02FB2E773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5384" y="2694338"/>
                <a:ext cx="3268390" cy="697114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25966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87484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800" b="1" u="sng" dirty="0"/>
              <a:t>Sustavi pod tlakom – </a:t>
            </a:r>
            <a:r>
              <a:rPr lang="hr-HR" sz="2800" b="1" u="sng" dirty="0" err="1"/>
              <a:t>nestacionarno</a:t>
            </a:r>
            <a:r>
              <a:rPr lang="hr-HR" sz="2800" b="1" u="sng" dirty="0"/>
              <a:t> strujanje (OVM)</a:t>
            </a:r>
          </a:p>
        </p:txBody>
      </p:sp>
      <p:sp>
        <p:nvSpPr>
          <p:cNvPr id="5" name="Rectangle 4"/>
          <p:cNvSpPr/>
          <p:nvPr/>
        </p:nvSpPr>
        <p:spPr>
          <a:xfrm>
            <a:off x="-1016" y="548680"/>
            <a:ext cx="914501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400" dirty="0"/>
              <a:t>U praksi se pojavljuju složeniji oblici struktura (primarno formi vodne komore) i uvjeti manipulacije sa zatvaračima ispred turbina. Stoga se rješenja OVM iznalaze tehnikom numeričkog modeliranja.</a:t>
            </a:r>
          </a:p>
          <a:p>
            <a:endParaRPr lang="hr-HR" sz="2400" dirty="0"/>
          </a:p>
          <a:p>
            <a:r>
              <a:rPr lang="hr-HR" sz="2400" dirty="0"/>
              <a:t>Na vježbama se izrađuje program sa numeričkim rješavanjem OVM eksplicitnom metodom konačnih diferencija, te se provodi mjerenje na fizikalnom modelu sustava AK-DT-VK-T u HLAB-GFZ. 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067833" y="1116744"/>
            <a:ext cx="2880321" cy="7648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70405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6138</TotalTime>
  <Words>2237</Words>
  <Application>Microsoft Office PowerPoint</Application>
  <PresentationFormat>On-screen Show (4:3)</PresentationFormat>
  <Paragraphs>200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Mala predavaona</cp:lastModifiedBy>
  <cp:revision>528</cp:revision>
  <dcterms:created xsi:type="dcterms:W3CDTF">2012-07-09T06:12:43Z</dcterms:created>
  <dcterms:modified xsi:type="dcterms:W3CDTF">2023-10-30T12:42:23Z</dcterms:modified>
</cp:coreProperties>
</file>